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739" r:id="rId1"/>
    <p:sldMasterId id="2147485748" r:id="rId2"/>
    <p:sldMasterId id="2147500478" r:id="rId3"/>
    <p:sldMasterId id="2147500769" r:id="rId4"/>
    <p:sldMasterId id="2147501146" r:id="rId5"/>
    <p:sldMasterId id="2147501531" r:id="rId6"/>
    <p:sldMasterId id="2147502006" r:id="rId7"/>
    <p:sldMasterId id="2147502255" r:id="rId8"/>
    <p:sldMasterId id="2147502429" r:id="rId9"/>
    <p:sldMasterId id="2147502459" r:id="rId10"/>
    <p:sldMasterId id="2147502471" r:id="rId11"/>
    <p:sldMasterId id="2147502483" r:id="rId12"/>
    <p:sldMasterId id="2147502495" r:id="rId13"/>
  </p:sldMasterIdLst>
  <p:notesMasterIdLst>
    <p:notesMasterId r:id="rId64"/>
  </p:notesMasterIdLst>
  <p:handoutMasterIdLst>
    <p:handoutMasterId r:id="rId65"/>
  </p:handoutMasterIdLst>
  <p:sldIdLst>
    <p:sldId id="5003" r:id="rId14"/>
    <p:sldId id="5303" r:id="rId15"/>
    <p:sldId id="4846" r:id="rId16"/>
    <p:sldId id="5312" r:id="rId17"/>
    <p:sldId id="5313" r:id="rId18"/>
    <p:sldId id="5309" r:id="rId19"/>
    <p:sldId id="4854" r:id="rId20"/>
    <p:sldId id="4855" r:id="rId21"/>
    <p:sldId id="5325" r:id="rId22"/>
    <p:sldId id="5336" r:id="rId23"/>
    <p:sldId id="5316" r:id="rId24"/>
    <p:sldId id="5317" r:id="rId25"/>
    <p:sldId id="5318" r:id="rId26"/>
    <p:sldId id="5319" r:id="rId27"/>
    <p:sldId id="5324" r:id="rId28"/>
    <p:sldId id="5340" r:id="rId29"/>
    <p:sldId id="5330" r:id="rId30"/>
    <p:sldId id="5344" r:id="rId31"/>
    <p:sldId id="5347" r:id="rId32"/>
    <p:sldId id="5326" r:id="rId33"/>
    <p:sldId id="5345" r:id="rId34"/>
    <p:sldId id="5328" r:id="rId35"/>
    <p:sldId id="5338" r:id="rId36"/>
    <p:sldId id="5212" r:id="rId37"/>
    <p:sldId id="5346" r:id="rId38"/>
    <p:sldId id="5213" r:id="rId39"/>
    <p:sldId id="5331" r:id="rId40"/>
    <p:sldId id="5056" r:id="rId41"/>
    <p:sldId id="5304" r:id="rId42"/>
    <p:sldId id="5348" r:id="rId43"/>
    <p:sldId id="5349" r:id="rId44"/>
    <p:sldId id="5350" r:id="rId45"/>
    <p:sldId id="5351" r:id="rId46"/>
    <p:sldId id="5352" r:id="rId47"/>
    <p:sldId id="5353" r:id="rId48"/>
    <p:sldId id="5354" r:id="rId49"/>
    <p:sldId id="5355" r:id="rId50"/>
    <p:sldId id="5356" r:id="rId51"/>
    <p:sldId id="5357" r:id="rId52"/>
    <p:sldId id="5358" r:id="rId53"/>
    <p:sldId id="5359" r:id="rId54"/>
    <p:sldId id="5360" r:id="rId55"/>
    <p:sldId id="5361" r:id="rId56"/>
    <p:sldId id="5362" r:id="rId57"/>
    <p:sldId id="5368" r:id="rId58"/>
    <p:sldId id="5363" r:id="rId59"/>
    <p:sldId id="5364" r:id="rId60"/>
    <p:sldId id="5365" r:id="rId61"/>
    <p:sldId id="5366" r:id="rId62"/>
    <p:sldId id="5367" r:id="rId63"/>
  </p:sldIdLst>
  <p:sldSz cx="9144000" cy="6858000" type="screen4x3"/>
  <p:notesSz cx="7077075" cy="9363075"/>
  <p:custDataLst>
    <p:tags r:id="rId66"/>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33CC"/>
    <a:srgbClr val="FFFF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27" autoAdjust="0"/>
    <p:restoredTop sz="97176" autoAdjust="0"/>
  </p:normalViewPr>
  <p:slideViewPr>
    <p:cSldViewPr>
      <p:cViewPr varScale="1">
        <p:scale>
          <a:sx n="71" d="100"/>
          <a:sy n="71" d="100"/>
        </p:scale>
        <p:origin x="1128" y="4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2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tags" Target="tags/tag1.xml"/><Relationship Id="rId5" Type="http://schemas.openxmlformats.org/officeDocument/2006/relationships/slideMaster" Target="slideMasters/slideMaster5.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presProps" Target="presProp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8313"/>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4008438" y="0"/>
            <a:ext cx="3067050" cy="468313"/>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EA21659B-CD2C-4063-85FF-78DF1BB23BC3}" type="datetimeFigureOut">
              <a:rPr lang="en-US"/>
              <a:pPr>
                <a:defRPr/>
              </a:pPr>
              <a:t>11/6/2015</a:t>
            </a:fld>
            <a:endParaRPr lang="en-US"/>
          </a:p>
        </p:txBody>
      </p:sp>
      <p:sp>
        <p:nvSpPr>
          <p:cNvPr id="4" name="Footer Placeholder 3"/>
          <p:cNvSpPr>
            <a:spLocks noGrp="1"/>
          </p:cNvSpPr>
          <p:nvPr>
            <p:ph type="ftr" sz="quarter" idx="2"/>
          </p:nvPr>
        </p:nvSpPr>
        <p:spPr>
          <a:xfrm>
            <a:off x="0" y="8893175"/>
            <a:ext cx="3067050" cy="468313"/>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4008438" y="8893175"/>
            <a:ext cx="3067050" cy="468313"/>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1E9E0A8F-1D4F-4F2C-ACBE-BDC4686995A4}" type="slidenum">
              <a:rPr lang="en-US"/>
              <a:pPr/>
              <a:t>‹#›</a:t>
            </a:fld>
            <a:endParaRPr lang="en-US"/>
          </a:p>
        </p:txBody>
      </p:sp>
    </p:spTree>
    <p:extLst>
      <p:ext uri="{BB962C8B-B14F-4D97-AF65-F5344CB8AC3E}">
        <p14:creationId xmlns:p14="http://schemas.microsoft.com/office/powerpoint/2010/main" val="15986477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067050" cy="4683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21507" name="Rectangle 3"/>
          <p:cNvSpPr>
            <a:spLocks noGrp="1" noChangeArrowheads="1"/>
          </p:cNvSpPr>
          <p:nvPr>
            <p:ph type="dt" idx="1"/>
          </p:nvPr>
        </p:nvSpPr>
        <p:spPr bwMode="auto">
          <a:xfrm>
            <a:off x="4008438" y="0"/>
            <a:ext cx="3067050" cy="4683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337924" name="Rectangle 4"/>
          <p:cNvSpPr>
            <a:spLocks noGrp="1" noRot="1" noChangeAspect="1" noChangeArrowheads="1" noTextEdit="1"/>
          </p:cNvSpPr>
          <p:nvPr>
            <p:ph type="sldImg" idx="2"/>
          </p:nvPr>
        </p:nvSpPr>
        <p:spPr bwMode="auto">
          <a:xfrm>
            <a:off x="1198563" y="703263"/>
            <a:ext cx="4679950" cy="35099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9" name="Rectangle 5"/>
          <p:cNvSpPr>
            <a:spLocks noGrp="1" noChangeArrowheads="1"/>
          </p:cNvSpPr>
          <p:nvPr>
            <p:ph type="body" sz="quarter" idx="3"/>
          </p:nvPr>
        </p:nvSpPr>
        <p:spPr bwMode="auto">
          <a:xfrm>
            <a:off x="708025" y="4446588"/>
            <a:ext cx="5661025" cy="4213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510" name="Rectangle 6"/>
          <p:cNvSpPr>
            <a:spLocks noGrp="1" noChangeArrowheads="1"/>
          </p:cNvSpPr>
          <p:nvPr>
            <p:ph type="ftr" sz="quarter" idx="4"/>
          </p:nvPr>
        </p:nvSpPr>
        <p:spPr bwMode="auto">
          <a:xfrm>
            <a:off x="0" y="8893175"/>
            <a:ext cx="3067050" cy="4683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21511" name="Rectangle 7"/>
          <p:cNvSpPr>
            <a:spLocks noGrp="1" noChangeArrowheads="1"/>
          </p:cNvSpPr>
          <p:nvPr>
            <p:ph type="sldNum" sz="quarter" idx="5"/>
          </p:nvPr>
        </p:nvSpPr>
        <p:spPr bwMode="auto">
          <a:xfrm>
            <a:off x="4008438" y="8893175"/>
            <a:ext cx="3067050" cy="4683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D531D097-DA93-407D-9EA6-D12AF9A46358}" type="slidenum">
              <a:rPr lang="en-US"/>
              <a:pPr/>
              <a:t>‹#›</a:t>
            </a:fld>
            <a:endParaRPr lang="en-US"/>
          </a:p>
        </p:txBody>
      </p:sp>
    </p:spTree>
    <p:extLst>
      <p:ext uri="{BB962C8B-B14F-4D97-AF65-F5344CB8AC3E}">
        <p14:creationId xmlns:p14="http://schemas.microsoft.com/office/powerpoint/2010/main" val="22291475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584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1699262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bwMode="auto">
          <a:noFill/>
          <a:ln>
            <a:solidFill>
              <a:srgbClr val="000000"/>
            </a:solidFill>
            <a:miter lim="800000"/>
            <a:headEnd/>
            <a:tailEnd/>
          </a:ln>
        </p:spPr>
      </p:sp>
      <p:sp>
        <p:nvSpPr>
          <p:cNvPr id="12800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pitchFamily="34" charset="-128"/>
            </a:endParaRPr>
          </a:p>
        </p:txBody>
      </p:sp>
    </p:spTree>
    <p:extLst>
      <p:ext uri="{BB962C8B-B14F-4D97-AF65-F5344CB8AC3E}">
        <p14:creationId xmlns:p14="http://schemas.microsoft.com/office/powerpoint/2010/main" val="1346064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8" name="Notes Placeholder 2"/>
          <p:cNvSpPr>
            <a:spLocks noGrp="1"/>
          </p:cNvSpPr>
          <p:nvPr>
            <p:ph type="body" idx="1"/>
          </p:nvPr>
        </p:nvSpPr>
        <p:spPr bwMode="auto">
          <a:noFill/>
        </p:spPr>
        <p:txBody>
          <a:bodyPr wrap="square" numCol="1" anchor="t" anchorCtr="0" compatLnSpc="1">
            <a:prstTxWarp prst="textNoShape">
              <a:avLst/>
            </a:prstTxWarp>
          </a:bodyPr>
          <a:lstStyle/>
          <a:p>
            <a:pPr defTabSz="912813"/>
            <a:r>
              <a:rPr lang="en-US" dirty="0" smtClean="0">
                <a:ea typeface="ＭＳ Ｐゴシック" pitchFamily="34" charset="-128"/>
              </a:rPr>
              <a:t>This is the research model we present in the book. </a:t>
            </a:r>
          </a:p>
        </p:txBody>
      </p:sp>
      <p:sp>
        <p:nvSpPr>
          <p:cNvPr id="132099" name="Slide Number Placeholder 3"/>
          <p:cNvSpPr>
            <a:spLocks noGrp="1"/>
          </p:cNvSpPr>
          <p:nvPr>
            <p:ph type="sldNum" sz="quarter" idx="5"/>
          </p:nvPr>
        </p:nvSpPr>
        <p:spPr bwMode="auto">
          <a:noFill/>
          <a:ln>
            <a:miter lim="800000"/>
            <a:headEnd/>
            <a:tailEnd/>
          </a:ln>
        </p:spPr>
        <p:txBody>
          <a:bodyPr/>
          <a:lstStyle/>
          <a:p>
            <a:fld id="{DD04B022-7658-44A4-A149-59DA7475C873}" type="slidenum">
              <a:rPr lang="en-US">
                <a:solidFill>
                  <a:srgbClr val="000000"/>
                </a:solidFill>
              </a:rPr>
              <a:pPr/>
              <a:t>50</a:t>
            </a:fld>
            <a:endParaRPr lang="en-US" dirty="0">
              <a:solidFill>
                <a:srgbClr val="000000"/>
              </a:solidFill>
            </a:endParaRPr>
          </a:p>
        </p:txBody>
      </p:sp>
    </p:spTree>
    <p:extLst>
      <p:ext uri="{BB962C8B-B14F-4D97-AF65-F5344CB8AC3E}">
        <p14:creationId xmlns:p14="http://schemas.microsoft.com/office/powerpoint/2010/main" val="13717135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print"/>
          <a:srcRect/>
          <a:stretch>
            <a:fillRect/>
          </a:stretch>
        </p:blipFill>
        <p:spPr bwMode="auto">
          <a:xfrm>
            <a:off x="-1187" y="1"/>
            <a:ext cx="9145187" cy="1230351"/>
          </a:xfrm>
          <a:prstGeom prst="rect">
            <a:avLst/>
          </a:prstGeom>
          <a:noFill/>
          <a:ln w="9525">
            <a:noFill/>
            <a:miter lim="800000"/>
            <a:headEnd/>
            <a:tailEnd/>
          </a:ln>
          <a:effectLst/>
          <a:scene3d>
            <a:camera prst="orthographicFront"/>
            <a:lightRig rig="threePt" dir="t"/>
          </a:scene3d>
          <a:sp3d>
            <a:bevelT/>
          </a:sp3d>
        </p:spPr>
      </p:pic>
      <p:sp>
        <p:nvSpPr>
          <p:cNvPr id="3" name="Rectangle 5"/>
          <p:cNvSpPr>
            <a:spLocks noGrp="1" noChangeArrowheads="1"/>
          </p:cNvSpPr>
          <p:nvPr>
            <p:ph type="sldNum" sz="quarter" idx="10"/>
          </p:nvPr>
        </p:nvSpPr>
        <p:spPr/>
        <p:txBody>
          <a:bodyPr/>
          <a:lstStyle>
            <a:lvl1pPr>
              <a:defRPr>
                <a:latin typeface="Tahoma" pitchFamily="34" charset="0"/>
              </a:defRPr>
            </a:lvl1pPr>
          </a:lstStyle>
          <a:p>
            <a:fld id="{AF533CBB-AE06-4C00-97D9-4FBB8F963926}" type="slidenum">
              <a:rPr lang="en-US"/>
              <a:pPr/>
              <a:t>‹#›</a:t>
            </a:fld>
            <a:endParaRPr lang="en-US"/>
          </a:p>
        </p:txBody>
      </p:sp>
    </p:spTree>
    <p:extLst>
      <p:ext uri="{BB962C8B-B14F-4D97-AF65-F5344CB8AC3E}">
        <p14:creationId xmlns:p14="http://schemas.microsoft.com/office/powerpoint/2010/main" val="416257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Tahoma" pitchFamily="34" charset="0"/>
              </a:defRPr>
            </a:lvl1pPr>
          </a:lstStyle>
          <a:p>
            <a:fld id="{5F20FA4D-4955-471E-8D41-9EDF4DA5ED2E}" type="slidenum">
              <a:rPr lang="en-US"/>
              <a:pPr/>
              <a:t>‹#›</a:t>
            </a:fld>
            <a:endParaRPr lang="en-US"/>
          </a:p>
        </p:txBody>
      </p:sp>
    </p:spTree>
    <p:extLst>
      <p:ext uri="{BB962C8B-B14F-4D97-AF65-F5344CB8AC3E}">
        <p14:creationId xmlns:p14="http://schemas.microsoft.com/office/powerpoint/2010/main" val="15424910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2413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54823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36795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87156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94128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3182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86883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38657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10867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4996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AB940C60-51E2-4A52-ADC9-E96A25CA2E00}" type="slidenum">
              <a:rPr lang="en-US"/>
              <a:pPr/>
              <a:t>‹#›</a:t>
            </a:fld>
            <a:endParaRPr lang="en-US"/>
          </a:p>
        </p:txBody>
      </p:sp>
    </p:spTree>
    <p:extLst>
      <p:ext uri="{BB962C8B-B14F-4D97-AF65-F5344CB8AC3E}">
        <p14:creationId xmlns:p14="http://schemas.microsoft.com/office/powerpoint/2010/main" val="37462756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5863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756401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51271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381354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23962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68928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75521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4117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20158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2592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601860E3-8A58-4564-A405-C354EF5AB2D8}" type="slidenum">
              <a:rPr lang="en-US"/>
              <a:pPr/>
              <a:t>‹#›</a:t>
            </a:fld>
            <a:endParaRPr lang="en-US"/>
          </a:p>
        </p:txBody>
      </p:sp>
    </p:spTree>
    <p:extLst>
      <p:ext uri="{BB962C8B-B14F-4D97-AF65-F5344CB8AC3E}">
        <p14:creationId xmlns:p14="http://schemas.microsoft.com/office/powerpoint/2010/main" val="27286112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061601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54549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459730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357533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694866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24057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7CCE84C-6F2C-4B60-859A-6504A6E466F5}" type="datetimeFigureOut">
              <a:rPr lang="en-US"/>
              <a:pPr>
                <a:defRPr/>
              </a:pPr>
              <a:t>11/6/2015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9F52DD32-6F31-4BE2-B3A4-A54F48D0696B}" type="slidenum">
              <a:rPr lang="en-US"/>
              <a:pPr>
                <a:defRPr/>
              </a:pPr>
              <a:t>‹#›</a:t>
            </a:fld>
            <a:endParaRPr lang="en-US"/>
          </a:p>
        </p:txBody>
      </p:sp>
    </p:spTree>
    <p:extLst>
      <p:ext uri="{BB962C8B-B14F-4D97-AF65-F5344CB8AC3E}">
        <p14:creationId xmlns:p14="http://schemas.microsoft.com/office/powerpoint/2010/main" val="69485582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81C4AC1-831B-4ACB-8A51-33954C741400}" type="datetimeFigureOut">
              <a:rPr lang="en-US"/>
              <a:pPr>
                <a:defRPr/>
              </a:pPr>
              <a:t>11/6/2015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1A27A362-99E1-44CF-83D7-D7BAC33EE5A2}" type="slidenum">
              <a:rPr lang="en-US"/>
              <a:pPr>
                <a:defRPr/>
              </a:pPr>
              <a:t>‹#›</a:t>
            </a:fld>
            <a:endParaRPr lang="en-US"/>
          </a:p>
        </p:txBody>
      </p:sp>
    </p:spTree>
    <p:extLst>
      <p:ext uri="{BB962C8B-B14F-4D97-AF65-F5344CB8AC3E}">
        <p14:creationId xmlns:p14="http://schemas.microsoft.com/office/powerpoint/2010/main" val="24804087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E433C1C-FFFD-4AFB-9034-ECBBB1FC5D6C}" type="datetimeFigureOut">
              <a:rPr lang="en-US"/>
              <a:pPr>
                <a:defRPr/>
              </a:pPr>
              <a:t>11/6/2015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7114A6A3-F179-4A1E-9351-E02C657A7CD2}" type="slidenum">
              <a:rPr lang="en-US"/>
              <a:pPr>
                <a:defRPr/>
              </a:pPr>
              <a:t>‹#›</a:t>
            </a:fld>
            <a:endParaRPr lang="en-US"/>
          </a:p>
        </p:txBody>
      </p:sp>
    </p:spTree>
    <p:extLst>
      <p:ext uri="{BB962C8B-B14F-4D97-AF65-F5344CB8AC3E}">
        <p14:creationId xmlns:p14="http://schemas.microsoft.com/office/powerpoint/2010/main" val="38110808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30630247-B362-4F16-89FB-B6B2E979BA6A}" type="datetimeFigureOut">
              <a:rPr lang="en-US"/>
              <a:pPr>
                <a:defRPr/>
              </a:pPr>
              <a:t>11/6/2015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A49B46EC-88D5-4BA2-BC66-B8617F6C7BB2}" type="slidenum">
              <a:rPr lang="en-US"/>
              <a:pPr>
                <a:defRPr/>
              </a:pPr>
              <a:t>‹#›</a:t>
            </a:fld>
            <a:endParaRPr lang="en-US"/>
          </a:p>
        </p:txBody>
      </p:sp>
    </p:spTree>
    <p:extLst>
      <p:ext uri="{BB962C8B-B14F-4D97-AF65-F5344CB8AC3E}">
        <p14:creationId xmlns:p14="http://schemas.microsoft.com/office/powerpoint/2010/main" val="1005567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atin typeface="Tahoma" pitchFamily="34" charset="0"/>
              </a:defRPr>
            </a:lvl1pPr>
          </a:lstStyle>
          <a:p>
            <a:fld id="{F3CC564F-A923-47CA-B085-B94E4899C8E9}" type="slidenum">
              <a:rPr lang="en-US"/>
              <a:pPr/>
              <a:t>‹#›</a:t>
            </a:fld>
            <a:endParaRPr lang="en-US"/>
          </a:p>
        </p:txBody>
      </p:sp>
    </p:spTree>
    <p:extLst>
      <p:ext uri="{BB962C8B-B14F-4D97-AF65-F5344CB8AC3E}">
        <p14:creationId xmlns:p14="http://schemas.microsoft.com/office/powerpoint/2010/main" val="10957658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25D4EE5-E9E4-4D5B-B43C-4357E483D24B}" type="datetimeFigureOut">
              <a:rPr lang="en-US"/>
              <a:pPr>
                <a:defRPr/>
              </a:pPr>
              <a:t>11/6/2015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a:defRPr/>
            </a:pPr>
            <a:fld id="{4C7EDC11-8D0B-4562-A6E7-01FB2A7B9D3F}" type="slidenum">
              <a:rPr lang="en-US"/>
              <a:pPr>
                <a:defRPr/>
              </a:pPr>
              <a:t>‹#›</a:t>
            </a:fld>
            <a:endParaRPr lang="en-US"/>
          </a:p>
        </p:txBody>
      </p:sp>
    </p:spTree>
    <p:extLst>
      <p:ext uri="{BB962C8B-B14F-4D97-AF65-F5344CB8AC3E}">
        <p14:creationId xmlns:p14="http://schemas.microsoft.com/office/powerpoint/2010/main" val="38058056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C5EDB3B2-C439-4060-9DFD-9D137F052F07}" type="datetimeFigureOut">
              <a:rPr lang="en-US"/>
              <a:pPr>
                <a:defRPr/>
              </a:pPr>
              <a:t>11/6/2015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a:defRPr/>
            </a:pPr>
            <a:fld id="{D4B182D9-D55D-46F2-BBE1-03BAA03FFF4C}" type="slidenum">
              <a:rPr lang="en-US"/>
              <a:pPr>
                <a:defRPr/>
              </a:pPr>
              <a:t>‹#›</a:t>
            </a:fld>
            <a:endParaRPr lang="en-US"/>
          </a:p>
        </p:txBody>
      </p:sp>
    </p:spTree>
    <p:extLst>
      <p:ext uri="{BB962C8B-B14F-4D97-AF65-F5344CB8AC3E}">
        <p14:creationId xmlns:p14="http://schemas.microsoft.com/office/powerpoint/2010/main" val="18820224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1D5CE60E-8876-4BC1-99AA-6E28F7097D69}" type="datetimeFigureOut">
              <a:rPr lang="en-US"/>
              <a:pPr>
                <a:defRPr/>
              </a:pPr>
              <a:t>11/6/2015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a:defRPr/>
            </a:pPr>
            <a:fld id="{B6262DF7-D1DD-4F71-96DB-1DCFA2BEC757}" type="slidenum">
              <a:rPr lang="en-US"/>
              <a:pPr>
                <a:defRPr/>
              </a:pPr>
              <a:t>‹#›</a:t>
            </a:fld>
            <a:endParaRPr lang="en-US"/>
          </a:p>
        </p:txBody>
      </p:sp>
    </p:spTree>
    <p:extLst>
      <p:ext uri="{BB962C8B-B14F-4D97-AF65-F5344CB8AC3E}">
        <p14:creationId xmlns:p14="http://schemas.microsoft.com/office/powerpoint/2010/main" val="9420851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8038C23F-BDA2-4063-8D09-31E1C37CD224}" type="datetimeFigureOut">
              <a:rPr lang="en-US"/>
              <a:pPr>
                <a:defRPr/>
              </a:pPr>
              <a:t>11/6/2015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8CB5756F-318D-4F87-978B-D327471462E1}" type="slidenum">
              <a:rPr lang="en-US"/>
              <a:pPr>
                <a:defRPr/>
              </a:pPr>
              <a:t>‹#›</a:t>
            </a:fld>
            <a:endParaRPr lang="en-US"/>
          </a:p>
        </p:txBody>
      </p:sp>
    </p:spTree>
    <p:extLst>
      <p:ext uri="{BB962C8B-B14F-4D97-AF65-F5344CB8AC3E}">
        <p14:creationId xmlns:p14="http://schemas.microsoft.com/office/powerpoint/2010/main" val="3772763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73FC712-E689-466C-8DF2-AA3EEFA77B3E}" type="datetimeFigureOut">
              <a:rPr lang="en-US"/>
              <a:pPr>
                <a:defRPr/>
              </a:pPr>
              <a:t>11/6/2015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a:defRPr/>
            </a:pPr>
            <a:fld id="{A84D13A9-8B7B-403F-97A1-50CEC7C98E01}" type="slidenum">
              <a:rPr lang="en-US"/>
              <a:pPr>
                <a:defRPr/>
              </a:pPr>
              <a:t>‹#›</a:t>
            </a:fld>
            <a:endParaRPr lang="en-US"/>
          </a:p>
        </p:txBody>
      </p:sp>
    </p:spTree>
    <p:extLst>
      <p:ext uri="{BB962C8B-B14F-4D97-AF65-F5344CB8AC3E}">
        <p14:creationId xmlns:p14="http://schemas.microsoft.com/office/powerpoint/2010/main" val="40434568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2C713EC-871B-4E21-911D-3E40407DCED1}" type="datetimeFigureOut">
              <a:rPr lang="en-US"/>
              <a:pPr>
                <a:defRPr/>
              </a:pPr>
              <a:t>11/6/2015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D8065C4B-4EFB-4D5B-AB01-A9C3CAA39CEB}" type="slidenum">
              <a:rPr lang="en-US"/>
              <a:pPr>
                <a:defRPr/>
              </a:pPr>
              <a:t>‹#›</a:t>
            </a:fld>
            <a:endParaRPr lang="en-US"/>
          </a:p>
        </p:txBody>
      </p:sp>
    </p:spTree>
    <p:extLst>
      <p:ext uri="{BB962C8B-B14F-4D97-AF65-F5344CB8AC3E}">
        <p14:creationId xmlns:p14="http://schemas.microsoft.com/office/powerpoint/2010/main" val="418173814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998E623-9295-4B57-AEA9-878BD025B8B1}" type="datetimeFigureOut">
              <a:rPr lang="en-US"/>
              <a:pPr>
                <a:defRPr/>
              </a:pPr>
              <a:t>11/6/2015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a:defRPr/>
            </a:pPr>
            <a:fld id="{E8B44183-A4B1-4A5F-B689-E7C57B07EBA3}" type="slidenum">
              <a:rPr lang="en-US"/>
              <a:pPr>
                <a:defRPr/>
              </a:pPr>
              <a:t>‹#›</a:t>
            </a:fld>
            <a:endParaRPr lang="en-US"/>
          </a:p>
        </p:txBody>
      </p:sp>
    </p:spTree>
    <p:extLst>
      <p:ext uri="{BB962C8B-B14F-4D97-AF65-F5344CB8AC3E}">
        <p14:creationId xmlns:p14="http://schemas.microsoft.com/office/powerpoint/2010/main" val="388473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1"/>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1"/>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9"/>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9"/>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atin typeface="Tahoma" pitchFamily="34" charset="0"/>
              </a:defRPr>
            </a:lvl1pPr>
          </a:lstStyle>
          <a:p>
            <a:fld id="{358F62AF-93E5-4530-8132-2C384129EE88}" type="slidenum">
              <a:rPr lang="en-US"/>
              <a:pPr/>
              <a:t>‹#›</a:t>
            </a:fld>
            <a:endParaRPr lang="en-US"/>
          </a:p>
        </p:txBody>
      </p:sp>
    </p:spTree>
    <p:extLst>
      <p:ext uri="{BB962C8B-B14F-4D97-AF65-F5344CB8AC3E}">
        <p14:creationId xmlns:p14="http://schemas.microsoft.com/office/powerpoint/2010/main" val="3753913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58175EB6-B169-4961-A43A-3EC81CA96A2A}" type="slidenum">
              <a:rPr lang="en-US"/>
              <a:pPr/>
              <a:t>‹#›</a:t>
            </a:fld>
            <a:endParaRPr lang="en-US"/>
          </a:p>
        </p:txBody>
      </p:sp>
    </p:spTree>
    <p:extLst>
      <p:ext uri="{BB962C8B-B14F-4D97-AF65-F5344CB8AC3E}">
        <p14:creationId xmlns:p14="http://schemas.microsoft.com/office/powerpoint/2010/main" val="29635141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1"/>
            <a:ext cx="4038600" cy="4525963"/>
          </a:xfrm>
          <a:prstGeom prst="rect">
            <a:avLst/>
          </a:prstGeom>
        </p:spPr>
        <p:txBody>
          <a:bodyPr/>
          <a:lstStyle/>
          <a:p>
            <a:pPr lvl="0"/>
            <a:endParaRPr lang="en-US" noProof="0"/>
          </a:p>
        </p:txBody>
      </p:sp>
      <p:sp>
        <p:nvSpPr>
          <p:cNvPr id="4" name="Text Placeholder 3"/>
          <p:cNvSpPr>
            <a:spLocks noGrp="1"/>
          </p:cNvSpPr>
          <p:nvPr>
            <p:ph type="body" sz="half" idx="2"/>
          </p:nvPr>
        </p:nvSpPr>
        <p:spPr>
          <a:xfrm>
            <a:off x="4648200" y="1600201"/>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B93B95F8-94A6-4857-8D86-2AE37F4F7FED}" type="slidenum">
              <a:rPr lang="en-US"/>
              <a:pPr/>
              <a:t>‹#›</a:t>
            </a:fld>
            <a:endParaRPr lang="en-US"/>
          </a:p>
        </p:txBody>
      </p:sp>
    </p:spTree>
    <p:extLst>
      <p:ext uri="{BB962C8B-B14F-4D97-AF65-F5344CB8AC3E}">
        <p14:creationId xmlns:p14="http://schemas.microsoft.com/office/powerpoint/2010/main" val="3907406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CD59C12-9B4C-478D-B555-B33B8B2B849E}" type="datetimeFigureOut">
              <a:rPr lang="en-US"/>
              <a:pPr>
                <a:defRPr/>
              </a:pPr>
              <a:t>11/6/2015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57D06B0-A636-4036-A207-86AEBD9749D1}" type="slidenum">
              <a:rPr lang="en-US"/>
              <a:pPr>
                <a:defRPr/>
              </a:pPr>
              <a:t>‹#›</a:t>
            </a:fld>
            <a:endParaRPr lang="en-US"/>
          </a:p>
        </p:txBody>
      </p:sp>
    </p:spTree>
    <p:extLst>
      <p:ext uri="{BB962C8B-B14F-4D97-AF65-F5344CB8AC3E}">
        <p14:creationId xmlns:p14="http://schemas.microsoft.com/office/powerpoint/2010/main" val="2563024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57F4B3B-A2B4-4590-8CB1-1F767C0FA8F0}" type="datetimeFigureOut">
              <a:rPr lang="en-US"/>
              <a:pPr>
                <a:defRPr/>
              </a:pPr>
              <a:t>11/6/2015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26C2D63-AE57-41FC-A382-0FC146469BED}" type="slidenum">
              <a:rPr lang="en-US"/>
              <a:pPr>
                <a:defRPr/>
              </a:pPr>
              <a:t>‹#›</a:t>
            </a:fld>
            <a:endParaRPr lang="en-US"/>
          </a:p>
        </p:txBody>
      </p:sp>
    </p:spTree>
    <p:extLst>
      <p:ext uri="{BB962C8B-B14F-4D97-AF65-F5344CB8AC3E}">
        <p14:creationId xmlns:p14="http://schemas.microsoft.com/office/powerpoint/2010/main" val="1006670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46ABC8BB-9228-46D4-9FB9-A73B72C7BBF3}" type="datetimeFigureOut">
              <a:rPr lang="en-US"/>
              <a:pPr>
                <a:defRPr/>
              </a:pPr>
              <a:t>11/6/2015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58CEA5-A1FE-4A13-9D74-EC9FFC85240D}" type="slidenum">
              <a:rPr lang="en-US"/>
              <a:pPr>
                <a:defRPr/>
              </a:pPr>
              <a:t>‹#›</a:t>
            </a:fld>
            <a:endParaRPr lang="en-US"/>
          </a:p>
        </p:txBody>
      </p:sp>
    </p:spTree>
    <p:extLst>
      <p:ext uri="{BB962C8B-B14F-4D97-AF65-F5344CB8AC3E}">
        <p14:creationId xmlns:p14="http://schemas.microsoft.com/office/powerpoint/2010/main" val="1506535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Tahoma" pitchFamily="34" charset="0"/>
              </a:defRPr>
            </a:lvl1pPr>
          </a:lstStyle>
          <a:p>
            <a:fld id="{5618055F-F271-4A0D-BBF6-0A3A6A2ECD07}" type="slidenum">
              <a:rPr lang="en-US"/>
              <a:pPr/>
              <a:t>‹#›</a:t>
            </a:fld>
            <a:endParaRPr lang="en-US"/>
          </a:p>
        </p:txBody>
      </p:sp>
    </p:spTree>
    <p:extLst>
      <p:ext uri="{BB962C8B-B14F-4D97-AF65-F5344CB8AC3E}">
        <p14:creationId xmlns:p14="http://schemas.microsoft.com/office/powerpoint/2010/main" val="1661873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7704FFC-6140-40CB-99C8-5C25EC2A0C0A}" type="datetimeFigureOut">
              <a:rPr lang="en-US"/>
              <a:pPr>
                <a:defRPr/>
              </a:pPr>
              <a:t>11/6/2015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08D780-A173-4975-B155-813ACFF2A598}" type="slidenum">
              <a:rPr lang="en-US"/>
              <a:pPr>
                <a:defRPr/>
              </a:pPr>
              <a:t>‹#›</a:t>
            </a:fld>
            <a:endParaRPr lang="en-US"/>
          </a:p>
        </p:txBody>
      </p:sp>
    </p:spTree>
    <p:extLst>
      <p:ext uri="{BB962C8B-B14F-4D97-AF65-F5344CB8AC3E}">
        <p14:creationId xmlns:p14="http://schemas.microsoft.com/office/powerpoint/2010/main" val="38609943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AD417701-449F-4090-9E14-2BE8BE381E3D}" type="datetimeFigureOut">
              <a:rPr lang="en-US"/>
              <a:pPr>
                <a:defRPr/>
              </a:pPr>
              <a:t>11/6/2015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88B07FC-E1CF-46D9-A825-DA1B42FC350C}" type="slidenum">
              <a:rPr lang="en-US"/>
              <a:pPr>
                <a:defRPr/>
              </a:pPr>
              <a:t>‹#›</a:t>
            </a:fld>
            <a:endParaRPr lang="en-US"/>
          </a:p>
        </p:txBody>
      </p:sp>
    </p:spTree>
    <p:extLst>
      <p:ext uri="{BB962C8B-B14F-4D97-AF65-F5344CB8AC3E}">
        <p14:creationId xmlns:p14="http://schemas.microsoft.com/office/powerpoint/2010/main" val="3979782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C63CD32-863B-4234-B866-4F600B7A7B0B}" type="datetimeFigureOut">
              <a:rPr lang="en-US"/>
              <a:pPr>
                <a:defRPr/>
              </a:pPr>
              <a:t>11/6/2015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396468B-7B31-4217-AF00-72B8BC2D9DF3}" type="slidenum">
              <a:rPr lang="en-US"/>
              <a:pPr>
                <a:defRPr/>
              </a:pPr>
              <a:t>‹#›</a:t>
            </a:fld>
            <a:endParaRPr lang="en-US"/>
          </a:p>
        </p:txBody>
      </p:sp>
    </p:spTree>
    <p:extLst>
      <p:ext uri="{BB962C8B-B14F-4D97-AF65-F5344CB8AC3E}">
        <p14:creationId xmlns:p14="http://schemas.microsoft.com/office/powerpoint/2010/main" val="14266714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3EABB19F-ECE1-435A-A73D-C32CE0855676}" type="datetimeFigureOut">
              <a:rPr lang="en-US"/>
              <a:pPr>
                <a:defRPr/>
              </a:pPr>
              <a:t>11/6/2015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4EA2916-96F7-47E7-A4D5-7269D578BCB9}" type="slidenum">
              <a:rPr lang="en-US"/>
              <a:pPr>
                <a:defRPr/>
              </a:pPr>
              <a:t>‹#›</a:t>
            </a:fld>
            <a:endParaRPr lang="en-US"/>
          </a:p>
        </p:txBody>
      </p:sp>
    </p:spTree>
    <p:extLst>
      <p:ext uri="{BB962C8B-B14F-4D97-AF65-F5344CB8AC3E}">
        <p14:creationId xmlns:p14="http://schemas.microsoft.com/office/powerpoint/2010/main" val="17344138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6ED32336-D112-4AFB-942C-84C9BFDD88A0}" type="datetimeFigureOut">
              <a:rPr lang="en-US"/>
              <a:pPr>
                <a:defRPr/>
              </a:pPr>
              <a:t>11/6/2015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DCC47C11-540C-4012-A7DD-B209B0E2982A}" type="slidenum">
              <a:rPr lang="en-US"/>
              <a:pPr>
                <a:defRPr/>
              </a:pPr>
              <a:t>‹#›</a:t>
            </a:fld>
            <a:endParaRPr lang="en-US"/>
          </a:p>
        </p:txBody>
      </p:sp>
    </p:spTree>
    <p:extLst>
      <p:ext uri="{BB962C8B-B14F-4D97-AF65-F5344CB8AC3E}">
        <p14:creationId xmlns:p14="http://schemas.microsoft.com/office/powerpoint/2010/main" val="18030533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1CA4495-5538-4075-A7F9-0F43B314986E}" type="datetimeFigureOut">
              <a:rPr lang="en-US"/>
              <a:pPr>
                <a:defRPr/>
              </a:pPr>
              <a:t>11/6/2015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01ECA84E-0937-4A1C-B926-CDD7A108A91A}" type="slidenum">
              <a:rPr lang="en-US"/>
              <a:pPr>
                <a:defRPr/>
              </a:pPr>
              <a:t>‹#›</a:t>
            </a:fld>
            <a:endParaRPr lang="en-US"/>
          </a:p>
        </p:txBody>
      </p:sp>
    </p:spTree>
    <p:extLst>
      <p:ext uri="{BB962C8B-B14F-4D97-AF65-F5344CB8AC3E}">
        <p14:creationId xmlns:p14="http://schemas.microsoft.com/office/powerpoint/2010/main" val="3724893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B0FC83C-BABB-411E-A012-B9330488346B}" type="datetimeFigureOut">
              <a:rPr lang="en-US"/>
              <a:pPr>
                <a:defRPr/>
              </a:pPr>
              <a:t>11/6/2015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C1C10EE4-FCA8-46F7-88F0-DF8BF0DDBDE6}" type="slidenum">
              <a:rPr lang="en-US"/>
              <a:pPr>
                <a:defRPr/>
              </a:pPr>
              <a:t>‹#›</a:t>
            </a:fld>
            <a:endParaRPr lang="en-US"/>
          </a:p>
        </p:txBody>
      </p:sp>
    </p:spTree>
    <p:extLst>
      <p:ext uri="{BB962C8B-B14F-4D97-AF65-F5344CB8AC3E}">
        <p14:creationId xmlns:p14="http://schemas.microsoft.com/office/powerpoint/2010/main" val="40267880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F647A422-E869-4EB4-BF58-DF2ABE427C70}" type="datetimeFigureOut">
              <a:rPr lang="en-US"/>
              <a:pPr>
                <a:defRPr/>
              </a:pPr>
              <a:t>11/6/2015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cs typeface="+mn-cs"/>
              </a:defRPr>
            </a:lvl1pPr>
          </a:lstStyle>
          <a:p>
            <a:pPr>
              <a:defRPr/>
            </a:pPr>
            <a:fld id="{5692FA48-FB27-41C9-9D21-6807450010A6}" type="slidenum">
              <a:rPr lang="en-US"/>
              <a:pPr>
                <a:defRPr/>
              </a:pPr>
              <a:t>‹#›</a:t>
            </a:fld>
            <a:endParaRPr lang="en-US"/>
          </a:p>
        </p:txBody>
      </p:sp>
    </p:spTree>
    <p:extLst>
      <p:ext uri="{BB962C8B-B14F-4D97-AF65-F5344CB8AC3E}">
        <p14:creationId xmlns:p14="http://schemas.microsoft.com/office/powerpoint/2010/main" val="28412648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74098D12-4482-4CBC-8E84-766F76FE4A58}" type="slidenum">
              <a:rPr lang="en-US"/>
              <a:pPr>
                <a:defRPr/>
              </a:pPr>
              <a:t>‹#›</a:t>
            </a:fld>
            <a:endParaRPr lang="en-US"/>
          </a:p>
        </p:txBody>
      </p:sp>
    </p:spTree>
    <p:extLst>
      <p:ext uri="{BB962C8B-B14F-4D97-AF65-F5344CB8AC3E}">
        <p14:creationId xmlns:p14="http://schemas.microsoft.com/office/powerpoint/2010/main" val="35851517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E5B5123-9C9B-4E50-BA7D-FBC811104085}" type="slidenum">
              <a:rPr lang="en-US"/>
              <a:pPr>
                <a:defRPr/>
              </a:pPr>
              <a:t>‹#›</a:t>
            </a:fld>
            <a:endParaRPr lang="en-US"/>
          </a:p>
        </p:txBody>
      </p:sp>
    </p:spTree>
    <p:extLst>
      <p:ext uri="{BB962C8B-B14F-4D97-AF65-F5344CB8AC3E}">
        <p14:creationId xmlns:p14="http://schemas.microsoft.com/office/powerpoint/2010/main" val="2493694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92B7E039-DB56-4E07-BE1D-8CF8D596D03A}" type="slidenum">
              <a:rPr lang="en-US"/>
              <a:pPr/>
              <a:t>‹#›</a:t>
            </a:fld>
            <a:endParaRPr lang="en-US"/>
          </a:p>
        </p:txBody>
      </p:sp>
    </p:spTree>
    <p:extLst>
      <p:ext uri="{BB962C8B-B14F-4D97-AF65-F5344CB8AC3E}">
        <p14:creationId xmlns:p14="http://schemas.microsoft.com/office/powerpoint/2010/main" val="5562889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EDD87C2-BBA3-4F39-A6B1-D1AD06AEE210}" type="slidenum">
              <a:rPr lang="en-US"/>
              <a:pPr>
                <a:defRPr/>
              </a:pPr>
              <a:t>‹#›</a:t>
            </a:fld>
            <a:endParaRPr lang="en-US"/>
          </a:p>
        </p:txBody>
      </p:sp>
    </p:spTree>
    <p:extLst>
      <p:ext uri="{BB962C8B-B14F-4D97-AF65-F5344CB8AC3E}">
        <p14:creationId xmlns:p14="http://schemas.microsoft.com/office/powerpoint/2010/main" val="39643614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E361D3AC-A5DC-4596-A593-670FD9C7254A}" type="slidenum">
              <a:rPr lang="en-US"/>
              <a:pPr>
                <a:defRPr/>
              </a:pPr>
              <a:t>‹#›</a:t>
            </a:fld>
            <a:endParaRPr lang="en-US"/>
          </a:p>
        </p:txBody>
      </p:sp>
    </p:spTree>
    <p:extLst>
      <p:ext uri="{BB962C8B-B14F-4D97-AF65-F5344CB8AC3E}">
        <p14:creationId xmlns:p14="http://schemas.microsoft.com/office/powerpoint/2010/main" val="34029051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7AA45D4-74C9-4D1F-B59F-0680AEDE9492}" type="slidenum">
              <a:rPr lang="en-US"/>
              <a:pPr>
                <a:defRPr/>
              </a:pPr>
              <a:t>‹#›</a:t>
            </a:fld>
            <a:endParaRPr lang="en-US"/>
          </a:p>
        </p:txBody>
      </p:sp>
    </p:spTree>
    <p:extLst>
      <p:ext uri="{BB962C8B-B14F-4D97-AF65-F5344CB8AC3E}">
        <p14:creationId xmlns:p14="http://schemas.microsoft.com/office/powerpoint/2010/main" val="15120413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CE4989A-F8B8-4D2C-9755-5F43F6C6FA57}" type="slidenum">
              <a:rPr lang="en-US"/>
              <a:pPr>
                <a:defRPr/>
              </a:pPr>
              <a:t>‹#›</a:t>
            </a:fld>
            <a:endParaRPr lang="en-US"/>
          </a:p>
        </p:txBody>
      </p:sp>
    </p:spTree>
    <p:extLst>
      <p:ext uri="{BB962C8B-B14F-4D97-AF65-F5344CB8AC3E}">
        <p14:creationId xmlns:p14="http://schemas.microsoft.com/office/powerpoint/2010/main" val="42359312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20DB4BC3-2AD8-4E5C-ABF5-B9DDE6BBF3EB}" type="slidenum">
              <a:rPr lang="en-US"/>
              <a:pPr>
                <a:defRPr/>
              </a:pPr>
              <a:t>‹#›</a:t>
            </a:fld>
            <a:endParaRPr lang="en-US"/>
          </a:p>
        </p:txBody>
      </p:sp>
    </p:spTree>
    <p:extLst>
      <p:ext uri="{BB962C8B-B14F-4D97-AF65-F5344CB8AC3E}">
        <p14:creationId xmlns:p14="http://schemas.microsoft.com/office/powerpoint/2010/main" val="33692803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D7CB286A-2128-48F8-8CCB-E65874281D23}" type="slidenum">
              <a:rPr lang="en-US"/>
              <a:pPr>
                <a:defRPr/>
              </a:pPr>
              <a:t>‹#›</a:t>
            </a:fld>
            <a:endParaRPr lang="en-US"/>
          </a:p>
        </p:txBody>
      </p:sp>
    </p:spTree>
    <p:extLst>
      <p:ext uri="{BB962C8B-B14F-4D97-AF65-F5344CB8AC3E}">
        <p14:creationId xmlns:p14="http://schemas.microsoft.com/office/powerpoint/2010/main" val="34995323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0366C920-B0FA-4DFD-BE01-458690CEF894}" type="slidenum">
              <a:rPr lang="en-US"/>
              <a:pPr>
                <a:defRPr/>
              </a:pPr>
              <a:t>‹#›</a:t>
            </a:fld>
            <a:endParaRPr lang="en-US"/>
          </a:p>
        </p:txBody>
      </p:sp>
    </p:spTree>
    <p:extLst>
      <p:ext uri="{BB962C8B-B14F-4D97-AF65-F5344CB8AC3E}">
        <p14:creationId xmlns:p14="http://schemas.microsoft.com/office/powerpoint/2010/main" val="24580981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62F9819-9AC4-4274-B7AA-23AAAB41F9CE}" type="slidenum">
              <a:rPr lang="en-US"/>
              <a:pPr>
                <a:defRPr/>
              </a:pPr>
              <a:t>‹#›</a:t>
            </a:fld>
            <a:endParaRPr lang="en-US"/>
          </a:p>
        </p:txBody>
      </p:sp>
    </p:spTree>
    <p:extLst>
      <p:ext uri="{BB962C8B-B14F-4D97-AF65-F5344CB8AC3E}">
        <p14:creationId xmlns:p14="http://schemas.microsoft.com/office/powerpoint/2010/main" val="1769258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40863292-432C-4C22-8BD7-C58C9F036336}" type="slidenum">
              <a:rPr lang="en-US"/>
              <a:pPr>
                <a:defRPr/>
              </a:pPr>
              <a:t>‹#›</a:t>
            </a:fld>
            <a:endParaRPr lang="en-US"/>
          </a:p>
        </p:txBody>
      </p:sp>
    </p:spTree>
    <p:extLst>
      <p:ext uri="{BB962C8B-B14F-4D97-AF65-F5344CB8AC3E}">
        <p14:creationId xmlns:p14="http://schemas.microsoft.com/office/powerpoint/2010/main" val="10380454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BEB5D36E-4DAC-4696-9FB8-28AAD263C96C}" type="slidenum">
              <a:rPr lang="en-US"/>
              <a:pPr>
                <a:defRPr/>
              </a:pPr>
              <a:t>‹#›</a:t>
            </a:fld>
            <a:endParaRPr lang="en-US"/>
          </a:p>
        </p:txBody>
      </p:sp>
    </p:spTree>
    <p:extLst>
      <p:ext uri="{BB962C8B-B14F-4D97-AF65-F5344CB8AC3E}">
        <p14:creationId xmlns:p14="http://schemas.microsoft.com/office/powerpoint/2010/main" val="2093391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BEE495FB-8EEE-41C6-A5A4-C698ABB094C9}" type="slidenum">
              <a:rPr lang="en-US"/>
              <a:pPr/>
              <a:t>‹#›</a:t>
            </a:fld>
            <a:endParaRPr lang="en-US"/>
          </a:p>
        </p:txBody>
      </p:sp>
    </p:spTree>
    <p:extLst>
      <p:ext uri="{BB962C8B-B14F-4D97-AF65-F5344CB8AC3E}">
        <p14:creationId xmlns:p14="http://schemas.microsoft.com/office/powerpoint/2010/main" val="25018007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3A6F23EC-3310-4179-8F1E-EA00CB84D872}" type="slidenum">
              <a:rPr lang="en-US"/>
              <a:pPr>
                <a:defRPr/>
              </a:pPr>
              <a:t>‹#›</a:t>
            </a:fld>
            <a:endParaRPr lang="en-US"/>
          </a:p>
        </p:txBody>
      </p:sp>
    </p:spTree>
    <p:extLst>
      <p:ext uri="{BB962C8B-B14F-4D97-AF65-F5344CB8AC3E}">
        <p14:creationId xmlns:p14="http://schemas.microsoft.com/office/powerpoint/2010/main" val="39778047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E7F7BEDC-ADDC-4FA0-8543-0078D36D12A6}" type="slidenum">
              <a:rPr lang="en-US"/>
              <a:pPr>
                <a:defRPr/>
              </a:pPr>
              <a:t>‹#›</a:t>
            </a:fld>
            <a:endParaRPr lang="en-US"/>
          </a:p>
        </p:txBody>
      </p:sp>
    </p:spTree>
    <p:extLst>
      <p:ext uri="{BB962C8B-B14F-4D97-AF65-F5344CB8AC3E}">
        <p14:creationId xmlns:p14="http://schemas.microsoft.com/office/powerpoint/2010/main" val="16021851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5102" y="4595813"/>
            <a:ext cx="5615247"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pic>
        <p:nvPicPr>
          <p:cNvPr id="7"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938"/>
            <a:ext cx="9144000"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userDrawn="1"/>
        </p:nvSpPr>
        <p:spPr bwMode="gray">
          <a:xfrm>
            <a:off x="0" y="6629400"/>
            <a:ext cx="9144000" cy="228600"/>
          </a:xfrm>
          <a:prstGeom prst="rect">
            <a:avLst/>
          </a:prstGeom>
          <a:solidFill>
            <a:srgbClr val="15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endParaRPr lang="en-US" altLang="en-US" smtClean="0">
              <a:solidFill>
                <a:prstClr val="black"/>
              </a:solidFill>
              <a:cs typeface="+mn-cs"/>
            </a:endParaRPr>
          </a:p>
        </p:txBody>
      </p:sp>
      <p:pic>
        <p:nvPicPr>
          <p:cNvPr id="9" name="Picture 15" descr="CL_Logo_RGB_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15000" y="4595813"/>
            <a:ext cx="32766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userDrawn="1"/>
        </p:nvSpPr>
        <p:spPr bwMode="gray">
          <a:xfrm>
            <a:off x="0" y="3174510"/>
            <a:ext cx="9144000" cy="914400"/>
          </a:xfrm>
          <a:prstGeom prst="rect">
            <a:avLst/>
          </a:prstGeom>
          <a:solidFill>
            <a:srgbClr val="15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endParaRPr lang="en-US" altLang="en-US" dirty="0" smtClean="0">
              <a:solidFill>
                <a:prstClr val="black"/>
              </a:solidFill>
              <a:cs typeface="+mn-cs"/>
            </a:endParaRPr>
          </a:p>
        </p:txBody>
      </p:sp>
      <p:sp>
        <p:nvSpPr>
          <p:cNvPr id="2" name="Title 1"/>
          <p:cNvSpPr>
            <a:spLocks noGrp="1"/>
          </p:cNvSpPr>
          <p:nvPr>
            <p:ph type="ctrTitle"/>
          </p:nvPr>
        </p:nvSpPr>
        <p:spPr>
          <a:xfrm>
            <a:off x="295102" y="3187700"/>
            <a:ext cx="8624454" cy="888366"/>
          </a:xfrm>
          <a:prstGeom prst="rect">
            <a:avLst/>
          </a:prstGeom>
        </p:spPr>
        <p:txBody>
          <a:bodyPr anchor="ctr">
            <a:normAutofit/>
          </a:bodyPr>
          <a:lstStyle>
            <a:lvl1pPr algn="ctr">
              <a:defRPr sz="4800" b="1">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086842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4EABA1-740D-4830-AC8F-AB487F7EEBDD}" type="slidenum">
              <a:rPr lang="en-US"/>
              <a:pPr>
                <a:defRPr/>
              </a:pPr>
              <a:t>‹#›</a:t>
            </a:fld>
            <a:endParaRPr lang="en-US"/>
          </a:p>
        </p:txBody>
      </p:sp>
    </p:spTree>
    <p:extLst>
      <p:ext uri="{BB962C8B-B14F-4D97-AF65-F5344CB8AC3E}">
        <p14:creationId xmlns:p14="http://schemas.microsoft.com/office/powerpoint/2010/main" val="32418805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5E4A4E-4160-4CD7-9DC4-CAE415D86439}" type="slidenum">
              <a:rPr lang="en-US"/>
              <a:pPr>
                <a:defRPr/>
              </a:pPr>
              <a:t>‹#›</a:t>
            </a:fld>
            <a:endParaRPr lang="en-US"/>
          </a:p>
        </p:txBody>
      </p:sp>
    </p:spTree>
    <p:extLst>
      <p:ext uri="{BB962C8B-B14F-4D97-AF65-F5344CB8AC3E}">
        <p14:creationId xmlns:p14="http://schemas.microsoft.com/office/powerpoint/2010/main" val="38312102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24DF69-0E98-4B15-82BE-9EDDB5545A66}" type="slidenum">
              <a:rPr lang="en-US"/>
              <a:pPr>
                <a:defRPr/>
              </a:pPr>
              <a:t>‹#›</a:t>
            </a:fld>
            <a:endParaRPr lang="en-US"/>
          </a:p>
        </p:txBody>
      </p:sp>
    </p:spTree>
    <p:extLst>
      <p:ext uri="{BB962C8B-B14F-4D97-AF65-F5344CB8AC3E}">
        <p14:creationId xmlns:p14="http://schemas.microsoft.com/office/powerpoint/2010/main" val="35847682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73BDBC-1B53-4A25-80F4-9415D3A4A238}" type="slidenum">
              <a:rPr lang="en-US"/>
              <a:pPr>
                <a:defRPr/>
              </a:pPr>
              <a:t>‹#›</a:t>
            </a:fld>
            <a:endParaRPr lang="en-US"/>
          </a:p>
        </p:txBody>
      </p:sp>
    </p:spTree>
    <p:extLst>
      <p:ext uri="{BB962C8B-B14F-4D97-AF65-F5344CB8AC3E}">
        <p14:creationId xmlns:p14="http://schemas.microsoft.com/office/powerpoint/2010/main" val="25327739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FA5C9FF-ABD0-43F3-BE23-8A30B76431DF}" type="slidenum">
              <a:rPr lang="en-US"/>
              <a:pPr>
                <a:defRPr/>
              </a:pPr>
              <a:t>‹#›</a:t>
            </a:fld>
            <a:endParaRPr lang="en-US"/>
          </a:p>
        </p:txBody>
      </p:sp>
    </p:spTree>
    <p:extLst>
      <p:ext uri="{BB962C8B-B14F-4D97-AF65-F5344CB8AC3E}">
        <p14:creationId xmlns:p14="http://schemas.microsoft.com/office/powerpoint/2010/main" val="12672661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A952260-DE1D-4278-BB2F-C4F82FEF5AC1}" type="slidenum">
              <a:rPr lang="en-US"/>
              <a:pPr>
                <a:defRPr/>
              </a:pPr>
              <a:t>‹#›</a:t>
            </a:fld>
            <a:endParaRPr lang="en-US"/>
          </a:p>
        </p:txBody>
      </p:sp>
    </p:spTree>
    <p:extLst>
      <p:ext uri="{BB962C8B-B14F-4D97-AF65-F5344CB8AC3E}">
        <p14:creationId xmlns:p14="http://schemas.microsoft.com/office/powerpoint/2010/main" val="22459857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CB0A335-E3A9-4DE0-A60B-EA9BBD1F5D13}" type="slidenum">
              <a:rPr lang="en-US"/>
              <a:pPr>
                <a:defRPr/>
              </a:pPr>
              <a:t>‹#›</a:t>
            </a:fld>
            <a:endParaRPr lang="en-US"/>
          </a:p>
        </p:txBody>
      </p:sp>
    </p:spTree>
    <p:extLst>
      <p:ext uri="{BB962C8B-B14F-4D97-AF65-F5344CB8AC3E}">
        <p14:creationId xmlns:p14="http://schemas.microsoft.com/office/powerpoint/2010/main" val="3633088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atin typeface="Tahoma" pitchFamily="34" charset="0"/>
              </a:defRPr>
            </a:lvl1pPr>
          </a:lstStyle>
          <a:p>
            <a:fld id="{133CCD6F-2DE7-4510-82FB-5C6E7A724EB0}" type="slidenum">
              <a:rPr lang="en-US"/>
              <a:pPr/>
              <a:t>‹#›</a:t>
            </a:fld>
            <a:endParaRPr lang="en-US"/>
          </a:p>
        </p:txBody>
      </p:sp>
    </p:spTree>
    <p:extLst>
      <p:ext uri="{BB962C8B-B14F-4D97-AF65-F5344CB8AC3E}">
        <p14:creationId xmlns:p14="http://schemas.microsoft.com/office/powerpoint/2010/main" val="32855659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ABCEC3-9C9D-4F31-ACD7-298151C7FE53}" type="slidenum">
              <a:rPr lang="en-US"/>
              <a:pPr>
                <a:defRPr/>
              </a:pPr>
              <a:t>‹#›</a:t>
            </a:fld>
            <a:endParaRPr lang="en-US"/>
          </a:p>
        </p:txBody>
      </p:sp>
    </p:spTree>
    <p:extLst>
      <p:ext uri="{BB962C8B-B14F-4D97-AF65-F5344CB8AC3E}">
        <p14:creationId xmlns:p14="http://schemas.microsoft.com/office/powerpoint/2010/main" val="21105669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97AC61-178F-4036-BD83-4B46816E3AD5}" type="slidenum">
              <a:rPr lang="en-US"/>
              <a:pPr>
                <a:defRPr/>
              </a:pPr>
              <a:t>‹#›</a:t>
            </a:fld>
            <a:endParaRPr lang="en-US"/>
          </a:p>
        </p:txBody>
      </p:sp>
    </p:spTree>
    <p:extLst>
      <p:ext uri="{BB962C8B-B14F-4D97-AF65-F5344CB8AC3E}">
        <p14:creationId xmlns:p14="http://schemas.microsoft.com/office/powerpoint/2010/main" val="41011010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9E3A94-1DE9-49F5-B601-C09C4CB40849}" type="slidenum">
              <a:rPr lang="en-US"/>
              <a:pPr>
                <a:defRPr/>
              </a:pPr>
              <a:t>‹#›</a:t>
            </a:fld>
            <a:endParaRPr lang="en-US"/>
          </a:p>
        </p:txBody>
      </p:sp>
    </p:spTree>
    <p:extLst>
      <p:ext uri="{BB962C8B-B14F-4D97-AF65-F5344CB8AC3E}">
        <p14:creationId xmlns:p14="http://schemas.microsoft.com/office/powerpoint/2010/main" val="32648423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A627A5-8177-4BE2-ADAB-C4C2A9F643A4}" type="slidenum">
              <a:rPr lang="en-US"/>
              <a:pPr>
                <a:defRPr/>
              </a:pPr>
              <a:t>‹#›</a:t>
            </a:fld>
            <a:endParaRPr lang="en-US"/>
          </a:p>
        </p:txBody>
      </p:sp>
    </p:spTree>
    <p:extLst>
      <p:ext uri="{BB962C8B-B14F-4D97-AF65-F5344CB8AC3E}">
        <p14:creationId xmlns:p14="http://schemas.microsoft.com/office/powerpoint/2010/main" val="28275590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EBEE467-CAF9-4B4F-B240-3C87E249C02A}" type="slidenum">
              <a:rPr lang="en-US"/>
              <a:pPr>
                <a:defRPr/>
              </a:pPr>
              <a:t>‹#›</a:t>
            </a:fld>
            <a:endParaRPr lang="en-US"/>
          </a:p>
        </p:txBody>
      </p:sp>
    </p:spTree>
    <p:extLst>
      <p:ext uri="{BB962C8B-B14F-4D97-AF65-F5344CB8AC3E}">
        <p14:creationId xmlns:p14="http://schemas.microsoft.com/office/powerpoint/2010/main" val="20626780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7DA1A9-A442-4E1C-9A82-D7F920D6AD27}" type="slidenum">
              <a:rPr lang="en-US"/>
              <a:pPr>
                <a:defRPr/>
              </a:pPr>
              <a:t>‹#›</a:t>
            </a:fld>
            <a:endParaRPr lang="en-US"/>
          </a:p>
        </p:txBody>
      </p:sp>
    </p:spTree>
    <p:extLst>
      <p:ext uri="{BB962C8B-B14F-4D97-AF65-F5344CB8AC3E}">
        <p14:creationId xmlns:p14="http://schemas.microsoft.com/office/powerpoint/2010/main" val="21378138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7BFC80-AB7E-462B-B47F-4E1AB7818B29}" type="slidenum">
              <a:rPr lang="en-US"/>
              <a:pPr>
                <a:defRPr/>
              </a:pPr>
              <a:t>‹#›</a:t>
            </a:fld>
            <a:endParaRPr lang="en-US"/>
          </a:p>
        </p:txBody>
      </p:sp>
    </p:spTree>
    <p:extLst>
      <p:ext uri="{BB962C8B-B14F-4D97-AF65-F5344CB8AC3E}">
        <p14:creationId xmlns:p14="http://schemas.microsoft.com/office/powerpoint/2010/main" val="3562385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50743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45981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182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1"/>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1"/>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9"/>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9"/>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atin typeface="Tahoma" pitchFamily="34" charset="0"/>
              </a:defRPr>
            </a:lvl1pPr>
          </a:lstStyle>
          <a:p>
            <a:fld id="{F089DEEF-CA15-4B6F-988D-3CB9A0210CD1}" type="slidenum">
              <a:rPr lang="en-US"/>
              <a:pPr/>
              <a:t>‹#›</a:t>
            </a:fld>
            <a:endParaRPr lang="en-US"/>
          </a:p>
        </p:txBody>
      </p:sp>
    </p:spTree>
    <p:extLst>
      <p:ext uri="{BB962C8B-B14F-4D97-AF65-F5344CB8AC3E}">
        <p14:creationId xmlns:p14="http://schemas.microsoft.com/office/powerpoint/2010/main" val="18899725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43268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717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77695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05848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00249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7802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11615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2338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11/6/2015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40489386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11/6/2015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583314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0"/>
          </p:nvPr>
        </p:nvSpPr>
        <p:spPr/>
        <p:txBody>
          <a:bodyPr/>
          <a:lstStyle>
            <a:lvl1pPr>
              <a:defRPr>
                <a:latin typeface="Tahoma" pitchFamily="34" charset="0"/>
              </a:defRPr>
            </a:lvl1pPr>
          </a:lstStyle>
          <a:p>
            <a:fld id="{A2ED3CDC-F4FB-484E-8E55-9FA686F7A58D}" type="slidenum">
              <a:rPr lang="en-US"/>
              <a:pPr/>
              <a:t>‹#›</a:t>
            </a:fld>
            <a:endParaRPr lang="en-US"/>
          </a:p>
        </p:txBody>
      </p:sp>
    </p:spTree>
    <p:extLst>
      <p:ext uri="{BB962C8B-B14F-4D97-AF65-F5344CB8AC3E}">
        <p14:creationId xmlns:p14="http://schemas.microsoft.com/office/powerpoint/2010/main" val="10747931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11/6/2015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41774452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11/6/2015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9240931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11/6/2015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1596523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11/6/2015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16814563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11/6/2015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35502486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11/6/2015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24329724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11/6/2015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9173066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11/6/2015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2541445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11/6/2015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9425703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A28DED95-3275-4178-9F8F-07AC69AE8914}" type="slidenum">
              <a:rPr lang="en-US"/>
              <a:pPr>
                <a:defRPr/>
              </a:pPr>
              <a:t>‹#›</a:t>
            </a:fld>
            <a:endParaRPr lang="en-US"/>
          </a:p>
        </p:txBody>
      </p:sp>
    </p:spTree>
    <p:extLst>
      <p:ext uri="{BB962C8B-B14F-4D97-AF65-F5344CB8AC3E}">
        <p14:creationId xmlns:p14="http://schemas.microsoft.com/office/powerpoint/2010/main" val="3030719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1"/>
            <a:ext cx="4038600" cy="4525963"/>
          </a:xfrm>
          <a:prstGeom prst="rect">
            <a:avLst/>
          </a:prstGeom>
        </p:spPr>
        <p:txBody>
          <a:bodyPr/>
          <a:lstStyle/>
          <a:p>
            <a:pPr lvl="0"/>
            <a:endParaRPr lang="en-US" noProof="0"/>
          </a:p>
        </p:txBody>
      </p:sp>
      <p:sp>
        <p:nvSpPr>
          <p:cNvPr id="4" name="Text Placeholder 3"/>
          <p:cNvSpPr>
            <a:spLocks noGrp="1"/>
          </p:cNvSpPr>
          <p:nvPr>
            <p:ph type="body" sz="half" idx="2"/>
          </p:nvPr>
        </p:nvSpPr>
        <p:spPr>
          <a:xfrm>
            <a:off x="4648200" y="1600201"/>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atin typeface="Tahoma" pitchFamily="34" charset="0"/>
              </a:defRPr>
            </a:lvl1pPr>
          </a:lstStyle>
          <a:p>
            <a:fld id="{69208E4E-8563-4114-A313-998A46488890}" type="slidenum">
              <a:rPr lang="en-US"/>
              <a:pPr/>
              <a:t>‹#›</a:t>
            </a:fld>
            <a:endParaRPr lang="en-US"/>
          </a:p>
        </p:txBody>
      </p:sp>
    </p:spTree>
    <p:extLst>
      <p:ext uri="{BB962C8B-B14F-4D97-AF65-F5344CB8AC3E}">
        <p14:creationId xmlns:p14="http://schemas.microsoft.com/office/powerpoint/2010/main" val="1894782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8F832B0C-EC2C-4166-B716-28650D6C437F}" type="slidenum">
              <a:rPr lang="en-US"/>
              <a:pPr>
                <a:defRPr/>
              </a:pPr>
              <a:t>‹#›</a:t>
            </a:fld>
            <a:endParaRPr lang="en-US"/>
          </a:p>
        </p:txBody>
      </p:sp>
    </p:spTree>
    <p:extLst>
      <p:ext uri="{BB962C8B-B14F-4D97-AF65-F5344CB8AC3E}">
        <p14:creationId xmlns:p14="http://schemas.microsoft.com/office/powerpoint/2010/main" val="36479521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0B6D986E-E828-4284-A91A-CA1C5FFFA200}" type="slidenum">
              <a:rPr lang="en-US"/>
              <a:pPr>
                <a:defRPr/>
              </a:pPr>
              <a:t>‹#›</a:t>
            </a:fld>
            <a:endParaRPr lang="en-US"/>
          </a:p>
        </p:txBody>
      </p:sp>
    </p:spTree>
    <p:extLst>
      <p:ext uri="{BB962C8B-B14F-4D97-AF65-F5344CB8AC3E}">
        <p14:creationId xmlns:p14="http://schemas.microsoft.com/office/powerpoint/2010/main" val="42298721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13F3BF46-3592-4882-9115-6B0AC26F9A0C}" type="slidenum">
              <a:rPr lang="en-US"/>
              <a:pPr>
                <a:defRPr/>
              </a:pPr>
              <a:t>‹#›</a:t>
            </a:fld>
            <a:endParaRPr lang="en-US"/>
          </a:p>
        </p:txBody>
      </p:sp>
    </p:spTree>
    <p:extLst>
      <p:ext uri="{BB962C8B-B14F-4D97-AF65-F5344CB8AC3E}">
        <p14:creationId xmlns:p14="http://schemas.microsoft.com/office/powerpoint/2010/main" val="11476604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758D781F-0339-4921-96F3-4B326A7CC307}" type="slidenum">
              <a:rPr lang="en-US"/>
              <a:pPr>
                <a:defRPr/>
              </a:pPr>
              <a:t>‹#›</a:t>
            </a:fld>
            <a:endParaRPr lang="en-US"/>
          </a:p>
        </p:txBody>
      </p:sp>
    </p:spTree>
    <p:extLst>
      <p:ext uri="{BB962C8B-B14F-4D97-AF65-F5344CB8AC3E}">
        <p14:creationId xmlns:p14="http://schemas.microsoft.com/office/powerpoint/2010/main" val="7416126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964B699C-7762-4C71-AAFD-3C6982D8FA95}" type="slidenum">
              <a:rPr lang="en-US"/>
              <a:pPr>
                <a:defRPr/>
              </a:pPr>
              <a:t>‹#›</a:t>
            </a:fld>
            <a:endParaRPr lang="en-US"/>
          </a:p>
        </p:txBody>
      </p:sp>
    </p:spTree>
    <p:extLst>
      <p:ext uri="{BB962C8B-B14F-4D97-AF65-F5344CB8AC3E}">
        <p14:creationId xmlns:p14="http://schemas.microsoft.com/office/powerpoint/2010/main" val="34579704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AC83475B-DC68-46A3-BC7B-DAF8DE074FE0}" type="slidenum">
              <a:rPr lang="en-US"/>
              <a:pPr>
                <a:defRPr/>
              </a:pPr>
              <a:t>‹#›</a:t>
            </a:fld>
            <a:endParaRPr lang="en-US"/>
          </a:p>
        </p:txBody>
      </p:sp>
    </p:spTree>
    <p:extLst>
      <p:ext uri="{BB962C8B-B14F-4D97-AF65-F5344CB8AC3E}">
        <p14:creationId xmlns:p14="http://schemas.microsoft.com/office/powerpoint/2010/main" val="5307369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8E35776E-54FE-4795-9338-8B3F4E31357D}" type="slidenum">
              <a:rPr lang="en-US"/>
              <a:pPr>
                <a:defRPr/>
              </a:pPr>
              <a:t>‹#›</a:t>
            </a:fld>
            <a:endParaRPr lang="en-US"/>
          </a:p>
        </p:txBody>
      </p:sp>
    </p:spTree>
    <p:extLst>
      <p:ext uri="{BB962C8B-B14F-4D97-AF65-F5344CB8AC3E}">
        <p14:creationId xmlns:p14="http://schemas.microsoft.com/office/powerpoint/2010/main" val="9943804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B9E512E2-5665-499D-998C-7753F6BE5683}" type="slidenum">
              <a:rPr lang="en-US"/>
              <a:pPr>
                <a:defRPr/>
              </a:pPr>
              <a:t>‹#›</a:t>
            </a:fld>
            <a:endParaRPr lang="en-US"/>
          </a:p>
        </p:txBody>
      </p:sp>
    </p:spTree>
    <p:extLst>
      <p:ext uri="{BB962C8B-B14F-4D97-AF65-F5344CB8AC3E}">
        <p14:creationId xmlns:p14="http://schemas.microsoft.com/office/powerpoint/2010/main" val="13008097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3D0404AE-7CA5-45BE-B366-C5907C336A91}" type="slidenum">
              <a:rPr lang="en-US"/>
              <a:pPr>
                <a:defRPr/>
              </a:pPr>
              <a:t>‹#›</a:t>
            </a:fld>
            <a:endParaRPr lang="en-US"/>
          </a:p>
        </p:txBody>
      </p:sp>
    </p:spTree>
    <p:extLst>
      <p:ext uri="{BB962C8B-B14F-4D97-AF65-F5344CB8AC3E}">
        <p14:creationId xmlns:p14="http://schemas.microsoft.com/office/powerpoint/2010/main" val="20156032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A5D6C9F1-ADBF-49A2-952A-39FFD04EAE7B}" type="slidenum">
              <a:rPr lang="en-US"/>
              <a:pPr>
                <a:defRPr/>
              </a:pPr>
              <a:t>‹#›</a:t>
            </a:fld>
            <a:endParaRPr lang="en-US"/>
          </a:p>
        </p:txBody>
      </p:sp>
    </p:spTree>
    <p:extLst>
      <p:ext uri="{BB962C8B-B14F-4D97-AF65-F5344CB8AC3E}">
        <p14:creationId xmlns:p14="http://schemas.microsoft.com/office/powerpoint/2010/main" val="2037643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print"/>
          <a:srcRect/>
          <a:stretch>
            <a:fillRect/>
          </a:stretch>
        </p:blipFill>
        <p:spPr bwMode="auto">
          <a:xfrm>
            <a:off x="-1187" y="1"/>
            <a:ext cx="9145187" cy="1230351"/>
          </a:xfrm>
          <a:prstGeom prst="rect">
            <a:avLst/>
          </a:prstGeom>
          <a:noFill/>
          <a:ln w="9525">
            <a:noFill/>
            <a:miter lim="800000"/>
            <a:headEnd/>
            <a:tailEnd/>
          </a:ln>
          <a:effectLst/>
          <a:scene3d>
            <a:camera prst="orthographicFront"/>
            <a:lightRig rig="threePt" dir="t"/>
          </a:scene3d>
          <a:sp3d>
            <a:bevelT/>
          </a:sp3d>
        </p:spPr>
      </p:pic>
      <p:sp>
        <p:nvSpPr>
          <p:cNvPr id="3" name="Rectangle 5"/>
          <p:cNvSpPr>
            <a:spLocks noGrp="1" noChangeArrowheads="1"/>
          </p:cNvSpPr>
          <p:nvPr>
            <p:ph type="sldNum" sz="quarter" idx="10"/>
          </p:nvPr>
        </p:nvSpPr>
        <p:spPr/>
        <p:txBody>
          <a:bodyPr/>
          <a:lstStyle>
            <a:lvl1pPr>
              <a:defRPr>
                <a:latin typeface="Tahoma" pitchFamily="34" charset="0"/>
              </a:defRPr>
            </a:lvl1pPr>
          </a:lstStyle>
          <a:p>
            <a:fld id="{D0D41E3A-1D91-444F-A5CC-9D0A618B674E}" type="slidenum">
              <a:rPr lang="en-US"/>
              <a:pPr/>
              <a:t>‹#›</a:t>
            </a:fld>
            <a:endParaRPr lang="en-US"/>
          </a:p>
        </p:txBody>
      </p:sp>
    </p:spTree>
    <p:extLst>
      <p:ext uri="{BB962C8B-B14F-4D97-AF65-F5344CB8AC3E}">
        <p14:creationId xmlns:p14="http://schemas.microsoft.com/office/powerpoint/2010/main" val="41718544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624272DF-3113-42A2-A15A-3BFCA6880C0E}" type="slidenum">
              <a:rPr lang="en-US"/>
              <a:pPr>
                <a:defRPr/>
              </a:pPr>
              <a:t>‹#›</a:t>
            </a:fld>
            <a:endParaRPr lang="en-US"/>
          </a:p>
        </p:txBody>
      </p:sp>
    </p:spTree>
    <p:extLst>
      <p:ext uri="{BB962C8B-B14F-4D97-AF65-F5344CB8AC3E}">
        <p14:creationId xmlns:p14="http://schemas.microsoft.com/office/powerpoint/2010/main" val="40914500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536A7347-A786-435E-B756-291BB9332EA4}" type="slidenum">
              <a:rPr lang="en-US"/>
              <a:pPr>
                <a:defRPr/>
              </a:pPr>
              <a:t>‹#›</a:t>
            </a:fld>
            <a:endParaRPr lang="en-US"/>
          </a:p>
        </p:txBody>
      </p:sp>
    </p:spTree>
    <p:extLst>
      <p:ext uri="{BB962C8B-B14F-4D97-AF65-F5344CB8AC3E}">
        <p14:creationId xmlns:p14="http://schemas.microsoft.com/office/powerpoint/2010/main" val="12565913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0" hangingPunct="0">
              <a:defRPr>
                <a:ea typeface="MS PGothic" panose="020B0600070205080204"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ea typeface="MS PGothic" panose="020B0600070205080204"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ea typeface="MS PGothic" panose="020B0600070205080204" pitchFamily="34" charset="-128"/>
                <a:cs typeface="+mn-cs"/>
              </a:defRPr>
            </a:lvl1pPr>
          </a:lstStyle>
          <a:p>
            <a:pPr>
              <a:defRPr/>
            </a:pPr>
            <a:fld id="{C5756F88-5ABF-4921-9443-7CE402350A0D}" type="slidenum">
              <a:rPr lang="en-US"/>
              <a:pPr>
                <a:defRPr/>
              </a:pPr>
              <a:t>‹#›</a:t>
            </a:fld>
            <a:endParaRPr lang="en-US"/>
          </a:p>
        </p:txBody>
      </p:sp>
    </p:spTree>
    <p:extLst>
      <p:ext uri="{BB962C8B-B14F-4D97-AF65-F5344CB8AC3E}">
        <p14:creationId xmlns:p14="http://schemas.microsoft.com/office/powerpoint/2010/main" val="36375162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95470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08695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42784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62344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0108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75652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5B16D8-E2A0-4C4C-B2DF-DC9997890EC6}" type="datetimeFigureOut">
              <a:rPr lang="en-US" smtClean="0">
                <a:solidFill>
                  <a:prstClr val="black">
                    <a:tint val="75000"/>
                  </a:prstClr>
                </a:solidFill>
              </a:rPr>
              <a:pPr/>
              <a:t>11/6/2015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9160A7-D42D-40E3-85D1-D8C13D575B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544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0.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1.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2.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3.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1.jpe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4.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xml"/><Relationship Id="rId1" Type="http://schemas.openxmlformats.org/officeDocument/2006/relationships/slideLayout" Target="../slideLayouts/slideLayout42.xml"/><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6.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heme" Target="../theme/theme9.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4"/>
          <p:cNvSpPr>
            <a:spLocks noGrp="1" noChangeArrowheads="1"/>
          </p:cNvSpPr>
          <p:nvPr>
            <p:ph type="sldNum" sz="quarter" idx="4"/>
          </p:nvPr>
        </p:nvSpPr>
        <p:spPr bwMode="auto">
          <a:xfrm>
            <a:off x="8793163" y="6618288"/>
            <a:ext cx="350837" cy="2397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Arial Narrow" pitchFamily="34" charset="0"/>
              </a:defRPr>
            </a:lvl1pPr>
          </a:lstStyle>
          <a:p>
            <a:fld id="{A4A56F0E-9A2F-4282-B729-957CFD114FA5}" type="slidenum">
              <a:rPr lang="en-US"/>
              <a:pPr/>
              <a:t>‹#›</a:t>
            </a:fld>
            <a:endParaRPr lang="en-US"/>
          </a:p>
        </p:txBody>
      </p:sp>
      <p:pic>
        <p:nvPicPr>
          <p:cNvPr id="4099" name="Picture 5" descr="DAU-logo-onl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 y="274638"/>
            <a:ext cx="1295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Line 6"/>
          <p:cNvSpPr>
            <a:spLocks noChangeShapeType="1"/>
          </p:cNvSpPr>
          <p:nvPr/>
        </p:nvSpPr>
        <p:spPr bwMode="auto">
          <a:xfrm>
            <a:off x="0" y="1057275"/>
            <a:ext cx="9144000" cy="0"/>
          </a:xfrm>
          <a:prstGeom prst="line">
            <a:avLst/>
          </a:prstGeom>
          <a:noFill/>
          <a:ln w="28575">
            <a:solidFill>
              <a:srgbClr val="D2103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1" name="Line 7"/>
          <p:cNvSpPr>
            <a:spLocks noChangeShapeType="1"/>
          </p:cNvSpPr>
          <p:nvPr/>
        </p:nvSpPr>
        <p:spPr bwMode="auto">
          <a:xfrm>
            <a:off x="-6350" y="984250"/>
            <a:ext cx="9144000" cy="0"/>
          </a:xfrm>
          <a:prstGeom prst="line">
            <a:avLst/>
          </a:prstGeom>
          <a:noFill/>
          <a:ln w="57150">
            <a:solidFill>
              <a:srgbClr val="E4C19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97798" r:id="rId1"/>
    <p:sldLayoutId id="2147497799" r:id="rId2"/>
    <p:sldLayoutId id="2147497800" r:id="rId3"/>
    <p:sldLayoutId id="2147497801" r:id="rId4"/>
    <p:sldLayoutId id="2147497802" r:id="rId5"/>
    <p:sldLayoutId id="2147497803" r:id="rId6"/>
    <p:sldLayoutId id="2147497804" r:id="rId7"/>
    <p:sldLayoutId id="2147497805" r:id="rId8"/>
  </p:sldLayoutIdLst>
  <p:txStyles>
    <p:titleStyle>
      <a:lvl1pPr algn="ctr" rtl="0" eaLnBrk="0" fontAlgn="base" hangingPunct="0">
        <a:lnSpc>
          <a:spcPct val="85000"/>
        </a:lnSpc>
        <a:spcBef>
          <a:spcPct val="0"/>
        </a:spcBef>
        <a:spcAft>
          <a:spcPct val="0"/>
        </a:spcAft>
        <a:defRPr sz="4000" b="1">
          <a:solidFill>
            <a:schemeClr val="tx2"/>
          </a:solidFill>
          <a:latin typeface="+mj-lt"/>
          <a:ea typeface="+mj-ea"/>
          <a:cs typeface="+mj-cs"/>
        </a:defRPr>
      </a:lvl1pPr>
      <a:lvl2pPr algn="ctr" rtl="0" eaLnBrk="0" fontAlgn="base" hangingPunct="0">
        <a:lnSpc>
          <a:spcPct val="85000"/>
        </a:lnSpc>
        <a:spcBef>
          <a:spcPct val="0"/>
        </a:spcBef>
        <a:spcAft>
          <a:spcPct val="0"/>
        </a:spcAft>
        <a:defRPr sz="4000" b="1">
          <a:solidFill>
            <a:schemeClr val="tx2"/>
          </a:solidFill>
          <a:latin typeface="Arial Narrow" pitchFamily="34" charset="0"/>
        </a:defRPr>
      </a:lvl2pPr>
      <a:lvl3pPr algn="ctr" rtl="0" eaLnBrk="0" fontAlgn="base" hangingPunct="0">
        <a:lnSpc>
          <a:spcPct val="85000"/>
        </a:lnSpc>
        <a:spcBef>
          <a:spcPct val="0"/>
        </a:spcBef>
        <a:spcAft>
          <a:spcPct val="0"/>
        </a:spcAft>
        <a:defRPr sz="4000" b="1">
          <a:solidFill>
            <a:schemeClr val="tx2"/>
          </a:solidFill>
          <a:latin typeface="Arial Narrow" pitchFamily="34" charset="0"/>
        </a:defRPr>
      </a:lvl3pPr>
      <a:lvl4pPr algn="ctr" rtl="0" eaLnBrk="0" fontAlgn="base" hangingPunct="0">
        <a:lnSpc>
          <a:spcPct val="85000"/>
        </a:lnSpc>
        <a:spcBef>
          <a:spcPct val="0"/>
        </a:spcBef>
        <a:spcAft>
          <a:spcPct val="0"/>
        </a:spcAft>
        <a:defRPr sz="4000" b="1">
          <a:solidFill>
            <a:schemeClr val="tx2"/>
          </a:solidFill>
          <a:latin typeface="Arial Narrow" pitchFamily="34" charset="0"/>
        </a:defRPr>
      </a:lvl4pPr>
      <a:lvl5pPr algn="ctr" rtl="0" eaLnBrk="0" fontAlgn="base" hangingPunct="0">
        <a:lnSpc>
          <a:spcPct val="85000"/>
        </a:lnSpc>
        <a:spcBef>
          <a:spcPct val="0"/>
        </a:spcBef>
        <a:spcAft>
          <a:spcPct val="0"/>
        </a:spcAft>
        <a:defRPr sz="4000" b="1">
          <a:solidFill>
            <a:schemeClr val="tx2"/>
          </a:solidFill>
          <a:latin typeface="Arial Narrow" pitchFamily="34" charset="0"/>
        </a:defRPr>
      </a:lvl5pPr>
      <a:lvl6pPr marL="457200" algn="ctr" rtl="0" fontAlgn="base">
        <a:lnSpc>
          <a:spcPct val="85000"/>
        </a:lnSpc>
        <a:spcBef>
          <a:spcPct val="0"/>
        </a:spcBef>
        <a:spcAft>
          <a:spcPct val="0"/>
        </a:spcAft>
        <a:defRPr sz="4000" b="1">
          <a:solidFill>
            <a:schemeClr val="tx2"/>
          </a:solidFill>
          <a:latin typeface="Arial Narrow" pitchFamily="34" charset="0"/>
        </a:defRPr>
      </a:lvl6pPr>
      <a:lvl7pPr marL="914400" algn="ctr" rtl="0" fontAlgn="base">
        <a:lnSpc>
          <a:spcPct val="85000"/>
        </a:lnSpc>
        <a:spcBef>
          <a:spcPct val="0"/>
        </a:spcBef>
        <a:spcAft>
          <a:spcPct val="0"/>
        </a:spcAft>
        <a:defRPr sz="4000" b="1">
          <a:solidFill>
            <a:schemeClr val="tx2"/>
          </a:solidFill>
          <a:latin typeface="Arial Narrow" pitchFamily="34" charset="0"/>
        </a:defRPr>
      </a:lvl7pPr>
      <a:lvl8pPr marL="1371600" algn="ctr" rtl="0" fontAlgn="base">
        <a:lnSpc>
          <a:spcPct val="85000"/>
        </a:lnSpc>
        <a:spcBef>
          <a:spcPct val="0"/>
        </a:spcBef>
        <a:spcAft>
          <a:spcPct val="0"/>
        </a:spcAft>
        <a:defRPr sz="4000" b="1">
          <a:solidFill>
            <a:schemeClr val="tx2"/>
          </a:solidFill>
          <a:latin typeface="Arial Narrow" pitchFamily="34" charset="0"/>
        </a:defRPr>
      </a:lvl8pPr>
      <a:lvl9pPr marL="1828800" algn="ctr" rtl="0" fontAlgn="base">
        <a:lnSpc>
          <a:spcPct val="85000"/>
        </a:lnSpc>
        <a:spcBef>
          <a:spcPct val="0"/>
        </a:spcBef>
        <a:spcAft>
          <a:spcPct val="0"/>
        </a:spcAft>
        <a:defRPr sz="40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2F5B16D8-E2A0-4C4C-B2DF-DC9997890EC6}" type="datetimeFigureOut">
              <a:rPr lang="en-US" smtClean="0">
                <a:solidFill>
                  <a:prstClr val="black">
                    <a:tint val="75000"/>
                  </a:prstClr>
                </a:solidFill>
                <a:latin typeface="Calibri" panose="020F0502020204030204"/>
                <a:cs typeface="+mn-cs"/>
              </a:rPr>
              <a:pPr eaLnBrk="1" fontAlgn="auto" hangingPunct="1">
                <a:spcBef>
                  <a:spcPts val="0"/>
                </a:spcBef>
                <a:spcAft>
                  <a:spcPts val="0"/>
                </a:spcAft>
              </a:pPr>
              <a:t>11/6/2015</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E59160A7-D42D-40E3-85D1-D8C13D575B95}" type="slidenum">
              <a:rPr lang="en-US" smtClean="0">
                <a:solidFill>
                  <a:prstClr val="black">
                    <a:tint val="75000"/>
                  </a:prstClr>
                </a:solidFill>
                <a:latin typeface="Calibri" panose="020F0502020204030204"/>
                <a:cs typeface="+mn-cs"/>
              </a:rPr>
              <a:pPr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856666529"/>
      </p:ext>
    </p:extLst>
  </p:cSld>
  <p:clrMap bg1="lt1" tx1="dk1" bg2="lt2" tx2="dk2" accent1="accent1" accent2="accent2" accent3="accent3" accent4="accent4" accent5="accent5" accent6="accent6" hlink="hlink" folHlink="folHlink"/>
  <p:sldLayoutIdLst>
    <p:sldLayoutId id="2147502460" r:id="rId1"/>
    <p:sldLayoutId id="2147502461" r:id="rId2"/>
    <p:sldLayoutId id="2147502462" r:id="rId3"/>
    <p:sldLayoutId id="2147502463" r:id="rId4"/>
    <p:sldLayoutId id="2147502464" r:id="rId5"/>
    <p:sldLayoutId id="2147502465" r:id="rId6"/>
    <p:sldLayoutId id="2147502466" r:id="rId7"/>
    <p:sldLayoutId id="2147502467" r:id="rId8"/>
    <p:sldLayoutId id="2147502468" r:id="rId9"/>
    <p:sldLayoutId id="2147502469" r:id="rId10"/>
    <p:sldLayoutId id="214750247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2F5B16D8-E2A0-4C4C-B2DF-DC9997890EC6}" type="datetimeFigureOut">
              <a:rPr lang="en-US" smtClean="0">
                <a:solidFill>
                  <a:prstClr val="black">
                    <a:tint val="75000"/>
                  </a:prstClr>
                </a:solidFill>
                <a:latin typeface="Calibri" panose="020F0502020204030204"/>
                <a:cs typeface="+mn-cs"/>
              </a:rPr>
              <a:pPr eaLnBrk="1" fontAlgn="auto" hangingPunct="1">
                <a:spcBef>
                  <a:spcPts val="0"/>
                </a:spcBef>
                <a:spcAft>
                  <a:spcPts val="0"/>
                </a:spcAft>
              </a:pPr>
              <a:t>11/6/2015</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E59160A7-D42D-40E3-85D1-D8C13D575B95}" type="slidenum">
              <a:rPr lang="en-US" smtClean="0">
                <a:solidFill>
                  <a:prstClr val="black">
                    <a:tint val="75000"/>
                  </a:prstClr>
                </a:solidFill>
                <a:latin typeface="Calibri" panose="020F0502020204030204"/>
                <a:cs typeface="+mn-cs"/>
              </a:rPr>
              <a:pPr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40441054"/>
      </p:ext>
    </p:extLst>
  </p:cSld>
  <p:clrMap bg1="lt1" tx1="dk1" bg2="lt2" tx2="dk2" accent1="accent1" accent2="accent2" accent3="accent3" accent4="accent4" accent5="accent5" accent6="accent6" hlink="hlink" folHlink="folHlink"/>
  <p:sldLayoutIdLst>
    <p:sldLayoutId id="2147502472" r:id="rId1"/>
    <p:sldLayoutId id="2147502473" r:id="rId2"/>
    <p:sldLayoutId id="2147502474" r:id="rId3"/>
    <p:sldLayoutId id="2147502475" r:id="rId4"/>
    <p:sldLayoutId id="2147502476" r:id="rId5"/>
    <p:sldLayoutId id="2147502477" r:id="rId6"/>
    <p:sldLayoutId id="2147502478" r:id="rId7"/>
    <p:sldLayoutId id="2147502479" r:id="rId8"/>
    <p:sldLayoutId id="2147502480" r:id="rId9"/>
    <p:sldLayoutId id="2147502481" r:id="rId10"/>
    <p:sldLayoutId id="214750248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2F5B16D8-E2A0-4C4C-B2DF-DC9997890EC6}" type="datetimeFigureOut">
              <a:rPr lang="en-US" smtClean="0">
                <a:solidFill>
                  <a:prstClr val="black">
                    <a:tint val="75000"/>
                  </a:prstClr>
                </a:solidFill>
                <a:latin typeface="Calibri" panose="020F0502020204030204"/>
                <a:cs typeface="+mn-cs"/>
              </a:rPr>
              <a:pPr eaLnBrk="1" fontAlgn="auto" hangingPunct="1">
                <a:spcBef>
                  <a:spcPts val="0"/>
                </a:spcBef>
                <a:spcAft>
                  <a:spcPts val="0"/>
                </a:spcAft>
              </a:pPr>
              <a:t>11/6/2015</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E59160A7-D42D-40E3-85D1-D8C13D575B95}" type="slidenum">
              <a:rPr lang="en-US" smtClean="0">
                <a:solidFill>
                  <a:prstClr val="black">
                    <a:tint val="75000"/>
                  </a:prstClr>
                </a:solidFill>
                <a:latin typeface="Calibri" panose="020F0502020204030204"/>
                <a:cs typeface="+mn-cs"/>
              </a:rPr>
              <a:pPr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852438031"/>
      </p:ext>
    </p:extLst>
  </p:cSld>
  <p:clrMap bg1="lt1" tx1="dk1" bg2="lt2" tx2="dk2" accent1="accent1" accent2="accent2" accent3="accent3" accent4="accent4" accent5="accent5" accent6="accent6" hlink="hlink" folHlink="folHlink"/>
  <p:sldLayoutIdLst>
    <p:sldLayoutId id="2147502484" r:id="rId1"/>
    <p:sldLayoutId id="2147502485" r:id="rId2"/>
    <p:sldLayoutId id="2147502486" r:id="rId3"/>
    <p:sldLayoutId id="2147502487" r:id="rId4"/>
    <p:sldLayoutId id="2147502488" r:id="rId5"/>
    <p:sldLayoutId id="2147502489" r:id="rId6"/>
    <p:sldLayoutId id="2147502490" r:id="rId7"/>
    <p:sldLayoutId id="2147502491" r:id="rId8"/>
    <p:sldLayoutId id="2147502492" r:id="rId9"/>
    <p:sldLayoutId id="2147502493" r:id="rId10"/>
    <p:sldLayoutId id="214750249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396D3299-5341-4197-87CC-84E987FC1BF2}" type="datetimeFigureOut">
              <a:rPr lang="en-US">
                <a:ea typeface="MS PGothic" panose="020B0600070205080204" pitchFamily="34" charset="-128"/>
              </a:rPr>
              <a:pPr>
                <a:defRPr/>
              </a:pPr>
              <a:t>11/6/2015</a:t>
            </a:fld>
            <a:endParaRPr lang="en-US">
              <a:ea typeface="MS PGothic" panose="020B0600070205080204"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ea typeface="MS PGothic" panose="020B0600070205080204"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pPr>
              <a:defRPr/>
            </a:pPr>
            <a:fld id="{2AB0F332-188B-4758-A214-F55D76747B4F}" type="slidenum">
              <a:rPr lang="en-US">
                <a:ea typeface="MS PGothic" panose="020B0600070205080204" pitchFamily="34" charset="-128"/>
              </a:rPr>
              <a:pPr>
                <a:defRPr/>
              </a:pPr>
              <a:t>‹#›</a:t>
            </a:fld>
            <a:endParaRPr lang="en-US">
              <a:ea typeface="MS PGothic" panose="020B0600070205080204" pitchFamily="34" charset="-128"/>
            </a:endParaRPr>
          </a:p>
        </p:txBody>
      </p:sp>
    </p:spTree>
    <p:extLst>
      <p:ext uri="{BB962C8B-B14F-4D97-AF65-F5344CB8AC3E}">
        <p14:creationId xmlns:p14="http://schemas.microsoft.com/office/powerpoint/2010/main" val="480204979"/>
      </p:ext>
    </p:extLst>
  </p:cSld>
  <p:clrMap bg1="lt1" tx1="dk1" bg2="lt2" tx2="dk2" accent1="accent1" accent2="accent2" accent3="accent3" accent4="accent4" accent5="accent5" accent6="accent6" hlink="hlink" folHlink="folHlink"/>
  <p:sldLayoutIdLst>
    <p:sldLayoutId id="2147502496" r:id="rId1"/>
    <p:sldLayoutId id="2147502497" r:id="rId2"/>
    <p:sldLayoutId id="2147502498" r:id="rId3"/>
    <p:sldLayoutId id="2147502499" r:id="rId4"/>
    <p:sldLayoutId id="2147502500" r:id="rId5"/>
    <p:sldLayoutId id="2147502501" r:id="rId6"/>
    <p:sldLayoutId id="2147502502" r:id="rId7"/>
    <p:sldLayoutId id="2147502503" r:id="rId8"/>
    <p:sldLayoutId id="2147502504" r:id="rId9"/>
    <p:sldLayoutId id="2147502505" r:id="rId10"/>
    <p:sldLayoutId id="214750250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4"/>
          <p:cNvSpPr>
            <a:spLocks noGrp="1" noChangeArrowheads="1"/>
          </p:cNvSpPr>
          <p:nvPr>
            <p:ph type="sldNum" sz="quarter" idx="4"/>
          </p:nvPr>
        </p:nvSpPr>
        <p:spPr bwMode="auto">
          <a:xfrm>
            <a:off x="8793163" y="6618288"/>
            <a:ext cx="350837" cy="2397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Arial Narrow" pitchFamily="34" charset="0"/>
              </a:defRPr>
            </a:lvl1pPr>
          </a:lstStyle>
          <a:p>
            <a:fld id="{D10CB480-DE4F-4566-8AB9-419DCA263DCC}" type="slidenum">
              <a:rPr lang="en-US"/>
              <a:pPr/>
              <a:t>‹#›</a:t>
            </a:fld>
            <a:endParaRPr lang="en-US"/>
          </a:p>
        </p:txBody>
      </p:sp>
      <p:pic>
        <p:nvPicPr>
          <p:cNvPr id="5123" name="Picture 5" descr="DAU-logo-onl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 y="274638"/>
            <a:ext cx="1295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Line 6"/>
          <p:cNvSpPr>
            <a:spLocks noChangeShapeType="1"/>
          </p:cNvSpPr>
          <p:nvPr/>
        </p:nvSpPr>
        <p:spPr bwMode="auto">
          <a:xfrm>
            <a:off x="0" y="1057275"/>
            <a:ext cx="9144000" cy="0"/>
          </a:xfrm>
          <a:prstGeom prst="line">
            <a:avLst/>
          </a:prstGeom>
          <a:noFill/>
          <a:ln w="28575">
            <a:solidFill>
              <a:srgbClr val="D2103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5" name="Line 7"/>
          <p:cNvSpPr>
            <a:spLocks noChangeShapeType="1"/>
          </p:cNvSpPr>
          <p:nvPr/>
        </p:nvSpPr>
        <p:spPr bwMode="auto">
          <a:xfrm>
            <a:off x="-6350" y="984250"/>
            <a:ext cx="9144000" cy="0"/>
          </a:xfrm>
          <a:prstGeom prst="line">
            <a:avLst/>
          </a:prstGeom>
          <a:noFill/>
          <a:ln w="57150">
            <a:solidFill>
              <a:srgbClr val="E4C19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97806" r:id="rId1"/>
    <p:sldLayoutId id="2147497807" r:id="rId2"/>
    <p:sldLayoutId id="2147497808" r:id="rId3"/>
    <p:sldLayoutId id="2147497809" r:id="rId4"/>
    <p:sldLayoutId id="2147497810" r:id="rId5"/>
    <p:sldLayoutId id="2147497811" r:id="rId6"/>
    <p:sldLayoutId id="2147497812" r:id="rId7"/>
    <p:sldLayoutId id="2147497813" r:id="rId8"/>
  </p:sldLayoutIdLst>
  <p:txStyles>
    <p:titleStyle>
      <a:lvl1pPr algn="ctr" rtl="0" eaLnBrk="0" fontAlgn="base" hangingPunct="0">
        <a:lnSpc>
          <a:spcPct val="85000"/>
        </a:lnSpc>
        <a:spcBef>
          <a:spcPct val="0"/>
        </a:spcBef>
        <a:spcAft>
          <a:spcPct val="0"/>
        </a:spcAft>
        <a:defRPr sz="4000" b="1">
          <a:solidFill>
            <a:schemeClr val="tx2"/>
          </a:solidFill>
          <a:latin typeface="+mj-lt"/>
          <a:ea typeface="+mj-ea"/>
          <a:cs typeface="+mj-cs"/>
        </a:defRPr>
      </a:lvl1pPr>
      <a:lvl2pPr algn="ctr" rtl="0" eaLnBrk="0" fontAlgn="base" hangingPunct="0">
        <a:lnSpc>
          <a:spcPct val="85000"/>
        </a:lnSpc>
        <a:spcBef>
          <a:spcPct val="0"/>
        </a:spcBef>
        <a:spcAft>
          <a:spcPct val="0"/>
        </a:spcAft>
        <a:defRPr sz="4000" b="1">
          <a:solidFill>
            <a:schemeClr val="tx2"/>
          </a:solidFill>
          <a:latin typeface="Arial Narrow" pitchFamily="34" charset="0"/>
        </a:defRPr>
      </a:lvl2pPr>
      <a:lvl3pPr algn="ctr" rtl="0" eaLnBrk="0" fontAlgn="base" hangingPunct="0">
        <a:lnSpc>
          <a:spcPct val="85000"/>
        </a:lnSpc>
        <a:spcBef>
          <a:spcPct val="0"/>
        </a:spcBef>
        <a:spcAft>
          <a:spcPct val="0"/>
        </a:spcAft>
        <a:defRPr sz="4000" b="1">
          <a:solidFill>
            <a:schemeClr val="tx2"/>
          </a:solidFill>
          <a:latin typeface="Arial Narrow" pitchFamily="34" charset="0"/>
        </a:defRPr>
      </a:lvl3pPr>
      <a:lvl4pPr algn="ctr" rtl="0" eaLnBrk="0" fontAlgn="base" hangingPunct="0">
        <a:lnSpc>
          <a:spcPct val="85000"/>
        </a:lnSpc>
        <a:spcBef>
          <a:spcPct val="0"/>
        </a:spcBef>
        <a:spcAft>
          <a:spcPct val="0"/>
        </a:spcAft>
        <a:defRPr sz="4000" b="1">
          <a:solidFill>
            <a:schemeClr val="tx2"/>
          </a:solidFill>
          <a:latin typeface="Arial Narrow" pitchFamily="34" charset="0"/>
        </a:defRPr>
      </a:lvl4pPr>
      <a:lvl5pPr algn="ctr" rtl="0" eaLnBrk="0" fontAlgn="base" hangingPunct="0">
        <a:lnSpc>
          <a:spcPct val="85000"/>
        </a:lnSpc>
        <a:spcBef>
          <a:spcPct val="0"/>
        </a:spcBef>
        <a:spcAft>
          <a:spcPct val="0"/>
        </a:spcAft>
        <a:defRPr sz="4000" b="1">
          <a:solidFill>
            <a:schemeClr val="tx2"/>
          </a:solidFill>
          <a:latin typeface="Arial Narrow" pitchFamily="34" charset="0"/>
        </a:defRPr>
      </a:lvl5pPr>
      <a:lvl6pPr marL="457200" algn="ctr" rtl="0" fontAlgn="base">
        <a:lnSpc>
          <a:spcPct val="85000"/>
        </a:lnSpc>
        <a:spcBef>
          <a:spcPct val="0"/>
        </a:spcBef>
        <a:spcAft>
          <a:spcPct val="0"/>
        </a:spcAft>
        <a:defRPr sz="4000" b="1">
          <a:solidFill>
            <a:schemeClr val="tx2"/>
          </a:solidFill>
          <a:latin typeface="Arial Narrow" pitchFamily="34" charset="0"/>
        </a:defRPr>
      </a:lvl6pPr>
      <a:lvl7pPr marL="914400" algn="ctr" rtl="0" fontAlgn="base">
        <a:lnSpc>
          <a:spcPct val="85000"/>
        </a:lnSpc>
        <a:spcBef>
          <a:spcPct val="0"/>
        </a:spcBef>
        <a:spcAft>
          <a:spcPct val="0"/>
        </a:spcAft>
        <a:defRPr sz="4000" b="1">
          <a:solidFill>
            <a:schemeClr val="tx2"/>
          </a:solidFill>
          <a:latin typeface="Arial Narrow" pitchFamily="34" charset="0"/>
        </a:defRPr>
      </a:lvl7pPr>
      <a:lvl8pPr marL="1371600" algn="ctr" rtl="0" fontAlgn="base">
        <a:lnSpc>
          <a:spcPct val="85000"/>
        </a:lnSpc>
        <a:spcBef>
          <a:spcPct val="0"/>
        </a:spcBef>
        <a:spcAft>
          <a:spcPct val="0"/>
        </a:spcAft>
        <a:defRPr sz="4000" b="1">
          <a:solidFill>
            <a:schemeClr val="tx2"/>
          </a:solidFill>
          <a:latin typeface="Arial Narrow" pitchFamily="34" charset="0"/>
        </a:defRPr>
      </a:lvl8pPr>
      <a:lvl9pPr marL="1828800" algn="ctr" rtl="0" fontAlgn="base">
        <a:lnSpc>
          <a:spcPct val="85000"/>
        </a:lnSpc>
        <a:spcBef>
          <a:spcPct val="0"/>
        </a:spcBef>
        <a:spcAft>
          <a:spcPct val="0"/>
        </a:spcAft>
        <a:defRPr sz="40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71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3A878891-4EDF-4802-AD16-EC41D4BE2F44}" type="datetimeFigureOut">
              <a:rPr lang="en-US"/>
              <a:pPr>
                <a:defRPr/>
              </a:pPr>
              <a:t>11/6/2015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71ECF4B8-BBB3-4C5D-8A4F-6C3B3E311B9B}" type="slidenum">
              <a:rPr lang="en-US"/>
              <a:pPr>
                <a:defRPr/>
              </a:pPr>
              <a:t>‹#›</a:t>
            </a:fld>
            <a:endParaRPr lang="en-US"/>
          </a:p>
        </p:txBody>
      </p:sp>
    </p:spTree>
    <p:extLst>
      <p:ext uri="{BB962C8B-B14F-4D97-AF65-F5344CB8AC3E}">
        <p14:creationId xmlns:p14="http://schemas.microsoft.com/office/powerpoint/2010/main" val="914222474"/>
      </p:ext>
    </p:extLst>
  </p:cSld>
  <p:clrMap bg1="lt1" tx1="dk1" bg2="lt2" tx2="dk2" accent1="accent1" accent2="accent2" accent3="accent3" accent4="accent4" accent5="accent5" accent6="accent6" hlink="hlink" folHlink="folHlink"/>
  <p:sldLayoutIdLst>
    <p:sldLayoutId id="2147500479" r:id="rId1"/>
    <p:sldLayoutId id="2147500480" r:id="rId2"/>
    <p:sldLayoutId id="2147500481" r:id="rId3"/>
    <p:sldLayoutId id="2147500482" r:id="rId4"/>
    <p:sldLayoutId id="2147500483" r:id="rId5"/>
    <p:sldLayoutId id="2147500484" r:id="rId6"/>
    <p:sldLayoutId id="2147500485" r:id="rId7"/>
    <p:sldLayoutId id="2147500486" r:id="rId8"/>
    <p:sldLayoutId id="2147500487" r:id="rId9"/>
    <p:sldLayoutId id="2147500488" r:id="rId10"/>
    <p:sldLayoutId id="214750048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198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mn-ea"/>
                <a:cs typeface="Arial" panose="020B0604020202020204" pitchFamily="34" charset="0"/>
              </a:defRPr>
            </a:lvl1pPr>
          </a:lstStyle>
          <a:p>
            <a:pPr>
              <a:defRPr/>
            </a:pPr>
            <a:fld id="{9229E2D9-6CA0-41E2-B7EC-1ECEF163DDD8}" type="slidenum">
              <a:rPr lang="en-US">
                <a:latin typeface="Arial" panose="020B0604020202020204" pitchFamily="34" charset="0"/>
              </a:rPr>
              <a:pPr>
                <a:defRPr/>
              </a:pPr>
              <a:t>‹#›</a:t>
            </a:fld>
            <a:endParaRPr lang="en-US">
              <a:latin typeface="Arial" panose="020B0604020202020204" pitchFamily="34" charset="0"/>
            </a:endParaRPr>
          </a:p>
        </p:txBody>
      </p:sp>
    </p:spTree>
    <p:extLst>
      <p:ext uri="{BB962C8B-B14F-4D97-AF65-F5344CB8AC3E}">
        <p14:creationId xmlns:p14="http://schemas.microsoft.com/office/powerpoint/2010/main" val="230510463"/>
      </p:ext>
    </p:extLst>
  </p:cSld>
  <p:clrMap bg1="lt1" tx1="dk1" bg2="lt2" tx2="dk2" accent1="accent1" accent2="accent2" accent3="accent3" accent4="accent4" accent5="accent5" accent6="accent6" hlink="hlink" folHlink="folHlink"/>
  <p:sldLayoutIdLst>
    <p:sldLayoutId id="2147500770" r:id="rId1"/>
    <p:sldLayoutId id="2147500771" r:id="rId2"/>
    <p:sldLayoutId id="2147500772" r:id="rId3"/>
    <p:sldLayoutId id="2147500773" r:id="rId4"/>
    <p:sldLayoutId id="2147500774" r:id="rId5"/>
    <p:sldLayoutId id="2147500775" r:id="rId6"/>
    <p:sldLayoutId id="2147500776" r:id="rId7"/>
    <p:sldLayoutId id="2147500777" r:id="rId8"/>
    <p:sldLayoutId id="2147500778" r:id="rId9"/>
    <p:sldLayoutId id="2147500779" r:id="rId10"/>
    <p:sldLayoutId id="2147500780" r:id="rId11"/>
    <p:sldLayoutId id="2147500781" r:id="rId12"/>
    <p:sldLayoutId id="2147500782" r:id="rId13"/>
    <p:sldLayoutId id="214750078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7938"/>
            <a:ext cx="9144000"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userDrawn="1"/>
        </p:nvSpPr>
        <p:spPr bwMode="gray">
          <a:xfrm>
            <a:off x="0" y="6629400"/>
            <a:ext cx="9144000" cy="228600"/>
          </a:xfrm>
          <a:prstGeom prst="rect">
            <a:avLst/>
          </a:prstGeom>
          <a:solidFill>
            <a:srgbClr val="15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endParaRPr lang="en-US" altLang="en-US" smtClean="0">
              <a:solidFill>
                <a:prstClr val="black"/>
              </a:solidFill>
              <a:cs typeface="+mn-cs"/>
            </a:endParaRPr>
          </a:p>
        </p:txBody>
      </p:sp>
      <p:pic>
        <p:nvPicPr>
          <p:cNvPr id="9" name="Picture 15" descr="CL_Logo_RGB_R.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715000" y="4595813"/>
            <a:ext cx="32766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userDrawn="1"/>
        </p:nvSpPr>
        <p:spPr bwMode="gray">
          <a:xfrm>
            <a:off x="0" y="3174510"/>
            <a:ext cx="9144000" cy="914400"/>
          </a:xfrm>
          <a:prstGeom prst="rect">
            <a:avLst/>
          </a:prstGeom>
          <a:solidFill>
            <a:srgbClr val="156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auto" hangingPunct="1">
              <a:spcBef>
                <a:spcPts val="0"/>
              </a:spcBef>
              <a:spcAft>
                <a:spcPts val="0"/>
              </a:spcAft>
              <a:defRPr/>
            </a:pPr>
            <a:endParaRPr lang="en-US" altLang="en-US" dirty="0" smtClean="0">
              <a:solidFill>
                <a:prstClr val="black"/>
              </a:solidFill>
              <a:cs typeface="+mn-cs"/>
            </a:endParaRPr>
          </a:p>
        </p:txBody>
      </p:sp>
    </p:spTree>
    <p:extLst>
      <p:ext uri="{BB962C8B-B14F-4D97-AF65-F5344CB8AC3E}">
        <p14:creationId xmlns:p14="http://schemas.microsoft.com/office/powerpoint/2010/main" val="2864612458"/>
      </p:ext>
    </p:extLst>
  </p:cSld>
  <p:clrMap bg1="lt1" tx1="dk1" bg2="lt2" tx2="dk2" accent1="accent1" accent2="accent2" accent3="accent3" accent4="accent4" accent5="accent5" accent6="accent6" hlink="hlink" folHlink="folHlink"/>
  <p:sldLayoutIdLst>
    <p:sldLayoutId id="2147501147" r:id="rId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solidFill>
                  <a:srgbClr val="000000"/>
                </a:solidFill>
                <a:latin typeface="Arial" charset="0"/>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Arial" charset="0"/>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Arial" charset="0"/>
                <a:cs typeface="+mn-cs"/>
              </a:defRPr>
            </a:lvl1pPr>
          </a:lstStyle>
          <a:p>
            <a:pPr eaLnBrk="1" hangingPunct="1">
              <a:defRPr/>
            </a:pPr>
            <a:fld id="{1A5CADD7-3335-4870-B3D1-0E44B36121F3}" type="slidenum">
              <a:rPr lang="en-US"/>
              <a:pPr eaLnBrk="1" hangingPunct="1">
                <a:defRPr/>
              </a:pPr>
              <a:t>‹#›</a:t>
            </a:fld>
            <a:endParaRPr lang="en-US"/>
          </a:p>
        </p:txBody>
      </p:sp>
    </p:spTree>
    <p:extLst>
      <p:ext uri="{BB962C8B-B14F-4D97-AF65-F5344CB8AC3E}">
        <p14:creationId xmlns:p14="http://schemas.microsoft.com/office/powerpoint/2010/main" val="703071757"/>
      </p:ext>
    </p:extLst>
  </p:cSld>
  <p:clrMap bg1="lt1" tx1="dk1" bg2="lt2" tx2="dk2" accent1="accent1" accent2="accent2" accent3="accent3" accent4="accent4" accent5="accent5" accent6="accent6" hlink="hlink" folHlink="folHlink"/>
  <p:sldLayoutIdLst>
    <p:sldLayoutId id="2147501532" r:id="rId1"/>
    <p:sldLayoutId id="2147501533" r:id="rId2"/>
    <p:sldLayoutId id="2147501534" r:id="rId3"/>
    <p:sldLayoutId id="2147501535" r:id="rId4"/>
    <p:sldLayoutId id="2147501536" r:id="rId5"/>
    <p:sldLayoutId id="2147501537" r:id="rId6"/>
    <p:sldLayoutId id="2147501538" r:id="rId7"/>
    <p:sldLayoutId id="2147501539" r:id="rId8"/>
    <p:sldLayoutId id="2147501540" r:id="rId9"/>
    <p:sldLayoutId id="2147501541" r:id="rId10"/>
    <p:sldLayoutId id="2147501542" r:id="rId11"/>
    <p:sldLayoutId id="2147501543" r:id="rId12"/>
    <p:sldLayoutId id="2147501544" r:id="rId13"/>
    <p:sldLayoutId id="214750154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2F5B16D8-E2A0-4C4C-B2DF-DC9997890EC6}" type="datetimeFigureOut">
              <a:rPr lang="en-US" smtClean="0">
                <a:solidFill>
                  <a:prstClr val="black">
                    <a:tint val="75000"/>
                  </a:prstClr>
                </a:solidFill>
                <a:latin typeface="Calibri" panose="020F0502020204030204"/>
                <a:cs typeface="+mn-cs"/>
              </a:rPr>
              <a:pPr eaLnBrk="1" fontAlgn="auto" hangingPunct="1">
                <a:spcBef>
                  <a:spcPts val="0"/>
                </a:spcBef>
                <a:spcAft>
                  <a:spcPts val="0"/>
                </a:spcAft>
              </a:pPr>
              <a:t>11/6/2015</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E59160A7-D42D-40E3-85D1-D8C13D575B95}" type="slidenum">
              <a:rPr lang="en-US" smtClean="0">
                <a:solidFill>
                  <a:prstClr val="black">
                    <a:tint val="75000"/>
                  </a:prstClr>
                </a:solidFill>
                <a:latin typeface="Calibri" panose="020F0502020204030204"/>
                <a:cs typeface="+mn-cs"/>
              </a:rPr>
              <a:pPr eaLnBrk="1" fontAlgn="auto" hangingPunct="1">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477078411"/>
      </p:ext>
    </p:extLst>
  </p:cSld>
  <p:clrMap bg1="lt1" tx1="dk1" bg2="lt2" tx2="dk2" accent1="accent1" accent2="accent2" accent3="accent3" accent4="accent4" accent5="accent5" accent6="accent6" hlink="hlink" folHlink="folHlink"/>
  <p:sldLayoutIdLst>
    <p:sldLayoutId id="2147502007" r:id="rId1"/>
    <p:sldLayoutId id="2147502008" r:id="rId2"/>
    <p:sldLayoutId id="2147502009" r:id="rId3"/>
    <p:sldLayoutId id="2147502010" r:id="rId4"/>
    <p:sldLayoutId id="2147502011" r:id="rId5"/>
    <p:sldLayoutId id="2147502012" r:id="rId6"/>
    <p:sldLayoutId id="2147502013" r:id="rId7"/>
    <p:sldLayoutId id="2147502014" r:id="rId8"/>
    <p:sldLayoutId id="2147502015" r:id="rId9"/>
    <p:sldLayoutId id="2147502016" r:id="rId10"/>
    <p:sldLayoutId id="214750201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11/6/2015</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2418617043"/>
      </p:ext>
    </p:extLst>
  </p:cSld>
  <p:clrMap bg1="lt1" tx1="dk1" bg2="lt2" tx2="dk2" accent1="accent1" accent2="accent2" accent3="accent3" accent4="accent4" accent5="accent5" accent6="accent6" hlink="hlink" folHlink="folHlink"/>
  <p:sldLayoutIdLst>
    <p:sldLayoutId id="2147502256" r:id="rId1"/>
    <p:sldLayoutId id="2147502257" r:id="rId2"/>
    <p:sldLayoutId id="2147502258" r:id="rId3"/>
    <p:sldLayoutId id="2147502259" r:id="rId4"/>
    <p:sldLayoutId id="2147502260" r:id="rId5"/>
    <p:sldLayoutId id="2147502261" r:id="rId6"/>
    <p:sldLayoutId id="2147502262" r:id="rId7"/>
    <p:sldLayoutId id="2147502263" r:id="rId8"/>
    <p:sldLayoutId id="2147502264" r:id="rId9"/>
    <p:sldLayoutId id="2147502265" r:id="rId10"/>
    <p:sldLayoutId id="214750226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smtClean="0"/>
              <a:t>Click to edit Master title style</a:t>
            </a:r>
          </a:p>
        </p:txBody>
      </p:sp>
      <p:sp>
        <p:nvSpPr>
          <p:cNvPr id="204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ea typeface="+mn-ea"/>
                <a:cs typeface="Arial" panose="020B0604020202020204" pitchFamily="34" charset="0"/>
              </a:defRPr>
            </a:lvl1pPr>
          </a:lstStyle>
          <a:p>
            <a:pPr>
              <a:defRPr/>
            </a:pPr>
            <a:fld id="{975C32EB-748D-4696-A629-4EF57163663A}" type="slidenum">
              <a:rPr lang="en-US">
                <a:latin typeface="Arial" panose="020B0604020202020204" pitchFamily="34" charset="0"/>
              </a:rPr>
              <a:pPr>
                <a:defRPr/>
              </a:pPr>
              <a:t>‹#›</a:t>
            </a:fld>
            <a:endParaRPr lang="en-US">
              <a:latin typeface="Arial" panose="020B0604020202020204" pitchFamily="34" charset="0"/>
            </a:endParaRPr>
          </a:p>
        </p:txBody>
      </p:sp>
    </p:spTree>
    <p:extLst>
      <p:ext uri="{BB962C8B-B14F-4D97-AF65-F5344CB8AC3E}">
        <p14:creationId xmlns:p14="http://schemas.microsoft.com/office/powerpoint/2010/main" val="2460000982"/>
      </p:ext>
    </p:extLst>
  </p:cSld>
  <p:clrMap bg1="lt1" tx1="dk1" bg2="lt2" tx2="dk2" accent1="accent1" accent2="accent2" accent3="accent3" accent4="accent4" accent5="accent5" accent6="accent6" hlink="hlink" folHlink="folHlink"/>
  <p:sldLayoutIdLst>
    <p:sldLayoutId id="2147502430" r:id="rId1"/>
    <p:sldLayoutId id="2147502431" r:id="rId2"/>
    <p:sldLayoutId id="2147502432" r:id="rId3"/>
    <p:sldLayoutId id="2147502433" r:id="rId4"/>
    <p:sldLayoutId id="2147502434" r:id="rId5"/>
    <p:sldLayoutId id="2147502435" r:id="rId6"/>
    <p:sldLayoutId id="2147502436" r:id="rId7"/>
    <p:sldLayoutId id="2147502437" r:id="rId8"/>
    <p:sldLayoutId id="2147502438" r:id="rId9"/>
    <p:sldLayoutId id="2147502439" r:id="rId10"/>
    <p:sldLayoutId id="2147502440" r:id="rId11"/>
    <p:sldLayoutId id="2147502441" r:id="rId12"/>
    <p:sldLayoutId id="2147502442" r:id="rId13"/>
    <p:sldLayoutId id="214750244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94.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6.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6.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4.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94.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98.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94.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94.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3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4.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94.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05.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94.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98.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58.xml"/><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16.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2.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94.xml"/><Relationship Id="rId5" Type="http://schemas.openxmlformats.org/officeDocument/2006/relationships/image" Target="../media/image55.jpe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3.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9.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chronicle.com/blogs/wiredcampus/moocs-are-still-rising-at-least-in-numbers/57527" TargetMode="External"/><Relationship Id="rId1" Type="http://schemas.openxmlformats.org/officeDocument/2006/relationships/slideLayout" Target="../slideLayouts/slideLayout69.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9.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4.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4.xml"/></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9.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xml"/><Relationship Id="rId1" Type="http://schemas.openxmlformats.org/officeDocument/2006/relationships/slideLayout" Target="../slideLayouts/slideLayout69.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9.xml"/></Relationships>
</file>

<file path=ppt/slides/_rels/slide4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9.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xml"/><Relationship Id="rId1" Type="http://schemas.openxmlformats.org/officeDocument/2006/relationships/slideLayout" Target="../slideLayouts/slideLayout74.xml"/><Relationship Id="rId5" Type="http://schemas.openxmlformats.org/officeDocument/2006/relationships/image" Target="../media/image72.jpeg"/><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chronicle.com/blogs/wiredcampus/moocs-are-still-rising-at-least-in-numbers/57527" TargetMode="External"/><Relationship Id="rId1" Type="http://schemas.openxmlformats.org/officeDocument/2006/relationships/slideLayout" Target="../slideLayouts/slideLayout69.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xml"/><Relationship Id="rId1" Type="http://schemas.openxmlformats.org/officeDocument/2006/relationships/slideLayout" Target="../slideLayouts/slideLayout74.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routledge-ny.com/books/details/9781138807419/" TargetMode="Externa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hyperlink" Target="http://routledge-ny.com/books/details/9781138807419/" TargetMode="External"/><Relationship Id="rId7" Type="http://schemas.openxmlformats.org/officeDocument/2006/relationships/image" Target="../media/image17.jpeg"/><Relationship Id="rId2" Type="http://schemas.openxmlformats.org/officeDocument/2006/relationships/image" Target="../media/image13.jpeg"/><Relationship Id="rId1" Type="http://schemas.openxmlformats.org/officeDocument/2006/relationships/slideLayout" Target="../slideLayouts/slideLayout2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290045" y="180749"/>
            <a:ext cx="8531225" cy="2352075"/>
          </a:xfrm>
        </p:spPr>
        <p:txBody>
          <a:bodyPr/>
          <a:lstStyle/>
          <a:p>
            <a:pPr eaLnBrk="1" hangingPunct="1"/>
            <a:r>
              <a:rPr lang="en-US" sz="36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Multimedia in MOOCs: </a:t>
            </a:r>
            <a:br>
              <a:rPr lang="en-US" sz="36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6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Best Practices for Cultural Inclusion</a:t>
            </a:r>
            <a:br>
              <a:rPr lang="en-US" sz="36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AECT Conference, November 6, 2015</a:t>
            </a:r>
            <a:endParaRPr lang="en-US" sz="11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76131" name="Rectangle 3"/>
          <p:cNvSpPr>
            <a:spLocks noGrp="1" noChangeArrowheads="1"/>
          </p:cNvSpPr>
          <p:nvPr>
            <p:ph type="body" idx="1"/>
          </p:nvPr>
        </p:nvSpPr>
        <p:spPr>
          <a:xfrm>
            <a:off x="327350" y="2227460"/>
            <a:ext cx="8493920" cy="1811139"/>
          </a:xfrm>
        </p:spPr>
        <p:txBody>
          <a:bodyPr/>
          <a:lstStyle/>
          <a:p>
            <a:pPr algn="ctr" eaLnBrk="1" hangingPunct="1">
              <a:buFontTx/>
              <a:buNone/>
            </a:pPr>
            <a:r>
              <a:rPr lang="en-US" altLang="en-US" sz="2400" b="1" dirty="0" smtClean="0">
                <a:latin typeface="Tahoma" pitchFamily="34" charset="0"/>
                <a:ea typeface="Tahoma" panose="020B0604030504040204" pitchFamily="34" charset="0"/>
                <a:cs typeface="Tahoma" panose="020B0604030504040204" pitchFamily="34" charset="0"/>
              </a:rPr>
              <a:t>Thomas C. Reeves, The University of Georgia</a:t>
            </a:r>
          </a:p>
          <a:p>
            <a:pPr algn="ctr" eaLnBrk="1" hangingPunct="1">
              <a:buFontTx/>
              <a:buNone/>
            </a:pPr>
            <a:r>
              <a:rPr lang="en-US" altLang="en-US" sz="2400" b="1" dirty="0" smtClean="0">
                <a:latin typeface="Tahoma" pitchFamily="34" charset="0"/>
                <a:ea typeface="Tahoma" panose="020B0604030504040204" pitchFamily="34" charset="0"/>
                <a:cs typeface="Tahoma" panose="020B0604030504040204" pitchFamily="34" charset="0"/>
              </a:rPr>
              <a:t>Mimi </a:t>
            </a:r>
            <a:r>
              <a:rPr lang="en-US" altLang="en-US" sz="2400" b="1" dirty="0" err="1" smtClean="0">
                <a:latin typeface="Tahoma" pitchFamily="34" charset="0"/>
                <a:ea typeface="Tahoma" panose="020B0604030504040204" pitchFamily="34" charset="0"/>
                <a:cs typeface="Tahoma" panose="020B0604030504040204" pitchFamily="34" charset="0"/>
              </a:rPr>
              <a:t>Miyoung</a:t>
            </a:r>
            <a:r>
              <a:rPr lang="en-US" altLang="en-US" sz="2400" b="1" dirty="0" smtClean="0">
                <a:latin typeface="Tahoma" pitchFamily="34" charset="0"/>
                <a:ea typeface="Tahoma" panose="020B0604030504040204" pitchFamily="34" charset="0"/>
                <a:cs typeface="Tahoma" panose="020B0604030504040204" pitchFamily="34" charset="0"/>
              </a:rPr>
              <a:t> Lee, University of Houston</a:t>
            </a:r>
          </a:p>
          <a:p>
            <a:pPr algn="ctr" eaLnBrk="1" hangingPunct="1">
              <a:buFontTx/>
              <a:buNone/>
            </a:pPr>
            <a:r>
              <a:rPr lang="en-US" altLang="en-US" sz="2400" b="1" dirty="0" smtClean="0">
                <a:latin typeface="Tahoma" pitchFamily="34" charset="0"/>
                <a:ea typeface="Tahoma" panose="020B0604030504040204" pitchFamily="34" charset="0"/>
                <a:cs typeface="Tahoma" panose="020B0604030504040204" pitchFamily="34" charset="0"/>
              </a:rPr>
              <a:t>Curtis J. Bonk, Indiana University</a:t>
            </a:r>
          </a:p>
          <a:p>
            <a:pPr algn="ctr" eaLnBrk="1" hangingPunct="1">
              <a:buFontTx/>
              <a:buNone/>
            </a:pPr>
            <a:r>
              <a:rPr lang="en-US" altLang="en-US" sz="2400" b="1" dirty="0" err="1" smtClean="0">
                <a:latin typeface="Tahoma" pitchFamily="34" charset="0"/>
                <a:ea typeface="Tahoma" panose="020B0604030504040204" pitchFamily="34" charset="0"/>
                <a:cs typeface="Tahoma" panose="020B0604030504040204" pitchFamily="34" charset="0"/>
              </a:rPr>
              <a:t>Yadi</a:t>
            </a:r>
            <a:r>
              <a:rPr lang="en-US" altLang="en-US" sz="2400" b="1" dirty="0" smtClean="0">
                <a:latin typeface="Tahoma" pitchFamily="34" charset="0"/>
                <a:ea typeface="Tahoma" panose="020B0604030504040204" pitchFamily="34" charset="0"/>
                <a:cs typeface="Tahoma" panose="020B0604030504040204" pitchFamily="34" charset="0"/>
              </a:rPr>
              <a:t> </a:t>
            </a:r>
            <a:r>
              <a:rPr lang="en-US" altLang="en-US" sz="2400" b="1" dirty="0" err="1" smtClean="0">
                <a:latin typeface="Tahoma" pitchFamily="34" charset="0"/>
                <a:ea typeface="Tahoma" panose="020B0604030504040204" pitchFamily="34" charset="0"/>
                <a:cs typeface="Tahoma" panose="020B0604030504040204" pitchFamily="34" charset="0"/>
              </a:rPr>
              <a:t>Ziaee</a:t>
            </a:r>
            <a:r>
              <a:rPr lang="en-US" altLang="en-US" sz="2400" b="1" dirty="0" smtClean="0">
                <a:latin typeface="Tahoma" pitchFamily="34" charset="0"/>
                <a:ea typeface="Tahoma" panose="020B0604030504040204" pitchFamily="34" charset="0"/>
                <a:cs typeface="Tahoma" panose="020B0604030504040204" pitchFamily="34" charset="0"/>
              </a:rPr>
              <a:t>, Athens State University</a:t>
            </a:r>
            <a:endParaRPr lang="en-US" altLang="en-US" sz="2400" b="1" dirty="0">
              <a:latin typeface="Tahoma" pitchFamily="34" charset="0"/>
              <a:ea typeface="Tahoma" panose="020B0604030504040204" pitchFamily="34" charset="0"/>
              <a:cs typeface="Tahoma" panose="020B0604030504040204" pitchFamily="34" charset="0"/>
            </a:endParaRPr>
          </a:p>
          <a:p>
            <a:pPr algn="ctr" eaLnBrk="1" hangingPunct="1">
              <a:buFontTx/>
              <a:buNone/>
            </a:pPr>
            <a:endParaRPr lang="en-US" altLang="en-US" sz="2400" b="1" dirty="0" smtClean="0">
              <a:latin typeface="Tahoma" pitchFamily="34" charset="0"/>
              <a:ea typeface="Tahoma" panose="020B0604030504040204" pitchFamily="34" charset="0"/>
              <a:cs typeface="Tahoma" panose="020B0604030504040204" pitchFamily="34" charset="0"/>
            </a:endParaRPr>
          </a:p>
        </p:txBody>
      </p:sp>
      <p:sp>
        <p:nvSpPr>
          <p:cNvPr id="176132" name="AutoShape 11" descr="http://www.trainingshare.com/images/thesepics2.jpg"/>
          <p:cNvSpPr>
            <a:spLocks noChangeAspect="1" noChangeArrowheads="1"/>
          </p:cNvSpPr>
          <p:nvPr/>
        </p:nvSpPr>
        <p:spPr bwMode="auto">
          <a:xfrm>
            <a:off x="155575" y="-144463"/>
            <a:ext cx="304800" cy="304801"/>
          </a:xfrm>
          <a:prstGeom prst="rect">
            <a:avLst/>
          </a:prstGeom>
          <a:noFill/>
          <a:ln w="9525">
            <a:noFill/>
            <a:miter lim="800000"/>
            <a:headEnd/>
            <a:tailEnd/>
          </a:ln>
        </p:spPr>
        <p:txBody>
          <a:bodyPr lIns="91435" tIns="45718" rIns="91435" bIns="45718"/>
          <a:lstStyle/>
          <a:p>
            <a:pPr eaLnBrk="1" hangingPunct="1"/>
            <a:endParaRPr lang="en-US">
              <a:solidFill>
                <a:srgbClr val="000000"/>
              </a:solidFill>
              <a:latin typeface="Arial" pitchFamily="34" charset="0"/>
              <a:cs typeface="Arial" pitchFamily="34" charset="0"/>
            </a:endParaRPr>
          </a:p>
        </p:txBody>
      </p:sp>
      <p:pic>
        <p:nvPicPr>
          <p:cNvPr id="9" name="Picture 8"/>
          <p:cNvPicPr>
            <a:picLocks noChangeAspect="1"/>
          </p:cNvPicPr>
          <p:nvPr/>
        </p:nvPicPr>
        <p:blipFill>
          <a:blip r:embed="rId2"/>
          <a:stretch>
            <a:fillRect/>
          </a:stretch>
        </p:blipFill>
        <p:spPr>
          <a:xfrm>
            <a:off x="27431" y="4304804"/>
            <a:ext cx="4620769" cy="2599182"/>
          </a:xfrm>
          <a:prstGeom prst="rect">
            <a:avLst/>
          </a:prstGeom>
        </p:spPr>
      </p:pic>
      <p:pic>
        <p:nvPicPr>
          <p:cNvPr id="7" name="Picture 6"/>
          <p:cNvPicPr>
            <a:picLocks noChangeAspect="1"/>
          </p:cNvPicPr>
          <p:nvPr/>
        </p:nvPicPr>
        <p:blipFill>
          <a:blip r:embed="rId3"/>
          <a:stretch>
            <a:fillRect/>
          </a:stretch>
        </p:blipFill>
        <p:spPr>
          <a:xfrm>
            <a:off x="4583275" y="4304804"/>
            <a:ext cx="4539015" cy="2553196"/>
          </a:xfrm>
          <a:prstGeom prst="rect">
            <a:avLst/>
          </a:prstGeom>
        </p:spPr>
      </p:pic>
    </p:spTree>
    <p:extLst>
      <p:ext uri="{BB962C8B-B14F-4D97-AF65-F5344CB8AC3E}">
        <p14:creationId xmlns:p14="http://schemas.microsoft.com/office/powerpoint/2010/main" val="259368734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857251"/>
            <a:ext cx="7886700" cy="1608704"/>
          </a:xfrm>
        </p:spPr>
        <p:txBody>
          <a:bodyPr>
            <a:normAutofit fontScale="90000"/>
          </a:bodyPr>
          <a:lstStyle/>
          <a:p>
            <a:pPr algn="ctr"/>
            <a:r>
              <a:rPr lang="en-US" sz="31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Foreword #2: Open(</a:t>
            </a:r>
            <a:r>
              <a:rPr lang="en-US" sz="31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ing</a:t>
            </a:r>
            <a:r>
              <a:rPr lang="en-US" sz="31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t>up) Education for All, </a:t>
            </a:r>
            <a:r>
              <a:rPr lang="en-US" sz="31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Boosted </a:t>
            </a:r>
            <a: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t>by </a:t>
            </a:r>
            <a:r>
              <a:rPr lang="en-US" sz="3100" b="1" dirty="0" err="1">
                <a:solidFill>
                  <a:srgbClr val="FF0000"/>
                </a:solidFill>
                <a:latin typeface="Tahoma" panose="020B0604030504040204" pitchFamily="34" charset="0"/>
                <a:ea typeface="Tahoma" panose="020B0604030504040204" pitchFamily="34" charset="0"/>
                <a:cs typeface="Tahoma" panose="020B0604030504040204" pitchFamily="34" charset="0"/>
              </a:rPr>
              <a:t>M</a:t>
            </a:r>
            <a:r>
              <a:rPr lang="en-US" sz="31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oocs</a:t>
            </a:r>
            <a:r>
              <a:rPr lang="en-US" sz="31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cap="all" dirty="0">
                <a:latin typeface="Tahoma" panose="020B0604030504040204" pitchFamily="34" charset="0"/>
                <a:ea typeface="Tahoma" panose="020B0604030504040204" pitchFamily="34" charset="0"/>
                <a:cs typeface="Tahoma" panose="020B0604030504040204" pitchFamily="34" charset="0"/>
              </a:rPr>
              <a:t> </a:t>
            </a:r>
            <a:r>
              <a:rPr lang="en-US" sz="2400" b="1" dirty="0">
                <a:latin typeface="Tahoma" panose="020B0604030504040204" pitchFamily="34" charset="0"/>
                <a:ea typeface="Tahoma" panose="020B0604030504040204" pitchFamily="34" charset="0"/>
                <a:cs typeface="Tahoma" panose="020B0604030504040204" pitchFamily="34" charset="0"/>
              </a:rPr>
              <a:t>Fred Mulder, UNESCO Chair in Open Educational Resources at the Open University of the Netherlands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5600" y="2667000"/>
            <a:ext cx="5200142" cy="390054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2895600"/>
            <a:ext cx="2265218" cy="3114675"/>
          </a:xfrm>
          <a:prstGeom prst="rect">
            <a:avLst/>
          </a:prstGeom>
        </p:spPr>
      </p:pic>
    </p:spTree>
    <p:extLst>
      <p:ext uri="{BB962C8B-B14F-4D97-AF65-F5344CB8AC3E}">
        <p14:creationId xmlns:p14="http://schemas.microsoft.com/office/powerpoint/2010/main" val="35532655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838200"/>
            <a:ext cx="7886700" cy="1325563"/>
          </a:xfrm>
        </p:spPr>
        <p:txBody>
          <a:bodyPr>
            <a:noAutofit/>
          </a:bodyPr>
          <a:lstStyle/>
          <a:p>
            <a:pPr algn="ct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1: The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MOOC Misstep and the Open Education Infrastructure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David Wiley, Co-founder and Chief Academic Officer, Lumen </a:t>
            </a:r>
            <a:r>
              <a:rPr lang="en-US" sz="2400" b="1" dirty="0" smtClean="0">
                <a:latin typeface="Tahoma" panose="020B0604030504040204" pitchFamily="34" charset="0"/>
                <a:ea typeface="Tahoma" panose="020B0604030504040204" pitchFamily="34" charset="0"/>
                <a:cs typeface="Tahoma" panose="020B0604030504040204" pitchFamily="34" charset="0"/>
              </a:rPr>
              <a:t>Learning</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4"/>
          <p:cNvSpPr>
            <a:spLocks noGrp="1"/>
          </p:cNvSpPr>
          <p:nvPr>
            <p:ph sz="half" idx="1"/>
          </p:nvPr>
        </p:nvSpPr>
        <p:spPr>
          <a:xfrm>
            <a:off x="663575" y="2819400"/>
            <a:ext cx="7473950" cy="3263504"/>
          </a:xfrm>
        </p:spPr>
        <p:txBody>
          <a:bodyPr>
            <a:normAutofit/>
          </a:bodyPr>
          <a:lstStyle/>
          <a:p>
            <a:pPr marL="0" indent="0">
              <a:buNone/>
            </a:pPr>
            <a:r>
              <a:rPr lang="en-US" sz="2800" b="1" i="1" dirty="0">
                <a:latin typeface="Tahoma" panose="020B0604030504040204" pitchFamily="34" charset="0"/>
                <a:ea typeface="Tahoma" panose="020B0604030504040204" pitchFamily="34" charset="0"/>
                <a:cs typeface="Tahoma" panose="020B0604030504040204" pitchFamily="34" charset="0"/>
              </a:rPr>
              <a:t>The Open Education Infrastructure </a:t>
            </a:r>
            <a:endParaRPr lang="en-US" sz="2800" b="1" dirty="0">
              <a:latin typeface="Tahoma" panose="020B0604030504040204" pitchFamily="34" charset="0"/>
              <a:ea typeface="Tahoma" panose="020B0604030504040204" pitchFamily="34" charset="0"/>
              <a:cs typeface="Tahoma" panose="020B0604030504040204" pitchFamily="34" charset="0"/>
            </a:endParaRPr>
          </a:p>
          <a:p>
            <a:pPr marL="457200" lvl="0" indent="-457200">
              <a:buFont typeface="+mj-lt"/>
              <a:buAutoNum type="arabicPeriod"/>
            </a:pPr>
            <a:r>
              <a:rPr lang="en-US" sz="2800" b="1" dirty="0" smtClean="0">
                <a:latin typeface="Tahoma" panose="020B0604030504040204" pitchFamily="34" charset="0"/>
                <a:ea typeface="Tahoma" panose="020B0604030504040204" pitchFamily="34" charset="0"/>
                <a:cs typeface="Tahoma" panose="020B0604030504040204" pitchFamily="34" charset="0"/>
              </a:rPr>
              <a:t>Open </a:t>
            </a:r>
            <a:r>
              <a:rPr lang="en-US" sz="2800" b="1" dirty="0">
                <a:latin typeface="Tahoma" panose="020B0604030504040204" pitchFamily="34" charset="0"/>
                <a:ea typeface="Tahoma" panose="020B0604030504040204" pitchFamily="34" charset="0"/>
                <a:cs typeface="Tahoma" panose="020B0604030504040204" pitchFamily="34" charset="0"/>
              </a:rPr>
              <a:t>Credentials</a:t>
            </a:r>
          </a:p>
          <a:p>
            <a:pPr marL="457200" lvl="0" indent="-457200">
              <a:buFont typeface="+mj-lt"/>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Open Assessments</a:t>
            </a:r>
          </a:p>
          <a:p>
            <a:pPr marL="457200" lvl="0" indent="-457200">
              <a:buFont typeface="+mj-lt"/>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Open Educational Resources</a:t>
            </a:r>
          </a:p>
          <a:p>
            <a:pPr marL="457200" lvl="0" indent="-457200">
              <a:buFont typeface="+mj-lt"/>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Open Competencies</a:t>
            </a:r>
          </a:p>
          <a:p>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2800" y="3881067"/>
            <a:ext cx="1981200" cy="2976933"/>
          </a:xfrm>
          <a:prstGeom prst="rect">
            <a:avLst/>
          </a:prstGeom>
        </p:spPr>
      </p:pic>
    </p:spTree>
    <p:extLst>
      <p:ext uri="{BB962C8B-B14F-4D97-AF65-F5344CB8AC3E}">
        <p14:creationId xmlns:p14="http://schemas.microsoft.com/office/powerpoint/2010/main" val="3388779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65126"/>
            <a:ext cx="7905750" cy="1768474"/>
          </a:xfrm>
        </p:spPr>
        <p:txBody>
          <a:bodyPr>
            <a:noAutofit/>
          </a:bodyPr>
          <a:lstStyle/>
          <a:p>
            <a:pPr algn="ct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2: The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Single Canon: </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MOOCs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and Academic Colonization</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Karen Head, PhD</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The Georgia Institute of Technology</a:t>
            </a:r>
          </a:p>
        </p:txBody>
      </p:sp>
      <p:sp>
        <p:nvSpPr>
          <p:cNvPr id="5" name="Content Placeholder 4"/>
          <p:cNvSpPr>
            <a:spLocks noGrp="1"/>
          </p:cNvSpPr>
          <p:nvPr>
            <p:ph sz="half" idx="1"/>
          </p:nvPr>
        </p:nvSpPr>
        <p:spPr>
          <a:xfrm>
            <a:off x="628650" y="2226469"/>
            <a:ext cx="7473950" cy="3263504"/>
          </a:xfrm>
        </p:spPr>
        <p:txBody>
          <a:bodyPr>
            <a:normAutofit/>
          </a:bodyPr>
          <a:lstStyle/>
          <a:p>
            <a:pPr marL="0" indent="0">
              <a:buNone/>
            </a:pPr>
            <a:r>
              <a:rPr lang="en-US" sz="3200" b="1" dirty="0" smtClean="0">
                <a:latin typeface="Tahoma" panose="020B0604030504040204" pitchFamily="34" charset="0"/>
                <a:ea typeface="Tahoma" panose="020B0604030504040204" pitchFamily="34" charset="0"/>
                <a:cs typeface="Tahoma" panose="020B0604030504040204" pitchFamily="34" charset="0"/>
              </a:rPr>
              <a:t>“If </a:t>
            </a:r>
            <a:r>
              <a:rPr lang="en-US" sz="3200" b="1" dirty="0">
                <a:latin typeface="Tahoma" panose="020B0604030504040204" pitchFamily="34" charset="0"/>
                <a:ea typeface="Tahoma" panose="020B0604030504040204" pitchFamily="34" charset="0"/>
                <a:cs typeface="Tahoma" panose="020B0604030504040204" pitchFamily="34" charset="0"/>
              </a:rPr>
              <a:t>MOOC proponents truly seek to offer the best educational opportunities to the world, they will have to open these platforms to a wide variety of institutions and instructors</a:t>
            </a:r>
            <a:r>
              <a:rPr lang="en-US" sz="3200" b="1" dirty="0" smtClean="0">
                <a:latin typeface="Tahoma" panose="020B0604030504040204" pitchFamily="34" charset="0"/>
                <a:ea typeface="Tahoma" panose="020B0604030504040204" pitchFamily="34" charset="0"/>
                <a:cs typeface="Tahoma" panose="020B0604030504040204" pitchFamily="34" charset="0"/>
              </a:rPr>
              <a:t>.”</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0508" y="5024980"/>
            <a:ext cx="2793492" cy="1862328"/>
          </a:xfrm>
          <a:prstGeom prst="rect">
            <a:avLst/>
          </a:prstGeom>
        </p:spPr>
      </p:pic>
    </p:spTree>
    <p:extLst>
      <p:ext uri="{BB962C8B-B14F-4D97-AF65-F5344CB8AC3E}">
        <p14:creationId xmlns:p14="http://schemas.microsoft.com/office/powerpoint/2010/main" val="7235559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2925" y="685800"/>
            <a:ext cx="7886700" cy="1325563"/>
          </a:xfrm>
        </p:spPr>
        <p:txBody>
          <a:bodyPr>
            <a:normAutofit fontScale="90000"/>
          </a:bodyPr>
          <a:lstStyle/>
          <a:p>
            <a:pPr algn="ct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3: MOOCs </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and Open Education in Japan:</a:t>
            </a:r>
            <a: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t/>
            </a:r>
            <a:b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100" b="1" dirty="0">
                <a:solidFill>
                  <a:srgbClr val="FF0000"/>
                </a:solidFill>
                <a:latin typeface="Tahoma" panose="020B0604030504040204" pitchFamily="34" charset="0"/>
                <a:ea typeface="Tahoma" panose="020B0604030504040204" pitchFamily="34" charset="0"/>
                <a:cs typeface="Tahoma" panose="020B0604030504040204" pitchFamily="34" charset="0"/>
              </a:rPr>
              <a:t>A Case of the Open University of Japan</a:t>
            </a:r>
            <a:r>
              <a:rPr lang="en-US" sz="2700" b="1" dirty="0">
                <a:latin typeface="Tahoma" panose="020B0604030504040204" pitchFamily="34" charset="0"/>
                <a:ea typeface="Tahoma" panose="020B0604030504040204" pitchFamily="34" charset="0"/>
                <a:cs typeface="Tahoma" panose="020B0604030504040204" pitchFamily="34" charset="0"/>
              </a:rPr>
              <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Kumiko Aoki, Ph.D</a:t>
            </a:r>
            <a:r>
              <a:rPr lang="en-US" sz="2700" b="1" dirty="0" smtClean="0">
                <a:latin typeface="Tahoma" panose="020B0604030504040204" pitchFamily="34" charset="0"/>
                <a:ea typeface="Tahoma" panose="020B0604030504040204" pitchFamily="34" charset="0"/>
                <a:cs typeface="Tahoma" panose="020B0604030504040204" pitchFamily="34" charset="0"/>
              </a:rPr>
              <a:t>., The </a:t>
            </a:r>
            <a:r>
              <a:rPr lang="en-US" sz="2700" b="1" dirty="0">
                <a:latin typeface="Tahoma" panose="020B0604030504040204" pitchFamily="34" charset="0"/>
                <a:ea typeface="Tahoma" panose="020B0604030504040204" pitchFamily="34" charset="0"/>
                <a:cs typeface="Tahoma" panose="020B0604030504040204" pitchFamily="34" charset="0"/>
              </a:rPr>
              <a:t>Open University of </a:t>
            </a:r>
            <a:r>
              <a:rPr lang="en-US" sz="2700" b="1" dirty="0" smtClean="0">
                <a:latin typeface="Tahoma" panose="020B0604030504040204" pitchFamily="34" charset="0"/>
                <a:ea typeface="Tahoma" panose="020B0604030504040204" pitchFamily="34" charset="0"/>
                <a:cs typeface="Tahoma" panose="020B0604030504040204" pitchFamily="34" charset="0"/>
              </a:rPr>
              <a:t>Japan</a:t>
            </a:r>
            <a:endParaRPr lang="en-US" sz="2700" b="1" dirty="0">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p:cNvSpPr>
            <a:spLocks noGrp="1"/>
          </p:cNvSpPr>
          <p:nvPr>
            <p:ph idx="1"/>
          </p:nvPr>
        </p:nvSpPr>
        <p:spPr>
          <a:xfrm>
            <a:off x="457200" y="2286000"/>
            <a:ext cx="8058150" cy="3662362"/>
          </a:xfrm>
        </p:spPr>
        <p:txBody>
          <a:bodyPr>
            <a:normAutofit/>
          </a:bodyPr>
          <a:lstStyle/>
          <a:p>
            <a:pPr marL="0" indent="0">
              <a:buNone/>
            </a:pPr>
            <a:r>
              <a:rPr lang="en-US" sz="3600" b="1" dirty="0" smtClean="0">
                <a:latin typeface="Tahoma" panose="020B0604030504040204" pitchFamily="34" charset="0"/>
                <a:ea typeface="Tahoma" panose="020B0604030504040204" pitchFamily="34" charset="0"/>
                <a:cs typeface="Tahoma" panose="020B0604030504040204" pitchFamily="34" charset="0"/>
              </a:rPr>
              <a:t>“It </a:t>
            </a:r>
            <a:r>
              <a:rPr lang="en-US" sz="3600" b="1" dirty="0">
                <a:latin typeface="Tahoma" panose="020B0604030504040204" pitchFamily="34" charset="0"/>
                <a:ea typeface="Tahoma" panose="020B0604030504040204" pitchFamily="34" charset="0"/>
                <a:cs typeface="Tahoma" panose="020B0604030504040204" pitchFamily="34" charset="0"/>
              </a:rPr>
              <a:t>is hoped that MOOCs will play a significant role for stakeholders in Japanese higher education in the near future</a:t>
            </a:r>
            <a:r>
              <a:rPr lang="en-US" sz="3600" b="1" dirty="0" smtClean="0">
                <a:latin typeface="Tahoma" panose="020B0604030504040204" pitchFamily="34" charset="0"/>
                <a:ea typeface="Tahoma" panose="020B0604030504040204" pitchFamily="34" charset="0"/>
                <a:cs typeface="Tahoma" panose="020B0604030504040204" pitchFamily="34" charset="0"/>
              </a:rPr>
              <a:t>.”</a:t>
            </a:r>
            <a:endParaRPr lang="en-US" sz="36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0" y="4085492"/>
            <a:ext cx="2743200" cy="2743200"/>
          </a:xfrm>
          <a:prstGeom prst="rect">
            <a:avLst/>
          </a:prstGeom>
        </p:spPr>
      </p:pic>
    </p:spTree>
    <p:extLst>
      <p:ext uri="{BB962C8B-B14F-4D97-AF65-F5344CB8AC3E}">
        <p14:creationId xmlns:p14="http://schemas.microsoft.com/office/powerpoint/2010/main" val="12067208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455046"/>
            <a:ext cx="7854949" cy="2592954"/>
          </a:xfrm>
        </p:spPr>
        <p:txBody>
          <a:bodyPr>
            <a:normAutofit fontScale="90000"/>
          </a:bodyPr>
          <a:lstStyle/>
          <a:p>
            <a:pPr algn="ct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4: MOOCs</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 MERLOT, and Open Educational Services</a:t>
            </a:r>
            <a:r>
              <a:rPr lang="en-US" sz="1500" b="1" dirty="0">
                <a:latin typeface="Tahoma" panose="020B0604030504040204" pitchFamily="34" charset="0"/>
                <a:ea typeface="Tahoma" panose="020B0604030504040204" pitchFamily="34" charset="0"/>
                <a:cs typeface="Tahoma" panose="020B0604030504040204" pitchFamily="34" charset="0"/>
              </a:rPr>
              <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Gerard L. Hanley, Ph.D.</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MERLOT Executive Director</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Assistant Vice Chancellor, Academic Technology Services</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California State University, Office of the Chancellor</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Figure 1. MOOCs as a Recent Evolution of </a:t>
            </a:r>
            <a:r>
              <a:rPr lang="en-US" sz="2000" b="1" dirty="0" smtClean="0">
                <a:latin typeface="Tahoma" panose="020B0604030504040204" pitchFamily="34" charset="0"/>
                <a:ea typeface="Tahoma" panose="020B0604030504040204" pitchFamily="34" charset="0"/>
                <a:cs typeface="Tahoma" panose="020B0604030504040204" pitchFamily="34" charset="0"/>
              </a:rPr>
              <a:t>OER</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3200400"/>
            <a:ext cx="6303351" cy="360191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76600"/>
            <a:ext cx="2590800" cy="2590800"/>
          </a:xfrm>
          <a:prstGeom prst="rect">
            <a:avLst/>
          </a:prstGeom>
        </p:spPr>
      </p:pic>
    </p:spTree>
    <p:extLst>
      <p:ext uri="{BB962C8B-B14F-4D97-AF65-F5344CB8AC3E}">
        <p14:creationId xmlns:p14="http://schemas.microsoft.com/office/powerpoint/2010/main" val="27085464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758" y="152400"/>
            <a:ext cx="8534399" cy="3469822"/>
          </a:xfrm>
        </p:spPr>
        <p:txBody>
          <a:bodyPr>
            <a:normAutofit/>
          </a:bodyPr>
          <a:lstStyle/>
          <a:p>
            <a:pPr algn="ctr"/>
            <a:r>
              <a:rPr lang="en-US" sz="2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5: Enabling </a:t>
            </a:r>
            <a:r>
              <a:rPr lang="en-US" sz="2600" b="1" dirty="0">
                <a:solidFill>
                  <a:srgbClr val="FF0000"/>
                </a:solidFill>
                <a:latin typeface="Tahoma" panose="020B0604030504040204" pitchFamily="34" charset="0"/>
                <a:ea typeface="Tahoma" panose="020B0604030504040204" pitchFamily="34" charset="0"/>
                <a:cs typeface="Tahoma" panose="020B0604030504040204" pitchFamily="34" charset="0"/>
              </a:rPr>
              <a:t>Open Education: A Feasibility Protocol for Australian Higher Education</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AU" sz="2000" b="1" dirty="0">
                <a:latin typeface="Tahoma" panose="020B0604030504040204" pitchFamily="34" charset="0"/>
                <a:ea typeface="Tahoma" panose="020B0604030504040204" pitchFamily="34" charset="0"/>
                <a:cs typeface="Tahoma" panose="020B0604030504040204" pitchFamily="34" charset="0"/>
              </a:rPr>
              <a:t>Dr Carina </a:t>
            </a:r>
            <a:r>
              <a:rPr lang="en-AU" sz="2000" b="1" dirty="0" err="1">
                <a:latin typeface="Tahoma" panose="020B0604030504040204" pitchFamily="34" charset="0"/>
                <a:ea typeface="Tahoma" panose="020B0604030504040204" pitchFamily="34" charset="0"/>
                <a:cs typeface="Tahoma" panose="020B0604030504040204" pitchFamily="34" charset="0"/>
              </a:rPr>
              <a:t>Bossu</a:t>
            </a:r>
            <a:r>
              <a:rPr lang="en-AU" sz="2000" b="1" dirty="0">
                <a:latin typeface="Tahoma" panose="020B0604030504040204" pitchFamily="34" charset="0"/>
                <a:ea typeface="Tahoma" panose="020B0604030504040204" pitchFamily="34" charset="0"/>
                <a:cs typeface="Tahoma" panose="020B0604030504040204" pitchFamily="34" charset="0"/>
              </a:rPr>
              <a:t>, University of Tasmania, Australia</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AU" sz="2000" b="1" dirty="0">
                <a:latin typeface="Tahoma" panose="020B0604030504040204" pitchFamily="34" charset="0"/>
                <a:ea typeface="Tahoma" panose="020B0604030504040204" pitchFamily="34" charset="0"/>
                <a:cs typeface="Tahoma" panose="020B0604030504040204" pitchFamily="34" charset="0"/>
              </a:rPr>
              <a:t>Mr David Bull, University of Southern Queensland, Australia</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AU" sz="2000" b="1" dirty="0">
                <a:latin typeface="Tahoma" panose="020B0604030504040204" pitchFamily="34" charset="0"/>
                <a:ea typeface="Tahoma" panose="020B0604030504040204" pitchFamily="34" charset="0"/>
                <a:cs typeface="Tahoma" panose="020B0604030504040204" pitchFamily="34" charset="0"/>
              </a:rPr>
              <a:t>Professor Mark Brown, Dublin City University, </a:t>
            </a:r>
            <a:r>
              <a:rPr lang="en-AU" sz="2000" b="1" dirty="0" smtClean="0">
                <a:latin typeface="Tahoma" panose="020B0604030504040204" pitchFamily="34" charset="0"/>
                <a:ea typeface="Tahoma" panose="020B0604030504040204" pitchFamily="34" charset="0"/>
                <a:cs typeface="Tahoma" panose="020B0604030504040204" pitchFamily="34" charset="0"/>
              </a:rPr>
              <a:t>Ireland</a:t>
            </a:r>
            <a:br>
              <a:rPr lang="en-AU" sz="2000" b="1" dirty="0" smtClean="0">
                <a:latin typeface="Tahoma" panose="020B0604030504040204" pitchFamily="34" charset="0"/>
                <a:ea typeface="Tahoma" panose="020B0604030504040204" pitchFamily="34" charset="0"/>
                <a:cs typeface="Tahoma" panose="020B0604030504040204" pitchFamily="34" charset="0"/>
              </a:rPr>
            </a:br>
            <a:r>
              <a:rPr lang="en-AU" sz="2000" b="1" dirty="0" smtClean="0">
                <a:latin typeface="Tahoma" panose="020B0604030504040204" pitchFamily="34" charset="0"/>
                <a:ea typeface="Tahoma" panose="020B0604030504040204" pitchFamily="34" charset="0"/>
                <a:cs typeface="Tahoma" panose="020B0604030504040204" pitchFamily="34" charset="0"/>
              </a:rPr>
              <a:t>Figure 5.1. Feasibility Protocol</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173" y="2895600"/>
            <a:ext cx="2952750" cy="29527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4894" y="2895600"/>
            <a:ext cx="5949106" cy="3083378"/>
          </a:xfrm>
          <a:prstGeom prst="rect">
            <a:avLst/>
          </a:prstGeom>
        </p:spPr>
      </p:pic>
    </p:spTree>
    <p:extLst>
      <p:ext uri="{BB962C8B-B14F-4D97-AF65-F5344CB8AC3E}">
        <p14:creationId xmlns:p14="http://schemas.microsoft.com/office/powerpoint/2010/main" val="125005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457200"/>
            <a:ext cx="8007349" cy="3352800"/>
          </a:xfrm>
        </p:spPr>
        <p:txBody>
          <a:bodyPr>
            <a:noAutofit/>
          </a:bodyPr>
          <a:lstStyle/>
          <a:p>
            <a:pPr algn="ctr"/>
            <a:r>
              <a:rPr lang="en-ZA"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6: Open </a:t>
            </a:r>
            <a:r>
              <a:rPr lang="en-ZA" sz="3200" b="1" dirty="0">
                <a:solidFill>
                  <a:srgbClr val="FF0000"/>
                </a:solidFill>
                <a:latin typeface="Tahoma" panose="020B0604030504040204" pitchFamily="34" charset="0"/>
                <a:ea typeface="Tahoma" panose="020B0604030504040204" pitchFamily="34" charset="0"/>
                <a:cs typeface="Tahoma" panose="020B0604030504040204" pitchFamily="34" charset="0"/>
              </a:rPr>
              <a:t>Education at the University of Cape Town</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ZA" sz="2400" b="1" dirty="0">
                <a:latin typeface="Tahoma" panose="020B0604030504040204" pitchFamily="34" charset="0"/>
                <a:ea typeface="Tahoma" panose="020B0604030504040204" pitchFamily="34" charset="0"/>
                <a:cs typeface="Tahoma" panose="020B0604030504040204" pitchFamily="34" charset="0"/>
              </a:rPr>
              <a:t>Laura Czerniewicz, Glenda Cox, Cheryl Hodgkinson-Williams, and Michelle Willmers</a:t>
            </a:r>
            <a:br>
              <a:rPr lang="en-ZA" sz="2400" b="1" dirty="0">
                <a:latin typeface="Tahoma" panose="020B0604030504040204" pitchFamily="34" charset="0"/>
                <a:ea typeface="Tahoma" panose="020B0604030504040204" pitchFamily="34" charset="0"/>
                <a:cs typeface="Tahoma" panose="020B0604030504040204" pitchFamily="34" charset="0"/>
              </a:rPr>
            </a:br>
            <a:r>
              <a:rPr lang="en-ZA" sz="2400" b="1" dirty="0">
                <a:latin typeface="Tahoma" panose="020B0604030504040204" pitchFamily="34" charset="0"/>
                <a:ea typeface="Tahoma" panose="020B0604030504040204" pitchFamily="34" charset="0"/>
                <a:cs typeface="Tahoma" panose="020B0604030504040204" pitchFamily="34" charset="0"/>
              </a:rPr>
              <a:t/>
            </a:r>
            <a:br>
              <a:rPr lang="en-ZA" sz="2400" b="1" dirty="0">
                <a:latin typeface="Tahoma" panose="020B0604030504040204" pitchFamily="34" charset="0"/>
                <a:ea typeface="Tahoma" panose="020B0604030504040204" pitchFamily="34" charset="0"/>
                <a:cs typeface="Tahoma" panose="020B0604030504040204" pitchFamily="34" charset="0"/>
              </a:rPr>
            </a:br>
            <a:r>
              <a:rPr lang="en-ZA" sz="2400" b="1" dirty="0">
                <a:latin typeface="Tahoma" panose="020B0604030504040204" pitchFamily="34" charset="0"/>
                <a:ea typeface="Tahoma" panose="020B0604030504040204" pitchFamily="34" charset="0"/>
                <a:cs typeface="Tahoma" panose="020B0604030504040204" pitchFamily="34" charset="0"/>
              </a:rPr>
              <a:t>Figure 3: </a:t>
            </a:r>
            <a:r>
              <a:rPr lang="en-ZA" sz="2400" b="1" dirty="0" smtClean="0">
                <a:latin typeface="Tahoma" panose="020B0604030504040204" pitchFamily="34" charset="0"/>
                <a:ea typeface="Tahoma" panose="020B0604030504040204" pitchFamily="34" charset="0"/>
                <a:cs typeface="Tahoma" panose="020B0604030504040204" pitchFamily="34" charset="0"/>
              </a:rPr>
              <a:t>The openness journey at the University of Cape Town (UCT)</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 t="13333" r="-903" b="16666"/>
          <a:stretch/>
        </p:blipFill>
        <p:spPr>
          <a:xfrm>
            <a:off x="3643536" y="3657600"/>
            <a:ext cx="4613276" cy="3200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3678115"/>
            <a:ext cx="2081784" cy="3121152"/>
          </a:xfrm>
          <a:prstGeom prst="rect">
            <a:avLst/>
          </a:prstGeom>
        </p:spPr>
      </p:pic>
    </p:spTree>
    <p:extLst>
      <p:ext uri="{BB962C8B-B14F-4D97-AF65-F5344CB8AC3E}">
        <p14:creationId xmlns:p14="http://schemas.microsoft.com/office/powerpoint/2010/main" val="2323138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685800"/>
            <a:ext cx="7880350" cy="2286000"/>
          </a:xfrm>
        </p:spPr>
        <p:txBody>
          <a:bodyPr>
            <a:normAutofit/>
          </a:bodyPr>
          <a:lstStyle/>
          <a:p>
            <a:pPr algn="ct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8: MOOCs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Downunder</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a:t>
            </a:r>
            <a:b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Insights from the Open2Study Experience</a:t>
            </a:r>
            <a:r>
              <a:rPr lang="en-US" sz="1500" b="1" dirty="0">
                <a:latin typeface="Tahoma" panose="020B0604030504040204" pitchFamily="34" charset="0"/>
                <a:ea typeface="Tahoma" panose="020B0604030504040204" pitchFamily="34" charset="0"/>
                <a:cs typeface="Tahoma" panose="020B0604030504040204" pitchFamily="34" charset="0"/>
              </a:rPr>
              <a:t/>
            </a:r>
            <a:br>
              <a:rPr lang="en-US" sz="1500" b="1" dirty="0">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 </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Maggie Hartnett, Mark Brown, and Amy Wilson</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Massey University, Dublin City University, and Massey </a:t>
            </a:r>
            <a:r>
              <a:rPr lang="en-US" sz="2200" b="1" dirty="0" smtClean="0">
                <a:latin typeface="Tahoma" panose="020B0604030504040204" pitchFamily="34" charset="0"/>
                <a:ea typeface="Tahoma" panose="020B0604030504040204" pitchFamily="34" charset="0"/>
                <a:cs typeface="Tahoma" panose="020B0604030504040204" pitchFamily="34" charset="0"/>
              </a:rPr>
              <a:t>University</a:t>
            </a:r>
            <a:r>
              <a:rPr lang="en-US" sz="2200" b="1" dirty="0">
                <a:latin typeface="Tahoma" panose="020B0604030504040204" pitchFamily="34" charset="0"/>
                <a:ea typeface="Tahoma" panose="020B0604030504040204" pitchFamily="34" charset="0"/>
                <a:cs typeface="Tahoma" panose="020B0604030504040204" pitchFamily="34" charset="0"/>
              </a:rPr>
              <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Figure 3: Example of the Indigenous Studies subject</a:t>
            </a: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276600"/>
            <a:ext cx="5059046" cy="2951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3393714"/>
            <a:ext cx="3490913" cy="2717251"/>
          </a:xfrm>
          <a:prstGeom prst="rect">
            <a:avLst/>
          </a:prstGeom>
        </p:spPr>
      </p:pic>
    </p:spTree>
    <p:extLst>
      <p:ext uri="{BB962C8B-B14F-4D97-AF65-F5344CB8AC3E}">
        <p14:creationId xmlns:p14="http://schemas.microsoft.com/office/powerpoint/2010/main" val="38188325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6492" y="152400"/>
            <a:ext cx="8030308" cy="2767275"/>
          </a:xfrm>
        </p:spPr>
        <p:txBody>
          <a:bodyPr>
            <a:normAutofit/>
          </a:bodyPr>
          <a:lstStyle/>
          <a:p>
            <a:pPr algn="ctr"/>
            <a:r>
              <a:rPr lang="en-US" altLang="en-US" sz="2800" b="1" dirty="0" smtClean="0">
                <a:solidFill>
                  <a:srgbClr val="FF0000"/>
                </a:solidFill>
                <a:latin typeface="Tahoma" panose="020B0604030504040204" pitchFamily="34" charset="0"/>
                <a:cs typeface="Tahoma" panose="020B0604030504040204" pitchFamily="34" charset="0"/>
              </a:rPr>
              <a:t>Chapter 10: </a:t>
            </a: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MOOC Pedagogy</a:t>
            </a:r>
            <a:b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AMP</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 Tool for Characterizing the Pedagogical Approaches of MOOCs</a:t>
            </a: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Karen Swan, Scott Day, Leonard Bogle, and Traci van Prooyen</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University of Illinois Springfield</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Figure 3. Ratings Metaphors</a:t>
            </a:r>
          </a:p>
        </p:txBody>
      </p:sp>
      <p:pic>
        <p:nvPicPr>
          <p:cNvPr id="5" name="Picture 4"/>
          <p:cNvPicPr/>
          <p:nvPr/>
        </p:nvPicPr>
        <p:blipFill>
          <a:blip r:embed="rId2"/>
          <a:stretch>
            <a:fillRect/>
          </a:stretch>
        </p:blipFill>
        <p:spPr>
          <a:xfrm>
            <a:off x="3393830" y="3047999"/>
            <a:ext cx="5715000" cy="381000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047999"/>
            <a:ext cx="3183754" cy="3723958"/>
          </a:xfrm>
          <a:prstGeom prst="rect">
            <a:avLst/>
          </a:prstGeom>
        </p:spPr>
      </p:pic>
    </p:spTree>
    <p:extLst>
      <p:ext uri="{BB962C8B-B14F-4D97-AF65-F5344CB8AC3E}">
        <p14:creationId xmlns:p14="http://schemas.microsoft.com/office/powerpoint/2010/main" val="28709636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Title 1"/>
          <p:cNvSpPr>
            <a:spLocks noGrp="1"/>
          </p:cNvSpPr>
          <p:nvPr>
            <p:ph type="title"/>
          </p:nvPr>
        </p:nvSpPr>
        <p:spPr>
          <a:xfrm>
            <a:off x="533400" y="152400"/>
            <a:ext cx="8229600" cy="2438400"/>
          </a:xfrm>
        </p:spPr>
        <p:txBody>
          <a:bodyPr/>
          <a:lstStyle/>
          <a:p>
            <a:r>
              <a:rPr lang="en-US" altLang="en-US" sz="3200" b="1" dirty="0" smtClean="0">
                <a:solidFill>
                  <a:srgbClr val="FF0000"/>
                </a:solidFill>
                <a:latin typeface="Tahoma" panose="020B0604030504040204" pitchFamily="34" charset="0"/>
                <a:cs typeface="Tahoma" panose="020B0604030504040204" pitchFamily="34" charset="0"/>
              </a:rPr>
              <a:t>Chapter 13: Unbundling Higher Education and the Georgia Tech Online MS in Computer Science: A Chronicle</a:t>
            </a:r>
            <a:r>
              <a:rPr lang="en-US" altLang="en-US" sz="2400" b="1" dirty="0" smtClean="0">
                <a:latin typeface="Tahoma" panose="020B0604030504040204" pitchFamily="34" charset="0"/>
                <a:cs typeface="Tahoma" panose="020B0604030504040204" pitchFamily="34" charset="0"/>
              </a:rPr>
              <a:t/>
            </a:r>
            <a:br>
              <a:rPr lang="en-US" altLang="en-US" sz="2400" b="1" dirty="0" smtClean="0">
                <a:latin typeface="Tahoma" panose="020B0604030504040204" pitchFamily="34" charset="0"/>
                <a:cs typeface="Tahoma" panose="020B0604030504040204" pitchFamily="34" charset="0"/>
              </a:rPr>
            </a:br>
            <a:r>
              <a:rPr lang="en-US" altLang="en-US" sz="3200" b="1" dirty="0" smtClean="0">
                <a:latin typeface="Tahoma" panose="020B0604030504040204" pitchFamily="34" charset="0"/>
                <a:cs typeface="Tahoma" panose="020B0604030504040204" pitchFamily="34" charset="0"/>
              </a:rPr>
              <a:t>Richard DeMillo</a:t>
            </a:r>
            <a:endParaRPr lang="en-US" altLang="en-US" sz="3200" dirty="0" smtClean="0"/>
          </a:p>
        </p:txBody>
      </p:sp>
      <p:pic>
        <p:nvPicPr>
          <p:cNvPr id="629763" name="Picture 3"/>
          <p:cNvPicPr>
            <a:picLocks noChangeAspect="1"/>
          </p:cNvPicPr>
          <p:nvPr/>
        </p:nvPicPr>
        <p:blipFill>
          <a:blip r:embed="rId2">
            <a:extLst>
              <a:ext uri="{28A0092B-C50C-407E-A947-70E740481C1C}">
                <a14:useLocalDpi xmlns:a14="http://schemas.microsoft.com/office/drawing/2010/main" val="0"/>
              </a:ext>
            </a:extLst>
          </a:blip>
          <a:srcRect l="14969" t="19649" r="40912" b="17038"/>
          <a:stretch>
            <a:fillRect/>
          </a:stretch>
        </p:blipFill>
        <p:spPr bwMode="auto">
          <a:xfrm>
            <a:off x="4362599" y="2819399"/>
            <a:ext cx="4689326" cy="4018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93" y="2848275"/>
            <a:ext cx="4229100" cy="2819400"/>
          </a:xfrm>
          <a:prstGeom prst="rect">
            <a:avLst/>
          </a:prstGeom>
        </p:spPr>
      </p:pic>
    </p:spTree>
    <p:extLst>
      <p:ext uri="{BB962C8B-B14F-4D97-AF65-F5344CB8AC3E}">
        <p14:creationId xmlns:p14="http://schemas.microsoft.com/office/powerpoint/2010/main" val="19969300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Title 3"/>
          <p:cNvSpPr>
            <a:spLocks noGrp="1"/>
          </p:cNvSpPr>
          <p:nvPr>
            <p:ph type="title"/>
          </p:nvPr>
        </p:nvSpPr>
        <p:spPr>
          <a:xfrm>
            <a:off x="457200" y="381000"/>
            <a:ext cx="8458200" cy="2819400"/>
          </a:xfrm>
        </p:spPr>
        <p:txBody>
          <a:bodyPr/>
          <a:lstStyle/>
          <a:p>
            <a:r>
              <a:rPr lang="en-US" altLang="en-US" sz="4800" b="1" dirty="0" smtClean="0">
                <a:solidFill>
                  <a:srgbClr val="0070C0"/>
                </a:solidFill>
                <a:latin typeface="Tahoma" panose="020B0604030504040204" pitchFamily="34" charset="0"/>
                <a:cs typeface="Tahoma" panose="020B0604030504040204" pitchFamily="34" charset="0"/>
              </a:rPr>
              <a:t>Audience Poll #1: </a:t>
            </a:r>
            <a:r>
              <a:rPr lang="en-US" altLang="en-US" sz="3600" b="1" dirty="0" smtClean="0">
                <a:solidFill>
                  <a:srgbClr val="0070C0"/>
                </a:solidFill>
                <a:latin typeface="Tahoma" panose="020B0604030504040204" pitchFamily="34" charset="0"/>
                <a:cs typeface="Tahoma" panose="020B0604030504040204" pitchFamily="34" charset="0"/>
              </a:rPr>
              <a:t/>
            </a:r>
            <a:br>
              <a:rPr lang="en-US" altLang="en-US" sz="3600" b="1" dirty="0" smtClean="0">
                <a:solidFill>
                  <a:srgbClr val="0070C0"/>
                </a:solidFill>
                <a:latin typeface="Tahoma" panose="020B0604030504040204" pitchFamily="34" charset="0"/>
                <a:cs typeface="Tahoma" panose="020B0604030504040204" pitchFamily="34" charset="0"/>
              </a:rPr>
            </a:br>
            <a:r>
              <a:rPr lang="en-US" altLang="en-US" sz="3600" b="1" dirty="0" smtClean="0">
                <a:solidFill>
                  <a:srgbClr val="FF0000"/>
                </a:solidFill>
                <a:latin typeface="Tahoma" panose="020B0604030504040204" pitchFamily="34" charset="0"/>
                <a:cs typeface="Tahoma" panose="020B0604030504040204" pitchFamily="34" charset="0"/>
              </a:rPr>
              <a:t>Who in here has taken a MOOC?</a:t>
            </a:r>
          </a:p>
        </p:txBody>
      </p:sp>
      <p:pic>
        <p:nvPicPr>
          <p:cNvPr id="5" name="Picture 4"/>
          <p:cNvPicPr>
            <a:picLocks noChangeAspect="1"/>
          </p:cNvPicPr>
          <p:nvPr/>
        </p:nvPicPr>
        <p:blipFill>
          <a:blip r:embed="rId2"/>
          <a:stretch>
            <a:fillRect/>
          </a:stretch>
        </p:blipFill>
        <p:spPr>
          <a:xfrm>
            <a:off x="533400" y="2819400"/>
            <a:ext cx="8458200" cy="2819400"/>
          </a:xfrm>
          <a:prstGeom prst="rect">
            <a:avLst/>
          </a:prstGeom>
        </p:spPr>
      </p:pic>
    </p:spTree>
    <p:extLst>
      <p:ext uri="{BB962C8B-B14F-4D97-AF65-F5344CB8AC3E}">
        <p14:creationId xmlns:p14="http://schemas.microsoft.com/office/powerpoint/2010/main" val="1473279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857251"/>
            <a:ext cx="8534400" cy="1608704"/>
          </a:xfrm>
        </p:spPr>
        <p:txBody>
          <a:bodyPr>
            <a:normAutofit fontScale="90000"/>
          </a:bodyPr>
          <a:lstStyle/>
          <a:p>
            <a:pPr algn="ctr"/>
            <a:r>
              <a:rPr lang="en-US" sz="3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14: Creating </a:t>
            </a: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a Temporary Spontaneous Mini-Ecosystem through a MOOC</a:t>
            </a:r>
            <a:r>
              <a:rPr lang="en-US" sz="1500" dirty="0">
                <a:latin typeface="Tahoma" panose="020B0604030504040204" pitchFamily="34" charset="0"/>
                <a:ea typeface="Tahoma" panose="020B0604030504040204" pitchFamily="34" charset="0"/>
                <a:cs typeface="Tahoma" panose="020B0604030504040204" pitchFamily="34" charset="0"/>
              </a:rPr>
              <a:t/>
            </a:r>
            <a:br>
              <a:rPr lang="en-US" sz="1500"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Paul Kim and Charlie Chung, Stanford </a:t>
            </a:r>
            <a:r>
              <a:rPr lang="en-US" sz="2700" b="1" dirty="0" smtClean="0">
                <a:latin typeface="Tahoma" panose="020B0604030504040204" pitchFamily="34" charset="0"/>
                <a:ea typeface="Tahoma" panose="020B0604030504040204" pitchFamily="34" charset="0"/>
                <a:cs typeface="Tahoma" panose="020B0604030504040204" pitchFamily="34" charset="0"/>
              </a:rPr>
              <a:t>University</a:t>
            </a:r>
            <a:br>
              <a:rPr lang="en-US" sz="2700" b="1" dirty="0" smtClean="0">
                <a:latin typeface="Tahoma" panose="020B0604030504040204" pitchFamily="34" charset="0"/>
                <a:ea typeface="Tahoma" panose="020B0604030504040204" pitchFamily="34" charset="0"/>
                <a:cs typeface="Tahoma" panose="020B0604030504040204" pitchFamily="34" charset="0"/>
              </a:rPr>
            </a:br>
            <a:r>
              <a:rPr lang="en-US" sz="2700" dirty="0">
                <a:latin typeface="Tahoma" panose="020B0604030504040204" pitchFamily="34" charset="0"/>
                <a:ea typeface="Tahoma" panose="020B0604030504040204" pitchFamily="34" charset="0"/>
                <a:cs typeface="Tahoma" panose="020B0604030504040204" pitchFamily="34" charset="0"/>
              </a:rPr>
              <a:t> </a:t>
            </a:r>
            <a:br>
              <a:rPr lang="en-US" sz="2700"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Figure 2. Twitter thread announcing the MOOC</a:t>
            </a:r>
            <a:r>
              <a:rPr lang="en-US" sz="1500" i="1" dirty="0"/>
              <a:t/>
            </a:r>
            <a:br>
              <a:rPr lang="en-US" sz="1500" i="1" dirty="0"/>
            </a:br>
            <a:endParaRPr lang="en-US" sz="15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743200"/>
            <a:ext cx="4012169" cy="3869055"/>
          </a:xfrm>
          <a:prstGeom prst="rect">
            <a:avLst/>
          </a:prstGeom>
          <a:noFill/>
          <a:ln>
            <a:solidFill>
              <a:schemeClr val="accent1"/>
            </a:solidFill>
          </a:ln>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46" y="2819400"/>
            <a:ext cx="3693377" cy="3501236"/>
          </a:xfrm>
          <a:prstGeom prst="rect">
            <a:avLst/>
          </a:prstGeom>
        </p:spPr>
      </p:pic>
    </p:spTree>
    <p:extLst>
      <p:ext uri="{BB962C8B-B14F-4D97-AF65-F5344CB8AC3E}">
        <p14:creationId xmlns:p14="http://schemas.microsoft.com/office/powerpoint/2010/main" val="21253813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762000"/>
            <a:ext cx="7931150" cy="2971800"/>
          </a:xfrm>
        </p:spPr>
        <p:txBody>
          <a:bodyPr>
            <a:noAutofit/>
          </a:bodyPr>
          <a:lstStyle/>
          <a:p>
            <a:pPr algn="ct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15: Learning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about MOOCs by Talking to Students</a:t>
            </a:r>
            <a:r>
              <a:rPr lang="en-US" sz="2800" b="1" dirty="0">
                <a:latin typeface="Tahoma" panose="020B0604030504040204" pitchFamily="34" charset="0"/>
                <a:ea typeface="Tahoma" panose="020B0604030504040204" pitchFamily="34" charset="0"/>
                <a:cs typeface="Tahoma" panose="020B0604030504040204" pitchFamily="34" charset="0"/>
              </a:rPr>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Charles Severance, University of Michigan</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Figure 3. Internet History, Technology, and Security on the </a:t>
            </a:r>
            <a:r>
              <a:rPr lang="en-US" sz="2800" b="1" dirty="0" err="1">
                <a:latin typeface="Tahoma" panose="020B0604030504040204" pitchFamily="34" charset="0"/>
                <a:ea typeface="Tahoma" panose="020B0604030504040204" pitchFamily="34" charset="0"/>
                <a:cs typeface="Tahoma" panose="020B0604030504040204" pitchFamily="34" charset="0"/>
              </a:rPr>
              <a:t>Coursera</a:t>
            </a:r>
            <a:r>
              <a:rPr lang="en-US" sz="2800" b="1" dirty="0">
                <a:latin typeface="Tahoma" panose="020B0604030504040204" pitchFamily="34" charset="0"/>
                <a:ea typeface="Tahoma" panose="020B0604030504040204" pitchFamily="34" charset="0"/>
                <a:cs typeface="Tahoma" panose="020B0604030504040204" pitchFamily="34" charset="0"/>
              </a:rPr>
              <a:t> Platform.</a:t>
            </a:r>
            <a:br>
              <a:rPr lang="en-US" sz="2800" b="1" dirty="0">
                <a:latin typeface="Tahoma" panose="020B0604030504040204" pitchFamily="34" charset="0"/>
                <a:ea typeface="Tahoma" panose="020B0604030504040204" pitchFamily="34" charset="0"/>
                <a:cs typeface="Tahoma" panose="020B0604030504040204" pitchFamily="34" charset="0"/>
              </a:rPr>
            </a:b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l="12500" t="19707" r="37921" b="6267"/>
          <a:stretch>
            <a:fillRect/>
          </a:stretch>
        </p:blipFill>
        <p:spPr bwMode="auto">
          <a:xfrm>
            <a:off x="5181601" y="3643207"/>
            <a:ext cx="3962400" cy="318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24" y="3717970"/>
            <a:ext cx="5019575" cy="3156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50783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857251"/>
            <a:ext cx="7886700" cy="1608704"/>
          </a:xfrm>
        </p:spPr>
        <p:txBody>
          <a:bodyPr>
            <a:normAutofit fontScale="90000"/>
          </a:bodyPr>
          <a:lstStyle/>
          <a:p>
            <a:pPr algn="ct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19: Harnessing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the Power of Open Learning to Share Global Prosperity and Eradicate Poverty</a:t>
            </a:r>
            <a:r>
              <a:rPr lang="en-US" sz="1500" b="1" dirty="0">
                <a:latin typeface="Tahoma" panose="020B0604030504040204" pitchFamily="34" charset="0"/>
                <a:ea typeface="Tahoma" panose="020B0604030504040204" pitchFamily="34" charset="0"/>
                <a:cs typeface="Tahoma" panose="020B0604030504040204" pitchFamily="34" charset="0"/>
              </a:rPr>
              <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Sheila </a:t>
            </a:r>
            <a:r>
              <a:rPr lang="en-US" sz="2200" b="1" dirty="0" err="1">
                <a:latin typeface="Tahoma" panose="020B0604030504040204" pitchFamily="34" charset="0"/>
                <a:ea typeface="Tahoma" panose="020B0604030504040204" pitchFamily="34" charset="0"/>
                <a:cs typeface="Tahoma" panose="020B0604030504040204" pitchFamily="34" charset="0"/>
              </a:rPr>
              <a:t>Jagannathan</a:t>
            </a:r>
            <a:r>
              <a:rPr lang="en-US" sz="2200" b="1" dirty="0">
                <a:latin typeface="Tahoma" panose="020B0604030504040204" pitchFamily="34" charset="0"/>
                <a:ea typeface="Tahoma" panose="020B0604030504040204" pitchFamily="34" charset="0"/>
                <a:cs typeface="Tahoma" panose="020B0604030504040204" pitchFamily="34" charset="0"/>
              </a:rPr>
              <a:t>, World Bank, Washington DC</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Figure 1: World Bank Group Twin Goals</a:t>
            </a:r>
            <a:r>
              <a:rPr lang="en-US" sz="1350" dirty="0"/>
              <a:t/>
            </a:r>
            <a:br>
              <a:rPr lang="en-US" sz="1350" dirty="0"/>
            </a:br>
            <a:endParaRPr lang="en-US" sz="1500"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0238" y="2794000"/>
            <a:ext cx="6096000" cy="4064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2895600"/>
            <a:ext cx="2895600" cy="2895600"/>
          </a:xfrm>
          <a:prstGeom prst="rect">
            <a:avLst/>
          </a:prstGeom>
        </p:spPr>
      </p:pic>
    </p:spTree>
    <p:extLst>
      <p:ext uri="{BB962C8B-B14F-4D97-AF65-F5344CB8AC3E}">
        <p14:creationId xmlns:p14="http://schemas.microsoft.com/office/powerpoint/2010/main" val="15226282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609600"/>
            <a:ext cx="7905750" cy="1905000"/>
          </a:xfrm>
        </p:spPr>
        <p:txBody>
          <a:bodyPr>
            <a:normAutofit fontScale="90000"/>
          </a:bodyPr>
          <a:lstStyle/>
          <a:p>
            <a:pPr algn="ct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20: The </a:t>
            </a:r>
            <a:r>
              <a:rPr lang="en-US"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Glocalization</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of MOOCs in Southeast Asia </a:t>
            </a:r>
            <a:r>
              <a:rPr lang="en-US" b="1" dirty="0" smtClean="0">
                <a:latin typeface="Tahoma" panose="020B0604030504040204" pitchFamily="34" charset="0"/>
                <a:ea typeface="Tahoma" panose="020B0604030504040204" pitchFamily="34" charset="0"/>
                <a:cs typeface="Tahoma" panose="020B0604030504040204" pitchFamily="34" charset="0"/>
              </a:rPr>
              <a:t/>
            </a:r>
            <a:br>
              <a:rPr lang="en-US" b="1" dirty="0" smtClean="0">
                <a:latin typeface="Tahoma" panose="020B0604030504040204" pitchFamily="34" charset="0"/>
                <a:ea typeface="Tahoma" panose="020B0604030504040204" pitchFamily="34" charset="0"/>
                <a:cs typeface="Tahoma" panose="020B0604030504040204" pitchFamily="34" charset="0"/>
              </a:rPr>
            </a:br>
            <a:r>
              <a:rPr lang="en-US" sz="2700" b="1" dirty="0" smtClean="0">
                <a:latin typeface="Tahoma" panose="020B0604030504040204" pitchFamily="34" charset="0"/>
                <a:ea typeface="Tahoma" panose="020B0604030504040204" pitchFamily="34" charset="0"/>
                <a:cs typeface="Tahoma" panose="020B0604030504040204" pitchFamily="34" charset="0"/>
              </a:rPr>
              <a:t>Zoraini Wati Abas, </a:t>
            </a:r>
            <a:r>
              <a:rPr lang="en-US" sz="2700" b="1" dirty="0" err="1" smtClean="0">
                <a:latin typeface="Tahoma" panose="020B0604030504040204" pitchFamily="34" charset="0"/>
                <a:ea typeface="Tahoma" panose="020B0604030504040204" pitchFamily="34" charset="0"/>
                <a:cs typeface="Tahoma" panose="020B0604030504040204" pitchFamily="34" charset="0"/>
              </a:rPr>
              <a:t>Ed.D</a:t>
            </a:r>
            <a:r>
              <a:rPr lang="en-US" sz="2700" b="1" dirty="0" smtClean="0">
                <a:latin typeface="Tahoma" panose="020B0604030504040204" pitchFamily="34" charset="0"/>
                <a:ea typeface="Tahoma" panose="020B0604030504040204" pitchFamily="34" charset="0"/>
                <a:cs typeface="Tahoma" panose="020B0604030504040204" pitchFamily="34" charset="0"/>
              </a:rPr>
              <a:t>.</a:t>
            </a:r>
            <a:br>
              <a:rPr lang="en-US" sz="2700" b="1" dirty="0" smtClean="0">
                <a:latin typeface="Tahoma" panose="020B0604030504040204" pitchFamily="34" charset="0"/>
                <a:ea typeface="Tahoma" panose="020B0604030504040204" pitchFamily="34" charset="0"/>
                <a:cs typeface="Tahoma" panose="020B0604030504040204" pitchFamily="34" charset="0"/>
              </a:rPr>
            </a:br>
            <a:r>
              <a:rPr lang="en-US" sz="2700" b="1" dirty="0" smtClean="0">
                <a:latin typeface="Tahoma" panose="020B0604030504040204" pitchFamily="34" charset="0"/>
                <a:ea typeface="Tahoma" panose="020B0604030504040204" pitchFamily="34" charset="0"/>
                <a:cs typeface="Tahoma" panose="020B0604030504040204" pitchFamily="34" charset="0"/>
              </a:rPr>
              <a:t>Figure 2. Eight of thirteen MOOCs offered by Taylor’s University</a:t>
            </a:r>
            <a:endParaRPr lang="en-US" sz="27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926048"/>
            <a:ext cx="2606040" cy="328580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2819400"/>
            <a:ext cx="4632960" cy="3499104"/>
          </a:xfrm>
          <a:prstGeom prst="rect">
            <a:avLst/>
          </a:prstGeom>
        </p:spPr>
      </p:pic>
    </p:spTree>
    <p:extLst>
      <p:ext uri="{BB962C8B-B14F-4D97-AF65-F5344CB8AC3E}">
        <p14:creationId xmlns:p14="http://schemas.microsoft.com/office/powerpoint/2010/main" val="28490168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472662"/>
            <a:ext cx="7886700" cy="1325563"/>
          </a:xfrm>
        </p:spPr>
        <p:txBody>
          <a:bodyPr>
            <a:noAutofit/>
          </a:bodyPr>
          <a:lstStyle/>
          <a:p>
            <a:pPr algn="ct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22: OER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and MOOCs in Africa: </a:t>
            </a: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The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AVU Experience</a:t>
            </a:r>
            <a:r>
              <a:rPr lang="en-US" sz="2000" b="1" dirty="0">
                <a:latin typeface="Tahoma" panose="020B0604030504040204" pitchFamily="34" charset="0"/>
                <a:ea typeface="Tahoma" panose="020B0604030504040204" pitchFamily="34" charset="0"/>
                <a:cs typeface="Tahoma" panose="020B0604030504040204" pitchFamily="34" charset="0"/>
              </a:rPr>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Griff Richards and </a:t>
            </a:r>
            <a:r>
              <a:rPr lang="en-US" sz="2000" b="1" dirty="0" smtClean="0">
                <a:latin typeface="Tahoma" panose="020B0604030504040204" pitchFamily="34" charset="0"/>
                <a:ea typeface="Tahoma" panose="020B0604030504040204" pitchFamily="34" charset="0"/>
                <a:cs typeface="Tahoma" panose="020B0604030504040204" pitchFamily="34" charset="0"/>
              </a:rPr>
              <a:t>Bakary Diallo, </a:t>
            </a:r>
            <a:br>
              <a:rPr lang="en-US" sz="2000" b="1" dirty="0" smtClean="0">
                <a:latin typeface="Tahoma" panose="020B0604030504040204" pitchFamily="34" charset="0"/>
                <a:ea typeface="Tahoma" panose="020B0604030504040204" pitchFamily="34" charset="0"/>
                <a:cs typeface="Tahoma" panose="020B0604030504040204" pitchFamily="34" charset="0"/>
              </a:rPr>
            </a:br>
            <a:r>
              <a:rPr lang="en-US" sz="2000" b="1" dirty="0" smtClean="0">
                <a:latin typeface="Tahoma" panose="020B0604030504040204" pitchFamily="34" charset="0"/>
                <a:ea typeface="Tahoma" panose="020B0604030504040204" pitchFamily="34" charset="0"/>
                <a:cs typeface="Tahoma" panose="020B0604030504040204" pitchFamily="34" charset="0"/>
              </a:rPr>
              <a:t>African </a:t>
            </a:r>
            <a:r>
              <a:rPr lang="en-US" sz="2000" b="1" dirty="0">
                <a:latin typeface="Tahoma" panose="020B0604030504040204" pitchFamily="34" charset="0"/>
                <a:ea typeface="Tahoma" panose="020B0604030504040204" pitchFamily="34" charset="0"/>
                <a:cs typeface="Tahoma" panose="020B0604030504040204" pitchFamily="34" charset="0"/>
              </a:rPr>
              <a:t>Virtual </a:t>
            </a:r>
            <a:r>
              <a:rPr lang="en-US" sz="2000" b="1" dirty="0" smtClean="0">
                <a:latin typeface="Tahoma" panose="020B0604030504040204" pitchFamily="34" charset="0"/>
                <a:ea typeface="Tahoma" panose="020B0604030504040204" pitchFamily="34" charset="0"/>
                <a:cs typeface="Tahoma" panose="020B0604030504040204" pitchFamily="34" charset="0"/>
              </a:rPr>
              <a:t>University, Nairobi</a:t>
            </a:r>
            <a:r>
              <a:rPr lang="en-US" sz="2000" b="1" dirty="0">
                <a:latin typeface="Tahoma" panose="020B0604030504040204" pitchFamily="34" charset="0"/>
                <a:ea typeface="Tahoma" panose="020B0604030504040204" pitchFamily="34" charset="0"/>
                <a:cs typeface="Tahoma" panose="020B0604030504040204" pitchFamily="34" charset="0"/>
              </a:rPr>
              <a:t>, Kenya</a:t>
            </a:r>
          </a:p>
        </p:txBody>
      </p:sp>
      <p:sp>
        <p:nvSpPr>
          <p:cNvPr id="3" name="Content Placeholder 2"/>
          <p:cNvSpPr>
            <a:spLocks noGrp="1"/>
          </p:cNvSpPr>
          <p:nvPr>
            <p:ph idx="1"/>
          </p:nvPr>
        </p:nvSpPr>
        <p:spPr>
          <a:xfrm>
            <a:off x="628650" y="2057400"/>
            <a:ext cx="7886700" cy="4043363"/>
          </a:xfrm>
        </p:spPr>
        <p:txBody>
          <a:bodyPr>
            <a:normAutofit/>
          </a:bodyPr>
          <a:lstStyle/>
          <a:p>
            <a:pPr marL="0" indent="0">
              <a:lnSpc>
                <a:spcPct val="100000"/>
              </a:lnSpc>
              <a:spcBef>
                <a:spcPts val="0"/>
              </a:spcBef>
              <a:buNone/>
            </a:pPr>
            <a:r>
              <a:rPr lang="en-US" sz="2800" b="1" dirty="0">
                <a:latin typeface="Tahoma" panose="020B0604030504040204" pitchFamily="34" charset="0"/>
                <a:ea typeface="Tahoma" panose="020B0604030504040204" pitchFamily="34" charset="0"/>
                <a:cs typeface="Tahoma" panose="020B0604030504040204" pitchFamily="34" charset="0"/>
              </a:rPr>
              <a:t>It is estimated that only 6% of Africans can access post-secondary education. The development goal is set at 12% even though North America and Europe are somewhere around 45%. </a:t>
            </a:r>
          </a:p>
        </p:txBody>
      </p:sp>
      <p:pic>
        <p:nvPicPr>
          <p:cNvPr id="5" name="Picture 4"/>
          <p:cNvPicPr>
            <a:picLocks noChangeAspect="1"/>
          </p:cNvPicPr>
          <p:nvPr/>
        </p:nvPicPr>
        <p:blipFill rotWithShape="1">
          <a:blip r:embed="rId2"/>
          <a:srcRect t="17545" r="2439"/>
          <a:stretch/>
        </p:blipFill>
        <p:spPr>
          <a:xfrm>
            <a:off x="3953823" y="4495799"/>
            <a:ext cx="5286036" cy="2382715"/>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2" y="5090744"/>
            <a:ext cx="1660072" cy="178777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3302" y="5090744"/>
            <a:ext cx="1973731" cy="1764325"/>
          </a:xfrm>
          <a:prstGeom prst="rect">
            <a:avLst/>
          </a:prstGeom>
        </p:spPr>
      </p:pic>
    </p:spTree>
    <p:extLst>
      <p:ext uri="{BB962C8B-B14F-4D97-AF65-F5344CB8AC3E}">
        <p14:creationId xmlns:p14="http://schemas.microsoft.com/office/powerpoint/2010/main" val="37336563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533400"/>
            <a:ext cx="7886700" cy="1325563"/>
          </a:xfrm>
        </p:spPr>
        <p:txBody>
          <a:bodyPr>
            <a:normAutofit fontScale="90000"/>
          </a:bodyPr>
          <a:lstStyle/>
          <a:p>
            <a:pPr algn="ct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23: Open </a:t>
            </a:r>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Learning in the Corporate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Setting</a:t>
            </a:r>
            <a:r>
              <a:rPr lang="en-US" sz="2100" b="1" dirty="0" smtClean="0">
                <a:latin typeface="Tahoma" panose="020B0604030504040204" pitchFamily="34" charset="0"/>
                <a:ea typeface="Tahoma" panose="020B0604030504040204" pitchFamily="34" charset="0"/>
                <a:cs typeface="Tahoma" panose="020B0604030504040204" pitchFamily="34" charset="0"/>
              </a:rPr>
              <a:t/>
            </a:r>
            <a:br>
              <a:rPr lang="en-US" sz="2100" b="1" dirty="0" smtClean="0">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
            </a:r>
            <a:br>
              <a:rPr lang="en-US" sz="2100" b="1" dirty="0">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Elliot Masie, The Learning CONSORTIUM @ The MASIE </a:t>
            </a:r>
            <a:r>
              <a:rPr lang="en-US" sz="2100" b="1" dirty="0" smtClean="0">
                <a:latin typeface="Tahoma" panose="020B0604030504040204" pitchFamily="34" charset="0"/>
                <a:ea typeface="Tahoma" panose="020B0604030504040204" pitchFamily="34" charset="0"/>
                <a:cs typeface="Tahoma" panose="020B0604030504040204" pitchFamily="34" charset="0"/>
              </a:rPr>
              <a:t>Center</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p:cNvSpPr>
            <a:spLocks noGrp="1"/>
          </p:cNvSpPr>
          <p:nvPr>
            <p:ph idx="1"/>
          </p:nvPr>
        </p:nvSpPr>
        <p:spPr>
          <a:xfrm>
            <a:off x="628650" y="2057399"/>
            <a:ext cx="7886700" cy="4119563"/>
          </a:xfrm>
        </p:spPr>
        <p:txBody>
          <a:bodyPr/>
          <a:lstStyle/>
          <a:p>
            <a:pPr marL="0" indent="0">
              <a:buNone/>
            </a:pPr>
            <a:r>
              <a:rPr lang="en-US" sz="2400" b="1" dirty="0" smtClean="0">
                <a:latin typeface="Tahoma" panose="020B0604030504040204" pitchFamily="34" charset="0"/>
                <a:ea typeface="Tahoma" panose="020B0604030504040204" pitchFamily="34" charset="0"/>
                <a:cs typeface="Tahoma" panose="020B0604030504040204" pitchFamily="34" charset="0"/>
              </a:rPr>
              <a:t>“Open” </a:t>
            </a:r>
            <a:r>
              <a:rPr lang="en-US" sz="2400" b="1" dirty="0">
                <a:latin typeface="Tahoma" panose="020B0604030504040204" pitchFamily="34" charset="0"/>
                <a:ea typeface="Tahoma" panose="020B0604030504040204" pitchFamily="34" charset="0"/>
                <a:cs typeface="Tahoma" panose="020B0604030504040204" pitchFamily="34" charset="0"/>
              </a:rPr>
              <a:t>is an interesting and disruptive word to use about a corporate setting. Yet, Open Learning is one of the most provocative and rapidly changing elements of how corporate learning is being harvested, delivered, and packaged</a:t>
            </a:r>
            <a:r>
              <a:rPr lang="en-US" sz="2400" b="1" dirty="0" smtClean="0">
                <a:latin typeface="Tahoma" panose="020B0604030504040204" pitchFamily="34" charset="0"/>
                <a:ea typeface="Tahoma" panose="020B0604030504040204" pitchFamily="34" charset="0"/>
                <a:cs typeface="Tahoma" panose="020B0604030504040204" pitchFamily="34" charset="0"/>
              </a:rPr>
              <a:t>.</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4500" y="3962400"/>
            <a:ext cx="3619500" cy="2895600"/>
          </a:xfrm>
          <a:prstGeom prst="rect">
            <a:avLst/>
          </a:prstGeom>
        </p:spPr>
      </p:pic>
    </p:spTree>
    <p:extLst>
      <p:ext uri="{BB962C8B-B14F-4D97-AF65-F5344CB8AC3E}">
        <p14:creationId xmlns:p14="http://schemas.microsoft.com/office/powerpoint/2010/main" val="24636331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49" y="533400"/>
            <a:ext cx="8058150" cy="1844674"/>
          </a:xfrm>
        </p:spPr>
        <p:txBody>
          <a:bodyPr>
            <a:noAutofit/>
          </a:bodyPr>
          <a:lstStyle/>
          <a:p>
            <a:pPr algn="ctr"/>
            <a:r>
              <a:rPr lang="en-IE"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24: ALISON</a:t>
            </a:r>
            <a:r>
              <a:rPr lang="en-IE" sz="3200" b="1" dirty="0">
                <a:solidFill>
                  <a:srgbClr val="FF0000"/>
                </a:solidFill>
                <a:latin typeface="Tahoma" panose="020B0604030504040204" pitchFamily="34" charset="0"/>
                <a:ea typeface="Tahoma" panose="020B0604030504040204" pitchFamily="34" charset="0"/>
                <a:cs typeface="Tahoma" panose="020B0604030504040204" pitchFamily="34" charset="0"/>
              </a:rPr>
              <a:t>: A New World of Free Certified Learning</a:t>
            </a:r>
            <a:r>
              <a:rPr lang="en-IE" sz="3200" b="1" dirty="0">
                <a:latin typeface="Tahoma" panose="020B0604030504040204" pitchFamily="34" charset="0"/>
                <a:ea typeface="Tahoma" panose="020B0604030504040204" pitchFamily="34" charset="0"/>
                <a:cs typeface="Tahoma" panose="020B0604030504040204" pitchFamily="34" charset="0"/>
              </a:rPr>
              <a:t/>
            </a:r>
            <a:br>
              <a:rPr lang="en-IE" sz="3200" b="1" dirty="0">
                <a:latin typeface="Tahoma" panose="020B0604030504040204" pitchFamily="34" charset="0"/>
                <a:ea typeface="Tahoma" panose="020B0604030504040204" pitchFamily="34" charset="0"/>
                <a:cs typeface="Tahoma" panose="020B0604030504040204" pitchFamily="34" charset="0"/>
              </a:rPr>
            </a:br>
            <a:r>
              <a:rPr lang="en-IE" sz="2400" b="1" dirty="0">
                <a:latin typeface="Tahoma" panose="020B0604030504040204" pitchFamily="34" charset="0"/>
                <a:ea typeface="Tahoma" panose="020B0604030504040204" pitchFamily="34" charset="0"/>
                <a:cs typeface="Tahoma" panose="020B0604030504040204" pitchFamily="34" charset="0"/>
              </a:rPr>
              <a:t>Mike Feerick, CEO &amp; Founder, ALISON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3585882" y="2487706"/>
            <a:ext cx="5558118" cy="3743814"/>
          </a:xfrm>
          <a:prstGeom prst="rect">
            <a:avLst/>
          </a:prstGeom>
        </p:spPr>
      </p:pic>
      <p:pic>
        <p:nvPicPr>
          <p:cNvPr id="5" name="Picture 7"/>
          <p:cNvPicPr>
            <a:picLocks noChangeAspect="1"/>
          </p:cNvPicPr>
          <p:nvPr/>
        </p:nvPicPr>
        <p:blipFill>
          <a:blip r:embed="rId3">
            <a:extLst>
              <a:ext uri="{28A0092B-C50C-407E-A947-70E740481C1C}">
                <a14:useLocalDpi xmlns:a14="http://schemas.microsoft.com/office/drawing/2010/main" val="0"/>
              </a:ext>
            </a:extLst>
          </a:blip>
          <a:srcRect l="11427" t="17863" r="13857" b="2348"/>
          <a:stretch>
            <a:fillRect/>
          </a:stretch>
        </p:blipFill>
        <p:spPr bwMode="auto">
          <a:xfrm>
            <a:off x="4482" y="2514600"/>
            <a:ext cx="3276600"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9271" t="62413" r="40848" b="3613"/>
          <a:stretch/>
        </p:blipFill>
        <p:spPr bwMode="auto">
          <a:xfrm>
            <a:off x="-76200" y="5146884"/>
            <a:ext cx="3046012" cy="171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84446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1824" y="609600"/>
            <a:ext cx="7978775" cy="1905000"/>
          </a:xfrm>
        </p:spPr>
        <p:txBody>
          <a:bodyPr>
            <a:normAutofit fontScale="90000"/>
          </a:bodyPr>
          <a:lstStyle/>
          <a:p>
            <a:pPr algn="ctr"/>
            <a:r>
              <a:rPr lang="en-GB"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Chapter 28: MOOCs </a:t>
            </a:r>
            <a:r>
              <a:rPr lang="en-GB" sz="3600" b="1" dirty="0">
                <a:solidFill>
                  <a:srgbClr val="FF0000"/>
                </a:solidFill>
                <a:latin typeface="Tahoma" panose="020B0604030504040204" pitchFamily="34" charset="0"/>
                <a:ea typeface="Tahoma" panose="020B0604030504040204" pitchFamily="34" charset="0"/>
                <a:cs typeface="Tahoma" panose="020B0604030504040204" pitchFamily="34" charset="0"/>
              </a:rPr>
              <a:t>2030: </a:t>
            </a:r>
            <a:r>
              <a:rPr lang="en-GB"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r>
            <a:br>
              <a:rPr lang="en-GB"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br>
            <a:r>
              <a:rPr lang="en-GB"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 </a:t>
            </a:r>
            <a:r>
              <a:rPr lang="en-GB" sz="3600" b="1" dirty="0">
                <a:solidFill>
                  <a:srgbClr val="FF0000"/>
                </a:solidFill>
                <a:latin typeface="Tahoma" panose="020B0604030504040204" pitchFamily="34" charset="0"/>
                <a:ea typeface="Tahoma" panose="020B0604030504040204" pitchFamily="34" charset="0"/>
                <a:cs typeface="Tahoma" panose="020B0604030504040204" pitchFamily="34" charset="0"/>
              </a:rPr>
              <a:t>Future for Massive Online Learning</a:t>
            </a:r>
            <a:r>
              <a:rPr lang="en-US" sz="3200" b="1" dirty="0">
                <a:latin typeface="Tahoma" panose="020B0604030504040204" pitchFamily="34" charset="0"/>
                <a:ea typeface="Tahoma" panose="020B0604030504040204" pitchFamily="34" charset="0"/>
                <a:cs typeface="Tahoma" panose="020B0604030504040204" pitchFamily="34" charset="0"/>
              </a:rPr>
              <a:t/>
            </a:r>
            <a:br>
              <a:rPr lang="en-US" sz="3200" b="1" dirty="0">
                <a:latin typeface="Tahoma" panose="020B0604030504040204" pitchFamily="34" charset="0"/>
                <a:ea typeface="Tahoma" panose="020B0604030504040204" pitchFamily="34" charset="0"/>
                <a:cs typeface="Tahoma" panose="020B0604030504040204" pitchFamily="34" charset="0"/>
              </a:rPr>
            </a:br>
            <a:r>
              <a:rPr lang="en-GB" sz="2200" b="1" dirty="0" smtClean="0">
                <a:latin typeface="Tahoma" panose="020B0604030504040204" pitchFamily="34" charset="0"/>
                <a:ea typeface="Tahoma" panose="020B0604030504040204" pitchFamily="34" charset="0"/>
                <a:cs typeface="Tahoma" panose="020B0604030504040204" pitchFamily="34" charset="0"/>
              </a:rPr>
              <a:t>Rebecca </a:t>
            </a:r>
            <a:r>
              <a:rPr lang="en-GB" sz="2200" b="1" dirty="0">
                <a:latin typeface="Tahoma" panose="020B0604030504040204" pitchFamily="34" charset="0"/>
                <a:ea typeface="Tahoma" panose="020B0604030504040204" pitchFamily="34" charset="0"/>
                <a:cs typeface="Tahoma" panose="020B0604030504040204" pitchFamily="34" charset="0"/>
              </a:rPr>
              <a:t>Ferguson, Mike Sharples (The Open University, UK), Russell Beale (University of Birmingham</a:t>
            </a:r>
            <a:r>
              <a:rPr lang="en-GB" sz="2200" b="1" dirty="0" smtClean="0">
                <a:latin typeface="Tahoma" panose="020B0604030504040204" pitchFamily="34" charset="0"/>
                <a:ea typeface="Tahoma" panose="020B0604030504040204" pitchFamily="34" charset="0"/>
                <a:cs typeface="Tahoma" panose="020B0604030504040204" pitchFamily="34" charset="0"/>
              </a:rPr>
              <a:t>)</a:t>
            </a:r>
            <a:br>
              <a:rPr lang="en-GB" sz="2200" b="1" dirty="0" smtClean="0">
                <a:latin typeface="Tahoma" panose="020B0604030504040204" pitchFamily="34" charset="0"/>
                <a:ea typeface="Tahoma" panose="020B0604030504040204" pitchFamily="34" charset="0"/>
                <a:cs typeface="Tahoma" panose="020B0604030504040204" pitchFamily="34" charset="0"/>
              </a:rPr>
            </a:br>
            <a:r>
              <a:rPr lang="en-GB" sz="2200" b="1" dirty="0" smtClean="0">
                <a:latin typeface="Tahoma" panose="020B0604030504040204" pitchFamily="34" charset="0"/>
                <a:ea typeface="Tahoma" panose="020B0604030504040204" pitchFamily="34" charset="0"/>
                <a:cs typeface="Tahoma" panose="020B0604030504040204" pitchFamily="34" charset="0"/>
              </a:rPr>
              <a:t>Figure 1. The Beyond Prototypes Models of the TEL Complex</a:t>
            </a:r>
            <a:r>
              <a:rPr lang="en-US" sz="2100" b="1" dirty="0">
                <a:latin typeface="Tahoma" panose="020B0604030504040204" pitchFamily="34" charset="0"/>
                <a:ea typeface="Tahoma" panose="020B0604030504040204" pitchFamily="34" charset="0"/>
                <a:cs typeface="Tahoma" panose="020B0604030504040204" pitchFamily="34" charset="0"/>
              </a:rPr>
              <a:t/>
            </a:r>
            <a:br>
              <a:rPr lang="en-US" sz="2100" b="1" dirty="0">
                <a:latin typeface="Tahoma" panose="020B0604030504040204" pitchFamily="34" charset="0"/>
                <a:ea typeface="Tahoma" panose="020B0604030504040204" pitchFamily="34" charset="0"/>
                <a:cs typeface="Tahoma" panose="020B0604030504040204" pitchFamily="34" charset="0"/>
              </a:rPr>
            </a:br>
            <a:r>
              <a:rPr lang="en-CA" sz="2325" b="1" dirty="0">
                <a:latin typeface="Tahoma" panose="020B0604030504040204" pitchFamily="34" charset="0"/>
                <a:ea typeface="Tahoma" panose="020B0604030504040204" pitchFamily="34" charset="0"/>
                <a:cs typeface="Tahoma" panose="020B0604030504040204" pitchFamily="34" charset="0"/>
              </a:rPr>
              <a:t/>
            </a:r>
            <a:br>
              <a:rPr lang="en-CA" sz="2325" b="1" dirty="0">
                <a:latin typeface="Tahoma" panose="020B0604030504040204" pitchFamily="34" charset="0"/>
                <a:ea typeface="Tahoma" panose="020B0604030504040204" pitchFamily="34" charset="0"/>
                <a:cs typeface="Tahoma" panose="020B0604030504040204" pitchFamily="34" charset="0"/>
              </a:rPr>
            </a:br>
            <a:endParaRPr lang="en-US" sz="9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3802" y="2286000"/>
            <a:ext cx="4134817" cy="433155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23" y="2890307"/>
            <a:ext cx="2332567" cy="312294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1625" y="2438400"/>
            <a:ext cx="1705998" cy="256858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48465" y="5006981"/>
            <a:ext cx="1680881" cy="1842227"/>
          </a:xfrm>
          <a:prstGeom prst="rect">
            <a:avLst/>
          </a:prstGeom>
        </p:spPr>
      </p:pic>
    </p:spTree>
    <p:extLst>
      <p:ext uri="{BB962C8B-B14F-4D97-AF65-F5344CB8AC3E}">
        <p14:creationId xmlns:p14="http://schemas.microsoft.com/office/powerpoint/2010/main" val="24992609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2658" name="Picture 2"/>
          <p:cNvPicPr>
            <a:picLocks noChangeAspect="1"/>
          </p:cNvPicPr>
          <p:nvPr/>
        </p:nvPicPr>
        <p:blipFill>
          <a:blip r:embed="rId2">
            <a:extLst>
              <a:ext uri="{28A0092B-C50C-407E-A947-70E740481C1C}">
                <a14:useLocalDpi xmlns:a14="http://schemas.microsoft.com/office/drawing/2010/main" val="0"/>
              </a:ext>
            </a:extLst>
          </a:blip>
          <a:srcRect l="29437" t="7538" r="27048" b="2003"/>
          <a:stretch>
            <a:fillRect/>
          </a:stretch>
        </p:blipFill>
        <p:spPr bwMode="auto">
          <a:xfrm>
            <a:off x="1981200" y="0"/>
            <a:ext cx="48768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17985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Title 3"/>
          <p:cNvSpPr>
            <a:spLocks noGrp="1"/>
          </p:cNvSpPr>
          <p:nvPr>
            <p:ph type="title"/>
          </p:nvPr>
        </p:nvSpPr>
        <p:spPr>
          <a:xfrm>
            <a:off x="457200" y="381000"/>
            <a:ext cx="8458200" cy="2819400"/>
          </a:xfrm>
        </p:spPr>
        <p:txBody>
          <a:bodyPr/>
          <a:lstStyle/>
          <a:p>
            <a:r>
              <a:rPr lang="en-US" altLang="en-US" sz="4800" b="1" dirty="0" smtClean="0">
                <a:solidFill>
                  <a:srgbClr val="0070C0"/>
                </a:solidFill>
                <a:latin typeface="Tahoma" panose="020B0604030504040204" pitchFamily="34" charset="0"/>
                <a:cs typeface="Tahoma" panose="020B0604030504040204" pitchFamily="34" charset="0"/>
              </a:rPr>
              <a:t>Driving down the road to cultural sensitivity in MOOCs?</a:t>
            </a:r>
            <a:endParaRPr lang="en-US" altLang="en-US" sz="2800" b="1" dirty="0" smtClean="0">
              <a:latin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3105030"/>
            <a:ext cx="6019800" cy="3752970"/>
          </a:xfrm>
          <a:prstGeom prst="rect">
            <a:avLst/>
          </a:prstGeom>
        </p:spPr>
      </p:pic>
    </p:spTree>
    <p:extLst>
      <p:ext uri="{BB962C8B-B14F-4D97-AF65-F5344CB8AC3E}">
        <p14:creationId xmlns:p14="http://schemas.microsoft.com/office/powerpoint/2010/main" val="20579332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170" name="Title 1"/>
          <p:cNvSpPr>
            <a:spLocks noGrp="1"/>
          </p:cNvSpPr>
          <p:nvPr>
            <p:ph type="title"/>
          </p:nvPr>
        </p:nvSpPr>
        <p:spPr>
          <a:xfrm>
            <a:off x="457200" y="609600"/>
            <a:ext cx="8229600" cy="2362200"/>
          </a:xfrm>
        </p:spPr>
        <p:txBody>
          <a:bodyPr/>
          <a:lstStyle/>
          <a:p>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Poll </a:t>
            </a:r>
            <a:r>
              <a:rPr lang="en-US" sz="36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#2: </a:t>
            </a:r>
            <a:r>
              <a:rPr lang="en-US" sz="3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Who would like a free MOOCs book?</a:t>
            </a:r>
            <a:endParaRPr lang="en-US" altLang="en-US" sz="1200" b="1" dirty="0" smtClean="0">
              <a:solidFill>
                <a:srgbClr val="FF0000"/>
              </a:solidFill>
              <a:latin typeface="Tahoma" panose="020B0604030504040204" pitchFamily="34" charset="0"/>
              <a:cs typeface="Tahoma" panose="020B0604030504040204" pitchFamily="34" charset="0"/>
            </a:endParaRPr>
          </a:p>
        </p:txBody>
      </p:sp>
      <p:pic>
        <p:nvPicPr>
          <p:cNvPr id="1031172"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2800" y="2575310"/>
            <a:ext cx="2819400" cy="4252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35617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lvl="0"/>
            <a:r>
              <a:rPr lang="en-US" b="1" dirty="0">
                <a:latin typeface="Tahoma" panose="020B0604030504040204" pitchFamily="34" charset="0"/>
                <a:ea typeface="Tahoma" panose="020B0604030504040204" pitchFamily="34" charset="0"/>
                <a:cs typeface="Tahoma" panose="020B0604030504040204" pitchFamily="34" charset="0"/>
              </a:rPr>
              <a:t>Chapter 14 (USA/Stanford): Paul Kim and Charlie Chung</a:t>
            </a:r>
            <a:r>
              <a:rPr lang="en-US" dirty="0"/>
              <a:t/>
            </a:r>
            <a:br>
              <a:rPr lang="en-US" dirty="0"/>
            </a:br>
            <a:endParaRPr lang="en-US" dirty="0"/>
          </a:p>
        </p:txBody>
      </p:sp>
      <p:sp>
        <p:nvSpPr>
          <p:cNvPr id="4" name="Content Placeholder 3"/>
          <p:cNvSpPr>
            <a:spLocks noGrp="1"/>
          </p:cNvSpPr>
          <p:nvPr>
            <p:ph idx="1"/>
          </p:nvPr>
        </p:nvSpPr>
        <p:spPr/>
        <p:txBody>
          <a:bodyPr/>
          <a:lstStyle/>
          <a:p>
            <a:pPr lvl="1"/>
            <a:r>
              <a:rPr lang="en-US" sz="2400" b="1" dirty="0" smtClean="0">
                <a:latin typeface="Tahoma" panose="020B0604030504040204" pitchFamily="34" charset="0"/>
                <a:ea typeface="Tahoma" panose="020B0604030504040204" pitchFamily="34" charset="0"/>
                <a:cs typeface="Tahoma" panose="020B0604030504040204" pitchFamily="34" charset="0"/>
              </a:rPr>
              <a:t>Encourage </a:t>
            </a:r>
            <a:r>
              <a:rPr lang="en-US" sz="2400" b="1" dirty="0">
                <a:latin typeface="Tahoma" panose="020B0604030504040204" pitchFamily="34" charset="0"/>
                <a:ea typeface="Tahoma" panose="020B0604030504040204" pitchFamily="34" charset="0"/>
                <a:cs typeface="Tahoma" panose="020B0604030504040204" pitchFamily="34" charset="0"/>
              </a:rPr>
              <a:t>students to download lecture videos and translate them to other languages and perhaps add captions and make available in their local cloud services.</a:t>
            </a:r>
          </a:p>
          <a:p>
            <a:pPr lvl="1"/>
            <a:r>
              <a:rPr lang="en-US" sz="2400" b="1" dirty="0">
                <a:latin typeface="Tahoma" panose="020B0604030504040204" pitchFamily="34" charset="0"/>
                <a:ea typeface="Tahoma" panose="020B0604030504040204" pitchFamily="34" charset="0"/>
                <a:cs typeface="Tahoma" panose="020B0604030504040204" pitchFamily="34" charset="0"/>
              </a:rPr>
              <a:t>Encourage students to create low bandwidth versions of videos for those in low bandwidth areas.</a:t>
            </a:r>
          </a:p>
          <a:p>
            <a:pPr lvl="1"/>
            <a:r>
              <a:rPr lang="en-US" sz="2400" b="1" dirty="0">
                <a:latin typeface="Tahoma" panose="020B0604030504040204" pitchFamily="34" charset="0"/>
                <a:ea typeface="Tahoma" panose="020B0604030504040204" pitchFamily="34" charset="0"/>
                <a:cs typeface="Tahoma" panose="020B0604030504040204" pitchFamily="34" charset="0"/>
              </a:rPr>
              <a:t>Encourage students to translate videos and add nuances and words understandable in local languages.</a:t>
            </a:r>
          </a:p>
          <a:p>
            <a:pPr lvl="1"/>
            <a:r>
              <a:rPr lang="en-US" sz="2400" b="1" dirty="0">
                <a:latin typeface="Tahoma" panose="020B0604030504040204" pitchFamily="34" charset="0"/>
                <a:ea typeface="Tahoma" panose="020B0604030504040204" pitchFamily="34" charset="0"/>
                <a:cs typeface="Tahoma" panose="020B0604030504040204" pitchFamily="34" charset="0"/>
              </a:rPr>
              <a:t>Encourage students to meet locally in teams to share materials and take care of “sensitive matters.”</a:t>
            </a:r>
          </a:p>
          <a:p>
            <a:endParaRPr lang="en-US" dirty="0"/>
          </a:p>
        </p:txBody>
      </p:sp>
    </p:spTree>
    <p:extLst>
      <p:ext uri="{BB962C8B-B14F-4D97-AF65-F5344CB8AC3E}">
        <p14:creationId xmlns:p14="http://schemas.microsoft.com/office/powerpoint/2010/main" val="34592727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1554162"/>
          </a:xfrm>
        </p:spPr>
        <p:txBody>
          <a:bodyPr/>
          <a:lstStyle/>
          <a:p>
            <a:r>
              <a:rPr lang="en-US" b="1" dirty="0">
                <a:latin typeface="Tahoma" panose="020B0604030504040204" pitchFamily="34" charset="0"/>
                <a:ea typeface="Tahoma" panose="020B0604030504040204" pitchFamily="34" charset="0"/>
                <a:cs typeface="Tahoma" panose="020B0604030504040204" pitchFamily="34" charset="0"/>
              </a:rPr>
              <a:t>Chapter 15 (USA/U of Michigan): Chuck </a:t>
            </a:r>
            <a:r>
              <a:rPr lang="en-US" b="1" dirty="0" smtClean="0">
                <a:latin typeface="Tahoma" panose="020B0604030504040204" pitchFamily="34" charset="0"/>
                <a:ea typeface="Tahoma" panose="020B0604030504040204" pitchFamily="34" charset="0"/>
                <a:cs typeface="Tahoma" panose="020B0604030504040204" pitchFamily="34" charset="0"/>
              </a:rPr>
              <a:t>Severance</a:t>
            </a:r>
            <a:r>
              <a:rPr lang="en-US" dirty="0"/>
              <a:t/>
            </a:r>
            <a:br>
              <a:rPr lang="en-US" dirty="0"/>
            </a:br>
            <a:endParaRPr lang="en-US" dirty="0"/>
          </a:p>
        </p:txBody>
      </p:sp>
      <p:sp>
        <p:nvSpPr>
          <p:cNvPr id="4" name="Content Placeholder 3"/>
          <p:cNvSpPr>
            <a:spLocks noGrp="1"/>
          </p:cNvSpPr>
          <p:nvPr>
            <p:ph idx="1"/>
          </p:nvPr>
        </p:nvSpPr>
        <p:spPr>
          <a:xfrm>
            <a:off x="457200" y="1828800"/>
            <a:ext cx="8229600" cy="4525963"/>
          </a:xfrm>
        </p:spPr>
        <p:txBody>
          <a:bodyPr/>
          <a:lstStyle/>
          <a:p>
            <a:pPr lvl="1"/>
            <a:r>
              <a:rPr lang="en-US" b="1" dirty="0">
                <a:latin typeface="Tahoma" panose="020B0604030504040204" pitchFamily="34" charset="0"/>
                <a:ea typeface="Tahoma" panose="020B0604030504040204" pitchFamily="34" charset="0"/>
                <a:cs typeface="Tahoma" panose="020B0604030504040204" pitchFamily="34" charset="0"/>
              </a:rPr>
              <a:t>Avoid troublesome metaphors and examples (e.g., the baseball World Series in the USA).</a:t>
            </a:r>
          </a:p>
          <a:p>
            <a:pPr lvl="1"/>
            <a:r>
              <a:rPr lang="en-US" b="1" dirty="0">
                <a:latin typeface="Tahoma" panose="020B0604030504040204" pitchFamily="34" charset="0"/>
                <a:ea typeface="Tahoma" panose="020B0604030504040204" pitchFamily="34" charset="0"/>
                <a:cs typeface="Tahoma" panose="020B0604030504040204" pitchFamily="34" charset="0"/>
              </a:rPr>
              <a:t>Never show lecturer’s face (use audio only)—allows for complete overdubbing in the native language and avoid hand gesture </a:t>
            </a:r>
            <a:r>
              <a:rPr lang="en-US" b="1" dirty="0" smtClean="0">
                <a:latin typeface="Tahoma" panose="020B0604030504040204" pitchFamily="34" charset="0"/>
                <a:ea typeface="Tahoma" panose="020B0604030504040204" pitchFamily="34" charset="0"/>
                <a:cs typeface="Tahoma" panose="020B0604030504040204" pitchFamily="34" charset="0"/>
              </a:rPr>
              <a:t>problems.</a:t>
            </a:r>
          </a:p>
          <a:p>
            <a:pPr lvl="1"/>
            <a:r>
              <a:rPr lang="en-US" b="1" dirty="0" smtClean="0">
                <a:latin typeface="Tahoma" panose="020B0604030504040204" pitchFamily="34" charset="0"/>
                <a:ea typeface="Tahoma" panose="020B0604030504040204" pitchFamily="34" charset="0"/>
                <a:cs typeface="Tahoma" panose="020B0604030504040204" pitchFamily="34" charset="0"/>
              </a:rPr>
              <a:t>Make </a:t>
            </a:r>
            <a:r>
              <a:rPr lang="en-US" b="1" dirty="0">
                <a:latin typeface="Tahoma" panose="020B0604030504040204" pitchFamily="34" charset="0"/>
                <a:ea typeface="Tahoma" panose="020B0604030504040204" pitchFamily="34" charset="0"/>
                <a:cs typeface="Tahoma" panose="020B0604030504040204" pitchFamily="34" charset="0"/>
              </a:rPr>
              <a:t>slides as word free as possible—where possible use symbols</a:t>
            </a:r>
            <a:endParaRPr lang="en-US"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194391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1554162"/>
          </a:xfrm>
        </p:spPr>
        <p:txBody>
          <a:bodyPr/>
          <a:lstStyle/>
          <a:p>
            <a:pPr lvl="0"/>
            <a:r>
              <a:rPr lang="en-US" b="1" dirty="0">
                <a:latin typeface="Tahoma" panose="020B0604030504040204" pitchFamily="34" charset="0"/>
                <a:ea typeface="Tahoma" panose="020B0604030504040204" pitchFamily="34" charset="0"/>
                <a:cs typeface="Tahoma" panose="020B0604030504040204" pitchFamily="34" charset="0"/>
              </a:rPr>
              <a:t>Chapter 21 (the Philippines/The Open U): Melinda </a:t>
            </a:r>
            <a:r>
              <a:rPr lang="en-US" b="1" dirty="0" err="1">
                <a:latin typeface="Tahoma" panose="020B0604030504040204" pitchFamily="34" charset="0"/>
                <a:ea typeface="Tahoma" panose="020B0604030504040204" pitchFamily="34" charset="0"/>
                <a:cs typeface="Tahoma" panose="020B0604030504040204" pitchFamily="34" charset="0"/>
              </a:rPr>
              <a:t>Bandalaria</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p:cNvSpPr>
            <a:spLocks noGrp="1"/>
          </p:cNvSpPr>
          <p:nvPr>
            <p:ph idx="1"/>
          </p:nvPr>
        </p:nvSpPr>
        <p:spPr>
          <a:xfrm>
            <a:off x="609600" y="2362200"/>
            <a:ext cx="8077200" cy="3992563"/>
          </a:xfrm>
        </p:spPr>
        <p:txBody>
          <a:bodyPr/>
          <a:lstStyle/>
          <a:p>
            <a:pPr lvl="1"/>
            <a:r>
              <a:rPr lang="en-US" b="1" dirty="0" smtClean="0">
                <a:latin typeface="Tahoma" panose="020B0604030504040204" pitchFamily="34" charset="0"/>
                <a:ea typeface="Tahoma" panose="020B0604030504040204" pitchFamily="34" charset="0"/>
                <a:cs typeface="Tahoma" panose="020B0604030504040204" pitchFamily="34" charset="0"/>
              </a:rPr>
              <a:t>Strictly </a:t>
            </a:r>
            <a:r>
              <a:rPr lang="en-US" b="1" dirty="0">
                <a:latin typeface="Tahoma" panose="020B0604030504040204" pitchFamily="34" charset="0"/>
                <a:ea typeface="Tahoma" panose="020B0604030504040204" pitchFamily="34" charset="0"/>
                <a:cs typeface="Tahoma" panose="020B0604030504040204" pitchFamily="34" charset="0"/>
              </a:rPr>
              <a:t>avoid references to religion.</a:t>
            </a:r>
          </a:p>
          <a:p>
            <a:pPr lvl="1"/>
            <a:r>
              <a:rPr lang="en-US" b="1" dirty="0">
                <a:latin typeface="Tahoma" panose="020B0604030504040204" pitchFamily="34" charset="0"/>
                <a:ea typeface="Tahoma" panose="020B0604030504040204" pitchFamily="34" charset="0"/>
                <a:cs typeface="Tahoma" panose="020B0604030504040204" pitchFamily="34" charset="0"/>
              </a:rPr>
              <a:t>Use acceptable dress code.</a:t>
            </a:r>
          </a:p>
          <a:p>
            <a:pPr lvl="1"/>
            <a:r>
              <a:rPr lang="en-US" b="1" dirty="0">
                <a:latin typeface="Tahoma" panose="020B0604030504040204" pitchFamily="34" charset="0"/>
                <a:ea typeface="Tahoma" panose="020B0604030504040204" pitchFamily="34" charset="0"/>
                <a:cs typeface="Tahoma" panose="020B0604030504040204" pitchFamily="34" charset="0"/>
              </a:rPr>
              <a:t>Even when English is the primary or secondary language of the country, consider making MOOC content available in the major dialects of the country.</a:t>
            </a:r>
          </a:p>
        </p:txBody>
      </p:sp>
    </p:spTree>
    <p:extLst>
      <p:ext uri="{BB962C8B-B14F-4D97-AF65-F5344CB8AC3E}">
        <p14:creationId xmlns:p14="http://schemas.microsoft.com/office/powerpoint/2010/main" val="7767069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b="1" dirty="0" smtClean="0"/>
              <a:t/>
            </a:r>
            <a:br>
              <a:rPr lang="en-US" b="1" dirty="0" smtClean="0"/>
            </a:br>
            <a:r>
              <a:rPr lang="en-US" b="1" dirty="0" smtClean="0"/>
              <a:t>To be </a:t>
            </a:r>
            <a:r>
              <a:rPr lang="en-US" b="1" dirty="0"/>
              <a:t>mindful of:</a:t>
            </a:r>
            <a:r>
              <a:rPr lang="en-US" dirty="0"/>
              <a:t/>
            </a:r>
            <a:br>
              <a:rPr lang="en-US" dirty="0"/>
            </a:br>
            <a:endParaRPr lang="en-US" dirty="0"/>
          </a:p>
        </p:txBody>
      </p:sp>
      <p:sp>
        <p:nvSpPr>
          <p:cNvPr id="5" name="Content Placeholder 4"/>
          <p:cNvSpPr>
            <a:spLocks noGrp="1"/>
          </p:cNvSpPr>
          <p:nvPr>
            <p:ph idx="1"/>
          </p:nvPr>
        </p:nvSpPr>
        <p:spPr/>
        <p:txBody>
          <a:bodyPr/>
          <a:lstStyle/>
          <a:p>
            <a:pPr lvl="0"/>
            <a:endParaRPr lang="en-US" dirty="0" smtClean="0"/>
          </a:p>
          <a:p>
            <a:pPr lvl="0"/>
            <a:r>
              <a:rPr lang="en-US" dirty="0" smtClean="0"/>
              <a:t>Jokes </a:t>
            </a:r>
            <a:r>
              <a:rPr lang="en-US" dirty="0"/>
              <a:t>and Humor</a:t>
            </a:r>
          </a:p>
          <a:p>
            <a:pPr lvl="0"/>
            <a:r>
              <a:rPr lang="en-US" dirty="0"/>
              <a:t>Hand gestures or body movements</a:t>
            </a:r>
          </a:p>
          <a:p>
            <a:pPr lvl="0"/>
            <a:r>
              <a:rPr lang="en-US" dirty="0"/>
              <a:t>Mode of communication</a:t>
            </a:r>
          </a:p>
          <a:p>
            <a:pPr lvl="0"/>
            <a:r>
              <a:rPr lang="en-US" dirty="0"/>
              <a:t>Dominance of English </a:t>
            </a:r>
          </a:p>
          <a:p>
            <a:pPr lvl="0"/>
            <a:r>
              <a:rPr lang="en-US" dirty="0"/>
              <a:t>Political issues and current events</a:t>
            </a:r>
          </a:p>
          <a:p>
            <a:endParaRPr lang="en-US" dirty="0"/>
          </a:p>
        </p:txBody>
      </p:sp>
    </p:spTree>
    <p:extLst>
      <p:ext uri="{BB962C8B-B14F-4D97-AF65-F5344CB8AC3E}">
        <p14:creationId xmlns:p14="http://schemas.microsoft.com/office/powerpoint/2010/main" val="42784926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
            </a:r>
            <a:br>
              <a:rPr lang="en-US" b="1" dirty="0" smtClean="0"/>
            </a:br>
            <a:r>
              <a:rPr lang="en-US" b="1" dirty="0" smtClean="0"/>
              <a:t>To be mindful of:</a:t>
            </a:r>
            <a:r>
              <a:rPr lang="en-US" dirty="0" smtClean="0"/>
              <a:t/>
            </a:r>
            <a:br>
              <a:rPr lang="en-US" dirty="0" smtClean="0"/>
            </a:br>
            <a:endParaRPr lang="en-US" dirty="0"/>
          </a:p>
        </p:txBody>
      </p:sp>
      <p:sp>
        <p:nvSpPr>
          <p:cNvPr id="3" name="Content Placeholder 2"/>
          <p:cNvSpPr>
            <a:spLocks noGrp="1"/>
          </p:cNvSpPr>
          <p:nvPr>
            <p:ph idx="1"/>
          </p:nvPr>
        </p:nvSpPr>
        <p:spPr/>
        <p:txBody>
          <a:bodyPr/>
          <a:lstStyle/>
          <a:p>
            <a:pPr lvl="0"/>
            <a:endParaRPr lang="en-US" dirty="0" smtClean="0"/>
          </a:p>
          <a:p>
            <a:pPr lvl="0"/>
            <a:r>
              <a:rPr lang="en-US" dirty="0" smtClean="0"/>
              <a:t>Different </a:t>
            </a:r>
            <a:r>
              <a:rPr lang="en-US" dirty="0"/>
              <a:t>levels of digital literacy skills</a:t>
            </a:r>
          </a:p>
          <a:p>
            <a:pPr lvl="0"/>
            <a:r>
              <a:rPr lang="en-US" dirty="0"/>
              <a:t>Local resources by locals</a:t>
            </a:r>
          </a:p>
          <a:p>
            <a:pPr lvl="0"/>
            <a:r>
              <a:rPr lang="en-US" dirty="0"/>
              <a:t>Legal differences and barriers</a:t>
            </a:r>
          </a:p>
          <a:p>
            <a:pPr lvl="0"/>
            <a:r>
              <a:rPr lang="en-US" dirty="0"/>
              <a:t>Gender, age and disability issues</a:t>
            </a:r>
          </a:p>
          <a:p>
            <a:pPr lvl="0"/>
            <a:r>
              <a:rPr lang="en-US" dirty="0"/>
              <a:t>Device-specific pedagogy and interface</a:t>
            </a:r>
          </a:p>
          <a:p>
            <a:endParaRPr lang="en-US" dirty="0"/>
          </a:p>
          <a:p>
            <a:endParaRPr lang="en-US" dirty="0"/>
          </a:p>
        </p:txBody>
      </p:sp>
    </p:spTree>
    <p:extLst>
      <p:ext uri="{BB962C8B-B14F-4D97-AF65-F5344CB8AC3E}">
        <p14:creationId xmlns:p14="http://schemas.microsoft.com/office/powerpoint/2010/main" val="21571243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To address the </a:t>
            </a:r>
            <a:r>
              <a:rPr lang="en-US" b="1" dirty="0" smtClean="0"/>
              <a:t>concerns:</a:t>
            </a:r>
            <a:r>
              <a:rPr lang="en-US" dirty="0" smtClean="0">
                <a:effectLst/>
              </a:rPr>
              <a:t> </a:t>
            </a:r>
            <a:endParaRPr lang="en-US" dirty="0"/>
          </a:p>
        </p:txBody>
      </p:sp>
      <p:sp>
        <p:nvSpPr>
          <p:cNvPr id="3" name="Content Placeholder 2"/>
          <p:cNvSpPr>
            <a:spLocks noGrp="1"/>
          </p:cNvSpPr>
          <p:nvPr>
            <p:ph idx="1"/>
          </p:nvPr>
        </p:nvSpPr>
        <p:spPr/>
        <p:txBody>
          <a:bodyPr/>
          <a:lstStyle/>
          <a:p>
            <a:pPr lvl="0"/>
            <a:endParaRPr lang="en-US" dirty="0" smtClean="0"/>
          </a:p>
          <a:p>
            <a:pPr lvl="0"/>
            <a:r>
              <a:rPr lang="en-US" dirty="0" smtClean="0"/>
              <a:t>“</a:t>
            </a:r>
            <a:r>
              <a:rPr lang="en-US" dirty="0"/>
              <a:t>Avoid” troublesome metaphors and images</a:t>
            </a:r>
          </a:p>
          <a:p>
            <a:pPr lvl="0"/>
            <a:r>
              <a:rPr lang="en-US" dirty="0"/>
              <a:t>“Limit” to audio and “No” video OR keep the video “simple”</a:t>
            </a:r>
          </a:p>
          <a:p>
            <a:pPr lvl="0"/>
            <a:r>
              <a:rPr lang="en-US" dirty="0"/>
              <a:t>“Neutralize” cultural issues in the contents</a:t>
            </a:r>
          </a:p>
          <a:p>
            <a:pPr lvl="0"/>
            <a:r>
              <a:rPr lang="en-US" dirty="0"/>
              <a:t>“Personalize” the learning experience to offset the massiveness</a:t>
            </a:r>
          </a:p>
          <a:p>
            <a:endParaRPr lang="en-US" dirty="0"/>
          </a:p>
        </p:txBody>
      </p:sp>
    </p:spTree>
    <p:extLst>
      <p:ext uri="{BB962C8B-B14F-4D97-AF65-F5344CB8AC3E}">
        <p14:creationId xmlns:p14="http://schemas.microsoft.com/office/powerpoint/2010/main" val="36630625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To address </a:t>
            </a:r>
            <a:r>
              <a:rPr lang="en-US" b="1" smtClean="0"/>
              <a:t>the concerns:</a:t>
            </a:r>
            <a:r>
              <a:rPr lang="en-US" smtClean="0">
                <a:effectLst/>
              </a:rPr>
              <a:t> </a:t>
            </a:r>
            <a:endParaRPr lang="en-US" dirty="0"/>
          </a:p>
        </p:txBody>
      </p:sp>
      <p:sp>
        <p:nvSpPr>
          <p:cNvPr id="3" name="Content Placeholder 2"/>
          <p:cNvSpPr>
            <a:spLocks noGrp="1"/>
          </p:cNvSpPr>
          <p:nvPr>
            <p:ph idx="1"/>
          </p:nvPr>
        </p:nvSpPr>
        <p:spPr/>
        <p:txBody>
          <a:bodyPr/>
          <a:lstStyle/>
          <a:p>
            <a:pPr lvl="0"/>
            <a:endParaRPr lang="en-US" dirty="0" smtClean="0"/>
          </a:p>
          <a:p>
            <a:pPr lvl="0"/>
            <a:r>
              <a:rPr lang="en-US" dirty="0" smtClean="0"/>
              <a:t>“</a:t>
            </a:r>
            <a:r>
              <a:rPr lang="en-US" dirty="0"/>
              <a:t>Widen” and  “increase” representations from more diverse groups and </a:t>
            </a:r>
            <a:r>
              <a:rPr lang="en-US" dirty="0" smtClean="0"/>
              <a:t>stakeholders</a:t>
            </a:r>
            <a:endParaRPr lang="en-US" dirty="0" smtClean="0"/>
          </a:p>
          <a:p>
            <a:pPr lvl="0"/>
            <a:endParaRPr lang="en-US" dirty="0"/>
          </a:p>
          <a:p>
            <a:pPr lvl="0"/>
            <a:r>
              <a:rPr lang="en-US" dirty="0"/>
              <a:t>“Engage students” to make the contents more culturally sensitive/relevant</a:t>
            </a:r>
          </a:p>
          <a:p>
            <a:endParaRPr lang="en-US" dirty="0"/>
          </a:p>
        </p:txBody>
      </p:sp>
    </p:spTree>
    <p:extLst>
      <p:ext uri="{BB962C8B-B14F-4D97-AF65-F5344CB8AC3E}">
        <p14:creationId xmlns:p14="http://schemas.microsoft.com/office/powerpoint/2010/main" val="33324945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5841" y="274638"/>
            <a:ext cx="8890735" cy="1143000"/>
          </a:xfrm>
        </p:spPr>
        <p:txBody>
          <a:bodyPr>
            <a:noAutofit/>
          </a:bodyPr>
          <a:lstStyle/>
          <a:p>
            <a:r>
              <a:rPr lang="en-US" sz="6000" dirty="0" smtClean="0"/>
              <a:t>Curt, Tom, Mimi, and </a:t>
            </a:r>
            <a:r>
              <a:rPr lang="en-US" sz="6000" dirty="0" err="1" smtClean="0"/>
              <a:t>Yadi</a:t>
            </a:r>
            <a:endParaRPr lang="en-US" sz="6000" dirty="0"/>
          </a:p>
        </p:txBody>
      </p:sp>
      <p:pic>
        <p:nvPicPr>
          <p:cNvPr id="5" name="Picture 4"/>
          <p:cNvPicPr>
            <a:picLocks noChangeAspect="1"/>
          </p:cNvPicPr>
          <p:nvPr/>
        </p:nvPicPr>
        <p:blipFill>
          <a:blip r:embed="rId2"/>
          <a:stretch>
            <a:fillRect/>
          </a:stretch>
        </p:blipFill>
        <p:spPr>
          <a:xfrm>
            <a:off x="0" y="1685925"/>
            <a:ext cx="9144000" cy="5172075"/>
          </a:xfrm>
          <a:prstGeom prst="rect">
            <a:avLst/>
          </a:prstGeom>
        </p:spPr>
      </p:pic>
    </p:spTree>
    <p:extLst>
      <p:ext uri="{BB962C8B-B14F-4D97-AF65-F5344CB8AC3E}">
        <p14:creationId xmlns:p14="http://schemas.microsoft.com/office/powerpoint/2010/main" val="6582394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85571" y="274638"/>
            <a:ext cx="6101229" cy="1143000"/>
          </a:xfrm>
        </p:spPr>
        <p:txBody>
          <a:bodyPr>
            <a:noAutofit/>
          </a:bodyPr>
          <a:lstStyle/>
          <a:p>
            <a:pPr lvl="0" algn="l"/>
            <a:r>
              <a:rPr lang="en-US" sz="4800" dirty="0" smtClean="0"/>
              <a:t>Chapter 2: Karen Head</a:t>
            </a:r>
            <a:endParaRPr lang="en-US" sz="4800" dirty="0"/>
          </a:p>
        </p:txBody>
      </p:sp>
      <p:sp>
        <p:nvSpPr>
          <p:cNvPr id="4" name="Content Placeholder 3"/>
          <p:cNvSpPr>
            <a:spLocks noGrp="1"/>
          </p:cNvSpPr>
          <p:nvPr>
            <p:ph idx="1"/>
          </p:nvPr>
        </p:nvSpPr>
        <p:spPr>
          <a:xfrm>
            <a:off x="136083" y="1859540"/>
            <a:ext cx="8724411" cy="4998460"/>
          </a:xfrm>
        </p:spPr>
        <p:txBody>
          <a:bodyPr>
            <a:normAutofit/>
          </a:bodyPr>
          <a:lstStyle/>
          <a:p>
            <a:r>
              <a:rPr lang="en-US" dirty="0" smtClean="0"/>
              <a:t>Be </a:t>
            </a:r>
            <a:r>
              <a:rPr lang="en-US" dirty="0"/>
              <a:t>careful with small things like finger pointing—use at least two fingers.</a:t>
            </a:r>
          </a:p>
          <a:p>
            <a:r>
              <a:rPr lang="en-US" b="1" dirty="0"/>
              <a:t>Jokes and humor can easily be misinterpreted.</a:t>
            </a:r>
          </a:p>
          <a:p>
            <a:r>
              <a:rPr lang="en-US" dirty="0"/>
              <a:t>Be aware of shifting political climates impacting resource access such as YouTube in China.</a:t>
            </a:r>
          </a:p>
          <a:p>
            <a:r>
              <a:rPr lang="en-US" dirty="0"/>
              <a:t>Many cultures do not have a linear approach (e.g., from A to B) to communication.</a:t>
            </a:r>
          </a:p>
          <a:p>
            <a:r>
              <a:rPr lang="en-US" dirty="0"/>
              <a:t>Using visual rhetoric (e.g., visual images) to communicate can be a minefield of problems.</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36064"/>
            <a:ext cx="2415468" cy="1610312"/>
          </a:xfrm>
          <a:prstGeom prst="rect">
            <a:avLst/>
          </a:prstGeom>
        </p:spPr>
      </p:pic>
    </p:spTree>
    <p:extLst>
      <p:ext uri="{BB962C8B-B14F-4D97-AF65-F5344CB8AC3E}">
        <p14:creationId xmlns:p14="http://schemas.microsoft.com/office/powerpoint/2010/main" val="16242361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srcRect/>
          <a:stretch/>
        </p:blipFill>
        <p:spPr>
          <a:xfrm>
            <a:off x="0" y="177471"/>
            <a:ext cx="2851840" cy="606565"/>
          </a:xfrm>
          <a:prstGeom prst="rect">
            <a:avLst/>
          </a:prstGeom>
        </p:spPr>
      </p:pic>
      <p:pic>
        <p:nvPicPr>
          <p:cNvPr id="2" name="Picture 1" descr="Virtual_Teaching_Course.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186751"/>
            <a:ext cx="9144000" cy="5807947"/>
          </a:xfrm>
          <a:prstGeom prst="rect">
            <a:avLst/>
          </a:prstGeom>
          <a:ln>
            <a:solidFill>
              <a:schemeClr val="tx2"/>
            </a:solidFill>
          </a:ln>
        </p:spPr>
      </p:pic>
      <p:sp>
        <p:nvSpPr>
          <p:cNvPr id="4" name="Rectangle 3"/>
          <p:cNvSpPr/>
          <p:nvPr/>
        </p:nvSpPr>
        <p:spPr>
          <a:xfrm>
            <a:off x="3040374" y="210761"/>
            <a:ext cx="5925963" cy="584776"/>
          </a:xfrm>
          <a:prstGeom prst="rect">
            <a:avLst/>
          </a:prstGeom>
          <a:solidFill>
            <a:schemeClr val="accent1">
              <a:lumMod val="20000"/>
              <a:lumOff val="80000"/>
            </a:schemeClr>
          </a:solidFill>
        </p:spPr>
        <p:txBody>
          <a:bodyPr wrap="square">
            <a:spAutoFit/>
          </a:bodyPr>
          <a:lstStyle/>
          <a:p>
            <a:pPr algn="ctr" defTabSz="457200" eaLnBrk="1" fontAlgn="auto" hangingPunct="1">
              <a:spcBef>
                <a:spcPts val="0"/>
              </a:spcBef>
              <a:spcAft>
                <a:spcPts val="0"/>
              </a:spcAft>
            </a:pPr>
            <a:r>
              <a:rPr lang="en-US" sz="3200" dirty="0">
                <a:solidFill>
                  <a:prstClr val="black"/>
                </a:solidFill>
                <a:latin typeface="Calibri"/>
                <a:cs typeface="+mn-cs"/>
              </a:rPr>
              <a:t>Foundations of Virtual Instruction</a:t>
            </a:r>
          </a:p>
        </p:txBody>
      </p:sp>
      <p:grpSp>
        <p:nvGrpSpPr>
          <p:cNvPr id="15" name="Group 14"/>
          <p:cNvGrpSpPr/>
          <p:nvPr/>
        </p:nvGrpSpPr>
        <p:grpSpPr>
          <a:xfrm>
            <a:off x="2434358" y="6032173"/>
            <a:ext cx="2175783" cy="769441"/>
            <a:chOff x="2434358" y="6032173"/>
            <a:chExt cx="2175783" cy="769441"/>
          </a:xfrm>
        </p:grpSpPr>
        <p:sp>
          <p:nvSpPr>
            <p:cNvPr id="5" name="TextBox 4"/>
            <p:cNvSpPr txBox="1"/>
            <p:nvPr/>
          </p:nvSpPr>
          <p:spPr>
            <a:xfrm>
              <a:off x="2434358" y="6032173"/>
              <a:ext cx="1044276" cy="769441"/>
            </a:xfrm>
            <a:prstGeom prst="rect">
              <a:avLst/>
            </a:prstGeom>
            <a:noFill/>
          </p:spPr>
          <p:txBody>
            <a:bodyPr wrap="none" rtlCol="0">
              <a:spAutoFit/>
            </a:bodyPr>
            <a:lstStyle/>
            <a:p>
              <a:pPr defTabSz="457200" eaLnBrk="1" fontAlgn="auto" hangingPunct="1">
                <a:spcBef>
                  <a:spcPts val="0"/>
                </a:spcBef>
                <a:spcAft>
                  <a:spcPts val="0"/>
                </a:spcAft>
              </a:pPr>
              <a:r>
                <a:rPr lang="en-US" sz="4400" dirty="0" smtClean="0">
                  <a:solidFill>
                    <a:srgbClr val="FF0000"/>
                  </a:solidFill>
                  <a:latin typeface="Calibri"/>
                  <a:cs typeface="+mn-cs"/>
                </a:rPr>
                <a:t>dog</a:t>
              </a:r>
              <a:endParaRPr lang="en-US" sz="4400" dirty="0">
                <a:solidFill>
                  <a:srgbClr val="FF0000"/>
                </a:solidFill>
                <a:latin typeface="Calibri"/>
                <a:cs typeface="+mn-cs"/>
              </a:endParaRPr>
            </a:p>
          </p:txBody>
        </p:sp>
        <p:cxnSp>
          <p:nvCxnSpPr>
            <p:cNvPr id="8" name="Straight Arrow Connector 7"/>
            <p:cNvCxnSpPr>
              <a:stCxn id="5" idx="3"/>
            </p:cNvCxnSpPr>
            <p:nvPr/>
          </p:nvCxnSpPr>
          <p:spPr>
            <a:xfrm flipV="1">
              <a:off x="3478634" y="6153113"/>
              <a:ext cx="1131507" cy="263781"/>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8581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October 19,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MOOCs Are Still Rising, at Least in Numbers</a:t>
            </a:r>
            <a:r>
              <a:rPr lang="en-US" sz="3200" b="1" dirty="0" smtClean="0">
                <a:latin typeface="Tahoma" panose="020B0604030504040204" pitchFamily="34" charset="0"/>
                <a:ea typeface="Tahoma" panose="020B0604030504040204" pitchFamily="34" charset="0"/>
                <a:cs typeface="Tahoma" panose="020B0604030504040204" pitchFamily="34" charset="0"/>
              </a:rPr>
              <a:t>, </a:t>
            </a:r>
            <a:br>
              <a:rPr lang="en-US" sz="3200" b="1" dirty="0" smtClean="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Ellen Wexler, Chronicle of Higher Education</a:t>
            </a:r>
            <a:r>
              <a:rPr lang="en-US" sz="1800" b="1" dirty="0" smtClean="0">
                <a:latin typeface="Tahoma" panose="020B0604030504040204" pitchFamily="34" charset="0"/>
                <a:ea typeface="Tahoma" panose="020B0604030504040204" pitchFamily="34" charset="0"/>
                <a:cs typeface="Tahoma" panose="020B0604030504040204" pitchFamily="34" charset="0"/>
              </a:rPr>
              <a:t/>
            </a:r>
            <a:br>
              <a:rPr lang="en-US" sz="1800" b="1" dirty="0" smtClean="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a:t>
            </a:r>
            <a:r>
              <a:rPr lang="en-US" sz="1000" b="1" dirty="0" smtClean="0">
                <a:latin typeface="Tahoma" panose="020B0604030504040204" pitchFamily="34" charset="0"/>
                <a:ea typeface="Tahoma" panose="020B0604030504040204" pitchFamily="34" charset="0"/>
                <a:cs typeface="Tahoma" panose="020B0604030504040204" pitchFamily="34" charset="0"/>
                <a:hlinkClick r:id="rId2"/>
              </a:rPr>
              <a:t>chronicle.com/blogs/wiredcampus/moocs-are-still-rising-at-least-in-numbers/57527</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rotWithShape="1">
          <a:blip r:embed="rId3"/>
          <a:srcRect l="8186" t="23122" r="43830" b="16763"/>
          <a:stretch/>
        </p:blipFill>
        <p:spPr>
          <a:xfrm>
            <a:off x="2057400" y="2612571"/>
            <a:ext cx="5715000" cy="4245429"/>
          </a:xfrm>
          <a:prstGeom prst="rect">
            <a:avLst/>
          </a:prstGeom>
        </p:spPr>
      </p:pic>
    </p:spTree>
    <p:extLst>
      <p:ext uri="{BB962C8B-B14F-4D97-AF65-F5344CB8AC3E}">
        <p14:creationId xmlns:p14="http://schemas.microsoft.com/office/powerpoint/2010/main" val="23563549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01721" y="274638"/>
            <a:ext cx="6585079" cy="1143000"/>
          </a:xfrm>
        </p:spPr>
        <p:txBody>
          <a:bodyPr>
            <a:noAutofit/>
          </a:bodyPr>
          <a:lstStyle/>
          <a:p>
            <a:pPr lvl="0" algn="l"/>
            <a:r>
              <a:rPr lang="en-US" sz="4800" dirty="0" smtClean="0"/>
              <a:t>Chapter 5: Carina </a:t>
            </a:r>
            <a:r>
              <a:rPr lang="en-US" sz="4800" dirty="0" err="1" smtClean="0"/>
              <a:t>Bossu</a:t>
            </a:r>
            <a:endParaRPr lang="en-US" sz="4800" dirty="0"/>
          </a:p>
        </p:txBody>
      </p:sp>
      <p:sp>
        <p:nvSpPr>
          <p:cNvPr id="4" name="Content Placeholder 3"/>
          <p:cNvSpPr>
            <a:spLocks noGrp="1"/>
          </p:cNvSpPr>
          <p:nvPr>
            <p:ph idx="1"/>
          </p:nvPr>
        </p:nvSpPr>
        <p:spPr>
          <a:xfrm>
            <a:off x="136083" y="1859540"/>
            <a:ext cx="8724411" cy="4998460"/>
          </a:xfrm>
        </p:spPr>
        <p:txBody>
          <a:bodyPr>
            <a:normAutofit/>
          </a:bodyPr>
          <a:lstStyle/>
          <a:p>
            <a:r>
              <a:rPr lang="en-US" b="1" dirty="0" smtClean="0"/>
              <a:t>To ensure inclusiveness (including cultural, ethical, and religious), one should openly license all educational materials developed for MOOCs, so as to guarantee the permissions and freedoms required for translation, adaptation, re-use, redistribution, and repackaging.</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6082" y="46037"/>
            <a:ext cx="1799315" cy="1799315"/>
          </a:xfrm>
          <a:prstGeom prst="rect">
            <a:avLst/>
          </a:prstGeom>
        </p:spPr>
      </p:pic>
    </p:spTree>
    <p:extLst>
      <p:ext uri="{BB962C8B-B14F-4D97-AF65-F5344CB8AC3E}">
        <p14:creationId xmlns:p14="http://schemas.microsoft.com/office/powerpoint/2010/main" val="24071518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89000"/>
            <a:ext cx="9144000" cy="5063026"/>
          </a:xfrm>
          <a:prstGeom prst="rect">
            <a:avLst/>
          </a:prstGeom>
        </p:spPr>
      </p:pic>
    </p:spTree>
    <p:extLst>
      <p:ext uri="{BB962C8B-B14F-4D97-AF65-F5344CB8AC3E}">
        <p14:creationId xmlns:p14="http://schemas.microsoft.com/office/powerpoint/2010/main" val="17260192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46200" y="647700"/>
            <a:ext cx="6451600" cy="5549900"/>
          </a:xfrm>
          <a:prstGeom prst="rect">
            <a:avLst/>
          </a:prstGeom>
        </p:spPr>
      </p:pic>
    </p:spTree>
    <p:extLst>
      <p:ext uri="{BB962C8B-B14F-4D97-AF65-F5344CB8AC3E}">
        <p14:creationId xmlns:p14="http://schemas.microsoft.com/office/powerpoint/2010/main" val="1535121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01721" y="274638"/>
            <a:ext cx="7042279" cy="1143000"/>
          </a:xfrm>
        </p:spPr>
        <p:txBody>
          <a:bodyPr>
            <a:noAutofit/>
          </a:bodyPr>
          <a:lstStyle/>
          <a:p>
            <a:pPr lvl="0" algn="l"/>
            <a:r>
              <a:rPr lang="en-US" sz="4800" dirty="0" smtClean="0"/>
              <a:t>Chap. 6: Laura </a:t>
            </a:r>
            <a:r>
              <a:rPr lang="en-US" sz="4800" dirty="0" err="1" smtClean="0"/>
              <a:t>Czerniewicz</a:t>
            </a:r>
            <a:endParaRPr lang="en-US" sz="4800" dirty="0"/>
          </a:p>
        </p:txBody>
      </p:sp>
      <p:sp>
        <p:nvSpPr>
          <p:cNvPr id="4" name="Content Placeholder 3"/>
          <p:cNvSpPr>
            <a:spLocks noGrp="1"/>
          </p:cNvSpPr>
          <p:nvPr>
            <p:ph idx="1"/>
          </p:nvPr>
        </p:nvSpPr>
        <p:spPr>
          <a:xfrm>
            <a:off x="136083" y="1859540"/>
            <a:ext cx="8724411" cy="4998460"/>
          </a:xfrm>
        </p:spPr>
        <p:txBody>
          <a:bodyPr>
            <a:normAutofit fontScale="92500"/>
          </a:bodyPr>
          <a:lstStyle/>
          <a:p>
            <a:r>
              <a:rPr lang="en-US" dirty="0" smtClean="0"/>
              <a:t>The single most important requirement is that MOOCs and MOOC resources be made available under Creative Commons licenses or other open licenses which allow for re-use and adaptation. No matter how culturally sensitive the materials, it is essential that a broadcast model be employed.</a:t>
            </a:r>
          </a:p>
          <a:p>
            <a:r>
              <a:rPr lang="en-US" b="1" dirty="0" smtClean="0"/>
              <a:t>The agency for and ownership of local resources need to be in the hands of those who best understand local conditions, and therefore they need to be able to create and adapt as they see fit. </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2197100" cy="1723477"/>
          </a:xfrm>
          <a:prstGeom prst="rect">
            <a:avLst/>
          </a:prstGeom>
        </p:spPr>
      </p:pic>
    </p:spTree>
    <p:extLst>
      <p:ext uri="{BB962C8B-B14F-4D97-AF65-F5344CB8AC3E}">
        <p14:creationId xmlns:p14="http://schemas.microsoft.com/office/powerpoint/2010/main" val="20396068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76200"/>
            <a:ext cx="9144000" cy="6705600"/>
          </a:xfrm>
          <a:prstGeom prst="rect">
            <a:avLst/>
          </a:prstGeom>
        </p:spPr>
      </p:pic>
    </p:spTree>
    <p:extLst>
      <p:ext uri="{BB962C8B-B14F-4D97-AF65-F5344CB8AC3E}">
        <p14:creationId xmlns:p14="http://schemas.microsoft.com/office/powerpoint/2010/main" val="10313203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8229600" cy="1143000"/>
          </a:xfrm>
        </p:spPr>
        <p:txBody>
          <a:bodyPr/>
          <a:lstStyle/>
          <a:p>
            <a:r>
              <a:rPr lang="en-US" b="1" dirty="0" smtClean="0">
                <a:latin typeface="Tahoma" panose="020B0604030504040204" pitchFamily="34" charset="0"/>
                <a:ea typeface="Tahoma" panose="020B0604030504040204" pitchFamily="34" charset="0"/>
                <a:cs typeface="Tahoma" panose="020B0604030504040204" pitchFamily="34" charset="0"/>
              </a:rPr>
              <a:t>Additional Slides (not used)</a:t>
            </a:r>
            <a:endParaRPr lang="en-US"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05855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p:cNvSpPr>
          <p:nvPr/>
        </p:nvSpPr>
        <p:spPr bwMode="auto">
          <a:xfrm>
            <a:off x="114300" y="106363"/>
            <a:ext cx="8902700" cy="1554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pPr defTabSz="457200" eaLnBrk="1" fontAlgn="auto" hangingPunct="1">
              <a:spcBef>
                <a:spcPts val="0"/>
              </a:spcBef>
              <a:spcAft>
                <a:spcPts val="0"/>
              </a:spcAft>
            </a:pPr>
            <a:r>
              <a:rPr lang="en-US" sz="4800" dirty="0" smtClean="0">
                <a:solidFill>
                  <a:prstClr val="black"/>
                </a:solidFill>
                <a:latin typeface="Gill Sans" charset="0"/>
                <a:cs typeface="+mn-cs"/>
                <a:sym typeface="Gill Sans" charset="0"/>
              </a:rPr>
              <a:t>Our research should be driven </a:t>
            </a:r>
            <a:r>
              <a:rPr lang="en-US" sz="4800" dirty="0">
                <a:solidFill>
                  <a:prstClr val="black"/>
                </a:solidFill>
                <a:latin typeface="Gill Sans" charset="0"/>
                <a:cs typeface="+mn-cs"/>
                <a:sym typeface="Gill Sans" charset="0"/>
              </a:rPr>
              <a:t>by a desire for</a:t>
            </a:r>
          </a:p>
        </p:txBody>
      </p:sp>
      <p:sp>
        <p:nvSpPr>
          <p:cNvPr id="34818" name="Rectangle 2"/>
          <p:cNvSpPr>
            <a:spLocks/>
          </p:cNvSpPr>
          <p:nvPr/>
        </p:nvSpPr>
        <p:spPr bwMode="auto">
          <a:xfrm>
            <a:off x="4267200" y="740294"/>
            <a:ext cx="2995613" cy="105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defTabSz="457200" eaLnBrk="1" fontAlgn="auto" hangingPunct="1">
              <a:spcBef>
                <a:spcPts val="0"/>
              </a:spcBef>
              <a:spcAft>
                <a:spcPts val="0"/>
              </a:spcAft>
            </a:pPr>
            <a:r>
              <a:rPr lang="en-US" sz="6700" dirty="0">
                <a:solidFill>
                  <a:prstClr val="black"/>
                </a:solidFill>
                <a:latin typeface="Gill Sans" charset="0"/>
                <a:cs typeface="+mn-cs"/>
                <a:sym typeface="Gill Sans" charset="0"/>
              </a:rPr>
              <a:t>IMPACT</a:t>
            </a:r>
          </a:p>
        </p:txBody>
      </p:sp>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638" y="1760538"/>
            <a:ext cx="7308850" cy="5087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469049943"/>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14830" y="3900499"/>
            <a:ext cx="4929169" cy="2957501"/>
          </a:xfrm>
          <a:prstGeom prst="rect">
            <a:avLst/>
          </a:prstGeom>
        </p:spPr>
      </p:pic>
      <p:sp>
        <p:nvSpPr>
          <p:cNvPr id="2" name="Title 1"/>
          <p:cNvSpPr>
            <a:spLocks noGrp="1"/>
          </p:cNvSpPr>
          <p:nvPr>
            <p:ph type="title"/>
          </p:nvPr>
        </p:nvSpPr>
        <p:spPr>
          <a:xfrm>
            <a:off x="457200" y="-112601"/>
            <a:ext cx="8229600" cy="1143000"/>
          </a:xfrm>
        </p:spPr>
        <p:txBody>
          <a:bodyPr>
            <a:normAutofit/>
          </a:bodyPr>
          <a:lstStyle/>
          <a:p>
            <a:r>
              <a:rPr lang="en-US" b="1" dirty="0" smtClean="0"/>
              <a:t>Too Much Research on Things</a:t>
            </a:r>
            <a:endParaRPr lang="en-US" b="1" dirty="0"/>
          </a:p>
        </p:txBody>
      </p:sp>
      <p:sp>
        <p:nvSpPr>
          <p:cNvPr id="3" name="Content Placeholder 2"/>
          <p:cNvSpPr>
            <a:spLocks noGrp="1"/>
          </p:cNvSpPr>
          <p:nvPr>
            <p:ph idx="1"/>
          </p:nvPr>
        </p:nvSpPr>
        <p:spPr>
          <a:xfrm>
            <a:off x="147439" y="882905"/>
            <a:ext cx="8510619" cy="5975095"/>
          </a:xfrm>
        </p:spPr>
        <p:txBody>
          <a:bodyPr>
            <a:noAutofit/>
          </a:bodyPr>
          <a:lstStyle/>
          <a:p>
            <a:r>
              <a:rPr lang="en-US" dirty="0" smtClean="0"/>
              <a:t>MOOCs</a:t>
            </a:r>
          </a:p>
          <a:p>
            <a:r>
              <a:rPr lang="en-US" dirty="0" err="1" smtClean="0"/>
              <a:t>iPads</a:t>
            </a:r>
            <a:r>
              <a:rPr lang="en-US" dirty="0" smtClean="0"/>
              <a:t> and other tablets </a:t>
            </a:r>
            <a:endParaRPr lang="en-US" dirty="0"/>
          </a:p>
          <a:p>
            <a:r>
              <a:rPr lang="en-US" dirty="0" smtClean="0"/>
              <a:t>Smart phones</a:t>
            </a:r>
          </a:p>
          <a:p>
            <a:r>
              <a:rPr lang="en-US" dirty="0" smtClean="0"/>
              <a:t>3-D printers</a:t>
            </a:r>
            <a:endParaRPr lang="en-US" dirty="0"/>
          </a:p>
          <a:p>
            <a:r>
              <a:rPr lang="en-US" dirty="0"/>
              <a:t>Games </a:t>
            </a:r>
          </a:p>
          <a:p>
            <a:r>
              <a:rPr lang="en-US" dirty="0" smtClean="0"/>
              <a:t>Wearable Technology</a:t>
            </a:r>
            <a:endParaRPr lang="en-US" dirty="0"/>
          </a:p>
          <a:p>
            <a:r>
              <a:rPr lang="en-US" dirty="0" smtClean="0"/>
              <a:t>Virtual Assistants</a:t>
            </a:r>
          </a:p>
          <a:p>
            <a:r>
              <a:rPr lang="en-US" dirty="0" smtClean="0"/>
              <a:t>LMS</a:t>
            </a:r>
          </a:p>
          <a:p>
            <a:r>
              <a:rPr lang="en-US" dirty="0" smtClean="0"/>
              <a:t>Smart boards</a:t>
            </a:r>
          </a:p>
          <a:p>
            <a:r>
              <a:rPr lang="en-US" dirty="0" smtClean="0"/>
              <a:t>Social Media</a:t>
            </a:r>
            <a:endParaRPr lang="en-US" dirty="0"/>
          </a:p>
        </p:txBody>
      </p:sp>
    </p:spTree>
    <p:extLst>
      <p:ext uri="{BB962C8B-B14F-4D97-AF65-F5344CB8AC3E}">
        <p14:creationId xmlns:p14="http://schemas.microsoft.com/office/powerpoint/2010/main" val="33203276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099" y="8089"/>
            <a:ext cx="9002901" cy="1143000"/>
          </a:xfrm>
        </p:spPr>
        <p:txBody>
          <a:bodyPr>
            <a:normAutofit/>
          </a:bodyPr>
          <a:lstStyle/>
          <a:p>
            <a:r>
              <a:rPr lang="en-US" b="1" dirty="0" smtClean="0"/>
              <a:t>Too Little Research on Problems</a:t>
            </a:r>
            <a:endParaRPr lang="en-US" b="1" dirty="0"/>
          </a:p>
        </p:txBody>
      </p:sp>
      <p:sp>
        <p:nvSpPr>
          <p:cNvPr id="3" name="Content Placeholder 2"/>
          <p:cNvSpPr>
            <a:spLocks noGrp="1"/>
          </p:cNvSpPr>
          <p:nvPr>
            <p:ph idx="1"/>
          </p:nvPr>
        </p:nvSpPr>
        <p:spPr>
          <a:xfrm>
            <a:off x="262467" y="1022311"/>
            <a:ext cx="8822266" cy="5835689"/>
          </a:xfrm>
        </p:spPr>
        <p:txBody>
          <a:bodyPr>
            <a:normAutofit/>
          </a:bodyPr>
          <a:lstStyle/>
          <a:p>
            <a:r>
              <a:rPr lang="en-US" dirty="0" smtClean="0"/>
              <a:t>Ineffective primary, secondary, higher education </a:t>
            </a:r>
          </a:p>
          <a:p>
            <a:r>
              <a:rPr lang="en-US" dirty="0" smtClean="0"/>
              <a:t>Increasing gaps between haves and have-nots</a:t>
            </a:r>
          </a:p>
          <a:p>
            <a:r>
              <a:rPr lang="en-US" dirty="0" smtClean="0"/>
              <a:t>Long-term unemployment</a:t>
            </a:r>
          </a:p>
          <a:p>
            <a:r>
              <a:rPr lang="en-US" dirty="0" smtClean="0"/>
              <a:t>Poor public health</a:t>
            </a:r>
          </a:p>
          <a:p>
            <a:r>
              <a:rPr lang="en-US" dirty="0" smtClean="0"/>
              <a:t>Lack of literacy </a:t>
            </a:r>
          </a:p>
          <a:p>
            <a:r>
              <a:rPr lang="en-US" dirty="0" smtClean="0"/>
              <a:t>Hopelessness</a:t>
            </a:r>
          </a:p>
          <a:p>
            <a:r>
              <a:rPr lang="en-US" dirty="0" smtClean="0"/>
              <a:t>Lack of </a:t>
            </a:r>
            <a:br>
              <a:rPr lang="en-US" dirty="0" smtClean="0"/>
            </a:br>
            <a:r>
              <a:rPr lang="en-US" dirty="0" smtClean="0"/>
              <a:t>engagement</a:t>
            </a:r>
          </a:p>
          <a:p>
            <a:r>
              <a:rPr lang="en-US" dirty="0" smtClean="0"/>
              <a:t>Racism</a:t>
            </a:r>
            <a:endParaRPr lang="en-US" dirty="0"/>
          </a:p>
          <a:p>
            <a:r>
              <a:rPr lang="en-US" dirty="0" smtClean="0"/>
              <a:t>Sexism</a:t>
            </a:r>
            <a:endParaRPr lang="en-US" dirty="0"/>
          </a:p>
        </p:txBody>
      </p:sp>
      <p:pic>
        <p:nvPicPr>
          <p:cNvPr id="6" name="Picture 5" descr="poor-child_cape_town_SA.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95800" y="3086100"/>
            <a:ext cx="4648200" cy="3771900"/>
          </a:xfrm>
          <a:prstGeom prst="rect">
            <a:avLst/>
          </a:prstGeom>
        </p:spPr>
      </p:pic>
    </p:spTree>
    <p:extLst>
      <p:ext uri="{BB962C8B-B14F-4D97-AF65-F5344CB8AC3E}">
        <p14:creationId xmlns:p14="http://schemas.microsoft.com/office/powerpoint/2010/main" val="37839428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4"/>
          <p:cNvPicPr>
            <a:picLocks noChangeAspect="1"/>
          </p:cNvPicPr>
          <p:nvPr/>
        </p:nvPicPr>
        <p:blipFill>
          <a:blip r:embed="rId3" cstate="print"/>
          <a:srcRect/>
          <a:stretch>
            <a:fillRect/>
          </a:stretch>
        </p:blipFill>
        <p:spPr bwMode="auto">
          <a:xfrm>
            <a:off x="1143000" y="0"/>
            <a:ext cx="6858000" cy="6858000"/>
          </a:xfrm>
          <a:prstGeom prst="rect">
            <a:avLst/>
          </a:prstGeom>
          <a:noFill/>
          <a:ln w="9525">
            <a:noFill/>
            <a:miter lim="800000"/>
            <a:headEnd/>
            <a:tailEnd/>
          </a:ln>
        </p:spPr>
      </p:pic>
      <p:pic>
        <p:nvPicPr>
          <p:cNvPr id="126978" name="Picture 5"/>
          <p:cNvPicPr>
            <a:picLocks noChangeAspect="1"/>
          </p:cNvPicPr>
          <p:nvPr/>
        </p:nvPicPr>
        <p:blipFill>
          <a:blip r:embed="rId4" cstate="print"/>
          <a:srcRect/>
          <a:stretch>
            <a:fillRect/>
          </a:stretch>
        </p:blipFill>
        <p:spPr bwMode="auto">
          <a:xfrm>
            <a:off x="0" y="3429000"/>
            <a:ext cx="2286000" cy="3429000"/>
          </a:xfrm>
          <a:prstGeom prst="rect">
            <a:avLst/>
          </a:prstGeom>
          <a:noFill/>
          <a:ln w="9525">
            <a:noFill/>
            <a:miter lim="800000"/>
            <a:headEnd/>
            <a:tailEnd/>
          </a:ln>
        </p:spPr>
      </p:pic>
      <p:pic>
        <p:nvPicPr>
          <p:cNvPr id="126979" name="Picture 8" descr="reeves-thomas.jpg"/>
          <p:cNvPicPr>
            <a:picLocks noChangeAspect="1"/>
          </p:cNvPicPr>
          <p:nvPr/>
        </p:nvPicPr>
        <p:blipFill>
          <a:blip r:embed="rId5" cstate="print"/>
          <a:srcRect/>
          <a:stretch>
            <a:fillRect/>
          </a:stretch>
        </p:blipFill>
        <p:spPr bwMode="auto">
          <a:xfrm>
            <a:off x="6815138" y="3581400"/>
            <a:ext cx="2328862" cy="3276600"/>
          </a:xfrm>
          <a:prstGeom prst="rect">
            <a:avLst/>
          </a:prstGeom>
          <a:noFill/>
          <a:ln w="9525">
            <a:noFill/>
            <a:miter lim="800000"/>
            <a:headEnd/>
            <a:tailEnd/>
          </a:ln>
        </p:spPr>
      </p:pic>
    </p:spTree>
    <p:extLst>
      <p:ext uri="{BB962C8B-B14F-4D97-AF65-F5344CB8AC3E}">
        <p14:creationId xmlns:p14="http://schemas.microsoft.com/office/powerpoint/2010/main" val="31326980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October 19,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MOOCs Are Still Rising, at Least in Numbers</a:t>
            </a:r>
            <a:r>
              <a:rPr lang="en-US" sz="2400" b="1" dirty="0" smtClean="0">
                <a:latin typeface="Tahoma" panose="020B0604030504040204" pitchFamily="34" charset="0"/>
                <a:ea typeface="Tahoma" panose="020B0604030504040204" pitchFamily="34" charset="0"/>
                <a:cs typeface="Tahoma" panose="020B0604030504040204" pitchFamily="34" charset="0"/>
              </a:rPr>
              <a:t>,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Ellen Wexler, Chronicle of Higher Education</a:t>
            </a:r>
            <a:r>
              <a:rPr lang="en-US" sz="1800" b="1" dirty="0" smtClean="0">
                <a:latin typeface="Tahoma" panose="020B0604030504040204" pitchFamily="34" charset="0"/>
                <a:ea typeface="Tahoma" panose="020B0604030504040204" pitchFamily="34" charset="0"/>
                <a:cs typeface="Tahoma" panose="020B0604030504040204" pitchFamily="34" charset="0"/>
              </a:rPr>
              <a:t/>
            </a:r>
            <a:br>
              <a:rPr lang="en-US" sz="1800" b="1" dirty="0" smtClean="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a:t>
            </a:r>
            <a:r>
              <a:rPr lang="en-US" sz="1000" b="1" dirty="0" smtClean="0">
                <a:latin typeface="Tahoma" panose="020B0604030504040204" pitchFamily="34" charset="0"/>
                <a:ea typeface="Tahoma" panose="020B0604030504040204" pitchFamily="34" charset="0"/>
                <a:cs typeface="Tahoma" panose="020B0604030504040204" pitchFamily="34" charset="0"/>
                <a:hlinkClick r:id="rId2"/>
              </a:rPr>
              <a:t>chronicle.com/blogs/wiredcampus/moocs-are-still-rising-at-least-in-numbers/57527</a:t>
            </a:r>
            <a:r>
              <a:rPr lang="en-US" sz="1000" b="1" dirty="0" smtClean="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8370" t="28236" r="43798" b="11262"/>
          <a:stretch/>
        </p:blipFill>
        <p:spPr>
          <a:xfrm>
            <a:off x="2286000" y="2514600"/>
            <a:ext cx="5715000" cy="4286249"/>
          </a:xfrm>
          <a:prstGeom prst="rect">
            <a:avLst/>
          </a:prstGeom>
        </p:spPr>
      </p:pic>
    </p:spTree>
    <p:extLst>
      <p:ext uri="{BB962C8B-B14F-4D97-AF65-F5344CB8AC3E}">
        <p14:creationId xmlns:p14="http://schemas.microsoft.com/office/powerpoint/2010/main" val="1883151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3"/>
          <p:cNvSpPr>
            <a:spLocks/>
          </p:cNvSpPr>
          <p:nvPr/>
        </p:nvSpPr>
        <p:spPr bwMode="auto">
          <a:xfrm>
            <a:off x="2989263" y="6026150"/>
            <a:ext cx="4149725" cy="390525"/>
          </a:xfrm>
          <a:prstGeom prst="rect">
            <a:avLst/>
          </a:prstGeom>
          <a:noFill/>
          <a:ln w="12700">
            <a:noFill/>
            <a:miter lim="800000"/>
            <a:headEnd/>
            <a:tailEnd/>
          </a:ln>
        </p:spPr>
        <p:txBody>
          <a:bodyPr wrap="none" lIns="0" tIns="0" rIns="0" bIns="0" anchor="ctr">
            <a:spAutoFit/>
          </a:bodyPr>
          <a:lstStyle/>
          <a:p>
            <a:pPr algn="r" defTabSz="457200" eaLnBrk="1" fontAlgn="auto" hangingPunct="1">
              <a:spcBef>
                <a:spcPts val="0"/>
              </a:spcBef>
              <a:spcAft>
                <a:spcPts val="0"/>
              </a:spcAft>
            </a:pPr>
            <a:r>
              <a:rPr lang="en-US" sz="2500" dirty="0">
                <a:solidFill>
                  <a:prstClr val="black"/>
                </a:solidFill>
                <a:latin typeface="Helvetica" charset="0"/>
                <a:cs typeface="+mn-cs"/>
                <a:sym typeface="Helvetica" charset="0"/>
              </a:rPr>
              <a:t>(McKenney &amp; Reeves, 2012) </a:t>
            </a:r>
          </a:p>
        </p:txBody>
      </p:sp>
      <p:pic>
        <p:nvPicPr>
          <p:cNvPr id="131074" name="Picture 7"/>
          <p:cNvPicPr>
            <a:picLocks noChangeAspect="1" noChangeArrowheads="1"/>
          </p:cNvPicPr>
          <p:nvPr/>
        </p:nvPicPr>
        <p:blipFill>
          <a:blip r:embed="rId3" cstate="print"/>
          <a:srcRect/>
          <a:stretch>
            <a:fillRect/>
          </a:stretch>
        </p:blipFill>
        <p:spPr bwMode="auto">
          <a:xfrm>
            <a:off x="0" y="58738"/>
            <a:ext cx="9144000" cy="5827712"/>
          </a:xfrm>
          <a:prstGeom prst="rect">
            <a:avLst/>
          </a:prstGeom>
          <a:noFill/>
          <a:ln w="9525">
            <a:noFill/>
            <a:miter lim="800000"/>
            <a:headEnd/>
            <a:tailEnd/>
          </a:ln>
        </p:spPr>
      </p:pic>
    </p:spTree>
    <p:extLst>
      <p:ext uri="{BB962C8B-B14F-4D97-AF65-F5344CB8AC3E}">
        <p14:creationId xmlns:p14="http://schemas.microsoft.com/office/powerpoint/2010/main" val="6807943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458200" cy="2895600"/>
          </a:xfrm>
        </p:spPr>
        <p:txBody>
          <a:bodyPr/>
          <a:lstStyle/>
          <a:p>
            <a:r>
              <a:rPr 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October 29, 2015</a:t>
            </a:r>
            <a:r>
              <a:rPr lang="en-US" sz="4000" b="1" dirty="0" smtClean="0">
                <a:latin typeface="Tahoma" panose="020B0604030504040204" pitchFamily="34" charset="0"/>
                <a:ea typeface="Tahoma" panose="020B0604030504040204" pitchFamily="34" charset="0"/>
                <a:cs typeface="Tahoma" panose="020B0604030504040204" pitchFamily="34" charset="0"/>
              </a:rPr>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Campus Tech Leaders Report More Support for Free Educational Materials</a:t>
            </a:r>
            <a:r>
              <a:rPr lang="en-US" sz="2400" b="1" dirty="0" smtClean="0">
                <a:latin typeface="Tahoma" panose="020B0604030504040204" pitchFamily="34" charset="0"/>
                <a:ea typeface="Tahoma" panose="020B0604030504040204" pitchFamily="34" charset="0"/>
                <a:cs typeface="Tahoma" panose="020B0604030504040204" pitchFamily="34" charset="0"/>
              </a:rPr>
              <a:t>, Ellen Wexler, Chronicle of Higher Education</a:t>
            </a:r>
            <a:r>
              <a:rPr lang="en-US" sz="1800" b="1" dirty="0" smtClean="0">
                <a:latin typeface="Tahoma" panose="020B0604030504040204" pitchFamily="34" charset="0"/>
                <a:ea typeface="Tahoma" panose="020B0604030504040204" pitchFamily="34" charset="0"/>
                <a:cs typeface="Tahoma" panose="020B0604030504040204" pitchFamily="34" charset="0"/>
              </a:rPr>
              <a:t/>
            </a:r>
            <a:br>
              <a:rPr lang="en-US" sz="1800" b="1" dirty="0" smtClean="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rPr>
              <a:t>http://</a:t>
            </a:r>
            <a:r>
              <a:rPr lang="en-US" sz="1000" b="1" dirty="0" smtClean="0">
                <a:latin typeface="Tahoma" panose="020B0604030504040204" pitchFamily="34" charset="0"/>
                <a:ea typeface="Tahoma" panose="020B0604030504040204" pitchFamily="34" charset="0"/>
                <a:cs typeface="Tahoma" panose="020B0604030504040204" pitchFamily="34" charset="0"/>
              </a:rPr>
              <a:t>chronicle.com/blogs/wiredcampus/campus-tech-leaders-report-more-support-for-free-educational-materials/57551?cid=at&amp;utm_source=at&amp;utm_medium=en&amp;elq=e4e3f59aa76642fe887fb1ea8a5a4cee&amp;elqCampaignId=1713&amp;elqaid=6714&amp;elqat=1&amp;elqTrackId=e0e831d54b44442d93aff83de20111dd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2"/>
          <a:srcRect l="8974" t="25946" r="44873" b="20000"/>
          <a:stretch/>
        </p:blipFill>
        <p:spPr>
          <a:xfrm>
            <a:off x="1752600" y="2667000"/>
            <a:ext cx="6035044" cy="4191000"/>
          </a:xfrm>
          <a:prstGeom prst="rect">
            <a:avLst/>
          </a:prstGeom>
        </p:spPr>
      </p:pic>
    </p:spTree>
    <p:extLst>
      <p:ext uri="{BB962C8B-B14F-4D97-AF65-F5344CB8AC3E}">
        <p14:creationId xmlns:p14="http://schemas.microsoft.com/office/powerpoint/2010/main" val="37601198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2" name="Title 1"/>
          <p:cNvSpPr>
            <a:spLocks noGrp="1"/>
          </p:cNvSpPr>
          <p:nvPr>
            <p:ph type="title"/>
          </p:nvPr>
        </p:nvSpPr>
        <p:spPr>
          <a:xfrm>
            <a:off x="457200" y="228600"/>
            <a:ext cx="8382000" cy="2133600"/>
          </a:xfrm>
        </p:spPr>
        <p:txBody>
          <a:bodyPr/>
          <a:lstStyle/>
          <a:p>
            <a:r>
              <a:rPr lang="en-US" altLang="en-US" sz="4800" b="1" smtClean="0">
                <a:solidFill>
                  <a:srgbClr val="0070C0"/>
                </a:solidFill>
                <a:latin typeface="Tahoma" panose="020B0604030504040204" pitchFamily="34" charset="0"/>
                <a:cs typeface="Tahoma" panose="020B0604030504040204" pitchFamily="34" charset="0"/>
              </a:rPr>
              <a:t>Things are heating up</a:t>
            </a:r>
            <a:r>
              <a:rPr lang="en-US" altLang="en-US" smtClean="0">
                <a:solidFill>
                  <a:srgbClr val="0070C0"/>
                </a:solidFill>
                <a:cs typeface="Tahoma" panose="020B0604030504040204" pitchFamily="34" charset="0"/>
              </a:rPr>
              <a:t>!</a:t>
            </a:r>
            <a:r>
              <a:rPr lang="en-US" altLang="en-US" b="1" smtClean="0"/>
              <a:t/>
            </a:r>
            <a:br>
              <a:rPr lang="en-US" altLang="en-US" b="1" smtClean="0"/>
            </a:br>
            <a:r>
              <a:rPr lang="en-US" altLang="en-US" sz="1800" b="1" smtClean="0">
                <a:hlinkClick r:id="rId2"/>
              </a:rPr>
              <a:t>http://routledge-ny.com/books/details/9781138807419/</a:t>
            </a:r>
            <a:r>
              <a:rPr lang="en-US" altLang="en-US" sz="1800" b="1" smtClean="0"/>
              <a:t> </a:t>
            </a:r>
            <a:endParaRPr lang="en-US" altLang="en-US" sz="1800" smtClean="0"/>
          </a:p>
        </p:txBody>
      </p:sp>
      <p:pic>
        <p:nvPicPr>
          <p:cNvPr id="5" name="Picture 2" descr="6147ebdc-1326-4cd6-af92-42626eb003d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4050" y="2133600"/>
            <a:ext cx="2908300" cy="462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295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38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46800" y="2105025"/>
            <a:ext cx="2997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0387" name="Title 1"/>
          <p:cNvSpPr>
            <a:spLocks noGrp="1"/>
          </p:cNvSpPr>
          <p:nvPr>
            <p:ph type="title"/>
          </p:nvPr>
        </p:nvSpPr>
        <p:spPr>
          <a:xfrm>
            <a:off x="457200" y="228600"/>
            <a:ext cx="8382000" cy="2133600"/>
          </a:xfrm>
        </p:spPr>
        <p:txBody>
          <a:bodyPr/>
          <a:lstStyle/>
          <a:p>
            <a:r>
              <a:rPr lang="en-US" altLang="en-US" b="1" smtClean="0">
                <a:solidFill>
                  <a:srgbClr val="FF0000"/>
                </a:solidFill>
                <a:latin typeface="Tahoma" panose="020B0604030504040204" pitchFamily="34" charset="0"/>
                <a:cs typeface="Tahoma" panose="020B0604030504040204" pitchFamily="34" charset="0"/>
              </a:rPr>
              <a:t>MOOCs and Open Education Around the World</a:t>
            </a:r>
            <a:r>
              <a:rPr lang="en-US" altLang="en-US" b="1" smtClean="0"/>
              <a:t/>
            </a:r>
            <a:br>
              <a:rPr lang="en-US" altLang="en-US" b="1" smtClean="0"/>
            </a:br>
            <a:r>
              <a:rPr lang="en-US" altLang="en-US" sz="1800" b="1" smtClean="0">
                <a:hlinkClick r:id="rId3"/>
              </a:rPr>
              <a:t>http://routledge-ny.com/books/details/9781138807419/</a:t>
            </a:r>
            <a:r>
              <a:rPr lang="en-US" altLang="en-US" sz="1800" b="1" smtClean="0"/>
              <a:t> </a:t>
            </a:r>
            <a:endParaRPr lang="en-US" altLang="en-US" sz="1800" smtClean="0"/>
          </a:p>
        </p:txBody>
      </p:sp>
      <p:pic>
        <p:nvPicPr>
          <p:cNvPr id="1040388" name="Picture 3"/>
          <p:cNvPicPr>
            <a:picLocks noChangeAspect="1"/>
          </p:cNvPicPr>
          <p:nvPr/>
        </p:nvPicPr>
        <p:blipFill>
          <a:blip r:embed="rId4">
            <a:extLst>
              <a:ext uri="{28A0092B-C50C-407E-A947-70E740481C1C}">
                <a14:useLocalDpi xmlns:a14="http://schemas.microsoft.com/office/drawing/2010/main" val="0"/>
              </a:ext>
            </a:extLst>
          </a:blip>
          <a:srcRect l="13809" t="19244" r="14714" b="2405"/>
          <a:stretch>
            <a:fillRect/>
          </a:stretch>
        </p:blipFill>
        <p:spPr bwMode="auto">
          <a:xfrm>
            <a:off x="0" y="2667000"/>
            <a:ext cx="59991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134886"/>
            <a:ext cx="1143000" cy="17145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3000" y="5134887"/>
            <a:ext cx="1146610" cy="1723114"/>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6000" y="5134886"/>
            <a:ext cx="2584671" cy="1723114"/>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0670" y="5129849"/>
            <a:ext cx="1530129" cy="1730802"/>
          </a:xfrm>
          <a:prstGeom prst="rect">
            <a:avLst/>
          </a:prstGeom>
        </p:spPr>
      </p:pic>
    </p:spTree>
    <p:extLst>
      <p:ext uri="{BB962C8B-B14F-4D97-AF65-F5344CB8AC3E}">
        <p14:creationId xmlns:p14="http://schemas.microsoft.com/office/powerpoint/2010/main" val="33533068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857251"/>
            <a:ext cx="7886700" cy="1608704"/>
          </a:xfrm>
        </p:spPr>
        <p:txBody>
          <a:bodyPr>
            <a:normAutofit fontScale="90000"/>
          </a:bodyPr>
          <a:lstStyle/>
          <a:p>
            <a:pPr algn="ctr"/>
            <a:r>
              <a:rPr lang="en-US" sz="31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Foreword #1: The Role of MOOCs in the Future of Education?</a:t>
            </a:r>
            <a:r>
              <a:rPr lang="en-US" sz="2400" b="1" dirty="0">
                <a:latin typeface="Tahoma" panose="020B0604030504040204" pitchFamily="34" charset="0"/>
                <a:ea typeface="Tahoma" panose="020B0604030504040204" pitchFamily="34" charset="0"/>
                <a:cs typeface="Tahoma" panose="020B0604030504040204" pitchFamily="34" charset="0"/>
              </a:rPr>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George Siemens, Executive Director of the Learning Innovation and Networked Knowledge Research Lab, University of Texas Arlington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2"/>
          <a:srcRect l="4300" t="24058" r="35500" b="13230"/>
          <a:stretch/>
        </p:blipFill>
        <p:spPr>
          <a:xfrm>
            <a:off x="1524000" y="2743200"/>
            <a:ext cx="6096000" cy="4027715"/>
          </a:xfrm>
          <a:prstGeom prst="rect">
            <a:avLst/>
          </a:prstGeom>
        </p:spPr>
      </p:pic>
    </p:spTree>
    <p:extLst>
      <p:ext uri="{BB962C8B-B14F-4D97-AF65-F5344CB8AC3E}">
        <p14:creationId xmlns:p14="http://schemas.microsoft.com/office/powerpoint/2010/main" val="292361022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Part 2 (Micro View). &amp;#x0D;&amp;#x0A;Creatively Engaging Online Students: Models and Activities&amp;quot;&quot;/&gt;&lt;property id=&quot;20307&quot; value=&quot;2133&quot;/&gt;&lt;/object&gt;&lt;object type=&quot;3&quot; unique_id=&quot;10005&quot;&gt;&lt;property id=&quot;20148&quot; value=&quot;5&quot;/&gt;&lt;property id=&quot;20300&quot; value=&quot;Slide 2 - &amp;quot;Part I: Some Online Motivational Ideas&amp;quot;&quot;/&gt;&lt;property id=&quot;20307&quot; value=&quot;1522&quot;/&gt;&lt;/object&gt;&lt;object type=&quot;3&quot; unique_id=&quot;10006&quot;&gt;&lt;property id=&quot;20148&quot; value=&quot;5&quot;/&gt;&lt;property id=&quot;20300&quot; value=&quot;Slide 3&quot;/&gt;&lt;property id=&quot;20307&quot; value=&quot;2107&quot;/&gt;&lt;/object&gt;&lt;object type=&quot;3&quot; unique_id=&quot;10007&quot;&gt;&lt;property id=&quot;20148&quot; value=&quot;5&quot;/&gt;&lt;property id=&quot;20300&quot; value=&quot;Slide 4 - &amp;quot;We are not motivating students with the technologies that they love&amp;quot;&quot;/&gt;&lt;property id=&quot;20307&quot; value=&quot;1911&quot;/&gt;&lt;/object&gt;&lt;object type=&quot;3&quot; unique_id=&quot;10008&quot;&gt;&lt;property id=&quot;20148&quot; value=&quot;5&quot;/&gt;&lt;property id=&quot;20300&quot; value=&quot;Slide 5 - &amp;quot;Intrinsic Motivation&amp;quot;&quot;/&gt;&lt;property id=&quot;20307&quot; value=&quot;2102&quot;/&gt;&lt;/object&gt;&lt;object type=&quot;3&quot; unique_id=&quot;10009&quot;&gt;&lt;property id=&quot;20148&quot; value=&quot;5&quot;/&gt;&lt;property id=&quot;20300&quot; value=&quot;Slide 6 - &amp;quot;TEC-VARIETY Model for&amp;#x0D;&amp;#x0A;Online Motivation and Retention&amp;quot;&quot;/&gt;&lt;property id=&quot;20307&quot; value=&quot;1523&quot;/&gt;&lt;/object&gt;&lt;object type=&quot;3&quot; unique_id=&quot;10010&quot;&gt;&lt;property id=&quot;20148&quot; value=&quot;5&quot;/&gt;&lt;property id=&quot;20300&quot; value=&quot;Slide 7 - &amp;quot;1. Tone/Climate: Social Ice Breakers&amp;quot;&quot;/&gt;&lt;property id=&quot;20307&quot; value=&quot;2016&quot;/&gt;&lt;/object&gt;&lt;object type=&quot;3&quot; unique_id=&quot;10011&quot;&gt;&lt;property id=&quot;20148&quot; value=&quot;5&quot;/&gt;&lt;property id=&quot;20300&quot; value=&quot;Slide 8 - &amp;quot;1. Tone/Climate: C. Video Course Intros (examples from Northern Virginia Community College and Indiana University K&quot;/&gt;&lt;property id=&quot;20307&quot; value=&quot;2017&quot;/&gt;&lt;/object&gt;&lt;object type=&quot;3&quot; unique_id=&quot;10012&quot;&gt;&lt;property id=&quot;20148&quot; value=&quot;5&quot;/&gt;&lt;property id=&quot;20300&quot; value=&quot;Slide 9 - &amp;quot;2. Encouragement, Feedback, etc.: &amp;#x0D;&amp;#x0A;A. Online Self-Testing (e.g., self study in vocabulary, anatomy, chemistry, diss&quot;/&gt;&lt;property id=&quot;20307&quot; value=&quot;2018&quot;/&gt;&lt;/object&gt;&lt;object type=&quot;3&quot; unique_id=&quot;10013&quot;&gt;&lt;property id=&quot;20148&quot; value=&quot;5&quot;/&gt;&lt;property id=&quot;20300&quot; value=&quot;Slide 10 - &amp;quot;2. Encouragement, Feedback, etc.: &amp;#x0D;&amp;#x0A;B. Tutorials with Screen Capture &amp;#x0D;&amp;#x0A;(e.g., Jing, Screenr)&amp;quot;&quot;/&gt;&lt;property id=&quot;20307&quot; value=&quot;2183&quot;/&gt;&lt;/object&gt;&lt;object type=&quot;3&quot; unique_id=&quot;10014&quot;&gt;&lt;property id=&quot;20148&quot; value=&quot;5&quot;/&gt;&lt;property id=&quot;20300&quot; value=&quot;Slide 11 - &amp;quot;3. Curiosity, Fun:&amp;#x0D;&amp;#x0A;A. Exploration and Demonstration:&amp;#x0D;&amp;#x0A;Virtual Tours and Timelines (HyperHistory)&amp;#x0D;&amp;#x0A; http://simile.mit&quot;/&gt;&lt;property id=&quot;20307&quot; value=&quot;1724&quot;/&gt;&lt;/object&gt;&lt;object type=&quot;3&quot; unique_id=&quot;10015&quot;&gt;&lt;property id=&quot;20148&quot; value=&quot;5&quot;/&gt;&lt;property id=&quot;20300&quot; value=&quot;Slide 12 - &amp;quot;3. Curiosity, Fun:&amp;#x0D;&amp;#x0A;B.  Online News &amp;#x0D;&amp;#x0A;(Giant jellyfish, Tiny T. rex, and Ardi)&amp;quot;&quot;/&gt;&lt;property id=&quot;20307&quot; value=&quot;2151&quot;/&gt;&lt;/object&gt;&lt;object type=&quot;3&quot; unique_id=&quot;10016&quot;&gt;&lt;property id=&quot;20148&quot; value=&quot;5&quot;/&gt;&lt;property id=&quot;20300&quot; value=&quot;Slide 13 - &amp;quot;4. Variety, Novelty:&amp;#x0D;&amp;#x0A;A. Cool Resource Provider&amp;quot;&quot;/&gt;&lt;property id=&quot;20307&quot; value=&quot;2188&quot;/&gt;&lt;/object&gt;&lt;object type=&quot;3&quot; unique_id=&quot;10017&quot;&gt;&lt;property id=&quot;20148&quot; value=&quot;5&quot;/&gt;&lt;property id=&quot;20300&quot; value=&quot;Slide 14 - &amp;quot;4. Variety, Novelty:&amp;#x0D;&amp;#x0A;B. Volunteer Technology Demos&amp;quot;&quot;/&gt;&lt;property id=&quot;20307&quot; value=&quot;2189&quot;/&gt;&lt;/object&gt;&lt;object type=&quot;3&quot; unique_id=&quot;10018&quot;&gt;&lt;property id=&quot;20148&quot; value=&quot;5&quot;/&gt;&lt;property id=&quot;20300&quot; value=&quot;Slide 15 - &amp;quot;4. Variety, Novelty:&amp;#x0D;&amp;#x0A;C. Adding voice to email, docs (Yack Pack, VoiceThread)&amp;quot;&quot;/&gt;&lt;property id=&quot;20307&quot; value=&quot;2182&quot;/&gt;&lt;/object&gt;&lt;object type=&quot;3&quot; unique_id=&quot;10019&quot;&gt;&lt;property id=&quot;20148&quot; value=&quot;5&quot;/&gt;&lt;property id=&quot;20300&quot; value=&quot;Slide 16 - &amp;quot;4. Variety, Novelty:&amp;#x0D;&amp;#x0A;D. Free Text Chats&amp;#x0D;&amp;#x0A;(Bonk, 2007; Mei-Ya Liang, 2007)&amp;quot;&quot;/&gt;&lt;property id=&quot;20307&quot; value=&quot;2186&quot;/&gt;&lt;/object&gt;&lt;object type=&quot;3&quot; unique_id=&quot;10020&quot;&gt;&lt;property id=&quot;20148&quot; value=&quot;5&quot;/&gt;&lt;property id=&quot;20300&quot; value=&quot;Slide 17 - &amp;quot;5. Autonomy, Choice: A. Online Literature Search (Class Google Jockeys) &amp;#x0D;&amp;#x0A;(links to text, soundtracks, video clips,&quot;/&gt;&lt;property id=&quot;20307&quot; value=&quot;1739&quot;/&gt;&lt;/object&gt;&lt;object type=&quot;3&quot; unique_id=&quot;10021&quot;&gt;&lt;property id=&quot;20148&quot; value=&quot;5&quot;/&gt;&lt;property id=&quot;20300&quot; value=&quot;Slide 18&quot;/&gt;&lt;property id=&quot;20307&quot; value=&quot;1706&quot;/&gt;&lt;/object&gt;&lt;object type=&quot;3&quot; unique_id=&quot;10022&quot;&gt;&lt;property id=&quot;20148&quot; value=&quot;5&quot;/&gt;&lt;property id=&quot;20300&quot; value=&quot;Slide 19 - &amp;quot;5. Autonomy, Choice: &amp;#x0D;&amp;#x0A;C. Famous Person Homepage Explorations&amp;#x0D;&amp;#x0A;(e.g., Thomas Friedman, NY Times reporter)&amp;quot;&quot;/&gt;&lt;property id=&quot;20307&quot; value=&quot;2117&quot;/&gt;&lt;/object&gt;&lt;object type=&quot;3&quot; unique_id=&quot;10023&quot;&gt;&lt;property id=&quot;20148&quot; value=&quot;5&quot;/&gt;&lt;property id=&quot;20300&quot; value=&quot;Slide 20 - &amp;quot;6. Relevance, Meaningfulness: &amp;#x0D;&amp;#x0A; A. Mobile News (New York Times): A new way to take your news with you on the iPhon&quot;/&gt;&lt;property id=&quot;20307&quot; value=&quot;1904&quot;/&gt;&lt;/object&gt;&lt;object type=&quot;3&quot; unique_id=&quot;10024&quot;&gt;&lt;property id=&quot;20148&quot; value=&quot;5&quot;/&gt;&lt;property id=&quot;20300&quot; value=&quot;Slide 21 - &amp;quot;6. Relevance, Meaningfulness: &amp;#x0D;&amp;#x0A;B. 60 Second Recap&amp;#x0D;&amp;#x0A; http://www.60secondrecap.com/ &amp;#x0D;&amp;#x0A; Actress to students: Lend me yo&quot;/&gt;&lt;property id=&quot;20307&quot; value=&quot;2152&quot;/&gt;&lt;/object&gt;&lt;object type=&quot;3&quot; unique_id=&quot;10025&quot;&gt;&lt;property id=&quot;20148&quot; value=&quot;5&quot;/&gt;&lt;property id=&quot;20300&quot; value=&quot;Slide 22 - &amp;quot;7. Interactive, Collaborative: &amp;#x0D;&amp;#x0A;A. Online Language Learning &amp;#x0D;&amp;#x0A;(ECpod, Mixxer, Livemocha, Babbel, KanTalk)&amp;quot;&quot;/&gt;&lt;property id=&quot;20307&quot; value=&quot;1748&quot;/&gt;&lt;/object&gt;&lt;object type=&quot;3&quot; unique_id=&quot;10026&quot;&gt;&lt;property id=&quot;20148&quot; value=&quot;5&quot;/&gt;&lt;property id=&quot;20300&quot; value=&quot;Slide 23 - &amp;quot;7. Interactive, Collaborative: &amp;#x0D;&amp;#x0A;B. Collaborative Groups (Ning, Google Groups, MSN Groups, Yahoo Groups, Diigo)&amp;quot;&quot;/&gt;&lt;property id=&quot;20307&quot; value=&quot;2162&quot;/&gt;&lt;/object&gt;&lt;object type=&quot;3&quot; unique_id=&quot;10027&quot;&gt;&lt;property id=&quot;20148&quot; value=&quot;5&quot;/&gt;&lt;property id=&quot;20300&quot; value=&quot;Slide 24 - &amp;quot;7. Interactive, Collaborative: &amp;#x0D;&amp;#x0A;C. Collaborative Documents (Google Docs)&amp;quot;&quot;/&gt;&lt;property id=&quot;20307&quot; value=&quot;2184&quot;/&gt;&lt;/object&gt;&lt;object type=&quot;3&quot; unique_id=&quot;10028&quot;&gt;&lt;property id=&quot;20148&quot; value=&quot;5&quot;/&gt;&lt;property id=&quot;20300&quot; value=&quot;Slide 25 - &amp;quot;7. Interactive, Collaborative: &amp;#x0D;&amp;#x0A;D. Collaborative Bookmarking (Diigo, Delicious)&amp;quot;&quot;/&gt;&lt;property id=&quot;20307&quot; value=&quot;2185&quot;/&gt;&lt;/object&gt;&lt;object type=&quot;3&quot; unique_id=&quot;10029&quot;&gt;&lt;property id=&quot;20148&quot; value=&quot;5&quot;/&gt;&lt;property id=&quot;20300&quot; value=&quot;Slide 26 - &amp;quot;8. Engagement, Effort:&amp;#x0D;&amp;#x0A;A. Synchronous and Asynchronous Events (e.g., Breeze + Video + Online Forum + Online Papers&quot;/&gt;&lt;property id=&quot;20307&quot; value=&quot;1774&quot;/&gt;&lt;/object&gt;&lt;object type=&quot;3&quot; unique_id=&quot;10030&quot;&gt;&lt;property id=&quot;20148&quot; value=&quot;5&quot;/&gt;&lt;property id=&quot;20300&quot; value=&quot;Slide 27 - &amp;quot;8. Engagement, Effort:&amp;#x0D;&amp;#x0A;B. Nominate Quotes (e.g., Shakespeare)&amp;quot;&quot;/&gt;&lt;property id=&quot;20307&quot; value=&quot;2193&quot;/&gt;&lt;/object&gt;&lt;object type=&quot;3&quot; unique_id=&quot;10031&quot;&gt;&lt;property id=&quot;20148&quot; value=&quot;5&quot;/&gt;&lt;property id=&quot;20300&quot; value=&quot;Slide 28 - &amp;quot;8. Engagement, Effort:&amp;#x0D;&amp;#x0A;C. Online Café Question Exchange&amp;quot;&quot;/&gt;&lt;property id=&quot;20307&quot; value=&quot;2195&quot;/&gt;&lt;/object&gt;&lt;object type=&quot;3&quot; unique_id=&quot;10032&quot;&gt;&lt;property id=&quot;20148&quot; value=&quot;5&quot;/&gt;&lt;property id=&quot;20300&quot; value=&quot;Slide 29 - &amp;quot;9. Tension, Challenge, etc.:&amp;#x0D;&amp;#x0A;A. Online Role Play of Famous People, Mock Trial, Debates, etc.&amp;quot;&quot;/&gt;&lt;property id=&quot;20307&quot; value=&quot;1534&quot;/&gt;&lt;/object&gt;&lt;object type=&quot;3&quot; unique_id=&quot;10033&quot;&gt;&lt;property id=&quot;20148&quot; value=&quot;5&quot;/&gt;&lt;property id=&quot;20300&quot; value=&quot;Slide 30 - &amp;quot;9. Tension, Challenge, etc.:&amp;#x0D;&amp;#x0A;B. Ethical Medical Debates&amp;quot;&quot;/&gt;&lt;property id=&quot;20307&quot; value=&quot;2025&quot;/&gt;&lt;/object&gt;&lt;object type=&quot;3&quot; unique_id=&quot;10034&quot;&gt;&lt;property id=&quot;20148&quot; value=&quot;5&quot;/&gt;&lt;property id=&quot;20300&quot; value=&quot;Slide 31 - &amp;quot;10. Yields Products, Goals: &amp;#x0D;&amp;#x0A;A. Movie Festivals, Concept Maps, Video Papers, Virtual Timelines, Digital Movies&amp;quot;&quot;/&gt;&lt;property id=&quot;20307&quot; value=&quot;1909&quot;/&gt;&lt;/object&gt;&lt;object type=&quot;3&quot; unique_id=&quot;10035&quot;&gt;&lt;property id=&quot;20148&quot; value=&quot;5&quot;/&gt;&lt;property id=&quot;20300&quot; value=&quot;Slide 32 - &amp;quot;10. Yields Products, Goals: &amp;#x0D;&amp;#x0A;B. Video Blogs&amp;quot;&quot;/&gt;&lt;property id=&quot;20307&quot; value=&quot;2199&quot;/&gt;&lt;/object&gt;&lt;object type=&quot;3&quot; unique_id=&quot;10036&quot;&gt;&lt;property id=&quot;20148&quot; value=&quot;5&quot;/&gt;&lt;property id=&quot;20300&quot; value=&quot;Slide 33 - &amp;quot;Part II: Addressing Learning Styles&amp;quot;&quot;/&gt;&lt;property id=&quot;20307&quot; value=&quot;1922&quot;/&gt;&lt;/object&gt;&lt;object type=&quot;3&quot; unique_id=&quot;10037&quot;&gt;&lt;property id=&quot;20148&quot; value=&quot;5&quot;/&gt;&lt;property id=&quot;20300&quot; value=&quot;Slide 34&quot;/&gt;&lt;property id=&quot;20307&quot; value=&quot;2122&quot;/&gt;&lt;/object&gt;&lt;object type=&quot;3&quot; unique_id=&quot;10038&quot;&gt;&lt;property id=&quot;20148&quot; value=&quot;5&quot;/&gt;&lt;property id=&quot;20300&quot; value=&quot;Slide 35 - &amp;quot;The R2D2 Method&amp;quot;&quot;/&gt;&lt;property id=&quot;20307&quot; value=&quot;1930&quot;/&gt;&lt;/object&gt;&lt;object type=&quot;3&quot; unique_id=&quot;10039&quot;&gt;&lt;property id=&quot;20148&quot; value=&quot;5&quot;/&gt;&lt;property id=&quot;20300&quot; value=&quot;Slide 36 - &amp;quot;1. Auditory or Verbal Learners&amp;quot;&quot;/&gt;&lt;property id=&quot;20307&quot; value=&quot;1932&quot;/&gt;&lt;/object&gt;&lt;object type=&quot;3&quot; unique_id=&quot;10040&quot;&gt;&lt;property id=&quot;20148&quot; value=&quot;5&quot;/&gt;&lt;property id=&quot;20300&quot; value=&quot;Slide 37 - &amp;quot;Read 1a. Publishing in Open Access Journals (e.g., PLOS)&amp;quot;&quot;/&gt;&lt;property id=&quot;20307&quot; value=&quot;2138&quot;/&gt;&lt;/object&gt;&lt;object type=&quot;3&quot; unique_id=&quot;10041&quot;&gt;&lt;property id=&quot;20148&quot; value=&quot;5&quot;/&gt;&lt;property id=&quot;20300&quot; value=&quot;Slide 38 - &amp;quot;Read 1b. Course Announcements (e.g., Teaching with Twitter)&amp;quot;&quot;/&gt;&lt;property id=&quot;20307&quot; value=&quot;2139&quot;/&gt;&lt;/object&gt;&lt;object type=&quot;3&quot; unique_id=&quot;10042&quot;&gt;&lt;property id=&quot;20148&quot; value=&quot;5&quot;/&gt;&lt;property id=&quot;20300&quot; value=&quot;Slide 39 - &amp;quot;Read 1c. Podcast Paper Reflections&amp;quot;&quot;/&gt;&lt;property id=&quot;20307&quot; value=&quot;2196&quot;/&gt;&lt;/object&gt;&lt;object type=&quot;3&quot; unique_id=&quot;10043&quot;&gt;&lt;property id=&quot;20148&quot; value=&quot;5&quot;/&gt;&lt;property id=&quot;20300&quot; value=&quot;Slide 40 - &amp;quot;Read 1d. Wiki Steps on How to do Something: Wikihow&amp;#x0D;&amp;#x0A;http://www.wikihow.com/&amp;quot;&quot;/&gt;&lt;property id=&quot;20307&quot; value=&quot;2129&quot;/&gt;&lt;/object&gt;&lt;object type=&quot;3&quot; unique_id=&quot;10044&quot;&gt;&lt;property id=&quot;20148&quot; value=&quot;5&quot;/&gt;&lt;property id=&quot;20300&quot; value=&quot;Slide 41 - &amp;quot;2. Reflective and Observational Learners&amp;quot;&quot;/&gt;&lt;property id=&quot;20307&quot; value=&quot;1944&quot;/&gt;&lt;/object&gt;&lt;object type=&quot;3&quot; unique_id=&quot;10045&quot;&gt;&lt;property id=&quot;20148&quot; value=&quot;5&quot;/&gt;&lt;property id=&quot;20300&quot; value=&quot;Slide 42 - &amp;quot;Reflect 2a. Blogs Uses&amp;quot;&quot;/&gt;&lt;property id=&quot;20307&quot; value=&quot;2153&quot;/&gt;&lt;/object&gt;&lt;object type=&quot;3&quot; unique_id=&quot;10046&quot;&gt;&lt;property id=&quot;20148&quot; value=&quot;5&quot;/&gt;&lt;property id=&quot;20300&quot; value=&quot;Slide 43 - &amp;quot;Reflect 2b. Reuse Blog Transcripts&amp;quot;&quot;/&gt;&lt;property id=&quot;20307&quot; value=&quot;2187&quot;/&gt;&lt;/object&gt;&lt;object type=&quot;3&quot; unique_id=&quot;10047&quot;&gt;&lt;property id=&quot;20148&quot; value=&quot;5&quot;/&gt;&lt;property id=&quot;20300&quot; value=&quot;Slide 44 - &amp;quot;Reflect 2c. Critical Friend Blog Postings&amp;quot;&quot;/&gt;&lt;property id=&quot;20307&quot; value=&quot;2154&quot;/&gt;&lt;/object&gt;&lt;object type=&quot;3&quot; unique_id=&quot;10048&quot;&gt;&lt;property id=&quot;20148&quot; value=&quot;5&quot;/&gt;&lt;property id=&quot;20300&quot; value=&quot;Slide 45 - &amp;quot;Reflect 2d. Expert and Domain Specific Blogs (English Teacher Blogs)&amp;quot;&quot;/&gt;&lt;property id=&quot;20307&quot; value=&quot;2155&quot;/&gt;&lt;/object&gt;&lt;object type=&quot;3&quot; unique_id=&quot;10049&quot;&gt;&lt;property id=&quot;20148&quot; value=&quot;5&quot;/&gt;&lt;property id=&quot;20300&quot; value=&quot;Slide 46 - &amp;quot;Reflect 2e. Watch or Listen to Online Conferences&amp;quot;&quot;/&gt;&lt;property id=&quot;20307&quot; value=&quot;2156&quot;/&gt;&lt;/object&gt;&lt;object type=&quot;3&quot; unique_id=&quot;10050&quot;&gt;&lt;property id=&quot;20148&quot; value=&quot;5&quot;/&gt;&lt;property id=&quot;20300&quot; value=&quot;Slide 47 - &amp;quot;Reflect 2f. Analyze Online Cases &amp;#x0D;&amp;#x0A;(problems, solutions, etc.)&amp;quot;&quot;/&gt;&lt;property id=&quot;20307&quot; value=&quot;2157&quot;/&gt;&lt;/object&gt;&lt;object type=&quot;3&quot; unique_id=&quot;10051&quot;&gt;&lt;property id=&quot;20148&quot; value=&quot;5&quot;/&gt;&lt;property id=&quot;20300&quot; value=&quot;Slide 48 - &amp;quot;Reflect 2g. Reuse Blog, Chat Transcripts, Interviews, Presentations&amp;quot;&quot;/&gt;&lt;property id=&quot;20307&quot; value=&quot;2200&quot;/&gt;&lt;/object&gt;&lt;object type=&quot;3&quot; unique_id=&quot;10052&quot;&gt;&lt;property id=&quot;20148&quot; value=&quot;5&quot;/&gt;&lt;property id=&quot;20300&quot; value=&quot;Slide 49 - &amp;quot;Reflect 2h. Wikibook Critique&amp;quot;&quot;/&gt;&lt;property id=&quot;20307&quot; value=&quot;2201&quot;/&gt;&lt;/object&gt;&lt;object type=&quot;3&quot; unique_id=&quot;10053&quot;&gt;&lt;property id=&quot;20148&quot; value=&quot;5&quot;/&gt;&lt;property id=&quot;20300&quot; value=&quot;Slide 50 - &amp;quot;3. Visual Learners&amp;quot;&quot;/&gt;&lt;property id=&quot;20307&quot; value=&quot;1956&quot;/&gt;&lt;/object&gt;&lt;object type=&quot;3&quot; unique_id=&quot;10054&quot;&gt;&lt;property id=&quot;20148&quot; value=&quot;5&quot;/&gt;&lt;property id=&quot;20300&quot; value=&quot;Slide 51 - &amp;quot;Display 3a. Pubcasts! (videos of scientific papers and science)&amp;#x0D;&amp;#x0A;NSF, the Public Library of Science, and the San Di&quot;/&gt;&lt;property id=&quot;20307&quot; value=&quot;2141&quot;/&gt;&lt;/object&gt;&lt;object type=&quot;3&quot; unique_id=&quot;10055&quot;&gt;&lt;property id=&quot;20148&quot; value=&quot;5&quot;/&gt;&lt;property id=&quot;20300&quot; value=&quot;Slide 52 - &amp;quot;Display 3b. Anchored Instruction &amp;#x0D;&amp;#x0A;Discussions (YouTube, CNN, BBC, TeacherTube, CurrentTV)&amp;quot;&quot;/&gt;&lt;property id=&quot;20307&quot; value=&quot;1965&quot;/&gt;&lt;/object&gt;&lt;object type=&quot;3&quot; unique_id=&quot;10056&quot;&gt;&lt;property id=&quot;20148&quot; value=&quot;5&quot;/&gt;&lt;property id=&quot;20300&quot; value=&quot;Slide 53 - &amp;quot; Display 3c. Follow Online Adventure&amp;#x0D;&amp;#x0A;Australian adventurer Don McIntyre and teenage circumnavigator Mike Perham to&quot;/&gt;&lt;property id=&quot;20307&quot; value=&quot;2172&quot;/&gt;&lt;/object&gt;&lt;object type=&quot;3&quot; unique_id=&quot;10057&quot;&gt;&lt;property id=&quot;20148&quot; value=&quot;5&quot;/&gt;&lt;property id=&quot;20300&quot; value=&quot;Slide 54 - &amp;quot;Display 3d. Concept Mapping and Timeline Tools (VUE, Bubbl.us, Cmap, Freemind, Gliffy, Mindmeister, or Mindomo)&amp;quot;&quot;/&gt;&lt;property id=&quot;20307&quot; value=&quot;1970&quot;/&gt;&lt;/object&gt;&lt;object type=&quot;3&quot; unique_id=&quot;10058&quot;&gt;&lt;property id=&quot;20148&quot; value=&quot;5&quot;/&gt;&lt;property id=&quot;20300&quot; value=&quot;Slide 55 - &amp;quot;Display 3e. World Trends and Indices (e.g. Worldmapper)&amp;quot;&quot;/&gt;&lt;property id=&quot;20307&quot; value=&quot;1975&quot;/&gt;&lt;/object&gt;&lt;object type=&quot;3&quot; unique_id=&quot;10059&quot;&gt;&lt;property id=&quot;20148&quot; value=&quot;5&quot;/&gt;&lt;property id=&quot;20300&quot; value=&quot;Slide 56&quot;/&gt;&lt;property id=&quot;20307&quot; value=&quot;2130&quot;/&gt;&lt;/object&gt;&lt;object type=&quot;3&quot; unique_id=&quot;10060&quot;&gt;&lt;property id=&quot;20148&quot; value=&quot;5&quot;/&gt;&lt;property id=&quot;20300&quot; value=&quot;Slide 57 - &amp;quot;Display 3g. Shared Online Video (e.g., Howcast, WonderHowTo, Clip Chef)&amp;quot;&quot;/&gt;&lt;property id=&quot;20307&quot; value=&quot;2174&quot;/&gt;&lt;/object&gt;&lt;object type=&quot;3&quot; unique_id=&quot;10061&quot;&gt;&lt;property id=&quot;20148&quot; value=&quot;5&quot;/&gt;&lt;property id=&quot;20300&quot; value=&quot;Slide 58 - &amp;quot;4. Tactile/Kinesthetic Learners&amp;quot;&quot;/&gt;&lt;property id=&quot;20307&quot; value=&quot;1984&quot;/&gt;&lt;/object&gt;&lt;object type=&quot;3&quot; unique_id=&quot;10062&quot;&gt;&lt;property id=&quot;20148&quot; value=&quot;5&quot;/&gt;&lt;property id=&quot;20300&quot; value=&quot;Slide 59 - &amp;quot;Do 4a. Wikibooks: International Collaboration (Web 2.0 and Emerging Learning Technologies (The WELT))&amp;quot;&quot;/&gt;&lt;property id=&quot;20307&quot; value=&quot;1986&quot;/&gt;&lt;/object&gt;&lt;object type=&quot;3&quot; unique_id=&quot;10063&quot;&gt;&lt;property id=&quot;20148&quot; value=&quot;5&quot;/&gt;&lt;property id=&quot;20300&quot; value=&quot;Slide 60 - &amp;quot;Do 4b. Survey Research and Market Analysis &amp;#x0D;&amp;#x0A;(e.g., Mister Poll, MicroPoll, Zoomerang, SurveyShare)&amp;quot;&quot;/&gt;&lt;property id=&quot;20307&quot; value=&quot;1990&quot;/&gt;&lt;/object&gt;&lt;object type=&quot;3&quot; unique_id=&quot;10064&quot;&gt;&lt;property id=&quot;20148&quot; value=&quot;5&quot;/&gt;&lt;property id=&quot;20300&quot; value=&quot;Slide 61 - &amp;quot;Do 4c. Online Warm-ups Activities&amp;#x0D;&amp;#x0A;Just-In-Time-Teaching (JiTT) http://webphysics.iupui.edu/jitt/jitt.html&amp;quot;&quot;/&gt;&lt;property id=&quot;20307&quot; value=&quot;1992&quot;/&gt;&lt;/object&gt;&lt;object type=&quot;3&quot; unique_id=&quot;10065&quot;&gt;&lt;property id=&quot;20148&quot; value=&quot;5&quot;/&gt;&lt;property id=&quot;20300&quot; value=&quot;Slide 62 - &amp;quot;Do 4d. Online Performances&amp;#x0D;&amp;#x0A;Virtual Worlds/Reality/MMOG &amp;#x0D;&amp;#x0A;(e.g.,Shakespeare plays reenacted)&amp;quot;&quot;/&gt;&lt;property id=&quot;20307&quot; value=&quot;2126&quot;/&gt;&lt;/object&gt;&lt;object type=&quot;3&quot; unique_id=&quot;10066&quot;&gt;&lt;property id=&quot;20148&quot; value=&quot;5&quot;/&gt;&lt;property id=&quot;20300&quot; value=&quot;Slide 63 - &amp;quot;Do 4e. Syllabus, Glossary, etc. in wiki: &amp;#x0D;&amp;#x0A;Students sign up for tasks &amp;#x0D;&amp;#x0A;(Ron Owston, York University)&amp;quot;&quot;/&gt;&lt;property id=&quot;20307&quot; value=&quot;2127&quot;/&gt;&lt;/object&gt;&lt;object type=&quot;3&quot; unique_id=&quot;10067&quot;&gt;&lt;property id=&quot;20148&quot; value=&quot;5&quot;/&gt;&lt;property id=&quot;20300&quot; value=&quot;Slide 64 - &amp;quot;&amp;#x0D;&amp;#x0A; Read 1f. Podcasts for students of pronunciation class &amp;#x0D;&amp;#x0A;(e.g., Tzu-Su Chen, Taiwan)&amp;quot;&quot;/&gt;&lt;property id=&quot;20307&quot; value=&quot;2173&quot;/&gt;&lt;/object&gt;&lt;object type=&quot;3&quot; unique_id=&quot;10068&quot;&gt;&lt;property id=&quot;20148&quot; value=&quot;5&quot;/&gt;&lt;property id=&quot;20300&quot; value=&quot;Slide 65 - &amp;quot;Do 4g. Wiki: Poetry Projects Online&amp;quot;&quot;/&gt;&lt;property id=&quot;20307&quot; value=&quot;2056&quot;/&gt;&lt;/object&gt;&lt;object type=&quot;3&quot; unique_id=&quot;10069&quot;&gt;&lt;property id=&quot;20148&quot; value=&quot;5&quot;/&gt;&lt;property id=&quot;20300&quot; value=&quot;Slide 66 - &amp;quot;Try the R2D2 Method!!!&amp;#x0D;&amp;#x0A; Try TEC-VARIETY!!!&amp;quot;&quot;/&gt;&lt;property id=&quot;20307&quot; value=&quot;1560&quot;/&gt;&lt;/object&gt;&lt;/object&gt;&lt;/object&gt;&lt;/database&gt;"/>
</p:tagLst>
</file>

<file path=ppt/theme/theme1.xml><?xml version="1.0" encoding="utf-8"?>
<a:theme xmlns:a="http://schemas.openxmlformats.org/drawingml/2006/main" name="2_5 white background logo top">
  <a:themeElements>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fontScheme name="5 white background logo top">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333399"/>
        </a:solidFill>
        <a:ln w="19050"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sz="24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rgbClr val="FF9999"/>
        </a:solid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 white background logo top">
  <a:themeElements>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fontScheme name="5 white background logo top">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333399"/>
        </a:solidFill>
        <a:ln w="19050"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sz="24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rgbClr val="FF9999"/>
        </a:solid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5 white background logo top 1">
        <a:dk1>
          <a:srgbClr val="000000"/>
        </a:dk1>
        <a:lt1>
          <a:srgbClr val="FFFFFF"/>
        </a:lt1>
        <a:dk2>
          <a:srgbClr val="000000"/>
        </a:dk2>
        <a:lt2>
          <a:srgbClr val="247D9C"/>
        </a:lt2>
        <a:accent1>
          <a:srgbClr val="D21034"/>
        </a:accent1>
        <a:accent2>
          <a:srgbClr val="E4C191"/>
        </a:accent2>
        <a:accent3>
          <a:srgbClr val="FFFFFF"/>
        </a:accent3>
        <a:accent4>
          <a:srgbClr val="000000"/>
        </a:accent4>
        <a:accent5>
          <a:srgbClr val="E5AAAE"/>
        </a:accent5>
        <a:accent6>
          <a:srgbClr val="CFAF83"/>
        </a:accent6>
        <a:hlink>
          <a:srgbClr val="9F2D20"/>
        </a:hlink>
        <a:folHlink>
          <a:srgbClr val="FBE181"/>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93120</TotalTime>
  <Words>1063</Words>
  <Application>Microsoft Office PowerPoint</Application>
  <PresentationFormat>On-screen Show (4:3)</PresentationFormat>
  <Paragraphs>120</Paragraphs>
  <Slides>50</Slides>
  <Notes>3</Notes>
  <HiddenSlides>0</HiddenSlides>
  <MMClips>0</MMClips>
  <ScaleCrop>false</ScaleCrop>
  <HeadingPairs>
    <vt:vector size="6" baseType="variant">
      <vt:variant>
        <vt:lpstr>Fonts Used</vt:lpstr>
      </vt:variant>
      <vt:variant>
        <vt:i4>9</vt:i4>
      </vt:variant>
      <vt:variant>
        <vt:lpstr>Theme</vt:lpstr>
      </vt:variant>
      <vt:variant>
        <vt:i4>13</vt:i4>
      </vt:variant>
      <vt:variant>
        <vt:lpstr>Slide Titles</vt:lpstr>
      </vt:variant>
      <vt:variant>
        <vt:i4>50</vt:i4>
      </vt:variant>
    </vt:vector>
  </HeadingPairs>
  <TitlesOfParts>
    <vt:vector size="72" baseType="lpstr">
      <vt:lpstr>MS PGothic</vt:lpstr>
      <vt:lpstr>MS PGothic</vt:lpstr>
      <vt:lpstr>Arial</vt:lpstr>
      <vt:lpstr>Arial Narrow</vt:lpstr>
      <vt:lpstr>Calibri</vt:lpstr>
      <vt:lpstr>Calibri Light</vt:lpstr>
      <vt:lpstr>Gill Sans</vt:lpstr>
      <vt:lpstr>Helvetica</vt:lpstr>
      <vt:lpstr>Tahoma</vt:lpstr>
      <vt:lpstr>2_5 white background logo top</vt:lpstr>
      <vt:lpstr>5 white background logo top</vt:lpstr>
      <vt:lpstr>51_Office Theme</vt:lpstr>
      <vt:lpstr>29_Default Design</vt:lpstr>
      <vt:lpstr>Custom Design</vt:lpstr>
      <vt:lpstr>19_Default Design</vt:lpstr>
      <vt:lpstr>Office Theme</vt:lpstr>
      <vt:lpstr>70_Office Theme</vt:lpstr>
      <vt:lpstr>31_Default Design</vt:lpstr>
      <vt:lpstr>2_Office Theme</vt:lpstr>
      <vt:lpstr>1_Office Theme</vt:lpstr>
      <vt:lpstr>3_Office Theme</vt:lpstr>
      <vt:lpstr>13_Office Theme</vt:lpstr>
      <vt:lpstr>Multimedia in MOOCs:  Best Practices for Cultural Inclusion AECT Conference, November 6, 2015</vt:lpstr>
      <vt:lpstr>Audience Poll #1:  Who in here has taken a MOOC?</vt:lpstr>
      <vt:lpstr>Poll #2: Who would like a free MOOCs book?</vt:lpstr>
      <vt:lpstr>October 19, 2015 MOOCs Are Still Rising, at Least in Numbers,  Ellen Wexler, Chronicle of Higher Education http://chronicle.com/blogs/wiredcampus/moocs-are-still-rising-at-least-in-numbers/57527 </vt:lpstr>
      <vt:lpstr>October 19, 2015 MOOCs Are Still Rising, at Least in Numbers,  Ellen Wexler, Chronicle of Higher Education http://chronicle.com/blogs/wiredcampus/moocs-are-still-rising-at-least-in-numbers/57527 </vt:lpstr>
      <vt:lpstr>October 29, 2015 Campus Tech Leaders Report More Support for Free Educational Materials, Ellen Wexler, Chronicle of Higher Education http://chronicle.com/blogs/wiredcampus/campus-tech-leaders-report-more-support-for-free-educational-materials/57551?cid=at&amp;utm_source=at&amp;utm_medium=en&amp;elq=e4e3f59aa76642fe887fb1ea8a5a4cee&amp;elqCampaignId=1713&amp;elqaid=6714&amp;elqat=1&amp;elqTrackId=e0e831d54b44442d93aff83de20111dd   </vt:lpstr>
      <vt:lpstr>Things are heating up! http://routledge-ny.com/books/details/9781138807419/ </vt:lpstr>
      <vt:lpstr>MOOCs and Open Education Around the World http://routledge-ny.com/books/details/9781138807419/ </vt:lpstr>
      <vt:lpstr>Foreword #1: The Role of MOOCs in the Future of Education? George Siemens, Executive Director of the Learning Innovation and Networked Knowledge Research Lab, University of Texas Arlington</vt:lpstr>
      <vt:lpstr>Foreword #2: Open(ing up) Education for All, Boosted by Moocs?  Fred Mulder, UNESCO Chair in Open Educational Resources at the Open University of the Netherlands</vt:lpstr>
      <vt:lpstr>Chapter 1: The MOOC Misstep and the Open Education Infrastructure  David Wiley, Co-founder and Chief Academic Officer, Lumen Learning</vt:lpstr>
      <vt:lpstr>Chapter 2: The Single Canon:  MOOCs and Academic Colonization Karen Head, PhD The Georgia Institute of Technology</vt:lpstr>
      <vt:lpstr>Chapter 3: MOOCs and Open Education in Japan: A Case of the Open University of Japan Kumiko Aoki, Ph.D., The Open University of Japan</vt:lpstr>
      <vt:lpstr>Chapter 4: MOOCs, MERLOT, and Open Educational Services Gerard L. Hanley, Ph.D. MERLOT Executive Director Assistant Vice Chancellor, Academic Technology Services California State University, Office of the Chancellor  Figure 1. MOOCs as a Recent Evolution of OER</vt:lpstr>
      <vt:lpstr>Chapter 5: Enabling Open Education: A Feasibility Protocol for Australian Higher Education Dr Carina Bossu, University of Tasmania, Australia Mr David Bull, University of Southern Queensland, Australia Professor Mark Brown, Dublin City University, Ireland Figure 5.1. Feasibility Protocol</vt:lpstr>
      <vt:lpstr>Chapter 6: Open Education at the University of Cape Town Laura Czerniewicz, Glenda Cox, Cheryl Hodgkinson-Williams, and Michelle Willmers  Figure 3: The openness journey at the University of Cape Town (UCT)</vt:lpstr>
      <vt:lpstr>Chapter 8: MOOCs Downunder: Insights from the Open2Study Experience   Maggie Hartnett, Mark Brown, and Amy Wilson Massey University, Dublin City University, and Massey University Figure 3: Example of the Indigenous Studies subject</vt:lpstr>
      <vt:lpstr>Chapter 10: MOOC Pedagogy AMP: A Tool for Characterizing the Pedagogical Approaches of MOOCs Karen Swan, Scott Day, Leonard Bogle, and Traci van Prooyen University of Illinois Springfield  Figure 3. Ratings Metaphors</vt:lpstr>
      <vt:lpstr>Chapter 13: Unbundling Higher Education and the Georgia Tech Online MS in Computer Science: A Chronicle Richard DeMillo</vt:lpstr>
      <vt:lpstr>Chapter 14: Creating a Temporary Spontaneous Mini-Ecosystem through a MOOC Paul Kim and Charlie Chung, Stanford University   Figure 2. Twitter thread announcing the MOOC </vt:lpstr>
      <vt:lpstr>Chapter 15: Learning about MOOCs by Talking to Students Charles Severance, University of Michigan  Figure 3. Internet History, Technology, and Security on the Coursera Platform. </vt:lpstr>
      <vt:lpstr>Chapter 19: Harnessing the Power of Open Learning to Share Global Prosperity and Eradicate Poverty Sheila Jagannathan, World Bank, Washington DC  Figure 1: World Bank Group Twin Goals </vt:lpstr>
      <vt:lpstr>Chapter 20: The Glocalization of MOOCs in Southeast Asia  Zoraini Wati Abas, Ed.D. Figure 2. Eight of thirteen MOOCs offered by Taylor’s University</vt:lpstr>
      <vt:lpstr>Chapter 22: OER and MOOCs in Africa: The AVU Experience Griff Richards and Bakary Diallo,  African Virtual University, Nairobi, Kenya</vt:lpstr>
      <vt:lpstr>Chapter 23: Open Learning in the Corporate Setting  Elliot Masie, The Learning CONSORTIUM @ The MASIE Center</vt:lpstr>
      <vt:lpstr>Chapter 24: ALISON: A New World of Free Certified Learning Mike Feerick, CEO &amp; Founder, ALISON</vt:lpstr>
      <vt:lpstr>Chapter 28: MOOCs 2030:  A Future for Massive Online Learning Rebecca Ferguson, Mike Sharples (The Open University, UK), Russell Beale (University of Birmingham) Figure 1. The Beyond Prototypes Models of the TEL Complex  </vt:lpstr>
      <vt:lpstr>PowerPoint Presentation</vt:lpstr>
      <vt:lpstr>Driving down the road to cultural sensitivity in MOOCs?</vt:lpstr>
      <vt:lpstr>Chapter 14 (USA/Stanford): Paul Kim and Charlie Chung </vt:lpstr>
      <vt:lpstr>Chapter 15 (USA/U of Michigan): Chuck Severance </vt:lpstr>
      <vt:lpstr>Chapter 21 (the Philippines/The Open U): Melinda Bandalaria</vt:lpstr>
      <vt:lpstr> To be mindful of: </vt:lpstr>
      <vt:lpstr> To be mindful of: </vt:lpstr>
      <vt:lpstr>To address the concerns: </vt:lpstr>
      <vt:lpstr>To address the concerns: </vt:lpstr>
      <vt:lpstr>Curt, Tom, Mimi, and Yadi</vt:lpstr>
      <vt:lpstr>Chapter 2: Karen Head</vt:lpstr>
      <vt:lpstr>PowerPoint Presentation</vt:lpstr>
      <vt:lpstr>Chapter 5: Carina Bossu</vt:lpstr>
      <vt:lpstr>PowerPoint Presentation</vt:lpstr>
      <vt:lpstr>PowerPoint Presentation</vt:lpstr>
      <vt:lpstr>Chap. 6: Laura Czerniewicz</vt:lpstr>
      <vt:lpstr>PowerPoint Presentation</vt:lpstr>
      <vt:lpstr>Additional Slides (not used)</vt:lpstr>
      <vt:lpstr>PowerPoint Presentation</vt:lpstr>
      <vt:lpstr>Too Much Research on Things</vt:lpstr>
      <vt:lpstr>Too Little Research on Problems</vt:lpstr>
      <vt:lpstr>PowerPoint Presentation</vt:lpstr>
      <vt:lpstr>PowerPoint Presentation</vt:lpstr>
    </vt:vector>
  </TitlesOfParts>
  <Company>CourseShare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Curt Bonk</dc:creator>
  <cp:lastModifiedBy>cjbonk</cp:lastModifiedBy>
  <cp:revision>2108</cp:revision>
  <cp:lastPrinted>2015-10-30T18:18:04Z</cp:lastPrinted>
  <dcterms:created xsi:type="dcterms:W3CDTF">2003-05-17T19:53:56Z</dcterms:created>
  <dcterms:modified xsi:type="dcterms:W3CDTF">2015-11-06T20:14:58Z</dcterms:modified>
</cp:coreProperties>
</file>