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xml" ContentType="application/vnd.openxmlformats-officedocument.presentationml.tag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3.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tags/tag3.xml" ContentType="application/vnd.openxmlformats-officedocument.presentationml.tags+xml"/>
  <Override PartName="/ppt/charts/chart7.xml" ContentType="application/vnd.openxmlformats-officedocument.drawingml.chart+xml"/>
  <Override PartName="/ppt/charts/chart8.xml" ContentType="application/vnd.openxmlformats-officedocument.drawingml.chart+xml"/>
  <Override PartName="/ppt/notesSlides/notesSlide4.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tags/tag4.xml" ContentType="application/vnd.openxmlformats-officedocument.presentationml.tags+xml"/>
  <Override PartName="/ppt/charts/chart10.xml" ContentType="application/vnd.openxmlformats-officedocument.drawingml.chart+xml"/>
  <Override PartName="/ppt/notesSlides/notesSlide5.xml" ContentType="application/vnd.openxmlformats-officedocument.presentationml.notesSl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52" r:id="rId3"/>
    <p:sldMasterId id="2147483767" r:id="rId4"/>
    <p:sldMasterId id="2147484013" r:id="rId5"/>
    <p:sldMasterId id="2147484017" r:id="rId6"/>
    <p:sldMasterId id="2147484032" r:id="rId7"/>
    <p:sldMasterId id="2147484049" r:id="rId8"/>
    <p:sldMasterId id="2147484061" r:id="rId9"/>
    <p:sldMasterId id="2147484115" r:id="rId10"/>
    <p:sldMasterId id="2147484127" r:id="rId11"/>
  </p:sldMasterIdLst>
  <p:notesMasterIdLst>
    <p:notesMasterId r:id="rId72"/>
  </p:notesMasterIdLst>
  <p:handoutMasterIdLst>
    <p:handoutMasterId r:id="rId73"/>
  </p:handoutMasterIdLst>
  <p:sldIdLst>
    <p:sldId id="531" r:id="rId12"/>
    <p:sldId id="581" r:id="rId13"/>
    <p:sldId id="582" r:id="rId14"/>
    <p:sldId id="583" r:id="rId15"/>
    <p:sldId id="584" r:id="rId16"/>
    <p:sldId id="585" r:id="rId17"/>
    <p:sldId id="548" r:id="rId18"/>
    <p:sldId id="549" r:id="rId19"/>
    <p:sldId id="551" r:id="rId20"/>
    <p:sldId id="552" r:id="rId21"/>
    <p:sldId id="554" r:id="rId22"/>
    <p:sldId id="555" r:id="rId23"/>
    <p:sldId id="557" r:id="rId24"/>
    <p:sldId id="559" r:id="rId25"/>
    <p:sldId id="560" r:id="rId26"/>
    <p:sldId id="545" r:id="rId27"/>
    <p:sldId id="546" r:id="rId28"/>
    <p:sldId id="561" r:id="rId29"/>
    <p:sldId id="562" r:id="rId30"/>
    <p:sldId id="563" r:id="rId31"/>
    <p:sldId id="564" r:id="rId32"/>
    <p:sldId id="565" r:id="rId33"/>
    <p:sldId id="567" r:id="rId34"/>
    <p:sldId id="568" r:id="rId35"/>
    <p:sldId id="569" r:id="rId36"/>
    <p:sldId id="570" r:id="rId37"/>
    <p:sldId id="572" r:id="rId38"/>
    <p:sldId id="576" r:id="rId39"/>
    <p:sldId id="578" r:id="rId40"/>
    <p:sldId id="579" r:id="rId41"/>
    <p:sldId id="375" r:id="rId42"/>
    <p:sldId id="587" r:id="rId43"/>
    <p:sldId id="364" r:id="rId44"/>
    <p:sldId id="586" r:id="rId45"/>
    <p:sldId id="502" r:id="rId46"/>
    <p:sldId id="489" r:id="rId47"/>
    <p:sldId id="491" r:id="rId48"/>
    <p:sldId id="496" r:id="rId49"/>
    <p:sldId id="497" r:id="rId50"/>
    <p:sldId id="492" r:id="rId51"/>
    <p:sldId id="501" r:id="rId52"/>
    <p:sldId id="498" r:id="rId53"/>
    <p:sldId id="590" r:id="rId54"/>
    <p:sldId id="493" r:id="rId55"/>
    <p:sldId id="490" r:id="rId56"/>
    <p:sldId id="488" r:id="rId57"/>
    <p:sldId id="589" r:id="rId58"/>
    <p:sldId id="487" r:id="rId59"/>
    <p:sldId id="588" r:id="rId60"/>
    <p:sldId id="592" r:id="rId61"/>
    <p:sldId id="591" r:id="rId62"/>
    <p:sldId id="593" r:id="rId63"/>
    <p:sldId id="595" r:id="rId64"/>
    <p:sldId id="597" r:id="rId65"/>
    <p:sldId id="533" r:id="rId66"/>
    <p:sldId id="540" r:id="rId67"/>
    <p:sldId id="534" r:id="rId68"/>
    <p:sldId id="535" r:id="rId69"/>
    <p:sldId id="543" r:id="rId70"/>
    <p:sldId id="537" r:id="rId71"/>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87" d="100"/>
          <a:sy n="87" d="100"/>
        </p:scale>
        <p:origin x="1206" y="114"/>
      </p:cViewPr>
      <p:guideLst/>
    </p:cSldViewPr>
  </p:slideViewPr>
  <p:notesTextViewPr>
    <p:cViewPr>
      <p:scale>
        <a:sx n="1" d="1"/>
        <a:sy n="1" d="1"/>
      </p:scale>
      <p:origin x="0" y="0"/>
    </p:cViewPr>
  </p:notesTextViewPr>
  <p:sorterViewPr>
    <p:cViewPr varScale="1">
      <p:scale>
        <a:sx n="1" d="1"/>
        <a:sy n="1" d="1"/>
      </p:scale>
      <p:origin x="0" y="-166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file:///F:\IU\IST%20program\R\Research%20group-Bonk\pl\helpmewiththetalkonmondayindc\New%20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Shuya\Box%20Sync\Research\ResearchGroup-MOOC\Data\Q8.9.17.21.22.23resorted_08212016.xls"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F:\IU\IST%20program\R\Research%20group-Bonk\Elearn\AERA-for%20reference\PPT%20for%20Bonk\New%20data%201111.xlsx" TargetMode="External"/><Relationship Id="rId2" Type="http://schemas.microsoft.com/office/2011/relationships/chartColorStyle" Target="colors5.xml"/><Relationship Id="rId1" Type="http://schemas.microsoft.com/office/2011/relationships/chartStyle" Target="style5.xml"/></Relationships>
</file>

<file path=ppt/charts/_rels/chart2.xml.rels><?xml version="1.0" encoding="UTF-8" standalone="yes"?>
<Relationships xmlns="http://schemas.openxmlformats.org/package/2006/relationships"><Relationship Id="rId3" Type="http://schemas.openxmlformats.org/officeDocument/2006/relationships/oleObject" Target="file:///F:\IU\IST%20program\R\Research%20group-Bonk\pl\helpmewiththetalkonmondayindc\New%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Shuya\Box%20Sync\Research\ResearchGroup-MOOC\Data\Q8.9.17.21.22.23resorted_08212016.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huya\Box%20Sync\Research\ResearchGroup-MOOC\Data\Q8.9.17.21.22.23resorted_08212016.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Shuya\Box%20Sync\Research\ResearchGroup-MOOC\Data\Q8.9.17.21.22.23resorted_08212016.xls"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F:\IU\IST%20program\R\Research%20group-Bonk\pl\helpmewiththetalkonmondayindc\New%20data.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1" Type="http://schemas.openxmlformats.org/officeDocument/2006/relationships/oleObject" Target="file:///C:\Users\Shuya\Box%20Sync\Research\ResearchGroup-MOOC\Data\Q8.9.17.21.22.23resorted_08212016.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Shuya\Box%20Sync\Research\ResearchGroup-MOOC\Data\Q8.9.17.21.22.23resorted_08212016.xls"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F:\IU\IST%20program\R\Research%20group-Bonk\pl\helpmewiththetalkonmondayindc\New%20data.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Subject!$A$2:$A$16</c:f>
              <c:strCache>
                <c:ptCount val="15"/>
                <c:pt idx="0">
                  <c:v>Philosophy</c:v>
                </c:pt>
                <c:pt idx="1">
                  <c:v>Astronomy</c:v>
                </c:pt>
                <c:pt idx="2">
                  <c:v>Engineering</c:v>
                </c:pt>
                <c:pt idx="3">
                  <c:v>History</c:v>
                </c:pt>
                <c:pt idx="4">
                  <c:v>Math</c:v>
                </c:pt>
                <c:pt idx="5">
                  <c:v>Art</c:v>
                </c:pt>
                <c:pt idx="6">
                  <c:v>Data science</c:v>
                </c:pt>
                <c:pt idx="7">
                  <c:v>Language</c:v>
                </c:pt>
                <c:pt idx="8">
                  <c:v>Climate scicence</c:v>
                </c:pt>
                <c:pt idx="9">
                  <c:v>Natural science</c:v>
                </c:pt>
                <c:pt idx="10">
                  <c:v>Computer science</c:v>
                </c:pt>
                <c:pt idx="11">
                  <c:v>Business</c:v>
                </c:pt>
                <c:pt idx="12">
                  <c:v>Social science</c:v>
                </c:pt>
                <c:pt idx="13">
                  <c:v>Education</c:v>
                </c:pt>
                <c:pt idx="14">
                  <c:v>Medical and health</c:v>
                </c:pt>
              </c:strCache>
            </c:strRef>
          </c:cat>
          <c:val>
            <c:numRef>
              <c:f>Subject!$B$2:$B$16</c:f>
              <c:numCache>
                <c:formatCode>General</c:formatCode>
                <c:ptCount val="15"/>
                <c:pt idx="0">
                  <c:v>2</c:v>
                </c:pt>
                <c:pt idx="1">
                  <c:v>2</c:v>
                </c:pt>
                <c:pt idx="2">
                  <c:v>3</c:v>
                </c:pt>
                <c:pt idx="3">
                  <c:v>4</c:v>
                </c:pt>
                <c:pt idx="4">
                  <c:v>4</c:v>
                </c:pt>
                <c:pt idx="5">
                  <c:v>6</c:v>
                </c:pt>
                <c:pt idx="6">
                  <c:v>7</c:v>
                </c:pt>
                <c:pt idx="7">
                  <c:v>7</c:v>
                </c:pt>
                <c:pt idx="8">
                  <c:v>7</c:v>
                </c:pt>
                <c:pt idx="9">
                  <c:v>11</c:v>
                </c:pt>
                <c:pt idx="10">
                  <c:v>12</c:v>
                </c:pt>
                <c:pt idx="11">
                  <c:v>14</c:v>
                </c:pt>
                <c:pt idx="12">
                  <c:v>17</c:v>
                </c:pt>
                <c:pt idx="13">
                  <c:v>20</c:v>
                </c:pt>
                <c:pt idx="14">
                  <c:v>25</c:v>
                </c:pt>
              </c:numCache>
            </c:numRef>
          </c:val>
          <c:extLst>
            <c:ext xmlns:c16="http://schemas.microsoft.com/office/drawing/2014/chart" uri="{C3380CC4-5D6E-409C-BE32-E72D297353CC}">
              <c16:uniqueId val="{00000000-66CF-44F1-B89C-40B387804D3E}"/>
            </c:ext>
          </c:extLst>
        </c:ser>
        <c:dLbls>
          <c:showLegendKey val="0"/>
          <c:showVal val="0"/>
          <c:showCatName val="0"/>
          <c:showSerName val="0"/>
          <c:showPercent val="0"/>
          <c:showBubbleSize val="0"/>
        </c:dLbls>
        <c:gapWidth val="182"/>
        <c:axId val="609280832"/>
        <c:axId val="609278656"/>
      </c:barChart>
      <c:catAx>
        <c:axId val="609280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609278656"/>
        <c:crosses val="autoZero"/>
        <c:auto val="1"/>
        <c:lblAlgn val="ctr"/>
        <c:lblOffset val="100"/>
        <c:noMultiLvlLbl val="0"/>
      </c:catAx>
      <c:valAx>
        <c:axId val="6092786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280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Microsoft Sans Serif"/>
                <a:ea typeface="Microsoft Sans Serif"/>
                <a:cs typeface="Microsoft Sans Serif"/>
              </a:defRPr>
            </a:pPr>
            <a:r>
              <a:rPr lang="en-US" sz="2000" dirty="0">
                <a:latin typeface="Tahoma" panose="020B0604030504040204" pitchFamily="34" charset="0"/>
                <a:ea typeface="Tahoma" panose="020B0604030504040204" pitchFamily="34" charset="0"/>
                <a:cs typeface="Tahoma" panose="020B0604030504040204" pitchFamily="34" charset="0"/>
              </a:rPr>
              <a:t>22. How do participants in your MOOC contact you if they have questions, concerns, or suggestions?</a:t>
            </a:r>
          </a:p>
          <a:p>
            <a:pPr>
              <a:defRPr sz="1000" b="1" i="0" u="none" strike="noStrike" baseline="0">
                <a:solidFill>
                  <a:srgbClr val="000000"/>
                </a:solidFill>
                <a:latin typeface="Microsoft Sans Serif"/>
                <a:ea typeface="Microsoft Sans Serif"/>
                <a:cs typeface="Microsoft Sans Serif"/>
              </a:defRPr>
            </a:pPr>
            <a:r>
              <a:rPr lang="en-US" sz="2000" dirty="0">
                <a:latin typeface="Tahoma" panose="020B0604030504040204" pitchFamily="34" charset="0"/>
                <a:ea typeface="Tahoma" panose="020B0604030504040204" pitchFamily="34" charset="0"/>
                <a:cs typeface="Tahoma" panose="020B0604030504040204" pitchFamily="34" charset="0"/>
              </a:rPr>
              <a:t>[Check all that apply; N = 135]</a:t>
            </a:r>
          </a:p>
        </c:rich>
      </c:tx>
      <c:layout>
        <c:manualLayout>
          <c:xMode val="edge"/>
          <c:yMode val="edge"/>
          <c:x val="0.12250586111421446"/>
          <c:y val="5.213559704345553E-2"/>
        </c:manualLayout>
      </c:layout>
      <c:overlay val="0"/>
      <c:spPr>
        <a:noFill/>
        <a:ln w="25400">
          <a:noFill/>
        </a:ln>
      </c:spPr>
    </c:title>
    <c:autoTitleDeleted val="0"/>
    <c:plotArea>
      <c:layout>
        <c:manualLayout>
          <c:layoutTarget val="inner"/>
          <c:xMode val="edge"/>
          <c:yMode val="edge"/>
          <c:x val="0.47465229599418413"/>
          <c:y val="0.24226685183428273"/>
          <c:w val="0.86632091322311944"/>
          <c:h val="0.5"/>
        </c:manualLayout>
      </c:layout>
      <c:barChart>
        <c:barDir val="bar"/>
        <c:grouping val="clustered"/>
        <c:varyColors val="0"/>
        <c:ser>
          <c:idx val="0"/>
          <c:order val="0"/>
          <c:spPr>
            <a:solidFill>
              <a:srgbClr val="9999FF"/>
            </a:solidFill>
            <a:ln w="12700">
              <a:solidFill>
                <a:srgbClr val="000000"/>
              </a:solidFill>
              <a:prstDash val="solid"/>
            </a:ln>
          </c:spPr>
          <c:invertIfNegative val="0"/>
          <c:cat>
            <c:strRef>
              <c:f>'Question 23'!$A$4:$A$15</c:f>
              <c:strCache>
                <c:ptCount val="12"/>
                <c:pt idx="0">
                  <c:v>Mobile phone (including text messaging)</c:v>
                </c:pt>
                <c:pt idx="1">
                  <c:v>Personal visits</c:v>
                </c:pt>
                <c:pt idx="2">
                  <c:v>Virtual world or environment</c:v>
                </c:pt>
                <c:pt idx="3">
                  <c:v>Face-to-face meet ups (e.g., cafés, study center, university, etc.)</c:v>
                </c:pt>
                <c:pt idx="4">
                  <c:v>Synchronous chat tool</c:v>
                </c:pt>
                <c:pt idx="5">
                  <c:v>Not applicable (they cannot contact the instructor)</c:v>
                </c:pt>
                <c:pt idx="6">
                  <c:v>Synchronous conferencing (e.g., Skype, Google Hangouts, Zoom, Adobe Connect, etc.)</c:v>
                </c:pt>
                <c:pt idx="7">
                  <c:v>Other (Please describe):</c:v>
                </c:pt>
                <c:pt idx="8">
                  <c:v>Social media</c:v>
                </c:pt>
                <c:pt idx="9">
                  <c:v>Email to teaching assistants</c:v>
                </c:pt>
                <c:pt idx="10">
                  <c:v>Email to the instructor</c:v>
                </c:pt>
                <c:pt idx="11">
                  <c:v>Email to the course or system</c:v>
                </c:pt>
              </c:strCache>
            </c:strRef>
          </c:cat>
          <c:val>
            <c:numRef>
              <c:f>'Question 23'!$C$4:$C$15</c:f>
              <c:numCache>
                <c:formatCode>0.0%</c:formatCode>
                <c:ptCount val="12"/>
                <c:pt idx="0">
                  <c:v>0</c:v>
                </c:pt>
                <c:pt idx="1">
                  <c:v>6.9999999999999993E-3</c:v>
                </c:pt>
                <c:pt idx="2">
                  <c:v>6.9999999999999993E-3</c:v>
                </c:pt>
                <c:pt idx="3">
                  <c:v>0.03</c:v>
                </c:pt>
                <c:pt idx="4">
                  <c:v>8.1000000000000003E-2</c:v>
                </c:pt>
                <c:pt idx="5">
                  <c:v>9.6000000000000002E-2</c:v>
                </c:pt>
                <c:pt idx="6">
                  <c:v>0.13300000000000001</c:v>
                </c:pt>
                <c:pt idx="7">
                  <c:v>0.193</c:v>
                </c:pt>
                <c:pt idx="8">
                  <c:v>0.25900000000000001</c:v>
                </c:pt>
                <c:pt idx="9">
                  <c:v>0.311</c:v>
                </c:pt>
                <c:pt idx="10">
                  <c:v>0.55600000000000005</c:v>
                </c:pt>
                <c:pt idx="11">
                  <c:v>0.57799999999999996</c:v>
                </c:pt>
              </c:numCache>
            </c:numRef>
          </c:val>
          <c:extLst>
            <c:ext xmlns:c16="http://schemas.microsoft.com/office/drawing/2014/chart" uri="{C3380CC4-5D6E-409C-BE32-E72D297353CC}">
              <c16:uniqueId val="{00000000-F74A-4B3F-8CEE-E68F3DC34D8B}"/>
            </c:ext>
          </c:extLst>
        </c:ser>
        <c:dLbls>
          <c:showLegendKey val="0"/>
          <c:showVal val="0"/>
          <c:showCatName val="0"/>
          <c:showSerName val="0"/>
          <c:showPercent val="0"/>
          <c:showBubbleSize val="0"/>
        </c:dLbls>
        <c:gapWidth val="150"/>
        <c:axId val="747476224"/>
        <c:axId val="747469168"/>
      </c:barChart>
      <c:catAx>
        <c:axId val="747476224"/>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747469168"/>
        <c:crosses val="autoZero"/>
        <c:auto val="1"/>
        <c:lblAlgn val="ctr"/>
        <c:lblOffset val="100"/>
        <c:noMultiLvlLbl val="0"/>
      </c:catAx>
      <c:valAx>
        <c:axId val="747469168"/>
        <c:scaling>
          <c:orientation val="minMax"/>
        </c:scaling>
        <c:delete val="0"/>
        <c:axPos val="b"/>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747476224"/>
        <c:crossesAt val="1"/>
        <c:crossBetween val="between"/>
      </c:valAx>
      <c:spPr>
        <a:solidFill>
          <a:srgbClr val="EEEEEE"/>
        </a:solidFill>
        <a:ln w="25400">
          <a:noFill/>
        </a:ln>
      </c:spPr>
    </c:plotArea>
    <c:plotVisOnly val="1"/>
    <c:dispBlanksAs val="gap"/>
    <c:showDLblsOverMax val="0"/>
  </c:chart>
  <c:spPr>
    <a:solidFill>
      <a:srgbClr val="EEEEEE"/>
    </a:solidFill>
    <a:ln w="3175">
      <a:noFill/>
      <a:prstDash val="solid"/>
    </a:ln>
  </c:spPr>
  <c:txPr>
    <a:bodyPr/>
    <a:lstStyle/>
    <a:p>
      <a:pPr>
        <a:defRPr sz="1000" b="0" i="0" u="none" strike="noStrike" baseline="0">
          <a:solidFill>
            <a:srgbClr val="000000"/>
          </a:solidFill>
          <a:latin typeface="Microsoft Sans Serif"/>
          <a:ea typeface="Microsoft Sans Serif"/>
          <a:cs typeface="Microsoft Sans Serif"/>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252255184432776E-2"/>
          <c:y val="2.7189548080808621E-2"/>
          <c:w val="0.93870028166167974"/>
          <c:h val="0.83962662541848088"/>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Efforts!$B$7:$B$9</c:f>
              <c:strCache>
                <c:ptCount val="3"/>
                <c:pt idx="0">
                  <c:v>8-10 (high level effort)</c:v>
                </c:pt>
                <c:pt idx="1">
                  <c:v>4-7 (middle level effort)</c:v>
                </c:pt>
                <c:pt idx="2">
                  <c:v>1-3(low level effort)</c:v>
                </c:pt>
              </c:strCache>
            </c:strRef>
          </c:cat>
          <c:val>
            <c:numRef>
              <c:f>Efforts!$C$7:$C$9</c:f>
              <c:numCache>
                <c:formatCode>General</c:formatCode>
                <c:ptCount val="3"/>
                <c:pt idx="0">
                  <c:v>43</c:v>
                </c:pt>
                <c:pt idx="1">
                  <c:v>53</c:v>
                </c:pt>
                <c:pt idx="2">
                  <c:v>45</c:v>
                </c:pt>
              </c:numCache>
            </c:numRef>
          </c:val>
          <c:extLst>
            <c:ext xmlns:c16="http://schemas.microsoft.com/office/drawing/2014/chart" uri="{C3380CC4-5D6E-409C-BE32-E72D297353CC}">
              <c16:uniqueId val="{00000000-FDBA-4EA3-BADA-5D38CD5D5337}"/>
            </c:ext>
          </c:extLst>
        </c:ser>
        <c:dLbls>
          <c:showLegendKey val="0"/>
          <c:showVal val="0"/>
          <c:showCatName val="0"/>
          <c:showSerName val="0"/>
          <c:showPercent val="0"/>
          <c:showBubbleSize val="0"/>
        </c:dLbls>
        <c:gapWidth val="219"/>
        <c:overlap val="-27"/>
        <c:axId val="193819728"/>
        <c:axId val="193821904"/>
      </c:barChart>
      <c:catAx>
        <c:axId val="193819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93821904"/>
        <c:crosses val="autoZero"/>
        <c:auto val="1"/>
        <c:lblAlgn val="ctr"/>
        <c:lblOffset val="100"/>
        <c:noMultiLvlLbl val="0"/>
      </c:catAx>
      <c:valAx>
        <c:axId val="193821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819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'Number of MOOCs'!$B$3:$B$7</c:f>
              <c:strCache>
                <c:ptCount val="5"/>
                <c:pt idx="0">
                  <c:v>0</c:v>
                </c:pt>
                <c:pt idx="1">
                  <c:v>1</c:v>
                </c:pt>
                <c:pt idx="2">
                  <c:v>2</c:v>
                </c:pt>
                <c:pt idx="3">
                  <c:v>3</c:v>
                </c:pt>
                <c:pt idx="4">
                  <c:v>4 or more</c:v>
                </c:pt>
              </c:strCache>
            </c:strRef>
          </c:cat>
          <c:val>
            <c:numRef>
              <c:f>'Number of MOOCs'!$C$3:$C$7</c:f>
              <c:numCache>
                <c:formatCode>General</c:formatCode>
                <c:ptCount val="5"/>
                <c:pt idx="0">
                  <c:v>1</c:v>
                </c:pt>
                <c:pt idx="1">
                  <c:v>84</c:v>
                </c:pt>
                <c:pt idx="2">
                  <c:v>30</c:v>
                </c:pt>
                <c:pt idx="3">
                  <c:v>20</c:v>
                </c:pt>
                <c:pt idx="4">
                  <c:v>17</c:v>
                </c:pt>
              </c:numCache>
            </c:numRef>
          </c:val>
          <c:extLst>
            <c:ext xmlns:c16="http://schemas.microsoft.com/office/drawing/2014/chart" uri="{C3380CC4-5D6E-409C-BE32-E72D297353CC}">
              <c16:uniqueId val="{00000000-392D-4350-8658-90CD834A7A2D}"/>
            </c:ext>
          </c:extLst>
        </c:ser>
        <c:dLbls>
          <c:showLegendKey val="0"/>
          <c:showVal val="0"/>
          <c:showCatName val="0"/>
          <c:showSerName val="0"/>
          <c:showPercent val="0"/>
          <c:showBubbleSize val="0"/>
        </c:dLbls>
        <c:gapWidth val="219"/>
        <c:overlap val="-27"/>
        <c:axId val="193663264"/>
        <c:axId val="193664896"/>
      </c:barChart>
      <c:catAx>
        <c:axId val="19366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3664896"/>
        <c:crosses val="autoZero"/>
        <c:auto val="1"/>
        <c:lblAlgn val="ctr"/>
        <c:lblOffset val="100"/>
        <c:noMultiLvlLbl val="0"/>
      </c:catAx>
      <c:valAx>
        <c:axId val="193664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3663264"/>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Microsoft Sans Serif"/>
                <a:ea typeface="Microsoft Sans Serif"/>
                <a:cs typeface="Microsoft Sans Serif"/>
              </a:defRPr>
            </a:pPr>
            <a:r>
              <a:rPr lang="en-US" sz="2800" dirty="0">
                <a:latin typeface="Tahoma" panose="020B0604030504040204" pitchFamily="34" charset="0"/>
                <a:ea typeface="Tahoma" panose="020B0604030504040204" pitchFamily="34" charset="0"/>
                <a:cs typeface="Tahoma" panose="020B0604030504040204" pitchFamily="34" charset="0"/>
              </a:rPr>
              <a:t>7. What is the delivery format of your most recent MOOC?</a:t>
            </a:r>
          </a:p>
        </c:rich>
      </c:tx>
      <c:layout>
        <c:manualLayout>
          <c:xMode val="edge"/>
          <c:yMode val="edge"/>
          <c:x val="4.9487742935641316E-2"/>
          <c:y val="3.09996576514892E-3"/>
        </c:manualLayout>
      </c:layout>
      <c:overlay val="0"/>
      <c:spPr>
        <a:noFill/>
        <a:ln w="25400">
          <a:noFill/>
        </a:ln>
      </c:spPr>
    </c:title>
    <c:autoTitleDeleted val="0"/>
    <c:plotArea>
      <c:layout>
        <c:manualLayout>
          <c:layoutTarget val="inner"/>
          <c:xMode val="edge"/>
          <c:yMode val="edge"/>
          <c:x val="0.40620353914666391"/>
          <c:y val="0.19251340865000571"/>
          <c:w val="0.46701468067538904"/>
          <c:h val="0.71925133689839571"/>
        </c:manualLayout>
      </c:layout>
      <c:barChart>
        <c:barDir val="bar"/>
        <c:grouping val="clustered"/>
        <c:varyColors val="0"/>
        <c:ser>
          <c:idx val="0"/>
          <c:order val="0"/>
          <c:spPr>
            <a:solidFill>
              <a:srgbClr val="9999FF"/>
            </a:solidFill>
            <a:ln w="12700">
              <a:solidFill>
                <a:srgbClr val="000000"/>
              </a:solidFill>
              <a:prstDash val="solid"/>
            </a:ln>
          </c:spPr>
          <c:invertIfNegative val="0"/>
          <c:dPt>
            <c:idx val="0"/>
            <c:invertIfNegative val="0"/>
            <c:bubble3D val="0"/>
            <c:extLst>
              <c:ext xmlns:c16="http://schemas.microsoft.com/office/drawing/2014/chart" uri="{C3380CC4-5D6E-409C-BE32-E72D297353CC}">
                <c16:uniqueId val="{00000000-67F5-4FB6-B3E3-53EF3933C36C}"/>
              </c:ext>
            </c:extLst>
          </c:dPt>
          <c:dPt>
            <c:idx val="1"/>
            <c:invertIfNegative val="0"/>
            <c:bubble3D val="0"/>
            <c:extLst>
              <c:ext xmlns:c16="http://schemas.microsoft.com/office/drawing/2014/chart" uri="{C3380CC4-5D6E-409C-BE32-E72D297353CC}">
                <c16:uniqueId val="{00000002-67F5-4FB6-B3E3-53EF3933C36C}"/>
              </c:ext>
            </c:extLst>
          </c:dPt>
          <c:dPt>
            <c:idx val="2"/>
            <c:invertIfNegative val="0"/>
            <c:bubble3D val="0"/>
            <c:extLst>
              <c:ext xmlns:c16="http://schemas.microsoft.com/office/drawing/2014/chart" uri="{C3380CC4-5D6E-409C-BE32-E72D297353CC}">
                <c16:uniqueId val="{00000004-67F5-4FB6-B3E3-53EF3933C36C}"/>
              </c:ext>
            </c:extLst>
          </c:dPt>
          <c:dPt>
            <c:idx val="3"/>
            <c:invertIfNegative val="0"/>
            <c:bubble3D val="0"/>
            <c:extLst>
              <c:ext xmlns:c16="http://schemas.microsoft.com/office/drawing/2014/chart" uri="{C3380CC4-5D6E-409C-BE32-E72D297353CC}">
                <c16:uniqueId val="{00000006-67F5-4FB6-B3E3-53EF3933C36C}"/>
              </c:ext>
            </c:extLst>
          </c:dPt>
          <c:dPt>
            <c:idx val="4"/>
            <c:invertIfNegative val="0"/>
            <c:bubble3D val="0"/>
            <c:extLst>
              <c:ext xmlns:c16="http://schemas.microsoft.com/office/drawing/2014/chart" uri="{C3380CC4-5D6E-409C-BE32-E72D297353CC}">
                <c16:uniqueId val="{00000008-67F5-4FB6-B3E3-53EF3933C36C}"/>
              </c:ext>
            </c:extLst>
          </c:dPt>
          <c:dPt>
            <c:idx val="5"/>
            <c:invertIfNegative val="0"/>
            <c:bubble3D val="0"/>
            <c:extLst>
              <c:ext xmlns:c16="http://schemas.microsoft.com/office/drawing/2014/chart" uri="{C3380CC4-5D6E-409C-BE32-E72D297353CC}">
                <c16:uniqueId val="{0000000A-67F5-4FB6-B3E3-53EF3933C36C}"/>
              </c:ext>
            </c:extLst>
          </c:dPt>
          <c:cat>
            <c:strRef>
              <c:f>'Question 8'!$A$4:$A$9</c:f>
              <c:strCache>
                <c:ptCount val="6"/>
                <c:pt idx="0">
                  <c:v>Instructor led (with teaching assistants, moderators, and/or tutor support)</c:v>
                </c:pt>
                <c:pt idx="1">
                  <c:v>Instructor led with no additional teaching support</c:v>
                </c:pt>
                <c:pt idx="2">
                  <c:v>Self-paced</c:v>
                </c:pt>
                <c:pt idx="3">
                  <c:v>Primarily learner/participant driven (i.e., cMOOC)</c:v>
                </c:pt>
                <c:pt idx="4">
                  <c:v>Other (Please describe):</c:v>
                </c:pt>
                <c:pt idx="5">
                  <c:v>Hybrid or blended type of MOOC</c:v>
                </c:pt>
              </c:strCache>
            </c:strRef>
          </c:cat>
          <c:val>
            <c:numRef>
              <c:f>'Question 8'!$C$4:$C$9</c:f>
              <c:numCache>
                <c:formatCode>0.0%</c:formatCode>
                <c:ptCount val="6"/>
                <c:pt idx="0">
                  <c:v>0.06</c:v>
                </c:pt>
                <c:pt idx="1">
                  <c:v>6.7000000000000004E-2</c:v>
                </c:pt>
                <c:pt idx="2">
                  <c:v>0.127</c:v>
                </c:pt>
                <c:pt idx="3">
                  <c:v>0.14000000000000001</c:v>
                </c:pt>
                <c:pt idx="4">
                  <c:v>0.18</c:v>
                </c:pt>
                <c:pt idx="5">
                  <c:v>0.42700000000000005</c:v>
                </c:pt>
              </c:numCache>
            </c:numRef>
          </c:val>
          <c:extLst>
            <c:ext xmlns:c16="http://schemas.microsoft.com/office/drawing/2014/chart" uri="{C3380CC4-5D6E-409C-BE32-E72D297353CC}">
              <c16:uniqueId val="{0000000B-67F5-4FB6-B3E3-53EF3933C36C}"/>
            </c:ext>
          </c:extLst>
        </c:ser>
        <c:dLbls>
          <c:showLegendKey val="0"/>
          <c:showVal val="0"/>
          <c:showCatName val="0"/>
          <c:showSerName val="0"/>
          <c:showPercent val="0"/>
          <c:showBubbleSize val="0"/>
        </c:dLbls>
        <c:gapWidth val="100"/>
        <c:axId val="441082976"/>
        <c:axId val="441077880"/>
      </c:barChart>
      <c:catAx>
        <c:axId val="441082976"/>
        <c:scaling>
          <c:orientation val="minMax"/>
        </c:scaling>
        <c:delete val="0"/>
        <c:axPos val="l"/>
        <c:numFmt formatCode="General" sourceLinked="1"/>
        <c:majorTickMark val="out"/>
        <c:minorTickMark val="none"/>
        <c:tickLblPos val="nextTo"/>
        <c:crossAx val="441077880"/>
        <c:crosses val="autoZero"/>
        <c:auto val="1"/>
        <c:lblAlgn val="ctr"/>
        <c:lblOffset val="100"/>
        <c:noMultiLvlLbl val="0"/>
      </c:catAx>
      <c:valAx>
        <c:axId val="441077880"/>
        <c:scaling>
          <c:orientation val="minMax"/>
        </c:scaling>
        <c:delete val="0"/>
        <c:axPos val="b"/>
        <c:majorGridlines/>
        <c:numFmt formatCode="0.0%" sourceLinked="1"/>
        <c:majorTickMark val="out"/>
        <c:minorTickMark val="none"/>
        <c:tickLblPos val="nextTo"/>
        <c:crossAx val="441082976"/>
        <c:crosses val="autoZero"/>
        <c:crossBetween val="between"/>
      </c:valAx>
      <c:spPr>
        <a:solidFill>
          <a:srgbClr val="EEEEEE"/>
        </a:solidFill>
        <a:ln w="25400">
          <a:noFill/>
        </a:ln>
      </c:spPr>
    </c:plotArea>
    <c:plotVisOnly val="1"/>
    <c:dispBlanksAs val="zero"/>
    <c:showDLblsOverMax val="0"/>
  </c:chart>
  <c:spPr>
    <a:solidFill>
      <a:srgbClr val="EEEEEE"/>
    </a:solidFill>
    <a:ln w="3175">
      <a:noFill/>
      <a:prstDash val="solid"/>
    </a:ln>
  </c:spPr>
  <c:txPr>
    <a:bodyPr/>
    <a:lstStyle/>
    <a:p>
      <a:pPr>
        <a:defRPr sz="1000" b="0" i="0" u="none" strike="noStrike" baseline="0">
          <a:solidFill>
            <a:srgbClr val="000000"/>
          </a:solidFill>
          <a:latin typeface="Microsoft Sans Serif"/>
          <a:ea typeface="Microsoft Sans Serif"/>
          <a:cs typeface="Microsoft Sans Serif"/>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Microsoft Sans Serif"/>
                <a:ea typeface="Microsoft Sans Serif"/>
                <a:cs typeface="Microsoft Sans Serif"/>
              </a:defRPr>
            </a:pPr>
            <a:r>
              <a:rPr lang="en-US" sz="1800" dirty="0">
                <a:latin typeface="Tahoma" panose="020B0604030504040204" pitchFamily="34" charset="0"/>
                <a:ea typeface="Tahoma" panose="020B0604030504040204" pitchFamily="34" charset="0"/>
                <a:cs typeface="Tahoma" panose="020B0604030504040204" pitchFamily="34" charset="0"/>
              </a:rPr>
              <a:t>8. How many people signed up for your most recent MOOC? (N = 150)</a:t>
            </a:r>
          </a:p>
        </c:rich>
      </c:tx>
      <c:layout>
        <c:manualLayout>
          <c:xMode val="edge"/>
          <c:yMode val="edge"/>
          <c:x val="0.1469909230096238"/>
          <c:y val="1.3240383168664426E-3"/>
        </c:manualLayout>
      </c:layout>
      <c:overlay val="0"/>
      <c:spPr>
        <a:noFill/>
        <a:ln w="25400">
          <a:noFill/>
        </a:ln>
      </c:spPr>
    </c:title>
    <c:autoTitleDeleted val="0"/>
    <c:plotArea>
      <c:layout>
        <c:manualLayout>
          <c:layoutTarget val="inner"/>
          <c:xMode val="edge"/>
          <c:yMode val="edge"/>
          <c:x val="0.17708363356464565"/>
          <c:y val="0.20000028722467719"/>
          <c:w val="0.41840348714783926"/>
          <c:h val="0.70882454736981182"/>
        </c:manualLayout>
      </c:layout>
      <c:barChart>
        <c:barDir val="bar"/>
        <c:grouping val="clustered"/>
        <c:varyColors val="0"/>
        <c:ser>
          <c:idx val="0"/>
          <c:order val="0"/>
          <c:spPr>
            <a:solidFill>
              <a:srgbClr val="9999FF"/>
            </a:solidFill>
            <a:ln w="12700">
              <a:solidFill>
                <a:srgbClr val="000000"/>
              </a:solidFill>
              <a:prstDash val="solid"/>
            </a:ln>
          </c:spPr>
          <c:invertIfNegative val="0"/>
          <c:dPt>
            <c:idx val="0"/>
            <c:invertIfNegative val="0"/>
            <c:bubble3D val="0"/>
            <c:extLst>
              <c:ext xmlns:c16="http://schemas.microsoft.com/office/drawing/2014/chart" uri="{C3380CC4-5D6E-409C-BE32-E72D297353CC}">
                <c16:uniqueId val="{00000000-B00F-4D5B-B7AC-EBAB82012C56}"/>
              </c:ext>
            </c:extLst>
          </c:dPt>
          <c:dPt>
            <c:idx val="1"/>
            <c:invertIfNegative val="0"/>
            <c:bubble3D val="0"/>
            <c:extLst>
              <c:ext xmlns:c16="http://schemas.microsoft.com/office/drawing/2014/chart" uri="{C3380CC4-5D6E-409C-BE32-E72D297353CC}">
                <c16:uniqueId val="{00000002-B00F-4D5B-B7AC-EBAB82012C56}"/>
              </c:ext>
            </c:extLst>
          </c:dPt>
          <c:dPt>
            <c:idx val="2"/>
            <c:invertIfNegative val="0"/>
            <c:bubble3D val="0"/>
            <c:extLst>
              <c:ext xmlns:c16="http://schemas.microsoft.com/office/drawing/2014/chart" uri="{C3380CC4-5D6E-409C-BE32-E72D297353CC}">
                <c16:uniqueId val="{00000004-B00F-4D5B-B7AC-EBAB82012C56}"/>
              </c:ext>
            </c:extLst>
          </c:dPt>
          <c:dPt>
            <c:idx val="3"/>
            <c:invertIfNegative val="0"/>
            <c:bubble3D val="0"/>
            <c:extLst>
              <c:ext xmlns:c16="http://schemas.microsoft.com/office/drawing/2014/chart" uri="{C3380CC4-5D6E-409C-BE32-E72D297353CC}">
                <c16:uniqueId val="{00000006-B00F-4D5B-B7AC-EBAB82012C56}"/>
              </c:ext>
            </c:extLst>
          </c:dPt>
          <c:dPt>
            <c:idx val="4"/>
            <c:invertIfNegative val="0"/>
            <c:bubble3D val="0"/>
            <c:extLst>
              <c:ext xmlns:c16="http://schemas.microsoft.com/office/drawing/2014/chart" uri="{C3380CC4-5D6E-409C-BE32-E72D297353CC}">
                <c16:uniqueId val="{00000008-B00F-4D5B-B7AC-EBAB82012C56}"/>
              </c:ext>
            </c:extLst>
          </c:dPt>
          <c:cat>
            <c:strRef>
              <c:f>'Question 9'!$A$4:$A$8</c:f>
              <c:strCache>
                <c:ptCount val="5"/>
                <c:pt idx="0">
                  <c:v>Less than 10,000</c:v>
                </c:pt>
                <c:pt idx="1">
                  <c:v>10,000-25,000</c:v>
                </c:pt>
                <c:pt idx="2">
                  <c:v>25,001-50,000</c:v>
                </c:pt>
                <c:pt idx="3">
                  <c:v>50,001-100,000</c:v>
                </c:pt>
                <c:pt idx="4">
                  <c:v>More than 100,000</c:v>
                </c:pt>
              </c:strCache>
            </c:strRef>
          </c:cat>
          <c:val>
            <c:numRef>
              <c:f>'Question 9'!$C$4:$C$8</c:f>
              <c:numCache>
                <c:formatCode>0.0%</c:formatCode>
                <c:ptCount val="5"/>
                <c:pt idx="0">
                  <c:v>0.47299999999999998</c:v>
                </c:pt>
                <c:pt idx="1">
                  <c:v>0.24</c:v>
                </c:pt>
                <c:pt idx="2">
                  <c:v>0.127</c:v>
                </c:pt>
                <c:pt idx="3">
                  <c:v>0.1</c:v>
                </c:pt>
                <c:pt idx="4">
                  <c:v>0.06</c:v>
                </c:pt>
              </c:numCache>
            </c:numRef>
          </c:val>
          <c:extLst>
            <c:ext xmlns:c16="http://schemas.microsoft.com/office/drawing/2014/chart" uri="{C3380CC4-5D6E-409C-BE32-E72D297353CC}">
              <c16:uniqueId val="{00000009-B00F-4D5B-B7AC-EBAB82012C56}"/>
            </c:ext>
          </c:extLst>
        </c:ser>
        <c:dLbls>
          <c:showLegendKey val="0"/>
          <c:showVal val="0"/>
          <c:showCatName val="0"/>
          <c:showSerName val="0"/>
          <c:showPercent val="0"/>
          <c:showBubbleSize val="0"/>
        </c:dLbls>
        <c:gapWidth val="100"/>
        <c:axId val="448486568"/>
        <c:axId val="448482256"/>
      </c:barChart>
      <c:valAx>
        <c:axId val="448482256"/>
        <c:scaling>
          <c:orientation val="minMax"/>
        </c:scaling>
        <c:delete val="0"/>
        <c:axPos val="b"/>
        <c:majorGridlines/>
        <c:numFmt formatCode="0.0%" sourceLinked="1"/>
        <c:majorTickMark val="out"/>
        <c:minorTickMark val="none"/>
        <c:tickLblPos val="nextTo"/>
        <c:crossAx val="448486568"/>
        <c:crosses val="autoZero"/>
        <c:crossBetween val="between"/>
      </c:valAx>
      <c:catAx>
        <c:axId val="448486568"/>
        <c:scaling>
          <c:orientation val="minMax"/>
        </c:scaling>
        <c:delete val="0"/>
        <c:axPos val="l"/>
        <c:numFmt formatCode="General" sourceLinked="1"/>
        <c:majorTickMark val="out"/>
        <c:minorTickMark val="none"/>
        <c:tickLblPos val="nextTo"/>
        <c:txPr>
          <a:bodyPr/>
          <a:lstStyle/>
          <a:p>
            <a:pPr>
              <a:defRPr b="1" i="0" baseline="0">
                <a:latin typeface="Tahoma" panose="020B0604030504040204" pitchFamily="34" charset="0"/>
              </a:defRPr>
            </a:pPr>
            <a:endParaRPr lang="en-US"/>
          </a:p>
        </c:txPr>
        <c:crossAx val="448482256"/>
        <c:crosses val="autoZero"/>
        <c:auto val="1"/>
        <c:lblAlgn val="ctr"/>
        <c:lblOffset val="100"/>
        <c:noMultiLvlLbl val="0"/>
      </c:catAx>
      <c:spPr>
        <a:solidFill>
          <a:srgbClr val="EEEEEE"/>
        </a:solidFill>
        <a:ln w="25400">
          <a:noFill/>
        </a:ln>
      </c:spPr>
    </c:plotArea>
    <c:plotVisOnly val="1"/>
    <c:dispBlanksAs val="zero"/>
    <c:showDLblsOverMax val="0"/>
  </c:chart>
  <c:spPr>
    <a:solidFill>
      <a:srgbClr val="EEEEEE"/>
    </a:solidFill>
    <a:ln w="3175">
      <a:noFill/>
      <a:prstDash val="solid"/>
    </a:ln>
  </c:spPr>
  <c:txPr>
    <a:bodyPr/>
    <a:lstStyle/>
    <a:p>
      <a:pPr>
        <a:defRPr sz="1000" b="0" i="0" u="none" strike="noStrike" baseline="0">
          <a:solidFill>
            <a:srgbClr val="000000"/>
          </a:solidFill>
          <a:latin typeface="Microsoft Sans Serif"/>
          <a:ea typeface="Microsoft Sans Serif"/>
          <a:cs typeface="Microsoft Sans Serif"/>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Microsoft Sans Serif"/>
                <a:ea typeface="Microsoft Sans Serif"/>
                <a:cs typeface="Microsoft Sans Serif"/>
              </a:defRPr>
            </a:pPr>
            <a:r>
              <a:rPr lang="en-US" sz="2800" dirty="0">
                <a:latin typeface="Tahoma" panose="020B0604030504040204" pitchFamily="34" charset="0"/>
                <a:ea typeface="Tahoma" panose="020B0604030504040204" pitchFamily="34" charset="0"/>
                <a:cs typeface="Tahoma" panose="020B0604030504040204" pitchFamily="34" charset="0"/>
              </a:rPr>
              <a:t>16. In what ways is peer interaction encouraged in your MOOC?</a:t>
            </a:r>
          </a:p>
          <a:p>
            <a:pPr>
              <a:defRPr sz="1000" b="1" i="0" u="none" strike="noStrike" baseline="0">
                <a:solidFill>
                  <a:srgbClr val="000000"/>
                </a:solidFill>
                <a:latin typeface="Microsoft Sans Serif"/>
                <a:ea typeface="Microsoft Sans Serif"/>
                <a:cs typeface="Microsoft Sans Serif"/>
              </a:defRPr>
            </a:pPr>
            <a:r>
              <a:rPr lang="en-US" sz="2800" dirty="0">
                <a:latin typeface="Tahoma" panose="020B0604030504040204" pitchFamily="34" charset="0"/>
                <a:ea typeface="Tahoma" panose="020B0604030504040204" pitchFamily="34" charset="0"/>
                <a:cs typeface="Tahoma" panose="020B0604030504040204" pitchFamily="34" charset="0"/>
              </a:rPr>
              <a:t>[Check all that apply; N = 137]</a:t>
            </a:r>
          </a:p>
        </c:rich>
      </c:tx>
      <c:layout>
        <c:manualLayout>
          <c:xMode val="edge"/>
          <c:yMode val="edge"/>
          <c:x val="0.1655461975480913"/>
          <c:y val="4.3601281315210641E-2"/>
        </c:manualLayout>
      </c:layout>
      <c:overlay val="0"/>
      <c:spPr>
        <a:noFill/>
        <a:ln w="25400">
          <a:noFill/>
        </a:ln>
      </c:spPr>
    </c:title>
    <c:autoTitleDeleted val="0"/>
    <c:plotArea>
      <c:layout>
        <c:manualLayout>
          <c:layoutTarget val="inner"/>
          <c:xMode val="edge"/>
          <c:yMode val="edge"/>
          <c:x val="0.44542649257450417"/>
          <c:y val="0.27665765681106058"/>
          <c:w val="0.86632091322311944"/>
          <c:h val="0.44117710417208206"/>
        </c:manualLayout>
      </c:layout>
      <c:barChart>
        <c:barDir val="bar"/>
        <c:grouping val="clustered"/>
        <c:varyColors val="0"/>
        <c:ser>
          <c:idx val="0"/>
          <c:order val="0"/>
          <c:spPr>
            <a:solidFill>
              <a:srgbClr val="9999FF"/>
            </a:solidFill>
            <a:ln w="12700">
              <a:solidFill>
                <a:srgbClr val="000000"/>
              </a:solidFill>
              <a:prstDash val="solid"/>
            </a:ln>
          </c:spPr>
          <c:invertIfNegative val="0"/>
          <c:cat>
            <c:strRef>
              <c:f>'Question 17'!$A$4:$A$12</c:f>
              <c:strCache>
                <c:ptCount val="9"/>
                <c:pt idx="0">
                  <c:v>Virtual worlds</c:v>
                </c:pt>
                <c:pt idx="1">
                  <c:v>System formed collaborative teams</c:v>
                </c:pt>
                <c:pt idx="2">
                  <c:v>Not applicable</c:v>
                </c:pt>
                <c:pt idx="3">
                  <c:v>Synchronous conferencing and chat tool(s)</c:v>
                </c:pt>
                <c:pt idx="4">
                  <c:v>Assigning peer groups</c:v>
                </c:pt>
                <c:pt idx="5">
                  <c:v>Local meet-ups arranged or encouraged</c:v>
                </c:pt>
                <c:pt idx="6">
                  <c:v>Offer or encourage breakout discussion forums or groups</c:v>
                </c:pt>
                <c:pt idx="7">
                  <c:v>Assigning pair-based assignments or peer reviews (e.g., critical friends, email pals, and Web buddy activities)</c:v>
                </c:pt>
                <c:pt idx="8">
                  <c:v>Asynchronous discussion forums</c:v>
                </c:pt>
              </c:strCache>
            </c:strRef>
          </c:cat>
          <c:val>
            <c:numRef>
              <c:f>'Question 17'!$C$4:$C$12</c:f>
              <c:numCache>
                <c:formatCode>0.0%</c:formatCode>
                <c:ptCount val="9"/>
                <c:pt idx="0">
                  <c:v>1.4999999999999999E-2</c:v>
                </c:pt>
                <c:pt idx="1">
                  <c:v>4.4000000000000004E-2</c:v>
                </c:pt>
                <c:pt idx="2">
                  <c:v>7.2999999999999995E-2</c:v>
                </c:pt>
                <c:pt idx="3">
                  <c:v>8.8000000000000009E-2</c:v>
                </c:pt>
                <c:pt idx="4">
                  <c:v>0.109</c:v>
                </c:pt>
                <c:pt idx="5">
                  <c:v>0.161</c:v>
                </c:pt>
                <c:pt idx="6">
                  <c:v>0.22600000000000001</c:v>
                </c:pt>
                <c:pt idx="7">
                  <c:v>0.255</c:v>
                </c:pt>
                <c:pt idx="8">
                  <c:v>0.80299999999999994</c:v>
                </c:pt>
              </c:numCache>
            </c:numRef>
          </c:val>
          <c:extLst>
            <c:ext xmlns:c16="http://schemas.microsoft.com/office/drawing/2014/chart" uri="{C3380CC4-5D6E-409C-BE32-E72D297353CC}">
              <c16:uniqueId val="{00000000-8346-44FC-B0C4-E216EF0C3508}"/>
            </c:ext>
          </c:extLst>
        </c:ser>
        <c:dLbls>
          <c:showLegendKey val="0"/>
          <c:showVal val="0"/>
          <c:showCatName val="0"/>
          <c:showSerName val="0"/>
          <c:showPercent val="0"/>
          <c:showBubbleSize val="0"/>
        </c:dLbls>
        <c:gapWidth val="150"/>
        <c:axId val="735158856"/>
        <c:axId val="735157288"/>
      </c:barChart>
      <c:catAx>
        <c:axId val="735158856"/>
        <c:scaling>
          <c:orientation val="minMax"/>
        </c:scaling>
        <c:delete val="0"/>
        <c:axPos val="l"/>
        <c:numFmt formatCode="General" sourceLinked="1"/>
        <c:majorTickMark val="out"/>
        <c:minorTickMark val="none"/>
        <c:tickLblPos val="nextTo"/>
        <c:spPr>
          <a:ln w="3175">
            <a:no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735157288"/>
        <c:crosses val="autoZero"/>
        <c:auto val="1"/>
        <c:lblAlgn val="ctr"/>
        <c:lblOffset val="100"/>
        <c:noMultiLvlLbl val="0"/>
      </c:catAx>
      <c:valAx>
        <c:axId val="735157288"/>
        <c:scaling>
          <c:orientation val="minMax"/>
        </c:scaling>
        <c:delete val="0"/>
        <c:axPos val="b"/>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735158856"/>
        <c:crossesAt val="1"/>
        <c:crossBetween val="between"/>
      </c:valAx>
      <c:spPr>
        <a:solidFill>
          <a:srgbClr val="EEEEEE"/>
        </a:solidFill>
        <a:ln w="25400">
          <a:noFill/>
        </a:ln>
      </c:spPr>
    </c:plotArea>
    <c:plotVisOnly val="1"/>
    <c:dispBlanksAs val="gap"/>
    <c:showDLblsOverMax val="0"/>
  </c:chart>
  <c:spPr>
    <a:solidFill>
      <a:srgbClr val="EEEEEE"/>
    </a:solidFill>
    <a:ln w="3175">
      <a:noFill/>
      <a:prstDash val="solid"/>
    </a:ln>
  </c:spPr>
  <c:txPr>
    <a:bodyPr/>
    <a:lstStyle/>
    <a:p>
      <a:pPr>
        <a:defRPr sz="1000" b="0" i="0" u="none" strike="noStrike" baseline="0">
          <a:solidFill>
            <a:srgbClr val="000000"/>
          </a:solidFill>
          <a:latin typeface="Microsoft Sans Serif"/>
          <a:ea typeface="Microsoft Sans Serif"/>
          <a:cs typeface="Microsoft Sans Serif"/>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Choices!$D$2:$D$10</c:f>
              <c:strCache>
                <c:ptCount val="9"/>
                <c:pt idx="0">
                  <c:v>Choice in team or collaborative partners (i.e., self-formed teams)</c:v>
                </c:pt>
                <c:pt idx="1">
                  <c:v>Learner portfolios of course accomplishments</c:v>
                </c:pt>
                <c:pt idx="2">
                  <c:v>Learner selected learning pathways (i.e., different routes to learn the same content)</c:v>
                </c:pt>
                <c:pt idx="3">
                  <c:v>Learner determined or contributed content</c:v>
                </c:pt>
                <c:pt idx="4">
                  <c:v>Two or more media elements to learn the same content</c:v>
                </c:pt>
                <c:pt idx="5">
                  <c:v>Learner discussion and negotiation of content</c:v>
                </c:pt>
                <c:pt idx="6">
                  <c:v>Options with course tasks and assignments</c:v>
                </c:pt>
                <c:pt idx="7">
                  <c:v>Learner selected incentives (e.g., certificates, badges, course credit, etc., options)</c:v>
                </c:pt>
                <c:pt idx="8">
                  <c:v>Optional readings, videos, or other materials</c:v>
                </c:pt>
              </c:strCache>
            </c:strRef>
          </c:cat>
          <c:val>
            <c:numRef>
              <c:f>Choices!$E$2:$E$10</c:f>
              <c:numCache>
                <c:formatCode>General</c:formatCode>
                <c:ptCount val="9"/>
                <c:pt idx="0">
                  <c:v>16</c:v>
                </c:pt>
                <c:pt idx="1">
                  <c:v>21</c:v>
                </c:pt>
                <c:pt idx="2">
                  <c:v>24</c:v>
                </c:pt>
                <c:pt idx="3">
                  <c:v>38</c:v>
                </c:pt>
                <c:pt idx="4">
                  <c:v>40</c:v>
                </c:pt>
                <c:pt idx="5">
                  <c:v>46</c:v>
                </c:pt>
                <c:pt idx="6">
                  <c:v>48</c:v>
                </c:pt>
                <c:pt idx="7">
                  <c:v>81</c:v>
                </c:pt>
                <c:pt idx="8">
                  <c:v>94</c:v>
                </c:pt>
              </c:numCache>
            </c:numRef>
          </c:val>
          <c:extLst>
            <c:ext xmlns:c16="http://schemas.microsoft.com/office/drawing/2014/chart" uri="{C3380CC4-5D6E-409C-BE32-E72D297353CC}">
              <c16:uniqueId val="{00000000-7709-4A36-B8C6-5D1C66579E8E}"/>
            </c:ext>
          </c:extLst>
        </c:ser>
        <c:dLbls>
          <c:showLegendKey val="0"/>
          <c:showVal val="0"/>
          <c:showCatName val="0"/>
          <c:showSerName val="0"/>
          <c:showPercent val="0"/>
          <c:showBubbleSize val="0"/>
        </c:dLbls>
        <c:gapWidth val="182"/>
        <c:axId val="609796752"/>
        <c:axId val="609798384"/>
      </c:barChart>
      <c:catAx>
        <c:axId val="609796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609798384"/>
        <c:crosses val="autoZero"/>
        <c:auto val="1"/>
        <c:lblAlgn val="ctr"/>
        <c:lblOffset val="100"/>
        <c:noMultiLvlLbl val="0"/>
      </c:catAx>
      <c:valAx>
        <c:axId val="6097983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09796752"/>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Microsoft Sans Serif"/>
                <a:ea typeface="Microsoft Sans Serif"/>
                <a:cs typeface="Microsoft Sans Serif"/>
              </a:defRPr>
            </a:pPr>
            <a:r>
              <a:rPr lang="en-US" sz="1800" dirty="0">
                <a:latin typeface="Tahoma" panose="020B0604030504040204" pitchFamily="34" charset="0"/>
                <a:ea typeface="Tahoma" panose="020B0604030504040204" pitchFamily="34" charset="0"/>
                <a:cs typeface="Tahoma" panose="020B0604030504040204" pitchFamily="34" charset="0"/>
              </a:rPr>
              <a:t>20. In what ways do students get feedback in the course?[Check all that apply; N = 135]</a:t>
            </a:r>
          </a:p>
        </c:rich>
      </c:tx>
      <c:layout>
        <c:manualLayout>
          <c:xMode val="edge"/>
          <c:yMode val="edge"/>
          <c:x val="0.11805575570976377"/>
          <c:y val="3.2085561497326207E-2"/>
        </c:manualLayout>
      </c:layout>
      <c:overlay val="0"/>
      <c:spPr>
        <a:noFill/>
        <a:ln w="25400">
          <a:noFill/>
        </a:ln>
      </c:spPr>
    </c:title>
    <c:autoTitleDeleted val="0"/>
    <c:plotArea>
      <c:layout>
        <c:manualLayout>
          <c:layoutTarget val="inner"/>
          <c:xMode val="edge"/>
          <c:yMode val="edge"/>
          <c:x val="0.10937518543698703"/>
          <c:y val="0.21657754010695188"/>
          <c:w val="0.86632091322311944"/>
          <c:h val="0.41176470588235292"/>
        </c:manualLayout>
      </c:layout>
      <c:barChart>
        <c:barDir val="bar"/>
        <c:grouping val="clustered"/>
        <c:varyColors val="0"/>
        <c:ser>
          <c:idx val="0"/>
          <c:order val="0"/>
          <c:spPr>
            <a:solidFill>
              <a:srgbClr val="9999FF"/>
            </a:solidFill>
            <a:ln w="12700">
              <a:solidFill>
                <a:srgbClr val="000000"/>
              </a:solidFill>
              <a:prstDash val="solid"/>
            </a:ln>
          </c:spPr>
          <c:invertIfNegative val="0"/>
          <c:cat>
            <c:strRef>
              <c:f>'Question 21'!$A$4:$A$11</c:f>
              <c:strCache>
                <c:ptCount val="8"/>
                <c:pt idx="0">
                  <c:v>Outside expert feedback</c:v>
                </c:pt>
                <c:pt idx="1">
                  <c:v>Other (Please describe):</c:v>
                </c:pt>
                <c:pt idx="2">
                  <c:v>Self-feedback</c:v>
                </c:pt>
                <c:pt idx="3">
                  <c:v>Task or assignment rubrics</c:v>
                </c:pt>
                <c:pt idx="4">
                  <c:v>Instructor feedback</c:v>
                </c:pt>
                <c:pt idx="5">
                  <c:v>Moderator, tutor, or teaching assistant feedback</c:v>
                </c:pt>
                <c:pt idx="6">
                  <c:v>System or computer feedback</c:v>
                </c:pt>
                <c:pt idx="7">
                  <c:v>Peer feedback</c:v>
                </c:pt>
              </c:strCache>
            </c:strRef>
          </c:cat>
          <c:val>
            <c:numRef>
              <c:f>'Question 21'!$C$4:$C$11</c:f>
              <c:numCache>
                <c:formatCode>0.0%</c:formatCode>
                <c:ptCount val="8"/>
                <c:pt idx="0">
                  <c:v>0.03</c:v>
                </c:pt>
                <c:pt idx="1">
                  <c:v>6.7000000000000004E-2</c:v>
                </c:pt>
                <c:pt idx="2">
                  <c:v>0.26700000000000002</c:v>
                </c:pt>
                <c:pt idx="3">
                  <c:v>0.37</c:v>
                </c:pt>
                <c:pt idx="4">
                  <c:v>0.4</c:v>
                </c:pt>
                <c:pt idx="5">
                  <c:v>0.43</c:v>
                </c:pt>
                <c:pt idx="6">
                  <c:v>0.57799999999999996</c:v>
                </c:pt>
                <c:pt idx="7">
                  <c:v>0.64400000000000002</c:v>
                </c:pt>
              </c:numCache>
            </c:numRef>
          </c:val>
          <c:extLst>
            <c:ext xmlns:c16="http://schemas.microsoft.com/office/drawing/2014/chart" uri="{C3380CC4-5D6E-409C-BE32-E72D297353CC}">
              <c16:uniqueId val="{00000000-BBB8-442C-9013-1527D8B2F03A}"/>
            </c:ext>
          </c:extLst>
        </c:ser>
        <c:dLbls>
          <c:showLegendKey val="0"/>
          <c:showVal val="0"/>
          <c:showCatName val="0"/>
          <c:showSerName val="0"/>
          <c:showPercent val="0"/>
          <c:showBubbleSize val="0"/>
        </c:dLbls>
        <c:gapWidth val="150"/>
        <c:axId val="487349888"/>
        <c:axId val="487350280"/>
      </c:barChart>
      <c:catAx>
        <c:axId val="487349888"/>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487350280"/>
        <c:crosses val="autoZero"/>
        <c:auto val="1"/>
        <c:lblAlgn val="ctr"/>
        <c:lblOffset val="100"/>
        <c:noMultiLvlLbl val="0"/>
      </c:catAx>
      <c:valAx>
        <c:axId val="487350280"/>
        <c:scaling>
          <c:orientation val="minMax"/>
        </c:scaling>
        <c:delete val="0"/>
        <c:axPos val="b"/>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487349888"/>
        <c:crossesAt val="1"/>
        <c:crossBetween val="between"/>
      </c:valAx>
      <c:spPr>
        <a:solidFill>
          <a:srgbClr val="EEEEEE"/>
        </a:solidFill>
        <a:ln w="25400">
          <a:noFill/>
        </a:ln>
      </c:spPr>
    </c:plotArea>
    <c:plotVisOnly val="1"/>
    <c:dispBlanksAs val="gap"/>
    <c:showDLblsOverMax val="0"/>
  </c:chart>
  <c:spPr>
    <a:solidFill>
      <a:srgbClr val="EEEEEE"/>
    </a:solidFill>
    <a:ln w="3175">
      <a:noFill/>
      <a:prstDash val="solid"/>
    </a:ln>
  </c:spPr>
  <c:txPr>
    <a:bodyPr/>
    <a:lstStyle/>
    <a:p>
      <a:pPr>
        <a:defRPr sz="1000" b="0" i="0" u="none" strike="noStrike" baseline="0">
          <a:solidFill>
            <a:srgbClr val="000000"/>
          </a:solidFill>
          <a:latin typeface="Microsoft Sans Serif"/>
          <a:ea typeface="Microsoft Sans Serif"/>
          <a:cs typeface="Microsoft Sans Serif"/>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Microsoft Sans Serif"/>
                <a:ea typeface="Microsoft Sans Serif"/>
                <a:cs typeface="Microsoft Sans Serif"/>
              </a:defRPr>
            </a:pPr>
            <a:r>
              <a:rPr lang="en-US" sz="2400" dirty="0">
                <a:latin typeface="Tahoma" panose="020B0604030504040204" pitchFamily="34" charset="0"/>
                <a:ea typeface="Tahoma" panose="020B0604030504040204" pitchFamily="34" charset="0"/>
                <a:cs typeface="Tahoma" panose="020B0604030504040204" pitchFamily="34" charset="0"/>
              </a:rPr>
              <a:t>21. Does your most recent (or current) MOOC utilize any of the following?</a:t>
            </a:r>
          </a:p>
          <a:p>
            <a:pPr>
              <a:defRPr sz="1000" b="1" i="0" u="none" strike="noStrike" baseline="0">
                <a:solidFill>
                  <a:srgbClr val="000000"/>
                </a:solidFill>
                <a:latin typeface="Microsoft Sans Serif"/>
                <a:ea typeface="Microsoft Sans Serif"/>
                <a:cs typeface="Microsoft Sans Serif"/>
              </a:defRPr>
            </a:pPr>
            <a:r>
              <a:rPr lang="en-US" sz="2400" dirty="0">
                <a:latin typeface="Tahoma" panose="020B0604030504040204" pitchFamily="34" charset="0"/>
                <a:ea typeface="Tahoma" panose="020B0604030504040204" pitchFamily="34" charset="0"/>
                <a:cs typeface="Tahoma" panose="020B0604030504040204" pitchFamily="34" charset="0"/>
              </a:rPr>
              <a:t>[Check all that apply; N = 127]</a:t>
            </a:r>
          </a:p>
        </c:rich>
      </c:tx>
      <c:layout>
        <c:manualLayout>
          <c:xMode val="edge"/>
          <c:yMode val="edge"/>
          <c:x val="7.1221979039538641E-2"/>
          <c:y val="4.7639933897151751E-2"/>
        </c:manualLayout>
      </c:layout>
      <c:overlay val="0"/>
      <c:spPr>
        <a:noFill/>
        <a:ln w="25400">
          <a:noFill/>
        </a:ln>
      </c:spPr>
    </c:title>
    <c:autoTitleDeleted val="0"/>
    <c:plotArea>
      <c:layout>
        <c:manualLayout>
          <c:layoutTarget val="inner"/>
          <c:xMode val="edge"/>
          <c:yMode val="edge"/>
          <c:x val="0.47084231654947811"/>
          <c:y val="0.32618042189170798"/>
          <c:w val="0.86632091322311944"/>
          <c:h val="0.35294168333766562"/>
        </c:manualLayout>
      </c:layout>
      <c:barChart>
        <c:barDir val="bar"/>
        <c:grouping val="clustered"/>
        <c:varyColors val="0"/>
        <c:ser>
          <c:idx val="0"/>
          <c:order val="0"/>
          <c:spPr>
            <a:solidFill>
              <a:srgbClr val="9999FF"/>
            </a:solidFill>
            <a:ln w="12700">
              <a:solidFill>
                <a:srgbClr val="000000"/>
              </a:solidFill>
              <a:prstDash val="solid"/>
            </a:ln>
          </c:spPr>
          <c:invertIfNegative val="0"/>
          <c:cat>
            <c:strRef>
              <c:f>'Question 22'!$A$4:$A$13</c:f>
              <c:strCache>
                <c:ptCount val="10"/>
                <c:pt idx="0">
                  <c:v>Automated counseling system</c:v>
                </c:pt>
                <c:pt idx="1">
                  <c:v>System adaption to user performance</c:v>
                </c:pt>
                <c:pt idx="2">
                  <c:v>Embedded agents for student advice</c:v>
                </c:pt>
                <c:pt idx="3">
                  <c:v>Automated plagiarism checking/detection (e.g., Turnitin.com)</c:v>
                </c:pt>
                <c:pt idx="4">
                  <c:v>Automated group allocation tools</c:v>
                </c:pt>
                <c:pt idx="5">
                  <c:v>Automated alerts to students who do not log on regularly</c:v>
                </c:pt>
                <c:pt idx="6">
                  <c:v>Automated alerts for missed assignments</c:v>
                </c:pt>
                <c:pt idx="7">
                  <c:v>Automated or system generated feedback system</c:v>
                </c:pt>
                <c:pt idx="8">
                  <c:v>None of the above</c:v>
                </c:pt>
                <c:pt idx="9">
                  <c:v>Automated grading system</c:v>
                </c:pt>
              </c:strCache>
            </c:strRef>
          </c:cat>
          <c:val>
            <c:numRef>
              <c:f>'Question 22'!$C$4:$C$13</c:f>
              <c:numCache>
                <c:formatCode>0.0%</c:formatCode>
                <c:ptCount val="10"/>
                <c:pt idx="0">
                  <c:v>0</c:v>
                </c:pt>
                <c:pt idx="1">
                  <c:v>8.0000000000000002E-3</c:v>
                </c:pt>
                <c:pt idx="2">
                  <c:v>2.4E-2</c:v>
                </c:pt>
                <c:pt idx="3">
                  <c:v>3.9E-2</c:v>
                </c:pt>
                <c:pt idx="4">
                  <c:v>5.5E-2</c:v>
                </c:pt>
                <c:pt idx="5">
                  <c:v>0.16500000000000001</c:v>
                </c:pt>
                <c:pt idx="6">
                  <c:v>0.18899999999999997</c:v>
                </c:pt>
                <c:pt idx="7">
                  <c:v>0.22</c:v>
                </c:pt>
                <c:pt idx="8">
                  <c:v>0.29100000000000004</c:v>
                </c:pt>
                <c:pt idx="9">
                  <c:v>0.52800000000000002</c:v>
                </c:pt>
              </c:numCache>
            </c:numRef>
          </c:val>
          <c:extLst>
            <c:ext xmlns:c16="http://schemas.microsoft.com/office/drawing/2014/chart" uri="{C3380CC4-5D6E-409C-BE32-E72D297353CC}">
              <c16:uniqueId val="{00000000-0BF8-4AEF-B873-960B5ED79E16}"/>
            </c:ext>
          </c:extLst>
        </c:ser>
        <c:dLbls>
          <c:showLegendKey val="0"/>
          <c:showVal val="0"/>
          <c:showCatName val="0"/>
          <c:showSerName val="0"/>
          <c:showPercent val="0"/>
          <c:showBubbleSize val="0"/>
        </c:dLbls>
        <c:gapWidth val="150"/>
        <c:axId val="491121152"/>
        <c:axId val="491121936"/>
      </c:barChart>
      <c:catAx>
        <c:axId val="491121152"/>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491121936"/>
        <c:crosses val="autoZero"/>
        <c:auto val="1"/>
        <c:lblAlgn val="ctr"/>
        <c:lblOffset val="100"/>
        <c:noMultiLvlLbl val="0"/>
      </c:catAx>
      <c:valAx>
        <c:axId val="491121936"/>
        <c:scaling>
          <c:orientation val="minMax"/>
        </c:scaling>
        <c:delete val="0"/>
        <c:axPos val="b"/>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491121152"/>
        <c:crossesAt val="1"/>
        <c:crossBetween val="between"/>
      </c:valAx>
      <c:spPr>
        <a:solidFill>
          <a:srgbClr val="EEEEEE"/>
        </a:solidFill>
        <a:ln w="25400">
          <a:noFill/>
        </a:ln>
      </c:spPr>
    </c:plotArea>
    <c:plotVisOnly val="1"/>
    <c:dispBlanksAs val="gap"/>
    <c:showDLblsOverMax val="0"/>
  </c:chart>
  <c:spPr>
    <a:solidFill>
      <a:srgbClr val="EEEEEE"/>
    </a:solidFill>
    <a:ln w="3175">
      <a:noFill/>
      <a:prstDash val="solid"/>
    </a:ln>
  </c:spPr>
  <c:txPr>
    <a:bodyPr/>
    <a:lstStyle/>
    <a:p>
      <a:pPr>
        <a:defRPr sz="1000" b="0" i="0" u="none" strike="noStrike" baseline="0">
          <a:solidFill>
            <a:srgbClr val="000000"/>
          </a:solidFill>
          <a:latin typeface="Microsoft Sans Serif"/>
          <a:ea typeface="Microsoft Sans Serif"/>
          <a:cs typeface="Microsoft Sans Serif"/>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Strategies!$B$5:$B$14</c:f>
              <c:strCache>
                <c:ptCount val="10"/>
                <c:pt idx="0">
                  <c:v>Translate the content to different languages</c:v>
                </c:pt>
                <c:pt idx="1">
                  <c:v>Others</c:v>
                </c:pt>
                <c:pt idx="2">
                  <c:v>Encourage participants to translate and localize the content for others</c:v>
                </c:pt>
                <c:pt idx="3">
                  <c:v>Limit text by relying more on pictures</c:v>
                </c:pt>
                <c:pt idx="4">
                  <c:v>Simplify the course content and navigation</c:v>
                </c:pt>
                <c:pt idx="5">
                  <c:v>Slow the pace of speech</c:v>
                </c:pt>
                <c:pt idx="6">
                  <c:v>Simplify the language used</c:v>
                </c:pt>
                <c:pt idx="7">
                  <c:v>Be careful with language use and hand gestures</c:v>
                </c:pt>
                <c:pt idx="8">
                  <c:v>Add subtitles to video content</c:v>
                </c:pt>
                <c:pt idx="9">
                  <c:v>Offer transcripts of video or audio content</c:v>
                </c:pt>
              </c:strCache>
            </c:strRef>
          </c:cat>
          <c:val>
            <c:numRef>
              <c:f>Strategies!$C$5:$C$14</c:f>
              <c:numCache>
                <c:formatCode>0.00%</c:formatCode>
                <c:ptCount val="10"/>
                <c:pt idx="0">
                  <c:v>0.113</c:v>
                </c:pt>
                <c:pt idx="1">
                  <c:v>0.158</c:v>
                </c:pt>
                <c:pt idx="2" formatCode="0%">
                  <c:v>0.18</c:v>
                </c:pt>
                <c:pt idx="3">
                  <c:v>0.19500000000000001</c:v>
                </c:pt>
                <c:pt idx="4">
                  <c:v>0.27100000000000002</c:v>
                </c:pt>
                <c:pt idx="5">
                  <c:v>0.36799999999999999</c:v>
                </c:pt>
                <c:pt idx="6">
                  <c:v>0.42099999999999999</c:v>
                </c:pt>
                <c:pt idx="7">
                  <c:v>0.51900000000000002</c:v>
                </c:pt>
                <c:pt idx="8">
                  <c:v>0.63900000000000001</c:v>
                </c:pt>
                <c:pt idx="9">
                  <c:v>0.66200000000000003</c:v>
                </c:pt>
              </c:numCache>
            </c:numRef>
          </c:val>
          <c:extLst>
            <c:ext xmlns:c16="http://schemas.microsoft.com/office/drawing/2014/chart" uri="{C3380CC4-5D6E-409C-BE32-E72D297353CC}">
              <c16:uniqueId val="{00000000-D843-49A4-A3CA-77CAE3095BF6}"/>
            </c:ext>
          </c:extLst>
        </c:ser>
        <c:dLbls>
          <c:showLegendKey val="0"/>
          <c:showVal val="0"/>
          <c:showCatName val="0"/>
          <c:showSerName val="0"/>
          <c:showPercent val="0"/>
          <c:showBubbleSize val="0"/>
        </c:dLbls>
        <c:gapWidth val="182"/>
        <c:axId val="609284096"/>
        <c:axId val="609284640"/>
      </c:barChart>
      <c:catAx>
        <c:axId val="609284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609284640"/>
        <c:crosses val="autoZero"/>
        <c:auto val="1"/>
        <c:lblAlgn val="ctr"/>
        <c:lblOffset val="100"/>
        <c:noMultiLvlLbl val="0"/>
      </c:catAx>
      <c:valAx>
        <c:axId val="609284640"/>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284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A29FDEE9-2888-43C0-8E62-DEA9262440BF}" type="datetimeFigureOut">
              <a:rPr lang="en-US" smtClean="0"/>
              <a:t>11/19/2016</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6E6DE5F6-4CEB-4863-B97C-8FB7A0F92ECC}" type="slidenum">
              <a:rPr lang="en-US" smtClean="0"/>
              <a:t>‹#›</a:t>
            </a:fld>
            <a:endParaRPr lang="en-US"/>
          </a:p>
        </p:txBody>
      </p:sp>
    </p:spTree>
    <p:extLst>
      <p:ext uri="{BB962C8B-B14F-4D97-AF65-F5344CB8AC3E}">
        <p14:creationId xmlns:p14="http://schemas.microsoft.com/office/powerpoint/2010/main" val="182950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845C51FB-D5FC-47B5-B9C7-7D06F6EE5359}" type="datetimeFigureOut">
              <a:rPr lang="en-US" smtClean="0"/>
              <a:t>11/19/2016</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C3E9F676-72A3-4065-9385-EDFD672D1E56}" type="slidenum">
              <a:rPr lang="en-US" smtClean="0"/>
              <a:t>‹#›</a:t>
            </a:fld>
            <a:endParaRPr lang="en-US"/>
          </a:p>
        </p:txBody>
      </p:sp>
    </p:spTree>
    <p:extLst>
      <p:ext uri="{BB962C8B-B14F-4D97-AF65-F5344CB8AC3E}">
        <p14:creationId xmlns:p14="http://schemas.microsoft.com/office/powerpoint/2010/main" val="853931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6059CF5-28D5-410F-B59B-A16BE137483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6020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6059CF5-28D5-410F-B59B-A16BE137483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0344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6059CF5-28D5-410F-B59B-A16BE137483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40712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6059CF5-28D5-410F-B59B-A16BE137483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76052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6059CF5-28D5-410F-B59B-A16BE137483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60653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6059CF5-28D5-410F-B59B-A16BE137483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25128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6059CF5-28D5-410F-B59B-A16BE137483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34323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4C2746-64E0-492B-B02D-E29670BE2F17}"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66110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2632736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CE7B0F-9259-4F34-89E4-3B349C77FA59}" type="datetimeFigureOut">
              <a:rPr lang="en-US" smtClean="0"/>
              <a:t>11/19/2016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D2C228-F4C3-4224-BB81-DF250F89B05C}" type="slidenum">
              <a:rPr lang="en-US" smtClean="0"/>
              <a:t>‹#›</a:t>
            </a:fld>
            <a:endParaRPr lang="en-US"/>
          </a:p>
        </p:txBody>
      </p:sp>
    </p:spTree>
    <p:extLst>
      <p:ext uri="{BB962C8B-B14F-4D97-AF65-F5344CB8AC3E}">
        <p14:creationId xmlns:p14="http://schemas.microsoft.com/office/powerpoint/2010/main" val="32022473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E7B0F-9259-4F34-89E4-3B349C77FA59}" type="datetimeFigureOut">
              <a:rPr lang="en-US" smtClean="0"/>
              <a:t>11/19/2016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D2C228-F4C3-4224-BB81-DF250F89B05C}" type="slidenum">
              <a:rPr lang="en-US" smtClean="0"/>
              <a:t>‹#›</a:t>
            </a:fld>
            <a:endParaRPr lang="en-US"/>
          </a:p>
        </p:txBody>
      </p:sp>
    </p:spTree>
    <p:extLst>
      <p:ext uri="{BB962C8B-B14F-4D97-AF65-F5344CB8AC3E}">
        <p14:creationId xmlns:p14="http://schemas.microsoft.com/office/powerpoint/2010/main" val="8729334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CE7B0F-9259-4F34-89E4-3B349C77FA59}" type="datetimeFigureOut">
              <a:rPr lang="en-US" smtClean="0"/>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2C228-F4C3-4224-BB81-DF250F89B05C}" type="slidenum">
              <a:rPr lang="en-US" smtClean="0"/>
              <a:t>‹#›</a:t>
            </a:fld>
            <a:endParaRPr lang="en-US"/>
          </a:p>
        </p:txBody>
      </p:sp>
    </p:spTree>
    <p:extLst>
      <p:ext uri="{BB962C8B-B14F-4D97-AF65-F5344CB8AC3E}">
        <p14:creationId xmlns:p14="http://schemas.microsoft.com/office/powerpoint/2010/main" val="6983361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CE7B0F-9259-4F34-89E4-3B349C77FA59}" type="datetimeFigureOut">
              <a:rPr lang="en-US" smtClean="0"/>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2C228-F4C3-4224-BB81-DF250F89B05C}" type="slidenum">
              <a:rPr lang="en-US" smtClean="0"/>
              <a:t>‹#›</a:t>
            </a:fld>
            <a:endParaRPr lang="en-US"/>
          </a:p>
        </p:txBody>
      </p:sp>
    </p:spTree>
    <p:extLst>
      <p:ext uri="{BB962C8B-B14F-4D97-AF65-F5344CB8AC3E}">
        <p14:creationId xmlns:p14="http://schemas.microsoft.com/office/powerpoint/2010/main" val="11689909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CE7B0F-9259-4F34-89E4-3B349C77FA59}"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2C228-F4C3-4224-BB81-DF250F89B05C}" type="slidenum">
              <a:rPr lang="en-US" smtClean="0"/>
              <a:t>‹#›</a:t>
            </a:fld>
            <a:endParaRPr lang="en-US"/>
          </a:p>
        </p:txBody>
      </p:sp>
    </p:spTree>
    <p:extLst>
      <p:ext uri="{BB962C8B-B14F-4D97-AF65-F5344CB8AC3E}">
        <p14:creationId xmlns:p14="http://schemas.microsoft.com/office/powerpoint/2010/main" val="5350898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CE7B0F-9259-4F34-89E4-3B349C77FA59}"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2C228-F4C3-4224-BB81-DF250F89B05C}" type="slidenum">
              <a:rPr lang="en-US" smtClean="0"/>
              <a:t>‹#›</a:t>
            </a:fld>
            <a:endParaRPr lang="en-US"/>
          </a:p>
        </p:txBody>
      </p:sp>
    </p:spTree>
    <p:extLst>
      <p:ext uri="{BB962C8B-B14F-4D97-AF65-F5344CB8AC3E}">
        <p14:creationId xmlns:p14="http://schemas.microsoft.com/office/powerpoint/2010/main" val="36981508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706F6F5-127F-4F50-8289-903B0D12AF31}"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039AC-79E0-4450-9C45-AB495E411331}" type="slidenum">
              <a:rPr lang="en-US" smtClean="0"/>
              <a:t>‹#›</a:t>
            </a:fld>
            <a:endParaRPr lang="en-US"/>
          </a:p>
        </p:txBody>
      </p:sp>
    </p:spTree>
    <p:extLst>
      <p:ext uri="{BB962C8B-B14F-4D97-AF65-F5344CB8AC3E}">
        <p14:creationId xmlns:p14="http://schemas.microsoft.com/office/powerpoint/2010/main" val="37946212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06F6F5-127F-4F50-8289-903B0D12AF31}"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039AC-79E0-4450-9C45-AB495E411331}" type="slidenum">
              <a:rPr lang="en-US" smtClean="0"/>
              <a:t>‹#›</a:t>
            </a:fld>
            <a:endParaRPr lang="en-US"/>
          </a:p>
        </p:txBody>
      </p:sp>
    </p:spTree>
    <p:extLst>
      <p:ext uri="{BB962C8B-B14F-4D97-AF65-F5344CB8AC3E}">
        <p14:creationId xmlns:p14="http://schemas.microsoft.com/office/powerpoint/2010/main" val="35309769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06F6F5-127F-4F50-8289-903B0D12AF31}"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039AC-79E0-4450-9C45-AB495E411331}" type="slidenum">
              <a:rPr lang="en-US" smtClean="0"/>
              <a:t>‹#›</a:t>
            </a:fld>
            <a:endParaRPr lang="en-US"/>
          </a:p>
        </p:txBody>
      </p:sp>
    </p:spTree>
    <p:extLst>
      <p:ext uri="{BB962C8B-B14F-4D97-AF65-F5344CB8AC3E}">
        <p14:creationId xmlns:p14="http://schemas.microsoft.com/office/powerpoint/2010/main" val="27712455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06F6F5-127F-4F50-8289-903B0D12AF31}" type="datetimeFigureOut">
              <a:rPr lang="en-US" smtClean="0"/>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039AC-79E0-4450-9C45-AB495E411331}" type="slidenum">
              <a:rPr lang="en-US" smtClean="0"/>
              <a:t>‹#›</a:t>
            </a:fld>
            <a:endParaRPr lang="en-US"/>
          </a:p>
        </p:txBody>
      </p:sp>
    </p:spTree>
    <p:extLst>
      <p:ext uri="{BB962C8B-B14F-4D97-AF65-F5344CB8AC3E}">
        <p14:creationId xmlns:p14="http://schemas.microsoft.com/office/powerpoint/2010/main" val="3909343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4697696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06F6F5-127F-4F50-8289-903B0D12AF31}" type="datetimeFigureOut">
              <a:rPr lang="en-US" smtClean="0"/>
              <a:t>11/19/2016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6039AC-79E0-4450-9C45-AB495E411331}" type="slidenum">
              <a:rPr lang="en-US" smtClean="0"/>
              <a:t>‹#›</a:t>
            </a:fld>
            <a:endParaRPr lang="en-US"/>
          </a:p>
        </p:txBody>
      </p:sp>
    </p:spTree>
    <p:extLst>
      <p:ext uri="{BB962C8B-B14F-4D97-AF65-F5344CB8AC3E}">
        <p14:creationId xmlns:p14="http://schemas.microsoft.com/office/powerpoint/2010/main" val="17029874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06F6F5-127F-4F50-8289-903B0D12AF31}" type="datetimeFigureOut">
              <a:rPr lang="en-US" smtClean="0"/>
              <a:t>11/19/2016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6039AC-79E0-4450-9C45-AB495E411331}" type="slidenum">
              <a:rPr lang="en-US" smtClean="0"/>
              <a:t>‹#›</a:t>
            </a:fld>
            <a:endParaRPr lang="en-US"/>
          </a:p>
        </p:txBody>
      </p:sp>
    </p:spTree>
    <p:extLst>
      <p:ext uri="{BB962C8B-B14F-4D97-AF65-F5344CB8AC3E}">
        <p14:creationId xmlns:p14="http://schemas.microsoft.com/office/powerpoint/2010/main" val="3216492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06F6F5-127F-4F50-8289-903B0D12AF31}" type="datetimeFigureOut">
              <a:rPr lang="en-US" smtClean="0"/>
              <a:t>11/19/2016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6039AC-79E0-4450-9C45-AB495E411331}" type="slidenum">
              <a:rPr lang="en-US" smtClean="0"/>
              <a:t>‹#›</a:t>
            </a:fld>
            <a:endParaRPr lang="en-US"/>
          </a:p>
        </p:txBody>
      </p:sp>
    </p:spTree>
    <p:extLst>
      <p:ext uri="{BB962C8B-B14F-4D97-AF65-F5344CB8AC3E}">
        <p14:creationId xmlns:p14="http://schemas.microsoft.com/office/powerpoint/2010/main" val="33030911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706F6F5-127F-4F50-8289-903B0D12AF31}" type="datetimeFigureOut">
              <a:rPr lang="en-US" smtClean="0"/>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039AC-79E0-4450-9C45-AB495E411331}" type="slidenum">
              <a:rPr lang="en-US" smtClean="0"/>
              <a:t>‹#›</a:t>
            </a:fld>
            <a:endParaRPr lang="en-US"/>
          </a:p>
        </p:txBody>
      </p:sp>
    </p:spTree>
    <p:extLst>
      <p:ext uri="{BB962C8B-B14F-4D97-AF65-F5344CB8AC3E}">
        <p14:creationId xmlns:p14="http://schemas.microsoft.com/office/powerpoint/2010/main" val="15981649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706F6F5-127F-4F50-8289-903B0D12AF31}" type="datetimeFigureOut">
              <a:rPr lang="en-US" smtClean="0"/>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039AC-79E0-4450-9C45-AB495E411331}" type="slidenum">
              <a:rPr lang="en-US" smtClean="0"/>
              <a:t>‹#›</a:t>
            </a:fld>
            <a:endParaRPr lang="en-US"/>
          </a:p>
        </p:txBody>
      </p:sp>
    </p:spTree>
    <p:extLst>
      <p:ext uri="{BB962C8B-B14F-4D97-AF65-F5344CB8AC3E}">
        <p14:creationId xmlns:p14="http://schemas.microsoft.com/office/powerpoint/2010/main" val="10435707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06F6F5-127F-4F50-8289-903B0D12AF31}"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039AC-79E0-4450-9C45-AB495E411331}" type="slidenum">
              <a:rPr lang="en-US" smtClean="0"/>
              <a:t>‹#›</a:t>
            </a:fld>
            <a:endParaRPr lang="en-US"/>
          </a:p>
        </p:txBody>
      </p:sp>
    </p:spTree>
    <p:extLst>
      <p:ext uri="{BB962C8B-B14F-4D97-AF65-F5344CB8AC3E}">
        <p14:creationId xmlns:p14="http://schemas.microsoft.com/office/powerpoint/2010/main" val="6267482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06F6F5-127F-4F50-8289-903B0D12AF31}"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039AC-79E0-4450-9C45-AB495E411331}" type="slidenum">
              <a:rPr lang="en-US" smtClean="0"/>
              <a:t>‹#›</a:t>
            </a:fld>
            <a:endParaRPr lang="en-US"/>
          </a:p>
        </p:txBody>
      </p:sp>
    </p:spTree>
    <p:extLst>
      <p:ext uri="{BB962C8B-B14F-4D97-AF65-F5344CB8AC3E}">
        <p14:creationId xmlns:p14="http://schemas.microsoft.com/office/powerpoint/2010/main" val="433480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11/19/2016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919186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11/19/2016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40682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11/19/2016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534748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11/19/2016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070000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11/19/2016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448065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11/19/2016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77064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11/19/2016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036319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11/19/2016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468708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999674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11/19/2016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493367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11/19/2016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4133249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11/19/2016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073007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4FAD48AA-E5B4-4E1F-813D-E536A8DB5AA6}" type="slidenum">
              <a:rPr lang="en-US"/>
              <a:pPr>
                <a:defRPr/>
              </a:pPr>
              <a:t>‹#›</a:t>
            </a:fld>
            <a:endParaRPr lang="en-US"/>
          </a:p>
        </p:txBody>
      </p:sp>
    </p:spTree>
    <p:extLst>
      <p:ext uri="{BB962C8B-B14F-4D97-AF65-F5344CB8AC3E}">
        <p14:creationId xmlns:p14="http://schemas.microsoft.com/office/powerpoint/2010/main" val="3728077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C31E8A6-B42D-4DAC-8D86-7ED77FB31DA4}" type="slidenum">
              <a:rPr lang="en-US"/>
              <a:pPr>
                <a:defRPr/>
              </a:pPr>
              <a:t>‹#›</a:t>
            </a:fld>
            <a:endParaRPr lang="en-US"/>
          </a:p>
        </p:txBody>
      </p:sp>
    </p:spTree>
    <p:extLst>
      <p:ext uri="{BB962C8B-B14F-4D97-AF65-F5344CB8AC3E}">
        <p14:creationId xmlns:p14="http://schemas.microsoft.com/office/powerpoint/2010/main" val="3197587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19E2D4A-64BC-40F3-88C2-7A6341697D5F}" type="slidenum">
              <a:rPr lang="en-US"/>
              <a:pPr>
                <a:defRPr/>
              </a:pPr>
              <a:t>‹#›</a:t>
            </a:fld>
            <a:endParaRPr lang="en-US"/>
          </a:p>
        </p:txBody>
      </p:sp>
    </p:spTree>
    <p:extLst>
      <p:ext uri="{BB962C8B-B14F-4D97-AF65-F5344CB8AC3E}">
        <p14:creationId xmlns:p14="http://schemas.microsoft.com/office/powerpoint/2010/main" val="2123971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362C8EA-C886-442A-B657-D3B6C736B562}" type="slidenum">
              <a:rPr lang="en-US"/>
              <a:pPr>
                <a:defRPr/>
              </a:pPr>
              <a:t>‹#›</a:t>
            </a:fld>
            <a:endParaRPr lang="en-US"/>
          </a:p>
        </p:txBody>
      </p:sp>
    </p:spTree>
    <p:extLst>
      <p:ext uri="{BB962C8B-B14F-4D97-AF65-F5344CB8AC3E}">
        <p14:creationId xmlns:p14="http://schemas.microsoft.com/office/powerpoint/2010/main" val="2952471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4EFF5B9D-8DD7-4DBA-AAF8-7A6638730964}" type="slidenum">
              <a:rPr lang="en-US"/>
              <a:pPr>
                <a:defRPr/>
              </a:pPr>
              <a:t>‹#›</a:t>
            </a:fld>
            <a:endParaRPr lang="en-US"/>
          </a:p>
        </p:txBody>
      </p:sp>
    </p:spTree>
    <p:extLst>
      <p:ext uri="{BB962C8B-B14F-4D97-AF65-F5344CB8AC3E}">
        <p14:creationId xmlns:p14="http://schemas.microsoft.com/office/powerpoint/2010/main" val="4072499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5A8AE2F3-C946-4177-9AE2-CF1F73335211}" type="slidenum">
              <a:rPr lang="en-US"/>
              <a:pPr>
                <a:defRPr/>
              </a:pPr>
              <a:t>‹#›</a:t>
            </a:fld>
            <a:endParaRPr lang="en-US"/>
          </a:p>
        </p:txBody>
      </p:sp>
    </p:spTree>
    <p:extLst>
      <p:ext uri="{BB962C8B-B14F-4D97-AF65-F5344CB8AC3E}">
        <p14:creationId xmlns:p14="http://schemas.microsoft.com/office/powerpoint/2010/main" val="3646822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A869E868-7BA2-42C5-8178-15B631018EC8}" type="slidenum">
              <a:rPr lang="en-US"/>
              <a:pPr>
                <a:defRPr/>
              </a:pPr>
              <a:t>‹#›</a:t>
            </a:fld>
            <a:endParaRPr lang="en-US"/>
          </a:p>
        </p:txBody>
      </p:sp>
    </p:spTree>
    <p:extLst>
      <p:ext uri="{BB962C8B-B14F-4D97-AF65-F5344CB8AC3E}">
        <p14:creationId xmlns:p14="http://schemas.microsoft.com/office/powerpoint/2010/main" val="4185749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4C2746-64E0-492B-B02D-E29670BE2F17}"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814411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80E0F4A-35DC-4400-91CB-D27815736C86}" type="slidenum">
              <a:rPr lang="en-US"/>
              <a:pPr>
                <a:defRPr/>
              </a:pPr>
              <a:t>‹#›</a:t>
            </a:fld>
            <a:endParaRPr lang="en-US"/>
          </a:p>
        </p:txBody>
      </p:sp>
    </p:spTree>
    <p:extLst>
      <p:ext uri="{BB962C8B-B14F-4D97-AF65-F5344CB8AC3E}">
        <p14:creationId xmlns:p14="http://schemas.microsoft.com/office/powerpoint/2010/main" val="4052935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4FAE3189-E792-4F14-AA0B-96C825B1EA8C}" type="slidenum">
              <a:rPr lang="en-US"/>
              <a:pPr>
                <a:defRPr/>
              </a:pPr>
              <a:t>‹#›</a:t>
            </a:fld>
            <a:endParaRPr lang="en-US"/>
          </a:p>
        </p:txBody>
      </p:sp>
    </p:spTree>
    <p:extLst>
      <p:ext uri="{BB962C8B-B14F-4D97-AF65-F5344CB8AC3E}">
        <p14:creationId xmlns:p14="http://schemas.microsoft.com/office/powerpoint/2010/main" val="4098832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BDFF97D-5D97-4368-A041-9F95BA0EDD02}" type="slidenum">
              <a:rPr lang="en-US"/>
              <a:pPr>
                <a:defRPr/>
              </a:pPr>
              <a:t>‹#›</a:t>
            </a:fld>
            <a:endParaRPr lang="en-US"/>
          </a:p>
        </p:txBody>
      </p:sp>
    </p:spTree>
    <p:extLst>
      <p:ext uri="{BB962C8B-B14F-4D97-AF65-F5344CB8AC3E}">
        <p14:creationId xmlns:p14="http://schemas.microsoft.com/office/powerpoint/2010/main" val="431995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22567DA-D020-4937-9EAB-EEEB07E0F37B}" type="slidenum">
              <a:rPr lang="en-US"/>
              <a:pPr>
                <a:defRPr/>
              </a:pPr>
              <a:t>‹#›</a:t>
            </a:fld>
            <a:endParaRPr lang="en-US"/>
          </a:p>
        </p:txBody>
      </p:sp>
    </p:spTree>
    <p:extLst>
      <p:ext uri="{BB962C8B-B14F-4D97-AF65-F5344CB8AC3E}">
        <p14:creationId xmlns:p14="http://schemas.microsoft.com/office/powerpoint/2010/main" val="1663735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3B61160-A90B-47D3-86F3-63E8904F4ED1}" type="slidenum">
              <a:rPr lang="en-US"/>
              <a:pPr>
                <a:defRPr/>
              </a:pPr>
              <a:t>‹#›</a:t>
            </a:fld>
            <a:endParaRPr lang="en-US"/>
          </a:p>
        </p:txBody>
      </p:sp>
    </p:spTree>
    <p:extLst>
      <p:ext uri="{BB962C8B-B14F-4D97-AF65-F5344CB8AC3E}">
        <p14:creationId xmlns:p14="http://schemas.microsoft.com/office/powerpoint/2010/main" val="1251450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67FA087-BBC2-4718-913A-032555B556A0}" type="slidenum">
              <a:rPr lang="en-US"/>
              <a:pPr>
                <a:defRPr/>
              </a:pPr>
              <a:t>‹#›</a:t>
            </a:fld>
            <a:endParaRPr lang="en-US"/>
          </a:p>
        </p:txBody>
      </p:sp>
    </p:spTree>
    <p:extLst>
      <p:ext uri="{BB962C8B-B14F-4D97-AF65-F5344CB8AC3E}">
        <p14:creationId xmlns:p14="http://schemas.microsoft.com/office/powerpoint/2010/main" val="959358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00AF0D2-E6B1-4BA3-8755-9FEBCBEF956E}" type="slidenum">
              <a:rPr lang="en-US"/>
              <a:pPr>
                <a:defRPr/>
              </a:pPr>
              <a:t>‹#›</a:t>
            </a:fld>
            <a:endParaRPr lang="en-US"/>
          </a:p>
        </p:txBody>
      </p:sp>
    </p:spTree>
    <p:extLst>
      <p:ext uri="{BB962C8B-B14F-4D97-AF65-F5344CB8AC3E}">
        <p14:creationId xmlns:p14="http://schemas.microsoft.com/office/powerpoint/2010/main" val="1514523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15324607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a:p>
        </p:txBody>
      </p:sp>
      <p:sp>
        <p:nvSpPr>
          <p:cNvPr id="7" name="Text Placeholder 6"/>
          <p:cNvSpPr>
            <a:spLocks noGrp="1"/>
          </p:cNvSpPr>
          <p:nvPr>
            <p:ph type="body" sz="quarter" idx="13"/>
          </p:nvPr>
        </p:nvSpPr>
        <p:spPr>
          <a:xfrm>
            <a:off x="154519" y="965201"/>
            <a:ext cx="5183716" cy="349251"/>
          </a:xfrm>
        </p:spPr>
        <p:txBody>
          <a:bodyPr/>
          <a:lstStyle/>
          <a:p>
            <a:pPr lvl="0"/>
            <a:r>
              <a:rPr lang="en-US" dirty="0"/>
              <a:t>Click to edit Master text styles</a:t>
            </a:r>
          </a:p>
        </p:txBody>
      </p:sp>
    </p:spTree>
    <p:extLst>
      <p:ext uri="{BB962C8B-B14F-4D97-AF65-F5344CB8AC3E}">
        <p14:creationId xmlns:p14="http://schemas.microsoft.com/office/powerpoint/2010/main" val="2729923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a:p>
        </p:txBody>
      </p:sp>
      <p:graphicFrame>
        <p:nvGraphicFramePr>
          <p:cNvPr id="5" name="Table 4"/>
          <p:cNvGraphicFramePr>
            <a:graphicFrameLocks noGrp="1"/>
          </p:cNvGraphicFramePr>
          <p:nvPr userDrawn="1">
            <p:extLst/>
          </p:nvPr>
        </p:nvGraphicFramePr>
        <p:xfrm>
          <a:off x="273051" y="1403202"/>
          <a:ext cx="7938199" cy="2913167"/>
        </p:xfrm>
        <a:graphic>
          <a:graphicData uri="http://schemas.openxmlformats.org/drawingml/2006/table">
            <a:tbl>
              <a:tblPr firstRow="1" lastRow="1" bandRow="1">
                <a:tableStyleId>{1FECB4D8-DB02-4DC6-A0A2-4F2EBAE1DC90}</a:tableStyleId>
              </a:tblPr>
              <a:tblGrid>
                <a:gridCol w="6403160">
                  <a:extLst>
                    <a:ext uri="{9D8B030D-6E8A-4147-A177-3AD203B41FA5}">
                      <a16:colId xmlns:a16="http://schemas.microsoft.com/office/drawing/2014/main" val="20000"/>
                    </a:ext>
                  </a:extLst>
                </a:gridCol>
                <a:gridCol w="955219">
                  <a:extLst>
                    <a:ext uri="{9D8B030D-6E8A-4147-A177-3AD203B41FA5}">
                      <a16:colId xmlns:a16="http://schemas.microsoft.com/office/drawing/2014/main" val="20001"/>
                    </a:ext>
                  </a:extLst>
                </a:gridCol>
                <a:gridCol w="579820">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L="121920" marR="12192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L="121920" marR="12192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L="121920" marR="12192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54519" y="965201"/>
            <a:ext cx="5971116" cy="349251"/>
          </a:xfrm>
        </p:spPr>
        <p:txBody>
          <a:bodyPr/>
          <a:lstStyle/>
          <a:p>
            <a:pPr lvl="0"/>
            <a:r>
              <a:rPr lang="en-US" dirty="0"/>
              <a:t>Click to edit Master text styles</a:t>
            </a:r>
          </a:p>
        </p:txBody>
      </p:sp>
    </p:spTree>
    <p:extLst>
      <p:ext uri="{BB962C8B-B14F-4D97-AF65-F5344CB8AC3E}">
        <p14:creationId xmlns:p14="http://schemas.microsoft.com/office/powerpoint/2010/main" val="1137482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4C2746-64E0-492B-B02D-E29670BE2F17}" type="datetimeFigureOut">
              <a:rPr lang="en-US" smtClean="0"/>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5915216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2971530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a:p>
        </p:txBody>
      </p:sp>
      <p:sp>
        <p:nvSpPr>
          <p:cNvPr id="7" name="Text Placeholder 6"/>
          <p:cNvSpPr>
            <a:spLocks noGrp="1"/>
          </p:cNvSpPr>
          <p:nvPr>
            <p:ph type="body" sz="quarter" idx="13"/>
          </p:nvPr>
        </p:nvSpPr>
        <p:spPr>
          <a:xfrm>
            <a:off x="154518" y="965200"/>
            <a:ext cx="5183716" cy="349251"/>
          </a:xfrm>
        </p:spPr>
        <p:txBody>
          <a:bodyPr/>
          <a:lstStyle/>
          <a:p>
            <a:pPr lvl="0"/>
            <a:r>
              <a:rPr lang="en-US" dirty="0"/>
              <a:t>Click to edit Master text styles</a:t>
            </a:r>
          </a:p>
        </p:txBody>
      </p:sp>
    </p:spTree>
    <p:extLst>
      <p:ext uri="{BB962C8B-B14F-4D97-AF65-F5344CB8AC3E}">
        <p14:creationId xmlns:p14="http://schemas.microsoft.com/office/powerpoint/2010/main" val="34495928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a:p>
        </p:txBody>
      </p:sp>
      <p:graphicFrame>
        <p:nvGraphicFramePr>
          <p:cNvPr id="5" name="Table 4"/>
          <p:cNvGraphicFramePr>
            <a:graphicFrameLocks noGrp="1"/>
          </p:cNvGraphicFramePr>
          <p:nvPr userDrawn="1">
            <p:extLst/>
          </p:nvPr>
        </p:nvGraphicFramePr>
        <p:xfrm>
          <a:off x="273050" y="1403201"/>
          <a:ext cx="7938199" cy="2913167"/>
        </p:xfrm>
        <a:graphic>
          <a:graphicData uri="http://schemas.openxmlformats.org/drawingml/2006/table">
            <a:tbl>
              <a:tblPr firstRow="1" lastRow="1" bandRow="1">
                <a:tableStyleId>{1FECB4D8-DB02-4DC6-A0A2-4F2EBAE1DC90}</a:tableStyleId>
              </a:tblPr>
              <a:tblGrid>
                <a:gridCol w="6403160">
                  <a:extLst>
                    <a:ext uri="{9D8B030D-6E8A-4147-A177-3AD203B41FA5}">
                      <a16:colId xmlns:a16="http://schemas.microsoft.com/office/drawing/2014/main" val="20000"/>
                    </a:ext>
                  </a:extLst>
                </a:gridCol>
                <a:gridCol w="955219">
                  <a:extLst>
                    <a:ext uri="{9D8B030D-6E8A-4147-A177-3AD203B41FA5}">
                      <a16:colId xmlns:a16="http://schemas.microsoft.com/office/drawing/2014/main" val="20001"/>
                    </a:ext>
                  </a:extLst>
                </a:gridCol>
                <a:gridCol w="579820">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L="121920" marR="12192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L="121920" marR="12192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L="121920" marR="121920"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L="121920" marR="121920"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L="121920" marR="12192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54518" y="965200"/>
            <a:ext cx="5971116" cy="349251"/>
          </a:xfrm>
        </p:spPr>
        <p:txBody>
          <a:bodyPr/>
          <a:lstStyle/>
          <a:p>
            <a:pPr lvl="0"/>
            <a:r>
              <a:rPr lang="en-US" dirty="0"/>
              <a:t>Click to edit Master text styles</a:t>
            </a:r>
          </a:p>
        </p:txBody>
      </p:sp>
    </p:spTree>
    <p:extLst>
      <p:ext uri="{BB962C8B-B14F-4D97-AF65-F5344CB8AC3E}">
        <p14:creationId xmlns:p14="http://schemas.microsoft.com/office/powerpoint/2010/main" val="23742704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3105669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3163157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6185832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75331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4156447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1783942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1343904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C2746-64E0-492B-B02D-E29670BE2F17}" type="datetimeFigureOut">
              <a:rPr lang="en-US" smtClean="0"/>
              <a:t>11/19/2016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4693661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28975852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3217905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21386400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30317733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18062653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1420718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2145371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DE26AD-07A2-4E28-A269-39B71FAD8866}" type="slidenum">
              <a:rPr lang="en-US"/>
              <a:pPr>
                <a:defRPr/>
              </a:pPr>
              <a:t>‹#›</a:t>
            </a:fld>
            <a:endParaRPr lang="en-US"/>
          </a:p>
        </p:txBody>
      </p:sp>
    </p:spTree>
    <p:extLst>
      <p:ext uri="{BB962C8B-B14F-4D97-AF65-F5344CB8AC3E}">
        <p14:creationId xmlns:p14="http://schemas.microsoft.com/office/powerpoint/2010/main" val="20141824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AFA18-86E3-4B61-8BFE-FFC73AF7BCFC}" type="slidenum">
              <a:rPr lang="en-US"/>
              <a:pPr>
                <a:defRPr/>
              </a:pPr>
              <a:t>‹#›</a:t>
            </a:fld>
            <a:endParaRPr lang="en-US"/>
          </a:p>
        </p:txBody>
      </p:sp>
    </p:spTree>
    <p:extLst>
      <p:ext uri="{BB962C8B-B14F-4D97-AF65-F5344CB8AC3E}">
        <p14:creationId xmlns:p14="http://schemas.microsoft.com/office/powerpoint/2010/main" val="1776102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1186E6-64E8-41D2-98A6-0DE7060A442D}" type="slidenum">
              <a:rPr lang="en-US"/>
              <a:pPr>
                <a:defRPr/>
              </a:pPr>
              <a:t>‹#›</a:t>
            </a:fld>
            <a:endParaRPr lang="en-US"/>
          </a:p>
        </p:txBody>
      </p:sp>
    </p:spTree>
    <p:extLst>
      <p:ext uri="{BB962C8B-B14F-4D97-AF65-F5344CB8AC3E}">
        <p14:creationId xmlns:p14="http://schemas.microsoft.com/office/powerpoint/2010/main" val="125157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4C2746-64E0-492B-B02D-E29670BE2F17}" type="datetimeFigureOut">
              <a:rPr lang="en-US" smtClean="0"/>
              <a:t>11/19/2016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33742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4EA4DF-CFB2-4E66-845F-BC19C70CB986}" type="slidenum">
              <a:rPr lang="en-US"/>
              <a:pPr>
                <a:defRPr/>
              </a:pPr>
              <a:t>‹#›</a:t>
            </a:fld>
            <a:endParaRPr lang="en-US"/>
          </a:p>
        </p:txBody>
      </p:sp>
    </p:spTree>
    <p:extLst>
      <p:ext uri="{BB962C8B-B14F-4D97-AF65-F5344CB8AC3E}">
        <p14:creationId xmlns:p14="http://schemas.microsoft.com/office/powerpoint/2010/main" val="3312659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9AC44C-C099-4170-B34C-B67FD73C4E8C}" type="slidenum">
              <a:rPr lang="en-US"/>
              <a:pPr>
                <a:defRPr/>
              </a:pPr>
              <a:t>‹#›</a:t>
            </a:fld>
            <a:endParaRPr lang="en-US"/>
          </a:p>
        </p:txBody>
      </p:sp>
    </p:spTree>
    <p:extLst>
      <p:ext uri="{BB962C8B-B14F-4D97-AF65-F5344CB8AC3E}">
        <p14:creationId xmlns:p14="http://schemas.microsoft.com/office/powerpoint/2010/main" val="8956089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8B27C7-A8BC-4364-880F-2232B6F982A7}" type="slidenum">
              <a:rPr lang="en-US"/>
              <a:pPr>
                <a:defRPr/>
              </a:pPr>
              <a:t>‹#›</a:t>
            </a:fld>
            <a:endParaRPr lang="en-US"/>
          </a:p>
        </p:txBody>
      </p:sp>
    </p:spTree>
    <p:extLst>
      <p:ext uri="{BB962C8B-B14F-4D97-AF65-F5344CB8AC3E}">
        <p14:creationId xmlns:p14="http://schemas.microsoft.com/office/powerpoint/2010/main" val="676676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BA5F63-F2DF-4EDF-83AD-D1EBA6DFC705}" type="slidenum">
              <a:rPr lang="en-US"/>
              <a:pPr>
                <a:defRPr/>
              </a:pPr>
              <a:t>‹#›</a:t>
            </a:fld>
            <a:endParaRPr lang="en-US"/>
          </a:p>
        </p:txBody>
      </p:sp>
    </p:spTree>
    <p:extLst>
      <p:ext uri="{BB962C8B-B14F-4D97-AF65-F5344CB8AC3E}">
        <p14:creationId xmlns:p14="http://schemas.microsoft.com/office/powerpoint/2010/main" val="440119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84E6F2-8E4A-4128-B63A-1118FF38B207}" type="slidenum">
              <a:rPr lang="en-US"/>
              <a:pPr>
                <a:defRPr/>
              </a:pPr>
              <a:t>‹#›</a:t>
            </a:fld>
            <a:endParaRPr lang="en-US"/>
          </a:p>
        </p:txBody>
      </p:sp>
    </p:spTree>
    <p:extLst>
      <p:ext uri="{BB962C8B-B14F-4D97-AF65-F5344CB8AC3E}">
        <p14:creationId xmlns:p14="http://schemas.microsoft.com/office/powerpoint/2010/main" val="5465789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EA9BE5-2778-4B80-B964-A42ADFAC849A}" type="slidenum">
              <a:rPr lang="en-US"/>
              <a:pPr>
                <a:defRPr/>
              </a:pPr>
              <a:t>‹#›</a:t>
            </a:fld>
            <a:endParaRPr lang="en-US"/>
          </a:p>
        </p:txBody>
      </p:sp>
    </p:spTree>
    <p:extLst>
      <p:ext uri="{BB962C8B-B14F-4D97-AF65-F5344CB8AC3E}">
        <p14:creationId xmlns:p14="http://schemas.microsoft.com/office/powerpoint/2010/main" val="18000682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FC1C5-83F9-44FF-BF52-EA1542AFFB0B}" type="slidenum">
              <a:rPr lang="en-US"/>
              <a:pPr>
                <a:defRPr/>
              </a:pPr>
              <a:t>‹#›</a:t>
            </a:fld>
            <a:endParaRPr lang="en-US"/>
          </a:p>
        </p:txBody>
      </p:sp>
    </p:spTree>
    <p:extLst>
      <p:ext uri="{BB962C8B-B14F-4D97-AF65-F5344CB8AC3E}">
        <p14:creationId xmlns:p14="http://schemas.microsoft.com/office/powerpoint/2010/main" val="8826645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7A2A9E-673C-417E-ACAA-1F219BC6B2B9}" type="slidenum">
              <a:rPr lang="en-US"/>
              <a:pPr>
                <a:defRPr/>
              </a:pPr>
              <a:t>‹#›</a:t>
            </a:fld>
            <a:endParaRPr lang="en-US"/>
          </a:p>
        </p:txBody>
      </p:sp>
    </p:spTree>
    <p:extLst>
      <p:ext uri="{BB962C8B-B14F-4D97-AF65-F5344CB8AC3E}">
        <p14:creationId xmlns:p14="http://schemas.microsoft.com/office/powerpoint/2010/main" val="6493555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EA63F-98E3-4BB8-92D7-6746A33CADB9}" type="slidenum">
              <a:rPr lang="en-US"/>
              <a:pPr>
                <a:defRPr/>
              </a:pPr>
              <a:t>‹#›</a:t>
            </a:fld>
            <a:endParaRPr lang="en-US"/>
          </a:p>
        </p:txBody>
      </p:sp>
    </p:spTree>
    <p:extLst>
      <p:ext uri="{BB962C8B-B14F-4D97-AF65-F5344CB8AC3E}">
        <p14:creationId xmlns:p14="http://schemas.microsoft.com/office/powerpoint/2010/main" val="12318128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AA6B72-87AB-4DF2-A715-BD4259B5180B}" type="slidenum">
              <a:rPr lang="en-US"/>
              <a:pPr>
                <a:defRPr/>
              </a:pPr>
              <a:t>‹#›</a:t>
            </a:fld>
            <a:endParaRPr lang="en-US"/>
          </a:p>
        </p:txBody>
      </p:sp>
    </p:spTree>
    <p:extLst>
      <p:ext uri="{BB962C8B-B14F-4D97-AF65-F5344CB8AC3E}">
        <p14:creationId xmlns:p14="http://schemas.microsoft.com/office/powerpoint/2010/main" val="3908282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C2746-64E0-492B-B02D-E29670BE2F17}" type="datetimeFigureOut">
              <a:rPr lang="en-US" smtClean="0"/>
              <a:t>11/19/2016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8230845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76948BE-0D78-4B3F-BC6E-C882A6FEBC05}" type="slidenum">
              <a:rPr lang="en-US"/>
              <a:pPr>
                <a:defRPr/>
              </a:pPr>
              <a:t>‹#›</a:t>
            </a:fld>
            <a:endParaRPr lang="en-US"/>
          </a:p>
        </p:txBody>
      </p:sp>
    </p:spTree>
    <p:extLst>
      <p:ext uri="{BB962C8B-B14F-4D97-AF65-F5344CB8AC3E}">
        <p14:creationId xmlns:p14="http://schemas.microsoft.com/office/powerpoint/2010/main" val="12104540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29A29-BABE-488A-8694-8A76868029CF}" type="slidenum">
              <a:rPr lang="en-US"/>
              <a:pPr>
                <a:defRPr/>
              </a:pPr>
              <a:t>‹#›</a:t>
            </a:fld>
            <a:endParaRPr lang="en-US"/>
          </a:p>
        </p:txBody>
      </p:sp>
    </p:spTree>
    <p:extLst>
      <p:ext uri="{BB962C8B-B14F-4D97-AF65-F5344CB8AC3E}">
        <p14:creationId xmlns:p14="http://schemas.microsoft.com/office/powerpoint/2010/main" val="13328325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D624935-1388-4D75-8DE3-FDE1FE60CB71}" type="slidenum">
              <a:rPr lang="en-US"/>
              <a:pPr>
                <a:defRPr/>
              </a:pPr>
              <a:t>‹#›</a:t>
            </a:fld>
            <a:endParaRPr lang="en-US"/>
          </a:p>
        </p:txBody>
      </p:sp>
    </p:spTree>
    <p:extLst>
      <p:ext uri="{BB962C8B-B14F-4D97-AF65-F5344CB8AC3E}">
        <p14:creationId xmlns:p14="http://schemas.microsoft.com/office/powerpoint/2010/main" val="9695059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11/19/2016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19641126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11/19/2016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3912721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11/19/2016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36177319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11/19/2016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11853377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11/19/2016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15539572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11/19/2016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1824104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11/19/2016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811437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3016296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11/19/2016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42463612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11/19/2016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1847677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11/19/2016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4036278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11/19/2016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25022284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1237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9114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6371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2175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11/19/2016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041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11/19/2016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481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8723177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11/19/2016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0715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2500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7396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1702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4874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4CE7B0F-9259-4F34-89E4-3B349C77FA59}"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2C228-F4C3-4224-BB81-DF250F89B05C}" type="slidenum">
              <a:rPr lang="en-US" smtClean="0"/>
              <a:t>‹#›</a:t>
            </a:fld>
            <a:endParaRPr lang="en-US"/>
          </a:p>
        </p:txBody>
      </p:sp>
    </p:spTree>
    <p:extLst>
      <p:ext uri="{BB962C8B-B14F-4D97-AF65-F5344CB8AC3E}">
        <p14:creationId xmlns:p14="http://schemas.microsoft.com/office/powerpoint/2010/main" val="26099937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CE7B0F-9259-4F34-89E4-3B349C77FA59}"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2C228-F4C3-4224-BB81-DF250F89B05C}" type="slidenum">
              <a:rPr lang="en-US" smtClean="0"/>
              <a:t>‹#›</a:t>
            </a:fld>
            <a:endParaRPr lang="en-US"/>
          </a:p>
        </p:txBody>
      </p:sp>
    </p:spTree>
    <p:extLst>
      <p:ext uri="{BB962C8B-B14F-4D97-AF65-F5344CB8AC3E}">
        <p14:creationId xmlns:p14="http://schemas.microsoft.com/office/powerpoint/2010/main" val="24215037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CE7B0F-9259-4F34-89E4-3B349C77FA59}"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2C228-F4C3-4224-BB81-DF250F89B05C}" type="slidenum">
              <a:rPr lang="en-US" smtClean="0"/>
              <a:t>‹#›</a:t>
            </a:fld>
            <a:endParaRPr lang="en-US"/>
          </a:p>
        </p:txBody>
      </p:sp>
    </p:spTree>
    <p:extLst>
      <p:ext uri="{BB962C8B-B14F-4D97-AF65-F5344CB8AC3E}">
        <p14:creationId xmlns:p14="http://schemas.microsoft.com/office/powerpoint/2010/main" val="26356990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CE7B0F-9259-4F34-89E4-3B349C77FA59}" type="datetimeFigureOut">
              <a:rPr lang="en-US" smtClean="0"/>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2C228-F4C3-4224-BB81-DF250F89B05C}" type="slidenum">
              <a:rPr lang="en-US" smtClean="0"/>
              <a:t>‹#›</a:t>
            </a:fld>
            <a:endParaRPr lang="en-US"/>
          </a:p>
        </p:txBody>
      </p:sp>
    </p:spTree>
    <p:extLst>
      <p:ext uri="{BB962C8B-B14F-4D97-AF65-F5344CB8AC3E}">
        <p14:creationId xmlns:p14="http://schemas.microsoft.com/office/powerpoint/2010/main" val="30200138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CE7B0F-9259-4F34-89E4-3B349C77FA59}" type="datetimeFigureOut">
              <a:rPr lang="en-US" smtClean="0"/>
              <a:t>11/19/2016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D2C228-F4C3-4224-BB81-DF250F89B05C}" type="slidenum">
              <a:rPr lang="en-US" smtClean="0"/>
              <a:t>‹#›</a:t>
            </a:fld>
            <a:endParaRPr lang="en-US"/>
          </a:p>
        </p:txBody>
      </p:sp>
    </p:spTree>
    <p:extLst>
      <p:ext uri="{BB962C8B-B14F-4D97-AF65-F5344CB8AC3E}">
        <p14:creationId xmlns:p14="http://schemas.microsoft.com/office/powerpoint/2010/main" val="3907544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1.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6.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7.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C2746-64E0-492B-B02D-E29670BE2F17}" type="datetimeFigureOut">
              <a:rPr lang="en-US" smtClean="0"/>
              <a:t>11/19/2016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EFBB8-3372-464D-B445-8C157B8C4958}" type="slidenum">
              <a:rPr lang="en-US" smtClean="0"/>
              <a:t>‹#›</a:t>
            </a:fld>
            <a:endParaRPr lang="en-US"/>
          </a:p>
        </p:txBody>
      </p:sp>
    </p:spTree>
    <p:extLst>
      <p:ext uri="{BB962C8B-B14F-4D97-AF65-F5344CB8AC3E}">
        <p14:creationId xmlns:p14="http://schemas.microsoft.com/office/powerpoint/2010/main" val="836321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E7B0F-9259-4F34-89E4-3B349C77FA59}" type="datetimeFigureOut">
              <a:rPr lang="en-US" smtClean="0"/>
              <a:t>11/19/2016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2C228-F4C3-4224-BB81-DF250F89B05C}" type="slidenum">
              <a:rPr lang="en-US" smtClean="0"/>
              <a:t>‹#›</a:t>
            </a:fld>
            <a:endParaRPr lang="en-US"/>
          </a:p>
        </p:txBody>
      </p:sp>
    </p:spTree>
    <p:extLst>
      <p:ext uri="{BB962C8B-B14F-4D97-AF65-F5344CB8AC3E}">
        <p14:creationId xmlns:p14="http://schemas.microsoft.com/office/powerpoint/2010/main" val="1040009591"/>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706F6F5-127F-4F50-8289-903B0D12AF31}" type="datetimeFigureOut">
              <a:rPr lang="en-US" smtClean="0"/>
              <a:t>11/19/2016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6039AC-79E0-4450-9C45-AB495E411331}" type="slidenum">
              <a:rPr lang="en-US" smtClean="0"/>
              <a:t>‹#›</a:t>
            </a:fld>
            <a:endParaRPr lang="en-US"/>
          </a:p>
        </p:txBody>
      </p:sp>
    </p:spTree>
    <p:extLst>
      <p:ext uri="{BB962C8B-B14F-4D97-AF65-F5344CB8AC3E}">
        <p14:creationId xmlns:p14="http://schemas.microsoft.com/office/powerpoint/2010/main" val="148328572"/>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11/19/2016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9294069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9219"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E8AD6D5D-85F2-4F00-A666-DB05569245CF}"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29002801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515" y="444508"/>
            <a:ext cx="109728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53515" y="982199"/>
            <a:ext cx="7110008"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11156104" y="6420103"/>
            <a:ext cx="834713"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pPr/>
              <a:t>‹#›</a:t>
            </a:fld>
            <a:endParaRPr lang="en-US"/>
          </a:p>
        </p:txBody>
      </p:sp>
      <p:cxnSp>
        <p:nvCxnSpPr>
          <p:cNvPr id="7" name="Straight Connector 6"/>
          <p:cNvCxnSpPr/>
          <p:nvPr/>
        </p:nvCxnSpPr>
        <p:spPr>
          <a:xfrm>
            <a:off x="0" y="6420101"/>
            <a:ext cx="12192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75298" y="6485938"/>
            <a:ext cx="1400847" cy="2136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00" dirty="0">
                <a:latin typeface="Helvetica Neue"/>
                <a:cs typeface="Helvetica Neue"/>
              </a:rPr>
              <a:t>Powered by</a:t>
            </a:r>
          </a:p>
        </p:txBody>
      </p:sp>
      <p:cxnSp>
        <p:nvCxnSpPr>
          <p:cNvPr id="10" name="Straight Connector 9"/>
          <p:cNvCxnSpPr/>
          <p:nvPr/>
        </p:nvCxnSpPr>
        <p:spPr>
          <a:xfrm>
            <a:off x="273051" y="972237"/>
            <a:ext cx="11707283"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5"/>
          <a:stretch>
            <a:fillRect/>
          </a:stretch>
        </p:blipFill>
        <p:spPr>
          <a:xfrm>
            <a:off x="1035303" y="6541773"/>
            <a:ext cx="1414557" cy="179203"/>
          </a:xfrm>
          <a:prstGeom prst="rect">
            <a:avLst/>
          </a:prstGeom>
        </p:spPr>
      </p:pic>
    </p:spTree>
    <p:extLst>
      <p:ext uri="{BB962C8B-B14F-4D97-AF65-F5344CB8AC3E}">
        <p14:creationId xmlns:p14="http://schemas.microsoft.com/office/powerpoint/2010/main" val="238337779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Lst>
  <p:txStyles>
    <p:titleStyle>
      <a:lvl1pPr algn="l" defTabSz="457200"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515" y="444508"/>
            <a:ext cx="109728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53515" y="982199"/>
            <a:ext cx="7110008"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11156102" y="6420102"/>
            <a:ext cx="834713" cy="366183"/>
          </a:xfrm>
          <a:prstGeom prst="rect">
            <a:avLst/>
          </a:prstGeom>
        </p:spPr>
        <p:txBody>
          <a:bodyPr vert="horz" lIns="91440" tIns="45720" rIns="91440" bIns="45720" rtlCol="0" anchor="ctr"/>
          <a:lstStyle>
            <a:lvl1pPr algn="r">
              <a:defRPr sz="1333">
                <a:solidFill>
                  <a:schemeClr val="accent2"/>
                </a:solidFill>
                <a:latin typeface="Arial"/>
                <a:cs typeface="Arial"/>
              </a:defRPr>
            </a:lvl1pPr>
          </a:lstStyle>
          <a:p>
            <a:fld id="{A88B48FB-E956-2048-9E74-C69E7CAA26CC}" type="slidenum">
              <a:rPr lang="en-US" smtClean="0"/>
              <a:pPr/>
              <a:t>‹#›</a:t>
            </a:fld>
            <a:endParaRPr lang="en-US"/>
          </a:p>
        </p:txBody>
      </p:sp>
      <p:cxnSp>
        <p:nvCxnSpPr>
          <p:cNvPr id="7" name="Straight Connector 6"/>
          <p:cNvCxnSpPr/>
          <p:nvPr/>
        </p:nvCxnSpPr>
        <p:spPr>
          <a:xfrm>
            <a:off x="0" y="6420101"/>
            <a:ext cx="12192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3051" y="972237"/>
            <a:ext cx="11707283"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7597762"/>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Lst>
  <p:txStyles>
    <p:titleStyle>
      <a:lvl1pPr algn="l" defTabSz="609585" rtl="0" eaLnBrk="1" latinLnBrk="0" hangingPunct="1">
        <a:spcBef>
          <a:spcPct val="0"/>
        </a:spcBef>
        <a:buNone/>
        <a:defRPr sz="2667" b="1" kern="1200">
          <a:solidFill>
            <a:schemeClr val="tx1"/>
          </a:solidFill>
          <a:latin typeface="Arial"/>
          <a:ea typeface="+mj-ea"/>
          <a:cs typeface="Arial"/>
        </a:defRPr>
      </a:lvl1pPr>
    </p:titleStyle>
    <p:bodyStyle>
      <a:lvl1pPr marL="0" indent="0" algn="l" defTabSz="609585" rtl="0" eaLnBrk="1" latinLnBrk="0" hangingPunct="1">
        <a:spcBef>
          <a:spcPct val="20000"/>
        </a:spcBef>
        <a:buFont typeface="Arial"/>
        <a:buNone/>
        <a:defRPr sz="1333"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332855005"/>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8E7EBF1E-7747-4CED-B828-BEDF6493EEF9}" type="slidenum">
              <a:rPr lang="en-US"/>
              <a:pPr>
                <a:defRPr/>
              </a:pPr>
              <a:t>‹#›</a:t>
            </a:fld>
            <a:endParaRPr lang="en-US"/>
          </a:p>
        </p:txBody>
      </p:sp>
    </p:spTree>
    <p:extLst>
      <p:ext uri="{BB962C8B-B14F-4D97-AF65-F5344CB8AC3E}">
        <p14:creationId xmlns:p14="http://schemas.microsoft.com/office/powerpoint/2010/main" val="17072565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11/19/2016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455843512"/>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5B16D8-E2A0-4C4C-B2DF-DC9997890EC6}" type="datetimeFigureOut">
              <a:rPr lang="en-US" smtClean="0">
                <a:solidFill>
                  <a:prstClr val="black">
                    <a:tint val="75000"/>
                  </a:prstClr>
                </a:solidFill>
              </a:rPr>
              <a:pPr/>
              <a:t>11/19/2016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095432"/>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tif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coursera.org/course/pythonlearn" TargetMode="External"/><Relationship Id="rId2" Type="http://schemas.openxmlformats.org/officeDocument/2006/relationships/hyperlink" Target="http://www.youtube.com/watch?v=JzNHvmSv8TI" TargetMode="External"/><Relationship Id="rId1" Type="http://schemas.openxmlformats.org/officeDocument/2006/relationships/slideLayout" Target="../slideLayouts/slideLayout85.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5.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agmoocs.in/"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agmoocs.i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0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40.xml"/><Relationship Id="rId1" Type="http://schemas.openxmlformats.org/officeDocument/2006/relationships/vmlDrawing" Target="../drawings/vmlDrawing1.v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Layout" Target="../slideLayouts/slideLayout40.xml"/><Relationship Id="rId1" Type="http://schemas.openxmlformats.org/officeDocument/2006/relationships/vmlDrawing" Target="../drawings/vmlDrawing2.vml"/><Relationship Id="rId5" Type="http://schemas.openxmlformats.org/officeDocument/2006/relationships/image" Target="../media/image51.emf"/><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0.xml"/><Relationship Id="rId1" Type="http://schemas.openxmlformats.org/officeDocument/2006/relationships/vmlDrawing" Target="../drawings/vmlDrawing3.vml"/><Relationship Id="rId4" Type="http://schemas.openxmlformats.org/officeDocument/2006/relationships/image" Target="../media/image52.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0.xml"/><Relationship Id="rId1" Type="http://schemas.openxmlformats.org/officeDocument/2006/relationships/vmlDrawing" Target="../drawings/vmlDrawing4.vml"/><Relationship Id="rId4" Type="http://schemas.openxmlformats.org/officeDocument/2006/relationships/image" Target="../media/image5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40.xml"/><Relationship Id="rId1" Type="http://schemas.openxmlformats.org/officeDocument/2006/relationships/vmlDrawing" Target="../drawings/vmlDrawing5.vml"/><Relationship Id="rId5" Type="http://schemas.openxmlformats.org/officeDocument/2006/relationships/image" Target="../media/image54.emf"/><Relationship Id="rId4" Type="http://schemas.openxmlformats.org/officeDocument/2006/relationships/oleObject" Target="../embeddings/oleObject5.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55.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56.emf"/></Relationships>
</file>

<file path=ppt/slides/_rels/slide4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107.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0.xml"/><Relationship Id="rId1" Type="http://schemas.openxmlformats.org/officeDocument/2006/relationships/vmlDrawing" Target="../drawings/vmlDrawing8.vml"/><Relationship Id="rId4" Type="http://schemas.openxmlformats.org/officeDocument/2006/relationships/image" Target="../media/image57.emf"/></Relationships>
</file>

<file path=ppt/slides/_rels/slide4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slideLayout" Target="../slideLayouts/slideLayout40.xml"/><Relationship Id="rId1" Type="http://schemas.openxmlformats.org/officeDocument/2006/relationships/vmlDrawing" Target="../drawings/vmlDrawing9.vml"/><Relationship Id="rId5" Type="http://schemas.openxmlformats.org/officeDocument/2006/relationships/image" Target="../media/image58.emf"/><Relationship Id="rId4" Type="http://schemas.openxmlformats.org/officeDocument/2006/relationships/oleObject" Target="../embeddings/oleObject9.bin"/></Relationships>
</file>

<file path=ppt/slides/_rels/slide4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slideLayout" Target="../slideLayouts/slideLayout40.xml"/><Relationship Id="rId1" Type="http://schemas.openxmlformats.org/officeDocument/2006/relationships/vmlDrawing" Target="../drawings/vmlDrawing10.vml"/><Relationship Id="rId5" Type="http://schemas.openxmlformats.org/officeDocument/2006/relationships/image" Target="../media/image59.emf"/><Relationship Id="rId4" Type="http://schemas.openxmlformats.org/officeDocument/2006/relationships/oleObject" Target="../embeddings/oleObject10.bin"/></Relationships>
</file>

<file path=ppt/slides/_rels/slide4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xml"/><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slideLayout" Target="../slideLayouts/slideLayout40.xml"/><Relationship Id="rId1" Type="http://schemas.openxmlformats.org/officeDocument/2006/relationships/vmlDrawing" Target="../drawings/vmlDrawing11.vml"/><Relationship Id="rId5" Type="http://schemas.openxmlformats.org/officeDocument/2006/relationships/image" Target="../media/image60.emf"/><Relationship Id="rId4" Type="http://schemas.openxmlformats.org/officeDocument/2006/relationships/oleObject" Target="../embeddings/oleObject11.bin"/></Relationships>
</file>

<file path=ppt/slides/_rels/slide4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www.chronicle.com/article/When-the-Teaching-Assistant-Is/238114" TargetMode="Externa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usatoday.com/story/tech/2016/08/31/samsung-ticks-forward-new-gear-s3-smartwatches/89644266/" TargetMode="Externa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openxmlformats.org/officeDocument/2006/relationships/hyperlink" Target="https://www.insidehighered.com/news/2016/09/02/massachusetts-institute-technology-experiments-instructor-grading-massive-open" TargetMode="External"/><Relationship Id="rId2" Type="http://schemas.openxmlformats.org/officeDocument/2006/relationships/hyperlink" Target="http://www.edx.org/course/introduction-philosophy-god-knowledge-mitx-24-00x-1#.VKsgwWTF-0c" TargetMode="Externa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hyperlink" Target="http://routledge-ny.com/books/details/9781138807419/" TargetMode="External"/><Relationship Id="rId7" Type="http://schemas.openxmlformats.org/officeDocument/2006/relationships/image" Target="../media/image76.jpeg"/><Relationship Id="rId2" Type="http://schemas.openxmlformats.org/officeDocument/2006/relationships/image" Target="../media/image72.jpeg"/><Relationship Id="rId1" Type="http://schemas.openxmlformats.org/officeDocument/2006/relationships/slideLayout" Target="../slideLayouts/slideLayout78.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 Id="rId9"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0.xml.rels><?xml version="1.0" encoding="UTF-8" standalone="yes"?>
<Relationships xmlns="http://schemas.openxmlformats.org/package/2006/relationships"><Relationship Id="rId8" Type="http://schemas.openxmlformats.org/officeDocument/2006/relationships/hyperlink" Target="http://trainingshare.com/twio-clip.php" TargetMode="External"/><Relationship Id="rId3" Type="http://schemas.openxmlformats.org/officeDocument/2006/relationships/hyperlink" Target="mailto:cjbonk@Indiana.edu" TargetMode="External"/><Relationship Id="rId7" Type="http://schemas.openxmlformats.org/officeDocument/2006/relationships/image" Target="../media/image81.jpeg"/><Relationship Id="rId2" Type="http://schemas.openxmlformats.org/officeDocument/2006/relationships/hyperlink" Target="http://tec-variety.com/" TargetMode="External"/><Relationship Id="rId1" Type="http://schemas.openxmlformats.org/officeDocument/2006/relationships/slideLayout" Target="../slideLayouts/slideLayout58.xml"/><Relationship Id="rId6" Type="http://schemas.openxmlformats.org/officeDocument/2006/relationships/image" Target="../media/image72.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714744" y="483978"/>
            <a:ext cx="8762297" cy="1256687"/>
          </a:xfrm>
        </p:spPr>
        <p:txBody>
          <a:bodyPr/>
          <a:lstStyle/>
          <a:p>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Instructor Efforts to Address Cultural Diversity in MOOC Design and Application</a:t>
            </a:r>
            <a:endPar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76131" name="Rectangle 3"/>
          <p:cNvSpPr>
            <a:spLocks noGrp="1" noChangeArrowheads="1"/>
          </p:cNvSpPr>
          <p:nvPr>
            <p:ph type="body" idx="1"/>
          </p:nvPr>
        </p:nvSpPr>
        <p:spPr>
          <a:xfrm>
            <a:off x="1831975" y="1749334"/>
            <a:ext cx="8789459" cy="2315889"/>
          </a:xfrm>
        </p:spPr>
        <p:txBody>
          <a:bodyPr/>
          <a:lstStyle/>
          <a:p>
            <a:pPr algn="ctr" eaLnBrk="1" hangingPunct="1">
              <a:buFontTx/>
              <a:buNone/>
            </a:pPr>
            <a:r>
              <a:rPr lang="en-US" altLang="en-US" sz="2000" b="1" dirty="0">
                <a:latin typeface="Tahoma" pitchFamily="34" charset="0"/>
              </a:rPr>
              <a:t>Curtis J. Bonk, Indiana University</a:t>
            </a:r>
          </a:p>
          <a:p>
            <a:pPr algn="ctr" eaLnBrk="1" hangingPunct="1">
              <a:buFontTx/>
              <a:buNone/>
            </a:pPr>
            <a:r>
              <a:rPr lang="en-US" sz="2000" b="1" dirty="0" err="1">
                <a:latin typeface="Tahoma" panose="020B0604030504040204" pitchFamily="34" charset="0"/>
                <a:ea typeface="Tahoma" panose="020B0604030504040204" pitchFamily="34" charset="0"/>
                <a:cs typeface="Tahoma" panose="020B0604030504040204" pitchFamily="34" charset="0"/>
              </a:rPr>
              <a:t>Meina</a:t>
            </a:r>
            <a:r>
              <a:rPr lang="en-US" sz="2000" b="1" dirty="0">
                <a:latin typeface="Tahoma" panose="020B0604030504040204" pitchFamily="34" charset="0"/>
                <a:ea typeface="Tahoma" panose="020B0604030504040204" pitchFamily="34" charset="0"/>
                <a:cs typeface="Tahoma" panose="020B0604030504040204" pitchFamily="34" charset="0"/>
              </a:rPr>
              <a:t> Zhu, </a:t>
            </a:r>
            <a:r>
              <a:rPr lang="en-US" altLang="en-US" sz="2000" b="1" dirty="0">
                <a:latin typeface="Tahoma" pitchFamily="34" charset="0"/>
              </a:rPr>
              <a:t>Indiana University</a:t>
            </a:r>
            <a:r>
              <a:rPr lang="en-US" sz="2000" b="1" dirty="0">
                <a:latin typeface="Tahoma" panose="020B0604030504040204" pitchFamily="34" charset="0"/>
                <a:ea typeface="Tahoma" panose="020B0604030504040204" pitchFamily="34" charset="0"/>
                <a:cs typeface="Tahoma" panose="020B0604030504040204" pitchFamily="34" charset="0"/>
              </a:rPr>
              <a:t> </a:t>
            </a:r>
          </a:p>
          <a:p>
            <a:pPr algn="ctr" eaLnBrk="1" hangingPunct="1">
              <a:buFontTx/>
              <a:buNone/>
            </a:pPr>
            <a:r>
              <a:rPr lang="en-US" sz="2000" b="1" dirty="0">
                <a:latin typeface="Tahoma" panose="020B0604030504040204" pitchFamily="34" charset="0"/>
                <a:ea typeface="Tahoma" panose="020B0604030504040204" pitchFamily="34" charset="0"/>
                <a:cs typeface="Tahoma" panose="020B0604030504040204" pitchFamily="34" charset="0"/>
              </a:rPr>
              <a:t>Annisa Sari, </a:t>
            </a:r>
            <a:r>
              <a:rPr lang="en-US" altLang="en-US" sz="2000" b="1" dirty="0">
                <a:latin typeface="Tahoma" pitchFamily="34" charset="0"/>
              </a:rPr>
              <a:t>Indiana University</a:t>
            </a:r>
            <a:endParaRPr lang="en-US" sz="2000" b="1" dirty="0">
              <a:latin typeface="Tahoma" panose="020B0604030504040204" pitchFamily="34" charset="0"/>
              <a:ea typeface="Tahoma" panose="020B0604030504040204" pitchFamily="34" charset="0"/>
              <a:cs typeface="Tahoma" panose="020B0604030504040204" pitchFamily="34" charset="0"/>
            </a:endParaRPr>
          </a:p>
          <a:p>
            <a:pPr algn="ctr" eaLnBrk="1" hangingPunct="1">
              <a:buFontTx/>
              <a:buNone/>
            </a:pPr>
            <a:r>
              <a:rPr lang="en-US" sz="2000" b="1" dirty="0">
                <a:latin typeface="Tahoma" panose="020B0604030504040204" pitchFamily="34" charset="0"/>
                <a:ea typeface="Tahoma" panose="020B0604030504040204" pitchFamily="34" charset="0"/>
                <a:cs typeface="Tahoma" panose="020B0604030504040204" pitchFamily="34" charset="0"/>
              </a:rPr>
              <a:t>Minkyoung Kim, Texas Tech University</a:t>
            </a:r>
          </a:p>
          <a:p>
            <a:pPr algn="ctr" eaLnBrk="1" hangingPunct="1">
              <a:buFontTx/>
              <a:buNone/>
            </a:pPr>
            <a:r>
              <a:rPr lang="en-US" sz="2000" b="1" dirty="0">
                <a:latin typeface="Tahoma" panose="020B0604030504040204" pitchFamily="34" charset="0"/>
                <a:ea typeface="Tahoma" panose="020B0604030504040204" pitchFamily="34" charset="0"/>
                <a:cs typeface="Tahoma" panose="020B0604030504040204" pitchFamily="34" charset="0"/>
              </a:rPr>
              <a:t>Najia Sabir, </a:t>
            </a:r>
            <a:r>
              <a:rPr lang="en-US" altLang="en-US" sz="2000" b="1" dirty="0">
                <a:latin typeface="Tahoma" pitchFamily="34" charset="0"/>
              </a:rPr>
              <a:t>Indiana University</a:t>
            </a:r>
            <a:endParaRPr lang="en-US" sz="2000" b="1" dirty="0">
              <a:latin typeface="Tahoma" panose="020B0604030504040204" pitchFamily="34" charset="0"/>
              <a:ea typeface="Tahoma" panose="020B0604030504040204" pitchFamily="34" charset="0"/>
              <a:cs typeface="Tahoma" panose="020B0604030504040204" pitchFamily="34" charset="0"/>
            </a:endParaRPr>
          </a:p>
          <a:p>
            <a:pPr algn="ctr" eaLnBrk="1" hangingPunct="1">
              <a:buFontTx/>
              <a:buNone/>
            </a:pPr>
            <a:r>
              <a:rPr lang="en-US" sz="2000" b="1" dirty="0">
                <a:latin typeface="Tahoma" panose="020B0604030504040204" pitchFamily="34" charset="0"/>
                <a:ea typeface="Tahoma" panose="020B0604030504040204" pitchFamily="34" charset="0"/>
                <a:cs typeface="Tahoma" panose="020B0604030504040204" pitchFamily="34" charset="0"/>
              </a:rPr>
              <a:t>Shuya Xu, </a:t>
            </a:r>
            <a:r>
              <a:rPr lang="en-US" altLang="en-US" sz="2000" b="1" dirty="0">
                <a:latin typeface="Tahoma" pitchFamily="34" charset="0"/>
              </a:rPr>
              <a:t>Indiana University</a:t>
            </a:r>
            <a:endParaRPr lang="en-US" alt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76132" name="AutoShape 11" descr="http://www.trainingshare.com/images/thesepics2.jpg"/>
          <p:cNvSpPr>
            <a:spLocks noChangeAspect="1" noChangeArrowheads="1"/>
          </p:cNvSpPr>
          <p:nvPr/>
        </p:nvSpPr>
        <p:spPr bwMode="auto">
          <a:xfrm>
            <a:off x="1679575" y="-144463"/>
            <a:ext cx="304800" cy="304801"/>
          </a:xfrm>
          <a:prstGeom prst="rect">
            <a:avLst/>
          </a:prstGeom>
          <a:noFill/>
          <a:ln w="9525">
            <a:noFill/>
            <a:miter lim="800000"/>
            <a:headEnd/>
            <a:tailEnd/>
          </a:ln>
        </p:spPr>
        <p:txBody>
          <a:bodyPr lIns="91435" tIns="45718" rIns="91435" bIns="45718"/>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pitchFamily="34" charset="0"/>
            </a:endParaRPr>
          </a:p>
        </p:txBody>
      </p:sp>
      <p:pic>
        <p:nvPicPr>
          <p:cNvPr id="9" name="Picture 2" descr="Image result for artificial intellig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065" y="4257570"/>
            <a:ext cx="4643242" cy="26004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3"/>
          <a:srcRect t="15382" r="1464" b="1796"/>
          <a:stretch/>
        </p:blipFill>
        <p:spPr>
          <a:xfrm>
            <a:off x="6869386" y="4257570"/>
            <a:ext cx="3752048" cy="2600430"/>
          </a:xfrm>
          <a:prstGeom prst="rect">
            <a:avLst/>
          </a:prstGeom>
        </p:spPr>
      </p:pic>
    </p:spTree>
    <p:extLst>
      <p:ext uri="{BB962C8B-B14F-4D97-AF65-F5344CB8AC3E}">
        <p14:creationId xmlns:p14="http://schemas.microsoft.com/office/powerpoint/2010/main" val="323986504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81401" y="702352"/>
            <a:ext cx="6585079" cy="1143000"/>
          </a:xfrm>
        </p:spPr>
        <p:txBody>
          <a:bodyPr>
            <a:noAutofit/>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5: Australia</a:t>
            </a:r>
            <a:br>
              <a:rPr lang="en-US" sz="4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Carina Bossu</a:t>
            </a:r>
          </a:p>
        </p:txBody>
      </p:sp>
      <p:sp>
        <p:nvSpPr>
          <p:cNvPr id="4" name="Content Placeholder 3"/>
          <p:cNvSpPr>
            <a:spLocks noGrp="1"/>
          </p:cNvSpPr>
          <p:nvPr>
            <p:ph idx="1"/>
          </p:nvPr>
        </p:nvSpPr>
        <p:spPr>
          <a:xfrm>
            <a:off x="2209800" y="2209800"/>
            <a:ext cx="7848600" cy="3886200"/>
          </a:xfrm>
        </p:spPr>
        <p:txBody>
          <a:bodyPr>
            <a:normAutofit/>
          </a:bodyPr>
          <a:lstStyle/>
          <a:p>
            <a:pPr marL="0" indent="0">
              <a:buNone/>
            </a:pPr>
            <a:r>
              <a:rPr lang="en-US" sz="2800" b="1" dirty="0">
                <a:latin typeface="Tahoma" panose="020B0604030504040204" pitchFamily="34" charset="0"/>
                <a:ea typeface="Tahoma" panose="020B0604030504040204" pitchFamily="34" charset="0"/>
                <a:cs typeface="Tahoma" panose="020B0604030504040204" pitchFamily="34" charset="0"/>
              </a:rPr>
              <a:t>To ensure inclusiveness (including cultural, ethical, and religious), one should openly license all educational materials developed for MOOCs, so as to guarantee the permissions and freedoms required for translation, adaptation, re-use, redistribution, and repackaging.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60083" y="46038"/>
            <a:ext cx="1935163" cy="19351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25080" y="4924540"/>
            <a:ext cx="3866920" cy="193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268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25722" y="274638"/>
            <a:ext cx="7042279" cy="1143000"/>
          </a:xfrm>
        </p:spPr>
        <p:txBody>
          <a:bodyPr>
            <a:noAutofit/>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 6: South Africa</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Laura Czerniewicz</a:t>
            </a:r>
          </a:p>
        </p:txBody>
      </p:sp>
      <p:sp>
        <p:nvSpPr>
          <p:cNvPr id="4" name="Content Placeholder 3"/>
          <p:cNvSpPr>
            <a:spLocks noGrp="1"/>
          </p:cNvSpPr>
          <p:nvPr>
            <p:ph idx="1"/>
          </p:nvPr>
        </p:nvSpPr>
        <p:spPr>
          <a:xfrm>
            <a:off x="2133600" y="1998115"/>
            <a:ext cx="7467600" cy="4859885"/>
          </a:xfrm>
        </p:spPr>
        <p:txBody>
          <a:bodyPr>
            <a:normAutofit/>
          </a:bodyPr>
          <a:lstStyle/>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The single most important requirement is that MOOCs and MOOC resources be made available under Creative Commons licenses or other open licenses which allow for re-use and adaptation. it is essential a broadcast model be employed.</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The agency for and ownership of local resources needs to be in the hands of those who best understand local conditions, and therefore they need to be able to create and adapt as they see fit.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0" y="1"/>
            <a:ext cx="2197100" cy="1723477"/>
          </a:xfrm>
          <a:prstGeom prst="rect">
            <a:avLst/>
          </a:prstGeom>
        </p:spPr>
      </p:pic>
    </p:spTree>
    <p:extLst>
      <p:ext uri="{BB962C8B-B14F-4D97-AF65-F5344CB8AC3E}">
        <p14:creationId xmlns:p14="http://schemas.microsoft.com/office/powerpoint/2010/main" val="1090023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489626"/>
            <a:ext cx="8496300" cy="1720174"/>
          </a:xfrm>
        </p:spPr>
        <p:txBody>
          <a:bodyPr>
            <a:noAutofit/>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9: Scotland</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U of Edinburgh</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Amy Woodgate</a:t>
            </a:r>
          </a:p>
        </p:txBody>
      </p:sp>
      <p:sp>
        <p:nvSpPr>
          <p:cNvPr id="3" name="Content Placeholder 2"/>
          <p:cNvSpPr>
            <a:spLocks noGrp="1"/>
          </p:cNvSpPr>
          <p:nvPr>
            <p:ph idx="1"/>
          </p:nvPr>
        </p:nvSpPr>
        <p:spPr>
          <a:xfrm>
            <a:off x="2209800" y="2209800"/>
            <a:ext cx="7543800" cy="4178030"/>
          </a:xfrm>
        </p:spPr>
        <p:txBody>
          <a:bodyPr/>
          <a:lstStyle/>
          <a:p>
            <a:pPr lvl="1"/>
            <a:r>
              <a:rPr lang="en-US" sz="2400" b="1" dirty="0">
                <a:latin typeface="Tahoma" panose="020B0604030504040204" pitchFamily="34" charset="0"/>
                <a:ea typeface="Tahoma" panose="020B0604030504040204" pitchFamily="34" charset="0"/>
                <a:cs typeface="Tahoma" panose="020B0604030504040204" pitchFamily="34" charset="0"/>
              </a:rPr>
              <a:t>Intermittent Internet access on one’s mobile phone will not help to stream HD videos.</a:t>
            </a:r>
          </a:p>
          <a:p>
            <a:pPr lvl="1"/>
            <a:r>
              <a:rPr lang="en-US" sz="2400" b="1" dirty="0">
                <a:latin typeface="Tahoma" panose="020B0604030504040204" pitchFamily="34" charset="0"/>
                <a:ea typeface="Tahoma" panose="020B0604030504040204" pitchFamily="34" charset="0"/>
                <a:cs typeface="Tahoma" panose="020B0604030504040204" pitchFamily="34" charset="0"/>
              </a:rPr>
              <a:t>Simple course designs (e.g., talking heads with minimal hand gestures) helps to make content more available for international audiences. More engaging content is more difficult to convert.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76200"/>
            <a:ext cx="2514600" cy="1676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200" y="5373291"/>
            <a:ext cx="2209800" cy="1484709"/>
          </a:xfrm>
          <a:prstGeom prst="rect">
            <a:avLst/>
          </a:prstGeom>
        </p:spPr>
      </p:pic>
      <p:pic>
        <p:nvPicPr>
          <p:cNvPr id="7" name="Picture 5"/>
          <p:cNvPicPr>
            <a:picLocks noChangeAspect="1"/>
          </p:cNvPicPr>
          <p:nvPr/>
        </p:nvPicPr>
        <p:blipFill>
          <a:blip r:embed="rId4">
            <a:extLst>
              <a:ext uri="{28A0092B-C50C-407E-A947-70E740481C1C}">
                <a14:useLocalDpi xmlns:a14="http://schemas.microsoft.com/office/drawing/2010/main" val="0"/>
              </a:ext>
            </a:extLst>
          </a:blip>
          <a:srcRect l="30881" t="28371" r="52135" b="31223"/>
          <a:stretch>
            <a:fillRect/>
          </a:stretch>
        </p:blipFill>
        <p:spPr bwMode="auto">
          <a:xfrm>
            <a:off x="9987502" y="154239"/>
            <a:ext cx="1104423" cy="190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p:nvPicPr>
        <p:blipFill>
          <a:blip r:embed="rId5">
            <a:extLst>
              <a:ext uri="{28A0092B-C50C-407E-A947-70E740481C1C}">
                <a14:useLocalDpi xmlns:a14="http://schemas.microsoft.com/office/drawing/2010/main" val="0"/>
              </a:ext>
            </a:extLst>
          </a:blip>
          <a:srcRect l="31030" t="30144" r="51953" b="31235"/>
          <a:stretch>
            <a:fillRect/>
          </a:stretch>
        </p:blipFill>
        <p:spPr bwMode="auto">
          <a:xfrm>
            <a:off x="11210492" y="209321"/>
            <a:ext cx="1091175" cy="179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6"/>
          <a:srcRect l="8820" t="30658" r="37379" b="6569"/>
          <a:stretch/>
        </p:blipFill>
        <p:spPr>
          <a:xfrm>
            <a:off x="9835913" y="2341658"/>
            <a:ext cx="2351289" cy="1657466"/>
          </a:xfrm>
          <a:prstGeom prst="rect">
            <a:avLst/>
          </a:prstGeom>
        </p:spPr>
      </p:pic>
    </p:spTree>
    <p:extLst>
      <p:ext uri="{BB962C8B-B14F-4D97-AF65-F5344CB8AC3E}">
        <p14:creationId xmlns:p14="http://schemas.microsoft.com/office/powerpoint/2010/main" val="3375017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489626"/>
            <a:ext cx="8496300" cy="1720174"/>
          </a:xfrm>
        </p:spPr>
        <p:txBody>
          <a:bodyPr>
            <a:noAutofit/>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11: </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India and Canada/COL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Sanjaya Mishra</a:t>
            </a:r>
          </a:p>
        </p:txBody>
      </p:sp>
      <p:sp>
        <p:nvSpPr>
          <p:cNvPr id="3" name="Content Placeholder 2"/>
          <p:cNvSpPr>
            <a:spLocks noGrp="1"/>
          </p:cNvSpPr>
          <p:nvPr>
            <p:ph idx="1"/>
          </p:nvPr>
        </p:nvSpPr>
        <p:spPr>
          <a:xfrm>
            <a:off x="2361007" y="2286000"/>
            <a:ext cx="7543800" cy="4178030"/>
          </a:xfrm>
        </p:spPr>
        <p:txBody>
          <a:bodyPr/>
          <a:lstStyle/>
          <a:p>
            <a:pPr lvl="1"/>
            <a:r>
              <a:rPr lang="en-US" sz="2400" b="1" dirty="0">
                <a:latin typeface="Tahoma" panose="020B0604030504040204" pitchFamily="34" charset="0"/>
                <a:ea typeface="Tahoma" panose="020B0604030504040204" pitchFamily="34" charset="0"/>
                <a:cs typeface="Tahoma" panose="020B0604030504040204" pitchFamily="34" charset="0"/>
              </a:rPr>
              <a:t>Be culturally sensitive to music and pictures while designing content for global audience.</a:t>
            </a:r>
          </a:p>
          <a:p>
            <a:pPr lvl="1"/>
            <a:r>
              <a:rPr lang="en-US" sz="2400" b="1" dirty="0">
                <a:latin typeface="Tahoma" panose="020B0604030504040204" pitchFamily="34" charset="0"/>
                <a:ea typeface="Tahoma" panose="020B0604030504040204" pitchFamily="34" charset="0"/>
                <a:cs typeface="Tahoma" panose="020B0604030504040204" pitchFamily="34" charset="0"/>
              </a:rPr>
              <a:t>Consider technology used to develop the content (does it assist reuse and remixing?).</a:t>
            </a:r>
          </a:p>
          <a:p>
            <a:pPr lvl="1"/>
            <a:r>
              <a:rPr lang="en-US" sz="2400" b="1" dirty="0">
                <a:latin typeface="Tahoma" panose="020B0604030504040204" pitchFamily="34" charset="0"/>
                <a:ea typeface="Tahoma" panose="020B0604030504040204" pitchFamily="34" charset="0"/>
                <a:cs typeface="Tahoma" panose="020B0604030504040204" pitchFamily="34" charset="0"/>
              </a:rPr>
              <a:t>Instead of focusing too much on the cultural sensitivity of MOOCs and raising costs, try to allow for reuse and remixing of content. Use open source technologies and content.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1" y="0"/>
            <a:ext cx="1729139" cy="2057400"/>
          </a:xfrm>
          <a:prstGeom prst="rect">
            <a:avLst/>
          </a:prstGeom>
        </p:spPr>
      </p:pic>
    </p:spTree>
    <p:extLst>
      <p:ext uri="{BB962C8B-B14F-4D97-AF65-F5344CB8AC3E}">
        <p14:creationId xmlns:p14="http://schemas.microsoft.com/office/powerpoint/2010/main" val="4055700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33600" y="593387"/>
            <a:ext cx="8229600" cy="1143000"/>
          </a:xfrm>
        </p:spPr>
        <p:txBody>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14: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USA/Stanford</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Paul Kim and Charlie Chung</a:t>
            </a:r>
            <a:endParaRPr lang="en-US" sz="3200" dirty="0"/>
          </a:p>
        </p:txBody>
      </p:sp>
      <p:sp>
        <p:nvSpPr>
          <p:cNvPr id="4" name="Content Placeholder 3"/>
          <p:cNvSpPr>
            <a:spLocks noGrp="1"/>
          </p:cNvSpPr>
          <p:nvPr>
            <p:ph idx="1"/>
          </p:nvPr>
        </p:nvSpPr>
        <p:spPr>
          <a:xfrm>
            <a:off x="1524000" y="2471519"/>
            <a:ext cx="6364077" cy="3730845"/>
          </a:xfrm>
        </p:spPr>
        <p:txBody>
          <a:bodyPr/>
          <a:lstStyle/>
          <a:p>
            <a:pPr lvl="1"/>
            <a:r>
              <a:rPr lang="en-US" sz="1800" b="1" dirty="0">
                <a:latin typeface="Tahoma" panose="020B0604030504040204" pitchFamily="34" charset="0"/>
                <a:ea typeface="Tahoma" panose="020B0604030504040204" pitchFamily="34" charset="0"/>
                <a:cs typeface="Tahoma" panose="020B0604030504040204" pitchFamily="34" charset="0"/>
              </a:rPr>
              <a:t>Encourage students to download lecture videos and translate them to other languages and perhaps add captions and make available in their local cloud services.</a:t>
            </a:r>
          </a:p>
          <a:p>
            <a:pPr lvl="1"/>
            <a:r>
              <a:rPr lang="en-US" sz="1800" b="1" dirty="0">
                <a:latin typeface="Tahoma" panose="020B0604030504040204" pitchFamily="34" charset="0"/>
                <a:ea typeface="Tahoma" panose="020B0604030504040204" pitchFamily="34" charset="0"/>
                <a:cs typeface="Tahoma" panose="020B0604030504040204" pitchFamily="34" charset="0"/>
              </a:rPr>
              <a:t>Encourage students to create low bandwidth versions of videos for those in low bandwidth areas.</a:t>
            </a:r>
          </a:p>
          <a:p>
            <a:pPr lvl="1"/>
            <a:r>
              <a:rPr lang="en-US" sz="1800" b="1" dirty="0">
                <a:latin typeface="Tahoma" panose="020B0604030504040204" pitchFamily="34" charset="0"/>
                <a:ea typeface="Tahoma" panose="020B0604030504040204" pitchFamily="34" charset="0"/>
                <a:cs typeface="Tahoma" panose="020B0604030504040204" pitchFamily="34" charset="0"/>
              </a:rPr>
              <a:t>Encourage students to translate videos and add nuances and words understandable in local languages.</a:t>
            </a:r>
          </a:p>
          <a:p>
            <a:pPr lvl="1"/>
            <a:r>
              <a:rPr lang="en-US" sz="1800" b="1" dirty="0">
                <a:latin typeface="Tahoma" panose="020B0604030504040204" pitchFamily="34" charset="0"/>
                <a:ea typeface="Tahoma" panose="020B0604030504040204" pitchFamily="34" charset="0"/>
                <a:cs typeface="Tahoma" panose="020B0604030504040204" pitchFamily="34" charset="0"/>
              </a:rPr>
              <a:t>Encourage students to meet locally in teams to share materials and take care of “sensitive matters.”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8262" y="0"/>
            <a:ext cx="1593785"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6648"/>
            <a:ext cx="1981200" cy="1878132"/>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8080679" y="2559287"/>
            <a:ext cx="4012169" cy="3869055"/>
          </a:xfrm>
          <a:prstGeom prst="rect">
            <a:avLst/>
          </a:prstGeom>
          <a:noFill/>
          <a:ln>
            <a:solidFill>
              <a:schemeClr val="accent1"/>
            </a:solidFill>
          </a:ln>
        </p:spPr>
      </p:pic>
    </p:spTree>
    <p:extLst>
      <p:ext uri="{BB962C8B-B14F-4D97-AF65-F5344CB8AC3E}">
        <p14:creationId xmlns:p14="http://schemas.microsoft.com/office/powerpoint/2010/main" val="874006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542149"/>
            <a:ext cx="8610600" cy="155416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15: </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USA/U Michigan</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Chuck Severance</a:t>
            </a:r>
            <a:endParaRPr lang="en-US" sz="3200" dirty="0"/>
          </a:p>
        </p:txBody>
      </p:sp>
      <p:sp>
        <p:nvSpPr>
          <p:cNvPr id="4" name="Content Placeholder 3"/>
          <p:cNvSpPr>
            <a:spLocks noGrp="1"/>
          </p:cNvSpPr>
          <p:nvPr>
            <p:ph idx="1"/>
          </p:nvPr>
        </p:nvSpPr>
        <p:spPr>
          <a:xfrm>
            <a:off x="2057400" y="2438401"/>
            <a:ext cx="8382000" cy="3992563"/>
          </a:xfrm>
        </p:spPr>
        <p:txBody>
          <a:bodyPr/>
          <a:lstStyle/>
          <a:p>
            <a:pPr lvl="1"/>
            <a:r>
              <a:rPr lang="en-US" sz="2400" b="1" dirty="0">
                <a:latin typeface="Tahoma" panose="020B0604030504040204" pitchFamily="34" charset="0"/>
                <a:ea typeface="Tahoma" panose="020B0604030504040204" pitchFamily="34" charset="0"/>
                <a:cs typeface="Tahoma" panose="020B0604030504040204" pitchFamily="34" charset="0"/>
              </a:rPr>
              <a:t>Avoid troublesome metaphors and examples (e.g., the baseball World Series in the USA).</a:t>
            </a:r>
          </a:p>
          <a:p>
            <a:pPr lvl="1"/>
            <a:r>
              <a:rPr lang="en-US" sz="2400" b="1" dirty="0">
                <a:latin typeface="Tahoma" panose="020B0604030504040204" pitchFamily="34" charset="0"/>
                <a:ea typeface="Tahoma" panose="020B0604030504040204" pitchFamily="34" charset="0"/>
                <a:cs typeface="Tahoma" panose="020B0604030504040204" pitchFamily="34" charset="0"/>
              </a:rPr>
              <a:t>Never show lecturer’s face (use audio only)—allows for complete overdubbing in the native language and avoid hand gesture problems.</a:t>
            </a:r>
          </a:p>
          <a:p>
            <a:pPr lvl="1"/>
            <a:r>
              <a:rPr lang="en-US" sz="2400" b="1" dirty="0">
                <a:latin typeface="Tahoma" panose="020B0604030504040204" pitchFamily="34" charset="0"/>
                <a:ea typeface="Tahoma" panose="020B0604030504040204" pitchFamily="34" charset="0"/>
                <a:cs typeface="Tahoma" panose="020B0604030504040204" pitchFamily="34" charset="0"/>
              </a:rPr>
              <a:t>Make slides as word free as possible—where possible use symbols</a:t>
            </a:r>
          </a:p>
          <a:p>
            <a:pPr lvl="1"/>
            <a:r>
              <a:rPr lang="en-US" sz="2400" b="1" dirty="0">
                <a:latin typeface="Tahoma" panose="020B0604030504040204" pitchFamily="34" charset="0"/>
                <a:ea typeface="Tahoma" panose="020B0604030504040204" pitchFamily="34" charset="0"/>
                <a:cs typeface="Tahoma" panose="020B0604030504040204" pitchFamily="34" charset="0"/>
              </a:rPr>
              <a:t>“Limit” to audio and “No” video OR keep the video “simple”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516" y="-12970"/>
            <a:ext cx="1682885" cy="22677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3962" y="109556"/>
            <a:ext cx="2264038" cy="1643045"/>
          </a:xfrm>
          <a:prstGeom prst="rect">
            <a:avLst/>
          </a:prstGeom>
        </p:spPr>
      </p:pic>
    </p:spTree>
    <p:extLst>
      <p:ext uri="{BB962C8B-B14F-4D97-AF65-F5344CB8AC3E}">
        <p14:creationId xmlns:p14="http://schemas.microsoft.com/office/powerpoint/2010/main" val="3749406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0" y="762000"/>
            <a:ext cx="7931150" cy="2971800"/>
          </a:xfrm>
        </p:spPr>
        <p:txBody>
          <a:bodyPr>
            <a:no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15: Learning about MOOCs by Talking to Students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Charles Severance, University of Michigan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itchFamily="34" charset="0"/>
                <a:cs typeface="Tahoma" pitchFamily="34" charset="0"/>
              </a:rPr>
              <a:t>Chuck Severance, U Michigan/Coursera) in Barcelona</a:t>
            </a:r>
            <a:br>
              <a:rPr lang="en-US" sz="2000" b="1" dirty="0">
                <a:latin typeface="Tahoma" pitchFamily="34" charset="0"/>
                <a:cs typeface="Tahoma" pitchFamily="34" charset="0"/>
              </a:rPr>
            </a:br>
            <a:r>
              <a:rPr lang="en-US" sz="2000" b="1" dirty="0">
                <a:latin typeface="Tahoma" pitchFamily="34" charset="0"/>
                <a:cs typeface="Tahoma" pitchFamily="34" charset="0"/>
                <a:hlinkClick r:id="rId2"/>
              </a:rPr>
              <a:t>http://www.youtube.com/watch?v=JzNHvmSv8TI</a:t>
            </a:r>
            <a:r>
              <a:rPr lang="en-US" sz="2000" b="1" dirty="0">
                <a:latin typeface="Tahoma" pitchFamily="34" charset="0"/>
                <a:cs typeface="Tahoma" pitchFamily="34" charset="0"/>
              </a:rPr>
              <a:t>  </a:t>
            </a:r>
            <a:br>
              <a:rPr lang="en-US" sz="2000" b="1" dirty="0">
                <a:latin typeface="Tahoma" pitchFamily="34" charset="0"/>
                <a:cs typeface="Tahoma"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Chuck Severance, University of Michigan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3"/>
              </a:rPr>
              <a:t>https://www.coursera.org/course/pythonlearn</a:t>
            </a:r>
            <a:br>
              <a:rPr lang="en-US" sz="2000" b="1" dirty="0">
                <a:latin typeface="Tahoma" panose="020B0604030504040204" pitchFamily="34" charset="0"/>
                <a:ea typeface="Tahoma" panose="020B0604030504040204" pitchFamily="34" charset="0"/>
                <a:cs typeface="Tahoma" panose="020B0604030504040204" pitchFamily="34" charset="0"/>
              </a:rPr>
            </a:b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l="12500" t="19707" r="37921" b="6267"/>
          <a:stretch>
            <a:fillRect/>
          </a:stretch>
        </p:blipFill>
        <p:spPr bwMode="auto">
          <a:xfrm>
            <a:off x="6705601" y="3643208"/>
            <a:ext cx="3962400" cy="318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33625" y="3717970"/>
            <a:ext cx="5019575" cy="315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133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0" y="762000"/>
            <a:ext cx="7848600" cy="1986064"/>
          </a:xfrm>
        </p:spPr>
        <p:txBody>
          <a:bodyPr>
            <a:noAutofit/>
          </a:bodyPr>
          <a:lstStyle/>
          <a:p>
            <a:pPr algn="ct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18: Changing the Tune: MOOCs for Human Development? A Case Study</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600" b="1" dirty="0">
                <a:latin typeface="Tahoma" panose="020B0604030504040204" pitchFamily="34" charset="0"/>
                <a:ea typeface="Tahoma" panose="020B0604030504040204" pitchFamily="34" charset="0"/>
                <a:cs typeface="Tahoma" panose="020B0604030504040204" pitchFamily="34" charset="0"/>
              </a:rPr>
              <a:t>Balaji </a:t>
            </a:r>
            <a:r>
              <a:rPr lang="en-US" sz="2600" b="1" dirty="0" err="1">
                <a:latin typeface="Tahoma" panose="020B0604030504040204" pitchFamily="34" charset="0"/>
                <a:ea typeface="Tahoma" panose="020B0604030504040204" pitchFamily="34" charset="0"/>
                <a:cs typeface="Tahoma" panose="020B0604030504040204" pitchFamily="34" charset="0"/>
              </a:rPr>
              <a:t>Venkatataraman</a:t>
            </a:r>
            <a:r>
              <a:rPr lang="en-US" sz="2600" b="1" dirty="0">
                <a:latin typeface="Tahoma" panose="020B0604030504040204" pitchFamily="34" charset="0"/>
                <a:ea typeface="Tahoma" panose="020B0604030504040204" pitchFamily="34" charset="0"/>
                <a:cs typeface="Tahoma" panose="020B0604030504040204" pitchFamily="34" charset="0"/>
              </a:rPr>
              <a:t> and Asha Kanwar, COL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3331723"/>
            <a:ext cx="2286000" cy="3429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9145" y="3331723"/>
            <a:ext cx="2286000" cy="3429000"/>
          </a:xfrm>
          <a:prstGeom prst="rect">
            <a:avLst/>
          </a:prstGeom>
        </p:spPr>
      </p:pic>
      <p:pic>
        <p:nvPicPr>
          <p:cNvPr id="7" name="Picture 6"/>
          <p:cNvPicPr>
            <a:picLocks noChangeAspect="1"/>
          </p:cNvPicPr>
          <p:nvPr/>
        </p:nvPicPr>
        <p:blipFill rotWithShape="1">
          <a:blip r:embed="rId4"/>
          <a:srcRect l="3210" t="9012" r="26981" b="2263"/>
          <a:stretch/>
        </p:blipFill>
        <p:spPr>
          <a:xfrm>
            <a:off x="6384588" y="3048000"/>
            <a:ext cx="4066032" cy="3505200"/>
          </a:xfrm>
          <a:prstGeom prst="rect">
            <a:avLst/>
          </a:prstGeom>
        </p:spPr>
      </p:pic>
      <p:pic>
        <p:nvPicPr>
          <p:cNvPr id="10" name="Picture 9"/>
          <p:cNvPicPr>
            <a:picLocks noChangeAspect="1"/>
          </p:cNvPicPr>
          <p:nvPr/>
        </p:nvPicPr>
        <p:blipFill>
          <a:blip r:embed="rId5"/>
          <a:stretch>
            <a:fillRect/>
          </a:stretch>
        </p:blipFill>
        <p:spPr>
          <a:xfrm>
            <a:off x="6477000" y="4519988"/>
            <a:ext cx="3505200" cy="233314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759" y="3853368"/>
            <a:ext cx="3999690" cy="2999768"/>
          </a:xfrm>
          <a:prstGeom prst="rect">
            <a:avLst/>
          </a:prstGeom>
        </p:spPr>
      </p:pic>
    </p:spTree>
    <p:extLst>
      <p:ext uri="{BB962C8B-B14F-4D97-AF65-F5344CB8AC3E}">
        <p14:creationId xmlns:p14="http://schemas.microsoft.com/office/powerpoint/2010/main" val="389185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19: </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DC/World Bank Institute </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Sheila </a:t>
            </a:r>
            <a:r>
              <a:rPr lang="en-US" sz="3200" b="1" dirty="0" err="1">
                <a:latin typeface="Tahoma" panose="020B0604030504040204" pitchFamily="34" charset="0"/>
                <a:ea typeface="Tahoma" panose="020B0604030504040204" pitchFamily="34" charset="0"/>
                <a:cs typeface="Tahoma" panose="020B0604030504040204" pitchFamily="34" charset="0"/>
              </a:rPr>
              <a:t>Jagannathan</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2057400" y="2286001"/>
            <a:ext cx="8153400" cy="3840163"/>
          </a:xfrm>
        </p:spPr>
        <p:txBody>
          <a:bodyPr/>
          <a:lstStyle/>
          <a:p>
            <a:pPr lvl="0"/>
            <a:r>
              <a:rPr lang="en-US" sz="2800" b="1" dirty="0">
                <a:latin typeface="Tahoma" panose="020B0604030504040204" pitchFamily="34" charset="0"/>
                <a:ea typeface="Tahoma" panose="020B0604030504040204" pitchFamily="34" charset="0"/>
                <a:cs typeface="Tahoma" panose="020B0604030504040204" pitchFamily="34" charset="0"/>
              </a:rPr>
              <a:t>“Widen” and  “increase” representations from more diverse groups and stakeholders (gender, non western, public and private, grass roots, etc.).</a:t>
            </a:r>
          </a:p>
          <a:p>
            <a:pPr lvl="0"/>
            <a:r>
              <a:rPr lang="en-US" sz="2800" b="1" dirty="0">
                <a:latin typeface="Tahoma" panose="020B0604030504040204" pitchFamily="34" charset="0"/>
                <a:ea typeface="Tahoma" panose="020B0604030504040204" pitchFamily="34" charset="0"/>
                <a:cs typeface="Tahoma" panose="020B0604030504040204" pitchFamily="34" charset="0"/>
              </a:rPr>
              <a:t>Make the contents more culturally sensitive/relevant.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243" y="0"/>
            <a:ext cx="1905000" cy="1905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8253" y="4682169"/>
            <a:ext cx="3263747" cy="2175831"/>
          </a:xfrm>
          <a:prstGeom prst="rect">
            <a:avLst/>
          </a:prstGeom>
        </p:spPr>
      </p:pic>
    </p:spTree>
    <p:extLst>
      <p:ext uri="{BB962C8B-B14F-4D97-AF65-F5344CB8AC3E}">
        <p14:creationId xmlns:p14="http://schemas.microsoft.com/office/powerpoint/2010/main" val="3243899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20</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Indonesia and Malaysia </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Zoraini Wati Abas</a:t>
            </a:r>
          </a:p>
        </p:txBody>
      </p:sp>
      <p:sp>
        <p:nvSpPr>
          <p:cNvPr id="3" name="Content Placeholder 2"/>
          <p:cNvSpPr>
            <a:spLocks noGrp="1"/>
          </p:cNvSpPr>
          <p:nvPr>
            <p:ph idx="1"/>
          </p:nvPr>
        </p:nvSpPr>
        <p:spPr>
          <a:xfrm>
            <a:off x="2057400" y="2362200"/>
            <a:ext cx="7924800" cy="3962400"/>
          </a:xfrm>
        </p:spPr>
        <p:txBody>
          <a:bodyPr/>
          <a:lstStyle/>
          <a:p>
            <a:pPr lvl="1"/>
            <a:r>
              <a:rPr lang="en-US" sz="2600" b="1" dirty="0">
                <a:latin typeface="Tahoma" panose="020B0604030504040204" pitchFamily="34" charset="0"/>
                <a:ea typeface="Tahoma" panose="020B0604030504040204" pitchFamily="34" charset="0"/>
                <a:cs typeface="Tahoma" panose="020B0604030504040204" pitchFamily="34" charset="0"/>
              </a:rPr>
              <a:t>Do not expect Asian audience to quickly voice their opinions</a:t>
            </a:r>
          </a:p>
          <a:p>
            <a:pPr lvl="1"/>
            <a:r>
              <a:rPr lang="en-US" sz="2600" b="1" dirty="0">
                <a:latin typeface="Tahoma" panose="020B0604030504040204" pitchFamily="34" charset="0"/>
                <a:ea typeface="Tahoma" panose="020B0604030504040204" pitchFamily="34" charset="0"/>
                <a:cs typeface="Tahoma" panose="020B0604030504040204" pitchFamily="34" charset="0"/>
              </a:rPr>
              <a:t>Treat Asian audience as an equal</a:t>
            </a:r>
          </a:p>
          <a:p>
            <a:pPr lvl="1"/>
            <a:r>
              <a:rPr lang="en-US" sz="2600" b="1" dirty="0">
                <a:latin typeface="Tahoma" panose="020B0604030504040204" pitchFamily="34" charset="0"/>
                <a:ea typeface="Tahoma" panose="020B0604030504040204" pitchFamily="34" charset="0"/>
                <a:cs typeface="Tahoma" panose="020B0604030504040204" pitchFamily="34" charset="0"/>
              </a:rPr>
              <a:t>Avoid issues related to religion and politics.</a:t>
            </a:r>
          </a:p>
          <a:p>
            <a:pPr lvl="1"/>
            <a:r>
              <a:rPr lang="en-US" sz="2600" b="1" dirty="0">
                <a:latin typeface="Tahoma" panose="020B0604030504040204" pitchFamily="34" charset="0"/>
                <a:ea typeface="Tahoma" panose="020B0604030504040204" pitchFamily="34" charset="0"/>
                <a:cs typeface="Tahoma" panose="020B0604030504040204" pitchFamily="34" charset="0"/>
              </a:rPr>
              <a:t>Minimize distractions and negative feelings (e.g., do not show visuals or give examples of prohibited types of foods or animals)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1" y="-76200"/>
            <a:ext cx="1865047" cy="2351532"/>
          </a:xfrm>
          <a:prstGeom prst="rect">
            <a:avLst/>
          </a:prstGeom>
        </p:spPr>
      </p:pic>
    </p:spTree>
    <p:extLst>
      <p:ext uri="{BB962C8B-B14F-4D97-AF65-F5344CB8AC3E}">
        <p14:creationId xmlns:p14="http://schemas.microsoft.com/office/powerpoint/2010/main" val="1496396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325" y="439891"/>
            <a:ext cx="9713205" cy="1565179"/>
          </a:xfrm>
        </p:spPr>
        <p:txBody>
          <a:bodyPr>
            <a:noAutofit/>
          </a:bodyPr>
          <a:lstStyle/>
          <a:p>
            <a:r>
              <a:rPr lang="id-ID" sz="3600" b="1" dirty="0">
                <a:latin typeface="Tahoma" panose="020B0604030504040204" pitchFamily="34" charset="0"/>
                <a:ea typeface="Tahoma" panose="020B0604030504040204" pitchFamily="34" charset="0"/>
                <a:cs typeface="Tahoma" panose="020B0604030504040204" pitchFamily="34" charset="0"/>
              </a:rPr>
              <a:t>Concerns Regarding the Emergence of MOOC</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575412" y="2005070"/>
            <a:ext cx="8978747" cy="4121093"/>
          </a:xfrm>
        </p:spPr>
        <p:txBody>
          <a:bodyPr>
            <a:noAutofit/>
          </a:bodyPr>
          <a:lstStyle/>
          <a:p>
            <a:pPr>
              <a:spcBef>
                <a:spcPts val="0"/>
              </a:spcBef>
            </a:pPr>
            <a:r>
              <a:rPr lang="id-ID" b="1" dirty="0">
                <a:latin typeface="Tahoma" panose="020B0604030504040204" pitchFamily="34" charset="0"/>
                <a:ea typeface="Tahoma" panose="020B0604030504040204" pitchFamily="34" charset="0"/>
                <a:cs typeface="Tahoma" panose="020B0604030504040204" pitchFamily="34" charset="0"/>
              </a:rPr>
              <a:t>Learners are heterogenous (Watson, Ho, &amp; Raman, 1994)</a:t>
            </a:r>
          </a:p>
          <a:p>
            <a:pPr>
              <a:spcBef>
                <a:spcPts val="0"/>
              </a:spcBef>
            </a:pPr>
            <a:r>
              <a:rPr lang="id-ID" b="1" dirty="0">
                <a:latin typeface="Tahoma" panose="020B0604030504040204" pitchFamily="34" charset="0"/>
                <a:ea typeface="Tahoma" panose="020B0604030504040204" pitchFamily="34" charset="0"/>
                <a:cs typeface="Tahoma" panose="020B0604030504040204" pitchFamily="34" charset="0"/>
              </a:rPr>
              <a:t>Misunderstanding might occur due to language barrier &amp; communication style (Callaway, Matthew, &amp; Felvegi, 2014)</a:t>
            </a:r>
          </a:p>
          <a:p>
            <a:pPr>
              <a:spcBef>
                <a:spcPts val="0"/>
              </a:spcBef>
            </a:pPr>
            <a:r>
              <a:rPr lang="id-ID" b="1" dirty="0">
                <a:latin typeface="Tahoma" panose="020B0604030504040204" pitchFamily="34" charset="0"/>
                <a:ea typeface="Tahoma" panose="020B0604030504040204" pitchFamily="34" charset="0"/>
                <a:cs typeface="Tahoma" panose="020B0604030504040204" pitchFamily="34" charset="0"/>
              </a:rPr>
              <a:t>Different cultures have different communication pattern (Hofstede, 1986; McLouglin, 2006)</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3906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685800"/>
            <a:ext cx="8229600" cy="1554162"/>
          </a:xfrm>
        </p:spPr>
        <p:txBody>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21: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U of Philippines Open U</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Melinda </a:t>
            </a:r>
            <a:r>
              <a:rPr lang="en-US" sz="3200" b="1" dirty="0" err="1">
                <a:latin typeface="Tahoma" panose="020B0604030504040204" pitchFamily="34" charset="0"/>
                <a:ea typeface="Tahoma" panose="020B0604030504040204" pitchFamily="34" charset="0"/>
                <a:cs typeface="Tahoma" panose="020B0604030504040204" pitchFamily="34" charset="0"/>
              </a:rPr>
              <a:t>Bandalaria</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2133600" y="2362201"/>
            <a:ext cx="8077200" cy="3992563"/>
          </a:xfrm>
        </p:spPr>
        <p:txBody>
          <a:bodyPr/>
          <a:lstStyle/>
          <a:p>
            <a:pPr lvl="1"/>
            <a:r>
              <a:rPr lang="en-US" b="1" dirty="0">
                <a:latin typeface="Tahoma" panose="020B0604030504040204" pitchFamily="34" charset="0"/>
                <a:ea typeface="Tahoma" panose="020B0604030504040204" pitchFamily="34" charset="0"/>
                <a:cs typeface="Tahoma" panose="020B0604030504040204" pitchFamily="34" charset="0"/>
              </a:rPr>
              <a:t>Strictly avoid references to religion.</a:t>
            </a:r>
          </a:p>
          <a:p>
            <a:pPr lvl="1"/>
            <a:r>
              <a:rPr lang="en-US" b="1" dirty="0">
                <a:latin typeface="Tahoma" panose="020B0604030504040204" pitchFamily="34" charset="0"/>
                <a:ea typeface="Tahoma" panose="020B0604030504040204" pitchFamily="34" charset="0"/>
                <a:cs typeface="Tahoma" panose="020B0604030504040204" pitchFamily="34" charset="0"/>
              </a:rPr>
              <a:t>Use acceptable dress code.</a:t>
            </a:r>
          </a:p>
          <a:p>
            <a:pPr lvl="1"/>
            <a:r>
              <a:rPr lang="en-US" b="1" dirty="0">
                <a:latin typeface="Tahoma" panose="020B0604030504040204" pitchFamily="34" charset="0"/>
                <a:ea typeface="Tahoma" panose="020B0604030504040204" pitchFamily="34" charset="0"/>
                <a:cs typeface="Tahoma" panose="020B0604030504040204" pitchFamily="34" charset="0"/>
              </a:rPr>
              <a:t>Even when English is the primary or secondary language of the country, consider making MOOC content available in the major dialects of the country.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1" y="0"/>
            <a:ext cx="1499479" cy="2239962"/>
          </a:xfrm>
          <a:prstGeom prst="rect">
            <a:avLst/>
          </a:prstGeom>
        </p:spPr>
      </p:pic>
    </p:spTree>
    <p:extLst>
      <p:ext uri="{BB962C8B-B14F-4D97-AF65-F5344CB8AC3E}">
        <p14:creationId xmlns:p14="http://schemas.microsoft.com/office/powerpoint/2010/main" val="1573766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9664"/>
            <a:ext cx="8153400" cy="21336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27: </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Canada</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Helene Fournier and Rita Hop</a:t>
            </a:r>
          </a:p>
        </p:txBody>
      </p:sp>
      <p:sp>
        <p:nvSpPr>
          <p:cNvPr id="3" name="Content Placeholder 2"/>
          <p:cNvSpPr>
            <a:spLocks noGrp="1"/>
          </p:cNvSpPr>
          <p:nvPr>
            <p:ph idx="1"/>
          </p:nvPr>
        </p:nvSpPr>
        <p:spPr>
          <a:xfrm>
            <a:off x="2057400" y="2438401"/>
            <a:ext cx="8001000" cy="3962399"/>
          </a:xfrm>
        </p:spPr>
        <p:txBody>
          <a:bodyPr/>
          <a:lstStyle/>
          <a:p>
            <a:pPr lvl="0"/>
            <a:r>
              <a:rPr lang="en-US" sz="2600" b="1" dirty="0">
                <a:latin typeface="Tahoma" panose="020B0604030504040204" pitchFamily="34" charset="0"/>
                <a:ea typeface="Tahoma" panose="020B0604030504040204" pitchFamily="34" charset="0"/>
                <a:cs typeface="Tahoma" panose="020B0604030504040204" pitchFamily="34" charset="0"/>
              </a:rPr>
              <a:t>“</a:t>
            </a:r>
            <a:r>
              <a:rPr lang="en-US" sz="2400" b="1" dirty="0">
                <a:latin typeface="Tahoma" panose="020B0604030504040204" pitchFamily="34" charset="0"/>
                <a:ea typeface="Tahoma" panose="020B0604030504040204" pitchFamily="34" charset="0"/>
                <a:cs typeface="Tahoma" panose="020B0604030504040204" pitchFamily="34" charset="0"/>
              </a:rPr>
              <a:t>Personalize” the learning experience to offset the massiveness.</a:t>
            </a:r>
          </a:p>
          <a:p>
            <a:r>
              <a:rPr lang="en-US" sz="2400" b="1" dirty="0">
                <a:latin typeface="Tahoma" panose="020B0604030504040204" pitchFamily="34" charset="0"/>
                <a:ea typeface="Tahoma" panose="020B0604030504040204" pitchFamily="34" charset="0"/>
                <a:cs typeface="Tahoma" panose="020B0604030504040204" pitchFamily="34" charset="0"/>
              </a:rPr>
              <a:t>Need to think hard about how cultural differences might be expressed and accepted in the MOOC platform.</a:t>
            </a:r>
          </a:p>
          <a:p>
            <a:pPr marL="342900" lvl="1" indent="-342900">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The road ahead hinges on personalizing learning experiences; the </a:t>
            </a:r>
            <a:r>
              <a:rPr lang="en-US" sz="2400" b="1" dirty="0" err="1">
                <a:latin typeface="Tahoma" panose="020B0604030504040204" pitchFamily="34" charset="0"/>
                <a:ea typeface="Tahoma" panose="020B0604030504040204" pitchFamily="34" charset="0"/>
                <a:cs typeface="Tahoma" panose="020B0604030504040204" pitchFamily="34" charset="0"/>
              </a:rPr>
              <a:t>connectivist</a:t>
            </a:r>
            <a:r>
              <a:rPr lang="en-US" sz="2400" b="1" dirty="0">
                <a:latin typeface="Tahoma" panose="020B0604030504040204" pitchFamily="34" charset="0"/>
                <a:ea typeface="Tahoma" panose="020B0604030504040204" pitchFamily="34" charset="0"/>
                <a:cs typeface="Tahoma" panose="020B0604030504040204" pitchFamily="34" charset="0"/>
              </a:rPr>
              <a:t> approach (i.e., cMOOCs) is which participants are in the driver’s seat.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1702035"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4881" y="0"/>
            <a:ext cx="1828800" cy="1828800"/>
          </a:xfrm>
          <a:prstGeom prst="rect">
            <a:avLst/>
          </a:prstGeom>
        </p:spPr>
      </p:pic>
    </p:spTree>
    <p:extLst>
      <p:ext uri="{BB962C8B-B14F-4D97-AF65-F5344CB8AC3E}">
        <p14:creationId xmlns:p14="http://schemas.microsoft.com/office/powerpoint/2010/main" val="1883093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04800"/>
            <a:ext cx="8001000" cy="20574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UK/</a:t>
            </a: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FutureLearn</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Rebecca Ferguson and Mike Sharples</a:t>
            </a:r>
          </a:p>
        </p:txBody>
      </p:sp>
      <p:sp>
        <p:nvSpPr>
          <p:cNvPr id="3" name="Content Placeholder 2"/>
          <p:cNvSpPr>
            <a:spLocks noGrp="1"/>
          </p:cNvSpPr>
          <p:nvPr>
            <p:ph idx="1"/>
          </p:nvPr>
        </p:nvSpPr>
        <p:spPr>
          <a:xfrm>
            <a:off x="2057400" y="2438401"/>
            <a:ext cx="7772400" cy="3962399"/>
          </a:xfrm>
        </p:spPr>
        <p:txBody>
          <a:bodyPr/>
          <a:lstStyle/>
          <a:p>
            <a:pPr lvl="1"/>
            <a:r>
              <a:rPr lang="en-GB" sz="2000" b="1" dirty="0">
                <a:latin typeface="Tahoma" panose="020B0604030504040204" pitchFamily="34" charset="0"/>
                <a:ea typeface="Tahoma" panose="020B0604030504040204" pitchFamily="34" charset="0"/>
                <a:cs typeface="Tahoma" panose="020B0604030504040204" pitchFamily="34" charset="0"/>
              </a:rPr>
              <a:t>Access. In many countries (e.g., in Africa, but also areas of Asia) mobile is the main means of access, so the courses need to be developed for a mobile-first experience, including pedagogy as well as interface.</a:t>
            </a:r>
            <a:endParaRPr lang="en-US" sz="2000" b="1" dirty="0">
              <a:latin typeface="Tahoma" panose="020B0604030504040204" pitchFamily="34" charset="0"/>
              <a:ea typeface="Tahoma" panose="020B0604030504040204" pitchFamily="34" charset="0"/>
              <a:cs typeface="Tahoma" panose="020B0604030504040204" pitchFamily="34" charset="0"/>
            </a:endParaRPr>
          </a:p>
          <a:p>
            <a:pPr lvl="1"/>
            <a:r>
              <a:rPr lang="en-GB" sz="2000" b="1" dirty="0">
                <a:latin typeface="Tahoma" panose="020B0604030504040204" pitchFamily="34" charset="0"/>
                <a:ea typeface="Tahoma" panose="020B0604030504040204" pitchFamily="34" charset="0"/>
                <a:cs typeface="Tahoma" panose="020B0604030504040204" pitchFamily="34" charset="0"/>
              </a:rPr>
              <a:t>Provide transcripts of videos, preferably in multiple languages and multi-language subtitles.</a:t>
            </a:r>
            <a:endParaRPr lang="en-US" sz="2000" b="1" dirty="0">
              <a:latin typeface="Tahoma" panose="020B0604030504040204" pitchFamily="34" charset="0"/>
              <a:ea typeface="Tahoma" panose="020B0604030504040204" pitchFamily="34" charset="0"/>
              <a:cs typeface="Tahoma" panose="020B0604030504040204" pitchFamily="34" charset="0"/>
            </a:endParaRPr>
          </a:p>
          <a:p>
            <a:pPr lvl="1"/>
            <a:r>
              <a:rPr lang="en-GB" sz="2000" b="1" dirty="0">
                <a:latin typeface="Tahoma" panose="020B0604030504040204" pitchFamily="34" charset="0"/>
                <a:ea typeface="Tahoma" panose="020B0604030504040204" pitchFamily="34" charset="0"/>
                <a:cs typeface="Tahoma" panose="020B0604030504040204" pitchFamily="34" charset="0"/>
              </a:rPr>
              <a:t>There are deep-seated cultural differences related to: the value of expert vs learner-originated knowledge; deference to experts; willingness to engage in discussion and critique.</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4565" y="0"/>
            <a:ext cx="1422870" cy="1905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2739" y="0"/>
            <a:ext cx="1265261" cy="1905000"/>
          </a:xfrm>
          <a:prstGeom prst="rect">
            <a:avLst/>
          </a:prstGeom>
        </p:spPr>
      </p:pic>
    </p:spTree>
    <p:extLst>
      <p:ext uri="{BB962C8B-B14F-4D97-AF65-F5344CB8AC3E}">
        <p14:creationId xmlns:p14="http://schemas.microsoft.com/office/powerpoint/2010/main" val="602948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0"/>
            <a:ext cx="8229600" cy="1143000"/>
          </a:xfrm>
        </p:spPr>
        <p:txBody>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Personalization of MOOCs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2291300"/>
            <a:ext cx="5715000" cy="4566700"/>
          </a:xfrm>
          <a:prstGeom prst="rect">
            <a:avLst/>
          </a:prstGeom>
        </p:spPr>
      </p:pic>
    </p:spTree>
    <p:extLst>
      <p:ext uri="{BB962C8B-B14F-4D97-AF65-F5344CB8AC3E}">
        <p14:creationId xmlns:p14="http://schemas.microsoft.com/office/powerpoint/2010/main" val="2761340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81000"/>
            <a:ext cx="8229600" cy="19812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Foreword:</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Canada/USA</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George Siemens</a:t>
            </a:r>
          </a:p>
        </p:txBody>
      </p:sp>
      <p:sp>
        <p:nvSpPr>
          <p:cNvPr id="3" name="Content Placeholder 2"/>
          <p:cNvSpPr>
            <a:spLocks noGrp="1"/>
          </p:cNvSpPr>
          <p:nvPr>
            <p:ph idx="1"/>
          </p:nvPr>
        </p:nvSpPr>
        <p:spPr>
          <a:xfrm>
            <a:off x="2362200" y="2438400"/>
            <a:ext cx="7620000" cy="3352800"/>
          </a:xfrm>
        </p:spPr>
        <p:txBody>
          <a:bodyPr/>
          <a:lstStyle/>
          <a:p>
            <a:r>
              <a:rPr lang="en-US" sz="2000" b="1" dirty="0">
                <a:latin typeface="Tahoma" panose="020B0604030504040204" pitchFamily="34" charset="0"/>
                <a:ea typeface="Tahoma" panose="020B0604030504040204" pitchFamily="34" charset="0"/>
                <a:cs typeface="Tahoma" panose="020B0604030504040204" pitchFamily="34" charset="0"/>
              </a:rPr>
              <a:t>MOOCs are adopting CMUs OLI project (adaptive learning in stats) (e.g., Candace </a:t>
            </a:r>
            <a:r>
              <a:rPr lang="en-US" sz="2000" b="1" dirty="0" err="1">
                <a:latin typeface="Tahoma" panose="020B0604030504040204" pitchFamily="34" charset="0"/>
                <a:ea typeface="Tahoma" panose="020B0604030504040204" pitchFamily="34" charset="0"/>
                <a:cs typeface="Tahoma" panose="020B0604030504040204" pitchFamily="34" charset="0"/>
              </a:rPr>
              <a:t>Thille</a:t>
            </a:r>
            <a:r>
              <a:rPr lang="en-US" sz="2000" b="1" dirty="0">
                <a:latin typeface="Tahoma" panose="020B0604030504040204" pitchFamily="34" charset="0"/>
                <a:ea typeface="Tahoma" panose="020B0604030504040204" pitchFamily="34" charset="0"/>
                <a:cs typeface="Tahoma" panose="020B0604030504040204" pitchFamily="34" charset="0"/>
              </a:rPr>
              <a:t> at Stanford).</a:t>
            </a:r>
          </a:p>
          <a:p>
            <a:r>
              <a:rPr lang="en-US" sz="2000" b="1" dirty="0">
                <a:latin typeface="Tahoma" panose="020B0604030504040204" pitchFamily="34" charset="0"/>
                <a:ea typeface="Tahoma" panose="020B0604030504040204" pitchFamily="34" charset="0"/>
                <a:cs typeface="Tahoma" panose="020B0604030504040204" pitchFamily="34" charset="0"/>
              </a:rPr>
              <a:t>Smart Sparrow (adaptive learning company connected to ASU) has started running personalization in MOOCs. One personalized/adaptive MOOC with Australian </a:t>
            </a:r>
            <a:r>
              <a:rPr lang="en-US" sz="2000" b="1" dirty="0" err="1">
                <a:latin typeface="Tahoma" panose="020B0604030504040204" pitchFamily="34" charset="0"/>
                <a:ea typeface="Tahoma" panose="020B0604030504040204" pitchFamily="34" charset="0"/>
                <a:cs typeface="Tahoma" panose="020B0604030504040204" pitchFamily="34" charset="0"/>
              </a:rPr>
              <a:t>univ.</a:t>
            </a:r>
            <a:endParaRPr lang="en-US" sz="2000" b="1" dirty="0">
              <a:latin typeface="Tahoma" panose="020B0604030504040204" pitchFamily="34" charset="0"/>
              <a:ea typeface="Tahoma" panose="020B0604030504040204" pitchFamily="34" charset="0"/>
              <a:cs typeface="Tahoma" panose="020B0604030504040204" pitchFamily="34" charset="0"/>
            </a:endParaRPr>
          </a:p>
          <a:p>
            <a:r>
              <a:rPr lang="en-US" sz="2000" b="1" dirty="0">
                <a:latin typeface="Tahoma" panose="020B0604030504040204" pitchFamily="34" charset="0"/>
                <a:ea typeface="Tahoma" panose="020B0604030504040204" pitchFamily="34" charset="0"/>
                <a:cs typeface="Tahoma" panose="020B0604030504040204" pitchFamily="34" charset="0"/>
              </a:rPr>
              <a:t>Carolyn Rose at CMU recently ran a “Super Heroes” MOOC together with Smithsonian that used personalization approaches through "intelligent agents" to foster dialogue and collaboration.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7639"/>
            <a:ext cx="2743200" cy="1849701"/>
          </a:xfrm>
          <a:prstGeom prst="rect">
            <a:avLst/>
          </a:prstGeom>
        </p:spPr>
      </p:pic>
    </p:spTree>
    <p:extLst>
      <p:ext uri="{BB962C8B-B14F-4D97-AF65-F5344CB8AC3E}">
        <p14:creationId xmlns:p14="http://schemas.microsoft.com/office/powerpoint/2010/main" val="2335592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57200"/>
            <a:ext cx="8229600" cy="195607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18:</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Canada/COL</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Balaji Venkataraman</a:t>
            </a:r>
          </a:p>
        </p:txBody>
      </p:sp>
      <p:sp>
        <p:nvSpPr>
          <p:cNvPr id="3" name="Content Placeholder 2"/>
          <p:cNvSpPr>
            <a:spLocks noGrp="1"/>
          </p:cNvSpPr>
          <p:nvPr>
            <p:ph idx="1"/>
          </p:nvPr>
        </p:nvSpPr>
        <p:spPr>
          <a:xfrm>
            <a:off x="2133600" y="2514601"/>
            <a:ext cx="8153400" cy="3840163"/>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In the </a:t>
            </a:r>
            <a:r>
              <a:rPr lang="en-US" sz="2400" b="1" dirty="0" err="1">
                <a:latin typeface="Tahoma" panose="020B0604030504040204" pitchFamily="34" charset="0"/>
                <a:ea typeface="Tahoma" panose="020B0604030504040204" pitchFamily="34" charset="0"/>
                <a:cs typeface="Tahoma" panose="020B0604030504040204" pitchFamily="34" charset="0"/>
              </a:rPr>
              <a:t>Mooc</a:t>
            </a:r>
            <a:r>
              <a:rPr lang="en-US" sz="2400" b="1" dirty="0">
                <a:latin typeface="Tahoma" panose="020B0604030504040204" pitchFamily="34" charset="0"/>
                <a:ea typeface="Tahoma" panose="020B0604030504040204" pitchFamily="34" charset="0"/>
                <a:cs typeface="Tahoma" panose="020B0604030504040204" pitchFamily="34" charset="0"/>
              </a:rPr>
              <a:t> on mobiles for development the course team received requests from two groups of learners in Sierra Leone and Zambia for the course materials on DVD.</a:t>
            </a:r>
          </a:p>
          <a:p>
            <a:pPr lvl="0"/>
            <a:r>
              <a:rPr lang="en-US" sz="2400" b="1" dirty="0" err="1">
                <a:latin typeface="Tahoma" panose="020B0604030504040204" pitchFamily="34" charset="0"/>
                <a:ea typeface="Tahoma" panose="020B0604030504040204" pitchFamily="34" charset="0"/>
                <a:cs typeface="Tahoma" panose="020B0604030504040204" pitchFamily="34" charset="0"/>
              </a:rPr>
              <a:t>AgMoocs</a:t>
            </a:r>
            <a:r>
              <a:rPr lang="en-US" sz="2400" b="1" dirty="0">
                <a:latin typeface="Tahoma" panose="020B0604030504040204" pitchFamily="34" charset="0"/>
                <a:ea typeface="Tahoma" panose="020B0604030504040204" pitchFamily="34" charset="0"/>
                <a:cs typeface="Tahoma" panose="020B0604030504040204" pitchFamily="34" charset="0"/>
              </a:rPr>
              <a:t> initiative (</a:t>
            </a:r>
            <a:r>
              <a:rPr lang="en-US" sz="24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2400" b="1" dirty="0">
                <a:latin typeface="Tahoma" panose="020B0604030504040204" pitchFamily="34" charset="0"/>
                <a:ea typeface="Tahoma" panose="020B0604030504040204" pitchFamily="34" charset="0"/>
                <a:cs typeface="Tahoma" panose="020B0604030504040204" pitchFamily="34" charset="0"/>
              </a:rPr>
              <a:t>) uses </a:t>
            </a:r>
            <a:r>
              <a:rPr lang="en-US" sz="2400" b="1" dirty="0" err="1">
                <a:latin typeface="Tahoma" panose="020B0604030504040204" pitchFamily="34" charset="0"/>
                <a:ea typeface="Tahoma" panose="020B0604030504040204" pitchFamily="34" charset="0"/>
                <a:cs typeface="Tahoma" panose="020B0604030504040204" pitchFamily="34" charset="0"/>
              </a:rPr>
              <a:t>MooKIT</a:t>
            </a:r>
            <a:r>
              <a:rPr lang="en-US" sz="2400" b="1" dirty="0">
                <a:latin typeface="Tahoma" panose="020B0604030504040204" pitchFamily="34" charset="0"/>
                <a:ea typeface="Tahoma" panose="020B0604030504040204" pitchFamily="34" charset="0"/>
                <a:cs typeface="Tahoma" panose="020B0604030504040204" pitchFamily="34" charset="0"/>
              </a:rPr>
              <a:t> platform designed for access in low bandwidth conditions. It includes a functionality for a learner to hear the voice track on a basic mobile phone.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9953" y="-38101"/>
            <a:ext cx="1634247" cy="2451371"/>
          </a:xfrm>
          <a:prstGeom prst="rect">
            <a:avLst/>
          </a:prstGeom>
        </p:spPr>
      </p:pic>
    </p:spTree>
    <p:extLst>
      <p:ext uri="{BB962C8B-B14F-4D97-AF65-F5344CB8AC3E}">
        <p14:creationId xmlns:p14="http://schemas.microsoft.com/office/powerpoint/2010/main" val="3300689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2200" y="838200"/>
            <a:ext cx="7696200" cy="1524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20, 2016</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err="1">
                <a:latin typeface="Tahoma" panose="020B0604030504040204" pitchFamily="34" charset="0"/>
                <a:ea typeface="Tahoma" panose="020B0604030504040204" pitchFamily="34" charset="0"/>
                <a:cs typeface="Tahoma" panose="020B0604030504040204" pitchFamily="34" charset="0"/>
              </a:rPr>
              <a:t>agMOOCs</a:t>
            </a:r>
            <a:r>
              <a:rPr lang="en-US" sz="3600" b="1" dirty="0">
                <a:latin typeface="Tahoma" panose="020B0604030504040204" pitchFamily="34" charset="0"/>
                <a:ea typeface="Tahoma" panose="020B0604030504040204" pitchFamily="34" charset="0"/>
                <a:cs typeface="Tahoma" panose="020B0604030504040204" pitchFamily="34" charset="0"/>
              </a:rPr>
              <a:t> (India)</a:t>
            </a:r>
            <a:br>
              <a:rPr lang="en-US" sz="1000" b="1"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2000" b="1" u="sng"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894" t="9787" r="760" b="2140"/>
          <a:stretch/>
        </p:blipFill>
        <p:spPr>
          <a:xfrm>
            <a:off x="1828800" y="2438401"/>
            <a:ext cx="6042498" cy="3955089"/>
          </a:xfrm>
          <a:prstGeom prst="rect">
            <a:avLst/>
          </a:prstGeom>
        </p:spPr>
      </p:pic>
      <p:pic>
        <p:nvPicPr>
          <p:cNvPr id="5" name="Picture 4"/>
          <p:cNvPicPr>
            <a:picLocks noChangeAspect="1"/>
          </p:cNvPicPr>
          <p:nvPr/>
        </p:nvPicPr>
        <p:blipFill rotWithShape="1">
          <a:blip r:embed="rId4"/>
          <a:srcRect l="-272" t="29583" r="1544" b="6528"/>
          <a:stretch/>
        </p:blipFill>
        <p:spPr>
          <a:xfrm>
            <a:off x="5791201" y="4587157"/>
            <a:ext cx="4801299" cy="2270844"/>
          </a:xfrm>
          <a:prstGeom prst="rect">
            <a:avLst/>
          </a:prstGeom>
        </p:spPr>
      </p:pic>
    </p:spTree>
    <p:extLst>
      <p:ext uri="{BB962C8B-B14F-4D97-AF65-F5344CB8AC3E}">
        <p14:creationId xmlns:p14="http://schemas.microsoft.com/office/powerpoint/2010/main" val="930031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81000"/>
            <a:ext cx="8382000" cy="23622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Canada/COL</a:t>
            </a:r>
            <a:b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Balaji Venkataraman</a:t>
            </a:r>
          </a:p>
        </p:txBody>
      </p:sp>
      <p:sp>
        <p:nvSpPr>
          <p:cNvPr id="3" name="Content Placeholder 2"/>
          <p:cNvSpPr>
            <a:spLocks noGrp="1"/>
          </p:cNvSpPr>
          <p:nvPr>
            <p:ph idx="1"/>
          </p:nvPr>
        </p:nvSpPr>
        <p:spPr>
          <a:xfrm>
            <a:off x="2286000" y="2808693"/>
            <a:ext cx="7696200" cy="3439708"/>
          </a:xfrm>
        </p:spPr>
        <p:txBody>
          <a:bodyPr/>
          <a:lstStyle/>
          <a:p>
            <a:pPr marL="0" indent="0">
              <a:buNone/>
            </a:pPr>
            <a:r>
              <a:rPr lang="en-US" sz="2000" b="1" dirty="0">
                <a:latin typeface="Tahoma" panose="020B0604030504040204" pitchFamily="34" charset="0"/>
                <a:ea typeface="Tahoma" panose="020B0604030504040204" pitchFamily="34" charset="0"/>
                <a:cs typeface="Tahoma" panose="020B0604030504040204" pitchFamily="34" charset="0"/>
              </a:rPr>
              <a:t>In the Pacific COL supported the U of South Pacific with a specially constructed MOOKIT platform. Social media was integrated with it. Any interested learner can add his or her SM profile to the profile in the course. This will enable a learner to follow the discussions on the course forum in real time using just the smart phone. This bandwidth is cheaper in most Pacific island countries than bandwidth availed for laptops. This facility greatly contributed to increased course participation often overwhelming the team of instructors.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668" y="10708"/>
            <a:ext cx="1117600" cy="1676400"/>
          </a:xfrm>
          <a:prstGeom prst="rect">
            <a:avLst/>
          </a:prstGeom>
        </p:spPr>
      </p:pic>
    </p:spTree>
    <p:extLst>
      <p:ext uri="{BB962C8B-B14F-4D97-AF65-F5344CB8AC3E}">
        <p14:creationId xmlns:p14="http://schemas.microsoft.com/office/powerpoint/2010/main" val="595713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838200"/>
            <a:ext cx="8229600" cy="11430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19:</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DC/World Bank Institute </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Sheila </a:t>
            </a:r>
            <a:r>
              <a:rPr lang="en-US" sz="3200" b="1" dirty="0" err="1">
                <a:latin typeface="Tahoma" panose="020B0604030504040204" pitchFamily="34" charset="0"/>
                <a:ea typeface="Tahoma" panose="020B0604030504040204" pitchFamily="34" charset="0"/>
                <a:cs typeface="Tahoma" panose="020B0604030504040204" pitchFamily="34" charset="0"/>
              </a:rPr>
              <a:t>Jagannathan</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2057400" y="2286000"/>
            <a:ext cx="7848600" cy="4191000"/>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We try to do badging etc. to give motivation and personal incentives such as champion or expert.</a:t>
            </a:r>
          </a:p>
          <a:p>
            <a:pPr lvl="0"/>
            <a:r>
              <a:rPr lang="en-US" sz="2400" b="1" dirty="0">
                <a:latin typeface="Tahoma" panose="020B0604030504040204" pitchFamily="34" charset="0"/>
                <a:ea typeface="Tahoma" panose="020B0604030504040204" pitchFamily="34" charset="0"/>
                <a:cs typeface="Tahoma" panose="020B0604030504040204" pitchFamily="34" charset="0"/>
              </a:rPr>
              <a:t>We try to customize the discussion forums with regional and very level forums, topics and moderators.</a:t>
            </a:r>
          </a:p>
          <a:p>
            <a:pPr lvl="0"/>
            <a:r>
              <a:rPr lang="en-US" sz="2400" b="1" dirty="0">
                <a:latin typeface="Tahoma" panose="020B0604030504040204" pitchFamily="34" charset="0"/>
                <a:ea typeface="Tahoma" panose="020B0604030504040204" pitchFamily="34" charset="0"/>
                <a:cs typeface="Tahoma" panose="020B0604030504040204" pitchFamily="34" charset="0"/>
              </a:rPr>
              <a:t>Google hangouts are also used to customize and personalize at country or institutional levels.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1828800" cy="1828800"/>
          </a:xfrm>
          <a:prstGeom prst="rect">
            <a:avLst/>
          </a:prstGeom>
        </p:spPr>
      </p:pic>
    </p:spTree>
    <p:extLst>
      <p:ext uri="{BB962C8B-B14F-4D97-AF65-F5344CB8AC3E}">
        <p14:creationId xmlns:p14="http://schemas.microsoft.com/office/powerpoint/2010/main" val="587051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685800"/>
            <a:ext cx="8229600" cy="1554162"/>
          </a:xfrm>
        </p:spPr>
        <p:txBody>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21:</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Philippines Open U</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Melinda </a:t>
            </a:r>
            <a:r>
              <a:rPr lang="en-US" sz="3200" b="1" dirty="0" err="1">
                <a:latin typeface="Tahoma" panose="020B0604030504040204" pitchFamily="34" charset="0"/>
                <a:ea typeface="Tahoma" panose="020B0604030504040204" pitchFamily="34" charset="0"/>
                <a:cs typeface="Tahoma" panose="020B0604030504040204" pitchFamily="34" charset="0"/>
              </a:rPr>
              <a:t>Bandalaria</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2133600" y="2362201"/>
            <a:ext cx="7772400" cy="3992563"/>
          </a:xfrm>
        </p:spPr>
        <p:txBody>
          <a:bodyPr/>
          <a:lstStyle/>
          <a:p>
            <a:r>
              <a:rPr lang="en-US" sz="2200" b="1" dirty="0">
                <a:latin typeface="Tahoma" panose="020B0604030504040204" pitchFamily="34" charset="0"/>
                <a:ea typeface="Tahoma" panose="020B0604030504040204" pitchFamily="34" charset="0"/>
                <a:cs typeface="Tahoma" panose="020B0604030504040204" pitchFamily="34" charset="0"/>
              </a:rPr>
              <a:t>…one feature that we have integrated into our MOOCs which I think is one effort to personalize learning is the "Multiple Paths to Learning" or the "Learning on the Go." Through this feature, the learner can choose whether to learn through the video lessons, text lessons or podcast. </a:t>
            </a:r>
          </a:p>
          <a:p>
            <a:r>
              <a:rPr lang="en-US" sz="2200" b="1" dirty="0">
                <a:latin typeface="Tahoma" panose="020B0604030504040204" pitchFamily="34" charset="0"/>
                <a:ea typeface="Tahoma" panose="020B0604030504040204" pitchFamily="34" charset="0"/>
                <a:cs typeface="Tahoma" panose="020B0604030504040204" pitchFamily="34" charset="0"/>
              </a:rPr>
              <a:t>In terms of gadgets to use, of course, we made sure that the courses are accessible whatever device especially mobile devices, the learner has access to.</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516" y="0"/>
            <a:ext cx="1499479" cy="2239962"/>
          </a:xfrm>
          <a:prstGeom prst="rect">
            <a:avLst/>
          </a:prstGeom>
        </p:spPr>
      </p:pic>
    </p:spTree>
    <p:extLst>
      <p:ext uri="{BB962C8B-B14F-4D97-AF65-F5344CB8AC3E}">
        <p14:creationId xmlns:p14="http://schemas.microsoft.com/office/powerpoint/2010/main" val="1513520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494" y="759380"/>
            <a:ext cx="9481851" cy="1143000"/>
          </a:xfrm>
        </p:spPr>
        <p:txBody>
          <a:bodyPr>
            <a:normAutofit fontScale="90000"/>
          </a:bodyPr>
          <a:lstStyle/>
          <a:p>
            <a:r>
              <a:rPr lang="id-ID" b="1" dirty="0">
                <a:latin typeface="Tahoma" panose="020B0604030504040204" pitchFamily="34" charset="0"/>
                <a:ea typeface="Tahoma" panose="020B0604030504040204" pitchFamily="34" charset="0"/>
                <a:cs typeface="Tahoma" panose="020B0604030504040204" pitchFamily="34" charset="0"/>
              </a:rPr>
              <a:t>Concerns Regarding the Emergence of MOOC</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619480" y="2203373"/>
            <a:ext cx="9342303" cy="3922791"/>
          </a:xfrm>
        </p:spPr>
        <p:txBody>
          <a:bodyPr/>
          <a:lstStyle/>
          <a:p>
            <a:r>
              <a:rPr lang="id-ID" b="1" dirty="0">
                <a:latin typeface="Tahoma" panose="020B0604030504040204" pitchFamily="34" charset="0"/>
                <a:ea typeface="Tahoma" panose="020B0604030504040204" pitchFamily="34" charset="0"/>
                <a:cs typeface="Tahoma" panose="020B0604030504040204" pitchFamily="34" charset="0"/>
              </a:rPr>
              <a:t>Different learning preferences &amp; styles may vary in different cultures (Fail, 2011; Hofstede, 1983, 1986; Kim &amp; Bonk, 2002)</a:t>
            </a:r>
          </a:p>
          <a:p>
            <a:r>
              <a:rPr lang="id-ID" b="1" dirty="0">
                <a:latin typeface="Tahoma" panose="020B0604030504040204" pitchFamily="34" charset="0"/>
                <a:ea typeface="Tahoma" panose="020B0604030504040204" pitchFamily="34" charset="0"/>
                <a:cs typeface="Tahoma" panose="020B0604030504040204" pitchFamily="34" charset="0"/>
              </a:rPr>
              <a:t>Thus, it is important to consider cultural diversity in designing MOOC (Ahn, Yoon, &amp; Cha, 2015; Speece, 2012)</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17385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25:</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USA/Illinois</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Ray Schroeder</a:t>
            </a:r>
          </a:p>
        </p:txBody>
      </p:sp>
      <p:sp>
        <p:nvSpPr>
          <p:cNvPr id="3" name="Content Placeholder 2"/>
          <p:cNvSpPr>
            <a:spLocks noGrp="1"/>
          </p:cNvSpPr>
          <p:nvPr>
            <p:ph idx="1"/>
          </p:nvPr>
        </p:nvSpPr>
        <p:spPr>
          <a:xfrm>
            <a:off x="2125494" y="2362201"/>
            <a:ext cx="8153400" cy="3840163"/>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Most obvious way to personalize is to include group projects, allowing students to self-select into interest areas to conduct collaborative projects that are relevant to the MOOC topic</a:t>
            </a:r>
          </a:p>
          <a:p>
            <a:pPr lvl="0"/>
            <a:r>
              <a:rPr lang="en-US" sz="2400" b="1" dirty="0">
                <a:latin typeface="Tahoma" panose="020B0604030504040204" pitchFamily="34" charset="0"/>
                <a:ea typeface="Tahoma" panose="020B0604030504040204" pitchFamily="34" charset="0"/>
                <a:cs typeface="Tahoma" panose="020B0604030504040204" pitchFamily="34" charset="0"/>
              </a:rPr>
              <a:t>One of the easiest and most effective ways is to build self-reflection into each module of a MOOC. </a:t>
            </a:r>
          </a:p>
          <a:p>
            <a:pPr lvl="0"/>
            <a:r>
              <a:rPr lang="en-US" sz="2400" b="1" dirty="0">
                <a:latin typeface="Tahoma" panose="020B0604030504040204" pitchFamily="34" charset="0"/>
                <a:ea typeface="Tahoma" panose="020B0604030504040204" pitchFamily="34" charset="0"/>
                <a:cs typeface="Tahoma" panose="020B0604030504040204" pitchFamily="34" charset="0"/>
              </a:rPr>
              <a:t>Motivated self-determined learners (such as many </a:t>
            </a:r>
            <a:r>
              <a:rPr lang="en-US" sz="2400" b="1" dirty="0" err="1">
                <a:latin typeface="Tahoma" panose="020B0604030504040204" pitchFamily="34" charset="0"/>
                <a:ea typeface="Tahoma" panose="020B0604030504040204" pitchFamily="34" charset="0"/>
                <a:cs typeface="Tahoma" panose="020B0604030504040204" pitchFamily="34" charset="0"/>
              </a:rPr>
              <a:t>MOOCers</a:t>
            </a:r>
            <a:r>
              <a:rPr lang="en-US" sz="2400" b="1" dirty="0">
                <a:latin typeface="Tahoma" panose="020B0604030504040204" pitchFamily="34" charset="0"/>
                <a:ea typeface="Tahoma" panose="020B0604030504040204" pitchFamily="34" charset="0"/>
                <a:cs typeface="Tahoma" panose="020B0604030504040204" pitchFamily="34" charset="0"/>
              </a:rPr>
              <a:t> are) do naturally adapt, build upon and scaffold MOOCs to meet their personal learning needs and desires.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1" y="0"/>
            <a:ext cx="2399783" cy="2209800"/>
          </a:xfrm>
          <a:prstGeom prst="rect">
            <a:avLst/>
          </a:prstGeom>
        </p:spPr>
      </p:pic>
    </p:spTree>
    <p:extLst>
      <p:ext uri="{BB962C8B-B14F-4D97-AF65-F5344CB8AC3E}">
        <p14:creationId xmlns:p14="http://schemas.microsoft.com/office/powerpoint/2010/main" val="853487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1854672" y="457200"/>
            <a:ext cx="8492485" cy="1834100"/>
          </a:xfrm>
        </p:spPr>
        <p:txBody>
          <a:bodyPr/>
          <a:lstStyle/>
          <a:p>
            <a:pPr eaLnBrk="1" hangingPunct="1"/>
            <a:r>
              <a:rPr lang="en-US" altLang="en-US" sz="4000" dirty="0">
                <a:solidFill>
                  <a:srgbClr val="0070C0"/>
                </a:solidFill>
                <a:latin typeface="Tahoma" panose="020B0604030504040204" pitchFamily="34" charset="0"/>
              </a:rPr>
              <a:t>MOOC Personalization Survey Results</a:t>
            </a:r>
            <a:endParaRPr lang="en-US" altLang="en-US" sz="4000" dirty="0">
              <a:solidFill>
                <a:srgbClr val="0070C0"/>
              </a:solidFill>
              <a:latin typeface="Tahoma" panose="020B0604030504040204" pitchFamily="34" charset="0"/>
              <a:cs typeface="Tahoma" panose="020B0604030504040204" pitchFamily="34" charset="0"/>
            </a:endParaRPr>
          </a:p>
        </p:txBody>
      </p:sp>
      <p:sp>
        <p:nvSpPr>
          <p:cNvPr id="494595" name="AutoShape 11" descr="http://www.trainingshare.com/images/thesepics2.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a:spcBef>
                <a:spcPct val="0"/>
              </a:spcBef>
              <a:buClrTx/>
              <a:buSzTx/>
              <a:buNone/>
            </a:pPr>
            <a:endParaRPr lang="en-US" altLang="en-US" sz="1800" b="0" kern="0">
              <a:solidFill>
                <a:srgbClr val="000000"/>
              </a:solidFill>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355" y="2291300"/>
            <a:ext cx="5715000" cy="4566700"/>
          </a:xfrm>
          <a:prstGeom prst="rect">
            <a:avLst/>
          </a:prstGeom>
        </p:spPr>
      </p:pic>
    </p:spTree>
    <p:extLst>
      <p:ext uri="{BB962C8B-B14F-4D97-AF65-F5344CB8AC3E}">
        <p14:creationId xmlns:p14="http://schemas.microsoft.com/office/powerpoint/2010/main" val="79669407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735778592"/>
              </p:ext>
            </p:extLst>
          </p:nvPr>
        </p:nvGraphicFramePr>
        <p:xfrm>
          <a:off x="2741259" y="2233829"/>
          <a:ext cx="7025054" cy="382465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2"/>
          <p:cNvSpPr>
            <a:spLocks noGrp="1"/>
          </p:cNvSpPr>
          <p:nvPr>
            <p:ph type="title"/>
          </p:nvPr>
        </p:nvSpPr>
        <p:spPr>
          <a:xfrm>
            <a:off x="849217" y="665895"/>
            <a:ext cx="10515600" cy="1325563"/>
          </a:xfrm>
        </p:spPr>
        <p:txBody>
          <a:bodyPr>
            <a:normAutofit/>
          </a:bodyPr>
          <a:lstStyle/>
          <a:p>
            <a:r>
              <a:rPr lang="en-US" sz="4000" b="1" dirty="0">
                <a:latin typeface="Tahoma" panose="020B0604030504040204" pitchFamily="34" charset="0"/>
                <a:ea typeface="Tahoma" panose="020B0604030504040204" pitchFamily="34" charset="0"/>
                <a:cs typeface="Tahoma" panose="020B0604030504040204" pitchFamily="34" charset="0"/>
              </a:rPr>
              <a:t>What is the MOOC you are offering?</a:t>
            </a:r>
          </a:p>
        </p:txBody>
      </p:sp>
    </p:spTree>
    <p:extLst>
      <p:ext uri="{BB962C8B-B14F-4D97-AF65-F5344CB8AC3E}">
        <p14:creationId xmlns:p14="http://schemas.microsoft.com/office/powerpoint/2010/main" val="1748150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045" y="174661"/>
            <a:ext cx="10787865" cy="800164"/>
          </a:xfrm>
        </p:spPr>
        <p:txBody>
          <a:bodyPr>
            <a:noAutofit/>
          </a:bodyPr>
          <a:lstStyle/>
          <a:p>
            <a:r>
              <a:rPr sz="2400" dirty="0">
                <a:latin typeface="Tahoma" panose="020B0604030504040204" pitchFamily="34" charset="0"/>
                <a:ea typeface="Tahoma" panose="020B0604030504040204" pitchFamily="34" charset="0"/>
                <a:cs typeface="Tahoma" panose="020B0604030504040204" pitchFamily="34" charset="0"/>
              </a:rPr>
              <a:t>1. How many MOOCs have you taught</a:t>
            </a:r>
            <a:r>
              <a:rPr lang="en-US" sz="2400" dirty="0">
                <a:latin typeface="Tahoma" panose="020B0604030504040204" pitchFamily="34" charset="0"/>
                <a:ea typeface="Tahoma" panose="020B0604030504040204" pitchFamily="34" charset="0"/>
                <a:cs typeface="Tahoma" panose="020B0604030504040204" pitchFamily="34" charset="0"/>
              </a:rPr>
              <a:t>? (N = 152)</a:t>
            </a:r>
            <a:endParaRPr sz="24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chart9857072530.png"/>
          <p:cNvPicPr>
            <a:picLocks noChangeAspect="1"/>
          </p:cNvPicPr>
          <p:nvPr/>
        </p:nvPicPr>
        <p:blipFill>
          <a:blip r:embed="rId2"/>
          <a:stretch>
            <a:fillRect/>
          </a:stretch>
        </p:blipFill>
        <p:spPr>
          <a:xfrm>
            <a:off x="163139" y="1663451"/>
            <a:ext cx="6651445" cy="3919202"/>
          </a:xfrm>
          <a:prstGeom prst="rect">
            <a:avLst/>
          </a:prstGeom>
        </p:spPr>
      </p:pic>
      <p:pic>
        <p:nvPicPr>
          <p:cNvPr id="9" name="Picture 8" descr="table9857072530.png"/>
          <p:cNvPicPr>
            <a:picLocks noChangeAspect="1"/>
          </p:cNvPicPr>
          <p:nvPr/>
        </p:nvPicPr>
        <p:blipFill>
          <a:blip r:embed="rId3"/>
          <a:stretch>
            <a:fillRect/>
          </a:stretch>
        </p:blipFill>
        <p:spPr>
          <a:xfrm>
            <a:off x="4805362" y="1663451"/>
            <a:ext cx="7172818" cy="2535845"/>
          </a:xfrm>
          <a:prstGeom prst="rect">
            <a:avLst/>
          </a:prstGeom>
        </p:spPr>
      </p:pic>
    </p:spTree>
    <p:extLst>
      <p:ext uri="{BB962C8B-B14F-4D97-AF65-F5344CB8AC3E}">
        <p14:creationId xmlns:p14="http://schemas.microsoft.com/office/powerpoint/2010/main" val="3783823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nvPr>
        </p:nvGraphicFramePr>
        <p:xfrm>
          <a:off x="2324100" y="2125267"/>
          <a:ext cx="7543800" cy="374112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1608462" y="365127"/>
            <a:ext cx="9745337" cy="1325563"/>
          </a:xfrm>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How many MOOCs have you taught (including any that you are currently teaching)?</a:t>
            </a:r>
          </a:p>
        </p:txBody>
      </p:sp>
    </p:spTree>
    <p:extLst>
      <p:ext uri="{BB962C8B-B14F-4D97-AF65-F5344CB8AC3E}">
        <p14:creationId xmlns:p14="http://schemas.microsoft.com/office/powerpoint/2010/main" val="4064292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149" y="413885"/>
            <a:ext cx="10868761" cy="560939"/>
          </a:xfrm>
        </p:spPr>
        <p:txBody>
          <a:bodyPr>
            <a:noAutofit/>
          </a:bodyPr>
          <a:lstStyle/>
          <a:p>
            <a:r>
              <a:rPr lang="en-US" sz="2400" dirty="0">
                <a:latin typeface="Tahoma" panose="020B0604030504040204" pitchFamily="34" charset="0"/>
                <a:ea typeface="Tahoma" panose="020B0604030504040204" pitchFamily="34" charset="0"/>
                <a:cs typeface="Tahoma" panose="020B0604030504040204" pitchFamily="34" charset="0"/>
              </a:rPr>
              <a:t>3. How many MOOCs have you completed as a learner (N = 152)</a:t>
            </a:r>
            <a:endParaRPr sz="24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chart9857074180.png"/>
          <p:cNvPicPr>
            <a:picLocks noChangeAspect="1"/>
          </p:cNvPicPr>
          <p:nvPr/>
        </p:nvPicPr>
        <p:blipFill>
          <a:blip r:embed="rId2"/>
          <a:stretch>
            <a:fillRect/>
          </a:stretch>
        </p:blipFill>
        <p:spPr>
          <a:xfrm>
            <a:off x="261747" y="1972232"/>
            <a:ext cx="6633797" cy="3908804"/>
          </a:xfrm>
          <a:prstGeom prst="rect">
            <a:avLst/>
          </a:prstGeom>
        </p:spPr>
      </p:pic>
      <p:pic>
        <p:nvPicPr>
          <p:cNvPr id="11" name="Picture 10" descr="table9857074180.png"/>
          <p:cNvPicPr>
            <a:picLocks noChangeAspect="1"/>
          </p:cNvPicPr>
          <p:nvPr/>
        </p:nvPicPr>
        <p:blipFill>
          <a:blip r:embed="rId3"/>
          <a:stretch>
            <a:fillRect/>
          </a:stretch>
        </p:blipFill>
        <p:spPr>
          <a:xfrm>
            <a:off x="4824612" y="1972232"/>
            <a:ext cx="7172818" cy="2535845"/>
          </a:xfrm>
          <a:prstGeom prst="rect">
            <a:avLst/>
          </a:prstGeom>
        </p:spPr>
      </p:pic>
    </p:spTree>
    <p:extLst>
      <p:ext uri="{BB962C8B-B14F-4D97-AF65-F5344CB8AC3E}">
        <p14:creationId xmlns:p14="http://schemas.microsoft.com/office/powerpoint/2010/main" val="3010837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nvPr>
        </p:nvGraphicFramePr>
        <p:xfrm>
          <a:off x="0" y="313345"/>
          <a:ext cx="11549149" cy="53223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847226744"/>
              </p:ext>
            </p:extLst>
          </p:nvPr>
        </p:nvGraphicFramePr>
        <p:xfrm>
          <a:off x="5613400" y="4138463"/>
          <a:ext cx="6578600" cy="2247900"/>
        </p:xfrm>
        <a:graphic>
          <a:graphicData uri="http://schemas.openxmlformats.org/presentationml/2006/ole">
            <mc:AlternateContent xmlns:mc="http://schemas.openxmlformats.org/markup-compatibility/2006">
              <mc:Choice xmlns:v="urn:schemas-microsoft-com:vml" Requires="v">
                <p:oleObj spid="_x0000_s3183" name="Worksheet" r:id="rId4" imgW="4934102" imgH="1685858" progId="Excel.Sheet.8">
                  <p:embed/>
                </p:oleObj>
              </mc:Choice>
              <mc:Fallback>
                <p:oleObj name="Worksheet" r:id="rId4" imgW="4934102" imgH="1685858" progId="Excel.Sheet.8">
                  <p:embed/>
                  <p:pic>
                    <p:nvPicPr>
                      <p:cNvPr id="7" name="Object 6"/>
                      <p:cNvPicPr/>
                      <p:nvPr/>
                    </p:nvPicPr>
                    <p:blipFill>
                      <a:blip r:embed="rId5"/>
                      <a:stretch>
                        <a:fillRect/>
                      </a:stretch>
                    </p:blipFill>
                    <p:spPr>
                      <a:xfrm>
                        <a:off x="5613400" y="4138463"/>
                        <a:ext cx="6578600" cy="2247900"/>
                      </a:xfrm>
                      <a:prstGeom prst="rect">
                        <a:avLst/>
                      </a:prstGeom>
                    </p:spPr>
                  </p:pic>
                </p:oleObj>
              </mc:Fallback>
            </mc:AlternateContent>
          </a:graphicData>
        </a:graphic>
      </p:graphicFrame>
    </p:spTree>
    <p:extLst>
      <p:ext uri="{BB962C8B-B14F-4D97-AF65-F5344CB8AC3E}">
        <p14:creationId xmlns:p14="http://schemas.microsoft.com/office/powerpoint/2010/main" val="218354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4215652582"/>
              </p:ext>
            </p:extLst>
          </p:nvPr>
        </p:nvGraphicFramePr>
        <p:xfrm>
          <a:off x="0" y="1305479"/>
          <a:ext cx="7315200" cy="3987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55353992"/>
              </p:ext>
            </p:extLst>
          </p:nvPr>
        </p:nvGraphicFramePr>
        <p:xfrm>
          <a:off x="4598388" y="1967525"/>
          <a:ext cx="7439608" cy="2297948"/>
        </p:xfrm>
        <a:graphic>
          <a:graphicData uri="http://schemas.openxmlformats.org/presentationml/2006/ole">
            <mc:AlternateContent xmlns:mc="http://schemas.openxmlformats.org/markup-compatibility/2006">
              <mc:Choice xmlns:v="urn:schemas-microsoft-com:vml" Requires="v">
                <p:oleObj spid="_x0000_s5229" name="Worksheet" r:id="rId4" imgW="4934102" imgH="1524090" progId="Excel.Sheet.8">
                  <p:embed/>
                </p:oleObj>
              </mc:Choice>
              <mc:Fallback>
                <p:oleObj name="Worksheet" r:id="rId4" imgW="4934102" imgH="1524090" progId="Excel.Sheet.8">
                  <p:embed/>
                  <p:pic>
                    <p:nvPicPr>
                      <p:cNvPr id="7" name="Object 6"/>
                      <p:cNvPicPr/>
                      <p:nvPr/>
                    </p:nvPicPr>
                    <p:blipFill>
                      <a:blip r:embed="rId5"/>
                      <a:stretch>
                        <a:fillRect/>
                      </a:stretch>
                    </p:blipFill>
                    <p:spPr>
                      <a:xfrm>
                        <a:off x="4598388" y="1967525"/>
                        <a:ext cx="7439608" cy="2297948"/>
                      </a:xfrm>
                      <a:prstGeom prst="rect">
                        <a:avLst/>
                      </a:prstGeom>
                    </p:spPr>
                  </p:pic>
                </p:oleObj>
              </mc:Fallback>
            </mc:AlternateContent>
          </a:graphicData>
        </a:graphic>
      </p:graphicFrame>
    </p:spTree>
    <p:extLst>
      <p:ext uri="{BB962C8B-B14F-4D97-AF65-F5344CB8AC3E}">
        <p14:creationId xmlns:p14="http://schemas.microsoft.com/office/powerpoint/2010/main" val="2394943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14" y="444508"/>
            <a:ext cx="11213922" cy="1615298"/>
          </a:xfrm>
        </p:spPr>
        <p:txBody>
          <a:bodyPr>
            <a:noAutofit/>
          </a:bodyPr>
          <a:lstStyle/>
          <a:p>
            <a:pPr algn="ctr"/>
            <a:r>
              <a:rPr sz="3600" dirty="0">
                <a:latin typeface="Tahoma" panose="020B0604030504040204" pitchFamily="34" charset="0"/>
                <a:ea typeface="Tahoma" panose="020B0604030504040204" pitchFamily="34" charset="0"/>
                <a:cs typeface="Tahoma" panose="020B0604030504040204" pitchFamily="34" charset="0"/>
              </a:rPr>
              <a:t>13. How do you address students’ varying competencies and needs?[Check all that apply]</a:t>
            </a:r>
          </a:p>
        </p:txBody>
      </p:sp>
      <p:graphicFrame>
        <p:nvGraphicFramePr>
          <p:cNvPr id="6" name="Object 5"/>
          <p:cNvGraphicFramePr>
            <a:graphicFrameLocks noChangeAspect="1"/>
          </p:cNvGraphicFramePr>
          <p:nvPr>
            <p:extLst>
              <p:ext uri="{D42A27DB-BD31-4B8C-83A1-F6EECF244321}">
                <p14:modId xmlns:p14="http://schemas.microsoft.com/office/powerpoint/2010/main" val="1260446825"/>
              </p:ext>
            </p:extLst>
          </p:nvPr>
        </p:nvGraphicFramePr>
        <p:xfrm>
          <a:off x="1069975" y="2428875"/>
          <a:ext cx="9575800" cy="3844925"/>
        </p:xfrm>
        <a:graphic>
          <a:graphicData uri="http://schemas.openxmlformats.org/presentationml/2006/ole">
            <mc:AlternateContent xmlns:mc="http://schemas.openxmlformats.org/markup-compatibility/2006">
              <mc:Choice xmlns:v="urn:schemas-microsoft-com:vml" Requires="v">
                <p:oleObj spid="_x0000_s9322" name="Worksheet" r:id="rId3" imgW="6667398" imgH="2676637" progId="Excel.Sheet.8">
                  <p:embed/>
                </p:oleObj>
              </mc:Choice>
              <mc:Fallback>
                <p:oleObj name="Worksheet" r:id="rId3" imgW="6667398" imgH="2676637" progId="Excel.Sheet.8">
                  <p:embed/>
                  <p:pic>
                    <p:nvPicPr>
                      <p:cNvPr id="6" name="Object 5"/>
                      <p:cNvPicPr/>
                      <p:nvPr/>
                    </p:nvPicPr>
                    <p:blipFill>
                      <a:blip r:embed="rId4"/>
                      <a:stretch>
                        <a:fillRect/>
                      </a:stretch>
                    </p:blipFill>
                    <p:spPr>
                      <a:xfrm>
                        <a:off x="1069975" y="2428875"/>
                        <a:ext cx="9575800" cy="3844925"/>
                      </a:xfrm>
                      <a:prstGeom prst="rect">
                        <a:avLst/>
                      </a:prstGeom>
                    </p:spPr>
                  </p:pic>
                </p:oleObj>
              </mc:Fallback>
            </mc:AlternateContent>
          </a:graphicData>
        </a:graphic>
      </p:graphicFrame>
    </p:spTree>
    <p:extLst>
      <p:ext uri="{BB962C8B-B14F-4D97-AF65-F5344CB8AC3E}">
        <p14:creationId xmlns:p14="http://schemas.microsoft.com/office/powerpoint/2010/main" val="3792494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444509"/>
            <a:ext cx="10885713" cy="737369"/>
          </a:xfrm>
        </p:spPr>
        <p:txBody>
          <a:bodyPr>
            <a:no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14. What types of learning resources can participants select from in your most recent MOOC?[Check all that apply]</a:t>
            </a:r>
            <a:endParaRPr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322253139"/>
              </p:ext>
            </p:extLst>
          </p:nvPr>
        </p:nvGraphicFramePr>
        <p:xfrm>
          <a:off x="2252518" y="1155701"/>
          <a:ext cx="8242300" cy="5702300"/>
        </p:xfrm>
        <a:graphic>
          <a:graphicData uri="http://schemas.openxmlformats.org/presentationml/2006/ole">
            <mc:AlternateContent xmlns:mc="http://schemas.openxmlformats.org/markup-compatibility/2006">
              <mc:Choice xmlns:v="urn:schemas-microsoft-com:vml" Requires="v">
                <p:oleObj spid="_x0000_s10344" name="Worksheet" r:id="rId3" imgW="6181750" imgH="4276568" progId="Excel.Sheet.8">
                  <p:embed/>
                </p:oleObj>
              </mc:Choice>
              <mc:Fallback>
                <p:oleObj name="Worksheet" r:id="rId3" imgW="6181750" imgH="4276568" progId="Excel.Sheet.8">
                  <p:embed/>
                  <p:pic>
                    <p:nvPicPr>
                      <p:cNvPr id="4" name="Object 3"/>
                      <p:cNvPicPr/>
                      <p:nvPr/>
                    </p:nvPicPr>
                    <p:blipFill>
                      <a:blip r:embed="rId4"/>
                      <a:stretch>
                        <a:fillRect/>
                      </a:stretch>
                    </p:blipFill>
                    <p:spPr>
                      <a:xfrm>
                        <a:off x="2252518" y="1155701"/>
                        <a:ext cx="8242300" cy="5702300"/>
                      </a:xfrm>
                      <a:prstGeom prst="rect">
                        <a:avLst/>
                      </a:prstGeom>
                    </p:spPr>
                  </p:pic>
                </p:oleObj>
              </mc:Fallback>
            </mc:AlternateContent>
          </a:graphicData>
        </a:graphic>
      </p:graphicFrame>
    </p:spTree>
    <p:extLst>
      <p:ext uri="{BB962C8B-B14F-4D97-AF65-F5344CB8AC3E}">
        <p14:creationId xmlns:p14="http://schemas.microsoft.com/office/powerpoint/2010/main" val="381038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482" y="638195"/>
            <a:ext cx="10972800" cy="1143000"/>
          </a:xfrm>
        </p:spPr>
        <p:txBody>
          <a:bodyPr>
            <a:normAutofit/>
          </a:bodyPr>
          <a:lstStyle/>
          <a:p>
            <a:r>
              <a:rPr lang="id-ID" b="1" dirty="0">
                <a:latin typeface="Tahoma" panose="020B0604030504040204" pitchFamily="34" charset="0"/>
                <a:ea typeface="Tahoma" panose="020B0604030504040204" pitchFamily="34" charset="0"/>
                <a:cs typeface="Tahoma" panose="020B0604030504040204" pitchFamily="34" charset="0"/>
              </a:rPr>
              <a:t>The definition of Culture</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013551" y="1927953"/>
            <a:ext cx="10201619" cy="4198212"/>
          </a:xfrm>
        </p:spPr>
        <p:txBody>
          <a:bodyPr>
            <a:normAutofit lnSpcReduction="10000"/>
          </a:bodyPr>
          <a:lstStyle/>
          <a:p>
            <a:pPr>
              <a:lnSpc>
                <a:spcPct val="110000"/>
              </a:lnSpc>
              <a:spcBef>
                <a:spcPts val="0"/>
              </a:spcBef>
            </a:pPr>
            <a:r>
              <a:rPr lang="id-ID" b="1" dirty="0">
                <a:latin typeface="Tahoma" panose="020B0604030504040204" pitchFamily="34" charset="0"/>
                <a:ea typeface="Tahoma" panose="020B0604030504040204" pitchFamily="34" charset="0"/>
                <a:cs typeface="Tahoma" panose="020B0604030504040204" pitchFamily="34" charset="0"/>
              </a:rPr>
              <a:t>B</a:t>
            </a:r>
            <a:r>
              <a:rPr lang="en-US" b="1" dirty="0" err="1">
                <a:latin typeface="Tahoma" panose="020B0604030504040204" pitchFamily="34" charset="0"/>
                <a:ea typeface="Tahoma" panose="020B0604030504040204" pitchFamily="34" charset="0"/>
                <a:cs typeface="Tahoma" panose="020B0604030504040204" pitchFamily="34" charset="0"/>
              </a:rPr>
              <a:t>eliefs</a:t>
            </a:r>
            <a:r>
              <a:rPr lang="en-US" b="1" dirty="0">
                <a:latin typeface="Tahoma" panose="020B0604030504040204" pitchFamily="34" charset="0"/>
                <a:ea typeface="Tahoma" panose="020B0604030504040204" pitchFamily="34" charset="0"/>
                <a:cs typeface="Tahoma" panose="020B0604030504040204" pitchFamily="34" charset="0"/>
              </a:rPr>
              <a:t>, value, norms, mores, myths, and structural elements t</a:t>
            </a:r>
            <a:r>
              <a:rPr lang="id-ID" b="1" dirty="0">
                <a:latin typeface="Tahoma" panose="020B0604030504040204" pitchFamily="34" charset="0"/>
                <a:ea typeface="Tahoma" panose="020B0604030504040204" pitchFamily="34" charset="0"/>
                <a:cs typeface="Tahoma" panose="020B0604030504040204" pitchFamily="34" charset="0"/>
              </a:rPr>
              <a:t>hat represent on how a group interprets/reacts to its surrounding (Watson, Ho, &amp; Raman, 1994)</a:t>
            </a:r>
          </a:p>
          <a:p>
            <a:pPr>
              <a:lnSpc>
                <a:spcPct val="110000"/>
              </a:lnSpc>
              <a:spcBef>
                <a:spcPts val="0"/>
              </a:spcBef>
            </a:pPr>
            <a:r>
              <a:rPr lang="id-ID" b="1" dirty="0">
                <a:latin typeface="Tahoma" panose="020B0604030504040204" pitchFamily="34" charset="0"/>
                <a:ea typeface="Tahoma" panose="020B0604030504040204" pitchFamily="34" charset="0"/>
                <a:cs typeface="Tahoma" panose="020B0604030504040204" pitchFamily="34" charset="0"/>
              </a:rPr>
              <a:t>C</a:t>
            </a:r>
            <a:r>
              <a:rPr lang="en-US" b="1" dirty="0" err="1">
                <a:latin typeface="Tahoma" panose="020B0604030504040204" pitchFamily="34" charset="0"/>
                <a:ea typeface="Tahoma" panose="020B0604030504040204" pitchFamily="34" charset="0"/>
                <a:cs typeface="Tahoma" panose="020B0604030504040204" pitchFamily="34" charset="0"/>
              </a:rPr>
              <a:t>ollective</a:t>
            </a:r>
            <a:r>
              <a:rPr lang="en-US" b="1" dirty="0">
                <a:latin typeface="Tahoma" panose="020B0604030504040204" pitchFamily="34" charset="0"/>
                <a:ea typeface="Tahoma" panose="020B0604030504040204" pitchFamily="34" charset="0"/>
                <a:cs typeface="Tahoma" panose="020B0604030504040204" pitchFamily="34" charset="0"/>
              </a:rPr>
              <a:t> programming of the mind </a:t>
            </a:r>
            <a:r>
              <a:rPr lang="id-ID" b="1" dirty="0">
                <a:latin typeface="Tahoma" panose="020B0604030504040204" pitchFamily="34" charset="0"/>
                <a:ea typeface="Tahoma" panose="020B0604030504040204" pitchFamily="34" charset="0"/>
                <a:cs typeface="Tahoma" panose="020B0604030504040204" pitchFamily="34" charset="0"/>
              </a:rPr>
              <a:t>that explain the complexities of culture that include attitude, goals, symbols, practices, &amp; values</a:t>
            </a:r>
            <a:r>
              <a:rPr lang="en-US" b="1" dirty="0">
                <a:latin typeface="Tahoma" panose="020B0604030504040204" pitchFamily="34" charset="0"/>
                <a:ea typeface="Tahoma" panose="020B0604030504040204" pitchFamily="34" charset="0"/>
                <a:cs typeface="Tahoma" panose="020B0604030504040204" pitchFamily="34" charset="0"/>
              </a:rPr>
              <a:t> </a:t>
            </a:r>
            <a:r>
              <a:rPr lang="id-ID" b="1" dirty="0">
                <a:latin typeface="Tahoma" panose="020B0604030504040204" pitchFamily="34" charset="0"/>
                <a:ea typeface="Tahoma" panose="020B0604030504040204" pitchFamily="34" charset="0"/>
                <a:cs typeface="Tahoma" panose="020B0604030504040204" pitchFamily="34" charset="0"/>
              </a:rPr>
              <a:t>(Hofstede &amp; Hofstede, 2005)</a:t>
            </a:r>
          </a:p>
        </p:txBody>
      </p:sp>
    </p:spTree>
    <p:extLst>
      <p:ext uri="{BB962C8B-B14F-4D97-AF65-F5344CB8AC3E}">
        <p14:creationId xmlns:p14="http://schemas.microsoft.com/office/powerpoint/2010/main" val="658521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892005375"/>
              </p:ext>
            </p:extLst>
          </p:nvPr>
        </p:nvGraphicFramePr>
        <p:xfrm>
          <a:off x="135372" y="145110"/>
          <a:ext cx="10033000" cy="61152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37529639"/>
              </p:ext>
            </p:extLst>
          </p:nvPr>
        </p:nvGraphicFramePr>
        <p:xfrm>
          <a:off x="5613400" y="3558139"/>
          <a:ext cx="6578600" cy="2895600"/>
        </p:xfrm>
        <a:graphic>
          <a:graphicData uri="http://schemas.openxmlformats.org/presentationml/2006/ole">
            <mc:AlternateContent xmlns:mc="http://schemas.openxmlformats.org/markup-compatibility/2006">
              <mc:Choice xmlns:v="urn:schemas-microsoft-com:vml" Requires="v">
                <p:oleObj spid="_x0000_s6254" name="Worksheet" r:id="rId4" imgW="4934102" imgH="2171566" progId="Excel.Sheet.8">
                  <p:embed/>
                </p:oleObj>
              </mc:Choice>
              <mc:Fallback>
                <p:oleObj name="Worksheet" r:id="rId4" imgW="4934102" imgH="2171566" progId="Excel.Sheet.8">
                  <p:embed/>
                  <p:pic>
                    <p:nvPicPr>
                      <p:cNvPr id="7" name="Object 6"/>
                      <p:cNvPicPr/>
                      <p:nvPr/>
                    </p:nvPicPr>
                    <p:blipFill>
                      <a:blip r:embed="rId5"/>
                      <a:stretch>
                        <a:fillRect/>
                      </a:stretch>
                    </p:blipFill>
                    <p:spPr>
                      <a:xfrm>
                        <a:off x="5613400" y="3558139"/>
                        <a:ext cx="6578600" cy="2895600"/>
                      </a:xfrm>
                      <a:prstGeom prst="rect">
                        <a:avLst/>
                      </a:prstGeom>
                    </p:spPr>
                  </p:pic>
                </p:oleObj>
              </mc:Fallback>
            </mc:AlternateContent>
          </a:graphicData>
        </a:graphic>
      </p:graphicFrame>
    </p:spTree>
    <p:extLst>
      <p:ext uri="{BB962C8B-B14F-4D97-AF65-F5344CB8AC3E}">
        <p14:creationId xmlns:p14="http://schemas.microsoft.com/office/powerpoint/2010/main" val="29931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100" b="1" dirty="0">
                <a:latin typeface="Tahoma" panose="020B0604030504040204" pitchFamily="34" charset="0"/>
                <a:ea typeface="Tahoma" panose="020B0604030504040204" pitchFamily="34" charset="0"/>
                <a:cs typeface="Tahoma" panose="020B0604030504040204" pitchFamily="34" charset="0"/>
              </a:rPr>
              <a:t>17. How did you design your course to be suitable for students from different cultures and/or linguistic backgrounds?[Check all that apply]</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13006397"/>
              </p:ext>
            </p:extLst>
          </p:nvPr>
        </p:nvGraphicFramePr>
        <p:xfrm>
          <a:off x="400916" y="1984203"/>
          <a:ext cx="11187901" cy="4530638"/>
        </p:xfrm>
        <a:graphic>
          <a:graphicData uri="http://schemas.openxmlformats.org/presentationml/2006/ole">
            <mc:AlternateContent xmlns:mc="http://schemas.openxmlformats.org/markup-compatibility/2006">
              <mc:Choice xmlns:v="urn:schemas-microsoft-com:vml" Requires="v">
                <p:oleObj spid="_x0000_s13406" name="Worksheet" r:id="rId3" imgW="5762752" imgH="2333737" progId="Excel.Sheet.8">
                  <p:embed/>
                </p:oleObj>
              </mc:Choice>
              <mc:Fallback>
                <p:oleObj name="Worksheet" r:id="rId3" imgW="5762752" imgH="2333737" progId="Excel.Sheet.8">
                  <p:embed/>
                  <p:pic>
                    <p:nvPicPr>
                      <p:cNvPr id="5" name="Object 4"/>
                      <p:cNvPicPr/>
                      <p:nvPr/>
                    </p:nvPicPr>
                    <p:blipFill>
                      <a:blip r:embed="rId4"/>
                      <a:stretch>
                        <a:fillRect/>
                      </a:stretch>
                    </p:blipFill>
                    <p:spPr>
                      <a:xfrm>
                        <a:off x="400916" y="1984203"/>
                        <a:ext cx="11187901" cy="4530638"/>
                      </a:xfrm>
                      <a:prstGeom prst="rect">
                        <a:avLst/>
                      </a:prstGeom>
                    </p:spPr>
                  </p:pic>
                </p:oleObj>
              </mc:Fallback>
            </mc:AlternateContent>
          </a:graphicData>
        </a:graphic>
      </p:graphicFrame>
    </p:spTree>
    <p:extLst>
      <p:ext uri="{BB962C8B-B14F-4D97-AF65-F5344CB8AC3E}">
        <p14:creationId xmlns:p14="http://schemas.microsoft.com/office/powerpoint/2010/main" val="996134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100" b="1" dirty="0">
                <a:latin typeface="Tahoma" panose="020B0604030504040204" pitchFamily="34" charset="0"/>
                <a:ea typeface="Tahoma" panose="020B0604030504040204" pitchFamily="34" charset="0"/>
                <a:cs typeface="Tahoma" panose="020B0604030504040204" pitchFamily="34" charset="0"/>
              </a:rPr>
              <a:t>18. Does the structure of your most recent or current MOOC provide any of the following?</a:t>
            </a:r>
            <a:br>
              <a:rPr lang="en-US" sz="31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[Check all that apply; N = 126]</a:t>
            </a:r>
          </a:p>
        </p:txBody>
      </p:sp>
      <p:graphicFrame>
        <p:nvGraphicFramePr>
          <p:cNvPr id="4" name="Object 3"/>
          <p:cNvGraphicFramePr>
            <a:graphicFrameLocks noChangeAspect="1"/>
          </p:cNvGraphicFramePr>
          <p:nvPr>
            <p:extLst>
              <p:ext uri="{D42A27DB-BD31-4B8C-83A1-F6EECF244321}">
                <p14:modId xmlns:p14="http://schemas.microsoft.com/office/powerpoint/2010/main" val="866306489"/>
              </p:ext>
            </p:extLst>
          </p:nvPr>
        </p:nvGraphicFramePr>
        <p:xfrm>
          <a:off x="317266" y="2105057"/>
          <a:ext cx="11379756" cy="3727851"/>
        </p:xfrm>
        <a:graphic>
          <a:graphicData uri="http://schemas.openxmlformats.org/presentationml/2006/ole">
            <mc:AlternateContent xmlns:mc="http://schemas.openxmlformats.org/markup-compatibility/2006">
              <mc:Choice xmlns:v="urn:schemas-microsoft-com:vml" Requires="v">
                <p:oleObj spid="_x0000_s11361" name="Worksheet" r:id="rId3" imgW="6629603" imgH="2171566" progId="Excel.Sheet.8">
                  <p:embed/>
                </p:oleObj>
              </mc:Choice>
              <mc:Fallback>
                <p:oleObj name="Worksheet" r:id="rId3" imgW="6629603" imgH="2171566" progId="Excel.Sheet.8">
                  <p:embed/>
                  <p:pic>
                    <p:nvPicPr>
                      <p:cNvPr id="5" name="Object 4"/>
                      <p:cNvPicPr/>
                      <p:nvPr/>
                    </p:nvPicPr>
                    <p:blipFill>
                      <a:blip r:embed="rId4"/>
                      <a:stretch>
                        <a:fillRect/>
                      </a:stretch>
                    </p:blipFill>
                    <p:spPr>
                      <a:xfrm>
                        <a:off x="317266" y="2105057"/>
                        <a:ext cx="11379756" cy="3727851"/>
                      </a:xfrm>
                      <a:prstGeom prst="rect">
                        <a:avLst/>
                      </a:prstGeom>
                    </p:spPr>
                  </p:pic>
                </p:oleObj>
              </mc:Fallback>
            </mc:AlternateContent>
          </a:graphicData>
        </a:graphic>
      </p:graphicFrame>
    </p:spTree>
    <p:extLst>
      <p:ext uri="{BB962C8B-B14F-4D97-AF65-F5344CB8AC3E}">
        <p14:creationId xmlns:p14="http://schemas.microsoft.com/office/powerpoint/2010/main" val="1368141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491156966"/>
              </p:ext>
            </p:extLst>
          </p:nvPr>
        </p:nvGraphicFramePr>
        <p:xfrm>
          <a:off x="1905918" y="2379166"/>
          <a:ext cx="8594074" cy="4120785"/>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827183" y="701064"/>
            <a:ext cx="10515600" cy="1325563"/>
          </a:xfrm>
        </p:spPr>
        <p:txBody>
          <a:bodyPr>
            <a:norm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Does the structure of your most recent or current MOOC provide any of the following?</a:t>
            </a:r>
          </a:p>
        </p:txBody>
      </p:sp>
    </p:spTree>
    <p:extLst>
      <p:ext uri="{BB962C8B-B14F-4D97-AF65-F5344CB8AC3E}">
        <p14:creationId xmlns:p14="http://schemas.microsoft.com/office/powerpoint/2010/main" val="3617641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15" y="444508"/>
            <a:ext cx="11316917" cy="1284765"/>
          </a:xfrm>
        </p:spPr>
        <p:txBody>
          <a:bodyPr>
            <a:noAutofit/>
          </a:bodyPr>
          <a:lstStyle/>
          <a:p>
            <a:pPr algn="ctr"/>
            <a:r>
              <a:rPr sz="3200" dirty="0">
                <a:latin typeface="Tahoma" panose="020B0604030504040204" pitchFamily="34" charset="0"/>
                <a:ea typeface="Tahoma" panose="020B0604030504040204" pitchFamily="34" charset="0"/>
                <a:cs typeface="Tahoma" panose="020B0604030504040204" pitchFamily="34" charset="0"/>
              </a:rPr>
              <a:t>19. How is student progress/participation monitored or tracked? [Check all that apply</a:t>
            </a:r>
            <a:r>
              <a:rPr lang="en-US" sz="3200" dirty="0">
                <a:latin typeface="Tahoma" panose="020B0604030504040204" pitchFamily="34" charset="0"/>
                <a:ea typeface="Tahoma" panose="020B0604030504040204" pitchFamily="34" charset="0"/>
                <a:cs typeface="Tahoma" panose="020B0604030504040204" pitchFamily="34" charset="0"/>
              </a:rPr>
              <a:t>; N = 137</a:t>
            </a:r>
            <a:r>
              <a:rPr sz="3200" dirty="0">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3891594838"/>
              </p:ext>
            </p:extLst>
          </p:nvPr>
        </p:nvGraphicFramePr>
        <p:xfrm>
          <a:off x="755838" y="2057375"/>
          <a:ext cx="10112271" cy="3889335"/>
        </p:xfrm>
        <a:graphic>
          <a:graphicData uri="http://schemas.openxmlformats.org/presentationml/2006/ole">
            <mc:AlternateContent xmlns:mc="http://schemas.openxmlformats.org/markup-compatibility/2006">
              <mc:Choice xmlns:v="urn:schemas-microsoft-com:vml" Requires="v">
                <p:oleObj spid="_x0000_s7277" name="Worksheet" r:id="rId3" imgW="6067552" imgH="2333737" progId="Excel.Sheet.8">
                  <p:embed/>
                </p:oleObj>
              </mc:Choice>
              <mc:Fallback>
                <p:oleObj name="Worksheet" r:id="rId3" imgW="6067552" imgH="2333737" progId="Excel.Sheet.8">
                  <p:embed/>
                  <p:pic>
                    <p:nvPicPr>
                      <p:cNvPr id="4" name="Object 3"/>
                      <p:cNvPicPr/>
                      <p:nvPr/>
                    </p:nvPicPr>
                    <p:blipFill>
                      <a:blip r:embed="rId4"/>
                      <a:stretch>
                        <a:fillRect/>
                      </a:stretch>
                    </p:blipFill>
                    <p:spPr>
                      <a:xfrm>
                        <a:off x="755838" y="2057375"/>
                        <a:ext cx="10112271" cy="3889335"/>
                      </a:xfrm>
                      <a:prstGeom prst="rect">
                        <a:avLst/>
                      </a:prstGeom>
                    </p:spPr>
                  </p:pic>
                </p:oleObj>
              </mc:Fallback>
            </mc:AlternateContent>
          </a:graphicData>
        </a:graphic>
      </p:graphicFrame>
    </p:spTree>
    <p:extLst>
      <p:ext uri="{BB962C8B-B14F-4D97-AF65-F5344CB8AC3E}">
        <p14:creationId xmlns:p14="http://schemas.microsoft.com/office/powerpoint/2010/main" val="2887455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0" y="87085"/>
          <a:ext cx="9321800" cy="6477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75956623"/>
              </p:ext>
            </p:extLst>
          </p:nvPr>
        </p:nvGraphicFramePr>
        <p:xfrm>
          <a:off x="5613400" y="3975100"/>
          <a:ext cx="6578600" cy="2679700"/>
        </p:xfrm>
        <a:graphic>
          <a:graphicData uri="http://schemas.openxmlformats.org/presentationml/2006/ole">
            <mc:AlternateContent xmlns:mc="http://schemas.openxmlformats.org/markup-compatibility/2006">
              <mc:Choice xmlns:v="urn:schemas-microsoft-com:vml" Requires="v">
                <p:oleObj spid="_x0000_s4206" name="Worksheet" r:id="rId4" imgW="4934102" imgH="2009797" progId="Excel.Sheet.8">
                  <p:embed/>
                </p:oleObj>
              </mc:Choice>
              <mc:Fallback>
                <p:oleObj name="Worksheet" r:id="rId4" imgW="4934102" imgH="2009797" progId="Excel.Sheet.8">
                  <p:embed/>
                  <p:pic>
                    <p:nvPicPr>
                      <p:cNvPr id="7" name="Object 6"/>
                      <p:cNvPicPr/>
                      <p:nvPr/>
                    </p:nvPicPr>
                    <p:blipFill>
                      <a:blip r:embed="rId5"/>
                      <a:stretch>
                        <a:fillRect/>
                      </a:stretch>
                    </p:blipFill>
                    <p:spPr>
                      <a:xfrm>
                        <a:off x="5613400" y="3975100"/>
                        <a:ext cx="6578600" cy="2679700"/>
                      </a:xfrm>
                      <a:prstGeom prst="rect">
                        <a:avLst/>
                      </a:prstGeom>
                    </p:spPr>
                  </p:pic>
                </p:oleObj>
              </mc:Fallback>
            </mc:AlternateContent>
          </a:graphicData>
        </a:graphic>
      </p:graphicFrame>
    </p:spTree>
    <p:extLst>
      <p:ext uri="{BB962C8B-B14F-4D97-AF65-F5344CB8AC3E}">
        <p14:creationId xmlns:p14="http://schemas.microsoft.com/office/powerpoint/2010/main" val="133353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474430538"/>
              </p:ext>
            </p:extLst>
          </p:nvPr>
        </p:nvGraphicFramePr>
        <p:xfrm>
          <a:off x="234206" y="0"/>
          <a:ext cx="10959712" cy="685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77028995"/>
              </p:ext>
            </p:extLst>
          </p:nvPr>
        </p:nvGraphicFramePr>
        <p:xfrm>
          <a:off x="5613400" y="3553996"/>
          <a:ext cx="6578600" cy="3111500"/>
        </p:xfrm>
        <a:graphic>
          <a:graphicData uri="http://schemas.openxmlformats.org/presentationml/2006/ole">
            <mc:AlternateContent xmlns:mc="http://schemas.openxmlformats.org/markup-compatibility/2006">
              <mc:Choice xmlns:v="urn:schemas-microsoft-com:vml" Requires="v">
                <p:oleObj spid="_x0000_s1136" name="Worksheet" r:id="rId4" imgW="4934102" imgH="2333737" progId="Excel.Sheet.8">
                  <p:embed/>
                </p:oleObj>
              </mc:Choice>
              <mc:Fallback>
                <p:oleObj name="Worksheet" r:id="rId4" imgW="4934102" imgH="2333737" progId="Excel.Sheet.8">
                  <p:embed/>
                  <p:pic>
                    <p:nvPicPr>
                      <p:cNvPr id="8" name="Object 7"/>
                      <p:cNvPicPr/>
                      <p:nvPr/>
                    </p:nvPicPr>
                    <p:blipFill>
                      <a:blip r:embed="rId5"/>
                      <a:stretch>
                        <a:fillRect/>
                      </a:stretch>
                    </p:blipFill>
                    <p:spPr>
                      <a:xfrm>
                        <a:off x="5613400" y="3553996"/>
                        <a:ext cx="6578600" cy="3111500"/>
                      </a:xfrm>
                      <a:prstGeom prst="rect">
                        <a:avLst/>
                      </a:prstGeom>
                    </p:spPr>
                  </p:pic>
                </p:oleObj>
              </mc:Fallback>
            </mc:AlternateContent>
          </a:graphicData>
        </a:graphic>
      </p:graphicFrame>
    </p:spTree>
    <p:extLst>
      <p:ext uri="{BB962C8B-B14F-4D97-AF65-F5344CB8AC3E}">
        <p14:creationId xmlns:p14="http://schemas.microsoft.com/office/powerpoint/2010/main" val="49907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224263933"/>
              </p:ext>
            </p:extLst>
          </p:nvPr>
        </p:nvGraphicFramePr>
        <p:xfrm>
          <a:off x="1575801" y="2947701"/>
          <a:ext cx="8308730" cy="349054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1178804" y="1202409"/>
            <a:ext cx="10163979" cy="1325563"/>
          </a:xfrm>
        </p:spPr>
        <p:txBody>
          <a:bodyPr>
            <a:no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How did you design your course to be suitable for students from different cultures and/or linguistic backgrounds?</a:t>
            </a:r>
          </a:p>
        </p:txBody>
      </p:sp>
    </p:spTree>
    <p:extLst>
      <p:ext uri="{BB962C8B-B14F-4D97-AF65-F5344CB8AC3E}">
        <p14:creationId xmlns:p14="http://schemas.microsoft.com/office/powerpoint/2010/main" val="3355415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335611560"/>
              </p:ext>
            </p:extLst>
          </p:nvPr>
        </p:nvGraphicFramePr>
        <p:xfrm>
          <a:off x="1" y="1"/>
          <a:ext cx="10642601" cy="6756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188594669"/>
              </p:ext>
            </p:extLst>
          </p:nvPr>
        </p:nvGraphicFramePr>
        <p:xfrm>
          <a:off x="5613400" y="3314701"/>
          <a:ext cx="6578600" cy="3543300"/>
        </p:xfrm>
        <a:graphic>
          <a:graphicData uri="http://schemas.openxmlformats.org/presentationml/2006/ole">
            <mc:AlternateContent xmlns:mc="http://schemas.openxmlformats.org/markup-compatibility/2006">
              <mc:Choice xmlns:v="urn:schemas-microsoft-com:vml" Requires="v">
                <p:oleObj spid="_x0000_s2159" name="Worksheet" r:id="rId4" imgW="4934102" imgH="2657677" progId="Excel.Sheet.8">
                  <p:embed/>
                </p:oleObj>
              </mc:Choice>
              <mc:Fallback>
                <p:oleObj name="Worksheet" r:id="rId4" imgW="4934102" imgH="2657677" progId="Excel.Sheet.8">
                  <p:embed/>
                  <p:pic>
                    <p:nvPicPr>
                      <p:cNvPr id="7" name="Object 6"/>
                      <p:cNvPicPr/>
                      <p:nvPr/>
                    </p:nvPicPr>
                    <p:blipFill>
                      <a:blip r:embed="rId5"/>
                      <a:stretch>
                        <a:fillRect/>
                      </a:stretch>
                    </p:blipFill>
                    <p:spPr>
                      <a:xfrm>
                        <a:off x="5613400" y="3314701"/>
                        <a:ext cx="6578600" cy="3543300"/>
                      </a:xfrm>
                      <a:prstGeom prst="rect">
                        <a:avLst/>
                      </a:prstGeom>
                    </p:spPr>
                  </p:pic>
                </p:oleObj>
              </mc:Fallback>
            </mc:AlternateContent>
          </a:graphicData>
        </a:graphic>
      </p:graphicFrame>
    </p:spTree>
    <p:extLst>
      <p:ext uri="{BB962C8B-B14F-4D97-AF65-F5344CB8AC3E}">
        <p14:creationId xmlns:p14="http://schemas.microsoft.com/office/powerpoint/2010/main" val="259067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0402" y="871903"/>
            <a:ext cx="10515600" cy="1325563"/>
          </a:xfrm>
        </p:spPr>
        <p:txBody>
          <a:bodyPr>
            <a:normAutofit fontScale="90000"/>
          </a:bodyPr>
          <a:lstStyle/>
          <a:p>
            <a:r>
              <a:rPr lang="en-US" sz="2800" b="1" dirty="0">
                <a:latin typeface="Tahoma" panose="020B0604030504040204" pitchFamily="34" charset="0"/>
                <a:ea typeface="Tahoma" panose="020B0604030504040204" pitchFamily="34" charset="0"/>
                <a:cs typeface="Tahoma" panose="020B0604030504040204" pitchFamily="34" charset="0"/>
              </a:rPr>
              <a:t>On a scale of 1 (low) to 10 (high), how much effort was placed on addressing the needs of individuals from different cultural backgrounds and languages in your most recent MOOC?</a:t>
            </a:r>
          </a:p>
        </p:txBody>
      </p:sp>
      <p:graphicFrame>
        <p:nvGraphicFramePr>
          <p:cNvPr id="5" name="Chart 4"/>
          <p:cNvGraphicFramePr>
            <a:graphicFrameLocks/>
          </p:cNvGraphicFramePr>
          <p:nvPr>
            <p:extLst>
              <p:ext uri="{D42A27DB-BD31-4B8C-83A1-F6EECF244321}">
                <p14:modId xmlns:p14="http://schemas.microsoft.com/office/powerpoint/2010/main" val="1827708263"/>
              </p:ext>
            </p:extLst>
          </p:nvPr>
        </p:nvGraphicFramePr>
        <p:xfrm>
          <a:off x="2054928" y="2577471"/>
          <a:ext cx="7244862" cy="37367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738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28" y="765673"/>
            <a:ext cx="10972800" cy="1143000"/>
          </a:xfrm>
        </p:spPr>
        <p:txBody>
          <a:bodyPr/>
          <a:lstStyle/>
          <a:p>
            <a:r>
              <a:rPr lang="id-ID" b="1" dirty="0">
                <a:latin typeface="Tahoma" panose="020B0604030504040204" pitchFamily="34" charset="0"/>
                <a:ea typeface="Tahoma" panose="020B0604030504040204" pitchFamily="34" charset="0"/>
                <a:cs typeface="Tahoma" panose="020B0604030504040204" pitchFamily="34" charset="0"/>
              </a:rPr>
              <a:t>The Need to Understand Culture</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178804" y="1908673"/>
            <a:ext cx="9860098" cy="4525963"/>
          </a:xfrm>
        </p:spPr>
        <p:txBody>
          <a:bodyPr>
            <a:normAutofit fontScale="77500" lnSpcReduction="20000"/>
          </a:bodyPr>
          <a:lstStyle/>
          <a:p>
            <a:pPr>
              <a:lnSpc>
                <a:spcPct val="120000"/>
              </a:lnSpc>
              <a:spcBef>
                <a:spcPts val="0"/>
              </a:spcBef>
            </a:pPr>
            <a:r>
              <a:rPr lang="id-ID" b="1" dirty="0">
                <a:latin typeface="Tahoma" panose="020B0604030504040204" pitchFamily="34" charset="0"/>
                <a:ea typeface="Tahoma" panose="020B0604030504040204" pitchFamily="34" charset="0"/>
                <a:cs typeface="Tahoma" panose="020B0604030504040204" pitchFamily="34" charset="0"/>
              </a:rPr>
              <a:t>Culture affect people’s communication (Ford &amp; Kotze, 2005; Hall, 1976)</a:t>
            </a:r>
          </a:p>
          <a:p>
            <a:pPr>
              <a:lnSpc>
                <a:spcPct val="120000"/>
              </a:lnSpc>
              <a:spcBef>
                <a:spcPts val="0"/>
              </a:spcBef>
            </a:pPr>
            <a:r>
              <a:rPr lang="id-ID" b="1" dirty="0">
                <a:latin typeface="Tahoma" panose="020B0604030504040204" pitchFamily="34" charset="0"/>
                <a:ea typeface="Tahoma" panose="020B0604030504040204" pitchFamily="34" charset="0"/>
                <a:cs typeface="Tahoma" panose="020B0604030504040204" pitchFamily="34" charset="0"/>
              </a:rPr>
              <a:t>Technologies are not culturally neutral (Qayyum, 2016)</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There are various ways to address cultural issues, e.g., use a common language like English but encourage subtitling and transcripts, be considerate when using symbols, provide use easy-to-digest examples, understand time differences among participants, engage in role modeling, and build cultural awareness and sensitivity among the learners of the course (</a:t>
            </a:r>
            <a:r>
              <a:rPr lang="en-US" b="1" dirty="0" err="1">
                <a:latin typeface="Tahoma" panose="020B0604030504040204" pitchFamily="34" charset="0"/>
                <a:ea typeface="Tahoma" panose="020B0604030504040204" pitchFamily="34" charset="0"/>
                <a:cs typeface="Tahoma" panose="020B0604030504040204" pitchFamily="34" charset="0"/>
              </a:rPr>
              <a:t>Wendler</a:t>
            </a:r>
            <a:r>
              <a:rPr lang="en-US" b="1" dirty="0">
                <a:latin typeface="Tahoma" panose="020B0604030504040204" pitchFamily="34" charset="0"/>
                <a:ea typeface="Tahoma" panose="020B0604030504040204" pitchFamily="34" charset="0"/>
                <a:cs typeface="Tahoma" panose="020B0604030504040204" pitchFamily="34" charset="0"/>
              </a:rPr>
              <a:t> et al, 2002; Yousef et al, 2014)</a:t>
            </a:r>
          </a:p>
        </p:txBody>
      </p:sp>
    </p:spTree>
    <p:extLst>
      <p:ext uri="{BB962C8B-B14F-4D97-AF65-F5344CB8AC3E}">
        <p14:creationId xmlns:p14="http://schemas.microsoft.com/office/powerpoint/2010/main" val="2101679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5997" y="612928"/>
            <a:ext cx="10515600" cy="1325563"/>
          </a:xfrm>
        </p:spPr>
        <p:txBody>
          <a:bodyPr>
            <a:normAutofit fontScale="90000"/>
          </a:bodyPr>
          <a:lstStyle/>
          <a:p>
            <a:r>
              <a:rPr lang="en-US" b="1" dirty="0">
                <a:latin typeface="Tahoma" panose="020B0604030504040204" pitchFamily="34" charset="0"/>
                <a:ea typeface="Tahoma" panose="020B0604030504040204" pitchFamily="34" charset="0"/>
                <a:cs typeface="Tahoma" panose="020B0604030504040204" pitchFamily="34" charset="0"/>
              </a:rPr>
              <a:t>Table 2: Approaches employed by MOOC instructors to enhance access for learners with different backgrounds and technology access.</a:t>
            </a:r>
          </a:p>
        </p:txBody>
      </p:sp>
      <p:pic>
        <p:nvPicPr>
          <p:cNvPr id="4" name="Picture 3"/>
          <p:cNvPicPr>
            <a:picLocks noChangeAspect="1"/>
          </p:cNvPicPr>
          <p:nvPr/>
        </p:nvPicPr>
        <p:blipFill rotWithShape="1">
          <a:blip r:embed="rId3"/>
          <a:srcRect l="20147" t="13618" r="15934" b="6675"/>
          <a:stretch/>
        </p:blipFill>
        <p:spPr>
          <a:xfrm>
            <a:off x="3325257" y="2236423"/>
            <a:ext cx="4858439" cy="4472850"/>
          </a:xfrm>
          <a:prstGeom prst="rect">
            <a:avLst/>
          </a:prstGeom>
        </p:spPr>
      </p:pic>
    </p:spTree>
    <p:extLst>
      <p:ext uri="{BB962C8B-B14F-4D97-AF65-F5344CB8AC3E}">
        <p14:creationId xmlns:p14="http://schemas.microsoft.com/office/powerpoint/2010/main" val="4063853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7788" y="749147"/>
            <a:ext cx="10113484" cy="4832092"/>
          </a:xfrm>
          <a:prstGeom prst="rect">
            <a:avLst/>
          </a:prstGeom>
        </p:spPr>
        <p:txBody>
          <a:bodyPr wrap="square">
            <a:spAutoFit/>
          </a:bodyPr>
          <a:lstStyle/>
          <a:p>
            <a:pPr defTabSz="685800"/>
            <a:r>
              <a:rPr lang="en-US" sz="28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How MOOC instructors design their courses with the consideration of students’ background and technology access </a:t>
            </a:r>
            <a:r>
              <a:rPr lang="zh-CN" altLang="en-US" sz="2800" b="1" kern="0" dirty="0">
                <a:solidFill>
                  <a:sysClr val="windowText" lastClr="000000"/>
                </a:solidFill>
                <a:latin typeface="Tahoma" panose="020B0604030504040204" pitchFamily="34" charset="0"/>
                <a:ea typeface="宋体" panose="02010600030101010101" pitchFamily="2" charset="-122"/>
                <a:cs typeface="Tahoma" panose="020B0604030504040204" pitchFamily="34" charset="0"/>
              </a:rPr>
              <a:t>（</a:t>
            </a:r>
            <a:r>
              <a:rPr lang="en-US" altLang="zh-CN" sz="28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Top 4 ways)</a:t>
            </a:r>
            <a:r>
              <a:rPr lang="en-US" sz="28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p>
          <a:p>
            <a:pPr defTabSz="685800"/>
            <a:endParaRPr lang="en-US" sz="28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indent="-457200" defTabSz="685800">
              <a:buFont typeface="+mj-lt"/>
              <a:buAutoNum type="arabicPeriod"/>
            </a:pPr>
            <a:r>
              <a:rPr lang="en-US" sz="28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Providing captions and transcriptions to all videos and </a:t>
            </a:r>
            <a:r>
              <a:rPr lang="en-US" sz="2800" b="1" kern="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screencasted</a:t>
            </a:r>
            <a:r>
              <a:rPr lang="en-US" sz="28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materials</a:t>
            </a:r>
          </a:p>
          <a:p>
            <a:pPr indent="-457200" defTabSz="685800">
              <a:buFont typeface="+mj-lt"/>
              <a:buAutoNum type="arabicPeriod"/>
            </a:pPr>
            <a:r>
              <a:rPr lang="en-US" sz="28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Offering supplemental or optional materials</a:t>
            </a:r>
          </a:p>
          <a:p>
            <a:pPr indent="-457200" defTabSz="685800">
              <a:buFont typeface="+mj-lt"/>
              <a:buAutoNum type="arabicPeriod"/>
            </a:pPr>
            <a:r>
              <a:rPr lang="en-US" sz="28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Making sure that all materials can be viewed on various devices, including computer, tablet, or smartphone</a:t>
            </a:r>
          </a:p>
          <a:p>
            <a:pPr indent="-457200" defTabSz="685800">
              <a:buFont typeface="+mj-lt"/>
              <a:buAutoNum type="arabicPeriod"/>
            </a:pPr>
            <a:r>
              <a:rPr lang="en-US" sz="28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Keeping the materials at the level of a non-expert </a:t>
            </a:r>
          </a:p>
        </p:txBody>
      </p:sp>
    </p:spTree>
    <p:extLst>
      <p:ext uri="{BB962C8B-B14F-4D97-AF65-F5344CB8AC3E}">
        <p14:creationId xmlns:p14="http://schemas.microsoft.com/office/powerpoint/2010/main" val="753940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ahoma" panose="020B0604030504040204" pitchFamily="34" charset="0"/>
                <a:ea typeface="Tahoma" panose="020B0604030504040204" pitchFamily="34" charset="0"/>
                <a:cs typeface="Tahoma" panose="020B0604030504040204" pitchFamily="34" charset="0"/>
              </a:rPr>
              <a:t>Open-ended question 1: Can you provide one or more ways that you attempt to personalize the MOOC experience for those enrolled in the course?</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lstStyle/>
          <a:p>
            <a:r>
              <a:rPr dirty="0"/>
              <a:t>Answered: </a:t>
            </a:r>
            <a:r>
              <a:rPr lang="en-US" dirty="0"/>
              <a:t>36</a:t>
            </a:r>
            <a:r>
              <a:rPr dirty="0"/>
              <a:t>    Skipped: </a:t>
            </a:r>
            <a:r>
              <a:rPr lang="en-US" dirty="0"/>
              <a:t>119</a:t>
            </a:r>
            <a:endParaRPr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81600" y="2743200"/>
            <a:ext cx="1421384" cy="2135126"/>
          </a:xfrm>
          <a:prstGeom prst="rect">
            <a:avLst/>
          </a:prstGeom>
        </p:spPr>
      </p:pic>
      <p:sp>
        <p:nvSpPr>
          <p:cNvPr id="8" name="Rectangular Callout 7"/>
          <p:cNvSpPr/>
          <p:nvPr/>
        </p:nvSpPr>
        <p:spPr>
          <a:xfrm>
            <a:off x="6971642" y="982200"/>
            <a:ext cx="3696358" cy="1608601"/>
          </a:xfrm>
          <a:prstGeom prst="wedgeRectCallout">
            <a:avLst>
              <a:gd name="adj1" fmla="val -77132"/>
              <a:gd name="adj2" fmla="val 57923"/>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kern="0" dirty="0">
                <a:solidFill>
                  <a:schemeClr val="tx1"/>
                </a:solidFill>
              </a:rPr>
              <a:t>Replying personally to asynchronous discussion messages to explain or reference materials to students as well as to refer to peers. Retweeting and commenting on learners social media posts. </a:t>
            </a:r>
          </a:p>
        </p:txBody>
      </p:sp>
      <p:sp>
        <p:nvSpPr>
          <p:cNvPr id="9" name="Rectangular Callout 8"/>
          <p:cNvSpPr/>
          <p:nvPr/>
        </p:nvSpPr>
        <p:spPr>
          <a:xfrm>
            <a:off x="6971642" y="2743200"/>
            <a:ext cx="3696358" cy="3429000"/>
          </a:xfrm>
          <a:prstGeom prst="wedgeRectCallout">
            <a:avLst>
              <a:gd name="adj1" fmla="val -60241"/>
              <a:gd name="adj2" fmla="val -32443"/>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kern="0" dirty="0">
                <a:solidFill>
                  <a:schemeClr val="tx1"/>
                </a:solidFill>
              </a:rPr>
              <a:t>Its all about expectations and communication.  From the first day of 'launching' we have moderators &amp; academics assigned to welcome and encourage learners to ask questions and post comments for peer-to-peer feedback, etc.   We also list specific times when different academics and experts will be online (various times/dates due to international reach) to have 1-2-1 and group discussions where applicable. </a:t>
            </a:r>
          </a:p>
        </p:txBody>
      </p:sp>
      <p:sp>
        <p:nvSpPr>
          <p:cNvPr id="10" name="Rectangular Callout 9"/>
          <p:cNvSpPr/>
          <p:nvPr/>
        </p:nvSpPr>
        <p:spPr>
          <a:xfrm>
            <a:off x="1564256" y="1371600"/>
            <a:ext cx="3200400" cy="1371600"/>
          </a:xfrm>
          <a:prstGeom prst="wedgeRectCallout">
            <a:avLst>
              <a:gd name="adj1" fmla="val 63847"/>
              <a:gd name="adj2" fmla="val 5874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kern="0" dirty="0">
                <a:solidFill>
                  <a:schemeClr val="tx1"/>
                </a:solidFill>
              </a:rPr>
              <a:t>Mainly, we ran moderated peer discussion through Piazza. Students, teachers, and the moderator commented on student contributions.</a:t>
            </a:r>
          </a:p>
        </p:txBody>
      </p:sp>
      <p:sp>
        <p:nvSpPr>
          <p:cNvPr id="11" name="Rectangular Callout 10"/>
          <p:cNvSpPr/>
          <p:nvPr/>
        </p:nvSpPr>
        <p:spPr>
          <a:xfrm>
            <a:off x="1564256" y="2819400"/>
            <a:ext cx="3388744" cy="1905000"/>
          </a:xfrm>
          <a:prstGeom prst="wedgeRectCallout">
            <a:avLst>
              <a:gd name="adj1" fmla="val 56417"/>
              <a:gd name="adj2" fmla="val -18470"/>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kern="0" dirty="0">
                <a:solidFill>
                  <a:schemeClr val="tx1"/>
                </a:solidFill>
              </a:rPr>
              <a:t>To give more different case studies and examples, considering different backgrounds and interests. To have high order and low order assessments, considering the personal  interest for deepening into content. </a:t>
            </a:r>
          </a:p>
        </p:txBody>
      </p:sp>
      <p:sp>
        <p:nvSpPr>
          <p:cNvPr id="12" name="Rectangular Callout 11"/>
          <p:cNvSpPr/>
          <p:nvPr/>
        </p:nvSpPr>
        <p:spPr>
          <a:xfrm>
            <a:off x="1577508" y="4953000"/>
            <a:ext cx="4061292" cy="1371600"/>
          </a:xfrm>
          <a:prstGeom prst="wedgeRectCallout">
            <a:avLst>
              <a:gd name="adj1" fmla="val 55074"/>
              <a:gd name="adj2" fmla="val -53813"/>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kern="0" dirty="0">
                <a:solidFill>
                  <a:schemeClr val="tx1"/>
                </a:solidFill>
              </a:rPr>
              <a:t>I adjust some of the content based on early discussion in the course to better meet the needs of the recruited cohort.    Some of the material was co-created and labelled geographically.</a:t>
            </a:r>
          </a:p>
        </p:txBody>
      </p:sp>
    </p:spTree>
    <p:extLst>
      <p:ext uri="{BB962C8B-B14F-4D97-AF65-F5344CB8AC3E}">
        <p14:creationId xmlns:p14="http://schemas.microsoft.com/office/powerpoint/2010/main" val="109147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136" y="76200"/>
            <a:ext cx="8229600" cy="890004"/>
          </a:xfrm>
        </p:spPr>
        <p:txBody>
          <a:bodyPr>
            <a:normAutofit fontScale="90000"/>
          </a:bodyPr>
          <a:lstStyle/>
          <a:p>
            <a:r>
              <a:rPr lang="en-US" dirty="0">
                <a:latin typeface="Tahoma" panose="020B0604030504040204" pitchFamily="34" charset="0"/>
                <a:ea typeface="Tahoma" panose="020B0604030504040204" pitchFamily="34" charset="0"/>
                <a:cs typeface="Tahoma" panose="020B0604030504040204" pitchFamily="34" charset="0"/>
              </a:rPr>
              <a:t>Open-ended question 3: How did you design your MOOC to make it easier to access for students with different backgrounds and technology access?</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639136" y="982199"/>
            <a:ext cx="2170864" cy="332192"/>
          </a:xfrm>
        </p:spPr>
        <p:txBody>
          <a:bodyPr/>
          <a:lstStyle/>
          <a:p>
            <a:r>
              <a:rPr dirty="0"/>
              <a:t>Answered: </a:t>
            </a:r>
            <a:r>
              <a:rPr lang="en-US" dirty="0"/>
              <a:t>34</a:t>
            </a:r>
            <a:r>
              <a:rPr dirty="0"/>
              <a:t>    Skipped</a:t>
            </a:r>
            <a:r>
              <a:rPr/>
              <a:t>: </a:t>
            </a:r>
            <a:r>
              <a:rPr lang="en-US"/>
              <a:t>121</a:t>
            </a:r>
            <a:endParaRPr dirty="0"/>
          </a:p>
        </p:txBody>
      </p:sp>
      <p:sp>
        <p:nvSpPr>
          <p:cNvPr id="11" name="Rectangular Callout 10"/>
          <p:cNvSpPr/>
          <p:nvPr/>
        </p:nvSpPr>
        <p:spPr>
          <a:xfrm>
            <a:off x="1676400" y="1314390"/>
            <a:ext cx="3312478" cy="2190810"/>
          </a:xfrm>
          <a:prstGeom prst="wedgeRectCallout">
            <a:avLst>
              <a:gd name="adj1" fmla="val 58316"/>
              <a:gd name="adj2" fmla="val 35852"/>
            </a:avLst>
          </a:prstGeom>
          <a:gradFill>
            <a:gsLst>
              <a:gs pos="0">
                <a:schemeClr val="accent4">
                  <a:lumMod val="20000"/>
                  <a:lumOff val="8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kern="0" dirty="0">
                <a:solidFill>
                  <a:schemeClr val="tx1"/>
                </a:solidFill>
              </a:rPr>
              <a:t>Follow UK accessibility compliance guidelines. Main course material pitched at entry level but more complex further reading provided to allow students to 'go deeper' as well as range of case study content to facilitate more in-depth analysis.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l="-2"/>
          <a:stretch/>
        </p:blipFill>
        <p:spPr>
          <a:xfrm>
            <a:off x="5275603" y="3048000"/>
            <a:ext cx="1752872" cy="1754126"/>
          </a:xfrm>
          <a:prstGeom prst="rect">
            <a:avLst/>
          </a:prstGeom>
        </p:spPr>
      </p:pic>
      <p:sp>
        <p:nvSpPr>
          <p:cNvPr id="13" name="Rectangular Callout 12"/>
          <p:cNvSpPr/>
          <p:nvPr/>
        </p:nvSpPr>
        <p:spPr>
          <a:xfrm>
            <a:off x="7315200" y="1140612"/>
            <a:ext cx="3166154" cy="1907389"/>
          </a:xfrm>
          <a:prstGeom prst="wedgeRectCallout">
            <a:avLst>
              <a:gd name="adj1" fmla="val -59500"/>
              <a:gd name="adj2" fmla="val 27615"/>
            </a:avLst>
          </a:prstGeom>
          <a:gradFill>
            <a:gsLst>
              <a:gs pos="0">
                <a:schemeClr val="accent4">
                  <a:lumMod val="20000"/>
                  <a:lumOff val="8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kern="0" dirty="0">
                <a:solidFill>
                  <a:schemeClr val="tx1"/>
                </a:solidFill>
              </a:rPr>
              <a:t>Worked closely with university expert. Consulted with language dept.  Talked with and piloted with our international students and friends from Jordan, China, Greece and Turkey.</a:t>
            </a:r>
          </a:p>
        </p:txBody>
      </p:sp>
      <p:sp>
        <p:nvSpPr>
          <p:cNvPr id="14" name="Rectangular Callout 13"/>
          <p:cNvSpPr/>
          <p:nvPr/>
        </p:nvSpPr>
        <p:spPr>
          <a:xfrm>
            <a:off x="1676400" y="3657601"/>
            <a:ext cx="3312478" cy="2644993"/>
          </a:xfrm>
          <a:prstGeom prst="wedgeRectCallout">
            <a:avLst>
              <a:gd name="adj1" fmla="val 58145"/>
              <a:gd name="adj2" fmla="val -30487"/>
            </a:avLst>
          </a:prstGeom>
          <a:gradFill>
            <a:gsLst>
              <a:gs pos="0">
                <a:schemeClr val="accent4">
                  <a:lumMod val="20000"/>
                  <a:lumOff val="8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kern="0">
                <a:solidFill>
                  <a:schemeClr val="tx1"/>
                </a:solidFill>
              </a:rPr>
              <a:t>Our content covered examples from different political and religious contexts, across Europe, the Americas, the Middle East and Asia, designed in turn to encourage students from diverse backgrounds to share their own political experience.</a:t>
            </a:r>
            <a:endParaRPr lang="en-US" kern="0" dirty="0">
              <a:solidFill>
                <a:schemeClr val="tx1"/>
              </a:solidFill>
            </a:endParaRPr>
          </a:p>
        </p:txBody>
      </p:sp>
      <p:sp>
        <p:nvSpPr>
          <p:cNvPr id="15" name="Rectangular Callout 14"/>
          <p:cNvSpPr/>
          <p:nvPr/>
        </p:nvSpPr>
        <p:spPr>
          <a:xfrm>
            <a:off x="7185915" y="3125726"/>
            <a:ext cx="3305685" cy="3352800"/>
          </a:xfrm>
          <a:prstGeom prst="wedgeRectCallout">
            <a:avLst>
              <a:gd name="adj1" fmla="val -61947"/>
              <a:gd name="adj2" fmla="val 1998"/>
            </a:avLst>
          </a:prstGeom>
          <a:gradFill>
            <a:gsLst>
              <a:gs pos="0">
                <a:schemeClr val="accent4">
                  <a:lumMod val="20000"/>
                  <a:lumOff val="8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kern="0" dirty="0">
                <a:solidFill>
                  <a:schemeClr val="tx1"/>
                </a:solidFill>
              </a:rPr>
              <a:t>There was scripts for everything ... videos mainly. There was also downloadable documents produced in different formats to make it easier depending on the technology they had available. The content was 'beginner' level so I think we naturally slowed down and covered the basics in a lot of detail - as well as providing links and documents with more information as different points. </a:t>
            </a:r>
          </a:p>
        </p:txBody>
      </p:sp>
    </p:spTree>
    <p:extLst>
      <p:ext uri="{BB962C8B-B14F-4D97-AF65-F5344CB8AC3E}">
        <p14:creationId xmlns:p14="http://schemas.microsoft.com/office/powerpoint/2010/main" val="3691628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136" y="76200"/>
            <a:ext cx="8724064" cy="890004"/>
          </a:xfrm>
        </p:spPr>
        <p:txBody>
          <a:bodyPr>
            <a:normAutofit fontScale="90000"/>
          </a:bodyPr>
          <a:lstStyle/>
          <a:p>
            <a:r>
              <a:rPr lang="en-US" dirty="0">
                <a:latin typeface="Tahoma" panose="020B0604030504040204" pitchFamily="34" charset="0"/>
                <a:ea typeface="Tahoma" panose="020B0604030504040204" pitchFamily="34" charset="0"/>
                <a:cs typeface="Tahoma" panose="020B0604030504040204" pitchFamily="34" charset="0"/>
              </a:rPr>
              <a:t>Open-ended question 5</a:t>
            </a:r>
            <a:r>
              <a:rPr lang="en-US">
                <a:latin typeface="Tahoma" panose="020B0604030504040204" pitchFamily="34" charset="0"/>
                <a:ea typeface="Tahoma" panose="020B0604030504040204" pitchFamily="34" charset="0"/>
                <a:cs typeface="Tahoma" panose="020B0604030504040204" pitchFamily="34" charset="0"/>
              </a:rPr>
              <a:t>: If you were to redesign the course for enhanced personalization within your most recent MOOC offering, what would you do?</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639136" y="982199"/>
            <a:ext cx="2170864" cy="332192"/>
          </a:xfrm>
        </p:spPr>
        <p:txBody>
          <a:bodyPr/>
          <a:lstStyle/>
          <a:p>
            <a:r>
              <a:rPr dirty="0"/>
              <a:t>Answered: </a:t>
            </a:r>
            <a:r>
              <a:rPr lang="en-US" dirty="0"/>
              <a:t>37</a:t>
            </a:r>
            <a:r>
              <a:rPr dirty="0"/>
              <a:t>    Skipped: </a:t>
            </a:r>
            <a:r>
              <a:rPr lang="en-US" dirty="0"/>
              <a:t>118</a:t>
            </a:r>
            <a:endParaRPr dirty="0"/>
          </a:p>
        </p:txBody>
      </p:sp>
      <p:sp>
        <p:nvSpPr>
          <p:cNvPr id="11" name="Rectangular Callout 10"/>
          <p:cNvSpPr/>
          <p:nvPr/>
        </p:nvSpPr>
        <p:spPr>
          <a:xfrm>
            <a:off x="1616883" y="1284250"/>
            <a:ext cx="3657600" cy="1489014"/>
          </a:xfrm>
          <a:prstGeom prst="wedgeRectCallout">
            <a:avLst>
              <a:gd name="adj1" fmla="val 56537"/>
              <a:gd name="adj2" fmla="val 39985"/>
            </a:avLst>
          </a:prstGeom>
          <a:gradFill>
            <a:gsLst>
              <a:gs pos="0">
                <a:srgbClr val="7CA4E3"/>
              </a:gs>
              <a:gs pos="100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kern="0" dirty="0">
                <a:solidFill>
                  <a:schemeClr val="tx1"/>
                </a:solidFill>
              </a:rPr>
              <a:t>Introduce Google Hangouts. Develop alternative pathways for content. Allow students more space to share own competencies and knowledge levels (perhaps wikis etc.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2898297"/>
            <a:ext cx="1947418" cy="2374900"/>
          </a:xfrm>
          <a:prstGeom prst="rect">
            <a:avLst/>
          </a:prstGeom>
        </p:spPr>
      </p:pic>
      <p:sp>
        <p:nvSpPr>
          <p:cNvPr id="13" name="Rectangular Callout 12"/>
          <p:cNvSpPr/>
          <p:nvPr/>
        </p:nvSpPr>
        <p:spPr>
          <a:xfrm>
            <a:off x="1610814" y="2895601"/>
            <a:ext cx="3657600" cy="1582217"/>
          </a:xfrm>
          <a:prstGeom prst="wedgeRectCallout">
            <a:avLst>
              <a:gd name="adj1" fmla="val 53882"/>
              <a:gd name="adj2" fmla="val 10639"/>
            </a:avLst>
          </a:prstGeom>
          <a:gradFill>
            <a:gsLst>
              <a:gs pos="0">
                <a:srgbClr val="7CA4E3"/>
              </a:gs>
              <a:gs pos="100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kern="0">
                <a:solidFill>
                  <a:schemeClr val="tx1"/>
                </a:solidFill>
              </a:rPr>
              <a:t>I would probably include one or two  more items from non-western cultures and find an opportunity for students to share work in a different way. </a:t>
            </a:r>
            <a:endParaRPr lang="en-US" kern="0" dirty="0">
              <a:solidFill>
                <a:schemeClr val="tx1"/>
              </a:solidFill>
            </a:endParaRPr>
          </a:p>
        </p:txBody>
      </p:sp>
      <p:sp>
        <p:nvSpPr>
          <p:cNvPr id="14" name="Rectangular Callout 13"/>
          <p:cNvSpPr/>
          <p:nvPr/>
        </p:nvSpPr>
        <p:spPr>
          <a:xfrm>
            <a:off x="1633741" y="4724400"/>
            <a:ext cx="3657600" cy="1265224"/>
          </a:xfrm>
          <a:prstGeom prst="wedgeRectCallout">
            <a:avLst>
              <a:gd name="adj1" fmla="val 63174"/>
              <a:gd name="adj2" fmla="val 1685"/>
            </a:avLst>
          </a:prstGeom>
          <a:gradFill>
            <a:gsLst>
              <a:gs pos="0">
                <a:srgbClr val="7CA4E3"/>
              </a:gs>
              <a:gs pos="100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kern="0">
                <a:solidFill>
                  <a:schemeClr val="tx1"/>
                </a:solidFill>
              </a:rPr>
              <a:t>I would hire some of our students and alumni to get involved - the students really loved the additional points-of-view and the interaction. </a:t>
            </a:r>
            <a:endParaRPr lang="en-US" kern="0" dirty="0">
              <a:solidFill>
                <a:schemeClr val="tx1"/>
              </a:solidFill>
            </a:endParaRPr>
          </a:p>
        </p:txBody>
      </p:sp>
      <p:sp>
        <p:nvSpPr>
          <p:cNvPr id="15" name="Rectangular Callout 14"/>
          <p:cNvSpPr/>
          <p:nvPr/>
        </p:nvSpPr>
        <p:spPr>
          <a:xfrm>
            <a:off x="6781800" y="1098946"/>
            <a:ext cx="3657600" cy="1642624"/>
          </a:xfrm>
          <a:prstGeom prst="wedgeRectCallout">
            <a:avLst>
              <a:gd name="adj1" fmla="val -56737"/>
              <a:gd name="adj2" fmla="val 47199"/>
            </a:avLst>
          </a:prstGeom>
          <a:gradFill>
            <a:gsLst>
              <a:gs pos="0">
                <a:srgbClr val="7CA4E3"/>
              </a:gs>
              <a:gs pos="100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kern="0" dirty="0">
                <a:solidFill>
                  <a:schemeClr val="tx1"/>
                </a:solidFill>
              </a:rPr>
              <a:t> I would encourage study groups with 'pupil teacher' techniques... champions in the 'crowd' leading smaller groups who are struggling or who would like more social and tutor presence.</a:t>
            </a:r>
          </a:p>
        </p:txBody>
      </p:sp>
      <p:sp>
        <p:nvSpPr>
          <p:cNvPr id="18" name="Rectangular Callout 17"/>
          <p:cNvSpPr/>
          <p:nvPr/>
        </p:nvSpPr>
        <p:spPr>
          <a:xfrm>
            <a:off x="7357618" y="2997322"/>
            <a:ext cx="3234182" cy="1879478"/>
          </a:xfrm>
          <a:prstGeom prst="wedgeRectCallout">
            <a:avLst>
              <a:gd name="adj1" fmla="val -48230"/>
              <a:gd name="adj2" fmla="val -53980"/>
            </a:avLst>
          </a:prstGeom>
          <a:gradFill>
            <a:gsLst>
              <a:gs pos="0">
                <a:srgbClr val="7CA4E3"/>
              </a:gs>
              <a:gs pos="100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kern="0" dirty="0">
                <a:solidFill>
                  <a:schemeClr val="tx1"/>
                </a:solidFill>
              </a:rPr>
              <a:t> I would review the latest cognitive science evidence on how best to achieve this important goal and redesign the course and its production accordingly.</a:t>
            </a:r>
          </a:p>
        </p:txBody>
      </p:sp>
      <p:sp>
        <p:nvSpPr>
          <p:cNvPr id="19" name="Rectangular Callout 18"/>
          <p:cNvSpPr/>
          <p:nvPr/>
        </p:nvSpPr>
        <p:spPr>
          <a:xfrm>
            <a:off x="6934200" y="5273198"/>
            <a:ext cx="3657600" cy="1127603"/>
          </a:xfrm>
          <a:prstGeom prst="wedgeRectCallout">
            <a:avLst>
              <a:gd name="adj1" fmla="val -58703"/>
              <a:gd name="adj2" fmla="val -48172"/>
            </a:avLst>
          </a:prstGeom>
          <a:gradFill>
            <a:gsLst>
              <a:gs pos="0">
                <a:srgbClr val="7CA4E3"/>
              </a:gs>
              <a:gs pos="100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kern="0" dirty="0">
                <a:solidFill>
                  <a:schemeClr val="tx1"/>
                </a:solidFill>
              </a:rPr>
              <a:t> Change the videos - make them shorter and less formal.   Give better instructions on use of discussion boards.</a:t>
            </a:r>
          </a:p>
        </p:txBody>
      </p:sp>
    </p:spTree>
    <p:extLst>
      <p:ext uri="{BB962C8B-B14F-4D97-AF65-F5344CB8AC3E}">
        <p14:creationId xmlns:p14="http://schemas.microsoft.com/office/powerpoint/2010/main" val="32492666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what's n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713" y="793721"/>
            <a:ext cx="8783829" cy="5411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177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651" y="293383"/>
            <a:ext cx="8467441" cy="1590501"/>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23, 2016</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Ben </a:t>
            </a:r>
            <a:r>
              <a:rPr lang="en-US" sz="2800" b="1" dirty="0" err="1">
                <a:latin typeface="Tahoma" panose="020B0604030504040204" pitchFamily="34" charset="0"/>
                <a:ea typeface="Tahoma" panose="020B0604030504040204" pitchFamily="34" charset="0"/>
                <a:cs typeface="Tahoma" panose="020B0604030504040204" pitchFamily="34" charset="0"/>
              </a:rPr>
              <a:t>Gose</a:t>
            </a:r>
            <a:r>
              <a:rPr lang="en-US" sz="2800" b="1" dirty="0">
                <a:latin typeface="Tahoma" panose="020B0604030504040204" pitchFamily="34" charset="0"/>
                <a:ea typeface="Tahoma" panose="020B0604030504040204" pitchFamily="34" charset="0"/>
                <a:cs typeface="Tahoma" panose="020B0604030504040204" pitchFamily="34" charset="0"/>
              </a:rPr>
              <a:t>, The Chronicle of Higher Education</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http://www.chronicle.com/article/When-the-Teaching-Assistant-Is/238114</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15084" t="31672" r="37888" b="8886"/>
          <a:stretch/>
        </p:blipFill>
        <p:spPr>
          <a:xfrm>
            <a:off x="4021158" y="1883884"/>
            <a:ext cx="5486399" cy="4968813"/>
          </a:xfrm>
          <a:prstGeom prst="rect">
            <a:avLst/>
          </a:prstGeom>
        </p:spPr>
      </p:pic>
    </p:spTree>
    <p:extLst>
      <p:ext uri="{BB962C8B-B14F-4D97-AF65-F5344CB8AC3E}">
        <p14:creationId xmlns:p14="http://schemas.microsoft.com/office/powerpoint/2010/main" val="18741645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8458200" cy="2667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August 31, 2016</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Samsung ticks forward with new Gear S3 smartwatch</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Edward C. </a:t>
            </a:r>
            <a:r>
              <a:rPr lang="en-US" sz="1800" b="1" dirty="0" err="1">
                <a:latin typeface="Tahoma" panose="020B0604030504040204" pitchFamily="34" charset="0"/>
                <a:ea typeface="Tahoma" panose="020B0604030504040204" pitchFamily="34" charset="0"/>
                <a:cs typeface="Tahoma" panose="020B0604030504040204" pitchFamily="34" charset="0"/>
              </a:rPr>
              <a:t>Baig</a:t>
            </a:r>
            <a:r>
              <a:rPr lang="en-US" sz="1800" b="1" dirty="0">
                <a:latin typeface="Tahoma" panose="020B0604030504040204" pitchFamily="34" charset="0"/>
                <a:ea typeface="Tahoma" panose="020B0604030504040204" pitchFamily="34" charset="0"/>
                <a:cs typeface="Tahoma" panose="020B0604030504040204" pitchFamily="34" charset="0"/>
              </a:rPr>
              <a:t> and Eli Blumenthal, USA TODAY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http://www.usatoday.com/story/tech/2016/08/31/samsung-ticks-forward-new-gear-s3-smartwatches/89644266/</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TextBox 4"/>
          <p:cNvSpPr txBox="1"/>
          <p:nvPr/>
        </p:nvSpPr>
        <p:spPr>
          <a:xfrm>
            <a:off x="6320106" y="5921682"/>
            <a:ext cx="3724976"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Samsung is hoping to have 10,000 apps by the time the Gear S3 launches this fall.</a:t>
            </a:r>
          </a:p>
        </p:txBody>
      </p:sp>
      <p:pic>
        <p:nvPicPr>
          <p:cNvPr id="8" name="Picture 2" descr="Samsung Pay on the Gear 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132" y="2919135"/>
            <a:ext cx="3972015" cy="29790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64438" y="5921682"/>
            <a:ext cx="3424756"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Samsung Pay on the Gear S3. (Photo: Eli Blumenthal, USA TODAY)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t>
            </a:r>
          </a:p>
        </p:txBody>
      </p:sp>
      <p:pic>
        <p:nvPicPr>
          <p:cNvPr id="14338" name="Picture 2" descr="Samsung is hoping to have 10,000 apps by the time th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2729" y="2900754"/>
            <a:ext cx="3922353" cy="2941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96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225" y="242888"/>
            <a:ext cx="8653104" cy="2667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 2016</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Humans, the Latest MOOC Feature</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Introduction to Philosophy: God, Knowledge and Consciousness</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($300 USD for an identity-verified certificate)</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Carl </a:t>
            </a:r>
            <a:r>
              <a:rPr lang="en-US" sz="2400" b="1" dirty="0" err="1">
                <a:latin typeface="Tahoma" panose="020B0604030504040204" pitchFamily="34" charset="0"/>
                <a:ea typeface="Tahoma" panose="020B0604030504040204" pitchFamily="34" charset="0"/>
                <a:cs typeface="Tahoma" panose="020B0604030504040204" pitchFamily="34" charset="0"/>
              </a:rPr>
              <a:t>Straumsheim</a:t>
            </a:r>
            <a:r>
              <a:rPr lang="en-US" sz="2400" b="1" dirty="0">
                <a:latin typeface="Tahoma" panose="020B0604030504040204" pitchFamily="34" charset="0"/>
                <a:ea typeface="Tahoma" panose="020B0604030504040204" pitchFamily="34" charset="0"/>
                <a:cs typeface="Tahoma" panose="020B0604030504040204" pitchFamily="34" charset="0"/>
              </a:rPr>
              <a:t>, Inside Higher Ed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3"/>
              </a:rPr>
              <a:t>https://www.insidehighered.com/news/2016/09/02/massachusetts-institute-technology-experiments-instructor-grading-massive-open</a:t>
            </a:r>
            <a:r>
              <a:rPr lang="en-US" sz="14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4578" name="Picture 2" descr="636078200645569688-Google-ChromeScreenSnapz04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9025" y="7402536"/>
            <a:ext cx="1089536" cy="14527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srcRect l="27794" t="38621" r="34106" b="33223"/>
          <a:stretch/>
        </p:blipFill>
        <p:spPr>
          <a:xfrm>
            <a:off x="1799304" y="2938682"/>
            <a:ext cx="7914968" cy="3842851"/>
          </a:xfrm>
          <a:prstGeom prst="rect">
            <a:avLst/>
          </a:prstGeom>
        </p:spPr>
      </p:pic>
      <p:pic>
        <p:nvPicPr>
          <p:cNvPr id="5" name="Picture 4"/>
          <p:cNvPicPr>
            <a:picLocks noChangeAspect="1"/>
          </p:cNvPicPr>
          <p:nvPr/>
        </p:nvPicPr>
        <p:blipFill rotWithShape="1">
          <a:blip r:embed="rId6"/>
          <a:srcRect l="25796" t="25960" r="33996" b="42935"/>
          <a:stretch/>
        </p:blipFill>
        <p:spPr>
          <a:xfrm>
            <a:off x="6463233" y="4633965"/>
            <a:ext cx="3101911" cy="1042219"/>
          </a:xfrm>
          <a:prstGeom prst="rect">
            <a:avLst/>
          </a:prstGeom>
        </p:spPr>
      </p:pic>
    </p:spTree>
    <p:extLst>
      <p:ext uri="{BB962C8B-B14F-4D97-AF65-F5344CB8AC3E}">
        <p14:creationId xmlns:p14="http://schemas.microsoft.com/office/powerpoint/2010/main" val="250524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95955" y="2667000"/>
            <a:ext cx="2772045" cy="415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7" name="Title 1"/>
          <p:cNvSpPr>
            <a:spLocks noGrp="1"/>
          </p:cNvSpPr>
          <p:nvPr>
            <p:ph type="title"/>
          </p:nvPr>
        </p:nvSpPr>
        <p:spPr>
          <a:xfrm>
            <a:off x="1981200" y="457200"/>
            <a:ext cx="8382000" cy="1905000"/>
          </a:xfrm>
        </p:spPr>
        <p:txBody>
          <a:bodyPr/>
          <a:lstStyle/>
          <a:p>
            <a:r>
              <a:rPr lang="en-US" altLang="en-US" sz="4000" b="1" dirty="0">
                <a:solidFill>
                  <a:srgbClr val="0070C0"/>
                </a:solidFill>
                <a:latin typeface="Tahoma" panose="020B0604030504040204" pitchFamily="34" charset="0"/>
                <a:cs typeface="Tahoma" panose="020B0604030504040204" pitchFamily="34" charset="0"/>
              </a:rPr>
              <a:t>MOOCs and Open Education Around the World</a:t>
            </a:r>
            <a:br>
              <a:rPr lang="en-US" altLang="en-US" b="1" dirty="0"/>
            </a:br>
            <a:r>
              <a:rPr lang="en-US" altLang="en-US" sz="1800" b="1" dirty="0">
                <a:hlinkClick r:id="rId3"/>
              </a:rPr>
              <a:t>http://routledge-ny.com/books/details/9781138807419/</a:t>
            </a:r>
            <a:r>
              <a:rPr lang="en-US" altLang="en-US" sz="1800" b="1" dirty="0"/>
              <a:t> </a:t>
            </a:r>
            <a:endParaRPr lang="en-US" altLang="en-US" sz="1800" dirty="0"/>
          </a:p>
        </p:txBody>
      </p:sp>
      <p:pic>
        <p:nvPicPr>
          <p:cNvPr id="1040388" name="Picture 3"/>
          <p:cNvPicPr>
            <a:picLocks noChangeAspect="1"/>
          </p:cNvPicPr>
          <p:nvPr/>
        </p:nvPicPr>
        <p:blipFill>
          <a:blip r:embed="rId4">
            <a:extLst>
              <a:ext uri="{28A0092B-C50C-407E-A947-70E740481C1C}">
                <a14:useLocalDpi xmlns:a14="http://schemas.microsoft.com/office/drawing/2010/main" val="0"/>
              </a:ext>
            </a:extLst>
          </a:blip>
          <a:srcRect l="13809" t="19244" r="14714" b="2405"/>
          <a:stretch>
            <a:fillRect/>
          </a:stretch>
        </p:blipFill>
        <p:spPr bwMode="auto">
          <a:xfrm>
            <a:off x="1524001" y="2667000"/>
            <a:ext cx="5999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5134886"/>
            <a:ext cx="1143000" cy="17145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00" y="5134887"/>
            <a:ext cx="1146610" cy="172311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1" y="5134886"/>
            <a:ext cx="2584671" cy="172311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4671" y="5129849"/>
            <a:ext cx="1530129" cy="1730802"/>
          </a:xfrm>
          <a:prstGeom prst="rect">
            <a:avLst/>
          </a:prstGeom>
        </p:spPr>
      </p:pic>
      <p:pic>
        <p:nvPicPr>
          <p:cNvPr id="9" name="Picture 2"/>
          <p:cNvPicPr>
            <a:picLocks noChangeAspect="1"/>
          </p:cNvPicPr>
          <p:nvPr/>
        </p:nvPicPr>
        <p:blipFill>
          <a:blip r:embed="rId9" cstate="print">
            <a:extLst>
              <a:ext uri="{28A0092B-C50C-407E-A947-70E740481C1C}">
                <a14:useLocalDpi xmlns:a14="http://schemas.microsoft.com/office/drawing/2010/main" val="0"/>
              </a:ext>
            </a:extLst>
          </a:blip>
          <a:srcRect l="29437" t="7538" r="27048" b="2003"/>
          <a:stretch>
            <a:fillRect/>
          </a:stretch>
        </p:blipFill>
        <p:spPr bwMode="auto">
          <a:xfrm>
            <a:off x="5489141" y="3048787"/>
            <a:ext cx="1366117" cy="19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69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8194"/>
            <a:ext cx="10972800" cy="1143000"/>
          </a:xfrm>
        </p:spPr>
        <p:txBody>
          <a:bodyPr/>
          <a:lstStyle/>
          <a:p>
            <a:r>
              <a:rPr lang="id-ID" b="1" dirty="0">
                <a:latin typeface="Tahoma" panose="020B0604030504040204" pitchFamily="34" charset="0"/>
                <a:ea typeface="Tahoma" panose="020B0604030504040204" pitchFamily="34" charset="0"/>
                <a:cs typeface="Tahoma" panose="020B0604030504040204" pitchFamily="34" charset="0"/>
              </a:rPr>
              <a:t>Why Instructors?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848298" y="1781194"/>
            <a:ext cx="10234671" cy="4344970"/>
          </a:xfrm>
        </p:spPr>
        <p:txBody>
          <a:bodyPr/>
          <a:lstStyle/>
          <a:p>
            <a:pPr>
              <a:spcBef>
                <a:spcPts val="0"/>
              </a:spcBef>
            </a:pPr>
            <a:r>
              <a:rPr lang="id-ID" b="1" dirty="0">
                <a:latin typeface="Tahoma" panose="020B0604030504040204" pitchFamily="34" charset="0"/>
                <a:ea typeface="Tahoma" panose="020B0604030504040204" pitchFamily="34" charset="0"/>
                <a:cs typeface="Tahoma" panose="020B0604030504040204" pitchFamily="34" charset="0"/>
              </a:rPr>
              <a:t>I</a:t>
            </a:r>
            <a:r>
              <a:rPr lang="en-US" b="1" dirty="0" err="1">
                <a:latin typeface="Tahoma" panose="020B0604030504040204" pitchFamily="34" charset="0"/>
                <a:ea typeface="Tahoma" panose="020B0604030504040204" pitchFamily="34" charset="0"/>
                <a:cs typeface="Tahoma" panose="020B0604030504040204" pitchFamily="34" charset="0"/>
              </a:rPr>
              <a:t>nstructors</a:t>
            </a:r>
            <a:r>
              <a:rPr lang="en-US" b="1" dirty="0">
                <a:latin typeface="Tahoma" panose="020B0604030504040204" pitchFamily="34" charset="0"/>
                <a:ea typeface="Tahoma" panose="020B0604030504040204" pitchFamily="34" charset="0"/>
                <a:cs typeface="Tahoma" panose="020B0604030504040204" pitchFamily="34" charset="0"/>
              </a:rPr>
              <a:t> are one of the five primary elements (instructors, learners, topic, materials, and context) in MOOCs</a:t>
            </a:r>
            <a:r>
              <a:rPr lang="id-ID" b="1" dirty="0">
                <a:latin typeface="Tahoma" panose="020B0604030504040204" pitchFamily="34" charset="0"/>
                <a:ea typeface="Tahoma" panose="020B0604030504040204" pitchFamily="34" charset="0"/>
                <a:cs typeface="Tahoma" panose="020B0604030504040204" pitchFamily="34" charset="0"/>
              </a:rPr>
              <a:t> (Kop, 2011)</a:t>
            </a:r>
          </a:p>
          <a:p>
            <a:pPr>
              <a:spcBef>
                <a:spcPts val="0"/>
              </a:spcBef>
            </a:pPr>
            <a:r>
              <a:rPr lang="id-ID" b="1" dirty="0">
                <a:latin typeface="Tahoma" panose="020B0604030504040204" pitchFamily="34" charset="0"/>
                <a:ea typeface="Tahoma" panose="020B0604030504040204" pitchFamily="34" charset="0"/>
                <a:cs typeface="Tahoma" panose="020B0604030504040204" pitchFamily="34" charset="0"/>
              </a:rPr>
              <a:t>F</a:t>
            </a:r>
            <a:r>
              <a:rPr lang="en-US" b="1" dirty="0" err="1">
                <a:latin typeface="Tahoma" panose="020B0604030504040204" pitchFamily="34" charset="0"/>
                <a:ea typeface="Tahoma" panose="020B0604030504040204" pitchFamily="34" charset="0"/>
                <a:cs typeface="Tahoma" panose="020B0604030504040204" pitchFamily="34" charset="0"/>
              </a:rPr>
              <a:t>ew</a:t>
            </a:r>
            <a:r>
              <a:rPr lang="en-US" b="1" dirty="0">
                <a:latin typeface="Tahoma" panose="020B0604030504040204" pitchFamily="34" charset="0"/>
                <a:ea typeface="Tahoma" panose="020B0604030504040204" pitchFamily="34" charset="0"/>
                <a:cs typeface="Tahoma" panose="020B0604030504040204" pitchFamily="34" charset="0"/>
              </a:rPr>
              <a:t> studies leverage instructor perspectives to better understand such personalization and cultural sensitivity (</a:t>
            </a:r>
            <a:r>
              <a:rPr lang="en-US" b="1" dirty="0" err="1">
                <a:latin typeface="Tahoma" panose="020B0604030504040204" pitchFamily="34" charset="0"/>
                <a:ea typeface="Tahoma" panose="020B0604030504040204" pitchFamily="34" charset="0"/>
                <a:cs typeface="Tahoma" panose="020B0604030504040204" pitchFamily="34" charset="0"/>
              </a:rPr>
              <a:t>Veletsianos</a:t>
            </a:r>
            <a:r>
              <a:rPr lang="en-US" b="1" dirty="0">
                <a:latin typeface="Tahoma" panose="020B0604030504040204" pitchFamily="34" charset="0"/>
                <a:ea typeface="Tahoma" panose="020B0604030504040204" pitchFamily="34" charset="0"/>
                <a:cs typeface="Tahoma" panose="020B0604030504040204" pitchFamily="34" charset="0"/>
              </a:rPr>
              <a:t> &amp; </a:t>
            </a:r>
            <a:r>
              <a:rPr lang="en-US" b="1" dirty="0" err="1">
                <a:latin typeface="Tahoma" panose="020B0604030504040204" pitchFamily="34" charset="0"/>
                <a:ea typeface="Tahoma" panose="020B0604030504040204" pitchFamily="34" charset="0"/>
                <a:cs typeface="Tahoma" panose="020B0604030504040204" pitchFamily="34" charset="0"/>
              </a:rPr>
              <a:t>Shepherson</a:t>
            </a:r>
            <a:r>
              <a:rPr lang="en-US" b="1" dirty="0">
                <a:latin typeface="Tahoma" panose="020B0604030504040204" pitchFamily="34" charset="0"/>
                <a:ea typeface="Tahoma" panose="020B0604030504040204" pitchFamily="34" charset="0"/>
                <a:cs typeface="Tahoma" panose="020B0604030504040204" pitchFamily="34" charset="0"/>
              </a:rPr>
              <a:t>, 2016)</a:t>
            </a:r>
          </a:p>
        </p:txBody>
      </p:sp>
    </p:spTree>
    <p:extLst>
      <p:ext uri="{BB962C8B-B14F-4D97-AF65-F5344CB8AC3E}">
        <p14:creationId xmlns:p14="http://schemas.microsoft.com/office/powerpoint/2010/main" val="2603144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0466" name="Title 1"/>
          <p:cNvSpPr>
            <a:spLocks noGrp="1"/>
          </p:cNvSpPr>
          <p:nvPr>
            <p:ph type="title"/>
          </p:nvPr>
        </p:nvSpPr>
        <p:spPr>
          <a:xfrm>
            <a:off x="1981200" y="533400"/>
            <a:ext cx="8153400" cy="3429000"/>
          </a:xfrm>
        </p:spPr>
        <p:txBody>
          <a:bodyPr/>
          <a:lstStyle/>
          <a:p>
            <a:r>
              <a:rPr lang="en-US" altLang="en-US" sz="4000" b="1" dirty="0">
                <a:solidFill>
                  <a:schemeClr val="tx1"/>
                </a:solidFill>
                <a:latin typeface="Tahoma" panose="020B0604030504040204" pitchFamily="34" charset="0"/>
                <a:cs typeface="Tahoma" panose="020B0604030504040204" pitchFamily="34" charset="0"/>
              </a:rPr>
              <a:t>Any Questions or Comments?</a:t>
            </a:r>
            <a:br>
              <a:rPr lang="en-US" altLang="en-US" sz="3200" b="1" dirty="0">
                <a:solidFill>
                  <a:schemeClr val="tx1"/>
                </a:solidFill>
                <a:latin typeface="Tahoma" panose="020B0604030504040204" pitchFamily="34" charset="0"/>
              </a:rPr>
            </a:br>
            <a:br>
              <a:rPr lang="en-US" altLang="en-US" sz="2800" b="1" dirty="0">
                <a:solidFill>
                  <a:srgbClr val="FF0000"/>
                </a:solidFill>
                <a:latin typeface="Tahoma" panose="020B0604030504040204" pitchFamily="34" charset="0"/>
              </a:rPr>
            </a:br>
            <a:r>
              <a:rPr lang="en-US" altLang="en-US" sz="2800" b="1" dirty="0">
                <a:solidFill>
                  <a:srgbClr val="FF0000"/>
                </a:solidFill>
                <a:latin typeface="Tahoma" panose="020B0604030504040204" pitchFamily="34" charset="0"/>
                <a:cs typeface="Tahoma" panose="020B0604030504040204" pitchFamily="34" charset="0"/>
              </a:rPr>
              <a:t>Slides at: TrainingShare.com</a:t>
            </a:r>
            <a:br>
              <a:rPr lang="en-US" altLang="en-US" sz="2800" b="1" dirty="0">
                <a:solidFill>
                  <a:srgbClr val="FF000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Papers: PublicationShare.com</a:t>
            </a:r>
            <a:br>
              <a:rPr lang="en-US" altLang="en-US" sz="2800" b="1" dirty="0">
                <a:solidFill>
                  <a:srgbClr val="FF0000"/>
                </a:solidFill>
                <a:latin typeface="Tahoma" panose="020B0604030504040204" pitchFamily="34" charset="0"/>
                <a:cs typeface="Tahoma" panose="020B0604030504040204" pitchFamily="34" charset="0"/>
              </a:rPr>
            </a:br>
            <a:r>
              <a:rPr lang="en-US" altLang="en-US" sz="2800" b="1" dirty="0">
                <a:solidFill>
                  <a:srgbClr val="00B050"/>
                </a:solidFill>
                <a:latin typeface="Tahoma" panose="020B0604030504040204" pitchFamily="34" charset="0"/>
                <a:cs typeface="Tahoma" panose="020B0604030504040204" pitchFamily="34" charset="0"/>
              </a:rPr>
              <a:t>Free book:  </a:t>
            </a:r>
            <a:r>
              <a:rPr lang="en-US" altLang="en-US" sz="2800" b="1" dirty="0">
                <a:solidFill>
                  <a:srgbClr val="00B050"/>
                </a:solidFill>
                <a:latin typeface="Tahoma" panose="020B0604030504040204" pitchFamily="34" charset="0"/>
                <a:cs typeface="Tahoma" panose="020B0604030504040204" pitchFamily="34" charset="0"/>
                <a:hlinkClick r:id="rId2"/>
              </a:rPr>
              <a:t>http://tec-variety.com/</a:t>
            </a:r>
            <a:r>
              <a:rPr lang="en-US" altLang="en-US" sz="2800" b="1" dirty="0">
                <a:solidFill>
                  <a:srgbClr val="00B050"/>
                </a:solidFill>
                <a:latin typeface="Tahoma" panose="020B0604030504040204" pitchFamily="34" charset="0"/>
                <a:cs typeface="Tahoma" panose="020B0604030504040204" pitchFamily="34" charset="0"/>
              </a:rPr>
              <a:t> </a:t>
            </a:r>
            <a:br>
              <a:rPr lang="en-US" altLang="en-US" sz="2800" b="1" dirty="0">
                <a:solidFill>
                  <a:srgbClr val="00B050"/>
                </a:solidFill>
                <a:latin typeface="Tahoma" panose="020B0604030504040204" pitchFamily="34" charset="0"/>
                <a:cs typeface="Tahoma" panose="020B0604030504040204" pitchFamily="34" charset="0"/>
              </a:rPr>
            </a:br>
            <a:r>
              <a:rPr lang="en-US" altLang="en-US" sz="2800" b="1" dirty="0">
                <a:solidFill>
                  <a:srgbClr val="FF33CC"/>
                </a:solidFill>
                <a:latin typeface="Tahoma" panose="020B0604030504040204" pitchFamily="34" charset="0"/>
                <a:cs typeface="Tahoma" panose="020B0604030504040204" pitchFamily="34" charset="0"/>
              </a:rPr>
              <a:t>Email: </a:t>
            </a:r>
            <a:r>
              <a:rPr lang="en-US" altLang="en-US" sz="2800" b="1" dirty="0">
                <a:solidFill>
                  <a:srgbClr val="FF33CC"/>
                </a:solidFill>
                <a:latin typeface="Tahoma" panose="020B0604030504040204" pitchFamily="34" charset="0"/>
                <a:cs typeface="Tahoma" panose="020B0604030504040204" pitchFamily="34" charset="0"/>
                <a:hlinkClick r:id="rId3"/>
              </a:rPr>
              <a:t>cjbonk@Indiana.edu</a:t>
            </a:r>
            <a:r>
              <a:rPr lang="en-US" altLang="en-US" sz="2800" b="1" dirty="0">
                <a:solidFill>
                  <a:srgbClr val="FF33CC"/>
                </a:solidFill>
                <a:latin typeface="Tahoma" panose="020B0604030504040204" pitchFamily="34" charset="0"/>
                <a:cs typeface="Tahoma" panose="020B0604030504040204" pitchFamily="34" charset="0"/>
              </a:rPr>
              <a:t> </a:t>
            </a:r>
            <a:endParaRPr lang="en-US" altLang="en-US" sz="2800" b="1" dirty="0">
              <a:solidFill>
                <a:schemeClr val="tx1"/>
              </a:solidFill>
              <a:latin typeface="Tahoma" panose="020B0604030504040204" pitchFamily="34" charset="0"/>
              <a:cs typeface="Tahoma" panose="020B0604030504040204" pitchFamily="34" charset="0"/>
            </a:endParaRPr>
          </a:p>
        </p:txBody>
      </p:sp>
      <p:pic>
        <p:nvPicPr>
          <p:cNvPr id="83046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83765" y="4210868"/>
            <a:ext cx="3662949" cy="264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25019" y="4210868"/>
            <a:ext cx="1953829" cy="269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39383" y="3981165"/>
            <a:ext cx="1952617" cy="29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3031" y="4192575"/>
            <a:ext cx="1960035" cy="2717515"/>
          </a:xfrm>
          <a:prstGeom prst="rect">
            <a:avLst/>
          </a:prstGeom>
        </p:spPr>
      </p:pic>
      <p:sp>
        <p:nvSpPr>
          <p:cNvPr id="11" name="Action Button: Movie 10">
            <a:hlinkClick r:id="rId8" highlightClick="1"/>
          </p:cNvPr>
          <p:cNvSpPr/>
          <p:nvPr/>
        </p:nvSpPr>
        <p:spPr>
          <a:xfrm>
            <a:off x="10798139" y="369869"/>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2" name="Picture 11"/>
          <p:cNvPicPr>
            <a:picLocks noChangeAspect="1"/>
          </p:cNvPicPr>
          <p:nvPr/>
        </p:nvPicPr>
        <p:blipFill rotWithShape="1">
          <a:blip r:embed="rId9"/>
          <a:srcRect l="35294" t="35574" r="10294" b="26700"/>
          <a:stretch/>
        </p:blipFill>
        <p:spPr>
          <a:xfrm>
            <a:off x="10798139" y="605654"/>
            <a:ext cx="1042416" cy="591641"/>
          </a:xfrm>
          <a:prstGeom prst="rect">
            <a:avLst/>
          </a:prstGeom>
        </p:spPr>
      </p:pic>
    </p:spTree>
    <p:extLst>
      <p:ext uri="{BB962C8B-B14F-4D97-AF65-F5344CB8AC3E}">
        <p14:creationId xmlns:p14="http://schemas.microsoft.com/office/powerpoint/2010/main" val="976225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703243" y="3048000"/>
            <a:ext cx="3948545" cy="2895600"/>
          </a:xfrm>
          <a:prstGeom prst="rect">
            <a:avLst/>
          </a:prstGeom>
        </p:spPr>
      </p:pic>
      <p:sp>
        <p:nvSpPr>
          <p:cNvPr id="2" name="Title 1"/>
          <p:cNvSpPr>
            <a:spLocks noGrp="1"/>
          </p:cNvSpPr>
          <p:nvPr>
            <p:ph type="title"/>
          </p:nvPr>
        </p:nvSpPr>
        <p:spPr>
          <a:xfrm>
            <a:off x="1981200" y="990600"/>
            <a:ext cx="8305800" cy="1600200"/>
          </a:xfrm>
        </p:spPr>
        <p:txBody>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Ideas for Cultural Sensitivity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971800"/>
            <a:ext cx="4876800" cy="3040380"/>
          </a:xfrm>
          <a:prstGeom prst="rect">
            <a:avLst/>
          </a:prstGeom>
        </p:spPr>
      </p:pic>
    </p:spTree>
    <p:extLst>
      <p:ext uri="{BB962C8B-B14F-4D97-AF65-F5344CB8AC3E}">
        <p14:creationId xmlns:p14="http://schemas.microsoft.com/office/powerpoint/2010/main" val="15615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1" y="635802"/>
            <a:ext cx="6101229" cy="1143000"/>
          </a:xfrm>
        </p:spPr>
        <p:txBody>
          <a:bodyPr>
            <a:noAutofit/>
          </a:bodyPr>
          <a:lstStyle/>
          <a:p>
            <a:pPr lvl="0"/>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 USA/Georgia Tech: </a:t>
            </a:r>
            <a:r>
              <a:rPr lang="en-US" sz="2400" b="1" dirty="0">
                <a:latin typeface="Tahoma" panose="020B0604030504040204" pitchFamily="34" charset="0"/>
                <a:ea typeface="Tahoma" panose="020B0604030504040204" pitchFamily="34" charset="0"/>
                <a:cs typeface="Tahoma" panose="020B0604030504040204" pitchFamily="34" charset="0"/>
              </a:rPr>
              <a:t>Karen Head</a:t>
            </a:r>
            <a:endParaRPr lang="en-US" sz="2400" dirty="0"/>
          </a:p>
        </p:txBody>
      </p:sp>
      <p:sp>
        <p:nvSpPr>
          <p:cNvPr id="4" name="Content Placeholder 3"/>
          <p:cNvSpPr>
            <a:spLocks noGrp="1"/>
          </p:cNvSpPr>
          <p:nvPr>
            <p:ph idx="1"/>
          </p:nvPr>
        </p:nvSpPr>
        <p:spPr>
          <a:xfrm>
            <a:off x="2514600" y="1905000"/>
            <a:ext cx="7391400" cy="4953000"/>
          </a:xfrm>
        </p:spPr>
        <p:txBody>
          <a:bodyPr>
            <a:normAutofit/>
          </a:bodyPr>
          <a:lstStyle/>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Be careful with: hand gestures (e.g., finger pointing—use at least two fingers), body movements, English dominance, political issues.</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Jokes and humor can easily be misinterpreted.</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Be aware of shifting political climates impacting resource access such as YouTube in China.</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Many cultures do not have a linear approach (e.g., from A to B) to communication.</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Using visual rhetoric (e.g., visual images) to communicate can be a minefield of problems.</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136064"/>
            <a:ext cx="2415468" cy="1610312"/>
          </a:xfrm>
          <a:prstGeom prst="rect">
            <a:avLst/>
          </a:prstGeom>
        </p:spPr>
      </p:pic>
    </p:spTree>
    <p:extLst>
      <p:ext uri="{BB962C8B-B14F-4D97-AF65-F5344CB8AC3E}">
        <p14:creationId xmlns:p14="http://schemas.microsoft.com/office/powerpoint/2010/main" val="3204229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1" y="635802"/>
            <a:ext cx="6101229" cy="1143000"/>
          </a:xfrm>
        </p:spPr>
        <p:txBody>
          <a:bodyPr>
            <a:noAutofit/>
          </a:bodyPr>
          <a:lstStyle/>
          <a:p>
            <a:pPr lvl="0"/>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3: Japan/The Open U </a:t>
            </a:r>
            <a:r>
              <a:rPr lang="en-US" sz="2800" b="1" dirty="0">
                <a:latin typeface="Tahoma" panose="020B0604030504040204" pitchFamily="34" charset="0"/>
                <a:ea typeface="Tahoma" panose="020B0604030504040204" pitchFamily="34" charset="0"/>
                <a:cs typeface="Tahoma" panose="020B0604030504040204" pitchFamily="34" charset="0"/>
              </a:rPr>
              <a:t>Kumiko Aiko</a:t>
            </a:r>
            <a:endParaRPr lang="en-US" sz="2400" dirty="0"/>
          </a:p>
        </p:txBody>
      </p:sp>
      <p:sp>
        <p:nvSpPr>
          <p:cNvPr id="4" name="Content Placeholder 3"/>
          <p:cNvSpPr>
            <a:spLocks noGrp="1"/>
          </p:cNvSpPr>
          <p:nvPr>
            <p:ph idx="1"/>
          </p:nvPr>
        </p:nvSpPr>
        <p:spPr>
          <a:xfrm>
            <a:off x="2666999" y="2285999"/>
            <a:ext cx="7710889" cy="3486839"/>
          </a:xfrm>
        </p:spPr>
        <p:txBody>
          <a:bodyPr>
            <a:noAutofit/>
          </a:bodyPr>
          <a:lstStyle/>
          <a:p>
            <a:pPr lvl="1"/>
            <a:r>
              <a:rPr lang="en-US" sz="3200" b="1" dirty="0">
                <a:latin typeface="Tahoma" panose="020B0604030504040204" pitchFamily="34" charset="0"/>
                <a:ea typeface="Tahoma" panose="020B0604030504040204" pitchFamily="34" charset="0"/>
                <a:cs typeface="Tahoma" panose="020B0604030504040204" pitchFamily="34" charset="0"/>
              </a:rPr>
              <a:t>Make subtitles available in multiple languages based on intended audiences.</a:t>
            </a:r>
          </a:p>
          <a:p>
            <a:pPr lvl="1"/>
            <a:r>
              <a:rPr lang="en-US" sz="3200" b="1" dirty="0">
                <a:latin typeface="Tahoma" panose="020B0604030504040204" pitchFamily="34" charset="0"/>
                <a:ea typeface="Tahoma" panose="020B0604030504040204" pitchFamily="34" charset="0"/>
                <a:cs typeface="Tahoma" panose="020B0604030504040204" pitchFamily="34" charset="0"/>
              </a:rPr>
              <a:t>Avoid references to current events that may only be shared by a small subgroup.</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76200"/>
            <a:ext cx="1905000" cy="1905000"/>
          </a:xfrm>
          <a:prstGeom prst="rect">
            <a:avLst/>
          </a:prstGeom>
        </p:spPr>
      </p:pic>
    </p:spTree>
    <p:extLst>
      <p:ext uri="{BB962C8B-B14F-4D97-AF65-F5344CB8AC3E}">
        <p14:creationId xmlns:p14="http://schemas.microsoft.com/office/powerpoint/2010/main" val="1154561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10655</TotalTime>
  <Words>2780</Words>
  <Application>Microsoft Office PowerPoint</Application>
  <PresentationFormat>Widescreen</PresentationFormat>
  <Paragraphs>165</Paragraphs>
  <Slides>60</Slides>
  <Notes>7</Notes>
  <HiddenSlides>0</HiddenSlides>
  <MMClips>0</MMClips>
  <ScaleCrop>false</ScaleCrop>
  <HeadingPairs>
    <vt:vector size="8" baseType="variant">
      <vt:variant>
        <vt:lpstr>Fonts Used</vt:lpstr>
      </vt:variant>
      <vt:variant>
        <vt:i4>9</vt:i4>
      </vt:variant>
      <vt:variant>
        <vt:lpstr>Theme</vt:lpstr>
      </vt:variant>
      <vt:variant>
        <vt:i4>11</vt:i4>
      </vt:variant>
      <vt:variant>
        <vt:lpstr>Embedded OLE Servers</vt:lpstr>
      </vt:variant>
      <vt:variant>
        <vt:i4>1</vt:i4>
      </vt:variant>
      <vt:variant>
        <vt:lpstr>Slide Titles</vt:lpstr>
      </vt:variant>
      <vt:variant>
        <vt:i4>60</vt:i4>
      </vt:variant>
    </vt:vector>
  </HeadingPairs>
  <TitlesOfParts>
    <vt:vector size="81" baseType="lpstr">
      <vt:lpstr>MS PGothic</vt:lpstr>
      <vt:lpstr>宋体</vt:lpstr>
      <vt:lpstr>Arial</vt:lpstr>
      <vt:lpstr>Calibri</vt:lpstr>
      <vt:lpstr>Calibri Light</vt:lpstr>
      <vt:lpstr>Helvetica Neue</vt:lpstr>
      <vt:lpstr>Tahoma</vt:lpstr>
      <vt:lpstr>Times New Roman</vt:lpstr>
      <vt:lpstr>Wingdings</vt:lpstr>
      <vt:lpstr>Office Theme</vt:lpstr>
      <vt:lpstr>70_Office Theme</vt:lpstr>
      <vt:lpstr>Professional</vt:lpstr>
      <vt:lpstr>Data slides</vt:lpstr>
      <vt:lpstr>1_Data slides</vt:lpstr>
      <vt:lpstr>19_Default Design</vt:lpstr>
      <vt:lpstr>3_Default Design</vt:lpstr>
      <vt:lpstr>51_Office Theme</vt:lpstr>
      <vt:lpstr>2_Office Theme</vt:lpstr>
      <vt:lpstr>1_Office Theme</vt:lpstr>
      <vt:lpstr>3_Office Theme</vt:lpstr>
      <vt:lpstr>Worksheet</vt:lpstr>
      <vt:lpstr>Instructor Efforts to Address Cultural Diversity in MOOC Design and Application</vt:lpstr>
      <vt:lpstr>Concerns Regarding the Emergence of MOOC</vt:lpstr>
      <vt:lpstr>Concerns Regarding the Emergence of MOOC</vt:lpstr>
      <vt:lpstr>The definition of Culture</vt:lpstr>
      <vt:lpstr>The Need to Understand Culture</vt:lpstr>
      <vt:lpstr>Why Instructors?</vt:lpstr>
      <vt:lpstr>Ideas for Cultural Sensitivity</vt:lpstr>
      <vt:lpstr>Chapter 2: USA/Georgia Tech: Karen Head</vt:lpstr>
      <vt:lpstr>Chapter 3: Japan/The Open U Kumiko Aiko</vt:lpstr>
      <vt:lpstr>Chapter 5: Australia Carina Bossu</vt:lpstr>
      <vt:lpstr>Chap. 6: South Africa Laura Czerniewicz</vt:lpstr>
      <vt:lpstr>Chapter 9: Scotland U of Edinburgh Amy Woodgate</vt:lpstr>
      <vt:lpstr>Chapter 11:  India and Canada/COL  Sanjaya Mishra</vt:lpstr>
      <vt:lpstr>Chapter 14:  USA/Stanford Paul Kim and Charlie Chung</vt:lpstr>
      <vt:lpstr>Chapter 15:  USA/U Michigan Chuck Severance</vt:lpstr>
      <vt:lpstr>Chapter 15: Learning about MOOCs by Talking to Students Charles Severance, University of Michigan Chuck Severance, U Michigan/Coursera) in Barcelona http://www.youtube.com/watch?v=JzNHvmSv8TI   Chuck Severance, University of Michigan https://www.coursera.org/course/pythonlearn </vt:lpstr>
      <vt:lpstr>Chapter 18: Changing the Tune: MOOCs for Human Development? A Case Study Balaji Venkatataraman and Asha Kanwar, COL</vt:lpstr>
      <vt:lpstr>Chapter 19:  DC/World Bank Institute  Sheila Jagannathan</vt:lpstr>
      <vt:lpstr>Chapter 20 Indonesia and Malaysia  Zoraini Wati Abas</vt:lpstr>
      <vt:lpstr>Chapter 21:  U of Philippines Open U Melinda Bandalaria</vt:lpstr>
      <vt:lpstr>Chapter 27:  Canada Helene Fournier and Rita Hop</vt:lpstr>
      <vt:lpstr>Chapter 28: UK/FutureLearn Rebecca Ferguson and Mike Sharples</vt:lpstr>
      <vt:lpstr>Personalization of MOOCs</vt:lpstr>
      <vt:lpstr>Foreword: Canada/USA George Siemens</vt:lpstr>
      <vt:lpstr>Chapter 18: Canada/COL Balaji Venkataraman</vt:lpstr>
      <vt:lpstr>May 20, 2016 agMOOCs (India) http://www.agmoocs.in/ </vt:lpstr>
      <vt:lpstr>Chapter 18: Canada/COL Balaji Venkataraman</vt:lpstr>
      <vt:lpstr>Chapter 19: DC/World Bank Institute  Sheila Jagannathan</vt:lpstr>
      <vt:lpstr>Chapter 21: Philippines Open U Melinda Bandalaria</vt:lpstr>
      <vt:lpstr>Chapter 25: USA/Illinois Ray Schroeder</vt:lpstr>
      <vt:lpstr>MOOC Personalization Survey Results</vt:lpstr>
      <vt:lpstr>What is the MOOC you are offering?</vt:lpstr>
      <vt:lpstr>1. How many MOOCs have you taught? (N = 152)</vt:lpstr>
      <vt:lpstr>How many MOOCs have you taught (including any that you are currently teaching)?</vt:lpstr>
      <vt:lpstr>3. How many MOOCs have you completed as a learner (N = 152)</vt:lpstr>
      <vt:lpstr>PowerPoint Presentation</vt:lpstr>
      <vt:lpstr>PowerPoint Presentation</vt:lpstr>
      <vt:lpstr>13. How do you address students’ varying competencies and needs?[Check all that apply]</vt:lpstr>
      <vt:lpstr>14. What types of learning resources can participants select from in your most recent MOOC?[Check all that apply]</vt:lpstr>
      <vt:lpstr>PowerPoint Presentation</vt:lpstr>
      <vt:lpstr>17. How did you design your course to be suitable for students from different cultures and/or linguistic backgrounds?[Check all that apply]</vt:lpstr>
      <vt:lpstr>18. Does the structure of your most recent or current MOOC provide any of the following? [Check all that apply; N = 126]</vt:lpstr>
      <vt:lpstr>Does the structure of your most recent or current MOOC provide any of the following?</vt:lpstr>
      <vt:lpstr>19. How is student progress/participation monitored or tracked? [Check all that apply; N = 137]</vt:lpstr>
      <vt:lpstr>PowerPoint Presentation</vt:lpstr>
      <vt:lpstr>PowerPoint Presentation</vt:lpstr>
      <vt:lpstr>How did you design your course to be suitable for students from different cultures and/or linguistic backgrounds?</vt:lpstr>
      <vt:lpstr>PowerPoint Presentation</vt:lpstr>
      <vt:lpstr>On a scale of 1 (low) to 10 (high), how much effort was placed on addressing the needs of individuals from different cultural backgrounds and languages in your most recent MOOC?</vt:lpstr>
      <vt:lpstr>Table 2: Approaches employed by MOOC instructors to enhance access for learners with different backgrounds and technology access.</vt:lpstr>
      <vt:lpstr>PowerPoint Presentation</vt:lpstr>
      <vt:lpstr>Open-ended question 1: Can you provide one or more ways that you attempt to personalize the MOOC experience for those enrolled in the course?</vt:lpstr>
      <vt:lpstr>Open-ended question 3: How did you design your MOOC to make it easier to access for students with different backgrounds and technology access?</vt:lpstr>
      <vt:lpstr>Open-ended question 5: If you were to redesign the course for enhanced personalization within your most recent MOOC offering, what would you do?</vt:lpstr>
      <vt:lpstr>PowerPoint Presentation</vt:lpstr>
      <vt:lpstr>October 23, 2016 Ben Gose, The Chronicle of Higher Education http://www.chronicle.com/article/When-the-Teaching-Assistant-Is/238114 </vt:lpstr>
      <vt:lpstr>August 31, 2016 Samsung ticks forward with new Gear S3 smartwatch Edward C. Baig and Eli Blumenthal, USA TODAY  http://www.usatoday.com/story/tech/2016/08/31/samsung-ticks-forward-new-gear-s3-smartwatches/89644266/ </vt:lpstr>
      <vt:lpstr>September 2, 2016 Humans, the Latest MOOC Feature Introduction to Philosophy: God, Knowledge and Consciousness ($300 USD for an identity-verified certificate) Carl Straumsheim, Inside Higher Ed https://www.insidehighered.com/news/2016/09/02/massachusetts-institute-technology-experiments-instructor-grading-massive-open  </vt:lpstr>
      <vt:lpstr>MOOCs and Open Education Around the World http://routledge-ny.com/books/details/9781138807419/ </vt:lpstr>
      <vt:lpstr>Any Questions or Comments?  Slides at: TrainingShare.com Papers: PublicationShare.com Free book:  http://tec-variety.com/  Email: cjbonk@Indiana.edu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Fourth Industrial Revolution Meets the Fourth E-Learning Revolution</dc:title>
  <dc:creator>Curtis Bonk</dc:creator>
  <cp:lastModifiedBy>Curtis Bonk</cp:lastModifiedBy>
  <cp:revision>222</cp:revision>
  <cp:lastPrinted>2016-08-29T14:55:14Z</cp:lastPrinted>
  <dcterms:created xsi:type="dcterms:W3CDTF">2016-08-22T00:24:48Z</dcterms:created>
  <dcterms:modified xsi:type="dcterms:W3CDTF">2016-11-20T03:09:47Z</dcterms:modified>
</cp:coreProperties>
</file>