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Lst>
  <p:notesMasterIdLst>
    <p:notesMasterId r:id="rId76"/>
  </p:notesMasterIdLst>
  <p:sldIdLst>
    <p:sldId id="256" r:id="rId6"/>
    <p:sldId id="19263" r:id="rId7"/>
    <p:sldId id="19267" r:id="rId8"/>
    <p:sldId id="19268" r:id="rId9"/>
    <p:sldId id="19269" r:id="rId10"/>
    <p:sldId id="18012" r:id="rId11"/>
    <p:sldId id="18013" r:id="rId12"/>
    <p:sldId id="18554" r:id="rId13"/>
    <p:sldId id="18708" r:id="rId14"/>
    <p:sldId id="19270" r:id="rId15"/>
    <p:sldId id="19265" r:id="rId16"/>
    <p:sldId id="19264" r:id="rId17"/>
    <p:sldId id="19262" r:id="rId18"/>
    <p:sldId id="285" r:id="rId19"/>
    <p:sldId id="286" r:id="rId20"/>
    <p:sldId id="297" r:id="rId21"/>
    <p:sldId id="18551" r:id="rId22"/>
    <p:sldId id="309" r:id="rId23"/>
    <p:sldId id="18623" r:id="rId24"/>
    <p:sldId id="349" r:id="rId25"/>
    <p:sldId id="531" r:id="rId26"/>
    <p:sldId id="618" r:id="rId27"/>
    <p:sldId id="288" r:id="rId28"/>
    <p:sldId id="17624" r:id="rId29"/>
    <p:sldId id="18569" r:id="rId30"/>
    <p:sldId id="304" r:id="rId31"/>
    <p:sldId id="298" r:id="rId32"/>
    <p:sldId id="287" r:id="rId33"/>
    <p:sldId id="305" r:id="rId34"/>
    <p:sldId id="296" r:id="rId35"/>
    <p:sldId id="17623" r:id="rId36"/>
    <p:sldId id="295" r:id="rId37"/>
    <p:sldId id="294" r:id="rId38"/>
    <p:sldId id="18032" r:id="rId39"/>
    <p:sldId id="302" r:id="rId40"/>
    <p:sldId id="300" r:id="rId41"/>
    <p:sldId id="19266" r:id="rId42"/>
    <p:sldId id="18020" r:id="rId43"/>
    <p:sldId id="18018" r:id="rId44"/>
    <p:sldId id="17614" r:id="rId45"/>
    <p:sldId id="17649" r:id="rId46"/>
    <p:sldId id="18031" r:id="rId47"/>
    <p:sldId id="18034" r:id="rId48"/>
    <p:sldId id="18035" r:id="rId49"/>
    <p:sldId id="18023" r:id="rId50"/>
    <p:sldId id="301" r:id="rId51"/>
    <p:sldId id="308" r:id="rId52"/>
    <p:sldId id="316" r:id="rId53"/>
    <p:sldId id="17625" r:id="rId54"/>
    <p:sldId id="260" r:id="rId55"/>
    <p:sldId id="270" r:id="rId56"/>
    <p:sldId id="621" r:id="rId57"/>
    <p:sldId id="595" r:id="rId58"/>
    <p:sldId id="352" r:id="rId59"/>
    <p:sldId id="351" r:id="rId60"/>
    <p:sldId id="606" r:id="rId61"/>
    <p:sldId id="353" r:id="rId62"/>
    <p:sldId id="355" r:id="rId63"/>
    <p:sldId id="356" r:id="rId64"/>
    <p:sldId id="357" r:id="rId65"/>
    <p:sldId id="347" r:id="rId66"/>
    <p:sldId id="346" r:id="rId67"/>
    <p:sldId id="343" r:id="rId68"/>
    <p:sldId id="358" r:id="rId69"/>
    <p:sldId id="360" r:id="rId70"/>
    <p:sldId id="616" r:id="rId71"/>
    <p:sldId id="619" r:id="rId72"/>
    <p:sldId id="617" r:id="rId73"/>
    <p:sldId id="620" r:id="rId74"/>
    <p:sldId id="279"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0" autoAdjust="0"/>
    <p:restoredTop sz="94660"/>
  </p:normalViewPr>
  <p:slideViewPr>
    <p:cSldViewPr snapToGrid="0">
      <p:cViewPr varScale="1">
        <p:scale>
          <a:sx n="117" d="100"/>
          <a:sy n="117" d="100"/>
        </p:scale>
        <p:origin x="126" y="4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78AB3-6518-4E49-9502-FDE9CE207ED0}"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563B1-0782-4228-A039-137FEBC83515}" type="slidenum">
              <a:rPr lang="en-US" smtClean="0"/>
              <a:t>‹#›</a:t>
            </a:fld>
            <a:endParaRPr lang="en-US"/>
          </a:p>
        </p:txBody>
      </p:sp>
    </p:spTree>
    <p:extLst>
      <p:ext uri="{BB962C8B-B14F-4D97-AF65-F5344CB8AC3E}">
        <p14:creationId xmlns:p14="http://schemas.microsoft.com/office/powerpoint/2010/main" val="4227120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 name="Shape 12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dirty="0"/>
              <a:t>All</a:t>
            </a:r>
            <a:endParaRPr dirty="0"/>
          </a:p>
        </p:txBody>
      </p:sp>
      <p:sp>
        <p:nvSpPr>
          <p:cNvPr id="128" name="Shape 128"/>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Screenshot from Cecil’s article</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642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59464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6195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7791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7171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146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Curt</a:t>
            </a:r>
          </a:p>
        </p:txBody>
      </p:sp>
    </p:spTree>
    <p:extLst>
      <p:ext uri="{BB962C8B-B14F-4D97-AF65-F5344CB8AC3E}">
        <p14:creationId xmlns:p14="http://schemas.microsoft.com/office/powerpoint/2010/main" val="1337662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66918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9510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5415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5969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8484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23920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2648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Curt</a:t>
            </a:r>
          </a:p>
        </p:txBody>
      </p:sp>
    </p:spTree>
    <p:extLst>
      <p:ext uri="{BB962C8B-B14F-4D97-AF65-F5344CB8AC3E}">
        <p14:creationId xmlns:p14="http://schemas.microsoft.com/office/powerpoint/2010/main" val="1827984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3669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6453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2375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6188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3650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286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9494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7875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63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 sz="1800" b="0" i="0" u="none" strike="noStrike" cap="none" dirty="0"/>
              <a:t>Ana</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Not sure if we want to keep all these activities as we only have 1 hour and 5 minutes and need to leave time for questions. </a:t>
            </a:r>
            <a:r>
              <a:rPr lang="en-US" sz="1800" b="0" i="0" u="none" strike="noStrike" cap="none" dirty="0"/>
              <a:t>I</a:t>
            </a:r>
            <a:r>
              <a:rPr lang="en" sz="1800" b="0" i="0" u="none" strike="noStrike" cap="none" dirty="0"/>
              <a:t>t’s up to you….</a:t>
            </a:r>
            <a:endParaRPr dirty="0"/>
          </a:p>
        </p:txBody>
      </p:sp>
      <p:sp>
        <p:nvSpPr>
          <p:cNvPr id="167" name="Shape 16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37A28-5F8C-405C-AED5-8256D00DB9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182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9" name="Shape 33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All</a:t>
            </a:r>
            <a:endParaRPr dirty="0"/>
          </a:p>
        </p:txBody>
      </p:sp>
      <p:sp>
        <p:nvSpPr>
          <p:cNvPr id="340" name="Shape 340"/>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879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4401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44264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727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162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 sz="1800" b="0" i="0" u="none" strike="noStrike" cap="none" dirty="0"/>
              <a:t>Curt</a:t>
            </a:r>
          </a:p>
          <a:p>
            <a:pPr marL="0" marR="0" lvl="0" indent="0" algn="l" rtl="0">
              <a:spcBef>
                <a:spcPts val="0"/>
              </a:spcBef>
              <a:spcAft>
                <a:spcPts val="0"/>
              </a:spcAft>
              <a:buSzPts val="1800"/>
              <a:buFont typeface="Arial"/>
              <a:buNone/>
            </a:pPr>
            <a:endParaRPr lang="en" sz="1800" b="0" i="0" u="none" strike="noStrike" cap="none" dirty="0"/>
          </a:p>
          <a:p>
            <a:pPr marL="0" marR="0" lvl="0" indent="0" algn="l" rtl="0">
              <a:spcBef>
                <a:spcPts val="0"/>
              </a:spcBef>
              <a:spcAft>
                <a:spcPts val="0"/>
              </a:spcAft>
              <a:buSzPts val="1800"/>
              <a:buFont typeface="Arial"/>
              <a:buNone/>
            </a:pPr>
            <a:r>
              <a:rPr lang="en" sz="1800" b="0" i="0" u="none" strike="noStrike" cap="none" dirty="0"/>
              <a:t>Screenshot from Cecil’s article</a:t>
            </a:r>
            <a:endParaRPr dirty="0"/>
          </a:p>
        </p:txBody>
      </p:sp>
      <p:sp>
        <p:nvSpPr>
          <p:cNvPr id="287" name="Shape 287"/>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0708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0A54-FB90-42B3-8577-CFD8EAF14D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50CFD8-295A-434C-A936-A04C04DF89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07AFB5-3B94-4231-88A5-A6259A650A2E}"/>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5" name="Footer Placeholder 4">
            <a:extLst>
              <a:ext uri="{FF2B5EF4-FFF2-40B4-BE49-F238E27FC236}">
                <a16:creationId xmlns:a16="http://schemas.microsoft.com/office/drawing/2014/main" id="{42D74898-C7E6-416C-A7B9-96EC3F648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8A4BE-0E8D-47E9-9B13-E8F527161F7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085382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ECE35-A760-4CAD-AEDB-A6FF4A1E6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E66C8-6E3C-42F5-8E07-DF3643FC9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076AB-61A2-45B5-B0BB-57883B04C486}"/>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5" name="Footer Placeholder 4">
            <a:extLst>
              <a:ext uri="{FF2B5EF4-FFF2-40B4-BE49-F238E27FC236}">
                <a16:creationId xmlns:a16="http://schemas.microsoft.com/office/drawing/2014/main" id="{A952B3AC-C04B-4698-8D46-34B960882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4DCEB-75D3-48E2-9B29-07B4D17CAFAA}"/>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80401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797E8B-B277-491D-ABFE-2ADEBD6F22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F976DA-5310-4262-9110-C9913738C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EBC9F-6F5B-4345-AC6F-44781668A600}"/>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5" name="Footer Placeholder 4">
            <a:extLst>
              <a:ext uri="{FF2B5EF4-FFF2-40B4-BE49-F238E27FC236}">
                <a16:creationId xmlns:a16="http://schemas.microsoft.com/office/drawing/2014/main" id="{0EF01A8E-4FFA-438B-B746-2ADAACC07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CDAC4-F5C8-4E70-B5A7-AD908884503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71951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902320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1816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059230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394456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931836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849590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500296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34816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6E6-8F75-4D7E-8E91-B494481D6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4F36B-8D3E-4D32-A50F-4509798DE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33215-75BD-4EB6-B3ED-D38F3F5544B1}"/>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5" name="Footer Placeholder 4">
            <a:extLst>
              <a:ext uri="{FF2B5EF4-FFF2-40B4-BE49-F238E27FC236}">
                <a16:creationId xmlns:a16="http://schemas.microsoft.com/office/drawing/2014/main" id="{2C49AD8C-0A68-4498-AF2D-29A5E02B2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E5002-AFD8-4F07-BB0B-FC42AEC9D0C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661200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71013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24814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241614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lIns="91435" tIns="45718" rIns="91435" bIns="45718"/>
          <a:lstStyle>
            <a:lvl1pPr>
              <a:defRPr/>
            </a:lvl1pPr>
          </a:lstStyle>
          <a:p>
            <a:endParaRPr lang="en-US" dirty="0"/>
          </a:p>
        </p:txBody>
      </p:sp>
      <p:sp>
        <p:nvSpPr>
          <p:cNvPr id="6" name="Footer Placeholder 5"/>
          <p:cNvSpPr>
            <a:spLocks noGrp="1"/>
          </p:cNvSpPr>
          <p:nvPr>
            <p:ph type="ftr" sz="quarter" idx="11"/>
          </p:nvPr>
        </p:nvSpPr>
        <p:spPr>
          <a:xfrm>
            <a:off x="4165601" y="6245225"/>
            <a:ext cx="3860800" cy="476250"/>
          </a:xfrm>
          <a:prstGeom prst="rect">
            <a:avLst/>
          </a:prstGeom>
        </p:spPr>
        <p:txBody>
          <a:bodyPr lIns="91435" tIns="45718" rIns="91435" bIns="45718"/>
          <a:lstStyle>
            <a:lvl1pPr>
              <a:defRPr/>
            </a:lvl1pPr>
          </a:lstStyle>
          <a:p>
            <a:endParaRPr lang="en-US" dirty="0"/>
          </a:p>
        </p:txBody>
      </p:sp>
      <p:sp>
        <p:nvSpPr>
          <p:cNvPr id="7" name="Slide Number Placeholder 6"/>
          <p:cNvSpPr>
            <a:spLocks noGrp="1"/>
          </p:cNvSpPr>
          <p:nvPr>
            <p:ph type="sldNum" sz="quarter" idx="12"/>
          </p:nvPr>
        </p:nvSpPr>
        <p:spPr>
          <a:xfrm>
            <a:off x="8737600" y="6245225"/>
            <a:ext cx="2844800" cy="476250"/>
          </a:xfrm>
          <a:prstGeom prst="rect">
            <a:avLst/>
          </a:prstGeom>
        </p:spPr>
        <p:txBody>
          <a:bodyPr lIns="91435" tIns="45718" rIns="91435" bIns="45718"/>
          <a:lstStyle>
            <a:lvl1pPr>
              <a:defRPr smtClean="0"/>
            </a:lvl1pPr>
          </a:lstStyle>
          <a:p>
            <a:fld id="{16AA8F13-58A3-1A4D-8487-68CDCB761FE7}" type="slidenum">
              <a:rPr lang="en-US"/>
              <a:pPr/>
              <a:t>‹#›</a:t>
            </a:fld>
            <a:endParaRPr lang="en-US" dirty="0"/>
          </a:p>
        </p:txBody>
      </p:sp>
    </p:spTree>
    <p:extLst>
      <p:ext uri="{BB962C8B-B14F-4D97-AF65-F5344CB8AC3E}">
        <p14:creationId xmlns:p14="http://schemas.microsoft.com/office/powerpoint/2010/main" val="1092242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711200" y="1676400"/>
            <a:ext cx="51816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00" y="1676400"/>
            <a:ext cx="51816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lIns="91435" tIns="45718" rIns="91435" bIns="45718" rtlCol="0"/>
          <a:lstStyle>
            <a:lvl1pPr fontAlgn="auto">
              <a:spcBef>
                <a:spcPts val="0"/>
              </a:spcBef>
              <a:spcAft>
                <a:spcPts val="0"/>
              </a:spcAft>
              <a:defRPr dirty="0">
                <a:solidFill>
                  <a:schemeClr val="tx1">
                    <a:tint val="75000"/>
                  </a:schemeClr>
                </a:solidFill>
                <a:latin typeface="+mn-lt"/>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lIns="91435" tIns="45718" rIns="91435" bIns="45718"/>
          <a:lstStyle>
            <a:lvl1pPr>
              <a:defRPr dirty="0">
                <a:ea typeface="ＭＳ Ｐゴシック" charset="0"/>
                <a:cs typeface="ＭＳ Ｐゴシック" charset="0"/>
              </a:defRPr>
            </a:lvl1pPr>
          </a:lstStyle>
          <a:p>
            <a:pPr>
              <a:defRPr/>
            </a:pPr>
            <a:endParaRPr lang="en-US" dirty="0"/>
          </a:p>
        </p:txBody>
      </p:sp>
      <p:sp>
        <p:nvSpPr>
          <p:cNvPr id="7" name="Slide Number Placeholder 6"/>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BE482B-B906-C84C-B483-FDB2343994EE}" type="slidenum">
              <a:rPr lang="en-US" altLang="en-US"/>
              <a:pPr/>
              <a:t>‹#›</a:t>
            </a:fld>
            <a:endParaRPr lang="en-US" altLang="en-US" dirty="0"/>
          </a:p>
        </p:txBody>
      </p:sp>
    </p:spTree>
    <p:extLst>
      <p:ext uri="{BB962C8B-B14F-4D97-AF65-F5344CB8AC3E}">
        <p14:creationId xmlns:p14="http://schemas.microsoft.com/office/powerpoint/2010/main" val="1253232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0140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9690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7285050" y="1828788"/>
            <a:ext cx="5851500" cy="2743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1697050" y="-812812"/>
            <a:ext cx="5851500" cy="8026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0002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3832950" y="-1623150"/>
            <a:ext cx="4526100" cy="10972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1219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2" name="Shape 82"/>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2389717" y="5367338"/>
            <a:ext cx="73152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35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89B3-8194-4443-B7B6-39AB8121D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7316EA-F4C2-46C6-A5FB-08C8501A7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7FDF3-FBCC-4B15-A72D-766395672FB5}"/>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5" name="Footer Placeholder 4">
            <a:extLst>
              <a:ext uri="{FF2B5EF4-FFF2-40B4-BE49-F238E27FC236}">
                <a16:creationId xmlns:a16="http://schemas.microsoft.com/office/drawing/2014/main" id="{6697103A-0B72-4BC9-9C96-637DB9924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C5609-1513-4BCF-B22C-1CD04684545F}"/>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214260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609600" y="273050"/>
            <a:ext cx="40112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1"/>
          </p:nvPr>
        </p:nvSpPr>
        <p:spPr>
          <a:xfrm>
            <a:off x="4766733" y="273050"/>
            <a:ext cx="6815600" cy="58530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2"/>
          </p:nvPr>
        </p:nvSpPr>
        <p:spPr>
          <a:xfrm>
            <a:off x="609600" y="1435100"/>
            <a:ext cx="40112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3394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Shape 95"/>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9700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293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3"/>
          </p:nvPr>
        </p:nvSpPr>
        <p:spPr>
          <a:xfrm>
            <a:off x="6193367" y="1535113"/>
            <a:ext cx="53892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4"/>
          </p:nvPr>
        </p:nvSpPr>
        <p:spPr>
          <a:xfrm>
            <a:off x="6193367" y="2174875"/>
            <a:ext cx="53892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2720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1"/>
          </p:nvPr>
        </p:nvSpPr>
        <p:spPr>
          <a:xfrm>
            <a:off x="609600" y="1600200"/>
            <a:ext cx="53848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2"/>
          </p:nvPr>
        </p:nvSpPr>
        <p:spPr>
          <a:xfrm>
            <a:off x="6197600" y="1600200"/>
            <a:ext cx="53848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133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963084" y="4406900"/>
            <a:ext cx="10363200" cy="13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1"/>
          </p:nvPr>
        </p:nvSpPr>
        <p:spPr>
          <a:xfrm>
            <a:off x="963084" y="2906713"/>
            <a:ext cx="10363200" cy="150030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1354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45796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16298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54806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66225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1B5A-A527-4D0B-A155-85D785525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FDD2A-BAE3-45EC-BB88-7EC7FFEBC5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94C5E4-C4D1-4D5A-8C2A-111A0D5BE6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7A245-1203-4024-A8C5-4F3AB8DF7850}"/>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6" name="Footer Placeholder 5">
            <a:extLst>
              <a:ext uri="{FF2B5EF4-FFF2-40B4-BE49-F238E27FC236}">
                <a16:creationId xmlns:a16="http://schemas.microsoft.com/office/drawing/2014/main" id="{0675472B-2CE0-4312-A0FA-001FD8589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E7B49-1A66-42DF-8C39-7D1F6651682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909387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228210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499653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0330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305048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20457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19923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496686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92841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77664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961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0EA6-5952-4928-970A-1E31B130CC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017B4-4108-4A61-9902-91CB58151E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48B572-F1FF-40CF-A900-B2566D56D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68BE40-9E1F-44E8-B109-5359D07D82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BE58EE-2DBC-4A5F-9AFD-544C10B242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A2EDB-ECD0-486D-B204-99DE1AD69BC4}"/>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8" name="Footer Placeholder 7">
            <a:extLst>
              <a:ext uri="{FF2B5EF4-FFF2-40B4-BE49-F238E27FC236}">
                <a16:creationId xmlns:a16="http://schemas.microsoft.com/office/drawing/2014/main" id="{B1DE94EB-67AB-42EF-BAB3-B234CD781B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43F748-901E-47EA-AA1F-C3D027C711E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2889292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6788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764406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18496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26692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35922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02003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60189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85816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1688-7877-48DD-8C7F-FA87E67154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40047-B61D-44B9-9670-3F1AD025A936}"/>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4" name="Footer Placeholder 3">
            <a:extLst>
              <a:ext uri="{FF2B5EF4-FFF2-40B4-BE49-F238E27FC236}">
                <a16:creationId xmlns:a16="http://schemas.microsoft.com/office/drawing/2014/main" id="{DACF048B-4CC9-41B2-A9B7-F736411A1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F3E148-6C2C-4950-ACAF-753D6863258B}"/>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192029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B0E20-CD6B-47AC-BC5F-763E46088D33}"/>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3" name="Footer Placeholder 2">
            <a:extLst>
              <a:ext uri="{FF2B5EF4-FFF2-40B4-BE49-F238E27FC236}">
                <a16:creationId xmlns:a16="http://schemas.microsoft.com/office/drawing/2014/main" id="{8E64CAFF-D3A5-4BE1-9B3E-B5FB4F1E32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6CC13D-B97F-4330-AF0F-A0A761FA7B93}"/>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57320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2F09-5B43-410A-B1C5-B6D1F455F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3123D6-764C-4E9B-B678-F63FE2AF0A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BCAFE-EA0F-465D-ADAB-6A5B00CC9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547C2-768A-48F0-8BE9-44FFA52B6A03}"/>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6" name="Footer Placeholder 5">
            <a:extLst>
              <a:ext uri="{FF2B5EF4-FFF2-40B4-BE49-F238E27FC236}">
                <a16:creationId xmlns:a16="http://schemas.microsoft.com/office/drawing/2014/main" id="{F0389FE3-345D-4E3B-B9E7-25F4AAE39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25C3E-2804-4186-82C5-BCEEC64E1C8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75942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C353-79B0-4E85-BE72-E07F4240BB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FE4D03-58D9-46CE-B06A-56919526AF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358039-FF1D-4EDC-84FC-5CC05C0A2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90ED9-8E37-442D-B656-892E451DFC05}"/>
              </a:ext>
            </a:extLst>
          </p:cNvPr>
          <p:cNvSpPr>
            <a:spLocks noGrp="1"/>
          </p:cNvSpPr>
          <p:nvPr>
            <p:ph type="dt" sz="half" idx="10"/>
          </p:nvPr>
        </p:nvSpPr>
        <p:spPr/>
        <p:txBody>
          <a:bodyPr/>
          <a:lstStyle/>
          <a:p>
            <a:fld id="{5E0908D4-0448-429E-A7F4-D5589EE6F3B0}" type="datetimeFigureOut">
              <a:rPr lang="en-US" smtClean="0"/>
              <a:t>1/19/2021</a:t>
            </a:fld>
            <a:endParaRPr lang="en-US"/>
          </a:p>
        </p:txBody>
      </p:sp>
      <p:sp>
        <p:nvSpPr>
          <p:cNvPr id="6" name="Footer Placeholder 5">
            <a:extLst>
              <a:ext uri="{FF2B5EF4-FFF2-40B4-BE49-F238E27FC236}">
                <a16:creationId xmlns:a16="http://schemas.microsoft.com/office/drawing/2014/main" id="{400A1D01-C7CB-44F3-BBAA-24232DB65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D13A7-DEA7-4E9D-814B-B88FDD5DE2AC}"/>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1083157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EF8F77-58E9-42F6-9445-85121E2DA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46C74-E680-4CC5-A5DF-51B4702A94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FD195-473B-4C8A-B072-D28D839A29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908D4-0448-429E-A7F4-D5589EE6F3B0}" type="datetimeFigureOut">
              <a:rPr lang="en-US" smtClean="0"/>
              <a:t>1/19/2021</a:t>
            </a:fld>
            <a:endParaRPr lang="en-US"/>
          </a:p>
        </p:txBody>
      </p:sp>
      <p:sp>
        <p:nvSpPr>
          <p:cNvPr id="5" name="Footer Placeholder 4">
            <a:extLst>
              <a:ext uri="{FF2B5EF4-FFF2-40B4-BE49-F238E27FC236}">
                <a16:creationId xmlns:a16="http://schemas.microsoft.com/office/drawing/2014/main" id="{272E4502-1E6E-4643-9EC2-883352B16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18F683-E209-4B3E-B3F8-53CE49F689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1C3F8A-F409-4D2C-95B6-6192D815865B}" type="slidenum">
              <a:rPr lang="en-US" smtClean="0"/>
              <a:t>‹#›</a:t>
            </a:fld>
            <a:endParaRPr lang="en-US"/>
          </a:p>
        </p:txBody>
      </p:sp>
    </p:spTree>
    <p:extLst>
      <p:ext uri="{BB962C8B-B14F-4D97-AF65-F5344CB8AC3E}">
        <p14:creationId xmlns:p14="http://schemas.microsoft.com/office/powerpoint/2010/main" val="358863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1E282-C40F-584F-83F9-1FD599E83A34}" type="datetimeFigureOut">
              <a:rPr lang="en-US" smtClean="0"/>
              <a:t>1/19/2021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9A693-221D-AA41-8461-07B3D845A8FF}" type="slidenum">
              <a:rPr lang="en-US" smtClean="0"/>
              <a:t>‹#›</a:t>
            </a:fld>
            <a:endParaRPr lang="en-US" dirty="0"/>
          </a:p>
        </p:txBody>
      </p:sp>
    </p:spTree>
    <p:extLst>
      <p:ext uri="{BB962C8B-B14F-4D97-AF65-F5344CB8AC3E}">
        <p14:creationId xmlns:p14="http://schemas.microsoft.com/office/powerpoint/2010/main" val="1900245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 smtClean="0"/>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880514915"/>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1/19/2021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2624361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1/19/2021</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41899289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jbonk@indiana.edu"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insidehighered.com/blogs/gradhacker/crucial-co-writing-considerations" TargetMode="Externa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nsidehighered.com/blogs/gradhacker/crucial-co-writing-considerations" TargetMode="Externa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ww.insidehighered.com/blogs/gradhacker/crucial-co-writing-considerations" TargetMode="Externa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insidehighered.com/blogs/gradhacker/crucial-co-writing-considerations" TargetMode="External"/><Relationship Id="rId1" Type="http://schemas.openxmlformats.org/officeDocument/2006/relationships/slideLayout" Target="../slideLayouts/slideLayout5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hyperlink" Target="https://www.insidehighered.com/blogs/gradhacker/crucial-co-writing-considerations" TargetMode="Externa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chronicle.com/article/the-habits-of-highly-productive-writers/?cid2=gen_login_refresh&amp;cid=gen_sign_in" TargetMode="Externa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tif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s://www.futureme.org/" TargetMode="Externa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mailto:mailer@futureme.org" TargetMode="Externa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50.gif"/></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chronicle.com/article/the-habits-of-highly-productive-writers/?cid2=gen_login_refresh&amp;cid=gen_sign_in" TargetMode="Externa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54.jp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hyperlink" Target="https://www.chronicle.com/article/6-Tips-to-Shape-Up-Your/244281?cid=cp221" TargetMode="External"/><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hyperlink" Target="https://www.chronicle.com/specialreport/Two-Minute-Tips/22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insidehighered.com/advice/2019/02/12/how-use-reviewers-revise-and-resubmit-comments-most-effectively-opinion" TargetMode="Externa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insidehighered.com/blogs/gradhacker/tackling-revisions" TargetMode="Externa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chronicle.com/article/6-ways-to-beat-writers-block/" TargetMode="Externa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hyperlink" Target="https://www.chronicle.com/article/A-New-Series-on-Scholarly/244689" TargetMode="External"/><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73.webp"/><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8.xml"/><Relationship Id="rId1" Type="http://schemas.openxmlformats.org/officeDocument/2006/relationships/slideLayout" Target="../slideLayouts/slideLayout26.xml"/><Relationship Id="rId5" Type="http://schemas.openxmlformats.org/officeDocument/2006/relationships/image" Target="../media/image77.png"/><Relationship Id="rId4" Type="http://schemas.openxmlformats.org/officeDocument/2006/relationships/image" Target="../media/image76.jpg"/></Relationships>
</file>

<file path=ppt/slides/_rels/slide4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26.xml"/><Relationship Id="rId5" Type="http://schemas.openxmlformats.org/officeDocument/2006/relationships/image" Target="../media/image81.jpg"/><Relationship Id="rId4" Type="http://schemas.openxmlformats.org/officeDocument/2006/relationships/image" Target="../media/image80.jpg"/></Relationships>
</file>

<file path=ppt/slides/_rels/slide4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chronicle.com/article/how-to-find-a-writing-routine-that-works" TargetMode="Externa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84.jpg"/></Relationships>
</file>

<file path=ppt/slides/_rels/slide5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5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g"/></Relationships>
</file>

<file path=ppt/slides/_rels/slide5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hronicle.com/article/The-Hardest-Part-of-Writing-Is/245720?cid=cp242" TargetMode="Externa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futureme.org/" TargetMode="Externa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hronicle.com/article/Step-Away-From-the-Delete/246013?cid=cp242" TargetMode="Externa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8" Type="http://schemas.openxmlformats.org/officeDocument/2006/relationships/hyperlink" Target="http://www.trainingshare.com/workshop.php" TargetMode="External"/><Relationship Id="rId3" Type="http://schemas.openxmlformats.org/officeDocument/2006/relationships/image" Target="../media/image113.jpg"/><Relationship Id="rId7" Type="http://schemas.openxmlformats.org/officeDocument/2006/relationships/hyperlink" Target="mailto:cjbonk@Indiana.edu" TargetMode="External"/><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image" Target="../media/image116.gif"/><Relationship Id="rId5" Type="http://schemas.openxmlformats.org/officeDocument/2006/relationships/image" Target="../media/image115.pn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nsidehighered.com/blogs/gradhacker/strategies-maintain-focus-while-writing-your-dissertation" TargetMode="External"/><Relationship Id="rId1" Type="http://schemas.openxmlformats.org/officeDocument/2006/relationships/slideLayout" Target="../slideLayouts/slideLayout5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insidehighered.com/blogs/gradhacker/rewarding-your-writing" TargetMode="Externa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ctrTitle"/>
          </p:nvPr>
        </p:nvSpPr>
        <p:spPr>
          <a:xfrm>
            <a:off x="1999446" y="811004"/>
            <a:ext cx="8193108" cy="238089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 The G</a:t>
            </a:r>
            <a:r>
              <a:rPr lang="en-US" sz="4000" b="1"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3</a:t>
            </a: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 of Writing and Publishing Tips: </a:t>
            </a:r>
            <a:b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Gentle Guidelines, Great Stories, and Gigantic Scholarly Gains</a:t>
            </a:r>
            <a:endParaRPr sz="3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7" name="Shape 137"/>
          <p:cNvSpPr txBox="1"/>
          <p:nvPr/>
        </p:nvSpPr>
        <p:spPr>
          <a:xfrm>
            <a:off x="2139638" y="3191894"/>
            <a:ext cx="7840054" cy="1445420"/>
          </a:xfrm>
          <a:prstGeom prst="rect">
            <a:avLst/>
          </a:prstGeom>
          <a:noFill/>
          <a:ln>
            <a:noFill/>
          </a:ln>
        </p:spPr>
        <p:txBody>
          <a:bodyPr spcFirstLastPara="1" wrap="square" lIns="91425" tIns="45700" rIns="91425" bIns="45700" anchor="ctr" anchorCtr="0">
            <a:noAutofit/>
          </a:bodyPr>
          <a:lstStyle/>
          <a:p>
            <a:pPr algn="ctr">
              <a:buClr>
                <a:srgbClr val="000000"/>
              </a:buClr>
              <a:buSzPts val="1600"/>
            </a:pPr>
            <a:r>
              <a:rPr lang="en" sz="28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Courier New"/>
              </a:rPr>
              <a:t>Curt</a:t>
            </a:r>
            <a:r>
              <a:rPr lang="en-US" sz="28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Courier New"/>
              </a:rPr>
              <a:t>is J.</a:t>
            </a:r>
            <a:r>
              <a:rPr lang="en" sz="28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Courier New"/>
              </a:rPr>
              <a:t> Bonk, Ph.D., Indiana University</a:t>
            </a:r>
          </a:p>
          <a:p>
            <a:pPr algn="ctr">
              <a:buClr>
                <a:srgbClr val="000000"/>
              </a:buClr>
              <a:buSzPts val="1600"/>
            </a:pPr>
            <a:r>
              <a:rPr lang="en" sz="24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Courier New"/>
                <a:hlinkClick r:id="rId3"/>
              </a:rPr>
              <a:t>cjbonk@indiana.edu</a:t>
            </a:r>
            <a:r>
              <a:rPr lang="en" sz="24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Courier New"/>
              </a:rPr>
              <a:t> </a:t>
            </a:r>
          </a:p>
        </p:txBody>
      </p:sp>
      <p:pic>
        <p:nvPicPr>
          <p:cNvPr id="10" name="Picture 9">
            <a:extLst>
              <a:ext uri="{FF2B5EF4-FFF2-40B4-BE49-F238E27FC236}">
                <a16:creationId xmlns:a16="http://schemas.microsoft.com/office/drawing/2014/main" id="{282C4056-52D0-4811-AD03-9559BB076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005" y="5007382"/>
            <a:ext cx="2134051" cy="1600538"/>
          </a:xfrm>
          <a:prstGeom prst="rect">
            <a:avLst/>
          </a:prstGeom>
        </p:spPr>
      </p:pic>
      <p:pic>
        <p:nvPicPr>
          <p:cNvPr id="6" name="Picture 5">
            <a:extLst>
              <a:ext uri="{FF2B5EF4-FFF2-40B4-BE49-F238E27FC236}">
                <a16:creationId xmlns:a16="http://schemas.microsoft.com/office/drawing/2014/main" id="{4DD9913A-CF12-4111-84E7-3AAE5E1CEA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9691" y="4514248"/>
            <a:ext cx="2212309" cy="2343752"/>
          </a:xfrm>
          <a:prstGeom prst="rect">
            <a:avLst/>
          </a:prstGeom>
        </p:spPr>
      </p:pic>
      <p:pic>
        <p:nvPicPr>
          <p:cNvPr id="7" name="Picture 6">
            <a:extLst>
              <a:ext uri="{FF2B5EF4-FFF2-40B4-BE49-F238E27FC236}">
                <a16:creationId xmlns:a16="http://schemas.microsoft.com/office/drawing/2014/main" id="{5CDB9CBF-2DE8-461A-AC8D-6F0256F6E902}"/>
              </a:ext>
            </a:extLst>
          </p:cNvPr>
          <p:cNvPicPr>
            <a:picLocks noChangeAspect="1"/>
          </p:cNvPicPr>
          <p:nvPr/>
        </p:nvPicPr>
        <p:blipFill rotWithShape="1">
          <a:blip r:embed="rId6"/>
          <a:srcRect l="12553" t="36793" r="38835" b="19106"/>
          <a:stretch/>
        </p:blipFill>
        <p:spPr>
          <a:xfrm>
            <a:off x="0" y="4366243"/>
            <a:ext cx="3680836" cy="26432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81200" y="599103"/>
            <a:ext cx="8229600" cy="114300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19, 2021</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Writing for Diverse Audience: Prewriting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https://www.insidehighered.com/blogs/gradhacker/crucial-co-writing-considerations</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2222090" y="2153266"/>
            <a:ext cx="7988710" cy="4237702"/>
          </a:xfrm>
        </p:spPr>
        <p:txBody>
          <a:bodyPr>
            <a:normAutofit/>
          </a:bodyPr>
          <a:lstStyle/>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Ask questions about audience</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Ask more questions about audience</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Restate what you interpreted as the audience</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Read, read, and read some more</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Scan sample publications</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Look to the popular press and news</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a:sym typeface="Arial"/>
              </a:rPr>
              <a:t>  </a:t>
            </a:r>
            <a:r>
              <a:rPr kumimoji="0" lang="en-US" alt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a:sym typeface="Arial"/>
              </a:rPr>
              <a:t>     </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pic>
        <p:nvPicPr>
          <p:cNvPr id="6" name="Picture 5">
            <a:extLst>
              <a:ext uri="{FF2B5EF4-FFF2-40B4-BE49-F238E27FC236}">
                <a16:creationId xmlns:a16="http://schemas.microsoft.com/office/drawing/2014/main" id="{DA96E296-ACA2-4691-A68A-DDF8CB2A373D}"/>
              </a:ext>
            </a:extLst>
          </p:cNvPr>
          <p:cNvPicPr>
            <a:picLocks noChangeAspect="1"/>
          </p:cNvPicPr>
          <p:nvPr/>
        </p:nvPicPr>
        <p:blipFill>
          <a:blip r:embed="rId3"/>
          <a:stretch>
            <a:fillRect/>
          </a:stretch>
        </p:blipFill>
        <p:spPr>
          <a:xfrm>
            <a:off x="9969910" y="3304080"/>
            <a:ext cx="2222090" cy="3553920"/>
          </a:xfrm>
          <a:prstGeom prst="rect">
            <a:avLst/>
          </a:prstGeom>
        </p:spPr>
      </p:pic>
    </p:spTree>
    <p:extLst>
      <p:ext uri="{BB962C8B-B14F-4D97-AF65-F5344CB8AC3E}">
        <p14:creationId xmlns:p14="http://schemas.microsoft.com/office/powerpoint/2010/main" val="2428956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81200" y="599103"/>
            <a:ext cx="8229600" cy="114300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19, 2021</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Writing for Diverse Audience: Writing Drafts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https://www.insidehighered.com/blogs/gradhacker/crucial-co-writing-considerations</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2222090" y="2153266"/>
            <a:ext cx="7988710" cy="4237702"/>
          </a:xfrm>
        </p:spPr>
        <p:txBody>
          <a:bodyPr>
            <a:normAutofit/>
          </a:bodyPr>
          <a:lstStyle/>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Ask at least two others to read and comment.</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Read what you wrote out loud.</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Print it and look at it (digital versions can be misleading).</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Simplify wording.</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Revise and revise and revise some more.</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Use a thesaurus.</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kern="0" dirty="0">
                <a:solidFill>
                  <a:prstClr val="black"/>
                </a:solidFill>
                <a:latin typeface="Arial" panose="020B0604020202020204" pitchFamily="34" charset="0"/>
                <a:cs typeface="Arial"/>
                <a:sym typeface="Arial"/>
              </a:rPr>
              <a:t>  </a:t>
            </a:r>
            <a:r>
              <a:rPr lang="en-US" altLang="en-US" sz="2800" kern="0" dirty="0">
                <a:solidFill>
                  <a:prstClr val="black"/>
                </a:solidFill>
                <a:latin typeface="Arial" panose="020B0604020202020204" pitchFamily="34" charset="0"/>
                <a:cs typeface="Arial"/>
                <a:sym typeface="Arial"/>
              </a:rPr>
              <a:t>     </a:t>
            </a:r>
            <a:endParaRPr lang="en-US" altLang="en-US" kern="0" dirty="0">
              <a:solidFill>
                <a:prstClr val="black"/>
              </a:solidFill>
              <a:latin typeface="Arial" panose="020B0604020202020204" pitchFamily="34" charset="0"/>
              <a:cs typeface="Arial"/>
              <a:sym typeface="Arial"/>
            </a:endParaRPr>
          </a:p>
        </p:txBody>
      </p:sp>
      <p:pic>
        <p:nvPicPr>
          <p:cNvPr id="6" name="Picture 5">
            <a:extLst>
              <a:ext uri="{FF2B5EF4-FFF2-40B4-BE49-F238E27FC236}">
                <a16:creationId xmlns:a16="http://schemas.microsoft.com/office/drawing/2014/main" id="{15A4829A-062D-4472-96BD-2E693D556DE3}"/>
              </a:ext>
            </a:extLst>
          </p:cNvPr>
          <p:cNvPicPr>
            <a:picLocks noChangeAspect="1"/>
          </p:cNvPicPr>
          <p:nvPr/>
        </p:nvPicPr>
        <p:blipFill rotWithShape="1">
          <a:blip r:embed="rId3"/>
          <a:srcRect l="12552" t="41855" r="38110" b="4616"/>
          <a:stretch/>
        </p:blipFill>
        <p:spPr>
          <a:xfrm>
            <a:off x="9363628" y="4461867"/>
            <a:ext cx="2828372" cy="2429100"/>
          </a:xfrm>
          <a:prstGeom prst="rect">
            <a:avLst/>
          </a:prstGeom>
        </p:spPr>
      </p:pic>
    </p:spTree>
    <p:extLst>
      <p:ext uri="{BB962C8B-B14F-4D97-AF65-F5344CB8AC3E}">
        <p14:creationId xmlns:p14="http://schemas.microsoft.com/office/powerpoint/2010/main" val="311829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81200" y="599103"/>
            <a:ext cx="8229600" cy="114300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19, 2021</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Writing for Diverse Audience</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https://www.insidehighered.com/blogs/gradhacker/crucial-co-writing-considerations</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2222089" y="2153266"/>
            <a:ext cx="8138389" cy="4237702"/>
          </a:xfrm>
        </p:spPr>
        <p:txBody>
          <a:bodyPr>
            <a:normAutofit/>
          </a:bodyPr>
          <a:lstStyle/>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Be careful on forms of humor and types of jokes.</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Avoid political, religious, economic, etc. commentary.</a:t>
            </a:r>
          </a:p>
          <a:p>
            <a:pPr marL="342900" indent="-3429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Be careful with metaphors, idioms, and proverbs (e.g., make hay when the </a:t>
            </a:r>
            <a:r>
              <a:rPr lang="en-US" sz="2400" b="1" dirty="0" err="1">
                <a:latin typeface="Tahoma" panose="020B0604030504040204" pitchFamily="34" charset="0"/>
                <a:ea typeface="Tahoma" panose="020B0604030504040204" pitchFamily="34" charset="0"/>
                <a:cs typeface="Tahoma" panose="020B0604030504040204" pitchFamily="34" charset="0"/>
              </a:rPr>
              <a:t>sunshines</a:t>
            </a:r>
            <a:r>
              <a:rPr lang="en-US" sz="2400" b="1" dirty="0">
                <a:latin typeface="Tahoma" panose="020B0604030504040204" pitchFamily="34" charset="0"/>
                <a:ea typeface="Tahoma" panose="020B0604030504040204" pitchFamily="34" charset="0"/>
                <a:cs typeface="Tahoma" panose="020B0604030504040204" pitchFamily="34" charset="0"/>
              </a:rPr>
              <a:t>) and domain specific lingo (e.g., “he has a sweet stroke” in baseball).</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kern="0" dirty="0">
                <a:solidFill>
                  <a:prstClr val="black"/>
                </a:solidFill>
                <a:latin typeface="Arial" panose="020B0604020202020204" pitchFamily="34" charset="0"/>
                <a:cs typeface="Arial"/>
                <a:sym typeface="Arial"/>
              </a:rPr>
              <a:t>  </a:t>
            </a:r>
            <a:r>
              <a:rPr lang="en-US" altLang="en-US" sz="2800" kern="0" dirty="0">
                <a:solidFill>
                  <a:prstClr val="black"/>
                </a:solidFill>
                <a:latin typeface="Arial" panose="020B0604020202020204" pitchFamily="34" charset="0"/>
                <a:cs typeface="Arial"/>
                <a:sym typeface="Arial"/>
              </a:rPr>
              <a:t>     </a:t>
            </a:r>
            <a:endParaRPr lang="en-US" altLang="en-US" kern="0" dirty="0">
              <a:solidFill>
                <a:prstClr val="black"/>
              </a:solidFill>
              <a:latin typeface="Arial" panose="020B0604020202020204" pitchFamily="34" charset="0"/>
              <a:cs typeface="Arial"/>
              <a:sym typeface="Arial"/>
            </a:endParaRPr>
          </a:p>
        </p:txBody>
      </p:sp>
      <p:pic>
        <p:nvPicPr>
          <p:cNvPr id="6" name="Picture 5" descr="Graphical user interface&#10;&#10;Description automatically generated">
            <a:extLst>
              <a:ext uri="{FF2B5EF4-FFF2-40B4-BE49-F238E27FC236}">
                <a16:creationId xmlns:a16="http://schemas.microsoft.com/office/drawing/2014/main" id="{A8D8FB95-F638-46D7-91BD-0B87CB029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360" y="4816790"/>
            <a:ext cx="3596640" cy="2041210"/>
          </a:xfrm>
          <a:prstGeom prst="rect">
            <a:avLst/>
          </a:prstGeom>
        </p:spPr>
      </p:pic>
    </p:spTree>
    <p:extLst>
      <p:ext uri="{BB962C8B-B14F-4D97-AF65-F5344CB8AC3E}">
        <p14:creationId xmlns:p14="http://schemas.microsoft.com/office/powerpoint/2010/main" val="1970737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248276" y="811500"/>
            <a:ext cx="6536602"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Reflections on a Hot Streak</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1820636" y="2110551"/>
            <a:ext cx="8874578" cy="4233499"/>
          </a:xfrm>
        </p:spPr>
        <p:txBody>
          <a:bodyPr/>
          <a:lstStyle/>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 Persistence and grit.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2. Sense of now.</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3. One at a time.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4. Assemble best team for you. Find comfort.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5. Intense and Relaxed Planning.</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6. Explore potential publishers and Commit.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7. Everyone has clear role.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8. Set bold and audacious goals.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9. Recheck list. Recheck goals.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10. Revel in good luck. Do not sulk if bad luck.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endParaRPr lang="en-US" dirty="0"/>
          </a:p>
        </p:txBody>
      </p:sp>
      <p:pic>
        <p:nvPicPr>
          <p:cNvPr id="5" name="Picture 4" descr="A person wearing a purple shirt&#10;&#10;Description automatically generated">
            <a:extLst>
              <a:ext uri="{FF2B5EF4-FFF2-40B4-BE49-F238E27FC236}">
                <a16:creationId xmlns:a16="http://schemas.microsoft.com/office/drawing/2014/main" id="{E7E0D39E-3501-45C6-9F07-09568B5C3CB1}"/>
              </a:ext>
            </a:extLst>
          </p:cNvPr>
          <p:cNvPicPr>
            <a:picLocks noChangeAspect="1"/>
          </p:cNvPicPr>
          <p:nvPr/>
        </p:nvPicPr>
        <p:blipFill>
          <a:blip r:embed="rId3"/>
          <a:stretch>
            <a:fillRect/>
          </a:stretch>
        </p:blipFill>
        <p:spPr>
          <a:xfrm>
            <a:off x="8664491" y="0"/>
            <a:ext cx="3527509" cy="2351314"/>
          </a:xfrm>
          <a:prstGeom prst="rect">
            <a:avLst/>
          </a:prstGeom>
        </p:spPr>
      </p:pic>
    </p:spTree>
    <p:extLst>
      <p:ext uri="{BB962C8B-B14F-4D97-AF65-F5344CB8AC3E}">
        <p14:creationId xmlns:p14="http://schemas.microsoft.com/office/powerpoint/2010/main" val="1682478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68500" y="630237"/>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The Top 20 Writing Tips</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FC801DCD-1FFD-49DC-A45B-D38E2CBF5B8A}"/>
              </a:ext>
            </a:extLst>
          </p:cNvPr>
          <p:cNvPicPr>
            <a:picLocks noChangeAspect="1"/>
          </p:cNvPicPr>
          <p:nvPr/>
        </p:nvPicPr>
        <p:blipFill>
          <a:blip r:embed="rId3"/>
          <a:stretch>
            <a:fillRect/>
          </a:stretch>
        </p:blipFill>
        <p:spPr>
          <a:xfrm>
            <a:off x="1968500" y="1916174"/>
            <a:ext cx="3644904" cy="4714075"/>
          </a:xfrm>
          <a:prstGeom prst="rect">
            <a:avLst/>
          </a:prstGeom>
        </p:spPr>
      </p:pic>
      <p:pic>
        <p:nvPicPr>
          <p:cNvPr id="7" name="Picture 6">
            <a:extLst>
              <a:ext uri="{FF2B5EF4-FFF2-40B4-BE49-F238E27FC236}">
                <a16:creationId xmlns:a16="http://schemas.microsoft.com/office/drawing/2014/main" id="{0B69DDA8-60BE-47BD-A8E6-C2303EB28197}"/>
              </a:ext>
            </a:extLst>
          </p:cNvPr>
          <p:cNvPicPr>
            <a:picLocks noChangeAspect="1"/>
          </p:cNvPicPr>
          <p:nvPr/>
        </p:nvPicPr>
        <p:blipFill>
          <a:blip r:embed="rId4"/>
          <a:stretch>
            <a:fillRect/>
          </a:stretch>
        </p:blipFill>
        <p:spPr>
          <a:xfrm>
            <a:off x="6154078" y="1916173"/>
            <a:ext cx="3908965" cy="4882778"/>
          </a:xfrm>
          <a:prstGeom prst="rect">
            <a:avLst/>
          </a:prstGeom>
        </p:spPr>
      </p:pic>
    </p:spTree>
    <p:extLst>
      <p:ext uri="{BB962C8B-B14F-4D97-AF65-F5344CB8AC3E}">
        <p14:creationId xmlns:p14="http://schemas.microsoft.com/office/powerpoint/2010/main" val="2272853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 Mark Writing Days in Planner</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4C08501-4D04-44B9-AC11-BCA271F95C8B}"/>
              </a:ext>
            </a:extLst>
          </p:cNvPr>
          <p:cNvPicPr>
            <a:picLocks noChangeAspect="1"/>
          </p:cNvPicPr>
          <p:nvPr/>
        </p:nvPicPr>
        <p:blipFill>
          <a:blip r:embed="rId3"/>
          <a:stretch>
            <a:fillRect/>
          </a:stretch>
        </p:blipFill>
        <p:spPr>
          <a:xfrm>
            <a:off x="1524000" y="2311769"/>
            <a:ext cx="5397500" cy="3597434"/>
          </a:xfrm>
          <a:prstGeom prst="rect">
            <a:avLst/>
          </a:prstGeom>
        </p:spPr>
      </p:pic>
      <p:pic>
        <p:nvPicPr>
          <p:cNvPr id="5" name="Picture 4">
            <a:extLst>
              <a:ext uri="{FF2B5EF4-FFF2-40B4-BE49-F238E27FC236}">
                <a16:creationId xmlns:a16="http://schemas.microsoft.com/office/drawing/2014/main" id="{605052D2-4878-C041-B2DF-1F0867426138}"/>
              </a:ext>
            </a:extLst>
          </p:cNvPr>
          <p:cNvPicPr>
            <a:picLocks noChangeAspect="1"/>
          </p:cNvPicPr>
          <p:nvPr/>
        </p:nvPicPr>
        <p:blipFill rotWithShape="1">
          <a:blip r:embed="rId4"/>
          <a:srcRect l="35984" t="-143" r="-234" b="-1400"/>
          <a:stretch/>
        </p:blipFill>
        <p:spPr>
          <a:xfrm>
            <a:off x="7257358" y="2311769"/>
            <a:ext cx="3410642" cy="3597434"/>
          </a:xfrm>
          <a:prstGeom prst="rect">
            <a:avLst/>
          </a:prstGeom>
        </p:spPr>
      </p:pic>
    </p:spTree>
    <p:extLst>
      <p:ext uri="{BB962C8B-B14F-4D97-AF65-F5344CB8AC3E}">
        <p14:creationId xmlns:p14="http://schemas.microsoft.com/office/powerpoint/2010/main" val="1155104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 Maintain a List and Network of Potential Research and Writing Collaborators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6BCBC8D-2822-4F65-A389-309B75EB3E23}"/>
              </a:ext>
            </a:extLst>
          </p:cNvPr>
          <p:cNvPicPr>
            <a:picLocks noChangeAspect="1"/>
          </p:cNvPicPr>
          <p:nvPr/>
        </p:nvPicPr>
        <p:blipFill>
          <a:blip r:embed="rId3"/>
          <a:stretch>
            <a:fillRect/>
          </a:stretch>
        </p:blipFill>
        <p:spPr>
          <a:xfrm>
            <a:off x="3715004" y="2486216"/>
            <a:ext cx="5416296" cy="4371785"/>
          </a:xfrm>
          <a:prstGeom prst="rect">
            <a:avLst/>
          </a:prstGeom>
        </p:spPr>
      </p:pic>
    </p:spTree>
    <p:extLst>
      <p:ext uri="{BB962C8B-B14F-4D97-AF65-F5344CB8AC3E}">
        <p14:creationId xmlns:p14="http://schemas.microsoft.com/office/powerpoint/2010/main" val="1902066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05001" y="533401"/>
            <a:ext cx="7966587" cy="1492045"/>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Crucial Co-Writing Considerations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Jordan McNeill, Inside Higher Ed</a:t>
            </a:r>
            <a:br>
              <a:rPr lang="en-US"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https://www.insidehighered.com/blogs/gradhacker/crucial-co-writing-considerations</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kern="0" dirty="0">
                <a:solidFill>
                  <a:prstClr val="black"/>
                </a:solidFill>
                <a:latin typeface="Arial" panose="020B0604020202020204" pitchFamily="34" charset="0"/>
                <a:cs typeface="Arial"/>
                <a:sym typeface="Arial"/>
              </a:rPr>
              <a:t>  </a:t>
            </a:r>
            <a:r>
              <a:rPr lang="en-US" altLang="en-US" sz="2800" kern="0" dirty="0">
                <a:solidFill>
                  <a:prstClr val="black"/>
                </a:solidFill>
                <a:latin typeface="Arial" panose="020B0604020202020204" pitchFamily="34" charset="0"/>
                <a:cs typeface="Arial"/>
                <a:sym typeface="Arial"/>
              </a:rPr>
              <a:t>     </a:t>
            </a:r>
            <a:endParaRPr lang="en-US" altLang="en-US" kern="0" dirty="0">
              <a:solidFill>
                <a:prstClr val="black"/>
              </a:solidFill>
              <a:latin typeface="Arial" panose="020B0604020202020204" pitchFamily="34" charset="0"/>
              <a:cs typeface="Arial"/>
              <a:sym typeface="Arial"/>
            </a:endParaRPr>
          </a:p>
        </p:txBody>
      </p:sp>
      <p:pic>
        <p:nvPicPr>
          <p:cNvPr id="3" name="Picture 2">
            <a:extLst>
              <a:ext uri="{FF2B5EF4-FFF2-40B4-BE49-F238E27FC236}">
                <a16:creationId xmlns:a16="http://schemas.microsoft.com/office/drawing/2014/main" id="{E44A98BD-17C3-4912-BC89-8E91D53F27ED}"/>
              </a:ext>
            </a:extLst>
          </p:cNvPr>
          <p:cNvPicPr>
            <a:picLocks noChangeAspect="1"/>
          </p:cNvPicPr>
          <p:nvPr/>
        </p:nvPicPr>
        <p:blipFill rotWithShape="1">
          <a:blip r:embed="rId3"/>
          <a:srcRect l="10833" t="58071" r="36666" b="4264"/>
          <a:stretch/>
        </p:blipFill>
        <p:spPr>
          <a:xfrm>
            <a:off x="3502742" y="2025445"/>
            <a:ext cx="4771103" cy="2120490"/>
          </a:xfrm>
          <a:prstGeom prst="rect">
            <a:avLst/>
          </a:prstGeom>
        </p:spPr>
      </p:pic>
      <p:pic>
        <p:nvPicPr>
          <p:cNvPr id="6" name="Picture 5">
            <a:extLst>
              <a:ext uri="{FF2B5EF4-FFF2-40B4-BE49-F238E27FC236}">
                <a16:creationId xmlns:a16="http://schemas.microsoft.com/office/drawing/2014/main" id="{C798ED1C-D62B-453F-BCE7-4429DAC265EF}"/>
              </a:ext>
            </a:extLst>
          </p:cNvPr>
          <p:cNvPicPr>
            <a:picLocks noChangeAspect="1"/>
          </p:cNvPicPr>
          <p:nvPr/>
        </p:nvPicPr>
        <p:blipFill>
          <a:blip r:embed="rId4"/>
          <a:stretch>
            <a:fillRect/>
          </a:stretch>
        </p:blipFill>
        <p:spPr>
          <a:xfrm>
            <a:off x="4205442" y="4227871"/>
            <a:ext cx="3722411" cy="2486570"/>
          </a:xfrm>
          <a:prstGeom prst="rect">
            <a:avLst/>
          </a:prstGeom>
        </p:spPr>
      </p:pic>
    </p:spTree>
    <p:extLst>
      <p:ext uri="{BB962C8B-B14F-4D97-AF65-F5344CB8AC3E}">
        <p14:creationId xmlns:p14="http://schemas.microsoft.com/office/powerpoint/2010/main" val="430125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Sidenote</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Find Good People to Work With…Life is Short—Avoid Egomaniacs and People Who Lie</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3238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pPr>
            <a:endParaRPr lang="en-US" sz="1400" kern="0">
              <a:solidFill>
                <a:srgbClr val="000000"/>
              </a:solidFill>
              <a:latin typeface="Arial"/>
              <a:cs typeface="Arial"/>
              <a:sym typeface="Arial"/>
            </a:endParaRPr>
          </a:p>
        </p:txBody>
      </p:sp>
      <p:pic>
        <p:nvPicPr>
          <p:cNvPr id="12" name="Picture 11">
            <a:extLst>
              <a:ext uri="{FF2B5EF4-FFF2-40B4-BE49-F238E27FC236}">
                <a16:creationId xmlns:a16="http://schemas.microsoft.com/office/drawing/2014/main" id="{8A3BF24D-FCAD-4649-BBCC-43973E9207A2}"/>
              </a:ext>
            </a:extLst>
          </p:cNvPr>
          <p:cNvPicPr>
            <a:picLocks noChangeAspect="1"/>
          </p:cNvPicPr>
          <p:nvPr/>
        </p:nvPicPr>
        <p:blipFill>
          <a:blip r:embed="rId3"/>
          <a:stretch>
            <a:fillRect/>
          </a:stretch>
        </p:blipFill>
        <p:spPr>
          <a:xfrm>
            <a:off x="2139950" y="2339976"/>
            <a:ext cx="7912100" cy="4452697"/>
          </a:xfrm>
          <a:prstGeom prst="rect">
            <a:avLst/>
          </a:prstGeom>
        </p:spPr>
      </p:pic>
      <p:pic>
        <p:nvPicPr>
          <p:cNvPr id="13" name="Picture 12">
            <a:extLst>
              <a:ext uri="{FF2B5EF4-FFF2-40B4-BE49-F238E27FC236}">
                <a16:creationId xmlns:a16="http://schemas.microsoft.com/office/drawing/2014/main" id="{58878622-098A-410E-8781-8EF9A8BAAFBF}"/>
              </a:ext>
            </a:extLst>
          </p:cNvPr>
          <p:cNvPicPr>
            <a:picLocks noChangeAspect="1"/>
          </p:cNvPicPr>
          <p:nvPr/>
        </p:nvPicPr>
        <p:blipFill>
          <a:blip r:embed="rId4"/>
          <a:stretch>
            <a:fillRect/>
          </a:stretch>
        </p:blipFill>
        <p:spPr>
          <a:xfrm>
            <a:off x="8468520" y="2447036"/>
            <a:ext cx="1494631" cy="956564"/>
          </a:xfrm>
          <a:prstGeom prst="rect">
            <a:avLst/>
          </a:prstGeom>
        </p:spPr>
      </p:pic>
    </p:spTree>
    <p:extLst>
      <p:ext uri="{BB962C8B-B14F-4D97-AF65-F5344CB8AC3E}">
        <p14:creationId xmlns:p14="http://schemas.microsoft.com/office/powerpoint/2010/main" val="1573452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81200" y="599103"/>
            <a:ext cx="8229600" cy="114300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 2019</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Crucial Co-Writing Considerations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Jordan McNeill, Inside Higher Ed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https://www.insidehighered.com/blogs/gradhacker/crucial-co-writing-considerations</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2222090" y="2153266"/>
            <a:ext cx="7988710" cy="4237702"/>
          </a:xfrm>
        </p:spPr>
        <p:txBody>
          <a:bodyPr>
            <a:normAutofit lnSpcReduction="10000"/>
          </a:bodyPr>
          <a:lstStyle/>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Clarify authorship order ahead of time.</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Have an honest conversation about the strengths of each team member--draft, revise, proofread, and format your manuscript.</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Be clear on division of labor.</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Nonwriting tasks are important too—taking notes, submission guidelines, and keep track of deadlines.</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Set up digital collaboration norms and platforms—archiving, tracking, commenting, etc.</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Respond to feedback professionally.</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Build in time for feedback and revision.</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Singular voice throughout paper—assign one member of team to read for writing style and flow.</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kern="0" dirty="0">
                <a:solidFill>
                  <a:prstClr val="black"/>
                </a:solidFill>
                <a:latin typeface="Arial" panose="020B0604020202020204" pitchFamily="34" charset="0"/>
                <a:cs typeface="Arial"/>
                <a:sym typeface="Arial"/>
              </a:rPr>
              <a:t>  </a:t>
            </a:r>
            <a:r>
              <a:rPr lang="en-US" altLang="en-US" sz="2800" kern="0" dirty="0">
                <a:solidFill>
                  <a:prstClr val="black"/>
                </a:solidFill>
                <a:latin typeface="Arial" panose="020B0604020202020204" pitchFamily="34" charset="0"/>
                <a:cs typeface="Arial"/>
                <a:sym typeface="Arial"/>
              </a:rPr>
              <a:t>     </a:t>
            </a:r>
            <a:endParaRPr lang="en-US" altLang="en-US" kern="0" dirty="0">
              <a:solidFill>
                <a:prstClr val="black"/>
              </a:solidFill>
              <a:latin typeface="Arial" panose="020B0604020202020204" pitchFamily="34" charset="0"/>
              <a:cs typeface="Arial"/>
              <a:sym typeface="Arial"/>
            </a:endParaRPr>
          </a:p>
        </p:txBody>
      </p:sp>
    </p:spTree>
    <p:extLst>
      <p:ext uri="{BB962C8B-B14F-4D97-AF65-F5344CB8AC3E}">
        <p14:creationId xmlns:p14="http://schemas.microsoft.com/office/powerpoint/2010/main" val="229036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81199" y="343158"/>
            <a:ext cx="8481461" cy="2135081"/>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17, 2014</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Habits of Highly Productive Writers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Rachel Tour, The Chronicle of Higher Education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https://www.chronicle.com/article/the-habits-of-highly-productive-writers/?cid2=gen_login_refresh&amp;cid=gen_sign_in</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524001" y="2396691"/>
            <a:ext cx="7432220" cy="3555073"/>
          </a:xfrm>
        </p:spPr>
        <p:txBody>
          <a:bodyPr>
            <a:normAutofit fontScale="92500" lnSpcReduction="10000"/>
          </a:bodyPr>
          <a:lstStyle/>
          <a:p>
            <a:pPr marL="0" indent="0">
              <a:lnSpc>
                <a:spcPct val="110000"/>
              </a:lnSpc>
              <a:spcBef>
                <a:spcPts val="0"/>
              </a:spcBef>
              <a:buNone/>
            </a:pPr>
            <a:r>
              <a:rPr lang="en-US" sz="2400" b="1" dirty="0">
                <a:latin typeface="Tahoma" panose="020B0604030504040204" pitchFamily="34" charset="0"/>
                <a:ea typeface="Tahoma" panose="020B0604030504040204" pitchFamily="34" charset="0"/>
                <a:cs typeface="Tahoma" panose="020B0604030504040204" pitchFamily="34" charset="0"/>
              </a:rPr>
              <a:t>You have time only if you make it a priority. Productive writers don’t allow themselves the indulgence of easy excuses.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When they start to have feelings of self-doubt</a:t>
            </a:r>
            <a:r>
              <a:rPr lang="en-US" sz="2400" b="1" dirty="0">
                <a:latin typeface="Tahoma" panose="020B0604030504040204" pitchFamily="34" charset="0"/>
                <a:ea typeface="Tahoma" panose="020B0604030504040204" pitchFamily="34" charset="0"/>
                <a:cs typeface="Tahoma" panose="020B0604030504040204" pitchFamily="34" charset="0"/>
              </a:rPr>
              <a:t>—I can’t do this, it’s too hard, I’ll never write another good sentence—</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they tell themselves to stop feeling sorry for themselves and just do the work</a:t>
            </a:r>
            <a:r>
              <a:rPr lang="en-US" sz="2400" b="1" dirty="0">
                <a:latin typeface="Tahoma" panose="020B0604030504040204" pitchFamily="34" charset="0"/>
                <a:ea typeface="Tahoma" panose="020B0604030504040204" pitchFamily="34" charset="0"/>
                <a:cs typeface="Tahoma" panose="020B0604030504040204" pitchFamily="34" charset="0"/>
              </a:rPr>
              <a:t>.</a:t>
            </a:r>
          </a:p>
          <a:p>
            <a:pPr marL="0" indent="0">
              <a:lnSpc>
                <a:spcPct val="110000"/>
              </a:lnSpc>
              <a:spcBef>
                <a:spcPts val="0"/>
              </a:spcBef>
              <a:buNone/>
            </a:pPr>
            <a:endParaRPr lang="en-US" sz="2400" b="1"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Bef>
                <a:spcPts val="0"/>
              </a:spcBef>
              <a:buNone/>
            </a:pPr>
            <a:r>
              <a:rPr lang="en-US" sz="2400" b="1" dirty="0">
                <a:latin typeface="Tahoma" panose="020B0604030504040204" pitchFamily="34" charset="0"/>
                <a:ea typeface="Tahoma" panose="020B0604030504040204" pitchFamily="34" charset="0"/>
                <a:cs typeface="Tahoma" panose="020B0604030504040204" pitchFamily="34" charset="0"/>
              </a:rPr>
              <a:t>They know there are no shortcuts, magic bullets, special exercises, or incantations.</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kern="0" dirty="0">
                <a:solidFill>
                  <a:prstClr val="black"/>
                </a:solidFill>
                <a:latin typeface="Arial" panose="020B0604020202020204" pitchFamily="34" charset="0"/>
                <a:cs typeface="Arial"/>
                <a:sym typeface="Arial"/>
              </a:rPr>
              <a:t>  </a:t>
            </a:r>
            <a:r>
              <a:rPr lang="en-US" altLang="en-US" sz="2800" kern="0" dirty="0">
                <a:solidFill>
                  <a:prstClr val="black"/>
                </a:solidFill>
                <a:latin typeface="Arial" panose="020B0604020202020204" pitchFamily="34" charset="0"/>
                <a:cs typeface="Arial"/>
                <a:sym typeface="Arial"/>
              </a:rPr>
              <a:t>     </a:t>
            </a:r>
            <a:endParaRPr lang="en-US" altLang="en-US" kern="0" dirty="0">
              <a:solidFill>
                <a:prstClr val="black"/>
              </a:solidFill>
              <a:latin typeface="Arial" panose="020B0604020202020204" pitchFamily="34" charset="0"/>
              <a:cs typeface="Arial"/>
              <a:sym typeface="Arial"/>
            </a:endParaRPr>
          </a:p>
        </p:txBody>
      </p:sp>
      <p:pic>
        <p:nvPicPr>
          <p:cNvPr id="3" name="Picture 2">
            <a:extLst>
              <a:ext uri="{FF2B5EF4-FFF2-40B4-BE49-F238E27FC236}">
                <a16:creationId xmlns:a16="http://schemas.microsoft.com/office/drawing/2014/main" id="{19D2035E-EF28-42AA-A3A8-868B1ED15F33}"/>
              </a:ext>
            </a:extLst>
          </p:cNvPr>
          <p:cNvPicPr>
            <a:picLocks noChangeAspect="1"/>
          </p:cNvPicPr>
          <p:nvPr/>
        </p:nvPicPr>
        <p:blipFill>
          <a:blip r:embed="rId3"/>
          <a:stretch>
            <a:fillRect/>
          </a:stretch>
        </p:blipFill>
        <p:spPr>
          <a:xfrm>
            <a:off x="9167262" y="4754880"/>
            <a:ext cx="3024738" cy="2016492"/>
          </a:xfrm>
          <a:prstGeom prst="rect">
            <a:avLst/>
          </a:prstGeom>
        </p:spPr>
      </p:pic>
    </p:spTree>
    <p:extLst>
      <p:ext uri="{BB962C8B-B14F-4D97-AF65-F5344CB8AC3E}">
        <p14:creationId xmlns:p14="http://schemas.microsoft.com/office/powerpoint/2010/main" val="129782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838200" y="324684"/>
            <a:ext cx="10515600" cy="132556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Partners: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How do you determine your collaborative writing partners? And negotiate tasks?</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22BC1CF-69D7-D443-B2ED-D5A9B30C5F05}"/>
              </a:ext>
            </a:extLst>
          </p:cNvPr>
          <p:cNvSpPr txBox="1"/>
          <p:nvPr/>
        </p:nvSpPr>
        <p:spPr>
          <a:xfrm>
            <a:off x="1180730" y="1574744"/>
            <a:ext cx="990897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Life is short: Find kind people who are prompt, positive, and productive and you can trust.</a:t>
            </a:r>
          </a:p>
        </p:txBody>
      </p:sp>
      <p:pic>
        <p:nvPicPr>
          <p:cNvPr id="5" name="Picture 4">
            <a:extLst>
              <a:ext uri="{FF2B5EF4-FFF2-40B4-BE49-F238E27FC236}">
                <a16:creationId xmlns:a16="http://schemas.microsoft.com/office/drawing/2014/main" id="{3F7D8C78-8CCF-4222-B01F-3AE768750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26010" y="3259317"/>
            <a:ext cx="2650638" cy="1987978"/>
          </a:xfrm>
          <a:prstGeom prst="rect">
            <a:avLst/>
          </a:prstGeom>
        </p:spPr>
      </p:pic>
      <p:pic>
        <p:nvPicPr>
          <p:cNvPr id="7" name="Picture 6">
            <a:extLst>
              <a:ext uri="{FF2B5EF4-FFF2-40B4-BE49-F238E27FC236}">
                <a16:creationId xmlns:a16="http://schemas.microsoft.com/office/drawing/2014/main" id="{BBFB07AE-73D3-43FD-AD18-46E6BF154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934" y="3029414"/>
            <a:ext cx="3368758" cy="2526567"/>
          </a:xfrm>
          <a:prstGeom prst="rect">
            <a:avLst/>
          </a:prstGeom>
        </p:spPr>
      </p:pic>
      <p:pic>
        <p:nvPicPr>
          <p:cNvPr id="9" name="Picture 8">
            <a:extLst>
              <a:ext uri="{FF2B5EF4-FFF2-40B4-BE49-F238E27FC236}">
                <a16:creationId xmlns:a16="http://schemas.microsoft.com/office/drawing/2014/main" id="{2951E4F0-58E4-4A97-8974-EFB235CF3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967" y="3029414"/>
            <a:ext cx="3864183" cy="2650638"/>
          </a:xfrm>
          <a:prstGeom prst="rect">
            <a:avLst/>
          </a:prstGeom>
        </p:spPr>
      </p:pic>
      <p:pic>
        <p:nvPicPr>
          <p:cNvPr id="13" name="Picture 12">
            <a:extLst>
              <a:ext uri="{FF2B5EF4-FFF2-40B4-BE49-F238E27FC236}">
                <a16:creationId xmlns:a16="http://schemas.microsoft.com/office/drawing/2014/main" id="{606189BD-B3D8-4942-8D0C-8DEF1D9C4B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0" y="2927987"/>
            <a:ext cx="2568776" cy="1926582"/>
          </a:xfrm>
          <a:prstGeom prst="rect">
            <a:avLst/>
          </a:prstGeom>
        </p:spPr>
      </p:pic>
      <p:pic>
        <p:nvPicPr>
          <p:cNvPr id="14" name="Picture 13" descr="C:\Users\Curtis\Desktop\Curt's Documents\Curt's Pics\Students, Colleagues, bus school, and events\Students Current, Past, other\Ke Zhang\IMG_6282.JPG">
            <a:extLst>
              <a:ext uri="{FF2B5EF4-FFF2-40B4-BE49-F238E27FC236}">
                <a16:creationId xmlns:a16="http://schemas.microsoft.com/office/drawing/2014/main" id="{68A62BC9-8B99-445A-8449-028A6C69B926}"/>
              </a:ext>
            </a:extLst>
          </p:cNvPr>
          <p:cNvPicPr/>
          <p:nvPr/>
        </p:nvPicPr>
        <p:blipFill>
          <a:blip r:embed="rId6" cstate="print"/>
          <a:srcRect/>
          <a:stretch>
            <a:fillRect/>
          </a:stretch>
        </p:blipFill>
        <p:spPr bwMode="auto">
          <a:xfrm>
            <a:off x="-8816" y="4836795"/>
            <a:ext cx="2698750" cy="2021205"/>
          </a:xfrm>
          <a:prstGeom prst="rect">
            <a:avLst/>
          </a:prstGeom>
          <a:noFill/>
          <a:ln w="9525">
            <a:noFill/>
            <a:miter lim="800000"/>
            <a:headEnd/>
            <a:tailEnd/>
          </a:ln>
        </p:spPr>
      </p:pic>
    </p:spTree>
    <p:extLst>
      <p:ext uri="{BB962C8B-B14F-4D97-AF65-F5344CB8AC3E}">
        <p14:creationId xmlns:p14="http://schemas.microsoft.com/office/powerpoint/2010/main" val="1126895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77028" y="1600200"/>
            <a:ext cx="3803787" cy="5252046"/>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1443516" y="0"/>
            <a:ext cx="2133600" cy="3200400"/>
          </a:xfrm>
          <a:prstGeom prst="rect">
            <a:avLst/>
          </a:prstGeom>
        </p:spPr>
      </p:pic>
      <p:pic>
        <p:nvPicPr>
          <p:cNvPr id="4" name="Picture 3"/>
          <p:cNvPicPr>
            <a:picLocks noChangeAspect="1"/>
          </p:cNvPicPr>
          <p:nvPr/>
        </p:nvPicPr>
        <p:blipFill>
          <a:blip r:embed="rId5"/>
          <a:stretch>
            <a:fillRect/>
          </a:stretch>
        </p:blipFill>
        <p:spPr>
          <a:xfrm>
            <a:off x="1443516" y="3657600"/>
            <a:ext cx="2126140" cy="320040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41890" y="0"/>
            <a:ext cx="2734733" cy="3200400"/>
          </a:xfrm>
          <a:prstGeom prst="rect">
            <a:avLst/>
          </a:prstGeom>
        </p:spPr>
      </p:pic>
      <p:pic>
        <p:nvPicPr>
          <p:cNvPr id="6" name="Picture 5"/>
          <p:cNvPicPr>
            <a:picLocks noChangeAspect="1"/>
          </p:cNvPicPr>
          <p:nvPr/>
        </p:nvPicPr>
        <p:blipFill>
          <a:blip r:embed="rId7"/>
          <a:stretch>
            <a:fillRect/>
          </a:stretch>
        </p:blipFill>
        <p:spPr>
          <a:xfrm>
            <a:off x="8549349" y="3657600"/>
            <a:ext cx="2828260" cy="3200400"/>
          </a:xfrm>
          <a:prstGeom prst="rect">
            <a:avLst/>
          </a:prstGeom>
        </p:spPr>
      </p:pic>
      <p:sp>
        <p:nvSpPr>
          <p:cNvPr id="7" name="Title 6">
            <a:extLst>
              <a:ext uri="{FF2B5EF4-FFF2-40B4-BE49-F238E27FC236}">
                <a16:creationId xmlns:a16="http://schemas.microsoft.com/office/drawing/2014/main" id="{F9D8FF78-8DCB-4199-9816-1EE6F2A7DC9F}"/>
              </a:ext>
            </a:extLst>
          </p:cNvPr>
          <p:cNvSpPr>
            <a:spLocks noGrp="1"/>
          </p:cNvSpPr>
          <p:nvPr>
            <p:ph type="title"/>
          </p:nvPr>
        </p:nvSpPr>
        <p:spPr>
          <a:xfrm>
            <a:off x="3810000" y="274638"/>
            <a:ext cx="4610100" cy="1143000"/>
          </a:xfrm>
        </p:spPr>
        <p:txBody>
          <a:bodyPr>
            <a:normAutofit fontScale="90000"/>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MOOCs book #1</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(2015)</a:t>
            </a:r>
          </a:p>
        </p:txBody>
      </p:sp>
    </p:spTree>
    <p:extLst>
      <p:ext uri="{BB962C8B-B14F-4D97-AF65-F5344CB8AC3E}">
        <p14:creationId xmlns:p14="http://schemas.microsoft.com/office/powerpoint/2010/main" val="81902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A546-8A20-4304-8577-DC0A32CE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968" y="1637368"/>
            <a:ext cx="3623733" cy="5220632"/>
          </a:xfrm>
          <a:prstGeom prst="rect">
            <a:avLst/>
          </a:prstGeom>
        </p:spPr>
      </p:pic>
      <p:pic>
        <p:nvPicPr>
          <p:cNvPr id="8" name="Picture 7">
            <a:extLst>
              <a:ext uri="{FF2B5EF4-FFF2-40B4-BE49-F238E27FC236}">
                <a16:creationId xmlns:a16="http://schemas.microsoft.com/office/drawing/2014/main" id="{C60851E3-E610-477A-97E1-E7707A40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58363" y="3569502"/>
            <a:ext cx="3648230" cy="2736173"/>
          </a:xfrm>
          <a:prstGeom prst="rect">
            <a:avLst/>
          </a:prstGeom>
        </p:spPr>
      </p:pic>
      <p:pic>
        <p:nvPicPr>
          <p:cNvPr id="10" name="Picture 9">
            <a:extLst>
              <a:ext uri="{FF2B5EF4-FFF2-40B4-BE49-F238E27FC236}">
                <a16:creationId xmlns:a16="http://schemas.microsoft.com/office/drawing/2014/main" id="{4D243A86-2BD0-4ED2-87CE-9041E5AAE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905" y="106680"/>
            <a:ext cx="2942397" cy="2877085"/>
          </a:xfrm>
          <a:prstGeom prst="rect">
            <a:avLst/>
          </a:prstGeom>
        </p:spPr>
      </p:pic>
      <p:pic>
        <p:nvPicPr>
          <p:cNvPr id="12" name="Picture 11">
            <a:extLst>
              <a:ext uri="{FF2B5EF4-FFF2-40B4-BE49-F238E27FC236}">
                <a16:creationId xmlns:a16="http://schemas.microsoft.com/office/drawing/2014/main" id="{2F59CAE2-8B27-4E4E-AE5A-EE4B38FD0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5885" y="-20905"/>
            <a:ext cx="3836115" cy="2877086"/>
          </a:xfrm>
          <a:prstGeom prst="rect">
            <a:avLst/>
          </a:prstGeom>
        </p:spPr>
      </p:pic>
      <p:pic>
        <p:nvPicPr>
          <p:cNvPr id="14" name="Picture 13">
            <a:extLst>
              <a:ext uri="{FF2B5EF4-FFF2-40B4-BE49-F238E27FC236}">
                <a16:creationId xmlns:a16="http://schemas.microsoft.com/office/drawing/2014/main" id="{473F751F-7CDF-41BA-9C9E-7F8DE8A52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8267" y="2937761"/>
            <a:ext cx="3623733" cy="3813559"/>
          </a:xfrm>
          <a:prstGeom prst="rect">
            <a:avLst/>
          </a:prstGeom>
        </p:spPr>
      </p:pic>
      <p:sp>
        <p:nvSpPr>
          <p:cNvPr id="15" name="Title 6">
            <a:extLst>
              <a:ext uri="{FF2B5EF4-FFF2-40B4-BE49-F238E27FC236}">
                <a16:creationId xmlns:a16="http://schemas.microsoft.com/office/drawing/2014/main" id="{C32820F9-E595-40A8-B306-925C7DF0C9C9}"/>
              </a:ext>
            </a:extLst>
          </p:cNvPr>
          <p:cNvSpPr txBox="1">
            <a:spLocks/>
          </p:cNvSpPr>
          <p:nvPr/>
        </p:nvSpPr>
        <p:spPr>
          <a:xfrm>
            <a:off x="3790950" y="402222"/>
            <a:ext cx="46101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MOOCs book #3</a:t>
            </a:r>
            <a:br>
              <a:rPr kumimoji="0" lang="en-US" sz="4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4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(2020)</a:t>
            </a:r>
          </a:p>
        </p:txBody>
      </p:sp>
    </p:spTree>
    <p:extLst>
      <p:ext uri="{BB962C8B-B14F-4D97-AF65-F5344CB8AC3E}">
        <p14:creationId xmlns:p14="http://schemas.microsoft.com/office/powerpoint/2010/main" val="91204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3. Draft a Timeline or Multiple Timelines with Flexible Goals</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CD39065-3941-4B2B-9130-3475D886EC99}"/>
              </a:ext>
            </a:extLst>
          </p:cNvPr>
          <p:cNvPicPr>
            <a:picLocks noChangeAspect="1"/>
          </p:cNvPicPr>
          <p:nvPr/>
        </p:nvPicPr>
        <p:blipFill>
          <a:blip r:embed="rId3"/>
          <a:stretch>
            <a:fillRect/>
          </a:stretch>
        </p:blipFill>
        <p:spPr>
          <a:xfrm>
            <a:off x="3486150" y="2056755"/>
            <a:ext cx="5727700" cy="2014241"/>
          </a:xfrm>
          <a:prstGeom prst="rect">
            <a:avLst/>
          </a:prstGeom>
        </p:spPr>
      </p:pic>
      <p:pic>
        <p:nvPicPr>
          <p:cNvPr id="3" name="Picture 2">
            <a:extLst>
              <a:ext uri="{FF2B5EF4-FFF2-40B4-BE49-F238E27FC236}">
                <a16:creationId xmlns:a16="http://schemas.microsoft.com/office/drawing/2014/main" id="{CCD94D09-60A4-3E43-841C-6BB3EA20DEF6}"/>
              </a:ext>
            </a:extLst>
          </p:cNvPr>
          <p:cNvPicPr>
            <a:picLocks noChangeAspect="1"/>
          </p:cNvPicPr>
          <p:nvPr/>
        </p:nvPicPr>
        <p:blipFill>
          <a:blip r:embed="rId4"/>
          <a:stretch>
            <a:fillRect/>
          </a:stretch>
        </p:blipFill>
        <p:spPr>
          <a:xfrm>
            <a:off x="3486151" y="4173846"/>
            <a:ext cx="5677469" cy="2553006"/>
          </a:xfrm>
          <a:prstGeom prst="rect">
            <a:avLst/>
          </a:prstGeom>
        </p:spPr>
      </p:pic>
    </p:spTree>
    <p:extLst>
      <p:ext uri="{BB962C8B-B14F-4D97-AF65-F5344CB8AC3E}">
        <p14:creationId xmlns:p14="http://schemas.microsoft.com/office/powerpoint/2010/main" val="1361478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799" y="316470"/>
            <a:ext cx="8342441" cy="2806841"/>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10, 2018</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Perhaps write to your future self about your goals…</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2400" b="1" dirty="0">
                <a:latin typeface="Tahoma" panose="020B0604030504040204" pitchFamily="34" charset="0"/>
                <a:ea typeface="Tahoma" panose="020B0604030504040204" pitchFamily="34" charset="0"/>
                <a:cs typeface="Tahoma" panose="020B0604030504040204" pitchFamily="34" charset="0"/>
              </a:rPr>
              <a:t>FutureMe.org</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Write a letter to the future</a:t>
            </a:r>
            <a:br>
              <a:rPr lang="en-US" sz="2400"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https://www.futureme.org/</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F6EFC63-68E3-495D-975A-EE8E6F2798A5}"/>
              </a:ext>
            </a:extLst>
          </p:cNvPr>
          <p:cNvPicPr>
            <a:picLocks noChangeAspect="1"/>
          </p:cNvPicPr>
          <p:nvPr/>
        </p:nvPicPr>
        <p:blipFill rotWithShape="1">
          <a:blip r:embed="rId4"/>
          <a:srcRect l="17064" t="10000" r="2331" b="1111"/>
          <a:stretch/>
        </p:blipFill>
        <p:spPr>
          <a:xfrm>
            <a:off x="1682394" y="3282299"/>
            <a:ext cx="4156752" cy="3575701"/>
          </a:xfrm>
          <a:prstGeom prst="rect">
            <a:avLst/>
          </a:prstGeom>
        </p:spPr>
      </p:pic>
      <p:pic>
        <p:nvPicPr>
          <p:cNvPr id="7" name="Picture 6">
            <a:extLst>
              <a:ext uri="{FF2B5EF4-FFF2-40B4-BE49-F238E27FC236}">
                <a16:creationId xmlns:a16="http://schemas.microsoft.com/office/drawing/2014/main" id="{93F43378-769C-445D-91D5-E35A1DD6A29D}"/>
              </a:ext>
            </a:extLst>
          </p:cNvPr>
          <p:cNvPicPr>
            <a:picLocks noChangeAspect="1"/>
          </p:cNvPicPr>
          <p:nvPr/>
        </p:nvPicPr>
        <p:blipFill rotWithShape="1">
          <a:blip r:embed="rId5"/>
          <a:srcRect l="31799" t="34445" r="14464" b="26666"/>
          <a:stretch/>
        </p:blipFill>
        <p:spPr>
          <a:xfrm>
            <a:off x="7058927" y="3282299"/>
            <a:ext cx="2975225" cy="1679563"/>
          </a:xfrm>
          <a:prstGeom prst="rect">
            <a:avLst/>
          </a:prstGeom>
        </p:spPr>
      </p:pic>
      <p:pic>
        <p:nvPicPr>
          <p:cNvPr id="8" name="Picture 7">
            <a:extLst>
              <a:ext uri="{FF2B5EF4-FFF2-40B4-BE49-F238E27FC236}">
                <a16:creationId xmlns:a16="http://schemas.microsoft.com/office/drawing/2014/main" id="{A5CFF0A5-F477-4C2B-AFEA-1F60C257DD73}"/>
              </a:ext>
            </a:extLst>
          </p:cNvPr>
          <p:cNvPicPr>
            <a:picLocks noChangeAspect="1"/>
          </p:cNvPicPr>
          <p:nvPr/>
        </p:nvPicPr>
        <p:blipFill rotWithShape="1">
          <a:blip r:embed="rId6"/>
          <a:srcRect l="21398" t="17778" r="25731" b="50000"/>
          <a:stretch/>
        </p:blipFill>
        <p:spPr>
          <a:xfrm>
            <a:off x="7058926" y="5120850"/>
            <a:ext cx="3532874" cy="1679563"/>
          </a:xfrm>
          <a:prstGeom prst="rect">
            <a:avLst/>
          </a:prstGeom>
        </p:spPr>
      </p:pic>
    </p:spTree>
    <p:extLst>
      <p:ext uri="{BB962C8B-B14F-4D97-AF65-F5344CB8AC3E}">
        <p14:creationId xmlns:p14="http://schemas.microsoft.com/office/powerpoint/2010/main" val="1769993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0E6F-FAA2-49DB-A3A3-18AFC6910C1E}"/>
              </a:ext>
            </a:extLst>
          </p:cNvPr>
          <p:cNvSpPr>
            <a:spLocks noGrp="1"/>
          </p:cNvSpPr>
          <p:nvPr>
            <p:ph type="title"/>
          </p:nvPr>
        </p:nvSpPr>
        <p:spPr>
          <a:xfrm>
            <a:off x="2038350" y="609600"/>
            <a:ext cx="8115300" cy="22098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10,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The following is an email from the past, composed on October 10, 2018. It is being delivered from the past through FutureMe.org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FutureMe</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hlinkClick r:id="rId2"/>
              </a:rPr>
              <a:t>mailer@futureme.org</a:t>
            </a:r>
            <a:r>
              <a:rPr lang="en-US" b="1"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712D4996-9D1B-4E78-89B0-27096B7CB7F1}"/>
              </a:ext>
            </a:extLst>
          </p:cNvPr>
          <p:cNvPicPr>
            <a:picLocks noChangeAspect="1"/>
          </p:cNvPicPr>
          <p:nvPr/>
        </p:nvPicPr>
        <p:blipFill rotWithShape="1">
          <a:blip r:embed="rId3"/>
          <a:srcRect t="20343" r="21667"/>
          <a:stretch/>
        </p:blipFill>
        <p:spPr>
          <a:xfrm>
            <a:off x="2209800" y="3048001"/>
            <a:ext cx="7162800" cy="3683997"/>
          </a:xfrm>
          <a:prstGeom prst="rect">
            <a:avLst/>
          </a:prstGeom>
        </p:spPr>
      </p:pic>
    </p:spTree>
    <p:extLst>
      <p:ext uri="{BB962C8B-B14F-4D97-AF65-F5344CB8AC3E}">
        <p14:creationId xmlns:p14="http://schemas.microsoft.com/office/powerpoint/2010/main" val="3588660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408215"/>
            <a:ext cx="8171543" cy="1951264"/>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4. Think Ahead About the Publishing Potential of Each Project or Idea</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21B5943-1E21-49DB-887F-575611622DDA}"/>
              </a:ext>
            </a:extLst>
          </p:cNvPr>
          <p:cNvPicPr>
            <a:picLocks noChangeAspect="1"/>
          </p:cNvPicPr>
          <p:nvPr/>
        </p:nvPicPr>
        <p:blipFill rotWithShape="1">
          <a:blip r:embed="rId3"/>
          <a:srcRect t="-1" r="-104" b="6907"/>
          <a:stretch/>
        </p:blipFill>
        <p:spPr>
          <a:xfrm>
            <a:off x="2247900" y="2513154"/>
            <a:ext cx="7708900" cy="4344847"/>
          </a:xfrm>
          <a:prstGeom prst="rect">
            <a:avLst/>
          </a:prstGeom>
        </p:spPr>
      </p:pic>
    </p:spTree>
    <p:extLst>
      <p:ext uri="{BB962C8B-B14F-4D97-AF65-F5344CB8AC3E}">
        <p14:creationId xmlns:p14="http://schemas.microsoft.com/office/powerpoint/2010/main" val="310613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5. Be a Bumblebee and Butterfly</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97AB6B2-8D29-4EEB-8385-0AA22F9867A1}"/>
              </a:ext>
            </a:extLst>
          </p:cNvPr>
          <p:cNvPicPr>
            <a:picLocks noChangeAspect="1"/>
          </p:cNvPicPr>
          <p:nvPr/>
        </p:nvPicPr>
        <p:blipFill>
          <a:blip r:embed="rId3"/>
          <a:stretch>
            <a:fillRect/>
          </a:stretch>
        </p:blipFill>
        <p:spPr>
          <a:xfrm>
            <a:off x="355577" y="2400299"/>
            <a:ext cx="6170779" cy="3461657"/>
          </a:xfrm>
          <a:prstGeom prst="rect">
            <a:avLst/>
          </a:prstGeom>
        </p:spPr>
      </p:pic>
      <p:sp>
        <p:nvSpPr>
          <p:cNvPr id="6" name="AutoShape 2" descr="Image result for butterfly fly">
            <a:extLst>
              <a:ext uri="{FF2B5EF4-FFF2-40B4-BE49-F238E27FC236}">
                <a16:creationId xmlns:a16="http://schemas.microsoft.com/office/drawing/2014/main" id="{CC4131F2-C42B-4945-83C9-21263795F5ED}"/>
              </a:ext>
            </a:extLst>
          </p:cNvPr>
          <p:cNvSpPr>
            <a:spLocks noChangeAspect="1" noChangeArrowheads="1"/>
          </p:cNvSpPr>
          <p:nvPr/>
        </p:nvSpPr>
        <p:spPr bwMode="auto">
          <a:xfrm>
            <a:off x="2233614" y="1257300"/>
            <a:ext cx="7724775"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pPr>
            <a:endParaRPr lang="en-US" sz="1400" kern="0">
              <a:solidFill>
                <a:srgbClr val="000000"/>
              </a:solidFill>
              <a:latin typeface="Arial"/>
              <a:cs typeface="Arial"/>
              <a:sym typeface="Arial"/>
            </a:endParaRPr>
          </a:p>
        </p:txBody>
      </p:sp>
      <p:pic>
        <p:nvPicPr>
          <p:cNvPr id="11" name="Picture 10">
            <a:extLst>
              <a:ext uri="{FF2B5EF4-FFF2-40B4-BE49-F238E27FC236}">
                <a16:creationId xmlns:a16="http://schemas.microsoft.com/office/drawing/2014/main" id="{3C2553C7-D270-4873-B060-2B89FF66A598}"/>
              </a:ext>
            </a:extLst>
          </p:cNvPr>
          <p:cNvPicPr>
            <a:picLocks noChangeAspect="1"/>
          </p:cNvPicPr>
          <p:nvPr/>
        </p:nvPicPr>
        <p:blipFill>
          <a:blip r:embed="rId4"/>
          <a:stretch>
            <a:fillRect/>
          </a:stretch>
        </p:blipFill>
        <p:spPr>
          <a:xfrm>
            <a:off x="6926402" y="2400300"/>
            <a:ext cx="4615540" cy="3461656"/>
          </a:xfrm>
          <a:prstGeom prst="rect">
            <a:avLst/>
          </a:prstGeom>
        </p:spPr>
      </p:pic>
    </p:spTree>
    <p:extLst>
      <p:ext uri="{BB962C8B-B14F-4D97-AF65-F5344CB8AC3E}">
        <p14:creationId xmlns:p14="http://schemas.microsoft.com/office/powerpoint/2010/main" val="2538557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6. Find, Save, and Use Starter Text (overcomes writer’s block)</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ED1DD32-4332-4E74-A41F-71EB863578FD}"/>
              </a:ext>
            </a:extLst>
          </p:cNvPr>
          <p:cNvPicPr>
            <a:picLocks noChangeAspect="1"/>
          </p:cNvPicPr>
          <p:nvPr/>
        </p:nvPicPr>
        <p:blipFill>
          <a:blip r:embed="rId3"/>
          <a:stretch>
            <a:fillRect/>
          </a:stretch>
        </p:blipFill>
        <p:spPr>
          <a:xfrm>
            <a:off x="1631950" y="2403865"/>
            <a:ext cx="2787650" cy="2809093"/>
          </a:xfrm>
          <a:prstGeom prst="rect">
            <a:avLst/>
          </a:prstGeom>
        </p:spPr>
      </p:pic>
      <p:pic>
        <p:nvPicPr>
          <p:cNvPr id="10" name="Picture 9">
            <a:extLst>
              <a:ext uri="{FF2B5EF4-FFF2-40B4-BE49-F238E27FC236}">
                <a16:creationId xmlns:a16="http://schemas.microsoft.com/office/drawing/2014/main" id="{6A5FEC8C-EA55-4442-AB97-7D291EF5E3DA}"/>
              </a:ext>
            </a:extLst>
          </p:cNvPr>
          <p:cNvPicPr>
            <a:picLocks noChangeAspect="1"/>
          </p:cNvPicPr>
          <p:nvPr/>
        </p:nvPicPr>
        <p:blipFill>
          <a:blip r:embed="rId4"/>
          <a:stretch>
            <a:fillRect/>
          </a:stretch>
        </p:blipFill>
        <p:spPr>
          <a:xfrm>
            <a:off x="4973062" y="2359025"/>
            <a:ext cx="5694938" cy="2898775"/>
          </a:xfrm>
          <a:prstGeom prst="rect">
            <a:avLst/>
          </a:prstGeom>
        </p:spPr>
      </p:pic>
    </p:spTree>
    <p:extLst>
      <p:ext uri="{BB962C8B-B14F-4D97-AF65-F5344CB8AC3E}">
        <p14:creationId xmlns:p14="http://schemas.microsoft.com/office/powerpoint/2010/main" val="1414816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106905" y="698500"/>
            <a:ext cx="10202779"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7. Always Scan the Reference Sections of Other Articles to Articles You Like to See What Journals are Popular</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E3457B0B-671C-47FA-9061-5CE2F3AB8DCB}"/>
              </a:ext>
            </a:extLst>
          </p:cNvPr>
          <p:cNvPicPr>
            <a:picLocks noChangeAspect="1"/>
          </p:cNvPicPr>
          <p:nvPr/>
        </p:nvPicPr>
        <p:blipFill>
          <a:blip r:embed="rId3"/>
          <a:stretch>
            <a:fillRect/>
          </a:stretch>
        </p:blipFill>
        <p:spPr>
          <a:xfrm>
            <a:off x="2832862" y="2402350"/>
            <a:ext cx="6729477" cy="4455650"/>
          </a:xfrm>
          <a:prstGeom prst="rect">
            <a:avLst/>
          </a:prstGeom>
        </p:spPr>
      </p:pic>
    </p:spTree>
    <p:extLst>
      <p:ext uri="{BB962C8B-B14F-4D97-AF65-F5344CB8AC3E}">
        <p14:creationId xmlns:p14="http://schemas.microsoft.com/office/powerpoint/2010/main" val="762557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81199" y="343158"/>
            <a:ext cx="8481461" cy="2135081"/>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17, 2014</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Habits of Highly Productive Writers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Rachel Tour, The Chronicle of Higher Education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https://www.chronicle.com/article/the-habits-of-highly-productive-writers/?cid2=gen_login_refresh&amp;cid=gen_sign_in</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524001" y="2396691"/>
            <a:ext cx="7432220" cy="3555073"/>
          </a:xfrm>
        </p:spPr>
        <p:txBody>
          <a:bodyPr>
            <a:normAutofit fontScale="85000" lnSpcReduction="10000"/>
          </a:bodyPr>
          <a:lstStyle/>
          <a:p>
            <a:pPr marL="0" indent="0">
              <a:lnSpc>
                <a:spcPct val="120000"/>
              </a:lnSpc>
              <a:spcBef>
                <a:spcPts val="0"/>
              </a:spcBef>
              <a:buNone/>
            </a:pPr>
            <a:r>
              <a:rPr lang="en-US" sz="2400" b="1" dirty="0">
                <a:latin typeface="Tahoma" panose="020B0604030504040204" pitchFamily="34" charset="0"/>
                <a:ea typeface="Tahoma" panose="020B0604030504040204" pitchFamily="34" charset="0"/>
                <a:cs typeface="Tahoma" panose="020B0604030504040204" pitchFamily="34" charset="0"/>
              </a:rPr>
              <a:t>They believe in themselves and their work. Perhaps it’s confidence, perhaps it’s Quixote-like delusion, but to be a prolific writer you have to believe that what you’re doing matters. If you second-guess at every step, you’ll soon be going backward. A writer I know likes to say that over the years he has “trained” his family not to expect him to show up for certain things, because they know his work comes first.</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You have to be willing to risk seeming narcissistic and arrogant</a:t>
            </a:r>
            <a:r>
              <a:rPr lang="en-US" sz="2400" b="1" dirty="0">
                <a:latin typeface="Tahoma" panose="020B0604030504040204" pitchFamily="34" charset="0"/>
                <a:ea typeface="Tahoma" panose="020B0604030504040204" pitchFamily="34" charset="0"/>
                <a:cs typeface="Tahoma" panose="020B0604030504040204" pitchFamily="34" charset="0"/>
              </a:rPr>
              <a:t>, even if you don’t like to think of yourself that way. The work takes priority.</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kern="0" dirty="0">
                <a:solidFill>
                  <a:prstClr val="black"/>
                </a:solidFill>
                <a:latin typeface="Arial" panose="020B0604020202020204" pitchFamily="34" charset="0"/>
                <a:cs typeface="Arial"/>
                <a:sym typeface="Arial"/>
              </a:rPr>
              <a:t>  </a:t>
            </a:r>
            <a:r>
              <a:rPr lang="en-US" altLang="en-US" sz="2800" kern="0" dirty="0">
                <a:solidFill>
                  <a:prstClr val="black"/>
                </a:solidFill>
                <a:latin typeface="Arial" panose="020B0604020202020204" pitchFamily="34" charset="0"/>
                <a:cs typeface="Arial"/>
                <a:sym typeface="Arial"/>
              </a:rPr>
              <a:t>     </a:t>
            </a:r>
            <a:endParaRPr lang="en-US" altLang="en-US" kern="0" dirty="0">
              <a:solidFill>
                <a:prstClr val="black"/>
              </a:solidFill>
              <a:latin typeface="Arial" panose="020B0604020202020204" pitchFamily="34" charset="0"/>
              <a:cs typeface="Arial"/>
              <a:sym typeface="Arial"/>
            </a:endParaRPr>
          </a:p>
        </p:txBody>
      </p:sp>
      <p:pic>
        <p:nvPicPr>
          <p:cNvPr id="3" name="Picture 2">
            <a:extLst>
              <a:ext uri="{FF2B5EF4-FFF2-40B4-BE49-F238E27FC236}">
                <a16:creationId xmlns:a16="http://schemas.microsoft.com/office/drawing/2014/main" id="{19D2035E-EF28-42AA-A3A8-868B1ED15F33}"/>
              </a:ext>
            </a:extLst>
          </p:cNvPr>
          <p:cNvPicPr>
            <a:picLocks noChangeAspect="1"/>
          </p:cNvPicPr>
          <p:nvPr/>
        </p:nvPicPr>
        <p:blipFill>
          <a:blip r:embed="rId3"/>
          <a:stretch>
            <a:fillRect/>
          </a:stretch>
        </p:blipFill>
        <p:spPr>
          <a:xfrm>
            <a:off x="9167262" y="4754880"/>
            <a:ext cx="3024738" cy="2016492"/>
          </a:xfrm>
          <a:prstGeom prst="rect">
            <a:avLst/>
          </a:prstGeom>
        </p:spPr>
      </p:pic>
    </p:spTree>
    <p:extLst>
      <p:ext uri="{BB962C8B-B14F-4D97-AF65-F5344CB8AC3E}">
        <p14:creationId xmlns:p14="http://schemas.microsoft.com/office/powerpoint/2010/main" val="2612403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8. Edit Your Papers a Lot! (Mozartian vs. Beethovenian)</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07D8F40-77E9-4F3B-8EDA-1727E4DA9CFE}"/>
              </a:ext>
            </a:extLst>
          </p:cNvPr>
          <p:cNvPicPr>
            <a:picLocks noChangeAspect="1"/>
          </p:cNvPicPr>
          <p:nvPr/>
        </p:nvPicPr>
        <p:blipFill>
          <a:blip r:embed="rId3"/>
          <a:stretch>
            <a:fillRect/>
          </a:stretch>
        </p:blipFill>
        <p:spPr>
          <a:xfrm>
            <a:off x="1524000" y="2137774"/>
            <a:ext cx="9190854" cy="3640726"/>
          </a:xfrm>
          <a:prstGeom prst="rect">
            <a:avLst/>
          </a:prstGeom>
        </p:spPr>
      </p:pic>
      <p:pic>
        <p:nvPicPr>
          <p:cNvPr id="10" name="Picture 9">
            <a:extLst>
              <a:ext uri="{FF2B5EF4-FFF2-40B4-BE49-F238E27FC236}">
                <a16:creationId xmlns:a16="http://schemas.microsoft.com/office/drawing/2014/main" id="{19D91D44-CB49-46E4-AF91-2E0B9A8B71F0}"/>
              </a:ext>
            </a:extLst>
          </p:cNvPr>
          <p:cNvPicPr>
            <a:picLocks noChangeAspect="1"/>
          </p:cNvPicPr>
          <p:nvPr/>
        </p:nvPicPr>
        <p:blipFill rotWithShape="1">
          <a:blip r:embed="rId4"/>
          <a:srcRect l="24028" t="24398" r="40277" b="17649"/>
          <a:stretch/>
        </p:blipFill>
        <p:spPr>
          <a:xfrm>
            <a:off x="7539854" y="4397100"/>
            <a:ext cx="3175000" cy="2460900"/>
          </a:xfrm>
          <a:prstGeom prst="rect">
            <a:avLst/>
          </a:prstGeom>
        </p:spPr>
      </p:pic>
      <p:pic>
        <p:nvPicPr>
          <p:cNvPr id="12" name="Picture 11">
            <a:extLst>
              <a:ext uri="{FF2B5EF4-FFF2-40B4-BE49-F238E27FC236}">
                <a16:creationId xmlns:a16="http://schemas.microsoft.com/office/drawing/2014/main" id="{0B955B71-0861-4D85-9A3A-C529660360D1}"/>
              </a:ext>
            </a:extLst>
          </p:cNvPr>
          <p:cNvPicPr>
            <a:picLocks noChangeAspect="1"/>
          </p:cNvPicPr>
          <p:nvPr/>
        </p:nvPicPr>
        <p:blipFill rotWithShape="1">
          <a:blip r:embed="rId5"/>
          <a:srcRect l="7328" t="2298" r="12069"/>
          <a:stretch/>
        </p:blipFill>
        <p:spPr>
          <a:xfrm>
            <a:off x="1523999" y="4267201"/>
            <a:ext cx="2849880" cy="2590801"/>
          </a:xfrm>
          <a:prstGeom prst="rect">
            <a:avLst/>
          </a:prstGeom>
        </p:spPr>
      </p:pic>
    </p:spTree>
    <p:extLst>
      <p:ext uri="{BB962C8B-B14F-4D97-AF65-F5344CB8AC3E}">
        <p14:creationId xmlns:p14="http://schemas.microsoft.com/office/powerpoint/2010/main" val="2181964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201" y="500669"/>
            <a:ext cx="8111447" cy="1882935"/>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 2018</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6 Tips to Shape Up Your Writing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Two-Minute Tips: Short videos to help you excel in the academic workplace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Fernanda Zamudio-</a:t>
            </a:r>
            <a:r>
              <a:rPr lang="en-US" sz="2000" b="1" dirty="0" err="1">
                <a:latin typeface="Tahoma" panose="020B0604030504040204" pitchFamily="34" charset="0"/>
                <a:ea typeface="Tahoma" panose="020B0604030504040204" pitchFamily="34" charset="0"/>
                <a:cs typeface="Tahoma" panose="020B0604030504040204" pitchFamily="34" charset="0"/>
              </a:rPr>
              <a:t>Suaréz</a:t>
            </a:r>
            <a:r>
              <a:rPr lang="en-US" sz="2000" b="1" dirty="0">
                <a:latin typeface="Tahoma" panose="020B0604030504040204" pitchFamily="34" charset="0"/>
                <a:ea typeface="Tahoma" panose="020B0604030504040204" pitchFamily="34" charset="0"/>
                <a:cs typeface="Tahoma" panose="020B0604030504040204" pitchFamily="34" charset="0"/>
              </a:rPr>
              <a:t>, The Chronicle of Higher Education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https://www.chronicle.com/article/6-Tips-to-Shape-Up-Your/244281?cid=cp221</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4"/>
              </a:rPr>
              <a:t>https://www.chronicle.com/specialreport/Two-Minute-Tips/221</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4CF837B3-8144-4694-AF01-CCE675001B25}"/>
              </a:ext>
            </a:extLst>
          </p:cNvPr>
          <p:cNvSpPr>
            <a:spLocks noGrp="1"/>
          </p:cNvSpPr>
          <p:nvPr>
            <p:ph idx="1"/>
          </p:nvPr>
        </p:nvSpPr>
        <p:spPr>
          <a:xfrm>
            <a:off x="1981201" y="2938410"/>
            <a:ext cx="5645649" cy="3495981"/>
          </a:xfrm>
        </p:spPr>
        <p:txBody>
          <a:bodyPr>
            <a:normAutofit fontScale="92500" lnSpcReduction="20000"/>
          </a:bodyPr>
          <a:lstStyle/>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Writing is an exercise (write!).</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Set goals based on output not input (e.g., 3 pages double-spaced).</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Find a voice (don’t just focus on getting published).</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Give yourself time (not deadlines).</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Pick a puzzle (your writing is an answer to that puzzle).</a:t>
            </a:r>
          </a:p>
          <a:p>
            <a:pPr marL="457200" indent="-457200">
              <a:buAutoNum type="arabicPeriod"/>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Edit your work (over and over and over again…just like Beethoven).</a:t>
            </a:r>
          </a:p>
          <a:p>
            <a:pPr marL="457200" indent="-457200">
              <a:buAutoNum type="arabicPeriod"/>
            </a:pPr>
            <a:endParaRPr lang="en-US" dirty="0"/>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a:defRPr/>
            </a:pPr>
            <a:endParaRPr lang="en-US" dirty="0">
              <a:solidFill>
                <a:prstClr val="black"/>
              </a:solidFill>
              <a:latin typeface="Calibri"/>
              <a:cs typeface="Arial"/>
              <a:sym typeface="Arial"/>
            </a:endParaRPr>
          </a:p>
        </p:txBody>
      </p:sp>
      <p:pic>
        <p:nvPicPr>
          <p:cNvPr id="3" name="Picture 2">
            <a:extLst>
              <a:ext uri="{FF2B5EF4-FFF2-40B4-BE49-F238E27FC236}">
                <a16:creationId xmlns:a16="http://schemas.microsoft.com/office/drawing/2014/main" id="{E0BCBA76-A1B6-4A2B-B2C6-9FC854BDF6E2}"/>
              </a:ext>
            </a:extLst>
          </p:cNvPr>
          <p:cNvPicPr>
            <a:picLocks noChangeAspect="1"/>
          </p:cNvPicPr>
          <p:nvPr/>
        </p:nvPicPr>
        <p:blipFill rotWithShape="1">
          <a:blip r:embed="rId5"/>
          <a:srcRect l="23998" t="28889" r="30932" b="26666"/>
          <a:stretch/>
        </p:blipFill>
        <p:spPr>
          <a:xfrm>
            <a:off x="7981138" y="2938409"/>
            <a:ext cx="2686863" cy="2066818"/>
          </a:xfrm>
          <a:prstGeom prst="rect">
            <a:avLst/>
          </a:prstGeom>
        </p:spPr>
      </p:pic>
      <p:pic>
        <p:nvPicPr>
          <p:cNvPr id="8" name="Picture 7">
            <a:extLst>
              <a:ext uri="{FF2B5EF4-FFF2-40B4-BE49-F238E27FC236}">
                <a16:creationId xmlns:a16="http://schemas.microsoft.com/office/drawing/2014/main" id="{788B0D17-71D8-471D-8937-0C8B53CC8D54}"/>
              </a:ext>
            </a:extLst>
          </p:cNvPr>
          <p:cNvPicPr>
            <a:picLocks noChangeAspect="1"/>
          </p:cNvPicPr>
          <p:nvPr/>
        </p:nvPicPr>
        <p:blipFill>
          <a:blip r:embed="rId6"/>
          <a:stretch>
            <a:fillRect/>
          </a:stretch>
        </p:blipFill>
        <p:spPr>
          <a:xfrm>
            <a:off x="8931667" y="5197867"/>
            <a:ext cx="1867650" cy="1660133"/>
          </a:xfrm>
          <a:prstGeom prst="rect">
            <a:avLst/>
          </a:prstGeom>
        </p:spPr>
      </p:pic>
    </p:spTree>
    <p:extLst>
      <p:ext uri="{BB962C8B-B14F-4D97-AF65-F5344CB8AC3E}">
        <p14:creationId xmlns:p14="http://schemas.microsoft.com/office/powerpoint/2010/main" val="861293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 Be Creative Somewhere </a:t>
            </a:r>
            <a:b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(e.g., unique model, figure, chart, etc.)</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D50402A-2A7D-4959-B4B1-7C72175D7B69}"/>
              </a:ext>
            </a:extLst>
          </p:cNvPr>
          <p:cNvPicPr>
            <a:picLocks noChangeAspect="1"/>
          </p:cNvPicPr>
          <p:nvPr/>
        </p:nvPicPr>
        <p:blipFill>
          <a:blip r:embed="rId3"/>
          <a:stretch>
            <a:fillRect/>
          </a:stretch>
        </p:blipFill>
        <p:spPr>
          <a:xfrm>
            <a:off x="2082800" y="2334432"/>
            <a:ext cx="8039100" cy="4523569"/>
          </a:xfrm>
          <a:prstGeom prst="rect">
            <a:avLst/>
          </a:prstGeom>
        </p:spPr>
      </p:pic>
    </p:spTree>
    <p:extLst>
      <p:ext uri="{BB962C8B-B14F-4D97-AF65-F5344CB8AC3E}">
        <p14:creationId xmlns:p14="http://schemas.microsoft.com/office/powerpoint/2010/main" val="110968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999441"/>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10. Modify Your Environment</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(Find or Create Your Personal Sandbox)</a:t>
            </a:r>
            <a:endParaRPr sz="3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FF74FFA-1089-43EC-B55B-7A10CF9DF3B3}"/>
              </a:ext>
            </a:extLst>
          </p:cNvPr>
          <p:cNvPicPr>
            <a:picLocks noChangeAspect="1"/>
          </p:cNvPicPr>
          <p:nvPr/>
        </p:nvPicPr>
        <p:blipFill>
          <a:blip r:embed="rId3"/>
          <a:stretch>
            <a:fillRect/>
          </a:stretch>
        </p:blipFill>
        <p:spPr>
          <a:xfrm>
            <a:off x="1565632" y="2890838"/>
            <a:ext cx="4410432" cy="2747963"/>
          </a:xfrm>
          <a:prstGeom prst="rect">
            <a:avLst/>
          </a:prstGeom>
        </p:spPr>
      </p:pic>
      <p:pic>
        <p:nvPicPr>
          <p:cNvPr id="12" name="Picture 11">
            <a:extLst>
              <a:ext uri="{FF2B5EF4-FFF2-40B4-BE49-F238E27FC236}">
                <a16:creationId xmlns:a16="http://schemas.microsoft.com/office/drawing/2014/main" id="{6F8CB51E-915E-4C2D-9FF4-3333807AF1E1}"/>
              </a:ext>
            </a:extLst>
          </p:cNvPr>
          <p:cNvPicPr>
            <a:picLocks noChangeAspect="1"/>
          </p:cNvPicPr>
          <p:nvPr/>
        </p:nvPicPr>
        <p:blipFill rotWithShape="1">
          <a:blip r:embed="rId4"/>
          <a:srcRect b="16113"/>
          <a:stretch/>
        </p:blipFill>
        <p:spPr>
          <a:xfrm>
            <a:off x="6420230" y="3060700"/>
            <a:ext cx="4269306" cy="1790700"/>
          </a:xfrm>
          <a:prstGeom prst="rect">
            <a:avLst/>
          </a:prstGeom>
        </p:spPr>
      </p:pic>
    </p:spTree>
    <p:extLst>
      <p:ext uri="{BB962C8B-B14F-4D97-AF65-F5344CB8AC3E}">
        <p14:creationId xmlns:p14="http://schemas.microsoft.com/office/powerpoint/2010/main" val="2338077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999441"/>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But not too much!</a:t>
            </a:r>
            <a:endParaRP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EFD85517-7FEB-4A7E-9E70-137F9EC26C75}"/>
              </a:ext>
            </a:extLst>
          </p:cNvPr>
          <p:cNvPicPr>
            <a:picLocks noChangeAspect="1"/>
          </p:cNvPicPr>
          <p:nvPr/>
        </p:nvPicPr>
        <p:blipFill>
          <a:blip r:embed="rId3"/>
          <a:stretch>
            <a:fillRect/>
          </a:stretch>
        </p:blipFill>
        <p:spPr>
          <a:xfrm>
            <a:off x="2019300" y="2316023"/>
            <a:ext cx="8191500" cy="4286250"/>
          </a:xfrm>
          <a:prstGeom prst="rect">
            <a:avLst/>
          </a:prstGeom>
        </p:spPr>
      </p:pic>
    </p:spTree>
    <p:extLst>
      <p:ext uri="{BB962C8B-B14F-4D97-AF65-F5344CB8AC3E}">
        <p14:creationId xmlns:p14="http://schemas.microsoft.com/office/powerpoint/2010/main" val="636643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11. Try Not to Give Up: Persistence and Grit Wins the Day</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AA72391-6B02-47D0-970C-55B395CE54B7}"/>
              </a:ext>
            </a:extLst>
          </p:cNvPr>
          <p:cNvPicPr>
            <a:picLocks noChangeAspect="1"/>
          </p:cNvPicPr>
          <p:nvPr/>
        </p:nvPicPr>
        <p:blipFill>
          <a:blip r:embed="rId3"/>
          <a:stretch>
            <a:fillRect/>
          </a:stretch>
        </p:blipFill>
        <p:spPr>
          <a:xfrm>
            <a:off x="1524000" y="2558265"/>
            <a:ext cx="5732980" cy="4299735"/>
          </a:xfrm>
          <a:prstGeom prst="rect">
            <a:avLst/>
          </a:prstGeom>
        </p:spPr>
      </p:pic>
      <p:pic>
        <p:nvPicPr>
          <p:cNvPr id="3" name="Picture 2">
            <a:extLst>
              <a:ext uri="{FF2B5EF4-FFF2-40B4-BE49-F238E27FC236}">
                <a16:creationId xmlns:a16="http://schemas.microsoft.com/office/drawing/2014/main" id="{E6E4A818-B270-4967-9D48-C5283BAA817B}"/>
              </a:ext>
            </a:extLst>
          </p:cNvPr>
          <p:cNvPicPr>
            <a:picLocks noChangeAspect="1"/>
          </p:cNvPicPr>
          <p:nvPr/>
        </p:nvPicPr>
        <p:blipFill>
          <a:blip r:embed="rId4"/>
          <a:stretch>
            <a:fillRect/>
          </a:stretch>
        </p:blipFill>
        <p:spPr>
          <a:xfrm>
            <a:off x="7698770" y="2368223"/>
            <a:ext cx="2860211" cy="4407585"/>
          </a:xfrm>
          <a:prstGeom prst="rect">
            <a:avLst/>
          </a:prstGeom>
        </p:spPr>
      </p:pic>
    </p:spTree>
    <p:extLst>
      <p:ext uri="{BB962C8B-B14F-4D97-AF65-F5344CB8AC3E}">
        <p14:creationId xmlns:p14="http://schemas.microsoft.com/office/powerpoint/2010/main" val="1732660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1005527"/>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12. Be Polite and Thankful to the Editors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DEC9DC9-6A15-43E6-AC27-0B0A99AA21A7}"/>
              </a:ext>
            </a:extLst>
          </p:cNvPr>
          <p:cNvPicPr>
            <a:picLocks noChangeAspect="1"/>
          </p:cNvPicPr>
          <p:nvPr/>
        </p:nvPicPr>
        <p:blipFill>
          <a:blip r:embed="rId3"/>
          <a:stretch>
            <a:fillRect/>
          </a:stretch>
        </p:blipFill>
        <p:spPr>
          <a:xfrm>
            <a:off x="2249488" y="2437894"/>
            <a:ext cx="7896225" cy="4261798"/>
          </a:xfrm>
          <a:prstGeom prst="rect">
            <a:avLst/>
          </a:prstGeom>
        </p:spPr>
      </p:pic>
    </p:spTree>
    <p:extLst>
      <p:ext uri="{BB962C8B-B14F-4D97-AF65-F5344CB8AC3E}">
        <p14:creationId xmlns:p14="http://schemas.microsoft.com/office/powerpoint/2010/main" val="1050149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1005527"/>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13. Tackle the Easy Things First</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Text&#10;&#10;Description automatically generated">
            <a:extLst>
              <a:ext uri="{FF2B5EF4-FFF2-40B4-BE49-F238E27FC236}">
                <a16:creationId xmlns:a16="http://schemas.microsoft.com/office/drawing/2014/main" id="{ECC9AD57-FBCE-430D-8D43-28B911AE3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042" y="2398260"/>
            <a:ext cx="7689645" cy="4041041"/>
          </a:xfrm>
          <a:prstGeom prst="rect">
            <a:avLst/>
          </a:prstGeom>
        </p:spPr>
      </p:pic>
    </p:spTree>
    <p:extLst>
      <p:ext uri="{BB962C8B-B14F-4D97-AF65-F5344CB8AC3E}">
        <p14:creationId xmlns:p14="http://schemas.microsoft.com/office/powerpoint/2010/main" val="230854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F8AEC9-8C20-4F71-A9D5-2B0D0F1A394C}"/>
              </a:ext>
            </a:extLst>
          </p:cNvPr>
          <p:cNvSpPr>
            <a:spLocks noGrp="1"/>
          </p:cNvSpPr>
          <p:nvPr>
            <p:ph type="title"/>
          </p:nvPr>
        </p:nvSpPr>
        <p:spPr>
          <a:xfrm>
            <a:off x="1981200" y="416689"/>
            <a:ext cx="8339560" cy="2071868"/>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12, 2019</a:t>
            </a:r>
            <a:br>
              <a:rPr lang="en-US" sz="11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From Dreaded to Amazing</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Cathy N. Davidson, Inside Higher Ed</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https://www.insidehighered.com/advice/2019/02/12/how-use-reviewers-revise-and-resubmit-comments-most-effectively-opinion</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562E4EA-8F6B-4EE7-85C2-49762582F48E}"/>
              </a:ext>
            </a:extLst>
          </p:cNvPr>
          <p:cNvPicPr>
            <a:picLocks noChangeAspect="1"/>
          </p:cNvPicPr>
          <p:nvPr/>
        </p:nvPicPr>
        <p:blipFill rotWithShape="1">
          <a:blip r:embed="rId3"/>
          <a:srcRect l="12405" t="13129" r="35064" b="9491"/>
          <a:stretch/>
        </p:blipFill>
        <p:spPr>
          <a:xfrm>
            <a:off x="3943109" y="2708477"/>
            <a:ext cx="4803494" cy="4062713"/>
          </a:xfrm>
          <a:prstGeom prst="rect">
            <a:avLst/>
          </a:prstGeom>
        </p:spPr>
      </p:pic>
    </p:spTree>
    <p:extLst>
      <p:ext uri="{BB962C8B-B14F-4D97-AF65-F5344CB8AC3E}">
        <p14:creationId xmlns:p14="http://schemas.microsoft.com/office/powerpoint/2010/main" val="1518271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F8AEC9-8C20-4F71-A9D5-2B0D0F1A394C}"/>
              </a:ext>
            </a:extLst>
          </p:cNvPr>
          <p:cNvSpPr>
            <a:spLocks noGrp="1"/>
          </p:cNvSpPr>
          <p:nvPr>
            <p:ph type="title"/>
          </p:nvPr>
        </p:nvSpPr>
        <p:spPr>
          <a:xfrm>
            <a:off x="1981200" y="416689"/>
            <a:ext cx="8339560" cy="2071868"/>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24, 2019</a:t>
            </a:r>
            <a:br>
              <a:rPr lang="en-US" sz="11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Tackling Revisions</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Alexandra Gold, Inside Higher Ed</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https://www.insidehighered.com/blogs/gradhacker/tackling-revisions</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8CC5FC60-C1B4-4CC9-9096-912E2ED060B7}"/>
              </a:ext>
            </a:extLst>
          </p:cNvPr>
          <p:cNvPicPr>
            <a:picLocks noChangeAspect="1"/>
          </p:cNvPicPr>
          <p:nvPr/>
        </p:nvPicPr>
        <p:blipFill rotWithShape="1">
          <a:blip r:embed="rId3"/>
          <a:srcRect l="13671" t="15126" r="34178" b="7299"/>
          <a:stretch/>
        </p:blipFill>
        <p:spPr>
          <a:xfrm>
            <a:off x="3483016" y="2558172"/>
            <a:ext cx="5335929" cy="4299828"/>
          </a:xfrm>
          <a:prstGeom prst="rect">
            <a:avLst/>
          </a:prstGeom>
        </p:spPr>
      </p:pic>
    </p:spTree>
    <p:extLst>
      <p:ext uri="{BB962C8B-B14F-4D97-AF65-F5344CB8AC3E}">
        <p14:creationId xmlns:p14="http://schemas.microsoft.com/office/powerpoint/2010/main" val="2274833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981199" y="343158"/>
            <a:ext cx="8481461" cy="2135081"/>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7, 2018</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6 Ways to Beat Writer’s Block</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Rachel Tour, The Chronicle of Higher Education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https://www.chronicle.com/article/6-ways-to-beat-writers-block/</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581150" y="2402872"/>
            <a:ext cx="7432220" cy="3555073"/>
          </a:xfrm>
        </p:spPr>
        <p:txBody>
          <a:bodyPr>
            <a:normAutofit/>
          </a:bodyPr>
          <a:lstStyle/>
          <a:p>
            <a:pPr marL="457200" indent="-457200">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Work up a sweat. ... </a:t>
            </a:r>
          </a:p>
          <a:p>
            <a:pPr marL="457200" indent="-457200">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Take a quick trip. ... </a:t>
            </a:r>
          </a:p>
          <a:p>
            <a:pPr marL="457200" indent="-457200">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Just keep at it. ... </a:t>
            </a:r>
          </a:p>
          <a:p>
            <a:pPr marL="457200" indent="-457200">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Heed Anne Lamott's clarion call…”write a shitty draft first.”</a:t>
            </a:r>
          </a:p>
          <a:p>
            <a:pPr marL="457200" indent="-457200">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Try the “compost” method…a pile of crap can lead to something worth cultivating</a:t>
            </a:r>
          </a:p>
          <a:p>
            <a:pPr marL="457200" indent="-457200">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Remind yourself that even the best writers get stuck.</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kern="0" dirty="0">
                <a:solidFill>
                  <a:prstClr val="black"/>
                </a:solidFill>
                <a:latin typeface="Arial" panose="020B0604020202020204" pitchFamily="34" charset="0"/>
                <a:cs typeface="Arial"/>
                <a:sym typeface="Arial"/>
              </a:rPr>
              <a:t>  </a:t>
            </a:r>
            <a:r>
              <a:rPr lang="en-US" altLang="en-US" sz="2800" kern="0" dirty="0">
                <a:solidFill>
                  <a:prstClr val="black"/>
                </a:solidFill>
                <a:latin typeface="Arial" panose="020B0604020202020204" pitchFamily="34" charset="0"/>
                <a:cs typeface="Arial"/>
                <a:sym typeface="Arial"/>
              </a:rPr>
              <a:t>     </a:t>
            </a:r>
            <a:endParaRPr lang="en-US" altLang="en-US" kern="0" dirty="0">
              <a:solidFill>
                <a:prstClr val="black"/>
              </a:solidFill>
              <a:latin typeface="Arial" panose="020B0604020202020204" pitchFamily="34" charset="0"/>
              <a:cs typeface="Arial"/>
              <a:sym typeface="Arial"/>
            </a:endParaRPr>
          </a:p>
        </p:txBody>
      </p:sp>
      <p:pic>
        <p:nvPicPr>
          <p:cNvPr id="6" name="Picture 5">
            <a:extLst>
              <a:ext uri="{FF2B5EF4-FFF2-40B4-BE49-F238E27FC236}">
                <a16:creationId xmlns:a16="http://schemas.microsoft.com/office/drawing/2014/main" id="{5D013889-0B50-4581-BC89-EB78FE6EDEA7}"/>
              </a:ext>
            </a:extLst>
          </p:cNvPr>
          <p:cNvPicPr>
            <a:picLocks noChangeAspect="1"/>
          </p:cNvPicPr>
          <p:nvPr/>
        </p:nvPicPr>
        <p:blipFill>
          <a:blip r:embed="rId3"/>
          <a:stretch>
            <a:fillRect/>
          </a:stretch>
        </p:blipFill>
        <p:spPr>
          <a:xfrm>
            <a:off x="9013371" y="4738914"/>
            <a:ext cx="3178630" cy="2119087"/>
          </a:xfrm>
          <a:prstGeom prst="rect">
            <a:avLst/>
          </a:prstGeom>
        </p:spPr>
      </p:pic>
    </p:spTree>
    <p:extLst>
      <p:ext uri="{BB962C8B-B14F-4D97-AF65-F5344CB8AC3E}">
        <p14:creationId xmlns:p14="http://schemas.microsoft.com/office/powerpoint/2010/main" val="190983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2035140" y="490395"/>
            <a:ext cx="8121721" cy="194458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4, 2018</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 New Series on Scholarly Productivity: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‘Are You Writing?’</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Rebecca Shuman, The Chronicle of Higher Education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https://www.chronicle.com/article/A-New-Series-on-Scholarly/244689</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53625FE-3338-467F-B983-0AD22F7DD293}"/>
              </a:ext>
            </a:extLst>
          </p:cNvPr>
          <p:cNvSpPr>
            <a:spLocks noGrp="1"/>
          </p:cNvSpPr>
          <p:nvPr>
            <p:ph idx="1"/>
          </p:nvPr>
        </p:nvSpPr>
        <p:spPr>
          <a:xfrm>
            <a:off x="1981200" y="2609637"/>
            <a:ext cx="6056616" cy="3757969"/>
          </a:xfrm>
        </p:spPr>
        <p:txBody>
          <a:bodyPr>
            <a:normAutofit lnSpcReduction="10000"/>
          </a:bodyPr>
          <a:lstStyle/>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Read as peer reviewer; mark up everything.</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Catalog problems on a 1 to 3 difficulty scale (Level 1 takes less than 30 minutes, Level 2 takes 2 hours or less; Level 3 takes more time).</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Fix the easy ones and gain momentum for the harder ones!</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Take breaks as needed.</a:t>
            </a: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a:defRPr/>
            </a:pPr>
            <a:endParaRPr lang="en-US" dirty="0">
              <a:solidFill>
                <a:prstClr val="black"/>
              </a:solidFill>
              <a:latin typeface="Calibri"/>
              <a:cs typeface="Arial"/>
              <a:sym typeface="Arial"/>
            </a:endParaRPr>
          </a:p>
        </p:txBody>
      </p:sp>
      <p:pic>
        <p:nvPicPr>
          <p:cNvPr id="4" name="Picture 3">
            <a:extLst>
              <a:ext uri="{FF2B5EF4-FFF2-40B4-BE49-F238E27FC236}">
                <a16:creationId xmlns:a16="http://schemas.microsoft.com/office/drawing/2014/main" id="{57FE2263-C6A0-4CB7-AC1F-3BEC26E55E4C}"/>
              </a:ext>
            </a:extLst>
          </p:cNvPr>
          <p:cNvPicPr>
            <a:picLocks noChangeAspect="1"/>
          </p:cNvPicPr>
          <p:nvPr/>
        </p:nvPicPr>
        <p:blipFill rotWithShape="1">
          <a:blip r:embed="rId4"/>
          <a:srcRect l="24167" t="32861" r="30833" b="9601"/>
          <a:stretch/>
        </p:blipFill>
        <p:spPr>
          <a:xfrm>
            <a:off x="8037816" y="2940313"/>
            <a:ext cx="2630184" cy="2289234"/>
          </a:xfrm>
          <a:prstGeom prst="rect">
            <a:avLst/>
          </a:prstGeom>
        </p:spPr>
      </p:pic>
    </p:spTree>
    <p:extLst>
      <p:ext uri="{BB962C8B-B14F-4D97-AF65-F5344CB8AC3E}">
        <p14:creationId xmlns:p14="http://schemas.microsoft.com/office/powerpoint/2010/main" val="219813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17532" y="866253"/>
            <a:ext cx="8156937" cy="1315495"/>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14. Find a Mentor and Ask Senior People for Advice</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3238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pPr>
            <a:endParaRPr lang="en-US" sz="1400" kern="0">
              <a:solidFill>
                <a:srgbClr val="000000"/>
              </a:solidFill>
              <a:latin typeface="Arial"/>
              <a:cs typeface="Arial"/>
              <a:sym typeface="Arial"/>
            </a:endParaRPr>
          </a:p>
        </p:txBody>
      </p:sp>
      <p:pic>
        <p:nvPicPr>
          <p:cNvPr id="8" name="Picture 7">
            <a:extLst>
              <a:ext uri="{FF2B5EF4-FFF2-40B4-BE49-F238E27FC236}">
                <a16:creationId xmlns:a16="http://schemas.microsoft.com/office/drawing/2014/main" id="{9BA49DFA-7876-4BB8-936F-FC84BA63D170}"/>
              </a:ext>
            </a:extLst>
          </p:cNvPr>
          <p:cNvPicPr>
            <a:picLocks noChangeAspect="1"/>
          </p:cNvPicPr>
          <p:nvPr/>
        </p:nvPicPr>
        <p:blipFill>
          <a:blip r:embed="rId3"/>
          <a:stretch>
            <a:fillRect/>
          </a:stretch>
        </p:blipFill>
        <p:spPr>
          <a:xfrm>
            <a:off x="6686309" y="2864815"/>
            <a:ext cx="3981692" cy="2667117"/>
          </a:xfrm>
          <a:prstGeom prst="rect">
            <a:avLst/>
          </a:prstGeom>
        </p:spPr>
      </p:pic>
      <p:pic>
        <p:nvPicPr>
          <p:cNvPr id="11" name="Picture 10">
            <a:extLst>
              <a:ext uri="{FF2B5EF4-FFF2-40B4-BE49-F238E27FC236}">
                <a16:creationId xmlns:a16="http://schemas.microsoft.com/office/drawing/2014/main" id="{7DF2DB85-96D6-4886-8E14-1A458041C61B}"/>
              </a:ext>
            </a:extLst>
          </p:cNvPr>
          <p:cNvPicPr>
            <a:picLocks noChangeAspect="1"/>
          </p:cNvPicPr>
          <p:nvPr/>
        </p:nvPicPr>
        <p:blipFill>
          <a:blip r:embed="rId4"/>
          <a:stretch>
            <a:fillRect/>
          </a:stretch>
        </p:blipFill>
        <p:spPr>
          <a:xfrm>
            <a:off x="1524000" y="2924457"/>
            <a:ext cx="5020454" cy="2667117"/>
          </a:xfrm>
          <a:prstGeom prst="rect">
            <a:avLst/>
          </a:prstGeom>
        </p:spPr>
      </p:pic>
    </p:spTree>
    <p:extLst>
      <p:ext uri="{BB962C8B-B14F-4D97-AF65-F5344CB8AC3E}">
        <p14:creationId xmlns:p14="http://schemas.microsoft.com/office/powerpoint/2010/main" val="2948143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17532" y="756374"/>
            <a:ext cx="8156937" cy="1315495"/>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15. Form a Writing Group</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3238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defRPr/>
            </a:pPr>
            <a:endParaRPr lang="en-US" sz="1400"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97CC2693-4379-4C0D-A36C-F562625742C2}"/>
              </a:ext>
            </a:extLst>
          </p:cNvPr>
          <p:cNvPicPr>
            <a:picLocks noChangeAspect="1"/>
          </p:cNvPicPr>
          <p:nvPr/>
        </p:nvPicPr>
        <p:blipFill>
          <a:blip r:embed="rId3"/>
          <a:stretch>
            <a:fillRect/>
          </a:stretch>
        </p:blipFill>
        <p:spPr>
          <a:xfrm>
            <a:off x="1524000" y="2773379"/>
            <a:ext cx="4624058" cy="3082705"/>
          </a:xfrm>
          <a:prstGeom prst="rect">
            <a:avLst/>
          </a:prstGeom>
        </p:spPr>
      </p:pic>
      <p:pic>
        <p:nvPicPr>
          <p:cNvPr id="5" name="Picture 4">
            <a:extLst>
              <a:ext uri="{FF2B5EF4-FFF2-40B4-BE49-F238E27FC236}">
                <a16:creationId xmlns:a16="http://schemas.microsoft.com/office/drawing/2014/main" id="{B5E1F12A-033F-4B94-A82A-BD62ECC8B771}"/>
              </a:ext>
            </a:extLst>
          </p:cNvPr>
          <p:cNvPicPr>
            <a:picLocks noChangeAspect="1"/>
          </p:cNvPicPr>
          <p:nvPr/>
        </p:nvPicPr>
        <p:blipFill rotWithShape="1">
          <a:blip r:embed="rId4"/>
          <a:srcRect l="18333" t="30252" r="40000" b="7871"/>
          <a:stretch/>
        </p:blipFill>
        <p:spPr>
          <a:xfrm>
            <a:off x="6324600" y="2295370"/>
            <a:ext cx="4343400" cy="4082797"/>
          </a:xfrm>
          <a:prstGeom prst="rect">
            <a:avLst/>
          </a:prstGeom>
        </p:spPr>
      </p:pic>
    </p:spTree>
    <p:extLst>
      <p:ext uri="{BB962C8B-B14F-4D97-AF65-F5344CB8AC3E}">
        <p14:creationId xmlns:p14="http://schemas.microsoft.com/office/powerpoint/2010/main" val="3106927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17532" y="756374"/>
            <a:ext cx="8156937" cy="1315495"/>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3200"/>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16. Keep a Notebook of What Thinking</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3238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defRPr/>
            </a:pPr>
            <a:endParaRPr lang="en-US" sz="1400"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94C18FB-E57F-4485-96A3-6264AC2DA01F}"/>
              </a:ext>
            </a:extLst>
          </p:cNvPr>
          <p:cNvPicPr>
            <a:picLocks noChangeAspect="1"/>
          </p:cNvPicPr>
          <p:nvPr/>
        </p:nvPicPr>
        <p:blipFill>
          <a:blip r:embed="rId3"/>
          <a:stretch>
            <a:fillRect/>
          </a:stretch>
        </p:blipFill>
        <p:spPr>
          <a:xfrm>
            <a:off x="3142046" y="2592729"/>
            <a:ext cx="5811455" cy="4184248"/>
          </a:xfrm>
          <a:prstGeom prst="rect">
            <a:avLst/>
          </a:prstGeom>
        </p:spPr>
      </p:pic>
    </p:spTree>
    <p:extLst>
      <p:ext uri="{BB962C8B-B14F-4D97-AF65-F5344CB8AC3E}">
        <p14:creationId xmlns:p14="http://schemas.microsoft.com/office/powerpoint/2010/main" val="1969370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17532" y="756374"/>
            <a:ext cx="8156937" cy="1315495"/>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3200"/>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17. Engage in Free Writing</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3238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defRPr/>
            </a:pPr>
            <a:endParaRPr lang="en-US" sz="1400"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F85CBFAB-5F5B-4033-A983-E888ED5777B1}"/>
              </a:ext>
            </a:extLst>
          </p:cNvPr>
          <p:cNvPicPr>
            <a:picLocks noChangeAspect="1"/>
          </p:cNvPicPr>
          <p:nvPr/>
        </p:nvPicPr>
        <p:blipFill>
          <a:blip r:embed="rId3"/>
          <a:stretch>
            <a:fillRect/>
          </a:stretch>
        </p:blipFill>
        <p:spPr>
          <a:xfrm>
            <a:off x="1793433" y="2188512"/>
            <a:ext cx="8518968" cy="4451161"/>
          </a:xfrm>
          <a:prstGeom prst="rect">
            <a:avLst/>
          </a:prstGeom>
        </p:spPr>
      </p:pic>
    </p:spTree>
    <p:extLst>
      <p:ext uri="{BB962C8B-B14F-4D97-AF65-F5344CB8AC3E}">
        <p14:creationId xmlns:p14="http://schemas.microsoft.com/office/powerpoint/2010/main" val="3079999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2A13-01FB-4EDF-81DF-9E674FE43FFB}"/>
              </a:ext>
            </a:extLst>
          </p:cNvPr>
          <p:cNvSpPr>
            <a:spLocks noGrp="1"/>
          </p:cNvSpPr>
          <p:nvPr>
            <p:ph type="title"/>
          </p:nvPr>
        </p:nvSpPr>
        <p:spPr>
          <a:xfrm>
            <a:off x="1981200" y="633452"/>
            <a:ext cx="8229600" cy="1143000"/>
          </a:xfrm>
        </p:spPr>
        <p:txBody>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18. Read Everyday!</a:t>
            </a:r>
            <a:endPar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F2DF3464-3929-414F-89C2-D133746037C3}"/>
              </a:ext>
            </a:extLst>
          </p:cNvPr>
          <p:cNvPicPr>
            <a:picLocks noChangeAspect="1"/>
          </p:cNvPicPr>
          <p:nvPr/>
        </p:nvPicPr>
        <p:blipFill>
          <a:blip r:embed="rId2"/>
          <a:stretch>
            <a:fillRect/>
          </a:stretch>
        </p:blipFill>
        <p:spPr>
          <a:xfrm>
            <a:off x="2565522" y="1948139"/>
            <a:ext cx="7060956" cy="4707304"/>
          </a:xfrm>
          <a:prstGeom prst="rect">
            <a:avLst/>
          </a:prstGeom>
        </p:spPr>
      </p:pic>
    </p:spTree>
    <p:extLst>
      <p:ext uri="{BB962C8B-B14F-4D97-AF65-F5344CB8AC3E}">
        <p14:creationId xmlns:p14="http://schemas.microsoft.com/office/powerpoint/2010/main" val="3826319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832064"/>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19. Share Your Publication Efforts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(e.g., Twitter, Facebook, LinkedIn, email, ResearchGate, Academia.edu, etc.)</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0A3B460-459E-4254-99E5-60BCDE14E49D}"/>
              </a:ext>
            </a:extLst>
          </p:cNvPr>
          <p:cNvPicPr>
            <a:picLocks noChangeAspect="1"/>
          </p:cNvPicPr>
          <p:nvPr/>
        </p:nvPicPr>
        <p:blipFill>
          <a:blip r:embed="rId3"/>
          <a:stretch>
            <a:fillRect/>
          </a:stretch>
        </p:blipFill>
        <p:spPr>
          <a:xfrm>
            <a:off x="1524000" y="2527042"/>
            <a:ext cx="5105400" cy="4254500"/>
          </a:xfrm>
          <a:prstGeom prst="rect">
            <a:avLst/>
          </a:prstGeom>
        </p:spPr>
      </p:pic>
      <p:pic>
        <p:nvPicPr>
          <p:cNvPr id="11" name="Picture 10">
            <a:extLst>
              <a:ext uri="{FF2B5EF4-FFF2-40B4-BE49-F238E27FC236}">
                <a16:creationId xmlns:a16="http://schemas.microsoft.com/office/drawing/2014/main" id="{DB164D3B-9B2F-475A-B58C-1C7F650064D5}"/>
              </a:ext>
            </a:extLst>
          </p:cNvPr>
          <p:cNvPicPr>
            <a:picLocks noChangeAspect="1"/>
          </p:cNvPicPr>
          <p:nvPr/>
        </p:nvPicPr>
        <p:blipFill>
          <a:blip r:embed="rId4"/>
          <a:stretch>
            <a:fillRect/>
          </a:stretch>
        </p:blipFill>
        <p:spPr>
          <a:xfrm>
            <a:off x="7404100" y="5324476"/>
            <a:ext cx="2695574" cy="1457067"/>
          </a:xfrm>
          <a:prstGeom prst="rect">
            <a:avLst/>
          </a:prstGeom>
        </p:spPr>
      </p:pic>
      <p:pic>
        <p:nvPicPr>
          <p:cNvPr id="15" name="Picture 14">
            <a:extLst>
              <a:ext uri="{FF2B5EF4-FFF2-40B4-BE49-F238E27FC236}">
                <a16:creationId xmlns:a16="http://schemas.microsoft.com/office/drawing/2014/main" id="{AFE9D005-8704-4B8C-B829-93BEFDADAC44}"/>
              </a:ext>
            </a:extLst>
          </p:cNvPr>
          <p:cNvPicPr>
            <a:picLocks noChangeAspect="1"/>
          </p:cNvPicPr>
          <p:nvPr/>
        </p:nvPicPr>
        <p:blipFill>
          <a:blip r:embed="rId5"/>
          <a:stretch>
            <a:fillRect/>
          </a:stretch>
        </p:blipFill>
        <p:spPr>
          <a:xfrm>
            <a:off x="6910143" y="2638441"/>
            <a:ext cx="3683488" cy="2355835"/>
          </a:xfrm>
          <a:prstGeom prst="rect">
            <a:avLst/>
          </a:prstGeom>
        </p:spPr>
      </p:pic>
    </p:spTree>
    <p:extLst>
      <p:ext uri="{BB962C8B-B14F-4D97-AF65-F5344CB8AC3E}">
        <p14:creationId xmlns:p14="http://schemas.microsoft.com/office/powerpoint/2010/main" val="37185326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20. Celebrate Your Writing Accomplishments with Friends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B27878A-E59C-4CDD-BDE6-5C312CB4AFA9}"/>
              </a:ext>
            </a:extLst>
          </p:cNvPr>
          <p:cNvPicPr>
            <a:picLocks noChangeAspect="1"/>
          </p:cNvPicPr>
          <p:nvPr/>
        </p:nvPicPr>
        <p:blipFill>
          <a:blip r:embed="rId3"/>
          <a:stretch>
            <a:fillRect/>
          </a:stretch>
        </p:blipFill>
        <p:spPr>
          <a:xfrm>
            <a:off x="2781300" y="2177238"/>
            <a:ext cx="7035800" cy="4680762"/>
          </a:xfrm>
          <a:prstGeom prst="rect">
            <a:avLst/>
          </a:prstGeom>
        </p:spPr>
      </p:pic>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3238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pPr>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1844547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72924" y="926872"/>
            <a:ext cx="8246152" cy="1241235"/>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You never know where you’ll be celebrating your writing accomplishments…</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Even at a wedding of your nephew!</a:t>
            </a:r>
            <a:endParaRPr sz="2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DC7E830-2625-4ABC-B157-A507D18C892E}"/>
              </a:ext>
            </a:extLst>
          </p:cNvPr>
          <p:cNvPicPr>
            <a:picLocks noChangeAspect="1"/>
          </p:cNvPicPr>
          <p:nvPr/>
        </p:nvPicPr>
        <p:blipFill>
          <a:blip r:embed="rId3"/>
          <a:stretch>
            <a:fillRect/>
          </a:stretch>
        </p:blipFill>
        <p:spPr>
          <a:xfrm>
            <a:off x="4904199" y="2504968"/>
            <a:ext cx="5763802" cy="4322852"/>
          </a:xfrm>
          <a:prstGeom prst="rect">
            <a:avLst/>
          </a:prstGeom>
        </p:spPr>
      </p:pic>
      <p:pic>
        <p:nvPicPr>
          <p:cNvPr id="8" name="Picture 7">
            <a:extLst>
              <a:ext uri="{FF2B5EF4-FFF2-40B4-BE49-F238E27FC236}">
                <a16:creationId xmlns:a16="http://schemas.microsoft.com/office/drawing/2014/main" id="{D3523828-72A5-4D7A-ABC0-2B2BC223DDB0}"/>
              </a:ext>
            </a:extLst>
          </p:cNvPr>
          <p:cNvPicPr>
            <a:picLocks noChangeAspect="1"/>
          </p:cNvPicPr>
          <p:nvPr/>
        </p:nvPicPr>
        <p:blipFill>
          <a:blip r:embed="rId4"/>
          <a:stretch>
            <a:fillRect/>
          </a:stretch>
        </p:blipFill>
        <p:spPr>
          <a:xfrm>
            <a:off x="1557229" y="2474788"/>
            <a:ext cx="3264774" cy="4353032"/>
          </a:xfrm>
          <a:prstGeom prst="rect">
            <a:avLst/>
          </a:prstGeom>
        </p:spPr>
      </p:pic>
      <p:pic>
        <p:nvPicPr>
          <p:cNvPr id="11" name="Picture 10">
            <a:extLst>
              <a:ext uri="{FF2B5EF4-FFF2-40B4-BE49-F238E27FC236}">
                <a16:creationId xmlns:a16="http://schemas.microsoft.com/office/drawing/2014/main" id="{25E5242E-A360-47C4-B2AC-8CD50207743C}"/>
              </a:ext>
            </a:extLst>
          </p:cNvPr>
          <p:cNvPicPr>
            <a:picLocks noChangeAspect="1"/>
          </p:cNvPicPr>
          <p:nvPr/>
        </p:nvPicPr>
        <p:blipFill>
          <a:blip r:embed="rId5"/>
          <a:stretch>
            <a:fillRect/>
          </a:stretch>
        </p:blipFill>
        <p:spPr>
          <a:xfrm>
            <a:off x="4822004" y="2504968"/>
            <a:ext cx="1993327" cy="2963452"/>
          </a:xfrm>
          <a:prstGeom prst="rect">
            <a:avLst/>
          </a:prstGeom>
        </p:spPr>
      </p:pic>
    </p:spTree>
    <p:extLst>
      <p:ext uri="{BB962C8B-B14F-4D97-AF65-F5344CB8AC3E}">
        <p14:creationId xmlns:p14="http://schemas.microsoft.com/office/powerpoint/2010/main" val="313800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082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Just don’t celebrate too much!</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5C630E8-B5A4-49BE-A881-F84C79CE1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376" y="2126752"/>
            <a:ext cx="4731249" cy="4731249"/>
          </a:xfrm>
          <a:prstGeom prst="rect">
            <a:avLst/>
          </a:prstGeom>
        </p:spPr>
      </p:pic>
    </p:spTree>
    <p:extLst>
      <p:ext uri="{BB962C8B-B14F-4D97-AF65-F5344CB8AC3E}">
        <p14:creationId xmlns:p14="http://schemas.microsoft.com/office/powerpoint/2010/main" val="81855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232807" y="343158"/>
            <a:ext cx="9707336" cy="2135081"/>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11, 2020</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How to Find a Writing Routine that Works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Manya</a:t>
            </a:r>
            <a:r>
              <a:rPr lang="en-US" sz="2400" b="1" dirty="0">
                <a:latin typeface="Tahoma" panose="020B0604030504040204" pitchFamily="34" charset="0"/>
                <a:ea typeface="Tahoma" panose="020B0604030504040204" pitchFamily="34" charset="0"/>
                <a:cs typeface="Tahoma" panose="020B0604030504040204" pitchFamily="34" charset="0"/>
              </a:rPr>
              <a:t> Whitaker, The Chronicle of Higher Education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https://www.chronicle.com/article/how-to-find-a-writing-routine-that-works</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581150" y="2402872"/>
            <a:ext cx="7432220" cy="3555073"/>
          </a:xfrm>
        </p:spPr>
        <p:txBody>
          <a:bodyPr>
            <a:normAutofit fontScale="92500" lnSpcReduction="10000"/>
          </a:bodyPr>
          <a:lstStyle/>
          <a:p>
            <a:pPr marL="457200" indent="-4572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Always work on at least 2 projects.</a:t>
            </a:r>
          </a:p>
          <a:p>
            <a:pPr marL="457200" indent="-4572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Review potential publishers and options.</a:t>
            </a:r>
          </a:p>
          <a:p>
            <a:pPr marL="457200" indent="-4572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Set a reasonable writing timeline.</a:t>
            </a:r>
          </a:p>
          <a:p>
            <a:pPr marL="457200" indent="-4572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Make a writing schedule and plan.</a:t>
            </a:r>
          </a:p>
          <a:p>
            <a:pPr marL="457200" indent="-4572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Have a project-based writing schedule.</a:t>
            </a:r>
          </a:p>
          <a:p>
            <a:pPr marL="457200" indent="-4572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Expand notion of when “writing.”</a:t>
            </a:r>
          </a:p>
          <a:p>
            <a:pPr marL="457200" indent="-4572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Set time writing goals, not word goals.</a:t>
            </a:r>
          </a:p>
          <a:p>
            <a:pPr marL="457200" indent="-4572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Write what motivates you that day.</a:t>
            </a:r>
          </a:p>
          <a:p>
            <a:pPr marL="457200" indent="-4572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Establish flexible schedules.</a:t>
            </a:r>
          </a:p>
          <a:p>
            <a:pPr marL="457200" indent="-457200">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Read more and edit as you go.</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52400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kern="0" dirty="0">
                <a:solidFill>
                  <a:prstClr val="black"/>
                </a:solidFill>
                <a:latin typeface="Arial" panose="020B0604020202020204" pitchFamily="34" charset="0"/>
                <a:cs typeface="Arial"/>
                <a:sym typeface="Arial"/>
              </a:rPr>
              <a:t>  </a:t>
            </a:r>
            <a:r>
              <a:rPr lang="en-US" altLang="en-US" sz="2800" kern="0" dirty="0">
                <a:solidFill>
                  <a:prstClr val="black"/>
                </a:solidFill>
                <a:latin typeface="Arial" panose="020B0604020202020204" pitchFamily="34" charset="0"/>
                <a:cs typeface="Arial"/>
                <a:sym typeface="Arial"/>
              </a:rPr>
              <a:t>     </a:t>
            </a:r>
            <a:endParaRPr lang="en-US" altLang="en-US" kern="0" dirty="0">
              <a:solidFill>
                <a:prstClr val="black"/>
              </a:solidFill>
              <a:latin typeface="Arial" panose="020B0604020202020204" pitchFamily="34" charset="0"/>
              <a:cs typeface="Arial"/>
              <a:sym typeface="Arial"/>
            </a:endParaRPr>
          </a:p>
        </p:txBody>
      </p:sp>
      <p:pic>
        <p:nvPicPr>
          <p:cNvPr id="8" name="Picture 7">
            <a:extLst>
              <a:ext uri="{FF2B5EF4-FFF2-40B4-BE49-F238E27FC236}">
                <a16:creationId xmlns:a16="http://schemas.microsoft.com/office/drawing/2014/main" id="{326E3FE2-4C6C-4208-A10C-DBDBCDCDB469}"/>
              </a:ext>
            </a:extLst>
          </p:cNvPr>
          <p:cNvPicPr>
            <a:picLocks noChangeAspect="1"/>
          </p:cNvPicPr>
          <p:nvPr/>
        </p:nvPicPr>
        <p:blipFill rotWithShape="1">
          <a:blip r:embed="rId3"/>
          <a:srcRect l="16316" t="45714" r="38735" b="12143"/>
          <a:stretch/>
        </p:blipFill>
        <p:spPr>
          <a:xfrm>
            <a:off x="9013370" y="4644925"/>
            <a:ext cx="3178630" cy="2115103"/>
          </a:xfrm>
          <a:prstGeom prst="rect">
            <a:avLst/>
          </a:prstGeom>
        </p:spPr>
      </p:pic>
    </p:spTree>
    <p:extLst>
      <p:ext uri="{BB962C8B-B14F-4D97-AF65-F5344CB8AC3E}">
        <p14:creationId xmlns:p14="http://schemas.microsoft.com/office/powerpoint/2010/main" val="970297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47767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4400"/>
            </a:pPr>
            <a:r>
              <a:rPr lang="en" sz="4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99 Seconds Activity #1</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1" name="Shape 171"/>
          <p:cNvSpPr txBox="1"/>
          <p:nvPr/>
        </p:nvSpPr>
        <p:spPr>
          <a:xfrm>
            <a:off x="2154093" y="1891158"/>
            <a:ext cx="4044649" cy="3327400"/>
          </a:xfrm>
          <a:prstGeom prst="rect">
            <a:avLst/>
          </a:prstGeom>
          <a:noFill/>
          <a:ln>
            <a:noFill/>
          </a:ln>
        </p:spPr>
        <p:txBody>
          <a:bodyPr spcFirstLastPara="1" wrap="square" lIns="91425" tIns="45700" rIns="91425" bIns="45700" anchor="t" anchorCtr="0">
            <a:noAutofit/>
          </a:bodyPr>
          <a:lstStyle/>
          <a:p>
            <a:pPr>
              <a:buClr>
                <a:srgbClr val="000000"/>
              </a:buClr>
              <a:buSzPts val="2400"/>
            </a:pPr>
            <a:r>
              <a:rPr lang="en" sz="32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With your next chair neighbor </a:t>
            </a:r>
            <a:r>
              <a:rPr lang="en-US" sz="3200"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Calibri"/>
              </a:rPr>
              <a:t>discuss what you plan to write about.</a:t>
            </a:r>
            <a:endParaRPr b="1" kern="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a:spcBef>
                <a:spcPts val="480"/>
              </a:spcBef>
              <a:buClr>
                <a:srgbClr val="000000"/>
              </a:buClr>
              <a:buSzPts val="2400"/>
            </a:pPr>
            <a:endParaRPr sz="2400" kern="0" dirty="0">
              <a:solidFill>
                <a:srgbClr val="000000"/>
              </a:solidFill>
              <a:latin typeface="Calibri"/>
              <a:ea typeface="Calibri"/>
              <a:cs typeface="Calibri"/>
              <a:sym typeface="Calibri"/>
            </a:endParaRPr>
          </a:p>
          <a:p>
            <a:pPr>
              <a:buClr>
                <a:srgbClr val="000000"/>
              </a:buClr>
            </a:pPr>
            <a:endParaRPr sz="2400" kern="0" dirty="0">
              <a:solidFill>
                <a:srgbClr val="0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DF101C2D-6361-4722-A8CA-666F15471150}"/>
              </a:ext>
            </a:extLst>
          </p:cNvPr>
          <p:cNvPicPr>
            <a:picLocks noChangeAspect="1"/>
          </p:cNvPicPr>
          <p:nvPr/>
        </p:nvPicPr>
        <p:blipFill>
          <a:blip r:embed="rId3"/>
          <a:stretch>
            <a:fillRect/>
          </a:stretch>
        </p:blipFill>
        <p:spPr>
          <a:xfrm>
            <a:off x="6498256" y="2034996"/>
            <a:ext cx="4169744" cy="2578100"/>
          </a:xfrm>
          <a:prstGeom prst="rect">
            <a:avLst/>
          </a:prstGeom>
        </p:spPr>
      </p:pic>
      <p:pic>
        <p:nvPicPr>
          <p:cNvPr id="3" name="Picture 2">
            <a:extLst>
              <a:ext uri="{FF2B5EF4-FFF2-40B4-BE49-F238E27FC236}">
                <a16:creationId xmlns:a16="http://schemas.microsoft.com/office/drawing/2014/main" id="{C9AB7AF8-3F6B-4A29-9D79-26776D9299CF}"/>
              </a:ext>
            </a:extLst>
          </p:cNvPr>
          <p:cNvPicPr>
            <a:picLocks noChangeAspect="1"/>
          </p:cNvPicPr>
          <p:nvPr/>
        </p:nvPicPr>
        <p:blipFill>
          <a:blip r:embed="rId4"/>
          <a:stretch>
            <a:fillRect/>
          </a:stretch>
        </p:blipFill>
        <p:spPr>
          <a:xfrm>
            <a:off x="2675561" y="4613098"/>
            <a:ext cx="2030059" cy="224490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E00E8D-8394-4962-B7D7-110C03695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252" y="3158984"/>
            <a:ext cx="5429748" cy="3699016"/>
          </a:xfrm>
          <a:prstGeom prst="rect">
            <a:avLst/>
          </a:prstGeom>
        </p:spPr>
      </p:pic>
      <p:pic>
        <p:nvPicPr>
          <p:cNvPr id="14" name="Picture 13">
            <a:extLst>
              <a:ext uri="{FF2B5EF4-FFF2-40B4-BE49-F238E27FC236}">
                <a16:creationId xmlns:a16="http://schemas.microsoft.com/office/drawing/2014/main" id="{6C80959C-DF3F-4A42-BB1C-E8B1F552B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210" y="0"/>
            <a:ext cx="5618661" cy="2949797"/>
          </a:xfrm>
          <a:prstGeom prst="rect">
            <a:avLst/>
          </a:prstGeom>
        </p:spPr>
      </p:pic>
      <p:pic>
        <p:nvPicPr>
          <p:cNvPr id="9" name="Picture 8">
            <a:extLst>
              <a:ext uri="{FF2B5EF4-FFF2-40B4-BE49-F238E27FC236}">
                <a16:creationId xmlns:a16="http://schemas.microsoft.com/office/drawing/2014/main" id="{CB7728BF-CFBD-4280-9883-D835C0B67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334"/>
            <a:ext cx="5238044" cy="6783695"/>
          </a:xfrm>
          <a:prstGeom prst="rect">
            <a:avLst/>
          </a:prstGeom>
        </p:spPr>
      </p:pic>
    </p:spTree>
    <p:extLst>
      <p:ext uri="{BB962C8B-B14F-4D97-AF65-F5344CB8AC3E}">
        <p14:creationId xmlns:p14="http://schemas.microsoft.com/office/powerpoint/2010/main" val="3484256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person, scene&#10;&#10;Description automatically generated">
            <a:extLst>
              <a:ext uri="{FF2B5EF4-FFF2-40B4-BE49-F238E27FC236}">
                <a16:creationId xmlns:a16="http://schemas.microsoft.com/office/drawing/2014/main" id="{21684CD5-7969-4C60-96E4-0F4B1315E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84"/>
            <a:ext cx="4585079" cy="3676400"/>
          </a:xfrm>
          <a:prstGeom prst="rect">
            <a:avLst/>
          </a:prstGeom>
        </p:spPr>
      </p:pic>
      <p:pic>
        <p:nvPicPr>
          <p:cNvPr id="5" name="Picture 4">
            <a:extLst>
              <a:ext uri="{FF2B5EF4-FFF2-40B4-BE49-F238E27FC236}">
                <a16:creationId xmlns:a16="http://schemas.microsoft.com/office/drawing/2014/main" id="{741238C7-B43D-4E2D-974F-08DCB4A0F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802" y="-31284"/>
            <a:ext cx="5637498" cy="3776901"/>
          </a:xfrm>
          <a:prstGeom prst="rect">
            <a:avLst/>
          </a:prstGeom>
        </p:spPr>
      </p:pic>
      <p:pic>
        <p:nvPicPr>
          <p:cNvPr id="7" name="Picture 6">
            <a:extLst>
              <a:ext uri="{FF2B5EF4-FFF2-40B4-BE49-F238E27FC236}">
                <a16:creationId xmlns:a16="http://schemas.microsoft.com/office/drawing/2014/main" id="{997639C7-932E-4E17-AB2A-BBEBD991A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01977"/>
            <a:ext cx="4205500" cy="3075272"/>
          </a:xfrm>
          <a:prstGeom prst="rect">
            <a:avLst/>
          </a:prstGeom>
        </p:spPr>
      </p:pic>
      <p:pic>
        <p:nvPicPr>
          <p:cNvPr id="11" name="Picture 10">
            <a:extLst>
              <a:ext uri="{FF2B5EF4-FFF2-40B4-BE49-F238E27FC236}">
                <a16:creationId xmlns:a16="http://schemas.microsoft.com/office/drawing/2014/main" id="{33D97F49-A20E-4661-B1C9-CC6A9324CE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8320" y="3878980"/>
            <a:ext cx="4255855" cy="2998269"/>
          </a:xfrm>
          <a:prstGeom prst="rect">
            <a:avLst/>
          </a:prstGeom>
        </p:spPr>
      </p:pic>
    </p:spTree>
    <p:extLst>
      <p:ext uri="{BB962C8B-B14F-4D97-AF65-F5344CB8AC3E}">
        <p14:creationId xmlns:p14="http://schemas.microsoft.com/office/powerpoint/2010/main" val="2190078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3799" y="467522"/>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6935281" y="2555895"/>
            <a:ext cx="447092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 having standing desk…power it up and down via hydraulics. And my office looks out into a forest.</a:t>
            </a:r>
          </a:p>
        </p:txBody>
      </p:sp>
      <p:pic>
        <p:nvPicPr>
          <p:cNvPr id="5" name="Picture 4">
            <a:extLst>
              <a:ext uri="{FF2B5EF4-FFF2-40B4-BE49-F238E27FC236}">
                <a16:creationId xmlns:a16="http://schemas.microsoft.com/office/drawing/2014/main" id="{63E8DDDA-38C9-44AE-B221-D88FCCC91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3752"/>
            <a:ext cx="6432331" cy="4824248"/>
          </a:xfrm>
          <a:prstGeom prst="rect">
            <a:avLst/>
          </a:prstGeom>
        </p:spPr>
      </p:pic>
    </p:spTree>
    <p:extLst>
      <p:ext uri="{BB962C8B-B14F-4D97-AF65-F5344CB8AC3E}">
        <p14:creationId xmlns:p14="http://schemas.microsoft.com/office/powerpoint/2010/main" val="3133591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3799" y="467522"/>
            <a:ext cx="10493477" cy="1542333"/>
          </a:xfrm>
        </p:spPr>
        <p:txBody>
          <a:bodyPr>
            <a:normAutofit/>
          </a:bodyPr>
          <a:lstStyle/>
          <a:p>
            <a:pPr algn="ctr"/>
            <a:r>
              <a:rPr lang="en-US" b="1">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6903750" y="2286001"/>
            <a:ext cx="447092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Desk #2 is available if needed…and a beer.</a:t>
            </a:r>
          </a:p>
        </p:txBody>
      </p:sp>
      <p:pic>
        <p:nvPicPr>
          <p:cNvPr id="5" name="Picture 4">
            <a:extLst>
              <a:ext uri="{FF2B5EF4-FFF2-40B4-BE49-F238E27FC236}">
                <a16:creationId xmlns:a16="http://schemas.microsoft.com/office/drawing/2014/main" id="{6279B14B-63D1-42CB-A25F-FF27BB541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1"/>
            <a:ext cx="6096000" cy="4572000"/>
          </a:xfrm>
          <a:prstGeom prst="rect">
            <a:avLst/>
          </a:prstGeom>
        </p:spPr>
      </p:pic>
    </p:spTree>
    <p:extLst>
      <p:ext uri="{BB962C8B-B14F-4D97-AF65-F5344CB8AC3E}">
        <p14:creationId xmlns:p14="http://schemas.microsoft.com/office/powerpoint/2010/main" val="1673606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3799" y="467522"/>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6837745" y="2459504"/>
            <a:ext cx="44709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Paper…I love paper….and my daughter Nicki</a:t>
            </a: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6BA3316A-0FDC-49FA-A75E-E728246C3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 y="2289941"/>
            <a:ext cx="6090745" cy="4568059"/>
          </a:xfrm>
          <a:prstGeom prst="rect">
            <a:avLst/>
          </a:prstGeom>
        </p:spPr>
      </p:pic>
    </p:spTree>
    <p:extLst>
      <p:ext uri="{BB962C8B-B14F-4D97-AF65-F5344CB8AC3E}">
        <p14:creationId xmlns:p14="http://schemas.microsoft.com/office/powerpoint/2010/main" val="1208531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05465" y="925563"/>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Themes of Successful Writers</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1475173" y="2249843"/>
            <a:ext cx="9241653" cy="397031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Openness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Flexibility</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Mixed…social spaces as well as private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Modifiability</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Multiple screens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Multiple sites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Mobile…on the go</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Ubiquitous…we are surrounded by writing spaces </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65814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3799" y="467522"/>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6903750" y="2286001"/>
            <a:ext cx="4021753" cy="35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My office. I save interesting articles to later reference in papers and books.</a:t>
            </a:r>
          </a:p>
        </p:txBody>
      </p:sp>
      <p:pic>
        <p:nvPicPr>
          <p:cNvPr id="4" name="Picture 3">
            <a:extLst>
              <a:ext uri="{FF2B5EF4-FFF2-40B4-BE49-F238E27FC236}">
                <a16:creationId xmlns:a16="http://schemas.microsoft.com/office/drawing/2014/main" id="{36D6C4BB-8B16-4E69-91BD-00E068281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99" y="2024249"/>
            <a:ext cx="6445002" cy="4833752"/>
          </a:xfrm>
          <a:prstGeom prst="rect">
            <a:avLst/>
          </a:prstGeom>
        </p:spPr>
      </p:pic>
    </p:spTree>
    <p:extLst>
      <p:ext uri="{BB962C8B-B14F-4D97-AF65-F5344CB8AC3E}">
        <p14:creationId xmlns:p14="http://schemas.microsoft.com/office/powerpoint/2010/main" val="42452160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3799" y="467522"/>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27070C9-FE48-4DA6-85B9-33D7A0141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7" name="Picture 6">
            <a:extLst>
              <a:ext uri="{FF2B5EF4-FFF2-40B4-BE49-F238E27FC236}">
                <a16:creationId xmlns:a16="http://schemas.microsoft.com/office/drawing/2014/main" id="{866990CD-F990-4833-84B8-01BE8A28B45B}"/>
              </a:ext>
            </a:extLst>
          </p:cNvPr>
          <p:cNvPicPr>
            <a:picLocks noChangeAspect="1"/>
          </p:cNvPicPr>
          <p:nvPr/>
        </p:nvPicPr>
        <p:blipFill rotWithShape="1">
          <a:blip r:embed="rId3">
            <a:extLst>
              <a:ext uri="{28A0092B-C50C-407E-A947-70E740481C1C}">
                <a14:useLocalDpi xmlns:a14="http://schemas.microsoft.com/office/drawing/2010/main" val="0"/>
              </a:ext>
            </a:extLst>
          </a:blip>
          <a:srcRect l="44357" t="-1145" r="1"/>
          <a:stretch/>
        </p:blipFill>
        <p:spPr>
          <a:xfrm>
            <a:off x="4771972" y="-154269"/>
            <a:ext cx="5143500" cy="7012269"/>
          </a:xfrm>
          <a:prstGeom prst="rect">
            <a:avLst/>
          </a:prstGeom>
        </p:spPr>
      </p:pic>
    </p:spTree>
    <p:extLst>
      <p:ext uri="{BB962C8B-B14F-4D97-AF65-F5344CB8AC3E}">
        <p14:creationId xmlns:p14="http://schemas.microsoft.com/office/powerpoint/2010/main" val="1471220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3799" y="467522"/>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Basement books: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177D8EA-DCBC-4178-BEC1-641330B2B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 y="2009855"/>
            <a:ext cx="6064797" cy="4548598"/>
          </a:xfrm>
          <a:prstGeom prst="rect">
            <a:avLst/>
          </a:prstGeom>
        </p:spPr>
      </p:pic>
      <p:pic>
        <p:nvPicPr>
          <p:cNvPr id="8" name="Picture 7">
            <a:extLst>
              <a:ext uri="{FF2B5EF4-FFF2-40B4-BE49-F238E27FC236}">
                <a16:creationId xmlns:a16="http://schemas.microsoft.com/office/drawing/2014/main" id="{47C05EA0-1AEC-430C-B620-987D232C7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201" y="2009856"/>
            <a:ext cx="6064799" cy="4548599"/>
          </a:xfrm>
          <a:prstGeom prst="rect">
            <a:avLst/>
          </a:prstGeom>
        </p:spPr>
      </p:pic>
    </p:spTree>
    <p:extLst>
      <p:ext uri="{BB962C8B-B14F-4D97-AF65-F5344CB8AC3E}">
        <p14:creationId xmlns:p14="http://schemas.microsoft.com/office/powerpoint/2010/main" val="153373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43099" y="609600"/>
            <a:ext cx="8115300" cy="21637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15, 2019</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Hardest Part of Writing Is Restarting</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https://www.chronicle.com/article/The-Hardest-Part-of-Writing-Is/245720?cid=cp242</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a:defRPr/>
            </a:pPr>
            <a:endParaRPr lang="en-US" dirty="0">
              <a:solidFill>
                <a:prstClr val="black"/>
              </a:solidFill>
              <a:latin typeface="Calibri"/>
              <a:cs typeface="Arial"/>
              <a:sym typeface="Arial"/>
            </a:endParaRPr>
          </a:p>
        </p:txBody>
      </p:sp>
      <p:pic>
        <p:nvPicPr>
          <p:cNvPr id="3" name="Picture 2">
            <a:extLst>
              <a:ext uri="{FF2B5EF4-FFF2-40B4-BE49-F238E27FC236}">
                <a16:creationId xmlns:a16="http://schemas.microsoft.com/office/drawing/2014/main" id="{66666F44-E3C0-45B6-8368-5C9CEB6966E5}"/>
              </a:ext>
            </a:extLst>
          </p:cNvPr>
          <p:cNvPicPr>
            <a:picLocks noChangeAspect="1"/>
          </p:cNvPicPr>
          <p:nvPr/>
        </p:nvPicPr>
        <p:blipFill rotWithShape="1">
          <a:blip r:embed="rId3"/>
          <a:srcRect l="12552" t="32405" r="37441" b="13924"/>
          <a:stretch/>
        </p:blipFill>
        <p:spPr>
          <a:xfrm>
            <a:off x="3737680" y="2673284"/>
            <a:ext cx="4925462" cy="4184716"/>
          </a:xfrm>
          <a:prstGeom prst="rect">
            <a:avLst/>
          </a:prstGeom>
        </p:spPr>
      </p:pic>
    </p:spTree>
    <p:extLst>
      <p:ext uri="{BB962C8B-B14F-4D97-AF65-F5344CB8AC3E}">
        <p14:creationId xmlns:p14="http://schemas.microsoft.com/office/powerpoint/2010/main" val="906849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3799" y="467522"/>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05F1F30-5C97-452F-89A2-1F19DD68D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24023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838200" y="994850"/>
            <a:ext cx="10515600" cy="1325563"/>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Plans and Goals: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How do you schedule your writing? How far in advance do you plan your writing? How do you prioritize your writing? How do you visualize your writing? Do you use a timeline or a planner? Do you have advice for developing a writing plan?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FECA931-2D69-3C48-9B6C-428C39F0AAA1}"/>
              </a:ext>
            </a:extLst>
          </p:cNvPr>
          <p:cNvSpPr txBox="1"/>
          <p:nvPr/>
        </p:nvSpPr>
        <p:spPr>
          <a:xfrm>
            <a:off x="1232807" y="2552429"/>
            <a:ext cx="10120993" cy="3477875"/>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Plan: </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 save days for writing in my paper planner.</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Focus: </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 say no to things that don’t fit my writing plans.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Track: </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 note projects in process and completed in my daily Dalia Lama quote of the day.</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Monitor: </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 look at articles I have in review, in revision, and in press in my CV all the time.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Be R</a:t>
            </a:r>
            <a:r>
              <a:rPr kumimoji="0" lang="en-US" sz="2400" b="1" i="0" u="none" strike="noStrike" kern="120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esponsive</a:t>
            </a:r>
            <a:r>
              <a:rPr kumimoji="0" lang="en-US" sz="24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 respond to co-writer requests.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Goals: </a:t>
            </a: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ut</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writing plans in annual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D292066-7741-42E7-8ECA-DA713AC62204}"/>
              </a:ext>
            </a:extLst>
          </p:cNvPr>
          <p:cNvPicPr>
            <a:picLocks noChangeAspect="1"/>
          </p:cNvPicPr>
          <p:nvPr/>
        </p:nvPicPr>
        <p:blipFill>
          <a:blip r:embed="rId2"/>
          <a:stretch>
            <a:fillRect/>
          </a:stretch>
        </p:blipFill>
        <p:spPr>
          <a:xfrm>
            <a:off x="9362718" y="4903846"/>
            <a:ext cx="2829282" cy="1918607"/>
          </a:xfrm>
          <a:prstGeom prst="rect">
            <a:avLst/>
          </a:prstGeom>
        </p:spPr>
      </p:pic>
    </p:spTree>
    <p:extLst>
      <p:ext uri="{BB962C8B-B14F-4D97-AF65-F5344CB8AC3E}">
        <p14:creationId xmlns:p14="http://schemas.microsoft.com/office/powerpoint/2010/main" val="401723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61220" y="952730"/>
            <a:ext cx="10515600" cy="1325563"/>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Tools: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What particular writing tools do you use? How have they changed over time? What about tools for collaboration?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1449452" y="2379105"/>
            <a:ext cx="8481346"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My top 10 key writing tools: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Keyboard—buy special letter keys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Microsoft Word</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Google Search (I hate Bing)</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Email. And forward email to self.</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TravelinEdMan</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blog</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Dropbox</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Zoom (or Skype for team meetings)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Blue pens and lots of paper</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My monster syllabus (R678)</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FutureMe</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Write a letter to yourself in the future: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https://www.futureme.org/</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3" name="Picture 2">
            <a:extLst>
              <a:ext uri="{FF2B5EF4-FFF2-40B4-BE49-F238E27FC236}">
                <a16:creationId xmlns:a16="http://schemas.microsoft.com/office/drawing/2014/main" id="{6DC2DD8C-317C-4EB2-B241-41846952214C}"/>
              </a:ext>
            </a:extLst>
          </p:cNvPr>
          <p:cNvPicPr>
            <a:picLocks noChangeAspect="1"/>
          </p:cNvPicPr>
          <p:nvPr/>
        </p:nvPicPr>
        <p:blipFill>
          <a:blip r:embed="rId3"/>
          <a:stretch>
            <a:fillRect/>
          </a:stretch>
        </p:blipFill>
        <p:spPr>
          <a:xfrm>
            <a:off x="8185951" y="2707133"/>
            <a:ext cx="4006049" cy="2253403"/>
          </a:xfrm>
          <a:prstGeom prst="rect">
            <a:avLst/>
          </a:prstGeom>
        </p:spPr>
      </p:pic>
      <p:pic>
        <p:nvPicPr>
          <p:cNvPr id="5" name="Picture 4">
            <a:extLst>
              <a:ext uri="{FF2B5EF4-FFF2-40B4-BE49-F238E27FC236}">
                <a16:creationId xmlns:a16="http://schemas.microsoft.com/office/drawing/2014/main" id="{06DA0668-5458-4BDD-ABAE-EC19D934544D}"/>
              </a:ext>
            </a:extLst>
          </p:cNvPr>
          <p:cNvPicPr>
            <a:picLocks noChangeAspect="1"/>
          </p:cNvPicPr>
          <p:nvPr/>
        </p:nvPicPr>
        <p:blipFill>
          <a:blip r:embed="rId4"/>
          <a:stretch>
            <a:fillRect/>
          </a:stretch>
        </p:blipFill>
        <p:spPr>
          <a:xfrm>
            <a:off x="10069365" y="4960536"/>
            <a:ext cx="1984067" cy="1210725"/>
          </a:xfrm>
          <a:prstGeom prst="rect">
            <a:avLst/>
          </a:prstGeom>
        </p:spPr>
      </p:pic>
    </p:spTree>
    <p:extLst>
      <p:ext uri="{BB962C8B-B14F-4D97-AF65-F5344CB8AC3E}">
        <p14:creationId xmlns:p14="http://schemas.microsoft.com/office/powerpoint/2010/main" val="1570361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3799" y="467522"/>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6752401" y="2300412"/>
            <a:ext cx="450081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One of my biggest challenges is my tendency to burn through keyboards!</a:t>
            </a:r>
          </a:p>
        </p:txBody>
      </p:sp>
      <p:pic>
        <p:nvPicPr>
          <p:cNvPr id="4" name="Picture 3">
            <a:extLst>
              <a:ext uri="{FF2B5EF4-FFF2-40B4-BE49-F238E27FC236}">
                <a16:creationId xmlns:a16="http://schemas.microsoft.com/office/drawing/2014/main" id="{D8669E5A-EFD7-483E-BCD8-05966CA76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625"/>
            <a:ext cx="6376416" cy="4821770"/>
          </a:xfrm>
          <a:prstGeom prst="rect">
            <a:avLst/>
          </a:prstGeom>
        </p:spPr>
      </p:pic>
    </p:spTree>
    <p:extLst>
      <p:ext uri="{BB962C8B-B14F-4D97-AF65-F5344CB8AC3E}">
        <p14:creationId xmlns:p14="http://schemas.microsoft.com/office/powerpoint/2010/main" val="32778290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3799" y="467522"/>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Behind my house: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5CFD210-C516-456A-97CA-F04503901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933" y="1744133"/>
            <a:ext cx="6818489" cy="5113867"/>
          </a:xfrm>
          <a:prstGeom prst="rect">
            <a:avLst/>
          </a:prstGeom>
        </p:spPr>
      </p:pic>
    </p:spTree>
    <p:extLst>
      <p:ext uri="{BB962C8B-B14F-4D97-AF65-F5344CB8AC3E}">
        <p14:creationId xmlns:p14="http://schemas.microsoft.com/office/powerpoint/2010/main" val="2389635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3799" y="467522"/>
            <a:ext cx="10493477" cy="154233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8B0906DB-84A3-4B1A-A245-CE5430739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724" y="39415"/>
            <a:ext cx="9091447" cy="6818586"/>
          </a:xfrm>
          <a:prstGeom prst="rect">
            <a:avLst/>
          </a:prstGeom>
        </p:spPr>
      </p:pic>
    </p:spTree>
    <p:extLst>
      <p:ext uri="{BB962C8B-B14F-4D97-AF65-F5344CB8AC3E}">
        <p14:creationId xmlns:p14="http://schemas.microsoft.com/office/powerpoint/2010/main" val="3562642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6728" y="585337"/>
            <a:ext cx="10515600" cy="132556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Tips: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Anything special that you do?</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1034620" y="2118742"/>
            <a:ext cx="10117708"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My top 10 key writing tips: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Create a “Work” file on your desktop.</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Save screen shots, dates, and URLs of articles.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Create “Articles to read” folder on your desktop.</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Listen to audiobooks for writing ideas.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Watch movies &amp; look for educational issues and ideas.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Always save documents at least twice.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Send draft of document to yourself on email…restart anywhere.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Ask friends to read second or third draft.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Save articles published by year.</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Keep drafts of articles in special files.</a:t>
            </a:r>
          </a:p>
        </p:txBody>
      </p:sp>
      <p:pic>
        <p:nvPicPr>
          <p:cNvPr id="3" name="Picture 2">
            <a:extLst>
              <a:ext uri="{FF2B5EF4-FFF2-40B4-BE49-F238E27FC236}">
                <a16:creationId xmlns:a16="http://schemas.microsoft.com/office/drawing/2014/main" id="{0108FC8E-7E31-4AD2-849C-0FE5A105E149}"/>
              </a:ext>
            </a:extLst>
          </p:cNvPr>
          <p:cNvPicPr>
            <a:picLocks noChangeAspect="1"/>
          </p:cNvPicPr>
          <p:nvPr/>
        </p:nvPicPr>
        <p:blipFill>
          <a:blip r:embed="rId2"/>
          <a:stretch>
            <a:fillRect/>
          </a:stretch>
        </p:blipFill>
        <p:spPr>
          <a:xfrm>
            <a:off x="9765437" y="1975601"/>
            <a:ext cx="2426563" cy="1617709"/>
          </a:xfrm>
          <a:prstGeom prst="rect">
            <a:avLst/>
          </a:prstGeom>
        </p:spPr>
      </p:pic>
    </p:spTree>
    <p:extLst>
      <p:ext uri="{BB962C8B-B14F-4D97-AF65-F5344CB8AC3E}">
        <p14:creationId xmlns:p14="http://schemas.microsoft.com/office/powerpoint/2010/main" val="2585548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61220" y="952730"/>
            <a:ext cx="10515600" cy="1325563"/>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10 More Writing Tips: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Anything special that you do?</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1449452" y="2379105"/>
            <a:ext cx="9797668"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My top 20 key writing tips: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11.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Collins thesaurus.</a:t>
            </a:r>
          </a:p>
          <a:p>
            <a:pPr marR="0" lvl="0" algn="l" defTabSz="914400" rtl="0" eaLnBrk="1" fontAlgn="auto" latinLnBrk="0" hangingPunct="1">
              <a:lnSpc>
                <a:spcPct val="100000"/>
              </a:lnSpc>
              <a:spcBef>
                <a:spcPts val="0"/>
              </a:spcBef>
              <a:spcAft>
                <a:spcPts val="0"/>
              </a:spcAft>
              <a:buClrTx/>
              <a:buSzTx/>
              <a:tabLst/>
              <a:defRPr/>
            </a:pPr>
            <a:r>
              <a:rPr lang="en-US" sz="2200" b="1" dirty="0">
                <a:solidFill>
                  <a:prstClr val="black"/>
                </a:solidFill>
                <a:latin typeface="Tahoma" panose="020B0604030504040204" pitchFamily="34" charset="0"/>
                <a:ea typeface="Tahoma" panose="020B0604030504040204" pitchFamily="34" charset="0"/>
                <a:cs typeface="Tahoma" panose="020B0604030504040204" pitchFamily="34" charset="0"/>
              </a:rPr>
              <a:t>12. Look for historical info online (e.g., Wikipedia and other).</a:t>
            </a:r>
          </a:p>
          <a:p>
            <a:pPr marR="0" lvl="0" algn="l" defTabSz="914400" rtl="0" eaLnBrk="1" fontAlgn="auto" latinLnBrk="0" hangingPunct="1">
              <a:lnSpc>
                <a:spcPct val="100000"/>
              </a:lnSpc>
              <a:spcBef>
                <a:spcPts val="0"/>
              </a:spcBef>
              <a:spcAft>
                <a:spcPts val="0"/>
              </a:spcAft>
              <a:buClrTx/>
              <a:buSzTx/>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13. Relocate to another room to edit document (i.e., kitchen table).</a:t>
            </a:r>
          </a:p>
          <a:p>
            <a:pPr marR="0" lvl="0" algn="l" defTabSz="914400" rtl="0" eaLnBrk="1" fontAlgn="auto" latinLnBrk="0" hangingPunct="1">
              <a:lnSpc>
                <a:spcPct val="100000"/>
              </a:lnSpc>
              <a:spcBef>
                <a:spcPts val="0"/>
              </a:spcBef>
              <a:spcAft>
                <a:spcPts val="0"/>
              </a:spcAft>
              <a:buClrTx/>
              <a:buSzTx/>
              <a:tabLst/>
              <a:defRPr/>
            </a:pPr>
            <a:r>
              <a:rPr lang="en-US" sz="2200" b="1" dirty="0">
                <a:solidFill>
                  <a:prstClr val="black"/>
                </a:solidFill>
                <a:latin typeface="Tahoma" panose="020B0604030504040204" pitchFamily="34" charset="0"/>
                <a:ea typeface="Tahoma" panose="020B0604030504040204" pitchFamily="34" charset="0"/>
                <a:cs typeface="Tahoma" panose="020B0604030504040204" pitchFamily="34" charset="0"/>
              </a:rPr>
              <a:t>14. Sometimes sit. Sometimes stand.</a:t>
            </a:r>
          </a:p>
          <a:p>
            <a:pPr marR="0" lvl="0" algn="l" defTabSz="914400" rtl="0" eaLnBrk="1" fontAlgn="auto" latinLnBrk="0" hangingPunct="1">
              <a:lnSpc>
                <a:spcPct val="100000"/>
              </a:lnSpc>
              <a:spcBef>
                <a:spcPts val="0"/>
              </a:spcBef>
              <a:spcAft>
                <a:spcPts val="0"/>
              </a:spcAft>
              <a:buClrTx/>
              <a:buSzTx/>
              <a:tabLst/>
              <a:defRPr/>
            </a:pPr>
            <a:r>
              <a:rPr lang="en-US" sz="2200" b="1" dirty="0">
                <a:solidFill>
                  <a:prstClr val="black"/>
                </a:solidFill>
                <a:latin typeface="Tahoma" panose="020B0604030504040204" pitchFamily="34" charset="0"/>
                <a:ea typeface="Tahoma" panose="020B0604030504040204" pitchFamily="34" charset="0"/>
                <a:cs typeface="Tahoma" panose="020B0604030504040204" pitchFamily="34" charset="0"/>
              </a:rPr>
              <a:t>15. Print out articles that you read parts of online.</a:t>
            </a:r>
          </a:p>
          <a:p>
            <a:pPr marR="0" lvl="0" algn="l" defTabSz="914400" rtl="0" eaLnBrk="1" fontAlgn="auto" latinLnBrk="0" hangingPunct="1">
              <a:lnSpc>
                <a:spcPct val="100000"/>
              </a:lnSpc>
              <a:spcBef>
                <a:spcPts val="0"/>
              </a:spcBef>
              <a:spcAft>
                <a:spcPts val="0"/>
              </a:spcAft>
              <a:buClrTx/>
              <a:buSzTx/>
              <a:tabLst/>
              <a:defRPr/>
            </a:pPr>
            <a:r>
              <a:rPr lang="en-US" sz="2200" b="1" dirty="0">
                <a:solidFill>
                  <a:prstClr val="black"/>
                </a:solidFill>
                <a:latin typeface="Tahoma" panose="020B0604030504040204" pitchFamily="34" charset="0"/>
                <a:ea typeface="Tahoma" panose="020B0604030504040204" pitchFamily="34" charset="0"/>
                <a:cs typeface="Tahoma" panose="020B0604030504040204" pitchFamily="34" charset="0"/>
              </a:rPr>
              <a:t>16. Review paper piles on my pool table before you write.</a:t>
            </a:r>
          </a:p>
          <a:p>
            <a:pPr marR="0" lvl="0" algn="l" defTabSz="914400" rtl="0" eaLnBrk="1" fontAlgn="auto" latinLnBrk="0" hangingPunct="1">
              <a:lnSpc>
                <a:spcPct val="100000"/>
              </a:lnSpc>
              <a:spcBef>
                <a:spcPts val="0"/>
              </a:spcBef>
              <a:spcAft>
                <a:spcPts val="0"/>
              </a:spcAft>
              <a:buClrTx/>
              <a:buSzTx/>
              <a:tabLst/>
              <a:defRPr/>
            </a:pPr>
            <a:r>
              <a:rPr lang="en-US" sz="2200" b="1" dirty="0">
                <a:solidFill>
                  <a:prstClr val="black"/>
                </a:solidFill>
                <a:latin typeface="Tahoma" panose="020B0604030504040204" pitchFamily="34" charset="0"/>
                <a:ea typeface="Tahoma" panose="020B0604030504040204" pitchFamily="34" charset="0"/>
                <a:cs typeface="Tahoma" panose="020B0604030504040204" pitchFamily="34" charset="0"/>
              </a:rPr>
              <a:t>17. Find info and URLs in previous talk slides.</a:t>
            </a:r>
          </a:p>
          <a:p>
            <a:pPr marR="0" lvl="0" algn="l" defTabSz="914400" rtl="0" eaLnBrk="1" fontAlgn="auto" latinLnBrk="0" hangingPunct="1">
              <a:lnSpc>
                <a:spcPct val="100000"/>
              </a:lnSpc>
              <a:spcBef>
                <a:spcPts val="0"/>
              </a:spcBef>
              <a:spcAft>
                <a:spcPts val="0"/>
              </a:spcAft>
              <a:buClrTx/>
              <a:buSzTx/>
              <a:tabLst/>
              <a:defRPr/>
            </a:pP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 Almost be more optimistic than pessimistic.</a:t>
            </a:r>
          </a:p>
          <a:p>
            <a:pPr marR="0" lvl="0" algn="l" defTabSz="914400" rtl="0" eaLnBrk="1" fontAlgn="auto" latinLnBrk="0" hangingPunct="1">
              <a:lnSpc>
                <a:spcPct val="100000"/>
              </a:lnSpc>
              <a:spcBef>
                <a:spcPts val="0"/>
              </a:spcBef>
              <a:spcAft>
                <a:spcPts val="0"/>
              </a:spcAft>
              <a:buClrTx/>
              <a:buSzTx/>
              <a:tabLst/>
              <a:defRPr/>
            </a:pPr>
            <a:r>
              <a:rPr lang="en-US" sz="2200" b="1" dirty="0">
                <a:solidFill>
                  <a:prstClr val="black"/>
                </a:solidFill>
                <a:latin typeface="Tahoma" panose="020B0604030504040204" pitchFamily="34" charset="0"/>
                <a:ea typeface="Tahoma" panose="020B0604030504040204" pitchFamily="34" charset="0"/>
                <a:cs typeface="Tahoma" panose="020B0604030504040204" pitchFamily="34" charset="0"/>
              </a:rPr>
              <a:t>19. Work when your friends and family are sleeping.</a:t>
            </a:r>
          </a:p>
          <a:p>
            <a:pPr marR="0" lvl="0" algn="l" defTabSz="914400" rtl="0" eaLnBrk="1" fontAlgn="auto" latinLnBrk="0" hangingPunct="1">
              <a:lnSpc>
                <a:spcPct val="100000"/>
              </a:lnSpc>
              <a:spcBef>
                <a:spcPts val="0"/>
              </a:spcBef>
              <a:spcAft>
                <a:spcPts val="0"/>
              </a:spcAft>
              <a:buClrTx/>
              <a:buSzTx/>
              <a:tabLst/>
              <a:defRPr/>
            </a:pPr>
            <a:r>
              <a:rPr lang="en-US" sz="2200" b="1" dirty="0">
                <a:solidFill>
                  <a:prstClr val="black"/>
                </a:solidFill>
                <a:latin typeface="Tahoma" panose="020B0604030504040204" pitchFamily="34" charset="0"/>
                <a:ea typeface="Tahoma" panose="020B0604030504040204" pitchFamily="34" charset="0"/>
                <a:cs typeface="Tahoma" panose="020B0604030504040204" pitchFamily="34" charset="0"/>
              </a:rPr>
              <a:t>20. </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Wherever you are is your writing space.</a:t>
            </a:r>
          </a:p>
        </p:txBody>
      </p:sp>
      <p:pic>
        <p:nvPicPr>
          <p:cNvPr id="3" name="Picture 2">
            <a:extLst>
              <a:ext uri="{FF2B5EF4-FFF2-40B4-BE49-F238E27FC236}">
                <a16:creationId xmlns:a16="http://schemas.microsoft.com/office/drawing/2014/main" id="{8634F6C0-E69C-43EB-A05C-8848F9122487}"/>
              </a:ext>
            </a:extLst>
          </p:cNvPr>
          <p:cNvPicPr>
            <a:picLocks noChangeAspect="1"/>
          </p:cNvPicPr>
          <p:nvPr/>
        </p:nvPicPr>
        <p:blipFill>
          <a:blip r:embed="rId2"/>
          <a:stretch>
            <a:fillRect/>
          </a:stretch>
        </p:blipFill>
        <p:spPr>
          <a:xfrm>
            <a:off x="11098972" y="1775535"/>
            <a:ext cx="1093028" cy="1653466"/>
          </a:xfrm>
          <a:prstGeom prst="rect">
            <a:avLst/>
          </a:prstGeom>
        </p:spPr>
      </p:pic>
      <p:pic>
        <p:nvPicPr>
          <p:cNvPr id="5" name="Picture 4">
            <a:extLst>
              <a:ext uri="{FF2B5EF4-FFF2-40B4-BE49-F238E27FC236}">
                <a16:creationId xmlns:a16="http://schemas.microsoft.com/office/drawing/2014/main" id="{AFB0CDB6-3F4F-4EF6-8E02-D3B31A1515BF}"/>
              </a:ext>
            </a:extLst>
          </p:cNvPr>
          <p:cNvPicPr>
            <a:picLocks noChangeAspect="1"/>
          </p:cNvPicPr>
          <p:nvPr/>
        </p:nvPicPr>
        <p:blipFill>
          <a:blip r:embed="rId3"/>
          <a:stretch>
            <a:fillRect/>
          </a:stretch>
        </p:blipFill>
        <p:spPr>
          <a:xfrm>
            <a:off x="10323250" y="4318097"/>
            <a:ext cx="1868750" cy="1868750"/>
          </a:xfrm>
          <a:prstGeom prst="rect">
            <a:avLst/>
          </a:prstGeom>
        </p:spPr>
      </p:pic>
    </p:spTree>
    <p:extLst>
      <p:ext uri="{BB962C8B-B14F-4D97-AF65-F5344CB8AC3E}">
        <p14:creationId xmlns:p14="http://schemas.microsoft.com/office/powerpoint/2010/main" val="18710202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28472" y="865812"/>
            <a:ext cx="10515600" cy="1325563"/>
          </a:xfrm>
        </p:spPr>
        <p:txBody>
          <a:bodyPr>
            <a:norm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Habits/Rituals/Inspiration: Writing</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How do approach your writing tasks? Any rituals that you use and recommend for inspiration? Anything that really works for you?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89BD7-A5BC-3945-B671-1D84E5A87BCB}"/>
              </a:ext>
            </a:extLst>
          </p:cNvPr>
          <p:cNvSpPr txBox="1"/>
          <p:nvPr/>
        </p:nvSpPr>
        <p:spPr>
          <a:xfrm>
            <a:off x="1632155" y="2512126"/>
            <a:ext cx="8219768" cy="3600986"/>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Save writing ideas on slips of paper and look back at them.</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Talk about your ideas.</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Save starter text.</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Clear email and to-do list.</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Create checklist of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Table&#10;&#10;Description automatically generated">
            <a:extLst>
              <a:ext uri="{FF2B5EF4-FFF2-40B4-BE49-F238E27FC236}">
                <a16:creationId xmlns:a16="http://schemas.microsoft.com/office/drawing/2014/main" id="{903F6B6A-422A-4688-A142-D7D225007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1923" y="3249831"/>
            <a:ext cx="2235898" cy="3184032"/>
          </a:xfrm>
          <a:prstGeom prst="rect">
            <a:avLst/>
          </a:prstGeom>
        </p:spPr>
      </p:pic>
    </p:spTree>
    <p:extLst>
      <p:ext uri="{BB962C8B-B14F-4D97-AF65-F5344CB8AC3E}">
        <p14:creationId xmlns:p14="http://schemas.microsoft.com/office/powerpoint/2010/main" val="2783074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728472" y="865812"/>
            <a:ext cx="10515600" cy="1325563"/>
          </a:xfrm>
        </p:spPr>
        <p:txBody>
          <a:bodyPr>
            <a:norm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Habits/Rituals/Inspiration: Food</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How do approach your writing tasks? Any rituals that you use and recommend for inspiration? Anything that really works for you?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89BD7-A5BC-3945-B671-1D84E5A87BCB}"/>
              </a:ext>
            </a:extLst>
          </p:cNvPr>
          <p:cNvSpPr txBox="1"/>
          <p:nvPr/>
        </p:nvSpPr>
        <p:spPr>
          <a:xfrm>
            <a:off x="1632154" y="2512126"/>
            <a:ext cx="8830105" cy="2246769"/>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Start with a vitamin or health drink.</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Grab plate of berries and celery.</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Then perhaps tea or coffee.</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End with a health drink.</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Dilly bars are good after dinner.</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Dairy Queen Just Launched Vegan Ice Cream Nationwide (Updated July 2020) |  LIVEKINDLY">
            <a:extLst>
              <a:ext uri="{FF2B5EF4-FFF2-40B4-BE49-F238E27FC236}">
                <a16:creationId xmlns:a16="http://schemas.microsoft.com/office/drawing/2014/main" id="{2EF31A17-DF51-4E34-838C-5D7E5EF00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5248275"/>
            <a:ext cx="285750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wl of fruit&#10;&#10;Description automatically generated">
            <a:extLst>
              <a:ext uri="{FF2B5EF4-FFF2-40B4-BE49-F238E27FC236}">
                <a16:creationId xmlns:a16="http://schemas.microsoft.com/office/drawing/2014/main" id="{011DAC2F-1E62-411C-ABAF-46482E609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493" y="3125420"/>
            <a:ext cx="2793507" cy="1745942"/>
          </a:xfrm>
          <a:prstGeom prst="rect">
            <a:avLst/>
          </a:prstGeom>
        </p:spPr>
      </p:pic>
    </p:spTree>
    <p:extLst>
      <p:ext uri="{BB962C8B-B14F-4D97-AF65-F5344CB8AC3E}">
        <p14:creationId xmlns:p14="http://schemas.microsoft.com/office/powerpoint/2010/main" val="27102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43099" y="609600"/>
            <a:ext cx="8115300" cy="21637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31, 2019</a:t>
            </a:r>
            <a:br>
              <a:rPr lang="en-US" sz="16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Step Away From the Delete Button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https://www.chronicle.com/article/Step-Away-From-the-Delete/246013?cid=cp242</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a:defRPr/>
            </a:pPr>
            <a:endParaRPr lang="en-US" dirty="0">
              <a:solidFill>
                <a:prstClr val="black"/>
              </a:solidFill>
              <a:latin typeface="Calibri"/>
              <a:cs typeface="Arial"/>
              <a:sym typeface="Arial"/>
            </a:endParaRPr>
          </a:p>
        </p:txBody>
      </p:sp>
      <p:pic>
        <p:nvPicPr>
          <p:cNvPr id="4" name="Picture 3">
            <a:extLst>
              <a:ext uri="{FF2B5EF4-FFF2-40B4-BE49-F238E27FC236}">
                <a16:creationId xmlns:a16="http://schemas.microsoft.com/office/drawing/2014/main" id="{B1FBCA10-BE99-4932-92B1-70FBD99DB092}"/>
              </a:ext>
            </a:extLst>
          </p:cNvPr>
          <p:cNvPicPr>
            <a:picLocks noChangeAspect="1"/>
          </p:cNvPicPr>
          <p:nvPr/>
        </p:nvPicPr>
        <p:blipFill rotWithShape="1">
          <a:blip r:embed="rId3"/>
          <a:srcRect l="12553" t="42194" r="38243" b="7173"/>
          <a:stretch/>
        </p:blipFill>
        <p:spPr>
          <a:xfrm>
            <a:off x="4002106" y="2773363"/>
            <a:ext cx="4795277" cy="3906115"/>
          </a:xfrm>
          <a:prstGeom prst="rect">
            <a:avLst/>
          </a:prstGeom>
        </p:spPr>
      </p:pic>
    </p:spTree>
    <p:extLst>
      <p:ext uri="{BB962C8B-B14F-4D97-AF65-F5344CB8AC3E}">
        <p14:creationId xmlns:p14="http://schemas.microsoft.com/office/powerpoint/2010/main" val="2464386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10" name="Picture 9">
            <a:extLst>
              <a:ext uri="{FF2B5EF4-FFF2-40B4-BE49-F238E27FC236}">
                <a16:creationId xmlns:a16="http://schemas.microsoft.com/office/drawing/2014/main" id="{F99363FD-46B1-4F76-9834-425E41B1979E}"/>
              </a:ext>
            </a:extLst>
          </p:cNvPr>
          <p:cNvPicPr>
            <a:picLocks noChangeAspect="1"/>
          </p:cNvPicPr>
          <p:nvPr/>
        </p:nvPicPr>
        <p:blipFill>
          <a:blip r:embed="rId3"/>
          <a:stretch>
            <a:fillRect/>
          </a:stretch>
        </p:blipFill>
        <p:spPr>
          <a:xfrm>
            <a:off x="2057174" y="453479"/>
            <a:ext cx="714628" cy="962246"/>
          </a:xfrm>
          <a:prstGeom prst="rect">
            <a:avLst/>
          </a:prstGeom>
        </p:spPr>
      </p:pic>
      <p:pic>
        <p:nvPicPr>
          <p:cNvPr id="8" name="Picture 7">
            <a:extLst>
              <a:ext uri="{FF2B5EF4-FFF2-40B4-BE49-F238E27FC236}">
                <a16:creationId xmlns:a16="http://schemas.microsoft.com/office/drawing/2014/main" id="{5250D20D-21BE-4C03-B298-D3739CAE82B9}"/>
              </a:ext>
            </a:extLst>
          </p:cNvPr>
          <p:cNvPicPr>
            <a:picLocks noChangeAspect="1"/>
          </p:cNvPicPr>
          <p:nvPr/>
        </p:nvPicPr>
        <p:blipFill>
          <a:blip r:embed="rId4"/>
          <a:stretch>
            <a:fillRect/>
          </a:stretch>
        </p:blipFill>
        <p:spPr>
          <a:xfrm>
            <a:off x="9166570" y="502187"/>
            <a:ext cx="1100083" cy="1015461"/>
          </a:xfrm>
          <a:prstGeom prst="rect">
            <a:avLst/>
          </a:prstGeom>
        </p:spPr>
      </p:pic>
      <p:sp>
        <p:nvSpPr>
          <p:cNvPr id="344" name="Shape 344"/>
          <p:cNvSpPr txBox="1"/>
          <p:nvPr/>
        </p:nvSpPr>
        <p:spPr>
          <a:xfrm>
            <a:off x="1925349" y="889066"/>
            <a:ext cx="8243369" cy="2047456"/>
          </a:xfrm>
          <a:prstGeom prst="rect">
            <a:avLst/>
          </a:prstGeom>
          <a:noFill/>
          <a:ln>
            <a:noFill/>
          </a:ln>
        </p:spPr>
        <p:txBody>
          <a:bodyPr spcFirstLastPara="1" wrap="square" lIns="91425" tIns="45700" rIns="91425" bIns="45700" anchor="ctr" anchorCtr="0">
            <a:noAutofit/>
          </a:bodyPr>
          <a:lstStyle/>
          <a:p>
            <a:pPr algn="ctr">
              <a:buClr>
                <a:srgbClr val="000000"/>
              </a:buClr>
              <a:buSzPts val="3600"/>
            </a:pPr>
            <a:r>
              <a:rPr lang="en" sz="44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Concerns?</a:t>
            </a:r>
          </a:p>
          <a:p>
            <a:pPr algn="ctr">
              <a:buClr>
                <a:srgbClr val="000000"/>
              </a:buClr>
              <a:buSzPts val="3600"/>
            </a:pPr>
            <a:r>
              <a:rPr lang="en" sz="44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Comments?</a:t>
            </a:r>
          </a:p>
          <a:p>
            <a:pPr algn="ctr">
              <a:buClr>
                <a:srgbClr val="000000"/>
              </a:buClr>
              <a:buSzPts val="3600"/>
            </a:pPr>
            <a:r>
              <a:rPr lang="en" sz="44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Commitments?</a:t>
            </a:r>
            <a:endParaRPr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5" name="Picture 4">
            <a:extLst>
              <a:ext uri="{FF2B5EF4-FFF2-40B4-BE49-F238E27FC236}">
                <a16:creationId xmlns:a16="http://schemas.microsoft.com/office/drawing/2014/main" id="{CC6FF9B0-833F-4F01-A51A-AEA1F62F6069}"/>
              </a:ext>
            </a:extLst>
          </p:cNvPr>
          <p:cNvPicPr>
            <a:picLocks noChangeAspect="1"/>
          </p:cNvPicPr>
          <p:nvPr/>
        </p:nvPicPr>
        <p:blipFill>
          <a:blip r:embed="rId5"/>
          <a:stretch>
            <a:fillRect/>
          </a:stretch>
        </p:blipFill>
        <p:spPr>
          <a:xfrm>
            <a:off x="8688730" y="5373546"/>
            <a:ext cx="1979271" cy="1484454"/>
          </a:xfrm>
          <a:prstGeom prst="rect">
            <a:avLst/>
          </a:prstGeom>
        </p:spPr>
      </p:pic>
      <p:pic>
        <p:nvPicPr>
          <p:cNvPr id="13" name="Picture 12">
            <a:extLst>
              <a:ext uri="{FF2B5EF4-FFF2-40B4-BE49-F238E27FC236}">
                <a16:creationId xmlns:a16="http://schemas.microsoft.com/office/drawing/2014/main" id="{4E1FAC2E-C35B-45CB-BB27-9DA31F41876E}"/>
              </a:ext>
            </a:extLst>
          </p:cNvPr>
          <p:cNvPicPr>
            <a:picLocks noChangeAspect="1"/>
          </p:cNvPicPr>
          <p:nvPr/>
        </p:nvPicPr>
        <p:blipFill>
          <a:blip r:embed="rId6"/>
          <a:stretch>
            <a:fillRect/>
          </a:stretch>
        </p:blipFill>
        <p:spPr>
          <a:xfrm>
            <a:off x="3144571" y="4675560"/>
            <a:ext cx="4975969" cy="2182441"/>
          </a:xfrm>
          <a:prstGeom prst="rect">
            <a:avLst/>
          </a:prstGeom>
        </p:spPr>
      </p:pic>
      <p:sp>
        <p:nvSpPr>
          <p:cNvPr id="3" name="Text Placeholder 2">
            <a:extLst>
              <a:ext uri="{FF2B5EF4-FFF2-40B4-BE49-F238E27FC236}">
                <a16:creationId xmlns:a16="http://schemas.microsoft.com/office/drawing/2014/main" id="{09D0202A-B994-4368-917B-DFA0C32F789A}"/>
              </a:ext>
            </a:extLst>
          </p:cNvPr>
          <p:cNvSpPr>
            <a:spLocks noGrp="1"/>
          </p:cNvSpPr>
          <p:nvPr>
            <p:ph type="body" idx="1"/>
          </p:nvPr>
        </p:nvSpPr>
        <p:spPr>
          <a:xfrm>
            <a:off x="1910658" y="3105339"/>
            <a:ext cx="8355994" cy="1736283"/>
          </a:xfrm>
        </p:spPr>
        <p:txBody>
          <a:bodyPr/>
          <a:lstStyle/>
          <a:p>
            <a:pPr marL="25400" indent="0" algn="ctr">
              <a:buNone/>
            </a:pPr>
            <a:r>
              <a:rPr lang="en-US" sz="2000" b="1" dirty="0">
                <a:latin typeface="Tahoma" panose="020B0604030504040204" pitchFamily="34" charset="0"/>
                <a:ea typeface="Tahoma" panose="020B0604030504040204" pitchFamily="34" charset="0"/>
                <a:cs typeface="Tahoma" panose="020B0604030504040204" pitchFamily="34" charset="0"/>
              </a:rPr>
              <a:t>Curt Bonk, IU, Email: </a:t>
            </a:r>
            <a:r>
              <a:rPr lang="en-US" sz="2000" b="1" dirty="0">
                <a:latin typeface="Tahoma" panose="020B0604030504040204" pitchFamily="34" charset="0"/>
                <a:ea typeface="Tahoma" panose="020B0604030504040204" pitchFamily="34" charset="0"/>
                <a:cs typeface="Tahoma" panose="020B0604030504040204" pitchFamily="34" charset="0"/>
                <a:hlinkClick r:id="rId7"/>
              </a:rPr>
              <a:t>cjbonk@Indiana.edu</a:t>
            </a:r>
            <a:r>
              <a:rPr lang="en-US" sz="2000" b="1" dirty="0">
                <a:latin typeface="Tahoma" panose="020B0604030504040204" pitchFamily="34" charset="0"/>
                <a:ea typeface="Tahoma" panose="020B0604030504040204" pitchFamily="34" charset="0"/>
                <a:cs typeface="Tahoma" panose="020B0604030504040204" pitchFamily="34" charset="0"/>
              </a:rPr>
              <a:t> </a:t>
            </a:r>
          </a:p>
          <a:p>
            <a:pPr marL="0" indent="0" algn="ctr">
              <a:spcBef>
                <a:spcPts val="0"/>
              </a:spcBef>
              <a:buSzPts val="2400"/>
              <a:buNone/>
            </a:pPr>
            <a:r>
              <a:rPr lang="en-US" sz="2000" b="1" dirty="0">
                <a:latin typeface="Tahoma" panose="020B0604030504040204" pitchFamily="34" charset="0"/>
                <a:ea typeface="Tahoma" panose="020B0604030504040204" pitchFamily="34" charset="0"/>
                <a:cs typeface="Tahoma" panose="020B0604030504040204" pitchFamily="34" charset="0"/>
              </a:rPr>
              <a:t>Slides: </a:t>
            </a:r>
            <a:r>
              <a:rPr lang="en-US" sz="2000" b="1" dirty="0">
                <a:latin typeface="Tahoma" panose="020B0604030504040204" pitchFamily="34" charset="0"/>
                <a:ea typeface="Tahoma" panose="020B0604030504040204" pitchFamily="34" charset="0"/>
                <a:cs typeface="Tahoma" panose="020B0604030504040204" pitchFamily="34" charset="0"/>
                <a:hlinkClick r:id="rId8"/>
              </a:rPr>
              <a:t>http://www.trainingshare.com/workshop.php</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0E6F-FAA2-49DB-A3A3-18AFC6910C1E}"/>
              </a:ext>
            </a:extLst>
          </p:cNvPr>
          <p:cNvSpPr>
            <a:spLocks noGrp="1"/>
          </p:cNvSpPr>
          <p:nvPr>
            <p:ph type="title"/>
          </p:nvPr>
        </p:nvSpPr>
        <p:spPr>
          <a:xfrm>
            <a:off x="2038350" y="609600"/>
            <a:ext cx="8115300" cy="220980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13, 2016</a:t>
            </a:r>
            <a:br>
              <a:rPr lang="en-US"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Strategies to Maintain Focus while Writing Your Dissertation</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GradHacker</a:t>
            </a:r>
            <a:r>
              <a:rPr lang="en-US" b="1" dirty="0">
                <a:latin typeface="Tahoma" panose="020B0604030504040204" pitchFamily="34" charset="0"/>
                <a:ea typeface="Tahoma" panose="020B0604030504040204" pitchFamily="34" charset="0"/>
                <a:cs typeface="Tahoma" panose="020B0604030504040204" pitchFamily="34" charset="0"/>
              </a:rPr>
              <a:t>, Inside Higher 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3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https://www.insidehighered.com/blogs/gradhacker/strategies-maintain-focus-while-writing-your-dissertation</a:t>
            </a:r>
            <a:r>
              <a:rPr lang="en-US" sz="1300" b="1"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7B837E0F-0FC4-4EE1-AB6D-0462366BBF83}"/>
              </a:ext>
            </a:extLst>
          </p:cNvPr>
          <p:cNvPicPr>
            <a:picLocks noChangeAspect="1"/>
          </p:cNvPicPr>
          <p:nvPr/>
        </p:nvPicPr>
        <p:blipFill rotWithShape="1">
          <a:blip r:embed="rId3"/>
          <a:srcRect l="10833" t="21187" r="15833" b="6023"/>
          <a:stretch/>
        </p:blipFill>
        <p:spPr>
          <a:xfrm>
            <a:off x="2438400" y="3209192"/>
            <a:ext cx="6705600" cy="3657601"/>
          </a:xfrm>
          <a:prstGeom prst="rect">
            <a:avLst/>
          </a:prstGeom>
        </p:spPr>
      </p:pic>
      <p:pic>
        <p:nvPicPr>
          <p:cNvPr id="1026" name="Picture 2" descr="Image result for focus writing">
            <a:extLst>
              <a:ext uri="{FF2B5EF4-FFF2-40B4-BE49-F238E27FC236}">
                <a16:creationId xmlns:a16="http://schemas.microsoft.com/office/drawing/2014/main" id="{77978807-8478-4655-808D-829B28E63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5192" y="3775587"/>
            <a:ext cx="3029351" cy="306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648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1981200" y="533400"/>
            <a:ext cx="8305800" cy="208756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10, 2019</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Rewarding Your Writing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Leslie Leonard, Inside Higher Ed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https://www.insidehighered.com/blogs/gradhacker/rewarding-your-writing</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D05A0360-FD7A-425E-86D7-7F0EDAA9D94A}"/>
              </a:ext>
            </a:extLst>
          </p:cNvPr>
          <p:cNvPicPr>
            <a:picLocks noChangeAspect="1"/>
          </p:cNvPicPr>
          <p:nvPr/>
        </p:nvPicPr>
        <p:blipFill rotWithShape="1">
          <a:blip r:embed="rId3"/>
          <a:srcRect l="16667" t="28662" r="38333" b="20660"/>
          <a:stretch/>
        </p:blipFill>
        <p:spPr>
          <a:xfrm>
            <a:off x="3352800" y="2761474"/>
            <a:ext cx="5821378" cy="4096526"/>
          </a:xfrm>
          <a:prstGeom prst="rect">
            <a:avLst/>
          </a:prstGeom>
        </p:spPr>
      </p:pic>
    </p:spTree>
    <p:extLst>
      <p:ext uri="{BB962C8B-B14F-4D97-AF65-F5344CB8AC3E}">
        <p14:creationId xmlns:p14="http://schemas.microsoft.com/office/powerpoint/2010/main" val="896420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2974</Words>
  <Application>Microsoft Office PowerPoint</Application>
  <PresentationFormat>Widescreen</PresentationFormat>
  <Paragraphs>280</Paragraphs>
  <Slides>70</Slides>
  <Notes>34</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70</vt:i4>
      </vt:variant>
    </vt:vector>
  </HeadingPairs>
  <TitlesOfParts>
    <vt:vector size="79" baseType="lpstr">
      <vt:lpstr>Arial</vt:lpstr>
      <vt:lpstr>Calibri</vt:lpstr>
      <vt:lpstr>Calibri Light</vt:lpstr>
      <vt:lpstr>Tahoma</vt:lpstr>
      <vt:lpstr>Office Theme</vt:lpstr>
      <vt:lpstr>1_Office Theme</vt:lpstr>
      <vt:lpstr>2_Office Theme</vt:lpstr>
      <vt:lpstr>12_Office Theme</vt:lpstr>
      <vt:lpstr>13_Office Theme</vt:lpstr>
      <vt:lpstr> The G3 of Writing and Publishing Tips:  Gentle Guidelines, Great Stories, and Gigantic Scholarly Gains</vt:lpstr>
      <vt:lpstr>November 17, 2014 The Habits of Highly Productive Writers Rachel Tour, The Chronicle of Higher Education https://www.chronicle.com/article/the-habits-of-highly-productive-writers/?cid2=gen_login_refresh&amp;cid=gen_sign_in </vt:lpstr>
      <vt:lpstr>November 17, 2014 The Habits of Highly Productive Writers Rachel Tour, The Chronicle of Higher Education https://www.chronicle.com/article/the-habits-of-highly-productive-writers/?cid2=gen_login_refresh&amp;cid=gen_sign_in </vt:lpstr>
      <vt:lpstr>June 7, 2018 6 Ways to Beat Writer’s Block Rachel Tour, The Chronicle of Higher Education https://www.chronicle.com/article/6-ways-to-beat-writers-block/ </vt:lpstr>
      <vt:lpstr>December 11, 2020 How to Find a Writing Routine that Works Manya Whitaker, The Chronicle of Higher Education https://www.chronicle.com/article/how-to-find-a-writing-routine-that-works </vt:lpstr>
      <vt:lpstr>February 15, 2019 The Hardest Part of Writing Is Restarting Rebecca Schuman, The Chronicle of Higher Education https://www.chronicle.com/article/The-Hardest-Part-of-Writing-Is/245720?cid=cp242 </vt:lpstr>
      <vt:lpstr>March 31, 2019 Step Away From the Delete Button Rebecca Schuman, The Chronicle of Higher Education https://www.chronicle.com/article/Step-Away-From-the-Delete/246013?cid=cp242 </vt:lpstr>
      <vt:lpstr>September 13, 2016 Strategies to Maintain Focus while Writing Your Dissertation GradHacker, Inside Higher Ed https://www.insidehighered.com/blogs/gradhacker/strategies-maintain-focus-while-writing-your-dissertation </vt:lpstr>
      <vt:lpstr>December 10, 2019 Rewarding Your Writing Leslie Leonard, Inside Higher Ed https://www.insidehighered.com/blogs/gradhacker/rewarding-your-writing </vt:lpstr>
      <vt:lpstr>January 19, 2021 Writing for Diverse Audience: Prewriting https://www.insidehighered.com/blogs/gradhacker/crucial-co-writing-considerations </vt:lpstr>
      <vt:lpstr>January 19, 2021 Writing for Diverse Audience: Writing Drafts https://www.insidehighered.com/blogs/gradhacker/crucial-co-writing-considerations </vt:lpstr>
      <vt:lpstr>January 19, 2021 Writing for Diverse Audience https://www.insidehighered.com/blogs/gradhacker/crucial-co-writing-considerations </vt:lpstr>
      <vt:lpstr>Curt Bonk:  Reflections on a Hot Streak</vt:lpstr>
      <vt:lpstr>The Top 20 Writing Tips</vt:lpstr>
      <vt:lpstr>1. Mark Writing Days in Planner</vt:lpstr>
      <vt:lpstr>2. Maintain a List and Network of Potential Research and Writing Collaborators</vt:lpstr>
      <vt:lpstr>October 3, 2019 Crucial Co-Writing Considerations Jordan McNeill, Inside Higher Ed https://www.insidehighered.com/blogs/gradhacker/crucial-co-writing-considerations </vt:lpstr>
      <vt:lpstr>Sidenote: Find Good People to Work With…Life is Short—Avoid Egomaniacs and People Who Lie</vt:lpstr>
      <vt:lpstr>October 3, 2019 Crucial Co-Writing Considerations Jordan McNeill, Inside Higher Ed https://www.insidehighered.com/blogs/gradhacker/crucial-co-writing-considerations </vt:lpstr>
      <vt:lpstr>Writing Partners: Curt Bonk How do you determine your collaborative writing partners? And negotiate tasks?</vt:lpstr>
      <vt:lpstr>MOOCs book #1 (2015)</vt:lpstr>
      <vt:lpstr>PowerPoint Presentation</vt:lpstr>
      <vt:lpstr>3. Draft a Timeline or Multiple Timelines with Flexible Goals</vt:lpstr>
      <vt:lpstr>October 10, 2018 Perhaps write to your future self about your goals… FutureMe.org Write a letter to the future https://www.futureme.org/</vt:lpstr>
      <vt:lpstr>October 10, 2019 The following is an email from the past, composed on October 10, 2018. It is being delivered from the past through FutureMe.org  FutureMe mailer@futureme.org </vt:lpstr>
      <vt:lpstr>4. Think Ahead About the Publishing Potential of Each Project or Idea</vt:lpstr>
      <vt:lpstr>5. Be a Bumblebee and Butterfly</vt:lpstr>
      <vt:lpstr>6. Find, Save, and Use Starter Text (overcomes writer’s block)</vt:lpstr>
      <vt:lpstr>7. Always Scan the Reference Sections of Other Articles to Articles You Like to See What Journals are Popular</vt:lpstr>
      <vt:lpstr>8. Edit Your Papers a Lot! (Mozartian vs. Beethovenian)</vt:lpstr>
      <vt:lpstr>October 1, 2018 6 Tips to Shape Up Your Writing Two-Minute Tips: Short videos to help you excel in the academic workplace Fernanda Zamudio-Suaréz, The Chronicle of Higher Education https://www.chronicle.com/article/6-Tips-to-Shape-Up-Your/244281?cid=cp221  https://www.chronicle.com/specialreport/Two-Minute-Tips/221 </vt:lpstr>
      <vt:lpstr>9. Be Creative Somewhere  (e.g., unique model, figure, chart, etc.)</vt:lpstr>
      <vt:lpstr>10. Modify Your Environment (Find or Create Your Personal Sandbox)</vt:lpstr>
      <vt:lpstr>But not too much!</vt:lpstr>
      <vt:lpstr>11. Try Not to Give Up: Persistence and Grit Wins the Day</vt:lpstr>
      <vt:lpstr>12. Be Polite and Thankful to the Editors</vt:lpstr>
      <vt:lpstr>13. Tackle the Easy Things First</vt:lpstr>
      <vt:lpstr>February 12, 2019 From Dreaded to Amazing Cathy N. Davidson, Inside Higher Ed https://www.insidehighered.com/advice/2019/02/12/how-use-reviewers-revise-and-resubmit-comments-most-effectively-opinion </vt:lpstr>
      <vt:lpstr>March 24, 2019 Tackling Revisions Alexandra Gold, Inside Higher Ed https://www.insidehighered.com/blogs/gradhacker/tackling-revisions </vt:lpstr>
      <vt:lpstr>October 4, 2018 A New Series on Scholarly Productivity:  ‘Are You Writing?’ Rebecca Shuman, The Chronicle of Higher Education https://www.chronicle.com/article/A-New-Series-on-Scholarly/244689 </vt:lpstr>
      <vt:lpstr>14. Find a Mentor and Ask Senior People for Advice</vt:lpstr>
      <vt:lpstr>15. Form a Writing Group</vt:lpstr>
      <vt:lpstr>16. Keep a Notebook of What Thinking</vt:lpstr>
      <vt:lpstr>17. Engage in Free Writing</vt:lpstr>
      <vt:lpstr>18. Read Everyday!</vt:lpstr>
      <vt:lpstr>19. Share Your Publication Efforts (e.g., Twitter, Facebook, LinkedIn, email, ResearchGate, Academia.edu, etc.)</vt:lpstr>
      <vt:lpstr>20. Celebrate Your Writing Accomplishments with Friends</vt:lpstr>
      <vt:lpstr>You never know where you’ll be celebrating your writing accomplishments… Even at a wedding of your nephew!</vt:lpstr>
      <vt:lpstr>Just don’t celebrate too much!</vt:lpstr>
      <vt:lpstr>99 Seconds Activity #1</vt:lpstr>
      <vt:lpstr>PowerPoint Presentation</vt:lpstr>
      <vt:lpstr>PowerPoint Presentation</vt:lpstr>
      <vt:lpstr>Writing Space: Curt Bonk</vt:lpstr>
      <vt:lpstr>Writing Space: Curt Bonk</vt:lpstr>
      <vt:lpstr>Writing Space: Curt Bonk</vt:lpstr>
      <vt:lpstr>Writing Space Themes of Successful Writers</vt:lpstr>
      <vt:lpstr>Writing Space: Curt Bonk</vt:lpstr>
      <vt:lpstr>Writing Space: Curt Bonk</vt:lpstr>
      <vt:lpstr>Basement books: Curt Bonk</vt:lpstr>
      <vt:lpstr>Writing Space: Curt Bonk</vt:lpstr>
      <vt:lpstr>Plans and Goals: Curt Bonk How do you schedule your writing? How far in advance do you plan your writing? How do you prioritize your writing? How do you visualize your writing? Do you use a timeline or a planner? Do you have advice for developing a writing plan?</vt:lpstr>
      <vt:lpstr>Writing Tools: Curt Bonk What particular writing tools do you use? How have they changed over time? What about tools for collaboration?</vt:lpstr>
      <vt:lpstr>Writing Space: Curt Bonk</vt:lpstr>
      <vt:lpstr>Behind my house: Curt Bonk</vt:lpstr>
      <vt:lpstr>Writing Space: Curt Bonk</vt:lpstr>
      <vt:lpstr>Writing Tips: Curt Bonk Anything special that you do?</vt:lpstr>
      <vt:lpstr>10 More Writing Tips: Curt Bonk Anything special that you do?</vt:lpstr>
      <vt:lpstr>Habits/Rituals/Inspiration: Writing How do approach your writing tasks? Any rituals that you use and recommend for inspiration? Anything that really works for you?</vt:lpstr>
      <vt:lpstr>Habits/Rituals/Inspiration: Food How do approach your writing tasks? Any rituals that you use and recommend for inspiration? Anything that really works for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Space for Academic Writing</dc:title>
  <dc:creator>Curtis Bonk</dc:creator>
  <cp:lastModifiedBy>Curtis Bonk</cp:lastModifiedBy>
  <cp:revision>27</cp:revision>
  <dcterms:created xsi:type="dcterms:W3CDTF">2020-10-25T01:09:31Z</dcterms:created>
  <dcterms:modified xsi:type="dcterms:W3CDTF">2021-01-19T08:05:46Z</dcterms:modified>
</cp:coreProperties>
</file>