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xml" ContentType="application/vnd.openxmlformats-officedocument.drawingml.chart+xml"/>
  <Override PartName="/ppt/notesSlides/notesSlide66.xml" ContentType="application/vnd.openxmlformats-officedocument.presentationml.notesSlide+xml"/>
  <Override PartName="/ppt/charts/chart2.xml" ContentType="application/vnd.openxmlformats-officedocument.drawingml.chart+xml"/>
  <Override PartName="/ppt/notesSlides/notesSlide67.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80" r:id="rId5"/>
    <p:sldMasterId id="2147493499" r:id="rId6"/>
    <p:sldMasterId id="2147493511" r:id="rId7"/>
  </p:sldMasterIdLst>
  <p:notesMasterIdLst>
    <p:notesMasterId r:id="rId88"/>
  </p:notesMasterIdLst>
  <p:handoutMasterIdLst>
    <p:handoutMasterId r:id="rId89"/>
  </p:handoutMasterIdLst>
  <p:sldIdLst>
    <p:sldId id="270" r:id="rId8"/>
    <p:sldId id="323" r:id="rId9"/>
    <p:sldId id="324" r:id="rId10"/>
    <p:sldId id="382" r:id="rId11"/>
    <p:sldId id="325" r:id="rId12"/>
    <p:sldId id="315" r:id="rId13"/>
    <p:sldId id="316" r:id="rId14"/>
    <p:sldId id="326" r:id="rId15"/>
    <p:sldId id="327" r:id="rId16"/>
    <p:sldId id="317" r:id="rId17"/>
    <p:sldId id="21722" r:id="rId18"/>
    <p:sldId id="319" r:id="rId19"/>
    <p:sldId id="329" r:id="rId20"/>
    <p:sldId id="21721" r:id="rId21"/>
    <p:sldId id="21724" r:id="rId22"/>
    <p:sldId id="21726" r:id="rId23"/>
    <p:sldId id="21725" r:id="rId24"/>
    <p:sldId id="21702" r:id="rId25"/>
    <p:sldId id="21704" r:id="rId26"/>
    <p:sldId id="21706" r:id="rId27"/>
    <p:sldId id="21716" r:id="rId28"/>
    <p:sldId id="21717" r:id="rId29"/>
    <p:sldId id="21718" r:id="rId30"/>
    <p:sldId id="21720" r:id="rId31"/>
    <p:sldId id="21712" r:id="rId32"/>
    <p:sldId id="21713" r:id="rId33"/>
    <p:sldId id="21714" r:id="rId34"/>
    <p:sldId id="21730" r:id="rId35"/>
    <p:sldId id="333" r:id="rId36"/>
    <p:sldId id="21729" r:id="rId37"/>
    <p:sldId id="335" r:id="rId38"/>
    <p:sldId id="336" r:id="rId39"/>
    <p:sldId id="337" r:id="rId40"/>
    <p:sldId id="391" r:id="rId41"/>
    <p:sldId id="21732" r:id="rId42"/>
    <p:sldId id="21723" r:id="rId43"/>
    <p:sldId id="338" r:id="rId44"/>
    <p:sldId id="21731" r:id="rId45"/>
    <p:sldId id="390" r:id="rId46"/>
    <p:sldId id="331" r:id="rId47"/>
    <p:sldId id="320" r:id="rId48"/>
    <p:sldId id="339" r:id="rId49"/>
    <p:sldId id="342" r:id="rId50"/>
    <p:sldId id="344" r:id="rId51"/>
    <p:sldId id="340" r:id="rId52"/>
    <p:sldId id="345" r:id="rId53"/>
    <p:sldId id="346" r:id="rId54"/>
    <p:sldId id="343" r:id="rId55"/>
    <p:sldId id="347" r:id="rId56"/>
    <p:sldId id="348" r:id="rId57"/>
    <p:sldId id="374" r:id="rId58"/>
    <p:sldId id="373" r:id="rId59"/>
    <p:sldId id="21727" r:id="rId60"/>
    <p:sldId id="369" r:id="rId61"/>
    <p:sldId id="396" r:id="rId62"/>
    <p:sldId id="21734" r:id="rId63"/>
    <p:sldId id="21733" r:id="rId64"/>
    <p:sldId id="350" r:id="rId65"/>
    <p:sldId id="351" r:id="rId66"/>
    <p:sldId id="21735" r:id="rId67"/>
    <p:sldId id="21736" r:id="rId68"/>
    <p:sldId id="352" r:id="rId69"/>
    <p:sldId id="353" r:id="rId70"/>
    <p:sldId id="332" r:id="rId71"/>
    <p:sldId id="355" r:id="rId72"/>
    <p:sldId id="376" r:id="rId73"/>
    <p:sldId id="377" r:id="rId74"/>
    <p:sldId id="21738" r:id="rId75"/>
    <p:sldId id="21739" r:id="rId76"/>
    <p:sldId id="21740" r:id="rId77"/>
    <p:sldId id="21741" r:id="rId78"/>
    <p:sldId id="21744" r:id="rId79"/>
    <p:sldId id="21743" r:id="rId80"/>
    <p:sldId id="21745" r:id="rId81"/>
    <p:sldId id="21746" r:id="rId82"/>
    <p:sldId id="21742" r:id="rId83"/>
    <p:sldId id="379" r:id="rId84"/>
    <p:sldId id="311" r:id="rId85"/>
    <p:sldId id="380" r:id="rId86"/>
    <p:sldId id="381" r:id="rId8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85">
          <p15:clr>
            <a:srgbClr val="A4A3A4"/>
          </p15:clr>
        </p15:guide>
        <p15:guide id="2" pos="3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0304"/>
    <a:srgbClr val="660C13"/>
    <a:srgbClr val="969696"/>
    <a:srgbClr val="9E9A95"/>
    <a:srgbClr val="382E25"/>
    <a:srgbClr val="C17945"/>
    <a:srgbClr val="31526A"/>
    <a:srgbClr val="252626"/>
    <a:srgbClr val="A6A6A6"/>
    <a:srgbClr val="C6BF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10" autoAdjust="0"/>
    <p:restoredTop sz="86434" autoAdjust="0"/>
  </p:normalViewPr>
  <p:slideViewPr>
    <p:cSldViewPr snapToGrid="0" snapToObjects="1">
      <p:cViewPr varScale="1">
        <p:scale>
          <a:sx n="102" d="100"/>
          <a:sy n="102" d="100"/>
        </p:scale>
        <p:origin x="114" y="372"/>
      </p:cViewPr>
      <p:guideLst>
        <p:guide orient="horz" pos="3185"/>
        <p:guide pos="392"/>
      </p:guideLst>
    </p:cSldViewPr>
  </p:slideViewPr>
  <p:outlineViewPr>
    <p:cViewPr>
      <p:scale>
        <a:sx n="33" d="100"/>
        <a:sy n="33" d="100"/>
      </p:scale>
      <p:origin x="0" y="-26298"/>
    </p:cViewPr>
  </p:outlineViewPr>
  <p:notesTextViewPr>
    <p:cViewPr>
      <p:scale>
        <a:sx n="100" d="100"/>
        <a:sy n="100" d="100"/>
      </p:scale>
      <p:origin x="0" y="0"/>
    </p:cViewPr>
  </p:notesTextViewPr>
  <p:sorterViewPr>
    <p:cViewPr>
      <p:scale>
        <a:sx n="149" d="100"/>
        <a:sy n="149" d="100"/>
      </p:scale>
      <p:origin x="0" y="-14040"/>
    </p:cViewPr>
  </p:sorterViewPr>
  <p:notesViewPr>
    <p:cSldViewPr snapToGrid="0" snapToObjects="1">
      <p:cViewPr varScale="1">
        <p:scale>
          <a:sx n="132" d="100"/>
          <a:sy n="132" d="100"/>
        </p:scale>
        <p:origin x="-592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handoutMaster" Target="handoutMasters/handoutMaster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dirty="0">
                <a:solidFill>
                  <a:schemeClr val="bg1"/>
                </a:solidFill>
              </a:rPr>
              <a:t>Sales</a:t>
            </a:r>
          </a:p>
        </c:rich>
      </c:tx>
      <c:layout>
        <c:manualLayout>
          <c:xMode val="edge"/>
          <c:yMode val="edge"/>
          <c:x val="0.81797645154158705"/>
          <c:y val="0.26836609526558303"/>
        </c:manualLayout>
      </c:layout>
      <c:overlay val="0"/>
    </c:title>
    <c:autoTitleDeleted val="0"/>
    <c:plotArea>
      <c:layout>
        <c:manualLayout>
          <c:layoutTarget val="inner"/>
          <c:xMode val="edge"/>
          <c:yMode val="edge"/>
          <c:x val="0.19699863232465001"/>
          <c:y val="0.111273746817437"/>
          <c:w val="0.533101588343451"/>
          <c:h val="0.800361807180481"/>
        </c:manualLayout>
      </c:layout>
      <c:pieChart>
        <c:varyColors val="1"/>
        <c:dLbls>
          <c:showLegendKey val="0"/>
          <c:showVal val="0"/>
          <c:showCatName val="0"/>
          <c:showSerName val="0"/>
          <c:showPercent val="0"/>
          <c:showBubbleSize val="0"/>
          <c:showLeaderLines val="0"/>
        </c:dLbls>
        <c:firstSliceAng val="0"/>
      </c:pie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dirty="0">
                <a:solidFill>
                  <a:schemeClr val="bg1"/>
                </a:solidFill>
              </a:rPr>
              <a:t>Sales</a:t>
            </a:r>
          </a:p>
        </c:rich>
      </c:tx>
      <c:layout>
        <c:manualLayout>
          <c:xMode val="edge"/>
          <c:yMode val="edge"/>
          <c:x val="0.81797645154158705"/>
          <c:y val="0.26836609526558303"/>
        </c:manualLayout>
      </c:layout>
      <c:overlay val="0"/>
    </c:title>
    <c:autoTitleDeleted val="0"/>
    <c:plotArea>
      <c:layout>
        <c:manualLayout>
          <c:layoutTarget val="inner"/>
          <c:xMode val="edge"/>
          <c:yMode val="edge"/>
          <c:x val="0.19699863232465001"/>
          <c:y val="0.111273746817437"/>
          <c:w val="0.533101588343451"/>
          <c:h val="0.800361807180481"/>
        </c:manualLayout>
      </c:layout>
      <c:pieChart>
        <c:varyColors val="1"/>
        <c:dLbls>
          <c:showLegendKey val="0"/>
          <c:showVal val="0"/>
          <c:showCatName val="0"/>
          <c:showSerName val="0"/>
          <c:showPercent val="0"/>
          <c:showBubbleSize val="0"/>
          <c:showLeaderLines val="0"/>
        </c:dLbls>
        <c:firstSliceAng val="0"/>
      </c:pie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dirty="0">
                <a:solidFill>
                  <a:schemeClr val="bg1"/>
                </a:solidFill>
              </a:rPr>
              <a:t>Sales</a:t>
            </a:r>
          </a:p>
        </c:rich>
      </c:tx>
      <c:layout>
        <c:manualLayout>
          <c:xMode val="edge"/>
          <c:yMode val="edge"/>
          <c:x val="0.81797645154158705"/>
          <c:y val="0.26836609526558303"/>
        </c:manualLayout>
      </c:layout>
      <c:overlay val="0"/>
    </c:title>
    <c:autoTitleDeleted val="0"/>
    <c:plotArea>
      <c:layout>
        <c:manualLayout>
          <c:layoutTarget val="inner"/>
          <c:xMode val="edge"/>
          <c:yMode val="edge"/>
          <c:x val="0.19699863232465001"/>
          <c:y val="0.111273746817437"/>
          <c:w val="0.533101588343451"/>
          <c:h val="0.800361807180481"/>
        </c:manualLayout>
      </c:layout>
      <c:pieChart>
        <c:varyColors val="1"/>
        <c:dLbls>
          <c:showLegendKey val="0"/>
          <c:showVal val="0"/>
          <c:showCatName val="0"/>
          <c:showSerName val="0"/>
          <c:showPercent val="0"/>
          <c:showBubbleSize val="0"/>
          <c:showLeaderLines val="0"/>
        </c:dLbls>
        <c:firstSliceAng val="0"/>
      </c:pie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7859BD-4604-2843-976C-9F2DEE3C79DB}" type="datetimeFigureOut">
              <a:rPr lang="en-US" smtClean="0"/>
              <a:t>9/17/2023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B64456-6A4C-DF40-836A-7ED7CB7228F1}" type="slidenum">
              <a:rPr lang="en-US" smtClean="0"/>
              <a:t>‹#›</a:t>
            </a:fld>
            <a:endParaRPr lang="en-US"/>
          </a:p>
        </p:txBody>
      </p:sp>
    </p:spTree>
    <p:extLst>
      <p:ext uri="{BB962C8B-B14F-4D97-AF65-F5344CB8AC3E}">
        <p14:creationId xmlns:p14="http://schemas.microsoft.com/office/powerpoint/2010/main" val="2632783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108F45-8DB7-E449-85E4-EC04F96DF3AA}" type="datetimeFigureOut">
              <a:rPr lang="en-US" smtClean="0"/>
              <a:t>9/17/2023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6D261-4ACC-5E49-97C5-9D8FD2D9A3AF}" type="slidenum">
              <a:rPr lang="en-US" smtClean="0"/>
              <a:t>‹#›</a:t>
            </a:fld>
            <a:endParaRPr lang="en-US"/>
          </a:p>
        </p:txBody>
      </p:sp>
    </p:spTree>
    <p:extLst>
      <p:ext uri="{BB962C8B-B14F-4D97-AF65-F5344CB8AC3E}">
        <p14:creationId xmlns:p14="http://schemas.microsoft.com/office/powerpoint/2010/main" val="1947345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dpi.com/2226-471X/8/3/197#fig_body_display_languages-08-00197-f001"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dpi.com/2226-471X/8/3/197#fig_body_display_languages-08-00197-f003"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mdpi.com/2226-471X/8/3/197#fig_body_display_languages-08-00197-f004"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dpi.com/2226-471X/8/3/197#fig_body_display_languages-08-00197-f005"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mdpi.com/2226-471X/8/3/197#table_body_display_languages-08-00197-t001"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mdpi.com/2226-471X/8/3/197#fig_body_display_languages-08-00197-f006"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a:t>
            </a:fld>
            <a:endParaRPr lang="en-US"/>
          </a:p>
        </p:txBody>
      </p:sp>
    </p:spTree>
    <p:extLst>
      <p:ext uri="{BB962C8B-B14F-4D97-AF65-F5344CB8AC3E}">
        <p14:creationId xmlns:p14="http://schemas.microsoft.com/office/powerpoint/2010/main" val="1104254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10</a:t>
            </a:fld>
            <a:endParaRPr lang="en-US"/>
          </a:p>
        </p:txBody>
      </p:sp>
    </p:spTree>
    <p:extLst>
      <p:ext uri="{BB962C8B-B14F-4D97-AF65-F5344CB8AC3E}">
        <p14:creationId xmlns:p14="http://schemas.microsoft.com/office/powerpoint/2010/main" val="287029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11</a:t>
            </a:fld>
            <a:endParaRPr lang="en-US"/>
          </a:p>
        </p:txBody>
      </p:sp>
    </p:spTree>
    <p:extLst>
      <p:ext uri="{BB962C8B-B14F-4D97-AF65-F5344CB8AC3E}">
        <p14:creationId xmlns:p14="http://schemas.microsoft.com/office/powerpoint/2010/main" val="3532885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12</a:t>
            </a:fld>
            <a:endParaRPr lang="en-US"/>
          </a:p>
        </p:txBody>
      </p:sp>
    </p:spTree>
    <p:extLst>
      <p:ext uri="{BB962C8B-B14F-4D97-AF65-F5344CB8AC3E}">
        <p14:creationId xmlns:p14="http://schemas.microsoft.com/office/powerpoint/2010/main" val="1630750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13</a:t>
            </a:fld>
            <a:endParaRPr lang="en-US"/>
          </a:p>
        </p:txBody>
      </p:sp>
    </p:spTree>
    <p:extLst>
      <p:ext uri="{BB962C8B-B14F-4D97-AF65-F5344CB8AC3E}">
        <p14:creationId xmlns:p14="http://schemas.microsoft.com/office/powerpoint/2010/main" val="2568753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14</a:t>
            </a:fld>
            <a:endParaRPr lang="en-US"/>
          </a:p>
        </p:txBody>
      </p:sp>
    </p:spTree>
    <p:extLst>
      <p:ext uri="{BB962C8B-B14F-4D97-AF65-F5344CB8AC3E}">
        <p14:creationId xmlns:p14="http://schemas.microsoft.com/office/powerpoint/2010/main" val="2437561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15</a:t>
            </a:fld>
            <a:endParaRPr lang="en-US"/>
          </a:p>
        </p:txBody>
      </p:sp>
    </p:spTree>
    <p:extLst>
      <p:ext uri="{BB962C8B-B14F-4D97-AF65-F5344CB8AC3E}">
        <p14:creationId xmlns:p14="http://schemas.microsoft.com/office/powerpoint/2010/main" val="2446272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16</a:t>
            </a:fld>
            <a:endParaRPr lang="en-US"/>
          </a:p>
        </p:txBody>
      </p:sp>
    </p:spTree>
    <p:extLst>
      <p:ext uri="{BB962C8B-B14F-4D97-AF65-F5344CB8AC3E}">
        <p14:creationId xmlns:p14="http://schemas.microsoft.com/office/powerpoint/2010/main" val="3782430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17</a:t>
            </a:fld>
            <a:endParaRPr lang="en-US"/>
          </a:p>
        </p:txBody>
      </p:sp>
    </p:spTree>
    <p:extLst>
      <p:ext uri="{BB962C8B-B14F-4D97-AF65-F5344CB8AC3E}">
        <p14:creationId xmlns:p14="http://schemas.microsoft.com/office/powerpoint/2010/main" val="3912287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24</a:t>
            </a:fld>
            <a:endParaRPr lang="en-US"/>
          </a:p>
        </p:txBody>
      </p:sp>
    </p:spTree>
    <p:extLst>
      <p:ext uri="{BB962C8B-B14F-4D97-AF65-F5344CB8AC3E}">
        <p14:creationId xmlns:p14="http://schemas.microsoft.com/office/powerpoint/2010/main" val="3123018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28</a:t>
            </a:fld>
            <a:endParaRPr lang="en-US"/>
          </a:p>
        </p:txBody>
      </p:sp>
    </p:spTree>
    <p:extLst>
      <p:ext uri="{BB962C8B-B14F-4D97-AF65-F5344CB8AC3E}">
        <p14:creationId xmlns:p14="http://schemas.microsoft.com/office/powerpoint/2010/main" val="2854918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a:t>
            </a:fld>
            <a:endParaRPr lang="en-US"/>
          </a:p>
        </p:txBody>
      </p:sp>
    </p:spTree>
    <p:extLst>
      <p:ext uri="{BB962C8B-B14F-4D97-AF65-F5344CB8AC3E}">
        <p14:creationId xmlns:p14="http://schemas.microsoft.com/office/powerpoint/2010/main" val="1453127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29</a:t>
            </a:fld>
            <a:endParaRPr lang="en-US"/>
          </a:p>
        </p:txBody>
      </p:sp>
    </p:spTree>
    <p:extLst>
      <p:ext uri="{BB962C8B-B14F-4D97-AF65-F5344CB8AC3E}">
        <p14:creationId xmlns:p14="http://schemas.microsoft.com/office/powerpoint/2010/main" val="1183767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30</a:t>
            </a:fld>
            <a:endParaRPr lang="en-US"/>
          </a:p>
        </p:txBody>
      </p:sp>
    </p:spTree>
    <p:extLst>
      <p:ext uri="{BB962C8B-B14F-4D97-AF65-F5344CB8AC3E}">
        <p14:creationId xmlns:p14="http://schemas.microsoft.com/office/powerpoint/2010/main" val="3724685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31</a:t>
            </a:fld>
            <a:endParaRPr lang="en-US"/>
          </a:p>
        </p:txBody>
      </p:sp>
    </p:spTree>
    <p:extLst>
      <p:ext uri="{BB962C8B-B14F-4D97-AF65-F5344CB8AC3E}">
        <p14:creationId xmlns:p14="http://schemas.microsoft.com/office/powerpoint/2010/main" val="4069910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0" i="0" dirty="0">
                <a:solidFill>
                  <a:srgbClr val="222222"/>
                </a:solidFill>
                <a:effectLst/>
                <a:latin typeface="Arial" panose="020B0604020202020204" pitchFamily="34" charset="0"/>
              </a:rPr>
              <a:t>Only those videos that directly discussed or represented </a:t>
            </a:r>
            <a:r>
              <a:rPr lang="en-US" b="0" i="0" dirty="0" err="1">
                <a:solidFill>
                  <a:srgbClr val="222222"/>
                </a:solidFill>
                <a:effectLst/>
                <a:latin typeface="Arial" panose="020B0604020202020204" pitchFamily="34" charset="0"/>
              </a:rPr>
              <a:t>ChatGPT</a:t>
            </a:r>
            <a:r>
              <a:rPr lang="en-US" b="0" i="0" dirty="0">
                <a:solidFill>
                  <a:srgbClr val="222222"/>
                </a:solidFill>
                <a:effectLst/>
                <a:latin typeface="Arial" panose="020B0604020202020204" pitchFamily="34" charset="0"/>
              </a:rPr>
              <a:t> in the context of language education were included in the sample. Additionally, to ensure that the research focus remained specific to the representation and discussion of </a:t>
            </a:r>
            <a:r>
              <a:rPr lang="en-US" b="0" i="0" dirty="0" err="1">
                <a:solidFill>
                  <a:srgbClr val="222222"/>
                </a:solidFill>
                <a:effectLst/>
                <a:latin typeface="Arial" panose="020B0604020202020204" pitchFamily="34" charset="0"/>
              </a:rPr>
              <a:t>ChatGPT</a:t>
            </a:r>
            <a:r>
              <a:rPr lang="en-US" b="0" i="0" dirty="0">
                <a:solidFill>
                  <a:srgbClr val="222222"/>
                </a:solidFill>
                <a:effectLst/>
                <a:latin typeface="Arial" panose="020B0604020202020204" pitchFamily="34" charset="0"/>
              </a:rPr>
              <a:t> in language education, videos that did not have a primary focus on language education, but rather covered topics such as academic writing, were excluded from the sample. To ensure the quality and relevance of the sample, we excluded videos that were shorter than a certain duration (e.g., less than 2 min) from the analysis.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222222"/>
                </a:solidFill>
                <a:effectLst/>
                <a:latin typeface="Arial" panose="020B0604020202020204" pitchFamily="34" charset="0"/>
              </a:rPr>
              <a:t>The selected videos were organized in a Google spreadsheet by their publication date, video title, description, channel name, and “About” page. </a:t>
            </a: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32</a:t>
            </a:fld>
            <a:endParaRPr lang="en-US"/>
          </a:p>
        </p:txBody>
      </p:sp>
    </p:spTree>
    <p:extLst>
      <p:ext uri="{BB962C8B-B14F-4D97-AF65-F5344CB8AC3E}">
        <p14:creationId xmlns:p14="http://schemas.microsoft.com/office/powerpoint/2010/main" val="1422856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0" i="0" dirty="0">
                <a:solidFill>
                  <a:srgbClr val="222222"/>
                </a:solidFill>
                <a:effectLst/>
                <a:latin typeface="Arial" panose="020B0604020202020204" pitchFamily="34" charset="0"/>
              </a:rPr>
              <a:t>To maintain a current and comprehensive sample, we also utilized a video crawler to collect all YouTube videos that were tagged with </a:t>
            </a:r>
            <a:r>
              <a:rPr lang="en-US" b="0" i="0" dirty="0" err="1">
                <a:solidFill>
                  <a:srgbClr val="222222"/>
                </a:solidFill>
                <a:effectLst/>
                <a:latin typeface="Arial" panose="020B0604020202020204" pitchFamily="34" charset="0"/>
              </a:rPr>
              <a:t>ChatGPT</a:t>
            </a:r>
            <a:r>
              <a:rPr lang="en-US" b="0" i="0" dirty="0">
                <a:solidFill>
                  <a:srgbClr val="222222"/>
                </a:solidFill>
                <a:effectLst/>
                <a:latin typeface="Arial" panose="020B0604020202020204" pitchFamily="34" charset="0"/>
              </a:rPr>
              <a:t> and relevant search keywords in the title, description, and tags. And then we cross-checked these results with their existing Google spreadsheet of identified videos searched by hand to ensure that no eligible videos were missed.</a:t>
            </a: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33</a:t>
            </a:fld>
            <a:endParaRPr lang="en-US"/>
          </a:p>
        </p:txBody>
      </p:sp>
    </p:spTree>
    <p:extLst>
      <p:ext uri="{BB962C8B-B14F-4D97-AF65-F5344CB8AC3E}">
        <p14:creationId xmlns:p14="http://schemas.microsoft.com/office/powerpoint/2010/main" val="869132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we document</a:t>
            </a:r>
            <a:r>
              <a:rPr lang="zh-CN" altLang="en-US" dirty="0"/>
              <a:t> </a:t>
            </a:r>
            <a:r>
              <a:rPr lang="en-US" altLang="zh-CN" dirty="0"/>
              <a:t>and organize</a:t>
            </a:r>
            <a:r>
              <a:rPr lang="zh-CN" altLang="en-US" dirty="0"/>
              <a:t> </a:t>
            </a:r>
            <a:r>
              <a:rPr lang="en-US" altLang="zh-CN" dirty="0"/>
              <a:t>the included</a:t>
            </a:r>
            <a:r>
              <a:rPr lang="zh-CN" altLang="en-US" dirty="0"/>
              <a:t> </a:t>
            </a:r>
            <a:r>
              <a:rPr lang="en-US" altLang="zh-CN" dirty="0"/>
              <a:t>videos</a:t>
            </a:r>
            <a:endParaRPr lang="en-US" dirty="0"/>
          </a:p>
          <a:p>
            <a:endParaRPr lang="en-US" dirty="0"/>
          </a:p>
          <a:p>
            <a:r>
              <a:rPr lang="en-US" dirty="0"/>
              <a:t>Coding script – systemic</a:t>
            </a:r>
            <a:r>
              <a:rPr lang="zh-CN" altLang="en-US" dirty="0"/>
              <a:t> </a:t>
            </a:r>
            <a:r>
              <a:rPr lang="en-US" altLang="zh-CN" dirty="0"/>
              <a:t>content</a:t>
            </a:r>
            <a:r>
              <a:rPr lang="zh-CN" altLang="en-US" dirty="0"/>
              <a:t> </a:t>
            </a:r>
            <a:r>
              <a:rPr lang="en-US" altLang="zh-CN" dirty="0"/>
              <a:t>analysis</a:t>
            </a:r>
          </a:p>
          <a:p>
            <a:r>
              <a:rPr lang="en-US" dirty="0"/>
              <a:t>Youtuber</a:t>
            </a:r>
            <a:r>
              <a:rPr lang="zh-CN" altLang="en-US" dirty="0"/>
              <a:t> </a:t>
            </a:r>
            <a:r>
              <a:rPr lang="en-US" altLang="zh-CN" dirty="0"/>
              <a:t>Code</a:t>
            </a:r>
            <a:r>
              <a:rPr lang="zh-CN" altLang="en-US" dirty="0"/>
              <a:t> </a:t>
            </a:r>
            <a:r>
              <a:rPr lang="en-US" altLang="zh-CN" dirty="0"/>
              <a:t>–</a:t>
            </a:r>
            <a:r>
              <a:rPr lang="zh-CN" altLang="en-US" dirty="0"/>
              <a:t> </a:t>
            </a:r>
            <a:r>
              <a:rPr lang="en-US" altLang="zh-CN" dirty="0"/>
              <a:t>categorize</a:t>
            </a:r>
            <a:r>
              <a:rPr lang="zh-CN" altLang="en-US" dirty="0"/>
              <a:t> </a:t>
            </a:r>
            <a:r>
              <a:rPr lang="en-US" altLang="zh-CN" dirty="0"/>
              <a:t>YouTubers</a:t>
            </a:r>
            <a:r>
              <a:rPr lang="zh-CN" altLang="en-US" dirty="0"/>
              <a:t> </a:t>
            </a:r>
            <a:r>
              <a:rPr lang="en-US" altLang="zh-CN" dirty="0"/>
              <a:t>in</a:t>
            </a:r>
            <a:r>
              <a:rPr lang="zh-CN" altLang="en-US" dirty="0"/>
              <a:t> </a:t>
            </a:r>
            <a:r>
              <a:rPr lang="en-US" altLang="zh-CN" dirty="0"/>
              <a:t>groups</a:t>
            </a:r>
            <a:r>
              <a:rPr lang="zh-CN" altLang="en-US" dirty="0"/>
              <a:t> </a:t>
            </a:r>
            <a:r>
              <a:rPr lang="en-US" altLang="zh-CN" dirty="0"/>
              <a:t>–</a:t>
            </a:r>
            <a:r>
              <a:rPr lang="zh-CN" altLang="en-US" dirty="0"/>
              <a:t> </a:t>
            </a:r>
            <a:r>
              <a:rPr lang="en-US" altLang="zh-CN" dirty="0"/>
              <a:t>who</a:t>
            </a:r>
            <a:r>
              <a:rPr lang="zh-CN" altLang="en-US" dirty="0"/>
              <a:t> </a:t>
            </a:r>
            <a:r>
              <a:rPr lang="en-US" altLang="zh-CN" dirty="0"/>
              <a:t>are</a:t>
            </a:r>
            <a:r>
              <a:rPr lang="zh-CN" altLang="en-US" dirty="0"/>
              <a:t> </a:t>
            </a:r>
            <a:r>
              <a:rPr lang="en-US" altLang="zh-CN" dirty="0"/>
              <a:t>posting</a:t>
            </a:r>
            <a:r>
              <a:rPr lang="zh-CN" altLang="en-US" dirty="0"/>
              <a:t> </a:t>
            </a:r>
            <a:r>
              <a:rPr lang="en-US" altLang="zh-CN" dirty="0" err="1"/>
              <a:t>ChatGPT</a:t>
            </a:r>
            <a:r>
              <a:rPr lang="zh-CN" altLang="en-US" dirty="0"/>
              <a:t> </a:t>
            </a:r>
            <a:r>
              <a:rPr lang="en-US" altLang="zh-CN" dirty="0"/>
              <a:t>&amp;</a:t>
            </a:r>
            <a:r>
              <a:rPr lang="zh-CN" altLang="en-US" dirty="0"/>
              <a:t> </a:t>
            </a:r>
            <a:r>
              <a:rPr lang="en-US" altLang="zh-CN" dirty="0"/>
              <a:t>language</a:t>
            </a:r>
            <a:r>
              <a:rPr lang="zh-CN" altLang="en-US" dirty="0"/>
              <a:t> </a:t>
            </a:r>
            <a:r>
              <a:rPr lang="en-US" altLang="zh-CN" dirty="0"/>
              <a:t>education</a:t>
            </a:r>
            <a:r>
              <a:rPr lang="zh-CN" altLang="en-US" dirty="0"/>
              <a:t> </a:t>
            </a:r>
            <a:r>
              <a:rPr lang="en-US" altLang="zh-CN" dirty="0"/>
              <a:t>videos.</a:t>
            </a:r>
          </a:p>
          <a:p>
            <a:r>
              <a:rPr lang="en-US" dirty="0"/>
              <a:t>Organize them by different languages</a:t>
            </a:r>
            <a:r>
              <a:rPr lang="zh-CN" altLang="en-US" dirty="0"/>
              <a:t> </a:t>
            </a: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34</a:t>
            </a:fld>
            <a:endParaRPr lang="en-US"/>
          </a:p>
        </p:txBody>
      </p:sp>
    </p:spTree>
    <p:extLst>
      <p:ext uri="{BB962C8B-B14F-4D97-AF65-F5344CB8AC3E}">
        <p14:creationId xmlns:p14="http://schemas.microsoft.com/office/powerpoint/2010/main" val="941537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of how we conducted </a:t>
            </a:r>
            <a:r>
              <a:rPr lang="en-US" sz="1200" b="1" dirty="0">
                <a:effectLst/>
                <a:latin typeface="Tahoma" panose="020B0604030504040204" pitchFamily="34" charset="0"/>
                <a:ea typeface="Tahoma" panose="020B0604030504040204" pitchFamily="34" charset="0"/>
                <a:cs typeface="Tahoma" panose="020B0604030504040204" pitchFamily="34" charset="0"/>
              </a:rPr>
              <a:t>systematic content analysis of online videos</a:t>
            </a: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35</a:t>
            </a:fld>
            <a:endParaRPr lang="en-US"/>
          </a:p>
        </p:txBody>
      </p:sp>
    </p:spTree>
    <p:extLst>
      <p:ext uri="{BB962C8B-B14F-4D97-AF65-F5344CB8AC3E}">
        <p14:creationId xmlns:p14="http://schemas.microsoft.com/office/powerpoint/2010/main" val="2922734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Times New Roman" panose="02020603050405020304" pitchFamily="18" charset="0"/>
              </a:rPr>
              <a:t>Two rounds of research were conducted, with the first round from 12/15/2022 to 4/10/2023; and the second round from 4/11/2023 to 5/30/2023. The second round aimed to verify the results yield from the first round, remove deleted videos, and add new releases. </a:t>
            </a:r>
          </a:p>
          <a:p>
            <a:pPr algn="l"/>
            <a:endParaRPr lang="en-US" b="0" i="0" dirty="0">
              <a:solidFill>
                <a:srgbClr val="333333"/>
              </a:solidFill>
              <a:effectLst/>
              <a:latin typeface="Times New Roman" panose="02020603050405020304" pitchFamily="18" charset="0"/>
            </a:endParaRPr>
          </a:p>
          <a:p>
            <a:pPr algn="l"/>
            <a:r>
              <a:rPr lang="en-US" b="0" i="0" dirty="0">
                <a:solidFill>
                  <a:srgbClr val="333333"/>
                </a:solidFill>
                <a:effectLst/>
                <a:latin typeface="Times New Roman" panose="02020603050405020304" pitchFamily="18" charset="0"/>
              </a:rPr>
              <a:t>We adopted a more rigorous selection criteria</a:t>
            </a:r>
            <a:endParaRPr lang="en-US" altLang="zh-CN" b="0" i="0" dirty="0">
              <a:solidFill>
                <a:srgbClr val="333333"/>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706D261-4ACC-5E49-97C5-9D8FD2D9A3AF}" type="slidenum">
              <a:rPr lang="en-US" smtClean="0"/>
              <a:t>36</a:t>
            </a:fld>
            <a:endParaRPr lang="en-US"/>
          </a:p>
        </p:txBody>
      </p:sp>
    </p:spTree>
    <p:extLst>
      <p:ext uri="{BB962C8B-B14F-4D97-AF65-F5344CB8AC3E}">
        <p14:creationId xmlns:p14="http://schemas.microsoft.com/office/powerpoint/2010/main" val="2690055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refined criteria</a:t>
            </a:r>
            <a:r>
              <a:rPr lang="zh-CN" altLang="en-US" dirty="0"/>
              <a:t> </a:t>
            </a:r>
            <a:r>
              <a:rPr lang="en-US" dirty="0"/>
              <a:t>aimed to encompass a diverse range of content creators, languages, and perspectives. </a:t>
            </a:r>
          </a:p>
        </p:txBody>
      </p:sp>
      <p:sp>
        <p:nvSpPr>
          <p:cNvPr id="4" name="Slide Number Placeholder 3"/>
          <p:cNvSpPr>
            <a:spLocks noGrp="1"/>
          </p:cNvSpPr>
          <p:nvPr>
            <p:ph type="sldNum" sz="quarter" idx="5"/>
          </p:nvPr>
        </p:nvSpPr>
        <p:spPr/>
        <p:txBody>
          <a:bodyPr/>
          <a:lstStyle/>
          <a:p>
            <a:fld id="{9706D261-4ACC-5E49-97C5-9D8FD2D9A3AF}" type="slidenum">
              <a:rPr lang="en-US" smtClean="0"/>
              <a:t>37</a:t>
            </a:fld>
            <a:endParaRPr lang="en-US"/>
          </a:p>
        </p:txBody>
      </p:sp>
    </p:spTree>
    <p:extLst>
      <p:ext uri="{BB962C8B-B14F-4D97-AF65-F5344CB8AC3E}">
        <p14:creationId xmlns:p14="http://schemas.microsoft.com/office/powerpoint/2010/main" val="447166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b="0" i="0" dirty="0">
                <a:solidFill>
                  <a:srgbClr val="333333"/>
                </a:solidFill>
                <a:effectLst/>
                <a:latin typeface="Times New Roman" panose="02020603050405020304" pitchFamily="18" charset="0"/>
              </a:rPr>
              <a:t>These images demonstrated </a:t>
            </a:r>
            <a:r>
              <a:rPr lang="en-US" b="0" i="0" dirty="0">
                <a:solidFill>
                  <a:srgbClr val="374151"/>
                </a:solidFill>
                <a:effectLst/>
                <a:latin typeface="Söhne"/>
              </a:rPr>
              <a:t>our method of organizing videos within our pool to more effectively identify those that best align with the selection criteria.</a:t>
            </a:r>
            <a:endParaRPr lang="en-US" dirty="0"/>
          </a:p>
          <a:p>
            <a:pPr algn="l"/>
            <a:endParaRPr lang="en-US" altLang="zh-CN" b="0" i="0" dirty="0">
              <a:solidFill>
                <a:srgbClr val="333333"/>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706D261-4ACC-5E49-97C5-9D8FD2D9A3AF}" type="slidenum">
              <a:rPr lang="en-US" smtClean="0"/>
              <a:t>38</a:t>
            </a:fld>
            <a:endParaRPr lang="en-US"/>
          </a:p>
        </p:txBody>
      </p:sp>
    </p:spTree>
    <p:extLst>
      <p:ext uri="{BB962C8B-B14F-4D97-AF65-F5344CB8AC3E}">
        <p14:creationId xmlns:p14="http://schemas.microsoft.com/office/powerpoint/2010/main" val="2936803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a:t>
            </a:fld>
            <a:endParaRPr lang="en-US"/>
          </a:p>
        </p:txBody>
      </p:sp>
    </p:spTree>
    <p:extLst>
      <p:ext uri="{BB962C8B-B14F-4D97-AF65-F5344CB8AC3E}">
        <p14:creationId xmlns:p14="http://schemas.microsoft.com/office/powerpoint/2010/main" val="623394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of how we conducted </a:t>
            </a:r>
            <a:r>
              <a:rPr lang="en-US" sz="1200" b="1" dirty="0">
                <a:latin typeface="Tahoma" panose="020B0604030504040204" pitchFamily="34" charset="0"/>
                <a:ea typeface="Tahoma" panose="020B0604030504040204" pitchFamily="34" charset="0"/>
                <a:cs typeface="Tahoma" panose="020B0604030504040204" pitchFamily="34" charset="0"/>
              </a:rPr>
              <a:t>I</a:t>
            </a:r>
            <a:r>
              <a:rPr lang="en-US" sz="1200" b="1" dirty="0">
                <a:effectLst/>
                <a:latin typeface="Tahoma" panose="020B0604030504040204" pitchFamily="34" charset="0"/>
                <a:ea typeface="Tahoma" panose="020B0604030504040204" pitchFamily="34" charset="0"/>
                <a:cs typeface="Tahoma" panose="020B0604030504040204" pitchFamily="34" charset="0"/>
              </a:rPr>
              <a:t>nductive content analysis</a:t>
            </a: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39</a:t>
            </a:fld>
            <a:endParaRPr lang="en-US"/>
          </a:p>
        </p:txBody>
      </p:sp>
    </p:spTree>
    <p:extLst>
      <p:ext uri="{BB962C8B-B14F-4D97-AF65-F5344CB8AC3E}">
        <p14:creationId xmlns:p14="http://schemas.microsoft.com/office/powerpoint/2010/main" val="3506896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40</a:t>
            </a:fld>
            <a:endParaRPr lang="en-US"/>
          </a:p>
        </p:txBody>
      </p:sp>
    </p:spTree>
    <p:extLst>
      <p:ext uri="{BB962C8B-B14F-4D97-AF65-F5344CB8AC3E}">
        <p14:creationId xmlns:p14="http://schemas.microsoft.com/office/powerpoint/2010/main" val="1693232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41</a:t>
            </a:fld>
            <a:endParaRPr lang="en-US"/>
          </a:p>
        </p:txBody>
      </p:sp>
    </p:spTree>
    <p:extLst>
      <p:ext uri="{BB962C8B-B14F-4D97-AF65-F5344CB8AC3E}">
        <p14:creationId xmlns:p14="http://schemas.microsoft.com/office/powerpoint/2010/main" val="2714737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42</a:t>
            </a:fld>
            <a:endParaRPr lang="en-US"/>
          </a:p>
        </p:txBody>
      </p:sp>
    </p:spTree>
    <p:extLst>
      <p:ext uri="{BB962C8B-B14F-4D97-AF65-F5344CB8AC3E}">
        <p14:creationId xmlns:p14="http://schemas.microsoft.com/office/powerpoint/2010/main" val="3567811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The rapid adoption and integration of </a:t>
            </a:r>
            <a:r>
              <a:rPr lang="en-US" b="0" i="0" dirty="0" err="1">
                <a:solidFill>
                  <a:srgbClr val="222222"/>
                </a:solidFill>
                <a:effectLst/>
                <a:latin typeface="Arial" panose="020B0604020202020204" pitchFamily="34" charset="0"/>
              </a:rPr>
              <a:t>ChatGPT</a:t>
            </a:r>
            <a:r>
              <a:rPr lang="en-US" b="0" i="0" dirty="0">
                <a:solidFill>
                  <a:srgbClr val="222222"/>
                </a:solidFill>
                <a:effectLst/>
                <a:latin typeface="Arial" panose="020B0604020202020204" pitchFamily="34" charset="0"/>
              </a:rPr>
              <a:t> as a tool for language education on YouTube is evident in the trends that can be observed in </a:t>
            </a:r>
            <a:r>
              <a:rPr lang="en-US" b="1" i="0" u="none" strike="noStrike" dirty="0">
                <a:solidFill>
                  <a:srgbClr val="4F5671"/>
                </a:solidFill>
                <a:effectLst/>
                <a:latin typeface="Arial" panose="020B0604020202020204" pitchFamily="34" charset="0"/>
                <a:hlinkClick r:id="rId3"/>
              </a:rPr>
              <a:t>Figure 1</a:t>
            </a:r>
            <a:r>
              <a:rPr lang="en-US" b="0" i="0" dirty="0">
                <a:solidFill>
                  <a:srgbClr val="222222"/>
                </a:solidFill>
                <a:effectLst/>
                <a:latin typeface="Arial" panose="020B0604020202020204" pitchFamily="34" charset="0"/>
              </a:rPr>
              <a:t>. The video published by Tom Gally on 5 December 2023 served as the earliest example of the growing interest and recognition of </a:t>
            </a:r>
            <a:r>
              <a:rPr lang="en-US" b="0" i="0" dirty="0" err="1">
                <a:solidFill>
                  <a:srgbClr val="222222"/>
                </a:solidFill>
                <a:effectLst/>
                <a:latin typeface="Arial" panose="020B0604020202020204" pitchFamily="34" charset="0"/>
              </a:rPr>
              <a:t>ChatGPT’s</a:t>
            </a:r>
            <a:r>
              <a:rPr lang="en-US" b="0" i="0" dirty="0">
                <a:solidFill>
                  <a:srgbClr val="222222"/>
                </a:solidFill>
                <a:effectLst/>
                <a:latin typeface="Arial" panose="020B0604020202020204" pitchFamily="34" charset="0"/>
              </a:rPr>
              <a:t> potential in language education among educators and researchers. </a:t>
            </a:r>
          </a:p>
          <a:p>
            <a:endParaRPr lang="en-US" b="0" i="0" u="none" strike="noStrike" dirty="0">
              <a:solidFill>
                <a:srgbClr val="222222"/>
              </a:solidFill>
              <a:effectLst/>
              <a:latin typeface="Arial" panose="020B0604020202020204" pitchFamily="34" charset="0"/>
              <a:hlinkClick r:id="rId3"/>
            </a:endParaRPr>
          </a:p>
          <a:p>
            <a:r>
              <a:rPr lang="en-US" b="1" i="0" u="none" strike="noStrike" dirty="0">
                <a:solidFill>
                  <a:srgbClr val="4F5671"/>
                </a:solidFill>
                <a:effectLst/>
                <a:latin typeface="Arial" panose="020B0604020202020204" pitchFamily="34" charset="0"/>
                <a:hlinkClick r:id="rId3"/>
              </a:rPr>
              <a:t>Figure 1</a:t>
            </a:r>
            <a:r>
              <a:rPr lang="en-US" b="0" i="0" dirty="0">
                <a:solidFill>
                  <a:srgbClr val="222222"/>
                </a:solidFill>
                <a:effectLst/>
                <a:latin typeface="Arial" panose="020B0604020202020204" pitchFamily="34" charset="0"/>
              </a:rPr>
              <a:t> displays the trends in video releases related to </a:t>
            </a:r>
            <a:r>
              <a:rPr lang="en-US" b="0" i="0" dirty="0" err="1">
                <a:solidFill>
                  <a:srgbClr val="222222"/>
                </a:solidFill>
                <a:effectLst/>
                <a:latin typeface="Arial" panose="020B0604020202020204" pitchFamily="34" charset="0"/>
              </a:rPr>
              <a:t>ChatGPT</a:t>
            </a:r>
            <a:r>
              <a:rPr lang="en-US" b="0" i="0" dirty="0">
                <a:solidFill>
                  <a:srgbClr val="222222"/>
                </a:solidFill>
                <a:effectLst/>
                <a:latin typeface="Arial" panose="020B0604020202020204" pitchFamily="34" charset="0"/>
              </a:rPr>
              <a:t> in language education during the period from 30 November 2022 to 10 April 2023. The upward trends revealed in </a:t>
            </a:r>
            <a:r>
              <a:rPr lang="en-US" b="1" i="0" u="none" strike="noStrike" dirty="0">
                <a:solidFill>
                  <a:srgbClr val="4F5671"/>
                </a:solidFill>
                <a:effectLst/>
                <a:latin typeface="Arial" panose="020B0604020202020204" pitchFamily="34" charset="0"/>
                <a:hlinkClick r:id="rId3"/>
              </a:rPr>
              <a:t>Figure 1</a:t>
            </a:r>
            <a:r>
              <a:rPr lang="en-US" b="0" i="0" dirty="0">
                <a:solidFill>
                  <a:srgbClr val="222222"/>
                </a:solidFill>
                <a:effectLst/>
                <a:latin typeface="Arial" panose="020B0604020202020204" pitchFamily="34" charset="0"/>
              </a:rPr>
              <a:t> indicate a rising level of interest and engagement among relevant individuals and communities regarding the uses of </a:t>
            </a:r>
            <a:r>
              <a:rPr lang="en-US" b="0" i="0" dirty="0" err="1">
                <a:solidFill>
                  <a:srgbClr val="222222"/>
                </a:solidFill>
                <a:effectLst/>
                <a:latin typeface="Arial" panose="020B0604020202020204" pitchFamily="34" charset="0"/>
              </a:rPr>
              <a:t>ChatGPT</a:t>
            </a:r>
            <a:r>
              <a:rPr lang="en-US" b="0" i="0" dirty="0">
                <a:solidFill>
                  <a:srgbClr val="222222"/>
                </a:solidFill>
                <a:effectLst/>
                <a:latin typeface="Arial" panose="020B0604020202020204" pitchFamily="34" charset="0"/>
              </a:rPr>
              <a:t> for language learning.</a:t>
            </a: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43</a:t>
            </a:fld>
            <a:endParaRPr lang="en-US"/>
          </a:p>
        </p:txBody>
      </p:sp>
    </p:spTree>
    <p:extLst>
      <p:ext uri="{BB962C8B-B14F-4D97-AF65-F5344CB8AC3E}">
        <p14:creationId xmlns:p14="http://schemas.microsoft.com/office/powerpoint/2010/main" val="2689953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The video published by Tom Gally on 5 December 2023 served as the earliest example of the growing interest and recognition of </a:t>
            </a:r>
            <a:r>
              <a:rPr lang="en-US" b="0" i="0" dirty="0" err="1">
                <a:solidFill>
                  <a:srgbClr val="222222"/>
                </a:solidFill>
                <a:effectLst/>
                <a:latin typeface="Arial" panose="020B0604020202020204" pitchFamily="34" charset="0"/>
              </a:rPr>
              <a:t>ChatGPT’s</a:t>
            </a:r>
            <a:r>
              <a:rPr lang="en-US" b="0" i="0" dirty="0">
                <a:solidFill>
                  <a:srgbClr val="222222"/>
                </a:solidFill>
                <a:effectLst/>
                <a:latin typeface="Arial" panose="020B0604020202020204" pitchFamily="34" charset="0"/>
              </a:rPr>
              <a:t> potential in language education among educators and researchers.</a:t>
            </a: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44</a:t>
            </a:fld>
            <a:endParaRPr lang="en-US"/>
          </a:p>
        </p:txBody>
      </p:sp>
    </p:spTree>
    <p:extLst>
      <p:ext uri="{BB962C8B-B14F-4D97-AF65-F5344CB8AC3E}">
        <p14:creationId xmlns:p14="http://schemas.microsoft.com/office/powerpoint/2010/main" val="1581235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Arial" panose="020B0604020202020204" pitchFamily="34" charset="0"/>
              <a:buChar char="•"/>
            </a:pPr>
            <a:r>
              <a:rPr lang="en-US" b="0" i="0" dirty="0">
                <a:solidFill>
                  <a:srgbClr val="222222"/>
                </a:solidFill>
                <a:effectLst/>
                <a:latin typeface="Arial" panose="020B0604020202020204" pitchFamily="34" charset="0"/>
              </a:rPr>
              <a:t>Educators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58): This category included language teachers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53), teacher trainers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2), educational program directors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1), and professors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2);</a:t>
            </a:r>
          </a:p>
          <a:p>
            <a:pPr algn="just">
              <a:buFont typeface="Arial" panose="020B0604020202020204" pitchFamily="34" charset="0"/>
              <a:buChar char="•"/>
            </a:pPr>
            <a:r>
              <a:rPr lang="en-US" b="0" i="0" dirty="0">
                <a:solidFill>
                  <a:srgbClr val="222222"/>
                </a:solidFill>
                <a:effectLst/>
                <a:latin typeface="Arial" panose="020B0604020202020204" pitchFamily="34" charset="0"/>
              </a:rPr>
              <a:t>Learners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14): This category was mainly language learners, including polyglot language learners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10), Japanese learners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3), and a Spanish learner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1);</a:t>
            </a:r>
          </a:p>
          <a:p>
            <a:pPr algn="just">
              <a:buFont typeface="Arial" panose="020B0604020202020204" pitchFamily="34" charset="0"/>
              <a:buChar char="•"/>
            </a:pPr>
            <a:r>
              <a:rPr lang="en-US" b="0" i="0" dirty="0">
                <a:solidFill>
                  <a:srgbClr val="222222"/>
                </a:solidFill>
                <a:effectLst/>
                <a:latin typeface="Arial" panose="020B0604020202020204" pitchFamily="34" charset="0"/>
              </a:rPr>
              <a:t>Technology Professionals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22): This category included individuals who were employed in technology-related fields. Some worked as project managers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1), data engineers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1), software developers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5), and game developers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1). Others may not have explicitly stated their profession but, nonetheless, created videos based on their specialized skills and knowledge in areas such as coding tutorials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3), emerging technologies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6), and artificial intelligence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4);</a:t>
            </a:r>
          </a:p>
          <a:p>
            <a:pPr algn="just">
              <a:buFont typeface="Arial" panose="020B0604020202020204" pitchFamily="34" charset="0"/>
              <a:buChar char="•"/>
            </a:pPr>
            <a:r>
              <a:rPr lang="en-US" b="0" i="0" dirty="0">
                <a:solidFill>
                  <a:srgbClr val="222222"/>
                </a:solidFill>
                <a:effectLst/>
                <a:latin typeface="Arial" panose="020B0604020202020204" pitchFamily="34" charset="0"/>
              </a:rPr>
              <a:t>e-Learning Providers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8): This category included organizations, institutions, or companies that developed, designed, or provided e-learning solutions and services. These were publishing houses for language teaching materials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1), language learning podcasts or talk shows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2), or any other type of organization that provided e-learning solutions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4).</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45</a:t>
            </a:fld>
            <a:endParaRPr lang="en-US"/>
          </a:p>
        </p:txBody>
      </p:sp>
    </p:spTree>
    <p:extLst>
      <p:ext uri="{BB962C8B-B14F-4D97-AF65-F5344CB8AC3E}">
        <p14:creationId xmlns:p14="http://schemas.microsoft.com/office/powerpoint/2010/main" val="2566294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dirty="0">
                <a:solidFill>
                  <a:srgbClr val="4F5671"/>
                </a:solidFill>
                <a:effectLst/>
                <a:latin typeface="Arial" panose="020B0604020202020204" pitchFamily="34" charset="0"/>
                <a:hlinkClick r:id="rId3"/>
              </a:rPr>
              <a:t>Figure 3</a:t>
            </a:r>
            <a:r>
              <a:rPr lang="en-US" b="0" i="0" dirty="0">
                <a:solidFill>
                  <a:srgbClr val="222222"/>
                </a:solidFill>
                <a:effectLst/>
                <a:latin typeface="Arial" panose="020B0604020202020204" pitchFamily="34" charset="0"/>
              </a:rPr>
              <a:t> and </a:t>
            </a:r>
            <a:r>
              <a:rPr lang="en-US" b="1" i="0" u="none" strike="noStrike" dirty="0">
                <a:solidFill>
                  <a:srgbClr val="4F5671"/>
                </a:solidFill>
                <a:effectLst/>
                <a:latin typeface="Arial" panose="020B0604020202020204" pitchFamily="34" charset="0"/>
                <a:hlinkClick r:id="rId4"/>
              </a:rPr>
              <a:t>Figure 4</a:t>
            </a:r>
            <a:r>
              <a:rPr lang="en-US" b="0" i="0" dirty="0">
                <a:solidFill>
                  <a:srgbClr val="222222"/>
                </a:solidFill>
                <a:effectLst/>
                <a:latin typeface="Arial" panose="020B0604020202020204" pitchFamily="34" charset="0"/>
              </a:rPr>
              <a:t> show that the majority of content creators were identified as Educators, primarily language teachers (91.4%). This highlights their interest in using </a:t>
            </a:r>
            <a:r>
              <a:rPr lang="en-US" b="0" i="0" dirty="0" err="1">
                <a:solidFill>
                  <a:srgbClr val="222222"/>
                </a:solidFill>
                <a:effectLst/>
                <a:latin typeface="Arial" panose="020B0604020202020204" pitchFamily="34" charset="0"/>
              </a:rPr>
              <a:t>ChatGPT</a:t>
            </a:r>
            <a:r>
              <a:rPr lang="en-US" b="0" i="0" dirty="0">
                <a:solidFill>
                  <a:srgbClr val="222222"/>
                </a:solidFill>
                <a:effectLst/>
                <a:latin typeface="Arial" panose="020B0604020202020204" pitchFamily="34" charset="0"/>
              </a:rPr>
              <a:t> in language education and their active search for innovative tools. Some YouTubers did not directly teach students but provided e-learning content on various languages (7.1%). In effect, they introduced </a:t>
            </a:r>
            <a:r>
              <a:rPr lang="en-US" b="0" i="0" dirty="0" err="1">
                <a:solidFill>
                  <a:srgbClr val="222222"/>
                </a:solidFill>
                <a:effectLst/>
                <a:latin typeface="Arial" panose="020B0604020202020204" pitchFamily="34" charset="0"/>
              </a:rPr>
              <a:t>ChatGPT</a:t>
            </a:r>
            <a:r>
              <a:rPr lang="en-US" b="0" i="0" dirty="0">
                <a:solidFill>
                  <a:srgbClr val="222222"/>
                </a:solidFill>
                <a:effectLst/>
                <a:latin typeface="Arial" panose="020B0604020202020204" pitchFamily="34" charset="0"/>
              </a:rPr>
              <a:t> with either language instructors or learners in mind. Learners (12.5%) also played a significant role in creating content on this topic, suggesting that learners also find value in this AI-based tool for language learning.</a:t>
            </a:r>
          </a:p>
          <a:p>
            <a:endParaRPr lang="en-US" b="0" i="0" dirty="0">
              <a:solidFill>
                <a:srgbClr val="2222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46</a:t>
            </a:fld>
            <a:endParaRPr lang="en-US"/>
          </a:p>
        </p:txBody>
      </p:sp>
    </p:spTree>
    <p:extLst>
      <p:ext uri="{BB962C8B-B14F-4D97-AF65-F5344CB8AC3E}">
        <p14:creationId xmlns:p14="http://schemas.microsoft.com/office/powerpoint/2010/main" val="12657882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dirty="0">
                <a:solidFill>
                  <a:srgbClr val="4F5671"/>
                </a:solidFill>
                <a:effectLst/>
                <a:latin typeface="Arial" panose="020B0604020202020204" pitchFamily="34" charset="0"/>
                <a:hlinkClick r:id="rId3"/>
              </a:rPr>
              <a:t>Figure 5</a:t>
            </a:r>
            <a:r>
              <a:rPr lang="en-US" b="0" i="0" dirty="0">
                <a:solidFill>
                  <a:srgbClr val="222222"/>
                </a:solidFill>
                <a:effectLst/>
                <a:latin typeface="Arial" panose="020B0604020202020204" pitchFamily="34" charset="0"/>
              </a:rPr>
              <a:t> illustrates the distribution of language teachers and learners by language. The majority of content creators who produced videos about </a:t>
            </a:r>
            <a:r>
              <a:rPr lang="en-US" b="0" i="0" dirty="0" err="1">
                <a:solidFill>
                  <a:srgbClr val="222222"/>
                </a:solidFill>
                <a:effectLst/>
                <a:latin typeface="Arial" panose="020B0604020202020204" pitchFamily="34" charset="0"/>
              </a:rPr>
              <a:t>ChatGPT</a:t>
            </a:r>
            <a:r>
              <a:rPr lang="en-US" b="0" i="0" dirty="0">
                <a:solidFill>
                  <a:srgbClr val="222222"/>
                </a:solidFill>
                <a:effectLst/>
                <a:latin typeface="Arial" panose="020B0604020202020204" pitchFamily="34" charset="0"/>
              </a:rPr>
              <a:t> in language education on YouTube were language educators (51.8%), with English teachers being the predominant subgroup (</a:t>
            </a:r>
            <a:r>
              <a:rPr lang="en-US" b="0" i="1" dirty="0">
                <a:solidFill>
                  <a:srgbClr val="222222"/>
                </a:solidFill>
                <a:effectLst/>
                <a:latin typeface="Arial" panose="020B0604020202020204" pitchFamily="34" charset="0"/>
              </a:rPr>
              <a:t>n</a:t>
            </a:r>
            <a:r>
              <a:rPr lang="en-US" b="0" i="0" dirty="0">
                <a:solidFill>
                  <a:srgbClr val="222222"/>
                </a:solidFill>
                <a:effectLst/>
                <a:latin typeface="Arial" panose="020B0604020202020204" pitchFamily="34" charset="0"/>
              </a:rPr>
              <a:t> = 26). Japanese language teachers also demonstrated considerable engagement with </a:t>
            </a:r>
            <a:r>
              <a:rPr lang="en-US" b="0" i="0" dirty="0" err="1">
                <a:solidFill>
                  <a:srgbClr val="222222"/>
                </a:solidFill>
                <a:effectLst/>
                <a:latin typeface="Arial" panose="020B0604020202020204" pitchFamily="34" charset="0"/>
              </a:rPr>
              <a:t>ChatGPT</a:t>
            </a:r>
            <a:r>
              <a:rPr lang="en-US" b="0" i="0" dirty="0">
                <a:solidFill>
                  <a:srgbClr val="222222"/>
                </a:solidFill>
                <a:effectLst/>
                <a:latin typeface="Arial" panose="020B0604020202020204" pitchFamily="34" charset="0"/>
              </a:rPr>
              <a:t>, with nine individuals actively creating content related to its application in language instruction. This analysis highlights the diverse linguistic backgrounds and interests of educators who were exploring the potential of </a:t>
            </a:r>
            <a:r>
              <a:rPr lang="en-US" b="0" i="0" dirty="0" err="1">
                <a:solidFill>
                  <a:srgbClr val="222222"/>
                </a:solidFill>
                <a:effectLst/>
                <a:latin typeface="Arial" panose="020B0604020202020204" pitchFamily="34" charset="0"/>
              </a:rPr>
              <a:t>ChatGPT</a:t>
            </a:r>
            <a:r>
              <a:rPr lang="en-US" b="0" i="0" dirty="0">
                <a:solidFill>
                  <a:srgbClr val="222222"/>
                </a:solidFill>
                <a:effectLst/>
                <a:latin typeface="Arial" panose="020B0604020202020204" pitchFamily="34" charset="0"/>
              </a:rPr>
              <a:t> in language education. Their sharing has revealed several language-specific factors when utilizing </a:t>
            </a:r>
            <a:r>
              <a:rPr lang="en-US" b="0" i="0" dirty="0" err="1">
                <a:solidFill>
                  <a:srgbClr val="222222"/>
                </a:solidFill>
                <a:effectLst/>
                <a:latin typeface="Arial" panose="020B0604020202020204" pitchFamily="34" charset="0"/>
              </a:rPr>
              <a:t>ChatGPT</a:t>
            </a:r>
            <a:r>
              <a:rPr lang="en-US" b="0" i="0" dirty="0">
                <a:solidFill>
                  <a:srgbClr val="222222"/>
                </a:solidFill>
                <a:effectLst/>
                <a:latin typeface="Arial" panose="020B0604020202020204" pitchFamily="34" charset="0"/>
              </a:rPr>
              <a:t> as a tool for language learning and teaching.</a:t>
            </a: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47</a:t>
            </a:fld>
            <a:endParaRPr lang="en-US"/>
          </a:p>
        </p:txBody>
      </p:sp>
    </p:spTree>
    <p:extLst>
      <p:ext uri="{BB962C8B-B14F-4D97-AF65-F5344CB8AC3E}">
        <p14:creationId xmlns:p14="http://schemas.microsoft.com/office/powerpoint/2010/main" val="243949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The 140 videos in our sample covered a wide range of topics, including hands-on demonstrations; innovative ways of using </a:t>
            </a:r>
            <a:r>
              <a:rPr lang="en-US" b="0" i="0" dirty="0" err="1">
                <a:solidFill>
                  <a:srgbClr val="222222"/>
                </a:solidFill>
                <a:effectLst/>
                <a:latin typeface="Arial" panose="020B0604020202020204" pitchFamily="34" charset="0"/>
              </a:rPr>
              <a:t>ChatGPT</a:t>
            </a:r>
            <a:r>
              <a:rPr lang="en-US" b="0" i="0" dirty="0">
                <a:solidFill>
                  <a:srgbClr val="222222"/>
                </a:solidFill>
                <a:effectLst/>
                <a:latin typeface="Arial" panose="020B0604020202020204" pitchFamily="34" charset="0"/>
              </a:rPr>
              <a:t> for language learning; implications for language education, learning, and teaching tips and techniques; examples of using GPT-Chat for different languages; pros and cons; tryouts of the affordance of learning languages; comparisons with other language learning/translation tools; and integration into classroom teaching or with other language learning tools and resources (e.g., </a:t>
            </a:r>
            <a:r>
              <a:rPr lang="en-US" b="0" i="0" dirty="0" err="1">
                <a:solidFill>
                  <a:srgbClr val="222222"/>
                </a:solidFill>
                <a:effectLst/>
                <a:latin typeface="Arial" panose="020B0604020202020204" pitchFamily="34" charset="0"/>
              </a:rPr>
              <a:t>DeepL</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Youglish</a:t>
            </a:r>
            <a:r>
              <a:rPr lang="en-US" b="0" i="0" dirty="0">
                <a:solidFill>
                  <a:srgbClr val="222222"/>
                </a:solidFill>
                <a:effectLst/>
                <a:latin typeface="Arial" panose="020B0604020202020204" pitchFamily="34" charset="0"/>
              </a:rPr>
              <a:t>, and Duolingo). </a:t>
            </a:r>
            <a:r>
              <a:rPr lang="en-US" b="1" i="0" u="none" strike="noStrike" dirty="0">
                <a:solidFill>
                  <a:srgbClr val="4F5671"/>
                </a:solidFill>
                <a:effectLst/>
                <a:latin typeface="Arial" panose="020B0604020202020204" pitchFamily="34" charset="0"/>
                <a:hlinkClick r:id="rId3"/>
              </a:rPr>
              <a:t>Table 1</a:t>
            </a:r>
            <a:r>
              <a:rPr lang="en-US" b="0" i="0" dirty="0">
                <a:solidFill>
                  <a:srgbClr val="222222"/>
                </a:solidFill>
                <a:effectLst/>
                <a:latin typeface="Arial" panose="020B0604020202020204" pitchFamily="34" charset="0"/>
              </a:rPr>
              <a:t> provides additional details. The number in the square brackets indicates the unique reference number for each video.</a:t>
            </a: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48</a:t>
            </a:fld>
            <a:endParaRPr lang="en-US"/>
          </a:p>
        </p:txBody>
      </p:sp>
    </p:spTree>
    <p:extLst>
      <p:ext uri="{BB962C8B-B14F-4D97-AF65-F5344CB8AC3E}">
        <p14:creationId xmlns:p14="http://schemas.microsoft.com/office/powerpoint/2010/main" val="4226508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a:t>
            </a:fld>
            <a:endParaRPr lang="en-US"/>
          </a:p>
        </p:txBody>
      </p:sp>
    </p:spTree>
    <p:extLst>
      <p:ext uri="{BB962C8B-B14F-4D97-AF65-F5344CB8AC3E}">
        <p14:creationId xmlns:p14="http://schemas.microsoft.com/office/powerpoint/2010/main" val="4666998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 </a:t>
            </a:r>
            <a:r>
              <a:rPr lang="en-US" b="1" i="0" u="none" strike="noStrike" dirty="0">
                <a:solidFill>
                  <a:srgbClr val="4F5671"/>
                </a:solidFill>
                <a:effectLst/>
                <a:latin typeface="Arial" panose="020B0604020202020204" pitchFamily="34" charset="0"/>
                <a:hlinkClick r:id="rId3"/>
              </a:rPr>
              <a:t>Figure 6</a:t>
            </a:r>
            <a:r>
              <a:rPr lang="en-US" b="0" i="0" dirty="0">
                <a:solidFill>
                  <a:srgbClr val="222222"/>
                </a:solidFill>
                <a:effectLst/>
                <a:latin typeface="Arial" panose="020B0604020202020204" pitchFamily="34" charset="0"/>
              </a:rPr>
              <a:t> provides a typical structure of a YouTube video that discusses the use of </a:t>
            </a:r>
            <a:r>
              <a:rPr lang="en-US" b="0" i="0" dirty="0" err="1">
                <a:solidFill>
                  <a:srgbClr val="222222"/>
                </a:solidFill>
                <a:effectLst/>
                <a:latin typeface="Arial" panose="020B0604020202020204" pitchFamily="34" charset="0"/>
              </a:rPr>
              <a:t>ChatGPT</a:t>
            </a:r>
            <a:r>
              <a:rPr lang="en-US" b="0" i="0" dirty="0">
                <a:solidFill>
                  <a:srgbClr val="222222"/>
                </a:solidFill>
                <a:effectLst/>
                <a:latin typeface="Arial" panose="020B0604020202020204" pitchFamily="34" charset="0"/>
              </a:rPr>
              <a:t> in language education.</a:t>
            </a: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49</a:t>
            </a:fld>
            <a:endParaRPr lang="en-US"/>
          </a:p>
        </p:txBody>
      </p:sp>
    </p:spTree>
    <p:extLst>
      <p:ext uri="{BB962C8B-B14F-4D97-AF65-F5344CB8AC3E}">
        <p14:creationId xmlns:p14="http://schemas.microsoft.com/office/powerpoint/2010/main" val="41476985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50</a:t>
            </a:fld>
            <a:endParaRPr lang="en-US"/>
          </a:p>
        </p:txBody>
      </p:sp>
    </p:spTree>
    <p:extLst>
      <p:ext uri="{BB962C8B-B14F-4D97-AF65-F5344CB8AC3E}">
        <p14:creationId xmlns:p14="http://schemas.microsoft.com/office/powerpoint/2010/main" val="507846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51</a:t>
            </a:fld>
            <a:endParaRPr lang="en-US"/>
          </a:p>
        </p:txBody>
      </p:sp>
    </p:spTree>
    <p:extLst>
      <p:ext uri="{BB962C8B-B14F-4D97-AF65-F5344CB8AC3E}">
        <p14:creationId xmlns:p14="http://schemas.microsoft.com/office/powerpoint/2010/main" val="1715510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52</a:t>
            </a:fld>
            <a:endParaRPr lang="en-US"/>
          </a:p>
        </p:txBody>
      </p:sp>
    </p:spTree>
    <p:extLst>
      <p:ext uri="{BB962C8B-B14F-4D97-AF65-F5344CB8AC3E}">
        <p14:creationId xmlns:p14="http://schemas.microsoft.com/office/powerpoint/2010/main" val="2594354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53</a:t>
            </a:fld>
            <a:endParaRPr lang="en-US"/>
          </a:p>
        </p:txBody>
      </p:sp>
    </p:spTree>
    <p:extLst>
      <p:ext uri="{BB962C8B-B14F-4D97-AF65-F5344CB8AC3E}">
        <p14:creationId xmlns:p14="http://schemas.microsoft.com/office/powerpoint/2010/main" val="1793249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AI-powered language APP</a:t>
            </a:r>
          </a:p>
        </p:txBody>
      </p:sp>
      <p:sp>
        <p:nvSpPr>
          <p:cNvPr id="4" name="Slide Number Placeholder 3"/>
          <p:cNvSpPr>
            <a:spLocks noGrp="1"/>
          </p:cNvSpPr>
          <p:nvPr>
            <p:ph type="sldNum" sz="quarter" idx="5"/>
          </p:nvPr>
        </p:nvSpPr>
        <p:spPr/>
        <p:txBody>
          <a:bodyPr/>
          <a:lstStyle/>
          <a:p>
            <a:fld id="{9706D261-4ACC-5E49-97C5-9D8FD2D9A3AF}" type="slidenum">
              <a:rPr lang="en-US" smtClean="0"/>
              <a:t>54</a:t>
            </a:fld>
            <a:endParaRPr lang="en-US"/>
          </a:p>
        </p:txBody>
      </p:sp>
    </p:spTree>
    <p:extLst>
      <p:ext uri="{BB962C8B-B14F-4D97-AF65-F5344CB8AC3E}">
        <p14:creationId xmlns:p14="http://schemas.microsoft.com/office/powerpoint/2010/main" val="34687375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55</a:t>
            </a:fld>
            <a:endParaRPr lang="en-US"/>
          </a:p>
        </p:txBody>
      </p:sp>
    </p:spTree>
    <p:extLst>
      <p:ext uri="{BB962C8B-B14F-4D97-AF65-F5344CB8AC3E}">
        <p14:creationId xmlns:p14="http://schemas.microsoft.com/office/powerpoint/2010/main" val="1629969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56</a:t>
            </a:fld>
            <a:endParaRPr lang="en-US"/>
          </a:p>
        </p:txBody>
      </p:sp>
    </p:spTree>
    <p:extLst>
      <p:ext uri="{BB962C8B-B14F-4D97-AF65-F5344CB8AC3E}">
        <p14:creationId xmlns:p14="http://schemas.microsoft.com/office/powerpoint/2010/main" val="4164976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57</a:t>
            </a:fld>
            <a:endParaRPr lang="en-US"/>
          </a:p>
        </p:txBody>
      </p:sp>
    </p:spTree>
    <p:extLst>
      <p:ext uri="{BB962C8B-B14F-4D97-AF65-F5344CB8AC3E}">
        <p14:creationId xmlns:p14="http://schemas.microsoft.com/office/powerpoint/2010/main" val="8945249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58</a:t>
            </a:fld>
            <a:endParaRPr lang="en-US"/>
          </a:p>
        </p:txBody>
      </p:sp>
    </p:spTree>
    <p:extLst>
      <p:ext uri="{BB962C8B-B14F-4D97-AF65-F5344CB8AC3E}">
        <p14:creationId xmlns:p14="http://schemas.microsoft.com/office/powerpoint/2010/main" val="450097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a:t>
            </a:fld>
            <a:endParaRPr lang="en-US"/>
          </a:p>
        </p:txBody>
      </p:sp>
    </p:spTree>
    <p:extLst>
      <p:ext uri="{BB962C8B-B14F-4D97-AF65-F5344CB8AC3E}">
        <p14:creationId xmlns:p14="http://schemas.microsoft.com/office/powerpoint/2010/main" val="13431990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59</a:t>
            </a:fld>
            <a:endParaRPr lang="en-US"/>
          </a:p>
        </p:txBody>
      </p:sp>
    </p:spTree>
    <p:extLst>
      <p:ext uri="{BB962C8B-B14F-4D97-AF65-F5344CB8AC3E}">
        <p14:creationId xmlns:p14="http://schemas.microsoft.com/office/powerpoint/2010/main" val="32665932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60</a:t>
            </a:fld>
            <a:endParaRPr lang="en-US"/>
          </a:p>
        </p:txBody>
      </p:sp>
    </p:spTree>
    <p:extLst>
      <p:ext uri="{BB962C8B-B14F-4D97-AF65-F5344CB8AC3E}">
        <p14:creationId xmlns:p14="http://schemas.microsoft.com/office/powerpoint/2010/main" val="15747579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61</a:t>
            </a:fld>
            <a:endParaRPr lang="en-US"/>
          </a:p>
        </p:txBody>
      </p:sp>
    </p:spTree>
    <p:extLst>
      <p:ext uri="{BB962C8B-B14F-4D97-AF65-F5344CB8AC3E}">
        <p14:creationId xmlns:p14="http://schemas.microsoft.com/office/powerpoint/2010/main" val="3212104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62</a:t>
            </a:fld>
            <a:endParaRPr lang="en-US"/>
          </a:p>
        </p:txBody>
      </p:sp>
    </p:spTree>
    <p:extLst>
      <p:ext uri="{BB962C8B-B14F-4D97-AF65-F5344CB8AC3E}">
        <p14:creationId xmlns:p14="http://schemas.microsoft.com/office/powerpoint/2010/main" val="28072789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63</a:t>
            </a:fld>
            <a:endParaRPr lang="en-US"/>
          </a:p>
        </p:txBody>
      </p:sp>
    </p:spTree>
    <p:extLst>
      <p:ext uri="{BB962C8B-B14F-4D97-AF65-F5344CB8AC3E}">
        <p14:creationId xmlns:p14="http://schemas.microsoft.com/office/powerpoint/2010/main" val="3048371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64</a:t>
            </a:fld>
            <a:endParaRPr lang="en-US"/>
          </a:p>
        </p:txBody>
      </p:sp>
    </p:spTree>
    <p:extLst>
      <p:ext uri="{BB962C8B-B14F-4D97-AF65-F5344CB8AC3E}">
        <p14:creationId xmlns:p14="http://schemas.microsoft.com/office/powerpoint/2010/main" val="2251905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65</a:t>
            </a:fld>
            <a:endParaRPr lang="en-US"/>
          </a:p>
        </p:txBody>
      </p:sp>
    </p:spTree>
    <p:extLst>
      <p:ext uri="{BB962C8B-B14F-4D97-AF65-F5344CB8AC3E}">
        <p14:creationId xmlns:p14="http://schemas.microsoft.com/office/powerpoint/2010/main" val="41008821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66</a:t>
            </a:fld>
            <a:endParaRPr lang="en-US"/>
          </a:p>
        </p:txBody>
      </p:sp>
    </p:spTree>
    <p:extLst>
      <p:ext uri="{BB962C8B-B14F-4D97-AF65-F5344CB8AC3E}">
        <p14:creationId xmlns:p14="http://schemas.microsoft.com/office/powerpoint/2010/main" val="13774449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67</a:t>
            </a:fld>
            <a:endParaRPr lang="en-US"/>
          </a:p>
        </p:txBody>
      </p:sp>
    </p:spTree>
    <p:extLst>
      <p:ext uri="{BB962C8B-B14F-4D97-AF65-F5344CB8AC3E}">
        <p14:creationId xmlns:p14="http://schemas.microsoft.com/office/powerpoint/2010/main" val="22041829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72</a:t>
            </a:fld>
            <a:endParaRPr lang="en-US"/>
          </a:p>
        </p:txBody>
      </p:sp>
    </p:spTree>
    <p:extLst>
      <p:ext uri="{BB962C8B-B14F-4D97-AF65-F5344CB8AC3E}">
        <p14:creationId xmlns:p14="http://schemas.microsoft.com/office/powerpoint/2010/main" val="4083899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a:t>
            </a:fld>
            <a:endParaRPr lang="en-US"/>
          </a:p>
        </p:txBody>
      </p:sp>
    </p:spTree>
    <p:extLst>
      <p:ext uri="{BB962C8B-B14F-4D97-AF65-F5344CB8AC3E}">
        <p14:creationId xmlns:p14="http://schemas.microsoft.com/office/powerpoint/2010/main" val="21318865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73</a:t>
            </a:fld>
            <a:endParaRPr lang="en-US"/>
          </a:p>
        </p:txBody>
      </p:sp>
    </p:spTree>
    <p:extLst>
      <p:ext uri="{BB962C8B-B14F-4D97-AF65-F5344CB8AC3E}">
        <p14:creationId xmlns:p14="http://schemas.microsoft.com/office/powerpoint/2010/main" val="10861515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74</a:t>
            </a:fld>
            <a:endParaRPr lang="en-US"/>
          </a:p>
        </p:txBody>
      </p:sp>
    </p:spTree>
    <p:extLst>
      <p:ext uri="{BB962C8B-B14F-4D97-AF65-F5344CB8AC3E}">
        <p14:creationId xmlns:p14="http://schemas.microsoft.com/office/powerpoint/2010/main" val="6880451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75</a:t>
            </a:fld>
            <a:endParaRPr lang="en-US"/>
          </a:p>
        </p:txBody>
      </p:sp>
    </p:spTree>
    <p:extLst>
      <p:ext uri="{BB962C8B-B14F-4D97-AF65-F5344CB8AC3E}">
        <p14:creationId xmlns:p14="http://schemas.microsoft.com/office/powerpoint/2010/main" val="7826633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DengXian" panose="02010600030101010101" pitchFamily="2" charset="-122"/>
              </a:rPr>
              <a:t>The study's findings highlight distinct constructs that are both aligned with and extend beyond the scope of Song and Hill's [1] model of SDL when integrating </a:t>
            </a:r>
            <a:r>
              <a:rPr lang="en-US" sz="1800" dirty="0" err="1">
                <a:effectLst/>
                <a:latin typeface="Times New Roman" panose="02020603050405020304" pitchFamily="18" charset="0"/>
                <a:ea typeface="DengXian" panose="02010600030101010101" pitchFamily="2" charset="-122"/>
              </a:rPr>
              <a:t>ChatGPT</a:t>
            </a:r>
            <a:r>
              <a:rPr lang="en-US" sz="1800" dirty="0">
                <a:effectLst/>
                <a:latin typeface="Times New Roman" panose="02020603050405020304" pitchFamily="18" charset="0"/>
                <a:ea typeface="DengXian" panose="02010600030101010101" pitchFamily="2" charset="-122"/>
              </a:rPr>
              <a:t> into the language learning process. The researchers identified and added indicators (i.e., technology readiness, content area knowledge, and prior learning experience) in the input category. In addition, they added a new sub-category (i.e., social elements) in the learning context category as well as new indicators and considerations within the personal attribute sub-category; namely, self-efficacy beliefs and attitude - dispositions, emotions, and perspectives). Final modifications to the Song and Hill [1] </a:t>
            </a:r>
            <a:r>
              <a:rPr lang="en-US" sz="1800" dirty="0" err="1">
                <a:effectLst/>
                <a:latin typeface="Times New Roman" panose="02020603050405020304" pitchFamily="18" charset="0"/>
                <a:ea typeface="DengXian" panose="02010600030101010101" pitchFamily="2" charset="-122"/>
              </a:rPr>
              <a:t>SDl</a:t>
            </a:r>
            <a:r>
              <a:rPr lang="en-US" sz="1800" dirty="0">
                <a:effectLst/>
                <a:latin typeface="Times New Roman" panose="02020603050405020304" pitchFamily="18" charset="0"/>
                <a:ea typeface="DengXian" panose="02010600030101010101" pitchFamily="2" charset="-122"/>
              </a:rPr>
              <a:t> model included adding “adapting” as an indicator within the autonomous-adaptive process sub-category for SDL category, and “computational agency” as an indicator in the design element sub-category within the learning context category. </a:t>
            </a: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76</a:t>
            </a:fld>
            <a:endParaRPr lang="en-US"/>
          </a:p>
        </p:txBody>
      </p:sp>
    </p:spTree>
    <p:extLst>
      <p:ext uri="{BB962C8B-B14F-4D97-AF65-F5344CB8AC3E}">
        <p14:creationId xmlns:p14="http://schemas.microsoft.com/office/powerpoint/2010/main" val="28237119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77</a:t>
            </a:fld>
            <a:endParaRPr lang="en-US"/>
          </a:p>
        </p:txBody>
      </p:sp>
    </p:spTree>
    <p:extLst>
      <p:ext uri="{BB962C8B-B14F-4D97-AF65-F5344CB8AC3E}">
        <p14:creationId xmlns:p14="http://schemas.microsoft.com/office/powerpoint/2010/main" val="6458783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78</a:t>
            </a:fld>
            <a:endParaRPr lang="en-US"/>
          </a:p>
        </p:txBody>
      </p:sp>
    </p:spTree>
    <p:extLst>
      <p:ext uri="{BB962C8B-B14F-4D97-AF65-F5344CB8AC3E}">
        <p14:creationId xmlns:p14="http://schemas.microsoft.com/office/powerpoint/2010/main" val="39594433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79</a:t>
            </a:fld>
            <a:endParaRPr lang="en-US"/>
          </a:p>
        </p:txBody>
      </p:sp>
    </p:spTree>
    <p:extLst>
      <p:ext uri="{BB962C8B-B14F-4D97-AF65-F5344CB8AC3E}">
        <p14:creationId xmlns:p14="http://schemas.microsoft.com/office/powerpoint/2010/main" val="10713660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80</a:t>
            </a:fld>
            <a:endParaRPr lang="en-US"/>
          </a:p>
        </p:txBody>
      </p:sp>
    </p:spTree>
    <p:extLst>
      <p:ext uri="{BB962C8B-B14F-4D97-AF65-F5344CB8AC3E}">
        <p14:creationId xmlns:p14="http://schemas.microsoft.com/office/powerpoint/2010/main" val="29410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stochastic parrot </a:t>
            </a:r>
            <a:r>
              <a:rPr lang="zh-TW" altLang="en-US" sz="1800" dirty="0">
                <a:effectLst/>
                <a:latin typeface="Times New Roman" panose="02020603050405020304" pitchFamily="18" charset="0"/>
                <a:ea typeface="Times New Roman" panose="02020603050405020304" pitchFamily="18" charset="0"/>
              </a:rPr>
              <a:t>随机鹦鹉</a:t>
            </a: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7</a:t>
            </a:fld>
            <a:endParaRPr lang="en-US"/>
          </a:p>
        </p:txBody>
      </p:sp>
    </p:spTree>
    <p:extLst>
      <p:ext uri="{BB962C8B-B14F-4D97-AF65-F5344CB8AC3E}">
        <p14:creationId xmlns:p14="http://schemas.microsoft.com/office/powerpoint/2010/main" val="2617676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8</a:t>
            </a:fld>
            <a:endParaRPr lang="en-US"/>
          </a:p>
        </p:txBody>
      </p:sp>
    </p:spTree>
    <p:extLst>
      <p:ext uri="{BB962C8B-B14F-4D97-AF65-F5344CB8AC3E}">
        <p14:creationId xmlns:p14="http://schemas.microsoft.com/office/powerpoint/2010/main" val="1019333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9</a:t>
            </a:fld>
            <a:endParaRPr lang="en-US"/>
          </a:p>
        </p:txBody>
      </p:sp>
    </p:spTree>
    <p:extLst>
      <p:ext uri="{BB962C8B-B14F-4D97-AF65-F5344CB8AC3E}">
        <p14:creationId xmlns:p14="http://schemas.microsoft.com/office/powerpoint/2010/main" val="864442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633304" y="-648376"/>
            <a:ext cx="733465" cy="236752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userDrawn="1">
            <p:ph type="title" hasCustomPrompt="1"/>
          </p:nvPr>
        </p:nvSpPr>
        <p:spPr>
          <a:xfrm>
            <a:off x="502903" y="2766523"/>
            <a:ext cx="7734221" cy="1114494"/>
          </a:xfrm>
        </p:spPr>
        <p:txBody>
          <a:bodyPr anchor="ctr">
            <a:normAutofit/>
          </a:bodyPr>
          <a:lstStyle>
            <a:lvl1pPr>
              <a:lnSpc>
                <a:spcPct val="90000"/>
              </a:lnSpc>
              <a:defRPr sz="4000" b="1" i="0" spc="0" baseline="0">
                <a:solidFill>
                  <a:schemeClr val="bg1"/>
                </a:solidFill>
                <a:latin typeface="Arial"/>
                <a:cs typeface="Arial"/>
              </a:defRPr>
            </a:lvl1pPr>
          </a:lstStyle>
          <a:p>
            <a:r>
              <a:rPr lang="en-US" dirty="0"/>
              <a:t>Unnecessarily extra long title of presentation</a:t>
            </a:r>
          </a:p>
        </p:txBody>
      </p:sp>
      <p:sp>
        <p:nvSpPr>
          <p:cNvPr id="11" name="Text Placeholder 19"/>
          <p:cNvSpPr>
            <a:spLocks noGrp="1"/>
          </p:cNvSpPr>
          <p:nvPr userDrawn="1">
            <p:ph type="body" sz="quarter" idx="10" hasCustomPrompt="1"/>
          </p:nvPr>
        </p:nvSpPr>
        <p:spPr>
          <a:xfrm>
            <a:off x="530694" y="4709821"/>
            <a:ext cx="7734222" cy="277654"/>
          </a:xfrm>
        </p:spPr>
        <p:txBody>
          <a:bodyPr anchor="ctr">
            <a:noAutofit/>
          </a:bodyPr>
          <a:lstStyle>
            <a:lvl1pPr marL="0" indent="0">
              <a:buNone/>
              <a:defRPr sz="1100" b="1" spc="80" baseline="0">
                <a:solidFill>
                  <a:srgbClr val="A6A6A6"/>
                </a:solidFill>
                <a:latin typeface="Arial"/>
                <a:cs typeface="Arial"/>
              </a:defRPr>
            </a:lvl1pPr>
          </a:lstStyle>
          <a:p>
            <a:pPr lvl="0"/>
            <a:r>
              <a:rPr lang="en-US" dirty="0"/>
              <a:t>INDIANA UNIVERSITY ALUMNI ASSOCIATION</a:t>
            </a:r>
          </a:p>
        </p:txBody>
      </p:sp>
      <p:sp>
        <p:nvSpPr>
          <p:cNvPr id="9" name="Text Placeholder 19"/>
          <p:cNvSpPr>
            <a:spLocks noGrp="1"/>
          </p:cNvSpPr>
          <p:nvPr>
            <p:ph type="body" sz="quarter" idx="11" hasCustomPrompt="1"/>
          </p:nvPr>
        </p:nvSpPr>
        <p:spPr>
          <a:xfrm>
            <a:off x="530694" y="2443859"/>
            <a:ext cx="7734222" cy="252412"/>
          </a:xfrm>
        </p:spPr>
        <p:txBody>
          <a:bodyPr anchor="ctr">
            <a:noAutofit/>
          </a:bodyPr>
          <a:lstStyle>
            <a:lvl1pPr marL="0" indent="0">
              <a:buNone/>
              <a:defRPr sz="1800" b="0" spc="0" baseline="0">
                <a:solidFill>
                  <a:srgbClr val="A6A6A6"/>
                </a:solidFill>
                <a:latin typeface="Arial"/>
                <a:cs typeface="Arial"/>
              </a:defRPr>
            </a:lvl1pPr>
          </a:lstStyle>
          <a:p>
            <a:pPr lvl="0"/>
            <a:r>
              <a:rPr lang="en-US" dirty="0"/>
              <a:t>SUBHEAD OR NAME OF SCHOOL, DEPARTMENT, OR UNIT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425" y="581278"/>
            <a:ext cx="1289146" cy="1415797"/>
          </a:xfrm>
          <a:prstGeom prst="rect">
            <a:avLst/>
          </a:prstGeom>
        </p:spPr>
      </p:pic>
    </p:spTree>
    <p:extLst>
      <p:ext uri="{BB962C8B-B14F-4D97-AF65-F5344CB8AC3E}">
        <p14:creationId xmlns:p14="http://schemas.microsoft.com/office/powerpoint/2010/main" val="1256653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7FDD64-DE64-1A4B-B8AF-DFB1AA634805}"/>
              </a:ext>
            </a:extLst>
          </p:cNvPr>
          <p:cNvSpPr txBox="1"/>
          <p:nvPr userDrawn="1"/>
        </p:nvSpPr>
        <p:spPr>
          <a:xfrm>
            <a:off x="0" y="4799172"/>
            <a:ext cx="9144000" cy="207749"/>
          </a:xfrm>
          <a:prstGeom prst="rect">
            <a:avLst/>
          </a:prstGeom>
          <a:noFill/>
        </p:spPr>
        <p:txBody>
          <a:bodyPr wrap="square" rtlCol="0">
            <a:spAutoFit/>
          </a:bodyPr>
          <a:lstStyle/>
          <a:p>
            <a:pPr algn="ctr"/>
            <a:r>
              <a:rPr lang="en-US" sz="750" spc="225" dirty="0">
                <a:solidFill>
                  <a:srgbClr val="990000"/>
                </a:solidFill>
                <a:latin typeface="Arial" panose="020B0604020202020204" pitchFamily="34" charset="0"/>
                <a:cs typeface="Arial" panose="020B0604020202020204" pitchFamily="34" charset="0"/>
              </a:rPr>
              <a:t>INDIANA UNIVERSITY FOUNDATION</a:t>
            </a:r>
          </a:p>
        </p:txBody>
      </p:sp>
      <p:sp>
        <p:nvSpPr>
          <p:cNvPr id="7" name="TextBox 6">
            <a:extLst>
              <a:ext uri="{FF2B5EF4-FFF2-40B4-BE49-F238E27FC236}">
                <a16:creationId xmlns:a16="http://schemas.microsoft.com/office/drawing/2014/main" id="{71953C21-5ACB-B444-AC7A-EEC5AE51CB0D}"/>
              </a:ext>
            </a:extLst>
          </p:cNvPr>
          <p:cNvSpPr txBox="1"/>
          <p:nvPr userDrawn="1"/>
        </p:nvSpPr>
        <p:spPr>
          <a:xfrm>
            <a:off x="7822771" y="4806202"/>
            <a:ext cx="679988" cy="43858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4116E54-A841-AA43-9365-11873DCC039A}" type="slidenum">
              <a:rPr lang="en-US" sz="900" smtClean="0">
                <a:solidFill>
                  <a:srgbClr val="990000"/>
                </a:solidFill>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900" dirty="0">
              <a:solidFill>
                <a:srgbClr val="990000"/>
              </a:solidFill>
            </a:endParaRPr>
          </a:p>
          <a:p>
            <a:endParaRPr lang="en-US" sz="1350" dirty="0"/>
          </a:p>
        </p:txBody>
      </p:sp>
      <p:sp>
        <p:nvSpPr>
          <p:cNvPr id="3" name="Content Placeholder 2">
            <a:extLst>
              <a:ext uri="{FF2B5EF4-FFF2-40B4-BE49-F238E27FC236}">
                <a16:creationId xmlns:a16="http://schemas.microsoft.com/office/drawing/2014/main" id="{593149C7-F53D-5547-ADDA-8F6972685921}"/>
              </a:ext>
            </a:extLst>
          </p:cNvPr>
          <p:cNvSpPr>
            <a:spLocks noGrp="1"/>
          </p:cNvSpPr>
          <p:nvPr>
            <p:ph sz="quarter" idx="10"/>
          </p:nvPr>
        </p:nvSpPr>
        <p:spPr>
          <a:xfrm>
            <a:off x="670810" y="1363028"/>
            <a:ext cx="7777190" cy="3035141"/>
          </a:xfrm>
        </p:spPr>
        <p:txBody>
          <a:bodyPr/>
          <a:lstStyle>
            <a:lvl1pPr>
              <a:defRPr b="0" i="0">
                <a:latin typeface="BentonSans Medium" panose="02000503000000020004" pitchFamily="2" charset="77"/>
              </a:defRPr>
            </a:lvl1pPr>
            <a:lvl2pPr>
              <a:defRPr b="0" i="0">
                <a:latin typeface="BentonSans Medium" panose="02000503000000020004" pitchFamily="2" charset="77"/>
              </a:defRPr>
            </a:lvl2pPr>
            <a:lvl3pPr>
              <a:defRPr b="0" i="0">
                <a:latin typeface="BentonSans Medium" panose="02000503000000020004" pitchFamily="2" charset="77"/>
              </a:defRPr>
            </a:lvl3pPr>
            <a:lvl4pPr>
              <a:defRPr b="0" i="0">
                <a:latin typeface="BentonSans Medium" panose="02000503000000020004" pitchFamily="2" charset="77"/>
              </a:defRPr>
            </a:lvl4pPr>
            <a:lvl5pPr>
              <a:defRPr b="0" i="0">
                <a:latin typeface="BentonSans Medium" panose="0200050300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6A73C071-F20E-BB4F-B50E-A2D5887F58D8}"/>
              </a:ext>
            </a:extLst>
          </p:cNvPr>
          <p:cNvSpPr/>
          <p:nvPr userDrawn="1"/>
        </p:nvSpPr>
        <p:spPr>
          <a:xfrm flipV="1">
            <a:off x="670810" y="-2"/>
            <a:ext cx="453453" cy="955625"/>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67D24D95-A6AB-A94B-9F20-78DFF4E0DE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351" y="461245"/>
            <a:ext cx="337700" cy="425999"/>
          </a:xfrm>
          <a:prstGeom prst="rect">
            <a:avLst/>
          </a:prstGeom>
        </p:spPr>
      </p:pic>
    </p:spTree>
    <p:extLst>
      <p:ext uri="{BB962C8B-B14F-4D97-AF65-F5344CB8AC3E}">
        <p14:creationId xmlns:p14="http://schemas.microsoft.com/office/powerpoint/2010/main" val="3969385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9/17/2023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876140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DE26AD-07A2-4E28-A269-39B71FAD8866}" type="slidenum">
              <a:rPr lang="en-US"/>
              <a:pPr>
                <a:defRPr/>
              </a:pPr>
              <a:t>‹#›</a:t>
            </a:fld>
            <a:endParaRPr lang="en-US"/>
          </a:p>
        </p:txBody>
      </p:sp>
    </p:spTree>
    <p:extLst>
      <p:ext uri="{BB962C8B-B14F-4D97-AF65-F5344CB8AC3E}">
        <p14:creationId xmlns:p14="http://schemas.microsoft.com/office/powerpoint/2010/main" val="3032126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AFA18-86E3-4B61-8BFE-FFC73AF7BCFC}" type="slidenum">
              <a:rPr lang="en-US"/>
              <a:pPr>
                <a:defRPr/>
              </a:pPr>
              <a:t>‹#›</a:t>
            </a:fld>
            <a:endParaRPr lang="en-US"/>
          </a:p>
        </p:txBody>
      </p:sp>
    </p:spTree>
    <p:extLst>
      <p:ext uri="{BB962C8B-B14F-4D97-AF65-F5344CB8AC3E}">
        <p14:creationId xmlns:p14="http://schemas.microsoft.com/office/powerpoint/2010/main" val="3217959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1186E6-64E8-41D2-98A6-0DE7060A442D}" type="slidenum">
              <a:rPr lang="en-US"/>
              <a:pPr>
                <a:defRPr/>
              </a:pPr>
              <a:t>‹#›</a:t>
            </a:fld>
            <a:endParaRPr lang="en-US"/>
          </a:p>
        </p:txBody>
      </p:sp>
    </p:spTree>
    <p:extLst>
      <p:ext uri="{BB962C8B-B14F-4D97-AF65-F5344CB8AC3E}">
        <p14:creationId xmlns:p14="http://schemas.microsoft.com/office/powerpoint/2010/main" val="3856105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4EA4DF-CFB2-4E66-845F-BC19C70CB986}" type="slidenum">
              <a:rPr lang="en-US"/>
              <a:pPr>
                <a:defRPr/>
              </a:pPr>
              <a:t>‹#›</a:t>
            </a:fld>
            <a:endParaRPr lang="en-US"/>
          </a:p>
        </p:txBody>
      </p:sp>
    </p:spTree>
    <p:extLst>
      <p:ext uri="{BB962C8B-B14F-4D97-AF65-F5344CB8AC3E}">
        <p14:creationId xmlns:p14="http://schemas.microsoft.com/office/powerpoint/2010/main" val="684726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9AC44C-C099-4170-B34C-B67FD73C4E8C}" type="slidenum">
              <a:rPr lang="en-US"/>
              <a:pPr>
                <a:defRPr/>
              </a:pPr>
              <a:t>‹#›</a:t>
            </a:fld>
            <a:endParaRPr lang="en-US"/>
          </a:p>
        </p:txBody>
      </p:sp>
    </p:spTree>
    <p:extLst>
      <p:ext uri="{BB962C8B-B14F-4D97-AF65-F5344CB8AC3E}">
        <p14:creationId xmlns:p14="http://schemas.microsoft.com/office/powerpoint/2010/main" val="1372465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8B27C7-A8BC-4364-880F-2232B6F982A7}" type="slidenum">
              <a:rPr lang="en-US"/>
              <a:pPr>
                <a:defRPr/>
              </a:pPr>
              <a:t>‹#›</a:t>
            </a:fld>
            <a:endParaRPr lang="en-US"/>
          </a:p>
        </p:txBody>
      </p:sp>
    </p:spTree>
    <p:extLst>
      <p:ext uri="{BB962C8B-B14F-4D97-AF65-F5344CB8AC3E}">
        <p14:creationId xmlns:p14="http://schemas.microsoft.com/office/powerpoint/2010/main" val="4092682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2BA5F63-F2DF-4EDF-83AD-D1EBA6DFC705}" type="slidenum">
              <a:rPr lang="en-US"/>
              <a:pPr>
                <a:defRPr/>
              </a:pPr>
              <a:t>‹#›</a:t>
            </a:fld>
            <a:endParaRPr lang="en-US"/>
          </a:p>
        </p:txBody>
      </p:sp>
    </p:spTree>
    <p:extLst>
      <p:ext uri="{BB962C8B-B14F-4D97-AF65-F5344CB8AC3E}">
        <p14:creationId xmlns:p14="http://schemas.microsoft.com/office/powerpoint/2010/main" val="2320240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84E6F2-8E4A-4128-B63A-1118FF38B207}" type="slidenum">
              <a:rPr lang="en-US"/>
              <a:pPr>
                <a:defRPr/>
              </a:pPr>
              <a:t>‹#›</a:t>
            </a:fld>
            <a:endParaRPr lang="en-US"/>
          </a:p>
        </p:txBody>
      </p:sp>
    </p:spTree>
    <p:extLst>
      <p:ext uri="{BB962C8B-B14F-4D97-AF65-F5344CB8AC3E}">
        <p14:creationId xmlns:p14="http://schemas.microsoft.com/office/powerpoint/2010/main" val="1914325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userDrawn="1"/>
        </p:nvSpPr>
        <p:spPr>
          <a:xfrm>
            <a:off x="1378689" y="2390509"/>
            <a:ext cx="184666" cy="369332"/>
          </a:xfrm>
          <a:prstGeom prst="rect">
            <a:avLst/>
          </a:prstGeom>
          <a:noFill/>
        </p:spPr>
        <p:txBody>
          <a:bodyPr wrap="none" rtlCol="0">
            <a:spAutoFit/>
          </a:bodyPr>
          <a:lstStyle/>
          <a:p>
            <a:endParaRPr lang="en-US" dirty="0"/>
          </a:p>
        </p:txBody>
      </p:sp>
      <p:sp>
        <p:nvSpPr>
          <p:cNvPr id="10" name="TextBox 9"/>
          <p:cNvSpPr txBox="1"/>
          <p:nvPr userDrawn="1"/>
        </p:nvSpPr>
        <p:spPr>
          <a:xfrm>
            <a:off x="1378689" y="2390509"/>
            <a:ext cx="184666" cy="369332"/>
          </a:xfrm>
          <a:prstGeom prst="rect">
            <a:avLst/>
          </a:prstGeom>
          <a:noFill/>
        </p:spPr>
        <p:txBody>
          <a:bodyPr wrap="none" rtlCol="0">
            <a:spAutoFit/>
          </a:bodyPr>
          <a:lstStyle/>
          <a:p>
            <a:endParaRPr lang="en-US" dirty="0"/>
          </a:p>
        </p:txBody>
      </p:sp>
      <p:sp>
        <p:nvSpPr>
          <p:cNvPr id="11" name="TextBox 10"/>
          <p:cNvSpPr txBox="1"/>
          <p:nvPr userDrawn="1"/>
        </p:nvSpPr>
        <p:spPr>
          <a:xfrm>
            <a:off x="1378689" y="2390509"/>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2274522"/>
            <a:ext cx="6802482" cy="656910"/>
          </a:xfrm>
        </p:spPr>
        <p:txBody>
          <a:bodyPr anchor="ctr">
            <a:noAutofit/>
          </a:bodyPr>
          <a:lstStyle>
            <a:lvl1pPr>
              <a:defRPr sz="4000" b="1" i="0" spc="0" baseline="0">
                <a:solidFill>
                  <a:srgbClr val="FFFFFF"/>
                </a:solidFill>
                <a:latin typeface="Arial"/>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032786"/>
            <a:ext cx="3700462" cy="252412"/>
          </a:xfrm>
        </p:spPr>
        <p:txBody>
          <a:bodyPr anchor="ctr">
            <a:noAutofit/>
          </a:bodyPr>
          <a:lstStyle>
            <a:lvl1pPr marL="0" indent="0">
              <a:buNone/>
              <a:defRPr sz="1400" b="1" i="0" spc="50" baseline="0">
                <a:solidFill>
                  <a:srgbClr val="A6A6A6"/>
                </a:solidFill>
                <a:latin typeface="Arial"/>
                <a:cs typeface="Arial"/>
              </a:defRPr>
            </a:lvl1pPr>
          </a:lstStyle>
          <a:p>
            <a:pPr lvl="0"/>
            <a:r>
              <a:rPr lang="en-US" dirty="0"/>
              <a:t>SECTION NUMBER OR SUBTITLE</a:t>
            </a:r>
          </a:p>
        </p:txBody>
      </p:sp>
      <p:sp>
        <p:nvSpPr>
          <p:cNvPr id="4" name="Rectangle 3"/>
          <p:cNvSpPr/>
          <p:nvPr userDrawn="1"/>
        </p:nvSpPr>
        <p:spPr>
          <a:xfrm>
            <a:off x="-14942" y="2032000"/>
            <a:ext cx="148614" cy="836706"/>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854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EA9BE5-2778-4B80-B964-A42ADFAC849A}" type="slidenum">
              <a:rPr lang="en-US"/>
              <a:pPr>
                <a:defRPr/>
              </a:pPr>
              <a:t>‹#›</a:t>
            </a:fld>
            <a:endParaRPr lang="en-US"/>
          </a:p>
        </p:txBody>
      </p:sp>
    </p:spTree>
    <p:extLst>
      <p:ext uri="{BB962C8B-B14F-4D97-AF65-F5344CB8AC3E}">
        <p14:creationId xmlns:p14="http://schemas.microsoft.com/office/powerpoint/2010/main" val="1884580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FC1C5-83F9-44FF-BF52-EA1542AFFB0B}" type="slidenum">
              <a:rPr lang="en-US"/>
              <a:pPr>
                <a:defRPr/>
              </a:pPr>
              <a:t>‹#›</a:t>
            </a:fld>
            <a:endParaRPr lang="en-US"/>
          </a:p>
        </p:txBody>
      </p:sp>
    </p:spTree>
    <p:extLst>
      <p:ext uri="{BB962C8B-B14F-4D97-AF65-F5344CB8AC3E}">
        <p14:creationId xmlns:p14="http://schemas.microsoft.com/office/powerpoint/2010/main" val="3771571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7A2A9E-673C-417E-ACAA-1F219BC6B2B9}" type="slidenum">
              <a:rPr lang="en-US"/>
              <a:pPr>
                <a:defRPr/>
              </a:pPr>
              <a:t>‹#›</a:t>
            </a:fld>
            <a:endParaRPr lang="en-US"/>
          </a:p>
        </p:txBody>
      </p:sp>
    </p:spTree>
    <p:extLst>
      <p:ext uri="{BB962C8B-B14F-4D97-AF65-F5344CB8AC3E}">
        <p14:creationId xmlns:p14="http://schemas.microsoft.com/office/powerpoint/2010/main" val="3815212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hart Placeholder 2"/>
          <p:cNvSpPr>
            <a:spLocks noGrp="1"/>
          </p:cNvSpPr>
          <p:nvPr>
            <p:ph type="chart" idx="1"/>
          </p:nvPr>
        </p:nvSpPr>
        <p:spPr>
          <a:xfrm>
            <a:off x="457200" y="1200151"/>
            <a:ext cx="8229600" cy="339447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EA63F-98E3-4BB8-92D7-6746A33CADB9}" type="slidenum">
              <a:rPr lang="en-US"/>
              <a:pPr>
                <a:defRPr/>
              </a:pPr>
              <a:t>‹#›</a:t>
            </a:fld>
            <a:endParaRPr lang="en-US"/>
          </a:p>
        </p:txBody>
      </p:sp>
    </p:spTree>
    <p:extLst>
      <p:ext uri="{BB962C8B-B14F-4D97-AF65-F5344CB8AC3E}">
        <p14:creationId xmlns:p14="http://schemas.microsoft.com/office/powerpoint/2010/main" val="1175849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AA6B72-87AB-4DF2-A715-BD4259B5180B}" type="slidenum">
              <a:rPr lang="en-US"/>
              <a:pPr>
                <a:defRPr/>
              </a:pPr>
              <a:t>‹#›</a:t>
            </a:fld>
            <a:endParaRPr lang="en-US"/>
          </a:p>
        </p:txBody>
      </p:sp>
    </p:spTree>
    <p:extLst>
      <p:ext uri="{BB962C8B-B14F-4D97-AF65-F5344CB8AC3E}">
        <p14:creationId xmlns:p14="http://schemas.microsoft.com/office/powerpoint/2010/main" val="720436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76948BE-0D78-4B3F-BC6E-C882A6FEBC05}" type="slidenum">
              <a:rPr lang="en-US"/>
              <a:pPr>
                <a:defRPr/>
              </a:pPr>
              <a:t>‹#›</a:t>
            </a:fld>
            <a:endParaRPr lang="en-US"/>
          </a:p>
        </p:txBody>
      </p:sp>
    </p:spTree>
    <p:extLst>
      <p:ext uri="{BB962C8B-B14F-4D97-AF65-F5344CB8AC3E}">
        <p14:creationId xmlns:p14="http://schemas.microsoft.com/office/powerpoint/2010/main" val="244027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8229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2953942"/>
            <a:ext cx="8229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29A29-BABE-488A-8694-8A76868029CF}" type="slidenum">
              <a:rPr lang="en-US"/>
              <a:pPr>
                <a:defRPr/>
              </a:pPr>
              <a:t>‹#›</a:t>
            </a:fld>
            <a:endParaRPr lang="en-US"/>
          </a:p>
        </p:txBody>
      </p:sp>
    </p:spTree>
    <p:extLst>
      <p:ext uri="{BB962C8B-B14F-4D97-AF65-F5344CB8AC3E}">
        <p14:creationId xmlns:p14="http://schemas.microsoft.com/office/powerpoint/2010/main" val="2451783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D624935-1388-4D75-8DE3-FDE1FE60CB71}" type="slidenum">
              <a:rPr lang="en-US"/>
              <a:pPr>
                <a:defRPr/>
              </a:pPr>
              <a:t>‹#›</a:t>
            </a:fld>
            <a:endParaRPr lang="en-US"/>
          </a:p>
        </p:txBody>
      </p:sp>
    </p:spTree>
    <p:extLst>
      <p:ext uri="{BB962C8B-B14F-4D97-AF65-F5344CB8AC3E}">
        <p14:creationId xmlns:p14="http://schemas.microsoft.com/office/powerpoint/2010/main" val="658527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457200" y="411475"/>
            <a:ext cx="8229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457200" y="1152475"/>
            <a:ext cx="8229600" cy="34164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SzPts val="1200"/>
              <a:buChar char="●"/>
              <a:defRPr/>
            </a:lvl1pPr>
            <a:lvl2pPr marL="914378" lvl="1" indent="-304793" rtl="0">
              <a:spcBef>
                <a:spcPts val="0"/>
              </a:spcBef>
              <a:spcAft>
                <a:spcPts val="0"/>
              </a:spcAft>
              <a:buSzPts val="1200"/>
              <a:buChar char="○"/>
              <a:defRPr/>
            </a:lvl2pPr>
            <a:lvl3pPr marL="1371566" lvl="2" indent="-304793" rtl="0">
              <a:spcBef>
                <a:spcPts val="0"/>
              </a:spcBef>
              <a:spcAft>
                <a:spcPts val="0"/>
              </a:spcAft>
              <a:buSzPts val="1200"/>
              <a:buChar char="■"/>
              <a:defRPr/>
            </a:lvl3pPr>
            <a:lvl4pPr marL="1828754" lvl="3" indent="-304793" rtl="0">
              <a:spcBef>
                <a:spcPts val="0"/>
              </a:spcBef>
              <a:spcAft>
                <a:spcPts val="0"/>
              </a:spcAft>
              <a:buSzPts val="1200"/>
              <a:buChar char="●"/>
              <a:defRPr/>
            </a:lvl4pPr>
            <a:lvl5pPr marL="2285943" lvl="4" indent="-304793" rtl="0">
              <a:spcBef>
                <a:spcPts val="0"/>
              </a:spcBef>
              <a:spcAft>
                <a:spcPts val="0"/>
              </a:spcAft>
              <a:buSzPts val="1200"/>
              <a:buChar char="○"/>
              <a:defRPr/>
            </a:lvl5pPr>
            <a:lvl6pPr marL="2743132" lvl="5" indent="-304793" rtl="0">
              <a:spcBef>
                <a:spcPts val="0"/>
              </a:spcBef>
              <a:spcAft>
                <a:spcPts val="0"/>
              </a:spcAft>
              <a:buSzPts val="1200"/>
              <a:buChar char="■"/>
              <a:defRPr/>
            </a:lvl6pPr>
            <a:lvl7pPr marL="3200320" lvl="6" indent="-304793" rtl="0">
              <a:spcBef>
                <a:spcPts val="0"/>
              </a:spcBef>
              <a:spcAft>
                <a:spcPts val="0"/>
              </a:spcAft>
              <a:buSzPts val="1200"/>
              <a:buChar char="●"/>
              <a:defRPr/>
            </a:lvl7pPr>
            <a:lvl8pPr marL="3657509" lvl="7" indent="-304793" rtl="0">
              <a:spcBef>
                <a:spcPts val="0"/>
              </a:spcBef>
              <a:spcAft>
                <a:spcPts val="0"/>
              </a:spcAft>
              <a:buSzPts val="1200"/>
              <a:buChar char="○"/>
              <a:defRPr/>
            </a:lvl8pPr>
            <a:lvl9pPr marL="4114697" lvl="8" indent="-304793" rtl="0">
              <a:spcBef>
                <a:spcPts val="0"/>
              </a:spcBef>
              <a:spcAft>
                <a:spcPts val="0"/>
              </a:spcAft>
              <a:buSzPts val="1200"/>
              <a:buChar char="■"/>
              <a:defRPr/>
            </a:lvl9pPr>
          </a:lstStyle>
          <a:p>
            <a:endParaRPr/>
          </a:p>
        </p:txBody>
      </p:sp>
    </p:spTree>
    <p:extLst>
      <p:ext uri="{BB962C8B-B14F-4D97-AF65-F5344CB8AC3E}">
        <p14:creationId xmlns:p14="http://schemas.microsoft.com/office/powerpoint/2010/main" val="1290448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Quote">
    <p:bg>
      <p:bgPr>
        <a:gradFill flip="none" rotWithShape="1">
          <a:gsLst>
            <a:gs pos="0">
              <a:srgbClr val="FFD966"/>
            </a:gs>
            <a:gs pos="100000">
              <a:srgbClr val="FF9900"/>
            </a:gs>
          </a:gsLst>
          <a:path path="circle">
            <a:fillToRect l="50000" t="50000" r="50000" b="50000"/>
          </a:path>
        </a:gradFill>
        <a:effectLst/>
      </p:bgPr>
    </p:bg>
    <p:spTree>
      <p:nvGrpSpPr>
        <p:cNvPr id="1" name=""/>
        <p:cNvGrpSpPr/>
        <p:nvPr/>
      </p:nvGrpSpPr>
      <p:grpSpPr>
        <a:xfrm>
          <a:off x="0" y="0"/>
          <a:ext cx="0" cy="0"/>
          <a:chOff x="0" y="0"/>
          <a:chExt cx="0" cy="0"/>
        </a:xfrm>
      </p:grpSpPr>
      <p:sp>
        <p:nvSpPr>
          <p:cNvPr id="8987" name="Google Shape;9;p1"/>
          <p:cNvSpPr/>
          <p:nvPr/>
        </p:nvSpPr>
        <p:spPr>
          <a:xfrm>
            <a:off x="-1" y="5096951"/>
            <a:ext cx="8719802" cy="46501"/>
          </a:xfrm>
          <a:prstGeom prst="rect">
            <a:avLst/>
          </a:prstGeom>
          <a:gradFill>
            <a:gsLst>
              <a:gs pos="0">
                <a:srgbClr val="FFFFFF">
                  <a:alpha val="29800"/>
                </a:srgbClr>
              </a:gs>
              <a:gs pos="100000">
                <a:srgbClr val="FFFFFF">
                  <a:alpha val="29800"/>
                </a:srgbClr>
              </a:gs>
            </a:gsLst>
            <a:lin ang="10800025"/>
          </a:gradFill>
          <a:ln w="12700">
            <a:miter lim="400000"/>
          </a:ln>
        </p:spPr>
        <p:txBody>
          <a:bodyPr lIns="45719" rIns="45719" anchor="ctr"/>
          <a:lstStyle/>
          <a:p>
            <a:endParaRPr sz="1800"/>
          </a:p>
        </p:txBody>
      </p:sp>
      <p:sp>
        <p:nvSpPr>
          <p:cNvPr id="8988" name="Google Shape;10;p1"/>
          <p:cNvSpPr/>
          <p:nvPr/>
        </p:nvSpPr>
        <p:spPr>
          <a:xfrm>
            <a:off x="8693401" y="5096951"/>
            <a:ext cx="450601" cy="46501"/>
          </a:xfrm>
          <a:prstGeom prst="rect">
            <a:avLst/>
          </a:prstGeom>
          <a:solidFill>
            <a:srgbClr val="FC6399"/>
          </a:solidFill>
          <a:ln w="12700">
            <a:miter lim="400000"/>
          </a:ln>
        </p:spPr>
        <p:txBody>
          <a:bodyPr lIns="45719" rIns="45719" anchor="ctr"/>
          <a:lstStyle/>
          <a:p>
            <a:endParaRPr sz="1800"/>
          </a:p>
        </p:txBody>
      </p:sp>
      <p:sp>
        <p:nvSpPr>
          <p:cNvPr id="8989" name="Body Level One…"/>
          <p:cNvSpPr txBox="1">
            <a:spLocks noGrp="1"/>
          </p:cNvSpPr>
          <p:nvPr>
            <p:ph type="body" sz="quarter" idx="1"/>
          </p:nvPr>
        </p:nvSpPr>
        <p:spPr>
          <a:xfrm>
            <a:off x="855301" y="2161800"/>
            <a:ext cx="5307001" cy="819900"/>
          </a:xfrm>
          <a:prstGeom prst="rect">
            <a:avLst/>
          </a:prstGeom>
          <a:effectLst>
            <a:outerShdw blurRad="12700" dist="9525" dir="16560000" rotWithShape="0">
              <a:srgbClr val="C9874F"/>
            </a:outerShdw>
          </a:effectLst>
        </p:spPr>
        <p:txBody>
          <a:bodyPr lIns="0" tIns="0" rIns="0" bIns="0" anchor="ctr"/>
          <a:lstStyle>
            <a:lvl1pPr indent="-419090">
              <a:lnSpc>
                <a:spcPct val="115000"/>
              </a:lnSpc>
              <a:buClr>
                <a:srgbClr val="8859B6"/>
              </a:buClr>
              <a:buSzPts val="3000"/>
              <a:buChar char="╸"/>
              <a:defRPr sz="3000" b="1" i="1">
                <a:solidFill>
                  <a:srgbClr val="8859B6"/>
                </a:solidFill>
                <a:latin typeface="Barlow"/>
                <a:ea typeface="Barlow"/>
                <a:cs typeface="Barlow"/>
                <a:sym typeface="Barlow"/>
              </a:defRPr>
            </a:lvl1pPr>
            <a:lvl2pPr indent="-419090">
              <a:lnSpc>
                <a:spcPct val="115000"/>
              </a:lnSpc>
              <a:buClr>
                <a:srgbClr val="8859B6"/>
              </a:buClr>
              <a:buSzPts val="3000"/>
              <a:buChar char="‧"/>
              <a:defRPr sz="3000" b="1" i="1">
                <a:solidFill>
                  <a:srgbClr val="8859B6"/>
                </a:solidFill>
                <a:latin typeface="Barlow"/>
                <a:ea typeface="Barlow"/>
                <a:cs typeface="Barlow"/>
                <a:sym typeface="Barlow"/>
              </a:defRPr>
            </a:lvl2pPr>
            <a:lvl3pPr indent="-419090">
              <a:lnSpc>
                <a:spcPct val="115000"/>
              </a:lnSpc>
              <a:buClr>
                <a:srgbClr val="8859B6"/>
              </a:buClr>
              <a:buSzPts val="3000"/>
              <a:buChar char="‧"/>
              <a:defRPr sz="3000" b="1" i="1">
                <a:solidFill>
                  <a:srgbClr val="8859B6"/>
                </a:solidFill>
                <a:latin typeface="Barlow"/>
                <a:ea typeface="Barlow"/>
                <a:cs typeface="Barlow"/>
                <a:sym typeface="Barlow"/>
              </a:defRPr>
            </a:lvl3pPr>
            <a:lvl4pPr indent="-419090">
              <a:lnSpc>
                <a:spcPct val="115000"/>
              </a:lnSpc>
              <a:buClr>
                <a:srgbClr val="8859B6"/>
              </a:buClr>
              <a:buSzPts val="3000"/>
              <a:buChar char="●"/>
              <a:defRPr sz="3000" b="1" i="1">
                <a:solidFill>
                  <a:srgbClr val="8859B6"/>
                </a:solidFill>
                <a:latin typeface="Barlow"/>
                <a:ea typeface="Barlow"/>
                <a:cs typeface="Barlow"/>
                <a:sym typeface="Barlow"/>
              </a:defRPr>
            </a:lvl4pPr>
            <a:lvl5pPr indent="-419090">
              <a:lnSpc>
                <a:spcPct val="115000"/>
              </a:lnSpc>
              <a:buClr>
                <a:srgbClr val="8859B6"/>
              </a:buClr>
              <a:buSzPts val="3000"/>
              <a:buChar char="○"/>
              <a:defRPr sz="3000" b="1" i="1">
                <a:solidFill>
                  <a:srgbClr val="8859B6"/>
                </a:solidFill>
                <a:latin typeface="Barlow"/>
                <a:ea typeface="Barlow"/>
                <a:cs typeface="Barlow"/>
                <a:sym typeface="Barlow"/>
              </a:defRPr>
            </a:lvl5pPr>
          </a:lstStyle>
          <a:p>
            <a:r>
              <a:t>Body Level One</a:t>
            </a:r>
          </a:p>
          <a:p>
            <a:pPr lvl="1"/>
            <a:r>
              <a:t>Body Level Two</a:t>
            </a:r>
          </a:p>
          <a:p>
            <a:pPr lvl="2"/>
            <a:r>
              <a:t>Body Level Three</a:t>
            </a:r>
          </a:p>
          <a:p>
            <a:pPr lvl="3"/>
            <a:r>
              <a:t>Body Level Four</a:t>
            </a:r>
          </a:p>
          <a:p>
            <a:pPr lvl="4"/>
            <a:r>
              <a:t>Body Level Five</a:t>
            </a:r>
          </a:p>
        </p:txBody>
      </p:sp>
      <p:sp>
        <p:nvSpPr>
          <p:cNvPr id="8990" name="Slide Number"/>
          <p:cNvSpPr txBox="1">
            <a:spLocks noGrp="1"/>
          </p:cNvSpPr>
          <p:nvPr>
            <p:ph type="sldNum" sz="quarter" idx="2"/>
          </p:nvPr>
        </p:nvSpPr>
        <p:spPr>
          <a:xfrm>
            <a:off x="8820530" y="4821800"/>
            <a:ext cx="196343" cy="203201"/>
          </a:xfrm>
          <a:prstGeom prst="rect">
            <a:avLst/>
          </a:prstGeom>
        </p:spPr>
        <p:txBody>
          <a:bodyPr lIns="0" tIns="0" rIns="0" bIns="0"/>
          <a:lstStyle>
            <a:lvl1pPr algn="ctr">
              <a:defRPr sz="1300">
                <a:solidFill>
                  <a:srgbClr val="FC6399"/>
                </a:solidFill>
                <a:latin typeface="Barlow Light"/>
                <a:ea typeface="Barlow Light"/>
                <a:cs typeface="Barlow Light"/>
                <a:sym typeface="Barlow Light"/>
              </a:defRPr>
            </a:lvl1pPr>
          </a:lstStyle>
          <a:p>
            <a:fld id="{86CB4B4D-7CA3-9044-876B-883B54F8677D}" type="slidenum">
              <a:t>‹#›</a:t>
            </a:fld>
            <a:endParaRPr/>
          </a:p>
        </p:txBody>
      </p:sp>
      <p:sp>
        <p:nvSpPr>
          <p:cNvPr id="8991" name="Google Shape;26;p4"/>
          <p:cNvSpPr/>
          <p:nvPr/>
        </p:nvSpPr>
        <p:spPr>
          <a:xfrm>
            <a:off x="-1" y="2550906"/>
            <a:ext cx="509101" cy="41701"/>
          </a:xfrm>
          <a:prstGeom prst="rect">
            <a:avLst/>
          </a:prstGeom>
          <a:gradFill>
            <a:gsLst>
              <a:gs pos="0">
                <a:srgbClr val="FFFFFF">
                  <a:alpha val="29802"/>
                </a:srgbClr>
              </a:gs>
              <a:gs pos="100000">
                <a:srgbClr val="FFFFFF">
                  <a:alpha val="0"/>
                </a:srgbClr>
              </a:gs>
            </a:gsLst>
            <a:lin ang="10800025"/>
          </a:gradFill>
          <a:ln w="12700">
            <a:miter lim="400000"/>
          </a:ln>
        </p:spPr>
        <p:txBody>
          <a:bodyPr lIns="45719" rIns="45719" anchor="ctr"/>
          <a:lstStyle/>
          <a:p>
            <a:pPr>
              <a:defRPr>
                <a:solidFill>
                  <a:srgbClr val="8859B6"/>
                </a:solidFill>
              </a:defRPr>
            </a:pPr>
            <a:endParaRPr sz="1800"/>
          </a:p>
        </p:txBody>
      </p:sp>
      <p:sp>
        <p:nvSpPr>
          <p:cNvPr id="8992" name="Google Shape;27;p4"/>
          <p:cNvSpPr/>
          <p:nvPr/>
        </p:nvSpPr>
        <p:spPr>
          <a:xfrm>
            <a:off x="506424" y="2550906"/>
            <a:ext cx="212702" cy="41701"/>
          </a:xfrm>
          <a:prstGeom prst="rect">
            <a:avLst/>
          </a:prstGeom>
          <a:solidFill>
            <a:srgbClr val="C9874F"/>
          </a:solidFill>
          <a:ln w="12700">
            <a:miter lim="400000"/>
          </a:ln>
        </p:spPr>
        <p:txBody>
          <a:bodyPr lIns="45719" rIns="45719" anchor="ctr"/>
          <a:lstStyle/>
          <a:p>
            <a:pPr>
              <a:defRPr>
                <a:solidFill>
                  <a:srgbClr val="FFFFFF"/>
                </a:solidFill>
              </a:defRPr>
            </a:pPr>
            <a:endParaRPr sz="1800"/>
          </a:p>
        </p:txBody>
      </p:sp>
    </p:spTree>
    <p:extLst>
      <p:ext uri="{BB962C8B-B14F-4D97-AF65-F5344CB8AC3E}">
        <p14:creationId xmlns:p14="http://schemas.microsoft.com/office/powerpoint/2010/main" val="374593915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9827" y="759070"/>
            <a:ext cx="8004391" cy="699065"/>
          </a:xfrm>
        </p:spPr>
        <p:txBody>
          <a:bodyPr>
            <a:normAutofit/>
          </a:bodyPr>
          <a:lstStyle>
            <a:lvl1pPr>
              <a:defRPr sz="3000" b="1" i="0" cap="none" spc="0">
                <a:solidFill>
                  <a:srgbClr val="404041"/>
                </a:solidFill>
                <a:latin typeface="Arial"/>
                <a:cs typeface="Arial"/>
              </a:defRPr>
            </a:lvl1pPr>
          </a:lstStyle>
          <a:p>
            <a:r>
              <a:rPr lang="en-US" dirty="0"/>
              <a:t>Click to edit master title style</a:t>
            </a:r>
          </a:p>
        </p:txBody>
      </p:sp>
      <p:sp>
        <p:nvSpPr>
          <p:cNvPr id="5" name="Rectangle 4"/>
          <p:cNvSpPr/>
          <p:nvPr userDrawn="1"/>
        </p:nvSpPr>
        <p:spPr>
          <a:xfrm>
            <a:off x="0" y="957832"/>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19"/>
          <p:cNvSpPr>
            <a:spLocks noGrp="1"/>
          </p:cNvSpPr>
          <p:nvPr>
            <p:ph type="body" sz="quarter" idx="10" hasCustomPrompt="1"/>
          </p:nvPr>
        </p:nvSpPr>
        <p:spPr>
          <a:xfrm>
            <a:off x="4833956" y="284947"/>
            <a:ext cx="3700462" cy="252412"/>
          </a:xfrm>
        </p:spPr>
        <p:txBody>
          <a:bodyPr>
            <a:noAutofit/>
          </a:bodyPr>
          <a:lstStyle>
            <a:lvl1pPr marL="0" indent="0" algn="r">
              <a:buNone/>
              <a:defRPr sz="1100" b="0" i="0" spc="0" baseline="0">
                <a:solidFill>
                  <a:srgbClr val="A6A6A6"/>
                </a:solidFill>
                <a:latin typeface="Arial"/>
                <a:cs typeface="Arial"/>
              </a:defRPr>
            </a:lvl1pPr>
          </a:lstStyle>
          <a:p>
            <a:pPr lvl="0"/>
            <a:r>
              <a:rPr lang="en-US" dirty="0"/>
              <a:t>SECTION TITLE OR SUBTITLE</a:t>
            </a:r>
          </a:p>
        </p:txBody>
      </p:sp>
      <p:sp>
        <p:nvSpPr>
          <p:cNvPr id="4" name="TextBox 3"/>
          <p:cNvSpPr txBox="1"/>
          <p:nvPr userDrawn="1"/>
        </p:nvSpPr>
        <p:spPr>
          <a:xfrm>
            <a:off x="3556000" y="3541059"/>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629404"/>
            <a:ext cx="8015594" cy="281063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grpSp>
        <p:nvGrpSpPr>
          <p:cNvPr id="12" name="Group 11"/>
          <p:cNvGrpSpPr/>
          <p:nvPr userDrawn="1"/>
        </p:nvGrpSpPr>
        <p:grpSpPr>
          <a:xfrm>
            <a:off x="-30788" y="4661517"/>
            <a:ext cx="9228667" cy="528963"/>
            <a:chOff x="-30788" y="4661517"/>
            <a:chExt cx="9228667" cy="528963"/>
          </a:xfrm>
        </p:grpSpPr>
        <p:sp>
          <p:nvSpPr>
            <p:cNvPr id="14" name="Rectangle 1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ALUMNI ASSOCIATION</a:t>
              </a:r>
            </a:p>
          </p:txBody>
        </p:sp>
      </p:gr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19" y="4514843"/>
            <a:ext cx="684581" cy="751837"/>
          </a:xfrm>
          <a:prstGeom prst="rect">
            <a:avLst/>
          </a:prstGeom>
        </p:spPr>
      </p:pic>
    </p:spTree>
    <p:extLst>
      <p:ext uri="{BB962C8B-B14F-4D97-AF65-F5344CB8AC3E}">
        <p14:creationId xmlns:p14="http://schemas.microsoft.com/office/powerpoint/2010/main" val="3682060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9/17/2023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692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9/17/2023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497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9/17/2023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115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9/17/2023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20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FE1C3B-C749-4400-8E72-6A652E6D6C22}" type="datetimeFigureOut">
              <a:rPr lang="en-US" smtClean="0">
                <a:solidFill>
                  <a:prstClr val="black">
                    <a:tint val="75000"/>
                  </a:prstClr>
                </a:solidFill>
              </a:rPr>
              <a:pPr/>
              <a:t>9/17/2023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1147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FE1C3B-C749-4400-8E72-6A652E6D6C22}" type="datetimeFigureOut">
              <a:rPr lang="en-US" smtClean="0">
                <a:solidFill>
                  <a:prstClr val="black">
                    <a:tint val="75000"/>
                  </a:prstClr>
                </a:solidFill>
              </a:rPr>
              <a:pPr/>
              <a:t>9/17/2023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6827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E1C3B-C749-4400-8E72-6A652E6D6C22}" type="datetimeFigureOut">
              <a:rPr lang="en-US" smtClean="0">
                <a:solidFill>
                  <a:prstClr val="black">
                    <a:tint val="75000"/>
                  </a:prstClr>
                </a:solidFill>
              </a:rPr>
              <a:pPr/>
              <a:t>9/17/2023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9069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9/17/2023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63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9/17/2023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102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9/17/2023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242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5303" y="464386"/>
            <a:ext cx="4560579" cy="779318"/>
          </a:xfrm>
          <a:prstGeom prst="rect">
            <a:avLst/>
          </a:prstGeom>
        </p:spPr>
        <p:txBody>
          <a:bodyPr vert="horz" lIns="91440" tIns="45720" rIns="91440" bIns="45720" rtlCol="0" anchor="ctr">
            <a:noAutofit/>
          </a:bodyPr>
          <a:lstStyle>
            <a:lvl1pPr>
              <a:defRPr sz="3000" b="1" i="0" spc="0">
                <a:solidFill>
                  <a:srgbClr val="40404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525303" y="1629405"/>
            <a:ext cx="4560579" cy="2792362"/>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5573058" y="0"/>
            <a:ext cx="3570941" cy="5143500"/>
          </a:xfrm>
        </p:spPr>
        <p:txBody>
          <a:bodyPr/>
          <a:lstStyle/>
          <a:p>
            <a:r>
              <a:rPr lang="en-US"/>
              <a:t>Click icon to add picture</a:t>
            </a:r>
          </a:p>
        </p:txBody>
      </p:sp>
      <p:sp>
        <p:nvSpPr>
          <p:cNvPr id="17" name="Rectangle 16"/>
          <p:cNvSpPr/>
          <p:nvPr userDrawn="1"/>
        </p:nvSpPr>
        <p:spPr>
          <a:xfrm>
            <a:off x="0" y="486799"/>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19" y="4514843"/>
            <a:ext cx="684581" cy="751837"/>
          </a:xfrm>
          <a:prstGeom prst="rect">
            <a:avLst/>
          </a:prstGeom>
        </p:spPr>
      </p:pic>
    </p:spTree>
    <p:extLst>
      <p:ext uri="{BB962C8B-B14F-4D97-AF65-F5344CB8AC3E}">
        <p14:creationId xmlns:p14="http://schemas.microsoft.com/office/powerpoint/2010/main" val="32203822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9/17/2023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4929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08512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98093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988574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73812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9/17/2023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70660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9/17/2023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459988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9/17/2023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1585496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858586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78823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8" y="759070"/>
            <a:ext cx="8004409" cy="699065"/>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8" y="1630404"/>
            <a:ext cx="8011069" cy="2818769"/>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ext Placeholder 19"/>
          <p:cNvSpPr>
            <a:spLocks noGrp="1"/>
          </p:cNvSpPr>
          <p:nvPr>
            <p:ph type="body" sz="quarter" idx="10" hasCustomPrompt="1"/>
          </p:nvPr>
        </p:nvSpPr>
        <p:spPr>
          <a:xfrm>
            <a:off x="4833956" y="284947"/>
            <a:ext cx="3700462" cy="252412"/>
          </a:xfrm>
        </p:spPr>
        <p:txBody>
          <a:bodyPr>
            <a:noAutofit/>
          </a:bodyPr>
          <a:lstStyle>
            <a:lvl1pPr marL="0" indent="0" algn="r">
              <a:buNone/>
              <a:defRPr sz="1100" b="0" i="0" spc="0" baseline="0">
                <a:solidFill>
                  <a:srgbClr val="A6A6A6"/>
                </a:solidFill>
                <a:latin typeface="Arial"/>
                <a:cs typeface="Arial"/>
              </a:defRPr>
            </a:lvl1pPr>
          </a:lstStyle>
          <a:p>
            <a:pPr lvl="0"/>
            <a:r>
              <a:rPr lang="en-US" dirty="0"/>
              <a:t>SECTION TITLE OR SUBTITLE</a:t>
            </a:r>
          </a:p>
        </p:txBody>
      </p:sp>
      <p:sp>
        <p:nvSpPr>
          <p:cNvPr id="23" name="Rectangle 22"/>
          <p:cNvSpPr/>
          <p:nvPr userDrawn="1"/>
        </p:nvSpPr>
        <p:spPr>
          <a:xfrm>
            <a:off x="0" y="957832"/>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30788" y="4661517"/>
            <a:ext cx="9228667" cy="528963"/>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ALUMNI ASSOCIATION</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19" y="4514843"/>
            <a:ext cx="684581" cy="751837"/>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93114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8978932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5303" y="464386"/>
            <a:ext cx="4560579" cy="779318"/>
          </a:xfrm>
          <a:prstGeom prst="rect">
            <a:avLst/>
          </a:prstGeom>
        </p:spPr>
        <p:txBody>
          <a:bodyPr vert="horz" lIns="91440" tIns="45720" rIns="91440" bIns="45720" rtlCol="0" anchor="ctr">
            <a:noAutofit/>
          </a:bodyPr>
          <a:lstStyle>
            <a:lvl1pPr>
              <a:defRPr sz="3000" b="1" i="0" spc="0">
                <a:solidFill>
                  <a:srgbClr val="40404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525303" y="1629405"/>
            <a:ext cx="4560579" cy="2792362"/>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5573058" y="0"/>
            <a:ext cx="3570941" cy="5143500"/>
          </a:xfrm>
        </p:spPr>
        <p:txBody>
          <a:bodyPr/>
          <a:lstStyle/>
          <a:p>
            <a:r>
              <a:rPr lang="en-US"/>
              <a:t>Click icon to add picture</a:t>
            </a:r>
          </a:p>
        </p:txBody>
      </p:sp>
      <p:sp>
        <p:nvSpPr>
          <p:cNvPr id="17" name="Rectangle 16"/>
          <p:cNvSpPr/>
          <p:nvPr userDrawn="1"/>
        </p:nvSpPr>
        <p:spPr>
          <a:xfrm>
            <a:off x="0" y="486799"/>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19" y="4514843"/>
            <a:ext cx="684581" cy="751837"/>
          </a:xfrm>
          <a:prstGeom prst="rect">
            <a:avLst/>
          </a:prstGeom>
        </p:spPr>
      </p:pic>
    </p:spTree>
    <p:extLst>
      <p:ext uri="{BB962C8B-B14F-4D97-AF65-F5344CB8AC3E}">
        <p14:creationId xmlns:p14="http://schemas.microsoft.com/office/powerpoint/2010/main" val="2952157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photo: black">
    <p:bg>
      <p:bgPr>
        <a:solidFill>
          <a:srgbClr val="252626"/>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30124" y="464386"/>
            <a:ext cx="4560579" cy="779318"/>
          </a:xfrm>
          <a:prstGeom prst="rect">
            <a:avLst/>
          </a:prstGeom>
        </p:spPr>
        <p:txBody>
          <a:bodyPr vert="horz" lIns="91440" tIns="45720" rIns="91440" bIns="45720" rtlCol="0" anchor="ctr">
            <a:noAutofit/>
          </a:bodyPr>
          <a:lstStyle>
            <a:lvl1pPr>
              <a:defRPr sz="3000" b="1" i="0" spc="0">
                <a:solidFill>
                  <a:schemeClr val="bg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530124" y="1629404"/>
            <a:ext cx="4560579" cy="2801497"/>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chemeClr val="bg1"/>
                </a:solidFill>
                <a:latin typeface="Arial"/>
                <a:cs typeface="Arial"/>
              </a:defRPr>
            </a:lvl1pPr>
            <a:lvl2pPr marL="742950" indent="-285750">
              <a:lnSpc>
                <a:spcPct val="100000"/>
              </a:lnSpc>
              <a:buFont typeface="Arial"/>
              <a:buChar char="•"/>
              <a:defRPr sz="1800">
                <a:solidFill>
                  <a:schemeClr val="bg1"/>
                </a:solidFill>
                <a:latin typeface="Arial"/>
                <a:cs typeface="Arial"/>
              </a:defRPr>
            </a:lvl2pPr>
            <a:lvl3pPr marL="1143000" indent="-228600">
              <a:lnSpc>
                <a:spcPct val="100000"/>
              </a:lnSpc>
              <a:buFont typeface="Arial"/>
              <a:buChar char="•"/>
              <a:defRPr sz="1800">
                <a:solidFill>
                  <a:schemeClr val="bg1"/>
                </a:solidFill>
                <a:latin typeface="Arial"/>
                <a:cs typeface="Arial"/>
              </a:defRPr>
            </a:lvl3pPr>
            <a:lvl4pPr marL="1600200" indent="-228600">
              <a:lnSpc>
                <a:spcPct val="100000"/>
              </a:lnSpc>
              <a:buFont typeface="Arial"/>
              <a:buChar char="•"/>
              <a:defRPr sz="1800">
                <a:solidFill>
                  <a:schemeClr val="bg1"/>
                </a:solidFill>
                <a:latin typeface="Arial"/>
                <a:cs typeface="Arial"/>
              </a:defRPr>
            </a:lvl4pPr>
            <a:lvl5pPr marL="2057400" indent="-228600">
              <a:lnSpc>
                <a:spcPct val="100000"/>
              </a:lnSpc>
              <a:buFont typeface="Arial"/>
              <a:buChar char="•"/>
              <a:defRPr sz="1800">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5564909" y="0"/>
            <a:ext cx="3570941" cy="5143500"/>
          </a:xfrm>
        </p:spPr>
        <p:txBody>
          <a:bodyPr/>
          <a:lstStyle/>
          <a:p>
            <a:r>
              <a:rPr lang="en-US"/>
              <a:t>Click icon to add picture</a:t>
            </a:r>
            <a:endParaRPr lang="en-US" dirty="0"/>
          </a:p>
        </p:txBody>
      </p:sp>
      <p:sp>
        <p:nvSpPr>
          <p:cNvPr id="13" name="Rectangle 12"/>
          <p:cNvSpPr/>
          <p:nvPr userDrawn="1"/>
        </p:nvSpPr>
        <p:spPr>
          <a:xfrm>
            <a:off x="-15847" y="486799"/>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19" y="4514843"/>
            <a:ext cx="684581" cy="751837"/>
          </a:xfrm>
          <a:prstGeom prst="rect">
            <a:avLst/>
          </a:prstGeom>
        </p:spPr>
      </p:pic>
    </p:spTree>
    <p:extLst>
      <p:ext uri="{BB962C8B-B14F-4D97-AF65-F5344CB8AC3E}">
        <p14:creationId xmlns:p14="http://schemas.microsoft.com/office/powerpoint/2010/main" val="114336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footer: white">
    <p:spTree>
      <p:nvGrpSpPr>
        <p:cNvPr id="1" name=""/>
        <p:cNvGrpSpPr/>
        <p:nvPr/>
      </p:nvGrpSpPr>
      <p:grpSpPr>
        <a:xfrm>
          <a:off x="0" y="0"/>
          <a:ext cx="0" cy="0"/>
          <a:chOff x="0" y="0"/>
          <a:chExt cx="0" cy="0"/>
        </a:xfrm>
      </p:grpSpPr>
      <p:grpSp>
        <p:nvGrpSpPr>
          <p:cNvPr id="8" name="Group 7"/>
          <p:cNvGrpSpPr/>
          <p:nvPr userDrawn="1"/>
        </p:nvGrpSpPr>
        <p:grpSpPr>
          <a:xfrm>
            <a:off x="-30788" y="4661517"/>
            <a:ext cx="9228667" cy="528963"/>
            <a:chOff x="-30788" y="4661517"/>
            <a:chExt cx="9228667" cy="528963"/>
          </a:xfrm>
        </p:grpSpPr>
        <p:sp>
          <p:nvSpPr>
            <p:cNvPr id="9" name="Rectangle 8"/>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ALUMNI ASSOCIATION</a:t>
              </a:r>
            </a:p>
          </p:txBody>
        </p:sp>
      </p:gr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19" y="4514843"/>
            <a:ext cx="684581" cy="751837"/>
          </a:xfrm>
          <a:prstGeom prst="rect">
            <a:avLst/>
          </a:prstGeom>
        </p:spPr>
      </p:pic>
    </p:spTree>
    <p:extLst>
      <p:ext uri="{BB962C8B-B14F-4D97-AF65-F5344CB8AC3E}">
        <p14:creationId xmlns:p14="http://schemas.microsoft.com/office/powerpoint/2010/main" val="131565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ith footer: black">
    <p:bg>
      <p:bgPr>
        <a:solidFill>
          <a:srgbClr val="252626"/>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30788" y="4661517"/>
            <a:ext cx="9228667" cy="528963"/>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ALUMNI ASSOCIATION</a:t>
              </a:r>
            </a:p>
          </p:txBody>
        </p:sp>
      </p:gr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19" y="4514843"/>
            <a:ext cx="684581" cy="751837"/>
          </a:xfrm>
          <a:prstGeom prst="rect">
            <a:avLst/>
          </a:prstGeom>
        </p:spPr>
      </p:pic>
    </p:spTree>
    <p:extLst>
      <p:ext uri="{BB962C8B-B14F-4D97-AF65-F5344CB8AC3E}">
        <p14:creationId xmlns:p14="http://schemas.microsoft.com/office/powerpoint/2010/main" val="727036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userDrawn="1">
            <p:ph idx="1"/>
          </p:nvPr>
        </p:nvSpPr>
        <p:spPr>
          <a:xfrm>
            <a:off x="536602" y="680397"/>
            <a:ext cx="7859185" cy="2721665"/>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Click to edit Master text styles</a:t>
            </a:r>
          </a:p>
        </p:txBody>
      </p:sp>
      <p:sp>
        <p:nvSpPr>
          <p:cNvPr id="10" name="Rectangle 9"/>
          <p:cNvSpPr/>
          <p:nvPr userDrawn="1"/>
        </p:nvSpPr>
        <p:spPr>
          <a:xfrm>
            <a:off x="-15847" y="680397"/>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970" y="4033752"/>
            <a:ext cx="950924" cy="1044347"/>
          </a:xfrm>
          <a:prstGeom prst="rect">
            <a:avLst/>
          </a:prstGeom>
        </p:spPr>
      </p:pic>
      <p:pic>
        <p:nvPicPr>
          <p:cNvPr id="4" name="Picture 3">
            <a:extLst>
              <a:ext uri="{FF2B5EF4-FFF2-40B4-BE49-F238E27FC236}">
                <a16:creationId xmlns:a16="http://schemas.microsoft.com/office/drawing/2014/main" id="{F1F59845-C2D5-2B41-B9C1-2DF6B342BC23}"/>
              </a:ext>
            </a:extLst>
          </p:cNvPr>
          <p:cNvPicPr>
            <a:picLocks noChangeAspect="1"/>
          </p:cNvPicPr>
          <p:nvPr userDrawn="1"/>
        </p:nvPicPr>
        <p:blipFill>
          <a:blip r:embed="rId3"/>
          <a:stretch>
            <a:fillRect/>
          </a:stretch>
        </p:blipFill>
        <p:spPr>
          <a:xfrm>
            <a:off x="631042" y="4244550"/>
            <a:ext cx="3606360" cy="612973"/>
          </a:xfrm>
          <a:prstGeom prst="rect">
            <a:avLst/>
          </a:prstGeom>
        </p:spPr>
      </p:pic>
    </p:spTree>
    <p:extLst>
      <p:ext uri="{BB962C8B-B14F-4D97-AF65-F5344CB8AC3E}">
        <p14:creationId xmlns:p14="http://schemas.microsoft.com/office/powerpoint/2010/main" val="1189661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2" y="634604"/>
            <a:ext cx="6802482"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61892" y="1589938"/>
            <a:ext cx="6802482" cy="32152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9" r:id="rId1"/>
    <p:sldLayoutId id="2147493467" r:id="rId2"/>
    <p:sldLayoutId id="2147493472" r:id="rId3"/>
    <p:sldLayoutId id="2147493457" r:id="rId4"/>
    <p:sldLayoutId id="2147493456" r:id="rId5"/>
    <p:sldLayoutId id="2147493474" r:id="rId6"/>
    <p:sldLayoutId id="2147493475" r:id="rId7"/>
    <p:sldLayoutId id="2147493476" r:id="rId8"/>
    <p:sldLayoutId id="2147493477" r:id="rId9"/>
    <p:sldLayoutId id="2147493479" r:id="rId10"/>
    <p:sldLayoutId id="2147493524" r:id="rId11"/>
  </p:sldLayoutIdLst>
  <p:txStyles>
    <p:titleStyle>
      <a:lvl1pPr algn="l" defTabSz="457200" rtl="0" eaLnBrk="1" latinLnBrk="0" hangingPunct="1">
        <a:spcBef>
          <a:spcPct val="0"/>
        </a:spcBef>
        <a:buNone/>
        <a:defRPr sz="3200" b="1" i="0" kern="100" spc="0">
          <a:solidFill>
            <a:schemeClr val="tx1"/>
          </a:solidFill>
          <a:latin typeface="Arial"/>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cs typeface="Arial" panose="020B0604020202020204" pitchFamily="34" charset="0"/>
              </a:defRPr>
            </a:lvl1pPr>
          </a:lstStyle>
          <a:p>
            <a:pPr>
              <a:defRPr/>
            </a:pPr>
            <a:fld id="{8E7EBF1E-7747-4CED-B828-BEDF6493EEF9}" type="slidenum">
              <a:rPr lang="en-US"/>
              <a:pPr>
                <a:defRPr/>
              </a:pPr>
              <a:t>‹#›</a:t>
            </a:fld>
            <a:endParaRPr lang="en-US"/>
          </a:p>
        </p:txBody>
      </p:sp>
    </p:spTree>
    <p:extLst>
      <p:ext uri="{BB962C8B-B14F-4D97-AF65-F5344CB8AC3E}">
        <p14:creationId xmlns:p14="http://schemas.microsoft.com/office/powerpoint/2010/main" val="472031411"/>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483" r:id="rId3"/>
    <p:sldLayoutId id="2147493484" r:id="rId4"/>
    <p:sldLayoutId id="2147493485" r:id="rId5"/>
    <p:sldLayoutId id="2147493486" r:id="rId6"/>
    <p:sldLayoutId id="2147493487" r:id="rId7"/>
    <p:sldLayoutId id="2147493488" r:id="rId8"/>
    <p:sldLayoutId id="2147493489" r:id="rId9"/>
    <p:sldLayoutId id="2147493490" r:id="rId10"/>
    <p:sldLayoutId id="2147493491" r:id="rId11"/>
    <p:sldLayoutId id="2147493492" r:id="rId12"/>
    <p:sldLayoutId id="2147493493" r:id="rId13"/>
    <p:sldLayoutId id="2147493494" r:id="rId14"/>
    <p:sldLayoutId id="2147493495" r:id="rId15"/>
    <p:sldLayoutId id="2147493496" r:id="rId16"/>
    <p:sldLayoutId id="2147493497" r:id="rId17"/>
    <p:sldLayoutId id="2147493498" r:id="rId18"/>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FE1C3B-C749-4400-8E72-6A652E6D6C22}" type="datetimeFigureOut">
              <a:rPr lang="en-US" smtClean="0">
                <a:solidFill>
                  <a:prstClr val="black">
                    <a:tint val="75000"/>
                  </a:prstClr>
                </a:solidFill>
              </a:rPr>
              <a:pPr/>
              <a:t>9/17/2023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396293"/>
      </p:ext>
    </p:extLst>
  </p:cSld>
  <p:clrMap bg1="lt1" tx1="dk1" bg2="lt2" tx2="dk2" accent1="accent1" accent2="accent2" accent3="accent3" accent4="accent4" accent5="accent5" accent6="accent6" hlink="hlink" folHlink="folHlink"/>
  <p:sldLayoutIdLst>
    <p:sldLayoutId id="2147493500" r:id="rId1"/>
    <p:sldLayoutId id="2147493501" r:id="rId2"/>
    <p:sldLayoutId id="2147493502" r:id="rId3"/>
    <p:sldLayoutId id="2147493503" r:id="rId4"/>
    <p:sldLayoutId id="2147493504" r:id="rId5"/>
    <p:sldLayoutId id="2147493505" r:id="rId6"/>
    <p:sldLayoutId id="2147493506" r:id="rId7"/>
    <p:sldLayoutId id="2147493507" r:id="rId8"/>
    <p:sldLayoutId id="2147493508" r:id="rId9"/>
    <p:sldLayoutId id="2147493509" r:id="rId10"/>
    <p:sldLayoutId id="214749351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9/17/2023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3303531596"/>
      </p:ext>
    </p:extLst>
  </p:cSld>
  <p:clrMap bg1="lt1" tx1="dk1" bg2="lt2" tx2="dk2" accent1="accent1" accent2="accent2" accent3="accent3" accent4="accent4" accent5="accent5" accent6="accent6" hlink="hlink" folHlink="folHlink"/>
  <p:sldLayoutIdLst>
    <p:sldLayoutId id="2147493512" r:id="rId1"/>
    <p:sldLayoutId id="2147493513" r:id="rId2"/>
    <p:sldLayoutId id="2147493514" r:id="rId3"/>
    <p:sldLayoutId id="2147493515" r:id="rId4"/>
    <p:sldLayoutId id="2147493516" r:id="rId5"/>
    <p:sldLayoutId id="2147493517" r:id="rId6"/>
    <p:sldLayoutId id="2147493518" r:id="rId7"/>
    <p:sldLayoutId id="2147493519" r:id="rId8"/>
    <p:sldLayoutId id="2147493520" r:id="rId9"/>
    <p:sldLayoutId id="2147493521" r:id="rId10"/>
    <p:sldLayoutId id="2147493522" r:id="rId11"/>
    <p:sldLayoutId id="2147493523"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youtube.com/@ShuoshuoChinese" TargetMode="External"/><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hyperlink" Target="https://www.youtube.com/watch?v=TzFepHKifGo" TargetMode="External"/><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JgGtrjhFis&amp;t=727s" TargetMode="External"/><Relationship Id="rId1" Type="http://schemas.openxmlformats.org/officeDocument/2006/relationships/slideLayout" Target="../slideLayouts/slideLayout35.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JgGtrjhFis&amp;t=727s" TargetMode="External"/><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JgGtrjhFis&amp;t=727s" TargetMode="External"/><Relationship Id="rId1" Type="http://schemas.openxmlformats.org/officeDocument/2006/relationships/slideLayout" Target="../slideLayouts/slideLayout35.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YjGk7EmYuxY" TargetMode="External"/><Relationship Id="rId7" Type="http://schemas.openxmlformats.org/officeDocument/2006/relationships/image" Target="../media/image29.png"/><Relationship Id="rId2" Type="http://schemas.openxmlformats.org/officeDocument/2006/relationships/hyperlink" Target="https://www.youtube.com/@xiaomanyc" TargetMode="External"/><Relationship Id="rId1" Type="http://schemas.openxmlformats.org/officeDocument/2006/relationships/slideLayout" Target="../slideLayouts/slideLayout4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join.streetsmartlanguages.com/a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H5qmmUOod7s" TargetMode="External"/><Relationship Id="rId1" Type="http://schemas.openxmlformats.org/officeDocument/2006/relationships/slideLayout" Target="../slideLayouts/slideLayout46.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Xgj7JJfz0Yw" TargetMode="External"/><Relationship Id="rId1" Type="http://schemas.openxmlformats.org/officeDocument/2006/relationships/slideLayout" Target="../slideLayouts/slideLayout46.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HDEvnsvXBww" TargetMode="External"/><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v=TzFepHKifGo" TargetMode="External"/><Relationship Id="rId1" Type="http://schemas.openxmlformats.org/officeDocument/2006/relationships/slideLayout" Target="../slideLayouts/slideLayout46.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youtube.com/watch?v=x5yAG3qksI4" TargetMode="External"/><Relationship Id="rId1" Type="http://schemas.openxmlformats.org/officeDocument/2006/relationships/slideLayout" Target="../slideLayouts/slideLayout46.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WNfmU6lbVbE" TargetMode="External"/><Relationship Id="rId1" Type="http://schemas.openxmlformats.org/officeDocument/2006/relationships/slideLayout" Target="../slideLayouts/slideLayout46.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3390/languages8030197"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doi.org/10.4018/IJCALLT.326135"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7.jpe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81.png"/><Relationship Id="rId5" Type="http://schemas.microsoft.com/office/2007/relationships/hdphoto" Target="../media/hdphoto1.wdp"/><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youtube.com/watch?v=vBbGGn0yxbo" TargetMode="Externa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youtube.com/watch?v=vBbGGn0yxbo" TargetMode="External"/><Relationship Id="rId1" Type="http://schemas.openxmlformats.org/officeDocument/2006/relationships/slideLayout" Target="../slideLayouts/slideLayout11.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youtube.com/watch?v=vBbGGn0yxbo" TargetMode="Externa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youtube.com/watch?v=-JgGtrjhFis" TargetMode="Externa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5.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hyperlink" Target="https://doi.org/10.1016/j.system.2022.102860" TargetMode="External"/></Relationships>
</file>

<file path=ppt/slides/_rels/slide7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6.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hyperlink" Target="https://www.mcafee.com/blogs/family-safety/a-parents-guide-to-chatgpt/" TargetMode="External"/><Relationship Id="rId4" Type="http://schemas.openxmlformats.org/officeDocument/2006/relationships/hyperlink" Target="https://doi.org/10.1111/jcal.12610"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7.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hyperlink" Target="https://doi.org/10.1080/03323315.2021.2022523" TargetMode="External"/><Relationship Id="rId4" Type="http://schemas.openxmlformats.org/officeDocument/2006/relationships/hyperlink" Target="https://www.wsaz.com/2023/01/24/experts-warn-about-possible-misuse-new-ai%20tool-chatgp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9ECA86-BA18-E4A0-57E7-3942F2E1A4D2}"/>
              </a:ext>
            </a:extLst>
          </p:cNvPr>
          <p:cNvPicPr>
            <a:picLocks noChangeAspect="1"/>
          </p:cNvPicPr>
          <p:nvPr/>
        </p:nvPicPr>
        <p:blipFill>
          <a:blip r:embed="rId3"/>
          <a:stretch>
            <a:fillRect/>
          </a:stretch>
        </p:blipFill>
        <p:spPr>
          <a:xfrm>
            <a:off x="4854222" y="4634089"/>
            <a:ext cx="3770489" cy="368300"/>
          </a:xfrm>
          <a:prstGeom prst="rect">
            <a:avLst/>
          </a:prstGeom>
        </p:spPr>
      </p:pic>
      <p:sp>
        <p:nvSpPr>
          <p:cNvPr id="9" name="Title 1">
            <a:extLst>
              <a:ext uri="{FF2B5EF4-FFF2-40B4-BE49-F238E27FC236}">
                <a16:creationId xmlns:a16="http://schemas.microsoft.com/office/drawing/2014/main" id="{308C9BAE-33C6-6183-5D94-F02E6A0EC150}"/>
              </a:ext>
            </a:extLst>
          </p:cNvPr>
          <p:cNvSpPr txBox="1">
            <a:spLocks/>
          </p:cNvSpPr>
          <p:nvPr/>
        </p:nvSpPr>
        <p:spPr>
          <a:xfrm>
            <a:off x="667589" y="913151"/>
            <a:ext cx="7808821" cy="1812869"/>
          </a:xfrm>
          <a:prstGeom prst="rect">
            <a:avLst/>
          </a:prstGeom>
        </p:spPr>
        <p:txBody>
          <a:bodyPr>
            <a:noAutofit/>
          </a:bodyPr>
          <a:lstStyle>
            <a:lvl1pPr algn="l" defTabSz="457200" rtl="0" eaLnBrk="1" latinLnBrk="0" hangingPunct="1">
              <a:spcBef>
                <a:spcPct val="0"/>
              </a:spcBef>
              <a:buNone/>
              <a:defRPr sz="3200" b="1" i="0" kern="100" spc="0">
                <a:solidFill>
                  <a:schemeClr val="tx1"/>
                </a:solidFill>
                <a:latin typeface="Arial"/>
                <a:ea typeface="+mj-ea"/>
                <a:cs typeface="Arial"/>
              </a:defRPr>
            </a:lvl1pPr>
          </a:lstStyle>
          <a:p>
            <a:pPr algn="ctr"/>
            <a:r>
              <a:rPr lang="en-US" dirty="0">
                <a:latin typeface="Tahoma" panose="020B0604030504040204" pitchFamily="34" charset="0"/>
                <a:ea typeface="Tahoma" panose="020B0604030504040204" pitchFamily="34" charset="0"/>
                <a:cs typeface="Tahoma" panose="020B0604030504040204" pitchFamily="34" charset="0"/>
              </a:rPr>
              <a:t>Embracing the Disrupted Language Teaching and Learning Field: </a:t>
            </a:r>
          </a:p>
          <a:p>
            <a:pPr algn="ctr"/>
            <a:r>
              <a:rPr lang="en-US" sz="2400" dirty="0">
                <a:latin typeface="Tahoma" panose="020B0604030504040204" pitchFamily="34" charset="0"/>
                <a:ea typeface="Tahoma" panose="020B0604030504040204" pitchFamily="34" charset="0"/>
                <a:cs typeface="Tahoma" panose="020B0604030504040204" pitchFamily="34" charset="0"/>
              </a:rPr>
              <a:t>Analyzing YouTube Content Creation Related to ChatGPT</a:t>
            </a:r>
          </a:p>
        </p:txBody>
      </p:sp>
      <p:sp>
        <p:nvSpPr>
          <p:cNvPr id="10" name="Text Placeholder 3">
            <a:extLst>
              <a:ext uri="{FF2B5EF4-FFF2-40B4-BE49-F238E27FC236}">
                <a16:creationId xmlns:a16="http://schemas.microsoft.com/office/drawing/2014/main" id="{CB7225AF-A61B-FA43-E297-0BCAED04DFCF}"/>
              </a:ext>
            </a:extLst>
          </p:cNvPr>
          <p:cNvSpPr txBox="1">
            <a:spLocks/>
          </p:cNvSpPr>
          <p:nvPr/>
        </p:nvSpPr>
        <p:spPr>
          <a:xfrm>
            <a:off x="574891" y="2870595"/>
            <a:ext cx="7808821" cy="1947644"/>
          </a:xfrm>
          <a:prstGeom prst="rect">
            <a:avLst/>
          </a:prstGeom>
        </p:spPr>
        <p:txBody>
          <a:bodyPr/>
          <a:lst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600"/>
              </a:spcAft>
              <a:buNone/>
            </a:pPr>
            <a:r>
              <a:rPr lang="en-US" b="1" dirty="0">
                <a:solidFill>
                  <a:srgbClr val="660C13"/>
                </a:solidFill>
                <a:latin typeface="Tahoma" panose="020B0604030504040204" pitchFamily="34" charset="0"/>
                <a:ea typeface="Tahoma" panose="020B0604030504040204" pitchFamily="34" charset="0"/>
                <a:cs typeface="Tahoma" panose="020B0604030504040204" pitchFamily="34" charset="0"/>
              </a:rPr>
              <a:t>Curtis J. Bonk and Xiaojing Kou, Indiana University</a:t>
            </a:r>
          </a:p>
          <a:p>
            <a:pPr marL="0" indent="0" algn="ctr">
              <a:spcAft>
                <a:spcPts val="600"/>
              </a:spcAft>
              <a:buNone/>
            </a:pPr>
            <a:r>
              <a:rPr lang="en-US" sz="1600" b="1" dirty="0">
                <a:solidFill>
                  <a:srgbClr val="660C13"/>
                </a:solidFill>
                <a:latin typeface="Tahoma" panose="020B0604030504040204" pitchFamily="34" charset="0"/>
                <a:ea typeface="Tahoma" panose="020B0604030504040204" pitchFamily="34" charset="0"/>
                <a:cs typeface="Tahoma" panose="020B0604030504040204" pitchFamily="34" charset="0"/>
              </a:rPr>
              <a:t>SCHOOL</a:t>
            </a:r>
            <a:r>
              <a:rPr lang="zh-CN" altLang="en-US" sz="1600" b="1" dirty="0">
                <a:solidFill>
                  <a:srgbClr val="660C13"/>
                </a:solidFill>
                <a:latin typeface="Tahoma" panose="020B0604030504040204" pitchFamily="34" charset="0"/>
                <a:cs typeface="Tahoma" panose="020B0604030504040204" pitchFamily="34" charset="0"/>
              </a:rPr>
              <a:t> </a:t>
            </a:r>
            <a:r>
              <a:rPr lang="en-US" altLang="zh-CN" sz="1600" b="1" dirty="0">
                <a:solidFill>
                  <a:srgbClr val="660C13"/>
                </a:solidFill>
                <a:latin typeface="Tahoma" panose="020B0604030504040204" pitchFamily="34" charset="0"/>
                <a:ea typeface="Tahoma" panose="020B0604030504040204" pitchFamily="34" charset="0"/>
                <a:cs typeface="Tahoma" panose="020B0604030504040204" pitchFamily="34" charset="0"/>
              </a:rPr>
              <a:t>OF</a:t>
            </a:r>
            <a:r>
              <a:rPr lang="zh-CN" altLang="en-US" sz="1600" b="1" dirty="0">
                <a:solidFill>
                  <a:srgbClr val="660C13"/>
                </a:solidFill>
                <a:latin typeface="Tahoma" panose="020B0604030504040204" pitchFamily="34" charset="0"/>
                <a:cs typeface="Tahoma" panose="020B0604030504040204" pitchFamily="34" charset="0"/>
              </a:rPr>
              <a:t> </a:t>
            </a:r>
            <a:r>
              <a:rPr lang="en-US" altLang="zh-CN" sz="1600" b="1" dirty="0">
                <a:solidFill>
                  <a:srgbClr val="660C13"/>
                </a:solidFill>
                <a:latin typeface="Tahoma" panose="020B0604030504040204" pitchFamily="34" charset="0"/>
                <a:ea typeface="Tahoma" panose="020B0604030504040204" pitchFamily="34" charset="0"/>
                <a:cs typeface="Tahoma" panose="020B0604030504040204" pitchFamily="34" charset="0"/>
              </a:rPr>
              <a:t>EDUC.</a:t>
            </a:r>
            <a:r>
              <a:rPr lang="en-US" sz="1600" b="1" dirty="0">
                <a:solidFill>
                  <a:srgbClr val="660C13"/>
                </a:solidFill>
                <a:latin typeface="Tahoma" panose="020B0604030504040204" pitchFamily="34" charset="0"/>
                <a:ea typeface="Tahoma" panose="020B0604030504040204" pitchFamily="34" charset="0"/>
                <a:cs typeface="Tahoma" panose="020B0604030504040204" pitchFamily="34" charset="0"/>
              </a:rPr>
              <a:t>, </a:t>
            </a:r>
            <a:r>
              <a:rPr lang="en-US" altLang="zh-CN" sz="1600" b="1" dirty="0">
                <a:solidFill>
                  <a:srgbClr val="660C13"/>
                </a:solidFill>
                <a:latin typeface="Tahoma" panose="020B0604030504040204" pitchFamily="34" charset="0"/>
                <a:ea typeface="Tahoma" panose="020B0604030504040204" pitchFamily="34" charset="0"/>
                <a:cs typeface="Tahoma" panose="020B0604030504040204" pitchFamily="34" charset="0"/>
              </a:rPr>
              <a:t>INSTRUCTIONAL</a:t>
            </a:r>
            <a:r>
              <a:rPr lang="zh-CN" altLang="en-US" sz="1600" b="1" dirty="0">
                <a:solidFill>
                  <a:srgbClr val="660C13"/>
                </a:solidFill>
                <a:latin typeface="Tahoma" panose="020B0604030504040204" pitchFamily="34" charset="0"/>
                <a:cs typeface="Tahoma" panose="020B0604030504040204" pitchFamily="34" charset="0"/>
              </a:rPr>
              <a:t> </a:t>
            </a:r>
            <a:r>
              <a:rPr lang="en-US" altLang="zh-CN" sz="1600" b="1" dirty="0">
                <a:solidFill>
                  <a:srgbClr val="660C13"/>
                </a:solidFill>
                <a:latin typeface="Tahoma" panose="020B0604030504040204" pitchFamily="34" charset="0"/>
                <a:ea typeface="Tahoma" panose="020B0604030504040204" pitchFamily="34" charset="0"/>
                <a:cs typeface="Tahoma" panose="020B0604030504040204" pitchFamily="34" charset="0"/>
              </a:rPr>
              <a:t>SYSTEMS</a:t>
            </a:r>
            <a:r>
              <a:rPr lang="zh-CN" altLang="en-US" sz="1600" b="1" dirty="0">
                <a:solidFill>
                  <a:srgbClr val="660C13"/>
                </a:solidFill>
                <a:latin typeface="Tahoma" panose="020B0604030504040204" pitchFamily="34" charset="0"/>
                <a:cs typeface="Tahoma" panose="020B0604030504040204" pitchFamily="34" charset="0"/>
              </a:rPr>
              <a:t> </a:t>
            </a:r>
            <a:r>
              <a:rPr lang="en-US" altLang="zh-CN" sz="1600" b="1" dirty="0">
                <a:solidFill>
                  <a:srgbClr val="660C13"/>
                </a:solidFill>
                <a:latin typeface="Tahoma" panose="020B0604030504040204" pitchFamily="34" charset="0"/>
                <a:ea typeface="Tahoma" panose="020B0604030504040204" pitchFamily="34" charset="0"/>
                <a:cs typeface="Tahoma" panose="020B0604030504040204" pitchFamily="34" charset="0"/>
              </a:rPr>
              <a:t>TECHNOLOGY Dept.</a:t>
            </a:r>
          </a:p>
          <a:p>
            <a:pPr marL="0" indent="0" algn="ctr">
              <a:spcAft>
                <a:spcPts val="600"/>
              </a:spcAft>
              <a:buNone/>
            </a:pPr>
            <a:r>
              <a:rPr lang="en-US" b="1" dirty="0">
                <a:solidFill>
                  <a:srgbClr val="0070C0"/>
                </a:solidFill>
              </a:rPr>
              <a:t>Belle Li, Purdue University (formerly of IU)</a:t>
            </a:r>
          </a:p>
          <a:p>
            <a:pPr marL="0" indent="0" algn="ctr">
              <a:spcAft>
                <a:spcPts val="600"/>
              </a:spcAft>
              <a:buNone/>
            </a:pPr>
            <a:r>
              <a:rPr lang="en-US" b="1" dirty="0">
                <a:solidFill>
                  <a:srgbClr val="0070C0"/>
                </a:solidFill>
              </a:rPr>
              <a:t>SCHOOL</a:t>
            </a:r>
            <a:r>
              <a:rPr lang="zh-CN" altLang="en-US" b="1" dirty="0">
                <a:solidFill>
                  <a:srgbClr val="0070C0"/>
                </a:solidFill>
              </a:rPr>
              <a:t> </a:t>
            </a:r>
            <a:r>
              <a:rPr lang="en-US" altLang="zh-CN" b="1" dirty="0">
                <a:solidFill>
                  <a:srgbClr val="0070C0"/>
                </a:solidFill>
              </a:rPr>
              <a:t>OF</a:t>
            </a:r>
            <a:r>
              <a:rPr lang="zh-CN" altLang="en-US" b="1" dirty="0">
                <a:solidFill>
                  <a:srgbClr val="0070C0"/>
                </a:solidFill>
              </a:rPr>
              <a:t> </a:t>
            </a:r>
            <a:r>
              <a:rPr lang="en-US" altLang="zh-CN" b="1" dirty="0">
                <a:solidFill>
                  <a:srgbClr val="0070C0"/>
                </a:solidFill>
              </a:rPr>
              <a:t>EDUC.</a:t>
            </a:r>
            <a:r>
              <a:rPr lang="en-US" b="1" dirty="0">
                <a:solidFill>
                  <a:srgbClr val="0070C0"/>
                </a:solidFill>
              </a:rPr>
              <a:t>, Dept,</a:t>
            </a:r>
            <a:r>
              <a:rPr lang="zh-CN" altLang="en-US" b="1" dirty="0">
                <a:solidFill>
                  <a:srgbClr val="0070C0"/>
                </a:solidFill>
              </a:rPr>
              <a:t> </a:t>
            </a:r>
            <a:r>
              <a:rPr lang="en-US" altLang="zh-CN" b="1" dirty="0">
                <a:solidFill>
                  <a:srgbClr val="0070C0"/>
                </a:solidFill>
              </a:rPr>
              <a:t>of</a:t>
            </a:r>
            <a:r>
              <a:rPr lang="zh-CN" altLang="en-US" b="1" dirty="0">
                <a:solidFill>
                  <a:srgbClr val="0070C0"/>
                </a:solidFill>
              </a:rPr>
              <a:t> </a:t>
            </a:r>
            <a:r>
              <a:rPr lang="en-US" altLang="zh-CN" b="1" dirty="0">
                <a:solidFill>
                  <a:srgbClr val="0070C0"/>
                </a:solidFill>
              </a:rPr>
              <a:t>LEARNING</a:t>
            </a:r>
            <a:r>
              <a:rPr lang="zh-CN" altLang="en-US" b="1" dirty="0">
                <a:solidFill>
                  <a:srgbClr val="0070C0"/>
                </a:solidFill>
              </a:rPr>
              <a:t> </a:t>
            </a:r>
            <a:r>
              <a:rPr lang="en-US" altLang="zh-CN" b="1" dirty="0">
                <a:solidFill>
                  <a:srgbClr val="0070C0"/>
                </a:solidFill>
              </a:rPr>
              <a:t>DESIGN</a:t>
            </a:r>
            <a:r>
              <a:rPr lang="zh-CN" altLang="en-US" b="1" dirty="0">
                <a:solidFill>
                  <a:srgbClr val="0070C0"/>
                </a:solidFill>
              </a:rPr>
              <a:t> </a:t>
            </a:r>
            <a:r>
              <a:rPr lang="en-US" altLang="zh-CN" b="1" dirty="0">
                <a:solidFill>
                  <a:srgbClr val="0070C0"/>
                </a:solidFill>
              </a:rPr>
              <a:t>&amp;</a:t>
            </a:r>
            <a:r>
              <a:rPr lang="zh-CN" altLang="en-US" b="1" dirty="0">
                <a:solidFill>
                  <a:srgbClr val="0070C0"/>
                </a:solidFill>
              </a:rPr>
              <a:t> </a:t>
            </a:r>
            <a:r>
              <a:rPr lang="en-US" altLang="zh-CN" b="1" dirty="0">
                <a:solidFill>
                  <a:srgbClr val="0070C0"/>
                </a:solidFill>
              </a:rPr>
              <a:t>TECHNOLOGY</a:t>
            </a:r>
          </a:p>
          <a:p>
            <a:pPr marL="0" indent="0" algn="ctr">
              <a:spcAft>
                <a:spcPts val="600"/>
              </a:spcAft>
              <a:buNone/>
            </a:pPr>
            <a:r>
              <a:rPr lang="en-US" b="1" dirty="0">
                <a:solidFill>
                  <a:schemeClr val="bg2">
                    <a:lumMod val="50000"/>
                  </a:schemeClr>
                </a:solidFill>
              </a:rPr>
              <a:t>Charon Wang, Colby College (formerly of IU)</a:t>
            </a:r>
          </a:p>
          <a:p>
            <a:pPr marL="0" indent="0" algn="ctr">
              <a:spcAft>
                <a:spcPts val="0"/>
              </a:spcAft>
              <a:buNone/>
            </a:pPr>
            <a:endParaRPr lang="en-US" sz="1600" b="1" dirty="0">
              <a:solidFill>
                <a:srgbClr val="660C13"/>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Purdue University - Logo Poster Print - Item # VARTIARP16941 - Posterazzi">
            <a:extLst>
              <a:ext uri="{FF2B5EF4-FFF2-40B4-BE49-F238E27FC236}">
                <a16:creationId xmlns:a16="http://schemas.microsoft.com/office/drawing/2014/main" id="{64F1A33C-3B0B-90BB-6EB7-40808FC25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735" y="0"/>
            <a:ext cx="633959" cy="9625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93273BE-A096-8A7F-AFDB-76F854BBCA91}"/>
              </a:ext>
            </a:extLst>
          </p:cNvPr>
          <p:cNvSpPr txBox="1"/>
          <p:nvPr/>
        </p:nvSpPr>
        <p:spPr>
          <a:xfrm>
            <a:off x="4854222" y="4768297"/>
            <a:ext cx="2032929" cy="253916"/>
          </a:xfrm>
          <a:prstGeom prst="rect">
            <a:avLst/>
          </a:prstGeom>
          <a:noFill/>
        </p:spPr>
        <p:txBody>
          <a:bodyPr wrap="none" rtlCol="0">
            <a:spAutoFit/>
          </a:bodyPr>
          <a:lstStyle/>
          <a:p>
            <a:r>
              <a:rPr lang="en-US" altLang="zh-CN" sz="1050" b="1" dirty="0">
                <a:latin typeface="Baloo Chettan 2" panose="03080502040302020200" pitchFamily="66" charset="77"/>
                <a:cs typeface="Baloo Chettan 2" panose="03080502040302020200" pitchFamily="66" charset="77"/>
              </a:rPr>
              <a:t>&amp;</a:t>
            </a:r>
            <a:r>
              <a:rPr lang="zh-CN" altLang="en-US" sz="1050" b="1" dirty="0">
                <a:latin typeface="Baloo Chettan 2" panose="03080502040302020200" pitchFamily="66" charset="77"/>
                <a:cs typeface="Baloo Chettan 2" panose="03080502040302020200" pitchFamily="66" charset="77"/>
              </a:rPr>
              <a:t>   </a:t>
            </a:r>
            <a:r>
              <a:rPr lang="en-US" altLang="zh-CN" sz="1050" b="1" dirty="0">
                <a:solidFill>
                  <a:schemeClr val="bg2">
                    <a:lumMod val="50000"/>
                  </a:schemeClr>
                </a:solidFill>
                <a:latin typeface="Baloo Chettan 2" panose="03080502040302020200" pitchFamily="66" charset="77"/>
                <a:cs typeface="Baloo Chettan 2" panose="03080502040302020200" pitchFamily="66" charset="77"/>
              </a:rPr>
              <a:t>P</a:t>
            </a:r>
            <a:r>
              <a:rPr lang="zh-CN" altLang="en-US" sz="1050" b="1" dirty="0">
                <a:solidFill>
                  <a:schemeClr val="bg2">
                    <a:lumMod val="50000"/>
                  </a:schemeClr>
                </a:solidFill>
                <a:latin typeface="Baloo Chettan 2" panose="03080502040302020200" pitchFamily="66" charset="77"/>
                <a:cs typeface="Baloo Chettan 2" panose="03080502040302020200" pitchFamily="66" charset="77"/>
              </a:rPr>
              <a:t> </a:t>
            </a:r>
            <a:r>
              <a:rPr lang="en-US" altLang="zh-CN" sz="1050" b="1" dirty="0">
                <a:solidFill>
                  <a:schemeClr val="bg2">
                    <a:lumMod val="50000"/>
                  </a:schemeClr>
                </a:solidFill>
                <a:latin typeface="Baloo Chettan 2" panose="03080502040302020200" pitchFamily="66" charset="77"/>
                <a:cs typeface="Baloo Chettan 2" panose="03080502040302020200" pitchFamily="66" charset="77"/>
              </a:rPr>
              <a:t>U</a:t>
            </a:r>
            <a:r>
              <a:rPr lang="zh-CN" altLang="en-US" sz="1050" b="1" dirty="0">
                <a:solidFill>
                  <a:schemeClr val="bg2">
                    <a:lumMod val="50000"/>
                  </a:schemeClr>
                </a:solidFill>
                <a:latin typeface="Baloo Chettan 2" panose="03080502040302020200" pitchFamily="66" charset="77"/>
                <a:cs typeface="Baloo Chettan 2" panose="03080502040302020200" pitchFamily="66" charset="77"/>
              </a:rPr>
              <a:t> </a:t>
            </a:r>
            <a:r>
              <a:rPr lang="en-US" altLang="zh-CN" sz="1050" b="1" dirty="0">
                <a:solidFill>
                  <a:schemeClr val="bg2">
                    <a:lumMod val="50000"/>
                  </a:schemeClr>
                </a:solidFill>
                <a:latin typeface="Baloo Chettan 2" panose="03080502040302020200" pitchFamily="66" charset="77"/>
                <a:cs typeface="Baloo Chettan 2" panose="03080502040302020200" pitchFamily="66" charset="77"/>
              </a:rPr>
              <a:t>R</a:t>
            </a:r>
            <a:r>
              <a:rPr lang="zh-CN" altLang="en-US" sz="1050" b="1" dirty="0">
                <a:solidFill>
                  <a:schemeClr val="bg2">
                    <a:lumMod val="50000"/>
                  </a:schemeClr>
                </a:solidFill>
                <a:latin typeface="Baloo Chettan 2" panose="03080502040302020200" pitchFamily="66" charset="77"/>
                <a:cs typeface="Baloo Chettan 2" panose="03080502040302020200" pitchFamily="66" charset="77"/>
              </a:rPr>
              <a:t> </a:t>
            </a:r>
            <a:r>
              <a:rPr lang="en-US" altLang="zh-CN" sz="1050" b="1" dirty="0">
                <a:solidFill>
                  <a:schemeClr val="bg2">
                    <a:lumMod val="50000"/>
                  </a:schemeClr>
                </a:solidFill>
                <a:latin typeface="Baloo Chettan 2" panose="03080502040302020200" pitchFamily="66" charset="77"/>
                <a:cs typeface="Baloo Chettan 2" panose="03080502040302020200" pitchFamily="66" charset="77"/>
              </a:rPr>
              <a:t>D</a:t>
            </a:r>
            <a:r>
              <a:rPr lang="zh-CN" altLang="en-US" sz="1050" b="1" dirty="0">
                <a:solidFill>
                  <a:schemeClr val="bg2">
                    <a:lumMod val="50000"/>
                  </a:schemeClr>
                </a:solidFill>
                <a:latin typeface="Baloo Chettan 2" panose="03080502040302020200" pitchFamily="66" charset="77"/>
                <a:cs typeface="Baloo Chettan 2" panose="03080502040302020200" pitchFamily="66" charset="77"/>
              </a:rPr>
              <a:t> </a:t>
            </a:r>
            <a:r>
              <a:rPr lang="en-US" altLang="zh-CN" sz="1050" b="1" dirty="0">
                <a:solidFill>
                  <a:schemeClr val="bg2">
                    <a:lumMod val="50000"/>
                  </a:schemeClr>
                </a:solidFill>
                <a:latin typeface="Baloo Chettan 2" panose="03080502040302020200" pitchFamily="66" charset="77"/>
                <a:cs typeface="Baloo Chettan 2" panose="03080502040302020200" pitchFamily="66" charset="77"/>
              </a:rPr>
              <a:t>U</a:t>
            </a:r>
            <a:r>
              <a:rPr lang="zh-CN" altLang="en-US" sz="1050" b="1" dirty="0">
                <a:solidFill>
                  <a:schemeClr val="bg2">
                    <a:lumMod val="50000"/>
                  </a:schemeClr>
                </a:solidFill>
                <a:latin typeface="Baloo Chettan 2" panose="03080502040302020200" pitchFamily="66" charset="77"/>
                <a:cs typeface="Baloo Chettan 2" panose="03080502040302020200" pitchFamily="66" charset="77"/>
              </a:rPr>
              <a:t> </a:t>
            </a:r>
            <a:r>
              <a:rPr lang="en-US" altLang="zh-CN" sz="1050" b="1" dirty="0">
                <a:solidFill>
                  <a:schemeClr val="bg2">
                    <a:lumMod val="50000"/>
                  </a:schemeClr>
                </a:solidFill>
                <a:latin typeface="Baloo Chettan 2" panose="03080502040302020200" pitchFamily="66" charset="77"/>
                <a:cs typeface="Baloo Chettan 2" panose="03080502040302020200" pitchFamily="66" charset="77"/>
              </a:rPr>
              <a:t>E</a:t>
            </a:r>
            <a:r>
              <a:rPr lang="zh-CN" altLang="en-US" sz="1050" b="1" dirty="0">
                <a:solidFill>
                  <a:schemeClr val="bg2">
                    <a:lumMod val="50000"/>
                  </a:schemeClr>
                </a:solidFill>
                <a:latin typeface="Baloo Chettan 2" panose="03080502040302020200" pitchFamily="66" charset="77"/>
                <a:cs typeface="Baloo Chettan 2" panose="03080502040302020200" pitchFamily="66" charset="77"/>
              </a:rPr>
              <a:t>   </a:t>
            </a:r>
            <a:r>
              <a:rPr lang="en-US" altLang="zh-CN" sz="1050" b="1" dirty="0">
                <a:solidFill>
                  <a:schemeClr val="bg2">
                    <a:lumMod val="50000"/>
                  </a:schemeClr>
                </a:solidFill>
                <a:latin typeface="Baloo Chettan 2" panose="03080502040302020200" pitchFamily="66" charset="77"/>
                <a:cs typeface="Baloo Chettan 2" panose="03080502040302020200" pitchFamily="66" charset="77"/>
              </a:rPr>
              <a:t>U</a:t>
            </a:r>
            <a:r>
              <a:rPr lang="zh-CN" altLang="en-US" sz="1050" b="1" dirty="0">
                <a:solidFill>
                  <a:schemeClr val="bg2">
                    <a:lumMod val="50000"/>
                  </a:schemeClr>
                </a:solidFill>
                <a:latin typeface="Baloo Chettan 2" panose="03080502040302020200" pitchFamily="66" charset="77"/>
                <a:cs typeface="Baloo Chettan 2" panose="03080502040302020200" pitchFamily="66" charset="77"/>
              </a:rPr>
              <a:t> </a:t>
            </a:r>
            <a:r>
              <a:rPr lang="en-US" altLang="zh-CN" sz="1050" b="1" dirty="0">
                <a:solidFill>
                  <a:schemeClr val="bg2">
                    <a:lumMod val="50000"/>
                  </a:schemeClr>
                </a:solidFill>
                <a:latin typeface="Baloo Chettan 2" panose="03080502040302020200" pitchFamily="66" charset="77"/>
                <a:cs typeface="Baloo Chettan 2" panose="03080502040302020200" pitchFamily="66" charset="77"/>
              </a:rPr>
              <a:t>N</a:t>
            </a:r>
            <a:r>
              <a:rPr lang="zh-CN" altLang="en-US" sz="1050" b="1" dirty="0">
                <a:solidFill>
                  <a:schemeClr val="bg2">
                    <a:lumMod val="50000"/>
                  </a:schemeClr>
                </a:solidFill>
                <a:latin typeface="Baloo Chettan 2" panose="03080502040302020200" pitchFamily="66" charset="77"/>
                <a:cs typeface="Baloo Chettan 2" panose="03080502040302020200" pitchFamily="66" charset="77"/>
              </a:rPr>
              <a:t> </a:t>
            </a:r>
            <a:r>
              <a:rPr lang="en-US" altLang="zh-CN" sz="1050" b="1" dirty="0">
                <a:solidFill>
                  <a:schemeClr val="bg2">
                    <a:lumMod val="50000"/>
                  </a:schemeClr>
                </a:solidFill>
                <a:latin typeface="Baloo Chettan 2" panose="03080502040302020200" pitchFamily="66" charset="77"/>
                <a:cs typeface="Baloo Chettan 2" panose="03080502040302020200" pitchFamily="66" charset="77"/>
              </a:rPr>
              <a:t>I</a:t>
            </a:r>
            <a:r>
              <a:rPr lang="zh-CN" altLang="en-US" sz="1050" b="1" dirty="0">
                <a:solidFill>
                  <a:schemeClr val="bg2">
                    <a:lumMod val="50000"/>
                  </a:schemeClr>
                </a:solidFill>
                <a:latin typeface="Baloo Chettan 2" panose="03080502040302020200" pitchFamily="66" charset="77"/>
                <a:cs typeface="Baloo Chettan 2" panose="03080502040302020200" pitchFamily="66" charset="77"/>
              </a:rPr>
              <a:t> </a:t>
            </a:r>
            <a:r>
              <a:rPr lang="en-US" altLang="zh-CN" sz="1050" b="1" dirty="0">
                <a:solidFill>
                  <a:schemeClr val="bg2">
                    <a:lumMod val="50000"/>
                  </a:schemeClr>
                </a:solidFill>
                <a:latin typeface="Baloo Chettan 2" panose="03080502040302020200" pitchFamily="66" charset="77"/>
                <a:cs typeface="Baloo Chettan 2" panose="03080502040302020200" pitchFamily="66" charset="77"/>
              </a:rPr>
              <a:t>V</a:t>
            </a:r>
            <a:r>
              <a:rPr lang="zh-CN" altLang="en-US" sz="1050" b="1" dirty="0">
                <a:solidFill>
                  <a:schemeClr val="bg2">
                    <a:lumMod val="50000"/>
                  </a:schemeClr>
                </a:solidFill>
                <a:latin typeface="Baloo Chettan 2" panose="03080502040302020200" pitchFamily="66" charset="77"/>
                <a:cs typeface="Baloo Chettan 2" panose="03080502040302020200" pitchFamily="66" charset="77"/>
              </a:rPr>
              <a:t> </a:t>
            </a:r>
            <a:r>
              <a:rPr lang="en-US" altLang="zh-CN" sz="1050" b="1" dirty="0">
                <a:solidFill>
                  <a:schemeClr val="bg2">
                    <a:lumMod val="50000"/>
                  </a:schemeClr>
                </a:solidFill>
                <a:latin typeface="Baloo Chettan 2" panose="03080502040302020200" pitchFamily="66" charset="77"/>
                <a:cs typeface="Baloo Chettan 2" panose="03080502040302020200" pitchFamily="66" charset="77"/>
              </a:rPr>
              <a:t>E</a:t>
            </a:r>
            <a:r>
              <a:rPr lang="zh-CN" altLang="en-US" sz="1050" b="1" dirty="0">
                <a:solidFill>
                  <a:schemeClr val="bg2">
                    <a:lumMod val="50000"/>
                  </a:schemeClr>
                </a:solidFill>
                <a:latin typeface="Baloo Chettan 2" panose="03080502040302020200" pitchFamily="66" charset="77"/>
                <a:cs typeface="Baloo Chettan 2" panose="03080502040302020200" pitchFamily="66" charset="77"/>
              </a:rPr>
              <a:t> </a:t>
            </a:r>
            <a:r>
              <a:rPr lang="en-US" altLang="zh-CN" sz="1050" b="1" dirty="0">
                <a:solidFill>
                  <a:schemeClr val="bg2">
                    <a:lumMod val="50000"/>
                  </a:schemeClr>
                </a:solidFill>
                <a:latin typeface="Baloo Chettan 2" panose="03080502040302020200" pitchFamily="66" charset="77"/>
                <a:cs typeface="Baloo Chettan 2" panose="03080502040302020200" pitchFamily="66" charset="77"/>
              </a:rPr>
              <a:t>R</a:t>
            </a:r>
            <a:r>
              <a:rPr lang="zh-CN" altLang="en-US" sz="1050" b="1" dirty="0">
                <a:solidFill>
                  <a:schemeClr val="bg2">
                    <a:lumMod val="50000"/>
                  </a:schemeClr>
                </a:solidFill>
                <a:latin typeface="Baloo Chettan 2" panose="03080502040302020200" pitchFamily="66" charset="77"/>
                <a:cs typeface="Baloo Chettan 2" panose="03080502040302020200" pitchFamily="66" charset="77"/>
              </a:rPr>
              <a:t> </a:t>
            </a:r>
            <a:r>
              <a:rPr lang="en-US" altLang="zh-CN" sz="1050" b="1" dirty="0">
                <a:solidFill>
                  <a:schemeClr val="bg2">
                    <a:lumMod val="50000"/>
                  </a:schemeClr>
                </a:solidFill>
                <a:latin typeface="Baloo Chettan 2" panose="03080502040302020200" pitchFamily="66" charset="77"/>
                <a:cs typeface="Baloo Chettan 2" panose="03080502040302020200" pitchFamily="66" charset="77"/>
              </a:rPr>
              <a:t>S</a:t>
            </a:r>
            <a:r>
              <a:rPr lang="zh-CN" altLang="en-US" sz="1050" b="1" dirty="0">
                <a:solidFill>
                  <a:schemeClr val="bg2">
                    <a:lumMod val="50000"/>
                  </a:schemeClr>
                </a:solidFill>
                <a:latin typeface="Baloo Chettan 2" panose="03080502040302020200" pitchFamily="66" charset="77"/>
                <a:cs typeface="Baloo Chettan 2" panose="03080502040302020200" pitchFamily="66" charset="77"/>
              </a:rPr>
              <a:t> </a:t>
            </a:r>
            <a:r>
              <a:rPr lang="en-US" altLang="zh-CN" sz="1050" b="1" dirty="0">
                <a:solidFill>
                  <a:schemeClr val="bg2">
                    <a:lumMod val="50000"/>
                  </a:schemeClr>
                </a:solidFill>
                <a:latin typeface="Baloo Chettan 2" panose="03080502040302020200" pitchFamily="66" charset="77"/>
                <a:cs typeface="Baloo Chettan 2" panose="03080502040302020200" pitchFamily="66" charset="77"/>
              </a:rPr>
              <a:t>I</a:t>
            </a:r>
            <a:r>
              <a:rPr lang="zh-CN" altLang="en-US" sz="1050" b="1" dirty="0">
                <a:solidFill>
                  <a:schemeClr val="bg2">
                    <a:lumMod val="50000"/>
                  </a:schemeClr>
                </a:solidFill>
                <a:latin typeface="Baloo Chettan 2" panose="03080502040302020200" pitchFamily="66" charset="77"/>
                <a:cs typeface="Baloo Chettan 2" panose="03080502040302020200" pitchFamily="66" charset="77"/>
              </a:rPr>
              <a:t> </a:t>
            </a:r>
            <a:r>
              <a:rPr lang="en-US" altLang="zh-CN" sz="1050" b="1" dirty="0">
                <a:solidFill>
                  <a:schemeClr val="bg2">
                    <a:lumMod val="50000"/>
                  </a:schemeClr>
                </a:solidFill>
                <a:latin typeface="Baloo Chettan 2" panose="03080502040302020200" pitchFamily="66" charset="77"/>
                <a:cs typeface="Baloo Chettan 2" panose="03080502040302020200" pitchFamily="66" charset="77"/>
              </a:rPr>
              <a:t>T</a:t>
            </a:r>
            <a:r>
              <a:rPr lang="zh-CN" altLang="en-US" sz="1050" b="1" dirty="0">
                <a:solidFill>
                  <a:schemeClr val="bg2">
                    <a:lumMod val="50000"/>
                  </a:schemeClr>
                </a:solidFill>
                <a:latin typeface="Baloo Chettan 2" panose="03080502040302020200" pitchFamily="66" charset="77"/>
                <a:cs typeface="Baloo Chettan 2" panose="03080502040302020200" pitchFamily="66" charset="77"/>
              </a:rPr>
              <a:t> </a:t>
            </a:r>
            <a:r>
              <a:rPr lang="en-US" altLang="zh-CN" sz="1050" b="1" dirty="0">
                <a:solidFill>
                  <a:schemeClr val="bg2">
                    <a:lumMod val="50000"/>
                  </a:schemeClr>
                </a:solidFill>
                <a:latin typeface="Baloo Chettan 2" panose="03080502040302020200" pitchFamily="66" charset="77"/>
                <a:cs typeface="Baloo Chettan 2" panose="03080502040302020200" pitchFamily="66" charset="77"/>
              </a:rPr>
              <a:t>Y</a:t>
            </a:r>
            <a:endParaRPr lang="en-US" sz="1050" b="1" dirty="0">
              <a:solidFill>
                <a:schemeClr val="bg2">
                  <a:lumMod val="50000"/>
                </a:schemeClr>
              </a:solidFill>
              <a:latin typeface="Baloo Chettan 2" panose="03080502040302020200" pitchFamily="66" charset="77"/>
              <a:cs typeface="Baloo Chettan 2" panose="03080502040302020200" pitchFamily="66" charset="77"/>
            </a:endParaRPr>
          </a:p>
        </p:txBody>
      </p:sp>
    </p:spTree>
    <p:extLst>
      <p:ext uri="{BB962C8B-B14F-4D97-AF65-F5344CB8AC3E}">
        <p14:creationId xmlns:p14="http://schemas.microsoft.com/office/powerpoint/2010/main" val="783411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solidFill>
                  <a:srgbClr val="0070C0"/>
                </a:solidFill>
                <a:latin typeface="Tahoma" panose="020B0604030504040204" pitchFamily="34" charset="0"/>
                <a:ea typeface="Tahoma" panose="020B0604030504040204" pitchFamily="34" charset="0"/>
                <a:cs typeface="Tahoma" panose="020B0604030504040204" pitchFamily="34" charset="0"/>
              </a:rPr>
              <a:t>ChatGPT</a:t>
            </a:r>
            <a:r>
              <a:rPr lang="zh-CN" altLang="en-US" dirty="0">
                <a:solidFill>
                  <a:srgbClr val="0070C0"/>
                </a:solidFill>
                <a:latin typeface="Tahoma" panose="020B0604030504040204" pitchFamily="34" charset="0"/>
                <a:cs typeface="Tahoma" panose="020B0604030504040204" pitchFamily="34" charset="0"/>
              </a:rPr>
              <a:t> </a:t>
            </a:r>
            <a:r>
              <a:rPr lang="en-US" altLang="zh-CN" dirty="0">
                <a:solidFill>
                  <a:srgbClr val="0070C0"/>
                </a:solidFill>
                <a:latin typeface="Tahoma" panose="020B0604030504040204" pitchFamily="34" charset="0"/>
                <a:ea typeface="Tahoma" panose="020B0604030504040204" pitchFamily="34" charset="0"/>
                <a:cs typeface="Tahoma" panose="020B0604030504040204" pitchFamily="34" charset="0"/>
              </a:rPr>
              <a:t>in</a:t>
            </a:r>
            <a:r>
              <a:rPr lang="zh-CN" altLang="en-US" dirty="0">
                <a:solidFill>
                  <a:srgbClr val="0070C0"/>
                </a:solidFill>
                <a:latin typeface="Tahoma" panose="020B0604030504040204" pitchFamily="34" charset="0"/>
                <a:cs typeface="Tahoma" panose="020B0604030504040204" pitchFamily="34" charset="0"/>
              </a:rPr>
              <a:t> </a:t>
            </a:r>
            <a:r>
              <a:rPr lang="en-US" altLang="zh-CN" dirty="0">
                <a:solidFill>
                  <a:srgbClr val="0070C0"/>
                </a:solidFill>
                <a:latin typeface="Tahoma" panose="020B0604030504040204" pitchFamily="34" charset="0"/>
                <a:ea typeface="Tahoma" panose="020B0604030504040204" pitchFamily="34" charset="0"/>
                <a:cs typeface="Tahoma" panose="020B0604030504040204" pitchFamily="34" charset="0"/>
              </a:rPr>
              <a:t>Language</a:t>
            </a:r>
            <a:r>
              <a:rPr lang="zh-CN" altLang="en-US" dirty="0">
                <a:solidFill>
                  <a:srgbClr val="0070C0"/>
                </a:solidFill>
                <a:latin typeface="Tahoma" panose="020B0604030504040204" pitchFamily="34" charset="0"/>
                <a:cs typeface="Tahoma" panose="020B0604030504040204" pitchFamily="34" charset="0"/>
              </a:rPr>
              <a:t> </a:t>
            </a:r>
            <a:r>
              <a:rPr lang="en-US" altLang="zh-CN" dirty="0">
                <a:solidFill>
                  <a:srgbClr val="0070C0"/>
                </a:solidFill>
                <a:latin typeface="Tahoma" panose="020B0604030504040204" pitchFamily="34" charset="0"/>
                <a:ea typeface="Tahoma" panose="020B0604030504040204" pitchFamily="34" charset="0"/>
                <a:cs typeface="Tahoma" panose="020B0604030504040204" pitchFamily="34" charset="0"/>
              </a:rPr>
              <a:t>Education</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p:cNvSpPr>
            <a:spLocks noGrp="1"/>
          </p:cNvSpPr>
          <p:nvPr>
            <p:ph type="body" sz="quarter" idx="10"/>
          </p:nvPr>
        </p:nvSpPr>
        <p:spPr/>
        <p:txBody>
          <a:bodyPr/>
          <a:lstStyle/>
          <a:p>
            <a:r>
              <a:rPr lang="en-US" dirty="0"/>
              <a:t>SECTION TITLE GOES HERE IF NECESSARY</a:t>
            </a:r>
          </a:p>
        </p:txBody>
      </p:sp>
      <p:sp>
        <p:nvSpPr>
          <p:cNvPr id="4" name="Content Placeholder 3"/>
          <p:cNvSpPr>
            <a:spLocks noGrp="1"/>
          </p:cNvSpPr>
          <p:nvPr>
            <p:ph idx="1"/>
          </p:nvPr>
        </p:nvSpPr>
        <p:spPr>
          <a:xfrm>
            <a:off x="518825" y="1458136"/>
            <a:ext cx="7453922" cy="2981902"/>
          </a:xfrm>
        </p:spPr>
        <p:txBody>
          <a:bodyPr>
            <a:normAutofit/>
          </a:bodyPr>
          <a:lstStyle/>
          <a:p>
            <a:pPr>
              <a:spcAft>
                <a:spcPts val="600"/>
              </a:spcAft>
            </a:pPr>
            <a:r>
              <a:rPr lang="en-US" b="1" dirty="0" err="1">
                <a:effectLst/>
                <a:latin typeface="Tahoma" panose="020B0604030504040204" pitchFamily="34" charset="0"/>
                <a:ea typeface="Tahoma" panose="020B0604030504040204" pitchFamily="34" charset="0"/>
                <a:cs typeface="Tahoma" panose="020B0604030504040204" pitchFamily="34" charset="0"/>
              </a:rPr>
              <a:t>Baskara</a:t>
            </a:r>
            <a:r>
              <a:rPr lang="en-US" b="1" dirty="0">
                <a:effectLst/>
                <a:latin typeface="Tahoma" panose="020B0604030504040204" pitchFamily="34" charset="0"/>
                <a:ea typeface="Tahoma" panose="020B0604030504040204" pitchFamily="34" charset="0"/>
                <a:cs typeface="Tahoma" panose="020B0604030504040204" pitchFamily="34" charset="0"/>
              </a:rPr>
              <a:t> and </a:t>
            </a:r>
            <a:r>
              <a:rPr lang="en-US" b="1" dirty="0" err="1">
                <a:effectLst/>
                <a:latin typeface="Tahoma" panose="020B0604030504040204" pitchFamily="34" charset="0"/>
                <a:ea typeface="Tahoma" panose="020B0604030504040204" pitchFamily="34" charset="0"/>
                <a:cs typeface="Tahoma" panose="020B0604030504040204" pitchFamily="34" charset="0"/>
              </a:rPr>
              <a:t>Mukarto</a:t>
            </a:r>
            <a:r>
              <a:rPr lang="en-US" b="1" dirty="0">
                <a:effectLst/>
                <a:latin typeface="Tahoma" panose="020B0604030504040204" pitchFamily="34" charset="0"/>
                <a:ea typeface="Tahoma" panose="020B0604030504040204" pitchFamily="34" charset="0"/>
                <a:cs typeface="Tahoma" panose="020B0604030504040204" pitchFamily="34" charset="0"/>
              </a:rPr>
              <a:t> (2023) explored the integration of </a:t>
            </a:r>
            <a:r>
              <a:rPr lang="en-US" b="1" dirty="0" err="1">
                <a:effectLst/>
                <a:latin typeface="Tahoma" panose="020B0604030504040204" pitchFamily="34" charset="0"/>
                <a:ea typeface="Tahoma" panose="020B0604030504040204" pitchFamily="34" charset="0"/>
                <a:cs typeface="Tahoma" panose="020B0604030504040204" pitchFamily="34" charset="0"/>
              </a:rPr>
              <a:t>ChatGPT</a:t>
            </a:r>
            <a:r>
              <a:rPr lang="en-US" b="1" dirty="0">
                <a:effectLst/>
                <a:latin typeface="Tahoma" panose="020B0604030504040204" pitchFamily="34" charset="0"/>
                <a:ea typeface="Tahoma" panose="020B0604030504040204" pitchFamily="34" charset="0"/>
                <a:cs typeface="Tahoma" panose="020B0604030504040204" pitchFamily="34" charset="0"/>
              </a:rPr>
              <a:t> into language courses, considering the associated benefits and challenges in higher education. </a:t>
            </a:r>
          </a:p>
          <a:p>
            <a:pPr>
              <a:spcAft>
                <a:spcPts val="600"/>
              </a:spcAft>
            </a:pPr>
            <a:r>
              <a:rPr lang="en-US" b="1" dirty="0" err="1">
                <a:effectLst/>
                <a:latin typeface="Tahoma" panose="020B0604030504040204" pitchFamily="34" charset="0"/>
                <a:ea typeface="Tahoma" panose="020B0604030504040204" pitchFamily="34" charset="0"/>
                <a:cs typeface="Tahoma" panose="020B0604030504040204" pitchFamily="34" charset="0"/>
              </a:rPr>
              <a:t>Kohnke</a:t>
            </a:r>
            <a:r>
              <a:rPr lang="en-US" b="1" dirty="0">
                <a:effectLst/>
                <a:latin typeface="Tahoma" panose="020B0604030504040204" pitchFamily="34" charset="0"/>
                <a:ea typeface="Tahoma" panose="020B0604030504040204" pitchFamily="34" charset="0"/>
                <a:cs typeface="Tahoma" panose="020B0604030504040204" pitchFamily="34" charset="0"/>
              </a:rPr>
              <a:t> et al. (2023) examined the affordances of the </a:t>
            </a:r>
            <a:r>
              <a:rPr lang="en-US" b="1" dirty="0" err="1">
                <a:effectLst/>
                <a:latin typeface="Tahoma" panose="020B0604030504040204" pitchFamily="34" charset="0"/>
                <a:ea typeface="Tahoma" panose="020B0604030504040204" pitchFamily="34" charset="0"/>
                <a:cs typeface="Tahoma" panose="020B0604030504040204" pitchFamily="34" charset="0"/>
              </a:rPr>
              <a:t>ChatGPT</a:t>
            </a:r>
            <a:r>
              <a:rPr lang="en-US" b="1" dirty="0">
                <a:effectLst/>
                <a:latin typeface="Tahoma" panose="020B0604030504040204" pitchFamily="34" charset="0"/>
                <a:ea typeface="Tahoma" panose="020B0604030504040204" pitchFamily="34" charset="0"/>
                <a:cs typeface="Tahoma" panose="020B0604030504040204" pitchFamily="34" charset="0"/>
              </a:rPr>
              <a:t> for language teaching and learning. </a:t>
            </a:r>
          </a:p>
          <a:p>
            <a:pPr>
              <a:spcAft>
                <a:spcPts val="600"/>
              </a:spcAft>
            </a:pPr>
            <a:r>
              <a:rPr lang="en-US" b="1" dirty="0" err="1">
                <a:effectLst/>
                <a:latin typeface="Tahoma" panose="020B0604030504040204" pitchFamily="34" charset="0"/>
                <a:ea typeface="Tahoma" panose="020B0604030504040204" pitchFamily="34" charset="0"/>
                <a:cs typeface="Tahoma" panose="020B0604030504040204" pitchFamily="34" charset="0"/>
              </a:rPr>
              <a:t>Koraishi</a:t>
            </a:r>
            <a:r>
              <a:rPr lang="en-US" b="1" dirty="0">
                <a:effectLst/>
                <a:latin typeface="Tahoma" panose="020B0604030504040204" pitchFamily="34" charset="0"/>
                <a:ea typeface="Tahoma" panose="020B0604030504040204" pitchFamily="34" charset="0"/>
                <a:cs typeface="Tahoma" panose="020B0604030504040204" pitchFamily="34" charset="0"/>
              </a:rPr>
              <a:t> (2023) examined material development and assessment in teaching English as a foreign language (EFL), highlighting ChatGPT as a valuable tool for EFL teachers.  </a:t>
            </a:r>
          </a:p>
        </p:txBody>
      </p:sp>
    </p:spTree>
    <p:extLst>
      <p:ext uri="{BB962C8B-B14F-4D97-AF65-F5344CB8AC3E}">
        <p14:creationId xmlns:p14="http://schemas.microsoft.com/office/powerpoint/2010/main" val="2144012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solidFill>
                  <a:srgbClr val="0070C0"/>
                </a:solidFill>
                <a:latin typeface="Tahoma" panose="020B0604030504040204" pitchFamily="34" charset="0"/>
                <a:ea typeface="Tahoma" panose="020B0604030504040204" pitchFamily="34" charset="0"/>
                <a:cs typeface="Tahoma" panose="020B0604030504040204" pitchFamily="34" charset="0"/>
              </a:rPr>
              <a:t>ChatGPT</a:t>
            </a:r>
            <a:r>
              <a:rPr lang="zh-CN" altLang="en-US" dirty="0">
                <a:solidFill>
                  <a:srgbClr val="0070C0"/>
                </a:solidFill>
                <a:latin typeface="Tahoma" panose="020B0604030504040204" pitchFamily="34" charset="0"/>
                <a:cs typeface="Tahoma" panose="020B0604030504040204" pitchFamily="34" charset="0"/>
              </a:rPr>
              <a:t> </a:t>
            </a:r>
            <a:r>
              <a:rPr lang="en-US" altLang="zh-CN" dirty="0">
                <a:solidFill>
                  <a:srgbClr val="0070C0"/>
                </a:solidFill>
                <a:latin typeface="Tahoma" panose="020B0604030504040204" pitchFamily="34" charset="0"/>
                <a:ea typeface="Tahoma" panose="020B0604030504040204" pitchFamily="34" charset="0"/>
                <a:cs typeface="Tahoma" panose="020B0604030504040204" pitchFamily="34" charset="0"/>
              </a:rPr>
              <a:t>in</a:t>
            </a:r>
            <a:r>
              <a:rPr lang="zh-CN" altLang="en-US" dirty="0">
                <a:solidFill>
                  <a:srgbClr val="0070C0"/>
                </a:solidFill>
                <a:latin typeface="Tahoma" panose="020B0604030504040204" pitchFamily="34" charset="0"/>
                <a:cs typeface="Tahoma" panose="020B0604030504040204" pitchFamily="34" charset="0"/>
              </a:rPr>
              <a:t> </a:t>
            </a:r>
            <a:r>
              <a:rPr lang="en-US" altLang="zh-CN" dirty="0">
                <a:solidFill>
                  <a:srgbClr val="0070C0"/>
                </a:solidFill>
                <a:latin typeface="Tahoma" panose="020B0604030504040204" pitchFamily="34" charset="0"/>
                <a:ea typeface="Tahoma" panose="020B0604030504040204" pitchFamily="34" charset="0"/>
                <a:cs typeface="Tahoma" panose="020B0604030504040204" pitchFamily="34" charset="0"/>
              </a:rPr>
              <a:t>Language</a:t>
            </a:r>
            <a:r>
              <a:rPr lang="zh-CN" altLang="en-US" dirty="0">
                <a:solidFill>
                  <a:srgbClr val="0070C0"/>
                </a:solidFill>
                <a:latin typeface="Tahoma" panose="020B0604030504040204" pitchFamily="34" charset="0"/>
                <a:cs typeface="Tahoma" panose="020B0604030504040204" pitchFamily="34" charset="0"/>
              </a:rPr>
              <a:t> </a:t>
            </a:r>
            <a:r>
              <a:rPr lang="en-US" altLang="zh-CN" dirty="0">
                <a:solidFill>
                  <a:srgbClr val="0070C0"/>
                </a:solidFill>
                <a:latin typeface="Tahoma" panose="020B0604030504040204" pitchFamily="34" charset="0"/>
                <a:ea typeface="Tahoma" panose="020B0604030504040204" pitchFamily="34" charset="0"/>
                <a:cs typeface="Tahoma" panose="020B0604030504040204" pitchFamily="34" charset="0"/>
              </a:rPr>
              <a:t>Education</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p:cNvSpPr>
            <a:spLocks noGrp="1"/>
          </p:cNvSpPr>
          <p:nvPr>
            <p:ph type="body" sz="quarter" idx="10"/>
          </p:nvPr>
        </p:nvSpPr>
        <p:spPr/>
        <p:txBody>
          <a:bodyPr/>
          <a:lstStyle/>
          <a:p>
            <a:r>
              <a:rPr lang="en-US" dirty="0"/>
              <a:t>SECTION TITLE GOES HERE IF NECESSARY</a:t>
            </a:r>
          </a:p>
        </p:txBody>
      </p:sp>
      <p:sp>
        <p:nvSpPr>
          <p:cNvPr id="4" name="Content Placeholder 3"/>
          <p:cNvSpPr>
            <a:spLocks noGrp="1"/>
          </p:cNvSpPr>
          <p:nvPr>
            <p:ph idx="1"/>
          </p:nvPr>
        </p:nvSpPr>
        <p:spPr>
          <a:xfrm>
            <a:off x="518824" y="1629404"/>
            <a:ext cx="7772421" cy="2810633"/>
          </a:xfrm>
        </p:spPr>
        <p:txBody>
          <a:bodyPr>
            <a:normAutofit/>
          </a:bodyPr>
          <a:lstStyle/>
          <a:p>
            <a:pPr marL="0" indent="0">
              <a:lnSpc>
                <a:spcPct val="120000"/>
              </a:lnSpc>
              <a:spcAft>
                <a:spcPts val="0"/>
              </a:spcAft>
              <a:buNone/>
            </a:pPr>
            <a:r>
              <a:rPr lang="en-US" sz="2000" b="1" dirty="0">
                <a:effectLst/>
                <a:latin typeface="Tahoma" panose="020B0604030504040204" pitchFamily="34" charset="0"/>
                <a:ea typeface="Tahoma" panose="020B0604030504040204" pitchFamily="34" charset="0"/>
                <a:cs typeface="Tahoma" panose="020B0604030504040204" pitchFamily="34" charset="0"/>
              </a:rPr>
              <a:t>4. Hong (2023) investigated the implications of ChatGPT for foreign language teachers, shedding light on its mechanisms and misconceptions. </a:t>
            </a:r>
          </a:p>
          <a:p>
            <a:pPr marL="0" indent="0">
              <a:lnSpc>
                <a:spcPct val="120000"/>
              </a:lnSpc>
              <a:spcAft>
                <a:spcPts val="0"/>
              </a:spcAft>
              <a:buNone/>
            </a:pPr>
            <a:r>
              <a:rPr lang="en-US" sz="2000" b="1" dirty="0">
                <a:effectLst/>
                <a:latin typeface="Tahoma" panose="020B0604030504040204" pitchFamily="34" charset="0"/>
                <a:ea typeface="Tahoma" panose="020B0604030504040204" pitchFamily="34" charset="0"/>
                <a:cs typeface="Tahoma" panose="020B0604030504040204" pitchFamily="34" charset="0"/>
              </a:rPr>
              <a:t>5. Ali et al. (2023) revealed the positive impact of </a:t>
            </a:r>
            <a:r>
              <a:rPr lang="en-US" sz="2000" b="1" dirty="0" err="1">
                <a:effectLst/>
                <a:latin typeface="Tahoma" panose="020B0604030504040204" pitchFamily="34" charset="0"/>
                <a:ea typeface="Tahoma" panose="020B0604030504040204" pitchFamily="34" charset="0"/>
                <a:cs typeface="Tahoma" panose="020B0604030504040204" pitchFamily="34" charset="0"/>
              </a:rPr>
              <a:t>ChatGPT</a:t>
            </a:r>
            <a:r>
              <a:rPr lang="en-US" sz="2000" b="1" dirty="0">
                <a:effectLst/>
                <a:latin typeface="Tahoma" panose="020B0604030504040204" pitchFamily="34" charset="0"/>
                <a:ea typeface="Tahoma" panose="020B0604030504040204" pitchFamily="34" charset="0"/>
                <a:cs typeface="Tahoma" panose="020B0604030504040204" pitchFamily="34" charset="0"/>
              </a:rPr>
              <a:t> on reading and writing skills, while, at the same time, attitudes toward listening and speaking skills were neutral</a:t>
            </a:r>
          </a:p>
        </p:txBody>
      </p:sp>
    </p:spTree>
    <p:extLst>
      <p:ext uri="{BB962C8B-B14F-4D97-AF65-F5344CB8AC3E}">
        <p14:creationId xmlns:p14="http://schemas.microsoft.com/office/powerpoint/2010/main" val="4224797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YouTube</a:t>
            </a:r>
            <a:r>
              <a:rPr lang="zh-CN" altLang="en-US" dirty="0"/>
              <a:t> </a:t>
            </a:r>
            <a:r>
              <a:rPr lang="en-US" altLang="zh-CN" dirty="0"/>
              <a:t>+</a:t>
            </a:r>
            <a:r>
              <a:rPr lang="zh-CN" altLang="en-US" dirty="0"/>
              <a:t> </a:t>
            </a:r>
            <a:r>
              <a:rPr lang="en-US" altLang="zh-CN" dirty="0"/>
              <a:t>YouTuber</a:t>
            </a:r>
            <a:endParaRPr lang="en-US" dirty="0"/>
          </a:p>
        </p:txBody>
      </p:sp>
      <p:sp>
        <p:nvSpPr>
          <p:cNvPr id="3" name="Text Placeholder 2"/>
          <p:cNvSpPr>
            <a:spLocks noGrp="1"/>
          </p:cNvSpPr>
          <p:nvPr>
            <p:ph type="body" sz="quarter" idx="10"/>
          </p:nvPr>
        </p:nvSpPr>
        <p:spPr/>
        <p:txBody>
          <a:bodyPr/>
          <a:lstStyle/>
          <a:p>
            <a:r>
              <a:rPr lang="en-US" dirty="0"/>
              <a:t>SECTION 2</a:t>
            </a:r>
          </a:p>
        </p:txBody>
      </p:sp>
      <p:pic>
        <p:nvPicPr>
          <p:cNvPr id="4" name="Picture 3">
            <a:extLst>
              <a:ext uri="{FF2B5EF4-FFF2-40B4-BE49-F238E27FC236}">
                <a16:creationId xmlns:a16="http://schemas.microsoft.com/office/drawing/2014/main" id="{B04A703A-24EF-D58C-8201-4113603FF66C}"/>
              </a:ext>
            </a:extLst>
          </p:cNvPr>
          <p:cNvPicPr>
            <a:picLocks noChangeAspect="1"/>
          </p:cNvPicPr>
          <p:nvPr/>
        </p:nvPicPr>
        <p:blipFill>
          <a:blip r:embed="rId3"/>
          <a:stretch>
            <a:fillRect/>
          </a:stretch>
        </p:blipFill>
        <p:spPr>
          <a:xfrm>
            <a:off x="5928189" y="35585"/>
            <a:ext cx="3215811" cy="2660836"/>
          </a:xfrm>
          <a:prstGeom prst="rect">
            <a:avLst/>
          </a:prstGeom>
        </p:spPr>
      </p:pic>
      <p:pic>
        <p:nvPicPr>
          <p:cNvPr id="5" name="Picture 4">
            <a:extLst>
              <a:ext uri="{FF2B5EF4-FFF2-40B4-BE49-F238E27FC236}">
                <a16:creationId xmlns:a16="http://schemas.microsoft.com/office/drawing/2014/main" id="{45103D90-EA31-0A15-0EBE-C4BC214950A5}"/>
              </a:ext>
            </a:extLst>
          </p:cNvPr>
          <p:cNvPicPr>
            <a:picLocks noChangeAspect="1"/>
          </p:cNvPicPr>
          <p:nvPr/>
        </p:nvPicPr>
        <p:blipFill rotWithShape="1">
          <a:blip r:embed="rId4"/>
          <a:srcRect l="2500" t="11854" r="30000" b="3962"/>
          <a:stretch/>
        </p:blipFill>
        <p:spPr>
          <a:xfrm>
            <a:off x="5876498" y="2602613"/>
            <a:ext cx="3215810" cy="2540887"/>
          </a:xfrm>
          <a:prstGeom prst="rect">
            <a:avLst/>
          </a:prstGeom>
        </p:spPr>
      </p:pic>
    </p:spTree>
    <p:extLst>
      <p:ext uri="{BB962C8B-B14F-4D97-AF65-F5344CB8AC3E}">
        <p14:creationId xmlns:p14="http://schemas.microsoft.com/office/powerpoint/2010/main" val="4153811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288" y="303687"/>
            <a:ext cx="4325594" cy="779318"/>
          </a:xfrm>
        </p:spPr>
        <p:txBody>
          <a:bodyPr/>
          <a:lstStyle/>
          <a:p>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Why YouTuber?</a:t>
            </a:r>
          </a:p>
        </p:txBody>
      </p:sp>
      <p:sp>
        <p:nvSpPr>
          <p:cNvPr id="10" name="TextBox 9">
            <a:extLst>
              <a:ext uri="{FF2B5EF4-FFF2-40B4-BE49-F238E27FC236}">
                <a16:creationId xmlns:a16="http://schemas.microsoft.com/office/drawing/2014/main" id="{CC698751-8804-9FA9-2761-AF962B8C28F6}"/>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12" name="TextBox 11">
            <a:extLst>
              <a:ext uri="{FF2B5EF4-FFF2-40B4-BE49-F238E27FC236}">
                <a16:creationId xmlns:a16="http://schemas.microsoft.com/office/drawing/2014/main" id="{FAEF3E94-7F38-B108-1F91-855C85390791}"/>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11" name="TextBox 10">
            <a:extLst>
              <a:ext uri="{FF2B5EF4-FFF2-40B4-BE49-F238E27FC236}">
                <a16:creationId xmlns:a16="http://schemas.microsoft.com/office/drawing/2014/main" id="{93F4EFD9-94FB-A937-6D18-36E4A0645925}"/>
              </a:ext>
            </a:extLst>
          </p:cNvPr>
          <p:cNvSpPr txBox="1"/>
          <p:nvPr/>
        </p:nvSpPr>
        <p:spPr>
          <a:xfrm>
            <a:off x="760288" y="1083005"/>
            <a:ext cx="7048071" cy="977704"/>
          </a:xfrm>
          <a:prstGeom prst="rect">
            <a:avLst/>
          </a:prstGeom>
          <a:noFill/>
        </p:spPr>
        <p:txBody>
          <a:bodyPr wrap="square">
            <a:spAutoFit/>
          </a:bodyPr>
          <a:lstStyle/>
          <a:p>
            <a:pPr marL="0" marR="128270">
              <a:lnSpc>
                <a:spcPct val="11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Content creators who facilitate learning on YouTube are often deemed digital pioneers (Chao, 2022; </a:t>
            </a:r>
            <a:r>
              <a:rPr lang="en-US" sz="1800" b="1" dirty="0" err="1">
                <a:effectLst/>
                <a:latin typeface="Tahoma" panose="020B0604030504040204" pitchFamily="34" charset="0"/>
                <a:ea typeface="Tahoma" panose="020B0604030504040204" pitchFamily="34" charset="0"/>
                <a:cs typeface="Tahoma" panose="020B0604030504040204" pitchFamily="34" charset="0"/>
              </a:rPr>
              <a:t>Zavyalova</a:t>
            </a:r>
            <a:r>
              <a:rPr lang="en-US" sz="1800" b="1" dirty="0">
                <a:effectLst/>
                <a:latin typeface="Tahoma" panose="020B0604030504040204" pitchFamily="34" charset="0"/>
                <a:ea typeface="Tahoma" panose="020B0604030504040204" pitchFamily="34" charset="0"/>
                <a:cs typeface="Tahoma" panose="020B0604030504040204" pitchFamily="34" charset="0"/>
              </a:rPr>
              <a:t> &amp; Galvin, 2022). </a:t>
            </a:r>
            <a:endParaRPr lang="en-US" sz="1800" b="1" i="1" dirty="0">
              <a:effectLst/>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26509FFB-B625-4901-278C-B0CDC27F11E7}"/>
              </a:ext>
            </a:extLst>
          </p:cNvPr>
          <p:cNvSpPr txBox="1"/>
          <p:nvPr/>
        </p:nvSpPr>
        <p:spPr>
          <a:xfrm>
            <a:off x="760288" y="2088161"/>
            <a:ext cx="7582328" cy="2800767"/>
          </a:xfrm>
          <a:prstGeom prst="rect">
            <a:avLst/>
          </a:prstGeom>
          <a:noFill/>
        </p:spPr>
        <p:txBody>
          <a:bodyPr wrap="square">
            <a:spAutoFit/>
          </a:bodyPr>
          <a:lstStyle/>
          <a:p>
            <a:pPr marL="285750" indent="-285750">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Y</a:t>
            </a:r>
            <a:r>
              <a:rPr lang="en-US" sz="2000" b="1" dirty="0">
                <a:effectLst/>
                <a:latin typeface="Tahoma" panose="020B0604030504040204" pitchFamily="34" charset="0"/>
                <a:ea typeface="Tahoma" panose="020B0604030504040204" pitchFamily="34" charset="0"/>
                <a:cs typeface="Tahoma" panose="020B0604030504040204" pitchFamily="34" charset="0"/>
              </a:rPr>
              <a:t>ouTubers are</a:t>
            </a:r>
            <a:r>
              <a:rPr lang="en-US" sz="2000" dirty="0">
                <a:effectLst/>
                <a:latin typeface="Tahoma" panose="020B0604030504040204" pitchFamily="34" charset="0"/>
                <a:ea typeface="Tahoma" panose="020B0604030504040204" pitchFamily="34" charset="0"/>
                <a:cs typeface="Tahoma" panose="020B0604030504040204" pitchFamily="34" charset="0"/>
              </a:rPr>
              <a:t>:</a:t>
            </a:r>
          </a:p>
          <a:p>
            <a:pPr lvl="1"/>
            <a:r>
              <a:rPr lang="en-US" sz="2000" dirty="0">
                <a:effectLst/>
                <a:latin typeface="Tahoma" panose="020B0604030504040204" pitchFamily="34" charset="0"/>
                <a:ea typeface="Tahoma" panose="020B0604030504040204" pitchFamily="34" charset="0"/>
                <a:cs typeface="Tahoma" panose="020B0604030504040204" pitchFamily="34" charset="0"/>
              </a:rPr>
              <a:t>1. Early adopters.</a:t>
            </a:r>
            <a:br>
              <a:rPr lang="en-US" sz="2000" dirty="0">
                <a:effectLst/>
                <a:latin typeface="Tahoma" panose="020B0604030504040204" pitchFamily="34" charset="0"/>
                <a:ea typeface="Tahoma" panose="020B0604030504040204" pitchFamily="34" charset="0"/>
                <a:cs typeface="Tahoma" panose="020B0604030504040204" pitchFamily="34" charset="0"/>
              </a:rPr>
            </a:br>
            <a:r>
              <a:rPr lang="en-US" sz="2000" dirty="0">
                <a:effectLst/>
                <a:latin typeface="Tahoma" panose="020B0604030504040204" pitchFamily="34" charset="0"/>
                <a:ea typeface="Tahoma" panose="020B0604030504040204" pitchFamily="34" charset="0"/>
                <a:cs typeface="Tahoma" panose="020B0604030504040204" pitchFamily="34" charset="0"/>
              </a:rPr>
              <a:t>2. Digital pioneers.</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effectLst/>
                <a:latin typeface="Tahoma" panose="020B0604030504040204" pitchFamily="34" charset="0"/>
                <a:ea typeface="Tahoma" panose="020B0604030504040204" pitchFamily="34" charset="0"/>
                <a:cs typeface="Tahoma" panose="020B0604030504040204" pitchFamily="34" charset="0"/>
              </a:rPr>
              <a:t> </a:t>
            </a:r>
            <a:endParaRPr lang="en-US"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b="1" dirty="0">
                <a:effectLst/>
                <a:latin typeface="Tahoma" panose="020B0604030504040204" pitchFamily="34" charset="0"/>
                <a:ea typeface="Tahoma" panose="020B0604030504040204" pitchFamily="34" charset="0"/>
                <a:cs typeface="Tahoma" panose="020B0604030504040204" pitchFamily="34" charset="0"/>
              </a:rPr>
              <a:t>YouTube videos</a:t>
            </a:r>
            <a:r>
              <a:rPr lang="en-US" sz="2000" dirty="0">
                <a:effectLst/>
                <a:latin typeface="Tahoma" panose="020B0604030504040204" pitchFamily="34" charset="0"/>
                <a:ea typeface="Tahoma" panose="020B0604030504040204" pitchFamily="34" charset="0"/>
                <a:cs typeface="Tahoma" panose="020B0604030504040204" pitchFamily="34" charset="0"/>
              </a:rPr>
              <a:t>:</a:t>
            </a:r>
          </a:p>
          <a:p>
            <a:pPr lvl="1"/>
            <a:r>
              <a:rPr lang="en-US" sz="2000" dirty="0">
                <a:effectLst/>
                <a:latin typeface="Tahoma" panose="020B0604030504040204" pitchFamily="34" charset="0"/>
                <a:ea typeface="Tahoma" panose="020B0604030504040204" pitchFamily="34" charset="0"/>
                <a:cs typeface="Tahoma" panose="020B0604030504040204" pitchFamily="34" charset="0"/>
              </a:rPr>
              <a:t>3. Play a key role in shaping the ways in which the newly emerging learning tools are perceived and used.</a:t>
            </a:r>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sz="1800" dirty="0">
              <a:effectLst/>
              <a:latin typeface="Times New Roman" panose="02020603050405020304" pitchFamily="18" charset="0"/>
              <a:ea typeface="SimSun" panose="02010600030101010101" pitchFamily="2" charset="-122"/>
            </a:endParaRPr>
          </a:p>
          <a:p>
            <a:endParaRPr lang="en-US" dirty="0"/>
          </a:p>
        </p:txBody>
      </p:sp>
    </p:spTree>
    <p:extLst>
      <p:ext uri="{BB962C8B-B14F-4D97-AF65-F5344CB8AC3E}">
        <p14:creationId xmlns:p14="http://schemas.microsoft.com/office/powerpoint/2010/main" val="3486469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AB76-1D2E-4D53-B870-B1B5D59D2160}"/>
              </a:ext>
            </a:extLst>
          </p:cNvPr>
          <p:cNvSpPr>
            <a:spLocks noGrp="1"/>
          </p:cNvSpPr>
          <p:nvPr>
            <p:ph type="title"/>
          </p:nvPr>
        </p:nvSpPr>
        <p:spPr>
          <a:xfrm>
            <a:off x="625033" y="171451"/>
            <a:ext cx="7830274" cy="1739168"/>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June 17, 2023, YouTubers using ChatGPT</a:t>
            </a:r>
            <a:b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2400" b="1" dirty="0">
                <a:solidFill>
                  <a:srgbClr val="0070C0"/>
                </a:solidFill>
                <a:latin typeface="Tahoma" panose="020B0604030504040204" pitchFamily="34" charset="0"/>
                <a:cs typeface="Tahoma" panose="020B0604030504040204" pitchFamily="34" charset="0"/>
              </a:rPr>
              <a:t>Learning is Increasingly Informal</a:t>
            </a:r>
            <a:b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rPr>
              <a:t>Will AI change the future of language learning?</a:t>
            </a:r>
            <a:br>
              <a:rPr lang="en-US" sz="750" dirty="0">
                <a:latin typeface="Tahoma" panose="020B0604030504040204" pitchFamily="34" charset="0"/>
                <a:ea typeface="Tahoma" panose="020B0604030504040204" pitchFamily="34" charset="0"/>
                <a:cs typeface="Tahoma" panose="020B0604030504040204" pitchFamily="34" charset="0"/>
                <a:hlinkClick r:id="rId3"/>
              </a:rPr>
            </a:br>
            <a:r>
              <a:rPr lang="en-US" sz="1500" b="1" dirty="0" err="1">
                <a:latin typeface="Tahoma" panose="020B0604030504040204" pitchFamily="34" charset="0"/>
                <a:ea typeface="Tahoma" panose="020B0604030504040204" pitchFamily="34" charset="0"/>
                <a:cs typeface="Tahoma" panose="020B0604030504040204" pitchFamily="34" charset="0"/>
                <a:hlinkClick r:id="rId3"/>
              </a:rPr>
              <a:t>ShuoshuoChinese</a:t>
            </a:r>
            <a:r>
              <a:rPr lang="ja-JP" altLang="en-US" sz="1500" b="1" dirty="0">
                <a:latin typeface="Tahoma" panose="020B0604030504040204" pitchFamily="34" charset="0"/>
                <a:cs typeface="Tahoma" panose="020B0604030504040204" pitchFamily="34" charset="0"/>
                <a:hlinkClick r:id="rId3"/>
              </a:rPr>
              <a:t>说说中文</a:t>
            </a:r>
            <a:br>
              <a:rPr lang="en-US" sz="15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500" b="1" dirty="0">
                <a:solidFill>
                  <a:srgbClr val="0F0F0F"/>
                </a:solidFill>
                <a:latin typeface="Tahoma" panose="020B0604030504040204" pitchFamily="34" charset="0"/>
                <a:ea typeface="Tahoma" panose="020B0604030504040204" pitchFamily="34" charset="0"/>
                <a:cs typeface="Tahoma" panose="020B0604030504040204" pitchFamily="34" charset="0"/>
                <a:hlinkClick r:id="rId4"/>
              </a:rPr>
              <a:t>https://www.youtube.com/watch?v=TzFepHKifGo</a:t>
            </a:r>
            <a:r>
              <a:rPr lang="en-US" sz="1500" b="1" dirty="0">
                <a:solidFill>
                  <a:srgbClr val="0F0F0F"/>
                </a:solidFill>
                <a:latin typeface="Tahoma" panose="020B0604030504040204" pitchFamily="34" charset="0"/>
                <a:ea typeface="Tahoma" panose="020B0604030504040204" pitchFamily="34" charset="0"/>
                <a:cs typeface="Tahoma" panose="020B0604030504040204" pitchFamily="34" charset="0"/>
              </a:rPr>
              <a:t> </a:t>
            </a:r>
            <a:endParaRPr lang="en-US" sz="1013"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8A731D5-1977-1182-E016-C9BD05167D20}"/>
              </a:ext>
            </a:extLst>
          </p:cNvPr>
          <p:cNvPicPr>
            <a:picLocks noChangeAspect="1"/>
          </p:cNvPicPr>
          <p:nvPr/>
        </p:nvPicPr>
        <p:blipFill rotWithShape="1">
          <a:blip r:embed="rId5"/>
          <a:srcRect l="3333" t="11854" r="27500" b="2646"/>
          <a:stretch/>
        </p:blipFill>
        <p:spPr>
          <a:xfrm>
            <a:off x="130453" y="1806439"/>
            <a:ext cx="2243222" cy="1756740"/>
          </a:xfrm>
          <a:prstGeom prst="rect">
            <a:avLst/>
          </a:prstGeom>
        </p:spPr>
      </p:pic>
      <p:pic>
        <p:nvPicPr>
          <p:cNvPr id="3" name="Picture 2">
            <a:extLst>
              <a:ext uri="{FF2B5EF4-FFF2-40B4-BE49-F238E27FC236}">
                <a16:creationId xmlns:a16="http://schemas.microsoft.com/office/drawing/2014/main" id="{E8F8DC07-C9AE-B337-2FC4-36938229D1EF}"/>
              </a:ext>
            </a:extLst>
          </p:cNvPr>
          <p:cNvPicPr>
            <a:picLocks noChangeAspect="1"/>
          </p:cNvPicPr>
          <p:nvPr/>
        </p:nvPicPr>
        <p:blipFill rotWithShape="1">
          <a:blip r:embed="rId6"/>
          <a:srcRect l="3333" t="11854" r="27500" b="3962"/>
          <a:stretch/>
        </p:blipFill>
        <p:spPr>
          <a:xfrm>
            <a:off x="5061818" y="1806439"/>
            <a:ext cx="3255243" cy="2510067"/>
          </a:xfrm>
          <a:prstGeom prst="rect">
            <a:avLst/>
          </a:prstGeom>
        </p:spPr>
      </p:pic>
      <p:pic>
        <p:nvPicPr>
          <p:cNvPr id="6" name="Picture 5">
            <a:extLst>
              <a:ext uri="{FF2B5EF4-FFF2-40B4-BE49-F238E27FC236}">
                <a16:creationId xmlns:a16="http://schemas.microsoft.com/office/drawing/2014/main" id="{C51FF365-9BF9-10EC-09DD-6B407CCF95CC}"/>
              </a:ext>
            </a:extLst>
          </p:cNvPr>
          <p:cNvPicPr>
            <a:picLocks noChangeAspect="1"/>
          </p:cNvPicPr>
          <p:nvPr/>
        </p:nvPicPr>
        <p:blipFill rotWithShape="1">
          <a:blip r:embed="rId7"/>
          <a:srcRect l="88" t="11854"/>
          <a:stretch/>
        </p:blipFill>
        <p:spPr>
          <a:xfrm>
            <a:off x="2288957" y="3625480"/>
            <a:ext cx="2715972" cy="1518020"/>
          </a:xfrm>
          <a:prstGeom prst="rect">
            <a:avLst/>
          </a:prstGeom>
        </p:spPr>
      </p:pic>
      <p:pic>
        <p:nvPicPr>
          <p:cNvPr id="8" name="Picture 7">
            <a:extLst>
              <a:ext uri="{FF2B5EF4-FFF2-40B4-BE49-F238E27FC236}">
                <a16:creationId xmlns:a16="http://schemas.microsoft.com/office/drawing/2014/main" id="{4885B7AF-8BDF-35E7-92C4-B9189F4EE0F2}"/>
              </a:ext>
            </a:extLst>
          </p:cNvPr>
          <p:cNvPicPr>
            <a:picLocks noChangeAspect="1"/>
          </p:cNvPicPr>
          <p:nvPr/>
        </p:nvPicPr>
        <p:blipFill rotWithShape="1">
          <a:blip r:embed="rId8"/>
          <a:srcRect l="13526" t="16656" r="33631" b="18048"/>
          <a:stretch/>
        </p:blipFill>
        <p:spPr>
          <a:xfrm>
            <a:off x="2414731" y="1964221"/>
            <a:ext cx="2618642" cy="1739168"/>
          </a:xfrm>
          <a:prstGeom prst="rect">
            <a:avLst/>
          </a:prstGeom>
        </p:spPr>
      </p:pic>
      <p:pic>
        <p:nvPicPr>
          <p:cNvPr id="9" name="Picture 8">
            <a:extLst>
              <a:ext uri="{FF2B5EF4-FFF2-40B4-BE49-F238E27FC236}">
                <a16:creationId xmlns:a16="http://schemas.microsoft.com/office/drawing/2014/main" id="{8A0CFF97-8354-E963-E76B-E9E95348D8BB}"/>
              </a:ext>
            </a:extLst>
          </p:cNvPr>
          <p:cNvPicPr>
            <a:picLocks noChangeAspect="1"/>
          </p:cNvPicPr>
          <p:nvPr/>
        </p:nvPicPr>
        <p:blipFill rotWithShape="1">
          <a:blip r:embed="rId9"/>
          <a:srcRect l="21666" t="17442" r="38334" b="29845"/>
          <a:stretch/>
        </p:blipFill>
        <p:spPr>
          <a:xfrm>
            <a:off x="6722633" y="3376296"/>
            <a:ext cx="2455296" cy="1739168"/>
          </a:xfrm>
          <a:prstGeom prst="rect">
            <a:avLst/>
          </a:prstGeom>
        </p:spPr>
      </p:pic>
      <p:pic>
        <p:nvPicPr>
          <p:cNvPr id="10" name="Picture 9">
            <a:extLst>
              <a:ext uri="{FF2B5EF4-FFF2-40B4-BE49-F238E27FC236}">
                <a16:creationId xmlns:a16="http://schemas.microsoft.com/office/drawing/2014/main" id="{9215EC3C-8497-BAD5-9FE6-91D3D912EA24}"/>
              </a:ext>
            </a:extLst>
          </p:cNvPr>
          <p:cNvPicPr>
            <a:picLocks noChangeAspect="1"/>
          </p:cNvPicPr>
          <p:nvPr/>
        </p:nvPicPr>
        <p:blipFill rotWithShape="1">
          <a:blip r:embed="rId10"/>
          <a:srcRect l="13333" t="15891" r="32500" b="11240"/>
          <a:stretch/>
        </p:blipFill>
        <p:spPr>
          <a:xfrm>
            <a:off x="1" y="3488409"/>
            <a:ext cx="2288957" cy="1655092"/>
          </a:xfrm>
          <a:prstGeom prst="rect">
            <a:avLst/>
          </a:prstGeom>
        </p:spPr>
      </p:pic>
    </p:spTree>
    <p:extLst>
      <p:ext uri="{BB962C8B-B14F-4D97-AF65-F5344CB8AC3E}">
        <p14:creationId xmlns:p14="http://schemas.microsoft.com/office/powerpoint/2010/main" val="15123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80D86FC-C399-78AA-8E89-9F8A18800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580" y="0"/>
            <a:ext cx="8229599" cy="51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686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72610-8A4A-221E-D95B-0D4B6E5E7F36}"/>
              </a:ext>
            </a:extLst>
          </p:cNvPr>
          <p:cNvPicPr>
            <a:picLocks noChangeAspect="1"/>
          </p:cNvPicPr>
          <p:nvPr/>
        </p:nvPicPr>
        <p:blipFill rotWithShape="1">
          <a:blip r:embed="rId3"/>
          <a:srcRect l="19129" t="28564" r="35230" b="26891"/>
          <a:stretch/>
        </p:blipFill>
        <p:spPr>
          <a:xfrm>
            <a:off x="174661" y="0"/>
            <a:ext cx="8563069" cy="5065160"/>
          </a:xfrm>
          <a:prstGeom prst="rect">
            <a:avLst/>
          </a:prstGeom>
        </p:spPr>
      </p:pic>
    </p:spTree>
    <p:extLst>
      <p:ext uri="{BB962C8B-B14F-4D97-AF65-F5344CB8AC3E}">
        <p14:creationId xmlns:p14="http://schemas.microsoft.com/office/powerpoint/2010/main" val="4190934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055C0C-ED64-FD2F-8162-1AE9B656FAD7}"/>
              </a:ext>
            </a:extLst>
          </p:cNvPr>
          <p:cNvPicPr>
            <a:picLocks noChangeAspect="1"/>
          </p:cNvPicPr>
          <p:nvPr/>
        </p:nvPicPr>
        <p:blipFill>
          <a:blip r:embed="rId3"/>
          <a:stretch>
            <a:fillRect/>
          </a:stretch>
        </p:blipFill>
        <p:spPr>
          <a:xfrm>
            <a:off x="328744" y="0"/>
            <a:ext cx="8486512" cy="5143500"/>
          </a:xfrm>
          <a:prstGeom prst="rect">
            <a:avLst/>
          </a:prstGeom>
        </p:spPr>
      </p:pic>
    </p:spTree>
    <p:extLst>
      <p:ext uri="{BB962C8B-B14F-4D97-AF65-F5344CB8AC3E}">
        <p14:creationId xmlns:p14="http://schemas.microsoft.com/office/powerpoint/2010/main" val="1588747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AB76-1D2E-4D53-B870-B1B5D59D2160}"/>
              </a:ext>
            </a:extLst>
          </p:cNvPr>
          <p:cNvSpPr>
            <a:spLocks noGrp="1"/>
          </p:cNvSpPr>
          <p:nvPr>
            <p:ph type="title"/>
          </p:nvPr>
        </p:nvSpPr>
        <p:spPr>
          <a:xfrm>
            <a:off x="533144" y="112594"/>
            <a:ext cx="8126361" cy="1298301"/>
          </a:xfrm>
        </p:spPr>
        <p:txBody>
          <a:bodyPr>
            <a:noAutofit/>
          </a:bodyPr>
          <a:lstStyle/>
          <a:p>
            <a:pPr>
              <a:spcBef>
                <a:spcPts val="0"/>
              </a:spcBef>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June 12, 2023</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err="1">
                <a:latin typeface="Tahoma" panose="020B0604030504040204" pitchFamily="34" charset="0"/>
                <a:ea typeface="Tahoma" panose="020B0604030504040204" pitchFamily="34" charset="0"/>
                <a:cs typeface="Tahoma" panose="020B0604030504040204" pitchFamily="34" charset="0"/>
              </a:rPr>
              <a:t>ShuoshuoChinese</a:t>
            </a:r>
            <a:b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https://www.youtube.com/watch?v=-JgGtrjhFis&amp;t=727s</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B8D57351-C242-AA2F-1F98-24AC72972D29}"/>
              </a:ext>
            </a:extLst>
          </p:cNvPr>
          <p:cNvPicPr>
            <a:picLocks noChangeAspect="1"/>
          </p:cNvPicPr>
          <p:nvPr/>
        </p:nvPicPr>
        <p:blipFill rotWithShape="1">
          <a:blip r:embed="rId3"/>
          <a:srcRect l="4878" t="18231" r="29069" b="3810"/>
          <a:stretch/>
        </p:blipFill>
        <p:spPr>
          <a:xfrm>
            <a:off x="-48985" y="1601803"/>
            <a:ext cx="4926563" cy="3485087"/>
          </a:xfrm>
          <a:prstGeom prst="rect">
            <a:avLst/>
          </a:prstGeom>
        </p:spPr>
      </p:pic>
      <p:pic>
        <p:nvPicPr>
          <p:cNvPr id="6" name="Picture 5">
            <a:extLst>
              <a:ext uri="{FF2B5EF4-FFF2-40B4-BE49-F238E27FC236}">
                <a16:creationId xmlns:a16="http://schemas.microsoft.com/office/drawing/2014/main" id="{6C4FA303-F7C6-6F41-1496-B3026A45BEE8}"/>
              </a:ext>
            </a:extLst>
          </p:cNvPr>
          <p:cNvPicPr>
            <a:picLocks noChangeAspect="1"/>
          </p:cNvPicPr>
          <p:nvPr/>
        </p:nvPicPr>
        <p:blipFill rotWithShape="1">
          <a:blip r:embed="rId4"/>
          <a:srcRect l="2936" t="11021" r="29394" b="8571"/>
          <a:stretch/>
        </p:blipFill>
        <p:spPr>
          <a:xfrm>
            <a:off x="4926563" y="1794323"/>
            <a:ext cx="4107803" cy="2925607"/>
          </a:xfrm>
          <a:prstGeom prst="rect">
            <a:avLst/>
          </a:prstGeom>
        </p:spPr>
      </p:pic>
    </p:spTree>
    <p:extLst>
      <p:ext uri="{BB962C8B-B14F-4D97-AF65-F5344CB8AC3E}">
        <p14:creationId xmlns:p14="http://schemas.microsoft.com/office/powerpoint/2010/main" val="1781463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AB76-1D2E-4D53-B870-B1B5D59D2160}"/>
              </a:ext>
            </a:extLst>
          </p:cNvPr>
          <p:cNvSpPr>
            <a:spLocks noGrp="1"/>
          </p:cNvSpPr>
          <p:nvPr>
            <p:ph type="title"/>
          </p:nvPr>
        </p:nvSpPr>
        <p:spPr>
          <a:xfrm>
            <a:off x="533144" y="112594"/>
            <a:ext cx="8126361" cy="1298301"/>
          </a:xfrm>
        </p:spPr>
        <p:txBody>
          <a:bodyPr>
            <a:noAutofit/>
          </a:bodyPr>
          <a:lstStyle/>
          <a:p>
            <a:pPr>
              <a:spcBef>
                <a:spcPts val="0"/>
              </a:spcBef>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June 12, 2023</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err="1">
                <a:latin typeface="Tahoma" panose="020B0604030504040204" pitchFamily="34" charset="0"/>
                <a:ea typeface="Tahoma" panose="020B0604030504040204" pitchFamily="34" charset="0"/>
                <a:cs typeface="Tahoma" panose="020B0604030504040204" pitchFamily="34" charset="0"/>
              </a:rPr>
              <a:t>ShuoshuoChinese</a:t>
            </a:r>
            <a:br>
              <a:rPr lang="en-US" sz="1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4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https://www.youtube.com/watch?v=-JgGtrjhFis&amp;t=727s</a:t>
            </a:r>
            <a:r>
              <a:rPr lang="en-US" sz="1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4E2A8FB-5033-56C9-053D-67D468C84FE4}"/>
              </a:ext>
            </a:extLst>
          </p:cNvPr>
          <p:cNvPicPr>
            <a:picLocks noChangeAspect="1"/>
          </p:cNvPicPr>
          <p:nvPr/>
        </p:nvPicPr>
        <p:blipFill rotWithShape="1">
          <a:blip r:embed="rId3"/>
          <a:srcRect l="2368" t="11429" r="34452" b="11837"/>
          <a:stretch/>
        </p:blipFill>
        <p:spPr>
          <a:xfrm>
            <a:off x="7299" y="1480332"/>
            <a:ext cx="4589025" cy="3340635"/>
          </a:xfrm>
          <a:prstGeom prst="rect">
            <a:avLst/>
          </a:prstGeom>
        </p:spPr>
      </p:pic>
      <p:pic>
        <p:nvPicPr>
          <p:cNvPr id="8" name="Picture 7">
            <a:extLst>
              <a:ext uri="{FF2B5EF4-FFF2-40B4-BE49-F238E27FC236}">
                <a16:creationId xmlns:a16="http://schemas.microsoft.com/office/drawing/2014/main" id="{BB21B9BA-C035-BDB5-8458-C9FA58DA048D}"/>
              </a:ext>
            </a:extLst>
          </p:cNvPr>
          <p:cNvPicPr>
            <a:picLocks noChangeAspect="1"/>
          </p:cNvPicPr>
          <p:nvPr/>
        </p:nvPicPr>
        <p:blipFill rotWithShape="1">
          <a:blip r:embed="rId4"/>
          <a:srcRect l="5122" t="17143" r="28662" b="11973"/>
          <a:stretch/>
        </p:blipFill>
        <p:spPr>
          <a:xfrm>
            <a:off x="4445341" y="2001952"/>
            <a:ext cx="4589025" cy="2944437"/>
          </a:xfrm>
          <a:prstGeom prst="rect">
            <a:avLst/>
          </a:prstGeom>
        </p:spPr>
      </p:pic>
    </p:spTree>
    <p:extLst>
      <p:ext uri="{BB962C8B-B14F-4D97-AF65-F5344CB8AC3E}">
        <p14:creationId xmlns:p14="http://schemas.microsoft.com/office/powerpoint/2010/main" val="2915435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547" y="286436"/>
            <a:ext cx="4560579" cy="779318"/>
          </a:xfrm>
        </p:spPr>
        <p:txBody>
          <a:bodyPr/>
          <a:lstStyle/>
          <a:p>
            <a:r>
              <a:rPr lang="en-US" sz="3600" dirty="0">
                <a:latin typeface="Tahoma" panose="020B0604030504040204" pitchFamily="34" charset="0"/>
                <a:ea typeface="Tahoma" panose="020B0604030504040204" pitchFamily="34" charset="0"/>
                <a:cs typeface="Tahoma" panose="020B0604030504040204" pitchFamily="34" charset="0"/>
              </a:rPr>
              <a:t>Research Team</a:t>
            </a:r>
          </a:p>
        </p:txBody>
      </p:sp>
      <p:sp>
        <p:nvSpPr>
          <p:cNvPr id="10" name="TextBox 9">
            <a:extLst>
              <a:ext uri="{FF2B5EF4-FFF2-40B4-BE49-F238E27FC236}">
                <a16:creationId xmlns:a16="http://schemas.microsoft.com/office/drawing/2014/main" id="{CC698751-8804-9FA9-2761-AF962B8C28F6}"/>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12" name="TextBox 11">
            <a:extLst>
              <a:ext uri="{FF2B5EF4-FFF2-40B4-BE49-F238E27FC236}">
                <a16:creationId xmlns:a16="http://schemas.microsoft.com/office/drawing/2014/main" id="{FAEF3E94-7F38-B108-1F91-855C85390791}"/>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17" name="TextBox 16">
            <a:extLst>
              <a:ext uri="{FF2B5EF4-FFF2-40B4-BE49-F238E27FC236}">
                <a16:creationId xmlns:a16="http://schemas.microsoft.com/office/drawing/2014/main" id="{EAF6D800-99EC-36AE-46F2-899344865937}"/>
              </a:ext>
            </a:extLst>
          </p:cNvPr>
          <p:cNvSpPr txBox="1"/>
          <p:nvPr/>
        </p:nvSpPr>
        <p:spPr>
          <a:xfrm>
            <a:off x="2643393" y="3142975"/>
            <a:ext cx="1923101" cy="1200329"/>
          </a:xfrm>
          <a:prstGeom prst="rect">
            <a:avLst/>
          </a:prstGeom>
          <a:noFill/>
        </p:spPr>
        <p:txBody>
          <a:bodyPr wrap="square">
            <a:spAutoFit/>
          </a:bodyPr>
          <a:lstStyle/>
          <a:p>
            <a:r>
              <a:rPr lang="en-US" sz="1200" b="1" dirty="0">
                <a:effectLst/>
                <a:latin typeface="Tahoma" panose="020B0604030504040204" pitchFamily="34" charset="0"/>
                <a:ea typeface="Tahoma" panose="020B0604030504040204" pitchFamily="34" charset="0"/>
                <a:cs typeface="Tahoma" panose="020B0604030504040204" pitchFamily="34" charset="0"/>
              </a:rPr>
              <a:t>Belle Li</a:t>
            </a:r>
            <a:r>
              <a:rPr lang="en-US" sz="1200" dirty="0">
                <a:effectLst/>
                <a:latin typeface="Tahoma" panose="020B0604030504040204" pitchFamily="34" charset="0"/>
                <a:ea typeface="Tahoma" panose="020B0604030504040204" pitchFamily="34" charset="0"/>
                <a:cs typeface="Tahoma" panose="020B0604030504040204" pitchFamily="34" charset="0"/>
              </a:rPr>
              <a:t> is a Dean's full scholarship doctoral student studying Learning Design &amp; Technology at Purdue University.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9806EFEE-58E9-007C-86C5-23246164983E}"/>
              </a:ext>
            </a:extLst>
          </p:cNvPr>
          <p:cNvSpPr txBox="1"/>
          <p:nvPr/>
        </p:nvSpPr>
        <p:spPr>
          <a:xfrm>
            <a:off x="5038563" y="3141421"/>
            <a:ext cx="1923101" cy="1015663"/>
          </a:xfrm>
          <a:prstGeom prst="rect">
            <a:avLst/>
          </a:prstGeom>
          <a:noFill/>
        </p:spPr>
        <p:txBody>
          <a:bodyPr wrap="square">
            <a:spAutoFit/>
          </a:bodyPr>
          <a:lstStyle/>
          <a:p>
            <a:r>
              <a:rPr lang="en-US" sz="1200" b="1" dirty="0" err="1">
                <a:effectLst/>
                <a:latin typeface="Tahoma" panose="020B0604030504040204" pitchFamily="34" charset="0"/>
                <a:ea typeface="Tahoma" panose="020B0604030504040204" pitchFamily="34" charset="0"/>
                <a:cs typeface="Tahoma" panose="020B0604030504040204" pitchFamily="34" charset="0"/>
              </a:rPr>
              <a:t>Xiaojing</a:t>
            </a:r>
            <a:r>
              <a:rPr lang="en-US" sz="1200" b="1" dirty="0">
                <a:effectLst/>
                <a:latin typeface="Tahoma" panose="020B0604030504040204" pitchFamily="34" charset="0"/>
                <a:ea typeface="Tahoma" panose="020B0604030504040204" pitchFamily="34" charset="0"/>
                <a:cs typeface="Tahoma" panose="020B0604030504040204" pitchFamily="34" charset="0"/>
              </a:rPr>
              <a:t> Kou</a:t>
            </a:r>
            <a:r>
              <a:rPr lang="en-US" sz="1200" dirty="0">
                <a:effectLst/>
                <a:latin typeface="Tahoma" panose="020B0604030504040204" pitchFamily="34" charset="0"/>
                <a:ea typeface="Tahoma" panose="020B0604030504040204" pitchFamily="34" charset="0"/>
                <a:cs typeface="Tahoma" panose="020B0604030504040204" pitchFamily="34" charset="0"/>
              </a:rPr>
              <a:t> has served as Director for Center for Language Technology at Indiana University since 2012.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id="{9B1790EE-B1B8-ADD3-E15E-09DDAB34954E}"/>
              </a:ext>
            </a:extLst>
          </p:cNvPr>
          <p:cNvSpPr txBox="1"/>
          <p:nvPr/>
        </p:nvSpPr>
        <p:spPr>
          <a:xfrm>
            <a:off x="144964" y="3128577"/>
            <a:ext cx="2141036" cy="1384995"/>
          </a:xfrm>
          <a:prstGeom prst="rect">
            <a:avLst/>
          </a:prstGeom>
          <a:noFill/>
        </p:spPr>
        <p:txBody>
          <a:bodyPr wrap="square">
            <a:spAutoFit/>
          </a:bodyPr>
          <a:lstStyle/>
          <a:p>
            <a:r>
              <a:rPr lang="en-US" sz="1200" b="1" dirty="0">
                <a:solidFill>
                  <a:srgbClr val="262C4E"/>
                </a:solidFill>
                <a:effectLst/>
                <a:latin typeface="Tahoma" panose="020B0604030504040204" pitchFamily="34" charset="0"/>
                <a:ea typeface="Tahoma" panose="020B0604030504040204" pitchFamily="34" charset="0"/>
                <a:cs typeface="Tahoma" panose="020B0604030504040204" pitchFamily="34" charset="0"/>
              </a:rPr>
              <a:t>Curtis J. Bonk</a:t>
            </a:r>
            <a:r>
              <a:rPr lang="en-US" sz="1200" dirty="0">
                <a:solidFill>
                  <a:srgbClr val="262C4E"/>
                </a:solidFill>
                <a:effectLst/>
                <a:latin typeface="Tahoma" panose="020B0604030504040204" pitchFamily="34" charset="0"/>
                <a:ea typeface="Tahoma" panose="020B0604030504040204" pitchFamily="34" charset="0"/>
                <a:cs typeface="Tahoma" panose="020B0604030504040204" pitchFamily="34" charset="0"/>
              </a:rPr>
              <a:t> </a:t>
            </a:r>
            <a:r>
              <a:rPr lang="en-US" sz="1200" dirty="0">
                <a:effectLst/>
                <a:latin typeface="Tahoma" panose="020B0604030504040204" pitchFamily="34" charset="0"/>
                <a:ea typeface="Tahoma" panose="020B0604030504040204" pitchFamily="34" charset="0"/>
                <a:cs typeface="Tahoma" panose="020B0604030504040204" pitchFamily="34" charset="0"/>
              </a:rPr>
              <a:t>is a professor in the School of Education at Indiana University teaching psychology and technology courses and adjunct in the School of Informatics.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843BFE80-D4BB-23E8-E659-2A84D6C21C21}"/>
              </a:ext>
            </a:extLst>
          </p:cNvPr>
          <p:cNvPicPr>
            <a:picLocks noChangeAspect="1"/>
          </p:cNvPicPr>
          <p:nvPr/>
        </p:nvPicPr>
        <p:blipFill>
          <a:blip r:embed="rId3"/>
          <a:stretch>
            <a:fillRect/>
          </a:stretch>
        </p:blipFill>
        <p:spPr>
          <a:xfrm>
            <a:off x="0" y="1065754"/>
            <a:ext cx="9144000" cy="2063626"/>
          </a:xfrm>
          <a:prstGeom prst="rect">
            <a:avLst/>
          </a:prstGeom>
        </p:spPr>
      </p:pic>
      <p:sp>
        <p:nvSpPr>
          <p:cNvPr id="13" name="TextBox 12">
            <a:extLst>
              <a:ext uri="{FF2B5EF4-FFF2-40B4-BE49-F238E27FC236}">
                <a16:creationId xmlns:a16="http://schemas.microsoft.com/office/drawing/2014/main" id="{82E43865-7AD3-4680-485F-BBCDB759C339}"/>
              </a:ext>
            </a:extLst>
          </p:cNvPr>
          <p:cNvSpPr txBox="1"/>
          <p:nvPr/>
        </p:nvSpPr>
        <p:spPr>
          <a:xfrm>
            <a:off x="7433733" y="3128576"/>
            <a:ext cx="1710267" cy="1200329"/>
          </a:xfrm>
          <a:prstGeom prst="rect">
            <a:avLst/>
          </a:prstGeom>
          <a:noFill/>
        </p:spPr>
        <p:txBody>
          <a:bodyPr wrap="square">
            <a:spAutoFit/>
          </a:bodyPr>
          <a:lstStyle/>
          <a:p>
            <a:r>
              <a:rPr lang="en-US" sz="12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Chaoran</a:t>
            </a:r>
            <a:r>
              <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Wang</a:t>
            </a:r>
            <a:r>
              <a:rPr lang="en-US"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 Multilingual Writing Specialist and an Assistant Professor of Writing at Colby College.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91207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AB76-1D2E-4D53-B870-B1B5D59D2160}"/>
              </a:ext>
            </a:extLst>
          </p:cNvPr>
          <p:cNvSpPr>
            <a:spLocks noGrp="1"/>
          </p:cNvSpPr>
          <p:nvPr>
            <p:ph type="title"/>
          </p:nvPr>
        </p:nvSpPr>
        <p:spPr>
          <a:xfrm>
            <a:off x="533144" y="112594"/>
            <a:ext cx="8126361" cy="1298301"/>
          </a:xfrm>
        </p:spPr>
        <p:txBody>
          <a:bodyPr>
            <a:noAutofit/>
          </a:bodyPr>
          <a:lstStyle/>
          <a:p>
            <a:pPr>
              <a:spcBef>
                <a:spcPts val="0"/>
              </a:spcBef>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June 12, 2023</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err="1">
                <a:latin typeface="Tahoma" panose="020B0604030504040204" pitchFamily="34" charset="0"/>
                <a:ea typeface="Tahoma" panose="020B0604030504040204" pitchFamily="34" charset="0"/>
                <a:cs typeface="Tahoma" panose="020B0604030504040204" pitchFamily="34" charset="0"/>
              </a:rPr>
              <a:t>ShuoshuoChinese</a:t>
            </a:r>
            <a:b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https://www.youtube.com/watch?v=-JgGtrjhFis&amp;t=727s</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3FC88976-94F6-A32E-E2F2-D65BEBF8A4CE}"/>
              </a:ext>
            </a:extLst>
          </p:cNvPr>
          <p:cNvPicPr>
            <a:picLocks noChangeAspect="1"/>
          </p:cNvPicPr>
          <p:nvPr/>
        </p:nvPicPr>
        <p:blipFill rotWithShape="1">
          <a:blip r:embed="rId3"/>
          <a:srcRect l="6182" t="17007" r="28336" b="12109"/>
          <a:stretch/>
        </p:blipFill>
        <p:spPr>
          <a:xfrm>
            <a:off x="-1" y="1577893"/>
            <a:ext cx="5322013" cy="3453013"/>
          </a:xfrm>
          <a:prstGeom prst="rect">
            <a:avLst/>
          </a:prstGeom>
        </p:spPr>
      </p:pic>
      <p:pic>
        <p:nvPicPr>
          <p:cNvPr id="8" name="Picture 7">
            <a:extLst>
              <a:ext uri="{FF2B5EF4-FFF2-40B4-BE49-F238E27FC236}">
                <a16:creationId xmlns:a16="http://schemas.microsoft.com/office/drawing/2014/main" id="{92084D62-173A-6785-9E53-183989B7A67A}"/>
              </a:ext>
            </a:extLst>
          </p:cNvPr>
          <p:cNvPicPr>
            <a:picLocks noChangeAspect="1"/>
          </p:cNvPicPr>
          <p:nvPr/>
        </p:nvPicPr>
        <p:blipFill rotWithShape="1">
          <a:blip r:embed="rId4"/>
          <a:srcRect l="6182" t="17415" r="28335" b="14013"/>
          <a:stretch/>
        </p:blipFill>
        <p:spPr>
          <a:xfrm>
            <a:off x="6236622" y="1442404"/>
            <a:ext cx="2907378" cy="1824805"/>
          </a:xfrm>
          <a:prstGeom prst="rect">
            <a:avLst/>
          </a:prstGeom>
        </p:spPr>
      </p:pic>
      <p:pic>
        <p:nvPicPr>
          <p:cNvPr id="10" name="Picture 9">
            <a:extLst>
              <a:ext uri="{FF2B5EF4-FFF2-40B4-BE49-F238E27FC236}">
                <a16:creationId xmlns:a16="http://schemas.microsoft.com/office/drawing/2014/main" id="{2EDB1BC1-3477-9276-E9C7-B19249A2688A}"/>
              </a:ext>
            </a:extLst>
          </p:cNvPr>
          <p:cNvPicPr>
            <a:picLocks noChangeAspect="1"/>
          </p:cNvPicPr>
          <p:nvPr/>
        </p:nvPicPr>
        <p:blipFill rotWithShape="1">
          <a:blip r:embed="rId5"/>
          <a:srcRect l="6182" t="18503" r="35756" b="18095"/>
          <a:stretch/>
        </p:blipFill>
        <p:spPr>
          <a:xfrm>
            <a:off x="6113124" y="3164885"/>
            <a:ext cx="3023119" cy="1978615"/>
          </a:xfrm>
          <a:prstGeom prst="rect">
            <a:avLst/>
          </a:prstGeom>
        </p:spPr>
      </p:pic>
    </p:spTree>
    <p:extLst>
      <p:ext uri="{BB962C8B-B14F-4D97-AF65-F5344CB8AC3E}">
        <p14:creationId xmlns:p14="http://schemas.microsoft.com/office/powerpoint/2010/main" val="2401557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AB76-1D2E-4D53-B870-B1B5D59D2160}"/>
              </a:ext>
            </a:extLst>
          </p:cNvPr>
          <p:cNvSpPr>
            <a:spLocks noGrp="1"/>
          </p:cNvSpPr>
          <p:nvPr>
            <p:ph type="title"/>
          </p:nvPr>
        </p:nvSpPr>
        <p:spPr>
          <a:xfrm>
            <a:off x="554804" y="205973"/>
            <a:ext cx="7520684" cy="1701109"/>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June 17, 2023, YouTubers using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ChatGPT</a:t>
            </a:r>
            <a:b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rPr>
              <a:t>I built my own AI tutor to teach me Chinese. Mind blown.</a:t>
            </a:r>
            <a:b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800" b="1" dirty="0" err="1">
                <a:latin typeface="Tahoma" panose="020B0604030504040204" pitchFamily="34" charset="0"/>
                <a:ea typeface="Tahoma" panose="020B0604030504040204" pitchFamily="34" charset="0"/>
                <a:cs typeface="Tahoma" panose="020B0604030504040204" pitchFamily="34" charset="0"/>
                <a:hlinkClick r:id="rId2"/>
              </a:rPr>
              <a:t>Xiaomanyc</a:t>
            </a:r>
            <a:r>
              <a:rPr lang="en-US" sz="1800" b="1" dirty="0">
                <a:latin typeface="Tahoma" panose="020B0604030504040204" pitchFamily="34" charset="0"/>
                <a:ea typeface="Tahoma" panose="020B0604030504040204" pitchFamily="34" charset="0"/>
                <a:cs typeface="Tahoma" panose="020B0604030504040204" pitchFamily="34" charset="0"/>
                <a:hlinkClick r:id="rId2"/>
              </a:rPr>
              <a:t> </a:t>
            </a:r>
            <a:r>
              <a:rPr lang="ja-JP" altLang="en-US" sz="1800" b="1" dirty="0">
                <a:latin typeface="Tahoma" panose="020B0604030504040204" pitchFamily="34" charset="0"/>
                <a:cs typeface="Tahoma" panose="020B0604030504040204" pitchFamily="34" charset="0"/>
                <a:hlinkClick r:id="rId2"/>
              </a:rPr>
              <a:t>小马在纽约</a:t>
            </a:r>
            <a: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F0F0F"/>
                </a:solidFill>
                <a:latin typeface="Tahoma" panose="020B0604030504040204" pitchFamily="34" charset="0"/>
                <a:ea typeface="Tahoma" panose="020B0604030504040204" pitchFamily="34" charset="0"/>
                <a:cs typeface="Tahoma" panose="020B0604030504040204" pitchFamily="34" charset="0"/>
              </a:rPr>
              <a:t>Streetsmart</a:t>
            </a:r>
            <a: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rPr>
              <a:t> Languages</a:t>
            </a:r>
            <a:b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600" b="1" dirty="0">
                <a:solidFill>
                  <a:srgbClr val="0F0F0F"/>
                </a:solidFill>
                <a:latin typeface="Tahoma" panose="020B0604030504040204" pitchFamily="34" charset="0"/>
                <a:ea typeface="Tahoma" panose="020B0604030504040204" pitchFamily="34" charset="0"/>
                <a:cs typeface="Tahoma" panose="020B0604030504040204" pitchFamily="34" charset="0"/>
                <a:hlinkClick r:id="rId3"/>
              </a:rPr>
              <a:t>https://www.youtube.com/watch?v=YjGk7EmYuxY</a:t>
            </a:r>
            <a:r>
              <a:rPr lang="en-US" sz="1600" b="1" dirty="0">
                <a:solidFill>
                  <a:srgbClr val="0F0F0F"/>
                </a:solidFill>
                <a:latin typeface="Tahoma" panose="020B0604030504040204" pitchFamily="34" charset="0"/>
                <a:ea typeface="Tahoma" panose="020B0604030504040204" pitchFamily="34" charset="0"/>
                <a:cs typeface="Tahoma" panose="020B0604030504040204" pitchFamily="34" charset="0"/>
              </a:rPr>
              <a:t> </a:t>
            </a:r>
            <a:br>
              <a:rPr lang="en-US" sz="16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600" b="1" dirty="0">
                <a:solidFill>
                  <a:srgbClr val="0F0F0F"/>
                </a:solidFill>
                <a:latin typeface="Tahoma" panose="020B0604030504040204" pitchFamily="34" charset="0"/>
                <a:ea typeface="Tahoma" panose="020B0604030504040204" pitchFamily="34" charset="0"/>
                <a:cs typeface="Tahoma" panose="020B0604030504040204" pitchFamily="34" charset="0"/>
                <a:hlinkClick r:id="rId4"/>
              </a:rPr>
              <a:t>https://join.streetsmartlanguages.com/ai</a:t>
            </a:r>
            <a:r>
              <a:rPr lang="en-US" sz="1600" b="1" dirty="0">
                <a:solidFill>
                  <a:srgbClr val="0F0F0F"/>
                </a:solidFill>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AD21277C-ECD7-0A95-CE90-2A9CEB8E5626}"/>
              </a:ext>
            </a:extLst>
          </p:cNvPr>
          <p:cNvPicPr>
            <a:picLocks noChangeAspect="1"/>
          </p:cNvPicPr>
          <p:nvPr/>
        </p:nvPicPr>
        <p:blipFill rotWithShape="1">
          <a:blip r:embed="rId5"/>
          <a:srcRect l="2499" t="11854" r="27501" b="2646"/>
          <a:stretch/>
        </p:blipFill>
        <p:spPr>
          <a:xfrm>
            <a:off x="0" y="1800971"/>
            <a:ext cx="4319575" cy="3342529"/>
          </a:xfrm>
          <a:prstGeom prst="rect">
            <a:avLst/>
          </a:prstGeom>
        </p:spPr>
      </p:pic>
      <p:pic>
        <p:nvPicPr>
          <p:cNvPr id="8" name="Picture 7">
            <a:extLst>
              <a:ext uri="{FF2B5EF4-FFF2-40B4-BE49-F238E27FC236}">
                <a16:creationId xmlns:a16="http://schemas.microsoft.com/office/drawing/2014/main" id="{5EA05CE3-F801-8231-F708-12DD3854463F}"/>
              </a:ext>
            </a:extLst>
          </p:cNvPr>
          <p:cNvPicPr>
            <a:picLocks noChangeAspect="1"/>
          </p:cNvPicPr>
          <p:nvPr/>
        </p:nvPicPr>
        <p:blipFill rotWithShape="1">
          <a:blip r:embed="rId6"/>
          <a:srcRect l="3333" t="11854" r="27500" b="3962"/>
          <a:stretch/>
        </p:blipFill>
        <p:spPr>
          <a:xfrm>
            <a:off x="4874379" y="1800971"/>
            <a:ext cx="2816423" cy="2171700"/>
          </a:xfrm>
          <a:prstGeom prst="rect">
            <a:avLst/>
          </a:prstGeom>
        </p:spPr>
      </p:pic>
      <p:pic>
        <p:nvPicPr>
          <p:cNvPr id="11" name="Picture 10">
            <a:extLst>
              <a:ext uri="{FF2B5EF4-FFF2-40B4-BE49-F238E27FC236}">
                <a16:creationId xmlns:a16="http://schemas.microsoft.com/office/drawing/2014/main" id="{841D8DA4-047F-34F3-0D40-F26D7E84CC69}"/>
              </a:ext>
            </a:extLst>
          </p:cNvPr>
          <p:cNvPicPr>
            <a:picLocks noChangeAspect="1"/>
          </p:cNvPicPr>
          <p:nvPr/>
        </p:nvPicPr>
        <p:blipFill rotWithShape="1">
          <a:blip r:embed="rId7"/>
          <a:srcRect l="2501" t="11854" r="26666" b="2646"/>
          <a:stretch/>
        </p:blipFill>
        <p:spPr>
          <a:xfrm>
            <a:off x="5486400" y="3441680"/>
            <a:ext cx="2242039" cy="1714501"/>
          </a:xfrm>
          <a:prstGeom prst="rect">
            <a:avLst/>
          </a:prstGeom>
        </p:spPr>
      </p:pic>
    </p:spTree>
    <p:extLst>
      <p:ext uri="{BB962C8B-B14F-4D97-AF65-F5344CB8AC3E}">
        <p14:creationId xmlns:p14="http://schemas.microsoft.com/office/powerpoint/2010/main" val="3642710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AB76-1D2E-4D53-B870-B1B5D59D2160}"/>
              </a:ext>
            </a:extLst>
          </p:cNvPr>
          <p:cNvSpPr>
            <a:spLocks noGrp="1"/>
          </p:cNvSpPr>
          <p:nvPr>
            <p:ph type="title"/>
          </p:nvPr>
        </p:nvSpPr>
        <p:spPr>
          <a:xfrm>
            <a:off x="554803" y="212108"/>
            <a:ext cx="8075489" cy="1701109"/>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June 17, 2023, YouTubers using ChatGPT</a:t>
            </a:r>
            <a:b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F0F0F"/>
                </a:solidFill>
                <a:latin typeface="Tahoma" panose="020B0604030504040204" pitchFamily="34" charset="0"/>
                <a:ea typeface="Tahoma" panose="020B0604030504040204" pitchFamily="34" charset="0"/>
                <a:cs typeface="Tahoma" panose="020B0604030504040204" pitchFamily="34" charset="0"/>
              </a:rPr>
              <a:t>How to use ChatGPT to accelerate language learning, </a:t>
            </a:r>
            <a:r>
              <a:rPr lang="en-US" sz="2100" b="1" dirty="0">
                <a:solidFill>
                  <a:srgbClr val="0F0F0F"/>
                </a:solidFill>
                <a:latin typeface="Tahoma" panose="020B0604030504040204" pitchFamily="34" charset="0"/>
                <a:ea typeface="Tahoma" panose="020B0604030504040204" pitchFamily="34" charset="0"/>
                <a:cs typeface="Tahoma" panose="020B0604030504040204" pitchFamily="34" charset="0"/>
              </a:rPr>
              <a:t>Malika Yunus</a:t>
            </a:r>
            <a:br>
              <a:rPr lang="en-US" sz="15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hlinkClick r:id="rId2"/>
              </a:rPr>
              <a:t>https://www.youtube.com/watch?v=H5qmmUOod7s</a:t>
            </a:r>
            <a:r>
              <a:rPr lang="en-US" sz="15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a:extLst>
              <a:ext uri="{FF2B5EF4-FFF2-40B4-BE49-F238E27FC236}">
                <a16:creationId xmlns:a16="http://schemas.microsoft.com/office/drawing/2014/main" id="{3536531B-7E40-8F44-D82D-3C7855393694}"/>
              </a:ext>
            </a:extLst>
          </p:cNvPr>
          <p:cNvPicPr>
            <a:picLocks noChangeAspect="1"/>
          </p:cNvPicPr>
          <p:nvPr/>
        </p:nvPicPr>
        <p:blipFill rotWithShape="1">
          <a:blip r:embed="rId3"/>
          <a:srcRect l="3333" t="11854" r="4167" b="16"/>
          <a:stretch/>
        </p:blipFill>
        <p:spPr>
          <a:xfrm>
            <a:off x="124106" y="2358976"/>
            <a:ext cx="4447894" cy="2684766"/>
          </a:xfrm>
          <a:prstGeom prst="rect">
            <a:avLst/>
          </a:prstGeom>
        </p:spPr>
      </p:pic>
      <p:pic>
        <p:nvPicPr>
          <p:cNvPr id="7" name="Picture 6">
            <a:extLst>
              <a:ext uri="{FF2B5EF4-FFF2-40B4-BE49-F238E27FC236}">
                <a16:creationId xmlns:a16="http://schemas.microsoft.com/office/drawing/2014/main" id="{56A4F896-404A-EBE9-94C9-990F3985C795}"/>
              </a:ext>
            </a:extLst>
          </p:cNvPr>
          <p:cNvPicPr>
            <a:picLocks noChangeAspect="1"/>
          </p:cNvPicPr>
          <p:nvPr/>
        </p:nvPicPr>
        <p:blipFill rotWithShape="1">
          <a:blip r:embed="rId4"/>
          <a:srcRect t="11854"/>
          <a:stretch/>
        </p:blipFill>
        <p:spPr>
          <a:xfrm>
            <a:off x="4743450" y="2000250"/>
            <a:ext cx="3259355" cy="1820130"/>
          </a:xfrm>
          <a:prstGeom prst="rect">
            <a:avLst/>
          </a:prstGeom>
        </p:spPr>
      </p:pic>
      <p:pic>
        <p:nvPicPr>
          <p:cNvPr id="10" name="Picture 9">
            <a:extLst>
              <a:ext uri="{FF2B5EF4-FFF2-40B4-BE49-F238E27FC236}">
                <a16:creationId xmlns:a16="http://schemas.microsoft.com/office/drawing/2014/main" id="{F2E51BF6-5887-2F0F-2930-E29ECCA015B7}"/>
              </a:ext>
            </a:extLst>
          </p:cNvPr>
          <p:cNvPicPr>
            <a:picLocks noChangeAspect="1"/>
          </p:cNvPicPr>
          <p:nvPr/>
        </p:nvPicPr>
        <p:blipFill rotWithShape="1">
          <a:blip r:embed="rId5"/>
          <a:srcRect l="2497" t="14485" r="10833" b="1332"/>
          <a:stretch/>
        </p:blipFill>
        <p:spPr>
          <a:xfrm>
            <a:off x="5429250" y="3605730"/>
            <a:ext cx="2514600" cy="1547396"/>
          </a:xfrm>
          <a:prstGeom prst="rect">
            <a:avLst/>
          </a:prstGeom>
        </p:spPr>
      </p:pic>
    </p:spTree>
    <p:extLst>
      <p:ext uri="{BB962C8B-B14F-4D97-AF65-F5344CB8AC3E}">
        <p14:creationId xmlns:p14="http://schemas.microsoft.com/office/powerpoint/2010/main" val="3146864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AB76-1D2E-4D53-B870-B1B5D59D2160}"/>
              </a:ext>
            </a:extLst>
          </p:cNvPr>
          <p:cNvSpPr>
            <a:spLocks noGrp="1"/>
          </p:cNvSpPr>
          <p:nvPr>
            <p:ph type="title"/>
          </p:nvPr>
        </p:nvSpPr>
        <p:spPr>
          <a:xfrm>
            <a:off x="595901" y="228600"/>
            <a:ext cx="8003569" cy="1828800"/>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June 17, 2023, YouTubers using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ChatGPT</a:t>
            </a:r>
            <a:b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F0F0F"/>
                </a:solidFill>
                <a:latin typeface="Tahoma" panose="020B0604030504040204" pitchFamily="34" charset="0"/>
                <a:ea typeface="Tahoma" panose="020B0604030504040204" pitchFamily="34" charset="0"/>
                <a:cs typeface="Tahoma" panose="020B0604030504040204" pitchFamily="34" charset="0"/>
              </a:rPr>
              <a:t>I let </a:t>
            </a:r>
            <a:r>
              <a:rPr lang="en-US" sz="2800" b="1" dirty="0" err="1">
                <a:solidFill>
                  <a:srgbClr val="0F0F0F"/>
                </a:solidFill>
                <a:latin typeface="Tahoma" panose="020B0604030504040204" pitchFamily="34" charset="0"/>
                <a:ea typeface="Tahoma" panose="020B0604030504040204" pitchFamily="34" charset="0"/>
                <a:cs typeface="Tahoma" panose="020B0604030504040204" pitchFamily="34" charset="0"/>
              </a:rPr>
              <a:t>chatGPT</a:t>
            </a:r>
            <a:r>
              <a:rPr lang="en-US" sz="2800" b="1" dirty="0">
                <a:solidFill>
                  <a:srgbClr val="0F0F0F"/>
                </a:solidFill>
                <a:latin typeface="Tahoma" panose="020B0604030504040204" pitchFamily="34" charset="0"/>
                <a:ea typeface="Tahoma" panose="020B0604030504040204" pitchFamily="34" charset="0"/>
                <a:cs typeface="Tahoma" panose="020B0604030504040204" pitchFamily="34" charset="0"/>
              </a:rPr>
              <a:t> be my Japanese teacher for a day. Here's what happened, Ty’s Take</a:t>
            </a:r>
            <a:b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https://www.youtube.com/watch?v=Xgj7JJfz0Yw</a:t>
            </a:r>
            <a:r>
              <a:rPr lang="en-US" sz="1800" b="1"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a:extLst>
              <a:ext uri="{FF2B5EF4-FFF2-40B4-BE49-F238E27FC236}">
                <a16:creationId xmlns:a16="http://schemas.microsoft.com/office/drawing/2014/main" id="{AF618E58-7D02-95DA-9A81-466C5C6D6266}"/>
              </a:ext>
            </a:extLst>
          </p:cNvPr>
          <p:cNvPicPr>
            <a:picLocks noChangeAspect="1"/>
          </p:cNvPicPr>
          <p:nvPr/>
        </p:nvPicPr>
        <p:blipFill rotWithShape="1">
          <a:blip r:embed="rId3"/>
          <a:srcRect t="11854" r="3333"/>
          <a:stretch/>
        </p:blipFill>
        <p:spPr>
          <a:xfrm>
            <a:off x="74488" y="2228850"/>
            <a:ext cx="4649646" cy="2686050"/>
          </a:xfrm>
          <a:prstGeom prst="rect">
            <a:avLst/>
          </a:prstGeom>
        </p:spPr>
      </p:pic>
      <p:pic>
        <p:nvPicPr>
          <p:cNvPr id="11" name="Picture 10">
            <a:extLst>
              <a:ext uri="{FF2B5EF4-FFF2-40B4-BE49-F238E27FC236}">
                <a16:creationId xmlns:a16="http://schemas.microsoft.com/office/drawing/2014/main" id="{2FD3C48A-BCF9-1B39-35D2-3484E3AEE26C}"/>
              </a:ext>
            </a:extLst>
          </p:cNvPr>
          <p:cNvPicPr>
            <a:picLocks noChangeAspect="1"/>
          </p:cNvPicPr>
          <p:nvPr/>
        </p:nvPicPr>
        <p:blipFill rotWithShape="1">
          <a:blip r:embed="rId4"/>
          <a:srcRect l="1666" t="17116" r="10000" b="16"/>
          <a:stretch/>
        </p:blipFill>
        <p:spPr>
          <a:xfrm>
            <a:off x="4828854" y="2228850"/>
            <a:ext cx="4240658" cy="2520391"/>
          </a:xfrm>
          <a:prstGeom prst="rect">
            <a:avLst/>
          </a:prstGeom>
        </p:spPr>
      </p:pic>
    </p:spTree>
    <p:extLst>
      <p:ext uri="{BB962C8B-B14F-4D97-AF65-F5344CB8AC3E}">
        <p14:creationId xmlns:p14="http://schemas.microsoft.com/office/powerpoint/2010/main" val="3409230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AB76-1D2E-4D53-B870-B1B5D59D2160}"/>
              </a:ext>
            </a:extLst>
          </p:cNvPr>
          <p:cNvSpPr>
            <a:spLocks noGrp="1"/>
          </p:cNvSpPr>
          <p:nvPr>
            <p:ph type="title"/>
          </p:nvPr>
        </p:nvSpPr>
        <p:spPr>
          <a:xfrm>
            <a:off x="472611" y="228600"/>
            <a:ext cx="8209052" cy="1828800"/>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June 17, 2023, YouTubers using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ChatGPT</a:t>
            </a:r>
            <a:b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F0F0F"/>
                </a:solidFill>
                <a:latin typeface="Tahoma" panose="020B0604030504040204" pitchFamily="34" charset="0"/>
                <a:ea typeface="Tahoma" panose="020B0604030504040204" pitchFamily="34" charset="0"/>
                <a:cs typeface="Tahoma" panose="020B0604030504040204" pitchFamily="34" charset="0"/>
              </a:rPr>
              <a:t>How to Learn Japanese with AI (</a:t>
            </a:r>
            <a:r>
              <a:rPr lang="en-US" sz="2800" b="1" dirty="0" err="1">
                <a:solidFill>
                  <a:srgbClr val="0F0F0F"/>
                </a:solidFill>
                <a:latin typeface="Tahoma" panose="020B0604030504040204" pitchFamily="34" charset="0"/>
                <a:ea typeface="Tahoma" panose="020B0604030504040204" pitchFamily="34" charset="0"/>
                <a:cs typeface="Tahoma" panose="020B0604030504040204" pitchFamily="34" charset="0"/>
              </a:rPr>
              <a:t>ChatGPT</a:t>
            </a:r>
            <a:r>
              <a:rPr lang="en-US" sz="2800" b="1" dirty="0">
                <a:solidFill>
                  <a:srgbClr val="0F0F0F"/>
                </a:solidFill>
                <a:latin typeface="Tahoma" panose="020B0604030504040204" pitchFamily="34" charset="0"/>
                <a:ea typeface="Tahoma" panose="020B0604030504040204" pitchFamily="34" charset="0"/>
                <a:cs typeface="Tahoma" panose="020B0604030504040204" pitchFamily="34" charset="0"/>
              </a:rPr>
              <a:t>)</a:t>
            </a:r>
            <a:br>
              <a:rPr lang="en-US" sz="28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F0F0F"/>
                </a:solidFill>
                <a:latin typeface="Tahoma" panose="020B0604030504040204" pitchFamily="34" charset="0"/>
                <a:ea typeface="Tahoma" panose="020B0604030504040204" pitchFamily="34" charset="0"/>
                <a:cs typeface="Tahoma" panose="020B0604030504040204" pitchFamily="34" charset="0"/>
              </a:rPr>
              <a:t>That Japanese Man Yuta</a:t>
            </a:r>
            <a:b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3"/>
              </a:rPr>
              <a:t>https://www.youtube.com/watch?v=HDEvnsvXBww</a:t>
            </a:r>
            <a:r>
              <a:rPr lang="en-US" sz="18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a:extLst>
              <a:ext uri="{FF2B5EF4-FFF2-40B4-BE49-F238E27FC236}">
                <a16:creationId xmlns:a16="http://schemas.microsoft.com/office/drawing/2014/main" id="{6C04B110-1947-415E-54BF-4E2F7BBF62DA}"/>
              </a:ext>
            </a:extLst>
          </p:cNvPr>
          <p:cNvPicPr>
            <a:picLocks noChangeAspect="1"/>
          </p:cNvPicPr>
          <p:nvPr/>
        </p:nvPicPr>
        <p:blipFill rotWithShape="1">
          <a:blip r:embed="rId4"/>
          <a:srcRect l="2500" t="15801" r="8333" b="-1299"/>
          <a:stretch/>
        </p:blipFill>
        <p:spPr>
          <a:xfrm>
            <a:off x="2565330" y="3843515"/>
            <a:ext cx="2222834" cy="1350320"/>
          </a:xfrm>
          <a:prstGeom prst="rect">
            <a:avLst/>
          </a:prstGeom>
        </p:spPr>
      </p:pic>
      <p:pic>
        <p:nvPicPr>
          <p:cNvPr id="7" name="Picture 6">
            <a:extLst>
              <a:ext uri="{FF2B5EF4-FFF2-40B4-BE49-F238E27FC236}">
                <a16:creationId xmlns:a16="http://schemas.microsoft.com/office/drawing/2014/main" id="{9993EAD2-A177-FBAD-522E-1671252964DF}"/>
              </a:ext>
            </a:extLst>
          </p:cNvPr>
          <p:cNvPicPr>
            <a:picLocks noChangeAspect="1"/>
          </p:cNvPicPr>
          <p:nvPr/>
        </p:nvPicPr>
        <p:blipFill rotWithShape="1">
          <a:blip r:embed="rId5"/>
          <a:srcRect l="88" t="11854"/>
          <a:stretch/>
        </p:blipFill>
        <p:spPr>
          <a:xfrm>
            <a:off x="5320965" y="3006718"/>
            <a:ext cx="3823035" cy="2136782"/>
          </a:xfrm>
          <a:prstGeom prst="rect">
            <a:avLst/>
          </a:prstGeom>
        </p:spPr>
      </p:pic>
      <p:pic>
        <p:nvPicPr>
          <p:cNvPr id="9" name="Picture 8">
            <a:extLst>
              <a:ext uri="{FF2B5EF4-FFF2-40B4-BE49-F238E27FC236}">
                <a16:creationId xmlns:a16="http://schemas.microsoft.com/office/drawing/2014/main" id="{36091B6D-FF52-CF23-2135-2E2A9D036A60}"/>
              </a:ext>
            </a:extLst>
          </p:cNvPr>
          <p:cNvPicPr>
            <a:picLocks noChangeAspect="1"/>
          </p:cNvPicPr>
          <p:nvPr/>
        </p:nvPicPr>
        <p:blipFill rotWithShape="1">
          <a:blip r:embed="rId6"/>
          <a:srcRect l="1754" t="15801" r="12497" b="1331"/>
          <a:stretch/>
        </p:blipFill>
        <p:spPr>
          <a:xfrm>
            <a:off x="0" y="1958819"/>
            <a:ext cx="3078280" cy="1884696"/>
          </a:xfrm>
          <a:prstGeom prst="rect">
            <a:avLst/>
          </a:prstGeom>
        </p:spPr>
      </p:pic>
      <p:pic>
        <p:nvPicPr>
          <p:cNvPr id="12" name="Picture 11">
            <a:extLst>
              <a:ext uri="{FF2B5EF4-FFF2-40B4-BE49-F238E27FC236}">
                <a16:creationId xmlns:a16="http://schemas.microsoft.com/office/drawing/2014/main" id="{2B37BE63-9354-1570-D2F0-E9D19F18717E}"/>
              </a:ext>
            </a:extLst>
          </p:cNvPr>
          <p:cNvPicPr>
            <a:picLocks noChangeAspect="1"/>
          </p:cNvPicPr>
          <p:nvPr/>
        </p:nvPicPr>
        <p:blipFill rotWithShape="1">
          <a:blip r:embed="rId7"/>
          <a:srcRect l="3334" t="11854" r="8333" b="10539"/>
          <a:stretch/>
        </p:blipFill>
        <p:spPr>
          <a:xfrm>
            <a:off x="395529" y="4005481"/>
            <a:ext cx="2044575" cy="1138019"/>
          </a:xfrm>
          <a:prstGeom prst="rect">
            <a:avLst/>
          </a:prstGeom>
        </p:spPr>
      </p:pic>
    </p:spTree>
    <p:extLst>
      <p:ext uri="{BB962C8B-B14F-4D97-AF65-F5344CB8AC3E}">
        <p14:creationId xmlns:p14="http://schemas.microsoft.com/office/powerpoint/2010/main" val="2571178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AB76-1D2E-4D53-B870-B1B5D59D2160}"/>
              </a:ext>
            </a:extLst>
          </p:cNvPr>
          <p:cNvSpPr>
            <a:spLocks noGrp="1"/>
          </p:cNvSpPr>
          <p:nvPr>
            <p:ph type="title"/>
          </p:nvPr>
        </p:nvSpPr>
        <p:spPr>
          <a:xfrm>
            <a:off x="739740" y="410966"/>
            <a:ext cx="8013842" cy="1489753"/>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June 17, 2023, YouTubers using ChatGPT</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F0F0F"/>
                </a:solidFill>
                <a:latin typeface="Tahoma" panose="020B0604030504040204" pitchFamily="34" charset="0"/>
                <a:ea typeface="Tahoma" panose="020B0604030504040204" pitchFamily="34" charset="0"/>
                <a:cs typeface="Tahoma" panose="020B0604030504040204" pitchFamily="34" charset="0"/>
              </a:rPr>
              <a:t>Is ChatGPT Better Than Human Chinese Teachers Now? Rita Mandarin Chinese</a:t>
            </a:r>
            <a:br>
              <a:rPr lang="en-US" sz="24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hlinkClick r:id="rId2"/>
              </a:rPr>
              <a:t>https://www.youtube.com/watch?v=TzFepHKifGo</a:t>
            </a:r>
            <a: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rPr>
              <a:t> </a:t>
            </a:r>
            <a:br>
              <a:rPr lang="en-US" sz="1500" b="1" dirty="0">
                <a:solidFill>
                  <a:srgbClr val="0F0F0F"/>
                </a:solidFill>
                <a:latin typeface="YouTube Sans"/>
              </a:rPr>
            </a:br>
            <a:br>
              <a:rPr lang="en-US" sz="600" dirty="0"/>
            </a:br>
            <a:endParaRPr lang="en-US" sz="1013"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DB9D8D4B-82E1-6CE0-8682-96E9D7257462}"/>
              </a:ext>
            </a:extLst>
          </p:cNvPr>
          <p:cNvPicPr>
            <a:picLocks noChangeAspect="1"/>
          </p:cNvPicPr>
          <p:nvPr/>
        </p:nvPicPr>
        <p:blipFill rotWithShape="1">
          <a:blip r:embed="rId3"/>
          <a:srcRect l="2501" t="18431" r="26666" b="9223"/>
          <a:stretch/>
        </p:blipFill>
        <p:spPr>
          <a:xfrm>
            <a:off x="1143000" y="2178121"/>
            <a:ext cx="4317890" cy="2793930"/>
          </a:xfrm>
          <a:prstGeom prst="rect">
            <a:avLst/>
          </a:prstGeom>
        </p:spPr>
      </p:pic>
      <p:pic>
        <p:nvPicPr>
          <p:cNvPr id="8" name="Picture 7">
            <a:extLst>
              <a:ext uri="{FF2B5EF4-FFF2-40B4-BE49-F238E27FC236}">
                <a16:creationId xmlns:a16="http://schemas.microsoft.com/office/drawing/2014/main" id="{2776625C-94E7-D23C-5E76-BB3221B75ABC}"/>
              </a:ext>
            </a:extLst>
          </p:cNvPr>
          <p:cNvPicPr>
            <a:picLocks noChangeAspect="1"/>
          </p:cNvPicPr>
          <p:nvPr/>
        </p:nvPicPr>
        <p:blipFill rotWithShape="1">
          <a:blip r:embed="rId4"/>
          <a:srcRect l="2500" t="17115" r="29166" b="2647"/>
          <a:stretch/>
        </p:blipFill>
        <p:spPr>
          <a:xfrm>
            <a:off x="5143500" y="3086100"/>
            <a:ext cx="2765686" cy="2057401"/>
          </a:xfrm>
          <a:prstGeom prst="rect">
            <a:avLst/>
          </a:prstGeom>
        </p:spPr>
      </p:pic>
    </p:spTree>
    <p:extLst>
      <p:ext uri="{BB962C8B-B14F-4D97-AF65-F5344CB8AC3E}">
        <p14:creationId xmlns:p14="http://schemas.microsoft.com/office/powerpoint/2010/main" val="3144572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AB76-1D2E-4D53-B870-B1B5D59D2160}"/>
              </a:ext>
            </a:extLst>
          </p:cNvPr>
          <p:cNvSpPr>
            <a:spLocks noGrp="1"/>
          </p:cNvSpPr>
          <p:nvPr>
            <p:ph type="title"/>
          </p:nvPr>
        </p:nvSpPr>
        <p:spPr>
          <a:xfrm>
            <a:off x="369870" y="727383"/>
            <a:ext cx="8322067" cy="973726"/>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June 17, 2023, YouTubers using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ChatGPT</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Can </a:t>
            </a:r>
            <a:r>
              <a:rPr lang="en-US" sz="2000" b="1" dirty="0" err="1">
                <a:latin typeface="Tahoma" panose="020B0604030504040204" pitchFamily="34" charset="0"/>
                <a:ea typeface="Tahoma" panose="020B0604030504040204" pitchFamily="34" charset="0"/>
                <a:cs typeface="Tahoma" panose="020B0604030504040204" pitchFamily="34" charset="0"/>
              </a:rPr>
              <a:t>ChatGPT</a:t>
            </a:r>
            <a:r>
              <a:rPr lang="en-US" sz="2000" b="1" dirty="0">
                <a:latin typeface="Tahoma" panose="020B0604030504040204" pitchFamily="34" charset="0"/>
                <a:ea typeface="Tahoma" panose="020B0604030504040204" pitchFamily="34" charset="0"/>
                <a:cs typeface="Tahoma" panose="020B0604030504040204" pitchFamily="34" charset="0"/>
              </a:rPr>
              <a:t> Replace a Cantonese Teacher? How to Use </a:t>
            </a:r>
            <a:r>
              <a:rPr lang="en-US" sz="2000" b="1" dirty="0" err="1">
                <a:latin typeface="Tahoma" panose="020B0604030504040204" pitchFamily="34" charset="0"/>
                <a:ea typeface="Tahoma" panose="020B0604030504040204" pitchFamily="34" charset="0"/>
                <a:cs typeface="Tahoma" panose="020B0604030504040204" pitchFamily="34" charset="0"/>
              </a:rPr>
              <a:t>ChatGPT</a:t>
            </a:r>
            <a:r>
              <a:rPr lang="en-US" sz="2000" b="1" dirty="0">
                <a:latin typeface="Tahoma" panose="020B0604030504040204" pitchFamily="34" charset="0"/>
                <a:ea typeface="Tahoma" panose="020B0604030504040204" pitchFamily="34" charset="0"/>
                <a:cs typeface="Tahoma" panose="020B0604030504040204" pitchFamily="34" charset="0"/>
              </a:rPr>
              <a:t> to Learn </a:t>
            </a:r>
            <a:r>
              <a:rPr lang="en-US" sz="2000" b="1" dirty="0" err="1">
                <a:latin typeface="Tahoma" panose="020B0604030504040204" pitchFamily="34" charset="0"/>
                <a:ea typeface="Tahoma" panose="020B0604030504040204" pitchFamily="34" charset="0"/>
                <a:cs typeface="Tahoma" panose="020B0604030504040204" pitchFamily="34" charset="0"/>
              </a:rPr>
              <a:t>Cantonese|Dope</a:t>
            </a:r>
            <a:r>
              <a:rPr lang="en-US" sz="2000" b="1" dirty="0">
                <a:latin typeface="Tahoma" panose="020B0604030504040204" pitchFamily="34" charset="0"/>
                <a:ea typeface="Tahoma" panose="020B0604030504040204" pitchFamily="34" charset="0"/>
                <a:cs typeface="Tahoma" panose="020B0604030504040204" pitchFamily="34" charset="0"/>
              </a:rPr>
              <a:t> Chinese</a:t>
            </a:r>
            <a:br>
              <a:rPr lang="en-US" sz="20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F0F0F"/>
                </a:solidFill>
                <a:latin typeface="Tahoma" panose="020B0604030504040204" pitchFamily="34" charset="0"/>
                <a:ea typeface="Tahoma" panose="020B0604030504040204" pitchFamily="34" charset="0"/>
                <a:cs typeface="Tahoma" panose="020B0604030504040204" pitchFamily="34" charset="0"/>
              </a:rPr>
              <a:t>Dope Chinese with Gloria</a:t>
            </a:r>
            <a:b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hlinkClick r:id="rId2"/>
              </a:rPr>
              <a:t>https://www.youtube.com/watch?v=x5yAG3qksI4</a:t>
            </a:r>
            <a:r>
              <a:rPr lang="en-US" sz="1800" b="1" dirty="0">
                <a:solidFill>
                  <a:srgbClr val="0F0F0F"/>
                </a:solidFill>
                <a:latin typeface="Tahoma" panose="020B0604030504040204" pitchFamily="34" charset="0"/>
                <a:ea typeface="Tahoma" panose="020B0604030504040204" pitchFamily="34" charset="0"/>
                <a:cs typeface="Tahoma" panose="020B0604030504040204" pitchFamily="34" charset="0"/>
              </a:rPr>
              <a:t> </a:t>
            </a:r>
            <a:br>
              <a:rPr lang="en-US" sz="1500" b="1" dirty="0">
                <a:solidFill>
                  <a:srgbClr val="0F0F0F"/>
                </a:solidFill>
                <a:latin typeface="YouTube Sans"/>
              </a:rPr>
            </a:br>
            <a:br>
              <a:rPr lang="en-US" sz="600" dirty="0"/>
            </a:br>
            <a:endParaRPr lang="en-US" sz="1013"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8170173D-D1A9-6983-A477-BACD956F03CB}"/>
              </a:ext>
            </a:extLst>
          </p:cNvPr>
          <p:cNvPicPr>
            <a:picLocks noChangeAspect="1"/>
          </p:cNvPicPr>
          <p:nvPr/>
        </p:nvPicPr>
        <p:blipFill rotWithShape="1">
          <a:blip r:embed="rId3"/>
          <a:srcRect l="3334" t="11854" r="26665" b="3962"/>
          <a:stretch/>
        </p:blipFill>
        <p:spPr>
          <a:xfrm>
            <a:off x="183244" y="2051955"/>
            <a:ext cx="4057650" cy="3091544"/>
          </a:xfrm>
          <a:prstGeom prst="rect">
            <a:avLst/>
          </a:prstGeom>
        </p:spPr>
      </p:pic>
      <p:pic>
        <p:nvPicPr>
          <p:cNvPr id="7" name="Picture 6">
            <a:extLst>
              <a:ext uri="{FF2B5EF4-FFF2-40B4-BE49-F238E27FC236}">
                <a16:creationId xmlns:a16="http://schemas.microsoft.com/office/drawing/2014/main" id="{EE2C7FA3-1C35-D790-3F81-9D35ACFAA8C3}"/>
              </a:ext>
            </a:extLst>
          </p:cNvPr>
          <p:cNvPicPr>
            <a:picLocks noChangeAspect="1"/>
          </p:cNvPicPr>
          <p:nvPr/>
        </p:nvPicPr>
        <p:blipFill rotWithShape="1">
          <a:blip r:embed="rId4"/>
          <a:srcRect l="4166" t="18431" r="30001" b="3962"/>
          <a:stretch/>
        </p:blipFill>
        <p:spPr>
          <a:xfrm>
            <a:off x="4975026" y="2113102"/>
            <a:ext cx="4057649" cy="3030397"/>
          </a:xfrm>
          <a:prstGeom prst="rect">
            <a:avLst/>
          </a:prstGeom>
        </p:spPr>
      </p:pic>
    </p:spTree>
    <p:extLst>
      <p:ext uri="{BB962C8B-B14F-4D97-AF65-F5344CB8AC3E}">
        <p14:creationId xmlns:p14="http://schemas.microsoft.com/office/powerpoint/2010/main" val="2741437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AB76-1D2E-4D53-B870-B1B5D59D2160}"/>
              </a:ext>
            </a:extLst>
          </p:cNvPr>
          <p:cNvSpPr>
            <a:spLocks noGrp="1"/>
          </p:cNvSpPr>
          <p:nvPr>
            <p:ph type="title"/>
          </p:nvPr>
        </p:nvSpPr>
        <p:spPr>
          <a:xfrm>
            <a:off x="626724" y="482885"/>
            <a:ext cx="7983020" cy="1505900"/>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June 17, 2023, YouTubers using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ChatGPT</a:t>
            </a:r>
            <a:b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a:solidFill>
                  <a:srgbClr val="0F0F0F"/>
                </a:solidFill>
                <a:latin typeface="Tahoma" panose="020B0604030504040204" pitchFamily="34" charset="0"/>
                <a:ea typeface="Tahoma" panose="020B0604030504040204" pitchFamily="34" charset="0"/>
                <a:cs typeface="Tahoma" panose="020B0604030504040204" pitchFamily="34" charset="0"/>
              </a:rPr>
              <a:t>Will AI change the future of language learning?｜</a:t>
            </a:r>
            <a:r>
              <a:rPr lang="en-US" sz="2100" b="1" dirty="0" err="1">
                <a:solidFill>
                  <a:srgbClr val="0F0F0F"/>
                </a:solidFill>
                <a:latin typeface="Tahoma" panose="020B0604030504040204" pitchFamily="34" charset="0"/>
                <a:ea typeface="Tahoma" panose="020B0604030504040204" pitchFamily="34" charset="0"/>
                <a:cs typeface="Tahoma" panose="020B0604030504040204" pitchFamily="34" charset="0"/>
              </a:rPr>
              <a:t>ChatGPT</a:t>
            </a:r>
            <a:br>
              <a:rPr lang="en-US" sz="15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500" b="1" dirty="0">
                <a:solidFill>
                  <a:srgbClr val="0F0F0F"/>
                </a:solidFill>
                <a:latin typeface="Tahoma" panose="020B0604030504040204" pitchFamily="34" charset="0"/>
                <a:ea typeface="Tahoma" panose="020B0604030504040204" pitchFamily="34" charset="0"/>
                <a:cs typeface="Tahoma" panose="020B0604030504040204" pitchFamily="34" charset="0"/>
              </a:rPr>
              <a:t>Grace Mandarin Chinese</a:t>
            </a:r>
            <a:br>
              <a:rPr lang="en-US" sz="15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500" b="1" dirty="0">
                <a:solidFill>
                  <a:srgbClr val="0F0F0F"/>
                </a:solidFill>
                <a:latin typeface="Tahoma" panose="020B0604030504040204" pitchFamily="34" charset="0"/>
                <a:ea typeface="Tahoma" panose="020B0604030504040204" pitchFamily="34" charset="0"/>
                <a:cs typeface="Tahoma" panose="020B0604030504040204" pitchFamily="34" charset="0"/>
                <a:hlinkClick r:id="rId2"/>
              </a:rPr>
              <a:t>https://www.youtube.com/watch?v=WNfmU6lbVbE</a:t>
            </a:r>
            <a:r>
              <a:rPr lang="en-US" sz="1500" b="1" dirty="0">
                <a:solidFill>
                  <a:srgbClr val="0F0F0F"/>
                </a:solidFill>
                <a:latin typeface="Tahoma" panose="020B0604030504040204" pitchFamily="34" charset="0"/>
                <a:ea typeface="Tahoma" panose="020B0604030504040204" pitchFamily="34" charset="0"/>
                <a:cs typeface="Tahoma" panose="020B0604030504040204" pitchFamily="34" charset="0"/>
              </a:rPr>
              <a:t> </a:t>
            </a:r>
            <a:br>
              <a:rPr lang="en-US" sz="1500" b="1" dirty="0">
                <a:solidFill>
                  <a:srgbClr val="0F0F0F"/>
                </a:solidFill>
                <a:latin typeface="YouTube Sans"/>
              </a:rPr>
            </a:br>
            <a:br>
              <a:rPr lang="en-US" sz="600" dirty="0"/>
            </a:br>
            <a:endParaRPr lang="en-US" sz="1013"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39881EE0-42D6-6812-CFA1-A8DBB12821EB}"/>
              </a:ext>
            </a:extLst>
          </p:cNvPr>
          <p:cNvPicPr>
            <a:picLocks noChangeAspect="1"/>
          </p:cNvPicPr>
          <p:nvPr/>
        </p:nvPicPr>
        <p:blipFill rotWithShape="1">
          <a:blip r:embed="rId3"/>
          <a:srcRect l="2615" t="11854" r="26666" b="3962"/>
          <a:stretch/>
        </p:blipFill>
        <p:spPr>
          <a:xfrm>
            <a:off x="1143000" y="2218597"/>
            <a:ext cx="3878397" cy="2924903"/>
          </a:xfrm>
          <a:prstGeom prst="rect">
            <a:avLst/>
          </a:prstGeom>
        </p:spPr>
      </p:pic>
      <p:pic>
        <p:nvPicPr>
          <p:cNvPr id="8" name="Picture 7">
            <a:extLst>
              <a:ext uri="{FF2B5EF4-FFF2-40B4-BE49-F238E27FC236}">
                <a16:creationId xmlns:a16="http://schemas.microsoft.com/office/drawing/2014/main" id="{2F26C787-8D42-FF9A-A548-81463411F66D}"/>
              </a:ext>
            </a:extLst>
          </p:cNvPr>
          <p:cNvPicPr>
            <a:picLocks noChangeAspect="1"/>
          </p:cNvPicPr>
          <p:nvPr/>
        </p:nvPicPr>
        <p:blipFill rotWithShape="1">
          <a:blip r:embed="rId4"/>
          <a:srcRect l="2500" t="11854" r="30000" b="3962"/>
          <a:stretch/>
        </p:blipFill>
        <p:spPr>
          <a:xfrm>
            <a:off x="5046663" y="2218597"/>
            <a:ext cx="2865303" cy="2263943"/>
          </a:xfrm>
          <a:prstGeom prst="rect">
            <a:avLst/>
          </a:prstGeom>
        </p:spPr>
      </p:pic>
    </p:spTree>
    <p:extLst>
      <p:ext uri="{BB962C8B-B14F-4D97-AF65-F5344CB8AC3E}">
        <p14:creationId xmlns:p14="http://schemas.microsoft.com/office/powerpoint/2010/main" val="4061533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303" y="154960"/>
            <a:ext cx="6747367" cy="779318"/>
          </a:xfrm>
        </p:spPr>
        <p:txBody>
          <a:bodyPr/>
          <a:lstStyle/>
          <a:p>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Data Sources for Studies (#1-#4)</a:t>
            </a:r>
          </a:p>
        </p:txBody>
      </p:sp>
      <p:sp>
        <p:nvSpPr>
          <p:cNvPr id="10" name="TextBox 9">
            <a:extLst>
              <a:ext uri="{FF2B5EF4-FFF2-40B4-BE49-F238E27FC236}">
                <a16:creationId xmlns:a16="http://schemas.microsoft.com/office/drawing/2014/main" id="{CC698751-8804-9FA9-2761-AF962B8C28F6}"/>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7" name="TextBox 6">
            <a:extLst>
              <a:ext uri="{FF2B5EF4-FFF2-40B4-BE49-F238E27FC236}">
                <a16:creationId xmlns:a16="http://schemas.microsoft.com/office/drawing/2014/main" id="{67D4326A-5FC0-7BD1-FE56-C44B16E005F5}"/>
              </a:ext>
            </a:extLst>
          </p:cNvPr>
          <p:cNvSpPr txBox="1"/>
          <p:nvPr/>
        </p:nvSpPr>
        <p:spPr>
          <a:xfrm>
            <a:off x="6556354" y="1096257"/>
            <a:ext cx="4572000" cy="369332"/>
          </a:xfrm>
          <a:prstGeom prst="rect">
            <a:avLst/>
          </a:prstGeom>
          <a:noFill/>
        </p:spPr>
        <p:txBody>
          <a:bodyPr wrap="square">
            <a:spAutoFit/>
          </a:bodyPr>
          <a:lstStyle/>
          <a:p>
            <a:r>
              <a:rPr lang="en-US" sz="1800" b="1" dirty="0">
                <a:effectLst/>
                <a:latin typeface="Tahoma" panose="020B0604030504040204" pitchFamily="34" charset="0"/>
                <a:ea typeface="Tahoma" panose="020B0604030504040204" pitchFamily="34" charset="0"/>
                <a:cs typeface="Tahoma" panose="020B0604030504040204" pitchFamily="34" charset="0"/>
              </a:rPr>
              <a:t>140 YouTube Videos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7970FF85-3158-0309-84FF-549767CFA60E}"/>
              </a:ext>
            </a:extLst>
          </p:cNvPr>
          <p:cNvSpPr txBox="1"/>
          <p:nvPr/>
        </p:nvSpPr>
        <p:spPr>
          <a:xfrm>
            <a:off x="6556354" y="2821929"/>
            <a:ext cx="6417489" cy="646331"/>
          </a:xfrm>
          <a:prstGeom prst="rect">
            <a:avLst/>
          </a:prstGeom>
          <a:noFill/>
        </p:spPr>
        <p:txBody>
          <a:bodyPr wrap="square">
            <a:spAutoFit/>
          </a:bodyPr>
          <a:lstStyle/>
          <a:p>
            <a:r>
              <a:rPr lang="en-US" altLang="zh-CN" sz="1800" b="1" dirty="0">
                <a:effectLst/>
                <a:latin typeface="Tahoma" panose="020B0604030504040204" pitchFamily="34" charset="0"/>
                <a:ea typeface="Tahoma" panose="020B0604030504040204" pitchFamily="34" charset="0"/>
                <a:cs typeface="Tahoma" panose="020B0604030504040204" pitchFamily="34" charset="0"/>
              </a:rPr>
              <a:t>14</a:t>
            </a:r>
            <a:r>
              <a:rPr lang="zh-CN" altLang="en-US" sz="1800" b="1" dirty="0">
                <a:effectLst/>
                <a:latin typeface="Tahoma" panose="020B0604030504040204" pitchFamily="34" charset="0"/>
                <a:ea typeface="Times New Roman" panose="02020603050405020304" pitchFamily="18" charset="0"/>
                <a:cs typeface="Tahoma" panose="020B0604030504040204" pitchFamily="34" charset="0"/>
              </a:rPr>
              <a:t> </a:t>
            </a:r>
            <a:r>
              <a:rPr lang="en-US" altLang="zh-CN" sz="1800" b="1" dirty="0">
                <a:effectLst/>
                <a:latin typeface="Tahoma" panose="020B0604030504040204" pitchFamily="34" charset="0"/>
                <a:ea typeface="Tahoma" panose="020B0604030504040204" pitchFamily="34" charset="0"/>
                <a:cs typeface="Tahoma" panose="020B0604030504040204" pitchFamily="34" charset="0"/>
              </a:rPr>
              <a:t>YouTubers</a:t>
            </a:r>
            <a:r>
              <a:rPr lang="zh-CN" altLang="en-US" sz="1800" b="1" dirty="0">
                <a:effectLst/>
                <a:latin typeface="Tahoma" panose="020B0604030504040204" pitchFamily="34" charset="0"/>
                <a:ea typeface="Times New Roman" panose="02020603050405020304" pitchFamily="18" charset="0"/>
                <a:cs typeface="Tahoma" panose="020B0604030504040204" pitchFamily="34" charset="0"/>
              </a:rPr>
              <a:t> </a:t>
            </a:r>
            <a:endParaRPr lang="en-US" altLang="zh-CN" sz="1800" b="1" dirty="0">
              <a:effectLst/>
              <a:latin typeface="Tahoma" panose="020B0604030504040204" pitchFamily="34" charset="0"/>
              <a:ea typeface="Tahoma" panose="020B0604030504040204" pitchFamily="34" charset="0"/>
              <a:cs typeface="Tahoma" panose="020B0604030504040204" pitchFamily="34" charset="0"/>
            </a:endParaRPr>
          </a:p>
          <a:p>
            <a:r>
              <a:rPr lang="en-US" altLang="zh-CN" sz="1800" b="1" dirty="0">
                <a:effectLst/>
                <a:latin typeface="Tahoma" panose="020B0604030504040204" pitchFamily="34" charset="0"/>
                <a:ea typeface="Tahoma" panose="020B0604030504040204" pitchFamily="34" charset="0"/>
                <a:cs typeface="Tahoma" panose="020B0604030504040204" pitchFamily="34" charset="0"/>
              </a:rPr>
              <a:t>(teacher/professor)</a:t>
            </a:r>
            <a:r>
              <a:rPr lang="zh-CN" altLang="en-US" sz="1800" b="1" dirty="0">
                <a:effectLst/>
                <a:latin typeface="Tahoma" panose="020B0604030504040204" pitchFamily="34" charset="0"/>
                <a:ea typeface="Times New Roman" panose="02020603050405020304" pitchFamily="18" charset="0"/>
                <a:cs typeface="Tahoma" panose="020B0604030504040204" pitchFamily="34" charset="0"/>
              </a:rPr>
              <a:t> </a:t>
            </a:r>
            <a:r>
              <a:rPr lang="en-US" b="1" dirty="0">
                <a:effectLst/>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6C5A7F0C-76E4-E706-43B5-27366BA43E50}"/>
              </a:ext>
            </a:extLst>
          </p:cNvPr>
          <p:cNvSpPr txBox="1"/>
          <p:nvPr/>
        </p:nvSpPr>
        <p:spPr>
          <a:xfrm>
            <a:off x="6556354" y="1730206"/>
            <a:ext cx="2968657" cy="923330"/>
          </a:xfrm>
          <a:prstGeom prst="rect">
            <a:avLst/>
          </a:prstGeom>
          <a:noFill/>
        </p:spPr>
        <p:txBody>
          <a:bodyPr wrap="square">
            <a:spAutoFit/>
          </a:bodyPr>
          <a:lstStyle/>
          <a:p>
            <a:r>
              <a:rPr lang="en-US" sz="1800" b="1" dirty="0">
                <a:effectLst/>
                <a:latin typeface="Tahoma" panose="020B0604030504040204" pitchFamily="34" charset="0"/>
                <a:ea typeface="Tahoma" panose="020B0604030504040204" pitchFamily="34" charset="0"/>
                <a:cs typeface="Tahoma" panose="020B0604030504040204" pitchFamily="34" charset="0"/>
              </a:rPr>
              <a:t>YouTube videos &amp; comments</a:t>
            </a:r>
          </a:p>
          <a:p>
            <a:r>
              <a:rPr lang="en-US" b="1" dirty="0">
                <a:latin typeface="Tahoma" panose="020B0604030504040204" pitchFamily="34" charset="0"/>
                <a:ea typeface="Tahoma" panose="020B0604030504040204" pitchFamily="34" charset="0"/>
                <a:cs typeface="Tahoma" panose="020B0604030504040204" pitchFamily="34" charset="0"/>
              </a:rPr>
              <a:t>across 1</a:t>
            </a:r>
            <a:r>
              <a:rPr lang="en-US" altLang="zh-CN" b="1" dirty="0">
                <a:latin typeface="Tahoma" panose="020B0604030504040204" pitchFamily="34" charset="0"/>
                <a:ea typeface="Tahoma" panose="020B0604030504040204" pitchFamily="34" charset="0"/>
                <a:cs typeface="Tahoma" panose="020B0604030504040204" pitchFamily="34" charset="0"/>
              </a:rPr>
              <a:t>8</a:t>
            </a:r>
            <a:r>
              <a:rPr lang="en-US" b="1" dirty="0">
                <a:latin typeface="Tahoma" panose="020B0604030504040204" pitchFamily="34" charset="0"/>
                <a:ea typeface="Tahoma" panose="020B0604030504040204" pitchFamily="34" charset="0"/>
                <a:cs typeface="Tahoma" panose="020B0604030504040204" pitchFamily="34" charset="0"/>
              </a:rPr>
              <a:t> languages</a:t>
            </a:r>
          </a:p>
        </p:txBody>
      </p:sp>
      <p:sp>
        <p:nvSpPr>
          <p:cNvPr id="19" name="TextBox 18">
            <a:extLst>
              <a:ext uri="{FF2B5EF4-FFF2-40B4-BE49-F238E27FC236}">
                <a16:creationId xmlns:a16="http://schemas.microsoft.com/office/drawing/2014/main" id="{02BA2350-7397-5CC0-D5C2-CBC7FC48E5F0}"/>
              </a:ext>
            </a:extLst>
          </p:cNvPr>
          <p:cNvSpPr txBox="1"/>
          <p:nvPr/>
        </p:nvSpPr>
        <p:spPr>
          <a:xfrm>
            <a:off x="367435" y="1064795"/>
            <a:ext cx="6188919" cy="3729739"/>
          </a:xfrm>
          <a:prstGeom prst="rect">
            <a:avLst/>
          </a:prstGeom>
          <a:noFill/>
        </p:spPr>
        <p:txBody>
          <a:bodyPr wrap="square">
            <a:spAutoFit/>
          </a:bodyPr>
          <a:lstStyle/>
          <a:p>
            <a:pPr marL="342900" marR="128270" indent="-342900">
              <a:spcAft>
                <a:spcPts val="600"/>
              </a:spcAft>
              <a:buAutoNum type="arabicPeriod"/>
            </a:pPr>
            <a:r>
              <a:rPr lang="en-US" sz="1800" dirty="0">
                <a:effectLst/>
                <a:latin typeface="Tahoma" panose="020B0604030504040204" pitchFamily="34" charset="0"/>
                <a:ea typeface="Tahoma" panose="020B0604030504040204" pitchFamily="34" charset="0"/>
                <a:cs typeface="Tahoma" panose="020B0604030504040204" pitchFamily="34" charset="0"/>
              </a:rPr>
              <a:t>Embracing the disrupted language teaching and learning field: Analyzing YouTube content creation related to ChatGPT. </a:t>
            </a:r>
            <a:endParaRPr lang="en-US" dirty="0">
              <a:latin typeface="Tahoma" panose="020B0604030504040204" pitchFamily="34" charset="0"/>
              <a:ea typeface="Tahoma" panose="020B0604030504040204" pitchFamily="34" charset="0"/>
              <a:cs typeface="Tahoma" panose="020B0604030504040204" pitchFamily="34" charset="0"/>
            </a:endParaRPr>
          </a:p>
          <a:p>
            <a:pPr marL="342900" marR="128270" indent="-342900">
              <a:spcAft>
                <a:spcPts val="600"/>
              </a:spcAft>
              <a:buAutoNum type="arabicPeriod"/>
            </a:pPr>
            <a:r>
              <a:rPr lang="en-US" sz="1800" dirty="0">
                <a:effectLst/>
                <a:latin typeface="Tahoma" panose="020B0604030504040204" pitchFamily="34" charset="0"/>
                <a:ea typeface="Tahoma" panose="020B0604030504040204" pitchFamily="34" charset="0"/>
                <a:cs typeface="Tahoma" panose="020B0604030504040204" pitchFamily="34" charset="0"/>
              </a:rPr>
              <a:t>Exploring the </a:t>
            </a:r>
            <a:r>
              <a:rPr lang="en-US" sz="1800" dirty="0">
                <a:solidFill>
                  <a:schemeClr val="bg1"/>
                </a:solidFill>
                <a:effectLst/>
                <a:highlight>
                  <a:srgbClr val="800000"/>
                </a:highlight>
                <a:latin typeface="Tahoma" panose="020B0604030504040204" pitchFamily="34" charset="0"/>
                <a:ea typeface="Tahoma" panose="020B0604030504040204" pitchFamily="34" charset="0"/>
                <a:cs typeface="Tahoma" panose="020B0604030504040204" pitchFamily="34" charset="0"/>
              </a:rPr>
              <a:t>multilingual applications </a:t>
            </a:r>
            <a:r>
              <a:rPr lang="en-US" sz="1800" dirty="0">
                <a:effectLst/>
                <a:latin typeface="Tahoma" panose="020B0604030504040204" pitchFamily="34" charset="0"/>
                <a:ea typeface="Tahoma" panose="020B0604030504040204" pitchFamily="34" charset="0"/>
                <a:cs typeface="Tahoma" panose="020B0604030504040204" pitchFamily="34" charset="0"/>
              </a:rPr>
              <a:t>of ChatGPT: Uncovering language learning affordances in YouTuber videos. </a:t>
            </a:r>
          </a:p>
          <a:p>
            <a:pPr marL="342900" marR="128270" indent="-342900">
              <a:spcAft>
                <a:spcPts val="600"/>
              </a:spcAft>
              <a:buAutoNum type="arabicPeriod"/>
            </a:pPr>
            <a:r>
              <a:rPr lang="en-US" dirty="0">
                <a:latin typeface="Tahoma" panose="020B0604030504040204" pitchFamily="34" charset="0"/>
                <a:ea typeface="Tahoma" panose="020B0604030504040204" pitchFamily="34" charset="0"/>
                <a:cs typeface="Tahoma" panose="020B0604030504040204" pitchFamily="34" charset="0"/>
              </a:rPr>
              <a:t>Exploring inventions in </a:t>
            </a:r>
            <a:r>
              <a:rPr lang="en-US" altLang="zh-CN" dirty="0">
                <a:solidFill>
                  <a:schemeClr val="bg1"/>
                </a:solidFill>
                <a:highlight>
                  <a:srgbClr val="660C13"/>
                </a:highlight>
                <a:latin typeface="Tahoma" panose="020B0604030504040204" pitchFamily="34" charset="0"/>
                <a:ea typeface="Tahoma" panose="020B0604030504040204" pitchFamily="34" charset="0"/>
                <a:cs typeface="Tahoma" panose="020B0604030504040204" pitchFamily="34" charset="0"/>
              </a:rPr>
              <a:t>self-directed</a:t>
            </a:r>
            <a:r>
              <a:rPr lang="en-US" dirty="0">
                <a:solidFill>
                  <a:schemeClr val="bg1"/>
                </a:solidFill>
                <a:highlight>
                  <a:srgbClr val="660C13"/>
                </a:highlight>
                <a:latin typeface="Tahoma" panose="020B0604030504040204" pitchFamily="34" charset="0"/>
                <a:ea typeface="Tahoma" panose="020B0604030504040204" pitchFamily="34" charset="0"/>
                <a:cs typeface="Tahoma" panose="020B0604030504040204" pitchFamily="34" charset="0"/>
              </a:rPr>
              <a:t> language learning</a:t>
            </a:r>
            <a:r>
              <a:rPr lang="en-US" dirty="0">
                <a:latin typeface="Tahoma" panose="020B0604030504040204" pitchFamily="34" charset="0"/>
                <a:ea typeface="Tahoma" panose="020B0604030504040204" pitchFamily="34" charset="0"/>
                <a:cs typeface="Tahoma" panose="020B0604030504040204" pitchFamily="34" charset="0"/>
              </a:rPr>
              <a:t> with generative AI: Implementations and perspectives of YouTube content creators</a:t>
            </a:r>
            <a:r>
              <a:rPr lang="en-US" sz="1800" dirty="0">
                <a:effectLst/>
                <a:latin typeface="Tahoma" panose="020B0604030504040204" pitchFamily="34" charset="0"/>
                <a:ea typeface="Tahoma" panose="020B0604030504040204" pitchFamily="34" charset="0"/>
                <a:cs typeface="Tahoma" panose="020B0604030504040204" pitchFamily="34" charset="0"/>
              </a:rPr>
              <a:t>. </a:t>
            </a:r>
          </a:p>
          <a:p>
            <a:pPr marL="342900" marR="128270" indent="-342900">
              <a:spcAft>
                <a:spcPts val="600"/>
              </a:spcAft>
              <a:buAutoNum type="arabicPeriod"/>
            </a:pPr>
            <a:r>
              <a:rPr lang="en-US" altLang="zh-CN" sz="1800" dirty="0">
                <a:latin typeface="Tahoma" panose="020B0604030504040204" pitchFamily="34" charset="0"/>
                <a:ea typeface="Tahoma" panose="020B0604030504040204" pitchFamily="34" charset="0"/>
                <a:cs typeface="Tahoma" panose="020B0604030504040204" pitchFamily="34" charset="0"/>
              </a:rPr>
              <a:t>R</a:t>
            </a:r>
            <a:r>
              <a:rPr lang="en-US" altLang="zh-CN" sz="1800" dirty="0">
                <a:effectLst/>
                <a:latin typeface="Tahoma" panose="020B0604030504040204" pitchFamily="34" charset="0"/>
                <a:ea typeface="Tahoma" panose="020B0604030504040204" pitchFamily="34" charset="0"/>
                <a:cs typeface="Tahoma" panose="020B0604030504040204" pitchFamily="34" charset="0"/>
              </a:rPr>
              <a:t>econceptualizing the </a:t>
            </a:r>
            <a:r>
              <a:rPr lang="en-US" altLang="zh-CN" sz="1800" dirty="0">
                <a:solidFill>
                  <a:schemeClr val="bg1"/>
                </a:solidFill>
                <a:effectLst/>
                <a:highlight>
                  <a:srgbClr val="690304"/>
                </a:highlight>
                <a:latin typeface="Tahoma" panose="020B0604030504040204" pitchFamily="34" charset="0"/>
                <a:ea typeface="Tahoma" panose="020B0604030504040204" pitchFamily="34" charset="0"/>
                <a:cs typeface="Tahoma" panose="020B0604030504040204" pitchFamily="34" charset="0"/>
              </a:rPr>
              <a:t>self-directed language learning </a:t>
            </a:r>
            <a:r>
              <a:rPr lang="en-US" altLang="zh-CN" sz="1800" dirty="0">
                <a:effectLst/>
                <a:latin typeface="Tahoma" panose="020B0604030504040204" pitchFamily="34" charset="0"/>
                <a:ea typeface="Tahoma" panose="020B0604030504040204" pitchFamily="34" charset="0"/>
                <a:cs typeface="Tahoma" panose="020B0604030504040204" pitchFamily="34" charset="0"/>
              </a:rPr>
              <a:t>in the era of generative AI: An exploratory analysis</a:t>
            </a:r>
            <a:r>
              <a:rPr lang="en-US" altLang="zh-CN" sz="1800" dirty="0">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R="128270">
              <a:lnSpc>
                <a:spcPct val="110000"/>
              </a:lnSpc>
            </a:pPr>
            <a:endParaRPr lang="en-US" sz="1800" i="1" dirty="0">
              <a:effectLst/>
              <a:latin typeface="Times New Roman" panose="02020603050405020304" pitchFamily="18" charset="0"/>
              <a:ea typeface="SimSun" panose="02010600030101010101" pitchFamily="2" charset="-122"/>
            </a:endParaRPr>
          </a:p>
        </p:txBody>
      </p:sp>
      <p:cxnSp>
        <p:nvCxnSpPr>
          <p:cNvPr id="20" name="Straight Connector 19">
            <a:extLst>
              <a:ext uri="{FF2B5EF4-FFF2-40B4-BE49-F238E27FC236}">
                <a16:creationId xmlns:a16="http://schemas.microsoft.com/office/drawing/2014/main" id="{54ED8EE7-C99F-0250-E70B-0C56E923F1C7}"/>
              </a:ext>
            </a:extLst>
          </p:cNvPr>
          <p:cNvCxnSpPr>
            <a:cxnSpLocks/>
          </p:cNvCxnSpPr>
          <p:nvPr/>
        </p:nvCxnSpPr>
        <p:spPr>
          <a:xfrm>
            <a:off x="6512366" y="1064795"/>
            <a:ext cx="0" cy="506595"/>
          </a:xfrm>
          <a:prstGeom prst="line">
            <a:avLst/>
          </a:prstGeom>
          <a:ln w="38100">
            <a:solidFill>
              <a:srgbClr val="660C13"/>
            </a:solidFill>
          </a:ln>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E4ABEB00-5ED1-F281-F2C2-0D50294B6724}"/>
              </a:ext>
            </a:extLst>
          </p:cNvPr>
          <p:cNvCxnSpPr>
            <a:cxnSpLocks/>
          </p:cNvCxnSpPr>
          <p:nvPr/>
        </p:nvCxnSpPr>
        <p:spPr>
          <a:xfrm>
            <a:off x="6522309" y="1946002"/>
            <a:ext cx="0" cy="506595"/>
          </a:xfrm>
          <a:prstGeom prst="line">
            <a:avLst/>
          </a:prstGeom>
          <a:ln w="38100">
            <a:solidFill>
              <a:srgbClr val="660C13"/>
            </a:solidFill>
          </a:ln>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A851F948-3667-7464-1B3B-F558E043A3FF}"/>
              </a:ext>
            </a:extLst>
          </p:cNvPr>
          <p:cNvCxnSpPr>
            <a:cxnSpLocks/>
          </p:cNvCxnSpPr>
          <p:nvPr/>
        </p:nvCxnSpPr>
        <p:spPr>
          <a:xfrm>
            <a:off x="6541199" y="2895712"/>
            <a:ext cx="0" cy="506595"/>
          </a:xfrm>
          <a:prstGeom prst="line">
            <a:avLst/>
          </a:prstGeom>
          <a:ln w="38100">
            <a:solidFill>
              <a:srgbClr val="660C13"/>
            </a:solidFill>
          </a:ln>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2DE69D8C-FD18-779A-9D31-36D204533632}"/>
              </a:ext>
            </a:extLst>
          </p:cNvPr>
          <p:cNvCxnSpPr>
            <a:cxnSpLocks/>
          </p:cNvCxnSpPr>
          <p:nvPr/>
        </p:nvCxnSpPr>
        <p:spPr>
          <a:xfrm>
            <a:off x="6556354" y="3851986"/>
            <a:ext cx="0" cy="506595"/>
          </a:xfrm>
          <a:prstGeom prst="line">
            <a:avLst/>
          </a:prstGeom>
          <a:ln w="38100">
            <a:solidFill>
              <a:srgbClr val="660C13"/>
            </a:solidFill>
          </a:ln>
        </p:spPr>
        <p:style>
          <a:lnRef idx="1">
            <a:schemeClr val="accent6"/>
          </a:lnRef>
          <a:fillRef idx="0">
            <a:schemeClr val="accent6"/>
          </a:fillRef>
          <a:effectRef idx="0">
            <a:schemeClr val="accent6"/>
          </a:effectRef>
          <a:fontRef idx="minor">
            <a:schemeClr val="tx1"/>
          </a:fontRef>
        </p:style>
      </p:cxnSp>
      <p:sp>
        <p:nvSpPr>
          <p:cNvPr id="24" name="TextBox 23">
            <a:extLst>
              <a:ext uri="{FF2B5EF4-FFF2-40B4-BE49-F238E27FC236}">
                <a16:creationId xmlns:a16="http://schemas.microsoft.com/office/drawing/2014/main" id="{E8CDA3FB-00EA-31C6-60AC-3F406D706574}"/>
              </a:ext>
            </a:extLst>
          </p:cNvPr>
          <p:cNvSpPr txBox="1"/>
          <p:nvPr/>
        </p:nvSpPr>
        <p:spPr>
          <a:xfrm>
            <a:off x="6541199" y="3782117"/>
            <a:ext cx="6188926" cy="646331"/>
          </a:xfrm>
          <a:prstGeom prst="rect">
            <a:avLst/>
          </a:prstGeom>
          <a:noFill/>
        </p:spPr>
        <p:txBody>
          <a:bodyPr wrap="square">
            <a:spAutoFit/>
          </a:bodyPr>
          <a:lstStyle/>
          <a:p>
            <a:r>
              <a:rPr lang="en-US" altLang="zh-CN" sz="1800" b="1" dirty="0">
                <a:effectLst/>
                <a:latin typeface="Tahoma" panose="020B0604030504040204" pitchFamily="34" charset="0"/>
                <a:ea typeface="Tahoma" panose="020B0604030504040204" pitchFamily="34" charset="0"/>
                <a:cs typeface="Tahoma" panose="020B0604030504040204" pitchFamily="34" charset="0"/>
              </a:rPr>
              <a:t>19</a:t>
            </a:r>
            <a:r>
              <a:rPr lang="zh-CN" altLang="en-US" sz="1800" b="1" dirty="0">
                <a:effectLst/>
                <a:latin typeface="Tahoma" panose="020B0604030504040204" pitchFamily="34" charset="0"/>
                <a:ea typeface="Times New Roman" panose="02020603050405020304" pitchFamily="18" charset="0"/>
                <a:cs typeface="Tahoma" panose="020B0604030504040204" pitchFamily="34" charset="0"/>
              </a:rPr>
              <a:t> </a:t>
            </a:r>
            <a:r>
              <a:rPr lang="en-US" altLang="zh-CN" sz="1800" b="1" dirty="0">
                <a:effectLst/>
                <a:latin typeface="Tahoma" panose="020B0604030504040204" pitchFamily="34" charset="0"/>
                <a:ea typeface="Tahoma" panose="020B0604030504040204" pitchFamily="34" charset="0"/>
                <a:cs typeface="Tahoma" panose="020B0604030504040204" pitchFamily="34" charset="0"/>
              </a:rPr>
              <a:t>YouTubers</a:t>
            </a:r>
            <a:r>
              <a:rPr lang="zh-CN" altLang="en-US" sz="1800" b="1" dirty="0">
                <a:effectLst/>
                <a:latin typeface="Tahoma" panose="020B0604030504040204" pitchFamily="34" charset="0"/>
                <a:ea typeface="Tahoma" panose="020B0604030504040204" pitchFamily="34" charset="0"/>
                <a:cs typeface="Tahoma" panose="020B0604030504040204" pitchFamily="34" charset="0"/>
              </a:rPr>
              <a:t> </a:t>
            </a:r>
            <a:r>
              <a:rPr lang="en-US" altLang="zh-CN" b="1" dirty="0">
                <a:latin typeface="Tahoma" panose="020B0604030504040204" pitchFamily="34" charset="0"/>
                <a:ea typeface="Tahoma" panose="020B0604030504040204" pitchFamily="34" charset="0"/>
                <a:cs typeface="Tahoma" panose="020B0604030504040204" pitchFamily="34" charset="0"/>
              </a:rPr>
              <a:t>&amp;</a:t>
            </a:r>
            <a:r>
              <a:rPr lang="zh-CN" altLang="en-US" b="1" dirty="0">
                <a:latin typeface="Tahoma" panose="020B0604030504040204" pitchFamily="34" charset="0"/>
                <a:ea typeface="Tahoma" panose="020B0604030504040204" pitchFamily="34" charset="0"/>
                <a:cs typeface="Tahoma" panose="020B0604030504040204" pitchFamily="34" charset="0"/>
              </a:rPr>
              <a:t> </a:t>
            </a:r>
            <a:endParaRPr lang="en-US" altLang="zh-CN" b="1" dirty="0">
              <a:latin typeface="Tahoma" panose="020B0604030504040204" pitchFamily="34" charset="0"/>
              <a:ea typeface="Tahoma" panose="020B0604030504040204" pitchFamily="34" charset="0"/>
              <a:cs typeface="Tahoma" panose="020B0604030504040204" pitchFamily="34" charset="0"/>
            </a:endParaRPr>
          </a:p>
          <a:p>
            <a:r>
              <a:rPr lang="en-US" altLang="zh-CN" sz="1800" b="1" dirty="0">
                <a:effectLst/>
                <a:latin typeface="Tahoma" panose="020B0604030504040204" pitchFamily="34" charset="0"/>
                <a:ea typeface="Tahoma" panose="020B0604030504040204" pitchFamily="34" charset="0"/>
                <a:cs typeface="Tahoma" panose="020B0604030504040204" pitchFamily="34" charset="0"/>
              </a:rPr>
              <a:t>30</a:t>
            </a:r>
            <a:r>
              <a:rPr lang="zh-CN" altLang="en-US" sz="1800" b="1" dirty="0">
                <a:effectLst/>
                <a:latin typeface="Tahoma" panose="020B0604030504040204" pitchFamily="34" charset="0"/>
                <a:ea typeface="Tahoma" panose="020B0604030504040204" pitchFamily="34" charset="0"/>
                <a:cs typeface="Tahoma" panose="020B0604030504040204" pitchFamily="34" charset="0"/>
              </a:rPr>
              <a:t> </a:t>
            </a:r>
            <a:r>
              <a:rPr lang="en-US" altLang="zh-CN" sz="1800" b="1" dirty="0">
                <a:effectLst/>
                <a:latin typeface="Tahoma" panose="020B0604030504040204" pitchFamily="34" charset="0"/>
                <a:ea typeface="Tahoma" panose="020B0604030504040204" pitchFamily="34" charset="0"/>
                <a:cs typeface="Tahoma" panose="020B0604030504040204" pitchFamily="34" charset="0"/>
              </a:rPr>
              <a:t>Videos</a:t>
            </a:r>
            <a:r>
              <a:rPr lang="zh-CN" altLang="en-US" sz="1800" b="1" dirty="0">
                <a:effectLst/>
                <a:latin typeface="Tahoma" panose="020B0604030504040204" pitchFamily="34" charset="0"/>
                <a:ea typeface="Times New Roman" panose="02020603050405020304" pitchFamily="18" charset="0"/>
                <a:cs typeface="Tahoma" panose="020B0604030504040204" pitchFamily="34" charset="0"/>
              </a:rPr>
              <a:t> </a:t>
            </a:r>
            <a:endParaRPr lang="en-US" altLang="zh-CN" sz="18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654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Methods </a:t>
            </a:r>
            <a:endParaRPr lang="en-US" dirty="0"/>
          </a:p>
        </p:txBody>
      </p:sp>
      <p:sp>
        <p:nvSpPr>
          <p:cNvPr id="3" name="Text Placeholder 2"/>
          <p:cNvSpPr>
            <a:spLocks noGrp="1"/>
          </p:cNvSpPr>
          <p:nvPr>
            <p:ph type="body" sz="quarter" idx="10"/>
          </p:nvPr>
        </p:nvSpPr>
        <p:spPr/>
        <p:txBody>
          <a:bodyPr/>
          <a:lstStyle/>
          <a:p>
            <a:r>
              <a:rPr lang="en-US" dirty="0"/>
              <a:t>SECTION 3</a:t>
            </a:r>
          </a:p>
        </p:txBody>
      </p:sp>
      <p:pic>
        <p:nvPicPr>
          <p:cNvPr id="4" name="Picture 3">
            <a:extLst>
              <a:ext uri="{FF2B5EF4-FFF2-40B4-BE49-F238E27FC236}">
                <a16:creationId xmlns:a16="http://schemas.microsoft.com/office/drawing/2014/main" id="{210389AE-699B-FC81-9239-AA87470F6070}"/>
              </a:ext>
            </a:extLst>
          </p:cNvPr>
          <p:cNvPicPr>
            <a:picLocks noChangeAspect="1"/>
          </p:cNvPicPr>
          <p:nvPr/>
        </p:nvPicPr>
        <p:blipFill>
          <a:blip r:embed="rId3"/>
          <a:stretch>
            <a:fillRect/>
          </a:stretch>
        </p:blipFill>
        <p:spPr>
          <a:xfrm>
            <a:off x="3116495" y="441789"/>
            <a:ext cx="6027505" cy="4068566"/>
          </a:xfrm>
          <a:prstGeom prst="rect">
            <a:avLst/>
          </a:prstGeom>
        </p:spPr>
      </p:pic>
    </p:spTree>
    <p:extLst>
      <p:ext uri="{BB962C8B-B14F-4D97-AF65-F5344CB8AC3E}">
        <p14:creationId xmlns:p14="http://schemas.microsoft.com/office/powerpoint/2010/main" val="3561454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303" y="259082"/>
            <a:ext cx="4560579" cy="779318"/>
          </a:xfrm>
        </p:spPr>
        <p:txBody>
          <a:bodyPr/>
          <a:lstStyle/>
          <a:p>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Recent Publications</a:t>
            </a:r>
          </a:p>
        </p:txBody>
      </p:sp>
      <p:sp>
        <p:nvSpPr>
          <p:cNvPr id="10" name="TextBox 9">
            <a:extLst>
              <a:ext uri="{FF2B5EF4-FFF2-40B4-BE49-F238E27FC236}">
                <a16:creationId xmlns:a16="http://schemas.microsoft.com/office/drawing/2014/main" id="{CC698751-8804-9FA9-2761-AF962B8C28F6}"/>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12" name="TextBox 11">
            <a:extLst>
              <a:ext uri="{FF2B5EF4-FFF2-40B4-BE49-F238E27FC236}">
                <a16:creationId xmlns:a16="http://schemas.microsoft.com/office/drawing/2014/main" id="{FAEF3E94-7F38-B108-1F91-855C85390791}"/>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11" name="TextBox 10">
            <a:extLst>
              <a:ext uri="{FF2B5EF4-FFF2-40B4-BE49-F238E27FC236}">
                <a16:creationId xmlns:a16="http://schemas.microsoft.com/office/drawing/2014/main" id="{93F4EFD9-94FB-A937-6D18-36E4A0645925}"/>
              </a:ext>
            </a:extLst>
          </p:cNvPr>
          <p:cNvSpPr txBox="1"/>
          <p:nvPr/>
        </p:nvSpPr>
        <p:spPr>
          <a:xfrm>
            <a:off x="852755" y="1038400"/>
            <a:ext cx="7674796" cy="3176319"/>
          </a:xfrm>
          <a:prstGeom prst="rect">
            <a:avLst/>
          </a:prstGeom>
          <a:noFill/>
        </p:spPr>
        <p:txBody>
          <a:bodyPr wrap="square">
            <a:spAutoFit/>
          </a:bodyPr>
          <a:lstStyle/>
          <a:p>
            <a:pPr marL="0" marR="128270">
              <a:spcBef>
                <a:spcPts val="0"/>
              </a:spcBef>
              <a:spcAft>
                <a:spcPts val="0"/>
              </a:spcAft>
            </a:pPr>
            <a:r>
              <a:rPr lang="en-US" b="1" dirty="0">
                <a:effectLst/>
                <a:latin typeface="Tahoma" panose="020B0604030504040204" pitchFamily="34" charset="0"/>
                <a:ea typeface="Tahoma" panose="020B0604030504040204" pitchFamily="34" charset="0"/>
                <a:cs typeface="Tahoma" panose="020B0604030504040204" pitchFamily="34" charset="0"/>
              </a:rPr>
              <a:t>1. Li, B., Kou, X., &amp; Bonk, C. J. (2023). Embracing the disrupted language teaching and learning field: Analyzing YouTube content creation related to </a:t>
            </a:r>
            <a:r>
              <a:rPr lang="en-US" b="1" dirty="0" err="1">
                <a:effectLst/>
                <a:latin typeface="Tahoma" panose="020B0604030504040204" pitchFamily="34" charset="0"/>
                <a:ea typeface="Tahoma" panose="020B0604030504040204" pitchFamily="34" charset="0"/>
                <a:cs typeface="Tahoma" panose="020B0604030504040204" pitchFamily="34" charset="0"/>
              </a:rPr>
              <a:t>ChatGPT</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i="1" dirty="0">
                <a:effectLst/>
                <a:latin typeface="Tahoma" panose="020B0604030504040204" pitchFamily="34" charset="0"/>
                <a:ea typeface="Tahoma" panose="020B0604030504040204" pitchFamily="34" charset="0"/>
                <a:cs typeface="Tahoma" panose="020B0604030504040204" pitchFamily="34" charset="0"/>
              </a:rPr>
              <a:t>Languages, 8</a:t>
            </a:r>
            <a:r>
              <a:rPr lang="en-US" b="1" dirty="0">
                <a:effectLst/>
                <a:latin typeface="Tahoma" panose="020B0604030504040204" pitchFamily="34" charset="0"/>
                <a:ea typeface="Tahoma" panose="020B0604030504040204" pitchFamily="34" charset="0"/>
                <a:cs typeface="Tahoma" panose="020B0604030504040204" pitchFamily="34" charset="0"/>
              </a:rPr>
              <a:t>, 197. </a:t>
            </a:r>
            <a:r>
              <a:rPr lang="en-US" b="1" dirty="0">
                <a:effectLst/>
                <a:latin typeface="Tahoma" panose="020B0604030504040204" pitchFamily="34" charset="0"/>
                <a:ea typeface="Tahoma" panose="020B0604030504040204" pitchFamily="34" charset="0"/>
                <a:cs typeface="Tahoma" panose="020B0604030504040204" pitchFamily="34" charset="0"/>
                <a:hlinkClick r:id="rId3"/>
              </a:rPr>
              <a:t>https://doi.org/10.3390/languages8030197</a:t>
            </a:r>
            <a:endParaRPr lang="en-US" b="1" dirty="0">
              <a:effectLst/>
              <a:latin typeface="Tahoma" panose="020B0604030504040204" pitchFamily="34" charset="0"/>
              <a:ea typeface="Tahoma" panose="020B0604030504040204" pitchFamily="34" charset="0"/>
              <a:cs typeface="Tahoma" panose="020B0604030504040204" pitchFamily="34" charset="0"/>
            </a:endParaRPr>
          </a:p>
          <a:p>
            <a:pPr marL="0" marR="128270">
              <a:spcBef>
                <a:spcPts val="0"/>
              </a:spcBef>
              <a:spcAft>
                <a:spcPts val="0"/>
              </a:spcAft>
            </a:pPr>
            <a:endParaRPr lang="en-US" b="1" dirty="0">
              <a:effectLst/>
              <a:latin typeface="Tahoma" panose="020B0604030504040204" pitchFamily="34" charset="0"/>
              <a:ea typeface="Tahoma" panose="020B0604030504040204" pitchFamily="34" charset="0"/>
              <a:cs typeface="Tahoma" panose="020B0604030504040204" pitchFamily="34" charset="0"/>
            </a:endParaRPr>
          </a:p>
          <a:p>
            <a:pPr marL="0" marR="128270">
              <a:spcBef>
                <a:spcPts val="0"/>
              </a:spcBef>
              <a:spcAft>
                <a:spcPts val="0"/>
              </a:spcAft>
            </a:pPr>
            <a:r>
              <a:rPr lang="en-US" b="1" dirty="0">
                <a:effectLst/>
                <a:latin typeface="Tahoma" panose="020B0604030504040204" pitchFamily="34" charset="0"/>
                <a:ea typeface="Tahoma" panose="020B0604030504040204" pitchFamily="34" charset="0"/>
                <a:cs typeface="Tahoma" panose="020B0604030504040204" pitchFamily="34" charset="0"/>
              </a:rPr>
              <a:t>2. Li, B., Bonk, C. J., &amp; Kou, X. (2023). Exploring the multilingual applications of </a:t>
            </a:r>
            <a:r>
              <a:rPr lang="en-US" b="1" dirty="0" err="1">
                <a:effectLst/>
                <a:latin typeface="Tahoma" panose="020B0604030504040204" pitchFamily="34" charset="0"/>
                <a:ea typeface="Tahoma" panose="020B0604030504040204" pitchFamily="34" charset="0"/>
                <a:cs typeface="Tahoma" panose="020B0604030504040204" pitchFamily="34" charset="0"/>
              </a:rPr>
              <a:t>ChatGPT</a:t>
            </a:r>
            <a:r>
              <a:rPr lang="en-US" b="1" dirty="0">
                <a:effectLst/>
                <a:latin typeface="Tahoma" panose="020B0604030504040204" pitchFamily="34" charset="0"/>
                <a:ea typeface="Tahoma" panose="020B0604030504040204" pitchFamily="34" charset="0"/>
                <a:cs typeface="Tahoma" panose="020B0604030504040204" pitchFamily="34" charset="0"/>
              </a:rPr>
              <a:t>: Uncovering language learning affordances in YouTuber videos. </a:t>
            </a:r>
            <a:r>
              <a:rPr lang="en-US" b="1" i="1" dirty="0">
                <a:effectLst/>
                <a:latin typeface="Tahoma" panose="020B0604030504040204" pitchFamily="34" charset="0"/>
                <a:ea typeface="Tahoma" panose="020B0604030504040204" pitchFamily="34" charset="0"/>
                <a:cs typeface="Tahoma" panose="020B0604030504040204" pitchFamily="34" charset="0"/>
              </a:rPr>
              <a:t>International Journal of Computer-Assisted Language Learning and Teaching (IJCALLT), 13(1</a:t>
            </a:r>
            <a:r>
              <a:rPr lang="en-US" b="1" dirty="0">
                <a:effectLst/>
                <a:latin typeface="Tahoma" panose="020B0604030504040204" pitchFamily="34" charset="0"/>
                <a:ea typeface="Tahoma" panose="020B0604030504040204" pitchFamily="34" charset="0"/>
                <a:cs typeface="Tahoma" panose="020B0604030504040204" pitchFamily="34" charset="0"/>
              </a:rPr>
              <a:t>), 1-22. </a:t>
            </a:r>
            <a:r>
              <a:rPr lang="en-US" b="1" dirty="0">
                <a:effectLst/>
                <a:latin typeface="Tahoma" panose="020B0604030504040204" pitchFamily="34" charset="0"/>
                <a:ea typeface="Tahoma" panose="020B0604030504040204" pitchFamily="34" charset="0"/>
                <a:cs typeface="Tahoma" panose="020B0604030504040204" pitchFamily="34" charset="0"/>
                <a:hlinkClick r:id="rId4"/>
              </a:rPr>
              <a:t>http://doi.org/10.4018/IJCALLT.326135</a:t>
            </a:r>
            <a:endParaRPr lang="en-US" b="1" dirty="0">
              <a:effectLst/>
              <a:latin typeface="Tahoma" panose="020B0604030504040204" pitchFamily="34" charset="0"/>
              <a:ea typeface="Tahoma" panose="020B0604030504040204" pitchFamily="34" charset="0"/>
              <a:cs typeface="Tahoma" panose="020B0604030504040204" pitchFamily="34" charset="0"/>
            </a:endParaRPr>
          </a:p>
          <a:p>
            <a:pPr marL="0" marR="128270">
              <a:lnSpc>
                <a:spcPct val="110000"/>
              </a:lnSpc>
              <a:spcBef>
                <a:spcPts val="0"/>
              </a:spcBef>
              <a:spcAft>
                <a:spcPts val="0"/>
              </a:spcAft>
            </a:pPr>
            <a:endParaRPr lang="en-US" sz="20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357127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C698751-8804-9FA9-2761-AF962B8C28F6}"/>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12" name="TextBox 11">
            <a:extLst>
              <a:ext uri="{FF2B5EF4-FFF2-40B4-BE49-F238E27FC236}">
                <a16:creationId xmlns:a16="http://schemas.microsoft.com/office/drawing/2014/main" id="{FAEF3E94-7F38-B108-1F91-855C85390791}"/>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11" name="TextBox 10">
            <a:extLst>
              <a:ext uri="{FF2B5EF4-FFF2-40B4-BE49-F238E27FC236}">
                <a16:creationId xmlns:a16="http://schemas.microsoft.com/office/drawing/2014/main" id="{93F4EFD9-94FB-A937-6D18-36E4A0645925}"/>
              </a:ext>
            </a:extLst>
          </p:cNvPr>
          <p:cNvSpPr txBox="1"/>
          <p:nvPr/>
        </p:nvSpPr>
        <p:spPr>
          <a:xfrm>
            <a:off x="719191" y="1109126"/>
            <a:ext cx="8003569" cy="3729675"/>
          </a:xfrm>
          <a:prstGeom prst="rect">
            <a:avLst/>
          </a:prstGeom>
          <a:noFill/>
        </p:spPr>
        <p:txBody>
          <a:bodyPr wrap="square">
            <a:spAutoFit/>
          </a:bodyPr>
          <a:lstStyle/>
          <a:p>
            <a:pPr marL="342900" marR="128270" indent="-342900">
              <a:buFontTx/>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M</a:t>
            </a:r>
            <a:r>
              <a:rPr lang="en-US" sz="2000" b="1" dirty="0">
                <a:effectLst/>
                <a:latin typeface="Tahoma" panose="020B0604030504040204" pitchFamily="34" charset="0"/>
                <a:ea typeface="Tahoma" panose="020B0604030504040204" pitchFamily="34" charset="0"/>
                <a:cs typeface="Tahoma" panose="020B0604030504040204" pitchFamily="34" charset="0"/>
              </a:rPr>
              <a:t>ixed-methods: </a:t>
            </a:r>
            <a:r>
              <a:rPr lang="en-US" sz="2000" b="1" dirty="0" err="1">
                <a:effectLst/>
                <a:latin typeface="Tahoma" panose="020B0604030504040204" pitchFamily="34" charset="0"/>
                <a:ea typeface="Tahoma" panose="020B0604030504040204" pitchFamily="34" charset="0"/>
                <a:cs typeface="Tahoma" panose="020B0604030504040204" pitchFamily="34" charset="0"/>
              </a:rPr>
              <a:t>netnographic</a:t>
            </a:r>
            <a:r>
              <a:rPr lang="en-US" sz="2000" b="1" dirty="0">
                <a:effectLst/>
                <a:latin typeface="Tahoma" panose="020B0604030504040204" pitchFamily="34" charset="0"/>
                <a:ea typeface="Tahoma" panose="020B0604030504040204" pitchFamily="34" charset="0"/>
                <a:cs typeface="Tahoma" panose="020B0604030504040204" pitchFamily="34" charset="0"/>
              </a:rPr>
              <a:t> approach</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altLang="zh-CN" sz="2000" b="1" dirty="0">
                <a:effectLst/>
                <a:latin typeface="Tahoma" panose="020B0604030504040204" pitchFamily="34" charset="0"/>
                <a:ea typeface="Tahoma" panose="020B0604030504040204" pitchFamily="34" charset="0"/>
                <a:cs typeface="Tahoma" panose="020B0604030504040204" pitchFamily="34" charset="0"/>
              </a:rPr>
              <a:t>(</a:t>
            </a:r>
            <a:r>
              <a:rPr lang="en-US" sz="2000" b="1" dirty="0">
                <a:effectLst/>
                <a:latin typeface="Tahoma" panose="020B0604030504040204" pitchFamily="34" charset="0"/>
                <a:ea typeface="Tahoma" panose="020B0604030504040204" pitchFamily="34" charset="0"/>
                <a:cs typeface="Tahoma" panose="020B0604030504040204" pitchFamily="34" charset="0"/>
              </a:rPr>
              <a:t>Hine, 1994; </a:t>
            </a:r>
            <a:r>
              <a:rPr lang="en-US" sz="2000" b="1" dirty="0" err="1">
                <a:effectLst/>
                <a:latin typeface="Tahoma" panose="020B0604030504040204" pitchFamily="34" charset="0"/>
                <a:ea typeface="Tahoma" panose="020B0604030504040204" pitchFamily="34" charset="0"/>
                <a:cs typeface="Tahoma" panose="020B0604030504040204" pitchFamily="34" charset="0"/>
              </a:rPr>
              <a:t>Kozinets</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a:effectLst/>
                <a:latin typeface="Tahoma" panose="020B0604030504040204" pitchFamily="34" charset="0"/>
                <a:ea typeface="Tahoma" panose="020B0604030504040204" pitchFamily="34" charset="0"/>
                <a:cs typeface="Tahoma" panose="020B0604030504040204" pitchFamily="34" charset="0"/>
              </a:rPr>
              <a:t>2002</a:t>
            </a:r>
            <a:r>
              <a:rPr lang="en-US" altLang="zh-CN" sz="2000" b="1" dirty="0">
                <a:effectLst/>
                <a:latin typeface="Tahoma" panose="020B0604030504040204" pitchFamily="34" charset="0"/>
                <a:ea typeface="Tahoma" panose="020B0604030504040204" pitchFamily="34" charset="0"/>
                <a:cs typeface="Tahoma" panose="020B0604030504040204" pitchFamily="34" charset="0"/>
              </a:rPr>
              <a:t>) </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#1-140 YouTube Videos</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800100" marR="128270" lvl="1" indent="-342900">
              <a:buFont typeface="Arial" panose="020B0604020202020204" pitchFamily="34" charset="0"/>
              <a:buChar char="•"/>
            </a:pPr>
            <a:r>
              <a:rPr lang="en-US" sz="2000" b="1" dirty="0">
                <a:effectLst/>
                <a:latin typeface="Tahoma" panose="020B0604030504040204" pitchFamily="34" charset="0"/>
                <a:ea typeface="Tahoma" panose="020B0604030504040204" pitchFamily="34" charset="0"/>
                <a:cs typeface="Tahoma" panose="020B0604030504040204" pitchFamily="34" charset="0"/>
              </a:rPr>
              <a:t>online observations</a:t>
            </a:r>
          </a:p>
          <a:p>
            <a:pPr marL="800100" marR="128270" lvl="1" indent="-342900">
              <a:buFont typeface="Arial" panose="020B0604020202020204" pitchFamily="34" charset="0"/>
              <a:buChar char="•"/>
            </a:pPr>
            <a:r>
              <a:rPr lang="en-US" sz="2000" b="1" dirty="0">
                <a:effectLst/>
                <a:latin typeface="Tahoma" panose="020B0604030504040204" pitchFamily="34" charset="0"/>
                <a:ea typeface="Tahoma" panose="020B0604030504040204" pitchFamily="34" charset="0"/>
                <a:cs typeface="Tahoma" panose="020B0604030504040204" pitchFamily="34" charset="0"/>
              </a:rPr>
              <a:t>content publishing tracking </a:t>
            </a:r>
          </a:p>
          <a:p>
            <a:pPr marL="800100" marR="128270" lvl="1" indent="-342900">
              <a:buFont typeface="Arial" panose="020B0604020202020204" pitchFamily="34" charset="0"/>
              <a:buChar char="•"/>
            </a:pPr>
            <a:r>
              <a:rPr lang="en-US" sz="2000" b="1" dirty="0">
                <a:effectLst/>
                <a:latin typeface="Tahoma" panose="020B0604030504040204" pitchFamily="34" charset="0"/>
                <a:ea typeface="Tahoma" panose="020B0604030504040204" pitchFamily="34" charset="0"/>
                <a:cs typeface="Tahoma" panose="020B0604030504040204" pitchFamily="34" charset="0"/>
              </a:rPr>
              <a:t>systematic content analysis of online videos. </a:t>
            </a:r>
          </a:p>
          <a:p>
            <a:pPr marL="342900" marR="128270" indent="-342900">
              <a:buFontTx/>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Qualitative: I</a:t>
            </a:r>
            <a:r>
              <a:rPr lang="en-US" sz="2000" b="1" dirty="0">
                <a:effectLst/>
                <a:latin typeface="Tahoma" panose="020B0604030504040204" pitchFamily="34" charset="0"/>
                <a:ea typeface="Tahoma" panose="020B0604030504040204" pitchFamily="34" charset="0"/>
                <a:cs typeface="Tahoma" panose="020B0604030504040204" pitchFamily="34" charset="0"/>
              </a:rPr>
              <a:t>nductive content analysis (Elo </a:t>
            </a:r>
            <a:r>
              <a:rPr lang="en-US" sz="2000" b="1" dirty="0">
                <a:latin typeface="Tahoma" panose="020B0604030504040204" pitchFamily="34" charset="0"/>
                <a:ea typeface="Tahoma" panose="020B0604030504040204" pitchFamily="34" charset="0"/>
                <a:cs typeface="Tahoma" panose="020B0604030504040204" pitchFamily="34" charset="0"/>
              </a:rPr>
              <a:t>&amp; </a:t>
            </a:r>
            <a:r>
              <a:rPr lang="en-US" sz="2000" b="1" dirty="0" err="1">
                <a:effectLst/>
                <a:latin typeface="Tahoma" panose="020B0604030504040204" pitchFamily="34" charset="0"/>
                <a:ea typeface="Tahoma" panose="020B0604030504040204" pitchFamily="34" charset="0"/>
                <a:cs typeface="Tahoma" panose="020B0604030504040204" pitchFamily="34" charset="0"/>
              </a:rPr>
              <a:t>Kyngäs</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a:effectLst/>
                <a:latin typeface="Tahoma" panose="020B0604030504040204" pitchFamily="34" charset="0"/>
                <a:ea typeface="Tahoma" panose="020B0604030504040204" pitchFamily="34" charset="0"/>
                <a:cs typeface="Tahoma" panose="020B0604030504040204" pitchFamily="34" charset="0"/>
              </a:rPr>
              <a:t>2008; Stemler, 2000) </a:t>
            </a: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#2-</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YouTube videos &amp; comments</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342900" marR="128270" indent="-342900">
              <a:buFontTx/>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Qualitative: </a:t>
            </a:r>
            <a:r>
              <a:rPr lang="en-US" altLang="zh-CN" sz="2000" b="1" dirty="0">
                <a:latin typeface="Tahoma" panose="020B0604030504040204" pitchFamily="34" charset="0"/>
                <a:ea typeface="Tahoma" panose="020B0604030504040204" pitchFamily="34" charset="0"/>
                <a:cs typeface="Tahoma" panose="020B0604030504040204" pitchFamily="34" charset="0"/>
              </a:rPr>
              <a:t>I</a:t>
            </a:r>
            <a:r>
              <a:rPr lang="en-US" altLang="zh-CN" sz="2000" b="1" dirty="0">
                <a:latin typeface="Tahoma" panose="020B0604030504040204" pitchFamily="34" charset="0"/>
                <a:ea typeface="Times New Roman" panose="02020603050405020304" pitchFamily="18" charset="0"/>
                <a:cs typeface="Tahoma" panose="020B0604030504040204" pitchFamily="34" charset="0"/>
              </a:rPr>
              <a:t>terative thematic analysis (Braun &amp; Clarke, 2006; Braun et al.,2014) </a:t>
            </a: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#3-14 YouTubers (teacher/professor) </a:t>
            </a:r>
          </a:p>
          <a:p>
            <a:pPr marL="342900" marR="128270" indent="-342900">
              <a:buFontTx/>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Qualitative: </a:t>
            </a:r>
            <a:r>
              <a:rPr lang="en-US" altLang="zh-CN" sz="2000" b="1" dirty="0">
                <a:latin typeface="Tahoma" panose="020B0604030504040204" pitchFamily="34" charset="0"/>
                <a:ea typeface="Tahoma" panose="020B0604030504040204" pitchFamily="34" charset="0"/>
                <a:cs typeface="Tahoma" panose="020B0604030504040204" pitchFamily="34" charset="0"/>
              </a:rPr>
              <a:t>I</a:t>
            </a:r>
            <a:r>
              <a:rPr lang="en-US" altLang="zh-CN" sz="2000" b="1" dirty="0">
                <a:latin typeface="Tahoma" panose="020B0604030504040204" pitchFamily="34" charset="0"/>
                <a:ea typeface="Times New Roman" panose="02020603050405020304" pitchFamily="18" charset="0"/>
                <a:cs typeface="Tahoma" panose="020B0604030504040204" pitchFamily="34" charset="0"/>
              </a:rPr>
              <a:t>terative </a:t>
            </a:r>
            <a:r>
              <a:rPr lang="en-US" altLang="zh-CN" sz="2000" b="1" dirty="0">
                <a:latin typeface="Tahoma" panose="020B0604030504040204" pitchFamily="34" charset="0"/>
                <a:ea typeface="Tahoma" panose="020B0604030504040204" pitchFamily="34" charset="0"/>
                <a:cs typeface="Tahoma" panose="020B0604030504040204" pitchFamily="34" charset="0"/>
              </a:rPr>
              <a:t>thematic analysis (</a:t>
            </a:r>
            <a:r>
              <a:rPr lang="en-US" altLang="zh-CN" sz="2000" b="1" dirty="0">
                <a:latin typeface="Tahoma" panose="020B0604030504040204" pitchFamily="34" charset="0"/>
                <a:ea typeface="Times New Roman" panose="02020603050405020304" pitchFamily="18" charset="0"/>
                <a:cs typeface="Tahoma" panose="020B0604030504040204" pitchFamily="34" charset="0"/>
              </a:rPr>
              <a:t>Braun &amp; Clarke, 2006</a:t>
            </a:r>
            <a:r>
              <a:rPr lang="en-US" altLang="zh-CN" sz="2000" b="1" dirty="0">
                <a:latin typeface="Tahoma" panose="020B0604030504040204" pitchFamily="34" charset="0"/>
                <a:ea typeface="Tahoma" panose="020B0604030504040204" pitchFamily="34" charset="0"/>
                <a:cs typeface="Tahoma" panose="020B0604030504040204" pitchFamily="34" charset="0"/>
              </a:rPr>
              <a:t>) </a:t>
            </a:r>
            <a:r>
              <a:rPr lang="en-US" altLang="zh-CN" sz="18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4-19</a:t>
            </a:r>
            <a:r>
              <a:rPr lang="zh-CN" altLang="en-US" sz="2000" dirty="0">
                <a:solidFill>
                  <a:srgbClr val="0070C0"/>
                </a:solidFill>
                <a:latin typeface="Tahoma" panose="020B0604030504040204" pitchFamily="34" charset="0"/>
                <a:cs typeface="Tahoma" panose="020B0604030504040204" pitchFamily="34" charset="0"/>
              </a:rPr>
              <a:t> </a:t>
            </a: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YouTubers</a:t>
            </a:r>
            <a:r>
              <a:rPr lang="zh-CN" altLang="en-US" sz="2000" dirty="0">
                <a:solidFill>
                  <a:srgbClr val="0070C0"/>
                </a:solidFill>
                <a:latin typeface="Tahoma" panose="020B0604030504040204" pitchFamily="34" charset="0"/>
                <a:cs typeface="Tahoma" panose="020B0604030504040204" pitchFamily="34" charset="0"/>
              </a:rPr>
              <a:t> </a:t>
            </a:r>
            <a:endPar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800100" marR="128270" lvl="1" indent="-342900">
              <a:lnSpc>
                <a:spcPct val="110000"/>
              </a:lnSpc>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endParaRPr>
          </a:p>
        </p:txBody>
      </p:sp>
      <p:sp>
        <p:nvSpPr>
          <p:cNvPr id="8" name="Title 1">
            <a:extLst>
              <a:ext uri="{FF2B5EF4-FFF2-40B4-BE49-F238E27FC236}">
                <a16:creationId xmlns:a16="http://schemas.microsoft.com/office/drawing/2014/main" id="{F0D1C489-0D40-98DE-AD2E-3E381938EE68}"/>
              </a:ext>
            </a:extLst>
          </p:cNvPr>
          <p:cNvSpPr txBox="1">
            <a:spLocks/>
          </p:cNvSpPr>
          <p:nvPr/>
        </p:nvSpPr>
        <p:spPr>
          <a:xfrm>
            <a:off x="446279" y="300032"/>
            <a:ext cx="9070253" cy="77931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000" b="1" i="0" kern="100" spc="0">
                <a:solidFill>
                  <a:srgbClr val="404041"/>
                </a:solidFill>
                <a:latin typeface="Arial"/>
                <a:ea typeface="+mj-ea"/>
                <a:cs typeface="Arial"/>
              </a:defRPr>
            </a:lvl1pPr>
          </a:lstStyle>
          <a:p>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Research Methods for Studies (#1-#4)</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38121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302" y="303687"/>
            <a:ext cx="9070253" cy="779318"/>
          </a:xfrm>
        </p:spPr>
        <p:txBody>
          <a:bodyPr/>
          <a:lstStyle/>
          <a:p>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Data Collection Procedures (#1 &amp; #2 )</a:t>
            </a:r>
          </a:p>
        </p:txBody>
      </p:sp>
      <p:sp>
        <p:nvSpPr>
          <p:cNvPr id="10" name="TextBox 9">
            <a:extLst>
              <a:ext uri="{FF2B5EF4-FFF2-40B4-BE49-F238E27FC236}">
                <a16:creationId xmlns:a16="http://schemas.microsoft.com/office/drawing/2014/main" id="{CC698751-8804-9FA9-2761-AF962B8C28F6}"/>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12" name="TextBox 11">
            <a:extLst>
              <a:ext uri="{FF2B5EF4-FFF2-40B4-BE49-F238E27FC236}">
                <a16:creationId xmlns:a16="http://schemas.microsoft.com/office/drawing/2014/main" id="{FAEF3E94-7F38-B108-1F91-855C85390791}"/>
              </a:ext>
            </a:extLst>
          </p:cNvPr>
          <p:cNvSpPr txBox="1"/>
          <p:nvPr/>
        </p:nvSpPr>
        <p:spPr>
          <a:xfrm>
            <a:off x="2286000" y="2452597"/>
            <a:ext cx="4572000" cy="369332"/>
          </a:xfrm>
          <a:prstGeom prst="rect">
            <a:avLst/>
          </a:prstGeom>
          <a:noFill/>
        </p:spPr>
        <p:txBody>
          <a:bodyPr wrap="square">
            <a:spAutoFit/>
          </a:bodyPr>
          <a:lstStyle/>
          <a:p>
            <a:endParaRPr lang="en-US" dirty="0"/>
          </a:p>
        </p:txBody>
      </p:sp>
      <p:pic>
        <p:nvPicPr>
          <p:cNvPr id="8" name="Picture 7" descr="A picture containing diagram, screenshot, post-it note, text&#10;&#10;Description automatically generated">
            <a:extLst>
              <a:ext uri="{FF2B5EF4-FFF2-40B4-BE49-F238E27FC236}">
                <a16:creationId xmlns:a16="http://schemas.microsoft.com/office/drawing/2014/main" id="{927E0699-77FD-7FBA-46F2-179833E1FB8B}"/>
              </a:ext>
            </a:extLst>
          </p:cNvPr>
          <p:cNvPicPr>
            <a:picLocks noChangeAspect="1"/>
          </p:cNvPicPr>
          <p:nvPr/>
        </p:nvPicPr>
        <p:blipFill>
          <a:blip r:embed="rId3"/>
          <a:stretch>
            <a:fillRect/>
          </a:stretch>
        </p:blipFill>
        <p:spPr>
          <a:xfrm>
            <a:off x="1106905" y="1232899"/>
            <a:ext cx="6355768" cy="3910601"/>
          </a:xfrm>
          <a:prstGeom prst="rect">
            <a:avLst/>
          </a:prstGeom>
        </p:spPr>
      </p:pic>
    </p:spTree>
    <p:extLst>
      <p:ext uri="{BB962C8B-B14F-4D97-AF65-F5344CB8AC3E}">
        <p14:creationId xmlns:p14="http://schemas.microsoft.com/office/powerpoint/2010/main" val="102598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303" y="303687"/>
            <a:ext cx="6835053" cy="779318"/>
          </a:xfrm>
        </p:spPr>
        <p:txBody>
          <a:bodyPr/>
          <a:lstStyle/>
          <a:p>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Video Sampling (#1 &amp; #2)</a:t>
            </a:r>
          </a:p>
        </p:txBody>
      </p:sp>
      <p:sp>
        <p:nvSpPr>
          <p:cNvPr id="10" name="TextBox 9">
            <a:extLst>
              <a:ext uri="{FF2B5EF4-FFF2-40B4-BE49-F238E27FC236}">
                <a16:creationId xmlns:a16="http://schemas.microsoft.com/office/drawing/2014/main" id="{CC698751-8804-9FA9-2761-AF962B8C28F6}"/>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12" name="TextBox 11">
            <a:extLst>
              <a:ext uri="{FF2B5EF4-FFF2-40B4-BE49-F238E27FC236}">
                <a16:creationId xmlns:a16="http://schemas.microsoft.com/office/drawing/2014/main" id="{FAEF3E94-7F38-B108-1F91-855C85390791}"/>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7" name="TextBox 6">
            <a:extLst>
              <a:ext uri="{FF2B5EF4-FFF2-40B4-BE49-F238E27FC236}">
                <a16:creationId xmlns:a16="http://schemas.microsoft.com/office/drawing/2014/main" id="{0A1138BC-F18A-60F1-F75C-110A946CB6FA}"/>
              </a:ext>
            </a:extLst>
          </p:cNvPr>
          <p:cNvSpPr txBox="1"/>
          <p:nvPr/>
        </p:nvSpPr>
        <p:spPr>
          <a:xfrm>
            <a:off x="739739" y="1083005"/>
            <a:ext cx="7417942" cy="3277820"/>
          </a:xfrm>
          <a:prstGeom prst="rect">
            <a:avLst/>
          </a:prstGeom>
          <a:noFill/>
        </p:spPr>
        <p:txBody>
          <a:bodyPr wrap="square">
            <a:spAutoFit/>
          </a:bodyPr>
          <a:lstStyle/>
          <a:p>
            <a:pPr>
              <a:spcAft>
                <a:spcPts val="600"/>
              </a:spcAft>
            </a:pPr>
            <a:r>
              <a:rPr lang="en-US" sz="1800" b="1" dirty="0">
                <a:effectLst/>
                <a:latin typeface="Tahoma" panose="020B0604030504040204" pitchFamily="34" charset="0"/>
                <a:ea typeface="Tahoma" panose="020B0604030504040204" pitchFamily="34" charset="0"/>
                <a:cs typeface="Tahoma" panose="020B0604030504040204" pitchFamily="34" charset="0"/>
              </a:rPr>
              <a:t>"ChatGPT AND language learning," "ChatGPT AND language education," and "ChatGPT AND (Chinese OR Japanese OR Spanish OR French OR English OR German OR additional languages here)." </a:t>
            </a:r>
            <a:endParaRPr lang="en-US" b="1" dirty="0">
              <a:latin typeface="Tahoma" panose="020B0604030504040204" pitchFamily="34" charset="0"/>
              <a:ea typeface="Tahoma" panose="020B0604030504040204" pitchFamily="34" charset="0"/>
              <a:cs typeface="Tahoma" panose="020B0604030504040204" pitchFamily="34" charset="0"/>
            </a:endParaRPr>
          </a:p>
          <a:p>
            <a:pPr marL="285750" indent="-285750">
              <a:spcAft>
                <a:spcPts val="60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Include videos directly discussing or representing ChatGPT in language education.</a:t>
            </a:r>
          </a:p>
          <a:p>
            <a:pPr marL="285750" indent="-285750">
              <a:spcAft>
                <a:spcPts val="60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Exclude videos not primarily focused on language education (e.g., academic writing).</a:t>
            </a:r>
          </a:p>
          <a:p>
            <a:pPr marL="285750" indent="-285750">
              <a:spcAft>
                <a:spcPts val="60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Exclude videos shorter than a certain duration (e.g., less than 2 minutes).</a:t>
            </a:r>
          </a:p>
        </p:txBody>
      </p:sp>
    </p:spTree>
    <p:extLst>
      <p:ext uri="{BB962C8B-B14F-4D97-AF65-F5344CB8AC3E}">
        <p14:creationId xmlns:p14="http://schemas.microsoft.com/office/powerpoint/2010/main" val="125352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303" y="303687"/>
            <a:ext cx="6620564" cy="779318"/>
          </a:xfrm>
        </p:spPr>
        <p:txBody>
          <a:bodyPr/>
          <a:lstStyle/>
          <a:p>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Video Sampling (#1 &amp; #2)</a:t>
            </a:r>
          </a:p>
        </p:txBody>
      </p:sp>
      <p:sp>
        <p:nvSpPr>
          <p:cNvPr id="10" name="TextBox 9">
            <a:extLst>
              <a:ext uri="{FF2B5EF4-FFF2-40B4-BE49-F238E27FC236}">
                <a16:creationId xmlns:a16="http://schemas.microsoft.com/office/drawing/2014/main" id="{CC698751-8804-9FA9-2761-AF962B8C28F6}"/>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12" name="TextBox 11">
            <a:extLst>
              <a:ext uri="{FF2B5EF4-FFF2-40B4-BE49-F238E27FC236}">
                <a16:creationId xmlns:a16="http://schemas.microsoft.com/office/drawing/2014/main" id="{FAEF3E94-7F38-B108-1F91-855C85390791}"/>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7" name="TextBox 6">
            <a:extLst>
              <a:ext uri="{FF2B5EF4-FFF2-40B4-BE49-F238E27FC236}">
                <a16:creationId xmlns:a16="http://schemas.microsoft.com/office/drawing/2014/main" id="{0A1138BC-F18A-60F1-F75C-110A946CB6FA}"/>
              </a:ext>
            </a:extLst>
          </p:cNvPr>
          <p:cNvSpPr txBox="1"/>
          <p:nvPr/>
        </p:nvSpPr>
        <p:spPr>
          <a:xfrm>
            <a:off x="525303" y="1420596"/>
            <a:ext cx="5012467" cy="3139321"/>
          </a:xfrm>
          <a:prstGeom prst="rect">
            <a:avLst/>
          </a:prstGeom>
          <a:noFill/>
        </p:spPr>
        <p:txBody>
          <a:bodyPr wrap="square">
            <a:spAutoFit/>
          </a:bodyPr>
          <a:lstStyle/>
          <a:p>
            <a:r>
              <a:rPr lang="en-US" b="1" dirty="0">
                <a:latin typeface="Tahoma" panose="020B0604030504040204" pitchFamily="34" charset="0"/>
                <a:ea typeface="Tahoma" panose="020B0604030504040204" pitchFamily="34" charset="0"/>
                <a:cs typeface="Tahoma" panose="020B0604030504040204" pitchFamily="34" charset="0"/>
              </a:rPr>
              <a:t>Utilize video crawler to collect YouTube videos tagged with ChatGPT and relevant keywords.</a:t>
            </a:r>
          </a:p>
          <a:p>
            <a:endParaRPr lang="en-US" b="1" dirty="0">
              <a:latin typeface="Tahoma" panose="020B0604030504040204" pitchFamily="34" charset="0"/>
              <a:ea typeface="Tahoma" panose="020B0604030504040204" pitchFamily="34" charset="0"/>
              <a:cs typeface="Tahoma" panose="020B0604030504040204" pitchFamily="34" charset="0"/>
            </a:endParaRPr>
          </a:p>
          <a:p>
            <a:r>
              <a:rPr lang="en-US" b="1" dirty="0">
                <a:latin typeface="Tahoma" panose="020B0604030504040204" pitchFamily="34" charset="0"/>
                <a:ea typeface="Tahoma" panose="020B0604030504040204" pitchFamily="34" charset="0"/>
                <a:cs typeface="Tahoma" panose="020B0604030504040204" pitchFamily="34" charset="0"/>
              </a:rPr>
              <a:t>Cross-check with existing Google spreadsheet to ensure no eligible videos are missed.</a:t>
            </a:r>
          </a:p>
          <a:p>
            <a:endParaRPr lang="en-US" b="1" dirty="0">
              <a:latin typeface="Tahoma" panose="020B0604030504040204" pitchFamily="34" charset="0"/>
              <a:ea typeface="Tahoma" panose="020B0604030504040204" pitchFamily="34" charset="0"/>
              <a:cs typeface="Tahoma" panose="020B0604030504040204" pitchFamily="34" charset="0"/>
            </a:endParaRPr>
          </a:p>
          <a:p>
            <a:r>
              <a:rPr lang="en-US" b="1" dirty="0">
                <a:solidFill>
                  <a:schemeClr val="bg1"/>
                </a:solidFill>
                <a:highlight>
                  <a:srgbClr val="660C13"/>
                </a:highlight>
                <a:latin typeface="Tahoma" panose="020B0604030504040204" pitchFamily="34" charset="0"/>
                <a:ea typeface="Tahoma" panose="020B0604030504040204" pitchFamily="34" charset="0"/>
                <a:cs typeface="Tahoma" panose="020B0604030504040204" pitchFamily="34" charset="0"/>
              </a:rPr>
              <a:t>Total of 140 videos were identified by April 10, 2023</a:t>
            </a:r>
          </a:p>
          <a:p>
            <a:endParaRPr lang="en-US" dirty="0">
              <a:solidFill>
                <a:schemeClr val="bg1"/>
              </a:solidFill>
              <a:latin typeface="Times New Roman" panose="02020603050405020304" pitchFamily="18" charset="0"/>
              <a:cs typeface="Times New Roman" panose="02020603050405020304" pitchFamily="18" charset="0"/>
            </a:endParaRPr>
          </a:p>
        </p:txBody>
      </p:sp>
      <p:pic>
        <p:nvPicPr>
          <p:cNvPr id="6" name="Picture 5" descr="A picture containing diagram, screenshot, post-it note, text&#10;&#10;Description automatically generated">
            <a:extLst>
              <a:ext uri="{FF2B5EF4-FFF2-40B4-BE49-F238E27FC236}">
                <a16:creationId xmlns:a16="http://schemas.microsoft.com/office/drawing/2014/main" id="{4D2CFE0B-0E8F-25B3-AA3D-F2126ED68C0B}"/>
              </a:ext>
            </a:extLst>
          </p:cNvPr>
          <p:cNvPicPr>
            <a:picLocks noChangeAspect="1"/>
          </p:cNvPicPr>
          <p:nvPr/>
        </p:nvPicPr>
        <p:blipFill rotWithShape="1">
          <a:blip r:embed="rId3"/>
          <a:srcRect l="51656" b="19265"/>
          <a:stretch/>
        </p:blipFill>
        <p:spPr>
          <a:xfrm>
            <a:off x="5880902" y="1129986"/>
            <a:ext cx="3263098" cy="3352891"/>
          </a:xfrm>
          <a:prstGeom prst="rect">
            <a:avLst/>
          </a:prstGeom>
        </p:spPr>
      </p:pic>
    </p:spTree>
    <p:extLst>
      <p:ext uri="{BB962C8B-B14F-4D97-AF65-F5344CB8AC3E}">
        <p14:creationId xmlns:p14="http://schemas.microsoft.com/office/powerpoint/2010/main" val="3851804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028F8A-F811-A55A-2654-D6132D715C46}"/>
              </a:ext>
            </a:extLst>
          </p:cNvPr>
          <p:cNvPicPr>
            <a:picLocks noChangeAspect="1"/>
          </p:cNvPicPr>
          <p:nvPr/>
        </p:nvPicPr>
        <p:blipFill>
          <a:blip r:embed="rId3"/>
          <a:stretch>
            <a:fillRect/>
          </a:stretch>
        </p:blipFill>
        <p:spPr>
          <a:xfrm>
            <a:off x="2337487" y="4858553"/>
            <a:ext cx="2590800" cy="228600"/>
          </a:xfrm>
          <a:prstGeom prst="rect">
            <a:avLst/>
          </a:prstGeom>
        </p:spPr>
      </p:pic>
      <p:pic>
        <p:nvPicPr>
          <p:cNvPr id="6" name="Picture 5" descr="A screenshot of a video game&#10;&#10;Description automatically generated">
            <a:extLst>
              <a:ext uri="{FF2B5EF4-FFF2-40B4-BE49-F238E27FC236}">
                <a16:creationId xmlns:a16="http://schemas.microsoft.com/office/drawing/2014/main" id="{082A10BC-7750-321C-C3F3-41EFB8CC5356}"/>
              </a:ext>
            </a:extLst>
          </p:cNvPr>
          <p:cNvPicPr>
            <a:picLocks noChangeAspect="1"/>
          </p:cNvPicPr>
          <p:nvPr/>
        </p:nvPicPr>
        <p:blipFill>
          <a:blip r:embed="rId4"/>
          <a:stretch>
            <a:fillRect/>
          </a:stretch>
        </p:blipFill>
        <p:spPr>
          <a:xfrm>
            <a:off x="525303" y="1421379"/>
            <a:ext cx="3048000" cy="1752600"/>
          </a:xfrm>
          <a:prstGeom prst="rect">
            <a:avLst/>
          </a:prstGeom>
        </p:spPr>
      </p:pic>
      <p:pic>
        <p:nvPicPr>
          <p:cNvPr id="8" name="Picture 7" descr="A close up of a computer screen&#10;&#10;Description automatically generated">
            <a:extLst>
              <a:ext uri="{FF2B5EF4-FFF2-40B4-BE49-F238E27FC236}">
                <a16:creationId xmlns:a16="http://schemas.microsoft.com/office/drawing/2014/main" id="{584E8349-431A-39ED-A5DD-4F309600DA16}"/>
              </a:ext>
            </a:extLst>
          </p:cNvPr>
          <p:cNvPicPr>
            <a:picLocks noChangeAspect="1"/>
          </p:cNvPicPr>
          <p:nvPr/>
        </p:nvPicPr>
        <p:blipFill>
          <a:blip r:embed="rId5"/>
          <a:stretch>
            <a:fillRect/>
          </a:stretch>
        </p:blipFill>
        <p:spPr>
          <a:xfrm>
            <a:off x="465719" y="3070116"/>
            <a:ext cx="3107584" cy="698500"/>
          </a:xfrm>
          <a:prstGeom prst="rect">
            <a:avLst/>
          </a:prstGeom>
        </p:spPr>
      </p:pic>
      <p:grpSp>
        <p:nvGrpSpPr>
          <p:cNvPr id="11" name="Group 10">
            <a:extLst>
              <a:ext uri="{FF2B5EF4-FFF2-40B4-BE49-F238E27FC236}">
                <a16:creationId xmlns:a16="http://schemas.microsoft.com/office/drawing/2014/main" id="{CA671506-27B0-50C7-99BE-7680968CDBC3}"/>
              </a:ext>
            </a:extLst>
          </p:cNvPr>
          <p:cNvGrpSpPr/>
          <p:nvPr/>
        </p:nvGrpSpPr>
        <p:grpSpPr>
          <a:xfrm>
            <a:off x="4357248" y="1279669"/>
            <a:ext cx="4653877" cy="1522078"/>
            <a:chOff x="5049609" y="1098291"/>
            <a:chExt cx="4653877" cy="1522078"/>
          </a:xfrm>
        </p:grpSpPr>
        <p:pic>
          <p:nvPicPr>
            <p:cNvPr id="12" name="Picture 11" descr="A screenshot of a computer&#10;&#10;Description automatically generated">
              <a:extLst>
                <a:ext uri="{FF2B5EF4-FFF2-40B4-BE49-F238E27FC236}">
                  <a16:creationId xmlns:a16="http://schemas.microsoft.com/office/drawing/2014/main" id="{2E68902F-10F0-4DE3-4124-61B79CE09275}"/>
                </a:ext>
              </a:extLst>
            </p:cNvPr>
            <p:cNvPicPr>
              <a:picLocks noChangeAspect="1"/>
            </p:cNvPicPr>
            <p:nvPr/>
          </p:nvPicPr>
          <p:blipFill rotWithShape="1">
            <a:blip r:embed="rId6"/>
            <a:srcRect l="58573"/>
            <a:stretch/>
          </p:blipFill>
          <p:spPr>
            <a:xfrm>
              <a:off x="5915377" y="1098291"/>
              <a:ext cx="3788109" cy="1522078"/>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F7920689-7B48-5F12-2EBA-517C818B52FA}"/>
                </a:ext>
              </a:extLst>
            </p:cNvPr>
            <p:cNvPicPr>
              <a:picLocks noChangeAspect="1"/>
            </p:cNvPicPr>
            <p:nvPr/>
          </p:nvPicPr>
          <p:blipFill rotWithShape="1">
            <a:blip r:embed="rId6"/>
            <a:srcRect t="35368" r="73086"/>
            <a:stretch/>
          </p:blipFill>
          <p:spPr>
            <a:xfrm>
              <a:off x="5049609" y="1587996"/>
              <a:ext cx="2460978" cy="983754"/>
            </a:xfrm>
            <a:prstGeom prst="rect">
              <a:avLst/>
            </a:prstGeom>
          </p:spPr>
        </p:pic>
      </p:grpSp>
      <p:pic>
        <p:nvPicPr>
          <p:cNvPr id="15" name="Picture 14" descr="A screenshot of a computer&#10;&#10;Description automatically generated">
            <a:extLst>
              <a:ext uri="{FF2B5EF4-FFF2-40B4-BE49-F238E27FC236}">
                <a16:creationId xmlns:a16="http://schemas.microsoft.com/office/drawing/2014/main" id="{1CAEE43A-A8A3-7E07-82B1-4A60417DDDFD}"/>
              </a:ext>
            </a:extLst>
          </p:cNvPr>
          <p:cNvPicPr>
            <a:picLocks noChangeAspect="1"/>
          </p:cNvPicPr>
          <p:nvPr/>
        </p:nvPicPr>
        <p:blipFill rotWithShape="1">
          <a:blip r:embed="rId7"/>
          <a:srcRect b="56218"/>
          <a:stretch/>
        </p:blipFill>
        <p:spPr>
          <a:xfrm>
            <a:off x="3988059" y="3040556"/>
            <a:ext cx="5023066" cy="757620"/>
          </a:xfrm>
          <a:prstGeom prst="rect">
            <a:avLst/>
          </a:prstGeom>
        </p:spPr>
      </p:pic>
      <p:pic>
        <p:nvPicPr>
          <p:cNvPr id="17" name="Picture 16">
            <a:extLst>
              <a:ext uri="{FF2B5EF4-FFF2-40B4-BE49-F238E27FC236}">
                <a16:creationId xmlns:a16="http://schemas.microsoft.com/office/drawing/2014/main" id="{1EA7BFC1-36C4-8B0B-ACB4-115E7ED823E0}"/>
              </a:ext>
            </a:extLst>
          </p:cNvPr>
          <p:cNvPicPr>
            <a:picLocks noChangeAspect="1"/>
          </p:cNvPicPr>
          <p:nvPr/>
        </p:nvPicPr>
        <p:blipFill>
          <a:blip r:embed="rId8"/>
          <a:stretch>
            <a:fillRect/>
          </a:stretch>
        </p:blipFill>
        <p:spPr>
          <a:xfrm>
            <a:off x="0" y="4060096"/>
            <a:ext cx="9144000" cy="466531"/>
          </a:xfrm>
          <a:prstGeom prst="rect">
            <a:avLst/>
          </a:prstGeom>
        </p:spPr>
      </p:pic>
      <p:cxnSp>
        <p:nvCxnSpPr>
          <p:cNvPr id="22" name="Straight Arrow Connector 21">
            <a:extLst>
              <a:ext uri="{FF2B5EF4-FFF2-40B4-BE49-F238E27FC236}">
                <a16:creationId xmlns:a16="http://schemas.microsoft.com/office/drawing/2014/main" id="{744FCCD9-A7CD-A26B-67E9-5919598E7DA2}"/>
              </a:ext>
            </a:extLst>
          </p:cNvPr>
          <p:cNvCxnSpPr/>
          <p:nvPr/>
        </p:nvCxnSpPr>
        <p:spPr>
          <a:xfrm>
            <a:off x="3804356" y="2314222"/>
            <a:ext cx="406400"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3" name="Straight Arrow Connector 22">
            <a:extLst>
              <a:ext uri="{FF2B5EF4-FFF2-40B4-BE49-F238E27FC236}">
                <a16:creationId xmlns:a16="http://schemas.microsoft.com/office/drawing/2014/main" id="{F3F272C5-332C-3759-BB6E-A9F944076F5C}"/>
              </a:ext>
            </a:extLst>
          </p:cNvPr>
          <p:cNvCxnSpPr>
            <a:cxnSpLocks/>
          </p:cNvCxnSpPr>
          <p:nvPr/>
        </p:nvCxnSpPr>
        <p:spPr>
          <a:xfrm>
            <a:off x="3601156" y="2906889"/>
            <a:ext cx="386903" cy="16322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5" name="Straight Arrow Connector 24">
            <a:extLst>
              <a:ext uri="{FF2B5EF4-FFF2-40B4-BE49-F238E27FC236}">
                <a16:creationId xmlns:a16="http://schemas.microsoft.com/office/drawing/2014/main" id="{AA9F5781-1F75-665B-2574-AE4E4CEE6D56}"/>
              </a:ext>
            </a:extLst>
          </p:cNvPr>
          <p:cNvCxnSpPr>
            <a:cxnSpLocks/>
          </p:cNvCxnSpPr>
          <p:nvPr/>
        </p:nvCxnSpPr>
        <p:spPr>
          <a:xfrm>
            <a:off x="2144035" y="3716562"/>
            <a:ext cx="0" cy="31397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8" name="Title 1">
            <a:extLst>
              <a:ext uri="{FF2B5EF4-FFF2-40B4-BE49-F238E27FC236}">
                <a16:creationId xmlns:a16="http://schemas.microsoft.com/office/drawing/2014/main" id="{C27728B3-717A-41BA-493E-C816E17B3BF4}"/>
              </a:ext>
            </a:extLst>
          </p:cNvPr>
          <p:cNvSpPr txBox="1">
            <a:spLocks/>
          </p:cNvSpPr>
          <p:nvPr/>
        </p:nvSpPr>
        <p:spPr>
          <a:xfrm>
            <a:off x="322605" y="287814"/>
            <a:ext cx="6620564" cy="77931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1" i="0" kern="100" cap="none" spc="0">
                <a:solidFill>
                  <a:srgbClr val="404041"/>
                </a:solidFill>
                <a:latin typeface="Arial"/>
                <a:ea typeface="+mj-ea"/>
                <a:cs typeface="Arial"/>
              </a:defRPr>
            </a:lvl1pPr>
          </a:lstStyle>
          <a:p>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Video Sampling (#1 &amp; #2)</a:t>
            </a:r>
          </a:p>
        </p:txBody>
      </p:sp>
      <p:sp>
        <p:nvSpPr>
          <p:cNvPr id="30" name="Text Placeholder 29">
            <a:extLst>
              <a:ext uri="{FF2B5EF4-FFF2-40B4-BE49-F238E27FC236}">
                <a16:creationId xmlns:a16="http://schemas.microsoft.com/office/drawing/2014/main" id="{D8FFE7AB-9CA7-624D-26E5-AF74E2E400E3}"/>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05297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028F8A-F811-A55A-2654-D6132D715C46}"/>
              </a:ext>
            </a:extLst>
          </p:cNvPr>
          <p:cNvPicPr>
            <a:picLocks noChangeAspect="1"/>
          </p:cNvPicPr>
          <p:nvPr/>
        </p:nvPicPr>
        <p:blipFill>
          <a:blip r:embed="rId3"/>
          <a:stretch>
            <a:fillRect/>
          </a:stretch>
        </p:blipFill>
        <p:spPr>
          <a:xfrm>
            <a:off x="2337487" y="4858553"/>
            <a:ext cx="2590800" cy="228600"/>
          </a:xfrm>
          <a:prstGeom prst="rect">
            <a:avLst/>
          </a:prstGeom>
        </p:spPr>
      </p:pic>
      <p:pic>
        <p:nvPicPr>
          <p:cNvPr id="2" name="Picture 1">
            <a:extLst>
              <a:ext uri="{FF2B5EF4-FFF2-40B4-BE49-F238E27FC236}">
                <a16:creationId xmlns:a16="http://schemas.microsoft.com/office/drawing/2014/main" id="{7E4AFD0A-6BFB-C2B4-74C1-333ACFA68A28}"/>
              </a:ext>
            </a:extLst>
          </p:cNvPr>
          <p:cNvPicPr>
            <a:picLocks noChangeAspect="1"/>
          </p:cNvPicPr>
          <p:nvPr/>
        </p:nvPicPr>
        <p:blipFill rotWithShape="1">
          <a:blip r:embed="rId4"/>
          <a:srcRect b="49435"/>
          <a:stretch/>
        </p:blipFill>
        <p:spPr>
          <a:xfrm>
            <a:off x="241199" y="1083005"/>
            <a:ext cx="3678370" cy="3217964"/>
          </a:xfrm>
          <a:prstGeom prst="rect">
            <a:avLst/>
          </a:prstGeom>
        </p:spPr>
      </p:pic>
      <p:pic>
        <p:nvPicPr>
          <p:cNvPr id="4" name="Picture 3">
            <a:extLst>
              <a:ext uri="{FF2B5EF4-FFF2-40B4-BE49-F238E27FC236}">
                <a16:creationId xmlns:a16="http://schemas.microsoft.com/office/drawing/2014/main" id="{1C0C0F73-1F40-0854-8292-094154A99494}"/>
              </a:ext>
            </a:extLst>
          </p:cNvPr>
          <p:cNvPicPr>
            <a:picLocks noChangeAspect="1"/>
          </p:cNvPicPr>
          <p:nvPr/>
        </p:nvPicPr>
        <p:blipFill rotWithShape="1">
          <a:blip r:embed="rId5"/>
          <a:srcRect t="3718" b="51975"/>
          <a:stretch/>
        </p:blipFill>
        <p:spPr>
          <a:xfrm>
            <a:off x="3632887" y="1112982"/>
            <a:ext cx="6165116" cy="3300974"/>
          </a:xfrm>
          <a:prstGeom prst="rect">
            <a:avLst/>
          </a:prstGeom>
        </p:spPr>
      </p:pic>
      <p:sp>
        <p:nvSpPr>
          <p:cNvPr id="7" name="Title 1">
            <a:extLst>
              <a:ext uri="{FF2B5EF4-FFF2-40B4-BE49-F238E27FC236}">
                <a16:creationId xmlns:a16="http://schemas.microsoft.com/office/drawing/2014/main" id="{43E8066D-0986-317A-4404-5DBB4062E8C3}"/>
              </a:ext>
            </a:extLst>
          </p:cNvPr>
          <p:cNvSpPr txBox="1">
            <a:spLocks/>
          </p:cNvSpPr>
          <p:nvPr/>
        </p:nvSpPr>
        <p:spPr>
          <a:xfrm>
            <a:off x="525303" y="303687"/>
            <a:ext cx="6620564" cy="779318"/>
          </a:xfrm>
          <a:prstGeom prst="rect">
            <a:avLst/>
          </a:prstGeom>
        </p:spPr>
        <p:txBody>
          <a:bodyPr vert="horz" lIns="91440" tIns="45720" rIns="91440" bIns="45720" rtlCol="0" anchor="ctr">
            <a:normAutofit fontScale="77500" lnSpcReduction="20000"/>
          </a:bodyPr>
          <a:lstStyle>
            <a:lvl1pPr algn="l" defTabSz="457200" rtl="0" eaLnBrk="1" latinLnBrk="0" hangingPunct="1">
              <a:spcBef>
                <a:spcPct val="0"/>
              </a:spcBef>
              <a:buNone/>
              <a:defRPr sz="3000" b="1" i="0" kern="100" cap="none" spc="0">
                <a:solidFill>
                  <a:srgbClr val="404041"/>
                </a:solidFill>
                <a:latin typeface="Arial"/>
                <a:ea typeface="+mj-ea"/>
                <a:cs typeface="Arial"/>
              </a:defRPr>
            </a:lvl1pPr>
          </a:lstStyle>
          <a:p>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Data Analysis (#1- </a:t>
            </a:r>
            <a:r>
              <a:rPr lang="en-US" sz="3600" b="1" dirty="0">
                <a:effectLst/>
                <a:latin typeface="Tahoma" panose="020B0604030504040204" pitchFamily="34" charset="0"/>
                <a:ea typeface="Tahoma" panose="020B0604030504040204" pitchFamily="34" charset="0"/>
                <a:cs typeface="Tahoma" panose="020B0604030504040204" pitchFamily="34" charset="0"/>
              </a:rPr>
              <a:t>systematic content analysis of online videos</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189640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852" y="411664"/>
            <a:ext cx="6800171" cy="779318"/>
          </a:xfrm>
        </p:spPr>
        <p:txBody>
          <a:bodyPr/>
          <a:lstStyle/>
          <a:p>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Video Selection Criteria (#2)</a:t>
            </a:r>
          </a:p>
        </p:txBody>
      </p:sp>
      <p:sp>
        <p:nvSpPr>
          <p:cNvPr id="10" name="TextBox 9">
            <a:extLst>
              <a:ext uri="{FF2B5EF4-FFF2-40B4-BE49-F238E27FC236}">
                <a16:creationId xmlns:a16="http://schemas.microsoft.com/office/drawing/2014/main" id="{CC698751-8804-9FA9-2761-AF962B8C28F6}"/>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12" name="TextBox 11">
            <a:extLst>
              <a:ext uri="{FF2B5EF4-FFF2-40B4-BE49-F238E27FC236}">
                <a16:creationId xmlns:a16="http://schemas.microsoft.com/office/drawing/2014/main" id="{FAEF3E94-7F38-B108-1F91-855C85390791}"/>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7" name="TextBox 6">
            <a:extLst>
              <a:ext uri="{FF2B5EF4-FFF2-40B4-BE49-F238E27FC236}">
                <a16:creationId xmlns:a16="http://schemas.microsoft.com/office/drawing/2014/main" id="{0A1138BC-F18A-60F1-F75C-110A946CB6FA}"/>
              </a:ext>
            </a:extLst>
          </p:cNvPr>
          <p:cNvSpPr txBox="1"/>
          <p:nvPr/>
        </p:nvSpPr>
        <p:spPr>
          <a:xfrm>
            <a:off x="889538" y="1417588"/>
            <a:ext cx="7093481" cy="2308324"/>
          </a:xfrm>
          <a:prstGeom prst="rect">
            <a:avLst/>
          </a:prstGeom>
          <a:noFill/>
        </p:spPr>
        <p:txBody>
          <a:bodyPr wrap="square">
            <a:spAutoFit/>
          </a:bodyPr>
          <a:lstStyle/>
          <a:p>
            <a:pPr marL="514350" indent="-514350">
              <a:buFont typeface="+mj-lt"/>
              <a:buAutoNum type="arabicPeriod"/>
            </a:pPr>
            <a:r>
              <a:rPr lang="en-US" sz="3600" b="1" dirty="0">
                <a:effectLst/>
                <a:latin typeface="Tahoma" panose="020B0604030504040204" pitchFamily="34" charset="0"/>
                <a:ea typeface="Tahoma" panose="020B0604030504040204" pitchFamily="34" charset="0"/>
                <a:cs typeface="Tahoma" panose="020B0604030504040204" pitchFamily="34" charset="0"/>
              </a:rPr>
              <a:t>Quality and Engagement</a:t>
            </a:r>
          </a:p>
          <a:p>
            <a:pPr marL="514350" indent="-514350">
              <a:buFont typeface="+mj-lt"/>
              <a:buAutoNum type="arabicPeriod"/>
            </a:pPr>
            <a:r>
              <a:rPr lang="en-US" sz="3600" b="1" dirty="0">
                <a:effectLst/>
                <a:latin typeface="Tahoma" panose="020B0604030504040204" pitchFamily="34" charset="0"/>
                <a:ea typeface="Tahoma" panose="020B0604030504040204" pitchFamily="34" charset="0"/>
                <a:cs typeface="Tahoma" panose="020B0604030504040204" pitchFamily="34" charset="0"/>
              </a:rPr>
              <a:t>Uniqueness and Relevance</a:t>
            </a:r>
          </a:p>
          <a:p>
            <a:pPr marL="514350" indent="-514350">
              <a:buFont typeface="+mj-lt"/>
              <a:buAutoNum type="arabicPeriod"/>
            </a:pPr>
            <a:r>
              <a:rPr lang="en-US" sz="3600" b="1" dirty="0">
                <a:latin typeface="Tahoma" panose="020B0604030504040204" pitchFamily="34" charset="0"/>
                <a:ea typeface="Tahoma" panose="020B0604030504040204" pitchFamily="34" charset="0"/>
                <a:cs typeface="Tahoma" panose="020B0604030504040204" pitchFamily="34" charset="0"/>
              </a:rPr>
              <a:t>Diversification</a:t>
            </a:r>
          </a:p>
          <a:p>
            <a:pPr marL="514350" indent="-514350">
              <a:buFont typeface="+mj-lt"/>
              <a:buAutoNum type="arabicPeriod"/>
            </a:pPr>
            <a:r>
              <a:rPr lang="en-US" sz="3600" b="1" dirty="0">
                <a:effectLst/>
                <a:latin typeface="Tahoma" panose="020B0604030504040204" pitchFamily="34" charset="0"/>
                <a:ea typeface="Tahoma" panose="020B0604030504040204" pitchFamily="34" charset="0"/>
                <a:cs typeface="Tahoma" panose="020B0604030504040204" pitchFamily="34" charset="0"/>
              </a:rPr>
              <a:t>Validity and Credibility</a:t>
            </a:r>
            <a:endPar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43015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81BE2F0-2B6F-4B7F-45BD-7E93919414A3}"/>
              </a:ext>
            </a:extLst>
          </p:cNvPr>
          <p:cNvSpPr>
            <a:spLocks noGrp="1"/>
          </p:cNvSpPr>
          <p:nvPr>
            <p:ph type="body" sz="quarter" idx="10"/>
          </p:nvPr>
        </p:nvSpPr>
        <p:spPr>
          <a:xfrm>
            <a:off x="4833956" y="284947"/>
            <a:ext cx="3700462" cy="252412"/>
          </a:xfrm>
        </p:spPr>
        <p:txBody>
          <a:bodyPr/>
          <a:lstStyle/>
          <a:p>
            <a:r>
              <a:rPr lang="en-US" sz="1100" i="1" dirty="0">
                <a:effectLst/>
                <a:latin typeface="Times New Roman" panose="02020603050405020304" pitchFamily="18" charset="0"/>
                <a:ea typeface="Times New Roman" panose="02020603050405020304" pitchFamily="18" charset="0"/>
              </a:rPr>
              <a:t>Criteria for Video Selection</a:t>
            </a:r>
            <a:endParaRPr lang="en-US" sz="1050" dirty="0">
              <a:effectLst/>
              <a:latin typeface="Arial" panose="020B0604020202020204" pitchFamily="34" charset="0"/>
              <a:ea typeface="SimSun" panose="02010600030101010101" pitchFamily="2" charset="-122"/>
            </a:endParaRPr>
          </a:p>
          <a:p>
            <a:endParaRPr lang="en-US" dirty="0"/>
          </a:p>
        </p:txBody>
      </p:sp>
      <p:pic>
        <p:nvPicPr>
          <p:cNvPr id="3" name="Picture 2">
            <a:extLst>
              <a:ext uri="{FF2B5EF4-FFF2-40B4-BE49-F238E27FC236}">
                <a16:creationId xmlns:a16="http://schemas.microsoft.com/office/drawing/2014/main" id="{1C028F8A-F811-A55A-2654-D6132D715C46}"/>
              </a:ext>
            </a:extLst>
          </p:cNvPr>
          <p:cNvPicPr>
            <a:picLocks noChangeAspect="1"/>
          </p:cNvPicPr>
          <p:nvPr/>
        </p:nvPicPr>
        <p:blipFill>
          <a:blip r:embed="rId3"/>
          <a:stretch>
            <a:fillRect/>
          </a:stretch>
        </p:blipFill>
        <p:spPr>
          <a:xfrm>
            <a:off x="2337487" y="4858553"/>
            <a:ext cx="2590800" cy="228600"/>
          </a:xfrm>
          <a:prstGeom prst="rect">
            <a:avLst/>
          </a:prstGeom>
        </p:spPr>
      </p:pic>
      <p:pic>
        <p:nvPicPr>
          <p:cNvPr id="4" name="Picture 3" descr="A close-up of a document&#10;&#10;Description automatically generated">
            <a:extLst>
              <a:ext uri="{FF2B5EF4-FFF2-40B4-BE49-F238E27FC236}">
                <a16:creationId xmlns:a16="http://schemas.microsoft.com/office/drawing/2014/main" id="{023F9710-84FF-C34E-7DA7-E7DFB6861DF5}"/>
              </a:ext>
            </a:extLst>
          </p:cNvPr>
          <p:cNvPicPr>
            <a:picLocks noChangeAspect="1"/>
          </p:cNvPicPr>
          <p:nvPr/>
        </p:nvPicPr>
        <p:blipFill>
          <a:blip r:embed="rId4"/>
          <a:stretch>
            <a:fillRect/>
          </a:stretch>
        </p:blipFill>
        <p:spPr>
          <a:xfrm>
            <a:off x="0" y="518885"/>
            <a:ext cx="9144000" cy="3438830"/>
          </a:xfrm>
          <a:prstGeom prst="rect">
            <a:avLst/>
          </a:prstGeom>
        </p:spPr>
      </p:pic>
    </p:spTree>
    <p:extLst>
      <p:ext uri="{BB962C8B-B14F-4D97-AF65-F5344CB8AC3E}">
        <p14:creationId xmlns:p14="http://schemas.microsoft.com/office/powerpoint/2010/main" val="1574250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C698751-8804-9FA9-2761-AF962B8C28F6}"/>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12" name="TextBox 11">
            <a:extLst>
              <a:ext uri="{FF2B5EF4-FFF2-40B4-BE49-F238E27FC236}">
                <a16:creationId xmlns:a16="http://schemas.microsoft.com/office/drawing/2014/main" id="{FAEF3E94-7F38-B108-1F91-855C85390791}"/>
              </a:ext>
            </a:extLst>
          </p:cNvPr>
          <p:cNvSpPr txBox="1"/>
          <p:nvPr/>
        </p:nvSpPr>
        <p:spPr>
          <a:xfrm>
            <a:off x="2286000" y="2452597"/>
            <a:ext cx="4572000" cy="369332"/>
          </a:xfrm>
          <a:prstGeom prst="rect">
            <a:avLst/>
          </a:prstGeom>
          <a:noFill/>
        </p:spPr>
        <p:txBody>
          <a:bodyPr wrap="square">
            <a:spAutoFit/>
          </a:bodyPr>
          <a:lstStyle/>
          <a:p>
            <a:endParaRPr lang="en-US" dirty="0"/>
          </a:p>
        </p:txBody>
      </p:sp>
      <p:pic>
        <p:nvPicPr>
          <p:cNvPr id="8" name="Picture 7">
            <a:extLst>
              <a:ext uri="{FF2B5EF4-FFF2-40B4-BE49-F238E27FC236}">
                <a16:creationId xmlns:a16="http://schemas.microsoft.com/office/drawing/2014/main" id="{D5FFFAF1-29B5-0645-3902-E77F38A66AA7}"/>
              </a:ext>
            </a:extLst>
          </p:cNvPr>
          <p:cNvPicPr>
            <a:picLocks noChangeAspect="1"/>
          </p:cNvPicPr>
          <p:nvPr/>
        </p:nvPicPr>
        <p:blipFill rotWithShape="1">
          <a:blip r:embed="rId3"/>
          <a:srcRect t="3545" r="50452" b="12634"/>
          <a:stretch/>
        </p:blipFill>
        <p:spPr>
          <a:xfrm>
            <a:off x="2714448" y="1026663"/>
            <a:ext cx="5129042" cy="4116837"/>
          </a:xfrm>
          <a:prstGeom prst="rect">
            <a:avLst/>
          </a:prstGeom>
        </p:spPr>
      </p:pic>
      <p:pic>
        <p:nvPicPr>
          <p:cNvPr id="9" name="Picture 8">
            <a:extLst>
              <a:ext uri="{FF2B5EF4-FFF2-40B4-BE49-F238E27FC236}">
                <a16:creationId xmlns:a16="http://schemas.microsoft.com/office/drawing/2014/main" id="{C7F692FC-6D74-CB90-4C62-11B404E57428}"/>
              </a:ext>
            </a:extLst>
          </p:cNvPr>
          <p:cNvPicPr>
            <a:picLocks noChangeAspect="1"/>
          </p:cNvPicPr>
          <p:nvPr/>
        </p:nvPicPr>
        <p:blipFill rotWithShape="1">
          <a:blip r:embed="rId4"/>
          <a:srcRect l="1" r="80179" b="5132"/>
          <a:stretch/>
        </p:blipFill>
        <p:spPr>
          <a:xfrm>
            <a:off x="182421" y="936979"/>
            <a:ext cx="2810142" cy="4215694"/>
          </a:xfrm>
          <a:prstGeom prst="rect">
            <a:avLst/>
          </a:prstGeom>
        </p:spPr>
      </p:pic>
      <p:sp>
        <p:nvSpPr>
          <p:cNvPr id="14" name="Title 1">
            <a:extLst>
              <a:ext uri="{FF2B5EF4-FFF2-40B4-BE49-F238E27FC236}">
                <a16:creationId xmlns:a16="http://schemas.microsoft.com/office/drawing/2014/main" id="{35E1F677-2D0E-D61F-4F67-767FAEA3E4F4}"/>
              </a:ext>
            </a:extLst>
          </p:cNvPr>
          <p:cNvSpPr>
            <a:spLocks noGrp="1"/>
          </p:cNvSpPr>
          <p:nvPr>
            <p:ph type="title"/>
          </p:nvPr>
        </p:nvSpPr>
        <p:spPr>
          <a:xfrm>
            <a:off x="514014" y="226729"/>
            <a:ext cx="6800171" cy="779318"/>
          </a:xfrm>
        </p:spPr>
        <p:txBody>
          <a:bodyPr/>
          <a:lstStyle/>
          <a:p>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Video Selection Criteria (#2)</a:t>
            </a:r>
          </a:p>
        </p:txBody>
      </p:sp>
    </p:spTree>
    <p:extLst>
      <p:ext uri="{BB962C8B-B14F-4D97-AF65-F5344CB8AC3E}">
        <p14:creationId xmlns:p14="http://schemas.microsoft.com/office/powerpoint/2010/main" val="2093254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028F8A-F811-A55A-2654-D6132D715C46}"/>
              </a:ext>
            </a:extLst>
          </p:cNvPr>
          <p:cNvPicPr>
            <a:picLocks noChangeAspect="1"/>
          </p:cNvPicPr>
          <p:nvPr/>
        </p:nvPicPr>
        <p:blipFill>
          <a:blip r:embed="rId3"/>
          <a:stretch>
            <a:fillRect/>
          </a:stretch>
        </p:blipFill>
        <p:spPr>
          <a:xfrm>
            <a:off x="2337487" y="4858553"/>
            <a:ext cx="2590800" cy="228600"/>
          </a:xfrm>
          <a:prstGeom prst="rect">
            <a:avLst/>
          </a:prstGeom>
        </p:spPr>
      </p:pic>
      <p:pic>
        <p:nvPicPr>
          <p:cNvPr id="6" name="Picture 5">
            <a:extLst>
              <a:ext uri="{FF2B5EF4-FFF2-40B4-BE49-F238E27FC236}">
                <a16:creationId xmlns:a16="http://schemas.microsoft.com/office/drawing/2014/main" id="{D6FEAED3-C607-1FF3-B813-D22AB4C768E4}"/>
              </a:ext>
            </a:extLst>
          </p:cNvPr>
          <p:cNvPicPr>
            <a:picLocks noChangeAspect="1"/>
          </p:cNvPicPr>
          <p:nvPr/>
        </p:nvPicPr>
        <p:blipFill>
          <a:blip r:embed="rId4"/>
          <a:stretch>
            <a:fillRect/>
          </a:stretch>
        </p:blipFill>
        <p:spPr>
          <a:xfrm>
            <a:off x="-617876" y="797084"/>
            <a:ext cx="10379752" cy="2266465"/>
          </a:xfrm>
          <a:prstGeom prst="rect">
            <a:avLst/>
          </a:prstGeom>
        </p:spPr>
      </p:pic>
      <p:sp>
        <p:nvSpPr>
          <p:cNvPr id="9" name="Title 1">
            <a:extLst>
              <a:ext uri="{FF2B5EF4-FFF2-40B4-BE49-F238E27FC236}">
                <a16:creationId xmlns:a16="http://schemas.microsoft.com/office/drawing/2014/main" id="{E1BFD971-01D4-11E6-67C7-4562707A3E50}"/>
              </a:ext>
            </a:extLst>
          </p:cNvPr>
          <p:cNvSpPr txBox="1">
            <a:spLocks/>
          </p:cNvSpPr>
          <p:nvPr/>
        </p:nvSpPr>
        <p:spPr>
          <a:xfrm>
            <a:off x="159852" y="247345"/>
            <a:ext cx="9063170" cy="779318"/>
          </a:xfrm>
          <a:prstGeom prst="rect">
            <a:avLst/>
          </a:prstGeom>
        </p:spPr>
        <p:txBody>
          <a:bodyPr vert="horz" lIns="91440" tIns="45720" rIns="91440" bIns="45720" rtlCol="0" anchor="ctr">
            <a:normAutofit fontScale="77500" lnSpcReduction="20000"/>
          </a:bodyPr>
          <a:lstStyle>
            <a:lvl1pPr algn="l" defTabSz="457200" rtl="0" eaLnBrk="1" latinLnBrk="0" hangingPunct="1">
              <a:spcBef>
                <a:spcPct val="0"/>
              </a:spcBef>
              <a:buNone/>
              <a:defRPr sz="3000" b="1" i="0" kern="100" cap="none" spc="0">
                <a:solidFill>
                  <a:srgbClr val="404041"/>
                </a:solidFill>
                <a:latin typeface="Arial"/>
                <a:ea typeface="+mj-ea"/>
                <a:cs typeface="Arial"/>
              </a:defRPr>
            </a:lvl1pPr>
          </a:lstStyle>
          <a:p>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Data Analysis (#2-</a:t>
            </a:r>
            <a:r>
              <a:rPr lang="en-US" sz="3600" b="1" dirty="0">
                <a:latin typeface="Tahoma" panose="020B0604030504040204" pitchFamily="34" charset="0"/>
                <a:ea typeface="Tahoma" panose="020B0604030504040204" pitchFamily="34" charset="0"/>
                <a:cs typeface="Tahoma" panose="020B0604030504040204" pitchFamily="34" charset="0"/>
              </a:rPr>
              <a:t> I</a:t>
            </a:r>
            <a:r>
              <a:rPr lang="en-US" sz="3600" b="1" dirty="0">
                <a:effectLst/>
                <a:latin typeface="Tahoma" panose="020B0604030504040204" pitchFamily="34" charset="0"/>
                <a:ea typeface="Tahoma" panose="020B0604030504040204" pitchFamily="34" charset="0"/>
                <a:cs typeface="Tahoma" panose="020B0604030504040204" pitchFamily="34" charset="0"/>
              </a:rPr>
              <a:t>nductive content analysis</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pic>
        <p:nvPicPr>
          <p:cNvPr id="10" name="Picture 9">
            <a:extLst>
              <a:ext uri="{FF2B5EF4-FFF2-40B4-BE49-F238E27FC236}">
                <a16:creationId xmlns:a16="http://schemas.microsoft.com/office/drawing/2014/main" id="{30DFF956-1F05-2BA8-1E9D-C08B9BA1853A}"/>
              </a:ext>
            </a:extLst>
          </p:cNvPr>
          <p:cNvPicPr>
            <a:picLocks noChangeAspect="1"/>
          </p:cNvPicPr>
          <p:nvPr/>
        </p:nvPicPr>
        <p:blipFill rotWithShape="1">
          <a:blip r:embed="rId5"/>
          <a:srcRect l="4920" b="45396"/>
          <a:stretch/>
        </p:blipFill>
        <p:spPr>
          <a:xfrm>
            <a:off x="2654248" y="2368551"/>
            <a:ext cx="5857574" cy="2853972"/>
          </a:xfrm>
          <a:prstGeom prst="rect">
            <a:avLst/>
          </a:prstGeom>
        </p:spPr>
      </p:pic>
    </p:spTree>
    <p:extLst>
      <p:ext uri="{BB962C8B-B14F-4D97-AF65-F5344CB8AC3E}">
        <p14:creationId xmlns:p14="http://schemas.microsoft.com/office/powerpoint/2010/main" val="393569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303" y="413194"/>
            <a:ext cx="6738526" cy="779318"/>
          </a:xfrm>
        </p:spPr>
        <p:txBody>
          <a:bodyPr/>
          <a:lstStyle/>
          <a:p>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Manuscripts Currently in Review</a:t>
            </a:r>
          </a:p>
        </p:txBody>
      </p:sp>
      <p:sp>
        <p:nvSpPr>
          <p:cNvPr id="10" name="TextBox 9">
            <a:extLst>
              <a:ext uri="{FF2B5EF4-FFF2-40B4-BE49-F238E27FC236}">
                <a16:creationId xmlns:a16="http://schemas.microsoft.com/office/drawing/2014/main" id="{CC698751-8804-9FA9-2761-AF962B8C28F6}"/>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12" name="TextBox 11">
            <a:extLst>
              <a:ext uri="{FF2B5EF4-FFF2-40B4-BE49-F238E27FC236}">
                <a16:creationId xmlns:a16="http://schemas.microsoft.com/office/drawing/2014/main" id="{FAEF3E94-7F38-B108-1F91-855C85390791}"/>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11" name="TextBox 10">
            <a:extLst>
              <a:ext uri="{FF2B5EF4-FFF2-40B4-BE49-F238E27FC236}">
                <a16:creationId xmlns:a16="http://schemas.microsoft.com/office/drawing/2014/main" id="{93F4EFD9-94FB-A937-6D18-36E4A0645925}"/>
              </a:ext>
            </a:extLst>
          </p:cNvPr>
          <p:cNvSpPr txBox="1"/>
          <p:nvPr/>
        </p:nvSpPr>
        <p:spPr>
          <a:xfrm>
            <a:off x="525303" y="1433824"/>
            <a:ext cx="8317614" cy="3114763"/>
          </a:xfrm>
          <a:prstGeom prst="rect">
            <a:avLst/>
          </a:prstGeom>
          <a:noFill/>
        </p:spPr>
        <p:txBody>
          <a:bodyPr wrap="square">
            <a:spAutoFit/>
          </a:bodyPr>
          <a:lstStyle/>
          <a:p>
            <a:pPr marR="128270">
              <a:lnSpc>
                <a:spcPct val="110000"/>
              </a:lnSpc>
            </a:pPr>
            <a:r>
              <a:rPr lang="en-US" sz="2000" b="1" dirty="0">
                <a:effectLst/>
                <a:latin typeface="Tahoma" panose="020B0604030504040204" pitchFamily="34" charset="0"/>
                <a:ea typeface="Tahoma" panose="020B0604030504040204" pitchFamily="34" charset="0"/>
                <a:cs typeface="Tahoma" panose="020B0604030504040204" pitchFamily="34" charset="0"/>
              </a:rPr>
              <a:t>3. Li, B., Wang, C., Bonk, C. J., &amp; Kou, X. (Proposal</a:t>
            </a:r>
            <a:r>
              <a:rPr lang="zh-CN" altLang="en-US" sz="2000" b="1" dirty="0">
                <a:effectLst/>
                <a:latin typeface="Tahoma" panose="020B0604030504040204" pitchFamily="34" charset="0"/>
                <a:ea typeface="SimSun" panose="02010600030101010101" pitchFamily="2" charset="-122"/>
                <a:cs typeface="Tahoma" panose="020B0604030504040204" pitchFamily="34" charset="0"/>
              </a:rPr>
              <a:t> </a:t>
            </a:r>
            <a:r>
              <a:rPr lang="en-US" altLang="zh-CN" sz="2000" b="1" dirty="0">
                <a:effectLst/>
                <a:latin typeface="Tahoma" panose="020B0604030504040204" pitchFamily="34" charset="0"/>
                <a:ea typeface="Tahoma" panose="020B0604030504040204" pitchFamily="34" charset="0"/>
                <a:cs typeface="Tahoma" panose="020B0604030504040204" pitchFamily="34" charset="0"/>
              </a:rPr>
              <a:t>accepted</a:t>
            </a:r>
            <a:r>
              <a:rPr lang="en-US" sz="2000" b="1" dirty="0">
                <a:effectLst/>
                <a:latin typeface="Tahoma" panose="020B0604030504040204" pitchFamily="34" charset="0"/>
                <a:ea typeface="Tahoma" panose="020B0604030504040204" pitchFamily="34" charset="0"/>
                <a:cs typeface="Tahoma" panose="020B0604030504040204" pitchFamily="34" charset="0"/>
              </a:rPr>
              <a:t>). E</a:t>
            </a:r>
            <a:r>
              <a:rPr lang="en-US" sz="2000" b="1" dirty="0">
                <a:latin typeface="Tahoma" panose="020B0604030504040204" pitchFamily="34" charset="0"/>
                <a:ea typeface="Tahoma" panose="020B0604030504040204" pitchFamily="34" charset="0"/>
                <a:cs typeface="Tahoma" panose="020B0604030504040204" pitchFamily="34" charset="0"/>
              </a:rPr>
              <a:t>xploring inventions in </a:t>
            </a:r>
            <a:r>
              <a:rPr lang="en-US" altLang="zh-CN" sz="2000" b="1" dirty="0">
                <a:latin typeface="Tahoma" panose="020B0604030504040204" pitchFamily="34" charset="0"/>
                <a:ea typeface="Tahoma" panose="020B0604030504040204" pitchFamily="34" charset="0"/>
                <a:cs typeface="Tahoma" panose="020B0604030504040204" pitchFamily="34" charset="0"/>
              </a:rPr>
              <a:t>self-directed</a:t>
            </a:r>
            <a:r>
              <a:rPr lang="en-US" sz="2000" b="1" dirty="0">
                <a:latin typeface="Tahoma" panose="020B0604030504040204" pitchFamily="34" charset="0"/>
                <a:ea typeface="Tahoma" panose="020B0604030504040204" pitchFamily="34" charset="0"/>
                <a:cs typeface="Tahoma" panose="020B0604030504040204" pitchFamily="34" charset="0"/>
              </a:rPr>
              <a:t> language learning with generative AI: implementations and perspectives of YouTube content creators</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i="1" dirty="0" err="1">
                <a:effectLst/>
                <a:latin typeface="Tahoma" panose="020B0604030504040204" pitchFamily="34" charset="0"/>
                <a:ea typeface="Tahoma" panose="020B0604030504040204" pitchFamily="34" charset="0"/>
                <a:cs typeface="Tahoma" panose="020B0604030504040204" pitchFamily="34" charset="0"/>
              </a:rPr>
              <a:t>TechTrends</a:t>
            </a:r>
            <a:r>
              <a:rPr lang="en-US" sz="2000" b="1" i="1" dirty="0">
                <a:effectLst/>
                <a:latin typeface="Tahoma" panose="020B0604030504040204" pitchFamily="34" charset="0"/>
                <a:ea typeface="Tahoma" panose="020B0604030504040204" pitchFamily="34" charset="0"/>
                <a:cs typeface="Tahoma" panose="020B0604030504040204" pitchFamily="34" charset="0"/>
              </a:rPr>
              <a:t>.</a:t>
            </a:r>
          </a:p>
          <a:p>
            <a:pPr marR="128270">
              <a:lnSpc>
                <a:spcPct val="110000"/>
              </a:lnSpc>
            </a:pPr>
            <a:endParaRPr lang="en-US" sz="2000" b="1" i="1" dirty="0">
              <a:latin typeface="Tahoma" panose="020B0604030504040204" pitchFamily="34" charset="0"/>
              <a:ea typeface="Tahoma" panose="020B0604030504040204" pitchFamily="34" charset="0"/>
              <a:cs typeface="Tahoma" panose="020B0604030504040204" pitchFamily="34" charset="0"/>
            </a:endParaRPr>
          </a:p>
          <a:p>
            <a:pPr marR="128270">
              <a:lnSpc>
                <a:spcPct val="110000"/>
              </a:lnSpc>
            </a:pPr>
            <a:r>
              <a:rPr lang="en-US" sz="2000" b="1" dirty="0">
                <a:effectLst/>
                <a:latin typeface="Tahoma" panose="020B0604030504040204" pitchFamily="34" charset="0"/>
                <a:ea typeface="Tahoma" panose="020B0604030504040204" pitchFamily="34" charset="0"/>
                <a:cs typeface="Tahoma" panose="020B0604030504040204" pitchFamily="34" charset="0"/>
              </a:rPr>
              <a:t>4. Li, B., Bonk, C. J., Wang, C., &amp; Kou, X. (Under</a:t>
            </a:r>
            <a:r>
              <a:rPr lang="zh-CN" altLang="en-US" sz="2000" b="1" dirty="0">
                <a:effectLst/>
                <a:latin typeface="Tahoma" panose="020B0604030504040204" pitchFamily="34" charset="0"/>
                <a:ea typeface="SimSun" panose="02010600030101010101" pitchFamily="2" charset="-122"/>
                <a:cs typeface="Tahoma" panose="020B0604030504040204" pitchFamily="34" charset="0"/>
              </a:rPr>
              <a:t> </a:t>
            </a:r>
            <a:r>
              <a:rPr lang="en-US" altLang="zh-CN" sz="2000" b="1" dirty="0">
                <a:effectLst/>
                <a:latin typeface="Tahoma" panose="020B0604030504040204" pitchFamily="34" charset="0"/>
                <a:ea typeface="Tahoma" panose="020B0604030504040204" pitchFamily="34" charset="0"/>
                <a:cs typeface="Tahoma" panose="020B0604030504040204" pitchFamily="34" charset="0"/>
              </a:rPr>
              <a:t>review</a:t>
            </a:r>
            <a:r>
              <a:rPr lang="en-US" sz="2000" b="1" dirty="0">
                <a:effectLst/>
                <a:latin typeface="Tahoma" panose="020B0604030504040204" pitchFamily="34" charset="0"/>
                <a:ea typeface="Tahoma" panose="020B0604030504040204" pitchFamily="34" charset="0"/>
                <a:cs typeface="Tahoma" panose="020B0604030504040204" pitchFamily="34" charset="0"/>
              </a:rPr>
              <a:t>).</a:t>
            </a:r>
            <a:r>
              <a:rPr lang="zh-CN" altLang="en-US" sz="2000" b="1" dirty="0">
                <a:effectLst/>
                <a:latin typeface="Tahoma" panose="020B0604030504040204" pitchFamily="34" charset="0"/>
                <a:ea typeface="SimSun" panose="02010600030101010101" pitchFamily="2" charset="-122"/>
                <a:cs typeface="Tahoma" panose="020B0604030504040204" pitchFamily="34" charset="0"/>
              </a:rPr>
              <a:t> </a:t>
            </a:r>
            <a:r>
              <a:rPr lang="en-US" altLang="zh-CN" sz="2000" b="1" dirty="0">
                <a:latin typeface="Tahoma" panose="020B0604030504040204" pitchFamily="34" charset="0"/>
                <a:ea typeface="Tahoma" panose="020B0604030504040204" pitchFamily="34" charset="0"/>
                <a:cs typeface="Tahoma" panose="020B0604030504040204" pitchFamily="34" charset="0"/>
              </a:rPr>
              <a:t>R</a:t>
            </a:r>
            <a:r>
              <a:rPr lang="en-US" altLang="zh-CN" sz="2000" b="1" dirty="0">
                <a:effectLst/>
                <a:latin typeface="Tahoma" panose="020B0604030504040204" pitchFamily="34" charset="0"/>
                <a:ea typeface="Tahoma" panose="020B0604030504040204" pitchFamily="34" charset="0"/>
                <a:cs typeface="Tahoma" panose="020B0604030504040204" pitchFamily="34" charset="0"/>
              </a:rPr>
              <a:t>econceptualizing the self-directed language learning in the era of generative AI: an exploratory analysis</a:t>
            </a:r>
            <a:r>
              <a:rPr lang="en-US" altLang="zh-CN" sz="2000" b="1" dirty="0">
                <a:latin typeface="Tahoma" panose="020B0604030504040204" pitchFamily="34" charset="0"/>
                <a:ea typeface="Tahoma" panose="020B0604030504040204" pitchFamily="34" charset="0"/>
                <a:cs typeface="Tahoma" panose="020B0604030504040204" pitchFamily="34" charset="0"/>
              </a:rPr>
              <a:t>. </a:t>
            </a:r>
            <a:r>
              <a:rPr lang="en-US" altLang="zh-CN" sz="2000" b="1" i="1" dirty="0">
                <a:latin typeface="Tahoma" panose="020B0604030504040204" pitchFamily="34" charset="0"/>
                <a:ea typeface="Tahoma" panose="020B0604030504040204" pitchFamily="34" charset="0"/>
                <a:cs typeface="Tahoma" panose="020B0604030504040204" pitchFamily="34" charset="0"/>
              </a:rPr>
              <a:t>IEEE.</a:t>
            </a:r>
            <a:endParaRPr lang="en-US" altLang="zh-CN" sz="2000" b="1" i="1" dirty="0">
              <a:effectLst/>
              <a:latin typeface="Tahoma" panose="020B0604030504040204" pitchFamily="34" charset="0"/>
              <a:ea typeface="Tahoma" panose="020B0604030504040204" pitchFamily="34" charset="0"/>
              <a:cs typeface="Tahoma" panose="020B0604030504040204" pitchFamily="34" charset="0"/>
            </a:endParaRPr>
          </a:p>
          <a:p>
            <a:pPr marR="128270">
              <a:lnSpc>
                <a:spcPct val="110000"/>
              </a:lnSpc>
            </a:pPr>
            <a:endParaRPr lang="en-US" sz="2000" i="1"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578789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a:t>
            </a:r>
            <a:r>
              <a:rPr lang="zh-CN" altLang="en-US" dirty="0"/>
              <a:t> </a:t>
            </a:r>
            <a:r>
              <a:rPr lang="en-US" altLang="zh-CN" dirty="0"/>
              <a:t>Questions</a:t>
            </a:r>
            <a:endParaRPr lang="en-US" dirty="0"/>
          </a:p>
        </p:txBody>
      </p:sp>
      <p:sp>
        <p:nvSpPr>
          <p:cNvPr id="3" name="Text Placeholder 2"/>
          <p:cNvSpPr>
            <a:spLocks noGrp="1"/>
          </p:cNvSpPr>
          <p:nvPr>
            <p:ph type="body" sz="quarter" idx="10"/>
          </p:nvPr>
        </p:nvSpPr>
        <p:spPr/>
        <p:txBody>
          <a:bodyPr/>
          <a:lstStyle/>
          <a:p>
            <a:r>
              <a:rPr lang="en-US" dirty="0"/>
              <a:t>SECTION 4</a:t>
            </a:r>
          </a:p>
        </p:txBody>
      </p:sp>
      <p:pic>
        <p:nvPicPr>
          <p:cNvPr id="4" name="Picture 3">
            <a:extLst>
              <a:ext uri="{FF2B5EF4-FFF2-40B4-BE49-F238E27FC236}">
                <a16:creationId xmlns:a16="http://schemas.microsoft.com/office/drawing/2014/main" id="{224BC4D6-C906-F792-D432-A9ECD494D7AB}"/>
              </a:ext>
            </a:extLst>
          </p:cNvPr>
          <p:cNvPicPr>
            <a:picLocks noChangeAspect="1"/>
          </p:cNvPicPr>
          <p:nvPr/>
        </p:nvPicPr>
        <p:blipFill>
          <a:blip r:embed="rId3"/>
          <a:stretch>
            <a:fillRect/>
          </a:stretch>
        </p:blipFill>
        <p:spPr>
          <a:xfrm>
            <a:off x="5704049" y="1015991"/>
            <a:ext cx="3439951" cy="2579963"/>
          </a:xfrm>
          <a:prstGeom prst="rect">
            <a:avLst/>
          </a:prstGeom>
        </p:spPr>
      </p:pic>
    </p:spTree>
    <p:extLst>
      <p:ext uri="{BB962C8B-B14F-4D97-AF65-F5344CB8AC3E}">
        <p14:creationId xmlns:p14="http://schemas.microsoft.com/office/powerpoint/2010/main" val="4294674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3348" y="734349"/>
            <a:ext cx="7243487" cy="699065"/>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Study #1</a:t>
            </a:r>
          </a:p>
        </p:txBody>
      </p:sp>
      <p:sp>
        <p:nvSpPr>
          <p:cNvPr id="3" name="Subtitle 2"/>
          <p:cNvSpPr>
            <a:spLocks noGrp="1"/>
          </p:cNvSpPr>
          <p:nvPr>
            <p:ph type="subTitle" idx="1"/>
          </p:nvPr>
        </p:nvSpPr>
        <p:spPr/>
        <p:txBody>
          <a:bodyPr>
            <a:normAutofit/>
          </a:bodyPr>
          <a:lstStyle/>
          <a:p>
            <a:pPr marL="0" marR="0">
              <a:lnSpc>
                <a:spcPct val="115000"/>
              </a:lnSpc>
              <a:spcBef>
                <a:spcPts val="0"/>
              </a:spcBef>
              <a:spcAft>
                <a:spcPts val="0"/>
              </a:spcAft>
            </a:pPr>
            <a:r>
              <a:rPr lang="en-US" sz="2400" b="1" dirty="0">
                <a:effectLst/>
                <a:latin typeface="Tahoma" panose="020B0604030504040204" pitchFamily="34" charset="0"/>
                <a:ea typeface="Tahoma" panose="020B0604030504040204" pitchFamily="34" charset="0"/>
                <a:cs typeface="Tahoma" panose="020B0604030504040204" pitchFamily="34" charset="0"/>
              </a:rPr>
              <a:t>What is the focus of the discussion and demonstrations by the YouTube content creators of </a:t>
            </a:r>
            <a:r>
              <a:rPr lang="en-US" sz="2400" b="1" dirty="0" err="1">
                <a:effectLst/>
                <a:latin typeface="Tahoma" panose="020B0604030504040204" pitchFamily="34" charset="0"/>
                <a:ea typeface="Tahoma" panose="020B0604030504040204" pitchFamily="34" charset="0"/>
                <a:cs typeface="Tahoma" panose="020B0604030504040204" pitchFamily="34" charset="0"/>
              </a:rPr>
              <a:t>ChatGPT</a:t>
            </a:r>
            <a:r>
              <a:rPr lang="en-US" sz="2400" b="1" dirty="0">
                <a:effectLst/>
                <a:latin typeface="Tahoma" panose="020B0604030504040204" pitchFamily="34" charset="0"/>
                <a:ea typeface="Tahoma" panose="020B0604030504040204" pitchFamily="34" charset="0"/>
                <a:cs typeface="Tahoma" panose="020B0604030504040204" pitchFamily="34" charset="0"/>
              </a:rPr>
              <a:t> in language education?</a:t>
            </a:r>
            <a:endParaRPr lang="en-US" sz="2400" b="1" dirty="0">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pPr>
            <a:endParaRPr lang="en-US" sz="2400" b="1"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pPr>
            <a:r>
              <a:rPr lang="en-US" sz="2400" b="1" dirty="0">
                <a:effectLst/>
                <a:latin typeface="Tahoma" panose="020B0604030504040204" pitchFamily="34" charset="0"/>
                <a:ea typeface="Tahoma" panose="020B0604030504040204" pitchFamily="34" charset="0"/>
                <a:cs typeface="Tahoma" panose="020B0604030504040204" pitchFamily="34" charset="0"/>
              </a:rPr>
              <a:t> How do content creators describe their current practices of using </a:t>
            </a:r>
            <a:r>
              <a:rPr lang="en-US" sz="2400" b="1" dirty="0" err="1">
                <a:effectLst/>
                <a:latin typeface="Tahoma" panose="020B0604030504040204" pitchFamily="34" charset="0"/>
                <a:ea typeface="Tahoma" panose="020B0604030504040204" pitchFamily="34" charset="0"/>
                <a:cs typeface="Tahoma" panose="020B0604030504040204" pitchFamily="34" charset="0"/>
              </a:rPr>
              <a:t>ChatGPT</a:t>
            </a:r>
            <a:r>
              <a:rPr lang="en-US" sz="2400" b="1" dirty="0">
                <a:effectLst/>
                <a:latin typeface="Tahoma" panose="020B0604030504040204" pitchFamily="34" charset="0"/>
                <a:ea typeface="Tahoma" panose="020B0604030504040204" pitchFamily="34" charset="0"/>
                <a:cs typeface="Tahoma" panose="020B0604030504040204" pitchFamily="34" charset="0"/>
              </a:rPr>
              <a:t> in language education?</a:t>
            </a:r>
          </a:p>
        </p:txBody>
      </p:sp>
      <p:sp>
        <p:nvSpPr>
          <p:cNvPr id="4" name="Text Placeholder 3"/>
          <p:cNvSpPr>
            <a:spLocks noGrp="1"/>
          </p:cNvSpPr>
          <p:nvPr>
            <p:ph type="body" sz="quarter" idx="10"/>
          </p:nvPr>
        </p:nvSpPr>
        <p:spPr/>
        <p:txBody>
          <a:bodyPr/>
          <a:lstStyle/>
          <a:p>
            <a:r>
              <a:rPr lang="en-US" dirty="0"/>
              <a:t>SUBTITLE GOES HERE IF NECESSARY</a:t>
            </a:r>
          </a:p>
        </p:txBody>
      </p:sp>
      <p:pic>
        <p:nvPicPr>
          <p:cNvPr id="5" name="Picture 4">
            <a:extLst>
              <a:ext uri="{FF2B5EF4-FFF2-40B4-BE49-F238E27FC236}">
                <a16:creationId xmlns:a16="http://schemas.microsoft.com/office/drawing/2014/main" id="{D7005706-993C-E4BF-63A4-F20BB362CD2E}"/>
              </a:ext>
            </a:extLst>
          </p:cNvPr>
          <p:cNvPicPr>
            <a:picLocks noChangeAspect="1"/>
          </p:cNvPicPr>
          <p:nvPr/>
        </p:nvPicPr>
        <p:blipFill>
          <a:blip r:embed="rId3"/>
          <a:stretch>
            <a:fillRect/>
          </a:stretch>
        </p:blipFill>
        <p:spPr>
          <a:xfrm>
            <a:off x="2337487" y="4858553"/>
            <a:ext cx="2590800" cy="228600"/>
          </a:xfrm>
          <a:prstGeom prst="rect">
            <a:avLst/>
          </a:prstGeom>
        </p:spPr>
      </p:pic>
    </p:spTree>
    <p:extLst>
      <p:ext uri="{BB962C8B-B14F-4D97-AF65-F5344CB8AC3E}">
        <p14:creationId xmlns:p14="http://schemas.microsoft.com/office/powerpoint/2010/main" val="2835830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9EAF96-F888-F088-92CF-CB7AB0372CD9}"/>
              </a:ext>
            </a:extLst>
          </p:cNvPr>
          <p:cNvSpPr txBox="1"/>
          <p:nvPr/>
        </p:nvSpPr>
        <p:spPr>
          <a:xfrm>
            <a:off x="719191" y="441790"/>
            <a:ext cx="7171362" cy="1118319"/>
          </a:xfrm>
          <a:prstGeom prst="rect">
            <a:avLst/>
          </a:prstGeom>
          <a:noFill/>
        </p:spPr>
        <p:txBody>
          <a:bodyPr wrap="square">
            <a:spAutoFit/>
          </a:bodyPr>
          <a:lstStyle/>
          <a:p>
            <a:pPr marL="0" marR="0">
              <a:lnSpc>
                <a:spcPct val="115000"/>
              </a:lnSpc>
              <a:spcBef>
                <a:spcPts val="0"/>
              </a:spcBef>
              <a:spcAft>
                <a:spcPts val="0"/>
              </a:spcAft>
            </a:pPr>
            <a:r>
              <a:rPr lang="en-US" sz="2000" b="1" dirty="0">
                <a:effectLst/>
                <a:latin typeface="Tahoma" panose="020B0604030504040204" pitchFamily="34" charset="0"/>
                <a:ea typeface="Tahoma" panose="020B0604030504040204" pitchFamily="34" charset="0"/>
                <a:cs typeface="Tahoma" panose="020B0604030504040204" pitchFamily="34" charset="0"/>
              </a:rPr>
              <a:t>RQ1: What is the focus of the discussion and demonstrations by the YouTube content creators of </a:t>
            </a:r>
            <a:r>
              <a:rPr lang="en-US" sz="2000" b="1" dirty="0" err="1">
                <a:effectLst/>
                <a:latin typeface="Tahoma" panose="020B0604030504040204" pitchFamily="34" charset="0"/>
                <a:ea typeface="Tahoma" panose="020B0604030504040204" pitchFamily="34" charset="0"/>
                <a:cs typeface="Tahoma" panose="020B0604030504040204" pitchFamily="34" charset="0"/>
              </a:rPr>
              <a:t>ChatGPT</a:t>
            </a:r>
            <a:r>
              <a:rPr lang="en-US" sz="2000" b="1" dirty="0">
                <a:effectLst/>
                <a:latin typeface="Tahoma" panose="020B0604030504040204" pitchFamily="34" charset="0"/>
                <a:ea typeface="Tahoma" panose="020B0604030504040204" pitchFamily="34" charset="0"/>
                <a:cs typeface="Tahoma" panose="020B0604030504040204" pitchFamily="34" charset="0"/>
              </a:rPr>
              <a:t> in language education?</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C50C9FF0-00F4-B212-AC67-5F66E1E46544}"/>
              </a:ext>
            </a:extLst>
          </p:cNvPr>
          <p:cNvSpPr txBox="1"/>
          <p:nvPr/>
        </p:nvSpPr>
        <p:spPr>
          <a:xfrm>
            <a:off x="331940" y="1711928"/>
            <a:ext cx="7486694" cy="2185214"/>
          </a:xfrm>
          <a:prstGeom prst="rect">
            <a:avLst/>
          </a:prstGeom>
          <a:noFill/>
        </p:spPr>
        <p:txBody>
          <a:bodyPr wrap="square">
            <a:spAutoFit/>
          </a:bodyPr>
          <a:lstStyle/>
          <a:p>
            <a:pPr marL="457200" marR="0">
              <a:spcBef>
                <a:spcPts val="0"/>
              </a:spcBef>
              <a:spcAft>
                <a:spcPts val="600"/>
              </a:spcAft>
            </a:pPr>
            <a:r>
              <a:rPr lang="en-US" b="1" dirty="0">
                <a:effectLst/>
                <a:latin typeface="Tahoma" panose="020B0604030504040204" pitchFamily="34" charset="0"/>
                <a:ea typeface="Tahoma" panose="020B0604030504040204" pitchFamily="34" charset="0"/>
                <a:cs typeface="Tahoma" panose="020B0604030504040204" pitchFamily="34" charset="0"/>
              </a:rPr>
              <a:t>a. How has the discussion around ChatGPT and related AI technologies evolved during its’ brief history as a tool for language education on YouTube?</a:t>
            </a:r>
          </a:p>
          <a:p>
            <a:pPr marL="457200" marR="0">
              <a:spcBef>
                <a:spcPts val="0"/>
              </a:spcBef>
              <a:spcAft>
                <a:spcPts val="600"/>
              </a:spcAft>
            </a:pPr>
            <a:r>
              <a:rPr lang="en-US" b="1" dirty="0">
                <a:effectLst/>
                <a:latin typeface="Tahoma" panose="020B0604030504040204" pitchFamily="34" charset="0"/>
                <a:ea typeface="Tahoma" panose="020B0604030504040204" pitchFamily="34" charset="0"/>
                <a:cs typeface="Tahoma" panose="020B0604030504040204" pitchFamily="34" charset="0"/>
              </a:rPr>
              <a:t>b. Who is producing videos about ChatGPT in language education on YouTube?</a:t>
            </a:r>
          </a:p>
          <a:p>
            <a:pPr marL="457200" marR="0">
              <a:spcBef>
                <a:spcPts val="0"/>
              </a:spcBef>
              <a:spcAft>
                <a:spcPts val="600"/>
              </a:spcAft>
            </a:pPr>
            <a:r>
              <a:rPr lang="en-US" b="1" dirty="0">
                <a:effectLst/>
                <a:latin typeface="Tahoma" panose="020B0604030504040204" pitchFamily="34" charset="0"/>
                <a:ea typeface="Tahoma" panose="020B0604030504040204" pitchFamily="34" charset="0"/>
                <a:cs typeface="Tahoma" panose="020B0604030504040204" pitchFamily="34" charset="0"/>
              </a:rPr>
              <a:t>c. What are the common topics and themes present in these discussions and demonstrations? </a:t>
            </a:r>
          </a:p>
        </p:txBody>
      </p:sp>
      <p:pic>
        <p:nvPicPr>
          <p:cNvPr id="4" name="Picture 3">
            <a:extLst>
              <a:ext uri="{FF2B5EF4-FFF2-40B4-BE49-F238E27FC236}">
                <a16:creationId xmlns:a16="http://schemas.microsoft.com/office/drawing/2014/main" id="{774EF34B-EDA4-59E8-52B6-73F61833C69F}"/>
              </a:ext>
            </a:extLst>
          </p:cNvPr>
          <p:cNvPicPr>
            <a:picLocks noChangeAspect="1"/>
          </p:cNvPicPr>
          <p:nvPr/>
        </p:nvPicPr>
        <p:blipFill>
          <a:blip r:embed="rId3"/>
          <a:stretch>
            <a:fillRect/>
          </a:stretch>
        </p:blipFill>
        <p:spPr>
          <a:xfrm>
            <a:off x="2337487" y="4858553"/>
            <a:ext cx="2590800" cy="228600"/>
          </a:xfrm>
          <a:prstGeom prst="rect">
            <a:avLst/>
          </a:prstGeom>
        </p:spPr>
      </p:pic>
    </p:spTree>
    <p:extLst>
      <p:ext uri="{BB962C8B-B14F-4D97-AF65-F5344CB8AC3E}">
        <p14:creationId xmlns:p14="http://schemas.microsoft.com/office/powerpoint/2010/main" val="3040296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81BE2F0-2B6F-4B7F-45BD-7E93919414A3}"/>
              </a:ext>
            </a:extLst>
          </p:cNvPr>
          <p:cNvSpPr>
            <a:spLocks noGrp="1"/>
          </p:cNvSpPr>
          <p:nvPr>
            <p:ph type="body" sz="quarter" idx="10"/>
          </p:nvPr>
        </p:nvSpPr>
        <p:spPr>
          <a:xfrm>
            <a:off x="839244" y="284946"/>
            <a:ext cx="7695174" cy="459213"/>
          </a:xfrm>
        </p:spPr>
        <p:txBody>
          <a:bodyPr/>
          <a:lstStyle/>
          <a:p>
            <a:pPr algn="l"/>
            <a:r>
              <a:rPr lang="en-US" sz="1400" b="1" i="1" dirty="0">
                <a:solidFill>
                  <a:schemeClr val="tx1"/>
                </a:solidFill>
                <a:effectLst/>
                <a:latin typeface="Tahoma" panose="020B0604030504040204" pitchFamily="34" charset="0"/>
                <a:ea typeface="Tahoma" panose="020B0604030504040204" pitchFamily="34" charset="0"/>
                <a:cs typeface="Tahoma" panose="020B0604030504040204" pitchFamily="34" charset="0"/>
              </a:rPr>
              <a:t>RQ1: What is the focus of the discussion and demonstrations by the YouTube content creators of </a:t>
            </a:r>
            <a:r>
              <a:rPr lang="en-US" sz="1400" b="1" i="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ChatGPT</a:t>
            </a:r>
            <a:r>
              <a:rPr lang="en-US" sz="1400" b="1" i="1" dirty="0">
                <a:solidFill>
                  <a:schemeClr val="tx1"/>
                </a:solidFill>
                <a:effectLst/>
                <a:latin typeface="Tahoma" panose="020B0604030504040204" pitchFamily="34" charset="0"/>
                <a:ea typeface="Tahoma" panose="020B0604030504040204" pitchFamily="34" charset="0"/>
                <a:cs typeface="Tahoma" panose="020B0604030504040204" pitchFamily="34" charset="0"/>
              </a:rPr>
              <a:t> in language education?</a:t>
            </a:r>
          </a:p>
        </p:txBody>
      </p:sp>
      <p:sp>
        <p:nvSpPr>
          <p:cNvPr id="5" name="TextBox 4">
            <a:extLst>
              <a:ext uri="{FF2B5EF4-FFF2-40B4-BE49-F238E27FC236}">
                <a16:creationId xmlns:a16="http://schemas.microsoft.com/office/drawing/2014/main" id="{A49EAF96-F888-F088-92CF-CB7AB0372CD9}"/>
              </a:ext>
            </a:extLst>
          </p:cNvPr>
          <p:cNvSpPr txBox="1"/>
          <p:nvPr/>
        </p:nvSpPr>
        <p:spPr>
          <a:xfrm>
            <a:off x="338289" y="821292"/>
            <a:ext cx="8348598" cy="629916"/>
          </a:xfrm>
          <a:prstGeom prst="rect">
            <a:avLst/>
          </a:prstGeom>
          <a:noFill/>
        </p:spPr>
        <p:txBody>
          <a:bodyPr wrap="square">
            <a:spAutoFit/>
          </a:bodyPr>
          <a:lstStyle/>
          <a:p>
            <a:pPr marL="0" marR="0">
              <a:lnSpc>
                <a:spcPct val="115000"/>
              </a:lnSpc>
              <a:spcBef>
                <a:spcPts val="0"/>
              </a:spcBef>
              <a:spcAft>
                <a:spcPts val="0"/>
              </a:spcAft>
            </a:pPr>
            <a:r>
              <a:rPr lang="en-US" sz="1600" b="1" dirty="0">
                <a:latin typeface="Tahoma" panose="020B0604030504040204" pitchFamily="34" charset="0"/>
                <a:ea typeface="Tahoma" panose="020B0604030504040204" pitchFamily="34" charset="0"/>
                <a:cs typeface="Tahoma" panose="020B0604030504040204" pitchFamily="34" charset="0"/>
              </a:rPr>
              <a:t>1a. How has the discussion around </a:t>
            </a:r>
            <a:r>
              <a:rPr lang="en-US" sz="1600" b="1" dirty="0" err="1">
                <a:latin typeface="Tahoma" panose="020B0604030504040204" pitchFamily="34" charset="0"/>
                <a:ea typeface="Tahoma" panose="020B0604030504040204" pitchFamily="34" charset="0"/>
                <a:cs typeface="Tahoma" panose="020B0604030504040204" pitchFamily="34" charset="0"/>
              </a:rPr>
              <a:t>ChatGPT</a:t>
            </a:r>
            <a:r>
              <a:rPr lang="en-US" sz="1600" b="1" dirty="0">
                <a:latin typeface="Tahoma" panose="020B0604030504040204" pitchFamily="34" charset="0"/>
                <a:ea typeface="Tahoma" panose="020B0604030504040204" pitchFamily="34" charset="0"/>
                <a:cs typeface="Tahoma" panose="020B0604030504040204" pitchFamily="34" charset="0"/>
              </a:rPr>
              <a:t> and related AI technologies evolved during its’ brief history as a tool for language education on YouTube?</a:t>
            </a:r>
          </a:p>
        </p:txBody>
      </p:sp>
      <p:pic>
        <p:nvPicPr>
          <p:cNvPr id="6" name="Picture 5" descr="A picture containing text, line, plot, diagram&#10;&#10;Description automatically generated">
            <a:extLst>
              <a:ext uri="{FF2B5EF4-FFF2-40B4-BE49-F238E27FC236}">
                <a16:creationId xmlns:a16="http://schemas.microsoft.com/office/drawing/2014/main" id="{A9E15CCB-3BF4-4193-54DA-4E29818EFDC7}"/>
              </a:ext>
            </a:extLst>
          </p:cNvPr>
          <p:cNvPicPr>
            <a:picLocks noChangeAspect="1"/>
          </p:cNvPicPr>
          <p:nvPr/>
        </p:nvPicPr>
        <p:blipFill rotWithShape="1">
          <a:blip r:embed="rId3"/>
          <a:srcRect l="6672" r="5536" b="6673"/>
          <a:stretch/>
        </p:blipFill>
        <p:spPr>
          <a:xfrm>
            <a:off x="476250" y="1534368"/>
            <a:ext cx="2828022" cy="2555371"/>
          </a:xfrm>
          <a:prstGeom prst="rect">
            <a:avLst/>
          </a:prstGeom>
        </p:spPr>
      </p:pic>
      <p:sp>
        <p:nvSpPr>
          <p:cNvPr id="7" name="TextBox 6">
            <a:extLst>
              <a:ext uri="{FF2B5EF4-FFF2-40B4-BE49-F238E27FC236}">
                <a16:creationId xmlns:a16="http://schemas.microsoft.com/office/drawing/2014/main" id="{63DFCA4A-5B80-02E9-C49C-6F8059D613B3}"/>
              </a:ext>
            </a:extLst>
          </p:cNvPr>
          <p:cNvSpPr txBox="1"/>
          <p:nvPr/>
        </p:nvSpPr>
        <p:spPr>
          <a:xfrm>
            <a:off x="57149" y="4187326"/>
            <a:ext cx="4180888" cy="466091"/>
          </a:xfrm>
          <a:prstGeom prst="rect">
            <a:avLst/>
          </a:prstGeom>
          <a:noFill/>
        </p:spPr>
        <p:txBody>
          <a:bodyPr wrap="square">
            <a:spAutoFit/>
          </a:bodyPr>
          <a:lstStyle/>
          <a:p>
            <a:pPr marL="0" marR="0" algn="ctr">
              <a:lnSpc>
                <a:spcPct val="115000"/>
              </a:lnSpc>
              <a:spcBef>
                <a:spcPts val="0"/>
              </a:spcBef>
              <a:spcAft>
                <a:spcPts val="0"/>
              </a:spcAft>
            </a:pPr>
            <a:r>
              <a:rPr lang="en-US" sz="1100" b="1" i="1" dirty="0">
                <a:effectLst/>
                <a:latin typeface="Tahoma" panose="020B0604030504040204" pitchFamily="34" charset="0"/>
                <a:ea typeface="Tahoma" panose="020B0604030504040204" pitchFamily="34" charset="0"/>
                <a:cs typeface="Tahoma" panose="020B0604030504040204" pitchFamily="34" charset="0"/>
              </a:rPr>
              <a:t>Figure 1. Trends in Video Releases from November 30, 2022 to April 10, 2023</a:t>
            </a:r>
            <a:endParaRPr lang="en-US" sz="11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A picture containing text, diagram, line, plot&#10;&#10;Description automatically generated">
            <a:extLst>
              <a:ext uri="{FF2B5EF4-FFF2-40B4-BE49-F238E27FC236}">
                <a16:creationId xmlns:a16="http://schemas.microsoft.com/office/drawing/2014/main" id="{1928F8D9-BE3F-73D4-F04A-D513E998D410}"/>
              </a:ext>
            </a:extLst>
          </p:cNvPr>
          <p:cNvPicPr>
            <a:picLocks noChangeAspect="1"/>
          </p:cNvPicPr>
          <p:nvPr/>
        </p:nvPicPr>
        <p:blipFill rotWithShape="1">
          <a:blip r:embed="rId4"/>
          <a:srcRect b="6520"/>
          <a:stretch/>
        </p:blipFill>
        <p:spPr>
          <a:xfrm>
            <a:off x="4542692" y="1678478"/>
            <a:ext cx="3034630" cy="2411262"/>
          </a:xfrm>
          <a:prstGeom prst="rect">
            <a:avLst/>
          </a:prstGeom>
        </p:spPr>
      </p:pic>
      <p:sp>
        <p:nvSpPr>
          <p:cNvPr id="10" name="TextBox 9">
            <a:extLst>
              <a:ext uri="{FF2B5EF4-FFF2-40B4-BE49-F238E27FC236}">
                <a16:creationId xmlns:a16="http://schemas.microsoft.com/office/drawing/2014/main" id="{4423124E-EC02-AD48-5BB2-A2B57B1FAFD3}"/>
              </a:ext>
            </a:extLst>
          </p:cNvPr>
          <p:cNvSpPr txBox="1"/>
          <p:nvPr/>
        </p:nvSpPr>
        <p:spPr>
          <a:xfrm>
            <a:off x="4032852" y="4089739"/>
            <a:ext cx="4616450" cy="562783"/>
          </a:xfrm>
          <a:prstGeom prst="rect">
            <a:avLst/>
          </a:prstGeom>
          <a:noFill/>
        </p:spPr>
        <p:txBody>
          <a:bodyPr wrap="square">
            <a:spAutoFit/>
          </a:bodyPr>
          <a:lstStyle/>
          <a:p>
            <a:pPr marL="0" marR="0" algn="ctr">
              <a:lnSpc>
                <a:spcPct val="115000"/>
              </a:lnSpc>
              <a:spcBef>
                <a:spcPts val="0"/>
              </a:spcBef>
              <a:spcAft>
                <a:spcPts val="0"/>
              </a:spcAft>
            </a:pPr>
            <a:r>
              <a:rPr lang="en-US" sz="1400" b="1" i="1" dirty="0">
                <a:effectLst/>
                <a:latin typeface="Tahoma" panose="020B0604030504040204" pitchFamily="34" charset="0"/>
                <a:ea typeface="Tahoma" panose="020B0604030504040204" pitchFamily="34" charset="0"/>
                <a:cs typeface="Tahoma" panose="020B0604030504040204" pitchFamily="34" charset="0"/>
              </a:rPr>
              <a:t>Figure 2. Trend of videos posted in different languages</a:t>
            </a:r>
            <a:endParaRPr lang="en-US" sz="14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23DD0EBC-827F-7997-2172-5A600AF79E3B}"/>
              </a:ext>
            </a:extLst>
          </p:cNvPr>
          <p:cNvPicPr>
            <a:picLocks noChangeAspect="1"/>
          </p:cNvPicPr>
          <p:nvPr/>
        </p:nvPicPr>
        <p:blipFill>
          <a:blip r:embed="rId5"/>
          <a:stretch>
            <a:fillRect/>
          </a:stretch>
        </p:blipFill>
        <p:spPr>
          <a:xfrm>
            <a:off x="2337487" y="4858553"/>
            <a:ext cx="2590800" cy="228600"/>
          </a:xfrm>
          <a:prstGeom prst="rect">
            <a:avLst/>
          </a:prstGeom>
        </p:spPr>
      </p:pic>
    </p:spTree>
    <p:extLst>
      <p:ext uri="{BB962C8B-B14F-4D97-AF65-F5344CB8AC3E}">
        <p14:creationId xmlns:p14="http://schemas.microsoft.com/office/powerpoint/2010/main" val="12889170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81BE2F0-2B6F-4B7F-45BD-7E93919414A3}"/>
              </a:ext>
            </a:extLst>
          </p:cNvPr>
          <p:cNvSpPr>
            <a:spLocks noGrp="1"/>
          </p:cNvSpPr>
          <p:nvPr>
            <p:ph type="body" sz="quarter" idx="10"/>
          </p:nvPr>
        </p:nvSpPr>
        <p:spPr>
          <a:xfrm>
            <a:off x="839244" y="284947"/>
            <a:ext cx="7695174" cy="558422"/>
          </a:xfrm>
        </p:spPr>
        <p:txBody>
          <a:bodyPr/>
          <a:lstStyle/>
          <a:p>
            <a:pPr algn="l"/>
            <a:r>
              <a:rPr lang="en-US" sz="1400" b="1" i="1" dirty="0">
                <a:solidFill>
                  <a:schemeClr val="tx1"/>
                </a:solidFill>
                <a:effectLst/>
                <a:latin typeface="Tahoma" panose="020B0604030504040204" pitchFamily="34" charset="0"/>
                <a:ea typeface="Tahoma" panose="020B0604030504040204" pitchFamily="34" charset="0"/>
                <a:cs typeface="Tahoma" panose="020B0604030504040204" pitchFamily="34" charset="0"/>
              </a:rPr>
              <a:t>RQ1: What is the focus of the discussion and demonstrations by the YouTube content creators of </a:t>
            </a:r>
            <a:r>
              <a:rPr lang="en-US" sz="1400" b="1" i="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ChatGPT</a:t>
            </a:r>
            <a:r>
              <a:rPr lang="en-US" sz="1400" b="1" i="1" dirty="0">
                <a:solidFill>
                  <a:schemeClr val="tx1"/>
                </a:solidFill>
                <a:effectLst/>
                <a:latin typeface="Tahoma" panose="020B0604030504040204" pitchFamily="34" charset="0"/>
                <a:ea typeface="Tahoma" panose="020B0604030504040204" pitchFamily="34" charset="0"/>
                <a:cs typeface="Tahoma" panose="020B0604030504040204" pitchFamily="34" charset="0"/>
              </a:rPr>
              <a:t> in language education?</a:t>
            </a:r>
          </a:p>
        </p:txBody>
      </p:sp>
      <p:sp>
        <p:nvSpPr>
          <p:cNvPr id="5" name="TextBox 4">
            <a:extLst>
              <a:ext uri="{FF2B5EF4-FFF2-40B4-BE49-F238E27FC236}">
                <a16:creationId xmlns:a16="http://schemas.microsoft.com/office/drawing/2014/main" id="{A49EAF96-F888-F088-92CF-CB7AB0372CD9}"/>
              </a:ext>
            </a:extLst>
          </p:cNvPr>
          <p:cNvSpPr txBox="1"/>
          <p:nvPr/>
        </p:nvSpPr>
        <p:spPr>
          <a:xfrm>
            <a:off x="338289" y="867485"/>
            <a:ext cx="8096794" cy="913135"/>
          </a:xfrm>
          <a:prstGeom prst="rect">
            <a:avLst/>
          </a:prstGeom>
          <a:noFill/>
        </p:spPr>
        <p:txBody>
          <a:bodyPr wrap="square">
            <a:spAutoFit/>
          </a:bodyPr>
          <a:lstStyle/>
          <a:p>
            <a:pPr marL="0" marR="0">
              <a:lnSpc>
                <a:spcPct val="115000"/>
              </a:lnSpc>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1a. How has the discussion around </a:t>
            </a:r>
            <a:r>
              <a:rPr lang="en-US" sz="1600" b="1" dirty="0" err="1">
                <a:effectLst/>
                <a:latin typeface="Tahoma" panose="020B0604030504040204" pitchFamily="34" charset="0"/>
                <a:ea typeface="Tahoma" panose="020B0604030504040204" pitchFamily="34" charset="0"/>
                <a:cs typeface="Tahoma" panose="020B0604030504040204" pitchFamily="34" charset="0"/>
              </a:rPr>
              <a:t>ChatGPT</a:t>
            </a:r>
            <a:r>
              <a:rPr lang="en-US" sz="1600" b="1" dirty="0">
                <a:effectLst/>
                <a:latin typeface="Tahoma" panose="020B0604030504040204" pitchFamily="34" charset="0"/>
                <a:ea typeface="Tahoma" panose="020B0604030504040204" pitchFamily="34" charset="0"/>
                <a:cs typeface="Tahoma" panose="020B0604030504040204" pitchFamily="34" charset="0"/>
              </a:rPr>
              <a:t> and related AI technologies evolved during its’ brief history as a tool for language education on YouTube?</a:t>
            </a:r>
          </a:p>
        </p:txBody>
      </p:sp>
      <p:pic>
        <p:nvPicPr>
          <p:cNvPr id="3" name="Picture 2" descr="A picture containing text, human face, person, screenshot&#10;&#10;Description automatically generated">
            <a:extLst>
              <a:ext uri="{FF2B5EF4-FFF2-40B4-BE49-F238E27FC236}">
                <a16:creationId xmlns:a16="http://schemas.microsoft.com/office/drawing/2014/main" id="{2781AC50-E651-2170-E546-7699AC2915CD}"/>
              </a:ext>
            </a:extLst>
          </p:cNvPr>
          <p:cNvPicPr>
            <a:picLocks noChangeAspect="1"/>
          </p:cNvPicPr>
          <p:nvPr/>
        </p:nvPicPr>
        <p:blipFill>
          <a:blip r:embed="rId3"/>
          <a:stretch>
            <a:fillRect/>
          </a:stretch>
        </p:blipFill>
        <p:spPr>
          <a:xfrm>
            <a:off x="2242058" y="1961264"/>
            <a:ext cx="4047958" cy="2716644"/>
          </a:xfrm>
          <a:prstGeom prst="rect">
            <a:avLst/>
          </a:prstGeom>
        </p:spPr>
      </p:pic>
      <p:pic>
        <p:nvPicPr>
          <p:cNvPr id="6" name="Picture 5">
            <a:extLst>
              <a:ext uri="{FF2B5EF4-FFF2-40B4-BE49-F238E27FC236}">
                <a16:creationId xmlns:a16="http://schemas.microsoft.com/office/drawing/2014/main" id="{26865890-19F7-7D62-D8E8-A09EEBB34D4D}"/>
              </a:ext>
            </a:extLst>
          </p:cNvPr>
          <p:cNvPicPr>
            <a:picLocks noChangeAspect="1"/>
          </p:cNvPicPr>
          <p:nvPr/>
        </p:nvPicPr>
        <p:blipFill>
          <a:blip r:embed="rId4"/>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222104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81BE2F0-2B6F-4B7F-45BD-7E93919414A3}"/>
              </a:ext>
            </a:extLst>
          </p:cNvPr>
          <p:cNvSpPr>
            <a:spLocks noGrp="1"/>
          </p:cNvSpPr>
          <p:nvPr>
            <p:ph type="body" sz="quarter" idx="10"/>
          </p:nvPr>
        </p:nvSpPr>
        <p:spPr>
          <a:xfrm>
            <a:off x="839244" y="284947"/>
            <a:ext cx="7695174" cy="252412"/>
          </a:xfrm>
        </p:spPr>
        <p:txBody>
          <a:bodyPr/>
          <a:lstStyle/>
          <a:p>
            <a:r>
              <a:rPr lang="en-US" sz="1100" i="1" dirty="0">
                <a:effectLst/>
                <a:latin typeface="Times New Roman" panose="02020603050405020304" pitchFamily="18" charset="0"/>
                <a:ea typeface="Times New Roman" panose="02020603050405020304" pitchFamily="18" charset="0"/>
              </a:rPr>
              <a:t>RQ1: What is the focus of the discussion and demonstrations by the YouTube content creators of </a:t>
            </a:r>
            <a:r>
              <a:rPr lang="en-US" sz="1100" i="1" dirty="0" err="1">
                <a:effectLst/>
                <a:latin typeface="Times New Roman" panose="02020603050405020304" pitchFamily="18" charset="0"/>
                <a:ea typeface="Times New Roman" panose="02020603050405020304" pitchFamily="18" charset="0"/>
              </a:rPr>
              <a:t>ChatGPT</a:t>
            </a:r>
            <a:r>
              <a:rPr lang="en-US" sz="1100" i="1" dirty="0">
                <a:effectLst/>
                <a:latin typeface="Times New Roman" panose="02020603050405020304" pitchFamily="18" charset="0"/>
                <a:ea typeface="Times New Roman" panose="02020603050405020304" pitchFamily="18" charset="0"/>
              </a:rPr>
              <a:t> in language education?</a:t>
            </a:r>
          </a:p>
        </p:txBody>
      </p:sp>
      <p:sp>
        <p:nvSpPr>
          <p:cNvPr id="5" name="TextBox 4">
            <a:extLst>
              <a:ext uri="{FF2B5EF4-FFF2-40B4-BE49-F238E27FC236}">
                <a16:creationId xmlns:a16="http://schemas.microsoft.com/office/drawing/2014/main" id="{A49EAF96-F888-F088-92CF-CB7AB0372CD9}"/>
              </a:ext>
            </a:extLst>
          </p:cNvPr>
          <p:cNvSpPr txBox="1"/>
          <p:nvPr/>
        </p:nvSpPr>
        <p:spPr>
          <a:xfrm>
            <a:off x="331939" y="772720"/>
            <a:ext cx="8348598" cy="924740"/>
          </a:xfrm>
          <a:prstGeom prst="rect">
            <a:avLst/>
          </a:prstGeom>
          <a:noFill/>
        </p:spPr>
        <p:txBody>
          <a:bodyPr wrap="square">
            <a:spAutoFit/>
          </a:bodyPr>
          <a:lstStyle/>
          <a:p>
            <a:pPr>
              <a:lnSpc>
                <a:spcPct val="115000"/>
              </a:lnSpc>
            </a:pPr>
            <a:r>
              <a:rPr lang="en-US" b="1" dirty="0">
                <a:effectLst/>
                <a:latin typeface="Tahoma" panose="020B0604030504040204" pitchFamily="34" charset="0"/>
                <a:ea typeface="Tahoma" panose="020B0604030504040204" pitchFamily="34" charset="0"/>
                <a:cs typeface="Tahoma" panose="020B0604030504040204" pitchFamily="34" charset="0"/>
              </a:rPr>
              <a:t>1b. Who is producing videos about </a:t>
            </a:r>
            <a:r>
              <a:rPr lang="en-US" b="1" dirty="0" err="1">
                <a:effectLst/>
                <a:latin typeface="Tahoma" panose="020B0604030504040204" pitchFamily="34" charset="0"/>
                <a:ea typeface="Tahoma" panose="020B0604030504040204" pitchFamily="34" charset="0"/>
                <a:cs typeface="Tahoma" panose="020B0604030504040204" pitchFamily="34" charset="0"/>
              </a:rPr>
              <a:t>ChatGPT</a:t>
            </a:r>
            <a:r>
              <a:rPr lang="en-US" b="1" dirty="0">
                <a:effectLst/>
                <a:latin typeface="Tahoma" panose="020B0604030504040204" pitchFamily="34" charset="0"/>
                <a:ea typeface="Tahoma" panose="020B0604030504040204" pitchFamily="34" charset="0"/>
                <a:cs typeface="Tahoma" panose="020B0604030504040204" pitchFamily="34" charset="0"/>
              </a:rPr>
              <a:t> in language education on YouTube?</a:t>
            </a:r>
          </a:p>
          <a:p>
            <a:pPr>
              <a:lnSpc>
                <a:spcPct val="115000"/>
              </a:lnSpc>
            </a:pPr>
            <a:endParaRPr lang="en-US" sz="1200" b="1" dirty="0">
              <a:effectLst/>
              <a:latin typeface="Times New Roman" panose="02020603050405020304" pitchFamily="18" charset="0"/>
              <a:ea typeface="SimSun" panose="02010600030101010101" pitchFamily="2" charset="-122"/>
            </a:endParaRPr>
          </a:p>
        </p:txBody>
      </p:sp>
      <p:sp>
        <p:nvSpPr>
          <p:cNvPr id="12" name="TextBox 11">
            <a:extLst>
              <a:ext uri="{FF2B5EF4-FFF2-40B4-BE49-F238E27FC236}">
                <a16:creationId xmlns:a16="http://schemas.microsoft.com/office/drawing/2014/main" id="{EC227613-2BEE-7D0D-D3EF-65FBC52B544E}"/>
              </a:ext>
            </a:extLst>
          </p:cNvPr>
          <p:cNvSpPr txBox="1"/>
          <p:nvPr/>
        </p:nvSpPr>
        <p:spPr>
          <a:xfrm>
            <a:off x="4506238" y="3453381"/>
            <a:ext cx="2200201" cy="707886"/>
          </a:xfrm>
          <a:prstGeom prst="rect">
            <a:avLst/>
          </a:prstGeom>
          <a:noFill/>
        </p:spPr>
        <p:txBody>
          <a:bodyPr wrap="square">
            <a:spAutoFit/>
          </a:bodyPr>
          <a:lstStyle/>
          <a:p>
            <a:pPr algn="ctr"/>
            <a:r>
              <a:rPr lang="en-US" sz="2000" b="1" dirty="0">
                <a:effectLst/>
                <a:latin typeface="Tahoma" panose="020B0604030504040204" pitchFamily="34" charset="0"/>
                <a:ea typeface="Tahoma" panose="020B0604030504040204" pitchFamily="34" charset="0"/>
                <a:cs typeface="Tahoma" panose="020B0604030504040204" pitchFamily="34" charset="0"/>
              </a:rPr>
              <a:t>Technology </a:t>
            </a:r>
          </a:p>
          <a:p>
            <a:pPr algn="ctr"/>
            <a:r>
              <a:rPr lang="en-US" sz="2000" b="1" dirty="0">
                <a:effectLst/>
                <a:latin typeface="Tahoma" panose="020B0604030504040204" pitchFamily="34" charset="0"/>
                <a:ea typeface="Tahoma" panose="020B0604030504040204" pitchFamily="34" charset="0"/>
                <a:cs typeface="Tahoma" panose="020B0604030504040204" pitchFamily="34" charset="0"/>
              </a:rPr>
              <a:t>Professionals </a:t>
            </a:r>
          </a:p>
        </p:txBody>
      </p:sp>
      <p:pic>
        <p:nvPicPr>
          <p:cNvPr id="13" name="Picture 12" descr="A group of people standing together&#10;&#10;Description automatically generated with low confidence">
            <a:extLst>
              <a:ext uri="{FF2B5EF4-FFF2-40B4-BE49-F238E27FC236}">
                <a16:creationId xmlns:a16="http://schemas.microsoft.com/office/drawing/2014/main" id="{55A86031-F50A-988D-2691-DE759085272B}"/>
              </a:ext>
            </a:extLst>
          </p:cNvPr>
          <p:cNvPicPr>
            <a:picLocks noChangeAspect="1"/>
          </p:cNvPicPr>
          <p:nvPr/>
        </p:nvPicPr>
        <p:blipFill>
          <a:blip r:embed="rId3"/>
          <a:stretch>
            <a:fillRect/>
          </a:stretch>
        </p:blipFill>
        <p:spPr>
          <a:xfrm>
            <a:off x="391879" y="1601588"/>
            <a:ext cx="1610359" cy="1761162"/>
          </a:xfrm>
          <a:prstGeom prst="rect">
            <a:avLst/>
          </a:prstGeom>
        </p:spPr>
      </p:pic>
      <p:sp>
        <p:nvSpPr>
          <p:cNvPr id="16" name="TextBox 15">
            <a:extLst>
              <a:ext uri="{FF2B5EF4-FFF2-40B4-BE49-F238E27FC236}">
                <a16:creationId xmlns:a16="http://schemas.microsoft.com/office/drawing/2014/main" id="{F42643FD-C755-9B91-6698-D6CC1923110E}"/>
              </a:ext>
            </a:extLst>
          </p:cNvPr>
          <p:cNvSpPr txBox="1"/>
          <p:nvPr/>
        </p:nvSpPr>
        <p:spPr>
          <a:xfrm>
            <a:off x="654585" y="3368490"/>
            <a:ext cx="4155716" cy="369332"/>
          </a:xfrm>
          <a:prstGeom prst="rect">
            <a:avLst/>
          </a:prstGeom>
          <a:noFill/>
        </p:spPr>
        <p:txBody>
          <a:bodyPr wrap="square">
            <a:spAutoFit/>
          </a:bodyPr>
          <a:lstStyle/>
          <a:p>
            <a:r>
              <a:rPr lang="en-US" sz="1800" b="1" dirty="0">
                <a:effectLst/>
                <a:latin typeface="Tahoma" panose="020B0604030504040204" pitchFamily="34" charset="0"/>
                <a:ea typeface="Tahoma" panose="020B0604030504040204" pitchFamily="34" charset="0"/>
                <a:cs typeface="Tahoma" panose="020B0604030504040204" pitchFamily="34" charset="0"/>
              </a:rPr>
              <a:t>Educators</a:t>
            </a:r>
          </a:p>
        </p:txBody>
      </p:sp>
      <p:pic>
        <p:nvPicPr>
          <p:cNvPr id="18" name="Picture 17" descr="A picture containing drawing, child art, clipart, illustration&#10;&#10;Description automatically generated">
            <a:extLst>
              <a:ext uri="{FF2B5EF4-FFF2-40B4-BE49-F238E27FC236}">
                <a16:creationId xmlns:a16="http://schemas.microsoft.com/office/drawing/2014/main" id="{862AA600-DD2B-93BB-6D88-7D3A88550509}"/>
              </a:ext>
            </a:extLst>
          </p:cNvPr>
          <p:cNvPicPr>
            <a:picLocks noChangeAspect="1"/>
          </p:cNvPicPr>
          <p:nvPr/>
        </p:nvPicPr>
        <p:blipFill>
          <a:blip r:embed="rId4"/>
          <a:stretch>
            <a:fillRect/>
          </a:stretch>
        </p:blipFill>
        <p:spPr>
          <a:xfrm>
            <a:off x="2177926" y="1508090"/>
            <a:ext cx="2142452" cy="1854660"/>
          </a:xfrm>
          <a:prstGeom prst="rect">
            <a:avLst/>
          </a:prstGeom>
        </p:spPr>
      </p:pic>
      <p:sp>
        <p:nvSpPr>
          <p:cNvPr id="20" name="TextBox 19">
            <a:extLst>
              <a:ext uri="{FF2B5EF4-FFF2-40B4-BE49-F238E27FC236}">
                <a16:creationId xmlns:a16="http://schemas.microsoft.com/office/drawing/2014/main" id="{E6DFE9AE-4026-E345-4DF7-F26E827CD808}"/>
              </a:ext>
            </a:extLst>
          </p:cNvPr>
          <p:cNvSpPr txBox="1"/>
          <p:nvPr/>
        </p:nvSpPr>
        <p:spPr>
          <a:xfrm>
            <a:off x="2732443" y="3386373"/>
            <a:ext cx="1287375" cy="369332"/>
          </a:xfrm>
          <a:prstGeom prst="rect">
            <a:avLst/>
          </a:prstGeom>
          <a:noFill/>
        </p:spPr>
        <p:txBody>
          <a:bodyPr wrap="square">
            <a:spAutoFit/>
          </a:bodyPr>
          <a:lstStyle/>
          <a:p>
            <a:r>
              <a:rPr lang="en-US" sz="1800" b="1" dirty="0">
                <a:effectLst/>
                <a:latin typeface="Tahoma" panose="020B0604030504040204" pitchFamily="34" charset="0"/>
                <a:ea typeface="Tahoma" panose="020B0604030504040204" pitchFamily="34" charset="0"/>
                <a:cs typeface="Tahoma" panose="020B0604030504040204" pitchFamily="34" charset="0"/>
              </a:rPr>
              <a:t>Learners</a:t>
            </a:r>
          </a:p>
        </p:txBody>
      </p:sp>
      <p:pic>
        <p:nvPicPr>
          <p:cNvPr id="22" name="Picture 21" descr="A person sitting in the air with computer screens&#10;&#10;Description automatically generated with low confidence">
            <a:extLst>
              <a:ext uri="{FF2B5EF4-FFF2-40B4-BE49-F238E27FC236}">
                <a16:creationId xmlns:a16="http://schemas.microsoft.com/office/drawing/2014/main" id="{FEFD6003-AF2D-845F-F86D-1E088072845A}"/>
              </a:ext>
            </a:extLst>
          </p:cNvPr>
          <p:cNvPicPr>
            <a:picLocks noChangeAspect="1"/>
          </p:cNvPicPr>
          <p:nvPr/>
        </p:nvPicPr>
        <p:blipFill>
          <a:blip r:embed="rId5"/>
          <a:stretch>
            <a:fillRect/>
          </a:stretch>
        </p:blipFill>
        <p:spPr>
          <a:xfrm>
            <a:off x="4403498" y="1390409"/>
            <a:ext cx="2300828" cy="1854660"/>
          </a:xfrm>
          <a:prstGeom prst="rect">
            <a:avLst/>
          </a:prstGeom>
        </p:spPr>
      </p:pic>
      <p:sp>
        <p:nvSpPr>
          <p:cNvPr id="24" name="TextBox 23">
            <a:extLst>
              <a:ext uri="{FF2B5EF4-FFF2-40B4-BE49-F238E27FC236}">
                <a16:creationId xmlns:a16="http://schemas.microsoft.com/office/drawing/2014/main" id="{9238FE8A-CFB6-2D97-1212-B9F83570E686}"/>
              </a:ext>
            </a:extLst>
          </p:cNvPr>
          <p:cNvSpPr txBox="1"/>
          <p:nvPr/>
        </p:nvSpPr>
        <p:spPr>
          <a:xfrm>
            <a:off x="6704326" y="3453381"/>
            <a:ext cx="2535703" cy="707886"/>
          </a:xfrm>
          <a:prstGeom prst="rect">
            <a:avLst/>
          </a:prstGeom>
          <a:noFill/>
        </p:spPr>
        <p:txBody>
          <a:bodyPr wrap="square">
            <a:spAutoFit/>
          </a:bodyPr>
          <a:lstStyle/>
          <a:p>
            <a:pPr algn="ctr"/>
            <a:r>
              <a:rPr lang="en-US" sz="2000" b="1" dirty="0">
                <a:effectLst/>
                <a:latin typeface="Tahoma" panose="020B0604030504040204" pitchFamily="34" charset="0"/>
                <a:ea typeface="Tahoma" panose="020B0604030504040204" pitchFamily="34" charset="0"/>
                <a:cs typeface="Tahoma" panose="020B0604030504040204" pitchFamily="34" charset="0"/>
              </a:rPr>
              <a:t>e-Learning Providers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25" descr="A cartoon of a person waving her hands&#10;&#10;Description automatically generated with low confidence">
            <a:extLst>
              <a:ext uri="{FF2B5EF4-FFF2-40B4-BE49-F238E27FC236}">
                <a16:creationId xmlns:a16="http://schemas.microsoft.com/office/drawing/2014/main" id="{6957AB5F-1537-B12B-469A-9F7F6F837CED}"/>
              </a:ext>
            </a:extLst>
          </p:cNvPr>
          <p:cNvPicPr>
            <a:picLocks noChangeAspect="1"/>
          </p:cNvPicPr>
          <p:nvPr/>
        </p:nvPicPr>
        <p:blipFill>
          <a:blip r:embed="rId6"/>
          <a:stretch>
            <a:fillRect/>
          </a:stretch>
        </p:blipFill>
        <p:spPr>
          <a:xfrm>
            <a:off x="7136861" y="1400332"/>
            <a:ext cx="1719364" cy="1986041"/>
          </a:xfrm>
          <a:prstGeom prst="rect">
            <a:avLst/>
          </a:prstGeom>
        </p:spPr>
      </p:pic>
      <p:pic>
        <p:nvPicPr>
          <p:cNvPr id="15" name="Picture 14">
            <a:extLst>
              <a:ext uri="{FF2B5EF4-FFF2-40B4-BE49-F238E27FC236}">
                <a16:creationId xmlns:a16="http://schemas.microsoft.com/office/drawing/2014/main" id="{700956C8-EA28-C99B-6C2A-FB6D7790C72A}"/>
              </a:ext>
            </a:extLst>
          </p:cNvPr>
          <p:cNvPicPr>
            <a:picLocks noChangeAspect="1"/>
          </p:cNvPicPr>
          <p:nvPr/>
        </p:nvPicPr>
        <p:blipFill>
          <a:blip r:embed="rId7"/>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2357954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ext, screenshot, font, diagram&#10;&#10;Description automatically generated">
            <a:extLst>
              <a:ext uri="{FF2B5EF4-FFF2-40B4-BE49-F238E27FC236}">
                <a16:creationId xmlns:a16="http://schemas.microsoft.com/office/drawing/2014/main" id="{D13A2A6A-8E27-FDE5-064B-D190662445FC}"/>
              </a:ext>
            </a:extLst>
          </p:cNvPr>
          <p:cNvPicPr/>
          <p:nvPr/>
        </p:nvPicPr>
        <p:blipFill>
          <a:blip r:embed="rId3"/>
          <a:srcRect l="5614" r="7368" b="4957"/>
          <a:stretch>
            <a:fillRect/>
          </a:stretch>
        </p:blipFill>
        <p:spPr>
          <a:xfrm>
            <a:off x="5094009" y="846562"/>
            <a:ext cx="3409205" cy="3274611"/>
          </a:xfrm>
          <a:prstGeom prst="rect">
            <a:avLst/>
          </a:prstGeom>
          <a:ln/>
        </p:spPr>
      </p:pic>
      <p:sp>
        <p:nvSpPr>
          <p:cNvPr id="14" name="Text Placeholder 2">
            <a:extLst>
              <a:ext uri="{FF2B5EF4-FFF2-40B4-BE49-F238E27FC236}">
                <a16:creationId xmlns:a16="http://schemas.microsoft.com/office/drawing/2014/main" id="{081BE2F0-2B6F-4B7F-45BD-7E93919414A3}"/>
              </a:ext>
            </a:extLst>
          </p:cNvPr>
          <p:cNvSpPr>
            <a:spLocks noGrp="1"/>
          </p:cNvSpPr>
          <p:nvPr>
            <p:ph type="body" sz="quarter" idx="10"/>
          </p:nvPr>
        </p:nvSpPr>
        <p:spPr>
          <a:xfrm>
            <a:off x="667820" y="56347"/>
            <a:ext cx="7866598" cy="481012"/>
          </a:xfrm>
        </p:spPr>
        <p:txBody>
          <a:bodyPr/>
          <a:lstStyle/>
          <a:p>
            <a:pPr algn="l"/>
            <a:r>
              <a:rPr lang="en-US" sz="1400" b="1" i="1" dirty="0">
                <a:solidFill>
                  <a:schemeClr val="tx1"/>
                </a:solidFill>
                <a:effectLst/>
                <a:latin typeface="Tahoma" panose="020B0604030504040204" pitchFamily="34" charset="0"/>
                <a:ea typeface="Tahoma" panose="020B0604030504040204" pitchFamily="34" charset="0"/>
                <a:cs typeface="Tahoma" panose="020B0604030504040204" pitchFamily="34" charset="0"/>
              </a:rPr>
              <a:t>RQ1: What is the focus of the discussion and demonstrations by the YouTube content creators of </a:t>
            </a:r>
            <a:r>
              <a:rPr lang="en-US" sz="1400" b="1" i="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ChatGPT</a:t>
            </a:r>
            <a:r>
              <a:rPr lang="en-US" sz="1400" b="1" i="1" dirty="0">
                <a:solidFill>
                  <a:schemeClr val="tx1"/>
                </a:solidFill>
                <a:effectLst/>
                <a:latin typeface="Tahoma" panose="020B0604030504040204" pitchFamily="34" charset="0"/>
                <a:ea typeface="Tahoma" panose="020B0604030504040204" pitchFamily="34" charset="0"/>
                <a:cs typeface="Tahoma" panose="020B0604030504040204" pitchFamily="34" charset="0"/>
              </a:rPr>
              <a:t> in language education?</a:t>
            </a:r>
          </a:p>
        </p:txBody>
      </p:sp>
      <p:sp>
        <p:nvSpPr>
          <p:cNvPr id="5" name="TextBox 4">
            <a:extLst>
              <a:ext uri="{FF2B5EF4-FFF2-40B4-BE49-F238E27FC236}">
                <a16:creationId xmlns:a16="http://schemas.microsoft.com/office/drawing/2014/main" id="{A49EAF96-F888-F088-92CF-CB7AB0372CD9}"/>
              </a:ext>
            </a:extLst>
          </p:cNvPr>
          <p:cNvSpPr txBox="1"/>
          <p:nvPr/>
        </p:nvSpPr>
        <p:spPr>
          <a:xfrm>
            <a:off x="331939" y="673004"/>
            <a:ext cx="8552040" cy="570797"/>
          </a:xfrm>
          <a:prstGeom prst="rect">
            <a:avLst/>
          </a:prstGeom>
          <a:noFill/>
        </p:spPr>
        <p:txBody>
          <a:bodyPr wrap="square">
            <a:spAutoFit/>
          </a:bodyPr>
          <a:lstStyle/>
          <a:p>
            <a:pPr>
              <a:lnSpc>
                <a:spcPct val="115000"/>
              </a:lnSpc>
            </a:pPr>
            <a:r>
              <a:rPr lang="en-US" sz="1600" b="1" dirty="0">
                <a:effectLst/>
                <a:latin typeface="Tahoma" panose="020B0604030504040204" pitchFamily="34" charset="0"/>
                <a:ea typeface="Tahoma" panose="020B0604030504040204" pitchFamily="34" charset="0"/>
                <a:cs typeface="Tahoma" panose="020B0604030504040204" pitchFamily="34" charset="0"/>
              </a:rPr>
              <a:t>1b. Who is producing videos about </a:t>
            </a:r>
            <a:r>
              <a:rPr lang="en-US" sz="1600" b="1" dirty="0" err="1">
                <a:effectLst/>
                <a:latin typeface="Tahoma" panose="020B0604030504040204" pitchFamily="34" charset="0"/>
                <a:ea typeface="Tahoma" panose="020B0604030504040204" pitchFamily="34" charset="0"/>
                <a:cs typeface="Tahoma" panose="020B0604030504040204" pitchFamily="34" charset="0"/>
              </a:rPr>
              <a:t>ChatGPT</a:t>
            </a:r>
            <a:r>
              <a:rPr lang="en-US" sz="1600" b="1" dirty="0">
                <a:effectLst/>
                <a:latin typeface="Tahoma" panose="020B0604030504040204" pitchFamily="34" charset="0"/>
                <a:ea typeface="Tahoma" panose="020B0604030504040204" pitchFamily="34" charset="0"/>
                <a:cs typeface="Tahoma" panose="020B0604030504040204" pitchFamily="34" charset="0"/>
              </a:rPr>
              <a:t> in language education on YouTube?</a:t>
            </a:r>
          </a:p>
          <a:p>
            <a:pPr>
              <a:lnSpc>
                <a:spcPct val="115000"/>
              </a:lnSpc>
            </a:pPr>
            <a:endParaRPr lang="en-US" sz="1200" b="1" dirty="0">
              <a:effectLst/>
              <a:latin typeface="Times New Roman" panose="02020603050405020304" pitchFamily="18" charset="0"/>
              <a:ea typeface="SimSun" panose="02010600030101010101" pitchFamily="2" charset="-122"/>
            </a:endParaRPr>
          </a:p>
        </p:txBody>
      </p:sp>
      <p:pic>
        <p:nvPicPr>
          <p:cNvPr id="15" name="Picture 14">
            <a:extLst>
              <a:ext uri="{FF2B5EF4-FFF2-40B4-BE49-F238E27FC236}">
                <a16:creationId xmlns:a16="http://schemas.microsoft.com/office/drawing/2014/main" id="{F38FD276-6B97-C3FA-9ACD-B2F6C974D934}"/>
              </a:ext>
            </a:extLst>
          </p:cNvPr>
          <p:cNvPicPr/>
          <p:nvPr/>
        </p:nvPicPr>
        <p:blipFill rotWithShape="1">
          <a:blip r:embed="rId4"/>
          <a:srcRect l="4559" t="6758" r="9118" b="5834"/>
          <a:stretch/>
        </p:blipFill>
        <p:spPr>
          <a:xfrm>
            <a:off x="260021" y="1118619"/>
            <a:ext cx="3789971" cy="3002554"/>
          </a:xfrm>
          <a:prstGeom prst="rect">
            <a:avLst/>
          </a:prstGeom>
          <a:ln/>
        </p:spPr>
      </p:pic>
      <p:sp>
        <p:nvSpPr>
          <p:cNvPr id="17" name="TextBox 16">
            <a:extLst>
              <a:ext uri="{FF2B5EF4-FFF2-40B4-BE49-F238E27FC236}">
                <a16:creationId xmlns:a16="http://schemas.microsoft.com/office/drawing/2014/main" id="{C7F1E5A4-EC23-CA6C-FB5A-50D18A458689}"/>
              </a:ext>
            </a:extLst>
          </p:cNvPr>
          <p:cNvSpPr txBox="1"/>
          <p:nvPr/>
        </p:nvSpPr>
        <p:spPr>
          <a:xfrm>
            <a:off x="260021" y="4124490"/>
            <a:ext cx="4762071" cy="495585"/>
          </a:xfrm>
          <a:prstGeom prst="rect">
            <a:avLst/>
          </a:prstGeom>
          <a:noFill/>
        </p:spPr>
        <p:txBody>
          <a:bodyPr wrap="square">
            <a:spAutoFit/>
          </a:bodyPr>
          <a:lstStyle/>
          <a:p>
            <a:pPr marL="0" marR="0" algn="ctr">
              <a:lnSpc>
                <a:spcPct val="115000"/>
              </a:lnSpc>
              <a:spcBef>
                <a:spcPts val="0"/>
              </a:spcBef>
              <a:spcAft>
                <a:spcPts val="0"/>
              </a:spcAft>
            </a:pPr>
            <a:r>
              <a:rPr lang="en-US" sz="1200" b="1" i="1" dirty="0">
                <a:latin typeface="Tahoma" panose="020B0604030504040204" pitchFamily="34" charset="0"/>
                <a:ea typeface="Tahoma" panose="020B0604030504040204" pitchFamily="34" charset="0"/>
                <a:cs typeface="Tahoma" panose="020B0604030504040204" pitchFamily="34" charset="0"/>
              </a:rPr>
              <a:t>Figure 3. Distribution of Content Creators Producing Videos about </a:t>
            </a:r>
            <a:r>
              <a:rPr lang="en-US" sz="1200" b="1" i="1" dirty="0" err="1">
                <a:latin typeface="Tahoma" panose="020B0604030504040204" pitchFamily="34" charset="0"/>
                <a:ea typeface="Tahoma" panose="020B0604030504040204" pitchFamily="34" charset="0"/>
                <a:cs typeface="Tahoma" panose="020B0604030504040204" pitchFamily="34" charset="0"/>
              </a:rPr>
              <a:t>ChatGPT</a:t>
            </a:r>
            <a:r>
              <a:rPr lang="en-US" sz="1200" b="1" i="1" dirty="0">
                <a:latin typeface="Tahoma" panose="020B0604030504040204" pitchFamily="34" charset="0"/>
                <a:ea typeface="Tahoma" panose="020B0604030504040204" pitchFamily="34" charset="0"/>
                <a:cs typeface="Tahoma" panose="020B0604030504040204" pitchFamily="34" charset="0"/>
              </a:rPr>
              <a:t> in Language Education on YouTube</a:t>
            </a:r>
          </a:p>
        </p:txBody>
      </p:sp>
      <p:sp>
        <p:nvSpPr>
          <p:cNvPr id="3" name="TextBox 2">
            <a:extLst>
              <a:ext uri="{FF2B5EF4-FFF2-40B4-BE49-F238E27FC236}">
                <a16:creationId xmlns:a16="http://schemas.microsoft.com/office/drawing/2014/main" id="{F146C431-294C-C822-BA53-4A8ECFDCA1CE}"/>
              </a:ext>
            </a:extLst>
          </p:cNvPr>
          <p:cNvSpPr txBox="1"/>
          <p:nvPr/>
        </p:nvSpPr>
        <p:spPr>
          <a:xfrm>
            <a:off x="5114298" y="4074505"/>
            <a:ext cx="4049991" cy="807913"/>
          </a:xfrm>
          <a:prstGeom prst="rect">
            <a:avLst/>
          </a:prstGeom>
          <a:noFill/>
        </p:spPr>
        <p:txBody>
          <a:bodyPr wrap="square" rtlCol="0">
            <a:spAutoFit/>
          </a:bodyPr>
          <a:lstStyle/>
          <a:p>
            <a:pPr algn="ctr"/>
            <a:r>
              <a:rPr lang="en-US" sz="1200" b="1" i="1" dirty="0">
                <a:effectLst/>
                <a:latin typeface="Tahoma" panose="020B0604030504040204" pitchFamily="34" charset="0"/>
                <a:ea typeface="Tahoma" panose="020B0604030504040204" pitchFamily="34" charset="0"/>
                <a:cs typeface="Tahoma" panose="020B0604030504040204" pitchFamily="34" charset="0"/>
              </a:rPr>
              <a:t>Figure 4. Distribution of Educators Producing Videos about </a:t>
            </a:r>
            <a:r>
              <a:rPr lang="en-US" sz="1200" b="1" i="1" dirty="0" err="1">
                <a:effectLst/>
                <a:latin typeface="Tahoma" panose="020B0604030504040204" pitchFamily="34" charset="0"/>
                <a:ea typeface="Tahoma" panose="020B0604030504040204" pitchFamily="34" charset="0"/>
                <a:cs typeface="Tahoma" panose="020B0604030504040204" pitchFamily="34" charset="0"/>
              </a:rPr>
              <a:t>ChatGPT</a:t>
            </a:r>
            <a:r>
              <a:rPr lang="en-US" sz="1200" b="1" i="1" dirty="0">
                <a:effectLst/>
                <a:latin typeface="Tahoma" panose="020B0604030504040204" pitchFamily="34" charset="0"/>
                <a:ea typeface="Tahoma" panose="020B0604030504040204" pitchFamily="34" charset="0"/>
                <a:cs typeface="Tahoma" panose="020B0604030504040204" pitchFamily="34" charset="0"/>
              </a:rPr>
              <a:t> in Language Education on YouTube</a:t>
            </a:r>
            <a:endParaRPr lang="en-US" sz="1200" b="1" dirty="0">
              <a:effectLst/>
              <a:latin typeface="Tahoma" panose="020B0604030504040204" pitchFamily="34" charset="0"/>
              <a:ea typeface="Tahoma" panose="020B0604030504040204" pitchFamily="34" charset="0"/>
              <a:cs typeface="Tahoma" panose="020B0604030504040204" pitchFamily="34" charset="0"/>
            </a:endParaRPr>
          </a:p>
          <a:p>
            <a:endParaRPr lang="en-US" sz="1050" dirty="0"/>
          </a:p>
        </p:txBody>
      </p:sp>
      <p:pic>
        <p:nvPicPr>
          <p:cNvPr id="8" name="Picture 7">
            <a:extLst>
              <a:ext uri="{FF2B5EF4-FFF2-40B4-BE49-F238E27FC236}">
                <a16:creationId xmlns:a16="http://schemas.microsoft.com/office/drawing/2014/main" id="{C37C06FE-A91B-5969-31AD-CC60E5E88605}"/>
              </a:ext>
            </a:extLst>
          </p:cNvPr>
          <p:cNvPicPr>
            <a:picLocks noChangeAspect="1"/>
          </p:cNvPicPr>
          <p:nvPr/>
        </p:nvPicPr>
        <p:blipFill>
          <a:blip r:embed="rId5"/>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130634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81BE2F0-2B6F-4B7F-45BD-7E93919414A3}"/>
              </a:ext>
            </a:extLst>
          </p:cNvPr>
          <p:cNvSpPr>
            <a:spLocks noGrp="1"/>
          </p:cNvSpPr>
          <p:nvPr>
            <p:ph type="body" sz="quarter" idx="10"/>
          </p:nvPr>
        </p:nvSpPr>
        <p:spPr>
          <a:xfrm>
            <a:off x="575353" y="107312"/>
            <a:ext cx="7959065" cy="570796"/>
          </a:xfrm>
        </p:spPr>
        <p:txBody>
          <a:bodyPr/>
          <a:lstStyle/>
          <a:p>
            <a:pPr algn="l"/>
            <a:r>
              <a:rPr lang="en-US" sz="1400" b="1" i="1" dirty="0">
                <a:solidFill>
                  <a:schemeClr val="tx1"/>
                </a:solidFill>
                <a:effectLst/>
                <a:latin typeface="Tahoma" panose="020B0604030504040204" pitchFamily="34" charset="0"/>
                <a:ea typeface="Tahoma" panose="020B0604030504040204" pitchFamily="34" charset="0"/>
                <a:cs typeface="Tahoma" panose="020B0604030504040204" pitchFamily="34" charset="0"/>
              </a:rPr>
              <a:t>RQ1: What is the focus of the discussion and demonstrations by the YouTube content creators of </a:t>
            </a:r>
            <a:r>
              <a:rPr lang="en-US" sz="1400" b="1" i="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ChatGPT</a:t>
            </a:r>
            <a:r>
              <a:rPr lang="en-US" sz="1400" b="1" i="1" dirty="0">
                <a:solidFill>
                  <a:schemeClr val="tx1"/>
                </a:solidFill>
                <a:effectLst/>
                <a:latin typeface="Tahoma" panose="020B0604030504040204" pitchFamily="34" charset="0"/>
                <a:ea typeface="Tahoma" panose="020B0604030504040204" pitchFamily="34" charset="0"/>
                <a:cs typeface="Tahoma" panose="020B0604030504040204" pitchFamily="34" charset="0"/>
              </a:rPr>
              <a:t> in language education?</a:t>
            </a:r>
          </a:p>
        </p:txBody>
      </p:sp>
      <p:sp>
        <p:nvSpPr>
          <p:cNvPr id="5" name="TextBox 4">
            <a:extLst>
              <a:ext uri="{FF2B5EF4-FFF2-40B4-BE49-F238E27FC236}">
                <a16:creationId xmlns:a16="http://schemas.microsoft.com/office/drawing/2014/main" id="{A49EAF96-F888-F088-92CF-CB7AB0372CD9}"/>
              </a:ext>
            </a:extLst>
          </p:cNvPr>
          <p:cNvSpPr txBox="1"/>
          <p:nvPr/>
        </p:nvSpPr>
        <p:spPr>
          <a:xfrm>
            <a:off x="331939" y="772720"/>
            <a:ext cx="8681246" cy="570797"/>
          </a:xfrm>
          <a:prstGeom prst="rect">
            <a:avLst/>
          </a:prstGeom>
          <a:noFill/>
        </p:spPr>
        <p:txBody>
          <a:bodyPr wrap="square">
            <a:spAutoFit/>
          </a:bodyPr>
          <a:lstStyle/>
          <a:p>
            <a:pPr>
              <a:lnSpc>
                <a:spcPct val="115000"/>
              </a:lnSpc>
            </a:pPr>
            <a:r>
              <a:rPr lang="en-US" sz="1600" b="1" dirty="0">
                <a:effectLst/>
                <a:latin typeface="Tahoma" panose="020B0604030504040204" pitchFamily="34" charset="0"/>
                <a:ea typeface="Tahoma" panose="020B0604030504040204" pitchFamily="34" charset="0"/>
                <a:cs typeface="Tahoma" panose="020B0604030504040204" pitchFamily="34" charset="0"/>
              </a:rPr>
              <a:t>1b. Who is producing videos about </a:t>
            </a:r>
            <a:r>
              <a:rPr lang="en-US" sz="1600" b="1" dirty="0" err="1">
                <a:effectLst/>
                <a:latin typeface="Tahoma" panose="020B0604030504040204" pitchFamily="34" charset="0"/>
                <a:ea typeface="Tahoma" panose="020B0604030504040204" pitchFamily="34" charset="0"/>
                <a:cs typeface="Tahoma" panose="020B0604030504040204" pitchFamily="34" charset="0"/>
              </a:rPr>
              <a:t>ChatGPT</a:t>
            </a:r>
            <a:r>
              <a:rPr lang="en-US" sz="1600" b="1" dirty="0">
                <a:effectLst/>
                <a:latin typeface="Tahoma" panose="020B0604030504040204" pitchFamily="34" charset="0"/>
                <a:ea typeface="Tahoma" panose="020B0604030504040204" pitchFamily="34" charset="0"/>
                <a:cs typeface="Tahoma" panose="020B0604030504040204" pitchFamily="34" charset="0"/>
              </a:rPr>
              <a:t> in language education on YouTube?</a:t>
            </a:r>
          </a:p>
          <a:p>
            <a:pPr>
              <a:lnSpc>
                <a:spcPct val="115000"/>
              </a:lnSpc>
            </a:pPr>
            <a:endParaRPr lang="en-US" sz="1200" b="1" dirty="0">
              <a:effectLst/>
              <a:latin typeface="Times New Roman" panose="02020603050405020304" pitchFamily="18" charset="0"/>
              <a:ea typeface="SimSun" panose="02010600030101010101" pitchFamily="2" charset="-122"/>
            </a:endParaRPr>
          </a:p>
        </p:txBody>
      </p:sp>
      <p:sp>
        <p:nvSpPr>
          <p:cNvPr id="17" name="TextBox 16">
            <a:extLst>
              <a:ext uri="{FF2B5EF4-FFF2-40B4-BE49-F238E27FC236}">
                <a16:creationId xmlns:a16="http://schemas.microsoft.com/office/drawing/2014/main" id="{C7F1E5A4-EC23-CA6C-FB5A-50D18A458689}"/>
              </a:ext>
            </a:extLst>
          </p:cNvPr>
          <p:cNvSpPr txBox="1"/>
          <p:nvPr/>
        </p:nvSpPr>
        <p:spPr>
          <a:xfrm>
            <a:off x="800074" y="3896049"/>
            <a:ext cx="7695174" cy="900375"/>
          </a:xfrm>
          <a:prstGeom prst="rect">
            <a:avLst/>
          </a:prstGeom>
          <a:noFill/>
        </p:spPr>
        <p:txBody>
          <a:bodyPr wrap="square">
            <a:spAutoFit/>
          </a:bodyPr>
          <a:lstStyle/>
          <a:p>
            <a:pPr algn="ctr">
              <a:lnSpc>
                <a:spcPct val="115000"/>
              </a:lnSpc>
            </a:pPr>
            <a:r>
              <a:rPr lang="en-US" b="1" i="1" dirty="0">
                <a:effectLst/>
                <a:latin typeface="Tahoma" panose="020B0604030504040204" pitchFamily="34" charset="0"/>
                <a:ea typeface="Tahoma" panose="020B0604030504040204" pitchFamily="34" charset="0"/>
                <a:cs typeface="Tahoma" panose="020B0604030504040204" pitchFamily="34" charset="0"/>
              </a:rPr>
              <a:t>Figure 5. Distribution of Language Teachers and Learners by Language </a:t>
            </a:r>
          </a:p>
          <a:p>
            <a:pPr algn="ctr">
              <a:lnSpc>
                <a:spcPct val="115000"/>
              </a:lnSpc>
            </a:pPr>
            <a:endParaRPr lang="en-US" sz="1050" dirty="0">
              <a:effectLst/>
              <a:latin typeface="Times New Roman" panose="02020603050405020304" pitchFamily="18" charset="0"/>
              <a:ea typeface="SimSun" panose="02010600030101010101" pitchFamily="2" charset="-122"/>
            </a:endParaRPr>
          </a:p>
        </p:txBody>
      </p:sp>
      <p:pic>
        <p:nvPicPr>
          <p:cNvPr id="8" name="Picture 7" descr="A picture containing text, screenshot, plot, diagram&#10;&#10;Description automatically generated">
            <a:extLst>
              <a:ext uri="{FF2B5EF4-FFF2-40B4-BE49-F238E27FC236}">
                <a16:creationId xmlns:a16="http://schemas.microsoft.com/office/drawing/2014/main" id="{7163220E-5A9B-900D-CA1D-8B5AFDEA2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815" y="1279934"/>
            <a:ext cx="4326355" cy="2583632"/>
          </a:xfrm>
          <a:prstGeom prst="rect">
            <a:avLst/>
          </a:prstGeom>
        </p:spPr>
      </p:pic>
      <p:pic>
        <p:nvPicPr>
          <p:cNvPr id="9" name="Picture 8">
            <a:extLst>
              <a:ext uri="{FF2B5EF4-FFF2-40B4-BE49-F238E27FC236}">
                <a16:creationId xmlns:a16="http://schemas.microsoft.com/office/drawing/2014/main" id="{BE85EA69-E9AC-96BC-9FDE-8A87427A9901}"/>
              </a:ext>
            </a:extLst>
          </p:cNvPr>
          <p:cNvPicPr/>
          <p:nvPr/>
        </p:nvPicPr>
        <p:blipFill>
          <a:blip r:embed="rId4"/>
          <a:srcRect/>
          <a:stretch>
            <a:fillRect/>
          </a:stretch>
        </p:blipFill>
        <p:spPr>
          <a:xfrm>
            <a:off x="4506237" y="1382192"/>
            <a:ext cx="3989011" cy="2419245"/>
          </a:xfrm>
          <a:prstGeom prst="rect">
            <a:avLst/>
          </a:prstGeom>
          <a:ln/>
        </p:spPr>
      </p:pic>
      <p:pic>
        <p:nvPicPr>
          <p:cNvPr id="7" name="Picture 6">
            <a:extLst>
              <a:ext uri="{FF2B5EF4-FFF2-40B4-BE49-F238E27FC236}">
                <a16:creationId xmlns:a16="http://schemas.microsoft.com/office/drawing/2014/main" id="{EB58DB0C-9AFF-270E-6561-1C79CDD2EB9F}"/>
              </a:ext>
            </a:extLst>
          </p:cNvPr>
          <p:cNvPicPr>
            <a:picLocks noChangeAspect="1"/>
          </p:cNvPicPr>
          <p:nvPr/>
        </p:nvPicPr>
        <p:blipFill>
          <a:blip r:embed="rId5"/>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2772461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81BE2F0-2B6F-4B7F-45BD-7E93919414A3}"/>
              </a:ext>
            </a:extLst>
          </p:cNvPr>
          <p:cNvSpPr>
            <a:spLocks noGrp="1"/>
          </p:cNvSpPr>
          <p:nvPr>
            <p:ph type="body" sz="quarter" idx="10"/>
          </p:nvPr>
        </p:nvSpPr>
        <p:spPr>
          <a:xfrm>
            <a:off x="724412" y="56347"/>
            <a:ext cx="7948241" cy="252412"/>
          </a:xfrm>
        </p:spPr>
        <p:txBody>
          <a:bodyPr/>
          <a:lstStyle/>
          <a:p>
            <a:pPr algn="l"/>
            <a:r>
              <a:rPr lang="en-US" sz="1100" b="1" i="1" dirty="0">
                <a:solidFill>
                  <a:schemeClr val="tx1"/>
                </a:solidFill>
                <a:effectLst/>
                <a:latin typeface="Times New Roman" panose="02020603050405020304" pitchFamily="18" charset="0"/>
                <a:ea typeface="Times New Roman" panose="02020603050405020304" pitchFamily="18" charset="0"/>
              </a:rPr>
              <a:t>RQ1: What is the focus of the discussion and demonstrations by the YouTube content creators of </a:t>
            </a:r>
            <a:r>
              <a:rPr lang="en-US" sz="1100" b="1" i="1" dirty="0" err="1">
                <a:solidFill>
                  <a:schemeClr val="tx1"/>
                </a:solidFill>
                <a:effectLst/>
                <a:latin typeface="Times New Roman" panose="02020603050405020304" pitchFamily="18" charset="0"/>
                <a:ea typeface="Times New Roman" panose="02020603050405020304" pitchFamily="18" charset="0"/>
              </a:rPr>
              <a:t>ChatGPT</a:t>
            </a:r>
            <a:r>
              <a:rPr lang="en-US" sz="1100" b="1" i="1" dirty="0">
                <a:solidFill>
                  <a:schemeClr val="tx1"/>
                </a:solidFill>
                <a:effectLst/>
                <a:latin typeface="Times New Roman" panose="02020603050405020304" pitchFamily="18" charset="0"/>
                <a:ea typeface="Times New Roman" panose="02020603050405020304" pitchFamily="18" charset="0"/>
              </a:rPr>
              <a:t> in language education?</a:t>
            </a:r>
          </a:p>
        </p:txBody>
      </p:sp>
      <p:sp>
        <p:nvSpPr>
          <p:cNvPr id="5" name="TextBox 4">
            <a:extLst>
              <a:ext uri="{FF2B5EF4-FFF2-40B4-BE49-F238E27FC236}">
                <a16:creationId xmlns:a16="http://schemas.microsoft.com/office/drawing/2014/main" id="{A49EAF96-F888-F088-92CF-CB7AB0372CD9}"/>
              </a:ext>
            </a:extLst>
          </p:cNvPr>
          <p:cNvSpPr txBox="1"/>
          <p:nvPr/>
        </p:nvSpPr>
        <p:spPr>
          <a:xfrm>
            <a:off x="215757" y="333382"/>
            <a:ext cx="8456897" cy="851195"/>
          </a:xfrm>
          <a:prstGeom prst="rect">
            <a:avLst/>
          </a:prstGeom>
          <a:noFill/>
        </p:spPr>
        <p:txBody>
          <a:bodyPr wrap="square">
            <a:spAutoFit/>
          </a:bodyPr>
          <a:lstStyle/>
          <a:p>
            <a:pPr>
              <a:lnSpc>
                <a:spcPct val="115000"/>
              </a:lnSpc>
            </a:pPr>
            <a:r>
              <a:rPr lang="en-US" sz="1600" b="1" dirty="0">
                <a:effectLst/>
                <a:latin typeface="Tahoma" panose="020B0604030504040204" pitchFamily="34" charset="0"/>
                <a:ea typeface="Tahoma" panose="020B0604030504040204" pitchFamily="34" charset="0"/>
                <a:cs typeface="Tahoma" panose="020B0604030504040204" pitchFamily="34" charset="0"/>
              </a:rPr>
              <a:t>1c. What are common topics &amp; themes present in these discussions and demos? </a:t>
            </a:r>
          </a:p>
          <a:p>
            <a:pPr>
              <a:lnSpc>
                <a:spcPct val="115000"/>
              </a:lnSpc>
            </a:pPr>
            <a:endParaRPr lang="en-US" sz="1400" b="1" dirty="0">
              <a:effectLst/>
              <a:latin typeface="Times New Roman" panose="02020603050405020304" pitchFamily="18" charset="0"/>
              <a:ea typeface="SimSun" panose="02010600030101010101" pitchFamily="2" charset="-122"/>
            </a:endParaRPr>
          </a:p>
          <a:p>
            <a:pPr>
              <a:lnSpc>
                <a:spcPct val="115000"/>
              </a:lnSpc>
            </a:pPr>
            <a:endParaRPr lang="en-US" sz="1400" b="1" dirty="0">
              <a:effectLst/>
              <a:latin typeface="Times New Roman" panose="02020603050405020304" pitchFamily="18" charset="0"/>
              <a:ea typeface="SimSun" panose="02010600030101010101" pitchFamily="2" charset="-122"/>
            </a:endParaRPr>
          </a:p>
        </p:txBody>
      </p:sp>
      <p:graphicFrame>
        <p:nvGraphicFramePr>
          <p:cNvPr id="4" name="Table 3">
            <a:extLst>
              <a:ext uri="{FF2B5EF4-FFF2-40B4-BE49-F238E27FC236}">
                <a16:creationId xmlns:a16="http://schemas.microsoft.com/office/drawing/2014/main" id="{3462BE85-7CB1-895D-B294-C1D478497B13}"/>
              </a:ext>
            </a:extLst>
          </p:cNvPr>
          <p:cNvGraphicFramePr>
            <a:graphicFrameLocks noGrp="1"/>
          </p:cNvGraphicFramePr>
          <p:nvPr>
            <p:extLst>
              <p:ext uri="{D42A27DB-BD31-4B8C-83A1-F6EECF244321}">
                <p14:modId xmlns:p14="http://schemas.microsoft.com/office/powerpoint/2010/main" val="147867546"/>
              </p:ext>
            </p:extLst>
          </p:nvPr>
        </p:nvGraphicFramePr>
        <p:xfrm>
          <a:off x="405692" y="836088"/>
          <a:ext cx="7980700" cy="3840326"/>
        </p:xfrm>
        <a:graphic>
          <a:graphicData uri="http://schemas.openxmlformats.org/drawingml/2006/table">
            <a:tbl>
              <a:tblPr/>
              <a:tblGrid>
                <a:gridCol w="3990350">
                  <a:extLst>
                    <a:ext uri="{9D8B030D-6E8A-4147-A177-3AD203B41FA5}">
                      <a16:colId xmlns:a16="http://schemas.microsoft.com/office/drawing/2014/main" val="3777811728"/>
                    </a:ext>
                  </a:extLst>
                </a:gridCol>
                <a:gridCol w="3990350">
                  <a:extLst>
                    <a:ext uri="{9D8B030D-6E8A-4147-A177-3AD203B41FA5}">
                      <a16:colId xmlns:a16="http://schemas.microsoft.com/office/drawing/2014/main" val="2465267241"/>
                    </a:ext>
                  </a:extLst>
                </a:gridCol>
              </a:tblGrid>
              <a:tr h="60273">
                <a:tc>
                  <a:txBody>
                    <a:bodyPr/>
                    <a:lstStyle/>
                    <a:p>
                      <a:pPr marL="0" marR="0" algn="l" defTabSz="457200" rtl="0" eaLnBrk="1" latinLnBrk="0" hangingPunct="1">
                        <a:lnSpc>
                          <a:spcPct val="110000"/>
                        </a:lnSpc>
                        <a:spcBef>
                          <a:spcPts val="0"/>
                        </a:spcBef>
                        <a:spcAft>
                          <a:spcPts val="0"/>
                        </a:spcAft>
                      </a:pPr>
                      <a:r>
                        <a:rPr lang="en-US" sz="800" b="1" kern="1200" dirty="0">
                          <a:solidFill>
                            <a:schemeClr val="tx1"/>
                          </a:solidFill>
                          <a:effectLst/>
                          <a:latin typeface="Times New Roman" panose="02020603050405020304" pitchFamily="18" charset="0"/>
                          <a:ea typeface="SimSun" panose="02010600030101010101" pitchFamily="2" charset="-122"/>
                          <a:cs typeface="+mn-cs"/>
                        </a:rPr>
                        <a:t>Theme</a:t>
                      </a:r>
                    </a:p>
                  </a:txBody>
                  <a:tcPr marL="32594" marR="32594"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0000"/>
                        </a:lnSpc>
                        <a:spcBef>
                          <a:spcPts val="0"/>
                        </a:spcBef>
                        <a:spcAft>
                          <a:spcPts val="0"/>
                        </a:spcAft>
                      </a:pPr>
                      <a:r>
                        <a:rPr lang="en-US" sz="800" b="1" dirty="0">
                          <a:effectLst/>
                          <a:latin typeface="Times New Roman" panose="02020603050405020304" pitchFamily="18" charset="0"/>
                          <a:ea typeface="SimSun" panose="02010600030101010101" pitchFamily="2" charset="-122"/>
                        </a:rPr>
                        <a:t>Codes</a:t>
                      </a:r>
                    </a:p>
                  </a:txBody>
                  <a:tcPr marL="32594" marR="32594"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6668939"/>
                  </a:ext>
                </a:extLst>
              </a:tr>
              <a:tr h="375527">
                <a:tc>
                  <a:txBody>
                    <a:bodyPr/>
                    <a:lstStyle/>
                    <a:p>
                      <a:pPr marL="0" marR="0">
                        <a:lnSpc>
                          <a:spcPct val="110000"/>
                        </a:lnSpc>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Introduce </a:t>
                      </a:r>
                      <a:r>
                        <a:rPr lang="en-US" sz="1600" b="1" dirty="0" err="1">
                          <a:effectLst/>
                          <a:latin typeface="Tahoma" panose="020B0604030504040204" pitchFamily="34" charset="0"/>
                          <a:ea typeface="Tahoma" panose="020B0604030504040204" pitchFamily="34" charset="0"/>
                          <a:cs typeface="Tahoma" panose="020B0604030504040204" pitchFamily="34" charset="0"/>
                        </a:rPr>
                        <a:t>ChatGPT</a:t>
                      </a:r>
                      <a:endParaRPr lang="en-US" sz="1600" b="1" dirty="0">
                        <a:effectLst/>
                        <a:latin typeface="Tahoma" panose="020B0604030504040204" pitchFamily="34" charset="0"/>
                        <a:ea typeface="Tahoma" panose="020B0604030504040204" pitchFamily="34" charset="0"/>
                        <a:cs typeface="Tahoma" panose="020B0604030504040204" pitchFamily="34" charset="0"/>
                      </a:endParaRPr>
                    </a:p>
                  </a:txBody>
                  <a:tcPr marL="32594" marR="32594"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marL="342900" marR="0" lvl="0" indent="-342900">
                        <a:lnSpc>
                          <a:spcPct val="110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Natural / human-like conversation</a:t>
                      </a:r>
                    </a:p>
                    <a:p>
                      <a:pPr marL="342900" marR="0" lvl="0" indent="-342900">
                        <a:lnSpc>
                          <a:spcPct val="110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Ask it questions and it gives you answers </a:t>
                      </a:r>
                    </a:p>
                    <a:p>
                      <a:pPr marL="342900" marR="0" lvl="0" indent="-342900">
                        <a:lnSpc>
                          <a:spcPct val="110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Possessing extensive knowledge</a:t>
                      </a:r>
                    </a:p>
                  </a:txBody>
                  <a:tcPr marL="32594" marR="32594"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9478100"/>
                  </a:ext>
                </a:extLst>
              </a:tr>
              <a:tr h="909263">
                <a:tc>
                  <a:txBody>
                    <a:bodyPr/>
                    <a:lstStyle/>
                    <a:p>
                      <a:pPr marL="0" marR="0">
                        <a:lnSpc>
                          <a:spcPct val="110000"/>
                        </a:lnSpc>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Roles of </a:t>
                      </a:r>
                      <a:r>
                        <a:rPr lang="en-US" sz="1600" b="1" dirty="0" err="1">
                          <a:effectLst/>
                          <a:latin typeface="Tahoma" panose="020B0604030504040204" pitchFamily="34" charset="0"/>
                          <a:ea typeface="Tahoma" panose="020B0604030504040204" pitchFamily="34" charset="0"/>
                          <a:cs typeface="Tahoma" panose="020B0604030504040204" pitchFamily="34" charset="0"/>
                        </a:rPr>
                        <a:t>ChatGPT</a:t>
                      </a:r>
                      <a:endParaRPr lang="en-US" sz="1600" b="1" dirty="0">
                        <a:effectLst/>
                        <a:latin typeface="Tahoma" panose="020B0604030504040204" pitchFamily="34" charset="0"/>
                        <a:ea typeface="Tahoma" panose="020B0604030504040204" pitchFamily="34" charset="0"/>
                        <a:cs typeface="Tahoma" panose="020B0604030504040204" pitchFamily="34" charset="0"/>
                      </a:endParaRPr>
                    </a:p>
                  </a:txBody>
                  <a:tcPr marL="32594" marR="32594" marT="0" marB="0">
                    <a:lnL>
                      <a:noFill/>
                    </a:lnL>
                    <a:lnR>
                      <a:noFill/>
                    </a:lnR>
                    <a:lnT>
                      <a:noFill/>
                    </a:lnT>
                    <a:lnB>
                      <a:noFill/>
                    </a:lnB>
                  </a:tcPr>
                </a:tc>
                <a:tc>
                  <a:txBody>
                    <a:bodyPr/>
                    <a:lstStyle/>
                    <a:p>
                      <a:pPr marL="342900" marR="0" lvl="0" indent="-342900">
                        <a:lnSpc>
                          <a:spcPct val="115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Virtual Assistant</a:t>
                      </a:r>
                    </a:p>
                    <a:p>
                      <a:pPr marL="342900" marR="0" lvl="0" indent="-342900">
                        <a:lnSpc>
                          <a:spcPct val="115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Tutor [122] [26]</a:t>
                      </a:r>
                    </a:p>
                    <a:p>
                      <a:pPr marL="342900" marR="0" lvl="0" indent="-342900">
                        <a:lnSpc>
                          <a:spcPct val="115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On-demand English teacher (19]</a:t>
                      </a:r>
                    </a:p>
                    <a:p>
                      <a:pPr marL="342900" marR="0" lvl="0" indent="-342900">
                        <a:lnSpc>
                          <a:spcPct val="115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Personal writing assistant </a:t>
                      </a:r>
                    </a:p>
                    <a:p>
                      <a:pPr marL="342900" marR="0" lvl="0" indent="-342900">
                        <a:lnSpc>
                          <a:spcPct val="115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Research Assistance [46]</a:t>
                      </a:r>
                    </a:p>
                    <a:p>
                      <a:pPr marL="342900" marR="0" lvl="0" indent="-342900">
                        <a:lnSpc>
                          <a:spcPct val="115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Virtual friend</a:t>
                      </a:r>
                    </a:p>
                    <a:p>
                      <a:pPr marL="342900" marR="0" lvl="0" indent="-342900">
                        <a:lnSpc>
                          <a:spcPct val="115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Multi-language support [107]</a:t>
                      </a:r>
                    </a:p>
                    <a:p>
                      <a:pPr marL="342900" marR="0" lvl="0" indent="-342900">
                        <a:lnSpc>
                          <a:spcPct val="115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Language genius [89]</a:t>
                      </a:r>
                    </a:p>
                    <a:p>
                      <a:pPr marL="342900" marR="0" lvl="0" indent="-342900">
                        <a:lnSpc>
                          <a:spcPct val="115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Language coach [89]</a:t>
                      </a:r>
                    </a:p>
                    <a:p>
                      <a:pPr marL="342900" marR="0" lvl="0" indent="-342900">
                        <a:lnSpc>
                          <a:spcPct val="115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Teacher's toolkit [85]</a:t>
                      </a:r>
                    </a:p>
                  </a:txBody>
                  <a:tcPr marL="32594" marR="32594"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8544192"/>
                  </a:ext>
                </a:extLst>
              </a:tr>
              <a:tr h="605460">
                <a:tc>
                  <a:txBody>
                    <a:bodyPr/>
                    <a:lstStyle/>
                    <a:p>
                      <a:pPr marL="0" marR="0">
                        <a:lnSpc>
                          <a:spcPct val="110000"/>
                        </a:lnSpc>
                        <a:spcBef>
                          <a:spcPts val="0"/>
                        </a:spcBef>
                        <a:spcAft>
                          <a:spcPts val="0"/>
                        </a:spcAft>
                      </a:pPr>
                      <a:r>
                        <a:rPr lang="en-US" sz="1600" b="1">
                          <a:effectLst/>
                          <a:latin typeface="Tahoma" panose="020B0604030504040204" pitchFamily="34" charset="0"/>
                          <a:ea typeface="Tahoma" panose="020B0604030504040204" pitchFamily="34" charset="0"/>
                          <a:cs typeface="Tahoma" panose="020B0604030504040204" pitchFamily="34" charset="0"/>
                        </a:rPr>
                        <a:t>Hands-on Demonstration </a:t>
                      </a:r>
                    </a:p>
                  </a:txBody>
                  <a:tcPr marL="32594" marR="32594" marT="0" marB="0">
                    <a:lnL>
                      <a:noFill/>
                    </a:lnL>
                    <a:lnR>
                      <a:noFill/>
                    </a:lnR>
                    <a:lnT>
                      <a:noFill/>
                    </a:lnT>
                    <a:lnB>
                      <a:noFill/>
                    </a:lnB>
                  </a:tcPr>
                </a:tc>
                <a:tc>
                  <a:txBody>
                    <a:bodyPr/>
                    <a:lstStyle/>
                    <a:p>
                      <a:pPr marL="342900" marR="0" lvl="0" indent="-342900">
                        <a:lnSpc>
                          <a:spcPct val="115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Techniques &amp; Tips &amp; Strategies for learners</a:t>
                      </a:r>
                    </a:p>
                    <a:p>
                      <a:pPr marL="342900" marR="0" lvl="0" indent="-342900">
                        <a:lnSpc>
                          <a:spcPct val="115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Technique &amp; Tips &amp; Strategies for teachers</a:t>
                      </a:r>
                    </a:p>
                    <a:p>
                      <a:pPr marL="342900" marR="0" lvl="0" indent="-342900">
                        <a:lnSpc>
                          <a:spcPct val="115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Common mistakes to avoid when using </a:t>
                      </a:r>
                      <a:r>
                        <a:rPr lang="en-US" sz="900" b="1" u="none" strike="noStrike" dirty="0" err="1">
                          <a:effectLst/>
                          <a:latin typeface="Times New Roman" panose="02020603050405020304" pitchFamily="18" charset="0"/>
                          <a:ea typeface="SimSun" panose="02010600030101010101" pitchFamily="2" charset="-122"/>
                        </a:rPr>
                        <a:t>ChatGPT</a:t>
                      </a:r>
                      <a:r>
                        <a:rPr lang="en-US" sz="900" b="1" u="none" strike="noStrike" dirty="0">
                          <a:effectLst/>
                          <a:latin typeface="Times New Roman" panose="02020603050405020304" pitchFamily="18" charset="0"/>
                          <a:ea typeface="SimSun" panose="02010600030101010101" pitchFamily="2" charset="-122"/>
                        </a:rPr>
                        <a:t> for language learning</a:t>
                      </a:r>
                    </a:p>
                    <a:p>
                      <a:pPr marL="342900" marR="0" lvl="0" indent="-342900">
                        <a:lnSpc>
                          <a:spcPct val="115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The innovative way of using </a:t>
                      </a:r>
                      <a:r>
                        <a:rPr lang="en-US" sz="900" b="1" u="none" strike="noStrike" dirty="0" err="1">
                          <a:effectLst/>
                          <a:latin typeface="Times New Roman" panose="02020603050405020304" pitchFamily="18" charset="0"/>
                          <a:ea typeface="SimSun" panose="02010600030101010101" pitchFamily="2" charset="-122"/>
                        </a:rPr>
                        <a:t>ChatGPT</a:t>
                      </a:r>
                      <a:endParaRPr lang="en-US" sz="900" b="1" u="none" strike="noStrike" dirty="0">
                        <a:effectLst/>
                        <a:latin typeface="Times New Roman" panose="02020603050405020304" pitchFamily="18" charset="0"/>
                        <a:ea typeface="SimSun" panose="02010600030101010101" pitchFamily="2" charset="-122"/>
                      </a:endParaRPr>
                    </a:p>
                    <a:p>
                      <a:pPr marL="342900" marR="0" lvl="0" indent="-342900">
                        <a:lnSpc>
                          <a:spcPct val="115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Testing </a:t>
                      </a:r>
                      <a:r>
                        <a:rPr lang="en-US" sz="900" b="1" u="none" strike="noStrike" dirty="0" err="1">
                          <a:effectLst/>
                          <a:latin typeface="Times New Roman" panose="02020603050405020304" pitchFamily="18" charset="0"/>
                          <a:ea typeface="SimSun" panose="02010600030101010101" pitchFamily="2" charset="-122"/>
                        </a:rPr>
                        <a:t>ChatGPT‘s</a:t>
                      </a:r>
                      <a:r>
                        <a:rPr lang="en-US" sz="900" b="1" u="none" strike="noStrike" dirty="0">
                          <a:effectLst/>
                          <a:latin typeface="Times New Roman" panose="02020603050405020304" pitchFamily="18" charset="0"/>
                          <a:ea typeface="SimSun" panose="02010600030101010101" pitchFamily="2" charset="-122"/>
                        </a:rPr>
                        <a:t> ideology on language learning</a:t>
                      </a:r>
                    </a:p>
                  </a:txBody>
                  <a:tcPr marL="32594" marR="32594"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1634231"/>
                  </a:ext>
                </a:extLst>
              </a:tr>
              <a:tr h="491779">
                <a:tc>
                  <a:txBody>
                    <a:bodyPr/>
                    <a:lstStyle/>
                    <a:p>
                      <a:pPr marL="0" marR="0">
                        <a:lnSpc>
                          <a:spcPct val="110000"/>
                        </a:lnSpc>
                        <a:spcBef>
                          <a:spcPts val="0"/>
                        </a:spcBef>
                        <a:spcAft>
                          <a:spcPts val="0"/>
                        </a:spcAft>
                      </a:pPr>
                      <a:r>
                        <a:rPr lang="en-US" sz="1600" b="1">
                          <a:effectLst/>
                          <a:latin typeface="Tahoma" panose="020B0604030504040204" pitchFamily="34" charset="0"/>
                          <a:ea typeface="Tahoma" panose="020B0604030504040204" pitchFamily="34" charset="0"/>
                          <a:cs typeface="Tahoma" panose="020B0604030504040204" pitchFamily="34" charset="0"/>
                        </a:rPr>
                        <a:t>Attitudes toward ChatGPT</a:t>
                      </a:r>
                    </a:p>
                  </a:txBody>
                  <a:tcPr marL="32594" marR="32594" marT="0" marB="0">
                    <a:lnL>
                      <a:noFill/>
                    </a:lnL>
                    <a:lnR>
                      <a:noFill/>
                    </a:lnR>
                    <a:lnT>
                      <a:noFill/>
                    </a:lnT>
                    <a:lnB>
                      <a:noFill/>
                    </a:lnB>
                  </a:tcPr>
                </a:tc>
                <a:tc>
                  <a:txBody>
                    <a:bodyPr/>
                    <a:lstStyle/>
                    <a:p>
                      <a:pPr marL="342900" marR="0" lvl="0" indent="-342900">
                        <a:lnSpc>
                          <a:spcPct val="115000"/>
                        </a:lnSpc>
                        <a:spcBef>
                          <a:spcPts val="0"/>
                        </a:spcBef>
                        <a:spcAft>
                          <a:spcPts val="0"/>
                        </a:spcAft>
                        <a:buFont typeface="Symbol" pitchFamily="2" charset="2"/>
                        <a:buChar char=""/>
                      </a:pPr>
                      <a:r>
                        <a:rPr lang="en-US" sz="900" b="1" dirty="0">
                          <a:effectLst/>
                          <a:latin typeface="Times New Roman" panose="02020603050405020304" pitchFamily="18" charset="0"/>
                          <a:ea typeface="SimSun" panose="02010600030101010101" pitchFamily="2" charset="-122"/>
                        </a:rPr>
                        <a:t>A game changer for language learning [91]</a:t>
                      </a:r>
                    </a:p>
                    <a:p>
                      <a:pPr marL="342900" marR="0" lvl="0" indent="-342900">
                        <a:lnSpc>
                          <a:spcPct val="115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High-Tech Plagiarism [47]</a:t>
                      </a:r>
                    </a:p>
                    <a:p>
                      <a:pPr marL="342900" marR="0" lvl="0" indent="-342900">
                        <a:lnSpc>
                          <a:spcPct val="115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Cannot replace language teachers [65] [102]</a:t>
                      </a:r>
                    </a:p>
                  </a:txBody>
                  <a:tcPr marL="32594" marR="32594"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3760373"/>
                  </a:ext>
                </a:extLst>
              </a:tr>
              <a:tr h="375527">
                <a:tc>
                  <a:txBody>
                    <a:bodyPr/>
                    <a:lstStyle/>
                    <a:p>
                      <a:pPr marL="0" marR="0">
                        <a:lnSpc>
                          <a:spcPct val="110000"/>
                        </a:lnSpc>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Solutions</a:t>
                      </a:r>
                    </a:p>
                  </a:txBody>
                  <a:tcPr marL="32594" marR="32594"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marL="342900" marR="0" lvl="0" indent="-342900">
                        <a:lnSpc>
                          <a:spcPct val="110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Integrated with other tools (e.g., </a:t>
                      </a:r>
                      <a:r>
                        <a:rPr lang="en-US" sz="900" b="1" u="none" strike="noStrike" dirty="0" err="1">
                          <a:effectLst/>
                          <a:latin typeface="Times New Roman" panose="02020603050405020304" pitchFamily="18" charset="0"/>
                          <a:ea typeface="SimSun" panose="02010600030101010101" pitchFamily="2" charset="-122"/>
                        </a:rPr>
                        <a:t>DeepL</a:t>
                      </a:r>
                      <a:r>
                        <a:rPr lang="en-US" sz="900" b="1" u="none" strike="noStrike" dirty="0">
                          <a:effectLst/>
                          <a:latin typeface="Times New Roman" panose="02020603050405020304" pitchFamily="18" charset="0"/>
                          <a:ea typeface="SimSun" panose="02010600030101010101" pitchFamily="2" charset="-122"/>
                        </a:rPr>
                        <a:t>, </a:t>
                      </a:r>
                      <a:r>
                        <a:rPr lang="en-US" sz="900" b="1" u="none" strike="noStrike" dirty="0" err="1">
                          <a:effectLst/>
                          <a:latin typeface="Times New Roman" panose="02020603050405020304" pitchFamily="18" charset="0"/>
                          <a:ea typeface="SimSun" panose="02010600030101010101" pitchFamily="2" charset="-122"/>
                        </a:rPr>
                        <a:t>Youglish</a:t>
                      </a:r>
                      <a:r>
                        <a:rPr lang="en-US" sz="900" b="1" u="none" strike="noStrike" dirty="0">
                          <a:effectLst/>
                          <a:latin typeface="Times New Roman" panose="02020603050405020304" pitchFamily="18" charset="0"/>
                          <a:ea typeface="SimSun" panose="02010600030101010101" pitchFamily="2" charset="-122"/>
                        </a:rPr>
                        <a:t>, and Duolingo)</a:t>
                      </a:r>
                    </a:p>
                    <a:p>
                      <a:pPr marL="342900" marR="0" lvl="0" indent="-342900">
                        <a:lnSpc>
                          <a:spcPct val="110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Need for empathy and assistance</a:t>
                      </a:r>
                    </a:p>
                    <a:p>
                      <a:pPr marL="342900" marR="0" lvl="0" indent="-342900">
                        <a:lnSpc>
                          <a:spcPct val="110000"/>
                        </a:lnSpc>
                        <a:spcBef>
                          <a:spcPts val="0"/>
                        </a:spcBef>
                        <a:spcAft>
                          <a:spcPts val="0"/>
                        </a:spcAft>
                        <a:buFont typeface="Arial" panose="020B0604020202020204" pitchFamily="34" charset="0"/>
                        <a:buChar char="●"/>
                      </a:pPr>
                      <a:r>
                        <a:rPr lang="en-US" sz="900" b="1" u="none" strike="noStrike" dirty="0">
                          <a:effectLst/>
                          <a:latin typeface="Times New Roman" panose="02020603050405020304" pitchFamily="18" charset="0"/>
                          <a:ea typeface="SimSun" panose="02010600030101010101" pitchFamily="2" charset="-122"/>
                        </a:rPr>
                        <a:t>Pedagogy considerations</a:t>
                      </a:r>
                    </a:p>
                  </a:txBody>
                  <a:tcPr marL="32594" marR="32594" marT="0" marB="0">
                    <a:lnL>
                      <a:noFill/>
                    </a:lnL>
                    <a:lnR>
                      <a:noFill/>
                    </a:lnR>
                    <a:lnT w="12700" cap="flat" cmpd="sng" algn="ctr">
                      <a:solidFill>
                        <a:schemeClr val="tx1"/>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749710925"/>
                  </a:ext>
                </a:extLst>
              </a:tr>
            </a:tbl>
          </a:graphicData>
        </a:graphic>
      </p:graphicFrame>
      <p:pic>
        <p:nvPicPr>
          <p:cNvPr id="6" name="Picture 5">
            <a:extLst>
              <a:ext uri="{FF2B5EF4-FFF2-40B4-BE49-F238E27FC236}">
                <a16:creationId xmlns:a16="http://schemas.microsoft.com/office/drawing/2014/main" id="{C7010B75-FCC1-3439-FEF5-1A9C217F7D64}"/>
              </a:ext>
            </a:extLst>
          </p:cNvPr>
          <p:cNvPicPr>
            <a:picLocks noChangeAspect="1"/>
          </p:cNvPicPr>
          <p:nvPr/>
        </p:nvPicPr>
        <p:blipFill>
          <a:blip r:embed="rId3"/>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20374836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81BE2F0-2B6F-4B7F-45BD-7E93919414A3}"/>
              </a:ext>
            </a:extLst>
          </p:cNvPr>
          <p:cNvSpPr>
            <a:spLocks noGrp="1"/>
          </p:cNvSpPr>
          <p:nvPr>
            <p:ph type="body" sz="quarter" idx="10"/>
          </p:nvPr>
        </p:nvSpPr>
        <p:spPr>
          <a:xfrm>
            <a:off x="523338" y="103209"/>
            <a:ext cx="8097324" cy="252412"/>
          </a:xfrm>
        </p:spPr>
        <p:txBody>
          <a:bodyPr/>
          <a:lstStyle/>
          <a:p>
            <a:pPr algn="l"/>
            <a:r>
              <a:rPr lang="en-US" sz="1100" b="1" i="1" dirty="0">
                <a:solidFill>
                  <a:schemeClr val="tx1"/>
                </a:solidFill>
                <a:effectLst/>
                <a:latin typeface="Tahoma" panose="020B0604030504040204" pitchFamily="34" charset="0"/>
                <a:ea typeface="Tahoma" panose="020B0604030504040204" pitchFamily="34" charset="0"/>
                <a:cs typeface="Tahoma" panose="020B0604030504040204" pitchFamily="34" charset="0"/>
              </a:rPr>
              <a:t>RQ1: What is the focus of the discussion and demonstrations by the YouTube content creators of </a:t>
            </a:r>
            <a:r>
              <a:rPr lang="en-US" sz="1100" b="1" i="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ChatGPT</a:t>
            </a:r>
            <a:r>
              <a:rPr lang="en-US" sz="1100" b="1" i="1" dirty="0">
                <a:solidFill>
                  <a:schemeClr val="tx1"/>
                </a:solidFill>
                <a:effectLst/>
                <a:latin typeface="Tahoma" panose="020B0604030504040204" pitchFamily="34" charset="0"/>
                <a:ea typeface="Tahoma" panose="020B0604030504040204" pitchFamily="34" charset="0"/>
                <a:cs typeface="Tahoma" panose="020B0604030504040204" pitchFamily="34" charset="0"/>
              </a:rPr>
              <a:t> in language education?</a:t>
            </a:r>
          </a:p>
        </p:txBody>
      </p:sp>
      <p:sp>
        <p:nvSpPr>
          <p:cNvPr id="5" name="TextBox 4">
            <a:extLst>
              <a:ext uri="{FF2B5EF4-FFF2-40B4-BE49-F238E27FC236}">
                <a16:creationId xmlns:a16="http://schemas.microsoft.com/office/drawing/2014/main" id="{A49EAF96-F888-F088-92CF-CB7AB0372CD9}"/>
              </a:ext>
            </a:extLst>
          </p:cNvPr>
          <p:cNvSpPr txBox="1"/>
          <p:nvPr/>
        </p:nvSpPr>
        <p:spPr>
          <a:xfrm>
            <a:off x="324056" y="466412"/>
            <a:ext cx="8348598" cy="1134349"/>
          </a:xfrm>
          <a:prstGeom prst="rect">
            <a:avLst/>
          </a:prstGeom>
          <a:noFill/>
        </p:spPr>
        <p:txBody>
          <a:bodyPr wrap="square">
            <a:spAutoFit/>
          </a:bodyPr>
          <a:lstStyle/>
          <a:p>
            <a:pPr>
              <a:lnSpc>
                <a:spcPct val="115000"/>
              </a:lnSpc>
            </a:pPr>
            <a:r>
              <a:rPr lang="en-US" sz="1600" b="1" dirty="0">
                <a:effectLst/>
                <a:latin typeface="Tahoma" panose="020B0604030504040204" pitchFamily="34" charset="0"/>
                <a:ea typeface="Tahoma" panose="020B0604030504040204" pitchFamily="34" charset="0"/>
                <a:cs typeface="Tahoma" panose="020B0604030504040204" pitchFamily="34" charset="0"/>
              </a:rPr>
              <a:t>1c. What are the common topics and themes present in these discussions and demonstrations? </a:t>
            </a:r>
          </a:p>
          <a:p>
            <a:pPr>
              <a:lnSpc>
                <a:spcPct val="115000"/>
              </a:lnSpc>
            </a:pPr>
            <a:endParaRPr lang="en-US" sz="1400" b="1" dirty="0">
              <a:effectLst/>
              <a:latin typeface="Times New Roman" panose="02020603050405020304" pitchFamily="18" charset="0"/>
              <a:ea typeface="SimSun" panose="02010600030101010101" pitchFamily="2" charset="-122"/>
            </a:endParaRPr>
          </a:p>
          <a:p>
            <a:pPr>
              <a:lnSpc>
                <a:spcPct val="115000"/>
              </a:lnSpc>
            </a:pPr>
            <a:endParaRPr lang="en-US" sz="1400" b="1" dirty="0">
              <a:effectLst/>
              <a:latin typeface="Times New Roman" panose="02020603050405020304" pitchFamily="18" charset="0"/>
              <a:ea typeface="SimSun" panose="02010600030101010101" pitchFamily="2" charset="-122"/>
            </a:endParaRPr>
          </a:p>
        </p:txBody>
      </p:sp>
      <p:pic>
        <p:nvPicPr>
          <p:cNvPr id="6" name="Picture 5">
            <a:extLst>
              <a:ext uri="{FF2B5EF4-FFF2-40B4-BE49-F238E27FC236}">
                <a16:creationId xmlns:a16="http://schemas.microsoft.com/office/drawing/2014/main" id="{65FCC50E-C713-EA10-D51C-4001F2E8CFDB}"/>
              </a:ext>
            </a:extLst>
          </p:cNvPr>
          <p:cNvPicPr/>
          <p:nvPr/>
        </p:nvPicPr>
        <p:blipFill>
          <a:blip r:embed="rId3"/>
          <a:srcRect l="11378" t="15689" r="4006" b="4347"/>
          <a:stretch>
            <a:fillRect/>
          </a:stretch>
        </p:blipFill>
        <p:spPr>
          <a:xfrm>
            <a:off x="2640459" y="955497"/>
            <a:ext cx="3873358" cy="3100128"/>
          </a:xfrm>
          <a:prstGeom prst="rect">
            <a:avLst/>
          </a:prstGeom>
          <a:ln/>
        </p:spPr>
      </p:pic>
      <p:sp>
        <p:nvSpPr>
          <p:cNvPr id="7" name="TextBox 6">
            <a:extLst>
              <a:ext uri="{FF2B5EF4-FFF2-40B4-BE49-F238E27FC236}">
                <a16:creationId xmlns:a16="http://schemas.microsoft.com/office/drawing/2014/main" id="{8182D99A-039F-D5E5-30CB-6B02D02BEDCE}"/>
              </a:ext>
            </a:extLst>
          </p:cNvPr>
          <p:cNvSpPr txBox="1"/>
          <p:nvPr/>
        </p:nvSpPr>
        <p:spPr>
          <a:xfrm>
            <a:off x="575330" y="4045445"/>
            <a:ext cx="7846049" cy="813108"/>
          </a:xfrm>
          <a:prstGeom prst="rect">
            <a:avLst/>
          </a:prstGeom>
          <a:noFill/>
        </p:spPr>
        <p:txBody>
          <a:bodyPr wrap="square">
            <a:spAutoFit/>
          </a:bodyPr>
          <a:lstStyle/>
          <a:p>
            <a:pPr marL="0" marR="0" algn="ctr">
              <a:lnSpc>
                <a:spcPct val="110000"/>
              </a:lnSpc>
              <a:spcBef>
                <a:spcPts val="0"/>
              </a:spcBef>
              <a:spcAft>
                <a:spcPts val="0"/>
              </a:spcAft>
            </a:pPr>
            <a:r>
              <a:rPr lang="en-US" sz="1600" b="1" i="1" dirty="0">
                <a:effectLst/>
                <a:latin typeface="Tahoma" panose="020B0604030504040204" pitchFamily="34" charset="0"/>
                <a:ea typeface="Tahoma" panose="020B0604030504040204" pitchFamily="34" charset="0"/>
                <a:cs typeface="Tahoma" panose="020B0604030504040204" pitchFamily="34" charset="0"/>
              </a:rPr>
              <a:t>Figure 6. The structure pattern of videos about </a:t>
            </a:r>
            <a:r>
              <a:rPr lang="en-US" sz="1600" b="1" i="1" dirty="0" err="1">
                <a:effectLst/>
                <a:latin typeface="Tahoma" panose="020B0604030504040204" pitchFamily="34" charset="0"/>
                <a:ea typeface="Tahoma" panose="020B0604030504040204" pitchFamily="34" charset="0"/>
                <a:cs typeface="Tahoma" panose="020B0604030504040204" pitchFamily="34" charset="0"/>
              </a:rPr>
              <a:t>ChatGPT</a:t>
            </a:r>
            <a:r>
              <a:rPr lang="en-US" sz="1600" b="1" i="1" dirty="0">
                <a:effectLst/>
                <a:latin typeface="Tahoma" panose="020B0604030504040204" pitchFamily="34" charset="0"/>
                <a:ea typeface="Tahoma" panose="020B0604030504040204" pitchFamily="34" charset="0"/>
                <a:cs typeface="Tahoma" panose="020B0604030504040204" pitchFamily="34" charset="0"/>
              </a:rPr>
              <a:t> in language education on YouTube </a:t>
            </a:r>
            <a:endParaRPr lang="en-US" sz="1600" b="1"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pPr>
            <a:r>
              <a:rPr lang="en-US" sz="1100" b="1" dirty="0">
                <a:effectLst/>
                <a:latin typeface="Times New Roman" panose="02020603050405020304" pitchFamily="18" charset="0"/>
              </a:rPr>
              <a:t> </a:t>
            </a:r>
          </a:p>
        </p:txBody>
      </p:sp>
      <p:pic>
        <p:nvPicPr>
          <p:cNvPr id="8" name="Picture 7">
            <a:extLst>
              <a:ext uri="{FF2B5EF4-FFF2-40B4-BE49-F238E27FC236}">
                <a16:creationId xmlns:a16="http://schemas.microsoft.com/office/drawing/2014/main" id="{D107B91D-5BEA-3FF5-5676-AF4F89CFA1BA}"/>
              </a:ext>
            </a:extLst>
          </p:cNvPr>
          <p:cNvPicPr>
            <a:picLocks noChangeAspect="1"/>
          </p:cNvPicPr>
          <p:nvPr/>
        </p:nvPicPr>
        <p:blipFill>
          <a:blip r:embed="rId4"/>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3514029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303" y="303687"/>
            <a:ext cx="4560579" cy="779318"/>
          </a:xfrm>
        </p:spPr>
        <p:txBody>
          <a:bodyPr/>
          <a:lstStyle/>
          <a:p>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Research Focus</a:t>
            </a:r>
          </a:p>
        </p:txBody>
      </p:sp>
      <p:sp>
        <p:nvSpPr>
          <p:cNvPr id="10" name="TextBox 9">
            <a:extLst>
              <a:ext uri="{FF2B5EF4-FFF2-40B4-BE49-F238E27FC236}">
                <a16:creationId xmlns:a16="http://schemas.microsoft.com/office/drawing/2014/main" id="{CC698751-8804-9FA9-2761-AF962B8C28F6}"/>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12" name="TextBox 11">
            <a:extLst>
              <a:ext uri="{FF2B5EF4-FFF2-40B4-BE49-F238E27FC236}">
                <a16:creationId xmlns:a16="http://schemas.microsoft.com/office/drawing/2014/main" id="{FAEF3E94-7F38-B108-1F91-855C85390791}"/>
              </a:ext>
            </a:extLst>
          </p:cNvPr>
          <p:cNvSpPr txBox="1"/>
          <p:nvPr/>
        </p:nvSpPr>
        <p:spPr>
          <a:xfrm>
            <a:off x="2286000" y="2452597"/>
            <a:ext cx="4572000" cy="369332"/>
          </a:xfrm>
          <a:prstGeom prst="rect">
            <a:avLst/>
          </a:prstGeom>
          <a:noFill/>
        </p:spPr>
        <p:txBody>
          <a:bodyPr wrap="square">
            <a:spAutoFit/>
          </a:bodyPr>
          <a:lstStyle/>
          <a:p>
            <a:endParaRPr lang="en-US" dirty="0"/>
          </a:p>
        </p:txBody>
      </p:sp>
      <p:sp>
        <p:nvSpPr>
          <p:cNvPr id="11" name="TextBox 10">
            <a:extLst>
              <a:ext uri="{FF2B5EF4-FFF2-40B4-BE49-F238E27FC236}">
                <a16:creationId xmlns:a16="http://schemas.microsoft.com/office/drawing/2014/main" id="{93F4EFD9-94FB-A937-6D18-36E4A0645925}"/>
              </a:ext>
            </a:extLst>
          </p:cNvPr>
          <p:cNvSpPr txBox="1"/>
          <p:nvPr/>
        </p:nvSpPr>
        <p:spPr>
          <a:xfrm>
            <a:off x="525303" y="958634"/>
            <a:ext cx="6188919" cy="4031360"/>
          </a:xfrm>
          <a:prstGeom prst="rect">
            <a:avLst/>
          </a:prstGeom>
          <a:noFill/>
        </p:spPr>
        <p:txBody>
          <a:bodyPr wrap="square">
            <a:spAutoFit/>
          </a:bodyPr>
          <a:lstStyle/>
          <a:p>
            <a:pPr marL="0" marR="128270">
              <a:lnSpc>
                <a:spcPct val="110000"/>
              </a:lnSpc>
              <a:spcBef>
                <a:spcPts val="0"/>
              </a:spcBef>
              <a:spcAft>
                <a:spcPts val="0"/>
              </a:spcAft>
            </a:pPr>
            <a:r>
              <a:rPr lang="en-US" sz="1800" dirty="0">
                <a:effectLst/>
                <a:latin typeface="Times New Roman" panose="02020603050405020304" pitchFamily="18" charset="0"/>
                <a:ea typeface="SimSun" panose="02010600030101010101" pitchFamily="2" charset="-122"/>
              </a:rPr>
              <a:t>Embracing the disrupted language teaching and learning field: Analyzing YouTube content creation related to </a:t>
            </a:r>
            <a:r>
              <a:rPr lang="en-US" sz="1800" dirty="0" err="1">
                <a:effectLst/>
                <a:latin typeface="Times New Roman" panose="02020603050405020304" pitchFamily="18" charset="0"/>
                <a:ea typeface="SimSun" panose="02010600030101010101" pitchFamily="2" charset="-122"/>
              </a:rPr>
              <a:t>ChatGPT</a:t>
            </a:r>
            <a:r>
              <a:rPr lang="en-US" sz="1800" dirty="0">
                <a:effectLst/>
                <a:latin typeface="Times New Roman" panose="02020603050405020304" pitchFamily="18" charset="0"/>
                <a:ea typeface="SimSun" panose="02010600030101010101" pitchFamily="2" charset="-122"/>
              </a:rPr>
              <a:t>. </a:t>
            </a:r>
          </a:p>
          <a:p>
            <a:pPr marL="0" marR="128270">
              <a:lnSpc>
                <a:spcPct val="110000"/>
              </a:lnSpc>
              <a:spcBef>
                <a:spcPts val="0"/>
              </a:spcBef>
              <a:spcAft>
                <a:spcPts val="0"/>
              </a:spcAft>
            </a:pPr>
            <a:endParaRPr lang="en-US" dirty="0">
              <a:latin typeface="Times New Roman" panose="02020603050405020304" pitchFamily="18" charset="0"/>
              <a:ea typeface="SimSun" panose="02010600030101010101" pitchFamily="2" charset="-122"/>
            </a:endParaRPr>
          </a:p>
          <a:p>
            <a:pPr marR="128270">
              <a:lnSpc>
                <a:spcPct val="110000"/>
              </a:lnSpc>
            </a:pPr>
            <a:r>
              <a:rPr lang="en-US" sz="1800" dirty="0">
                <a:effectLst/>
                <a:latin typeface="Times New Roman" panose="02020603050405020304" pitchFamily="18" charset="0"/>
                <a:ea typeface="SimSun" panose="02010600030101010101" pitchFamily="2" charset="-122"/>
              </a:rPr>
              <a:t>Exploring the </a:t>
            </a:r>
            <a:r>
              <a:rPr lang="en-US" sz="1800" dirty="0">
                <a:solidFill>
                  <a:schemeClr val="bg1"/>
                </a:solidFill>
                <a:effectLst/>
                <a:highlight>
                  <a:srgbClr val="800000"/>
                </a:highlight>
                <a:latin typeface="Times New Roman" panose="02020603050405020304" pitchFamily="18" charset="0"/>
                <a:ea typeface="SimSun" panose="02010600030101010101" pitchFamily="2" charset="-122"/>
              </a:rPr>
              <a:t>multilingual applications </a:t>
            </a:r>
            <a:r>
              <a:rPr lang="en-US" sz="1800" dirty="0">
                <a:effectLst/>
                <a:latin typeface="Times New Roman" panose="02020603050405020304" pitchFamily="18" charset="0"/>
                <a:ea typeface="SimSun" panose="02010600030101010101" pitchFamily="2" charset="-122"/>
              </a:rPr>
              <a:t>of </a:t>
            </a:r>
            <a:r>
              <a:rPr lang="en-US" sz="1800" dirty="0" err="1">
                <a:effectLst/>
                <a:latin typeface="Times New Roman" panose="02020603050405020304" pitchFamily="18" charset="0"/>
                <a:ea typeface="SimSun" panose="02010600030101010101" pitchFamily="2" charset="-122"/>
              </a:rPr>
              <a:t>ChatGPT</a:t>
            </a:r>
            <a:r>
              <a:rPr lang="en-US" sz="1800" dirty="0">
                <a:effectLst/>
                <a:latin typeface="Times New Roman" panose="02020603050405020304" pitchFamily="18" charset="0"/>
                <a:ea typeface="SimSun" panose="02010600030101010101" pitchFamily="2" charset="-122"/>
              </a:rPr>
              <a:t>: Uncovering language learning affordances in YouTuber videos. </a:t>
            </a:r>
            <a:endParaRPr lang="en-US" sz="1800" i="1" dirty="0">
              <a:effectLst/>
              <a:latin typeface="Times New Roman" panose="02020603050405020304" pitchFamily="18" charset="0"/>
              <a:ea typeface="SimSun" panose="02010600030101010101" pitchFamily="2" charset="-122"/>
            </a:endParaRPr>
          </a:p>
          <a:p>
            <a:pPr marR="128270">
              <a:lnSpc>
                <a:spcPct val="110000"/>
              </a:lnSpc>
            </a:pPr>
            <a:endParaRPr lang="en-US" dirty="0">
              <a:latin typeface="Times New Roman" panose="02020603050405020304" pitchFamily="18" charset="0"/>
              <a:ea typeface="SimSun" panose="02010600030101010101" pitchFamily="2" charset="-122"/>
            </a:endParaRPr>
          </a:p>
          <a:p>
            <a:pPr marR="128270">
              <a:lnSpc>
                <a:spcPct val="110000"/>
              </a:lnSpc>
            </a:pPr>
            <a:r>
              <a:rPr lang="en-US" dirty="0">
                <a:latin typeface="Times New Roman" panose="02020603050405020304" pitchFamily="18" charset="0"/>
                <a:ea typeface="SimSun" panose="02010600030101010101" pitchFamily="2" charset="-122"/>
              </a:rPr>
              <a:t>Exploring inventions in </a:t>
            </a:r>
            <a:r>
              <a:rPr lang="en-US" altLang="zh-CN" dirty="0">
                <a:solidFill>
                  <a:schemeClr val="bg1"/>
                </a:solidFill>
                <a:highlight>
                  <a:srgbClr val="660C13"/>
                </a:highlight>
                <a:latin typeface="Times New Roman" panose="02020603050405020304" pitchFamily="18" charset="0"/>
                <a:ea typeface="SimSun" panose="02010600030101010101" pitchFamily="2" charset="-122"/>
              </a:rPr>
              <a:t>self-directed</a:t>
            </a:r>
            <a:r>
              <a:rPr lang="en-US" dirty="0">
                <a:solidFill>
                  <a:schemeClr val="bg1"/>
                </a:solidFill>
                <a:highlight>
                  <a:srgbClr val="660C13"/>
                </a:highlight>
                <a:latin typeface="Times New Roman" panose="02020603050405020304" pitchFamily="18" charset="0"/>
                <a:ea typeface="SimSun" panose="02010600030101010101" pitchFamily="2" charset="-122"/>
              </a:rPr>
              <a:t> language learning</a:t>
            </a:r>
            <a:r>
              <a:rPr lang="en-US" dirty="0">
                <a:latin typeface="Times New Roman" panose="02020603050405020304" pitchFamily="18" charset="0"/>
                <a:ea typeface="SimSun" panose="02010600030101010101" pitchFamily="2" charset="-122"/>
              </a:rPr>
              <a:t> with generative AI: Implementations and perspectives of YouTube content creators</a:t>
            </a:r>
            <a:r>
              <a:rPr lang="en-US" sz="1800" dirty="0">
                <a:effectLst/>
                <a:latin typeface="Times New Roman" panose="02020603050405020304" pitchFamily="18" charset="0"/>
                <a:ea typeface="SimSun" panose="02010600030101010101" pitchFamily="2" charset="-122"/>
              </a:rPr>
              <a:t>. </a:t>
            </a:r>
          </a:p>
          <a:p>
            <a:pPr marR="128270">
              <a:lnSpc>
                <a:spcPct val="110000"/>
              </a:lnSpc>
            </a:pPr>
            <a:endParaRPr lang="en-US" dirty="0">
              <a:latin typeface="Times New Roman" panose="02020603050405020304" pitchFamily="18" charset="0"/>
              <a:ea typeface="SimSun" panose="02010600030101010101" pitchFamily="2" charset="-122"/>
            </a:endParaRPr>
          </a:p>
          <a:p>
            <a:pPr marR="128270">
              <a:lnSpc>
                <a:spcPct val="110000"/>
              </a:lnSpc>
            </a:pPr>
            <a:r>
              <a:rPr lang="en-US" altLang="zh-CN" sz="1800" dirty="0">
                <a:latin typeface="Times New Roman" panose="02020603050405020304" pitchFamily="18" charset="0"/>
                <a:ea typeface="SimSun" panose="02010600030101010101" pitchFamily="2" charset="-122"/>
              </a:rPr>
              <a:t>R</a:t>
            </a:r>
            <a:r>
              <a:rPr lang="en-US" altLang="zh-CN" sz="1800" dirty="0">
                <a:effectLst/>
                <a:latin typeface="Times New Roman" panose="02020603050405020304" pitchFamily="18" charset="0"/>
                <a:ea typeface="SimSun" panose="02010600030101010101" pitchFamily="2" charset="-122"/>
              </a:rPr>
              <a:t>econceptualizing the </a:t>
            </a:r>
            <a:r>
              <a:rPr lang="en-US" altLang="zh-CN" sz="1800" dirty="0">
                <a:solidFill>
                  <a:schemeClr val="bg1"/>
                </a:solidFill>
                <a:effectLst/>
                <a:highlight>
                  <a:srgbClr val="690304"/>
                </a:highlight>
                <a:latin typeface="Times New Roman" panose="02020603050405020304" pitchFamily="18" charset="0"/>
                <a:ea typeface="SimSun" panose="02010600030101010101" pitchFamily="2" charset="-122"/>
              </a:rPr>
              <a:t>self-directed language learning </a:t>
            </a:r>
            <a:r>
              <a:rPr lang="en-US" altLang="zh-CN" sz="1800" dirty="0">
                <a:effectLst/>
                <a:latin typeface="Times New Roman" panose="02020603050405020304" pitchFamily="18" charset="0"/>
                <a:ea typeface="SimSun" panose="02010600030101010101" pitchFamily="2" charset="-122"/>
              </a:rPr>
              <a:t>in the era of generative AI: An exploratory analysis</a:t>
            </a:r>
            <a:r>
              <a:rPr lang="en-US" altLang="zh-CN" sz="1800" dirty="0">
                <a:latin typeface="Times New Roman" panose="02020603050405020304" pitchFamily="18" charset="0"/>
                <a:ea typeface="SimSun" panose="02010600030101010101" pitchFamily="2" charset="-122"/>
              </a:rPr>
              <a:t>.</a:t>
            </a:r>
            <a:endParaRPr lang="en-US" sz="1800" dirty="0">
              <a:effectLst/>
              <a:latin typeface="Times New Roman" panose="02020603050405020304" pitchFamily="18" charset="0"/>
              <a:ea typeface="SimSun" panose="02010600030101010101" pitchFamily="2" charset="-122"/>
            </a:endParaRPr>
          </a:p>
          <a:p>
            <a:pPr marR="128270">
              <a:lnSpc>
                <a:spcPct val="110000"/>
              </a:lnSpc>
            </a:pPr>
            <a:endParaRPr lang="en-US" sz="1800" i="1" dirty="0">
              <a:effectLst/>
              <a:latin typeface="Times New Roman" panose="02020603050405020304" pitchFamily="18" charset="0"/>
              <a:ea typeface="SimSun" panose="02010600030101010101" pitchFamily="2" charset="-122"/>
            </a:endParaRPr>
          </a:p>
        </p:txBody>
      </p:sp>
      <p:sp>
        <p:nvSpPr>
          <p:cNvPr id="7" name="TextBox 6">
            <a:extLst>
              <a:ext uri="{FF2B5EF4-FFF2-40B4-BE49-F238E27FC236}">
                <a16:creationId xmlns:a16="http://schemas.microsoft.com/office/drawing/2014/main" id="{67D4326A-5FC0-7BD1-FE56-C44B16E005F5}"/>
              </a:ext>
            </a:extLst>
          </p:cNvPr>
          <p:cNvSpPr txBox="1"/>
          <p:nvPr/>
        </p:nvSpPr>
        <p:spPr>
          <a:xfrm>
            <a:off x="6858000" y="782286"/>
            <a:ext cx="4572000" cy="923330"/>
          </a:xfrm>
          <a:prstGeom prst="rect">
            <a:avLst/>
          </a:prstGeom>
          <a:noFill/>
        </p:spPr>
        <p:txBody>
          <a:bodyPr wrap="square">
            <a:spAutoFit/>
          </a:bodyPr>
          <a:lstStyle/>
          <a:p>
            <a:r>
              <a:rPr lang="en-US" sz="1800" b="1" dirty="0">
                <a:effectLst/>
                <a:latin typeface="Tahoma" panose="020B0604030504040204" pitchFamily="34" charset="0"/>
                <a:ea typeface="Tahoma" panose="020B0604030504040204" pitchFamily="34" charset="0"/>
                <a:cs typeface="Tahoma" panose="020B0604030504040204" pitchFamily="34" charset="0"/>
              </a:rPr>
              <a:t>benefits, </a:t>
            </a:r>
          </a:p>
          <a:p>
            <a:r>
              <a:rPr lang="en-US" sz="1800" b="1" dirty="0">
                <a:effectLst/>
                <a:latin typeface="Tahoma" panose="020B0604030504040204" pitchFamily="34" charset="0"/>
                <a:ea typeface="Tahoma" panose="020B0604030504040204" pitchFamily="34" charset="0"/>
                <a:cs typeface="Tahoma" panose="020B0604030504040204" pitchFamily="34" charset="0"/>
              </a:rPr>
              <a:t>drawbacks, </a:t>
            </a:r>
          </a:p>
          <a:p>
            <a:r>
              <a:rPr lang="en-US" sz="1800" b="1" dirty="0">
                <a:effectLst/>
                <a:latin typeface="Tahoma" panose="020B0604030504040204" pitchFamily="34" charset="0"/>
                <a:ea typeface="Tahoma" panose="020B0604030504040204" pitchFamily="34" charset="0"/>
                <a:cs typeface="Tahoma" panose="020B0604030504040204" pitchFamily="34" charset="0"/>
              </a:rPr>
              <a:t>and concerns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A9BEE785-557C-6540-86F5-E980918CEB3B}"/>
              </a:ext>
            </a:extLst>
          </p:cNvPr>
          <p:cNvSpPr txBox="1"/>
          <p:nvPr/>
        </p:nvSpPr>
        <p:spPr>
          <a:xfrm>
            <a:off x="6858000" y="1876133"/>
            <a:ext cx="5648092" cy="923330"/>
          </a:xfrm>
          <a:prstGeom prst="rect">
            <a:avLst/>
          </a:prstGeom>
          <a:noFill/>
        </p:spPr>
        <p:txBody>
          <a:bodyPr wrap="square">
            <a:spAutoFit/>
          </a:bodyPr>
          <a:lstStyle/>
          <a:p>
            <a:r>
              <a:rPr lang="en-US" sz="1800" b="1" dirty="0">
                <a:effectLst/>
                <a:latin typeface="Tahoma" panose="020B0604030504040204" pitchFamily="34" charset="0"/>
                <a:ea typeface="Tahoma" panose="020B0604030504040204" pitchFamily="34" charset="0"/>
                <a:cs typeface="Tahoma" panose="020B0604030504040204" pitchFamily="34" charset="0"/>
              </a:rPr>
              <a:t>educational </a:t>
            </a:r>
          </a:p>
          <a:p>
            <a:r>
              <a:rPr lang="en-US" sz="1800" b="1" dirty="0">
                <a:effectLst/>
                <a:latin typeface="Tahoma" panose="020B0604030504040204" pitchFamily="34" charset="0"/>
                <a:ea typeface="Tahoma" panose="020B0604030504040204" pitchFamily="34" charset="0"/>
                <a:cs typeface="Tahoma" panose="020B0604030504040204" pitchFamily="34" charset="0"/>
              </a:rPr>
              <a:t>affordance</a:t>
            </a:r>
          </a:p>
          <a:p>
            <a:r>
              <a:rPr lang="en-US" b="1" dirty="0">
                <a:latin typeface="Tahoma" panose="020B0604030504040204" pitchFamily="34" charset="0"/>
                <a:ea typeface="Tahoma" panose="020B0604030504040204" pitchFamily="34" charset="0"/>
                <a:cs typeface="Tahoma" panose="020B0604030504040204" pitchFamily="34" charset="0"/>
              </a:rPr>
              <a:t>b</a:t>
            </a:r>
            <a:r>
              <a:rPr lang="en-US" sz="1800" b="1" dirty="0">
                <a:effectLst/>
                <a:latin typeface="Tahoma" panose="020B0604030504040204" pitchFamily="34" charset="0"/>
                <a:ea typeface="Tahoma" panose="020B0604030504040204" pitchFamily="34" charset="0"/>
                <a:cs typeface="Tahoma" panose="020B0604030504040204" pitchFamily="34" charset="0"/>
              </a:rPr>
              <a:t>est</a:t>
            </a:r>
            <a:r>
              <a:rPr lang="zh-CN" altLang="en-US" sz="1800" b="1" dirty="0">
                <a:effectLst/>
                <a:latin typeface="Tahoma" panose="020B0604030504040204" pitchFamily="34" charset="0"/>
                <a:ea typeface="Times New Roman" panose="02020603050405020304" pitchFamily="18" charset="0"/>
                <a:cs typeface="Tahoma" panose="020B0604030504040204" pitchFamily="34" charset="0"/>
              </a:rPr>
              <a:t> </a:t>
            </a:r>
            <a:r>
              <a:rPr lang="en-US" altLang="zh-CN" sz="1800" b="1" dirty="0">
                <a:effectLst/>
                <a:latin typeface="Tahoma" panose="020B0604030504040204" pitchFamily="34" charset="0"/>
                <a:ea typeface="Tahoma" panose="020B0604030504040204" pitchFamily="34" charset="0"/>
                <a:cs typeface="Tahoma" panose="020B0604030504040204" pitchFamily="34" charset="0"/>
              </a:rPr>
              <a:t>practice</a:t>
            </a:r>
            <a:r>
              <a:rPr lang="en-US" sz="1800" b="1" dirty="0">
                <a:effectLst/>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7970FF85-3158-0309-84FF-549767CFA60E}"/>
              </a:ext>
            </a:extLst>
          </p:cNvPr>
          <p:cNvSpPr txBox="1"/>
          <p:nvPr/>
        </p:nvSpPr>
        <p:spPr>
          <a:xfrm>
            <a:off x="6858000" y="2821929"/>
            <a:ext cx="6188926" cy="923330"/>
          </a:xfrm>
          <a:prstGeom prst="rect">
            <a:avLst/>
          </a:prstGeom>
          <a:noFill/>
        </p:spPr>
        <p:txBody>
          <a:bodyPr wrap="square">
            <a:spAutoFit/>
          </a:bodyPr>
          <a:lstStyle/>
          <a:p>
            <a:r>
              <a:rPr lang="en-US" sz="1800" b="1" dirty="0">
                <a:effectLst/>
                <a:latin typeface="Tahoma" panose="020B0604030504040204" pitchFamily="34" charset="0"/>
                <a:ea typeface="Tahoma" panose="020B0604030504040204" pitchFamily="34" charset="0"/>
                <a:cs typeface="Tahoma" panose="020B0604030504040204" pitchFamily="34" charset="0"/>
              </a:rPr>
              <a:t>SDL</a:t>
            </a:r>
            <a:endParaRPr lang="en-US" b="1" dirty="0">
              <a:effectLst/>
              <a:latin typeface="Tahoma" panose="020B0604030504040204" pitchFamily="34" charset="0"/>
              <a:ea typeface="Tahoma" panose="020B0604030504040204" pitchFamily="34" charset="0"/>
              <a:cs typeface="Tahoma" panose="020B0604030504040204" pitchFamily="34" charset="0"/>
            </a:endParaRPr>
          </a:p>
          <a:p>
            <a:r>
              <a:rPr lang="en-US" b="1" dirty="0">
                <a:effectLst/>
                <a:latin typeface="Tahoma" panose="020B0604030504040204" pitchFamily="34" charset="0"/>
                <a:ea typeface="Tahoma" panose="020B0604030504040204" pitchFamily="34" charset="0"/>
                <a:cs typeface="Tahoma" panose="020B0604030504040204" pitchFamily="34" charset="0"/>
              </a:rPr>
              <a:t>learning </a:t>
            </a:r>
            <a:r>
              <a:rPr lang="en-US" altLang="zh-CN" b="1" dirty="0">
                <a:effectLst/>
                <a:latin typeface="Tahoma" panose="020B0604030504040204" pitchFamily="34" charset="0"/>
                <a:ea typeface="Tahoma" panose="020B0604030504040204" pitchFamily="34" charset="0"/>
                <a:cs typeface="Tahoma" panose="020B0604030504040204" pitchFamily="34" charset="0"/>
              </a:rPr>
              <a:t>&amp;</a:t>
            </a:r>
            <a:r>
              <a:rPr lang="en-US" b="1" dirty="0">
                <a:effectLst/>
                <a:latin typeface="Tahoma" panose="020B0604030504040204" pitchFamily="34" charset="0"/>
                <a:ea typeface="Tahoma" panose="020B0604030504040204" pitchFamily="34" charset="0"/>
                <a:cs typeface="Tahoma" panose="020B0604030504040204" pitchFamily="34" charset="0"/>
              </a:rPr>
              <a:t> </a:t>
            </a:r>
          </a:p>
          <a:p>
            <a:r>
              <a:rPr lang="en-US" b="1" dirty="0">
                <a:effectLst/>
                <a:latin typeface="Tahoma" panose="020B0604030504040204" pitchFamily="34" charset="0"/>
                <a:ea typeface="Tahoma" panose="020B0604030504040204" pitchFamily="34" charset="0"/>
                <a:cs typeface="Tahoma" panose="020B0604030504040204" pitchFamily="34" charset="0"/>
              </a:rPr>
              <a:t>instruction </a:t>
            </a:r>
            <a:endParaRPr lang="en-US" b="1" dirty="0">
              <a:latin typeface="Tahoma" panose="020B0604030504040204" pitchFamily="34" charset="0"/>
              <a:ea typeface="Tahoma" panose="020B0604030504040204" pitchFamily="34" charset="0"/>
              <a:cs typeface="Tahoma" panose="020B0604030504040204" pitchFamily="34" charset="0"/>
            </a:endParaRPr>
          </a:p>
        </p:txBody>
      </p:sp>
      <p:cxnSp>
        <p:nvCxnSpPr>
          <p:cNvPr id="15" name="Straight Connector 14">
            <a:extLst>
              <a:ext uri="{FF2B5EF4-FFF2-40B4-BE49-F238E27FC236}">
                <a16:creationId xmlns:a16="http://schemas.microsoft.com/office/drawing/2014/main" id="{B5BA2A21-B5FB-C6A8-5492-C20CE3FFDA28}"/>
              </a:ext>
            </a:extLst>
          </p:cNvPr>
          <p:cNvCxnSpPr>
            <a:cxnSpLocks/>
          </p:cNvCxnSpPr>
          <p:nvPr/>
        </p:nvCxnSpPr>
        <p:spPr>
          <a:xfrm>
            <a:off x="6704279" y="1064795"/>
            <a:ext cx="0" cy="506595"/>
          </a:xfrm>
          <a:prstGeom prst="line">
            <a:avLst/>
          </a:prstGeom>
          <a:ln w="38100">
            <a:solidFill>
              <a:srgbClr val="660C13"/>
            </a:solidFill>
          </a:ln>
        </p:spPr>
        <p:style>
          <a:lnRef idx="1">
            <a:schemeClr val="accent6"/>
          </a:lnRef>
          <a:fillRef idx="0">
            <a:schemeClr val="accent6"/>
          </a:fillRef>
          <a:effectRef idx="0">
            <a:schemeClr val="accent6"/>
          </a:effectRef>
          <a:fontRef idx="minor">
            <a:schemeClr val="tx1"/>
          </a:fontRef>
        </p:style>
      </p:cxnSp>
      <p:cxnSp>
        <p:nvCxnSpPr>
          <p:cNvPr id="14" name="Straight Connector 13">
            <a:extLst>
              <a:ext uri="{FF2B5EF4-FFF2-40B4-BE49-F238E27FC236}">
                <a16:creationId xmlns:a16="http://schemas.microsoft.com/office/drawing/2014/main" id="{046BEDBE-8F02-A6E4-A387-738507A43762}"/>
              </a:ext>
            </a:extLst>
          </p:cNvPr>
          <p:cNvCxnSpPr>
            <a:cxnSpLocks/>
          </p:cNvCxnSpPr>
          <p:nvPr/>
        </p:nvCxnSpPr>
        <p:spPr>
          <a:xfrm>
            <a:off x="6714222" y="1946002"/>
            <a:ext cx="0" cy="506595"/>
          </a:xfrm>
          <a:prstGeom prst="line">
            <a:avLst/>
          </a:prstGeom>
          <a:ln w="38100">
            <a:solidFill>
              <a:srgbClr val="660C13"/>
            </a:solidFill>
          </a:ln>
        </p:spPr>
        <p:style>
          <a:lnRef idx="1">
            <a:schemeClr val="accent6"/>
          </a:lnRef>
          <a:fillRef idx="0">
            <a:schemeClr val="accent6"/>
          </a:fillRef>
          <a:effectRef idx="0">
            <a:schemeClr val="accent6"/>
          </a:effectRef>
          <a:fontRef idx="minor">
            <a:schemeClr val="tx1"/>
          </a:fontRef>
        </p:style>
      </p:cxnSp>
      <p:cxnSp>
        <p:nvCxnSpPr>
          <p:cNvPr id="18" name="Straight Connector 17">
            <a:extLst>
              <a:ext uri="{FF2B5EF4-FFF2-40B4-BE49-F238E27FC236}">
                <a16:creationId xmlns:a16="http://schemas.microsoft.com/office/drawing/2014/main" id="{7C9BF1EA-179A-D2B0-86B6-286F0AB9E5B5}"/>
              </a:ext>
            </a:extLst>
          </p:cNvPr>
          <p:cNvCxnSpPr>
            <a:cxnSpLocks/>
          </p:cNvCxnSpPr>
          <p:nvPr/>
        </p:nvCxnSpPr>
        <p:spPr>
          <a:xfrm>
            <a:off x="6733112" y="2895712"/>
            <a:ext cx="0" cy="506595"/>
          </a:xfrm>
          <a:prstGeom prst="line">
            <a:avLst/>
          </a:prstGeom>
          <a:ln w="38100">
            <a:solidFill>
              <a:srgbClr val="660C13"/>
            </a:solidFill>
          </a:ln>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0FE5832C-2A40-B690-79BF-81AF20314F7E}"/>
              </a:ext>
            </a:extLst>
          </p:cNvPr>
          <p:cNvCxnSpPr>
            <a:cxnSpLocks/>
          </p:cNvCxnSpPr>
          <p:nvPr/>
        </p:nvCxnSpPr>
        <p:spPr>
          <a:xfrm>
            <a:off x="6748267" y="4036653"/>
            <a:ext cx="0" cy="506595"/>
          </a:xfrm>
          <a:prstGeom prst="line">
            <a:avLst/>
          </a:prstGeom>
          <a:ln w="38100">
            <a:solidFill>
              <a:srgbClr val="660C13"/>
            </a:solidFill>
          </a:ln>
        </p:spPr>
        <p:style>
          <a:lnRef idx="1">
            <a:schemeClr val="accent6"/>
          </a:lnRef>
          <a:fillRef idx="0">
            <a:schemeClr val="accent6"/>
          </a:fillRef>
          <a:effectRef idx="0">
            <a:schemeClr val="accent6"/>
          </a:effectRef>
          <a:fontRef idx="minor">
            <a:schemeClr val="tx1"/>
          </a:fontRef>
        </p:style>
      </p:cxnSp>
      <p:sp>
        <p:nvSpPr>
          <p:cNvPr id="20" name="TextBox 19">
            <a:extLst>
              <a:ext uri="{FF2B5EF4-FFF2-40B4-BE49-F238E27FC236}">
                <a16:creationId xmlns:a16="http://schemas.microsoft.com/office/drawing/2014/main" id="{7D91A25D-6D09-AF50-320B-796C2157BE6F}"/>
              </a:ext>
            </a:extLst>
          </p:cNvPr>
          <p:cNvSpPr txBox="1"/>
          <p:nvPr/>
        </p:nvSpPr>
        <p:spPr>
          <a:xfrm>
            <a:off x="6858000" y="3930323"/>
            <a:ext cx="6188926" cy="646331"/>
          </a:xfrm>
          <a:prstGeom prst="rect">
            <a:avLst/>
          </a:prstGeom>
          <a:noFill/>
        </p:spPr>
        <p:txBody>
          <a:bodyPr wrap="square">
            <a:spAutoFit/>
          </a:bodyPr>
          <a:lstStyle/>
          <a:p>
            <a:r>
              <a:rPr lang="en-US" sz="1800" b="1" dirty="0">
                <a:effectLst/>
                <a:latin typeface="Tahoma" panose="020B0604030504040204" pitchFamily="34" charset="0"/>
                <a:ea typeface="Tahoma" panose="020B0604030504040204" pitchFamily="34" charset="0"/>
                <a:cs typeface="Tahoma" panose="020B0604030504040204" pitchFamily="34" charset="0"/>
              </a:rPr>
              <a:t>SDL</a:t>
            </a:r>
          </a:p>
          <a:p>
            <a:r>
              <a:rPr lang="en-US" b="1" dirty="0">
                <a:latin typeface="Tahoma" panose="020B0604030504040204" pitchFamily="34" charset="0"/>
                <a:ea typeface="Tahoma" panose="020B0604030504040204" pitchFamily="34" charset="0"/>
                <a:cs typeface="Tahoma" panose="020B0604030504040204" pitchFamily="34" charset="0"/>
              </a:rPr>
              <a:t>d</a:t>
            </a:r>
            <a:r>
              <a:rPr lang="en-US" sz="1800" b="1" dirty="0">
                <a:effectLst/>
                <a:latin typeface="Tahoma" panose="020B0604030504040204" pitchFamily="34" charset="0"/>
                <a:ea typeface="Tahoma" panose="020B0604030504040204" pitchFamily="34" charset="0"/>
                <a:cs typeface="Tahoma" panose="020B0604030504040204" pitchFamily="34" charset="0"/>
              </a:rPr>
              <a:t>esign</a:t>
            </a:r>
            <a:r>
              <a:rPr lang="zh-CN" altLang="en-US" sz="1800" b="1" dirty="0">
                <a:effectLst/>
                <a:latin typeface="Tahoma" panose="020B0604030504040204" pitchFamily="34" charset="0"/>
                <a:ea typeface="Times New Roman" panose="02020603050405020304" pitchFamily="18" charset="0"/>
                <a:cs typeface="Tahoma" panose="020B0604030504040204" pitchFamily="34" charset="0"/>
              </a:rPr>
              <a:t> </a:t>
            </a:r>
            <a:r>
              <a:rPr lang="en-US" altLang="zh-CN" sz="1800" b="1" dirty="0">
                <a:effectLst/>
                <a:latin typeface="Tahoma" panose="020B0604030504040204" pitchFamily="34" charset="0"/>
                <a:ea typeface="Tahoma" panose="020B0604030504040204" pitchFamily="34" charset="0"/>
                <a:cs typeface="Tahoma" panose="020B0604030504040204" pitchFamily="34" charset="0"/>
              </a:rPr>
              <a:t>&amp;</a:t>
            </a:r>
            <a:r>
              <a:rPr lang="zh-CN" altLang="en-US" sz="1800" b="1" dirty="0">
                <a:effectLst/>
                <a:latin typeface="Tahoma" panose="020B0604030504040204" pitchFamily="34" charset="0"/>
                <a:ea typeface="Times New Roman" panose="02020603050405020304" pitchFamily="18" charset="0"/>
                <a:cs typeface="Tahoma" panose="020B0604030504040204" pitchFamily="34" charset="0"/>
              </a:rPr>
              <a:t> </a:t>
            </a:r>
            <a:r>
              <a:rPr lang="en-US" altLang="zh-CN" sz="1800" b="1" dirty="0">
                <a:effectLst/>
                <a:latin typeface="Tahoma" panose="020B0604030504040204" pitchFamily="34" charset="0"/>
                <a:ea typeface="Tahoma" panose="020B0604030504040204" pitchFamily="34" charset="0"/>
                <a:cs typeface="Tahoma" panose="020B0604030504040204" pitchFamily="34" charset="0"/>
              </a:rPr>
              <a:t>model</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201452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9EAF96-F888-F088-92CF-CB7AB0372CD9}"/>
              </a:ext>
            </a:extLst>
          </p:cNvPr>
          <p:cNvSpPr txBox="1"/>
          <p:nvPr/>
        </p:nvSpPr>
        <p:spPr>
          <a:xfrm>
            <a:off x="331939" y="772720"/>
            <a:ext cx="8348598" cy="764376"/>
          </a:xfrm>
          <a:prstGeom prst="rect">
            <a:avLst/>
          </a:prstGeom>
          <a:noFill/>
        </p:spPr>
        <p:txBody>
          <a:bodyPr wrap="square">
            <a:spAutoFit/>
          </a:bodyPr>
          <a:lstStyle/>
          <a:p>
            <a:pPr>
              <a:lnSpc>
                <a:spcPct val="115000"/>
              </a:lnSpc>
            </a:pPr>
            <a:r>
              <a:rPr lang="en-US" sz="2000" b="1" dirty="0">
                <a:effectLst/>
                <a:latin typeface="Tahoma" panose="020B0604030504040204" pitchFamily="34" charset="0"/>
                <a:ea typeface="Tahoma" panose="020B0604030504040204" pitchFamily="34" charset="0"/>
                <a:cs typeface="Tahoma" panose="020B0604030504040204" pitchFamily="34" charset="0"/>
              </a:rPr>
              <a:t>RQ2: How do content creators describe their current practices of using </a:t>
            </a:r>
            <a:r>
              <a:rPr lang="en-US" sz="2000" b="1" dirty="0" err="1">
                <a:effectLst/>
                <a:latin typeface="Tahoma" panose="020B0604030504040204" pitchFamily="34" charset="0"/>
                <a:ea typeface="Tahoma" panose="020B0604030504040204" pitchFamily="34" charset="0"/>
                <a:cs typeface="Tahoma" panose="020B0604030504040204" pitchFamily="34" charset="0"/>
              </a:rPr>
              <a:t>ChatGPT</a:t>
            </a:r>
            <a:r>
              <a:rPr lang="en-US" sz="2000" b="1" dirty="0">
                <a:effectLst/>
                <a:latin typeface="Tahoma" panose="020B0604030504040204" pitchFamily="34" charset="0"/>
                <a:ea typeface="Tahoma" panose="020B0604030504040204" pitchFamily="34" charset="0"/>
                <a:cs typeface="Tahoma" panose="020B0604030504040204" pitchFamily="34" charset="0"/>
              </a:rPr>
              <a:t> in language education? </a:t>
            </a:r>
          </a:p>
        </p:txBody>
      </p:sp>
      <p:sp>
        <p:nvSpPr>
          <p:cNvPr id="8" name="TextBox 7">
            <a:extLst>
              <a:ext uri="{FF2B5EF4-FFF2-40B4-BE49-F238E27FC236}">
                <a16:creationId xmlns:a16="http://schemas.microsoft.com/office/drawing/2014/main" id="{C50C9FF0-00F4-B212-AC67-5F66E1E46544}"/>
              </a:ext>
            </a:extLst>
          </p:cNvPr>
          <p:cNvSpPr txBox="1"/>
          <p:nvPr/>
        </p:nvSpPr>
        <p:spPr>
          <a:xfrm>
            <a:off x="331939" y="1711928"/>
            <a:ext cx="8202479" cy="2534092"/>
          </a:xfrm>
          <a:prstGeom prst="rect">
            <a:avLst/>
          </a:prstGeom>
          <a:noFill/>
        </p:spPr>
        <p:txBody>
          <a:bodyPr wrap="square">
            <a:spAutoFit/>
          </a:bodyPr>
          <a:lstStyle/>
          <a:p>
            <a:pPr marL="800100" marR="0" indent="-342900">
              <a:lnSpc>
                <a:spcPct val="115000"/>
              </a:lnSpc>
              <a:spcBef>
                <a:spcPts val="0"/>
              </a:spcBef>
              <a:spcAft>
                <a:spcPts val="0"/>
              </a:spcAft>
              <a:buAutoNum type="alphaLcPeriod"/>
            </a:pPr>
            <a:r>
              <a:rPr lang="en-US" sz="2000" b="1" dirty="0">
                <a:effectLst/>
                <a:latin typeface="Tahoma" panose="020B0604030504040204" pitchFamily="34" charset="0"/>
                <a:ea typeface="Tahoma" panose="020B0604030504040204" pitchFamily="34" charset="0"/>
                <a:cs typeface="Tahoma" panose="020B0604030504040204" pitchFamily="34" charset="0"/>
              </a:rPr>
              <a:t>How do they perceive the potential benefits and drawbacks of incorporating </a:t>
            </a:r>
            <a:r>
              <a:rPr lang="en-US" sz="2000" b="1" dirty="0" err="1">
                <a:effectLst/>
                <a:latin typeface="Tahoma" panose="020B0604030504040204" pitchFamily="34" charset="0"/>
                <a:ea typeface="Tahoma" panose="020B0604030504040204" pitchFamily="34" charset="0"/>
                <a:cs typeface="Tahoma" panose="020B0604030504040204" pitchFamily="34" charset="0"/>
              </a:rPr>
              <a:t>ChatGPT</a:t>
            </a:r>
            <a:r>
              <a:rPr lang="en-US" sz="2000" b="1" dirty="0">
                <a:effectLst/>
                <a:latin typeface="Tahoma" panose="020B0604030504040204" pitchFamily="34" charset="0"/>
                <a:ea typeface="Tahoma" panose="020B0604030504040204" pitchFamily="34" charset="0"/>
                <a:cs typeface="Tahoma" panose="020B0604030504040204" pitchFamily="34" charset="0"/>
              </a:rPr>
              <a:t> in language learning?</a:t>
            </a:r>
          </a:p>
          <a:p>
            <a:pPr marL="800100" marR="0" indent="-342900">
              <a:lnSpc>
                <a:spcPct val="115000"/>
              </a:lnSpc>
              <a:spcBef>
                <a:spcPts val="0"/>
              </a:spcBef>
              <a:spcAft>
                <a:spcPts val="0"/>
              </a:spcAft>
              <a:buAutoNum type="alphaLcPeriod"/>
            </a:pP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800100" marR="0" indent="-342900">
              <a:lnSpc>
                <a:spcPct val="115000"/>
              </a:lnSpc>
              <a:spcBef>
                <a:spcPts val="0"/>
              </a:spcBef>
              <a:spcAft>
                <a:spcPts val="0"/>
              </a:spcAft>
              <a:buAutoNum type="alphaLcPeriod"/>
            </a:pPr>
            <a:r>
              <a:rPr lang="en-US" sz="2000" b="1" dirty="0">
                <a:effectLst/>
                <a:latin typeface="Tahoma" panose="020B0604030504040204" pitchFamily="34" charset="0"/>
                <a:ea typeface="Tahoma" panose="020B0604030504040204" pitchFamily="34" charset="0"/>
                <a:cs typeface="Tahoma" panose="020B0604030504040204" pitchFamily="34" charset="0"/>
              </a:rPr>
              <a:t>What strategies do they use to mitigate any drawbacks and ensure that </a:t>
            </a:r>
            <a:r>
              <a:rPr lang="en-US" sz="2000" b="1" dirty="0" err="1">
                <a:effectLst/>
                <a:latin typeface="Tahoma" panose="020B0604030504040204" pitchFamily="34" charset="0"/>
                <a:ea typeface="Tahoma" panose="020B0604030504040204" pitchFamily="34" charset="0"/>
                <a:cs typeface="Tahoma" panose="020B0604030504040204" pitchFamily="34" charset="0"/>
              </a:rPr>
              <a:t>ChatGPT</a:t>
            </a:r>
            <a:r>
              <a:rPr lang="en-US" sz="2000" b="1" dirty="0">
                <a:effectLst/>
                <a:latin typeface="Tahoma" panose="020B0604030504040204" pitchFamily="34" charset="0"/>
                <a:ea typeface="Tahoma" panose="020B0604030504040204" pitchFamily="34" charset="0"/>
                <a:cs typeface="Tahoma" panose="020B0604030504040204" pitchFamily="34" charset="0"/>
              </a:rPr>
              <a:t> is effectively used in language education?</a:t>
            </a:r>
          </a:p>
        </p:txBody>
      </p:sp>
      <p:pic>
        <p:nvPicPr>
          <p:cNvPr id="4" name="Picture 3">
            <a:extLst>
              <a:ext uri="{FF2B5EF4-FFF2-40B4-BE49-F238E27FC236}">
                <a16:creationId xmlns:a16="http://schemas.microsoft.com/office/drawing/2014/main" id="{115F0B4F-5E98-E584-B81D-A0FD29BA3929}"/>
              </a:ext>
            </a:extLst>
          </p:cNvPr>
          <p:cNvPicPr>
            <a:picLocks noChangeAspect="1"/>
          </p:cNvPicPr>
          <p:nvPr/>
        </p:nvPicPr>
        <p:blipFill>
          <a:blip r:embed="rId3"/>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583800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81BE2F0-2B6F-4B7F-45BD-7E93919414A3}"/>
              </a:ext>
            </a:extLst>
          </p:cNvPr>
          <p:cNvSpPr>
            <a:spLocks noGrp="1"/>
          </p:cNvSpPr>
          <p:nvPr>
            <p:ph type="body" sz="quarter" idx="10"/>
          </p:nvPr>
        </p:nvSpPr>
        <p:spPr>
          <a:xfrm>
            <a:off x="321465" y="146708"/>
            <a:ext cx="8452664" cy="252412"/>
          </a:xfrm>
        </p:spPr>
        <p:txBody>
          <a:bodyPr/>
          <a:lstStyle/>
          <a:p>
            <a:r>
              <a:rPr lang="en-US" sz="1400" b="1" i="1" dirty="0">
                <a:solidFill>
                  <a:schemeClr val="tx1"/>
                </a:solidFill>
                <a:effectLst/>
                <a:latin typeface="Tahoma" panose="020B0604030504040204" pitchFamily="34" charset="0"/>
                <a:ea typeface="Tahoma" panose="020B0604030504040204" pitchFamily="34" charset="0"/>
                <a:cs typeface="Tahoma" panose="020B0604030504040204" pitchFamily="34" charset="0"/>
              </a:rPr>
              <a:t>RQ2: How do content creators describe current practices of using ChatGPT in language ed? </a:t>
            </a:r>
          </a:p>
          <a:p>
            <a:endParaRPr lang="en-US" sz="1100" i="1"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A49EAF96-F888-F088-92CF-CB7AB0372CD9}"/>
              </a:ext>
            </a:extLst>
          </p:cNvPr>
          <p:cNvSpPr txBox="1"/>
          <p:nvPr/>
        </p:nvSpPr>
        <p:spPr>
          <a:xfrm>
            <a:off x="338288" y="571284"/>
            <a:ext cx="8435841" cy="995529"/>
          </a:xfrm>
          <a:prstGeom prst="rect">
            <a:avLst/>
          </a:prstGeom>
          <a:noFill/>
        </p:spPr>
        <p:txBody>
          <a:bodyPr wrap="square">
            <a:spAutoFit/>
          </a:bodyPr>
          <a:lstStyle/>
          <a:p>
            <a:pPr>
              <a:lnSpc>
                <a:spcPct val="115000"/>
              </a:lnSpc>
            </a:pPr>
            <a:r>
              <a:rPr lang="en-US" altLang="zh-CN" sz="2000" b="1" dirty="0">
                <a:latin typeface="Tahoma" panose="020B0604030504040204" pitchFamily="34" charset="0"/>
                <a:ea typeface="Tahoma" panose="020B0604030504040204" pitchFamily="34" charset="0"/>
                <a:cs typeface="Tahoma" panose="020B0604030504040204" pitchFamily="34" charset="0"/>
              </a:rPr>
              <a:t>Q2</a:t>
            </a:r>
            <a:r>
              <a:rPr lang="en-US" sz="2000" b="1" dirty="0">
                <a:effectLst/>
                <a:latin typeface="Tahoma" panose="020B0604030504040204" pitchFamily="34" charset="0"/>
                <a:ea typeface="Tahoma" panose="020B0604030504040204" pitchFamily="34" charset="0"/>
                <a:cs typeface="Tahoma" panose="020B0604030504040204" pitchFamily="34" charset="0"/>
              </a:rPr>
              <a:t>a. How do they perceive the potential benefits and drawbacks of incorporating </a:t>
            </a:r>
            <a:r>
              <a:rPr lang="en-US" sz="2000" b="1" dirty="0" err="1">
                <a:effectLst/>
                <a:latin typeface="Tahoma" panose="020B0604030504040204" pitchFamily="34" charset="0"/>
                <a:ea typeface="Tahoma" panose="020B0604030504040204" pitchFamily="34" charset="0"/>
                <a:cs typeface="Tahoma" panose="020B0604030504040204" pitchFamily="34" charset="0"/>
              </a:rPr>
              <a:t>ChatGPT</a:t>
            </a:r>
            <a:r>
              <a:rPr lang="en-US" sz="2000" b="1" dirty="0">
                <a:effectLst/>
                <a:latin typeface="Tahoma" panose="020B0604030504040204" pitchFamily="34" charset="0"/>
                <a:ea typeface="Tahoma" panose="020B0604030504040204" pitchFamily="34" charset="0"/>
                <a:cs typeface="Tahoma" panose="020B0604030504040204" pitchFamily="34" charset="0"/>
              </a:rPr>
              <a:t> in language learning?</a:t>
            </a:r>
          </a:p>
          <a:p>
            <a:pPr>
              <a:lnSpc>
                <a:spcPct val="115000"/>
              </a:lnSpc>
            </a:pPr>
            <a:endParaRPr lang="en-US" sz="1200" b="1" dirty="0">
              <a:effectLst/>
              <a:latin typeface="Times New Roman" panose="02020603050405020304" pitchFamily="18" charset="0"/>
              <a:ea typeface="SimSun" panose="02010600030101010101" pitchFamily="2" charset="-122"/>
            </a:endParaRPr>
          </a:p>
        </p:txBody>
      </p:sp>
      <p:graphicFrame>
        <p:nvGraphicFramePr>
          <p:cNvPr id="3" name="Table 2">
            <a:extLst>
              <a:ext uri="{FF2B5EF4-FFF2-40B4-BE49-F238E27FC236}">
                <a16:creationId xmlns:a16="http://schemas.microsoft.com/office/drawing/2014/main" id="{3BA68DF1-FDF8-B724-517D-3C33627494BB}"/>
              </a:ext>
            </a:extLst>
          </p:cNvPr>
          <p:cNvGraphicFramePr>
            <a:graphicFrameLocks noGrp="1"/>
          </p:cNvGraphicFramePr>
          <p:nvPr>
            <p:extLst>
              <p:ext uri="{D42A27DB-BD31-4B8C-83A1-F6EECF244321}">
                <p14:modId xmlns:p14="http://schemas.microsoft.com/office/powerpoint/2010/main" val="799663352"/>
              </p:ext>
            </p:extLst>
          </p:nvPr>
        </p:nvGraphicFramePr>
        <p:xfrm>
          <a:off x="750013" y="1377528"/>
          <a:ext cx="7801228" cy="3194688"/>
        </p:xfrm>
        <a:graphic>
          <a:graphicData uri="http://schemas.openxmlformats.org/drawingml/2006/table">
            <a:tbl>
              <a:tblPr firstRow="1" firstCol="1" bandRow="1"/>
              <a:tblGrid>
                <a:gridCol w="7801228">
                  <a:extLst>
                    <a:ext uri="{9D8B030D-6E8A-4147-A177-3AD203B41FA5}">
                      <a16:colId xmlns:a16="http://schemas.microsoft.com/office/drawing/2014/main" val="1283708480"/>
                    </a:ext>
                  </a:extLst>
                </a:gridCol>
              </a:tblGrid>
              <a:tr h="165387">
                <a:tc>
                  <a:txBody>
                    <a:bodyPr/>
                    <a:lstStyle/>
                    <a:p>
                      <a:pPr marL="0" marR="0">
                        <a:lnSpc>
                          <a:spcPct val="115000"/>
                        </a:lnSpc>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Benefits of ChatGPT</a:t>
                      </a:r>
                    </a:p>
                  </a:txBody>
                  <a:tcPr marL="55056" marR="55056"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5043615"/>
                  </a:ext>
                </a:extLst>
              </a:tr>
              <a:tr h="262241">
                <a:tc>
                  <a:txBody>
                    <a:bodyPr/>
                    <a:lstStyle/>
                    <a:p>
                      <a:pPr marL="0" marR="0">
                        <a:lnSpc>
                          <a:spcPct val="115000"/>
                        </a:lnSpc>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1. Providing optimization and enhancement of language learning platforms as an augmentative learning device.</a:t>
                      </a:r>
                    </a:p>
                  </a:txBody>
                  <a:tcPr marL="55056" marR="55056" marT="0" marB="0">
                    <a:lnL>
                      <a:noFill/>
                    </a:lnL>
                    <a:lnR>
                      <a:noFill/>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502635"/>
                  </a:ext>
                </a:extLst>
              </a:tr>
              <a:tr h="414149">
                <a:tc>
                  <a:txBody>
                    <a:bodyPr/>
                    <a:lstStyle/>
                    <a:p>
                      <a:pPr marL="0" marR="0">
                        <a:lnSpc>
                          <a:spcPct val="115000"/>
                        </a:lnSpc>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2. Assistance with general questions, vocabulary building, writing tasks, language practice, test preparation, annotating texts, translations, and personalized learning.</a:t>
                      </a:r>
                    </a:p>
                  </a:txBody>
                  <a:tcPr marL="55056" marR="55056" marT="0" marB="0">
                    <a:lnL>
                      <a:noFill/>
                    </a:lnL>
                    <a:lnR>
                      <a:noFill/>
                    </a:lnR>
                    <a:lnT>
                      <a:noFill/>
                    </a:lnT>
                    <a:lnB>
                      <a:noFill/>
                    </a:lnB>
                  </a:tcPr>
                </a:tc>
                <a:extLst>
                  <a:ext uri="{0D108BD9-81ED-4DB2-BD59-A6C34878D82A}">
                    <a16:rowId xmlns:a16="http://schemas.microsoft.com/office/drawing/2014/main" val="227965326"/>
                  </a:ext>
                </a:extLst>
              </a:tr>
              <a:tr h="414149">
                <a:tc>
                  <a:txBody>
                    <a:bodyPr/>
                    <a:lstStyle/>
                    <a:p>
                      <a:pPr marL="0" marR="0">
                        <a:lnSpc>
                          <a:spcPct val="115000"/>
                        </a:lnSpc>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3. Acting as an accessible and affordable 24/7 tutor providing relevant information to users as it learns from their interactions.</a:t>
                      </a:r>
                    </a:p>
                  </a:txBody>
                  <a:tcPr marL="55056" marR="55056" marT="0" marB="0">
                    <a:lnL>
                      <a:noFill/>
                    </a:lnL>
                    <a:lnR>
                      <a:noFill/>
                    </a:lnR>
                    <a:lnT>
                      <a:noFill/>
                    </a:lnT>
                    <a:lnB>
                      <a:noFill/>
                    </a:lnB>
                  </a:tcPr>
                </a:tc>
                <a:extLst>
                  <a:ext uri="{0D108BD9-81ED-4DB2-BD59-A6C34878D82A}">
                    <a16:rowId xmlns:a16="http://schemas.microsoft.com/office/drawing/2014/main" val="2870405430"/>
                  </a:ext>
                </a:extLst>
              </a:tr>
              <a:tr h="414149">
                <a:tc>
                  <a:txBody>
                    <a:bodyPr/>
                    <a:lstStyle/>
                    <a:p>
                      <a:pPr marL="0" marR="0">
                        <a:lnSpc>
                          <a:spcPct val="115000"/>
                        </a:lnSpc>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4. Engaging in conversations and practicing the language in a safe and comfortable environment without fear of judgment or mistakes.</a:t>
                      </a:r>
                    </a:p>
                  </a:txBody>
                  <a:tcPr marL="55056" marR="55056" marT="0" marB="0">
                    <a:lnL>
                      <a:noFill/>
                    </a:lnL>
                    <a:lnR>
                      <a:noFill/>
                    </a:lnR>
                    <a:lnT>
                      <a:noFill/>
                    </a:lnT>
                    <a:lnB>
                      <a:noFill/>
                    </a:lnB>
                  </a:tcPr>
                </a:tc>
                <a:extLst>
                  <a:ext uri="{0D108BD9-81ED-4DB2-BD59-A6C34878D82A}">
                    <a16:rowId xmlns:a16="http://schemas.microsoft.com/office/drawing/2014/main" val="1818326789"/>
                  </a:ext>
                </a:extLst>
              </a:tr>
              <a:tr h="200523">
                <a:tc>
                  <a:txBody>
                    <a:bodyPr/>
                    <a:lstStyle/>
                    <a:p>
                      <a:pPr marL="0" marR="0">
                        <a:lnSpc>
                          <a:spcPct val="115000"/>
                        </a:lnSpc>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5. Being especially beneficial for students who struggle with traditional teaching methods or have special learning needs.</a:t>
                      </a:r>
                    </a:p>
                  </a:txBody>
                  <a:tcPr marL="55056" marR="55056" marT="0" marB="0">
                    <a:lnL>
                      <a:noFill/>
                    </a:lnL>
                    <a:lnR>
                      <a:noFill/>
                    </a:lnR>
                    <a:lnT>
                      <a:noFill/>
                    </a:lnT>
                    <a:lnB>
                      <a:noFill/>
                    </a:lnB>
                  </a:tcPr>
                </a:tc>
                <a:extLst>
                  <a:ext uri="{0D108BD9-81ED-4DB2-BD59-A6C34878D82A}">
                    <a16:rowId xmlns:a16="http://schemas.microsoft.com/office/drawing/2014/main" val="3267970820"/>
                  </a:ext>
                </a:extLst>
              </a:tr>
            </a:tbl>
          </a:graphicData>
        </a:graphic>
      </p:graphicFrame>
      <p:pic>
        <p:nvPicPr>
          <p:cNvPr id="6" name="Picture 5">
            <a:extLst>
              <a:ext uri="{FF2B5EF4-FFF2-40B4-BE49-F238E27FC236}">
                <a16:creationId xmlns:a16="http://schemas.microsoft.com/office/drawing/2014/main" id="{9EF1D3BD-160A-B188-B00B-7EC397D9A9DD}"/>
              </a:ext>
            </a:extLst>
          </p:cNvPr>
          <p:cNvPicPr>
            <a:picLocks noChangeAspect="1"/>
          </p:cNvPicPr>
          <p:nvPr/>
        </p:nvPicPr>
        <p:blipFill>
          <a:blip r:embed="rId3"/>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3987524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FBCD84-9C78-996C-C2BF-10F70133B459}"/>
              </a:ext>
            </a:extLst>
          </p:cNvPr>
          <p:cNvSpPr>
            <a:spLocks noGrp="1"/>
          </p:cNvSpPr>
          <p:nvPr>
            <p:ph type="body" sz="quarter" idx="10"/>
          </p:nvPr>
        </p:nvSpPr>
        <p:spPr/>
        <p:txBody>
          <a:bodyPr/>
          <a:lstStyle/>
          <a:p>
            <a:endParaRPr lang="en-US"/>
          </a:p>
        </p:txBody>
      </p:sp>
      <p:pic>
        <p:nvPicPr>
          <p:cNvPr id="6" name="Content Placeholder 5" descr="A screenshot of a video chat&#10;&#10;Description automatically generated with medium confidence">
            <a:extLst>
              <a:ext uri="{FF2B5EF4-FFF2-40B4-BE49-F238E27FC236}">
                <a16:creationId xmlns:a16="http://schemas.microsoft.com/office/drawing/2014/main" id="{3A5F4CC2-D58E-0A79-0B4E-114EDE795D65}"/>
              </a:ext>
            </a:extLst>
          </p:cNvPr>
          <p:cNvPicPr>
            <a:picLocks noGrp="1" noChangeAspect="1"/>
          </p:cNvPicPr>
          <p:nvPr>
            <p:ph idx="1"/>
          </p:nvPr>
        </p:nvPicPr>
        <p:blipFill>
          <a:blip r:embed="rId3"/>
          <a:stretch>
            <a:fillRect/>
          </a:stretch>
        </p:blipFill>
        <p:spPr>
          <a:xfrm>
            <a:off x="123986" y="972850"/>
            <a:ext cx="9118377" cy="3134201"/>
          </a:xfrm>
        </p:spPr>
      </p:pic>
      <p:pic>
        <p:nvPicPr>
          <p:cNvPr id="4" name="Picture 3">
            <a:extLst>
              <a:ext uri="{FF2B5EF4-FFF2-40B4-BE49-F238E27FC236}">
                <a16:creationId xmlns:a16="http://schemas.microsoft.com/office/drawing/2014/main" id="{319B8362-9D1A-D948-10D5-E6BE84DA20B2}"/>
              </a:ext>
            </a:extLst>
          </p:cNvPr>
          <p:cNvPicPr>
            <a:picLocks noChangeAspect="1"/>
          </p:cNvPicPr>
          <p:nvPr/>
        </p:nvPicPr>
        <p:blipFill>
          <a:blip r:embed="rId4"/>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438737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81BE2F0-2B6F-4B7F-45BD-7E93919414A3}"/>
              </a:ext>
            </a:extLst>
          </p:cNvPr>
          <p:cNvSpPr>
            <a:spLocks noGrp="1"/>
          </p:cNvSpPr>
          <p:nvPr>
            <p:ph type="body" sz="quarter" idx="10"/>
          </p:nvPr>
        </p:nvSpPr>
        <p:spPr>
          <a:xfrm>
            <a:off x="0" y="180713"/>
            <a:ext cx="9144000" cy="252412"/>
          </a:xfrm>
        </p:spPr>
        <p:txBody>
          <a:bodyPr/>
          <a:lstStyle/>
          <a:p>
            <a:r>
              <a:rPr lang="en-US" sz="1400" b="1" i="1" dirty="0">
                <a:solidFill>
                  <a:schemeClr val="tx1"/>
                </a:solidFill>
                <a:effectLst/>
                <a:latin typeface="Tahoma" panose="020B0604030504040204" pitchFamily="34" charset="0"/>
                <a:ea typeface="Tahoma" panose="020B0604030504040204" pitchFamily="34" charset="0"/>
                <a:cs typeface="Tahoma" panose="020B0604030504040204" pitchFamily="34" charset="0"/>
              </a:rPr>
              <a:t>RQ2: How do content creators describe their current practices of using ChatGPT in language ed? </a:t>
            </a:r>
          </a:p>
          <a:p>
            <a:endParaRPr lang="en-US" sz="1100" i="1"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A49EAF96-F888-F088-92CF-CB7AB0372CD9}"/>
              </a:ext>
            </a:extLst>
          </p:cNvPr>
          <p:cNvSpPr txBox="1"/>
          <p:nvPr/>
        </p:nvSpPr>
        <p:spPr>
          <a:xfrm>
            <a:off x="338290" y="591679"/>
            <a:ext cx="8348598" cy="1278683"/>
          </a:xfrm>
          <a:prstGeom prst="rect">
            <a:avLst/>
          </a:prstGeom>
          <a:noFill/>
        </p:spPr>
        <p:txBody>
          <a:bodyPr wrap="square">
            <a:spAutoFit/>
          </a:bodyPr>
          <a:lstStyle/>
          <a:p>
            <a:pPr>
              <a:lnSpc>
                <a:spcPct val="115000"/>
              </a:lnSpc>
            </a:pPr>
            <a:r>
              <a:rPr lang="en-US" altLang="zh-CN" sz="2000" b="1" dirty="0">
                <a:latin typeface="Tahoma" panose="020B0604030504040204" pitchFamily="34" charset="0"/>
                <a:ea typeface="Tahoma" panose="020B0604030504040204" pitchFamily="34" charset="0"/>
                <a:cs typeface="Tahoma" panose="020B0604030504040204" pitchFamily="34" charset="0"/>
              </a:rPr>
              <a:t>Q2</a:t>
            </a:r>
            <a:r>
              <a:rPr lang="en-US" sz="2000" b="1" dirty="0">
                <a:effectLst/>
                <a:latin typeface="Tahoma" panose="020B0604030504040204" pitchFamily="34" charset="0"/>
                <a:ea typeface="Tahoma" panose="020B0604030504040204" pitchFamily="34" charset="0"/>
                <a:cs typeface="Tahoma" panose="020B0604030504040204" pitchFamily="34" charset="0"/>
              </a:rPr>
              <a:t>a. How do they perceive the potential benefits and drawbacks of incorporating ChatGPT in language learning? </a:t>
            </a:r>
          </a:p>
          <a:p>
            <a:pPr>
              <a:lnSpc>
                <a:spcPct val="115000"/>
              </a:lnSpc>
            </a:pPr>
            <a:endParaRPr lang="en-US" sz="1600" b="1" dirty="0">
              <a:effectLst/>
              <a:latin typeface="Tahoma" panose="020B0604030504040204" pitchFamily="34" charset="0"/>
              <a:ea typeface="Tahoma" panose="020B0604030504040204" pitchFamily="34" charset="0"/>
              <a:cs typeface="Tahoma" panose="020B0604030504040204" pitchFamily="34" charset="0"/>
            </a:endParaRPr>
          </a:p>
          <a:p>
            <a:pPr>
              <a:lnSpc>
                <a:spcPct val="115000"/>
              </a:lnSpc>
            </a:pPr>
            <a:endParaRPr lang="en-US" sz="1200" b="1" dirty="0">
              <a:effectLst/>
              <a:latin typeface="Times New Roman" panose="02020603050405020304" pitchFamily="18" charset="0"/>
              <a:ea typeface="SimSun" panose="02010600030101010101" pitchFamily="2" charset="-122"/>
            </a:endParaRPr>
          </a:p>
        </p:txBody>
      </p:sp>
      <p:graphicFrame>
        <p:nvGraphicFramePr>
          <p:cNvPr id="3" name="Table 2">
            <a:extLst>
              <a:ext uri="{FF2B5EF4-FFF2-40B4-BE49-F238E27FC236}">
                <a16:creationId xmlns:a16="http://schemas.microsoft.com/office/drawing/2014/main" id="{3BA68DF1-FDF8-B724-517D-3C33627494BB}"/>
              </a:ext>
            </a:extLst>
          </p:cNvPr>
          <p:cNvGraphicFramePr>
            <a:graphicFrameLocks noGrp="1"/>
          </p:cNvGraphicFramePr>
          <p:nvPr>
            <p:extLst>
              <p:ext uri="{D42A27DB-BD31-4B8C-83A1-F6EECF244321}">
                <p14:modId xmlns:p14="http://schemas.microsoft.com/office/powerpoint/2010/main" val="1897208999"/>
              </p:ext>
            </p:extLst>
          </p:nvPr>
        </p:nvGraphicFramePr>
        <p:xfrm>
          <a:off x="457112" y="1394963"/>
          <a:ext cx="8543049" cy="3137920"/>
        </p:xfrm>
        <a:graphic>
          <a:graphicData uri="http://schemas.openxmlformats.org/drawingml/2006/table">
            <a:tbl>
              <a:tblPr firstRow="1" firstCol="1" bandRow="1"/>
              <a:tblGrid>
                <a:gridCol w="8543049">
                  <a:extLst>
                    <a:ext uri="{9D8B030D-6E8A-4147-A177-3AD203B41FA5}">
                      <a16:colId xmlns:a16="http://schemas.microsoft.com/office/drawing/2014/main" val="1283708480"/>
                    </a:ext>
                  </a:extLst>
                </a:gridCol>
              </a:tblGrid>
              <a:tr h="165387">
                <a:tc>
                  <a:txBody>
                    <a:bodyPr/>
                    <a:lstStyle/>
                    <a:p>
                      <a:pPr marL="0" marR="0">
                        <a:lnSpc>
                          <a:spcPct val="115000"/>
                        </a:lnSpc>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Benefits of ChatGPT</a:t>
                      </a:r>
                    </a:p>
                  </a:txBody>
                  <a:tcPr marL="55056" marR="55056"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5043615"/>
                  </a:ext>
                </a:extLst>
              </a:tr>
              <a:tr h="200523">
                <a:tc>
                  <a:txBody>
                    <a:bodyPr/>
                    <a:lstStyle/>
                    <a:p>
                      <a:pPr marL="0" marR="0">
                        <a:lnSpc>
                          <a:spcPct val="115000"/>
                        </a:lnSpc>
                        <a:spcBef>
                          <a:spcPts val="0"/>
                        </a:spcBef>
                        <a:spcAft>
                          <a:spcPts val="0"/>
                        </a:spcAft>
                      </a:pPr>
                      <a:endParaRPr lang="en-US" sz="1600" b="1" dirty="0">
                        <a:effectLst/>
                        <a:latin typeface="Tahoma" panose="020B0604030504040204" pitchFamily="34" charset="0"/>
                        <a:ea typeface="Tahoma" panose="020B0604030504040204" pitchFamily="34" charset="0"/>
                        <a:cs typeface="Tahoma" panose="020B0604030504040204" pitchFamily="34" charset="0"/>
                      </a:endParaRPr>
                    </a:p>
                  </a:txBody>
                  <a:tcPr marL="55056" marR="55056" marT="0" marB="0">
                    <a:lnL>
                      <a:noFill/>
                    </a:lnL>
                    <a:lnR>
                      <a:noFill/>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67970820"/>
                  </a:ext>
                </a:extLst>
              </a:tr>
              <a:tr h="198411">
                <a:tc>
                  <a:txBody>
                    <a:bodyPr/>
                    <a:lstStyle/>
                    <a:p>
                      <a:pPr marL="0" marR="0">
                        <a:lnSpc>
                          <a:spcPct val="115000"/>
                        </a:lnSpc>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6. Creating bespoke content such as learning texts, worksheets, and lesson plans.</a:t>
                      </a:r>
                    </a:p>
                  </a:txBody>
                  <a:tcPr marL="55056" marR="55056" marT="0" marB="0">
                    <a:lnL>
                      <a:noFill/>
                    </a:lnL>
                    <a:lnR>
                      <a:noFill/>
                    </a:lnR>
                    <a:lnT>
                      <a:noFill/>
                    </a:lnT>
                    <a:lnB>
                      <a:noFill/>
                    </a:lnB>
                  </a:tcPr>
                </a:tc>
                <a:extLst>
                  <a:ext uri="{0D108BD9-81ED-4DB2-BD59-A6C34878D82A}">
                    <a16:rowId xmlns:a16="http://schemas.microsoft.com/office/drawing/2014/main" val="3433256148"/>
                  </a:ext>
                </a:extLst>
              </a:tr>
              <a:tr h="215189">
                <a:tc>
                  <a:txBody>
                    <a:bodyPr/>
                    <a:lstStyle/>
                    <a:p>
                      <a:pPr marL="0" marR="0">
                        <a:lnSpc>
                          <a:spcPct val="115000"/>
                        </a:lnSpc>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7. Helping with job interviews in a foreign language and practicing conversation by generating responses to questions.</a:t>
                      </a:r>
                    </a:p>
                  </a:txBody>
                  <a:tcPr marL="55056" marR="55056" marT="0" marB="0">
                    <a:lnL>
                      <a:noFill/>
                    </a:lnL>
                    <a:lnR>
                      <a:noFill/>
                    </a:lnR>
                    <a:lnT>
                      <a:noFill/>
                    </a:lnT>
                    <a:lnB>
                      <a:noFill/>
                    </a:lnB>
                  </a:tcPr>
                </a:tc>
                <a:extLst>
                  <a:ext uri="{0D108BD9-81ED-4DB2-BD59-A6C34878D82A}">
                    <a16:rowId xmlns:a16="http://schemas.microsoft.com/office/drawing/2014/main" val="1625382064"/>
                  </a:ext>
                </a:extLst>
              </a:tr>
              <a:tr h="198411">
                <a:tc>
                  <a:txBody>
                    <a:bodyPr/>
                    <a:lstStyle/>
                    <a:p>
                      <a:pPr marL="0" marR="0">
                        <a:lnSpc>
                          <a:spcPct val="115000"/>
                        </a:lnSpc>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8. Providing highly tailored content and transforming how individuals learn languages.</a:t>
                      </a:r>
                    </a:p>
                  </a:txBody>
                  <a:tcPr marL="55056" marR="55056" marT="0" marB="0">
                    <a:lnL>
                      <a:noFill/>
                    </a:lnL>
                    <a:lnR>
                      <a:noFill/>
                    </a:lnR>
                    <a:lnT>
                      <a:noFill/>
                    </a:lnT>
                    <a:lnB>
                      <a:noFill/>
                    </a:lnB>
                  </a:tcPr>
                </a:tc>
                <a:extLst>
                  <a:ext uri="{0D108BD9-81ED-4DB2-BD59-A6C34878D82A}">
                    <a16:rowId xmlns:a16="http://schemas.microsoft.com/office/drawing/2014/main" val="1820267677"/>
                  </a:ext>
                </a:extLst>
              </a:tr>
              <a:tr h="414149">
                <a:tc>
                  <a:txBody>
                    <a:bodyPr/>
                    <a:lstStyle/>
                    <a:p>
                      <a:pPr marL="0" marR="0">
                        <a:lnSpc>
                          <a:spcPct val="115000"/>
                        </a:lnSpc>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9. Enhancing the language learning experience by fostering learner motivation, improving efficiency, and promoting attentiveness and observation skills</a:t>
                      </a:r>
                    </a:p>
                  </a:txBody>
                  <a:tcPr marL="55056" marR="55056" marT="0" marB="0">
                    <a:lnL>
                      <a:noFill/>
                    </a:lnL>
                    <a:lnR>
                      <a:noFill/>
                    </a:lnR>
                    <a:lnT>
                      <a:noFill/>
                    </a:lnT>
                    <a:lnB>
                      <a:noFill/>
                    </a:lnB>
                  </a:tcPr>
                </a:tc>
                <a:extLst>
                  <a:ext uri="{0D108BD9-81ED-4DB2-BD59-A6C34878D82A}">
                    <a16:rowId xmlns:a16="http://schemas.microsoft.com/office/drawing/2014/main" val="2202297979"/>
                  </a:ext>
                </a:extLst>
              </a:tr>
              <a:tr h="414149">
                <a:tc>
                  <a:txBody>
                    <a:bodyPr/>
                    <a:lstStyle/>
                    <a:p>
                      <a:pPr marL="0" marR="0">
                        <a:lnSpc>
                          <a:spcPct val="115000"/>
                        </a:lnSpc>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10. Creating an engaging and accessible learning environment that makes language education more enjoyable and readily accessible for learners.</a:t>
                      </a:r>
                    </a:p>
                  </a:txBody>
                  <a:tcPr marL="55056" marR="55056" marT="0" marB="0">
                    <a:lnL>
                      <a:noFill/>
                    </a:lnL>
                    <a:lnR>
                      <a:noFill/>
                    </a:lnR>
                    <a:lnT>
                      <a:noFill/>
                    </a:lnT>
                    <a:lnB>
                      <a:noFill/>
                    </a:lnB>
                  </a:tcPr>
                </a:tc>
                <a:extLst>
                  <a:ext uri="{0D108BD9-81ED-4DB2-BD59-A6C34878D82A}">
                    <a16:rowId xmlns:a16="http://schemas.microsoft.com/office/drawing/2014/main" val="2502581366"/>
                  </a:ext>
                </a:extLst>
              </a:tr>
              <a:tr h="198411">
                <a:tc>
                  <a:txBody>
                    <a:bodyPr/>
                    <a:lstStyle/>
                    <a:p>
                      <a:pPr marL="0" marR="0">
                        <a:lnSpc>
                          <a:spcPct val="115000"/>
                        </a:lnSpc>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11. Reducing the workload of language teachers.</a:t>
                      </a:r>
                    </a:p>
                  </a:txBody>
                  <a:tcPr marL="55056" marR="55056"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666107"/>
                  </a:ext>
                </a:extLst>
              </a:tr>
            </a:tbl>
          </a:graphicData>
        </a:graphic>
      </p:graphicFrame>
      <p:pic>
        <p:nvPicPr>
          <p:cNvPr id="6" name="Picture 5">
            <a:extLst>
              <a:ext uri="{FF2B5EF4-FFF2-40B4-BE49-F238E27FC236}">
                <a16:creationId xmlns:a16="http://schemas.microsoft.com/office/drawing/2014/main" id="{9EF1D3BD-160A-B188-B00B-7EC397D9A9DD}"/>
              </a:ext>
            </a:extLst>
          </p:cNvPr>
          <p:cNvPicPr>
            <a:picLocks noChangeAspect="1"/>
          </p:cNvPicPr>
          <p:nvPr/>
        </p:nvPicPr>
        <p:blipFill>
          <a:blip r:embed="rId3"/>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31903510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 screenshot of a phone&#10;&#10;Description automatically generated with low confidence">
            <a:extLst>
              <a:ext uri="{FF2B5EF4-FFF2-40B4-BE49-F238E27FC236}">
                <a16:creationId xmlns:a16="http://schemas.microsoft.com/office/drawing/2014/main" id="{458EE942-3EFA-9042-AD9A-78C1ADC3EF51}"/>
              </a:ext>
            </a:extLst>
          </p:cNvPr>
          <p:cNvPicPr>
            <a:picLocks noChangeAspect="1"/>
          </p:cNvPicPr>
          <p:nvPr/>
        </p:nvPicPr>
        <p:blipFill>
          <a:blip r:embed="rId3"/>
          <a:stretch>
            <a:fillRect/>
          </a:stretch>
        </p:blipFill>
        <p:spPr>
          <a:xfrm>
            <a:off x="694698" y="537359"/>
            <a:ext cx="1931876" cy="4181063"/>
          </a:xfrm>
          <a:prstGeom prst="rect">
            <a:avLst/>
          </a:prstGeom>
        </p:spPr>
      </p:pic>
      <p:pic>
        <p:nvPicPr>
          <p:cNvPr id="8" name="Picture 7" descr="A screenshot of a phone&#10;&#10;Description automatically generated with medium confidence">
            <a:extLst>
              <a:ext uri="{FF2B5EF4-FFF2-40B4-BE49-F238E27FC236}">
                <a16:creationId xmlns:a16="http://schemas.microsoft.com/office/drawing/2014/main" id="{CBC30372-AC0B-6476-2A0A-9485243ECCA5}"/>
              </a:ext>
            </a:extLst>
          </p:cNvPr>
          <p:cNvPicPr>
            <a:picLocks noChangeAspect="1"/>
          </p:cNvPicPr>
          <p:nvPr/>
        </p:nvPicPr>
        <p:blipFill>
          <a:blip r:embed="rId4"/>
          <a:stretch>
            <a:fillRect/>
          </a:stretch>
        </p:blipFill>
        <p:spPr>
          <a:xfrm>
            <a:off x="2764327" y="537359"/>
            <a:ext cx="1931876" cy="4181064"/>
          </a:xfrm>
          <a:prstGeom prst="rect">
            <a:avLst/>
          </a:prstGeom>
        </p:spPr>
      </p:pic>
      <p:pic>
        <p:nvPicPr>
          <p:cNvPr id="10" name="Picture 9" descr="A screenshot of a book&#10;&#10;Description automatically generated with medium confidence">
            <a:extLst>
              <a:ext uri="{FF2B5EF4-FFF2-40B4-BE49-F238E27FC236}">
                <a16:creationId xmlns:a16="http://schemas.microsoft.com/office/drawing/2014/main" id="{FDE37EFB-79C1-AD26-DABD-2FEF84525317}"/>
              </a:ext>
            </a:extLst>
          </p:cNvPr>
          <p:cNvPicPr>
            <a:picLocks noChangeAspect="1"/>
          </p:cNvPicPr>
          <p:nvPr/>
        </p:nvPicPr>
        <p:blipFill>
          <a:blip r:embed="rId5"/>
          <a:stretch>
            <a:fillRect/>
          </a:stretch>
        </p:blipFill>
        <p:spPr>
          <a:xfrm>
            <a:off x="4780407" y="537360"/>
            <a:ext cx="1931876" cy="4181064"/>
          </a:xfrm>
          <a:prstGeom prst="rect">
            <a:avLst/>
          </a:prstGeom>
        </p:spPr>
      </p:pic>
      <p:pic>
        <p:nvPicPr>
          <p:cNvPr id="12" name="Picture 11" descr="Screens screenshot of a phone&#10;&#10;Description automatically generated with low confidence">
            <a:extLst>
              <a:ext uri="{FF2B5EF4-FFF2-40B4-BE49-F238E27FC236}">
                <a16:creationId xmlns:a16="http://schemas.microsoft.com/office/drawing/2014/main" id="{43B51684-2BD7-9876-734D-87FD32277243}"/>
              </a:ext>
            </a:extLst>
          </p:cNvPr>
          <p:cNvPicPr>
            <a:picLocks noChangeAspect="1"/>
          </p:cNvPicPr>
          <p:nvPr/>
        </p:nvPicPr>
        <p:blipFill>
          <a:blip r:embed="rId6"/>
          <a:stretch>
            <a:fillRect/>
          </a:stretch>
        </p:blipFill>
        <p:spPr>
          <a:xfrm>
            <a:off x="6796487" y="537359"/>
            <a:ext cx="1931876" cy="4181065"/>
          </a:xfrm>
          <a:prstGeom prst="rect">
            <a:avLst/>
          </a:prstGeom>
        </p:spPr>
      </p:pic>
      <p:pic>
        <p:nvPicPr>
          <p:cNvPr id="7" name="Picture 6">
            <a:extLst>
              <a:ext uri="{FF2B5EF4-FFF2-40B4-BE49-F238E27FC236}">
                <a16:creationId xmlns:a16="http://schemas.microsoft.com/office/drawing/2014/main" id="{9BD475ED-3C0C-89D4-0B02-04F56DF71157}"/>
              </a:ext>
            </a:extLst>
          </p:cNvPr>
          <p:cNvPicPr>
            <a:picLocks noChangeAspect="1"/>
          </p:cNvPicPr>
          <p:nvPr/>
        </p:nvPicPr>
        <p:blipFill>
          <a:blip r:embed="rId7"/>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8506023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81BE2F0-2B6F-4B7F-45BD-7E93919414A3}"/>
              </a:ext>
            </a:extLst>
          </p:cNvPr>
          <p:cNvSpPr>
            <a:spLocks noGrp="1"/>
          </p:cNvSpPr>
          <p:nvPr>
            <p:ph type="body" sz="quarter" idx="10"/>
          </p:nvPr>
        </p:nvSpPr>
        <p:spPr>
          <a:xfrm>
            <a:off x="82193" y="192364"/>
            <a:ext cx="8887146" cy="252412"/>
          </a:xfrm>
        </p:spPr>
        <p:txBody>
          <a:bodyPr/>
          <a:lstStyle/>
          <a:p>
            <a:pPr algn="l"/>
            <a:r>
              <a:rPr lang="en-US" sz="1400" b="1" i="1" dirty="0">
                <a:solidFill>
                  <a:schemeClr val="tx1"/>
                </a:solidFill>
                <a:effectLst/>
                <a:latin typeface="Tahoma" panose="020B0604030504040204" pitchFamily="34" charset="0"/>
                <a:ea typeface="Tahoma" panose="020B0604030504040204" pitchFamily="34" charset="0"/>
                <a:cs typeface="Tahoma" panose="020B0604030504040204" pitchFamily="34" charset="0"/>
              </a:rPr>
              <a:t>RQ2: How do content creators describe their current practices of using ChatGPT in language ed? </a:t>
            </a:r>
          </a:p>
          <a:p>
            <a:endParaRPr lang="en-US" sz="1100" i="1"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A49EAF96-F888-F088-92CF-CB7AB0372CD9}"/>
              </a:ext>
            </a:extLst>
          </p:cNvPr>
          <p:cNvSpPr txBox="1"/>
          <p:nvPr/>
        </p:nvSpPr>
        <p:spPr>
          <a:xfrm>
            <a:off x="397701" y="637060"/>
            <a:ext cx="8348598" cy="601318"/>
          </a:xfrm>
          <a:prstGeom prst="rect">
            <a:avLst/>
          </a:prstGeom>
          <a:noFill/>
        </p:spPr>
        <p:txBody>
          <a:bodyPr wrap="square">
            <a:spAutoFit/>
          </a:bodyPr>
          <a:lstStyle/>
          <a:p>
            <a:pPr>
              <a:lnSpc>
                <a:spcPct val="115000"/>
              </a:lnSpc>
            </a:pPr>
            <a:r>
              <a:rPr lang="en-US" altLang="zh-CN" sz="3200" b="1" dirty="0">
                <a:latin typeface="Tahoma" panose="020B0604030504040204" pitchFamily="34" charset="0"/>
                <a:ea typeface="Tahoma" panose="020B0604030504040204" pitchFamily="34" charset="0"/>
                <a:cs typeface="Tahoma" panose="020B0604030504040204" pitchFamily="34" charset="0"/>
              </a:rPr>
              <a:t>Interview Data</a:t>
            </a:r>
            <a:endParaRPr lang="en-US" sz="32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EF1D3BD-160A-B188-B00B-7EC397D9A9DD}"/>
              </a:ext>
            </a:extLst>
          </p:cNvPr>
          <p:cNvPicPr>
            <a:picLocks noChangeAspect="1"/>
          </p:cNvPicPr>
          <p:nvPr/>
        </p:nvPicPr>
        <p:blipFill>
          <a:blip r:embed="rId3"/>
          <a:stretch>
            <a:fillRect/>
          </a:stretch>
        </p:blipFill>
        <p:spPr>
          <a:xfrm>
            <a:off x="2325130" y="4858553"/>
            <a:ext cx="2590800" cy="228600"/>
          </a:xfrm>
          <a:prstGeom prst="rect">
            <a:avLst/>
          </a:prstGeom>
        </p:spPr>
      </p:pic>
      <p:pic>
        <p:nvPicPr>
          <p:cNvPr id="3" name="Picture 2" descr="A white background with black text&#10;&#10;Description automatically generated">
            <a:extLst>
              <a:ext uri="{FF2B5EF4-FFF2-40B4-BE49-F238E27FC236}">
                <a16:creationId xmlns:a16="http://schemas.microsoft.com/office/drawing/2014/main" id="{D88ED7CA-F4BA-5855-2731-187A017DB0FF}"/>
              </a:ext>
            </a:extLst>
          </p:cNvPr>
          <p:cNvPicPr>
            <a:picLocks noChangeAspect="1"/>
          </p:cNvPicPr>
          <p:nvPr/>
        </p:nvPicPr>
        <p:blipFill>
          <a:blip r:embed="rId4"/>
          <a:stretch>
            <a:fillRect/>
          </a:stretch>
        </p:blipFill>
        <p:spPr>
          <a:xfrm>
            <a:off x="439516" y="1403755"/>
            <a:ext cx="2370446" cy="3114115"/>
          </a:xfrm>
          <a:prstGeom prst="rect">
            <a:avLst/>
          </a:prstGeom>
        </p:spPr>
      </p:pic>
      <p:pic>
        <p:nvPicPr>
          <p:cNvPr id="8" name="Picture 7" descr="A white background with black text&#10;&#10;Description automatically generated">
            <a:extLst>
              <a:ext uri="{FF2B5EF4-FFF2-40B4-BE49-F238E27FC236}">
                <a16:creationId xmlns:a16="http://schemas.microsoft.com/office/drawing/2014/main" id="{0585AEE9-5DF9-7CE1-065F-2AE39DE7851B}"/>
              </a:ext>
            </a:extLst>
          </p:cNvPr>
          <p:cNvPicPr>
            <a:picLocks noChangeAspect="1"/>
          </p:cNvPicPr>
          <p:nvPr/>
        </p:nvPicPr>
        <p:blipFill>
          <a:blip r:embed="rId5"/>
          <a:stretch>
            <a:fillRect/>
          </a:stretch>
        </p:blipFill>
        <p:spPr>
          <a:xfrm>
            <a:off x="2804331" y="1253016"/>
            <a:ext cx="2216047" cy="3301761"/>
          </a:xfrm>
          <a:prstGeom prst="rect">
            <a:avLst/>
          </a:prstGeom>
        </p:spPr>
      </p:pic>
      <p:pic>
        <p:nvPicPr>
          <p:cNvPr id="10" name="Picture 9" descr="A white background with black text&#10;&#10;Description automatically generated">
            <a:extLst>
              <a:ext uri="{FF2B5EF4-FFF2-40B4-BE49-F238E27FC236}">
                <a16:creationId xmlns:a16="http://schemas.microsoft.com/office/drawing/2014/main" id="{FF35F5F6-4B62-7C19-C7E4-5B72D062FB58}"/>
              </a:ext>
            </a:extLst>
          </p:cNvPr>
          <p:cNvPicPr>
            <a:picLocks noChangeAspect="1"/>
          </p:cNvPicPr>
          <p:nvPr/>
        </p:nvPicPr>
        <p:blipFill>
          <a:blip r:embed="rId6"/>
          <a:stretch>
            <a:fillRect/>
          </a:stretch>
        </p:blipFill>
        <p:spPr>
          <a:xfrm>
            <a:off x="5410696" y="1160847"/>
            <a:ext cx="2082862" cy="1992303"/>
          </a:xfrm>
          <a:prstGeom prst="rect">
            <a:avLst/>
          </a:prstGeom>
        </p:spPr>
      </p:pic>
      <p:pic>
        <p:nvPicPr>
          <p:cNvPr id="12" name="Picture 11" descr="Black text on a white background&#10;&#10;Description automatically generated">
            <a:extLst>
              <a:ext uri="{FF2B5EF4-FFF2-40B4-BE49-F238E27FC236}">
                <a16:creationId xmlns:a16="http://schemas.microsoft.com/office/drawing/2014/main" id="{FF75A56B-FF27-04A1-ABF8-060B4E3D8116}"/>
              </a:ext>
            </a:extLst>
          </p:cNvPr>
          <p:cNvPicPr>
            <a:picLocks noChangeAspect="1"/>
          </p:cNvPicPr>
          <p:nvPr/>
        </p:nvPicPr>
        <p:blipFill>
          <a:blip r:embed="rId7"/>
          <a:stretch>
            <a:fillRect/>
          </a:stretch>
        </p:blipFill>
        <p:spPr>
          <a:xfrm>
            <a:off x="5410696" y="3075619"/>
            <a:ext cx="1695416" cy="1554131"/>
          </a:xfrm>
          <a:prstGeom prst="rect">
            <a:avLst/>
          </a:prstGeom>
        </p:spPr>
      </p:pic>
    </p:spTree>
    <p:extLst>
      <p:ext uri="{BB962C8B-B14F-4D97-AF65-F5344CB8AC3E}">
        <p14:creationId xmlns:p14="http://schemas.microsoft.com/office/powerpoint/2010/main" val="4352904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9EAF96-F888-F088-92CF-CB7AB0372CD9}"/>
              </a:ext>
            </a:extLst>
          </p:cNvPr>
          <p:cNvSpPr txBox="1"/>
          <p:nvPr/>
        </p:nvSpPr>
        <p:spPr>
          <a:xfrm>
            <a:off x="338289" y="475201"/>
            <a:ext cx="8348598" cy="601318"/>
          </a:xfrm>
          <a:prstGeom prst="rect">
            <a:avLst/>
          </a:prstGeom>
          <a:noFill/>
        </p:spPr>
        <p:txBody>
          <a:bodyPr wrap="square">
            <a:spAutoFit/>
          </a:bodyPr>
          <a:lstStyle/>
          <a:p>
            <a:pPr>
              <a:lnSpc>
                <a:spcPct val="115000"/>
              </a:lnSpc>
            </a:pPr>
            <a:r>
              <a:rPr lang="en-US" altLang="zh-CN" sz="3200" b="1" dirty="0">
                <a:latin typeface="Tahoma" panose="020B0604030504040204" pitchFamily="34" charset="0"/>
                <a:ea typeface="Tahoma" panose="020B0604030504040204" pitchFamily="34" charset="0"/>
                <a:cs typeface="Tahoma" panose="020B0604030504040204" pitchFamily="34" charset="0"/>
              </a:rPr>
              <a:t>Interview Data (from Study #3)</a:t>
            </a:r>
            <a:endParaRPr lang="en-US" sz="32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EF1D3BD-160A-B188-B00B-7EC397D9A9DD}"/>
              </a:ext>
            </a:extLst>
          </p:cNvPr>
          <p:cNvPicPr>
            <a:picLocks noChangeAspect="1"/>
          </p:cNvPicPr>
          <p:nvPr/>
        </p:nvPicPr>
        <p:blipFill>
          <a:blip r:embed="rId3"/>
          <a:stretch>
            <a:fillRect/>
          </a:stretch>
        </p:blipFill>
        <p:spPr>
          <a:xfrm>
            <a:off x="2325130" y="4858553"/>
            <a:ext cx="2590800" cy="228600"/>
          </a:xfrm>
          <a:prstGeom prst="rect">
            <a:avLst/>
          </a:prstGeom>
        </p:spPr>
      </p:pic>
      <p:sp>
        <p:nvSpPr>
          <p:cNvPr id="27" name="TextBox 26">
            <a:extLst>
              <a:ext uri="{FF2B5EF4-FFF2-40B4-BE49-F238E27FC236}">
                <a16:creationId xmlns:a16="http://schemas.microsoft.com/office/drawing/2014/main" id="{EF9BE3EE-2A69-76D2-8FE7-BF5AFCB58460}"/>
              </a:ext>
            </a:extLst>
          </p:cNvPr>
          <p:cNvSpPr txBox="1"/>
          <p:nvPr/>
        </p:nvSpPr>
        <p:spPr>
          <a:xfrm>
            <a:off x="2404153" y="1252552"/>
            <a:ext cx="3925177" cy="913135"/>
          </a:xfrm>
          <a:prstGeom prst="rect">
            <a:avLst/>
          </a:prstGeom>
          <a:noFill/>
        </p:spPr>
        <p:txBody>
          <a:bodyPr wrap="square">
            <a:spAutoFit/>
          </a:bodyPr>
          <a:lstStyle/>
          <a:p>
            <a:pPr>
              <a:lnSpc>
                <a:spcPct val="115000"/>
              </a:lnSpc>
            </a:pPr>
            <a:r>
              <a:rPr lang="en-US" sz="1600" b="1" dirty="0">
                <a:effectLst/>
                <a:latin typeface="Tahoma" panose="020B0604030504040204" pitchFamily="34" charset="0"/>
                <a:ea typeface="Tahoma" panose="020B0604030504040204" pitchFamily="34" charset="0"/>
                <a:cs typeface="Tahoma" panose="020B0604030504040204" pitchFamily="34" charset="0"/>
              </a:rPr>
              <a:t>"I think that's our future. Like it's, it's inevitable right now." </a:t>
            </a:r>
          </a:p>
          <a:p>
            <a:pPr>
              <a:lnSpc>
                <a:spcPct val="115000"/>
              </a:lnSpc>
            </a:pPr>
            <a:r>
              <a:rPr lang="en-US" sz="1600" b="1" dirty="0">
                <a:effectLst/>
                <a:latin typeface="Tahoma" panose="020B0604030504040204" pitchFamily="34" charset="0"/>
                <a:ea typeface="Tahoma" panose="020B0604030504040204" pitchFamily="34" charset="0"/>
                <a:cs typeface="Tahoma" panose="020B0604030504040204" pitchFamily="34" charset="0"/>
              </a:rPr>
              <a:t>Lucas &amp; Fabricio)</a:t>
            </a:r>
          </a:p>
        </p:txBody>
      </p:sp>
      <p:pic>
        <p:nvPicPr>
          <p:cNvPr id="4" name="Picture 3" descr="Two men with arms crossed&#10;&#10;Description automatically generated">
            <a:extLst>
              <a:ext uri="{FF2B5EF4-FFF2-40B4-BE49-F238E27FC236}">
                <a16:creationId xmlns:a16="http://schemas.microsoft.com/office/drawing/2014/main" id="{C6977988-E1A5-FE17-046D-C76901EB437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24" b="91964" l="9912" r="94714">
                        <a14:foregroundMark x1="45374" y1="88095" x2="45374" y2="88095"/>
                        <a14:foregroundMark x1="90308" y1="77679" x2="90308" y2="77679"/>
                        <a14:foregroundMark x1="93392" y1="58631" x2="93392" y2="58631"/>
                        <a14:foregroundMark x1="94714" y1="77679" x2="94714" y2="77679"/>
                        <a14:foregroundMark x1="36344" y1="91964" x2="36344" y2="91964"/>
                      </a14:backgroundRemoval>
                    </a14:imgEffect>
                  </a14:imgLayer>
                </a14:imgProps>
              </a:ext>
            </a:extLst>
          </a:blip>
          <a:stretch>
            <a:fillRect/>
          </a:stretch>
        </p:blipFill>
        <p:spPr>
          <a:xfrm>
            <a:off x="165890" y="996481"/>
            <a:ext cx="2159240" cy="1598028"/>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F0E290FE-6045-A874-062B-1AE4E8436929}"/>
              </a:ext>
            </a:extLst>
          </p:cNvPr>
          <p:cNvPicPr>
            <a:picLocks noChangeAspect="1"/>
          </p:cNvPicPr>
          <p:nvPr/>
        </p:nvPicPr>
        <p:blipFill rotWithShape="1">
          <a:blip r:embed="rId6"/>
          <a:srcRect l="5140" r="68221"/>
          <a:stretch/>
        </p:blipFill>
        <p:spPr>
          <a:xfrm>
            <a:off x="6637555" y="1596205"/>
            <a:ext cx="1809990" cy="1943100"/>
          </a:xfrm>
          <a:prstGeom prst="rect">
            <a:avLst/>
          </a:prstGeom>
        </p:spPr>
      </p:pic>
      <p:pic>
        <p:nvPicPr>
          <p:cNvPr id="18" name="Picture 17" descr="A screenshot of a phone&#10;&#10;Description automatically generated">
            <a:extLst>
              <a:ext uri="{FF2B5EF4-FFF2-40B4-BE49-F238E27FC236}">
                <a16:creationId xmlns:a16="http://schemas.microsoft.com/office/drawing/2014/main" id="{7A613077-502F-61F1-E4B6-67C82AC736EE}"/>
              </a:ext>
            </a:extLst>
          </p:cNvPr>
          <p:cNvPicPr>
            <a:picLocks noChangeAspect="1"/>
          </p:cNvPicPr>
          <p:nvPr/>
        </p:nvPicPr>
        <p:blipFill rotWithShape="1">
          <a:blip r:embed="rId6"/>
          <a:srcRect l="53572" b="26982"/>
          <a:stretch/>
        </p:blipFill>
        <p:spPr>
          <a:xfrm>
            <a:off x="6684187" y="3590599"/>
            <a:ext cx="2190284" cy="985129"/>
          </a:xfrm>
          <a:prstGeom prst="rect">
            <a:avLst/>
          </a:prstGeom>
        </p:spPr>
      </p:pic>
      <p:sp>
        <p:nvSpPr>
          <p:cNvPr id="21" name="TextBox 20">
            <a:extLst>
              <a:ext uri="{FF2B5EF4-FFF2-40B4-BE49-F238E27FC236}">
                <a16:creationId xmlns:a16="http://schemas.microsoft.com/office/drawing/2014/main" id="{6C16D0CB-1483-719C-A056-19C6B47A7348}"/>
              </a:ext>
            </a:extLst>
          </p:cNvPr>
          <p:cNvSpPr txBox="1"/>
          <p:nvPr/>
        </p:nvSpPr>
        <p:spPr>
          <a:xfrm>
            <a:off x="696455" y="2580626"/>
            <a:ext cx="5813778" cy="2045688"/>
          </a:xfrm>
          <a:prstGeom prst="rect">
            <a:avLst/>
          </a:prstGeom>
          <a:noFill/>
        </p:spPr>
        <p:txBody>
          <a:bodyPr wrap="square">
            <a:spAutoFit/>
          </a:bodyPr>
          <a:lstStyle/>
          <a:p>
            <a:pPr>
              <a:lnSpc>
                <a:spcPct val="115000"/>
              </a:lnSpc>
            </a:pPr>
            <a:r>
              <a:rPr lang="en-US" sz="1600" b="1" dirty="0">
                <a:effectLst/>
                <a:latin typeface="Tahoma" panose="020B0604030504040204" pitchFamily="34" charset="0"/>
                <a:ea typeface="Tahoma" panose="020B0604030504040204" pitchFamily="34" charset="0"/>
                <a:cs typeface="Tahoma" panose="020B0604030504040204" pitchFamily="34" charset="0"/>
              </a:rPr>
              <a:t>"...it can generate flawless English... if language can produce in that way that isn't taken from chunks out[,] that's machine-produced language, it's not machine-translated language... that really does change things, so the machines can produce language that's accessible in an easy way." (Jo </a:t>
            </a:r>
            <a:r>
              <a:rPr lang="en-US" sz="1600" b="1" dirty="0" err="1">
                <a:effectLst/>
                <a:latin typeface="Tahoma" panose="020B0604030504040204" pitchFamily="34" charset="0"/>
                <a:ea typeface="Tahoma" panose="020B0604030504040204" pitchFamily="34" charset="0"/>
                <a:cs typeface="Tahoma" panose="020B0604030504040204" pitchFamily="34" charset="0"/>
              </a:rPr>
              <a:t>Gakonga</a:t>
            </a:r>
            <a:r>
              <a:rPr lang="en-US" sz="1600" b="1" dirty="0">
                <a:effectLst/>
                <a:latin typeface="Tahoma" panose="020B0604030504040204" pitchFamily="34" charset="0"/>
                <a:ea typeface="Tahoma" panose="020B0604030504040204" pitchFamily="34" charset="0"/>
                <a:cs typeface="Tahoma" panose="020B0604030504040204" pitchFamily="34" charset="0"/>
              </a:rPr>
              <a:t>)</a:t>
            </a:r>
          </a:p>
          <a:p>
            <a:pPr>
              <a:lnSpc>
                <a:spcPct val="115000"/>
              </a:lnSpc>
            </a:pPr>
            <a:endParaRPr lang="en-US" sz="16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812257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9EAF96-F888-F088-92CF-CB7AB0372CD9}"/>
              </a:ext>
            </a:extLst>
          </p:cNvPr>
          <p:cNvSpPr txBox="1"/>
          <p:nvPr/>
        </p:nvSpPr>
        <p:spPr>
          <a:xfrm>
            <a:off x="397701" y="612155"/>
            <a:ext cx="8348598" cy="601318"/>
          </a:xfrm>
          <a:prstGeom prst="rect">
            <a:avLst/>
          </a:prstGeom>
          <a:noFill/>
        </p:spPr>
        <p:txBody>
          <a:bodyPr wrap="square">
            <a:spAutoFit/>
          </a:bodyPr>
          <a:lstStyle/>
          <a:p>
            <a:pPr>
              <a:lnSpc>
                <a:spcPct val="115000"/>
              </a:lnSpc>
            </a:pPr>
            <a:r>
              <a:rPr lang="en-US" altLang="zh-CN" sz="3200" b="1" dirty="0">
                <a:latin typeface="Tahoma" panose="020B0604030504040204" pitchFamily="34" charset="0"/>
                <a:ea typeface="Tahoma" panose="020B0604030504040204" pitchFamily="34" charset="0"/>
                <a:cs typeface="Tahoma" panose="020B0604030504040204" pitchFamily="34" charset="0"/>
              </a:rPr>
              <a:t>Interview Data (from Study #3)</a:t>
            </a:r>
            <a:endParaRPr lang="en-US" sz="32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EF1D3BD-160A-B188-B00B-7EC397D9A9DD}"/>
              </a:ext>
            </a:extLst>
          </p:cNvPr>
          <p:cNvPicPr>
            <a:picLocks noChangeAspect="1"/>
          </p:cNvPicPr>
          <p:nvPr/>
        </p:nvPicPr>
        <p:blipFill>
          <a:blip r:embed="rId3"/>
          <a:stretch>
            <a:fillRect/>
          </a:stretch>
        </p:blipFill>
        <p:spPr>
          <a:xfrm>
            <a:off x="2325130" y="4858553"/>
            <a:ext cx="2590800" cy="228600"/>
          </a:xfrm>
          <a:prstGeom prst="rect">
            <a:avLst/>
          </a:prstGeom>
        </p:spPr>
      </p:pic>
      <p:sp>
        <p:nvSpPr>
          <p:cNvPr id="27" name="TextBox 26">
            <a:extLst>
              <a:ext uri="{FF2B5EF4-FFF2-40B4-BE49-F238E27FC236}">
                <a16:creationId xmlns:a16="http://schemas.microsoft.com/office/drawing/2014/main" id="{EF9BE3EE-2A69-76D2-8FE7-BF5AFCB58460}"/>
              </a:ext>
            </a:extLst>
          </p:cNvPr>
          <p:cNvSpPr txBox="1"/>
          <p:nvPr/>
        </p:nvSpPr>
        <p:spPr>
          <a:xfrm>
            <a:off x="707010" y="1640157"/>
            <a:ext cx="7268066" cy="2765244"/>
          </a:xfrm>
          <a:prstGeom prst="rect">
            <a:avLst/>
          </a:prstGeom>
          <a:noFill/>
        </p:spPr>
        <p:txBody>
          <a:bodyPr wrap="square">
            <a:spAutoFit/>
          </a:bodyPr>
          <a:lstStyle/>
          <a:p>
            <a:pPr>
              <a:lnSpc>
                <a:spcPct val="115000"/>
              </a:lnSpc>
            </a:pPr>
            <a:r>
              <a:rPr lang="en-US" b="1" dirty="0">
                <a:effectLst/>
                <a:latin typeface="Tahoma" panose="020B0604030504040204" pitchFamily="34" charset="0"/>
                <a:ea typeface="Tahoma" panose="020B0604030504040204" pitchFamily="34" charset="0"/>
                <a:cs typeface="Tahoma" panose="020B0604030504040204" pitchFamily="34" charset="0"/>
              </a:rPr>
              <a:t>“I can talk about anything, and the answers are both positive in terms of the optimism displayed by the bots, and informative. It is very rare to find that combination in a human interlocutor, especially when you want to interact for extended periods, which is what sets it apart...” (Carlos, Interview, May 17, 2023)</a:t>
            </a:r>
          </a:p>
          <a:p>
            <a:pPr>
              <a:lnSpc>
                <a:spcPct val="115000"/>
              </a:lnSpc>
            </a:pPr>
            <a:endParaRPr lang="en-US" sz="1600" b="1" dirty="0">
              <a:effectLst/>
              <a:latin typeface="Tahoma" panose="020B0604030504040204" pitchFamily="34" charset="0"/>
              <a:ea typeface="Tahoma" panose="020B0604030504040204" pitchFamily="34" charset="0"/>
              <a:cs typeface="Tahoma" panose="020B0604030504040204" pitchFamily="34" charset="0"/>
            </a:endParaRPr>
          </a:p>
          <a:p>
            <a:pPr>
              <a:lnSpc>
                <a:spcPct val="115000"/>
              </a:lnSpc>
            </a:pPr>
            <a:endParaRPr lang="en-US" sz="1600" b="1" dirty="0">
              <a:effectLst/>
              <a:latin typeface="Tahoma" panose="020B0604030504040204" pitchFamily="34" charset="0"/>
              <a:ea typeface="Tahoma" panose="020B0604030504040204" pitchFamily="34" charset="0"/>
              <a:cs typeface="Tahoma" panose="020B0604030504040204" pitchFamily="34" charset="0"/>
            </a:endParaRPr>
          </a:p>
          <a:p>
            <a:pPr>
              <a:lnSpc>
                <a:spcPct val="115000"/>
              </a:lnSpc>
            </a:pPr>
            <a:endParaRPr lang="en-US" sz="1200" b="1"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8558527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81BE2F0-2B6F-4B7F-45BD-7E93919414A3}"/>
              </a:ext>
            </a:extLst>
          </p:cNvPr>
          <p:cNvSpPr>
            <a:spLocks noGrp="1"/>
          </p:cNvSpPr>
          <p:nvPr>
            <p:ph type="body" sz="quarter" idx="10"/>
          </p:nvPr>
        </p:nvSpPr>
        <p:spPr>
          <a:xfrm>
            <a:off x="1" y="284947"/>
            <a:ext cx="8835774" cy="252412"/>
          </a:xfrm>
        </p:spPr>
        <p:txBody>
          <a:bodyPr/>
          <a:lstStyle/>
          <a:p>
            <a:r>
              <a:rPr lang="en-US" sz="1400" b="1" i="1" dirty="0">
                <a:solidFill>
                  <a:schemeClr val="tx1"/>
                </a:solidFill>
                <a:effectLst/>
                <a:latin typeface="Tahoma" panose="020B0604030504040204" pitchFamily="34" charset="0"/>
                <a:ea typeface="Tahoma" panose="020B0604030504040204" pitchFamily="34" charset="0"/>
                <a:cs typeface="Tahoma" panose="020B0604030504040204" pitchFamily="34" charset="0"/>
              </a:rPr>
              <a:t>RQ2: How do content creators describe their current practices of using ChatGPT in language ed? </a:t>
            </a:r>
          </a:p>
          <a:p>
            <a:endParaRPr lang="en-US" sz="1100" i="1"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A49EAF96-F888-F088-92CF-CB7AB0372CD9}"/>
              </a:ext>
            </a:extLst>
          </p:cNvPr>
          <p:cNvSpPr txBox="1"/>
          <p:nvPr/>
        </p:nvSpPr>
        <p:spPr>
          <a:xfrm>
            <a:off x="397701" y="641668"/>
            <a:ext cx="8348598" cy="924740"/>
          </a:xfrm>
          <a:prstGeom prst="rect">
            <a:avLst/>
          </a:prstGeom>
          <a:noFill/>
        </p:spPr>
        <p:txBody>
          <a:bodyPr wrap="square">
            <a:spAutoFit/>
          </a:bodyPr>
          <a:lstStyle/>
          <a:p>
            <a:pPr>
              <a:lnSpc>
                <a:spcPct val="115000"/>
              </a:lnSpc>
            </a:pPr>
            <a:r>
              <a:rPr lang="en-US" altLang="zh-CN" b="1" dirty="0">
                <a:latin typeface="Tahoma" panose="020B0604030504040204" pitchFamily="34" charset="0"/>
                <a:ea typeface="Tahoma" panose="020B0604030504040204" pitchFamily="34" charset="0"/>
                <a:cs typeface="Tahoma" panose="020B0604030504040204" pitchFamily="34" charset="0"/>
              </a:rPr>
              <a:t>Q2</a:t>
            </a:r>
            <a:r>
              <a:rPr lang="en-US" b="1" dirty="0">
                <a:effectLst/>
                <a:latin typeface="Tahoma" panose="020B0604030504040204" pitchFamily="34" charset="0"/>
                <a:ea typeface="Tahoma" panose="020B0604030504040204" pitchFamily="34" charset="0"/>
                <a:cs typeface="Tahoma" panose="020B0604030504040204" pitchFamily="34" charset="0"/>
              </a:rPr>
              <a:t>a. How do they perceive the potential benefits and drawbacks of incorporating </a:t>
            </a:r>
            <a:r>
              <a:rPr lang="en-US" b="1" dirty="0" err="1">
                <a:effectLst/>
                <a:latin typeface="Tahoma" panose="020B0604030504040204" pitchFamily="34" charset="0"/>
                <a:ea typeface="Tahoma" panose="020B0604030504040204" pitchFamily="34" charset="0"/>
                <a:cs typeface="Tahoma" panose="020B0604030504040204" pitchFamily="34" charset="0"/>
              </a:rPr>
              <a:t>ChatGPT</a:t>
            </a:r>
            <a:r>
              <a:rPr lang="en-US" b="1" dirty="0">
                <a:effectLst/>
                <a:latin typeface="Tahoma" panose="020B0604030504040204" pitchFamily="34" charset="0"/>
                <a:ea typeface="Tahoma" panose="020B0604030504040204" pitchFamily="34" charset="0"/>
                <a:cs typeface="Tahoma" panose="020B0604030504040204" pitchFamily="34" charset="0"/>
              </a:rPr>
              <a:t> in language learning?</a:t>
            </a:r>
          </a:p>
          <a:p>
            <a:pPr>
              <a:lnSpc>
                <a:spcPct val="115000"/>
              </a:lnSpc>
            </a:pPr>
            <a:endParaRPr lang="en-US" sz="1200" b="1" dirty="0">
              <a:effectLst/>
              <a:latin typeface="Times New Roman" panose="02020603050405020304" pitchFamily="18" charset="0"/>
              <a:ea typeface="SimSun" panose="02010600030101010101" pitchFamily="2" charset="-122"/>
            </a:endParaRPr>
          </a:p>
        </p:txBody>
      </p:sp>
      <p:graphicFrame>
        <p:nvGraphicFramePr>
          <p:cNvPr id="4" name="Table 3">
            <a:extLst>
              <a:ext uri="{FF2B5EF4-FFF2-40B4-BE49-F238E27FC236}">
                <a16:creationId xmlns:a16="http://schemas.microsoft.com/office/drawing/2014/main" id="{26F9946E-4200-0271-94E8-31FE2D1FE065}"/>
              </a:ext>
            </a:extLst>
          </p:cNvPr>
          <p:cNvGraphicFramePr>
            <a:graphicFrameLocks noGrp="1"/>
          </p:cNvGraphicFramePr>
          <p:nvPr>
            <p:extLst>
              <p:ext uri="{D42A27DB-BD31-4B8C-83A1-F6EECF244321}">
                <p14:modId xmlns:p14="http://schemas.microsoft.com/office/powerpoint/2010/main" val="1805728568"/>
              </p:ext>
            </p:extLst>
          </p:nvPr>
        </p:nvGraphicFramePr>
        <p:xfrm>
          <a:off x="1208388" y="1507903"/>
          <a:ext cx="6486955" cy="2783971"/>
        </p:xfrm>
        <a:graphic>
          <a:graphicData uri="http://schemas.openxmlformats.org/drawingml/2006/table">
            <a:tbl>
              <a:tblPr firstRow="1" firstCol="1" bandRow="1"/>
              <a:tblGrid>
                <a:gridCol w="6486955">
                  <a:extLst>
                    <a:ext uri="{9D8B030D-6E8A-4147-A177-3AD203B41FA5}">
                      <a16:colId xmlns:a16="http://schemas.microsoft.com/office/drawing/2014/main" val="367362981"/>
                    </a:ext>
                  </a:extLst>
                </a:gridCol>
              </a:tblGrid>
              <a:tr h="0">
                <a:tc>
                  <a:txBody>
                    <a:bodyPr/>
                    <a:lstStyle/>
                    <a:p>
                      <a:pPr marL="0" marR="0">
                        <a:lnSpc>
                          <a:spcPct val="115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Drawbacks of </a:t>
                      </a:r>
                      <a:r>
                        <a:rPr lang="en-US" sz="1800" b="1" dirty="0" err="1">
                          <a:effectLst/>
                          <a:latin typeface="Tahoma" panose="020B0604030504040204" pitchFamily="34" charset="0"/>
                          <a:ea typeface="Tahoma" panose="020B0604030504040204" pitchFamily="34" charset="0"/>
                          <a:cs typeface="Tahoma" panose="020B0604030504040204" pitchFamily="34" charset="0"/>
                        </a:rPr>
                        <a:t>ChatGPT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7176297"/>
                  </a:ext>
                </a:extLst>
              </a:tr>
              <a:tr h="0">
                <a:tc>
                  <a:txBody>
                    <a:bodyPr/>
                    <a:lstStyle/>
                    <a:p>
                      <a:pPr marL="0" marR="0">
                        <a:lnSpc>
                          <a:spcPct val="115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1. Lack of emotional or empathetic responses.</a:t>
                      </a:r>
                    </a:p>
                  </a:txBody>
                  <a:tcPr marL="68580" marR="68580" marT="0" marB="0">
                    <a:lnL>
                      <a:noFill/>
                    </a:lnL>
                    <a:lnR>
                      <a:noFill/>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34175234"/>
                  </a:ext>
                </a:extLst>
              </a:tr>
              <a:tr h="0">
                <a:tc>
                  <a:txBody>
                    <a:bodyPr/>
                    <a:lstStyle/>
                    <a:p>
                      <a:pPr marL="0" marR="0">
                        <a:lnSpc>
                          <a:spcPct val="115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2. Limited creativity.</a:t>
                      </a:r>
                    </a:p>
                  </a:txBody>
                  <a:tcPr marL="68580" marR="68580" marT="0" marB="0">
                    <a:lnL>
                      <a:noFill/>
                    </a:lnL>
                    <a:lnR>
                      <a:noFill/>
                    </a:lnR>
                    <a:lnT>
                      <a:noFill/>
                    </a:lnT>
                    <a:lnB>
                      <a:noFill/>
                    </a:lnB>
                  </a:tcPr>
                </a:tc>
                <a:extLst>
                  <a:ext uri="{0D108BD9-81ED-4DB2-BD59-A6C34878D82A}">
                    <a16:rowId xmlns:a16="http://schemas.microsoft.com/office/drawing/2014/main" val="92666080"/>
                  </a:ext>
                </a:extLst>
              </a:tr>
              <a:tr h="0">
                <a:tc>
                  <a:txBody>
                    <a:bodyPr/>
                    <a:lstStyle/>
                    <a:p>
                      <a:pPr marL="0" marR="0">
                        <a:lnSpc>
                          <a:spcPct val="115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3. Lack of context awareness.</a:t>
                      </a:r>
                    </a:p>
                    <a:p>
                      <a:pPr marL="0" marR="0">
                        <a:lnSpc>
                          <a:spcPct val="115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4. Potential of generating inaccurate or inappropriate responses.</a:t>
                      </a:r>
                    </a:p>
                    <a:p>
                      <a:pPr marL="0" marR="0">
                        <a:lnSpc>
                          <a:spcPct val="115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5. Incomplete information.</a:t>
                      </a:r>
                    </a:p>
                    <a:p>
                      <a:pPr marL="0" marR="0">
                        <a:lnSpc>
                          <a:spcPct val="115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6. Repetition of information.</a:t>
                      </a:r>
                    </a:p>
                  </a:txBody>
                  <a:tcPr marL="68580" marR="68580" marT="0" marB="0">
                    <a:lnL>
                      <a:noFill/>
                    </a:lnL>
                    <a:lnR>
                      <a:noFill/>
                    </a:lnR>
                    <a:lnT>
                      <a:noFill/>
                    </a:lnT>
                    <a:lnB>
                      <a:noFill/>
                    </a:lnB>
                  </a:tcPr>
                </a:tc>
                <a:extLst>
                  <a:ext uri="{0D108BD9-81ED-4DB2-BD59-A6C34878D82A}">
                    <a16:rowId xmlns:a16="http://schemas.microsoft.com/office/drawing/2014/main" val="69834705"/>
                  </a:ext>
                </a:extLst>
              </a:tr>
              <a:tr h="0">
                <a:tc>
                  <a:txBody>
                    <a:bodyPr/>
                    <a:lstStyle/>
                    <a:p>
                      <a:pPr marL="0" marR="0">
                        <a:lnSpc>
                          <a:spcPct val="115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7. Potential for bias.</a:t>
                      </a:r>
                    </a:p>
                  </a:txBody>
                  <a:tcPr marL="68580" marR="68580" marT="0" marB="0">
                    <a:lnL>
                      <a:noFill/>
                    </a:lnL>
                    <a:lnR>
                      <a:noFill/>
                    </a:lnR>
                    <a:lnT>
                      <a:noFill/>
                    </a:lnT>
                    <a:lnB>
                      <a:noFill/>
                    </a:lnB>
                  </a:tcPr>
                </a:tc>
                <a:extLst>
                  <a:ext uri="{0D108BD9-81ED-4DB2-BD59-A6C34878D82A}">
                    <a16:rowId xmlns:a16="http://schemas.microsoft.com/office/drawing/2014/main" val="5406821"/>
                  </a:ext>
                </a:extLst>
              </a:tr>
              <a:tr h="0">
                <a:tc>
                  <a:txBody>
                    <a:bodyPr/>
                    <a:lstStyle/>
                    <a:p>
                      <a:pPr marL="0" marR="0">
                        <a:lnSpc>
                          <a:spcPct val="115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8. Inability to learn beyond its training data which goes up until 2021.</a:t>
                      </a:r>
                    </a:p>
                  </a:txBody>
                  <a:tcPr marL="68580" marR="68580" marT="0" marB="0">
                    <a:lnL>
                      <a:noFill/>
                    </a:lnL>
                    <a:lnR>
                      <a:noFill/>
                    </a:lnR>
                    <a:lnT>
                      <a:noFill/>
                    </a:lnT>
                    <a:lnB>
                      <a:noFill/>
                    </a:lnB>
                  </a:tcPr>
                </a:tc>
                <a:extLst>
                  <a:ext uri="{0D108BD9-81ED-4DB2-BD59-A6C34878D82A}">
                    <a16:rowId xmlns:a16="http://schemas.microsoft.com/office/drawing/2014/main" val="3581737106"/>
                  </a:ext>
                </a:extLst>
              </a:tr>
              <a:tr h="0">
                <a:tc>
                  <a:txBody>
                    <a:bodyPr/>
                    <a:lstStyle/>
                    <a:p>
                      <a:pPr marL="0" marR="0">
                        <a:lnSpc>
                          <a:spcPct val="115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9. Potential misuse for malicious purposes.</a:t>
                      </a:r>
                    </a:p>
                  </a:txBody>
                  <a:tcPr marL="68580" marR="68580" marT="0" marB="0">
                    <a:lnL>
                      <a:noFill/>
                    </a:lnL>
                    <a:lnR>
                      <a:noFill/>
                    </a:lnR>
                    <a:lnT>
                      <a:noFill/>
                    </a:lnT>
                    <a:lnB>
                      <a:noFill/>
                    </a:lnB>
                  </a:tcPr>
                </a:tc>
                <a:extLst>
                  <a:ext uri="{0D108BD9-81ED-4DB2-BD59-A6C34878D82A}">
                    <a16:rowId xmlns:a16="http://schemas.microsoft.com/office/drawing/2014/main" val="814747068"/>
                  </a:ext>
                </a:extLst>
              </a:tr>
              <a:tr h="0">
                <a:tc>
                  <a:txBody>
                    <a:bodyPr/>
                    <a:lstStyle/>
                    <a:p>
                      <a:pPr marL="0" marR="0">
                        <a:lnSpc>
                          <a:spcPct val="115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10. Syntax and grammatical errors.</a:t>
                      </a:r>
                    </a:p>
                  </a:txBody>
                  <a:tcPr marL="68580" marR="68580" marT="0" marB="0">
                    <a:lnL>
                      <a:noFill/>
                    </a:lnL>
                    <a:lnR>
                      <a:noFill/>
                    </a:lnR>
                    <a:lnT>
                      <a:noFill/>
                    </a:lnT>
                    <a:lnB>
                      <a:noFill/>
                    </a:lnB>
                  </a:tcPr>
                </a:tc>
                <a:extLst>
                  <a:ext uri="{0D108BD9-81ED-4DB2-BD59-A6C34878D82A}">
                    <a16:rowId xmlns:a16="http://schemas.microsoft.com/office/drawing/2014/main" val="89390260"/>
                  </a:ext>
                </a:extLst>
              </a:tr>
              <a:tr h="0">
                <a:tc>
                  <a:txBody>
                    <a:bodyPr/>
                    <a:lstStyle/>
                    <a:p>
                      <a:pPr marL="0" marR="0">
                        <a:lnSpc>
                          <a:spcPct val="115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11. Does not provide much opportunity for speaking practice.</a:t>
                      </a: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4646674"/>
                  </a:ext>
                </a:extLst>
              </a:tr>
            </a:tbl>
          </a:graphicData>
        </a:graphic>
      </p:graphicFrame>
      <p:pic>
        <p:nvPicPr>
          <p:cNvPr id="6" name="Picture 5">
            <a:extLst>
              <a:ext uri="{FF2B5EF4-FFF2-40B4-BE49-F238E27FC236}">
                <a16:creationId xmlns:a16="http://schemas.microsoft.com/office/drawing/2014/main" id="{2F3AD4AC-7E68-F537-78AC-463CC9F44B6F}"/>
              </a:ext>
            </a:extLst>
          </p:cNvPr>
          <p:cNvPicPr>
            <a:picLocks noChangeAspect="1"/>
          </p:cNvPicPr>
          <p:nvPr/>
        </p:nvPicPr>
        <p:blipFill>
          <a:blip r:embed="rId3"/>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28673580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81BE2F0-2B6F-4B7F-45BD-7E93919414A3}"/>
              </a:ext>
            </a:extLst>
          </p:cNvPr>
          <p:cNvSpPr>
            <a:spLocks noGrp="1"/>
          </p:cNvSpPr>
          <p:nvPr>
            <p:ph type="body" sz="quarter" idx="10"/>
          </p:nvPr>
        </p:nvSpPr>
        <p:spPr>
          <a:xfrm>
            <a:off x="400692" y="126701"/>
            <a:ext cx="8133726" cy="252412"/>
          </a:xfrm>
        </p:spPr>
        <p:txBody>
          <a:bodyPr/>
          <a:lstStyle/>
          <a:p>
            <a:r>
              <a:rPr lang="en-US" sz="1400" b="1" i="1" dirty="0">
                <a:solidFill>
                  <a:schemeClr val="tx1"/>
                </a:solidFill>
                <a:effectLst/>
                <a:latin typeface="Times New Roman" panose="02020603050405020304" pitchFamily="18" charset="0"/>
                <a:ea typeface="Times New Roman" panose="02020603050405020304" pitchFamily="18" charset="0"/>
              </a:rPr>
              <a:t>RQ2: How do content creators describe their current practices of using </a:t>
            </a:r>
            <a:r>
              <a:rPr lang="en-US" sz="1400" b="1" i="1" dirty="0" err="1">
                <a:solidFill>
                  <a:schemeClr val="tx1"/>
                </a:solidFill>
                <a:effectLst/>
                <a:latin typeface="Times New Roman" panose="02020603050405020304" pitchFamily="18" charset="0"/>
                <a:ea typeface="Times New Roman" panose="02020603050405020304" pitchFamily="18" charset="0"/>
              </a:rPr>
              <a:t>ChatGPT</a:t>
            </a:r>
            <a:r>
              <a:rPr lang="en-US" sz="1400" b="1" i="1" dirty="0">
                <a:solidFill>
                  <a:schemeClr val="tx1"/>
                </a:solidFill>
                <a:effectLst/>
                <a:latin typeface="Times New Roman" panose="02020603050405020304" pitchFamily="18" charset="0"/>
                <a:ea typeface="Times New Roman" panose="02020603050405020304" pitchFamily="18" charset="0"/>
              </a:rPr>
              <a:t> in language education? </a:t>
            </a:r>
          </a:p>
          <a:p>
            <a:endParaRPr lang="en-US" sz="1100" b="1" i="1"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A49EAF96-F888-F088-92CF-CB7AB0372CD9}"/>
              </a:ext>
            </a:extLst>
          </p:cNvPr>
          <p:cNvSpPr txBox="1"/>
          <p:nvPr/>
        </p:nvSpPr>
        <p:spPr>
          <a:xfrm>
            <a:off x="760288" y="458936"/>
            <a:ext cx="7366569" cy="1303306"/>
          </a:xfrm>
          <a:prstGeom prst="rect">
            <a:avLst/>
          </a:prstGeom>
          <a:noFill/>
        </p:spPr>
        <p:txBody>
          <a:bodyPr wrap="square">
            <a:spAutoFit/>
          </a:bodyPr>
          <a:lstStyle/>
          <a:p>
            <a:r>
              <a:rPr lang="en-US" altLang="zh-CN" sz="2200" b="1" dirty="0">
                <a:latin typeface="Tahoma" panose="020B0604030504040204" pitchFamily="34" charset="0"/>
                <a:ea typeface="Tahoma" panose="020B0604030504040204" pitchFamily="34" charset="0"/>
                <a:cs typeface="Tahoma" panose="020B0604030504040204" pitchFamily="34" charset="0"/>
              </a:rPr>
              <a:t>Q2</a:t>
            </a:r>
            <a:r>
              <a:rPr lang="en-US" sz="2200" b="1" dirty="0">
                <a:effectLst/>
                <a:latin typeface="Tahoma" panose="020B0604030504040204" pitchFamily="34" charset="0"/>
                <a:ea typeface="Tahoma" panose="020B0604030504040204" pitchFamily="34" charset="0"/>
                <a:cs typeface="Tahoma" panose="020B0604030504040204" pitchFamily="34" charset="0"/>
              </a:rPr>
              <a:t>a. How do they perceive the potential benefits and drawbacks of incorporating </a:t>
            </a:r>
            <a:r>
              <a:rPr lang="en-US" sz="2200" b="1" dirty="0" err="1">
                <a:effectLst/>
                <a:latin typeface="Tahoma" panose="020B0604030504040204" pitchFamily="34" charset="0"/>
                <a:ea typeface="Tahoma" panose="020B0604030504040204" pitchFamily="34" charset="0"/>
                <a:cs typeface="Tahoma" panose="020B0604030504040204" pitchFamily="34" charset="0"/>
              </a:rPr>
              <a:t>ChatGPT</a:t>
            </a:r>
            <a:r>
              <a:rPr lang="en-US" sz="2200" b="1" dirty="0">
                <a:effectLst/>
                <a:latin typeface="Tahoma" panose="020B0604030504040204" pitchFamily="34" charset="0"/>
                <a:ea typeface="Tahoma" panose="020B0604030504040204" pitchFamily="34" charset="0"/>
                <a:cs typeface="Tahoma" panose="020B0604030504040204" pitchFamily="34" charset="0"/>
              </a:rPr>
              <a:t> in language learning?</a:t>
            </a:r>
          </a:p>
          <a:p>
            <a:pPr>
              <a:lnSpc>
                <a:spcPct val="115000"/>
              </a:lnSpc>
            </a:pPr>
            <a:endParaRPr lang="en-US" sz="1200" b="1" dirty="0">
              <a:effectLst/>
              <a:latin typeface="Times New Roman" panose="02020603050405020304" pitchFamily="18" charset="0"/>
              <a:ea typeface="SimSun" panose="02010600030101010101" pitchFamily="2" charset="-122"/>
            </a:endParaRPr>
          </a:p>
        </p:txBody>
      </p:sp>
      <p:graphicFrame>
        <p:nvGraphicFramePr>
          <p:cNvPr id="3" name="Table 2">
            <a:extLst>
              <a:ext uri="{FF2B5EF4-FFF2-40B4-BE49-F238E27FC236}">
                <a16:creationId xmlns:a16="http://schemas.microsoft.com/office/drawing/2014/main" id="{0C1536B0-A60F-B22D-C2A9-A024412422BE}"/>
              </a:ext>
            </a:extLst>
          </p:cNvPr>
          <p:cNvGraphicFramePr>
            <a:graphicFrameLocks noGrp="1"/>
          </p:cNvGraphicFramePr>
          <p:nvPr>
            <p:extLst>
              <p:ext uri="{D42A27DB-BD31-4B8C-83A1-F6EECF244321}">
                <p14:modId xmlns:p14="http://schemas.microsoft.com/office/powerpoint/2010/main" val="1640140176"/>
              </p:ext>
            </p:extLst>
          </p:nvPr>
        </p:nvGraphicFramePr>
        <p:xfrm>
          <a:off x="1303830" y="1684133"/>
          <a:ext cx="5937250" cy="2834640"/>
        </p:xfrm>
        <a:graphic>
          <a:graphicData uri="http://schemas.openxmlformats.org/drawingml/2006/table">
            <a:tbl>
              <a:tblPr firstRow="1" firstCol="1" bandRow="1"/>
              <a:tblGrid>
                <a:gridCol w="5937250">
                  <a:extLst>
                    <a:ext uri="{9D8B030D-6E8A-4147-A177-3AD203B41FA5}">
                      <a16:colId xmlns:a16="http://schemas.microsoft.com/office/drawing/2014/main" val="2522236015"/>
                    </a:ext>
                  </a:extLst>
                </a:gridCol>
              </a:tblGrid>
              <a:tr h="0">
                <a:tc>
                  <a:txBody>
                    <a:bodyPr/>
                    <a:lstStyle/>
                    <a:p>
                      <a:pPr marL="0" marR="0">
                        <a:lnSpc>
                          <a:spcPct val="10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Concerns of ChatGPT</a:t>
                      </a: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7822195"/>
                  </a:ext>
                </a:extLst>
              </a:tr>
              <a:tr h="0">
                <a:tc>
                  <a:txBody>
                    <a:bodyPr/>
                    <a:lstStyle/>
                    <a:p>
                      <a:pPr marL="0" marR="0">
                        <a:lnSpc>
                          <a:spcPct val="1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1. The danger of being too dependent on </a:t>
                      </a:r>
                      <a:r>
                        <a:rPr lang="en-US" sz="1400" b="1" dirty="0" err="1">
                          <a:effectLst/>
                          <a:latin typeface="Tahoma" panose="020B0604030504040204" pitchFamily="34" charset="0"/>
                          <a:ea typeface="Tahoma" panose="020B0604030504040204" pitchFamily="34" charset="0"/>
                          <a:cs typeface="Tahoma" panose="020B0604030504040204" pitchFamily="34" charset="0"/>
                        </a:rPr>
                        <a:t>ChatGPT</a:t>
                      </a:r>
                      <a:r>
                        <a:rPr lang="en-US" sz="1400" b="1" dirty="0">
                          <a:effectLst/>
                          <a:latin typeface="Tahoma" panose="020B0604030504040204" pitchFamily="34" charset="0"/>
                          <a:ea typeface="Tahoma" panose="020B0604030504040204" pitchFamily="34" charset="0"/>
                          <a:cs typeface="Tahoma" panose="020B0604030504040204" pitchFamily="34" charset="0"/>
                        </a:rPr>
                        <a:t> for writing essays and creative writing.</a:t>
                      </a:r>
                    </a:p>
                  </a:txBody>
                  <a:tcPr marL="68580" marR="68580" marT="0" marB="0">
                    <a:lnL>
                      <a:noFill/>
                    </a:lnL>
                    <a:lnR>
                      <a:noFill/>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15356012"/>
                  </a:ext>
                </a:extLst>
              </a:tr>
              <a:tr h="0">
                <a:tc>
                  <a:txBody>
                    <a:bodyPr/>
                    <a:lstStyle/>
                    <a:p>
                      <a:pPr marL="0" marR="0">
                        <a:lnSpc>
                          <a:spcPct val="1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2. Potentially replacing human workers.</a:t>
                      </a:r>
                    </a:p>
                  </a:txBody>
                  <a:tcPr marL="68580" marR="68580" marT="0" marB="0">
                    <a:lnL>
                      <a:noFill/>
                    </a:lnL>
                    <a:lnR>
                      <a:noFill/>
                    </a:lnR>
                    <a:lnT>
                      <a:noFill/>
                    </a:lnT>
                    <a:lnB>
                      <a:noFill/>
                    </a:lnB>
                  </a:tcPr>
                </a:tc>
                <a:extLst>
                  <a:ext uri="{0D108BD9-81ED-4DB2-BD59-A6C34878D82A}">
                    <a16:rowId xmlns:a16="http://schemas.microsoft.com/office/drawing/2014/main" val="777282695"/>
                  </a:ext>
                </a:extLst>
              </a:tr>
              <a:tr h="0">
                <a:tc>
                  <a:txBody>
                    <a:bodyPr/>
                    <a:lstStyle/>
                    <a:p>
                      <a:pPr marL="0" marR="0">
                        <a:lnSpc>
                          <a:spcPct val="1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3. Creating competition, insecurity, and fear.</a:t>
                      </a:r>
                    </a:p>
                  </a:txBody>
                  <a:tcPr marL="68580" marR="68580" marT="0" marB="0">
                    <a:lnL>
                      <a:noFill/>
                    </a:lnL>
                    <a:lnR>
                      <a:noFill/>
                    </a:lnR>
                    <a:lnT>
                      <a:noFill/>
                    </a:lnT>
                    <a:lnB>
                      <a:noFill/>
                    </a:lnB>
                  </a:tcPr>
                </a:tc>
                <a:extLst>
                  <a:ext uri="{0D108BD9-81ED-4DB2-BD59-A6C34878D82A}">
                    <a16:rowId xmlns:a16="http://schemas.microsoft.com/office/drawing/2014/main" val="2096450460"/>
                  </a:ext>
                </a:extLst>
              </a:tr>
              <a:tr h="0">
                <a:tc>
                  <a:txBody>
                    <a:bodyPr/>
                    <a:lstStyle/>
                    <a:p>
                      <a:pPr marL="0" marR="0">
                        <a:lnSpc>
                          <a:spcPct val="1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4. Data privacy.</a:t>
                      </a:r>
                    </a:p>
                  </a:txBody>
                  <a:tcPr marL="68580" marR="68580" marT="0" marB="0">
                    <a:lnL>
                      <a:noFill/>
                    </a:lnL>
                    <a:lnR>
                      <a:noFill/>
                    </a:lnR>
                    <a:lnT>
                      <a:noFill/>
                    </a:lnT>
                    <a:lnB>
                      <a:noFill/>
                    </a:lnB>
                  </a:tcPr>
                </a:tc>
                <a:extLst>
                  <a:ext uri="{0D108BD9-81ED-4DB2-BD59-A6C34878D82A}">
                    <a16:rowId xmlns:a16="http://schemas.microsoft.com/office/drawing/2014/main" val="469370729"/>
                  </a:ext>
                </a:extLst>
              </a:tr>
              <a:tr h="0">
                <a:tc>
                  <a:txBody>
                    <a:bodyPr/>
                    <a:lstStyle/>
                    <a:p>
                      <a:pPr marL="0" marR="0">
                        <a:lnSpc>
                          <a:spcPct val="1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5. No connection between the rapid development of AI and the growth of human language faculty.</a:t>
                      </a:r>
                    </a:p>
                  </a:txBody>
                  <a:tcPr marL="68580" marR="68580" marT="0" marB="0">
                    <a:lnL>
                      <a:noFill/>
                    </a:lnL>
                    <a:lnR>
                      <a:noFill/>
                    </a:lnR>
                    <a:lnT>
                      <a:noFill/>
                    </a:lnT>
                    <a:lnB>
                      <a:noFill/>
                    </a:lnB>
                  </a:tcPr>
                </a:tc>
                <a:extLst>
                  <a:ext uri="{0D108BD9-81ED-4DB2-BD59-A6C34878D82A}">
                    <a16:rowId xmlns:a16="http://schemas.microsoft.com/office/drawing/2014/main" val="519854625"/>
                  </a:ext>
                </a:extLst>
              </a:tr>
              <a:tr h="0">
                <a:tc>
                  <a:txBody>
                    <a:bodyPr/>
                    <a:lstStyle/>
                    <a:p>
                      <a:pPr marL="0" marR="0">
                        <a:lnSpc>
                          <a:spcPct val="1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6. Challenge for teachers as well as organizations and institutions to detect plagiarism.</a:t>
                      </a:r>
                    </a:p>
                  </a:txBody>
                  <a:tcPr marL="68580" marR="68580" marT="0" marB="0">
                    <a:lnL>
                      <a:noFill/>
                    </a:lnL>
                    <a:lnR>
                      <a:noFill/>
                    </a:lnR>
                    <a:lnT>
                      <a:noFill/>
                    </a:lnT>
                    <a:lnB>
                      <a:noFill/>
                    </a:lnB>
                  </a:tcPr>
                </a:tc>
                <a:extLst>
                  <a:ext uri="{0D108BD9-81ED-4DB2-BD59-A6C34878D82A}">
                    <a16:rowId xmlns:a16="http://schemas.microsoft.com/office/drawing/2014/main" val="1229027059"/>
                  </a:ext>
                </a:extLst>
              </a:tr>
              <a:tr h="0">
                <a:tc>
                  <a:txBody>
                    <a:bodyPr/>
                    <a:lstStyle/>
                    <a:p>
                      <a:pPr marL="0" marR="0">
                        <a:lnSpc>
                          <a:spcPct val="1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7. Many replicates countless previous failed attempts to introduce new technology to language education, such as printed books and LP records.</a:t>
                      </a: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282209"/>
                  </a:ext>
                </a:extLst>
              </a:tr>
            </a:tbl>
          </a:graphicData>
        </a:graphic>
      </p:graphicFrame>
      <p:pic>
        <p:nvPicPr>
          <p:cNvPr id="6" name="Picture 5">
            <a:extLst>
              <a:ext uri="{FF2B5EF4-FFF2-40B4-BE49-F238E27FC236}">
                <a16:creationId xmlns:a16="http://schemas.microsoft.com/office/drawing/2014/main" id="{0B709F4F-B5F2-1799-0F60-966F04918094}"/>
              </a:ext>
            </a:extLst>
          </p:cNvPr>
          <p:cNvPicPr>
            <a:picLocks noChangeAspect="1"/>
          </p:cNvPicPr>
          <p:nvPr/>
        </p:nvPicPr>
        <p:blipFill>
          <a:blip r:embed="rId3"/>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1052022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ChatGPT</a:t>
            </a:r>
            <a:endParaRPr lang="en-US" dirty="0"/>
          </a:p>
        </p:txBody>
      </p:sp>
      <p:sp>
        <p:nvSpPr>
          <p:cNvPr id="3" name="Text Placeholder 2"/>
          <p:cNvSpPr>
            <a:spLocks noGrp="1"/>
          </p:cNvSpPr>
          <p:nvPr>
            <p:ph type="body" sz="quarter" idx="10"/>
          </p:nvPr>
        </p:nvSpPr>
        <p:spPr/>
        <p:txBody>
          <a:bodyPr/>
          <a:lstStyle/>
          <a:p>
            <a:r>
              <a:rPr lang="en-US" dirty="0"/>
              <a:t>SECTION 1</a:t>
            </a:r>
          </a:p>
        </p:txBody>
      </p:sp>
      <p:pic>
        <p:nvPicPr>
          <p:cNvPr id="1026" name="Picture 2" descr="What is ChatGPT? How do you use it? How do you benefit from it? – :: Hawar  Koyi – Personal Site ::">
            <a:extLst>
              <a:ext uri="{FF2B5EF4-FFF2-40B4-BE49-F238E27FC236}">
                <a16:creationId xmlns:a16="http://schemas.microsoft.com/office/drawing/2014/main" id="{806A0F03-D8CC-40F6-AB1B-F65CD1BF1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4759" y="656910"/>
            <a:ext cx="6009241" cy="3380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5288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9EAF96-F888-F088-92CF-CB7AB0372CD9}"/>
              </a:ext>
            </a:extLst>
          </p:cNvPr>
          <p:cNvSpPr txBox="1"/>
          <p:nvPr/>
        </p:nvSpPr>
        <p:spPr>
          <a:xfrm>
            <a:off x="338289" y="475201"/>
            <a:ext cx="8348598" cy="474041"/>
          </a:xfrm>
          <a:prstGeom prst="rect">
            <a:avLst/>
          </a:prstGeom>
          <a:noFill/>
        </p:spPr>
        <p:txBody>
          <a:bodyPr wrap="square">
            <a:spAutoFit/>
          </a:bodyPr>
          <a:lstStyle/>
          <a:p>
            <a:pPr>
              <a:lnSpc>
                <a:spcPct val="115000"/>
              </a:lnSpc>
            </a:pPr>
            <a:r>
              <a:rPr lang="en-US" altLang="zh-CN" sz="2400" b="1" dirty="0">
                <a:latin typeface="Tahoma" panose="020B0604030504040204" pitchFamily="34" charset="0"/>
                <a:ea typeface="Tahoma" panose="020B0604030504040204" pitchFamily="34" charset="0"/>
                <a:cs typeface="Tahoma" panose="020B0604030504040204" pitchFamily="34" charset="0"/>
              </a:rPr>
              <a:t>Interview Data (from Study #3)</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EF1D3BD-160A-B188-B00B-7EC397D9A9DD}"/>
              </a:ext>
            </a:extLst>
          </p:cNvPr>
          <p:cNvPicPr>
            <a:picLocks noChangeAspect="1"/>
          </p:cNvPicPr>
          <p:nvPr/>
        </p:nvPicPr>
        <p:blipFill>
          <a:blip r:embed="rId3"/>
          <a:stretch>
            <a:fillRect/>
          </a:stretch>
        </p:blipFill>
        <p:spPr>
          <a:xfrm>
            <a:off x="2325130" y="4858553"/>
            <a:ext cx="2590800" cy="228600"/>
          </a:xfrm>
          <a:prstGeom prst="rect">
            <a:avLst/>
          </a:prstGeom>
        </p:spPr>
      </p:pic>
      <p:sp>
        <p:nvSpPr>
          <p:cNvPr id="3" name="Text Placeholder 2">
            <a:extLst>
              <a:ext uri="{FF2B5EF4-FFF2-40B4-BE49-F238E27FC236}">
                <a16:creationId xmlns:a16="http://schemas.microsoft.com/office/drawing/2014/main" id="{DC084D04-5DCD-0428-BF50-B0A9286987E9}"/>
              </a:ext>
            </a:extLst>
          </p:cNvPr>
          <p:cNvSpPr>
            <a:spLocks noGrp="1"/>
          </p:cNvSpPr>
          <p:nvPr>
            <p:ph type="body" sz="quarter" idx="10"/>
          </p:nvPr>
        </p:nvSpPr>
        <p:spPr/>
        <p:txBody>
          <a:bodyPr/>
          <a:lstStyle/>
          <a:p>
            <a:endParaRPr lang="en-US"/>
          </a:p>
        </p:txBody>
      </p:sp>
      <p:sp>
        <p:nvSpPr>
          <p:cNvPr id="27" name="TextBox 26">
            <a:extLst>
              <a:ext uri="{FF2B5EF4-FFF2-40B4-BE49-F238E27FC236}">
                <a16:creationId xmlns:a16="http://schemas.microsoft.com/office/drawing/2014/main" id="{EF9BE3EE-2A69-76D2-8FE7-BF5AFCB58460}"/>
              </a:ext>
            </a:extLst>
          </p:cNvPr>
          <p:cNvSpPr txBox="1"/>
          <p:nvPr/>
        </p:nvSpPr>
        <p:spPr>
          <a:xfrm>
            <a:off x="3643071" y="1010657"/>
            <a:ext cx="5104947" cy="1479379"/>
          </a:xfrm>
          <a:prstGeom prst="rect">
            <a:avLst/>
          </a:prstGeom>
          <a:noFill/>
        </p:spPr>
        <p:txBody>
          <a:bodyPr wrap="square">
            <a:spAutoFit/>
          </a:bodyPr>
          <a:lstStyle/>
          <a:p>
            <a:pPr>
              <a:lnSpc>
                <a:spcPct val="115000"/>
              </a:lnSpc>
            </a:pPr>
            <a:r>
              <a:rPr lang="en-US" sz="1600" b="1" dirty="0">
                <a:effectLst/>
                <a:latin typeface="Tahoma" panose="020B0604030504040204" pitchFamily="34" charset="0"/>
                <a:ea typeface="Tahoma" panose="020B0604030504040204" pitchFamily="34" charset="0"/>
                <a:cs typeface="Tahoma" panose="020B0604030504040204" pitchFamily="34" charset="0"/>
              </a:rPr>
              <a:t>“..can you use those words and write an article about love, for example, and 10 out of 10 times it gives me a really boring article which I don't think is quite catchy or engaging.” (</a:t>
            </a:r>
            <a:r>
              <a:rPr lang="en-US" sz="1600" b="1" dirty="0" err="1">
                <a:effectLst/>
                <a:latin typeface="Tahoma" panose="020B0604030504040204" pitchFamily="34" charset="0"/>
                <a:ea typeface="Tahoma" panose="020B0604030504040204" pitchFamily="34" charset="0"/>
                <a:cs typeface="Tahoma" panose="020B0604030504040204" pitchFamily="34" charset="0"/>
              </a:rPr>
              <a:t>Shuo</a:t>
            </a:r>
            <a:r>
              <a:rPr lang="en-US" sz="1600" b="1" dirty="0">
                <a:effectLst/>
                <a:latin typeface="Tahoma" panose="020B0604030504040204" pitchFamily="34" charset="0"/>
                <a:ea typeface="Tahoma" panose="020B0604030504040204" pitchFamily="34" charset="0"/>
                <a:cs typeface="Tahoma" panose="020B0604030504040204" pitchFamily="34" charset="0"/>
              </a:rPr>
              <a:t> </a:t>
            </a:r>
            <a:r>
              <a:rPr lang="en-US" sz="1600" b="1" dirty="0" err="1">
                <a:effectLst/>
                <a:latin typeface="Tahoma" panose="020B0604030504040204" pitchFamily="34" charset="0"/>
                <a:ea typeface="Tahoma" panose="020B0604030504040204" pitchFamily="34" charset="0"/>
                <a:cs typeface="Tahoma" panose="020B0604030504040204" pitchFamily="34" charset="0"/>
              </a:rPr>
              <a:t>Xiong</a:t>
            </a:r>
            <a:r>
              <a:rPr lang="en-US" sz="1600" b="1" dirty="0">
                <a:effectLst/>
                <a:latin typeface="Tahoma" panose="020B0604030504040204" pitchFamily="34" charset="0"/>
                <a:ea typeface="Tahoma" panose="020B0604030504040204" pitchFamily="34" charset="0"/>
                <a:cs typeface="Tahoma" panose="020B0604030504040204" pitchFamily="34" charset="0"/>
              </a:rPr>
              <a:t>, Interview, June 12, 2023) </a:t>
            </a:r>
          </a:p>
        </p:txBody>
      </p:sp>
      <p:sp>
        <p:nvSpPr>
          <p:cNvPr id="21" name="TextBox 20">
            <a:extLst>
              <a:ext uri="{FF2B5EF4-FFF2-40B4-BE49-F238E27FC236}">
                <a16:creationId xmlns:a16="http://schemas.microsoft.com/office/drawing/2014/main" id="{6C16D0CB-1483-719C-A056-19C6B47A7348}"/>
              </a:ext>
            </a:extLst>
          </p:cNvPr>
          <p:cNvSpPr txBox="1"/>
          <p:nvPr/>
        </p:nvSpPr>
        <p:spPr>
          <a:xfrm>
            <a:off x="543772" y="2849485"/>
            <a:ext cx="4915930" cy="1762534"/>
          </a:xfrm>
          <a:prstGeom prst="rect">
            <a:avLst/>
          </a:prstGeom>
          <a:noFill/>
        </p:spPr>
        <p:txBody>
          <a:bodyPr wrap="square">
            <a:spAutoFit/>
          </a:bodyPr>
          <a:lstStyle/>
          <a:p>
            <a:pPr>
              <a:lnSpc>
                <a:spcPct val="115000"/>
              </a:lnSpc>
            </a:pPr>
            <a:r>
              <a:rPr lang="en-US" sz="1600" b="1" dirty="0">
                <a:effectLst/>
                <a:latin typeface="Tahoma" panose="020B0604030504040204" pitchFamily="34" charset="0"/>
                <a:ea typeface="Tahoma" panose="020B0604030504040204" pitchFamily="34" charset="0"/>
                <a:cs typeface="Tahoma" panose="020B0604030504040204" pitchFamily="34" charset="0"/>
              </a:rPr>
              <a:t> “Sometimes it begins to hallucinate or feed you with incorrect information because what it is doing is creating text and it's not always correct.” (Craig </a:t>
            </a:r>
            <a:r>
              <a:rPr lang="en-US" sz="1600" b="1" dirty="0" err="1">
                <a:effectLst/>
                <a:latin typeface="Tahoma" panose="020B0604030504040204" pitchFamily="34" charset="0"/>
                <a:ea typeface="Tahoma" panose="020B0604030504040204" pitchFamily="34" charset="0"/>
                <a:cs typeface="Tahoma" panose="020B0604030504040204" pitchFamily="34" charset="0"/>
              </a:rPr>
              <a:t>Wheland</a:t>
            </a:r>
            <a:r>
              <a:rPr lang="en-US" sz="1600" b="1" dirty="0">
                <a:effectLst/>
                <a:latin typeface="Tahoma" panose="020B0604030504040204" pitchFamily="34" charset="0"/>
                <a:ea typeface="Tahoma" panose="020B0604030504040204" pitchFamily="34" charset="0"/>
                <a:cs typeface="Tahoma" panose="020B0604030504040204" pitchFamily="34" charset="0"/>
              </a:rPr>
              <a:t>, Interview, May 17, 2023) </a:t>
            </a:r>
          </a:p>
          <a:p>
            <a:pPr>
              <a:lnSpc>
                <a:spcPct val="115000"/>
              </a:lnSpc>
            </a:pPr>
            <a:endParaRPr lang="en-US" sz="16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screenshot of a website&#10;&#10;Description automatically generated">
            <a:extLst>
              <a:ext uri="{FF2B5EF4-FFF2-40B4-BE49-F238E27FC236}">
                <a16:creationId xmlns:a16="http://schemas.microsoft.com/office/drawing/2014/main" id="{C45E754D-2834-F40E-62CD-59FF8C50D2FF}"/>
              </a:ext>
            </a:extLst>
          </p:cNvPr>
          <p:cNvPicPr>
            <a:picLocks noChangeAspect="1"/>
          </p:cNvPicPr>
          <p:nvPr/>
        </p:nvPicPr>
        <p:blipFill rotWithShape="1">
          <a:blip r:embed="rId4"/>
          <a:srcRect r="69844"/>
          <a:stretch/>
        </p:blipFill>
        <p:spPr>
          <a:xfrm>
            <a:off x="141817" y="1278931"/>
            <a:ext cx="1235427" cy="1012064"/>
          </a:xfrm>
          <a:prstGeom prst="rect">
            <a:avLst/>
          </a:prstGeom>
        </p:spPr>
      </p:pic>
      <p:pic>
        <p:nvPicPr>
          <p:cNvPr id="12" name="Picture 11" descr="A screenshot of a website&#10;&#10;Description automatically generated">
            <a:extLst>
              <a:ext uri="{FF2B5EF4-FFF2-40B4-BE49-F238E27FC236}">
                <a16:creationId xmlns:a16="http://schemas.microsoft.com/office/drawing/2014/main" id="{E6514866-8698-BE27-F9BA-BF9361D15664}"/>
              </a:ext>
            </a:extLst>
          </p:cNvPr>
          <p:cNvPicPr>
            <a:picLocks noChangeAspect="1"/>
          </p:cNvPicPr>
          <p:nvPr/>
        </p:nvPicPr>
        <p:blipFill rotWithShape="1">
          <a:blip r:embed="rId4"/>
          <a:srcRect l="48471"/>
          <a:stretch/>
        </p:blipFill>
        <p:spPr>
          <a:xfrm>
            <a:off x="1349982" y="1362538"/>
            <a:ext cx="2111022" cy="1012064"/>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CBE27A7A-79D4-1613-BF90-AABD43032333}"/>
              </a:ext>
            </a:extLst>
          </p:cNvPr>
          <p:cNvPicPr>
            <a:picLocks noChangeAspect="1"/>
          </p:cNvPicPr>
          <p:nvPr/>
        </p:nvPicPr>
        <p:blipFill>
          <a:blip r:embed="rId5"/>
          <a:stretch>
            <a:fillRect/>
          </a:stretch>
        </p:blipFill>
        <p:spPr>
          <a:xfrm>
            <a:off x="5283906" y="3006656"/>
            <a:ext cx="3860094" cy="818636"/>
          </a:xfrm>
          <a:prstGeom prst="rect">
            <a:avLst/>
          </a:prstGeom>
        </p:spPr>
      </p:pic>
    </p:spTree>
    <p:extLst>
      <p:ext uri="{BB962C8B-B14F-4D97-AF65-F5344CB8AC3E}">
        <p14:creationId xmlns:p14="http://schemas.microsoft.com/office/powerpoint/2010/main" val="32897758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9EAF96-F888-F088-92CF-CB7AB0372CD9}"/>
              </a:ext>
            </a:extLst>
          </p:cNvPr>
          <p:cNvSpPr txBox="1"/>
          <p:nvPr/>
        </p:nvSpPr>
        <p:spPr>
          <a:xfrm>
            <a:off x="338289" y="475201"/>
            <a:ext cx="8348598" cy="537711"/>
          </a:xfrm>
          <a:prstGeom prst="rect">
            <a:avLst/>
          </a:prstGeom>
          <a:noFill/>
        </p:spPr>
        <p:txBody>
          <a:bodyPr wrap="square">
            <a:spAutoFit/>
          </a:bodyPr>
          <a:lstStyle/>
          <a:p>
            <a:pPr>
              <a:lnSpc>
                <a:spcPct val="115000"/>
              </a:lnSpc>
            </a:pPr>
            <a:r>
              <a:rPr lang="en-US" altLang="zh-CN" sz="2800" b="1" dirty="0">
                <a:latin typeface="Tahoma" panose="020B0604030504040204" pitchFamily="34" charset="0"/>
                <a:ea typeface="Tahoma" panose="020B0604030504040204" pitchFamily="34" charset="0"/>
                <a:cs typeface="Tahoma" panose="020B0604030504040204" pitchFamily="34" charset="0"/>
              </a:rPr>
              <a:t>Interview Data (from Study #3)</a:t>
            </a:r>
            <a:endParaRPr lang="en-US" sz="28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EF1D3BD-160A-B188-B00B-7EC397D9A9DD}"/>
              </a:ext>
            </a:extLst>
          </p:cNvPr>
          <p:cNvPicPr>
            <a:picLocks noChangeAspect="1"/>
          </p:cNvPicPr>
          <p:nvPr/>
        </p:nvPicPr>
        <p:blipFill>
          <a:blip r:embed="rId3"/>
          <a:stretch>
            <a:fillRect/>
          </a:stretch>
        </p:blipFill>
        <p:spPr>
          <a:xfrm>
            <a:off x="2325130" y="4858553"/>
            <a:ext cx="2590800" cy="228600"/>
          </a:xfrm>
          <a:prstGeom prst="rect">
            <a:avLst/>
          </a:prstGeom>
        </p:spPr>
      </p:pic>
      <p:sp>
        <p:nvSpPr>
          <p:cNvPr id="3" name="Text Placeholder 2">
            <a:extLst>
              <a:ext uri="{FF2B5EF4-FFF2-40B4-BE49-F238E27FC236}">
                <a16:creationId xmlns:a16="http://schemas.microsoft.com/office/drawing/2014/main" id="{DC084D04-5DCD-0428-BF50-B0A9286987E9}"/>
              </a:ext>
            </a:extLst>
          </p:cNvPr>
          <p:cNvSpPr>
            <a:spLocks noGrp="1"/>
          </p:cNvSpPr>
          <p:nvPr>
            <p:ph type="body" sz="quarter" idx="10"/>
          </p:nvPr>
        </p:nvSpPr>
        <p:spPr/>
        <p:txBody>
          <a:bodyPr/>
          <a:lstStyle/>
          <a:p>
            <a:endParaRPr lang="en-US"/>
          </a:p>
        </p:txBody>
      </p:sp>
      <p:sp>
        <p:nvSpPr>
          <p:cNvPr id="27" name="TextBox 26">
            <a:extLst>
              <a:ext uri="{FF2B5EF4-FFF2-40B4-BE49-F238E27FC236}">
                <a16:creationId xmlns:a16="http://schemas.microsoft.com/office/drawing/2014/main" id="{EF9BE3EE-2A69-76D2-8FE7-BF5AFCB58460}"/>
              </a:ext>
            </a:extLst>
          </p:cNvPr>
          <p:cNvSpPr txBox="1"/>
          <p:nvPr/>
        </p:nvSpPr>
        <p:spPr>
          <a:xfrm>
            <a:off x="3581940" y="1192203"/>
            <a:ext cx="5104947" cy="1196225"/>
          </a:xfrm>
          <a:prstGeom prst="rect">
            <a:avLst/>
          </a:prstGeom>
          <a:noFill/>
        </p:spPr>
        <p:txBody>
          <a:bodyPr wrap="square">
            <a:spAutoFit/>
          </a:bodyPr>
          <a:lstStyle/>
          <a:p>
            <a:pPr>
              <a:lnSpc>
                <a:spcPct val="115000"/>
              </a:lnSpc>
            </a:pPr>
            <a:r>
              <a:rPr lang="en-US" sz="1600" b="1" dirty="0">
                <a:effectLst/>
                <a:latin typeface="Tahoma" panose="020B0604030504040204" pitchFamily="34" charset="0"/>
                <a:ea typeface="Tahoma" panose="020B0604030504040204" pitchFamily="34" charset="0"/>
                <a:cs typeface="Tahoma" panose="020B0604030504040204" pitchFamily="34" charset="0"/>
              </a:rPr>
              <a:t>“We have a lot of different versions of English, but it produces this kind of very white bread textbook style, not too old fashioned, not too slang.” (Tom Gally, Interview, May 2, 2023) </a:t>
            </a:r>
          </a:p>
        </p:txBody>
      </p:sp>
      <p:sp>
        <p:nvSpPr>
          <p:cNvPr id="21" name="TextBox 20">
            <a:extLst>
              <a:ext uri="{FF2B5EF4-FFF2-40B4-BE49-F238E27FC236}">
                <a16:creationId xmlns:a16="http://schemas.microsoft.com/office/drawing/2014/main" id="{6C16D0CB-1483-719C-A056-19C6B47A7348}"/>
              </a:ext>
            </a:extLst>
          </p:cNvPr>
          <p:cNvSpPr txBox="1"/>
          <p:nvPr/>
        </p:nvSpPr>
        <p:spPr>
          <a:xfrm>
            <a:off x="206310" y="2691763"/>
            <a:ext cx="4915930" cy="2045688"/>
          </a:xfrm>
          <a:prstGeom prst="rect">
            <a:avLst/>
          </a:prstGeom>
          <a:noFill/>
        </p:spPr>
        <p:txBody>
          <a:bodyPr wrap="square">
            <a:spAutoFit/>
          </a:bodyPr>
          <a:lstStyle/>
          <a:p>
            <a:pPr>
              <a:lnSpc>
                <a:spcPct val="115000"/>
              </a:lnSpc>
            </a:pPr>
            <a:r>
              <a:rPr lang="en-US" sz="1600" b="1" dirty="0">
                <a:effectLst/>
                <a:latin typeface="Tahoma" panose="020B0604030504040204" pitchFamily="34" charset="0"/>
                <a:ea typeface="Tahoma" panose="020B0604030504040204" pitchFamily="34" charset="0"/>
                <a:cs typeface="Tahoma" panose="020B0604030504040204" pitchFamily="34" charset="0"/>
              </a:rPr>
              <a:t>“There are concerns when we've got to think about how we are going to make sure that </a:t>
            </a:r>
            <a:r>
              <a:rPr lang="en-US" sz="1600" b="1" dirty="0" err="1">
                <a:effectLst/>
                <a:latin typeface="Tahoma" panose="020B0604030504040204" pitchFamily="34" charset="0"/>
                <a:ea typeface="Tahoma" panose="020B0604030504040204" pitchFamily="34" charset="0"/>
                <a:cs typeface="Tahoma" panose="020B0604030504040204" pitchFamily="34" charset="0"/>
              </a:rPr>
              <a:t>chatGPT</a:t>
            </a:r>
            <a:r>
              <a:rPr lang="en-US" sz="1600" b="1" dirty="0">
                <a:effectLst/>
                <a:latin typeface="Tahoma" panose="020B0604030504040204" pitchFamily="34" charset="0"/>
                <a:ea typeface="Tahoma" panose="020B0604030504040204" pitchFamily="34" charset="0"/>
                <a:cs typeface="Tahoma" panose="020B0604030504040204" pitchFamily="34" charset="0"/>
              </a:rPr>
              <a:t> is a tool that helps students and doesn't basically undermine some of the skills that really we do believe are fundamental for them.”(Russell, Interview, May 7, 2023) </a:t>
            </a:r>
          </a:p>
          <a:p>
            <a:pPr>
              <a:lnSpc>
                <a:spcPct val="115000"/>
              </a:lnSpc>
            </a:pPr>
            <a:endParaRPr lang="en-US" sz="16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yellow circle with a person with a beard and glasses&#10;&#10;Description automatically generated">
            <a:extLst>
              <a:ext uri="{FF2B5EF4-FFF2-40B4-BE49-F238E27FC236}">
                <a16:creationId xmlns:a16="http://schemas.microsoft.com/office/drawing/2014/main" id="{F4D029C2-428F-AFA2-2849-7699C98AA667}"/>
              </a:ext>
            </a:extLst>
          </p:cNvPr>
          <p:cNvPicPr>
            <a:picLocks noChangeAspect="1"/>
          </p:cNvPicPr>
          <p:nvPr/>
        </p:nvPicPr>
        <p:blipFill>
          <a:blip r:embed="rId4"/>
          <a:stretch>
            <a:fillRect/>
          </a:stretch>
        </p:blipFill>
        <p:spPr>
          <a:xfrm>
            <a:off x="338289" y="1194273"/>
            <a:ext cx="2463994" cy="1197880"/>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B0DA42B0-9979-C01E-0E33-6095322D435C}"/>
              </a:ext>
            </a:extLst>
          </p:cNvPr>
          <p:cNvPicPr>
            <a:picLocks noChangeAspect="1"/>
          </p:cNvPicPr>
          <p:nvPr/>
        </p:nvPicPr>
        <p:blipFill>
          <a:blip r:embed="rId5"/>
          <a:stretch>
            <a:fillRect/>
          </a:stretch>
        </p:blipFill>
        <p:spPr>
          <a:xfrm>
            <a:off x="5029473" y="2755073"/>
            <a:ext cx="4010959" cy="886633"/>
          </a:xfrm>
          <a:prstGeom prst="rect">
            <a:avLst/>
          </a:prstGeom>
        </p:spPr>
      </p:pic>
    </p:spTree>
    <p:extLst>
      <p:ext uri="{BB962C8B-B14F-4D97-AF65-F5344CB8AC3E}">
        <p14:creationId xmlns:p14="http://schemas.microsoft.com/office/powerpoint/2010/main" val="2812408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81BE2F0-2B6F-4B7F-45BD-7E93919414A3}"/>
              </a:ext>
            </a:extLst>
          </p:cNvPr>
          <p:cNvSpPr>
            <a:spLocks noGrp="1"/>
          </p:cNvSpPr>
          <p:nvPr>
            <p:ph type="body" sz="quarter" idx="10"/>
          </p:nvPr>
        </p:nvSpPr>
        <p:spPr>
          <a:xfrm>
            <a:off x="839243" y="202427"/>
            <a:ext cx="7966467" cy="414048"/>
          </a:xfrm>
        </p:spPr>
        <p:txBody>
          <a:bodyPr/>
          <a:lstStyle/>
          <a:p>
            <a:pPr algn="l"/>
            <a:r>
              <a:rPr lang="en-US" sz="1400" b="1" i="1" dirty="0">
                <a:solidFill>
                  <a:schemeClr val="tx1"/>
                </a:solidFill>
                <a:effectLst/>
                <a:latin typeface="Times New Roman" panose="02020603050405020304" pitchFamily="18" charset="0"/>
                <a:ea typeface="Times New Roman" panose="02020603050405020304" pitchFamily="18" charset="0"/>
              </a:rPr>
              <a:t>RQ2: How do content creators describe their current practices of using </a:t>
            </a:r>
            <a:r>
              <a:rPr lang="en-US" sz="1400" b="1" i="1" dirty="0" err="1">
                <a:solidFill>
                  <a:schemeClr val="tx1"/>
                </a:solidFill>
                <a:effectLst/>
                <a:latin typeface="Times New Roman" panose="02020603050405020304" pitchFamily="18" charset="0"/>
                <a:ea typeface="Times New Roman" panose="02020603050405020304" pitchFamily="18" charset="0"/>
              </a:rPr>
              <a:t>ChatGPT</a:t>
            </a:r>
            <a:r>
              <a:rPr lang="en-US" sz="1400" b="1" i="1" dirty="0">
                <a:solidFill>
                  <a:schemeClr val="tx1"/>
                </a:solidFill>
                <a:effectLst/>
                <a:latin typeface="Times New Roman" panose="02020603050405020304" pitchFamily="18" charset="0"/>
                <a:ea typeface="Times New Roman" panose="02020603050405020304" pitchFamily="18" charset="0"/>
              </a:rPr>
              <a:t> in language education? </a:t>
            </a:r>
          </a:p>
          <a:p>
            <a:endParaRPr lang="en-US" sz="1100" i="1"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A49EAF96-F888-F088-92CF-CB7AB0372CD9}"/>
              </a:ext>
            </a:extLst>
          </p:cNvPr>
          <p:cNvSpPr txBox="1"/>
          <p:nvPr/>
        </p:nvSpPr>
        <p:spPr>
          <a:xfrm>
            <a:off x="513707" y="660161"/>
            <a:ext cx="8173179" cy="1423338"/>
          </a:xfrm>
          <a:prstGeom prst="rect">
            <a:avLst/>
          </a:prstGeom>
          <a:noFill/>
        </p:spPr>
        <p:txBody>
          <a:bodyPr wrap="square">
            <a:spAutoFit/>
          </a:bodyPr>
          <a:lstStyle/>
          <a:p>
            <a:r>
              <a:rPr lang="en-US" sz="2000" b="1" dirty="0">
                <a:effectLst/>
                <a:latin typeface="Tahoma" panose="020B0604030504040204" pitchFamily="34" charset="0"/>
                <a:ea typeface="Tahoma" panose="020B0604030504040204" pitchFamily="34" charset="0"/>
                <a:cs typeface="Tahoma" panose="020B0604030504040204" pitchFamily="34" charset="0"/>
              </a:rPr>
              <a:t>Q2b: What strategies do they use to mitigate any drawbacks and ensure that </a:t>
            </a:r>
            <a:r>
              <a:rPr lang="en-US" sz="2000" b="1" dirty="0" err="1">
                <a:effectLst/>
                <a:latin typeface="Tahoma" panose="020B0604030504040204" pitchFamily="34" charset="0"/>
                <a:ea typeface="Tahoma" panose="020B0604030504040204" pitchFamily="34" charset="0"/>
                <a:cs typeface="Tahoma" panose="020B0604030504040204" pitchFamily="34" charset="0"/>
              </a:rPr>
              <a:t>ChatGPT</a:t>
            </a:r>
            <a:r>
              <a:rPr lang="en-US" sz="2000" b="1" dirty="0">
                <a:effectLst/>
                <a:latin typeface="Tahoma" panose="020B0604030504040204" pitchFamily="34" charset="0"/>
                <a:ea typeface="Tahoma" panose="020B0604030504040204" pitchFamily="34" charset="0"/>
                <a:cs typeface="Tahoma" panose="020B0604030504040204" pitchFamily="34" charset="0"/>
              </a:rPr>
              <a:t> is effectively used in language teaching and learning?</a:t>
            </a:r>
          </a:p>
          <a:p>
            <a:pPr>
              <a:lnSpc>
                <a:spcPct val="115000"/>
              </a:lnSpc>
            </a:pPr>
            <a:endParaRPr lang="en-US" sz="1200" b="1" dirty="0">
              <a:effectLst/>
              <a:latin typeface="Times New Roman" panose="02020603050405020304" pitchFamily="18" charset="0"/>
              <a:ea typeface="SimSun" panose="02010600030101010101" pitchFamily="2" charset="-122"/>
            </a:endParaRPr>
          </a:p>
          <a:p>
            <a:pPr>
              <a:lnSpc>
                <a:spcPct val="115000"/>
              </a:lnSpc>
            </a:pPr>
            <a:endParaRPr lang="en-US" sz="1200" b="1" dirty="0">
              <a:effectLst/>
              <a:latin typeface="Times New Roman" panose="02020603050405020304" pitchFamily="18" charset="0"/>
              <a:ea typeface="SimSun" panose="02010600030101010101" pitchFamily="2" charset="-122"/>
            </a:endParaRPr>
          </a:p>
        </p:txBody>
      </p:sp>
      <p:sp>
        <p:nvSpPr>
          <p:cNvPr id="8" name="TextBox 7">
            <a:extLst>
              <a:ext uri="{FF2B5EF4-FFF2-40B4-BE49-F238E27FC236}">
                <a16:creationId xmlns:a16="http://schemas.microsoft.com/office/drawing/2014/main" id="{B9554CB4-91E3-12D6-D6DF-AE11E469EE9A}"/>
              </a:ext>
            </a:extLst>
          </p:cNvPr>
          <p:cNvSpPr txBox="1"/>
          <p:nvPr/>
        </p:nvSpPr>
        <p:spPr>
          <a:xfrm>
            <a:off x="632532" y="1795059"/>
            <a:ext cx="8173179" cy="3039807"/>
          </a:xfrm>
          <a:prstGeom prst="rect">
            <a:avLst/>
          </a:prstGeom>
          <a:noFill/>
        </p:spPr>
        <p:txBody>
          <a:bodyPr wrap="square">
            <a:spAutoFit/>
          </a:bodyPr>
          <a:lstStyle/>
          <a:p>
            <a:pPr marL="342900" marR="127000" lvl="0" indent="-342900">
              <a:spcAft>
                <a:spcPts val="600"/>
              </a:spcAft>
              <a:buFont typeface="+mj-lt"/>
              <a:buAutoNum type="arabicPeriod"/>
            </a:pPr>
            <a:r>
              <a:rPr lang="en-US" sz="1800" b="1" u="none" strike="noStrike" dirty="0">
                <a:effectLst/>
                <a:latin typeface="Tahoma" panose="020B0604030504040204" pitchFamily="34" charset="0"/>
                <a:ea typeface="Tahoma" panose="020B0604030504040204" pitchFamily="34" charset="0"/>
                <a:cs typeface="Tahoma" panose="020B0604030504040204" pitchFamily="34" charset="0"/>
              </a:rPr>
              <a:t>The need for empathy and assistance for those who cannot use </a:t>
            </a:r>
            <a:r>
              <a:rPr lang="en-US" sz="1800" b="1" u="none" strike="noStrike" dirty="0" err="1">
                <a:effectLst/>
                <a:latin typeface="Tahoma" panose="020B0604030504040204" pitchFamily="34" charset="0"/>
                <a:ea typeface="Tahoma" panose="020B0604030504040204" pitchFamily="34" charset="0"/>
                <a:cs typeface="Tahoma" panose="020B0604030504040204" pitchFamily="34" charset="0"/>
              </a:rPr>
              <a:t>ChatGPT</a:t>
            </a:r>
            <a:r>
              <a:rPr lang="en-US" sz="1800" b="1" u="none" strike="noStrike" dirty="0">
                <a:effectLst/>
                <a:latin typeface="Tahoma" panose="020B0604030504040204" pitchFamily="34" charset="0"/>
                <a:ea typeface="Tahoma" panose="020B0604030504040204" pitchFamily="34" charset="0"/>
                <a:cs typeface="Tahoma" panose="020B0604030504040204" pitchFamily="34" charset="0"/>
              </a:rPr>
              <a:t>.</a:t>
            </a:r>
          </a:p>
          <a:p>
            <a:pPr marL="342900" marR="127000" indent="-342900">
              <a:spcAft>
                <a:spcPts val="600"/>
              </a:spcAft>
              <a:buFont typeface="+mj-lt"/>
              <a:buAutoNum type="arabicPeriod"/>
            </a:pPr>
            <a:r>
              <a:rPr lang="en-US" sz="1800" b="1" u="none" strike="noStrike" dirty="0">
                <a:effectLst/>
                <a:latin typeface="Tahoma" panose="020B0604030504040204" pitchFamily="34" charset="0"/>
                <a:ea typeface="Tahoma" panose="020B0604030504040204" pitchFamily="34" charset="0"/>
                <a:cs typeface="Tahoma" panose="020B0604030504040204" pitchFamily="34" charset="0"/>
              </a:rPr>
              <a:t>Overcoming Limitations of </a:t>
            </a:r>
            <a:r>
              <a:rPr lang="en-US" sz="1800" b="1" u="none" strike="noStrike" dirty="0" err="1">
                <a:effectLst/>
                <a:latin typeface="Tahoma" panose="020B0604030504040204" pitchFamily="34" charset="0"/>
                <a:ea typeface="Tahoma" panose="020B0604030504040204" pitchFamily="34" charset="0"/>
                <a:cs typeface="Tahoma" panose="020B0604030504040204" pitchFamily="34" charset="0"/>
              </a:rPr>
              <a:t>ChatGPT</a:t>
            </a:r>
            <a:r>
              <a:rPr lang="en-US" sz="1800" b="1" u="none" strike="noStrike" dirty="0">
                <a:effectLst/>
                <a:latin typeface="Tahoma" panose="020B0604030504040204" pitchFamily="34" charset="0"/>
                <a:ea typeface="Tahoma" panose="020B0604030504040204" pitchFamily="34" charset="0"/>
                <a:cs typeface="Tahoma" panose="020B0604030504040204" pitchFamily="34" charset="0"/>
              </a:rPr>
              <a:t> through Using it together with other language learning tools and resources.</a:t>
            </a:r>
          </a:p>
          <a:p>
            <a:pPr marL="342900" marR="127000" indent="-342900">
              <a:spcAft>
                <a:spcPts val="600"/>
              </a:spcAft>
              <a:buFont typeface="+mj-lt"/>
              <a:buAutoNum type="arabicPeriod"/>
            </a:pPr>
            <a:r>
              <a:rPr lang="en-US" sz="1800" b="1" u="none" strike="noStrike" dirty="0">
                <a:effectLst/>
                <a:latin typeface="Tahoma" panose="020B0604030504040204" pitchFamily="34" charset="0"/>
                <a:ea typeface="Tahoma" panose="020B0604030504040204" pitchFamily="34" charset="0"/>
                <a:cs typeface="Tahoma" panose="020B0604030504040204" pitchFamily="34" charset="0"/>
              </a:rPr>
              <a:t>Double-checking the answer received from </a:t>
            </a:r>
            <a:r>
              <a:rPr lang="en-US" sz="1800" b="1" u="none" strike="noStrike" dirty="0" err="1">
                <a:effectLst/>
                <a:latin typeface="Tahoma" panose="020B0604030504040204" pitchFamily="34" charset="0"/>
                <a:ea typeface="Tahoma" panose="020B0604030504040204" pitchFamily="34" charset="0"/>
                <a:cs typeface="Tahoma" panose="020B0604030504040204" pitchFamily="34" charset="0"/>
              </a:rPr>
              <a:t>ChatGPT</a:t>
            </a:r>
            <a:r>
              <a:rPr lang="en-US" sz="1800" b="1" u="none" strike="noStrike" dirty="0">
                <a:effectLst/>
                <a:latin typeface="Tahoma" panose="020B0604030504040204" pitchFamily="34" charset="0"/>
                <a:ea typeface="Tahoma" panose="020B0604030504040204" pitchFamily="34" charset="0"/>
                <a:cs typeface="Tahoma" panose="020B0604030504040204" pitchFamily="34" charset="0"/>
              </a:rPr>
              <a:t> and using other resources such as native speakers or online checking tools.</a:t>
            </a:r>
          </a:p>
          <a:p>
            <a:pPr marL="342900" marR="127000" indent="-342900">
              <a:spcAft>
                <a:spcPts val="600"/>
              </a:spcAft>
              <a:buFont typeface="+mj-lt"/>
              <a:buAutoNum type="arabicPeriod"/>
            </a:pPr>
            <a:r>
              <a:rPr lang="en-US" sz="1800" b="1" u="none" strike="noStrike" dirty="0">
                <a:effectLst/>
                <a:latin typeface="Tahoma" panose="020B0604030504040204" pitchFamily="34" charset="0"/>
                <a:ea typeface="Tahoma" panose="020B0604030504040204" pitchFamily="34" charset="0"/>
                <a:cs typeface="Tahoma" panose="020B0604030504040204" pitchFamily="34" charset="0"/>
              </a:rPr>
              <a:t>Integrating effective methods of learning and pedagogy before using </a:t>
            </a:r>
            <a:r>
              <a:rPr lang="en-US" sz="1800" b="1" u="none" strike="noStrike" dirty="0" err="1">
                <a:effectLst/>
                <a:latin typeface="Tahoma" panose="020B0604030504040204" pitchFamily="34" charset="0"/>
                <a:ea typeface="Tahoma" panose="020B0604030504040204" pitchFamily="34" charset="0"/>
                <a:cs typeface="Tahoma" panose="020B0604030504040204" pitchFamily="34" charset="0"/>
              </a:rPr>
              <a:t>ChatGPT</a:t>
            </a:r>
            <a:r>
              <a:rPr lang="en-US" sz="1800" b="1" u="none" strike="noStrike" dirty="0">
                <a:effectLst/>
                <a:latin typeface="Tahoma" panose="020B0604030504040204" pitchFamily="34" charset="0"/>
                <a:ea typeface="Tahoma" panose="020B0604030504040204" pitchFamily="34" charset="0"/>
                <a:cs typeface="Tahoma" panose="020B0604030504040204" pitchFamily="34" charset="0"/>
              </a:rPr>
              <a:t> in language learning and teaching.</a:t>
            </a:r>
          </a:p>
          <a:p>
            <a:pPr marR="127000" lvl="0">
              <a:lnSpc>
                <a:spcPct val="110000"/>
              </a:lnSpc>
              <a:spcBef>
                <a:spcPts val="1080"/>
              </a:spcBef>
              <a:spcAft>
                <a:spcPts val="0"/>
              </a:spcAft>
            </a:pPr>
            <a:endParaRPr lang="en-US" sz="1800" u="none" strike="noStrike" dirty="0">
              <a:effectLst/>
              <a:latin typeface="Times New Roman" panose="02020603050405020304" pitchFamily="18" charset="0"/>
              <a:ea typeface="SimSun" panose="02010600030101010101" pitchFamily="2" charset="-122"/>
            </a:endParaRPr>
          </a:p>
        </p:txBody>
      </p:sp>
      <p:pic>
        <p:nvPicPr>
          <p:cNvPr id="6" name="Picture 5">
            <a:extLst>
              <a:ext uri="{FF2B5EF4-FFF2-40B4-BE49-F238E27FC236}">
                <a16:creationId xmlns:a16="http://schemas.microsoft.com/office/drawing/2014/main" id="{7BB6318A-4304-9E2F-108B-48C0036D24D7}"/>
              </a:ext>
            </a:extLst>
          </p:cNvPr>
          <p:cNvPicPr>
            <a:picLocks noChangeAspect="1"/>
          </p:cNvPicPr>
          <p:nvPr/>
        </p:nvPicPr>
        <p:blipFill>
          <a:blip r:embed="rId3"/>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1711238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81BE2F0-2B6F-4B7F-45BD-7E93919414A3}"/>
              </a:ext>
            </a:extLst>
          </p:cNvPr>
          <p:cNvSpPr>
            <a:spLocks noGrp="1"/>
          </p:cNvSpPr>
          <p:nvPr>
            <p:ph type="body" sz="quarter" idx="10"/>
          </p:nvPr>
        </p:nvSpPr>
        <p:spPr>
          <a:xfrm>
            <a:off x="839243" y="284947"/>
            <a:ext cx="7996531" cy="252412"/>
          </a:xfrm>
        </p:spPr>
        <p:txBody>
          <a:bodyPr/>
          <a:lstStyle/>
          <a:p>
            <a:pPr algn="l"/>
            <a:r>
              <a:rPr lang="en-US" sz="1400" i="1" dirty="0">
                <a:solidFill>
                  <a:schemeClr val="tx1"/>
                </a:solidFill>
                <a:effectLst/>
                <a:latin typeface="Times New Roman" panose="02020603050405020304" pitchFamily="18" charset="0"/>
                <a:ea typeface="Times New Roman" panose="02020603050405020304" pitchFamily="18" charset="0"/>
              </a:rPr>
              <a:t>RQ2: How do content creators describe their current practices of using </a:t>
            </a:r>
            <a:r>
              <a:rPr lang="en-US" sz="1400" i="1" dirty="0" err="1">
                <a:solidFill>
                  <a:schemeClr val="tx1"/>
                </a:solidFill>
                <a:effectLst/>
                <a:latin typeface="Times New Roman" panose="02020603050405020304" pitchFamily="18" charset="0"/>
                <a:ea typeface="Times New Roman" panose="02020603050405020304" pitchFamily="18" charset="0"/>
              </a:rPr>
              <a:t>ChatGPT</a:t>
            </a:r>
            <a:r>
              <a:rPr lang="en-US" sz="1400" i="1" dirty="0">
                <a:solidFill>
                  <a:schemeClr val="tx1"/>
                </a:solidFill>
                <a:effectLst/>
                <a:latin typeface="Times New Roman" panose="02020603050405020304" pitchFamily="18" charset="0"/>
                <a:ea typeface="Times New Roman" panose="02020603050405020304" pitchFamily="18" charset="0"/>
              </a:rPr>
              <a:t> in language education? </a:t>
            </a:r>
          </a:p>
          <a:p>
            <a:endParaRPr lang="en-US" sz="1100" i="1"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A49EAF96-F888-F088-92CF-CB7AB0372CD9}"/>
              </a:ext>
            </a:extLst>
          </p:cNvPr>
          <p:cNvSpPr txBox="1"/>
          <p:nvPr/>
        </p:nvSpPr>
        <p:spPr>
          <a:xfrm>
            <a:off x="503434" y="670953"/>
            <a:ext cx="8256743" cy="1423338"/>
          </a:xfrm>
          <a:prstGeom prst="rect">
            <a:avLst/>
          </a:prstGeom>
          <a:noFill/>
        </p:spPr>
        <p:txBody>
          <a:bodyPr wrap="square">
            <a:spAutoFit/>
          </a:bodyPr>
          <a:lstStyle/>
          <a:p>
            <a:r>
              <a:rPr lang="en-US" sz="2000" b="1" dirty="0">
                <a:effectLst/>
                <a:latin typeface="Tahoma" panose="020B0604030504040204" pitchFamily="34" charset="0"/>
                <a:ea typeface="Tahoma" panose="020B0604030504040204" pitchFamily="34" charset="0"/>
                <a:cs typeface="Tahoma" panose="020B0604030504040204" pitchFamily="34" charset="0"/>
              </a:rPr>
              <a:t>Q2b: What strategies do they use to mitigate any drawbacks and ensure that </a:t>
            </a:r>
            <a:r>
              <a:rPr lang="en-US" sz="2000" b="1" dirty="0" err="1">
                <a:effectLst/>
                <a:latin typeface="Tahoma" panose="020B0604030504040204" pitchFamily="34" charset="0"/>
                <a:ea typeface="Tahoma" panose="020B0604030504040204" pitchFamily="34" charset="0"/>
                <a:cs typeface="Tahoma" panose="020B0604030504040204" pitchFamily="34" charset="0"/>
              </a:rPr>
              <a:t>ChatGPT</a:t>
            </a:r>
            <a:r>
              <a:rPr lang="en-US" sz="2000" b="1" dirty="0">
                <a:effectLst/>
                <a:latin typeface="Tahoma" panose="020B0604030504040204" pitchFamily="34" charset="0"/>
                <a:ea typeface="Tahoma" panose="020B0604030504040204" pitchFamily="34" charset="0"/>
                <a:cs typeface="Tahoma" panose="020B0604030504040204" pitchFamily="34" charset="0"/>
              </a:rPr>
              <a:t> is effectively used in language teaching and learning?</a:t>
            </a:r>
          </a:p>
          <a:p>
            <a:pPr>
              <a:lnSpc>
                <a:spcPct val="115000"/>
              </a:lnSpc>
            </a:pPr>
            <a:endParaRPr lang="en-US" sz="1200" b="1" dirty="0">
              <a:effectLst/>
              <a:latin typeface="Times New Roman" panose="02020603050405020304" pitchFamily="18" charset="0"/>
              <a:ea typeface="SimSun" panose="02010600030101010101" pitchFamily="2" charset="-122"/>
            </a:endParaRPr>
          </a:p>
          <a:p>
            <a:pPr>
              <a:lnSpc>
                <a:spcPct val="115000"/>
              </a:lnSpc>
            </a:pPr>
            <a:endParaRPr lang="en-US" sz="1200" b="1" dirty="0">
              <a:effectLst/>
              <a:latin typeface="Times New Roman" panose="02020603050405020304" pitchFamily="18" charset="0"/>
              <a:ea typeface="SimSun" panose="02010600030101010101" pitchFamily="2" charset="-122"/>
            </a:endParaRPr>
          </a:p>
        </p:txBody>
      </p:sp>
      <p:sp>
        <p:nvSpPr>
          <p:cNvPr id="8" name="TextBox 7">
            <a:extLst>
              <a:ext uri="{FF2B5EF4-FFF2-40B4-BE49-F238E27FC236}">
                <a16:creationId xmlns:a16="http://schemas.microsoft.com/office/drawing/2014/main" id="{B9554CB4-91E3-12D6-D6DF-AE11E469EE9A}"/>
              </a:ext>
            </a:extLst>
          </p:cNvPr>
          <p:cNvSpPr txBox="1"/>
          <p:nvPr/>
        </p:nvSpPr>
        <p:spPr>
          <a:xfrm>
            <a:off x="503434" y="2094291"/>
            <a:ext cx="8640566" cy="2593018"/>
          </a:xfrm>
          <a:prstGeom prst="rect">
            <a:avLst/>
          </a:prstGeom>
          <a:noFill/>
        </p:spPr>
        <p:txBody>
          <a:bodyPr wrap="square">
            <a:spAutoFit/>
          </a:bodyPr>
          <a:lstStyle/>
          <a:p>
            <a:pPr marR="127000">
              <a:spcAft>
                <a:spcPts val="600"/>
              </a:spcAft>
            </a:pPr>
            <a:r>
              <a:rPr lang="en-US" sz="2400" b="1" u="none" strike="noStrike" dirty="0">
                <a:effectLst/>
                <a:latin typeface="Tahoma" panose="020B0604030504040204" pitchFamily="34" charset="0"/>
                <a:ea typeface="Tahoma" panose="020B0604030504040204" pitchFamily="34" charset="0"/>
                <a:cs typeface="Tahoma" panose="020B0604030504040204" pitchFamily="34" charset="0"/>
              </a:rPr>
              <a:t>5. Emphasizing the importance of a learner's motivation and efforts. </a:t>
            </a:r>
          </a:p>
          <a:p>
            <a:pPr marR="127000">
              <a:spcAft>
                <a:spcPts val="600"/>
              </a:spcAft>
            </a:pPr>
            <a:r>
              <a:rPr lang="en-US" sz="2400" b="1" dirty="0">
                <a:latin typeface="Tahoma" panose="020B0604030504040204" pitchFamily="34" charset="0"/>
                <a:ea typeface="Tahoma" panose="020B0604030504040204" pitchFamily="34" charset="0"/>
                <a:cs typeface="Tahoma" panose="020B0604030504040204" pitchFamily="34" charset="0"/>
              </a:rPr>
              <a:t>6. </a:t>
            </a:r>
            <a:r>
              <a:rPr lang="en-US" sz="2400" b="1" u="none" strike="noStrike" dirty="0">
                <a:effectLst/>
                <a:latin typeface="Tahoma" panose="020B0604030504040204" pitchFamily="34" charset="0"/>
                <a:ea typeface="Tahoma" panose="020B0604030504040204" pitchFamily="34" charset="0"/>
                <a:cs typeface="Tahoma" panose="020B0604030504040204" pitchFamily="34" charset="0"/>
              </a:rPr>
              <a:t>What you get depends on what you ask—users need to learn how to write effective prompts.</a:t>
            </a:r>
          </a:p>
          <a:p>
            <a:pPr marR="127000">
              <a:lnSpc>
                <a:spcPct val="110000"/>
              </a:lnSpc>
              <a:spcBef>
                <a:spcPts val="1080"/>
              </a:spcBef>
            </a:pPr>
            <a:endParaRPr lang="en-US" sz="1800" u="none" strike="noStrike" dirty="0">
              <a:effectLst/>
              <a:latin typeface="Times New Roman" panose="02020603050405020304" pitchFamily="18" charset="0"/>
              <a:ea typeface="SimSun" panose="02010600030101010101" pitchFamily="2" charset="-122"/>
            </a:endParaRPr>
          </a:p>
          <a:p>
            <a:pPr marR="127000" lvl="0">
              <a:lnSpc>
                <a:spcPct val="110000"/>
              </a:lnSpc>
              <a:spcBef>
                <a:spcPts val="1080"/>
              </a:spcBef>
              <a:spcAft>
                <a:spcPts val="0"/>
              </a:spcAft>
            </a:pPr>
            <a:endParaRPr lang="en-US" sz="1800" u="none" strike="noStrike" dirty="0">
              <a:effectLst/>
              <a:latin typeface="Times New Roman" panose="02020603050405020304" pitchFamily="18" charset="0"/>
              <a:ea typeface="SimSun" panose="02010600030101010101" pitchFamily="2" charset="-122"/>
            </a:endParaRPr>
          </a:p>
        </p:txBody>
      </p:sp>
      <p:pic>
        <p:nvPicPr>
          <p:cNvPr id="6" name="Picture 5">
            <a:extLst>
              <a:ext uri="{FF2B5EF4-FFF2-40B4-BE49-F238E27FC236}">
                <a16:creationId xmlns:a16="http://schemas.microsoft.com/office/drawing/2014/main" id="{71363EBD-FF5B-4B4A-4DA3-BABE02F35BFE}"/>
              </a:ext>
            </a:extLst>
          </p:cNvPr>
          <p:cNvPicPr>
            <a:picLocks noChangeAspect="1"/>
          </p:cNvPicPr>
          <p:nvPr/>
        </p:nvPicPr>
        <p:blipFill>
          <a:blip r:embed="rId3"/>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33285710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3852" y="759070"/>
            <a:ext cx="7633905" cy="699065"/>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Study #2</a:t>
            </a:r>
          </a:p>
        </p:txBody>
      </p:sp>
      <p:sp>
        <p:nvSpPr>
          <p:cNvPr id="3" name="Subtitle 2"/>
          <p:cNvSpPr>
            <a:spLocks noGrp="1"/>
          </p:cNvSpPr>
          <p:nvPr>
            <p:ph type="subTitle" idx="1"/>
          </p:nvPr>
        </p:nvSpPr>
        <p:spPr>
          <a:xfrm>
            <a:off x="1089061" y="1630404"/>
            <a:ext cx="7445358" cy="2818769"/>
          </a:xfrm>
        </p:spPr>
        <p:txBody>
          <a:bodyPr>
            <a:normAutofit/>
          </a:bodyPr>
          <a:lstStyle/>
          <a:p>
            <a:pPr marL="0" marR="0">
              <a:spcBef>
                <a:spcPts val="0"/>
              </a:spcBef>
              <a:spcAft>
                <a:spcPts val="600"/>
              </a:spcAft>
            </a:pPr>
            <a:r>
              <a:rPr lang="en-US" sz="2200" b="1" dirty="0">
                <a:effectLst/>
                <a:latin typeface="Tahoma" panose="020B0604030504040204" pitchFamily="34" charset="0"/>
                <a:ea typeface="Tahoma" panose="020B0604030504040204" pitchFamily="34" charset="0"/>
                <a:cs typeface="Tahoma" panose="020B0604030504040204" pitchFamily="34" charset="0"/>
              </a:rPr>
              <a:t>How do these communities perceive the educational affordance of incorporating ChatGPT across different languages?</a:t>
            </a:r>
          </a:p>
          <a:p>
            <a:pPr marL="0" marR="0">
              <a:spcBef>
                <a:spcPts val="0"/>
              </a:spcBef>
              <a:spcAft>
                <a:spcPts val="600"/>
              </a:spcAft>
            </a:pPr>
            <a:r>
              <a:rPr lang="en-US" sz="2200" b="1" dirty="0">
                <a:effectLst/>
                <a:latin typeface="Tahoma" panose="020B0604030504040204" pitchFamily="34" charset="0"/>
                <a:ea typeface="Tahoma" panose="020B0604030504040204" pitchFamily="34" charset="0"/>
                <a:cs typeface="Tahoma" panose="020B0604030504040204" pitchFamily="34" charset="0"/>
              </a:rPr>
              <a:t>What are the best practices for utilizing </a:t>
            </a:r>
            <a:r>
              <a:rPr lang="en-US" sz="2200" b="1" dirty="0" err="1">
                <a:effectLst/>
                <a:latin typeface="Tahoma" panose="020B0604030504040204" pitchFamily="34" charset="0"/>
                <a:ea typeface="Tahoma" panose="020B0604030504040204" pitchFamily="34" charset="0"/>
                <a:cs typeface="Tahoma" panose="020B0604030504040204" pitchFamily="34" charset="0"/>
              </a:rPr>
              <a:t>ChatGPT</a:t>
            </a:r>
            <a:r>
              <a:rPr lang="en-US" sz="2200" b="1" dirty="0">
                <a:effectLst/>
                <a:latin typeface="Tahoma" panose="020B0604030504040204" pitchFamily="34" charset="0"/>
                <a:ea typeface="Tahoma" panose="020B0604030504040204" pitchFamily="34" charset="0"/>
                <a:cs typeface="Tahoma" panose="020B0604030504040204" pitchFamily="34" charset="0"/>
              </a:rPr>
              <a:t> in language education, as observed within these communities on YouTube?</a:t>
            </a:r>
          </a:p>
        </p:txBody>
      </p:sp>
      <p:sp>
        <p:nvSpPr>
          <p:cNvPr id="4" name="Text Placeholder 3"/>
          <p:cNvSpPr>
            <a:spLocks noGrp="1"/>
          </p:cNvSpPr>
          <p:nvPr>
            <p:ph type="body" sz="quarter" idx="10"/>
          </p:nvPr>
        </p:nvSpPr>
        <p:spPr/>
        <p:txBody>
          <a:bodyPr/>
          <a:lstStyle/>
          <a:p>
            <a:r>
              <a:rPr lang="en-US" dirty="0"/>
              <a:t>SUBTITLE GOES HERE IF NECESSARY</a:t>
            </a:r>
          </a:p>
        </p:txBody>
      </p:sp>
      <p:pic>
        <p:nvPicPr>
          <p:cNvPr id="5" name="Picture 4">
            <a:extLst>
              <a:ext uri="{FF2B5EF4-FFF2-40B4-BE49-F238E27FC236}">
                <a16:creationId xmlns:a16="http://schemas.microsoft.com/office/drawing/2014/main" id="{6940F257-61FE-A3E4-F293-C7E2076EE474}"/>
              </a:ext>
            </a:extLst>
          </p:cNvPr>
          <p:cNvPicPr>
            <a:picLocks noChangeAspect="1"/>
          </p:cNvPicPr>
          <p:nvPr/>
        </p:nvPicPr>
        <p:blipFill>
          <a:blip r:embed="rId3"/>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3045135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9EAF96-F888-F088-92CF-CB7AB0372CD9}"/>
              </a:ext>
            </a:extLst>
          </p:cNvPr>
          <p:cNvSpPr txBox="1"/>
          <p:nvPr/>
        </p:nvSpPr>
        <p:spPr>
          <a:xfrm>
            <a:off x="397701" y="284947"/>
            <a:ext cx="8348598" cy="2046009"/>
          </a:xfrm>
          <a:prstGeom prst="rect">
            <a:avLst/>
          </a:prstGeom>
          <a:noFill/>
        </p:spPr>
        <p:txBody>
          <a:bodyPr wrap="square">
            <a:spAutoFit/>
          </a:bodyPr>
          <a:lstStyle/>
          <a:p>
            <a:pPr marL="0" marR="0">
              <a:lnSpc>
                <a:spcPct val="115000"/>
              </a:lnSpc>
              <a:spcBef>
                <a:spcPts val="0"/>
              </a:spcBef>
              <a:spcAft>
                <a:spcPts val="0"/>
              </a:spcAft>
            </a:pPr>
            <a:r>
              <a:rPr lang="en-US" sz="2400" b="1" dirty="0">
                <a:effectLst/>
                <a:latin typeface="Tahoma" panose="020B0604030504040204" pitchFamily="34" charset="0"/>
                <a:ea typeface="Tahoma" panose="020B0604030504040204" pitchFamily="34" charset="0"/>
                <a:cs typeface="Tahoma" panose="020B0604030504040204" pitchFamily="34" charset="0"/>
              </a:rPr>
              <a:t>RQ1. How do these communities perceive the educational affordance of incorporating </a:t>
            </a:r>
            <a:r>
              <a:rPr lang="en-US" sz="2400" b="1" dirty="0" err="1">
                <a:effectLst/>
                <a:latin typeface="Tahoma" panose="020B0604030504040204" pitchFamily="34" charset="0"/>
                <a:ea typeface="Tahoma" panose="020B0604030504040204" pitchFamily="34" charset="0"/>
                <a:cs typeface="Tahoma" panose="020B0604030504040204" pitchFamily="34" charset="0"/>
              </a:rPr>
              <a:t>ChatGPT</a:t>
            </a:r>
            <a:r>
              <a:rPr lang="en-US" sz="2400" b="1" dirty="0">
                <a:effectLst/>
                <a:latin typeface="Tahoma" panose="020B0604030504040204" pitchFamily="34" charset="0"/>
                <a:ea typeface="Tahoma" panose="020B0604030504040204" pitchFamily="34" charset="0"/>
                <a:cs typeface="Tahoma" panose="020B0604030504040204" pitchFamily="34" charset="0"/>
              </a:rPr>
              <a:t> across different languages?</a:t>
            </a:r>
          </a:p>
          <a:p>
            <a:pPr>
              <a:lnSpc>
                <a:spcPct val="115000"/>
              </a:lnSpc>
            </a:pPr>
            <a:endParaRPr lang="en-US" sz="2000" b="1" dirty="0">
              <a:effectLst/>
              <a:latin typeface="Times New Roman" panose="02020603050405020304" pitchFamily="18" charset="0"/>
              <a:ea typeface="SimSun" panose="02010600030101010101" pitchFamily="2" charset="-122"/>
            </a:endParaRPr>
          </a:p>
          <a:p>
            <a:pPr>
              <a:lnSpc>
                <a:spcPct val="115000"/>
              </a:lnSpc>
            </a:pPr>
            <a:endParaRPr lang="en-US" sz="2000" b="1" dirty="0">
              <a:effectLst/>
              <a:latin typeface="Times New Roman" panose="02020603050405020304" pitchFamily="18" charset="0"/>
              <a:ea typeface="SimSun" panose="02010600030101010101" pitchFamily="2" charset="-122"/>
            </a:endParaRPr>
          </a:p>
        </p:txBody>
      </p:sp>
      <p:sp>
        <p:nvSpPr>
          <p:cNvPr id="8" name="TextBox 7">
            <a:extLst>
              <a:ext uri="{FF2B5EF4-FFF2-40B4-BE49-F238E27FC236}">
                <a16:creationId xmlns:a16="http://schemas.microsoft.com/office/drawing/2014/main" id="{B9554CB4-91E3-12D6-D6DF-AE11E469EE9A}"/>
              </a:ext>
            </a:extLst>
          </p:cNvPr>
          <p:cNvSpPr txBox="1"/>
          <p:nvPr/>
        </p:nvSpPr>
        <p:spPr>
          <a:xfrm>
            <a:off x="760288" y="1683720"/>
            <a:ext cx="7613150" cy="3072123"/>
          </a:xfrm>
          <a:prstGeom prst="rect">
            <a:avLst/>
          </a:prstGeom>
          <a:noFill/>
        </p:spPr>
        <p:txBody>
          <a:bodyPr wrap="square">
            <a:spAutoFit/>
          </a:bodyPr>
          <a:lstStyle/>
          <a:p>
            <a:pPr marR="127000">
              <a:lnSpc>
                <a:spcPct val="110000"/>
              </a:lnSpc>
              <a:spcBef>
                <a:spcPts val="1080"/>
              </a:spcBef>
            </a:pPr>
            <a:r>
              <a:rPr lang="en-US" sz="1800" b="1" dirty="0">
                <a:effectLst/>
                <a:latin typeface="Tahoma" panose="020B0604030504040204" pitchFamily="34" charset="0"/>
                <a:ea typeface="Tahoma" panose="020B0604030504040204" pitchFamily="34" charset="0"/>
                <a:cs typeface="Tahoma" panose="020B0604030504040204" pitchFamily="34" charset="0"/>
              </a:rPr>
              <a:t>Based on Lai et al. (2023)</a:t>
            </a:r>
            <a:r>
              <a:rPr lang="en-US" b="1" dirty="0">
                <a:effectLst/>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a:p>
            <a:pPr marR="127000">
              <a:lnSpc>
                <a:spcPct val="110000"/>
              </a:lnSpc>
              <a:spcBef>
                <a:spcPts val="1080"/>
              </a:spcBef>
            </a:pPr>
            <a:r>
              <a:rPr lang="en-US" sz="1800" b="1" dirty="0">
                <a:effectLst/>
                <a:latin typeface="Tahoma" panose="020B0604030504040204" pitchFamily="34" charset="0"/>
                <a:ea typeface="Tahoma" panose="020B0604030504040204" pitchFamily="34" charset="0"/>
                <a:cs typeface="Tahoma" panose="020B0604030504040204" pitchFamily="34" charset="0"/>
              </a:rPr>
              <a:t>“High resource” languages, including English</a:t>
            </a:r>
            <a:r>
              <a:rPr lang="en-US" b="1" dirty="0">
                <a:latin typeface="Tahoma" panose="020B0604030504040204" pitchFamily="34" charset="0"/>
                <a:ea typeface="Tahoma" panose="020B0604030504040204" pitchFamily="34" charset="0"/>
                <a:cs typeface="Tahoma" panose="020B0604030504040204" pitchFamily="34" charset="0"/>
              </a:rPr>
              <a:t>, </a:t>
            </a:r>
            <a:r>
              <a:rPr lang="en-US" sz="1800" b="1" dirty="0">
                <a:effectLst/>
                <a:latin typeface="Tahoma" panose="020B0604030504040204" pitchFamily="34" charset="0"/>
                <a:ea typeface="Tahoma" panose="020B0604030504040204" pitchFamily="34" charset="0"/>
                <a:cs typeface="Tahoma" panose="020B0604030504040204" pitchFamily="34" charset="0"/>
              </a:rPr>
              <a:t>Japanese, Chinese, French, Spanish, German, Portuguese, and Russian. </a:t>
            </a:r>
          </a:p>
          <a:p>
            <a:pPr marR="127000">
              <a:lnSpc>
                <a:spcPct val="110000"/>
              </a:lnSpc>
              <a:spcBef>
                <a:spcPts val="1080"/>
              </a:spcBef>
            </a:pPr>
            <a:r>
              <a:rPr lang="en-US" sz="1800" b="1" dirty="0">
                <a:effectLst/>
                <a:latin typeface="Tahoma" panose="020B0604030504040204" pitchFamily="34" charset="0"/>
                <a:ea typeface="Tahoma" panose="020B0604030504040204" pitchFamily="34" charset="0"/>
                <a:cs typeface="Tahoma" panose="020B0604030504040204" pitchFamily="34" charset="0"/>
              </a:rPr>
              <a:t>Korean, Bulgarian and Turkish were categorized as “medium resource” languages.</a:t>
            </a:r>
            <a:r>
              <a:rPr lang="en-US" b="1" dirty="0">
                <a:effectLst/>
                <a:latin typeface="Tahoma" panose="020B0604030504040204" pitchFamily="34" charset="0"/>
                <a:ea typeface="Tahoma" panose="020B0604030504040204" pitchFamily="34" charset="0"/>
                <a:cs typeface="Tahoma" panose="020B0604030504040204" pitchFamily="34" charset="0"/>
              </a:rPr>
              <a:t> </a:t>
            </a:r>
          </a:p>
          <a:p>
            <a:pPr marR="127000">
              <a:lnSpc>
                <a:spcPct val="110000"/>
              </a:lnSpc>
              <a:spcBef>
                <a:spcPts val="1080"/>
              </a:spcBef>
            </a:pPr>
            <a:r>
              <a:rPr lang="en-US" sz="1800" b="1" dirty="0">
                <a:effectLst/>
                <a:latin typeface="Tahoma" panose="020B0604030504040204" pitchFamily="34" charset="0"/>
                <a:ea typeface="Tahoma" panose="020B0604030504040204" pitchFamily="34" charset="0"/>
                <a:cs typeface="Tahoma" panose="020B0604030504040204" pitchFamily="34" charset="0"/>
              </a:rPr>
              <a:t>Lai et al.'s research didn’t include the remaining six languages, Latin, Sorbian, Tajik, Irish, Kashubian, and </a:t>
            </a:r>
            <a:r>
              <a:rPr lang="en-US" sz="1800" b="1" dirty="0" err="1">
                <a:effectLst/>
                <a:latin typeface="Tahoma" panose="020B0604030504040204" pitchFamily="34" charset="0"/>
                <a:ea typeface="Tahoma" panose="020B0604030504040204" pitchFamily="34" charset="0"/>
                <a:cs typeface="Tahoma" panose="020B0604030504040204" pitchFamily="34" charset="0"/>
              </a:rPr>
              <a:t>Latgalian</a:t>
            </a:r>
            <a:r>
              <a:rPr lang="en-US" b="1" dirty="0">
                <a:latin typeface="Tahoma" panose="020B0604030504040204" pitchFamily="34" charset="0"/>
                <a:ea typeface="Tahoma" panose="020B0604030504040204" pitchFamily="34" charset="0"/>
                <a:cs typeface="Tahoma" panose="020B0604030504040204" pitchFamily="34" charset="0"/>
              </a:rPr>
              <a:t>.</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p>
            <a:pPr marR="127000">
              <a:lnSpc>
                <a:spcPct val="110000"/>
              </a:lnSpc>
              <a:spcBef>
                <a:spcPts val="1080"/>
              </a:spcBef>
            </a:pPr>
            <a:endParaRPr lang="en-US" sz="1800" u="none" strike="noStrike" dirty="0">
              <a:effectLst/>
              <a:latin typeface="Times New Roman" panose="02020603050405020304" pitchFamily="18" charset="0"/>
              <a:ea typeface="SimSun" panose="02010600030101010101" pitchFamily="2" charset="-122"/>
            </a:endParaRPr>
          </a:p>
        </p:txBody>
      </p:sp>
      <p:pic>
        <p:nvPicPr>
          <p:cNvPr id="6" name="Picture 5">
            <a:extLst>
              <a:ext uri="{FF2B5EF4-FFF2-40B4-BE49-F238E27FC236}">
                <a16:creationId xmlns:a16="http://schemas.microsoft.com/office/drawing/2014/main" id="{BF862A23-5236-9244-24AA-80387DC50736}"/>
              </a:ext>
            </a:extLst>
          </p:cNvPr>
          <p:cNvPicPr>
            <a:picLocks noChangeAspect="1"/>
          </p:cNvPicPr>
          <p:nvPr/>
        </p:nvPicPr>
        <p:blipFill>
          <a:blip r:embed="rId3"/>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29020836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3717BF-E9BE-401A-1FBC-14C02F34EEEF}"/>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9F84EAB7-78C9-AB6A-B89F-661D6B1B04C8}"/>
              </a:ext>
            </a:extLst>
          </p:cNvPr>
          <p:cNvSpPr>
            <a:spLocks noGrp="1"/>
          </p:cNvSpPr>
          <p:nvPr>
            <p:ph idx="1"/>
          </p:nvPr>
        </p:nvSpPr>
        <p:spPr>
          <a:xfrm>
            <a:off x="518824" y="1292639"/>
            <a:ext cx="8015594" cy="2810633"/>
          </a:xfrm>
        </p:spPr>
        <p:txBody>
          <a:bodyPr/>
          <a:lstStyle/>
          <a:p>
            <a:r>
              <a:rPr lang="en-US" sz="1800" b="1" dirty="0" err="1">
                <a:effectLst/>
                <a:latin typeface="Tahoma" panose="020B0604030504040204" pitchFamily="34" charset="0"/>
                <a:ea typeface="Tahoma" panose="020B0604030504040204" pitchFamily="34" charset="0"/>
                <a:cs typeface="Tahoma" panose="020B0604030504040204" pitchFamily="34" charset="0"/>
              </a:rPr>
              <a:t>ChatGPT</a:t>
            </a:r>
            <a:r>
              <a:rPr lang="en-US" sz="1800" b="1" dirty="0">
                <a:effectLst/>
                <a:latin typeface="Tahoma" panose="020B0604030504040204" pitchFamily="34" charset="0"/>
                <a:ea typeface="Tahoma" panose="020B0604030504040204" pitchFamily="34" charset="0"/>
                <a:cs typeface="Tahoma" panose="020B0604030504040204" pitchFamily="34" charset="0"/>
              </a:rPr>
              <a:t> is its resemblance to </a:t>
            </a:r>
            <a:r>
              <a:rPr lang="en-US" b="1" dirty="0">
                <a:solidFill>
                  <a:schemeClr val="bg1"/>
                </a:solidFill>
                <a:highlight>
                  <a:srgbClr val="660C13"/>
                </a:highlight>
                <a:latin typeface="Tahoma" panose="020B0604030504040204" pitchFamily="34" charset="0"/>
                <a:ea typeface="Tahoma" panose="020B0604030504040204" pitchFamily="34" charset="0"/>
                <a:cs typeface="Tahoma" panose="020B0604030504040204" pitchFamily="34" charset="0"/>
              </a:rPr>
              <a:t>a knowledgeable native speaker </a:t>
            </a:r>
            <a:r>
              <a:rPr lang="en-US" sz="1800" b="1" dirty="0">
                <a:effectLst/>
                <a:latin typeface="Tahoma" panose="020B0604030504040204" pitchFamily="34" charset="0"/>
                <a:ea typeface="Tahoma" panose="020B0604030504040204" pitchFamily="34" charset="0"/>
                <a:cs typeface="Tahoma" panose="020B0604030504040204" pitchFamily="34" charset="0"/>
              </a:rPr>
              <a:t>rather than a </a:t>
            </a:r>
            <a:r>
              <a:rPr lang="en-US" b="1" dirty="0">
                <a:solidFill>
                  <a:schemeClr val="bg1"/>
                </a:solidFill>
                <a:highlight>
                  <a:srgbClr val="660C13"/>
                </a:highlight>
                <a:latin typeface="Tahoma" panose="020B0604030504040204" pitchFamily="34" charset="0"/>
                <a:ea typeface="Tahoma" panose="020B0604030504040204" pitchFamily="34" charset="0"/>
                <a:cs typeface="Tahoma" panose="020B0604030504040204" pitchFamily="34" charset="0"/>
              </a:rPr>
              <a:t>professional language teacher</a:t>
            </a:r>
            <a:r>
              <a:rPr lang="en-US" sz="1800" b="1" dirty="0">
                <a:effectLst/>
                <a:latin typeface="Tahoma" panose="020B0604030504040204" pitchFamily="34" charset="0"/>
                <a:ea typeface="Tahoma" panose="020B0604030504040204" pitchFamily="34" charset="0"/>
                <a:cs typeface="Tahoma" panose="020B0604030504040204" pitchFamily="34" charset="0"/>
              </a:rPr>
              <a:t>. </a:t>
            </a:r>
          </a:p>
          <a:p>
            <a:r>
              <a:rPr lang="en-US" sz="1800" b="1" dirty="0" err="1">
                <a:effectLst/>
                <a:latin typeface="Tahoma" panose="020B0604030504040204" pitchFamily="34" charset="0"/>
                <a:ea typeface="Tahoma" panose="020B0604030504040204" pitchFamily="34" charset="0"/>
                <a:cs typeface="Tahoma" panose="020B0604030504040204" pitchFamily="34" charset="0"/>
              </a:rPr>
              <a:t>ChatGPT‘s</a:t>
            </a:r>
            <a:r>
              <a:rPr lang="en-US" sz="1800" b="1" dirty="0">
                <a:effectLst/>
                <a:latin typeface="Tahoma" panose="020B0604030504040204" pitchFamily="34" charset="0"/>
                <a:ea typeface="Tahoma" panose="020B0604030504040204" pitchFamily="34" charset="0"/>
                <a:cs typeface="Tahoma" panose="020B0604030504040204" pitchFamily="34" charset="0"/>
              </a:rPr>
              <a:t> behavior can be both </a:t>
            </a:r>
            <a:r>
              <a:rPr lang="en-US" b="1" dirty="0">
                <a:solidFill>
                  <a:schemeClr val="bg1"/>
                </a:solidFill>
                <a:highlight>
                  <a:srgbClr val="660C13"/>
                </a:highlight>
                <a:latin typeface="Tahoma" panose="020B0604030504040204" pitchFamily="34" charset="0"/>
                <a:ea typeface="Tahoma" panose="020B0604030504040204" pitchFamily="34" charset="0"/>
                <a:cs typeface="Tahoma" panose="020B0604030504040204" pitchFamily="34" charset="0"/>
              </a:rPr>
              <a:t>positive and informative </a:t>
            </a:r>
            <a:r>
              <a:rPr lang="en-US" sz="1800" b="1" dirty="0">
                <a:effectLst/>
                <a:latin typeface="Tahoma" panose="020B0604030504040204" pitchFamily="34" charset="0"/>
                <a:ea typeface="Tahoma" panose="020B0604030504040204" pitchFamily="34" charset="0"/>
                <a:cs typeface="Tahoma" panose="020B0604030504040204" pitchFamily="34" charset="0"/>
              </a:rPr>
              <a:t>for users</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a:effectLst/>
                <a:latin typeface="Tahoma" panose="020B0604030504040204" pitchFamily="34" charset="0"/>
                <a:ea typeface="Tahoma" panose="020B0604030504040204" pitchFamily="34" charset="0"/>
                <a:cs typeface="Tahoma" panose="020B0604030504040204" pitchFamily="34" charset="0"/>
              </a:rPr>
              <a:t>In situations where finding a human interlocutor who possesses these qualities can be challenging, </a:t>
            </a:r>
            <a:r>
              <a:rPr lang="en-US" sz="1800" b="1" dirty="0" err="1">
                <a:effectLst/>
                <a:latin typeface="Tahoma" panose="020B0604030504040204" pitchFamily="34" charset="0"/>
                <a:ea typeface="Tahoma" panose="020B0604030504040204" pitchFamily="34" charset="0"/>
                <a:cs typeface="Tahoma" panose="020B0604030504040204" pitchFamily="34" charset="0"/>
              </a:rPr>
              <a:t>ChatGPT</a:t>
            </a:r>
            <a:r>
              <a:rPr lang="en-US" sz="1800" b="1" dirty="0">
                <a:effectLst/>
                <a:latin typeface="Tahoma" panose="020B0604030504040204" pitchFamily="34" charset="0"/>
                <a:ea typeface="Tahoma" panose="020B0604030504040204" pitchFamily="34" charset="0"/>
                <a:cs typeface="Tahoma" panose="020B0604030504040204" pitchFamily="34" charset="0"/>
              </a:rPr>
              <a:t> serves as a valuable tool in </a:t>
            </a:r>
            <a:r>
              <a:rPr lang="en-US" b="1" dirty="0">
                <a:solidFill>
                  <a:schemeClr val="bg1"/>
                </a:solidFill>
                <a:highlight>
                  <a:srgbClr val="660C13"/>
                </a:highlight>
                <a:latin typeface="Tahoma" panose="020B0604030504040204" pitchFamily="34" charset="0"/>
                <a:ea typeface="Tahoma" panose="020B0604030504040204" pitchFamily="34" charset="0"/>
                <a:cs typeface="Tahoma" panose="020B0604030504040204" pitchFamily="34" charset="0"/>
              </a:rPr>
              <a:t>avoiding language fatigue during extended conversations.</a:t>
            </a:r>
          </a:p>
          <a:p>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07EF3A5A-89F6-A4DB-99F2-D308A98261A0}"/>
              </a:ext>
            </a:extLst>
          </p:cNvPr>
          <p:cNvPicPr>
            <a:picLocks noChangeAspect="1"/>
          </p:cNvPicPr>
          <p:nvPr/>
        </p:nvPicPr>
        <p:blipFill>
          <a:blip r:embed="rId3"/>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20121461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4B0C2-FE2D-2014-D8AD-A5B195566906}"/>
              </a:ext>
            </a:extLst>
          </p:cNvPr>
          <p:cNvSpPr>
            <a:spLocks noGrp="1"/>
          </p:cNvSpPr>
          <p:nvPr>
            <p:ph type="ctrTitle"/>
          </p:nvPr>
        </p:nvSpPr>
        <p:spPr>
          <a:xfrm>
            <a:off x="529827" y="759070"/>
            <a:ext cx="4386103" cy="705152"/>
          </a:xfrm>
        </p:spPr>
        <p:txBody>
          <a:bodyPr>
            <a:normAutofit/>
          </a:bodyPr>
          <a:lstStyle/>
          <a:p>
            <a:r>
              <a:rPr lang="en-US" sz="4000" dirty="0">
                <a:solidFill>
                  <a:srgbClr val="0070C0"/>
                </a:solidFill>
              </a:rPr>
              <a:t>Two Gaps</a:t>
            </a:r>
          </a:p>
        </p:txBody>
      </p:sp>
      <p:sp>
        <p:nvSpPr>
          <p:cNvPr id="3" name="Text Placeholder 2">
            <a:extLst>
              <a:ext uri="{FF2B5EF4-FFF2-40B4-BE49-F238E27FC236}">
                <a16:creationId xmlns:a16="http://schemas.microsoft.com/office/drawing/2014/main" id="{BB25BB6D-46E8-C9E0-0E10-0EE6EDB100C9}"/>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02686A36-BD6F-E600-91F3-06E991FC0B71}"/>
              </a:ext>
            </a:extLst>
          </p:cNvPr>
          <p:cNvSpPr>
            <a:spLocks noGrp="1"/>
          </p:cNvSpPr>
          <p:nvPr>
            <p:ph idx="1"/>
          </p:nvPr>
        </p:nvSpPr>
        <p:spPr>
          <a:xfrm>
            <a:off x="1037690" y="1464222"/>
            <a:ext cx="7496528" cy="2810633"/>
          </a:xfrm>
        </p:spPr>
        <p:txBody>
          <a:bodyPr>
            <a:normAutofit/>
          </a:bodyPr>
          <a:lstStyle/>
          <a:p>
            <a:pPr marL="0" marR="0">
              <a:spcBef>
                <a:spcPts val="0"/>
              </a:spcBef>
              <a:spcAft>
                <a:spcPts val="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L</a:t>
            </a:r>
            <a:r>
              <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earning </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O</a:t>
            </a:r>
            <a:r>
              <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ptimization </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G</a:t>
            </a:r>
            <a:r>
              <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ap</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first gap arises from learners' inability to fully leverage </a:t>
            </a:r>
            <a:r>
              <a:rPr lang="en-US" sz="20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ChatGPT's</a:t>
            </a:r>
            <a:r>
              <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technical affordances, leading to reduced educational affordability.</a:t>
            </a:r>
          </a:p>
          <a:p>
            <a:pPr marL="0" marR="0">
              <a:spcBef>
                <a:spcPts val="0"/>
              </a:spcBef>
              <a:spcAft>
                <a:spcPts val="0"/>
              </a:spcAft>
            </a:pPr>
            <a:endPar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K</a:t>
            </a:r>
            <a:r>
              <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nowledge </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omprehension </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G</a:t>
            </a:r>
            <a:r>
              <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ap/ Cognitive </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A</a:t>
            </a:r>
            <a:r>
              <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lignment </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G</a:t>
            </a:r>
            <a:r>
              <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ap</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second gap emerges between the materials presented by </a:t>
            </a:r>
            <a:r>
              <a:rPr lang="en-US" sz="20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ChatGPT</a:t>
            </a:r>
            <a:r>
              <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and the learners' capacity to comprehend and absorb the knowledge being conveyed</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pic>
        <p:nvPicPr>
          <p:cNvPr id="5" name="Picture 4">
            <a:extLst>
              <a:ext uri="{FF2B5EF4-FFF2-40B4-BE49-F238E27FC236}">
                <a16:creationId xmlns:a16="http://schemas.microsoft.com/office/drawing/2014/main" id="{168A54EE-1DC4-28A1-E94C-140BFD3D3963}"/>
              </a:ext>
            </a:extLst>
          </p:cNvPr>
          <p:cNvPicPr>
            <a:picLocks noChangeAspect="1"/>
          </p:cNvPicPr>
          <p:nvPr/>
        </p:nvPicPr>
        <p:blipFill>
          <a:blip r:embed="rId3"/>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3197898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AB76-1D2E-4D53-B870-B1B5D59D2160}"/>
              </a:ext>
            </a:extLst>
          </p:cNvPr>
          <p:cNvSpPr>
            <a:spLocks noGrp="1"/>
          </p:cNvSpPr>
          <p:nvPr>
            <p:ph type="title"/>
          </p:nvPr>
        </p:nvSpPr>
        <p:spPr>
          <a:xfrm>
            <a:off x="554803" y="212108"/>
            <a:ext cx="8336949" cy="1701109"/>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Best Practice Cases #1 -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Intensive Reading With ChatGPT</a:t>
            </a:r>
            <a:b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a:solidFill>
                  <a:srgbClr val="0F0F0F"/>
                </a:solidFill>
                <a:latin typeface="Tahoma" panose="020B0604030504040204" pitchFamily="34" charset="0"/>
                <a:ea typeface="Tahoma" panose="020B0604030504040204" pitchFamily="34" charset="0"/>
                <a:cs typeface="Tahoma" panose="020B0604030504040204" pitchFamily="34" charset="0"/>
              </a:rPr>
              <a:t>Language Learning With Chat GPT: Intensive Reading in Japanese, Spanish, Chinese &amp; French (</a:t>
            </a:r>
            <a:r>
              <a:rPr lang="en-US" sz="2100" b="1" dirty="0" err="1">
                <a:solidFill>
                  <a:srgbClr val="0F0F0F"/>
                </a:solidFill>
                <a:latin typeface="Tahoma" panose="020B0604030504040204" pitchFamily="34" charset="0"/>
                <a:ea typeface="Tahoma" panose="020B0604030504040204" pitchFamily="34" charset="0"/>
                <a:cs typeface="Tahoma" panose="020B0604030504040204" pitchFamily="34" charset="0"/>
              </a:rPr>
              <a:t>NiJohnGo</a:t>
            </a:r>
            <a:r>
              <a:rPr lang="en-US" sz="2100" b="1" dirty="0">
                <a:solidFill>
                  <a:srgbClr val="0F0F0F"/>
                </a:solidFill>
                <a:latin typeface="Tahoma" panose="020B0604030504040204" pitchFamily="34" charset="0"/>
                <a:ea typeface="Tahoma" panose="020B0604030504040204" pitchFamily="34" charset="0"/>
                <a:cs typeface="Tahoma" panose="020B0604030504040204" pitchFamily="34" charset="0"/>
              </a:rPr>
              <a:t>)</a:t>
            </a:r>
            <a:br>
              <a:rPr lang="en-US" sz="15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hlinkClick r:id="rId2"/>
              </a:rPr>
              <a:t>https://www.youtube.com/watch?v=vBbGGn0yxbo</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person in a white shirt&#10;&#10;Description automatically generated">
            <a:extLst>
              <a:ext uri="{FF2B5EF4-FFF2-40B4-BE49-F238E27FC236}">
                <a16:creationId xmlns:a16="http://schemas.microsoft.com/office/drawing/2014/main" id="{4175E428-627C-AA3A-54C0-CD6354E16175}"/>
              </a:ext>
            </a:extLst>
          </p:cNvPr>
          <p:cNvPicPr>
            <a:picLocks noChangeAspect="1"/>
          </p:cNvPicPr>
          <p:nvPr/>
        </p:nvPicPr>
        <p:blipFill>
          <a:blip r:embed="rId3"/>
          <a:stretch>
            <a:fillRect/>
          </a:stretch>
        </p:blipFill>
        <p:spPr>
          <a:xfrm>
            <a:off x="554803" y="1913217"/>
            <a:ext cx="3849864" cy="2723485"/>
          </a:xfrm>
          <a:prstGeom prst="rect">
            <a:avLst/>
          </a:prstGeom>
        </p:spPr>
      </p:pic>
    </p:spTree>
    <p:extLst>
      <p:ext uri="{BB962C8B-B14F-4D97-AF65-F5344CB8AC3E}">
        <p14:creationId xmlns:p14="http://schemas.microsoft.com/office/powerpoint/2010/main" val="34022309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AB76-1D2E-4D53-B870-B1B5D59D2160}"/>
              </a:ext>
            </a:extLst>
          </p:cNvPr>
          <p:cNvSpPr>
            <a:spLocks noGrp="1"/>
          </p:cNvSpPr>
          <p:nvPr>
            <p:ph type="title"/>
          </p:nvPr>
        </p:nvSpPr>
        <p:spPr>
          <a:xfrm>
            <a:off x="554803" y="212108"/>
            <a:ext cx="8075489" cy="1701109"/>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Best Practice Cases #2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 Interactive Text Adventure Game</a:t>
            </a:r>
            <a:b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a:solidFill>
                  <a:srgbClr val="0F0F0F"/>
                </a:solidFill>
                <a:latin typeface="Tahoma" panose="020B0604030504040204" pitchFamily="34" charset="0"/>
                <a:ea typeface="Tahoma" panose="020B0604030504040204" pitchFamily="34" charset="0"/>
                <a:cs typeface="Tahoma" panose="020B0604030504040204" pitchFamily="34" charset="0"/>
              </a:rPr>
              <a:t>Language Learning With Chat GPT: Intensive Reading in Japanese, Spanish, Chinese &amp; French (Dustin)</a:t>
            </a:r>
            <a:br>
              <a:rPr lang="en-US" sz="15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hlinkClick r:id="rId2"/>
              </a:rPr>
              <a:t>https://www.youtube.com/watch?v=vBbGGn0yxbo</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person with a beard&#10;&#10;Description automatically generated">
            <a:extLst>
              <a:ext uri="{FF2B5EF4-FFF2-40B4-BE49-F238E27FC236}">
                <a16:creationId xmlns:a16="http://schemas.microsoft.com/office/drawing/2014/main" id="{F4AC2A6B-F017-3F94-9C04-69B791E28C93}"/>
              </a:ext>
            </a:extLst>
          </p:cNvPr>
          <p:cNvPicPr>
            <a:picLocks noChangeAspect="1"/>
          </p:cNvPicPr>
          <p:nvPr/>
        </p:nvPicPr>
        <p:blipFill>
          <a:blip r:embed="rId3"/>
          <a:stretch>
            <a:fillRect/>
          </a:stretch>
        </p:blipFill>
        <p:spPr>
          <a:xfrm>
            <a:off x="554803" y="1913217"/>
            <a:ext cx="4434514" cy="3141315"/>
          </a:xfrm>
          <a:prstGeom prst="rect">
            <a:avLst/>
          </a:prstGeom>
        </p:spPr>
      </p:pic>
      <p:pic>
        <p:nvPicPr>
          <p:cNvPr id="7" name="Picture 6" descr="A close-up of a text&#10;&#10;Description automatically generated">
            <a:extLst>
              <a:ext uri="{FF2B5EF4-FFF2-40B4-BE49-F238E27FC236}">
                <a16:creationId xmlns:a16="http://schemas.microsoft.com/office/drawing/2014/main" id="{954876F4-FD6B-039A-AAA2-4534E3016472}"/>
              </a:ext>
            </a:extLst>
          </p:cNvPr>
          <p:cNvPicPr>
            <a:picLocks noChangeAspect="1"/>
          </p:cNvPicPr>
          <p:nvPr/>
        </p:nvPicPr>
        <p:blipFill>
          <a:blip r:embed="rId4"/>
          <a:stretch>
            <a:fillRect/>
          </a:stretch>
        </p:blipFill>
        <p:spPr>
          <a:xfrm>
            <a:off x="4989317" y="1913217"/>
            <a:ext cx="3880945" cy="1701109"/>
          </a:xfrm>
          <a:prstGeom prst="rect">
            <a:avLst/>
          </a:prstGeom>
        </p:spPr>
      </p:pic>
    </p:spTree>
    <p:extLst>
      <p:ext uri="{BB962C8B-B14F-4D97-AF65-F5344CB8AC3E}">
        <p14:creationId xmlns:p14="http://schemas.microsoft.com/office/powerpoint/2010/main" val="3113318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hat&#10;&#10;Description automatically generated with medium confidence">
            <a:extLst>
              <a:ext uri="{FF2B5EF4-FFF2-40B4-BE49-F238E27FC236}">
                <a16:creationId xmlns:a16="http://schemas.microsoft.com/office/drawing/2014/main" id="{8C232EEE-1993-0A26-3306-14B6EA40D5D8}"/>
              </a:ext>
            </a:extLst>
          </p:cNvPr>
          <p:cNvPicPr>
            <a:picLocks noChangeAspect="1"/>
          </p:cNvPicPr>
          <p:nvPr/>
        </p:nvPicPr>
        <p:blipFill>
          <a:blip r:embed="rId3"/>
          <a:stretch>
            <a:fillRect/>
          </a:stretch>
        </p:blipFill>
        <p:spPr>
          <a:xfrm>
            <a:off x="379141" y="300257"/>
            <a:ext cx="4415775" cy="4252228"/>
          </a:xfrm>
          <a:prstGeom prst="rect">
            <a:avLst/>
          </a:prstGeom>
        </p:spPr>
      </p:pic>
      <p:cxnSp>
        <p:nvCxnSpPr>
          <p:cNvPr id="21" name="Straight Connector 20">
            <a:extLst>
              <a:ext uri="{FF2B5EF4-FFF2-40B4-BE49-F238E27FC236}">
                <a16:creationId xmlns:a16="http://schemas.microsoft.com/office/drawing/2014/main" id="{FC4D23F7-4628-D0CE-9AA0-01534A7744C7}"/>
              </a:ext>
            </a:extLst>
          </p:cNvPr>
          <p:cNvCxnSpPr>
            <a:cxnSpLocks/>
          </p:cNvCxnSpPr>
          <p:nvPr/>
        </p:nvCxnSpPr>
        <p:spPr>
          <a:xfrm>
            <a:off x="2341755" y="1761893"/>
            <a:ext cx="1483113" cy="0"/>
          </a:xfrm>
          <a:prstGeom prst="line">
            <a:avLst/>
          </a:prstGeom>
          <a:ln>
            <a:solidFill>
              <a:srgbClr val="660C13"/>
            </a:solidFill>
          </a:ln>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DC314EF5-E1A7-D61E-F18A-92139D778C17}"/>
              </a:ext>
            </a:extLst>
          </p:cNvPr>
          <p:cNvCxnSpPr>
            <a:cxnSpLocks/>
          </p:cNvCxnSpPr>
          <p:nvPr/>
        </p:nvCxnSpPr>
        <p:spPr>
          <a:xfrm>
            <a:off x="2977376" y="2170771"/>
            <a:ext cx="1256370" cy="0"/>
          </a:xfrm>
          <a:prstGeom prst="line">
            <a:avLst/>
          </a:prstGeom>
          <a:ln>
            <a:solidFill>
              <a:srgbClr val="660C13"/>
            </a:solidFill>
          </a:ln>
        </p:spPr>
        <p:style>
          <a:lnRef idx="1">
            <a:schemeClr val="accent6"/>
          </a:lnRef>
          <a:fillRef idx="0">
            <a:schemeClr val="accent6"/>
          </a:fillRef>
          <a:effectRef idx="0">
            <a:schemeClr val="accent6"/>
          </a:effectRef>
          <a:fontRef idx="minor">
            <a:schemeClr val="tx1"/>
          </a:fontRef>
        </p:style>
      </p:cxnSp>
      <p:cxnSp>
        <p:nvCxnSpPr>
          <p:cNvPr id="27" name="Straight Connector 26">
            <a:extLst>
              <a:ext uri="{FF2B5EF4-FFF2-40B4-BE49-F238E27FC236}">
                <a16:creationId xmlns:a16="http://schemas.microsoft.com/office/drawing/2014/main" id="{65C98AA2-80F3-AD8C-C497-BE2B9A427093}"/>
              </a:ext>
            </a:extLst>
          </p:cNvPr>
          <p:cNvCxnSpPr>
            <a:cxnSpLocks/>
          </p:cNvCxnSpPr>
          <p:nvPr/>
        </p:nvCxnSpPr>
        <p:spPr>
          <a:xfrm>
            <a:off x="2672574" y="2515579"/>
            <a:ext cx="1152294" cy="0"/>
          </a:xfrm>
          <a:prstGeom prst="line">
            <a:avLst/>
          </a:prstGeom>
          <a:ln>
            <a:solidFill>
              <a:srgbClr val="660C13"/>
            </a:solidFill>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49B9E278-7D72-1DEC-5715-56CDE1627773}"/>
              </a:ext>
            </a:extLst>
          </p:cNvPr>
          <p:cNvCxnSpPr>
            <a:cxnSpLocks/>
          </p:cNvCxnSpPr>
          <p:nvPr/>
        </p:nvCxnSpPr>
        <p:spPr>
          <a:xfrm>
            <a:off x="884661" y="2701432"/>
            <a:ext cx="3018266" cy="0"/>
          </a:xfrm>
          <a:prstGeom prst="line">
            <a:avLst/>
          </a:prstGeom>
          <a:ln>
            <a:solidFill>
              <a:srgbClr val="660C13"/>
            </a:solidFill>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ADDB8D7B-1F07-4602-3E78-B9C6309AFF33}"/>
              </a:ext>
            </a:extLst>
          </p:cNvPr>
          <p:cNvCxnSpPr>
            <a:cxnSpLocks/>
          </p:cNvCxnSpPr>
          <p:nvPr/>
        </p:nvCxnSpPr>
        <p:spPr>
          <a:xfrm>
            <a:off x="884661" y="2920740"/>
            <a:ext cx="2092715" cy="0"/>
          </a:xfrm>
          <a:prstGeom prst="line">
            <a:avLst/>
          </a:prstGeom>
          <a:ln>
            <a:solidFill>
              <a:srgbClr val="660C13"/>
            </a:solidFill>
          </a:ln>
        </p:spPr>
        <p:style>
          <a:lnRef idx="1">
            <a:schemeClr val="accent6"/>
          </a:lnRef>
          <a:fillRef idx="0">
            <a:schemeClr val="accent6"/>
          </a:fillRef>
          <a:effectRef idx="0">
            <a:schemeClr val="accent6"/>
          </a:effectRef>
          <a:fontRef idx="minor">
            <a:schemeClr val="tx1"/>
          </a:fontRef>
        </p:style>
      </p:cxnSp>
      <p:cxnSp>
        <p:nvCxnSpPr>
          <p:cNvPr id="33" name="Straight Connector 32">
            <a:extLst>
              <a:ext uri="{FF2B5EF4-FFF2-40B4-BE49-F238E27FC236}">
                <a16:creationId xmlns:a16="http://schemas.microsoft.com/office/drawing/2014/main" id="{B7879CFB-955B-6B7C-746D-4833DC030738}"/>
              </a:ext>
            </a:extLst>
          </p:cNvPr>
          <p:cNvCxnSpPr>
            <a:cxnSpLocks/>
          </p:cNvCxnSpPr>
          <p:nvPr/>
        </p:nvCxnSpPr>
        <p:spPr>
          <a:xfrm>
            <a:off x="3902927" y="4047013"/>
            <a:ext cx="479502" cy="0"/>
          </a:xfrm>
          <a:prstGeom prst="line">
            <a:avLst/>
          </a:prstGeom>
          <a:ln>
            <a:solidFill>
              <a:srgbClr val="660C13"/>
            </a:solidFill>
          </a:ln>
        </p:spPr>
        <p:style>
          <a:lnRef idx="1">
            <a:schemeClr val="accent6"/>
          </a:lnRef>
          <a:fillRef idx="0">
            <a:schemeClr val="accent6"/>
          </a:fillRef>
          <a:effectRef idx="0">
            <a:schemeClr val="accent6"/>
          </a:effectRef>
          <a:fontRef idx="minor">
            <a:schemeClr val="tx1"/>
          </a:fontRef>
        </p:style>
      </p:cxnSp>
      <p:cxnSp>
        <p:nvCxnSpPr>
          <p:cNvPr id="35" name="Straight Connector 34">
            <a:extLst>
              <a:ext uri="{FF2B5EF4-FFF2-40B4-BE49-F238E27FC236}">
                <a16:creationId xmlns:a16="http://schemas.microsoft.com/office/drawing/2014/main" id="{F5E50530-FE94-626F-68EA-48198D936DF6}"/>
              </a:ext>
            </a:extLst>
          </p:cNvPr>
          <p:cNvCxnSpPr>
            <a:cxnSpLocks/>
          </p:cNvCxnSpPr>
          <p:nvPr/>
        </p:nvCxnSpPr>
        <p:spPr>
          <a:xfrm>
            <a:off x="884661" y="4244018"/>
            <a:ext cx="1167163" cy="0"/>
          </a:xfrm>
          <a:prstGeom prst="line">
            <a:avLst/>
          </a:prstGeom>
          <a:ln>
            <a:solidFill>
              <a:srgbClr val="660C13"/>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6364830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AB76-1D2E-4D53-B870-B1B5D59D2160}"/>
              </a:ext>
            </a:extLst>
          </p:cNvPr>
          <p:cNvSpPr>
            <a:spLocks noGrp="1"/>
          </p:cNvSpPr>
          <p:nvPr>
            <p:ph type="title"/>
          </p:nvPr>
        </p:nvSpPr>
        <p:spPr>
          <a:xfrm>
            <a:off x="554803" y="212108"/>
            <a:ext cx="8075489" cy="1701109"/>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Best Practice Cases #3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 PPP Approach With </a:t>
            </a:r>
            <a:r>
              <a:rPr lang="en-US" sz="1800" b="1" dirty="0" err="1">
                <a:solidFill>
                  <a:srgbClr val="FF0000"/>
                </a:solidFill>
                <a:latin typeface="Tahoma" panose="020B0604030504040204" pitchFamily="34" charset="0"/>
                <a:ea typeface="Tahoma" panose="020B0604030504040204" pitchFamily="34" charset="0"/>
                <a:cs typeface="Tahoma" panose="020B0604030504040204" pitchFamily="34" charset="0"/>
              </a:rPr>
              <a:t>ChatGPT</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b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err="1">
                <a:solidFill>
                  <a:srgbClr val="0F0F0F"/>
                </a:solidFill>
                <a:latin typeface="Tahoma" panose="020B0604030504040204" pitchFamily="34" charset="0"/>
                <a:ea typeface="Tahoma" panose="020B0604030504040204" pitchFamily="34" charset="0"/>
                <a:cs typeface="Tahoma" panose="020B0604030504040204" pitchFamily="34" charset="0"/>
              </a:rPr>
              <a:t>ChatGTP</a:t>
            </a:r>
            <a:r>
              <a:rPr lang="en-US" sz="2100" b="1" dirty="0">
                <a:solidFill>
                  <a:srgbClr val="0F0F0F"/>
                </a:solidFill>
                <a:latin typeface="Tahoma" panose="020B0604030504040204" pitchFamily="34" charset="0"/>
                <a:ea typeface="Tahoma" panose="020B0604030504040204" pitchFamily="34" charset="0"/>
                <a:cs typeface="Tahoma" panose="020B0604030504040204" pitchFamily="34" charset="0"/>
              </a:rPr>
              <a:t> for language learning</a:t>
            </a:r>
            <a:br>
              <a:rPr lang="en-US" sz="2100" b="1" dirty="0">
                <a:solidFill>
                  <a:srgbClr val="0F0F0F"/>
                </a:solidFill>
                <a:latin typeface="Tahoma" panose="020B0604030504040204" pitchFamily="34" charset="0"/>
                <a:ea typeface="Tahoma" panose="020B0604030504040204" pitchFamily="34" charset="0"/>
                <a:cs typeface="Tahoma" panose="020B0604030504040204" pitchFamily="34" charset="0"/>
              </a:rPr>
            </a:br>
            <a:br>
              <a:rPr lang="en-US" sz="15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hlinkClick r:id="rId2"/>
              </a:rPr>
              <a:t>https://www.youtube.com/watch?v=vBbGGn0yxbo</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screenshot of a computer&#10;&#10;Description automatically generated">
            <a:extLst>
              <a:ext uri="{FF2B5EF4-FFF2-40B4-BE49-F238E27FC236}">
                <a16:creationId xmlns:a16="http://schemas.microsoft.com/office/drawing/2014/main" id="{C8F81F0E-66FF-0E6B-74E9-E82D1F11E698}"/>
              </a:ext>
            </a:extLst>
          </p:cNvPr>
          <p:cNvPicPr>
            <a:picLocks noChangeAspect="1"/>
          </p:cNvPicPr>
          <p:nvPr/>
        </p:nvPicPr>
        <p:blipFill>
          <a:blip r:embed="rId3"/>
          <a:stretch>
            <a:fillRect/>
          </a:stretch>
        </p:blipFill>
        <p:spPr>
          <a:xfrm>
            <a:off x="554803" y="1817299"/>
            <a:ext cx="5120783" cy="3336328"/>
          </a:xfrm>
          <a:prstGeom prst="rect">
            <a:avLst/>
          </a:prstGeom>
        </p:spPr>
      </p:pic>
    </p:spTree>
    <p:extLst>
      <p:ext uri="{BB962C8B-B14F-4D97-AF65-F5344CB8AC3E}">
        <p14:creationId xmlns:p14="http://schemas.microsoft.com/office/powerpoint/2010/main" val="7482318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AB76-1D2E-4D53-B870-B1B5D59D2160}"/>
              </a:ext>
            </a:extLst>
          </p:cNvPr>
          <p:cNvSpPr>
            <a:spLocks noGrp="1"/>
          </p:cNvSpPr>
          <p:nvPr>
            <p:ph type="title"/>
          </p:nvPr>
        </p:nvSpPr>
        <p:spPr>
          <a:xfrm>
            <a:off x="534255" y="527419"/>
            <a:ext cx="8075489" cy="1701109"/>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Best Practice Cases #4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b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Personalized Vocabulary Table and Reading Materials </a:t>
            </a:r>
            <a:b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a:solidFill>
                  <a:srgbClr val="0F0F0F"/>
                </a:solidFill>
                <a:latin typeface="Tahoma" panose="020B0604030504040204" pitchFamily="34" charset="0"/>
                <a:ea typeface="Tahoma" panose="020B0604030504040204" pitchFamily="34" charset="0"/>
                <a:cs typeface="Tahoma" panose="020B0604030504040204" pitchFamily="34" charset="0"/>
              </a:rPr>
              <a:t>How to MAXIMIZE the use of </a:t>
            </a:r>
            <a:r>
              <a:rPr lang="en-US" sz="2100" b="1" dirty="0" err="1">
                <a:solidFill>
                  <a:srgbClr val="0F0F0F"/>
                </a:solidFill>
                <a:latin typeface="Tahoma" panose="020B0604030504040204" pitchFamily="34" charset="0"/>
                <a:ea typeface="Tahoma" panose="020B0604030504040204" pitchFamily="34" charset="0"/>
                <a:cs typeface="Tahoma" panose="020B0604030504040204" pitchFamily="34" charset="0"/>
              </a:rPr>
              <a:t>ChatGPT's</a:t>
            </a:r>
            <a:r>
              <a:rPr lang="en-US" sz="2100" b="1" dirty="0">
                <a:solidFill>
                  <a:srgbClr val="0F0F0F"/>
                </a:solidFill>
                <a:latin typeface="Tahoma" panose="020B0604030504040204" pitchFamily="34" charset="0"/>
                <a:ea typeface="Tahoma" panose="020B0604030504040204" pitchFamily="34" charset="0"/>
                <a:cs typeface="Tahoma" panose="020B0604030504040204" pitchFamily="34" charset="0"/>
              </a:rPr>
              <a:t> current functions to learn Chinese in 2023 (The Ultimate Guide)</a:t>
            </a:r>
            <a:br>
              <a:rPr lang="en-US" sz="2100" b="1" dirty="0">
                <a:solidFill>
                  <a:srgbClr val="0F0F0F"/>
                </a:solidFill>
                <a:latin typeface="Tahoma" panose="020B0604030504040204" pitchFamily="34" charset="0"/>
                <a:ea typeface="Tahoma" panose="020B0604030504040204" pitchFamily="34" charset="0"/>
                <a:cs typeface="Tahoma" panose="020B0604030504040204" pitchFamily="34" charset="0"/>
              </a:rPr>
            </a:br>
            <a:r>
              <a:rPr lang="en-US" sz="1600" b="1" dirty="0">
                <a:solidFill>
                  <a:srgbClr val="0F0F0F"/>
                </a:solidFill>
                <a:latin typeface="Tahoma" panose="020B0604030504040204" pitchFamily="34" charset="0"/>
                <a:ea typeface="Tahoma" panose="020B0604030504040204" pitchFamily="34" charset="0"/>
                <a:cs typeface="Tahoma" panose="020B0604030504040204" pitchFamily="34" charset="0"/>
                <a:hlinkClick r:id="rId2"/>
              </a:rPr>
              <a:t>https://www.youtube.com/watch?v=-JgGtrjhFis</a:t>
            </a:r>
            <a:br>
              <a:rPr lang="en-US" sz="2100" b="1" dirty="0">
                <a:solidFill>
                  <a:srgbClr val="0F0F0F"/>
                </a:solidFill>
                <a:latin typeface="Tahoma" panose="020B0604030504040204" pitchFamily="34" charset="0"/>
                <a:ea typeface="Tahoma" panose="020B0604030504040204" pitchFamily="34" charset="0"/>
                <a:cs typeface="Tahoma" panose="020B0604030504040204" pitchFamily="34" charset="0"/>
              </a:rPr>
            </a:br>
            <a:br>
              <a:rPr lang="en-US" sz="1500" b="1" dirty="0">
                <a:solidFill>
                  <a:srgbClr val="0F0F0F"/>
                </a:solidFill>
                <a:latin typeface="Tahoma" panose="020B0604030504040204" pitchFamily="34" charset="0"/>
                <a:ea typeface="Tahoma" panose="020B0604030504040204" pitchFamily="34" charset="0"/>
                <a:cs typeface="Tahoma" panose="020B0604030504040204" pitchFamily="34" charset="0"/>
              </a:rPr>
            </a:br>
            <a:endParaRPr lang="en-US" sz="15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person holding a phone&#10;&#10;Description automatically generated">
            <a:extLst>
              <a:ext uri="{FF2B5EF4-FFF2-40B4-BE49-F238E27FC236}">
                <a16:creationId xmlns:a16="http://schemas.microsoft.com/office/drawing/2014/main" id="{F3666AB0-C781-7DCE-BD21-90D81E5293D3}"/>
              </a:ext>
            </a:extLst>
          </p:cNvPr>
          <p:cNvPicPr>
            <a:picLocks noChangeAspect="1"/>
          </p:cNvPicPr>
          <p:nvPr/>
        </p:nvPicPr>
        <p:blipFill>
          <a:blip r:embed="rId3"/>
          <a:stretch>
            <a:fillRect/>
          </a:stretch>
        </p:blipFill>
        <p:spPr>
          <a:xfrm>
            <a:off x="534255" y="2055107"/>
            <a:ext cx="4604863" cy="2914972"/>
          </a:xfrm>
          <a:prstGeom prst="rect">
            <a:avLst/>
          </a:prstGeom>
        </p:spPr>
      </p:pic>
    </p:spTree>
    <p:extLst>
      <p:ext uri="{BB962C8B-B14F-4D97-AF65-F5344CB8AC3E}">
        <p14:creationId xmlns:p14="http://schemas.microsoft.com/office/powerpoint/2010/main" val="30468132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4871D0-34B8-1FA0-8ABA-9899FAB05E20}"/>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1F4FA61C-7C98-D1F2-14CB-2A009BD4FC9C}"/>
              </a:ext>
            </a:extLst>
          </p:cNvPr>
          <p:cNvPicPr>
            <a:picLocks noChangeAspect="1"/>
          </p:cNvPicPr>
          <p:nvPr/>
        </p:nvPicPr>
        <p:blipFill>
          <a:blip r:embed="rId3"/>
          <a:stretch>
            <a:fillRect/>
          </a:stretch>
        </p:blipFill>
        <p:spPr>
          <a:xfrm>
            <a:off x="2325130" y="4858553"/>
            <a:ext cx="2590800" cy="228600"/>
          </a:xfrm>
          <a:prstGeom prst="rect">
            <a:avLst/>
          </a:prstGeom>
        </p:spPr>
      </p:pic>
      <p:sp>
        <p:nvSpPr>
          <p:cNvPr id="10" name="Title 9">
            <a:extLst>
              <a:ext uri="{FF2B5EF4-FFF2-40B4-BE49-F238E27FC236}">
                <a16:creationId xmlns:a16="http://schemas.microsoft.com/office/drawing/2014/main" id="{FAE0C21D-6807-7647-5C3B-D9187FCF4916}"/>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Study #3</a:t>
            </a:r>
          </a:p>
        </p:txBody>
      </p:sp>
      <p:pic>
        <p:nvPicPr>
          <p:cNvPr id="8" name="Content Placeholder 7" descr="A white paper with black text&#10;&#10;Description automatically generated">
            <a:extLst>
              <a:ext uri="{FF2B5EF4-FFF2-40B4-BE49-F238E27FC236}">
                <a16:creationId xmlns:a16="http://schemas.microsoft.com/office/drawing/2014/main" id="{2C705B45-B08F-5A33-9CE3-EB8C968B630A}"/>
              </a:ext>
            </a:extLst>
          </p:cNvPr>
          <p:cNvPicPr>
            <a:picLocks noGrp="1" noChangeAspect="1"/>
          </p:cNvPicPr>
          <p:nvPr>
            <p:ph idx="1"/>
          </p:nvPr>
        </p:nvPicPr>
        <p:blipFill rotWithShape="1">
          <a:blip r:embed="rId4"/>
          <a:srcRect b="45221"/>
          <a:stretch/>
        </p:blipFill>
        <p:spPr>
          <a:xfrm>
            <a:off x="529827" y="1571304"/>
            <a:ext cx="3693484" cy="3024543"/>
          </a:xfrm>
        </p:spPr>
      </p:pic>
      <p:pic>
        <p:nvPicPr>
          <p:cNvPr id="11" name="Content Placeholder 7">
            <a:extLst>
              <a:ext uri="{FF2B5EF4-FFF2-40B4-BE49-F238E27FC236}">
                <a16:creationId xmlns:a16="http://schemas.microsoft.com/office/drawing/2014/main" id="{8AD0DAF1-97CF-2D8B-160F-E41B56BA6DF2}"/>
              </a:ext>
            </a:extLst>
          </p:cNvPr>
          <p:cNvPicPr>
            <a:picLocks noChangeAspect="1"/>
          </p:cNvPicPr>
          <p:nvPr/>
        </p:nvPicPr>
        <p:blipFill rotWithShape="1">
          <a:blip r:embed="rId4"/>
          <a:srcRect t="54861" b="1282"/>
          <a:stretch/>
        </p:blipFill>
        <p:spPr>
          <a:xfrm>
            <a:off x="4223311" y="1610529"/>
            <a:ext cx="4424097" cy="2900511"/>
          </a:xfrm>
          <a:prstGeom prst="rect">
            <a:avLst/>
          </a:prstGeom>
        </p:spPr>
      </p:pic>
    </p:spTree>
    <p:extLst>
      <p:ext uri="{BB962C8B-B14F-4D97-AF65-F5344CB8AC3E}">
        <p14:creationId xmlns:p14="http://schemas.microsoft.com/office/powerpoint/2010/main" val="41144063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4871D0-34B8-1FA0-8ABA-9899FAB05E20}"/>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1F4FA61C-7C98-D1F2-14CB-2A009BD4FC9C}"/>
              </a:ext>
            </a:extLst>
          </p:cNvPr>
          <p:cNvPicPr>
            <a:picLocks noChangeAspect="1"/>
          </p:cNvPicPr>
          <p:nvPr/>
        </p:nvPicPr>
        <p:blipFill>
          <a:blip r:embed="rId3"/>
          <a:stretch>
            <a:fillRect/>
          </a:stretch>
        </p:blipFill>
        <p:spPr>
          <a:xfrm>
            <a:off x="2325130" y="4858553"/>
            <a:ext cx="2590800" cy="228600"/>
          </a:xfrm>
          <a:prstGeom prst="rect">
            <a:avLst/>
          </a:prstGeom>
        </p:spPr>
      </p:pic>
      <p:sp>
        <p:nvSpPr>
          <p:cNvPr id="10" name="Title 9">
            <a:extLst>
              <a:ext uri="{FF2B5EF4-FFF2-40B4-BE49-F238E27FC236}">
                <a16:creationId xmlns:a16="http://schemas.microsoft.com/office/drawing/2014/main" id="{FAE0C21D-6807-7647-5C3B-D9187FCF4916}"/>
              </a:ext>
            </a:extLst>
          </p:cNvPr>
          <p:cNvSpPr>
            <a:spLocks noGrp="1"/>
          </p:cNvSpPr>
          <p:nvPr>
            <p:ph type="ctrTitle"/>
          </p:nvPr>
        </p:nvSpPr>
        <p:spPr>
          <a:xfrm>
            <a:off x="965771" y="759070"/>
            <a:ext cx="7568447" cy="699065"/>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Study #3</a:t>
            </a:r>
          </a:p>
        </p:txBody>
      </p:sp>
      <p:sp>
        <p:nvSpPr>
          <p:cNvPr id="6" name="Content Placeholder 3">
            <a:extLst>
              <a:ext uri="{FF2B5EF4-FFF2-40B4-BE49-F238E27FC236}">
                <a16:creationId xmlns:a16="http://schemas.microsoft.com/office/drawing/2014/main" id="{096EF582-A9F0-262F-BD56-97BEC9092C58}"/>
              </a:ext>
            </a:extLst>
          </p:cNvPr>
          <p:cNvSpPr>
            <a:spLocks noGrp="1"/>
          </p:cNvSpPr>
          <p:nvPr>
            <p:ph idx="1"/>
          </p:nvPr>
        </p:nvSpPr>
        <p:spPr>
          <a:xfrm>
            <a:off x="965771" y="1573797"/>
            <a:ext cx="7130265" cy="2810633"/>
          </a:xfrm>
        </p:spPr>
        <p:txBody>
          <a:bodyPr>
            <a:normAutofit fontScale="92500" lnSpcReduction="20000"/>
          </a:bodyPr>
          <a:lstStyle/>
          <a:p>
            <a:pPr marL="0" marR="0">
              <a:lnSpc>
                <a:spcPct val="110000"/>
              </a:lnSpc>
              <a:spcBef>
                <a:spcPts val="0"/>
              </a:spcBef>
              <a:spcAft>
                <a:spcPts val="60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Harnessing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ChatGPT</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As A Loyal Conversational Partner For Language Practice. </a:t>
            </a:r>
          </a:p>
          <a:p>
            <a:pPr marL="0">
              <a:lnSpc>
                <a:spcPct val="110000"/>
              </a:lnSpc>
              <a:spcAft>
                <a:spcPts val="60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Embrace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ChatGPT's</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Imperfections, Don't Dismiss Its Potential. </a:t>
            </a:r>
          </a:p>
          <a:p>
            <a:pPr marL="0">
              <a:lnSpc>
                <a:spcPct val="110000"/>
              </a:lnSpc>
              <a:spcAft>
                <a:spcPts val="60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Use It as A Tool, Not A Crutch. </a:t>
            </a:r>
          </a:p>
          <a:p>
            <a:pPr marL="0">
              <a:lnSpc>
                <a:spcPct val="110000"/>
              </a:lnSpc>
              <a:spcAft>
                <a:spcPts val="60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Fostering a Learner-Centric Approach to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GenAI</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Instruction. </a:t>
            </a:r>
          </a:p>
          <a:p>
            <a:pPr marL="0">
              <a:lnSpc>
                <a:spcPct val="110000"/>
              </a:lnSpc>
              <a:spcAft>
                <a:spcPts val="60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Cultivating Responsible AI Utilization in Language Education. </a:t>
            </a:r>
          </a:p>
        </p:txBody>
      </p:sp>
    </p:spTree>
    <p:extLst>
      <p:ext uri="{BB962C8B-B14F-4D97-AF65-F5344CB8AC3E}">
        <p14:creationId xmlns:p14="http://schemas.microsoft.com/office/powerpoint/2010/main" val="24420558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4871D0-34B8-1FA0-8ABA-9899FAB05E20}"/>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1F4FA61C-7C98-D1F2-14CB-2A009BD4FC9C}"/>
              </a:ext>
            </a:extLst>
          </p:cNvPr>
          <p:cNvPicPr>
            <a:picLocks noChangeAspect="1"/>
          </p:cNvPicPr>
          <p:nvPr/>
        </p:nvPicPr>
        <p:blipFill>
          <a:blip r:embed="rId3"/>
          <a:stretch>
            <a:fillRect/>
          </a:stretch>
        </p:blipFill>
        <p:spPr>
          <a:xfrm>
            <a:off x="2325130" y="4858553"/>
            <a:ext cx="2590800" cy="228600"/>
          </a:xfrm>
          <a:prstGeom prst="rect">
            <a:avLst/>
          </a:prstGeom>
        </p:spPr>
      </p:pic>
      <p:sp>
        <p:nvSpPr>
          <p:cNvPr id="10" name="Title 9">
            <a:extLst>
              <a:ext uri="{FF2B5EF4-FFF2-40B4-BE49-F238E27FC236}">
                <a16:creationId xmlns:a16="http://schemas.microsoft.com/office/drawing/2014/main" id="{FAE0C21D-6807-7647-5C3B-D9187FCF4916}"/>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Study #4</a:t>
            </a:r>
          </a:p>
        </p:txBody>
      </p:sp>
      <p:pic>
        <p:nvPicPr>
          <p:cNvPr id="6" name="image1.png" descr="A diagram of a self-directed learning&#10;&#10;Description automatically generated">
            <a:extLst>
              <a:ext uri="{FF2B5EF4-FFF2-40B4-BE49-F238E27FC236}">
                <a16:creationId xmlns:a16="http://schemas.microsoft.com/office/drawing/2014/main" id="{F007F9A6-DA50-BA9E-7B65-DB110FA18F05}"/>
              </a:ext>
            </a:extLst>
          </p:cNvPr>
          <p:cNvPicPr/>
          <p:nvPr/>
        </p:nvPicPr>
        <p:blipFill rotWithShape="1">
          <a:blip r:embed="rId4"/>
          <a:srcRect t="3821"/>
          <a:stretch/>
        </p:blipFill>
        <p:spPr bwMode="auto">
          <a:xfrm>
            <a:off x="1077788" y="1458135"/>
            <a:ext cx="6212012" cy="30794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906747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4FA61C-7C98-D1F2-14CB-2A009BD4FC9C}"/>
              </a:ext>
            </a:extLst>
          </p:cNvPr>
          <p:cNvPicPr>
            <a:picLocks noChangeAspect="1"/>
          </p:cNvPicPr>
          <p:nvPr/>
        </p:nvPicPr>
        <p:blipFill>
          <a:blip r:embed="rId3"/>
          <a:stretch>
            <a:fillRect/>
          </a:stretch>
        </p:blipFill>
        <p:spPr>
          <a:xfrm>
            <a:off x="2325130" y="4858553"/>
            <a:ext cx="2590800" cy="228600"/>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9360130E-F3DE-1963-94BD-F67A1816CEEA}"/>
              </a:ext>
            </a:extLst>
          </p:cNvPr>
          <p:cNvPicPr>
            <a:picLocks noChangeAspect="1"/>
          </p:cNvPicPr>
          <p:nvPr/>
        </p:nvPicPr>
        <p:blipFill>
          <a:blip r:embed="rId4"/>
          <a:stretch>
            <a:fillRect/>
          </a:stretch>
        </p:blipFill>
        <p:spPr>
          <a:xfrm>
            <a:off x="1289050" y="56347"/>
            <a:ext cx="6565900" cy="4664825"/>
          </a:xfrm>
          <a:prstGeom prst="rect">
            <a:avLst/>
          </a:prstGeom>
        </p:spPr>
      </p:pic>
    </p:spTree>
    <p:extLst>
      <p:ext uri="{BB962C8B-B14F-4D97-AF65-F5344CB8AC3E}">
        <p14:creationId xmlns:p14="http://schemas.microsoft.com/office/powerpoint/2010/main" val="30880690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4871D0-34B8-1FA0-8ABA-9899FAB05E20}"/>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1F4FA61C-7C98-D1F2-14CB-2A009BD4FC9C}"/>
              </a:ext>
            </a:extLst>
          </p:cNvPr>
          <p:cNvPicPr>
            <a:picLocks noChangeAspect="1"/>
          </p:cNvPicPr>
          <p:nvPr/>
        </p:nvPicPr>
        <p:blipFill>
          <a:blip r:embed="rId3"/>
          <a:stretch>
            <a:fillRect/>
          </a:stretch>
        </p:blipFill>
        <p:spPr>
          <a:xfrm>
            <a:off x="2325130" y="4858553"/>
            <a:ext cx="2590800" cy="228600"/>
          </a:xfrm>
          <a:prstGeom prst="rect">
            <a:avLst/>
          </a:prstGeom>
        </p:spPr>
      </p:pic>
      <p:pic>
        <p:nvPicPr>
          <p:cNvPr id="8" name="图片 215778144" descr="图示&#10;&#10;描述已自动生成">
            <a:extLst>
              <a:ext uri="{FF2B5EF4-FFF2-40B4-BE49-F238E27FC236}">
                <a16:creationId xmlns:a16="http://schemas.microsoft.com/office/drawing/2014/main" id="{90B4C94B-5FFD-76AD-49FC-A6A8C5B924D8}"/>
              </a:ext>
            </a:extLst>
          </p:cNvPr>
          <p:cNvPicPr/>
          <p:nvPr/>
        </p:nvPicPr>
        <p:blipFill>
          <a:blip r:embed="rId4"/>
          <a:srcRect/>
          <a:stretch>
            <a:fillRect/>
          </a:stretch>
        </p:blipFill>
        <p:spPr>
          <a:xfrm>
            <a:off x="1600200" y="457200"/>
            <a:ext cx="5943600" cy="4229100"/>
          </a:xfrm>
          <a:prstGeom prst="rect">
            <a:avLst/>
          </a:prstGeom>
          <a:ln/>
        </p:spPr>
      </p:pic>
      <p:sp>
        <p:nvSpPr>
          <p:cNvPr id="10" name="Title 9">
            <a:extLst>
              <a:ext uri="{FF2B5EF4-FFF2-40B4-BE49-F238E27FC236}">
                <a16:creationId xmlns:a16="http://schemas.microsoft.com/office/drawing/2014/main" id="{FAE0C21D-6807-7647-5C3B-D9187FCF4916}"/>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Study #4</a:t>
            </a:r>
          </a:p>
        </p:txBody>
      </p:sp>
    </p:spTree>
    <p:extLst>
      <p:ext uri="{BB962C8B-B14F-4D97-AF65-F5344CB8AC3E}">
        <p14:creationId xmlns:p14="http://schemas.microsoft.com/office/powerpoint/2010/main" val="1351686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118F-4D0F-3D85-B7C1-2688D3EA4D2E}"/>
              </a:ext>
            </a:extLst>
          </p:cNvPr>
          <p:cNvSpPr>
            <a:spLocks noGrp="1"/>
          </p:cNvSpPr>
          <p:nvPr>
            <p:ph type="ctrTitle"/>
          </p:nvPr>
        </p:nvSpPr>
        <p:spPr/>
        <p:txBody>
          <a:bodyPr>
            <a:normAutofit/>
          </a:bodyPr>
          <a:lstStyle/>
          <a:p>
            <a: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t>Limitations and Implications</a:t>
            </a:r>
          </a:p>
        </p:txBody>
      </p:sp>
      <p:sp>
        <p:nvSpPr>
          <p:cNvPr id="3" name="Text Placeholder 2">
            <a:extLst>
              <a:ext uri="{FF2B5EF4-FFF2-40B4-BE49-F238E27FC236}">
                <a16:creationId xmlns:a16="http://schemas.microsoft.com/office/drawing/2014/main" id="{504871D0-34B8-1FA0-8ABA-9899FAB05E20}"/>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0F726451-10FC-9267-52BB-084A61FBD35C}"/>
              </a:ext>
            </a:extLst>
          </p:cNvPr>
          <p:cNvSpPr>
            <a:spLocks noGrp="1"/>
          </p:cNvSpPr>
          <p:nvPr>
            <p:ph idx="1"/>
          </p:nvPr>
        </p:nvSpPr>
        <p:spPr/>
        <p:txBody>
          <a:bodyPr>
            <a:normAutofit/>
          </a:bodyPr>
          <a:lstStyle/>
          <a:p>
            <a:pPr marL="285750" indent="-285750">
              <a:buFont typeface="Arial" panose="020B0604020202020204" pitchFamily="34" charset="0"/>
              <a:buChar char="•"/>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Relying solely on YouTube as a source of information for language education</a:t>
            </a:r>
          </a:p>
          <a:p>
            <a:pPr marL="285750" indent="-285750">
              <a:buFont typeface="Arial" panose="020B0604020202020204" pitchFamily="34" charset="0"/>
              <a:buChar char="•"/>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The availability of language learning resources in YouTube may not be equal across different languages.</a:t>
            </a:r>
          </a:p>
          <a:p>
            <a:pPr marL="285750" indent="-285750">
              <a:buFont typeface="Arial" panose="020B0604020202020204" pitchFamily="34" charset="0"/>
              <a:buChar char="•"/>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YouTube videos are created by individuals or organizations with varying levels of expertise and qualifications</a:t>
            </a:r>
          </a:p>
        </p:txBody>
      </p:sp>
      <p:pic>
        <p:nvPicPr>
          <p:cNvPr id="5" name="Picture 4">
            <a:extLst>
              <a:ext uri="{FF2B5EF4-FFF2-40B4-BE49-F238E27FC236}">
                <a16:creationId xmlns:a16="http://schemas.microsoft.com/office/drawing/2014/main" id="{1F4FA61C-7C98-D1F2-14CB-2A009BD4FC9C}"/>
              </a:ext>
            </a:extLst>
          </p:cNvPr>
          <p:cNvPicPr>
            <a:picLocks noChangeAspect="1"/>
          </p:cNvPicPr>
          <p:nvPr/>
        </p:nvPicPr>
        <p:blipFill>
          <a:blip r:embed="rId3"/>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41386971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9019" y="408706"/>
            <a:ext cx="2540102" cy="430887"/>
          </a:xfrm>
          <a:prstGeom prst="rect">
            <a:avLst/>
          </a:prstGeom>
          <a:noFill/>
        </p:spPr>
        <p:txBody>
          <a:bodyPr wrap="square" rtlCol="0">
            <a:spAutoFit/>
          </a:bodyPr>
          <a:lstStyle/>
          <a:p>
            <a:r>
              <a:rPr lang="en-US" sz="1100" dirty="0">
                <a:solidFill>
                  <a:srgbClr val="A6A6A6"/>
                </a:solidFill>
                <a:latin typeface="Arial"/>
                <a:cs typeface="Arial"/>
              </a:rPr>
              <a:t>USE BLANK SPREADS FOR GRAPHICS OR PHOTOS</a:t>
            </a:r>
          </a:p>
        </p:txBody>
      </p:sp>
      <p:graphicFrame>
        <p:nvGraphicFramePr>
          <p:cNvPr id="6" name="Chart 5"/>
          <p:cNvGraphicFramePr/>
          <p:nvPr>
            <p:extLst>
              <p:ext uri="{D42A27DB-BD31-4B8C-83A1-F6EECF244321}">
                <p14:modId xmlns:p14="http://schemas.microsoft.com/office/powerpoint/2010/main" val="508536685"/>
              </p:ext>
            </p:extLst>
          </p:nvPr>
        </p:nvGraphicFramePr>
        <p:xfrm>
          <a:off x="2729879" y="341761"/>
          <a:ext cx="5825944" cy="388052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9215CC77-9E72-4036-2BCB-B475BBFE1EFD}"/>
              </a:ext>
            </a:extLst>
          </p:cNvPr>
          <p:cNvSpPr txBox="1"/>
          <p:nvPr/>
        </p:nvSpPr>
        <p:spPr>
          <a:xfrm>
            <a:off x="519019" y="1296537"/>
            <a:ext cx="7778820" cy="219729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901E0169-6BE2-56B7-A322-E4EA829A86B2}"/>
              </a:ext>
            </a:extLst>
          </p:cNvPr>
          <p:cNvSpPr txBox="1"/>
          <p:nvPr/>
        </p:nvSpPr>
        <p:spPr>
          <a:xfrm>
            <a:off x="614811" y="1034433"/>
            <a:ext cx="7914378" cy="3416320"/>
          </a:xfrm>
          <a:prstGeom prst="rect">
            <a:avLst/>
          </a:prstGeom>
          <a:noFill/>
        </p:spPr>
        <p:txBody>
          <a:bodyPr wrap="square" rtlCol="0">
            <a:spAutoFit/>
          </a:bodyPr>
          <a:lstStyle/>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Ali, J., </a:t>
            </a:r>
            <a:r>
              <a:rPr lang="en-US" sz="1200" dirty="0" err="1">
                <a:solidFill>
                  <a:schemeClr val="bg1"/>
                </a:solidFill>
                <a:effectLst/>
                <a:latin typeface="AppleSystemUIFont"/>
                <a:ea typeface="DengXian" panose="02010600030101010101" pitchFamily="2" charset="-122"/>
                <a:cs typeface="AppleSystemUIFont"/>
              </a:rPr>
              <a:t>Shamsan</a:t>
            </a:r>
            <a:r>
              <a:rPr lang="en-US" sz="1200" dirty="0">
                <a:solidFill>
                  <a:schemeClr val="bg1"/>
                </a:solidFill>
                <a:effectLst/>
                <a:latin typeface="AppleSystemUIFont"/>
                <a:ea typeface="DengXian" panose="02010600030101010101" pitchFamily="2" charset="-122"/>
                <a:cs typeface="AppleSystemUIFont"/>
              </a:rPr>
              <a:t>, M., A., A., </a:t>
            </a:r>
            <a:r>
              <a:rPr lang="en-US" sz="1200" dirty="0" err="1">
                <a:solidFill>
                  <a:schemeClr val="bg1"/>
                </a:solidFill>
                <a:effectLst/>
                <a:latin typeface="AppleSystemUIFont"/>
                <a:ea typeface="DengXian" panose="02010600030101010101" pitchFamily="2" charset="-122"/>
                <a:cs typeface="AppleSystemUIFont"/>
              </a:rPr>
              <a:t>Hezam</a:t>
            </a:r>
            <a:r>
              <a:rPr lang="en-US" sz="1200" dirty="0">
                <a:solidFill>
                  <a:schemeClr val="bg1"/>
                </a:solidFill>
                <a:effectLst/>
                <a:latin typeface="AppleSystemUIFont"/>
                <a:ea typeface="DengXian" panose="02010600030101010101" pitchFamily="2" charset="-122"/>
                <a:cs typeface="AppleSystemUIFont"/>
              </a:rPr>
              <a:t>, T. &amp; Mohammed A. A. Q. (2023). Impact of </a:t>
            </a:r>
            <a:r>
              <a:rPr lang="en-US" sz="1200" dirty="0" err="1">
                <a:solidFill>
                  <a:schemeClr val="bg1"/>
                </a:solidFill>
                <a:effectLst/>
                <a:latin typeface="AppleSystemUIFont"/>
                <a:ea typeface="DengXian" panose="02010600030101010101" pitchFamily="2" charset="-122"/>
                <a:cs typeface="AppleSystemUIFont"/>
              </a:rPr>
              <a:t>ChatGPT</a:t>
            </a:r>
            <a:r>
              <a:rPr lang="en-US" sz="1200" dirty="0">
                <a:solidFill>
                  <a:schemeClr val="bg1"/>
                </a:solidFill>
                <a:effectLst/>
                <a:latin typeface="AppleSystemUIFont"/>
                <a:ea typeface="DengXian" panose="02010600030101010101" pitchFamily="2" charset="-122"/>
                <a:cs typeface="AppleSystemUIFont"/>
              </a:rPr>
              <a:t> on learning motivation: Teachers and students' voices. </a:t>
            </a:r>
            <a:r>
              <a:rPr lang="en-US" sz="1200" i="1" dirty="0">
                <a:solidFill>
                  <a:schemeClr val="bg1"/>
                </a:solidFill>
                <a:effectLst/>
                <a:latin typeface="AppleSystemUIFont"/>
                <a:ea typeface="DengXian" panose="02010600030101010101" pitchFamily="2" charset="-122"/>
                <a:cs typeface="AppleSystemUIFont"/>
              </a:rPr>
              <a:t>Journal of English Studies in Arabia Felix, 2</a:t>
            </a:r>
            <a:r>
              <a:rPr lang="en-US" sz="1200" dirty="0">
                <a:solidFill>
                  <a:schemeClr val="bg1"/>
                </a:solidFill>
                <a:effectLst/>
                <a:latin typeface="AppleSystemUIFont"/>
                <a:ea typeface="DengXian" panose="02010600030101010101" pitchFamily="2" charset="-122"/>
                <a:cs typeface="AppleSystemUIFont"/>
              </a:rPr>
              <a:t>(1), 41-49. 10.56540/jesaf.v2i1.51</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Baidoo-Anu, D., &amp; Owusu Ansah, L. (2023). Education in the era of generative artificial  intelligence (AI): Understanding the potential benefits of </a:t>
            </a:r>
            <a:r>
              <a:rPr lang="en-US" sz="1200" dirty="0" err="1">
                <a:solidFill>
                  <a:schemeClr val="bg1"/>
                </a:solidFill>
                <a:effectLst/>
                <a:latin typeface="AppleSystemUIFont"/>
                <a:ea typeface="DengXian" panose="02010600030101010101" pitchFamily="2" charset="-122"/>
                <a:cs typeface="AppleSystemUIFont"/>
              </a:rPr>
              <a:t>ChatGPT</a:t>
            </a:r>
            <a:r>
              <a:rPr lang="en-US" sz="1200" dirty="0">
                <a:solidFill>
                  <a:schemeClr val="bg1"/>
                </a:solidFill>
                <a:effectLst/>
                <a:latin typeface="AppleSystemUIFont"/>
                <a:ea typeface="DengXian" panose="02010600030101010101" pitchFamily="2" charset="-122"/>
                <a:cs typeface="AppleSystemUIFont"/>
              </a:rPr>
              <a:t> in promoting teaching  and learning. </a:t>
            </a:r>
            <a:r>
              <a:rPr lang="en-US" sz="1200" i="1" dirty="0">
                <a:solidFill>
                  <a:schemeClr val="bg1"/>
                </a:solidFill>
                <a:effectLst/>
                <a:latin typeface="AppleSystemUIFont"/>
                <a:ea typeface="DengXian" panose="02010600030101010101" pitchFamily="2" charset="-122"/>
                <a:cs typeface="AppleSystemUIFont"/>
              </a:rPr>
              <a:t>Available at SSRN 4337484</a:t>
            </a:r>
            <a:r>
              <a:rPr lang="en-US" sz="1200"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err="1">
                <a:solidFill>
                  <a:schemeClr val="bg1"/>
                </a:solidFill>
                <a:effectLst/>
                <a:latin typeface="AppleSystemUIFont"/>
                <a:ea typeface="DengXian" panose="02010600030101010101" pitchFamily="2" charset="-122"/>
                <a:cs typeface="AppleSystemUIFont"/>
              </a:rPr>
              <a:t>Baskara</a:t>
            </a:r>
            <a:r>
              <a:rPr lang="en-US" sz="1200" dirty="0">
                <a:solidFill>
                  <a:schemeClr val="bg1"/>
                </a:solidFill>
                <a:effectLst/>
                <a:latin typeface="AppleSystemUIFont"/>
                <a:ea typeface="DengXian" panose="02010600030101010101" pitchFamily="2" charset="-122"/>
                <a:cs typeface="AppleSystemUIFont"/>
              </a:rPr>
              <a:t>, R., &amp; </a:t>
            </a:r>
            <a:r>
              <a:rPr lang="en-US" sz="1200" dirty="0" err="1">
                <a:solidFill>
                  <a:schemeClr val="bg1"/>
                </a:solidFill>
                <a:effectLst/>
                <a:latin typeface="AppleSystemUIFont"/>
                <a:ea typeface="DengXian" panose="02010600030101010101" pitchFamily="2" charset="-122"/>
                <a:cs typeface="AppleSystemUIFont"/>
              </a:rPr>
              <a:t>Mukarto</a:t>
            </a:r>
            <a:r>
              <a:rPr lang="en-US" sz="1200" dirty="0">
                <a:solidFill>
                  <a:schemeClr val="bg1"/>
                </a:solidFill>
                <a:effectLst/>
                <a:latin typeface="AppleSystemUIFont"/>
                <a:ea typeface="DengXian" panose="02010600030101010101" pitchFamily="2" charset="-122"/>
                <a:cs typeface="AppleSystemUIFont"/>
              </a:rPr>
              <a:t>, M. (2023). Exploring the implications of </a:t>
            </a:r>
            <a:r>
              <a:rPr lang="en-US" sz="1200" dirty="0" err="1">
                <a:solidFill>
                  <a:schemeClr val="bg1"/>
                </a:solidFill>
                <a:effectLst/>
                <a:latin typeface="AppleSystemUIFont"/>
                <a:ea typeface="DengXian" panose="02010600030101010101" pitchFamily="2" charset="-122"/>
                <a:cs typeface="AppleSystemUIFont"/>
              </a:rPr>
              <a:t>ChatGPT</a:t>
            </a:r>
            <a:r>
              <a:rPr lang="en-US" sz="1200" dirty="0">
                <a:solidFill>
                  <a:schemeClr val="bg1"/>
                </a:solidFill>
                <a:effectLst/>
                <a:latin typeface="AppleSystemUIFont"/>
                <a:ea typeface="DengXian" panose="02010600030101010101" pitchFamily="2" charset="-122"/>
                <a:cs typeface="AppleSystemUIFont"/>
              </a:rPr>
              <a:t> for language learning in higher education. </a:t>
            </a:r>
            <a:r>
              <a:rPr lang="en-US" sz="1200" i="1" dirty="0">
                <a:solidFill>
                  <a:schemeClr val="bg1"/>
                </a:solidFill>
                <a:effectLst/>
                <a:latin typeface="AppleSystemUIFont"/>
                <a:ea typeface="DengXian" panose="02010600030101010101" pitchFamily="2" charset="-122"/>
                <a:cs typeface="AppleSystemUIFont"/>
              </a:rPr>
              <a:t>Indonesian Journal of English Language Teaching and Applied Linguistics, 7</a:t>
            </a:r>
            <a:r>
              <a:rPr lang="en-US" sz="1200" dirty="0">
                <a:solidFill>
                  <a:schemeClr val="bg1"/>
                </a:solidFill>
                <a:effectLst/>
                <a:latin typeface="AppleSystemUIFont"/>
                <a:ea typeface="DengXian" panose="02010600030101010101" pitchFamily="2" charset="-122"/>
                <a:cs typeface="AppleSystemUIFont"/>
              </a:rPr>
              <a:t>(2), 343- 358</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Chao, C. (2022). Being a YouTuber that language learners recognize: A study on constructing  language teacher identities in social media community of practice. </a:t>
            </a:r>
            <a:r>
              <a:rPr lang="en-US" sz="1200" i="1" dirty="0">
                <a:solidFill>
                  <a:schemeClr val="bg1"/>
                </a:solidFill>
                <a:effectLst/>
                <a:latin typeface="AppleSystemUIFont"/>
                <a:ea typeface="DengXian" panose="02010600030101010101" pitchFamily="2" charset="-122"/>
                <a:cs typeface="AppleSystemUIFont"/>
              </a:rPr>
              <a:t>System</a:t>
            </a:r>
            <a:r>
              <a:rPr lang="en-US" sz="1200" dirty="0">
                <a:solidFill>
                  <a:schemeClr val="bg1"/>
                </a:solidFill>
                <a:effectLst/>
                <a:latin typeface="AppleSystemUIFont"/>
                <a:ea typeface="DengXian" panose="02010600030101010101" pitchFamily="2" charset="-122"/>
                <a:cs typeface="AppleSystemUIFont"/>
              </a:rPr>
              <a:t>, </a:t>
            </a:r>
            <a:r>
              <a:rPr lang="en-US" sz="1200" i="1" dirty="0">
                <a:solidFill>
                  <a:schemeClr val="bg1"/>
                </a:solidFill>
                <a:effectLst/>
                <a:latin typeface="AppleSystemUIFont"/>
                <a:ea typeface="DengXian" panose="02010600030101010101" pitchFamily="2" charset="-122"/>
                <a:cs typeface="AppleSystemUIFont"/>
              </a:rPr>
              <a:t>109</a:t>
            </a:r>
            <a:r>
              <a:rPr lang="en-US" sz="1200" dirty="0">
                <a:solidFill>
                  <a:schemeClr val="bg1"/>
                </a:solidFill>
                <a:effectLst/>
                <a:latin typeface="AppleSystemUIFont"/>
                <a:ea typeface="DengXian" panose="02010600030101010101" pitchFamily="2" charset="-122"/>
                <a:cs typeface="AppleSystemUIFont"/>
              </a:rPr>
              <a:t>, 102860.  </a:t>
            </a:r>
            <a:r>
              <a:rPr lang="en-US" sz="1200" dirty="0">
                <a:solidFill>
                  <a:schemeClr val="bg1"/>
                </a:solidFill>
                <a:effectLst/>
                <a:latin typeface="AppleSystemUIFont"/>
                <a:ea typeface="DengXian" panose="02010600030101010101" pitchFamily="2" charset="-122"/>
                <a:cs typeface="AppleSystemUIFont"/>
                <a:hlinkClick r:id="rId4">
                  <a:extLst>
                    <a:ext uri="{A12FA001-AC4F-418D-AE19-62706E023703}">
                      <ahyp:hlinkClr xmlns:ahyp="http://schemas.microsoft.com/office/drawing/2018/hyperlinkcolor" val="tx"/>
                    </a:ext>
                  </a:extLst>
                </a:hlinkClick>
              </a:rPr>
              <a:t>https://doi.org/10.1016/j.system.2022.102860</a:t>
            </a:r>
            <a:r>
              <a:rPr lang="en-US" sz="1200"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Cox Communications. (2023). Guide to </a:t>
            </a:r>
            <a:r>
              <a:rPr lang="en-US" sz="1200" dirty="0" err="1">
                <a:solidFill>
                  <a:schemeClr val="bg1"/>
                </a:solidFill>
                <a:effectLst/>
                <a:latin typeface="AppleSystemUIFont"/>
                <a:ea typeface="DengXian" panose="02010600030101010101" pitchFamily="2" charset="-122"/>
                <a:cs typeface="AppleSystemUIFont"/>
              </a:rPr>
              <a:t>ChatGPT</a:t>
            </a:r>
            <a:r>
              <a:rPr lang="en-US" sz="1200" dirty="0">
                <a:solidFill>
                  <a:schemeClr val="bg1"/>
                </a:solidFill>
                <a:effectLst/>
                <a:latin typeface="AppleSystemUIFont"/>
                <a:ea typeface="DengXian" panose="02010600030101010101" pitchFamily="2" charset="-122"/>
                <a:cs typeface="AppleSystemUIFont"/>
              </a:rPr>
              <a:t> for Parents and Caregivers. Cox  Communications - Residential Articles. Retrieved from https://</a:t>
            </a:r>
            <a:r>
              <a:rPr lang="en-US" sz="1200" dirty="0" err="1">
                <a:solidFill>
                  <a:schemeClr val="bg1"/>
                </a:solidFill>
                <a:effectLst/>
                <a:latin typeface="AppleSystemUIFont"/>
                <a:ea typeface="DengXian" panose="02010600030101010101" pitchFamily="2" charset="-122"/>
                <a:cs typeface="AppleSystemUIFont"/>
              </a:rPr>
              <a:t>www.cox.com</a:t>
            </a:r>
            <a:r>
              <a:rPr lang="en-US" sz="1200" dirty="0">
                <a:solidFill>
                  <a:schemeClr val="bg1"/>
                </a:solidFill>
                <a:effectLst/>
                <a:latin typeface="AppleSystemUIFont"/>
                <a:ea typeface="DengXian" panose="02010600030101010101" pitchFamily="2" charset="-122"/>
                <a:cs typeface="AppleSystemUIFont"/>
              </a:rPr>
              <a:t>/residential/articles/guide-to-</a:t>
            </a:r>
            <a:r>
              <a:rPr lang="en-US" sz="1200" dirty="0" err="1">
                <a:solidFill>
                  <a:schemeClr val="bg1"/>
                </a:solidFill>
                <a:effectLst/>
                <a:latin typeface="AppleSystemUIFont"/>
                <a:ea typeface="DengXian" panose="02010600030101010101" pitchFamily="2" charset="-122"/>
                <a:cs typeface="AppleSystemUIFont"/>
              </a:rPr>
              <a:t>chatgpt</a:t>
            </a:r>
            <a:r>
              <a:rPr lang="en-US" sz="1200" dirty="0">
                <a:solidFill>
                  <a:schemeClr val="bg1"/>
                </a:solidFill>
                <a:effectLst/>
                <a:latin typeface="AppleSystemUIFont"/>
                <a:ea typeface="DengXian" panose="02010600030101010101" pitchFamily="2" charset="-122"/>
                <a:cs typeface="AppleSystemUIFont"/>
              </a:rPr>
              <a:t>-for-parents-and </a:t>
            </a:r>
            <a:r>
              <a:rPr lang="en-US" sz="1200" dirty="0" err="1">
                <a:solidFill>
                  <a:schemeClr val="bg1"/>
                </a:solidFill>
                <a:effectLst/>
                <a:latin typeface="AppleSystemUIFont"/>
                <a:ea typeface="DengXian" panose="02010600030101010101" pitchFamily="2" charset="-122"/>
                <a:cs typeface="AppleSystemUIFont"/>
              </a:rPr>
              <a:t>caregivers.html</a:t>
            </a:r>
            <a:r>
              <a:rPr lang="en-US" sz="1200"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Hong, W. C. H. (2023). The impact of </a:t>
            </a:r>
            <a:r>
              <a:rPr lang="en-US" sz="1200" dirty="0" err="1">
                <a:solidFill>
                  <a:schemeClr val="bg1"/>
                </a:solidFill>
                <a:effectLst/>
                <a:latin typeface="AppleSystemUIFont"/>
                <a:ea typeface="DengXian" panose="02010600030101010101" pitchFamily="2" charset="-122"/>
                <a:cs typeface="AppleSystemUIFont"/>
              </a:rPr>
              <a:t>ChatGPT</a:t>
            </a:r>
            <a:r>
              <a:rPr lang="en-US" sz="1200" dirty="0">
                <a:solidFill>
                  <a:schemeClr val="bg1"/>
                </a:solidFill>
                <a:effectLst/>
                <a:latin typeface="AppleSystemUIFont"/>
                <a:ea typeface="DengXian" panose="02010600030101010101" pitchFamily="2" charset="-122"/>
                <a:cs typeface="AppleSystemUIFont"/>
              </a:rPr>
              <a:t> on foreign language teaching and learning: opportunities in education and research. </a:t>
            </a:r>
            <a:r>
              <a:rPr lang="en-US" sz="1200" i="1" dirty="0">
                <a:solidFill>
                  <a:schemeClr val="bg1"/>
                </a:solidFill>
                <a:effectLst/>
                <a:latin typeface="AppleSystemUIFont"/>
                <a:ea typeface="DengXian" panose="02010600030101010101" pitchFamily="2" charset="-122"/>
                <a:cs typeface="AppleSystemUIFont"/>
              </a:rPr>
              <a:t>Journal of Educational Technology and Innovation</a:t>
            </a:r>
            <a:r>
              <a:rPr lang="en-US" sz="1200" dirty="0">
                <a:solidFill>
                  <a:schemeClr val="bg1"/>
                </a:solidFill>
                <a:effectLst/>
                <a:latin typeface="AppleSystemUIFont"/>
                <a:ea typeface="DengXian" panose="02010600030101010101" pitchFamily="2" charset="-122"/>
                <a:cs typeface="AppleSystemUIFont"/>
              </a:rPr>
              <a:t>, </a:t>
            </a:r>
            <a:r>
              <a:rPr lang="en-US" sz="1200" i="1" dirty="0">
                <a:solidFill>
                  <a:schemeClr val="bg1"/>
                </a:solidFill>
                <a:effectLst/>
                <a:latin typeface="AppleSystemUIFont"/>
                <a:ea typeface="DengXian" panose="02010600030101010101" pitchFamily="2" charset="-122"/>
                <a:cs typeface="AppleSystemUIFont"/>
              </a:rPr>
              <a:t>5</a:t>
            </a:r>
            <a:r>
              <a:rPr lang="en-US" sz="1200" dirty="0">
                <a:solidFill>
                  <a:schemeClr val="bg1"/>
                </a:solidFill>
                <a:effectLst/>
                <a:latin typeface="AppleSystemUIFont"/>
                <a:ea typeface="DengXian" panose="02010600030101010101" pitchFamily="2" charset="-122"/>
                <a:cs typeface="AppleSystemUIFont"/>
              </a:rPr>
              <a:t>(1).</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endParaRPr lang="en-US" sz="1200" dirty="0">
              <a:solidFill>
                <a:schemeClr val="bg1"/>
              </a:solidFill>
            </a:endParaRPr>
          </a:p>
        </p:txBody>
      </p:sp>
      <p:pic>
        <p:nvPicPr>
          <p:cNvPr id="7" name="Picture 6">
            <a:extLst>
              <a:ext uri="{FF2B5EF4-FFF2-40B4-BE49-F238E27FC236}">
                <a16:creationId xmlns:a16="http://schemas.microsoft.com/office/drawing/2014/main" id="{13C4C71E-9EAA-1FCC-25DB-85F03FDFE919}"/>
              </a:ext>
            </a:extLst>
          </p:cNvPr>
          <p:cNvPicPr>
            <a:picLocks noChangeAspect="1"/>
          </p:cNvPicPr>
          <p:nvPr/>
        </p:nvPicPr>
        <p:blipFill>
          <a:blip r:embed="rId5"/>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41555066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9019" y="408706"/>
            <a:ext cx="2540102" cy="430887"/>
          </a:xfrm>
          <a:prstGeom prst="rect">
            <a:avLst/>
          </a:prstGeom>
          <a:noFill/>
        </p:spPr>
        <p:txBody>
          <a:bodyPr wrap="square" rtlCol="0">
            <a:spAutoFit/>
          </a:bodyPr>
          <a:lstStyle/>
          <a:p>
            <a:r>
              <a:rPr lang="en-US" sz="1100" dirty="0">
                <a:solidFill>
                  <a:srgbClr val="A6A6A6"/>
                </a:solidFill>
                <a:latin typeface="Arial"/>
                <a:cs typeface="Arial"/>
              </a:rPr>
              <a:t>USE BLANK SPREADS FOR GRAPHICS OR PHOTOS</a:t>
            </a:r>
          </a:p>
        </p:txBody>
      </p:sp>
      <p:graphicFrame>
        <p:nvGraphicFramePr>
          <p:cNvPr id="6" name="Chart 5"/>
          <p:cNvGraphicFramePr/>
          <p:nvPr/>
        </p:nvGraphicFramePr>
        <p:xfrm>
          <a:off x="2729879" y="341761"/>
          <a:ext cx="5825944" cy="388052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9215CC77-9E72-4036-2BCB-B475BBFE1EFD}"/>
              </a:ext>
            </a:extLst>
          </p:cNvPr>
          <p:cNvSpPr txBox="1"/>
          <p:nvPr/>
        </p:nvSpPr>
        <p:spPr>
          <a:xfrm>
            <a:off x="519019" y="1296537"/>
            <a:ext cx="7778820" cy="219729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901E0169-6BE2-56B7-A322-E4EA829A86B2}"/>
              </a:ext>
            </a:extLst>
          </p:cNvPr>
          <p:cNvSpPr txBox="1"/>
          <p:nvPr/>
        </p:nvSpPr>
        <p:spPr>
          <a:xfrm>
            <a:off x="614811" y="1034433"/>
            <a:ext cx="7914378" cy="3416320"/>
          </a:xfrm>
          <a:prstGeom prst="rect">
            <a:avLst/>
          </a:prstGeom>
          <a:noFill/>
        </p:spPr>
        <p:txBody>
          <a:bodyPr wrap="square" rtlCol="0">
            <a:spAutoFit/>
          </a:bodyPr>
          <a:lstStyle/>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Huang, W., Hew, K. F., &amp; Fryer, L. K. (2022). Chatbots for language learning—Are they really  useful? A systematic review of chatbot-supported language learning. Journal of Computer Assisted Learning, 38(1), 237– 257. </a:t>
            </a:r>
            <a:r>
              <a:rPr lang="en-US" sz="1200" u="sng" dirty="0">
                <a:solidFill>
                  <a:schemeClr val="bg1"/>
                </a:solidFill>
                <a:effectLst/>
                <a:latin typeface="AppleSystemUIFont"/>
                <a:ea typeface="DengXian" panose="02010600030101010101" pitchFamily="2" charset="-122"/>
                <a:cs typeface="AppleSystemUIFont"/>
                <a:hlinkClick r:id="rId4">
                  <a:extLst>
                    <a:ext uri="{A12FA001-AC4F-418D-AE19-62706E023703}">
                      <ahyp:hlinkClr xmlns:ahyp="http://schemas.microsoft.com/office/drawing/2018/hyperlinkcolor" val="tx"/>
                    </a:ext>
                  </a:extLst>
                </a:hlinkClick>
              </a:rPr>
              <a:t>https://doi.org/10.1111/jcal.12610</a:t>
            </a:r>
            <a:r>
              <a:rPr lang="en-US" sz="1200"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err="1">
                <a:solidFill>
                  <a:schemeClr val="bg1"/>
                </a:solidFill>
                <a:effectLst/>
                <a:latin typeface="AppleSystemUIFont"/>
                <a:ea typeface="DengXian" panose="02010600030101010101" pitchFamily="2" charset="-122"/>
                <a:cs typeface="AppleSystemUIFont"/>
              </a:rPr>
              <a:t>Kohnke</a:t>
            </a:r>
            <a:r>
              <a:rPr lang="en-US" sz="1200" dirty="0">
                <a:solidFill>
                  <a:schemeClr val="bg1"/>
                </a:solidFill>
                <a:effectLst/>
                <a:latin typeface="AppleSystemUIFont"/>
                <a:ea typeface="DengXian" panose="02010600030101010101" pitchFamily="2" charset="-122"/>
                <a:cs typeface="AppleSystemUIFont"/>
              </a:rPr>
              <a:t>, L., Moorhouse, B. L., &amp; Zou, D. (2023). </a:t>
            </a:r>
            <a:r>
              <a:rPr lang="en-US" sz="1200" dirty="0" err="1">
                <a:solidFill>
                  <a:schemeClr val="bg1"/>
                </a:solidFill>
                <a:effectLst/>
                <a:latin typeface="AppleSystemUIFont"/>
                <a:ea typeface="DengXian" panose="02010600030101010101" pitchFamily="2" charset="-122"/>
                <a:cs typeface="AppleSystemUIFont"/>
              </a:rPr>
              <a:t>ChatGPT</a:t>
            </a:r>
            <a:r>
              <a:rPr lang="en-US" sz="1200" dirty="0">
                <a:solidFill>
                  <a:schemeClr val="bg1"/>
                </a:solidFill>
                <a:effectLst/>
                <a:latin typeface="AppleSystemUIFont"/>
                <a:ea typeface="DengXian" panose="02010600030101010101" pitchFamily="2" charset="-122"/>
                <a:cs typeface="AppleSystemUIFont"/>
              </a:rPr>
              <a:t> for language teaching and learning. </a:t>
            </a:r>
            <a:r>
              <a:rPr lang="en-US" sz="1200" i="1" dirty="0">
                <a:solidFill>
                  <a:schemeClr val="bg1"/>
                </a:solidFill>
                <a:effectLst/>
                <a:latin typeface="AppleSystemUIFont"/>
                <a:ea typeface="DengXian" panose="02010600030101010101" pitchFamily="2" charset="-122"/>
                <a:cs typeface="AppleSystemUIFont"/>
              </a:rPr>
              <a:t>RELC Journal</a:t>
            </a:r>
            <a:r>
              <a:rPr lang="en-US" sz="1200" dirty="0">
                <a:solidFill>
                  <a:schemeClr val="bg1"/>
                </a:solidFill>
                <a:effectLst/>
                <a:latin typeface="AppleSystemUIFont"/>
                <a:ea typeface="DengXian" panose="02010600030101010101" pitchFamily="2" charset="-122"/>
                <a:cs typeface="AppleSystemUIFont"/>
              </a:rPr>
              <a:t>, 00336882231162868.</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err="1">
                <a:solidFill>
                  <a:schemeClr val="bg1"/>
                </a:solidFill>
                <a:effectLst/>
                <a:latin typeface="AppleSystemUIFont"/>
                <a:ea typeface="DengXian" panose="02010600030101010101" pitchFamily="2" charset="-122"/>
                <a:cs typeface="AppleSystemUIFont"/>
              </a:rPr>
              <a:t>Koraishi</a:t>
            </a:r>
            <a:r>
              <a:rPr lang="en-US" sz="1200" dirty="0">
                <a:solidFill>
                  <a:schemeClr val="bg1"/>
                </a:solidFill>
                <a:effectLst/>
                <a:latin typeface="AppleSystemUIFont"/>
                <a:ea typeface="DengXian" panose="02010600030101010101" pitchFamily="2" charset="-122"/>
                <a:cs typeface="AppleSystemUIFont"/>
              </a:rPr>
              <a:t>, O. (2023). Teaching English in the age of AI: Embracing </a:t>
            </a:r>
            <a:r>
              <a:rPr lang="en-US" sz="1200" dirty="0" err="1">
                <a:solidFill>
                  <a:schemeClr val="bg1"/>
                </a:solidFill>
                <a:effectLst/>
                <a:latin typeface="AppleSystemUIFont"/>
                <a:ea typeface="DengXian" panose="02010600030101010101" pitchFamily="2" charset="-122"/>
                <a:cs typeface="AppleSystemUIFont"/>
              </a:rPr>
              <a:t>ChatGPT</a:t>
            </a:r>
            <a:r>
              <a:rPr lang="en-US" sz="1200" dirty="0">
                <a:solidFill>
                  <a:schemeClr val="bg1"/>
                </a:solidFill>
                <a:effectLst/>
                <a:latin typeface="AppleSystemUIFont"/>
                <a:ea typeface="DengXian" panose="02010600030101010101" pitchFamily="2" charset="-122"/>
                <a:cs typeface="AppleSystemUIFont"/>
              </a:rPr>
              <a:t> to optimize EFL materials and assessment. </a:t>
            </a:r>
            <a:r>
              <a:rPr lang="en-US" sz="1200" i="1" dirty="0">
                <a:solidFill>
                  <a:schemeClr val="bg1"/>
                </a:solidFill>
                <a:effectLst/>
                <a:latin typeface="AppleSystemUIFont"/>
                <a:ea typeface="DengXian" panose="02010600030101010101" pitchFamily="2" charset="-122"/>
                <a:cs typeface="AppleSystemUIFont"/>
              </a:rPr>
              <a:t>Language Education and Technology, 3</a:t>
            </a:r>
            <a:r>
              <a:rPr lang="en-US" sz="1200" dirty="0">
                <a:solidFill>
                  <a:schemeClr val="bg1"/>
                </a:solidFill>
                <a:effectLst/>
                <a:latin typeface="AppleSystemUIFont"/>
                <a:ea typeface="DengXian" panose="02010600030101010101" pitchFamily="2" charset="-122"/>
                <a:cs typeface="AppleSystemUIFont"/>
              </a:rPr>
              <a:t>(1).</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Lai, V. D., Ngo, N. T., </a:t>
            </a:r>
            <a:r>
              <a:rPr lang="en-US" sz="1200" dirty="0" err="1">
                <a:solidFill>
                  <a:schemeClr val="bg1"/>
                </a:solidFill>
                <a:effectLst/>
                <a:latin typeface="AppleSystemUIFont"/>
                <a:ea typeface="DengXian" panose="02010600030101010101" pitchFamily="2" charset="-122"/>
                <a:cs typeface="AppleSystemUIFont"/>
              </a:rPr>
              <a:t>Veyseh</a:t>
            </a:r>
            <a:r>
              <a:rPr lang="en-US" sz="1200" dirty="0">
                <a:solidFill>
                  <a:schemeClr val="bg1"/>
                </a:solidFill>
                <a:effectLst/>
                <a:latin typeface="AppleSystemUIFont"/>
                <a:ea typeface="DengXian" panose="02010600030101010101" pitchFamily="2" charset="-122"/>
                <a:cs typeface="AppleSystemUIFont"/>
              </a:rPr>
              <a:t>, A. P. B., Man, H., </a:t>
            </a:r>
            <a:r>
              <a:rPr lang="en-US" sz="1200" dirty="0" err="1">
                <a:solidFill>
                  <a:schemeClr val="bg1"/>
                </a:solidFill>
                <a:effectLst/>
                <a:latin typeface="AppleSystemUIFont"/>
                <a:ea typeface="DengXian" panose="02010600030101010101" pitchFamily="2" charset="-122"/>
                <a:cs typeface="AppleSystemUIFont"/>
              </a:rPr>
              <a:t>Dernoncourt</a:t>
            </a:r>
            <a:r>
              <a:rPr lang="en-US" sz="1200" dirty="0">
                <a:solidFill>
                  <a:schemeClr val="bg1"/>
                </a:solidFill>
                <a:effectLst/>
                <a:latin typeface="AppleSystemUIFont"/>
                <a:ea typeface="DengXian" panose="02010600030101010101" pitchFamily="2" charset="-122"/>
                <a:cs typeface="AppleSystemUIFont"/>
              </a:rPr>
              <a:t>, F., Bui, T., &amp; Nguyen, T. H. (2023). </a:t>
            </a:r>
            <a:r>
              <a:rPr lang="en-US" sz="1200" dirty="0" err="1">
                <a:solidFill>
                  <a:schemeClr val="bg1"/>
                </a:solidFill>
                <a:effectLst/>
                <a:latin typeface="AppleSystemUIFont"/>
                <a:ea typeface="DengXian" panose="02010600030101010101" pitchFamily="2" charset="-122"/>
                <a:cs typeface="AppleSystemUIFont"/>
              </a:rPr>
              <a:t>ChatGPT</a:t>
            </a:r>
            <a:r>
              <a:rPr lang="en-US" sz="1200" dirty="0">
                <a:solidFill>
                  <a:schemeClr val="bg1"/>
                </a:solidFill>
                <a:effectLst/>
                <a:latin typeface="AppleSystemUIFont"/>
                <a:ea typeface="DengXian" panose="02010600030101010101" pitchFamily="2" charset="-122"/>
                <a:cs typeface="AppleSystemUIFont"/>
              </a:rPr>
              <a:t> beyond English: Towards a comprehensive evaluation of large language models in multilingual learning. </a:t>
            </a:r>
            <a:r>
              <a:rPr lang="en-US" sz="1200" i="1" dirty="0" err="1">
                <a:solidFill>
                  <a:schemeClr val="bg1"/>
                </a:solidFill>
                <a:effectLst/>
                <a:latin typeface="AppleSystemUIFont"/>
                <a:ea typeface="DengXian" panose="02010600030101010101" pitchFamily="2" charset="-122"/>
                <a:cs typeface="AppleSystemUIFont"/>
              </a:rPr>
              <a:t>arXiv</a:t>
            </a:r>
            <a:r>
              <a:rPr lang="en-US" sz="1200" i="1" dirty="0">
                <a:solidFill>
                  <a:schemeClr val="bg1"/>
                </a:solidFill>
                <a:effectLst/>
                <a:latin typeface="AppleSystemUIFont"/>
                <a:ea typeface="DengXian" panose="02010600030101010101" pitchFamily="2" charset="-122"/>
                <a:cs typeface="AppleSystemUIFont"/>
              </a:rPr>
              <a:t> preprint arXiv:2304.05613</a:t>
            </a:r>
            <a:r>
              <a:rPr lang="en-US" sz="1200" dirty="0">
                <a:solidFill>
                  <a:schemeClr val="bg1"/>
                </a:solidFill>
                <a:effectLst/>
                <a:latin typeface="AppleSystemUIFont"/>
                <a:ea typeface="DengXian" panose="02010600030101010101" pitchFamily="2" charset="-122"/>
                <a:cs typeface="AppleSystemUIFont"/>
              </a:rPr>
              <a:t>.</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 </a:t>
            </a:r>
          </a:p>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McAfee. (2023). A parent's guide to </a:t>
            </a:r>
            <a:r>
              <a:rPr lang="en-US" sz="1200" dirty="0" err="1">
                <a:solidFill>
                  <a:schemeClr val="bg1"/>
                </a:solidFill>
                <a:effectLst/>
                <a:latin typeface="AppleSystemUIFont"/>
                <a:ea typeface="DengXian" panose="02010600030101010101" pitchFamily="2" charset="-122"/>
                <a:cs typeface="AppleSystemUIFont"/>
              </a:rPr>
              <a:t>ChatGPT</a:t>
            </a:r>
            <a:r>
              <a:rPr lang="en-US" sz="1200" dirty="0">
                <a:solidFill>
                  <a:schemeClr val="bg1"/>
                </a:solidFill>
                <a:effectLst/>
                <a:latin typeface="AppleSystemUIFont"/>
                <a:ea typeface="DengXian" panose="02010600030101010101" pitchFamily="2" charset="-122"/>
                <a:cs typeface="AppleSystemUIFont"/>
              </a:rPr>
              <a:t>. </a:t>
            </a:r>
            <a:r>
              <a:rPr lang="en-US" sz="1200" i="1" dirty="0">
                <a:solidFill>
                  <a:schemeClr val="bg1"/>
                </a:solidFill>
                <a:effectLst/>
                <a:latin typeface="AppleSystemUIFont"/>
                <a:ea typeface="DengXian" panose="02010600030101010101" pitchFamily="2" charset="-122"/>
                <a:cs typeface="AppleSystemUIFont"/>
              </a:rPr>
              <a:t>McAfee Blogs </a:t>
            </a:r>
            <a:r>
              <a:rPr lang="en-US" sz="1200" dirty="0">
                <a:solidFill>
                  <a:schemeClr val="bg1"/>
                </a:solidFill>
                <a:effectLst/>
                <a:latin typeface="AppleSystemUIFont"/>
                <a:ea typeface="DengXian" panose="02010600030101010101" pitchFamily="2" charset="-122"/>
                <a:cs typeface="AppleSystemUIFont"/>
              </a:rPr>
              <a:t>- Family Safety. </a:t>
            </a:r>
            <a:r>
              <a:rPr lang="en-US" sz="1200" u="sng" dirty="0">
                <a:solidFill>
                  <a:schemeClr val="bg1"/>
                </a:solidFill>
                <a:effectLst/>
                <a:latin typeface="AppleSystemUIFont"/>
                <a:ea typeface="DengXian" panose="02010600030101010101" pitchFamily="2" charset="-122"/>
                <a:cs typeface="AppleSystemUIFont"/>
                <a:hlinkClick r:id="rId5">
                  <a:extLst>
                    <a:ext uri="{A12FA001-AC4F-418D-AE19-62706E023703}">
                      <ahyp:hlinkClr xmlns:ahyp="http://schemas.microsoft.com/office/drawing/2018/hyperlinkcolor" val="tx"/>
                    </a:ext>
                  </a:extLst>
                </a:hlinkClick>
              </a:rPr>
              <a:t>https://www.mcafee.com/blogs/family-safety/a-parents-guide-to-chatgpt/</a:t>
            </a:r>
            <a:r>
              <a:rPr lang="en-US" sz="1200"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Mhlanga, D. (2023). Open AI in education, the responsible and ethical use of </a:t>
            </a:r>
            <a:r>
              <a:rPr lang="en-US" sz="1200" dirty="0" err="1">
                <a:solidFill>
                  <a:schemeClr val="bg1"/>
                </a:solidFill>
                <a:effectLst/>
                <a:latin typeface="AppleSystemUIFont"/>
                <a:ea typeface="DengXian" panose="02010600030101010101" pitchFamily="2" charset="-122"/>
                <a:cs typeface="AppleSystemUIFont"/>
              </a:rPr>
              <a:t>ChatGPT</a:t>
            </a:r>
            <a:r>
              <a:rPr lang="en-US" sz="1200" dirty="0">
                <a:solidFill>
                  <a:schemeClr val="bg1"/>
                </a:solidFill>
                <a:effectLst/>
                <a:latin typeface="AppleSystemUIFont"/>
                <a:ea typeface="DengXian" panose="02010600030101010101" pitchFamily="2" charset="-122"/>
                <a:cs typeface="AppleSystemUIFont"/>
              </a:rPr>
              <a:t> towards  lifelong learning. </a:t>
            </a:r>
            <a:r>
              <a:rPr lang="en-US" sz="1200" i="1" dirty="0">
                <a:solidFill>
                  <a:schemeClr val="bg1"/>
                </a:solidFill>
                <a:effectLst/>
                <a:latin typeface="AppleSystemUIFont"/>
                <a:ea typeface="DengXian" panose="02010600030101010101" pitchFamily="2" charset="-122"/>
                <a:cs typeface="AppleSystemUIFont"/>
              </a:rPr>
              <a:t>SSTN Electronic Journal</a:t>
            </a:r>
            <a:r>
              <a:rPr lang="en-US" sz="1200" dirty="0">
                <a:solidFill>
                  <a:schemeClr val="bg1"/>
                </a:solidFill>
                <a:effectLst/>
                <a:latin typeface="AppleSystemUIFont"/>
                <a:ea typeface="DengXian" panose="02010600030101010101" pitchFamily="2" charset="-122"/>
                <a:cs typeface="AppleSystemUIFont"/>
              </a:rPr>
              <a:t>. </a:t>
            </a:r>
            <a:r>
              <a:rPr lang="en-US" sz="1200" u="sng" dirty="0">
                <a:solidFill>
                  <a:schemeClr val="bg1"/>
                </a:solidFill>
                <a:effectLst/>
                <a:latin typeface="AppleSystemUIFont"/>
                <a:ea typeface="DengXian" panose="02010600030101010101" pitchFamily="2" charset="-122"/>
                <a:cs typeface="AppleSystemUIFont"/>
              </a:rPr>
              <a:t>10.2139/ssrn.4354422</a:t>
            </a:r>
            <a:r>
              <a:rPr lang="en-US" sz="1200"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7" name="Picture 6">
            <a:extLst>
              <a:ext uri="{FF2B5EF4-FFF2-40B4-BE49-F238E27FC236}">
                <a16:creationId xmlns:a16="http://schemas.microsoft.com/office/drawing/2014/main" id="{04D8A41A-7845-530A-2763-5B022910BFBF}"/>
              </a:ext>
            </a:extLst>
          </p:cNvPr>
          <p:cNvPicPr>
            <a:picLocks noChangeAspect="1"/>
          </p:cNvPicPr>
          <p:nvPr/>
        </p:nvPicPr>
        <p:blipFill>
          <a:blip r:embed="rId6"/>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3830477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55361-0E65-BA27-A412-A290A96CDE52}"/>
              </a:ext>
            </a:extLst>
          </p:cNvPr>
          <p:cNvSpPr>
            <a:spLocks noGrp="1"/>
          </p:cNvSpPr>
          <p:nvPr>
            <p:ph type="ctrTitle"/>
          </p:nvPr>
        </p:nvSpPr>
        <p:spPr>
          <a:xfrm>
            <a:off x="529827" y="927933"/>
            <a:ext cx="8004391" cy="699065"/>
          </a:xfrm>
        </p:spPr>
        <p:txBody>
          <a:bodyPr/>
          <a:lstStyle/>
          <a:p>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AI</a:t>
            </a:r>
            <a:r>
              <a:rPr lang="zh-CN" altLang="en-US" dirty="0">
                <a:solidFill>
                  <a:srgbClr val="0070C0"/>
                </a:solidFill>
                <a:latin typeface="Tahoma" panose="020B0604030504040204" pitchFamily="34" charset="0"/>
                <a:cs typeface="Tahoma" panose="020B0604030504040204" pitchFamily="34" charset="0"/>
              </a:rPr>
              <a:t> </a:t>
            </a:r>
            <a:r>
              <a:rPr lang="en-US" altLang="zh-CN" dirty="0">
                <a:solidFill>
                  <a:srgbClr val="0070C0"/>
                </a:solidFill>
                <a:latin typeface="Tahoma" panose="020B0604030504040204" pitchFamily="34" charset="0"/>
                <a:ea typeface="Tahoma" panose="020B0604030504040204" pitchFamily="34" charset="0"/>
                <a:cs typeface="Tahoma" panose="020B0604030504040204" pitchFamily="34" charset="0"/>
              </a:rPr>
              <a:t>in</a:t>
            </a:r>
            <a:r>
              <a:rPr lang="zh-CN" altLang="en-US" dirty="0">
                <a:solidFill>
                  <a:srgbClr val="0070C0"/>
                </a:solidFill>
                <a:latin typeface="Tahoma" panose="020B0604030504040204" pitchFamily="34" charset="0"/>
                <a:cs typeface="Tahoma" panose="020B0604030504040204" pitchFamily="34" charset="0"/>
              </a:rPr>
              <a:t> </a:t>
            </a:r>
            <a:r>
              <a:rPr lang="en-US" altLang="zh-CN" dirty="0">
                <a:solidFill>
                  <a:srgbClr val="0070C0"/>
                </a:solidFill>
                <a:latin typeface="Tahoma" panose="020B0604030504040204" pitchFamily="34" charset="0"/>
                <a:ea typeface="Tahoma" panose="020B0604030504040204" pitchFamily="34" charset="0"/>
                <a:cs typeface="Tahoma" panose="020B0604030504040204" pitchFamily="34" charset="0"/>
              </a:rPr>
              <a:t>Language Education</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7ABD95E8-E050-56E7-5E69-07E95873ECB3}"/>
              </a:ext>
            </a:extLst>
          </p:cNvPr>
          <p:cNvSpPr>
            <a:spLocks noGrp="1"/>
          </p:cNvSpPr>
          <p:nvPr>
            <p:ph type="body" sz="quarter" idx="10"/>
          </p:nvPr>
        </p:nvSpPr>
        <p:spPr>
          <a:xfrm>
            <a:off x="518824" y="185067"/>
            <a:ext cx="8534418" cy="740460"/>
          </a:xfrm>
        </p:spPr>
        <p:txBody>
          <a:bodyPr/>
          <a:lstStyle/>
          <a:p>
            <a:pPr algn="l"/>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Huang, W., Hew, K. F., &amp; Fryer, L. K. (2022). Chatbots for language learning—Are they really  useful? A systematic review of chatbot-supported language learning. Journal of  Computer Assisted Learning, 38(1), 237– 257. https://</a:t>
            </a:r>
            <a:r>
              <a:rPr lang="en-US" sz="1200" b="1" dirty="0" err="1">
                <a:solidFill>
                  <a:schemeClr val="tx1"/>
                </a:solidFill>
                <a:latin typeface="Tahoma" panose="020B0604030504040204" pitchFamily="34" charset="0"/>
                <a:ea typeface="Tahoma" panose="020B0604030504040204" pitchFamily="34" charset="0"/>
                <a:cs typeface="Tahoma" panose="020B0604030504040204" pitchFamily="34" charset="0"/>
              </a:rPr>
              <a:t>doi.org</a:t>
            </a:r>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/10.1111/jcal.12610 </a:t>
            </a:r>
          </a:p>
          <a:p>
            <a:endParaRPr lang="en-US" sz="1000" dirty="0"/>
          </a:p>
        </p:txBody>
      </p:sp>
      <p:sp>
        <p:nvSpPr>
          <p:cNvPr id="4" name="Content Placeholder 3">
            <a:extLst>
              <a:ext uri="{FF2B5EF4-FFF2-40B4-BE49-F238E27FC236}">
                <a16:creationId xmlns:a16="http://schemas.microsoft.com/office/drawing/2014/main" id="{010F5AF3-907B-EECD-358D-6DF00CC3B80B}"/>
              </a:ext>
            </a:extLst>
          </p:cNvPr>
          <p:cNvSpPr>
            <a:spLocks noGrp="1"/>
          </p:cNvSpPr>
          <p:nvPr>
            <p:ph idx="1"/>
          </p:nvPr>
        </p:nvSpPr>
        <p:spPr>
          <a:xfrm>
            <a:off x="518824" y="1629404"/>
            <a:ext cx="8015594" cy="3024789"/>
          </a:xfrm>
        </p:spPr>
        <p:txBody>
          <a:bodyPr>
            <a:normAutofit fontScale="62500" lnSpcReduction="20000"/>
          </a:bodyPr>
          <a:lstStyle/>
          <a:p>
            <a:pPr marL="0" indent="0">
              <a:buNone/>
            </a:pPr>
            <a:r>
              <a:rPr lang="en-US" sz="2600" b="1" dirty="0">
                <a:effectLst/>
                <a:latin typeface="Tahoma" panose="020B0604030504040204" pitchFamily="34" charset="0"/>
                <a:ea typeface="Tahoma" panose="020B0604030504040204" pitchFamily="34" charset="0"/>
                <a:cs typeface="Tahoma" panose="020B0604030504040204" pitchFamily="34" charset="0"/>
              </a:rPr>
              <a:t>Huang, Hew, and Fryer (2022) </a:t>
            </a:r>
          </a:p>
          <a:p>
            <a:pPr lvl="1"/>
            <a:r>
              <a:rPr lang="en-US" sz="2600" b="1" dirty="0">
                <a:latin typeface="Tahoma" panose="020B0604030504040204" pitchFamily="34" charset="0"/>
                <a:ea typeface="Tahoma" panose="020B0604030504040204" pitchFamily="34" charset="0"/>
                <a:cs typeface="Tahoma" panose="020B0604030504040204" pitchFamily="34" charset="0"/>
              </a:rPr>
              <a:t>A review of 25 articles on the topic of chatbot-supported language learning. </a:t>
            </a:r>
          </a:p>
          <a:p>
            <a:pPr lvl="1"/>
            <a:r>
              <a:rPr lang="en-US" sz="2600" b="1" dirty="0">
                <a:latin typeface="Tahoma" panose="020B0604030504040204" pitchFamily="34" charset="0"/>
                <a:ea typeface="Tahoma" panose="020B0604030504040204" pitchFamily="34" charset="0"/>
                <a:cs typeface="Tahoma" panose="020B0604030504040204" pitchFamily="34" charset="0"/>
              </a:rPr>
              <a:t>Three technical affordances of chatbots: timeliness, ease of use, and personalization.</a:t>
            </a:r>
          </a:p>
          <a:p>
            <a:pPr lvl="1"/>
            <a:r>
              <a:rPr lang="en-US" sz="2600" b="1" dirty="0">
                <a:latin typeface="Tahoma" panose="020B0604030504040204" pitchFamily="34" charset="0"/>
                <a:ea typeface="Tahoma" panose="020B0604030504040204" pitchFamily="34" charset="0"/>
                <a:cs typeface="Tahoma" panose="020B0604030504040204" pitchFamily="34" charset="0"/>
              </a:rPr>
              <a:t>Five pedagogical uses: interlocutors, simulations, transmission devices, helplines, and recommendation systems. </a:t>
            </a:r>
          </a:p>
          <a:p>
            <a:pPr lvl="1"/>
            <a:r>
              <a:rPr lang="en-US" sz="2600" b="1" dirty="0">
                <a:effectLst/>
                <a:latin typeface="Tahoma" panose="020B0604030504040204" pitchFamily="34" charset="0"/>
                <a:ea typeface="Tahoma" panose="020B0604030504040204" pitchFamily="34" charset="0"/>
                <a:cs typeface="Tahoma" panose="020B0604030504040204" pitchFamily="34" charset="0"/>
              </a:rPr>
              <a:t>Chatbot challenges: technological limitations, novelty effects, and dealing with cognitive load. </a:t>
            </a:r>
          </a:p>
          <a:p>
            <a:endParaRPr lang="en-US" dirty="0"/>
          </a:p>
        </p:txBody>
      </p:sp>
    </p:spTree>
    <p:extLst>
      <p:ext uri="{BB962C8B-B14F-4D97-AF65-F5344CB8AC3E}">
        <p14:creationId xmlns:p14="http://schemas.microsoft.com/office/powerpoint/2010/main" val="32899824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9019" y="408706"/>
            <a:ext cx="2540102" cy="430887"/>
          </a:xfrm>
          <a:prstGeom prst="rect">
            <a:avLst/>
          </a:prstGeom>
          <a:noFill/>
        </p:spPr>
        <p:txBody>
          <a:bodyPr wrap="square" rtlCol="0">
            <a:spAutoFit/>
          </a:bodyPr>
          <a:lstStyle/>
          <a:p>
            <a:r>
              <a:rPr lang="en-US" sz="1100" dirty="0">
                <a:solidFill>
                  <a:srgbClr val="A6A6A6"/>
                </a:solidFill>
                <a:latin typeface="Arial"/>
                <a:cs typeface="Arial"/>
              </a:rPr>
              <a:t>USE BLANK SPREADS FOR GRAPHICS OR PHOTOS</a:t>
            </a:r>
          </a:p>
        </p:txBody>
      </p:sp>
      <p:graphicFrame>
        <p:nvGraphicFramePr>
          <p:cNvPr id="6" name="Chart 5"/>
          <p:cNvGraphicFramePr/>
          <p:nvPr/>
        </p:nvGraphicFramePr>
        <p:xfrm>
          <a:off x="2729879" y="341761"/>
          <a:ext cx="5825944" cy="388052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9215CC77-9E72-4036-2BCB-B475BBFE1EFD}"/>
              </a:ext>
            </a:extLst>
          </p:cNvPr>
          <p:cNvSpPr txBox="1"/>
          <p:nvPr/>
        </p:nvSpPr>
        <p:spPr>
          <a:xfrm>
            <a:off x="519019" y="1296537"/>
            <a:ext cx="7778820" cy="219729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901E0169-6BE2-56B7-A322-E4EA829A86B2}"/>
              </a:ext>
            </a:extLst>
          </p:cNvPr>
          <p:cNvSpPr txBox="1"/>
          <p:nvPr/>
        </p:nvSpPr>
        <p:spPr>
          <a:xfrm>
            <a:off x="614811" y="1034433"/>
            <a:ext cx="7914378" cy="1569660"/>
          </a:xfrm>
          <a:prstGeom prst="rect">
            <a:avLst/>
          </a:prstGeom>
          <a:noFill/>
        </p:spPr>
        <p:txBody>
          <a:bodyPr wrap="square" rtlCol="0">
            <a:spAutoFit/>
          </a:bodyPr>
          <a:lstStyle/>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Rudolph, J., Tan, S., &amp; Tan, S. (2023). </a:t>
            </a:r>
            <a:r>
              <a:rPr lang="en-US" sz="1200" dirty="0" err="1">
                <a:solidFill>
                  <a:schemeClr val="bg1"/>
                </a:solidFill>
                <a:effectLst/>
                <a:latin typeface="AppleSystemUIFont"/>
                <a:ea typeface="DengXian" panose="02010600030101010101" pitchFamily="2" charset="-122"/>
                <a:cs typeface="AppleSystemUIFont"/>
              </a:rPr>
              <a:t>ChatGPT</a:t>
            </a:r>
            <a:r>
              <a:rPr lang="en-US" sz="1200" dirty="0">
                <a:solidFill>
                  <a:schemeClr val="bg1"/>
                </a:solidFill>
                <a:effectLst/>
                <a:latin typeface="AppleSystemUIFont"/>
                <a:ea typeface="DengXian" panose="02010600030101010101" pitchFamily="2" charset="-122"/>
                <a:cs typeface="AppleSystemUIFont"/>
              </a:rPr>
              <a:t>: Bullshit spewer or the end of traditional  assessments in higher education?. </a:t>
            </a:r>
            <a:r>
              <a:rPr lang="en-US" sz="1200" i="1" dirty="0">
                <a:solidFill>
                  <a:schemeClr val="bg1"/>
                </a:solidFill>
                <a:effectLst/>
                <a:latin typeface="AppleSystemUIFont"/>
                <a:ea typeface="DengXian" panose="02010600030101010101" pitchFamily="2" charset="-122"/>
                <a:cs typeface="AppleSystemUIFont"/>
              </a:rPr>
              <a:t>Journal of Applied Learning and Teaching</a:t>
            </a:r>
            <a:r>
              <a:rPr lang="en-US" sz="1200" dirty="0">
                <a:solidFill>
                  <a:schemeClr val="bg1"/>
                </a:solidFill>
                <a:effectLst/>
                <a:latin typeface="AppleSystemUIFont"/>
                <a:ea typeface="DengXian" panose="02010600030101010101" pitchFamily="2" charset="-122"/>
                <a:cs typeface="AppleSystemUIFont"/>
              </a:rPr>
              <a:t>, </a:t>
            </a:r>
            <a:r>
              <a:rPr lang="en-US" sz="1200" i="1" dirty="0">
                <a:solidFill>
                  <a:schemeClr val="bg1"/>
                </a:solidFill>
                <a:effectLst/>
                <a:latin typeface="AppleSystemUIFont"/>
                <a:ea typeface="DengXian" panose="02010600030101010101" pitchFamily="2" charset="-122"/>
                <a:cs typeface="AppleSystemUIFont"/>
              </a:rPr>
              <a:t>6</a:t>
            </a:r>
            <a:r>
              <a:rPr lang="en-US" sz="1200" dirty="0">
                <a:solidFill>
                  <a:schemeClr val="bg1"/>
                </a:solidFill>
                <a:effectLst/>
                <a:latin typeface="AppleSystemUIFont"/>
                <a:ea typeface="DengXian" panose="02010600030101010101" pitchFamily="2" charset="-122"/>
                <a:cs typeface="AppleSystemUIFont"/>
              </a:rPr>
              <a:t>(1).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err="1">
                <a:solidFill>
                  <a:schemeClr val="bg1"/>
                </a:solidFill>
                <a:effectLst/>
                <a:latin typeface="AppleSystemUIFont"/>
                <a:ea typeface="DengXian" panose="02010600030101010101" pitchFamily="2" charset="-122"/>
                <a:cs typeface="AppleSystemUIFont"/>
              </a:rPr>
              <a:t>Yurkevich</a:t>
            </a:r>
            <a:r>
              <a:rPr lang="en-US" sz="1200" dirty="0">
                <a:solidFill>
                  <a:schemeClr val="bg1"/>
                </a:solidFill>
                <a:effectLst/>
                <a:latin typeface="AppleSystemUIFont"/>
                <a:ea typeface="DengXian" panose="02010600030101010101" pitchFamily="2" charset="-122"/>
                <a:cs typeface="AppleSystemUIFont"/>
              </a:rPr>
              <a:t>, V. (2023, January 24). Experts warn about possible misuse of new AI tool </a:t>
            </a:r>
            <a:r>
              <a:rPr lang="en-US" sz="1200" dirty="0" err="1">
                <a:solidFill>
                  <a:schemeClr val="bg1"/>
                </a:solidFill>
                <a:effectLst/>
                <a:latin typeface="AppleSystemUIFont"/>
                <a:ea typeface="DengXian" panose="02010600030101010101" pitchFamily="2" charset="-122"/>
                <a:cs typeface="AppleSystemUIFont"/>
              </a:rPr>
              <a:t>ChatGPT</a:t>
            </a:r>
            <a:r>
              <a:rPr lang="en-US" sz="1200" dirty="0">
                <a:solidFill>
                  <a:schemeClr val="bg1"/>
                </a:solidFill>
                <a:effectLst/>
                <a:latin typeface="AppleSystemUIFont"/>
                <a:ea typeface="DengXian" panose="02010600030101010101" pitchFamily="2" charset="-122"/>
                <a:cs typeface="AppleSystemUIFont"/>
              </a:rPr>
              <a:t>.  WSAZ. </a:t>
            </a:r>
            <a:r>
              <a:rPr lang="en-US" sz="1200" dirty="0">
                <a:solidFill>
                  <a:schemeClr val="bg1"/>
                </a:solidFill>
                <a:effectLst/>
                <a:latin typeface="AppleSystemUIFont"/>
                <a:ea typeface="DengXian" panose="02010600030101010101" pitchFamily="2" charset="-122"/>
                <a:cs typeface="AppleSystemUIFont"/>
                <a:hlinkClick r:id="rId4">
                  <a:extLst>
                    <a:ext uri="{A12FA001-AC4F-418D-AE19-62706E023703}">
                      <ahyp:hlinkClr xmlns:ahyp="http://schemas.microsoft.com/office/drawing/2018/hyperlinkcolor" val="tx"/>
                    </a:ext>
                  </a:extLst>
                </a:hlinkClick>
              </a:rPr>
              <a:t>https://www.wsaz.com/2023/01/24/experts-warn-about-possible-misuse-new-ai tool-chatgpt/</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u="none" strike="noStrike"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err="1">
                <a:solidFill>
                  <a:schemeClr val="bg1"/>
                </a:solidFill>
                <a:effectLst/>
                <a:latin typeface="AppleSystemUIFont"/>
                <a:ea typeface="DengXian" panose="02010600030101010101" pitchFamily="2" charset="-122"/>
                <a:cs typeface="AppleSystemUIFont"/>
              </a:rPr>
              <a:t>Zavyalova</a:t>
            </a:r>
            <a:r>
              <a:rPr lang="en-US" sz="1200" dirty="0">
                <a:solidFill>
                  <a:schemeClr val="bg1"/>
                </a:solidFill>
                <a:effectLst/>
                <a:latin typeface="AppleSystemUIFont"/>
                <a:ea typeface="DengXian" panose="02010600030101010101" pitchFamily="2" charset="-122"/>
                <a:cs typeface="AppleSystemUIFont"/>
              </a:rPr>
              <a:t>, K., &amp; Galvin, C. (2022). Teachers as media creators and prosumers: Exploring the  reasons &amp; values behind their YouTube pedagogical activity. </a:t>
            </a:r>
            <a:r>
              <a:rPr lang="en-US" sz="1200" i="1" dirty="0">
                <a:solidFill>
                  <a:schemeClr val="bg1"/>
                </a:solidFill>
                <a:effectLst/>
                <a:latin typeface="AppleSystemUIFont"/>
                <a:ea typeface="DengXian" panose="02010600030101010101" pitchFamily="2" charset="-122"/>
                <a:cs typeface="AppleSystemUIFont"/>
              </a:rPr>
              <a:t>Irish Educational Studies</a:t>
            </a:r>
            <a:r>
              <a:rPr lang="en-US" sz="1200" dirty="0">
                <a:solidFill>
                  <a:schemeClr val="bg1"/>
                </a:solidFill>
                <a:effectLst/>
                <a:latin typeface="AppleSystemUIFont"/>
                <a:ea typeface="DengXian" panose="02010600030101010101" pitchFamily="2" charset="-122"/>
                <a:cs typeface="AppleSystemUIFont"/>
              </a:rPr>
              <a:t>,  </a:t>
            </a:r>
            <a:r>
              <a:rPr lang="en-US" sz="1200" i="1" dirty="0">
                <a:solidFill>
                  <a:schemeClr val="bg1"/>
                </a:solidFill>
                <a:effectLst/>
                <a:latin typeface="AppleSystemUIFont"/>
                <a:ea typeface="DengXian" panose="02010600030101010101" pitchFamily="2" charset="-122"/>
                <a:cs typeface="AppleSystemUIFont"/>
              </a:rPr>
              <a:t>41</a:t>
            </a:r>
            <a:r>
              <a:rPr lang="en-US" sz="1200" dirty="0">
                <a:solidFill>
                  <a:schemeClr val="bg1"/>
                </a:solidFill>
                <a:effectLst/>
                <a:latin typeface="AppleSystemUIFont"/>
                <a:ea typeface="DengXian" panose="02010600030101010101" pitchFamily="2" charset="-122"/>
                <a:cs typeface="AppleSystemUIFont"/>
              </a:rPr>
              <a:t>(1), 187–200. </a:t>
            </a:r>
            <a:r>
              <a:rPr lang="en-US" sz="1200" dirty="0">
                <a:solidFill>
                  <a:schemeClr val="bg1"/>
                </a:solidFill>
                <a:effectLst/>
                <a:latin typeface="AppleSystemUIFont"/>
                <a:ea typeface="DengXian" panose="02010600030101010101" pitchFamily="2" charset="-122"/>
                <a:cs typeface="AppleSystemUIFont"/>
                <a:hlinkClick r:id="rId5">
                  <a:extLst>
                    <a:ext uri="{A12FA001-AC4F-418D-AE19-62706E023703}">
                      <ahyp:hlinkClr xmlns:ahyp="http://schemas.microsoft.com/office/drawing/2018/hyperlinkcolor" val="tx"/>
                    </a:ext>
                  </a:extLst>
                </a:hlinkClick>
              </a:rPr>
              <a:t>https://doi.org/10.1080/03323315.2021.2022523</a:t>
            </a:r>
            <a:r>
              <a:rPr lang="en-US" sz="1200" dirty="0">
                <a:solidFill>
                  <a:schemeClr val="bg1"/>
                </a:solidFill>
                <a:effectLst/>
                <a:latin typeface="AppleSystemUIFont"/>
                <a:ea typeface="DengXian" panose="02010600030101010101" pitchFamily="2" charset="-122"/>
                <a:cs typeface="AppleSystemUIFont"/>
              </a:rPr>
              <a:t> </a:t>
            </a:r>
            <a:endParaRPr lang="en-US" sz="1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7" name="Picture 6">
            <a:extLst>
              <a:ext uri="{FF2B5EF4-FFF2-40B4-BE49-F238E27FC236}">
                <a16:creationId xmlns:a16="http://schemas.microsoft.com/office/drawing/2014/main" id="{1C7511A4-D316-559A-1342-4A53DD0E703C}"/>
              </a:ext>
            </a:extLst>
          </p:cNvPr>
          <p:cNvPicPr>
            <a:picLocks noChangeAspect="1"/>
          </p:cNvPicPr>
          <p:nvPr/>
        </p:nvPicPr>
        <p:blipFill>
          <a:blip r:embed="rId6"/>
          <a:stretch>
            <a:fillRect/>
          </a:stretch>
        </p:blipFill>
        <p:spPr>
          <a:xfrm>
            <a:off x="2325130" y="4858553"/>
            <a:ext cx="2590800" cy="228600"/>
          </a:xfrm>
          <a:prstGeom prst="rect">
            <a:avLst/>
          </a:prstGeom>
        </p:spPr>
      </p:pic>
    </p:spTree>
    <p:extLst>
      <p:ext uri="{BB962C8B-B14F-4D97-AF65-F5344CB8AC3E}">
        <p14:creationId xmlns:p14="http://schemas.microsoft.com/office/powerpoint/2010/main" val="1000349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err="1">
                <a:solidFill>
                  <a:srgbClr val="0070C0"/>
                </a:solidFill>
                <a:latin typeface="Tahoma" panose="020B0604030504040204" pitchFamily="34" charset="0"/>
                <a:ea typeface="Tahoma" panose="020B0604030504040204" pitchFamily="34" charset="0"/>
                <a:cs typeface="Tahoma" panose="020B0604030504040204" pitchFamily="34" charset="0"/>
              </a:rPr>
              <a:t>ChatGPT</a:t>
            </a:r>
            <a:r>
              <a:rPr lang="zh-CN" altLang="en-US" sz="3200" dirty="0">
                <a:solidFill>
                  <a:srgbClr val="0070C0"/>
                </a:solidFill>
                <a:latin typeface="Tahoma" panose="020B0604030504040204" pitchFamily="34" charset="0"/>
                <a:cs typeface="Tahoma" panose="020B0604030504040204" pitchFamily="34" charset="0"/>
              </a:rPr>
              <a:t> </a:t>
            </a:r>
            <a:r>
              <a:rPr lang="en-US" altLang="zh-CN" sz="3200" dirty="0">
                <a:solidFill>
                  <a:srgbClr val="0070C0"/>
                </a:solidFill>
                <a:latin typeface="Tahoma" panose="020B0604030504040204" pitchFamily="34" charset="0"/>
                <a:ea typeface="Tahoma" panose="020B0604030504040204" pitchFamily="34" charset="0"/>
                <a:cs typeface="Tahoma" panose="020B0604030504040204" pitchFamily="34" charset="0"/>
              </a:rPr>
              <a:t>in</a:t>
            </a:r>
            <a:r>
              <a:rPr lang="zh-CN" altLang="en-US" sz="3200" dirty="0">
                <a:solidFill>
                  <a:srgbClr val="0070C0"/>
                </a:solidFill>
                <a:latin typeface="Tahoma" panose="020B0604030504040204" pitchFamily="34" charset="0"/>
                <a:cs typeface="Tahoma" panose="020B0604030504040204" pitchFamily="34" charset="0"/>
              </a:rPr>
              <a:t> </a:t>
            </a:r>
            <a:r>
              <a:rPr lang="en-US" altLang="zh-CN" sz="3200" dirty="0">
                <a:solidFill>
                  <a:srgbClr val="0070C0"/>
                </a:solidFill>
                <a:latin typeface="Tahoma" panose="020B0604030504040204" pitchFamily="34" charset="0"/>
                <a:ea typeface="Tahoma" panose="020B0604030504040204" pitchFamily="34" charset="0"/>
                <a:cs typeface="Tahoma" panose="020B0604030504040204" pitchFamily="34" charset="0"/>
              </a:rPr>
              <a:t>Education</a:t>
            </a:r>
            <a:endPar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p:cNvSpPr>
            <a:spLocks noGrp="1"/>
          </p:cNvSpPr>
          <p:nvPr>
            <p:ph type="body" sz="quarter" idx="10"/>
          </p:nvPr>
        </p:nvSpPr>
        <p:spPr/>
        <p:txBody>
          <a:bodyPr/>
          <a:lstStyle/>
          <a:p>
            <a:r>
              <a:rPr lang="en-US" dirty="0"/>
              <a:t>SECTION TITLE GOES HERE IF NECESSARY</a:t>
            </a:r>
          </a:p>
        </p:txBody>
      </p:sp>
      <p:sp>
        <p:nvSpPr>
          <p:cNvPr id="4" name="Content Placeholder 3"/>
          <p:cNvSpPr>
            <a:spLocks noGrp="1"/>
          </p:cNvSpPr>
          <p:nvPr>
            <p:ph idx="1"/>
          </p:nvPr>
        </p:nvSpPr>
        <p:spPr>
          <a:xfrm>
            <a:off x="518824" y="1629404"/>
            <a:ext cx="7690228" cy="2810633"/>
          </a:xfrm>
        </p:spPr>
        <p:txBody>
          <a:bodyPr>
            <a:normAutofit/>
          </a:bodyPr>
          <a:lstStyle/>
          <a:p>
            <a:pPr>
              <a:spcAft>
                <a:spcPts val="600"/>
              </a:spcAft>
            </a:pPr>
            <a:r>
              <a:rPr lang="en-US" sz="1800" b="1" dirty="0">
                <a:effectLst/>
                <a:latin typeface="Tahoma" panose="020B0604030504040204" pitchFamily="34" charset="0"/>
                <a:ea typeface="Tahoma" panose="020B0604030504040204" pitchFamily="34" charset="0"/>
                <a:cs typeface="Tahoma" panose="020B0604030504040204" pitchFamily="34" charset="0"/>
              </a:rPr>
              <a:t>Most of the current discussions about ChatGPT’s implications for education focus on the accuracy and the quality of the content it provides (Rudolph, et al., 2023).</a:t>
            </a:r>
          </a:p>
          <a:p>
            <a:pPr>
              <a:spcAft>
                <a:spcPts val="600"/>
              </a:spcAft>
            </a:pPr>
            <a:r>
              <a:rPr lang="en-US" b="1" dirty="0">
                <a:latin typeface="Tahoma" panose="020B0604030504040204" pitchFamily="34" charset="0"/>
                <a:ea typeface="Tahoma" panose="020B0604030504040204" pitchFamily="34" charset="0"/>
                <a:cs typeface="Tahoma" panose="020B0604030504040204" pitchFamily="34" charset="0"/>
              </a:rPr>
              <a:t>P</a:t>
            </a:r>
            <a:r>
              <a:rPr lang="en-US" sz="1800" b="1" dirty="0">
                <a:effectLst/>
                <a:latin typeface="Tahoma" panose="020B0604030504040204" pitchFamily="34" charset="0"/>
                <a:ea typeface="Tahoma" panose="020B0604030504040204" pitchFamily="34" charset="0"/>
                <a:cs typeface="Tahoma" panose="020B0604030504040204" pitchFamily="34" charset="0"/>
              </a:rPr>
              <a:t>olicies and frequently raise cautionary flags about the potential for misuse (e.g., </a:t>
            </a:r>
            <a:r>
              <a:rPr lang="en-US" sz="1800" b="1" dirty="0" err="1">
                <a:effectLst/>
                <a:latin typeface="Tahoma" panose="020B0604030504040204" pitchFamily="34" charset="0"/>
                <a:ea typeface="Tahoma" panose="020B0604030504040204" pitchFamily="34" charset="0"/>
                <a:cs typeface="Tahoma" panose="020B0604030504040204" pitchFamily="34" charset="0"/>
              </a:rPr>
              <a:t>Yurkevich</a:t>
            </a:r>
            <a:r>
              <a:rPr lang="en-US" sz="1800" b="1" dirty="0">
                <a:effectLst/>
                <a:latin typeface="Tahoma" panose="020B0604030504040204" pitchFamily="34" charset="0"/>
                <a:ea typeface="Tahoma" panose="020B0604030504040204" pitchFamily="34" charset="0"/>
                <a:cs typeface="Tahoma" panose="020B0604030504040204" pitchFamily="34" charset="0"/>
              </a:rPr>
              <a:t>, 2023)</a:t>
            </a:r>
            <a:r>
              <a:rPr lang="en-US" b="1" dirty="0">
                <a:effectLst/>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a:p>
            <a:pPr>
              <a:spcAft>
                <a:spcPts val="600"/>
              </a:spcAft>
            </a:pPr>
            <a:r>
              <a:rPr lang="en-US" b="1" dirty="0">
                <a:latin typeface="Tahoma" panose="020B0604030504040204" pitchFamily="34" charset="0"/>
                <a:ea typeface="Tahoma" panose="020B0604030504040204" pitchFamily="34" charset="0"/>
                <a:cs typeface="Tahoma" panose="020B0604030504040204" pitchFamily="34" charset="0"/>
              </a:rPr>
              <a:t>P</a:t>
            </a:r>
            <a:r>
              <a:rPr lang="en-US" sz="1800" b="1" dirty="0">
                <a:effectLst/>
                <a:latin typeface="Tahoma" panose="020B0604030504040204" pitchFamily="34" charset="0"/>
                <a:ea typeface="Tahoma" panose="020B0604030504040204" pitchFamily="34" charset="0"/>
                <a:cs typeface="Tahoma" panose="020B0604030504040204" pitchFamily="34" charset="0"/>
              </a:rPr>
              <a:t>rovide guidance (e.g., Cox Communications, 2023; McAfee, 2023) and education on ethical use (e.g., Baidoo-Anu &amp; Owusu Ansah, 2023; Mhlanga, 2023) </a:t>
            </a:r>
          </a:p>
          <a:p>
            <a:endParaRPr lang="en-US" dirty="0"/>
          </a:p>
        </p:txBody>
      </p:sp>
    </p:spTree>
    <p:extLst>
      <p:ext uri="{BB962C8B-B14F-4D97-AF65-F5344CB8AC3E}">
        <p14:creationId xmlns:p14="http://schemas.microsoft.com/office/powerpoint/2010/main" val="2762695917"/>
      </p:ext>
    </p:extLst>
  </p:cSld>
  <p:clrMapOvr>
    <a:masterClrMapping/>
  </p:clrMapOvr>
</p:sld>
</file>

<file path=ppt/theme/theme1.xml><?xml version="1.0" encoding="utf-8"?>
<a:theme xmlns:a="http://schemas.openxmlformats.org/drawingml/2006/main" name="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AA_PowerPoint_template16x9" id="{99B06474-C1B6-9846-8607-B1DE67E872AF}" vid="{043F0F12-49C4-154E-B523-5729A9322484}"/>
    </a:ext>
  </a:ext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Main</Template>
  <TotalTime>5577</TotalTime>
  <Words>6027</Words>
  <Application>Microsoft Office PowerPoint</Application>
  <PresentationFormat>On-screen Show (16:9)</PresentationFormat>
  <Paragraphs>427</Paragraphs>
  <Slides>80</Slides>
  <Notes>67</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80</vt:i4>
      </vt:variant>
    </vt:vector>
  </HeadingPairs>
  <TitlesOfParts>
    <vt:vector size="97" baseType="lpstr">
      <vt:lpstr>AppleSystemUIFont</vt:lpstr>
      <vt:lpstr>Arial</vt:lpstr>
      <vt:lpstr>Baloo Chettan 2</vt:lpstr>
      <vt:lpstr>Barlow</vt:lpstr>
      <vt:lpstr>Barlow Light</vt:lpstr>
      <vt:lpstr>BentonSans Medium</vt:lpstr>
      <vt:lpstr>Calibri</vt:lpstr>
      <vt:lpstr>Söhne</vt:lpstr>
      <vt:lpstr>Symbol</vt:lpstr>
      <vt:lpstr>Tahoma</vt:lpstr>
      <vt:lpstr>Times New Roman</vt:lpstr>
      <vt:lpstr>Wingdings</vt:lpstr>
      <vt:lpstr>YouTube Sans</vt:lpstr>
      <vt:lpstr>Main</vt:lpstr>
      <vt:lpstr>3_Default Design</vt:lpstr>
      <vt:lpstr>8_Office Theme</vt:lpstr>
      <vt:lpstr>Office Theme</vt:lpstr>
      <vt:lpstr>PowerPoint Presentation</vt:lpstr>
      <vt:lpstr>Research Team</vt:lpstr>
      <vt:lpstr>Recent Publications</vt:lpstr>
      <vt:lpstr>Manuscripts Currently in Review</vt:lpstr>
      <vt:lpstr>Research Focus</vt:lpstr>
      <vt:lpstr>ChatGPT</vt:lpstr>
      <vt:lpstr>PowerPoint Presentation</vt:lpstr>
      <vt:lpstr>AI in Language Education</vt:lpstr>
      <vt:lpstr>ChatGPT in Education</vt:lpstr>
      <vt:lpstr>ChatGPT in Language Education</vt:lpstr>
      <vt:lpstr>ChatGPT in Language Education</vt:lpstr>
      <vt:lpstr>YouTube + YouTuber</vt:lpstr>
      <vt:lpstr>Why YouTuber?</vt:lpstr>
      <vt:lpstr>June 17, 2023, YouTubers using ChatGPT Learning is Increasingly Informal Will AI change the future of language learning? ShuoshuoChinese说说中文 https://www.youtube.com/watch?v=TzFepHKifGo </vt:lpstr>
      <vt:lpstr>PowerPoint Presentation</vt:lpstr>
      <vt:lpstr>PowerPoint Presentation</vt:lpstr>
      <vt:lpstr>PowerPoint Presentation</vt:lpstr>
      <vt:lpstr>June 12, 2023 ShuoshuoChinese https://www.youtube.com/watch?v=-JgGtrjhFis&amp;t=727s </vt:lpstr>
      <vt:lpstr>June 12, 2023 ShuoshuoChinese https://www.youtube.com/watch?v=-JgGtrjhFis&amp;t=727s </vt:lpstr>
      <vt:lpstr>June 12, 2023 ShuoshuoChinese https://www.youtube.com/watch?v=-JgGtrjhFis&amp;t=727s </vt:lpstr>
      <vt:lpstr>June 17, 2023, YouTubers using ChatGPT I built my own AI tutor to teach me Chinese. Mind blown. Xiaomanyc 小马在纽约, Streetsmart Languages https://www.youtube.com/watch?v=YjGk7EmYuxY  https://join.streetsmartlanguages.com/ai </vt:lpstr>
      <vt:lpstr>June 17, 2023, YouTubers using ChatGPT How to use ChatGPT to accelerate language learning, Malika Yunus https://www.youtube.com/watch?v=H5qmmUOod7s </vt:lpstr>
      <vt:lpstr>June 17, 2023, YouTubers using ChatGPT I let chatGPT be my Japanese teacher for a day. Here's what happened, Ty’s Take https://www.youtube.com/watch?v=Xgj7JJfz0Yw </vt:lpstr>
      <vt:lpstr>June 17, 2023, YouTubers using ChatGPT How to Learn Japanese with AI (ChatGPT) That Japanese Man Yuta https://www.youtube.com/watch?v=HDEvnsvXBww </vt:lpstr>
      <vt:lpstr>June 17, 2023, YouTubers using ChatGPT Is ChatGPT Better Than Human Chinese Teachers Now? Rita Mandarin Chinese https://www.youtube.com/watch?v=TzFepHKifGo   </vt:lpstr>
      <vt:lpstr>June 17, 2023, YouTubers using ChatGPT Can ChatGPT Replace a Cantonese Teacher? How to Use ChatGPT to Learn Cantonese|Dope Chinese Dope Chinese with Gloria https://www.youtube.com/watch?v=x5yAG3qksI4   </vt:lpstr>
      <vt:lpstr>June 17, 2023, YouTubers using ChatGPT Will AI change the future of language learning?｜ChatGPT Grace Mandarin Chinese https://www.youtube.com/watch?v=WNfmU6lbVbE   </vt:lpstr>
      <vt:lpstr>Data Sources for Studies (#1-#4)</vt:lpstr>
      <vt:lpstr>Methods </vt:lpstr>
      <vt:lpstr>PowerPoint Presentation</vt:lpstr>
      <vt:lpstr>Data Collection Procedures (#1 &amp; #2 )</vt:lpstr>
      <vt:lpstr>Video Sampling (#1 &amp; #2)</vt:lpstr>
      <vt:lpstr>Video Sampling (#1 &amp; #2)</vt:lpstr>
      <vt:lpstr>PowerPoint Presentation</vt:lpstr>
      <vt:lpstr>PowerPoint Presentation</vt:lpstr>
      <vt:lpstr>Video Selection Criteria (#2)</vt:lpstr>
      <vt:lpstr>PowerPoint Presentation</vt:lpstr>
      <vt:lpstr>Video Selection Criteria (#2)</vt:lpstr>
      <vt:lpstr>PowerPoint Presentation</vt:lpstr>
      <vt:lpstr>Research Questions</vt:lpstr>
      <vt:lpstr>Study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#2</vt:lpstr>
      <vt:lpstr>PowerPoint Presentation</vt:lpstr>
      <vt:lpstr>PowerPoint Presentation</vt:lpstr>
      <vt:lpstr>Two Gaps</vt:lpstr>
      <vt:lpstr>Best Practice Cases #1 - Intensive Reading With ChatGPT Language Learning With Chat GPT: Intensive Reading in Japanese, Spanish, Chinese &amp; French (NiJohnGo) https://www.youtube.com/watch?v=vBbGGn0yxbo</vt:lpstr>
      <vt:lpstr>Best Practice Cases #2 - Interactive Text Adventure Game Language Learning With Chat GPT: Intensive Reading in Japanese, Spanish, Chinese &amp; French (Dustin) https://www.youtube.com/watch?v=vBbGGn0yxbo</vt:lpstr>
      <vt:lpstr>Best Practice Cases #3 - PPP Approach With ChatGPT  ChatGTP for language learning  https://www.youtube.com/watch?v=vBbGGn0yxbo</vt:lpstr>
      <vt:lpstr>Best Practice Cases #4 –  Personalized Vocabulary Table and Reading Materials  How to MAXIMIZE the use of ChatGPT's current functions to learn Chinese in 2023 (The Ultimate Guide) https://www.youtube.com/watch?v=-JgGtrjhFis  </vt:lpstr>
      <vt:lpstr>Study #3</vt:lpstr>
      <vt:lpstr>Study #3</vt:lpstr>
      <vt:lpstr>Study #4</vt:lpstr>
      <vt:lpstr>PowerPoint Presentation</vt:lpstr>
      <vt:lpstr>Study #4</vt:lpstr>
      <vt:lpstr>Limitations and Implications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Embracing the Disrupted Language Teaching and Learning Field: Analyzing YouTube Content Creation Related to ChatGPT</dc:title>
  <dc:creator>Li, Belle</dc:creator>
  <cp:lastModifiedBy>Bonk, Curtis Jay</cp:lastModifiedBy>
  <cp:revision>56</cp:revision>
  <cp:lastPrinted>2014-06-24T16:10:50Z</cp:lastPrinted>
  <dcterms:created xsi:type="dcterms:W3CDTF">2023-06-20T02:25:56Z</dcterms:created>
  <dcterms:modified xsi:type="dcterms:W3CDTF">2023-09-18T16:34:54Z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