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5"/>
  </p:sldMasterIdLst>
  <p:notesMasterIdLst>
    <p:notesMasterId r:id="rId51"/>
  </p:notesMasterIdLst>
  <p:sldIdLst>
    <p:sldId id="256" r:id="rId6"/>
    <p:sldId id="317" r:id="rId7"/>
    <p:sldId id="314" r:id="rId8"/>
    <p:sldId id="316" r:id="rId9"/>
    <p:sldId id="305" r:id="rId10"/>
    <p:sldId id="313" r:id="rId11"/>
    <p:sldId id="307" r:id="rId12"/>
    <p:sldId id="308" r:id="rId13"/>
    <p:sldId id="257" r:id="rId14"/>
    <p:sldId id="295" r:id="rId15"/>
    <p:sldId id="259" r:id="rId16"/>
    <p:sldId id="260" r:id="rId17"/>
    <p:sldId id="262" r:id="rId18"/>
    <p:sldId id="263" r:id="rId19"/>
    <p:sldId id="264" r:id="rId20"/>
    <p:sldId id="265" r:id="rId21"/>
    <p:sldId id="266" r:id="rId22"/>
    <p:sldId id="302" r:id="rId23"/>
    <p:sldId id="300" r:id="rId24"/>
    <p:sldId id="271" r:id="rId25"/>
    <p:sldId id="270" r:id="rId26"/>
    <p:sldId id="269" r:id="rId27"/>
    <p:sldId id="272" r:id="rId28"/>
    <p:sldId id="273" r:id="rId29"/>
    <p:sldId id="274" r:id="rId30"/>
    <p:sldId id="275" r:id="rId31"/>
    <p:sldId id="293" r:id="rId32"/>
    <p:sldId id="277" r:id="rId33"/>
    <p:sldId id="309" r:id="rId34"/>
    <p:sldId id="278" r:id="rId35"/>
    <p:sldId id="279" r:id="rId36"/>
    <p:sldId id="280" r:id="rId37"/>
    <p:sldId id="281" r:id="rId38"/>
    <p:sldId id="282" r:id="rId39"/>
    <p:sldId id="283" r:id="rId40"/>
    <p:sldId id="284" r:id="rId41"/>
    <p:sldId id="297" r:id="rId42"/>
    <p:sldId id="286" r:id="rId43"/>
    <p:sldId id="287" r:id="rId44"/>
    <p:sldId id="288" r:id="rId45"/>
    <p:sldId id="311" r:id="rId46"/>
    <p:sldId id="289" r:id="rId47"/>
    <p:sldId id="290" r:id="rId48"/>
    <p:sldId id="291" r:id="rId49"/>
    <p:sldId id="298"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 Askounis" initials="HA" lastIdx="1" clrIdx="0">
    <p:extLst>
      <p:ext uri="{19B8F6BF-5375-455C-9EA6-DF929625EA0E}">
        <p15:presenceInfo xmlns:p15="http://schemas.microsoft.com/office/powerpoint/2012/main" userId="S-1-5-21-542264435-2126130483-1179000955-24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70188"/>
    <a:srgbClr val="9F915D"/>
    <a:srgbClr val="473790"/>
    <a:srgbClr val="EBE9DE"/>
    <a:srgbClr val="D4CCE7"/>
    <a:srgbClr val="B3AA7F"/>
    <a:srgbClr val="47766D"/>
    <a:srgbClr val="BA1929"/>
    <a:srgbClr val="E6E6E6"/>
    <a:srgbClr val="2900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85270" autoAdjust="0"/>
  </p:normalViewPr>
  <p:slideViewPr>
    <p:cSldViewPr snapToGrid="0">
      <p:cViewPr varScale="1">
        <p:scale>
          <a:sx n="97" d="100"/>
          <a:sy n="97" d="100"/>
        </p:scale>
        <p:origin x="312" y="90"/>
      </p:cViewPr>
      <p:guideLst/>
    </p:cSldViewPr>
  </p:slideViewPr>
  <p:notesTextViewPr>
    <p:cViewPr>
      <p:scale>
        <a:sx n="1" d="1"/>
        <a:sy n="1" d="1"/>
      </p:scale>
      <p:origin x="0" y="0"/>
    </p:cViewPr>
  </p:notesTextViewPr>
  <p:sorterViewPr>
    <p:cViewPr varScale="1">
      <p:scale>
        <a:sx n="1" d="1"/>
        <a:sy n="1" d="1"/>
      </p:scale>
      <p:origin x="0" y="-73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Sheet1!$B$1</c:f>
              <c:strCache>
                <c:ptCount val="1"/>
                <c:pt idx="0">
                  <c:v>Secondary</c:v>
                </c:pt>
              </c:strCache>
            </c:strRef>
          </c:tx>
          <c:spPr>
            <a:solidFill>
              <a:schemeClr val="accent5">
                <a:shade val="76000"/>
              </a:schemeClr>
            </a:solidFill>
            <a:ln>
              <a:noFill/>
            </a:ln>
            <a:effectLst/>
          </c:spPr>
          <c:invertIfNegative val="0"/>
          <c:cat>
            <c:strRef>
              <c:f>Sheet1!$A$2:$A$3</c:f>
              <c:strCache>
                <c:ptCount val="2"/>
                <c:pt idx="0">
                  <c:v>Developed</c:v>
                </c:pt>
                <c:pt idx="1">
                  <c:v>Developing</c:v>
                </c:pt>
              </c:strCache>
            </c:strRef>
          </c:cat>
          <c:val>
            <c:numRef>
              <c:f>Sheet1!$B$2:$B$3</c:f>
              <c:numCache>
                <c:formatCode>0.00</c:formatCode>
                <c:ptCount val="2"/>
                <c:pt idx="0">
                  <c:v>107.34</c:v>
                </c:pt>
                <c:pt idx="1">
                  <c:v>72.14</c:v>
                </c:pt>
              </c:numCache>
            </c:numRef>
          </c:val>
          <c:extLst>
            <c:ext xmlns:c16="http://schemas.microsoft.com/office/drawing/2014/chart" uri="{C3380CC4-5D6E-409C-BE32-E72D297353CC}">
              <c16:uniqueId val="{00000000-6E85-432E-8E30-343AFACC7860}"/>
            </c:ext>
          </c:extLst>
        </c:ser>
        <c:ser>
          <c:idx val="1"/>
          <c:order val="1"/>
          <c:tx>
            <c:strRef>
              <c:f>Sheet1!$C$1</c:f>
              <c:strCache>
                <c:ptCount val="1"/>
                <c:pt idx="0">
                  <c:v>Tertiary</c:v>
                </c:pt>
              </c:strCache>
            </c:strRef>
          </c:tx>
          <c:spPr>
            <a:solidFill>
              <a:schemeClr val="accent5">
                <a:tint val="77000"/>
              </a:schemeClr>
            </a:solidFill>
            <a:ln>
              <a:noFill/>
            </a:ln>
            <a:effectLst/>
          </c:spPr>
          <c:invertIfNegative val="0"/>
          <c:cat>
            <c:strRef>
              <c:f>Sheet1!$A$2:$A$3</c:f>
              <c:strCache>
                <c:ptCount val="2"/>
                <c:pt idx="0">
                  <c:v>Developed</c:v>
                </c:pt>
                <c:pt idx="1">
                  <c:v>Developing</c:v>
                </c:pt>
              </c:strCache>
            </c:strRef>
          </c:cat>
          <c:val>
            <c:numRef>
              <c:f>Sheet1!$C$2:$C$3</c:f>
              <c:numCache>
                <c:formatCode>0.00</c:formatCode>
                <c:ptCount val="2"/>
                <c:pt idx="0">
                  <c:v>74.33</c:v>
                </c:pt>
                <c:pt idx="1">
                  <c:v>30.08</c:v>
                </c:pt>
              </c:numCache>
            </c:numRef>
          </c:val>
          <c:extLst>
            <c:ext xmlns:c16="http://schemas.microsoft.com/office/drawing/2014/chart" uri="{C3380CC4-5D6E-409C-BE32-E72D297353CC}">
              <c16:uniqueId val="{00000001-6E85-432E-8E30-343AFACC7860}"/>
            </c:ext>
          </c:extLst>
        </c:ser>
        <c:dLbls>
          <c:showLegendKey val="0"/>
          <c:showVal val="0"/>
          <c:showCatName val="0"/>
          <c:showSerName val="0"/>
          <c:showPercent val="0"/>
          <c:showBubbleSize val="0"/>
        </c:dLbls>
        <c:gapWidth val="150"/>
        <c:axId val="186342912"/>
        <c:axId val="186343304"/>
      </c:barChart>
      <c:catAx>
        <c:axId val="186342912"/>
        <c:scaling>
          <c:orientation val="minMax"/>
        </c:scaling>
        <c:delete val="0"/>
        <c:axPos val="b"/>
        <c:numFmt formatCode="General" sourceLinked="1"/>
        <c:majorTickMark val="out"/>
        <c:minorTickMark val="none"/>
        <c:tickLblPos val="nextTo"/>
        <c:spPr>
          <a:noFill/>
          <a:ln w="6350" cap="flat" cmpd="sng" algn="ctr">
            <a:solidFill>
              <a:schemeClr val="tx1">
                <a:tint val="75000"/>
                <a:shade val="95000"/>
                <a:satMod val="105000"/>
              </a:schemeClr>
            </a:solidFill>
            <a:prstDash val="solid"/>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86343304"/>
        <c:crosses val="autoZero"/>
        <c:auto val="0"/>
        <c:lblAlgn val="ctr"/>
        <c:lblOffset val="100"/>
        <c:noMultiLvlLbl val="0"/>
      </c:catAx>
      <c:valAx>
        <c:axId val="186343304"/>
        <c:scaling>
          <c:orientation val="minMax"/>
        </c:scaling>
        <c:delete val="0"/>
        <c:axPos val="l"/>
        <c:majorGridlines>
          <c:spPr>
            <a:ln w="6350" cap="flat" cmpd="sng" algn="ctr">
              <a:solidFill>
                <a:schemeClr val="tx1">
                  <a:tint val="75000"/>
                  <a:shade val="95000"/>
                  <a:satMod val="105000"/>
                </a:schemeClr>
              </a:solidFill>
              <a:prstDash val="solid"/>
              <a:round/>
            </a:ln>
            <a:effectLst/>
          </c:spPr>
        </c:majorGridlines>
        <c:numFmt formatCode="0" sourceLinked="0"/>
        <c:majorTickMark val="out"/>
        <c:minorTickMark val="none"/>
        <c:tickLblPos val="nextTo"/>
        <c:spPr>
          <a:noFill/>
          <a:ln w="6350"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6342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accent1">
        <a:lumMod val="40000"/>
        <a:lumOff val="60000"/>
      </a:schemeClr>
    </a:solidFill>
    <a:ln w="6350" cap="flat" cmpd="sng" algn="ctr">
      <a:noFill/>
      <a:prstDash val="solid"/>
      <a:miter lim="800000"/>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104">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2C14CA-6768-467C-AECD-E83DEEDE07E3}" type="doc">
      <dgm:prSet loTypeId="urn:microsoft.com/office/officeart/2005/8/layout/venn3" loCatId="relationship" qsTypeId="urn:microsoft.com/office/officeart/2005/8/quickstyle/simple2" qsCatId="simple" csTypeId="urn:microsoft.com/office/officeart/2005/8/colors/colorful5" csCatId="colorful" phldr="1"/>
      <dgm:spPr/>
    </dgm:pt>
    <dgm:pt modelId="{720E2426-B3D0-4958-97AB-741DC23F1515}">
      <dgm:prSet phldrT="[Text]" custT="1"/>
      <dgm:spPr/>
      <dgm:t>
        <a:bodyPr/>
        <a:lstStyle/>
        <a:p>
          <a:pPr algn="ctr"/>
          <a:r>
            <a:rPr lang="en-US" sz="2700" dirty="0">
              <a:latin typeface="+mj-lt"/>
            </a:rPr>
            <a:t>scalability</a:t>
          </a:r>
        </a:p>
      </dgm:t>
    </dgm:pt>
    <dgm:pt modelId="{85C8C66B-C3FA-4398-841A-4DCA8ACBD71F}" type="parTrans" cxnId="{BEB4159B-C2AC-48CF-8396-5528FE724B87}">
      <dgm:prSet/>
      <dgm:spPr/>
      <dgm:t>
        <a:bodyPr/>
        <a:lstStyle/>
        <a:p>
          <a:pPr algn="ctr"/>
          <a:endParaRPr lang="en-US" sz="2700" dirty="0">
            <a:latin typeface="+mj-lt"/>
          </a:endParaRPr>
        </a:p>
      </dgm:t>
    </dgm:pt>
    <dgm:pt modelId="{0DC04E65-95C1-4567-80DD-266780F786A4}" type="sibTrans" cxnId="{BEB4159B-C2AC-48CF-8396-5528FE724B87}">
      <dgm:prSet/>
      <dgm:spPr/>
      <dgm:t>
        <a:bodyPr/>
        <a:lstStyle/>
        <a:p>
          <a:pPr algn="ctr"/>
          <a:endParaRPr lang="en-US" sz="2700" dirty="0">
            <a:latin typeface="+mj-lt"/>
          </a:endParaRPr>
        </a:p>
      </dgm:t>
    </dgm:pt>
    <dgm:pt modelId="{3792125D-A58B-4DB0-8C56-0512DECCD5D7}">
      <dgm:prSet phldrT="[Text]" custT="1"/>
      <dgm:spPr/>
      <dgm:t>
        <a:bodyPr/>
        <a:lstStyle/>
        <a:p>
          <a:pPr algn="ctr"/>
          <a:r>
            <a:rPr lang="en-US" sz="2700" dirty="0">
              <a:latin typeface="+mj-lt"/>
            </a:rPr>
            <a:t>media technology</a:t>
          </a:r>
        </a:p>
      </dgm:t>
    </dgm:pt>
    <dgm:pt modelId="{0378839E-47C9-45A8-8133-73346025BC43}" type="parTrans" cxnId="{8EF08E07-A330-4098-AB29-31F24562FBA6}">
      <dgm:prSet/>
      <dgm:spPr/>
      <dgm:t>
        <a:bodyPr/>
        <a:lstStyle/>
        <a:p>
          <a:pPr algn="ctr"/>
          <a:endParaRPr lang="en-US" sz="2700" dirty="0">
            <a:latin typeface="+mj-lt"/>
          </a:endParaRPr>
        </a:p>
      </dgm:t>
    </dgm:pt>
    <dgm:pt modelId="{469CC5E0-95EF-4A3F-B6C4-61BDE2DE4418}" type="sibTrans" cxnId="{8EF08E07-A330-4098-AB29-31F24562FBA6}">
      <dgm:prSet/>
      <dgm:spPr/>
      <dgm:t>
        <a:bodyPr/>
        <a:lstStyle/>
        <a:p>
          <a:pPr algn="ctr"/>
          <a:endParaRPr lang="en-US" sz="2700" dirty="0">
            <a:latin typeface="+mj-lt"/>
          </a:endParaRPr>
        </a:p>
      </dgm:t>
    </dgm:pt>
    <dgm:pt modelId="{EFD16E1A-8161-47E9-B49E-3129EA7A1B90}">
      <dgm:prSet phldrT="[Text]" custT="1"/>
      <dgm:spPr/>
      <dgm:t>
        <a:bodyPr/>
        <a:lstStyle/>
        <a:p>
          <a:pPr algn="ctr"/>
          <a:r>
            <a:rPr lang="en-US" sz="2700" dirty="0">
              <a:latin typeface="+mj-lt"/>
            </a:rPr>
            <a:t>assessment techniques online</a:t>
          </a:r>
        </a:p>
      </dgm:t>
    </dgm:pt>
    <dgm:pt modelId="{0926D7C7-C5FD-4218-B10E-969252FD9A57}" type="parTrans" cxnId="{688CDAB7-5DB1-4A46-AE6B-B329BEE7B25F}">
      <dgm:prSet/>
      <dgm:spPr/>
      <dgm:t>
        <a:bodyPr/>
        <a:lstStyle/>
        <a:p>
          <a:endParaRPr lang="en-US" sz="2700" dirty="0">
            <a:latin typeface="+mj-lt"/>
          </a:endParaRPr>
        </a:p>
      </dgm:t>
    </dgm:pt>
    <dgm:pt modelId="{5F6758AA-9E83-4032-BB4A-C8A47453BE1B}" type="sibTrans" cxnId="{688CDAB7-5DB1-4A46-AE6B-B329BEE7B25F}">
      <dgm:prSet/>
      <dgm:spPr/>
      <dgm:t>
        <a:bodyPr/>
        <a:lstStyle/>
        <a:p>
          <a:endParaRPr lang="en-US" sz="2700" dirty="0">
            <a:latin typeface="+mj-lt"/>
          </a:endParaRPr>
        </a:p>
      </dgm:t>
    </dgm:pt>
    <dgm:pt modelId="{BB1E44B1-B1CA-4793-A11B-3432BB68473D}">
      <dgm:prSet phldrT="[Text]" custT="1"/>
      <dgm:spPr>
        <a:solidFill>
          <a:schemeClr val="accent4">
            <a:lumMod val="60000"/>
            <a:lumOff val="40000"/>
            <a:alpha val="50000"/>
          </a:schemeClr>
        </a:solidFill>
      </dgm:spPr>
      <dgm:t>
        <a:bodyPr/>
        <a:lstStyle/>
        <a:p>
          <a:pPr algn="ctr"/>
          <a:r>
            <a:rPr lang="en-US" sz="2700" dirty="0">
              <a:latin typeface="+mj-lt"/>
            </a:rPr>
            <a:t>online event/ conferencing management</a:t>
          </a:r>
        </a:p>
      </dgm:t>
    </dgm:pt>
    <dgm:pt modelId="{A9F024AF-D6C9-470B-B425-CDC7A58323BD}" type="parTrans" cxnId="{144745E3-5E42-4BFC-ABB4-8CA693EB792E}">
      <dgm:prSet/>
      <dgm:spPr/>
      <dgm:t>
        <a:bodyPr/>
        <a:lstStyle/>
        <a:p>
          <a:endParaRPr lang="en-US" sz="2700" dirty="0">
            <a:latin typeface="+mj-lt"/>
          </a:endParaRPr>
        </a:p>
      </dgm:t>
    </dgm:pt>
    <dgm:pt modelId="{F18AD61B-B8C0-43D6-8B52-22B3AD4C8E3C}" type="sibTrans" cxnId="{144745E3-5E42-4BFC-ABB4-8CA693EB792E}">
      <dgm:prSet/>
      <dgm:spPr/>
      <dgm:t>
        <a:bodyPr/>
        <a:lstStyle/>
        <a:p>
          <a:endParaRPr lang="en-US" sz="2700" dirty="0">
            <a:latin typeface="+mj-lt"/>
          </a:endParaRPr>
        </a:p>
      </dgm:t>
    </dgm:pt>
    <dgm:pt modelId="{2AAB4748-9FE4-4221-91AE-D5286D9C5050}" type="pres">
      <dgm:prSet presAssocID="{932C14CA-6768-467C-AECD-E83DEEDE07E3}" presName="Name0" presStyleCnt="0">
        <dgm:presLayoutVars>
          <dgm:dir/>
          <dgm:resizeHandles val="exact"/>
        </dgm:presLayoutVars>
      </dgm:prSet>
      <dgm:spPr/>
    </dgm:pt>
    <dgm:pt modelId="{5835F6A7-6532-4EC9-87CC-3F2E76CA3894}" type="pres">
      <dgm:prSet presAssocID="{720E2426-B3D0-4958-97AB-741DC23F1515}" presName="Name5" presStyleLbl="vennNode1" presStyleIdx="0" presStyleCnt="4">
        <dgm:presLayoutVars>
          <dgm:bulletEnabled val="1"/>
        </dgm:presLayoutVars>
      </dgm:prSet>
      <dgm:spPr/>
    </dgm:pt>
    <dgm:pt modelId="{E5BB6416-CF55-4BD8-9D0B-07B719C8CBCF}" type="pres">
      <dgm:prSet presAssocID="{0DC04E65-95C1-4567-80DD-266780F786A4}" presName="space" presStyleCnt="0"/>
      <dgm:spPr/>
    </dgm:pt>
    <dgm:pt modelId="{D400CD02-2D7B-47D8-9B77-1B44ED2BA298}" type="pres">
      <dgm:prSet presAssocID="{3792125D-A58B-4DB0-8C56-0512DECCD5D7}" presName="Name5" presStyleLbl="vennNode1" presStyleIdx="1" presStyleCnt="4">
        <dgm:presLayoutVars>
          <dgm:bulletEnabled val="1"/>
        </dgm:presLayoutVars>
      </dgm:prSet>
      <dgm:spPr/>
    </dgm:pt>
    <dgm:pt modelId="{04491FC4-B0DF-4DC3-8771-104718D5946D}" type="pres">
      <dgm:prSet presAssocID="{469CC5E0-95EF-4A3F-B6C4-61BDE2DE4418}" presName="space" presStyleCnt="0"/>
      <dgm:spPr/>
    </dgm:pt>
    <dgm:pt modelId="{F9959E16-BC33-482B-A2BC-8A0EA54C424F}" type="pres">
      <dgm:prSet presAssocID="{EFD16E1A-8161-47E9-B49E-3129EA7A1B90}" presName="Name5" presStyleLbl="vennNode1" presStyleIdx="2" presStyleCnt="4">
        <dgm:presLayoutVars>
          <dgm:bulletEnabled val="1"/>
        </dgm:presLayoutVars>
      </dgm:prSet>
      <dgm:spPr/>
    </dgm:pt>
    <dgm:pt modelId="{4BB8B855-D069-4C77-BF03-7832015751A1}" type="pres">
      <dgm:prSet presAssocID="{5F6758AA-9E83-4032-BB4A-C8A47453BE1B}" presName="space" presStyleCnt="0"/>
      <dgm:spPr/>
    </dgm:pt>
    <dgm:pt modelId="{E107E829-23B8-4F66-87DE-7DF7376EC847}" type="pres">
      <dgm:prSet presAssocID="{BB1E44B1-B1CA-4793-A11B-3432BB68473D}" presName="Name5" presStyleLbl="vennNode1" presStyleIdx="3" presStyleCnt="4">
        <dgm:presLayoutVars>
          <dgm:bulletEnabled val="1"/>
        </dgm:presLayoutVars>
      </dgm:prSet>
      <dgm:spPr/>
    </dgm:pt>
  </dgm:ptLst>
  <dgm:cxnLst>
    <dgm:cxn modelId="{8EF08E07-A330-4098-AB29-31F24562FBA6}" srcId="{932C14CA-6768-467C-AECD-E83DEEDE07E3}" destId="{3792125D-A58B-4DB0-8C56-0512DECCD5D7}" srcOrd="1" destOrd="0" parTransId="{0378839E-47C9-45A8-8133-73346025BC43}" sibTransId="{469CC5E0-95EF-4A3F-B6C4-61BDE2DE4418}"/>
    <dgm:cxn modelId="{FBED7D74-ADE5-40AF-A359-25760F6CD1F1}" type="presOf" srcId="{932C14CA-6768-467C-AECD-E83DEEDE07E3}" destId="{2AAB4748-9FE4-4221-91AE-D5286D9C5050}" srcOrd="0" destOrd="0" presId="urn:microsoft.com/office/officeart/2005/8/layout/venn3"/>
    <dgm:cxn modelId="{DE6DC955-D634-4ED2-B841-159370D8B83D}" type="presOf" srcId="{3792125D-A58B-4DB0-8C56-0512DECCD5D7}" destId="{D400CD02-2D7B-47D8-9B77-1B44ED2BA298}" srcOrd="0" destOrd="0" presId="urn:microsoft.com/office/officeart/2005/8/layout/venn3"/>
    <dgm:cxn modelId="{436E5C8D-5728-41E2-A389-86AF9DD38869}" type="presOf" srcId="{EFD16E1A-8161-47E9-B49E-3129EA7A1B90}" destId="{F9959E16-BC33-482B-A2BC-8A0EA54C424F}" srcOrd="0" destOrd="0" presId="urn:microsoft.com/office/officeart/2005/8/layout/venn3"/>
    <dgm:cxn modelId="{BEB4159B-C2AC-48CF-8396-5528FE724B87}" srcId="{932C14CA-6768-467C-AECD-E83DEEDE07E3}" destId="{720E2426-B3D0-4958-97AB-741DC23F1515}" srcOrd="0" destOrd="0" parTransId="{85C8C66B-C3FA-4398-841A-4DCA8ACBD71F}" sibTransId="{0DC04E65-95C1-4567-80DD-266780F786A4}"/>
    <dgm:cxn modelId="{60B9AE9C-D1CF-434A-9D4D-28F034BDC31D}" type="presOf" srcId="{720E2426-B3D0-4958-97AB-741DC23F1515}" destId="{5835F6A7-6532-4EC9-87CC-3F2E76CA3894}" srcOrd="0" destOrd="0" presId="urn:microsoft.com/office/officeart/2005/8/layout/venn3"/>
    <dgm:cxn modelId="{688CDAB7-5DB1-4A46-AE6B-B329BEE7B25F}" srcId="{932C14CA-6768-467C-AECD-E83DEEDE07E3}" destId="{EFD16E1A-8161-47E9-B49E-3129EA7A1B90}" srcOrd="2" destOrd="0" parTransId="{0926D7C7-C5FD-4218-B10E-969252FD9A57}" sibTransId="{5F6758AA-9E83-4032-BB4A-C8A47453BE1B}"/>
    <dgm:cxn modelId="{144745E3-5E42-4BFC-ABB4-8CA693EB792E}" srcId="{932C14CA-6768-467C-AECD-E83DEEDE07E3}" destId="{BB1E44B1-B1CA-4793-A11B-3432BB68473D}" srcOrd="3" destOrd="0" parTransId="{A9F024AF-D6C9-470B-B425-CDC7A58323BD}" sibTransId="{F18AD61B-B8C0-43D6-8B52-22B3AD4C8E3C}"/>
    <dgm:cxn modelId="{43070CF0-D4FB-4C15-8F81-9282B0389344}" type="presOf" srcId="{BB1E44B1-B1CA-4793-A11B-3432BB68473D}" destId="{E107E829-23B8-4F66-87DE-7DF7376EC847}" srcOrd="0" destOrd="0" presId="urn:microsoft.com/office/officeart/2005/8/layout/venn3"/>
    <dgm:cxn modelId="{F0BF24F0-D642-44D7-805A-604F63519CA6}" type="presParOf" srcId="{2AAB4748-9FE4-4221-91AE-D5286D9C5050}" destId="{5835F6A7-6532-4EC9-87CC-3F2E76CA3894}" srcOrd="0" destOrd="0" presId="urn:microsoft.com/office/officeart/2005/8/layout/venn3"/>
    <dgm:cxn modelId="{6F48D21C-44F6-4982-873E-EAB045E89919}" type="presParOf" srcId="{2AAB4748-9FE4-4221-91AE-D5286D9C5050}" destId="{E5BB6416-CF55-4BD8-9D0B-07B719C8CBCF}" srcOrd="1" destOrd="0" presId="urn:microsoft.com/office/officeart/2005/8/layout/venn3"/>
    <dgm:cxn modelId="{0BE5E983-F568-4191-A7D6-3BB4BAA34662}" type="presParOf" srcId="{2AAB4748-9FE4-4221-91AE-D5286D9C5050}" destId="{D400CD02-2D7B-47D8-9B77-1B44ED2BA298}" srcOrd="2" destOrd="0" presId="urn:microsoft.com/office/officeart/2005/8/layout/venn3"/>
    <dgm:cxn modelId="{27718832-0DDB-4324-B678-4F948256D95D}" type="presParOf" srcId="{2AAB4748-9FE4-4221-91AE-D5286D9C5050}" destId="{04491FC4-B0DF-4DC3-8771-104718D5946D}" srcOrd="3" destOrd="0" presId="urn:microsoft.com/office/officeart/2005/8/layout/venn3"/>
    <dgm:cxn modelId="{B65B8861-AC23-4601-B3B4-C8A1B60A4110}" type="presParOf" srcId="{2AAB4748-9FE4-4221-91AE-D5286D9C5050}" destId="{F9959E16-BC33-482B-A2BC-8A0EA54C424F}" srcOrd="4" destOrd="0" presId="urn:microsoft.com/office/officeart/2005/8/layout/venn3"/>
    <dgm:cxn modelId="{6D590B0C-DBA8-42DD-9548-07C07FDFB79D}" type="presParOf" srcId="{2AAB4748-9FE4-4221-91AE-D5286D9C5050}" destId="{4BB8B855-D069-4C77-BF03-7832015751A1}" srcOrd="5" destOrd="0" presId="urn:microsoft.com/office/officeart/2005/8/layout/venn3"/>
    <dgm:cxn modelId="{1534EF9A-BAFA-492A-B869-A27E540BCB00}" type="presParOf" srcId="{2AAB4748-9FE4-4221-91AE-D5286D9C5050}" destId="{E107E829-23B8-4F66-87DE-7DF7376EC847}"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19AB7C-CD43-4D1B-AE36-C8B64F64464F}"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n-CA"/>
        </a:p>
      </dgm:t>
    </dgm:pt>
    <dgm:pt modelId="{901CE930-375D-4B91-A9AE-961F69732524}">
      <dgm:prSet/>
      <dgm:spPr>
        <a:xfrm>
          <a:off x="603756" y="3149929"/>
          <a:ext cx="2396462" cy="952994"/>
        </a:xfrm>
        <a:prstGeom prst="roundRect">
          <a:avLst>
            <a:gd name="adj" fmla="val 10000"/>
          </a:avLst>
        </a:prstGeom>
        <a:solidFill>
          <a:srgbClr val="70AD47"/>
        </a:solidFill>
        <a:ln w="12700" cap="flat" cmpd="sng" algn="ctr">
          <a:solidFill>
            <a:sysClr val="window" lastClr="FFFFFF">
              <a:hueOff val="0"/>
              <a:satOff val="0"/>
              <a:lumOff val="0"/>
              <a:alphaOff val="0"/>
            </a:sysClr>
          </a:solidFill>
          <a:prstDash val="solid"/>
          <a:miter lim="800000"/>
        </a:ln>
        <a:effectLst/>
      </dgm:spPr>
      <dgm:t>
        <a:bodyPr/>
        <a:lstStyle/>
        <a:p>
          <a:pPr rtl="0"/>
          <a:r>
            <a:rPr lang="en-CA">
              <a:solidFill>
                <a:sysClr val="window" lastClr="FFFFFF"/>
              </a:solidFill>
              <a:latin typeface="Calibri" panose="020F0502020204030204"/>
              <a:ea typeface="+mn-ea"/>
              <a:cs typeface="+mn-cs"/>
            </a:rPr>
            <a:t>Presage</a:t>
          </a:r>
        </a:p>
      </dgm:t>
    </dgm:pt>
    <dgm:pt modelId="{065E35CD-D700-493C-B1D6-68FA9E31E049}" type="parTrans" cxnId="{AEF21F1A-F100-4DD3-9ABE-E1995ADC3C2E}">
      <dgm:prSet/>
      <dgm:spPr/>
      <dgm:t>
        <a:bodyPr/>
        <a:lstStyle/>
        <a:p>
          <a:endParaRPr lang="en-CA"/>
        </a:p>
      </dgm:t>
    </dgm:pt>
    <dgm:pt modelId="{491D8520-9ADF-48C4-B799-6FAF9B42641E}" type="sibTrans" cxnId="{AEF21F1A-F100-4DD3-9ABE-E1995ADC3C2E}">
      <dgm:prSet/>
      <dgm:spPr>
        <a:xfrm>
          <a:off x="1519875" y="1932886"/>
          <a:ext cx="2972460" cy="2972460"/>
        </a:xfrm>
        <a:prstGeom prst="leftCircularArrow">
          <a:avLst>
            <a:gd name="adj1" fmla="val 3152"/>
            <a:gd name="adj2" fmla="val 387854"/>
            <a:gd name="adj3" fmla="val 2163365"/>
            <a:gd name="adj4" fmla="val 9024489"/>
            <a:gd name="adj5" fmla="val 3677"/>
          </a:avLst>
        </a:prstGeom>
        <a:solidFill>
          <a:srgbClr val="ED7D31">
            <a:hueOff val="0"/>
            <a:satOff val="0"/>
            <a:lumOff val="0"/>
            <a:alphaOff val="0"/>
          </a:srgbClr>
        </a:solidFill>
        <a:ln>
          <a:noFill/>
        </a:ln>
        <a:effectLst/>
      </dgm:spPr>
      <dgm:t>
        <a:bodyPr/>
        <a:lstStyle/>
        <a:p>
          <a:endParaRPr lang="en-CA"/>
        </a:p>
      </dgm:t>
    </dgm:pt>
    <dgm:pt modelId="{FCD56234-7B6E-4643-992A-21320B04EB10}">
      <dgm:prSet/>
      <dgm:spPr>
        <a:xfrm>
          <a:off x="4045466" y="926276"/>
          <a:ext cx="2396462" cy="952994"/>
        </a:xfrm>
        <a:prstGeom prst="roundRect">
          <a:avLst>
            <a:gd name="adj" fmla="val 10000"/>
          </a:avLst>
        </a:prstGeom>
        <a:solidFill>
          <a:srgbClr val="ED7D31">
            <a:lumMod val="75000"/>
          </a:srgbClr>
        </a:solidFill>
        <a:ln w="12700" cap="flat" cmpd="sng" algn="ctr">
          <a:solidFill>
            <a:sysClr val="window" lastClr="FFFFFF">
              <a:hueOff val="0"/>
              <a:satOff val="0"/>
              <a:lumOff val="0"/>
              <a:alphaOff val="0"/>
            </a:sysClr>
          </a:solidFill>
          <a:prstDash val="solid"/>
          <a:miter lim="800000"/>
        </a:ln>
        <a:effectLst/>
      </dgm:spPr>
      <dgm:t>
        <a:bodyPr/>
        <a:lstStyle/>
        <a:p>
          <a:pPr rtl="0"/>
          <a:r>
            <a:rPr lang="en-CA">
              <a:solidFill>
                <a:sysClr val="window" lastClr="FFFFFF"/>
              </a:solidFill>
              <a:latin typeface="Calibri" panose="020F0502020204030204"/>
              <a:ea typeface="+mn-ea"/>
              <a:cs typeface="+mn-cs"/>
            </a:rPr>
            <a:t>Process</a:t>
          </a:r>
        </a:p>
      </dgm:t>
    </dgm:pt>
    <dgm:pt modelId="{72747C85-F9F5-48DE-A120-965ADB1F2835}" type="parTrans" cxnId="{EF37D0CE-5904-4D38-8297-7E28DD6314BD}">
      <dgm:prSet/>
      <dgm:spPr/>
      <dgm:t>
        <a:bodyPr/>
        <a:lstStyle/>
        <a:p>
          <a:endParaRPr lang="en-CA"/>
        </a:p>
      </dgm:t>
    </dgm:pt>
    <dgm:pt modelId="{AF7D8C59-CE72-4019-B96E-A5207FC56509}" type="sibTrans" cxnId="{EF37D0CE-5904-4D38-8297-7E28DD6314BD}">
      <dgm:prSet/>
      <dgm:spPr>
        <a:xfrm>
          <a:off x="4939117" y="36666"/>
          <a:ext cx="3316951" cy="3316951"/>
        </a:xfrm>
        <a:prstGeom prst="circularArrow">
          <a:avLst>
            <a:gd name="adj1" fmla="val 2825"/>
            <a:gd name="adj2" fmla="val 344908"/>
            <a:gd name="adj3" fmla="val 19479581"/>
            <a:gd name="adj4" fmla="val 12575511"/>
            <a:gd name="adj5" fmla="val 3295"/>
          </a:avLst>
        </a:prstGeom>
        <a:solidFill>
          <a:srgbClr val="C00000"/>
        </a:solidFill>
        <a:ln>
          <a:noFill/>
        </a:ln>
        <a:effectLst/>
      </dgm:spPr>
      <dgm:t>
        <a:bodyPr/>
        <a:lstStyle/>
        <a:p>
          <a:endParaRPr lang="en-CA"/>
        </a:p>
      </dgm:t>
    </dgm:pt>
    <dgm:pt modelId="{7EEA8C47-8CB8-45E6-848C-AD6A457A52D6}">
      <dgm:prSet/>
      <dgm:spPr>
        <a:xfrm>
          <a:off x="7487175" y="3149929"/>
          <a:ext cx="2396462" cy="952994"/>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r>
            <a:rPr lang="en-CA">
              <a:solidFill>
                <a:sysClr val="window" lastClr="FFFFFF"/>
              </a:solidFill>
              <a:latin typeface="Calibri" panose="020F0502020204030204"/>
              <a:ea typeface="+mn-ea"/>
              <a:cs typeface="+mn-cs"/>
            </a:rPr>
            <a:t>Product</a:t>
          </a:r>
        </a:p>
      </dgm:t>
    </dgm:pt>
    <dgm:pt modelId="{BE7BF0C3-C4F6-4390-A30E-96FDC59B56AA}" type="parTrans" cxnId="{C9CD396E-2EBA-4183-AA75-7C15EFC9010E}">
      <dgm:prSet/>
      <dgm:spPr/>
      <dgm:t>
        <a:bodyPr/>
        <a:lstStyle/>
        <a:p>
          <a:endParaRPr lang="en-CA"/>
        </a:p>
      </dgm:t>
    </dgm:pt>
    <dgm:pt modelId="{4712FEBB-350E-4299-B666-67AC1BDC36B4}" type="sibTrans" cxnId="{C9CD396E-2EBA-4183-AA75-7C15EFC9010E}">
      <dgm:prSet/>
      <dgm:spPr/>
      <dgm:t>
        <a:bodyPr/>
        <a:lstStyle/>
        <a:p>
          <a:endParaRPr lang="en-CA"/>
        </a:p>
      </dgm:t>
    </dgm:pt>
    <dgm:pt modelId="{A36B5E50-B5B0-455E-AD9E-C2F91E1D7501}">
      <dgm:prSet custT="1"/>
      <dgm:spPr>
        <a:xfrm>
          <a:off x="4640" y="1402773"/>
          <a:ext cx="2696020" cy="2223652"/>
        </a:xfrm>
        <a:prstGeom prst="roundRect">
          <a:avLst>
            <a:gd name="adj" fmla="val 10000"/>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r>
            <a:rPr lang="en-CA" sz="1600" b="0" dirty="0">
              <a:solidFill>
                <a:sysClr val="windowText" lastClr="000000">
                  <a:hueOff val="0"/>
                  <a:satOff val="0"/>
                  <a:lumOff val="0"/>
                  <a:alphaOff val="0"/>
                </a:sysClr>
              </a:solidFill>
              <a:latin typeface="+mn-lt"/>
              <a:ea typeface="+mn-ea"/>
              <a:cs typeface="+mn-cs"/>
            </a:rPr>
            <a:t>Platform and Provider</a:t>
          </a:r>
        </a:p>
      </dgm:t>
    </dgm:pt>
    <dgm:pt modelId="{34744459-6304-4FE6-B9FF-D82962F4444F}" type="parTrans" cxnId="{04D35EA2-DE29-486E-A444-01216B3D655C}">
      <dgm:prSet/>
      <dgm:spPr/>
      <dgm:t>
        <a:bodyPr/>
        <a:lstStyle/>
        <a:p>
          <a:endParaRPr lang="en-CA"/>
        </a:p>
      </dgm:t>
    </dgm:pt>
    <dgm:pt modelId="{0BE8E3BF-7410-4B04-A4F4-EAE238BEE2C1}" type="sibTrans" cxnId="{04D35EA2-DE29-486E-A444-01216B3D655C}">
      <dgm:prSet/>
      <dgm:spPr/>
      <dgm:t>
        <a:bodyPr/>
        <a:lstStyle/>
        <a:p>
          <a:endParaRPr lang="en-CA"/>
        </a:p>
      </dgm:t>
    </dgm:pt>
    <dgm:pt modelId="{DA84C286-1FB0-4FCB-A70B-9928FE85D398}">
      <dgm:prSet custT="1"/>
      <dgm:spPr>
        <a:xfrm>
          <a:off x="4640" y="1402773"/>
          <a:ext cx="2696020" cy="2223652"/>
        </a:xfrm>
        <a:prstGeom prst="roundRect">
          <a:avLst>
            <a:gd name="adj" fmla="val 10000"/>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r>
            <a:rPr lang="en-CA" sz="1600" b="0" dirty="0">
              <a:solidFill>
                <a:sysClr val="windowText" lastClr="000000">
                  <a:hueOff val="0"/>
                  <a:satOff val="0"/>
                  <a:lumOff val="0"/>
                  <a:alphaOff val="0"/>
                </a:sysClr>
              </a:solidFill>
              <a:latin typeface="+mn-lt"/>
              <a:ea typeface="+mn-ea"/>
              <a:cs typeface="+mn-cs"/>
            </a:rPr>
            <a:t>Credits and Credentials</a:t>
          </a:r>
        </a:p>
      </dgm:t>
    </dgm:pt>
    <dgm:pt modelId="{3CA40874-2B99-4EFB-A7DA-DC2183C8DC95}" type="parTrans" cxnId="{95179C9D-2DEE-4D29-B637-E6D1EA2B91C0}">
      <dgm:prSet/>
      <dgm:spPr/>
      <dgm:t>
        <a:bodyPr/>
        <a:lstStyle/>
        <a:p>
          <a:endParaRPr lang="en-CA"/>
        </a:p>
      </dgm:t>
    </dgm:pt>
    <dgm:pt modelId="{739712FD-D63A-4364-BD8B-18A47A9D1138}" type="sibTrans" cxnId="{95179C9D-2DEE-4D29-B637-E6D1EA2B91C0}">
      <dgm:prSet/>
      <dgm:spPr/>
      <dgm:t>
        <a:bodyPr/>
        <a:lstStyle/>
        <a:p>
          <a:endParaRPr lang="en-CA"/>
        </a:p>
      </dgm:t>
    </dgm:pt>
    <dgm:pt modelId="{1AC5FC42-B907-4D1E-8EA2-02982A5C4E98}">
      <dgm:prSet custT="1"/>
      <dgm:spPr>
        <a:xfrm>
          <a:off x="4640" y="1402773"/>
          <a:ext cx="2696020" cy="2223652"/>
        </a:xfrm>
        <a:prstGeom prst="roundRect">
          <a:avLst>
            <a:gd name="adj" fmla="val 10000"/>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r>
            <a:rPr lang="en-CA" sz="1600" b="0" dirty="0">
              <a:solidFill>
                <a:sysClr val="windowText" lastClr="000000">
                  <a:hueOff val="0"/>
                  <a:satOff val="0"/>
                  <a:lumOff val="0"/>
                  <a:alphaOff val="0"/>
                </a:sysClr>
              </a:solidFill>
              <a:latin typeface="+mn-lt"/>
              <a:ea typeface="+mn-ea"/>
              <a:cs typeface="+mn-cs"/>
            </a:rPr>
            <a:t>Institutions, Instructors</a:t>
          </a:r>
        </a:p>
      </dgm:t>
    </dgm:pt>
    <dgm:pt modelId="{B2260AB2-719A-4436-A73A-3A86A3B21D5C}" type="parTrans" cxnId="{A451CCD8-E0D2-4CC1-8E08-4FFA0FD701F9}">
      <dgm:prSet/>
      <dgm:spPr/>
      <dgm:t>
        <a:bodyPr/>
        <a:lstStyle/>
        <a:p>
          <a:endParaRPr lang="en-CA"/>
        </a:p>
      </dgm:t>
    </dgm:pt>
    <dgm:pt modelId="{E32D1705-F49C-4969-A463-F42DBDA7210A}" type="sibTrans" cxnId="{A451CCD8-E0D2-4CC1-8E08-4FFA0FD701F9}">
      <dgm:prSet/>
      <dgm:spPr/>
      <dgm:t>
        <a:bodyPr/>
        <a:lstStyle/>
        <a:p>
          <a:endParaRPr lang="en-CA"/>
        </a:p>
      </dgm:t>
    </dgm:pt>
    <dgm:pt modelId="{A0C9D059-7DBB-4A29-86D3-E1D1B5B9A1C1}">
      <dgm:prSet custT="1"/>
      <dgm:spPr>
        <a:xfrm>
          <a:off x="4640" y="1402773"/>
          <a:ext cx="2696020" cy="2223652"/>
        </a:xfrm>
        <a:prstGeom prst="roundRect">
          <a:avLst>
            <a:gd name="adj" fmla="val 10000"/>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r>
            <a:rPr lang="en-CA" sz="1600" b="0" dirty="0">
              <a:solidFill>
                <a:sysClr val="windowText" lastClr="000000">
                  <a:hueOff val="0"/>
                  <a:satOff val="0"/>
                  <a:lumOff val="0"/>
                  <a:alphaOff val="0"/>
                </a:sysClr>
              </a:solidFill>
              <a:latin typeface="+mn-lt"/>
              <a:ea typeface="+mn-ea"/>
              <a:cs typeface="+mn-cs"/>
            </a:rPr>
            <a:t>Learners</a:t>
          </a:r>
        </a:p>
      </dgm:t>
    </dgm:pt>
    <dgm:pt modelId="{5B4A9CF8-8A1F-4612-BD3A-0611DA40151F}" type="parTrans" cxnId="{12661740-ABC6-4229-8798-F876F526B713}">
      <dgm:prSet/>
      <dgm:spPr/>
      <dgm:t>
        <a:bodyPr/>
        <a:lstStyle/>
        <a:p>
          <a:endParaRPr lang="en-CA"/>
        </a:p>
      </dgm:t>
    </dgm:pt>
    <dgm:pt modelId="{116486A9-2FA9-44EB-AE4C-A2C2665D4E14}" type="sibTrans" cxnId="{12661740-ABC6-4229-8798-F876F526B713}">
      <dgm:prSet/>
      <dgm:spPr/>
      <dgm:t>
        <a:bodyPr/>
        <a:lstStyle/>
        <a:p>
          <a:endParaRPr lang="en-CA"/>
        </a:p>
      </dgm:t>
    </dgm:pt>
    <dgm:pt modelId="{4EB14846-3EBB-4C67-9C7B-A47157DBB848}">
      <dgm:prSet custT="1"/>
      <dgm:spPr>
        <a:xfrm>
          <a:off x="4640" y="1402773"/>
          <a:ext cx="2696020" cy="2223652"/>
        </a:xfrm>
        <a:prstGeom prst="roundRect">
          <a:avLst>
            <a:gd name="adj" fmla="val 10000"/>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r>
            <a:rPr lang="en-CA" sz="1600" b="0" dirty="0">
              <a:solidFill>
                <a:sysClr val="windowText" lastClr="000000">
                  <a:hueOff val="0"/>
                  <a:satOff val="0"/>
                  <a:lumOff val="0"/>
                  <a:alphaOff val="0"/>
                </a:sysClr>
              </a:solidFill>
              <a:latin typeface="+mn-lt"/>
              <a:ea typeface="+mn-ea"/>
              <a:cs typeface="+mn-cs"/>
            </a:rPr>
            <a:t>Instructional Design</a:t>
          </a:r>
        </a:p>
      </dgm:t>
    </dgm:pt>
    <dgm:pt modelId="{406F59AB-6BA0-4C7E-80B4-82BF539D5E2A}" type="parTrans" cxnId="{96A0192C-0922-40FA-8E0C-64BE2AF6DE6D}">
      <dgm:prSet/>
      <dgm:spPr/>
      <dgm:t>
        <a:bodyPr/>
        <a:lstStyle/>
        <a:p>
          <a:endParaRPr lang="en-CA"/>
        </a:p>
      </dgm:t>
    </dgm:pt>
    <dgm:pt modelId="{7E684341-15A8-4CFA-8B62-5CC1472D6D6C}" type="sibTrans" cxnId="{96A0192C-0922-40FA-8E0C-64BE2AF6DE6D}">
      <dgm:prSet/>
      <dgm:spPr/>
      <dgm:t>
        <a:bodyPr/>
        <a:lstStyle/>
        <a:p>
          <a:endParaRPr lang="en-CA"/>
        </a:p>
      </dgm:t>
    </dgm:pt>
    <dgm:pt modelId="{5A3C4E34-2228-4B99-9F16-79612ED49F4E}">
      <dgm:prSet custT="1"/>
      <dgm:spPr>
        <a:xfrm>
          <a:off x="4640" y="1402773"/>
          <a:ext cx="2696020" cy="2223652"/>
        </a:xfrm>
        <a:prstGeom prst="roundRect">
          <a:avLst>
            <a:gd name="adj" fmla="val 10000"/>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r>
            <a:rPr lang="en-CA" sz="1600" b="0" dirty="0">
              <a:solidFill>
                <a:sysClr val="windowText" lastClr="000000">
                  <a:hueOff val="0"/>
                  <a:satOff val="0"/>
                  <a:lumOff val="0"/>
                  <a:alphaOff val="0"/>
                </a:sysClr>
              </a:solidFill>
              <a:latin typeface="+mn-lt"/>
              <a:ea typeface="+mn-ea"/>
              <a:cs typeface="+mn-cs"/>
            </a:rPr>
            <a:t>Resources</a:t>
          </a:r>
        </a:p>
      </dgm:t>
    </dgm:pt>
    <dgm:pt modelId="{CF2F4FE2-B710-4696-8476-B221254C2FF7}" type="parTrans" cxnId="{E727EBAA-449D-49DC-B4D2-2297F1119374}">
      <dgm:prSet/>
      <dgm:spPr/>
      <dgm:t>
        <a:bodyPr/>
        <a:lstStyle/>
        <a:p>
          <a:endParaRPr lang="en-CA"/>
        </a:p>
      </dgm:t>
    </dgm:pt>
    <dgm:pt modelId="{DA12444D-B2C5-4700-A3C0-5E887A2E84C0}" type="sibTrans" cxnId="{E727EBAA-449D-49DC-B4D2-2297F1119374}">
      <dgm:prSet/>
      <dgm:spPr/>
      <dgm:t>
        <a:bodyPr/>
        <a:lstStyle/>
        <a:p>
          <a:endParaRPr lang="en-CA"/>
        </a:p>
      </dgm:t>
    </dgm:pt>
    <dgm:pt modelId="{39F03E26-12EC-4C88-9192-BB4AC88D7557}">
      <dgm:prSet custT="1"/>
      <dgm:spPr>
        <a:xfrm>
          <a:off x="3446350" y="1402773"/>
          <a:ext cx="2696020" cy="2223652"/>
        </a:xfrm>
        <a:prstGeom prst="roundRect">
          <a:avLst>
            <a:gd name="adj" fmla="val 10000"/>
          </a:avLst>
        </a:prstGeom>
        <a:solidFill>
          <a:sysClr val="window" lastClr="FFFFFF">
            <a:alpha val="90000"/>
            <a:hueOff val="0"/>
            <a:satOff val="0"/>
            <a:lumOff val="0"/>
            <a:alphaOff val="0"/>
          </a:sysClr>
        </a:solidFill>
        <a:ln w="12700" cap="flat" cmpd="sng" algn="ctr">
          <a:solidFill>
            <a:srgbClr val="C00000"/>
          </a:solidFill>
          <a:prstDash val="solid"/>
          <a:miter lim="800000"/>
        </a:ln>
        <a:effectLst/>
      </dgm:spPr>
      <dgm:t>
        <a:bodyPr/>
        <a:lstStyle/>
        <a:p>
          <a:r>
            <a:rPr lang="en-CA" sz="2000" dirty="0">
              <a:solidFill>
                <a:sysClr val="windowText" lastClr="000000">
                  <a:hueOff val="0"/>
                  <a:satOff val="0"/>
                  <a:lumOff val="0"/>
                  <a:alphaOff val="0"/>
                </a:sysClr>
              </a:solidFill>
              <a:latin typeface="Calibri" panose="020F0502020204030204"/>
              <a:ea typeface="+mn-ea"/>
              <a:cs typeface="+mn-cs"/>
            </a:rPr>
            <a:t>Learning Process</a:t>
          </a:r>
        </a:p>
      </dgm:t>
    </dgm:pt>
    <dgm:pt modelId="{998E8E47-E573-444A-A26F-806AEC57CCBE}" type="parTrans" cxnId="{22534B9A-86C3-41BC-BFC4-5B4AAC798EEA}">
      <dgm:prSet/>
      <dgm:spPr/>
      <dgm:t>
        <a:bodyPr/>
        <a:lstStyle/>
        <a:p>
          <a:endParaRPr lang="en-CA"/>
        </a:p>
      </dgm:t>
    </dgm:pt>
    <dgm:pt modelId="{6799A60E-B157-48F1-9E2F-253097BA03ED}" type="sibTrans" cxnId="{22534B9A-86C3-41BC-BFC4-5B4AAC798EEA}">
      <dgm:prSet/>
      <dgm:spPr/>
      <dgm:t>
        <a:bodyPr/>
        <a:lstStyle/>
        <a:p>
          <a:endParaRPr lang="en-CA"/>
        </a:p>
      </dgm:t>
    </dgm:pt>
    <dgm:pt modelId="{B615BF73-B9AC-4E74-B360-EB5A4973D74C}">
      <dgm:prSet custT="1"/>
      <dgm:spPr>
        <a:xfrm>
          <a:off x="3446350" y="1402773"/>
          <a:ext cx="2696020" cy="2223652"/>
        </a:xfrm>
        <a:prstGeom prst="roundRect">
          <a:avLst>
            <a:gd name="adj" fmla="val 10000"/>
          </a:avLst>
        </a:prstGeom>
        <a:solidFill>
          <a:sysClr val="window" lastClr="FFFFFF">
            <a:alpha val="90000"/>
            <a:hueOff val="0"/>
            <a:satOff val="0"/>
            <a:lumOff val="0"/>
            <a:alphaOff val="0"/>
          </a:sysClr>
        </a:solidFill>
        <a:ln w="12700" cap="flat" cmpd="sng" algn="ctr">
          <a:solidFill>
            <a:srgbClr val="C00000"/>
          </a:solidFill>
          <a:prstDash val="solid"/>
          <a:miter lim="800000"/>
        </a:ln>
        <a:effectLst/>
      </dgm:spPr>
      <dgm:t>
        <a:bodyPr/>
        <a:lstStyle/>
        <a:p>
          <a:r>
            <a:rPr lang="en-CA" sz="2000" dirty="0">
              <a:solidFill>
                <a:sysClr val="windowText" lastClr="000000">
                  <a:hueOff val="0"/>
                  <a:satOff val="0"/>
                  <a:lumOff val="0"/>
                  <a:alphaOff val="0"/>
                </a:sysClr>
              </a:solidFill>
              <a:latin typeface="Calibri" panose="020F0502020204030204"/>
              <a:ea typeface="+mn-ea"/>
              <a:cs typeface="+mn-cs"/>
            </a:rPr>
            <a:t>Engagement and Participation</a:t>
          </a:r>
        </a:p>
      </dgm:t>
    </dgm:pt>
    <dgm:pt modelId="{382947D3-D334-4A70-A37C-3169EE076916}" type="parTrans" cxnId="{D51C372C-AF0D-411E-B299-C7CDFCC6ABF5}">
      <dgm:prSet/>
      <dgm:spPr/>
      <dgm:t>
        <a:bodyPr/>
        <a:lstStyle/>
        <a:p>
          <a:endParaRPr lang="en-CA"/>
        </a:p>
      </dgm:t>
    </dgm:pt>
    <dgm:pt modelId="{74584BD8-7FD7-4FBF-AE2F-2C02CBF54BF5}" type="sibTrans" cxnId="{D51C372C-AF0D-411E-B299-C7CDFCC6ABF5}">
      <dgm:prSet/>
      <dgm:spPr/>
      <dgm:t>
        <a:bodyPr/>
        <a:lstStyle/>
        <a:p>
          <a:endParaRPr lang="en-CA"/>
        </a:p>
      </dgm:t>
    </dgm:pt>
    <dgm:pt modelId="{10B8AAA3-B8DA-4D2D-A34F-6DA09A03AE2D}">
      <dgm:prSet custT="1"/>
      <dgm:spPr>
        <a:xfrm>
          <a:off x="6888059" y="1402773"/>
          <a:ext cx="2696020" cy="2223652"/>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r>
            <a:rPr lang="en-CA" sz="2000" dirty="0">
              <a:solidFill>
                <a:sysClr val="windowText" lastClr="000000">
                  <a:hueOff val="0"/>
                  <a:satOff val="0"/>
                  <a:lumOff val="0"/>
                  <a:alphaOff val="0"/>
                </a:sysClr>
              </a:solidFill>
              <a:latin typeface="Calibri" panose="020F0502020204030204"/>
              <a:ea typeface="+mn-ea"/>
              <a:cs typeface="+mn-cs"/>
            </a:rPr>
            <a:t>Satisfaction</a:t>
          </a:r>
        </a:p>
      </dgm:t>
    </dgm:pt>
    <dgm:pt modelId="{26991EA8-8A01-4510-94F2-FFCC1B6FD878}" type="parTrans" cxnId="{BBD4A767-98A2-4F96-8F52-38D742496963}">
      <dgm:prSet/>
      <dgm:spPr/>
      <dgm:t>
        <a:bodyPr/>
        <a:lstStyle/>
        <a:p>
          <a:endParaRPr lang="en-CA"/>
        </a:p>
      </dgm:t>
    </dgm:pt>
    <dgm:pt modelId="{C10776D9-F353-45B5-9A08-E6022E0CC901}" type="sibTrans" cxnId="{BBD4A767-98A2-4F96-8F52-38D742496963}">
      <dgm:prSet/>
      <dgm:spPr/>
      <dgm:t>
        <a:bodyPr/>
        <a:lstStyle/>
        <a:p>
          <a:endParaRPr lang="en-CA"/>
        </a:p>
      </dgm:t>
    </dgm:pt>
    <dgm:pt modelId="{6708B94E-51F6-48ED-804B-9877DDEA8147}">
      <dgm:prSet custT="1"/>
      <dgm:spPr>
        <a:xfrm>
          <a:off x="6888059" y="1402773"/>
          <a:ext cx="2696020" cy="2223652"/>
        </a:xfr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r>
            <a:rPr lang="en-CA" sz="2000" dirty="0">
              <a:solidFill>
                <a:sysClr val="windowText" lastClr="000000">
                  <a:hueOff val="0"/>
                  <a:satOff val="0"/>
                  <a:lumOff val="0"/>
                  <a:alphaOff val="0"/>
                </a:sysClr>
              </a:solidFill>
              <a:latin typeface="Calibri" panose="020F0502020204030204"/>
              <a:ea typeface="+mn-ea"/>
              <a:cs typeface="+mn-cs"/>
            </a:rPr>
            <a:t>Completion</a:t>
          </a:r>
        </a:p>
      </dgm:t>
    </dgm:pt>
    <dgm:pt modelId="{60EC7EA0-F303-4A7B-BBE0-54BFA3A98DF5}" type="parTrans" cxnId="{20DCC45C-8B3B-49AB-AAD9-DB014CBBB2B7}">
      <dgm:prSet/>
      <dgm:spPr/>
      <dgm:t>
        <a:bodyPr/>
        <a:lstStyle/>
        <a:p>
          <a:endParaRPr lang="en-US"/>
        </a:p>
      </dgm:t>
    </dgm:pt>
    <dgm:pt modelId="{88AE96C2-F696-412D-9673-EFF4DA1DBC9D}" type="sibTrans" cxnId="{20DCC45C-8B3B-49AB-AAD9-DB014CBBB2B7}">
      <dgm:prSet/>
      <dgm:spPr/>
      <dgm:t>
        <a:bodyPr/>
        <a:lstStyle/>
        <a:p>
          <a:endParaRPr lang="en-US"/>
        </a:p>
      </dgm:t>
    </dgm:pt>
    <dgm:pt modelId="{829519B0-6943-49D1-87C7-4664BC31B271}" type="pres">
      <dgm:prSet presAssocID="{AB19AB7C-CD43-4D1B-AE36-C8B64F64464F}" presName="Name0" presStyleCnt="0">
        <dgm:presLayoutVars>
          <dgm:dir/>
          <dgm:animLvl val="lvl"/>
          <dgm:resizeHandles val="exact"/>
        </dgm:presLayoutVars>
      </dgm:prSet>
      <dgm:spPr/>
    </dgm:pt>
    <dgm:pt modelId="{865D49D1-D6C5-4198-9C48-2C0CACC04550}" type="pres">
      <dgm:prSet presAssocID="{AB19AB7C-CD43-4D1B-AE36-C8B64F64464F}" presName="tSp" presStyleCnt="0"/>
      <dgm:spPr/>
    </dgm:pt>
    <dgm:pt modelId="{8AC669D3-D11D-4325-820E-E2DDB4E1872A}" type="pres">
      <dgm:prSet presAssocID="{AB19AB7C-CD43-4D1B-AE36-C8B64F64464F}" presName="bSp" presStyleCnt="0"/>
      <dgm:spPr/>
    </dgm:pt>
    <dgm:pt modelId="{AEACF85C-A93A-4CB9-A03F-1C1EB598C176}" type="pres">
      <dgm:prSet presAssocID="{AB19AB7C-CD43-4D1B-AE36-C8B64F64464F}" presName="process" presStyleCnt="0"/>
      <dgm:spPr/>
    </dgm:pt>
    <dgm:pt modelId="{6FC3F981-CB81-49C3-8F13-8328DBB5087B}" type="pres">
      <dgm:prSet presAssocID="{901CE930-375D-4B91-A9AE-961F69732524}" presName="composite1" presStyleCnt="0"/>
      <dgm:spPr/>
    </dgm:pt>
    <dgm:pt modelId="{AB650FC1-1EAF-4925-99BC-2E820113333E}" type="pres">
      <dgm:prSet presAssocID="{901CE930-375D-4B91-A9AE-961F69732524}" presName="dummyNode1" presStyleLbl="node1" presStyleIdx="0" presStyleCnt="3"/>
      <dgm:spPr/>
    </dgm:pt>
    <dgm:pt modelId="{ADC51ECF-76BC-4236-AEA9-55E956CB87E0}" type="pres">
      <dgm:prSet presAssocID="{901CE930-375D-4B91-A9AE-961F69732524}" presName="childNode1" presStyleLbl="bgAcc1" presStyleIdx="0" presStyleCnt="3">
        <dgm:presLayoutVars>
          <dgm:bulletEnabled val="1"/>
        </dgm:presLayoutVars>
      </dgm:prSet>
      <dgm:spPr/>
    </dgm:pt>
    <dgm:pt modelId="{AFA9E615-1D13-4E4D-8C08-1210F0E64257}" type="pres">
      <dgm:prSet presAssocID="{901CE930-375D-4B91-A9AE-961F69732524}" presName="childNode1tx" presStyleLbl="bgAcc1" presStyleIdx="0" presStyleCnt="3">
        <dgm:presLayoutVars>
          <dgm:bulletEnabled val="1"/>
        </dgm:presLayoutVars>
      </dgm:prSet>
      <dgm:spPr/>
    </dgm:pt>
    <dgm:pt modelId="{9D569580-A86F-44E7-B83F-9E50875A8EC9}" type="pres">
      <dgm:prSet presAssocID="{901CE930-375D-4B91-A9AE-961F69732524}" presName="parentNode1" presStyleLbl="node1" presStyleIdx="0" presStyleCnt="3">
        <dgm:presLayoutVars>
          <dgm:chMax val="1"/>
          <dgm:bulletEnabled val="1"/>
        </dgm:presLayoutVars>
      </dgm:prSet>
      <dgm:spPr/>
    </dgm:pt>
    <dgm:pt modelId="{E1A269A9-2BE2-41BB-A978-59534C3A0120}" type="pres">
      <dgm:prSet presAssocID="{901CE930-375D-4B91-A9AE-961F69732524}" presName="connSite1" presStyleCnt="0"/>
      <dgm:spPr/>
    </dgm:pt>
    <dgm:pt modelId="{EDB47261-EA86-4E64-AAD5-3AC1CD334041}" type="pres">
      <dgm:prSet presAssocID="{491D8520-9ADF-48C4-B799-6FAF9B42641E}" presName="Name9" presStyleLbl="sibTrans2D1" presStyleIdx="0" presStyleCnt="2"/>
      <dgm:spPr/>
    </dgm:pt>
    <dgm:pt modelId="{73465C7B-AC26-4D5E-BF76-3675C7E259E7}" type="pres">
      <dgm:prSet presAssocID="{FCD56234-7B6E-4643-992A-21320B04EB10}" presName="composite2" presStyleCnt="0"/>
      <dgm:spPr/>
    </dgm:pt>
    <dgm:pt modelId="{43AD2CCE-8A75-4572-A3B4-1616999FD8E2}" type="pres">
      <dgm:prSet presAssocID="{FCD56234-7B6E-4643-992A-21320B04EB10}" presName="dummyNode2" presStyleLbl="node1" presStyleIdx="0" presStyleCnt="3"/>
      <dgm:spPr/>
    </dgm:pt>
    <dgm:pt modelId="{12D3CCB9-8D48-439A-B749-4A54E0E10050}" type="pres">
      <dgm:prSet presAssocID="{FCD56234-7B6E-4643-992A-21320B04EB10}" presName="childNode2" presStyleLbl="bgAcc1" presStyleIdx="1" presStyleCnt="3">
        <dgm:presLayoutVars>
          <dgm:bulletEnabled val="1"/>
        </dgm:presLayoutVars>
      </dgm:prSet>
      <dgm:spPr/>
    </dgm:pt>
    <dgm:pt modelId="{9F7C76E1-71D8-41A0-9BD6-2A89A2B0A158}" type="pres">
      <dgm:prSet presAssocID="{FCD56234-7B6E-4643-992A-21320B04EB10}" presName="childNode2tx" presStyleLbl="bgAcc1" presStyleIdx="1" presStyleCnt="3">
        <dgm:presLayoutVars>
          <dgm:bulletEnabled val="1"/>
        </dgm:presLayoutVars>
      </dgm:prSet>
      <dgm:spPr/>
    </dgm:pt>
    <dgm:pt modelId="{316E4FE4-5E6B-4D8A-9068-F9169D6746F4}" type="pres">
      <dgm:prSet presAssocID="{FCD56234-7B6E-4643-992A-21320B04EB10}" presName="parentNode2" presStyleLbl="node1" presStyleIdx="1" presStyleCnt="3">
        <dgm:presLayoutVars>
          <dgm:chMax val="0"/>
          <dgm:bulletEnabled val="1"/>
        </dgm:presLayoutVars>
      </dgm:prSet>
      <dgm:spPr/>
    </dgm:pt>
    <dgm:pt modelId="{92E34990-09C0-4B2E-A7D0-021E86640B29}" type="pres">
      <dgm:prSet presAssocID="{FCD56234-7B6E-4643-992A-21320B04EB10}" presName="connSite2" presStyleCnt="0"/>
      <dgm:spPr/>
    </dgm:pt>
    <dgm:pt modelId="{12F148D2-D109-426A-AD85-E4E8130F07A1}" type="pres">
      <dgm:prSet presAssocID="{AF7D8C59-CE72-4019-B96E-A5207FC56509}" presName="Name18" presStyleLbl="sibTrans2D1" presStyleIdx="1" presStyleCnt="2"/>
      <dgm:spPr/>
    </dgm:pt>
    <dgm:pt modelId="{C8683095-18DC-4131-9738-B344F6A57C97}" type="pres">
      <dgm:prSet presAssocID="{7EEA8C47-8CB8-45E6-848C-AD6A457A52D6}" presName="composite1" presStyleCnt="0"/>
      <dgm:spPr/>
    </dgm:pt>
    <dgm:pt modelId="{8C8B8D9A-87FB-4137-9390-9A603567AA49}" type="pres">
      <dgm:prSet presAssocID="{7EEA8C47-8CB8-45E6-848C-AD6A457A52D6}" presName="dummyNode1" presStyleLbl="node1" presStyleIdx="1" presStyleCnt="3"/>
      <dgm:spPr/>
    </dgm:pt>
    <dgm:pt modelId="{139F64F9-44B8-4EC7-83CB-102012A0E28D}" type="pres">
      <dgm:prSet presAssocID="{7EEA8C47-8CB8-45E6-848C-AD6A457A52D6}" presName="childNode1" presStyleLbl="bgAcc1" presStyleIdx="2" presStyleCnt="3">
        <dgm:presLayoutVars>
          <dgm:bulletEnabled val="1"/>
        </dgm:presLayoutVars>
      </dgm:prSet>
      <dgm:spPr>
        <a:prstGeom prst="roundRect">
          <a:avLst>
            <a:gd name="adj" fmla="val 10000"/>
          </a:avLst>
        </a:prstGeom>
      </dgm:spPr>
    </dgm:pt>
    <dgm:pt modelId="{2898D44F-2EB8-48AD-9BB1-183B8D25A2B1}" type="pres">
      <dgm:prSet presAssocID="{7EEA8C47-8CB8-45E6-848C-AD6A457A52D6}" presName="childNode1tx" presStyleLbl="bgAcc1" presStyleIdx="2" presStyleCnt="3">
        <dgm:presLayoutVars>
          <dgm:bulletEnabled val="1"/>
        </dgm:presLayoutVars>
      </dgm:prSet>
      <dgm:spPr/>
    </dgm:pt>
    <dgm:pt modelId="{B826107C-8CE6-4658-A0E9-578155A2CB60}" type="pres">
      <dgm:prSet presAssocID="{7EEA8C47-8CB8-45E6-848C-AD6A457A52D6}" presName="parentNode1" presStyleLbl="node1" presStyleIdx="2" presStyleCnt="3">
        <dgm:presLayoutVars>
          <dgm:chMax val="1"/>
          <dgm:bulletEnabled val="1"/>
        </dgm:presLayoutVars>
      </dgm:prSet>
      <dgm:spPr/>
    </dgm:pt>
    <dgm:pt modelId="{E9A06C43-9830-45FA-B774-F85C6AD4725A}" type="pres">
      <dgm:prSet presAssocID="{7EEA8C47-8CB8-45E6-848C-AD6A457A52D6}" presName="connSite1" presStyleCnt="0"/>
      <dgm:spPr/>
    </dgm:pt>
  </dgm:ptLst>
  <dgm:cxnLst>
    <dgm:cxn modelId="{AD13E80B-C7A0-4D49-A1D7-D1416757F069}" type="presOf" srcId="{AF7D8C59-CE72-4019-B96E-A5207FC56509}" destId="{12F148D2-D109-426A-AD85-E4E8130F07A1}" srcOrd="0" destOrd="0" presId="urn:microsoft.com/office/officeart/2005/8/layout/hProcess4"/>
    <dgm:cxn modelId="{AEF21F1A-F100-4DD3-9ABE-E1995ADC3C2E}" srcId="{AB19AB7C-CD43-4D1B-AE36-C8B64F64464F}" destId="{901CE930-375D-4B91-A9AE-961F69732524}" srcOrd="0" destOrd="0" parTransId="{065E35CD-D700-493C-B1D6-68FA9E31E049}" sibTransId="{491D8520-9ADF-48C4-B799-6FAF9B42641E}"/>
    <dgm:cxn modelId="{5D8DEC1E-2175-4109-B380-B17E62E4BF4B}" type="presOf" srcId="{A0C9D059-7DBB-4A29-86D3-E1D1B5B9A1C1}" destId="{ADC51ECF-76BC-4236-AEA9-55E956CB87E0}" srcOrd="0" destOrd="3" presId="urn:microsoft.com/office/officeart/2005/8/layout/hProcess4"/>
    <dgm:cxn modelId="{0CA65021-AA1D-4072-AC92-C94D84DE89F3}" type="presOf" srcId="{10B8AAA3-B8DA-4D2D-A34F-6DA09A03AE2D}" destId="{139F64F9-44B8-4EC7-83CB-102012A0E28D}" srcOrd="0" destOrd="1" presId="urn:microsoft.com/office/officeart/2005/8/layout/hProcess4"/>
    <dgm:cxn modelId="{96A0192C-0922-40FA-8E0C-64BE2AF6DE6D}" srcId="{901CE930-375D-4B91-A9AE-961F69732524}" destId="{4EB14846-3EBB-4C67-9C7B-A47157DBB848}" srcOrd="4" destOrd="0" parTransId="{406F59AB-6BA0-4C7E-80B4-82BF539D5E2A}" sibTransId="{7E684341-15A8-4CFA-8B62-5CC1472D6D6C}"/>
    <dgm:cxn modelId="{D51C372C-AF0D-411E-B299-C7CDFCC6ABF5}" srcId="{FCD56234-7B6E-4643-992A-21320B04EB10}" destId="{B615BF73-B9AC-4E74-B360-EB5A4973D74C}" srcOrd="1" destOrd="0" parTransId="{382947D3-D334-4A70-A37C-3169EE076916}" sibTransId="{74584BD8-7FD7-4FBF-AE2F-2C02CBF54BF5}"/>
    <dgm:cxn modelId="{0EF1A93E-FAC3-47ED-A4F9-DDC4CF3DA71E}" type="presOf" srcId="{A36B5E50-B5B0-455E-AD9E-C2F91E1D7501}" destId="{AFA9E615-1D13-4E4D-8C08-1210F0E64257}" srcOrd="1" destOrd="0" presId="urn:microsoft.com/office/officeart/2005/8/layout/hProcess4"/>
    <dgm:cxn modelId="{C133F43E-9065-4B45-9EDD-A78772FE8096}" type="presOf" srcId="{5A3C4E34-2228-4B99-9F16-79612ED49F4E}" destId="{ADC51ECF-76BC-4236-AEA9-55E956CB87E0}" srcOrd="0" destOrd="5" presId="urn:microsoft.com/office/officeart/2005/8/layout/hProcess4"/>
    <dgm:cxn modelId="{12661740-ABC6-4229-8798-F876F526B713}" srcId="{901CE930-375D-4B91-A9AE-961F69732524}" destId="{A0C9D059-7DBB-4A29-86D3-E1D1B5B9A1C1}" srcOrd="3" destOrd="0" parTransId="{5B4A9CF8-8A1F-4612-BD3A-0611DA40151F}" sibTransId="{116486A9-2FA9-44EB-AE4C-A2C2665D4E14}"/>
    <dgm:cxn modelId="{20DCC45C-8B3B-49AB-AAD9-DB014CBBB2B7}" srcId="{7EEA8C47-8CB8-45E6-848C-AD6A457A52D6}" destId="{6708B94E-51F6-48ED-804B-9877DDEA8147}" srcOrd="0" destOrd="0" parTransId="{60EC7EA0-F303-4A7B-BBE0-54BFA3A98DF5}" sibTransId="{88AE96C2-F696-412D-9673-EFF4DA1DBC9D}"/>
    <dgm:cxn modelId="{45D65D44-9C2A-49C1-9B04-E89021A54D25}" type="presOf" srcId="{5A3C4E34-2228-4B99-9F16-79612ED49F4E}" destId="{AFA9E615-1D13-4E4D-8C08-1210F0E64257}" srcOrd="1" destOrd="5" presId="urn:microsoft.com/office/officeart/2005/8/layout/hProcess4"/>
    <dgm:cxn modelId="{5ECC6C45-AEFC-436B-B069-53C761570098}" type="presOf" srcId="{1AC5FC42-B907-4D1E-8EA2-02982A5C4E98}" destId="{ADC51ECF-76BC-4236-AEA9-55E956CB87E0}" srcOrd="0" destOrd="2" presId="urn:microsoft.com/office/officeart/2005/8/layout/hProcess4"/>
    <dgm:cxn modelId="{8272DB45-C06D-4A04-AF02-03973FF0046C}" type="presOf" srcId="{DA84C286-1FB0-4FCB-A70B-9928FE85D398}" destId="{AFA9E615-1D13-4E4D-8C08-1210F0E64257}" srcOrd="1" destOrd="1" presId="urn:microsoft.com/office/officeart/2005/8/layout/hProcess4"/>
    <dgm:cxn modelId="{BBD4A767-98A2-4F96-8F52-38D742496963}" srcId="{7EEA8C47-8CB8-45E6-848C-AD6A457A52D6}" destId="{10B8AAA3-B8DA-4D2D-A34F-6DA09A03AE2D}" srcOrd="1" destOrd="0" parTransId="{26991EA8-8A01-4510-94F2-FFCC1B6FD878}" sibTransId="{C10776D9-F353-45B5-9A08-E6022E0CC901}"/>
    <dgm:cxn modelId="{6525DE6C-F364-499D-A120-77D1CD498B02}" type="presOf" srcId="{DA84C286-1FB0-4FCB-A70B-9928FE85D398}" destId="{ADC51ECF-76BC-4236-AEA9-55E956CB87E0}" srcOrd="0" destOrd="1" presId="urn:microsoft.com/office/officeart/2005/8/layout/hProcess4"/>
    <dgm:cxn modelId="{C9CD396E-2EBA-4183-AA75-7C15EFC9010E}" srcId="{AB19AB7C-CD43-4D1B-AE36-C8B64F64464F}" destId="{7EEA8C47-8CB8-45E6-848C-AD6A457A52D6}" srcOrd="2" destOrd="0" parTransId="{BE7BF0C3-C4F6-4390-A30E-96FDC59B56AA}" sibTransId="{4712FEBB-350E-4299-B666-67AC1BDC36B4}"/>
    <dgm:cxn modelId="{FAE63482-0F5B-4EF2-BF90-5987330F45DF}" type="presOf" srcId="{901CE930-375D-4B91-A9AE-961F69732524}" destId="{9D569580-A86F-44E7-B83F-9E50875A8EC9}" srcOrd="0" destOrd="0" presId="urn:microsoft.com/office/officeart/2005/8/layout/hProcess4"/>
    <dgm:cxn modelId="{AAD04B89-4A91-43C6-AA0C-38EEF8137BAA}" type="presOf" srcId="{4EB14846-3EBB-4C67-9C7B-A47157DBB848}" destId="{AFA9E615-1D13-4E4D-8C08-1210F0E64257}" srcOrd="1" destOrd="4" presId="urn:microsoft.com/office/officeart/2005/8/layout/hProcess4"/>
    <dgm:cxn modelId="{279A5E93-0437-4715-ACD9-FB81488078C9}" type="presOf" srcId="{7EEA8C47-8CB8-45E6-848C-AD6A457A52D6}" destId="{B826107C-8CE6-4658-A0E9-578155A2CB60}" srcOrd="0" destOrd="0" presId="urn:microsoft.com/office/officeart/2005/8/layout/hProcess4"/>
    <dgm:cxn modelId="{22534B9A-86C3-41BC-BFC4-5B4AAC798EEA}" srcId="{FCD56234-7B6E-4643-992A-21320B04EB10}" destId="{39F03E26-12EC-4C88-9192-BB4AC88D7557}" srcOrd="0" destOrd="0" parTransId="{998E8E47-E573-444A-A26F-806AEC57CCBE}" sibTransId="{6799A60E-B157-48F1-9E2F-253097BA03ED}"/>
    <dgm:cxn modelId="{95179C9D-2DEE-4D29-B637-E6D1EA2B91C0}" srcId="{901CE930-375D-4B91-A9AE-961F69732524}" destId="{DA84C286-1FB0-4FCB-A70B-9928FE85D398}" srcOrd="1" destOrd="0" parTransId="{3CA40874-2B99-4EFB-A7DA-DC2183C8DC95}" sibTransId="{739712FD-D63A-4364-BD8B-18A47A9D1138}"/>
    <dgm:cxn modelId="{8427189F-FE67-4B89-8912-F0831E46BE39}" type="presOf" srcId="{1AC5FC42-B907-4D1E-8EA2-02982A5C4E98}" destId="{AFA9E615-1D13-4E4D-8C08-1210F0E64257}" srcOrd="1" destOrd="2" presId="urn:microsoft.com/office/officeart/2005/8/layout/hProcess4"/>
    <dgm:cxn modelId="{04D35EA2-DE29-486E-A444-01216B3D655C}" srcId="{901CE930-375D-4B91-A9AE-961F69732524}" destId="{A36B5E50-B5B0-455E-AD9E-C2F91E1D7501}" srcOrd="0" destOrd="0" parTransId="{34744459-6304-4FE6-B9FF-D82962F4444F}" sibTransId="{0BE8E3BF-7410-4B04-A4F4-EAE238BEE2C1}"/>
    <dgm:cxn modelId="{E38F45A6-855C-4092-BD34-83EFF3FD38FE}" type="presOf" srcId="{39F03E26-12EC-4C88-9192-BB4AC88D7557}" destId="{9F7C76E1-71D8-41A0-9BD6-2A89A2B0A158}" srcOrd="1" destOrd="0" presId="urn:microsoft.com/office/officeart/2005/8/layout/hProcess4"/>
    <dgm:cxn modelId="{868871A6-BEE5-42C4-A41D-138C7379EBAA}" type="presOf" srcId="{39F03E26-12EC-4C88-9192-BB4AC88D7557}" destId="{12D3CCB9-8D48-439A-B749-4A54E0E10050}" srcOrd="0" destOrd="0" presId="urn:microsoft.com/office/officeart/2005/8/layout/hProcess4"/>
    <dgm:cxn modelId="{4D937DA6-3B32-4424-B236-AD72FDBD8910}" type="presOf" srcId="{6708B94E-51F6-48ED-804B-9877DDEA8147}" destId="{2898D44F-2EB8-48AD-9BB1-183B8D25A2B1}" srcOrd="1" destOrd="0" presId="urn:microsoft.com/office/officeart/2005/8/layout/hProcess4"/>
    <dgm:cxn modelId="{E727EBAA-449D-49DC-B4D2-2297F1119374}" srcId="{901CE930-375D-4B91-A9AE-961F69732524}" destId="{5A3C4E34-2228-4B99-9F16-79612ED49F4E}" srcOrd="5" destOrd="0" parTransId="{CF2F4FE2-B710-4696-8476-B221254C2FF7}" sibTransId="{DA12444D-B2C5-4700-A3C0-5E887A2E84C0}"/>
    <dgm:cxn modelId="{F3B051B2-1F0A-4DF8-B5F4-48F124D7A504}" type="presOf" srcId="{4EB14846-3EBB-4C67-9C7B-A47157DBB848}" destId="{ADC51ECF-76BC-4236-AEA9-55E956CB87E0}" srcOrd="0" destOrd="4" presId="urn:microsoft.com/office/officeart/2005/8/layout/hProcess4"/>
    <dgm:cxn modelId="{32FE1BC0-D3B1-427F-93B9-CB767AA798A2}" type="presOf" srcId="{AB19AB7C-CD43-4D1B-AE36-C8B64F64464F}" destId="{829519B0-6943-49D1-87C7-4664BC31B271}" srcOrd="0" destOrd="0" presId="urn:microsoft.com/office/officeart/2005/8/layout/hProcess4"/>
    <dgm:cxn modelId="{92357BC5-3C02-44B8-90A2-5AA766CB7773}" type="presOf" srcId="{10B8AAA3-B8DA-4D2D-A34F-6DA09A03AE2D}" destId="{2898D44F-2EB8-48AD-9BB1-183B8D25A2B1}" srcOrd="1" destOrd="1" presId="urn:microsoft.com/office/officeart/2005/8/layout/hProcess4"/>
    <dgm:cxn modelId="{6A80A0CA-9B24-4B6A-AC83-5E617ECF1BDD}" type="presOf" srcId="{A0C9D059-7DBB-4A29-86D3-E1D1B5B9A1C1}" destId="{AFA9E615-1D13-4E4D-8C08-1210F0E64257}" srcOrd="1" destOrd="3" presId="urn:microsoft.com/office/officeart/2005/8/layout/hProcess4"/>
    <dgm:cxn modelId="{EF37D0CE-5904-4D38-8297-7E28DD6314BD}" srcId="{AB19AB7C-CD43-4D1B-AE36-C8B64F64464F}" destId="{FCD56234-7B6E-4643-992A-21320B04EB10}" srcOrd="1" destOrd="0" parTransId="{72747C85-F9F5-48DE-A120-965ADB1F2835}" sibTransId="{AF7D8C59-CE72-4019-B96E-A5207FC56509}"/>
    <dgm:cxn modelId="{E44B19D0-A922-4C68-9CDF-E76654996F74}" type="presOf" srcId="{6708B94E-51F6-48ED-804B-9877DDEA8147}" destId="{139F64F9-44B8-4EC7-83CB-102012A0E28D}" srcOrd="0" destOrd="0" presId="urn:microsoft.com/office/officeart/2005/8/layout/hProcess4"/>
    <dgm:cxn modelId="{1FDE6DD2-0B0B-489F-9AB3-A702B60A833B}" type="presOf" srcId="{491D8520-9ADF-48C4-B799-6FAF9B42641E}" destId="{EDB47261-EA86-4E64-AAD5-3AC1CD334041}" srcOrd="0" destOrd="0" presId="urn:microsoft.com/office/officeart/2005/8/layout/hProcess4"/>
    <dgm:cxn modelId="{A451CCD8-E0D2-4CC1-8E08-4FFA0FD701F9}" srcId="{901CE930-375D-4B91-A9AE-961F69732524}" destId="{1AC5FC42-B907-4D1E-8EA2-02982A5C4E98}" srcOrd="2" destOrd="0" parTransId="{B2260AB2-719A-4436-A73A-3A86A3B21D5C}" sibTransId="{E32D1705-F49C-4969-A463-F42DBDA7210A}"/>
    <dgm:cxn modelId="{02839ED9-A260-4B39-82FD-9019E373B1FA}" type="presOf" srcId="{B615BF73-B9AC-4E74-B360-EB5A4973D74C}" destId="{9F7C76E1-71D8-41A0-9BD6-2A89A2B0A158}" srcOrd="1" destOrd="1" presId="urn:microsoft.com/office/officeart/2005/8/layout/hProcess4"/>
    <dgm:cxn modelId="{2DA016DE-5FC6-48A3-BCF9-9B65B1FFC65A}" type="presOf" srcId="{FCD56234-7B6E-4643-992A-21320B04EB10}" destId="{316E4FE4-5E6B-4D8A-9068-F9169D6746F4}" srcOrd="0" destOrd="0" presId="urn:microsoft.com/office/officeart/2005/8/layout/hProcess4"/>
    <dgm:cxn modelId="{50DCC7F2-160D-4DBA-AD83-35BDDB9E4E6B}" type="presOf" srcId="{A36B5E50-B5B0-455E-AD9E-C2F91E1D7501}" destId="{ADC51ECF-76BC-4236-AEA9-55E956CB87E0}" srcOrd="0" destOrd="0" presId="urn:microsoft.com/office/officeart/2005/8/layout/hProcess4"/>
    <dgm:cxn modelId="{A1721CF3-02E6-4C5F-A025-421A411389EC}" type="presOf" srcId="{B615BF73-B9AC-4E74-B360-EB5A4973D74C}" destId="{12D3CCB9-8D48-439A-B749-4A54E0E10050}" srcOrd="0" destOrd="1" presId="urn:microsoft.com/office/officeart/2005/8/layout/hProcess4"/>
    <dgm:cxn modelId="{19A56E7E-3BA5-4DCF-9F5D-BC9291D7A6C9}" type="presParOf" srcId="{829519B0-6943-49D1-87C7-4664BC31B271}" destId="{865D49D1-D6C5-4198-9C48-2C0CACC04550}" srcOrd="0" destOrd="0" presId="urn:microsoft.com/office/officeart/2005/8/layout/hProcess4"/>
    <dgm:cxn modelId="{D1F225F3-F776-4623-8302-6338FB61D146}" type="presParOf" srcId="{829519B0-6943-49D1-87C7-4664BC31B271}" destId="{8AC669D3-D11D-4325-820E-E2DDB4E1872A}" srcOrd="1" destOrd="0" presId="urn:microsoft.com/office/officeart/2005/8/layout/hProcess4"/>
    <dgm:cxn modelId="{3D4A85BF-7902-4607-A27A-06290267887F}" type="presParOf" srcId="{829519B0-6943-49D1-87C7-4664BC31B271}" destId="{AEACF85C-A93A-4CB9-A03F-1C1EB598C176}" srcOrd="2" destOrd="0" presId="urn:microsoft.com/office/officeart/2005/8/layout/hProcess4"/>
    <dgm:cxn modelId="{D5B50D11-A251-4645-8150-0D311A18595E}" type="presParOf" srcId="{AEACF85C-A93A-4CB9-A03F-1C1EB598C176}" destId="{6FC3F981-CB81-49C3-8F13-8328DBB5087B}" srcOrd="0" destOrd="0" presId="urn:microsoft.com/office/officeart/2005/8/layout/hProcess4"/>
    <dgm:cxn modelId="{ECEE0217-0C24-4032-A4FE-906952E3B85A}" type="presParOf" srcId="{6FC3F981-CB81-49C3-8F13-8328DBB5087B}" destId="{AB650FC1-1EAF-4925-99BC-2E820113333E}" srcOrd="0" destOrd="0" presId="urn:microsoft.com/office/officeart/2005/8/layout/hProcess4"/>
    <dgm:cxn modelId="{382966E1-A90F-4F14-A4E4-CC732F3C7B1D}" type="presParOf" srcId="{6FC3F981-CB81-49C3-8F13-8328DBB5087B}" destId="{ADC51ECF-76BC-4236-AEA9-55E956CB87E0}" srcOrd="1" destOrd="0" presId="urn:microsoft.com/office/officeart/2005/8/layout/hProcess4"/>
    <dgm:cxn modelId="{3E27F588-6A9D-48EA-A908-B1B80BD3411D}" type="presParOf" srcId="{6FC3F981-CB81-49C3-8F13-8328DBB5087B}" destId="{AFA9E615-1D13-4E4D-8C08-1210F0E64257}" srcOrd="2" destOrd="0" presId="urn:microsoft.com/office/officeart/2005/8/layout/hProcess4"/>
    <dgm:cxn modelId="{B5325134-8A25-4876-A684-07BB80F6DA20}" type="presParOf" srcId="{6FC3F981-CB81-49C3-8F13-8328DBB5087B}" destId="{9D569580-A86F-44E7-B83F-9E50875A8EC9}" srcOrd="3" destOrd="0" presId="urn:microsoft.com/office/officeart/2005/8/layout/hProcess4"/>
    <dgm:cxn modelId="{85864DD8-03CC-45D2-901D-21DF0F6EA6F0}" type="presParOf" srcId="{6FC3F981-CB81-49C3-8F13-8328DBB5087B}" destId="{E1A269A9-2BE2-41BB-A978-59534C3A0120}" srcOrd="4" destOrd="0" presId="urn:microsoft.com/office/officeart/2005/8/layout/hProcess4"/>
    <dgm:cxn modelId="{5C532205-2874-486D-9946-B0CF410392A9}" type="presParOf" srcId="{AEACF85C-A93A-4CB9-A03F-1C1EB598C176}" destId="{EDB47261-EA86-4E64-AAD5-3AC1CD334041}" srcOrd="1" destOrd="0" presId="urn:microsoft.com/office/officeart/2005/8/layout/hProcess4"/>
    <dgm:cxn modelId="{4675906C-7F6E-4E98-9C3C-3900BFF1BD39}" type="presParOf" srcId="{AEACF85C-A93A-4CB9-A03F-1C1EB598C176}" destId="{73465C7B-AC26-4D5E-BF76-3675C7E259E7}" srcOrd="2" destOrd="0" presId="urn:microsoft.com/office/officeart/2005/8/layout/hProcess4"/>
    <dgm:cxn modelId="{B70E8339-0A6A-46A3-BDDA-82131A4FDF1E}" type="presParOf" srcId="{73465C7B-AC26-4D5E-BF76-3675C7E259E7}" destId="{43AD2CCE-8A75-4572-A3B4-1616999FD8E2}" srcOrd="0" destOrd="0" presId="urn:microsoft.com/office/officeart/2005/8/layout/hProcess4"/>
    <dgm:cxn modelId="{A4539779-7AB6-45B7-81C4-DE7296C812AF}" type="presParOf" srcId="{73465C7B-AC26-4D5E-BF76-3675C7E259E7}" destId="{12D3CCB9-8D48-439A-B749-4A54E0E10050}" srcOrd="1" destOrd="0" presId="urn:microsoft.com/office/officeart/2005/8/layout/hProcess4"/>
    <dgm:cxn modelId="{4EC36E02-C397-443A-9B17-CC66152B7892}" type="presParOf" srcId="{73465C7B-AC26-4D5E-BF76-3675C7E259E7}" destId="{9F7C76E1-71D8-41A0-9BD6-2A89A2B0A158}" srcOrd="2" destOrd="0" presId="urn:microsoft.com/office/officeart/2005/8/layout/hProcess4"/>
    <dgm:cxn modelId="{67D29801-EFCB-461D-ADA1-DD73A9FBA68E}" type="presParOf" srcId="{73465C7B-AC26-4D5E-BF76-3675C7E259E7}" destId="{316E4FE4-5E6B-4D8A-9068-F9169D6746F4}" srcOrd="3" destOrd="0" presId="urn:microsoft.com/office/officeart/2005/8/layout/hProcess4"/>
    <dgm:cxn modelId="{AED6C511-11BD-41A0-B4A9-226286C6E152}" type="presParOf" srcId="{73465C7B-AC26-4D5E-BF76-3675C7E259E7}" destId="{92E34990-09C0-4B2E-A7D0-021E86640B29}" srcOrd="4" destOrd="0" presId="urn:microsoft.com/office/officeart/2005/8/layout/hProcess4"/>
    <dgm:cxn modelId="{EC519BB5-7BF0-4B91-ABE5-C40B48EC1C8D}" type="presParOf" srcId="{AEACF85C-A93A-4CB9-A03F-1C1EB598C176}" destId="{12F148D2-D109-426A-AD85-E4E8130F07A1}" srcOrd="3" destOrd="0" presId="urn:microsoft.com/office/officeart/2005/8/layout/hProcess4"/>
    <dgm:cxn modelId="{9F1B19C2-59BC-44BC-A486-ACD5C8EC0D6B}" type="presParOf" srcId="{AEACF85C-A93A-4CB9-A03F-1C1EB598C176}" destId="{C8683095-18DC-4131-9738-B344F6A57C97}" srcOrd="4" destOrd="0" presId="urn:microsoft.com/office/officeart/2005/8/layout/hProcess4"/>
    <dgm:cxn modelId="{D8C96CEA-C846-4809-ADD4-370F5D2D08FE}" type="presParOf" srcId="{C8683095-18DC-4131-9738-B344F6A57C97}" destId="{8C8B8D9A-87FB-4137-9390-9A603567AA49}" srcOrd="0" destOrd="0" presId="urn:microsoft.com/office/officeart/2005/8/layout/hProcess4"/>
    <dgm:cxn modelId="{6FC81DA6-337B-43DC-B6EF-EC7C51A4F934}" type="presParOf" srcId="{C8683095-18DC-4131-9738-B344F6A57C97}" destId="{139F64F9-44B8-4EC7-83CB-102012A0E28D}" srcOrd="1" destOrd="0" presId="urn:microsoft.com/office/officeart/2005/8/layout/hProcess4"/>
    <dgm:cxn modelId="{31DD81FD-8240-4257-8610-641464203F5D}" type="presParOf" srcId="{C8683095-18DC-4131-9738-B344F6A57C97}" destId="{2898D44F-2EB8-48AD-9BB1-183B8D25A2B1}" srcOrd="2" destOrd="0" presId="urn:microsoft.com/office/officeart/2005/8/layout/hProcess4"/>
    <dgm:cxn modelId="{29B19481-41EE-4FCA-A797-4ECE3C647CD2}" type="presParOf" srcId="{C8683095-18DC-4131-9738-B344F6A57C97}" destId="{B826107C-8CE6-4658-A0E9-578155A2CB60}" srcOrd="3" destOrd="0" presId="urn:microsoft.com/office/officeart/2005/8/layout/hProcess4"/>
    <dgm:cxn modelId="{B0085D4A-0CF4-4E0E-AB7F-3A304649C3AC}" type="presParOf" srcId="{C8683095-18DC-4131-9738-B344F6A57C97}" destId="{E9A06C43-9830-45FA-B774-F85C6AD4725A}"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5F6A7-6532-4EC9-87CC-3F2E76CA3894}">
      <dsp:nvSpPr>
        <dsp:cNvPr id="0" name=""/>
        <dsp:cNvSpPr/>
      </dsp:nvSpPr>
      <dsp:spPr>
        <a:xfrm>
          <a:off x="3191" y="2030240"/>
          <a:ext cx="3202282" cy="3202282"/>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76232" tIns="34290" rIns="176232"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j-lt"/>
            </a:rPr>
            <a:t>scalability</a:t>
          </a:r>
        </a:p>
      </dsp:txBody>
      <dsp:txXfrm>
        <a:off x="472154" y="2499203"/>
        <a:ext cx="2264356" cy="2264356"/>
      </dsp:txXfrm>
    </dsp:sp>
    <dsp:sp modelId="{D400CD02-2D7B-47D8-9B77-1B44ED2BA298}">
      <dsp:nvSpPr>
        <dsp:cNvPr id="0" name=""/>
        <dsp:cNvSpPr/>
      </dsp:nvSpPr>
      <dsp:spPr>
        <a:xfrm>
          <a:off x="2565017" y="2030240"/>
          <a:ext cx="3202282" cy="3202282"/>
        </a:xfrm>
        <a:prstGeom prst="ellipse">
          <a:avLst/>
        </a:prstGeom>
        <a:solidFill>
          <a:schemeClr val="accent5">
            <a:alpha val="50000"/>
            <a:hueOff val="-2252848"/>
            <a:satOff val="-5806"/>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76232" tIns="34290" rIns="176232"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j-lt"/>
            </a:rPr>
            <a:t>media technology</a:t>
          </a:r>
        </a:p>
      </dsp:txBody>
      <dsp:txXfrm>
        <a:off x="3033980" y="2499203"/>
        <a:ext cx="2264356" cy="2264356"/>
      </dsp:txXfrm>
    </dsp:sp>
    <dsp:sp modelId="{F9959E16-BC33-482B-A2BC-8A0EA54C424F}">
      <dsp:nvSpPr>
        <dsp:cNvPr id="0" name=""/>
        <dsp:cNvSpPr/>
      </dsp:nvSpPr>
      <dsp:spPr>
        <a:xfrm>
          <a:off x="5126843" y="2030240"/>
          <a:ext cx="3202282" cy="3202282"/>
        </a:xfrm>
        <a:prstGeom prst="ellipse">
          <a:avLst/>
        </a:prstGeom>
        <a:solidFill>
          <a:schemeClr val="accent5">
            <a:alpha val="50000"/>
            <a:hueOff val="-4505695"/>
            <a:satOff val="-11613"/>
            <a:lumOff val="-784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76232" tIns="34290" rIns="176232"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j-lt"/>
            </a:rPr>
            <a:t>assessment techniques online</a:t>
          </a:r>
        </a:p>
      </dsp:txBody>
      <dsp:txXfrm>
        <a:off x="5595806" y="2499203"/>
        <a:ext cx="2264356" cy="2264356"/>
      </dsp:txXfrm>
    </dsp:sp>
    <dsp:sp modelId="{E107E829-23B8-4F66-87DE-7DF7376EC847}">
      <dsp:nvSpPr>
        <dsp:cNvPr id="0" name=""/>
        <dsp:cNvSpPr/>
      </dsp:nvSpPr>
      <dsp:spPr>
        <a:xfrm>
          <a:off x="7688669" y="2030240"/>
          <a:ext cx="3202282" cy="3202282"/>
        </a:xfrm>
        <a:prstGeom prst="ellipse">
          <a:avLst/>
        </a:prstGeom>
        <a:solidFill>
          <a:schemeClr val="accent4">
            <a:lumMod val="60000"/>
            <a:lumOff val="40000"/>
            <a:alpha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76232" tIns="34290" rIns="176232"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j-lt"/>
            </a:rPr>
            <a:t>online event/ conferencing management</a:t>
          </a:r>
        </a:p>
      </dsp:txBody>
      <dsp:txXfrm>
        <a:off x="8157632" y="2499203"/>
        <a:ext cx="2264356" cy="22643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51ECF-76BC-4236-AEA9-55E956CB87E0}">
      <dsp:nvSpPr>
        <dsp:cNvPr id="0" name=""/>
        <dsp:cNvSpPr/>
      </dsp:nvSpPr>
      <dsp:spPr>
        <a:xfrm>
          <a:off x="907" y="1521050"/>
          <a:ext cx="2688144" cy="2217157"/>
        </a:xfrm>
        <a:prstGeom prst="roundRect">
          <a:avLst>
            <a:gd name="adj" fmla="val 10000"/>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CA" sz="1600" b="0" kern="1200" dirty="0">
              <a:solidFill>
                <a:sysClr val="windowText" lastClr="000000">
                  <a:hueOff val="0"/>
                  <a:satOff val="0"/>
                  <a:lumOff val="0"/>
                  <a:alphaOff val="0"/>
                </a:sysClr>
              </a:solidFill>
              <a:latin typeface="+mn-lt"/>
              <a:ea typeface="+mn-ea"/>
              <a:cs typeface="+mn-cs"/>
            </a:rPr>
            <a:t>Platform and Provider</a:t>
          </a:r>
        </a:p>
        <a:p>
          <a:pPr marL="171450" lvl="1" indent="-171450" algn="l" defTabSz="711200">
            <a:lnSpc>
              <a:spcPct val="90000"/>
            </a:lnSpc>
            <a:spcBef>
              <a:spcPct val="0"/>
            </a:spcBef>
            <a:spcAft>
              <a:spcPct val="15000"/>
            </a:spcAft>
            <a:buChar char="•"/>
          </a:pPr>
          <a:r>
            <a:rPr lang="en-CA" sz="1600" b="0" kern="1200" dirty="0">
              <a:solidFill>
                <a:sysClr val="windowText" lastClr="000000">
                  <a:hueOff val="0"/>
                  <a:satOff val="0"/>
                  <a:lumOff val="0"/>
                  <a:alphaOff val="0"/>
                </a:sysClr>
              </a:solidFill>
              <a:latin typeface="+mn-lt"/>
              <a:ea typeface="+mn-ea"/>
              <a:cs typeface="+mn-cs"/>
            </a:rPr>
            <a:t>Credits and Credentials</a:t>
          </a:r>
        </a:p>
        <a:p>
          <a:pPr marL="171450" lvl="1" indent="-171450" algn="l" defTabSz="711200">
            <a:lnSpc>
              <a:spcPct val="90000"/>
            </a:lnSpc>
            <a:spcBef>
              <a:spcPct val="0"/>
            </a:spcBef>
            <a:spcAft>
              <a:spcPct val="15000"/>
            </a:spcAft>
            <a:buChar char="•"/>
          </a:pPr>
          <a:r>
            <a:rPr lang="en-CA" sz="1600" b="0" kern="1200" dirty="0">
              <a:solidFill>
                <a:sysClr val="windowText" lastClr="000000">
                  <a:hueOff val="0"/>
                  <a:satOff val="0"/>
                  <a:lumOff val="0"/>
                  <a:alphaOff val="0"/>
                </a:sysClr>
              </a:solidFill>
              <a:latin typeface="+mn-lt"/>
              <a:ea typeface="+mn-ea"/>
              <a:cs typeface="+mn-cs"/>
            </a:rPr>
            <a:t>Institutions, Instructors</a:t>
          </a:r>
        </a:p>
        <a:p>
          <a:pPr marL="171450" lvl="1" indent="-171450" algn="l" defTabSz="711200">
            <a:lnSpc>
              <a:spcPct val="90000"/>
            </a:lnSpc>
            <a:spcBef>
              <a:spcPct val="0"/>
            </a:spcBef>
            <a:spcAft>
              <a:spcPct val="15000"/>
            </a:spcAft>
            <a:buChar char="•"/>
          </a:pPr>
          <a:r>
            <a:rPr lang="en-CA" sz="1600" b="0" kern="1200" dirty="0">
              <a:solidFill>
                <a:sysClr val="windowText" lastClr="000000">
                  <a:hueOff val="0"/>
                  <a:satOff val="0"/>
                  <a:lumOff val="0"/>
                  <a:alphaOff val="0"/>
                </a:sysClr>
              </a:solidFill>
              <a:latin typeface="+mn-lt"/>
              <a:ea typeface="+mn-ea"/>
              <a:cs typeface="+mn-cs"/>
            </a:rPr>
            <a:t>Learners</a:t>
          </a:r>
        </a:p>
        <a:p>
          <a:pPr marL="171450" lvl="1" indent="-171450" algn="l" defTabSz="711200">
            <a:lnSpc>
              <a:spcPct val="90000"/>
            </a:lnSpc>
            <a:spcBef>
              <a:spcPct val="0"/>
            </a:spcBef>
            <a:spcAft>
              <a:spcPct val="15000"/>
            </a:spcAft>
            <a:buChar char="•"/>
          </a:pPr>
          <a:r>
            <a:rPr lang="en-CA" sz="1600" b="0" kern="1200" dirty="0">
              <a:solidFill>
                <a:sysClr val="windowText" lastClr="000000">
                  <a:hueOff val="0"/>
                  <a:satOff val="0"/>
                  <a:lumOff val="0"/>
                  <a:alphaOff val="0"/>
                </a:sysClr>
              </a:solidFill>
              <a:latin typeface="+mn-lt"/>
              <a:ea typeface="+mn-ea"/>
              <a:cs typeface="+mn-cs"/>
            </a:rPr>
            <a:t>Instructional Design</a:t>
          </a:r>
        </a:p>
        <a:p>
          <a:pPr marL="171450" lvl="1" indent="-171450" algn="l" defTabSz="711200">
            <a:lnSpc>
              <a:spcPct val="90000"/>
            </a:lnSpc>
            <a:spcBef>
              <a:spcPct val="0"/>
            </a:spcBef>
            <a:spcAft>
              <a:spcPct val="15000"/>
            </a:spcAft>
            <a:buChar char="•"/>
          </a:pPr>
          <a:r>
            <a:rPr lang="en-CA" sz="1600" b="0" kern="1200" dirty="0">
              <a:solidFill>
                <a:sysClr val="windowText" lastClr="000000">
                  <a:hueOff val="0"/>
                  <a:satOff val="0"/>
                  <a:lumOff val="0"/>
                  <a:alphaOff val="0"/>
                </a:sysClr>
              </a:solidFill>
              <a:latin typeface="+mn-lt"/>
              <a:ea typeface="+mn-ea"/>
              <a:cs typeface="+mn-cs"/>
            </a:rPr>
            <a:t>Resources</a:t>
          </a:r>
        </a:p>
      </dsp:txBody>
      <dsp:txXfrm>
        <a:off x="51930" y="1572073"/>
        <a:ext cx="2586098" cy="1640006"/>
      </dsp:txXfrm>
    </dsp:sp>
    <dsp:sp modelId="{EDB47261-EA86-4E64-AAD5-3AC1CD334041}">
      <dsp:nvSpPr>
        <dsp:cNvPr id="0" name=""/>
        <dsp:cNvSpPr/>
      </dsp:nvSpPr>
      <dsp:spPr>
        <a:xfrm>
          <a:off x="1518673" y="2074602"/>
          <a:ext cx="2926862" cy="2926862"/>
        </a:xfrm>
        <a:prstGeom prst="leftCircularArrow">
          <a:avLst>
            <a:gd name="adj1" fmla="val 3152"/>
            <a:gd name="adj2" fmla="val 387854"/>
            <a:gd name="adj3" fmla="val 2163365"/>
            <a:gd name="adj4" fmla="val 9024489"/>
            <a:gd name="adj5" fmla="val 3677"/>
          </a:avLst>
        </a:prstGeom>
        <a:solidFill>
          <a:srgbClr val="ED7D31">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9D569580-A86F-44E7-B83F-9E50875A8EC9}">
      <dsp:nvSpPr>
        <dsp:cNvPr id="0" name=""/>
        <dsp:cNvSpPr/>
      </dsp:nvSpPr>
      <dsp:spPr>
        <a:xfrm>
          <a:off x="598273" y="3263102"/>
          <a:ext cx="2389462" cy="950210"/>
        </a:xfrm>
        <a:prstGeom prst="roundRect">
          <a:avLst>
            <a:gd name="adj" fmla="val 10000"/>
          </a:avLst>
        </a:prstGeom>
        <a:solidFill>
          <a:srgbClr val="70AD47"/>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marL="0" lvl="0" indent="0" algn="ctr" defTabSz="2311400" rtl="0">
            <a:lnSpc>
              <a:spcPct val="90000"/>
            </a:lnSpc>
            <a:spcBef>
              <a:spcPct val="0"/>
            </a:spcBef>
            <a:spcAft>
              <a:spcPct val="35000"/>
            </a:spcAft>
            <a:buNone/>
          </a:pPr>
          <a:r>
            <a:rPr lang="en-CA" sz="5200" kern="1200">
              <a:solidFill>
                <a:sysClr val="window" lastClr="FFFFFF"/>
              </a:solidFill>
              <a:latin typeface="Calibri" panose="020F0502020204030204"/>
              <a:ea typeface="+mn-ea"/>
              <a:cs typeface="+mn-cs"/>
            </a:rPr>
            <a:t>Presage</a:t>
          </a:r>
        </a:p>
      </dsp:txBody>
      <dsp:txXfrm>
        <a:off x="626104" y="3290933"/>
        <a:ext cx="2333800" cy="894548"/>
      </dsp:txXfrm>
    </dsp:sp>
    <dsp:sp modelId="{12D3CCB9-8D48-439A-B749-4A54E0E10050}">
      <dsp:nvSpPr>
        <dsp:cNvPr id="0" name=""/>
        <dsp:cNvSpPr/>
      </dsp:nvSpPr>
      <dsp:spPr>
        <a:xfrm>
          <a:off x="3409563" y="1521050"/>
          <a:ext cx="2688144" cy="2217157"/>
        </a:xfrm>
        <a:prstGeom prst="roundRect">
          <a:avLst>
            <a:gd name="adj" fmla="val 10000"/>
          </a:avLst>
        </a:prstGeom>
        <a:solidFill>
          <a:sysClr val="window" lastClr="FFFFFF">
            <a:alpha val="90000"/>
            <a:hueOff val="0"/>
            <a:satOff val="0"/>
            <a:lumOff val="0"/>
            <a:alphaOff val="0"/>
          </a:sys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CA" sz="2000" kern="1200" dirty="0">
              <a:solidFill>
                <a:sysClr val="windowText" lastClr="000000">
                  <a:hueOff val="0"/>
                  <a:satOff val="0"/>
                  <a:lumOff val="0"/>
                  <a:alphaOff val="0"/>
                </a:sysClr>
              </a:solidFill>
              <a:latin typeface="Calibri" panose="020F0502020204030204"/>
              <a:ea typeface="+mn-ea"/>
              <a:cs typeface="+mn-cs"/>
            </a:rPr>
            <a:t>Learning Process</a:t>
          </a:r>
        </a:p>
        <a:p>
          <a:pPr marL="228600" lvl="1" indent="-228600" algn="l" defTabSz="889000">
            <a:lnSpc>
              <a:spcPct val="90000"/>
            </a:lnSpc>
            <a:spcBef>
              <a:spcPct val="0"/>
            </a:spcBef>
            <a:spcAft>
              <a:spcPct val="15000"/>
            </a:spcAft>
            <a:buChar char="•"/>
          </a:pPr>
          <a:r>
            <a:rPr lang="en-CA" sz="2000" kern="1200" dirty="0">
              <a:solidFill>
                <a:sysClr val="windowText" lastClr="000000">
                  <a:hueOff val="0"/>
                  <a:satOff val="0"/>
                  <a:lumOff val="0"/>
                  <a:alphaOff val="0"/>
                </a:sysClr>
              </a:solidFill>
              <a:latin typeface="Calibri" panose="020F0502020204030204"/>
              <a:ea typeface="+mn-ea"/>
              <a:cs typeface="+mn-cs"/>
            </a:rPr>
            <a:t>Engagement and Participation</a:t>
          </a:r>
        </a:p>
      </dsp:txBody>
      <dsp:txXfrm>
        <a:off x="3460586" y="2047178"/>
        <a:ext cx="2586098" cy="1640006"/>
      </dsp:txXfrm>
    </dsp:sp>
    <dsp:sp modelId="{12F148D2-D109-426A-AD85-E4E8130F07A1}">
      <dsp:nvSpPr>
        <dsp:cNvPr id="0" name=""/>
        <dsp:cNvSpPr/>
      </dsp:nvSpPr>
      <dsp:spPr>
        <a:xfrm>
          <a:off x="4904928" y="170860"/>
          <a:ext cx="3270347" cy="3270347"/>
        </a:xfrm>
        <a:prstGeom prst="circularArrow">
          <a:avLst>
            <a:gd name="adj1" fmla="val 2825"/>
            <a:gd name="adj2" fmla="val 344908"/>
            <a:gd name="adj3" fmla="val 19479581"/>
            <a:gd name="adj4" fmla="val 12575511"/>
            <a:gd name="adj5" fmla="val 3295"/>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316E4FE4-5E6B-4D8A-9068-F9169D6746F4}">
      <dsp:nvSpPr>
        <dsp:cNvPr id="0" name=""/>
        <dsp:cNvSpPr/>
      </dsp:nvSpPr>
      <dsp:spPr>
        <a:xfrm>
          <a:off x="4006929" y="1045945"/>
          <a:ext cx="2389462" cy="950210"/>
        </a:xfrm>
        <a:prstGeom prst="roundRect">
          <a:avLst>
            <a:gd name="adj" fmla="val 10000"/>
          </a:avLst>
        </a:prstGeom>
        <a:solidFill>
          <a:srgbClr val="ED7D31">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marL="0" lvl="0" indent="0" algn="ctr" defTabSz="2311400" rtl="0">
            <a:lnSpc>
              <a:spcPct val="90000"/>
            </a:lnSpc>
            <a:spcBef>
              <a:spcPct val="0"/>
            </a:spcBef>
            <a:spcAft>
              <a:spcPct val="35000"/>
            </a:spcAft>
            <a:buNone/>
          </a:pPr>
          <a:r>
            <a:rPr lang="en-CA" sz="5200" kern="1200">
              <a:solidFill>
                <a:sysClr val="window" lastClr="FFFFFF"/>
              </a:solidFill>
              <a:latin typeface="Calibri" panose="020F0502020204030204"/>
              <a:ea typeface="+mn-ea"/>
              <a:cs typeface="+mn-cs"/>
            </a:rPr>
            <a:t>Process</a:t>
          </a:r>
        </a:p>
      </dsp:txBody>
      <dsp:txXfrm>
        <a:off x="4034760" y="1073776"/>
        <a:ext cx="2333800" cy="894548"/>
      </dsp:txXfrm>
    </dsp:sp>
    <dsp:sp modelId="{139F64F9-44B8-4EC7-83CB-102012A0E28D}">
      <dsp:nvSpPr>
        <dsp:cNvPr id="0" name=""/>
        <dsp:cNvSpPr/>
      </dsp:nvSpPr>
      <dsp:spPr>
        <a:xfrm>
          <a:off x="6818219" y="1521050"/>
          <a:ext cx="2688144" cy="2217157"/>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CA" sz="2000" kern="1200" dirty="0">
              <a:solidFill>
                <a:sysClr val="windowText" lastClr="000000">
                  <a:hueOff val="0"/>
                  <a:satOff val="0"/>
                  <a:lumOff val="0"/>
                  <a:alphaOff val="0"/>
                </a:sysClr>
              </a:solidFill>
              <a:latin typeface="Calibri" panose="020F0502020204030204"/>
              <a:ea typeface="+mn-ea"/>
              <a:cs typeface="+mn-cs"/>
            </a:rPr>
            <a:t>Completion</a:t>
          </a:r>
        </a:p>
        <a:p>
          <a:pPr marL="228600" lvl="1" indent="-228600" algn="l" defTabSz="889000">
            <a:lnSpc>
              <a:spcPct val="90000"/>
            </a:lnSpc>
            <a:spcBef>
              <a:spcPct val="0"/>
            </a:spcBef>
            <a:spcAft>
              <a:spcPct val="15000"/>
            </a:spcAft>
            <a:buChar char="•"/>
          </a:pPr>
          <a:r>
            <a:rPr lang="en-CA" sz="2000" kern="1200" dirty="0">
              <a:solidFill>
                <a:sysClr val="windowText" lastClr="000000">
                  <a:hueOff val="0"/>
                  <a:satOff val="0"/>
                  <a:lumOff val="0"/>
                  <a:alphaOff val="0"/>
                </a:sysClr>
              </a:solidFill>
              <a:latin typeface="Calibri" panose="020F0502020204030204"/>
              <a:ea typeface="+mn-ea"/>
              <a:cs typeface="+mn-cs"/>
            </a:rPr>
            <a:t>Satisfaction</a:t>
          </a:r>
        </a:p>
      </dsp:txBody>
      <dsp:txXfrm>
        <a:off x="6869242" y="1572073"/>
        <a:ext cx="2586098" cy="1640006"/>
      </dsp:txXfrm>
    </dsp:sp>
    <dsp:sp modelId="{B826107C-8CE6-4658-A0E9-578155A2CB60}">
      <dsp:nvSpPr>
        <dsp:cNvPr id="0" name=""/>
        <dsp:cNvSpPr/>
      </dsp:nvSpPr>
      <dsp:spPr>
        <a:xfrm>
          <a:off x="7415585" y="3263102"/>
          <a:ext cx="2389462" cy="950210"/>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marL="0" lvl="0" indent="0" algn="ctr" defTabSz="2311400" rtl="0">
            <a:lnSpc>
              <a:spcPct val="90000"/>
            </a:lnSpc>
            <a:spcBef>
              <a:spcPct val="0"/>
            </a:spcBef>
            <a:spcAft>
              <a:spcPct val="35000"/>
            </a:spcAft>
            <a:buNone/>
          </a:pPr>
          <a:r>
            <a:rPr lang="en-CA" sz="5200" kern="1200">
              <a:solidFill>
                <a:sysClr val="window" lastClr="FFFFFF"/>
              </a:solidFill>
              <a:latin typeface="Calibri" panose="020F0502020204030204"/>
              <a:ea typeface="+mn-ea"/>
              <a:cs typeface="+mn-cs"/>
            </a:rPr>
            <a:t>Product</a:t>
          </a:r>
        </a:p>
      </dsp:txBody>
      <dsp:txXfrm>
        <a:off x="7443416" y="3290933"/>
        <a:ext cx="2333800" cy="894548"/>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E61EF-D09D-412B-A36D-8667E3C62306}" type="datetimeFigureOut">
              <a:rPr lang="en-US" smtClean="0"/>
              <a:t>10/16/2017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513173-708C-41F6-B918-200267073A83}" type="slidenum">
              <a:rPr lang="en-US" smtClean="0"/>
              <a:t>‹#›</a:t>
            </a:fld>
            <a:endParaRPr lang="en-US"/>
          </a:p>
        </p:txBody>
      </p:sp>
    </p:spTree>
    <p:extLst>
      <p:ext uri="{BB962C8B-B14F-4D97-AF65-F5344CB8AC3E}">
        <p14:creationId xmlns:p14="http://schemas.microsoft.com/office/powerpoint/2010/main" val="377055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lvl="0"/>
            <a:r>
              <a:rPr lang="en-US" sz="3200" dirty="0"/>
              <a:t>What is MOOC for Development?</a:t>
            </a:r>
          </a:p>
          <a:p>
            <a:pPr lvl="0"/>
            <a:r>
              <a:rPr lang="en-US" sz="3200" dirty="0"/>
              <a:t>The core statement here is that MOOC4DEV is designed for</a:t>
            </a:r>
            <a:r>
              <a:rPr lang="en-US" sz="3200" baseline="0" dirty="0"/>
              <a:t> access by learners facing limitations in available connectivity infrastructure and are less-familiar with online learning. </a:t>
            </a:r>
          </a:p>
          <a:p>
            <a:pPr lvl="0"/>
            <a:r>
              <a:rPr lang="en-US" sz="3200" baseline="0" dirty="0"/>
              <a:t>It thus includes arrangements to overcome limitations in available bandwidth</a:t>
            </a:r>
          </a:p>
          <a:p>
            <a:pPr lvl="0"/>
            <a:r>
              <a:rPr lang="en-US" sz="3200" baseline="0" dirty="0"/>
              <a:t>--deliver only audio track and text/script available as PDF; slides used also available as PDF</a:t>
            </a:r>
          </a:p>
          <a:p>
            <a:pPr lvl="0"/>
            <a:r>
              <a:rPr lang="en-US" sz="3200" baseline="0" dirty="0"/>
              <a:t>--can also call learner’s cell phone to deliver the audio track</a:t>
            </a:r>
          </a:p>
          <a:p>
            <a:pPr lvl="0"/>
            <a:r>
              <a:rPr lang="en-US" sz="3200" baseline="0" dirty="0"/>
              <a:t>Rather than use only MOOC space for interactions, enables social media to be integrated with course space;</a:t>
            </a:r>
          </a:p>
          <a:p>
            <a:pPr lvl="0"/>
            <a:r>
              <a:rPr lang="en-US" sz="3200" baseline="0" dirty="0"/>
              <a:t>--learners are far more familiar with online social interactions than with online classroom interactions</a:t>
            </a:r>
          </a:p>
          <a:p>
            <a:pPr lvl="0"/>
            <a:r>
              <a:rPr lang="en-US" sz="3200" baseline="0" dirty="0"/>
              <a:t>--enables access to discussions directly from mobile devices</a:t>
            </a:r>
            <a:endParaRPr lang="en-US" sz="3200" dirty="0"/>
          </a:p>
          <a:p>
            <a:endParaRPr lang="en-US" dirty="0"/>
          </a:p>
        </p:txBody>
      </p:sp>
      <p:sp>
        <p:nvSpPr>
          <p:cNvPr id="4" name="Slide Number Placeholder 3"/>
          <p:cNvSpPr>
            <a:spLocks noGrp="1"/>
          </p:cNvSpPr>
          <p:nvPr>
            <p:ph type="sldNum" sz="quarter" idx="10"/>
          </p:nvPr>
        </p:nvSpPr>
        <p:spPr/>
        <p:txBody>
          <a:bodyPr/>
          <a:lstStyle/>
          <a:p>
            <a:pPr>
              <a:defRPr/>
            </a:pPr>
            <a:fld id="{4F6FFD71-0FC1-4B3B-A0F1-6A1FF688BBE5}" type="slidenum">
              <a:rPr lang="en-US" smtClean="0"/>
              <a:pPr>
                <a:defRPr/>
              </a:pPr>
              <a:t>1</a:t>
            </a:fld>
            <a:endParaRPr lang="en-US"/>
          </a:p>
        </p:txBody>
      </p:sp>
    </p:spTree>
    <p:extLst>
      <p:ext uri="{BB962C8B-B14F-4D97-AF65-F5344CB8AC3E}">
        <p14:creationId xmlns:p14="http://schemas.microsoft.com/office/powerpoint/2010/main" val="1585913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18ABF8-AC5B-4502-A0FB-D3179B376FC2}" type="slidenum">
              <a:rPr lang="en-GB" smtClean="0"/>
              <a:t>21</a:t>
            </a:fld>
            <a:endParaRPr lang="en-GB"/>
          </a:p>
        </p:txBody>
      </p:sp>
    </p:spTree>
    <p:extLst>
      <p:ext uri="{BB962C8B-B14F-4D97-AF65-F5344CB8AC3E}">
        <p14:creationId xmlns:p14="http://schemas.microsoft.com/office/powerpoint/2010/main" val="1404637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NZ" dirty="0">
                <a:solidFill>
                  <a:srgbClr val="1F497D"/>
                </a:solidFill>
                <a:latin typeface="Calibri" panose="020F0502020204030204" pitchFamily="34" charset="0"/>
                <a:ea typeface="Calibri" panose="020F0502020204030204" pitchFamily="34" charset="0"/>
                <a:cs typeface="Times New Roman" panose="02020603050405020304" pitchFamily="18" charset="0"/>
              </a:rPr>
              <a:t>We are beginning to appreciate a </a:t>
            </a:r>
            <a:r>
              <a:rPr lang="en-NZ"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huge potential for MOOCs as a capacity building tool in the Pacific.</a:t>
            </a:r>
          </a:p>
          <a:p>
            <a:pPr>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NZ" dirty="0">
                <a:solidFill>
                  <a:srgbClr val="1F497D"/>
                </a:solidFill>
                <a:latin typeface="Calibri" panose="020F0502020204030204" pitchFamily="34" charset="0"/>
                <a:ea typeface="Calibri" panose="020F0502020204030204" pitchFamily="34" charset="0"/>
                <a:cs typeface="Times New Roman" panose="02020603050405020304" pitchFamily="18" charset="0"/>
              </a:rPr>
              <a:t>The Climate Change MOOC showed that </a:t>
            </a:r>
            <a:r>
              <a:rPr lang="en-NZ"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Pacific Islanders are ready for this</a:t>
            </a:r>
            <a:r>
              <a:rPr lang="en-NZ" dirty="0">
                <a:solidFill>
                  <a:srgbClr val="1F497D"/>
                </a:solidFill>
                <a:latin typeface="Calibri" panose="020F0502020204030204" pitchFamily="34" charset="0"/>
                <a:ea typeface="Calibri" panose="020F0502020204030204" pitchFamily="34" charset="0"/>
                <a:cs typeface="Times New Roman" panose="02020603050405020304" pitchFamily="18" charset="0"/>
              </a:rPr>
              <a:t>.</a:t>
            </a:r>
          </a:p>
          <a:p>
            <a:pPr>
              <a:spcBef>
                <a:spcPts val="0"/>
              </a:spcBef>
              <a:spcAft>
                <a:spcPts val="0"/>
              </a:spcAft>
            </a:pPr>
            <a:endParaRPr lang="en-NZ"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NZ" dirty="0">
                <a:solidFill>
                  <a:srgbClr val="1F497D"/>
                </a:solidFill>
                <a:latin typeface="Calibri" panose="020F0502020204030204" pitchFamily="34" charset="0"/>
                <a:ea typeface="Calibri" panose="020F0502020204030204" pitchFamily="34" charset="0"/>
                <a:cs typeface="Times New Roman" panose="02020603050405020304" pitchFamily="18" charset="0"/>
              </a:rPr>
              <a:t> Many of our </a:t>
            </a:r>
            <a:r>
              <a:rPr lang="en-NZ"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presenters were amazed at the contributions and cross cultural exchanges </a:t>
            </a:r>
            <a:r>
              <a:rPr lang="en-NZ" dirty="0">
                <a:solidFill>
                  <a:srgbClr val="1F497D"/>
                </a:solidFill>
                <a:latin typeface="Calibri" panose="020F0502020204030204" pitchFamily="34" charset="0"/>
                <a:ea typeface="Calibri" panose="020F0502020204030204" pitchFamily="34" charset="0"/>
                <a:cs typeface="Times New Roman" panose="02020603050405020304" pitchFamily="18" charset="0"/>
              </a:rPr>
              <a:t>that happened on Social media. </a:t>
            </a:r>
            <a:r>
              <a:rPr lang="en-NZ"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Much better than F2F classes and on Moodle</a:t>
            </a:r>
            <a:r>
              <a:rPr lang="en-NZ"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pPr>
              <a:defRPr/>
            </a:pPr>
            <a:fld id="{4F6FFD71-0FC1-4B3B-A0F1-6A1FF688BBE5}" type="slidenum">
              <a:rPr lang="en-US" smtClean="0"/>
              <a:pPr>
                <a:defRPr/>
              </a:pPr>
              <a:t>22</a:t>
            </a:fld>
            <a:endParaRPr lang="en-US"/>
          </a:p>
        </p:txBody>
      </p:sp>
    </p:spTree>
    <p:extLst>
      <p:ext uri="{BB962C8B-B14F-4D97-AF65-F5344CB8AC3E}">
        <p14:creationId xmlns:p14="http://schemas.microsoft.com/office/powerpoint/2010/main" val="4182990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Open University of Nigeria (NOUN)</a:t>
            </a:r>
          </a:p>
          <a:p>
            <a:r>
              <a:rPr lang="en-US" dirty="0"/>
              <a:t>MOOC on Tech-Enabled Learning (TELMOOC), COL and Athabasca University</a:t>
            </a:r>
          </a:p>
          <a:p>
            <a:r>
              <a:rPr lang="en-US" dirty="0"/>
              <a:t>Institute of Tourism Studies, Malta</a:t>
            </a:r>
          </a:p>
          <a:p>
            <a:endParaRPr lang="en-CA" dirty="0"/>
          </a:p>
        </p:txBody>
      </p:sp>
      <p:sp>
        <p:nvSpPr>
          <p:cNvPr id="4" name="Slide Number Placeholder 3"/>
          <p:cNvSpPr>
            <a:spLocks noGrp="1"/>
          </p:cNvSpPr>
          <p:nvPr>
            <p:ph type="sldNum" sz="quarter" idx="10"/>
          </p:nvPr>
        </p:nvSpPr>
        <p:spPr/>
        <p:txBody>
          <a:bodyPr/>
          <a:lstStyle/>
          <a:p>
            <a:fld id="{D4513173-708C-41F6-B918-200267073A83}" type="slidenum">
              <a:rPr lang="en-US" smtClean="0"/>
              <a:t>23</a:t>
            </a:fld>
            <a:endParaRPr lang="en-US"/>
          </a:p>
        </p:txBody>
      </p:sp>
    </p:spTree>
    <p:extLst>
      <p:ext uri="{BB962C8B-B14F-4D97-AF65-F5344CB8AC3E}">
        <p14:creationId xmlns:p14="http://schemas.microsoft.com/office/powerpoint/2010/main" val="2151833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Responses gathered from several hundred participants in each MOOC</a:t>
            </a:r>
            <a:endParaRPr lang="en-CA" dirty="0"/>
          </a:p>
        </p:txBody>
      </p:sp>
      <p:sp>
        <p:nvSpPr>
          <p:cNvPr id="4" name="Slide Number Placeholder 3"/>
          <p:cNvSpPr>
            <a:spLocks noGrp="1"/>
          </p:cNvSpPr>
          <p:nvPr>
            <p:ph type="sldNum" sz="quarter" idx="10"/>
          </p:nvPr>
        </p:nvSpPr>
        <p:spPr/>
        <p:txBody>
          <a:bodyPr/>
          <a:lstStyle/>
          <a:p>
            <a:pPr>
              <a:defRPr/>
            </a:pPr>
            <a:fld id="{4F6FFD71-0FC1-4B3B-A0F1-6A1FF688BBE5}" type="slidenum">
              <a:rPr lang="en-US" smtClean="0"/>
              <a:pPr>
                <a:defRPr/>
              </a:pPr>
              <a:t>26</a:t>
            </a:fld>
            <a:endParaRPr lang="en-US"/>
          </a:p>
        </p:txBody>
      </p:sp>
    </p:spTree>
    <p:extLst>
      <p:ext uri="{BB962C8B-B14F-4D97-AF65-F5344CB8AC3E}">
        <p14:creationId xmlns:p14="http://schemas.microsoft.com/office/powerpoint/2010/main" val="859320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4513173-708C-41F6-B918-200267073A83}" type="slidenum">
              <a:rPr lang="en-US" smtClean="0"/>
              <a:t>28</a:t>
            </a:fld>
            <a:endParaRPr lang="en-US"/>
          </a:p>
        </p:txBody>
      </p:sp>
    </p:spTree>
    <p:extLst>
      <p:ext uri="{BB962C8B-B14F-4D97-AF65-F5344CB8AC3E}">
        <p14:creationId xmlns:p14="http://schemas.microsoft.com/office/powerpoint/2010/main" val="1026083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6FFD71-0FC1-4B3B-A0F1-6A1FF688BBE5}" type="slidenum">
              <a:rPr lang="en-US" smtClean="0"/>
              <a:pPr>
                <a:defRPr/>
              </a:pPr>
              <a:t>30</a:t>
            </a:fld>
            <a:endParaRPr lang="en-US"/>
          </a:p>
        </p:txBody>
      </p:sp>
    </p:spTree>
    <p:extLst>
      <p:ext uri="{BB962C8B-B14F-4D97-AF65-F5344CB8AC3E}">
        <p14:creationId xmlns:p14="http://schemas.microsoft.com/office/powerpoint/2010/main" val="153646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important trend</a:t>
            </a:r>
            <a:r>
              <a:rPr lang="en-US" baseline="0" dirty="0"/>
              <a:t> in Communication Tech that has strong implications for learning is the sudden and rapid rise of Messaging as a paradigm. WhatsApp and Messenger have billions of users and they are messaging systems. Global Traffic due to messaging is larger today than traffic in social media networks. This is to do with the rapid increase in the number of users of smartphones everywhere including developing countries. The graph here shows that by the middle of last year, Apps that work only with Messaging platforms had more users than Apps that work with social media. The implication for the emerging flexible, online learning is enormous.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A19C03-841C-4706-B395-C6CA3FBB0C64}" type="slidenum">
              <a:rPr lang="en-US" smtClean="0"/>
              <a:t>41</a:t>
            </a:fld>
            <a:endParaRPr lang="en-US"/>
          </a:p>
        </p:txBody>
      </p:sp>
    </p:spTree>
    <p:extLst>
      <p:ext uri="{BB962C8B-B14F-4D97-AF65-F5344CB8AC3E}">
        <p14:creationId xmlns:p14="http://schemas.microsoft.com/office/powerpoint/2010/main" val="856192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May need integration of two technologies:</a:t>
            </a:r>
          </a:p>
          <a:p>
            <a:r>
              <a:rPr lang="en-US" dirty="0"/>
              <a:t>Messaging space for interactions (as contrasted to the Web)</a:t>
            </a:r>
          </a:p>
          <a:p>
            <a:pPr lvl="1"/>
            <a:r>
              <a:rPr lang="en-US" dirty="0"/>
              <a:t>Messaging systems like WhatsApp are widely used</a:t>
            </a:r>
          </a:p>
          <a:p>
            <a:r>
              <a:rPr lang="en-US" dirty="0"/>
              <a:t>Use of Blockchains for preserving the integrity of learner records</a:t>
            </a:r>
          </a:p>
          <a:p>
            <a:pPr lvl="1"/>
            <a:r>
              <a:rPr lang="en-US" dirty="0"/>
              <a:t>Rapidly emerging tech, already in use in Financial Tech</a:t>
            </a:r>
            <a:endParaRPr lang="en-CA" dirty="0"/>
          </a:p>
          <a:p>
            <a:endParaRPr lang="en-CA" dirty="0"/>
          </a:p>
        </p:txBody>
      </p:sp>
      <p:sp>
        <p:nvSpPr>
          <p:cNvPr id="4" name="Slide Number Placeholder 3"/>
          <p:cNvSpPr>
            <a:spLocks noGrp="1"/>
          </p:cNvSpPr>
          <p:nvPr>
            <p:ph type="sldNum" sz="quarter" idx="10"/>
          </p:nvPr>
        </p:nvSpPr>
        <p:spPr/>
        <p:txBody>
          <a:bodyPr/>
          <a:lstStyle/>
          <a:p>
            <a:fld id="{D4513173-708C-41F6-B918-200267073A83}" type="slidenum">
              <a:rPr lang="en-US" smtClean="0"/>
              <a:t>42</a:t>
            </a:fld>
            <a:endParaRPr lang="en-US"/>
          </a:p>
        </p:txBody>
      </p:sp>
    </p:spTree>
    <p:extLst>
      <p:ext uri="{BB962C8B-B14F-4D97-AF65-F5344CB8AC3E}">
        <p14:creationId xmlns:p14="http://schemas.microsoft.com/office/powerpoint/2010/main" val="3896165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F6FFD71-0FC1-4B3B-A0F1-6A1FF688BBE5}" type="slidenum">
              <a:rPr lang="en-US" smtClean="0"/>
              <a:pPr>
                <a:defRPr/>
              </a:pPr>
              <a:t>45</a:t>
            </a:fld>
            <a:endParaRPr lang="en-US"/>
          </a:p>
        </p:txBody>
      </p:sp>
    </p:spTree>
    <p:extLst>
      <p:ext uri="{BB962C8B-B14F-4D97-AF65-F5344CB8AC3E}">
        <p14:creationId xmlns:p14="http://schemas.microsoft.com/office/powerpoint/2010/main" val="4272828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Maldives dropped out late 2016.</a:t>
            </a:r>
            <a:endParaRPr lang="en-CA" dirty="0"/>
          </a:p>
        </p:txBody>
      </p:sp>
      <p:sp>
        <p:nvSpPr>
          <p:cNvPr id="4" name="Slide Number Placeholder 3"/>
          <p:cNvSpPr>
            <a:spLocks noGrp="1"/>
          </p:cNvSpPr>
          <p:nvPr>
            <p:ph type="sldNum" sz="quarter" idx="10"/>
          </p:nvPr>
        </p:nvSpPr>
        <p:spPr/>
        <p:txBody>
          <a:bodyPr/>
          <a:lstStyle/>
          <a:p>
            <a:fld id="{D4513173-708C-41F6-B918-200267073A83}" type="slidenum">
              <a:rPr lang="en-US" smtClean="0"/>
              <a:t>2</a:t>
            </a:fld>
            <a:endParaRPr lang="en-US"/>
          </a:p>
        </p:txBody>
      </p:sp>
    </p:spTree>
    <p:extLst>
      <p:ext uri="{BB962C8B-B14F-4D97-AF65-F5344CB8AC3E}">
        <p14:creationId xmlns:p14="http://schemas.microsoft.com/office/powerpoint/2010/main" val="232575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We invite you to engage us; tap into our thought</a:t>
            </a:r>
            <a:r>
              <a:rPr lang="en-US" baseline="0" dirty="0"/>
              <a:t> leadership, expertise, networks and resources</a:t>
            </a:r>
            <a:endParaRPr lang="en-US" dirty="0"/>
          </a:p>
        </p:txBody>
      </p:sp>
      <p:sp>
        <p:nvSpPr>
          <p:cNvPr id="4" name="Slide Number Placeholder 3"/>
          <p:cNvSpPr>
            <a:spLocks noGrp="1"/>
          </p:cNvSpPr>
          <p:nvPr>
            <p:ph type="sldNum" sz="quarter" idx="10"/>
          </p:nvPr>
        </p:nvSpPr>
        <p:spPr/>
        <p:txBody>
          <a:bodyPr/>
          <a:lstStyle/>
          <a:p>
            <a:pPr>
              <a:defRPr/>
            </a:pPr>
            <a:fld id="{4F6FFD71-0FC1-4B3B-A0F1-6A1FF688BBE5}" type="slidenum">
              <a:rPr lang="en-US" smtClean="0"/>
              <a:pPr>
                <a:defRPr/>
              </a:pPr>
              <a:t>3</a:t>
            </a:fld>
            <a:endParaRPr lang="en-US"/>
          </a:p>
        </p:txBody>
      </p:sp>
    </p:spTree>
    <p:extLst>
      <p:ext uri="{BB962C8B-B14F-4D97-AF65-F5344CB8AC3E}">
        <p14:creationId xmlns:p14="http://schemas.microsoft.com/office/powerpoint/2010/main" val="305413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6FFD71-0FC1-4B3B-A0F1-6A1FF688BBE5}" type="slidenum">
              <a:rPr lang="en-US" smtClean="0"/>
              <a:pPr>
                <a:defRPr/>
              </a:pPr>
              <a:t>4</a:t>
            </a:fld>
            <a:endParaRPr lang="en-US"/>
          </a:p>
        </p:txBody>
      </p:sp>
    </p:spTree>
    <p:extLst>
      <p:ext uri="{BB962C8B-B14F-4D97-AF65-F5344CB8AC3E}">
        <p14:creationId xmlns:p14="http://schemas.microsoft.com/office/powerpoint/2010/main" val="3553241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6FFD71-0FC1-4B3B-A0F1-6A1FF688BBE5}" type="slidenum">
              <a:rPr lang="en-US" smtClean="0"/>
              <a:pPr>
                <a:defRPr/>
              </a:pPr>
              <a:t>7</a:t>
            </a:fld>
            <a:endParaRPr lang="en-US"/>
          </a:p>
        </p:txBody>
      </p:sp>
    </p:spTree>
    <p:extLst>
      <p:ext uri="{BB962C8B-B14F-4D97-AF65-F5344CB8AC3E}">
        <p14:creationId xmlns:p14="http://schemas.microsoft.com/office/powerpoint/2010/main" val="3689951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dirty="0"/>
              <a:t>Source: http://unstats.un.org/unsd/methods/m49/m49regin.htm#developed</a:t>
            </a:r>
          </a:p>
          <a:p>
            <a:r>
              <a:rPr lang="en-US" sz="1200" b="1" i="1" kern="1200" dirty="0">
                <a:solidFill>
                  <a:schemeClr val="tx1"/>
                </a:solidFill>
                <a:effectLst/>
                <a:latin typeface="+mn-lt"/>
                <a:ea typeface="+mn-ea"/>
                <a:cs typeface="+mn-cs"/>
              </a:rPr>
              <a:t>Developing regions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Africa</a:t>
            </a:r>
          </a:p>
          <a:p>
            <a:r>
              <a:rPr lang="en-US" sz="1200" kern="1200" dirty="0">
                <a:solidFill>
                  <a:schemeClr val="tx1"/>
                </a:solidFill>
                <a:effectLst/>
                <a:latin typeface="+mn-lt"/>
                <a:ea typeface="+mn-ea"/>
                <a:cs typeface="+mn-cs"/>
              </a:rPr>
              <a:t>Americas excluding Northern America</a:t>
            </a:r>
          </a:p>
          <a:p>
            <a:r>
              <a:rPr lang="en-US" sz="1200" kern="1200" dirty="0">
                <a:solidFill>
                  <a:schemeClr val="tx1"/>
                </a:solidFill>
                <a:effectLst/>
                <a:latin typeface="+mn-lt"/>
                <a:ea typeface="+mn-ea"/>
                <a:cs typeface="+mn-cs"/>
              </a:rPr>
              <a:t>Caribbean</a:t>
            </a:r>
          </a:p>
          <a:p>
            <a:r>
              <a:rPr lang="en-US" sz="1200" kern="1200" dirty="0">
                <a:solidFill>
                  <a:schemeClr val="tx1"/>
                </a:solidFill>
                <a:effectLst/>
                <a:latin typeface="+mn-lt"/>
                <a:ea typeface="+mn-ea"/>
                <a:cs typeface="+mn-cs"/>
              </a:rPr>
              <a:t>Central America</a:t>
            </a:r>
          </a:p>
          <a:p>
            <a:r>
              <a:rPr lang="en-US" sz="1200" kern="1200" dirty="0">
                <a:solidFill>
                  <a:schemeClr val="tx1"/>
                </a:solidFill>
                <a:effectLst/>
                <a:latin typeface="+mn-lt"/>
                <a:ea typeface="+mn-ea"/>
                <a:cs typeface="+mn-cs"/>
              </a:rPr>
              <a:t>South America</a:t>
            </a:r>
          </a:p>
          <a:p>
            <a:r>
              <a:rPr lang="en-US" sz="1200" kern="1200" dirty="0">
                <a:solidFill>
                  <a:schemeClr val="tx1"/>
                </a:solidFill>
                <a:effectLst/>
                <a:latin typeface="+mn-lt"/>
                <a:ea typeface="+mn-ea"/>
                <a:cs typeface="+mn-cs"/>
              </a:rPr>
              <a:t>Asia excluding Japan</a:t>
            </a:r>
          </a:p>
          <a:p>
            <a:r>
              <a:rPr lang="en-US" sz="1200" kern="1200" dirty="0">
                <a:solidFill>
                  <a:schemeClr val="tx1"/>
                </a:solidFill>
                <a:effectLst/>
                <a:latin typeface="+mn-lt"/>
                <a:ea typeface="+mn-ea"/>
                <a:cs typeface="+mn-cs"/>
              </a:rPr>
              <a:t>Oceania excluding Australia and New Zealand</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Developed regions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Northern America</a:t>
            </a:r>
          </a:p>
          <a:p>
            <a:r>
              <a:rPr lang="en-US" sz="1200" kern="1200" dirty="0">
                <a:solidFill>
                  <a:schemeClr val="tx1"/>
                </a:solidFill>
                <a:effectLst/>
                <a:latin typeface="+mn-lt"/>
                <a:ea typeface="+mn-ea"/>
                <a:cs typeface="+mn-cs"/>
              </a:rPr>
              <a:t>Europe</a:t>
            </a:r>
          </a:p>
          <a:p>
            <a:r>
              <a:rPr lang="en-US" sz="1200" kern="1200" dirty="0">
                <a:solidFill>
                  <a:schemeClr val="tx1"/>
                </a:solidFill>
                <a:effectLst/>
                <a:latin typeface="+mn-lt"/>
                <a:ea typeface="+mn-ea"/>
                <a:cs typeface="+mn-cs"/>
              </a:rPr>
              <a:t>Japan</a:t>
            </a:r>
          </a:p>
          <a:p>
            <a:r>
              <a:rPr lang="en-US" sz="1200" kern="1200" dirty="0">
                <a:solidFill>
                  <a:schemeClr val="tx1"/>
                </a:solidFill>
                <a:effectLst/>
                <a:latin typeface="+mn-lt"/>
                <a:ea typeface="+mn-ea"/>
                <a:cs typeface="+mn-cs"/>
              </a:rPr>
              <a:t>Australia and New Zealand</a:t>
            </a:r>
            <a:endParaRPr lang="en-US" sz="800" dirty="0"/>
          </a:p>
        </p:txBody>
      </p:sp>
      <p:sp>
        <p:nvSpPr>
          <p:cNvPr id="4" name="Slide Number Placeholder 3"/>
          <p:cNvSpPr>
            <a:spLocks noGrp="1"/>
          </p:cNvSpPr>
          <p:nvPr>
            <p:ph type="sldNum" sz="quarter" idx="10"/>
          </p:nvPr>
        </p:nvSpPr>
        <p:spPr/>
        <p:txBody>
          <a:bodyPr/>
          <a:lstStyle/>
          <a:p>
            <a:pPr>
              <a:defRPr/>
            </a:pPr>
            <a:fld id="{4F6FFD71-0FC1-4B3B-A0F1-6A1FF688BBE5}" type="slidenum">
              <a:rPr lang="en-US" smtClean="0"/>
              <a:pPr>
                <a:defRPr/>
              </a:pPr>
              <a:t>8</a:t>
            </a:fld>
            <a:endParaRPr lang="en-US"/>
          </a:p>
        </p:txBody>
      </p:sp>
    </p:spTree>
    <p:extLst>
      <p:ext uri="{BB962C8B-B14F-4D97-AF65-F5344CB8AC3E}">
        <p14:creationId xmlns:p14="http://schemas.microsoft.com/office/powerpoint/2010/main" val="1897503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 longer limited to Higher Education </a:t>
            </a:r>
          </a:p>
          <a:p>
            <a:r>
              <a:rPr lang="en-CA" dirty="0"/>
              <a:t>Not confined to credit oriented courses</a:t>
            </a:r>
          </a:p>
        </p:txBody>
      </p:sp>
      <p:sp>
        <p:nvSpPr>
          <p:cNvPr id="4" name="Slide Number Placeholder 3"/>
          <p:cNvSpPr>
            <a:spLocks noGrp="1"/>
          </p:cNvSpPr>
          <p:nvPr>
            <p:ph type="sldNum" sz="quarter" idx="10"/>
          </p:nvPr>
        </p:nvSpPr>
        <p:spPr/>
        <p:txBody>
          <a:bodyPr/>
          <a:lstStyle/>
          <a:p>
            <a:pPr>
              <a:defRPr/>
            </a:pPr>
            <a:fld id="{4F6FFD71-0FC1-4B3B-A0F1-6A1FF688BBE5}" type="slidenum">
              <a:rPr lang="en-US" smtClean="0"/>
              <a:pPr>
                <a:defRPr/>
              </a:pPr>
              <a:t>11</a:t>
            </a:fld>
            <a:endParaRPr lang="en-US"/>
          </a:p>
        </p:txBody>
      </p:sp>
    </p:spTree>
    <p:extLst>
      <p:ext uri="{BB962C8B-B14F-4D97-AF65-F5344CB8AC3E}">
        <p14:creationId xmlns:p14="http://schemas.microsoft.com/office/powerpoint/2010/main" val="554953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 MOOCs on topics related to Human and Sustainable Development</a:t>
            </a:r>
          </a:p>
          <a:p>
            <a:r>
              <a:rPr lang="en-US" dirty="0"/>
              <a:t>3 MOOCs using just basic cell phones as access devices</a:t>
            </a:r>
          </a:p>
          <a:p>
            <a:r>
              <a:rPr lang="en-US" dirty="0"/>
              <a:t>Total of 20 000 learners from </a:t>
            </a:r>
          </a:p>
          <a:p>
            <a:r>
              <a:rPr lang="en-US" dirty="0"/>
              <a:t>112 countries</a:t>
            </a:r>
          </a:p>
          <a:p>
            <a:endParaRPr lang="en-CA" dirty="0"/>
          </a:p>
        </p:txBody>
      </p:sp>
      <p:sp>
        <p:nvSpPr>
          <p:cNvPr id="4" name="Slide Number Placeholder 3"/>
          <p:cNvSpPr>
            <a:spLocks noGrp="1"/>
          </p:cNvSpPr>
          <p:nvPr>
            <p:ph type="sldNum" sz="quarter" idx="10"/>
          </p:nvPr>
        </p:nvSpPr>
        <p:spPr/>
        <p:txBody>
          <a:bodyPr/>
          <a:lstStyle/>
          <a:p>
            <a:fld id="{D4513173-708C-41F6-B918-200267073A83}" type="slidenum">
              <a:rPr lang="en-US" smtClean="0"/>
              <a:t>18</a:t>
            </a:fld>
            <a:endParaRPr lang="en-US"/>
          </a:p>
        </p:txBody>
      </p:sp>
    </p:spTree>
    <p:extLst>
      <p:ext uri="{BB962C8B-B14F-4D97-AF65-F5344CB8AC3E}">
        <p14:creationId xmlns:p14="http://schemas.microsoft.com/office/powerpoint/2010/main" val="2483310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Platform used for capture of analytic data covers more offerings by partners</a:t>
            </a:r>
          </a:p>
          <a:p>
            <a:r>
              <a:rPr lang="en-US" dirty="0"/>
              <a:t>About 112,000 learners in all in 30 months</a:t>
            </a:r>
            <a:endParaRPr lang="en-CA" dirty="0"/>
          </a:p>
          <a:p>
            <a:endParaRPr lang="en-CA" dirty="0"/>
          </a:p>
        </p:txBody>
      </p:sp>
      <p:sp>
        <p:nvSpPr>
          <p:cNvPr id="4" name="Slide Number Placeholder 3"/>
          <p:cNvSpPr>
            <a:spLocks noGrp="1"/>
          </p:cNvSpPr>
          <p:nvPr>
            <p:ph type="sldNum" sz="quarter" idx="10"/>
          </p:nvPr>
        </p:nvSpPr>
        <p:spPr/>
        <p:txBody>
          <a:bodyPr/>
          <a:lstStyle/>
          <a:p>
            <a:fld id="{D4513173-708C-41F6-B918-200267073A83}" type="slidenum">
              <a:rPr lang="en-US" smtClean="0"/>
              <a:t>19</a:t>
            </a:fld>
            <a:endParaRPr lang="en-US"/>
          </a:p>
        </p:txBody>
      </p:sp>
    </p:spTree>
    <p:extLst>
      <p:ext uri="{BB962C8B-B14F-4D97-AF65-F5344CB8AC3E}">
        <p14:creationId xmlns:p14="http://schemas.microsoft.com/office/powerpoint/2010/main" val="3169895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B3AA7E">
            <a:alpha val="18000"/>
          </a:srgb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 y="0"/>
            <a:ext cx="12191999" cy="6894285"/>
          </a:xfrm>
          <a:prstGeom prst="rect">
            <a:avLst/>
          </a:prstGeom>
        </p:spPr>
      </p:pic>
      <p:sp>
        <p:nvSpPr>
          <p:cNvPr id="2" name="Title 1"/>
          <p:cNvSpPr>
            <a:spLocks noGrp="1"/>
          </p:cNvSpPr>
          <p:nvPr>
            <p:ph type="title"/>
          </p:nvPr>
        </p:nvSpPr>
        <p:spPr>
          <a:xfrm>
            <a:off x="455365" y="122467"/>
            <a:ext cx="11460864" cy="5178843"/>
          </a:xfrm>
        </p:spPr>
        <p:txBody>
          <a:bodyPr>
            <a:noAutofit/>
          </a:bodyPr>
          <a:lstStyle>
            <a:lvl1pPr algn="ctr">
              <a:defRPr lang="en-US" sz="6000" kern="1200" dirty="0">
                <a:solidFill>
                  <a:srgbClr val="290088"/>
                </a:solidFill>
                <a:latin typeface="+mn-lt"/>
                <a:ea typeface="+mj-ea"/>
                <a:cs typeface="+mj-cs"/>
              </a:defRPr>
            </a:lvl1pPr>
          </a:lstStyle>
          <a:p>
            <a:r>
              <a:rPr lang="en-US" dirty="0"/>
              <a:t>Click to edit Master title style</a:t>
            </a:r>
          </a:p>
        </p:txBody>
      </p:sp>
      <p:sp>
        <p:nvSpPr>
          <p:cNvPr id="14" name="Text Placeholder 13"/>
          <p:cNvSpPr>
            <a:spLocks noGrp="1"/>
          </p:cNvSpPr>
          <p:nvPr>
            <p:ph type="body" sz="quarter" idx="10"/>
          </p:nvPr>
        </p:nvSpPr>
        <p:spPr>
          <a:xfrm>
            <a:off x="5687786" y="5203334"/>
            <a:ext cx="6388100" cy="1538550"/>
          </a:xfrm>
        </p:spPr>
        <p:txBody>
          <a:bodyPr>
            <a:normAutofit/>
          </a:bodyPr>
          <a:lstStyle>
            <a:lvl1pPr marL="0" indent="0" algn="l">
              <a:buNone/>
              <a:defRPr sz="2400">
                <a:solidFill>
                  <a:srgbClr val="290088"/>
                </a:solidFill>
                <a:latin typeface="+mj-lt"/>
              </a:defRPr>
            </a:lvl1pPr>
            <a:lvl2pPr marL="457200" indent="0" algn="ctr">
              <a:buNone/>
              <a:defRPr sz="1800">
                <a:latin typeface="HelveticaNeueLT Std Cn" panose="020B0506030502030204" pitchFamily="34" charset="0"/>
              </a:defRPr>
            </a:lvl2pPr>
            <a:lvl3pPr marL="914400" indent="0" algn="ctr">
              <a:buNone/>
              <a:defRPr sz="1800">
                <a:latin typeface="HelveticaNeueLT Std Cn" panose="020B0506030502030204" pitchFamily="34" charset="0"/>
              </a:defRPr>
            </a:lvl3pPr>
            <a:lvl4pPr marL="1371600" indent="0" algn="ctr">
              <a:buNone/>
              <a:defRPr sz="1800">
                <a:latin typeface="HelveticaNeueLT Std Cn" panose="020B0506030502030204" pitchFamily="34" charset="0"/>
              </a:defRPr>
            </a:lvl4pPr>
            <a:lvl5pPr marL="1828800" indent="0" algn="ctr">
              <a:buNone/>
              <a:defRPr sz="1800">
                <a:latin typeface="HelveticaNeueLT Std Cn" panose="020B0506030502030204" pitchFamily="34" charset="0"/>
              </a:defRPr>
            </a:lvl5pPr>
          </a:lstStyle>
          <a:p>
            <a:pPr lvl="0"/>
            <a:r>
              <a:rPr lang="en-US" dirty="0"/>
              <a:t>Click to edit Master text styles</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205132"/>
            <a:ext cx="5376104" cy="892665"/>
          </a:xfrm>
          <a:prstGeom prst="rect">
            <a:avLst/>
          </a:prstGeom>
        </p:spPr>
      </p:pic>
    </p:spTree>
    <p:extLst>
      <p:ext uri="{BB962C8B-B14F-4D97-AF65-F5344CB8AC3E}">
        <p14:creationId xmlns:p14="http://schemas.microsoft.com/office/powerpoint/2010/main" val="361771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03EA6F-09DB-443B-B17A-76613FDF79B8}" type="datetimeFigureOut">
              <a:rPr lang="en-US" smtClean="0"/>
              <a:pPr/>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3BA949-CD2C-4590-B090-BB94B8C913C7}" type="slidenum">
              <a:rPr lang="en-US" smtClean="0"/>
              <a:pPr/>
              <a:t>‹#›</a:t>
            </a:fld>
            <a:endParaRPr lang="en-US"/>
          </a:p>
        </p:txBody>
      </p:sp>
    </p:spTree>
    <p:extLst>
      <p:ext uri="{BB962C8B-B14F-4D97-AF65-F5344CB8AC3E}">
        <p14:creationId xmlns:p14="http://schemas.microsoft.com/office/powerpoint/2010/main" val="1204182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03EA6F-09DB-443B-B17A-76613FDF79B8}" type="datetimeFigureOut">
              <a:rPr lang="en-US" smtClean="0"/>
              <a:pPr/>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3BA949-CD2C-4590-B090-BB94B8C913C7}" type="slidenum">
              <a:rPr lang="en-US" smtClean="0"/>
              <a:pPr/>
              <a:t>‹#›</a:t>
            </a:fld>
            <a:endParaRPr lang="en-US"/>
          </a:p>
        </p:txBody>
      </p:sp>
    </p:spTree>
    <p:extLst>
      <p:ext uri="{BB962C8B-B14F-4D97-AF65-F5344CB8AC3E}">
        <p14:creationId xmlns:p14="http://schemas.microsoft.com/office/powerpoint/2010/main" val="146983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1851" y="3"/>
            <a:ext cx="10515600" cy="6857999"/>
          </a:xfrm>
        </p:spPr>
        <p:txBody>
          <a:bodyPr anchor="ctr" anchorCtr="0">
            <a:normAutofit/>
          </a:bodyPr>
          <a:lstStyle>
            <a:lvl1pPr algn="ctr">
              <a:defRPr sz="96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55407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F6F4E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ECD245-0481-414C-AD4C-E009E2C29E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280249" y="6015831"/>
            <a:ext cx="604303" cy="681037"/>
          </a:xfrm>
          <a:prstGeom prst="rect">
            <a:avLst/>
          </a:prstGeom>
        </p:spPr>
      </p:pic>
    </p:spTree>
    <p:extLst>
      <p:ext uri="{BB962C8B-B14F-4D97-AF65-F5344CB8AC3E}">
        <p14:creationId xmlns:p14="http://schemas.microsoft.com/office/powerpoint/2010/main" val="13832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and Vertical Text">
    <p:bg>
      <p:bgPr>
        <a:solidFill>
          <a:srgbClr val="F3F2F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F6E461-C688-473F-9C03-55D0626563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280249" y="6015831"/>
            <a:ext cx="604303" cy="681037"/>
          </a:xfrm>
          <a:prstGeom prst="rect">
            <a:avLst/>
          </a:prstGeom>
        </p:spPr>
      </p:pic>
    </p:spTree>
    <p:extLst>
      <p:ext uri="{BB962C8B-B14F-4D97-AF65-F5344CB8AC3E}">
        <p14:creationId xmlns:p14="http://schemas.microsoft.com/office/powerpoint/2010/main" val="559481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019BB-40F5-4E27-AF33-C72AEC2A297A}"/>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04D6CBF-C71A-4145-9863-CC7A16DA674C}"/>
              </a:ext>
            </a:extLst>
          </p:cNvPr>
          <p:cNvSpPr>
            <a:spLocks noGrp="1"/>
          </p:cNvSpPr>
          <p:nvPr>
            <p:ph type="dt" sz="half" idx="10"/>
          </p:nvPr>
        </p:nvSpPr>
        <p:spPr/>
        <p:txBody>
          <a:bodyPr/>
          <a:lstStyle/>
          <a:p>
            <a:fld id="{CD03EA6F-09DB-443B-B17A-76613FDF79B8}" type="datetimeFigureOut">
              <a:rPr lang="en-US" smtClean="0"/>
              <a:pPr/>
              <a:t>10/16/2017</a:t>
            </a:fld>
            <a:endParaRPr lang="en-US"/>
          </a:p>
        </p:txBody>
      </p:sp>
      <p:sp>
        <p:nvSpPr>
          <p:cNvPr id="4" name="Footer Placeholder 3">
            <a:extLst>
              <a:ext uri="{FF2B5EF4-FFF2-40B4-BE49-F238E27FC236}">
                <a16:creationId xmlns:a16="http://schemas.microsoft.com/office/drawing/2014/main" id="{D34E2F0E-7F28-4240-814E-0AA06CA327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CBA040-0BB7-465D-B7C3-893A4DEE3553}"/>
              </a:ext>
            </a:extLst>
          </p:cNvPr>
          <p:cNvSpPr>
            <a:spLocks noGrp="1"/>
          </p:cNvSpPr>
          <p:nvPr>
            <p:ph type="sldNum" sz="quarter" idx="12"/>
          </p:nvPr>
        </p:nvSpPr>
        <p:spPr/>
        <p:txBody>
          <a:bodyPr/>
          <a:lstStyle/>
          <a:p>
            <a:fld id="{E53BA949-CD2C-4590-B090-BB94B8C913C7}" type="slidenum">
              <a:rPr lang="en-US" smtClean="0"/>
              <a:pPr/>
              <a:t>‹#›</a:t>
            </a:fld>
            <a:endParaRPr lang="en-US"/>
          </a:p>
        </p:txBody>
      </p:sp>
      <p:pic>
        <p:nvPicPr>
          <p:cNvPr id="6" name="Picture 5">
            <a:extLst>
              <a:ext uri="{FF2B5EF4-FFF2-40B4-BE49-F238E27FC236}">
                <a16:creationId xmlns:a16="http://schemas.microsoft.com/office/drawing/2014/main" id="{D089DE07-5E6E-47CE-A7AF-E35C83DE9A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280249" y="6015831"/>
            <a:ext cx="604303" cy="681037"/>
          </a:xfrm>
          <a:prstGeom prst="rect">
            <a:avLst/>
          </a:prstGeom>
        </p:spPr>
      </p:pic>
    </p:spTree>
    <p:extLst>
      <p:ext uri="{BB962C8B-B14F-4D97-AF65-F5344CB8AC3E}">
        <p14:creationId xmlns:p14="http://schemas.microsoft.com/office/powerpoint/2010/main" val="1281032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Left No Logo">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728" r="26935" b="47056"/>
          <a:stretch/>
        </p:blipFill>
        <p:spPr bwMode="auto">
          <a:xfrm>
            <a:off x="-1" y="873715"/>
            <a:ext cx="12192001" cy="598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06400" y="1600200"/>
            <a:ext cx="11176000" cy="4572000"/>
          </a:xfrm>
          <a:solidFill>
            <a:srgbClr val="FFFFFF">
              <a:alpha val="69804"/>
            </a:srgbClr>
          </a:solid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solidFill>
                  <a:schemeClr val="accent1">
                    <a:lumMod val="75000"/>
                  </a:schemeClr>
                </a:solidFill>
                <a:latin typeface="+mn-lt"/>
              </a:defRPr>
            </a:lvl1pPr>
            <a:lvl2pPr>
              <a:defRPr lang="en-US" dirty="0" smtClean="0">
                <a:solidFill>
                  <a:schemeClr val="accent1">
                    <a:lumMod val="75000"/>
                  </a:schemeClr>
                </a:solidFill>
                <a:latin typeface="+mn-lt"/>
              </a:defRPr>
            </a:lvl2pPr>
            <a:lvl3pPr>
              <a:defRPr lang="en-US" dirty="0" smtClean="0">
                <a:solidFill>
                  <a:schemeClr val="accent1">
                    <a:lumMod val="75000"/>
                  </a:schemeClr>
                </a:solidFill>
                <a:latin typeface="+mn-lt"/>
              </a:defRPr>
            </a:lvl3pPr>
            <a:lvl4pPr>
              <a:defRPr lang="en-US" dirty="0" smtClean="0">
                <a:solidFill>
                  <a:schemeClr val="accent1">
                    <a:lumMod val="75000"/>
                  </a:schemeClr>
                </a:solidFill>
                <a:latin typeface="+mn-lt"/>
              </a:defRPr>
            </a:lvl4pPr>
            <a:lvl5pPr>
              <a:defRPr lang="en-US" dirty="0">
                <a:solidFill>
                  <a:schemeClr val="accent1">
                    <a:lumMod val="7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416676"/>
            <a:ext cx="2844800" cy="365125"/>
          </a:xfrm>
          <a:prstGeom prst="rect">
            <a:avLst/>
          </a:prstGeom>
        </p:spPr>
        <p:txBody>
          <a:bodyPr/>
          <a:lstStyle>
            <a:lvl1pPr fontAlgn="auto">
              <a:spcBef>
                <a:spcPts val="0"/>
              </a:spcBef>
              <a:spcAft>
                <a:spcPts val="0"/>
              </a:spcAft>
              <a:defRPr>
                <a:latin typeface="+mn-lt"/>
              </a:defRPr>
            </a:lvl1pPr>
          </a:lstStyle>
          <a:p>
            <a:pPr>
              <a:defRPr/>
            </a:pPr>
            <a:fld id="{F9AA857C-7821-4C5A-ACED-61546AC1B345}" type="datetimeFigureOut">
              <a:rPr lang="en-US"/>
              <a:pPr>
                <a:defRPr/>
              </a:pPr>
              <a:t>10/16/2017</a:t>
            </a:fld>
            <a:endParaRPr lang="en-US"/>
          </a:p>
        </p:txBody>
      </p:sp>
      <p:sp>
        <p:nvSpPr>
          <p:cNvPr id="5" name="Footer Placeholder 4"/>
          <p:cNvSpPr>
            <a:spLocks noGrp="1"/>
          </p:cNvSpPr>
          <p:nvPr>
            <p:ph type="ftr" sz="quarter" idx="11"/>
          </p:nvPr>
        </p:nvSpPr>
        <p:spPr>
          <a:xfrm>
            <a:off x="4165600" y="6416676"/>
            <a:ext cx="38608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8737600" y="6416676"/>
            <a:ext cx="2844800" cy="365125"/>
          </a:xfrm>
          <a:prstGeom prst="rect">
            <a:avLst/>
          </a:prstGeom>
        </p:spPr>
        <p:txBody>
          <a:bodyPr/>
          <a:lstStyle>
            <a:lvl1pPr fontAlgn="auto">
              <a:spcBef>
                <a:spcPts val="0"/>
              </a:spcBef>
              <a:spcAft>
                <a:spcPts val="0"/>
              </a:spcAft>
              <a:defRPr>
                <a:latin typeface="+mn-lt"/>
              </a:defRPr>
            </a:lvl1pPr>
          </a:lstStyle>
          <a:p>
            <a:pPr>
              <a:defRPr/>
            </a:pPr>
            <a:fld id="{75BA1E63-C882-434F-9AB5-76AD3CB6F194}" type="slidenum">
              <a:rPr lang="en-US"/>
              <a:pPr>
                <a:defRPr/>
              </a:pPr>
              <a:t>‹#›</a:t>
            </a:fld>
            <a:endParaRPr lang="en-US"/>
          </a:p>
        </p:txBody>
      </p:sp>
      <p:sp>
        <p:nvSpPr>
          <p:cNvPr id="19" name="Title 1"/>
          <p:cNvSpPr>
            <a:spLocks noGrp="1"/>
          </p:cNvSpPr>
          <p:nvPr>
            <p:ph type="title"/>
          </p:nvPr>
        </p:nvSpPr>
        <p:spPr>
          <a:xfrm>
            <a:off x="406400" y="168166"/>
            <a:ext cx="11176000" cy="1265238"/>
          </a:xfrm>
        </p:spPr>
        <p:txBody>
          <a:bodyPr anchor="ctr"/>
          <a:lstStyle>
            <a:lvl1pPr>
              <a:defRPr sz="4000" i="1"/>
            </a:lvl1pPr>
          </a:lstStyle>
          <a:p>
            <a:r>
              <a:rPr lang="en-US" dirty="0"/>
              <a:t>Click to edit Master title style</a:t>
            </a:r>
          </a:p>
        </p:txBody>
      </p:sp>
    </p:spTree>
    <p:extLst>
      <p:ext uri="{BB962C8B-B14F-4D97-AF65-F5344CB8AC3E}">
        <p14:creationId xmlns:p14="http://schemas.microsoft.com/office/powerpoint/2010/main" val="1587824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Left + Logo">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728" r="26935" b="47056"/>
          <a:stretch/>
        </p:blipFill>
        <p:spPr bwMode="auto">
          <a:xfrm>
            <a:off x="-1" y="873715"/>
            <a:ext cx="12192001" cy="598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06400" y="1600200"/>
            <a:ext cx="11176000" cy="4572000"/>
          </a:xfrm>
          <a:prstGeom prst="rect">
            <a:avLst/>
          </a:prstGeom>
          <a:solidFill>
            <a:srgbClr val="FFFFFF">
              <a:alpha val="69804"/>
            </a:srgbClr>
          </a:solidFill>
        </p:spPr>
        <p:txBody>
          <a:bodyPr/>
          <a:lstStyle>
            <a:lvl1pPr>
              <a:defRPr>
                <a:solidFill>
                  <a:schemeClr val="accent1">
                    <a:lumMod val="75000"/>
                  </a:schemeClr>
                </a:solidFill>
                <a:latin typeface="+mn-lt"/>
              </a:defRPr>
            </a:lvl1pPr>
            <a:lvl2pPr>
              <a:defRPr>
                <a:solidFill>
                  <a:schemeClr val="accent1">
                    <a:lumMod val="75000"/>
                  </a:schemeClr>
                </a:solidFill>
                <a:latin typeface="+mn-lt"/>
              </a:defRPr>
            </a:lvl2pPr>
            <a:lvl3pPr>
              <a:defRPr>
                <a:solidFill>
                  <a:schemeClr val="accent1">
                    <a:lumMod val="75000"/>
                  </a:schemeClr>
                </a:solidFill>
                <a:latin typeface="+mn-lt"/>
              </a:defRPr>
            </a:lvl3pPr>
            <a:lvl4pPr>
              <a:defRPr>
                <a:solidFill>
                  <a:schemeClr val="accent1">
                    <a:lumMod val="75000"/>
                  </a:schemeClr>
                </a:solidFill>
                <a:latin typeface="+mn-lt"/>
              </a:defRPr>
            </a:lvl4pPr>
            <a:lvl5pPr>
              <a:defRPr>
                <a:solidFill>
                  <a:schemeClr val="accent1">
                    <a:lumMod val="7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416676"/>
            <a:ext cx="2844800" cy="365125"/>
          </a:xfrm>
          <a:prstGeom prst="rect">
            <a:avLst/>
          </a:prstGeom>
        </p:spPr>
        <p:txBody>
          <a:bodyPr/>
          <a:lstStyle>
            <a:lvl1pPr fontAlgn="auto">
              <a:spcBef>
                <a:spcPts val="0"/>
              </a:spcBef>
              <a:spcAft>
                <a:spcPts val="0"/>
              </a:spcAft>
              <a:defRPr>
                <a:latin typeface="+mn-lt"/>
              </a:defRPr>
            </a:lvl1pPr>
          </a:lstStyle>
          <a:p>
            <a:pPr>
              <a:defRPr/>
            </a:pPr>
            <a:fld id="{F9AA857C-7821-4C5A-ACED-61546AC1B345}" type="datetimeFigureOut">
              <a:rPr lang="en-US"/>
              <a:pPr>
                <a:defRPr/>
              </a:pPr>
              <a:t>10/16/2017</a:t>
            </a:fld>
            <a:endParaRPr lang="en-US"/>
          </a:p>
        </p:txBody>
      </p:sp>
      <p:sp>
        <p:nvSpPr>
          <p:cNvPr id="5" name="Footer Placeholder 4"/>
          <p:cNvSpPr>
            <a:spLocks noGrp="1"/>
          </p:cNvSpPr>
          <p:nvPr>
            <p:ph type="ftr" sz="quarter" idx="11"/>
          </p:nvPr>
        </p:nvSpPr>
        <p:spPr>
          <a:xfrm>
            <a:off x="4165600" y="6416676"/>
            <a:ext cx="38608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8737600" y="6416676"/>
            <a:ext cx="2844800" cy="365125"/>
          </a:xfrm>
          <a:prstGeom prst="rect">
            <a:avLst/>
          </a:prstGeom>
        </p:spPr>
        <p:txBody>
          <a:bodyPr/>
          <a:lstStyle>
            <a:lvl1pPr fontAlgn="auto">
              <a:spcBef>
                <a:spcPts val="0"/>
              </a:spcBef>
              <a:spcAft>
                <a:spcPts val="0"/>
              </a:spcAft>
              <a:defRPr>
                <a:latin typeface="+mn-lt"/>
              </a:defRPr>
            </a:lvl1pPr>
          </a:lstStyle>
          <a:p>
            <a:pPr>
              <a:defRPr/>
            </a:pPr>
            <a:fld id="{75BA1E63-C882-434F-9AB5-76AD3CB6F194}" type="slidenum">
              <a:rPr lang="en-US"/>
              <a:pPr>
                <a:defRPr/>
              </a:pPr>
              <a:t>‹#›</a:t>
            </a:fld>
            <a:endParaRPr lang="en-US"/>
          </a:p>
        </p:txBody>
      </p:sp>
      <p:sp>
        <p:nvSpPr>
          <p:cNvPr id="19" name="Title 1"/>
          <p:cNvSpPr>
            <a:spLocks noGrp="1"/>
          </p:cNvSpPr>
          <p:nvPr>
            <p:ph type="title"/>
          </p:nvPr>
        </p:nvSpPr>
        <p:spPr>
          <a:xfrm>
            <a:off x="406400" y="168166"/>
            <a:ext cx="11176000" cy="1265238"/>
          </a:xfrm>
        </p:spPr>
        <p:txBody>
          <a:bodyPr anchor="ctr"/>
          <a:lstStyle>
            <a:lvl1pPr>
              <a:defRPr sz="4000" i="1"/>
            </a:lvl1pPr>
          </a:lstStyle>
          <a:p>
            <a:r>
              <a:rPr lang="en-US" dirty="0"/>
              <a:t>Click to edit Master title style</a:t>
            </a:r>
          </a:p>
        </p:txBody>
      </p:sp>
      <p:pic>
        <p:nvPicPr>
          <p:cNvPr id="8" name="Picture 7"/>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0" b="100000" l="0" r="100000">
                        <a14:foregroundMark x1="22333" y1="7000" x2="22333" y2="7000"/>
                        <a14:foregroundMark x1="48000" y1="8333" x2="48000" y2="8333"/>
                        <a14:foregroundMark x1="45333" y1="9000" x2="45333" y2="9000"/>
                        <a14:foregroundMark x1="71667" y1="6333" x2="71667" y2="6333"/>
                        <a14:foregroundMark x1="38000" y1="31333" x2="38000" y2="31333"/>
                      </a14:backgroundRemoval>
                    </a14:imgEffect>
                  </a14:imgLayer>
                </a14:imgProps>
              </a:ext>
              <a:ext uri="{28A0092B-C50C-407E-A947-70E740481C1C}">
                <a14:useLocalDpi xmlns:a14="http://schemas.microsoft.com/office/drawing/2010/main" val="0"/>
              </a:ext>
            </a:extLst>
          </a:blip>
          <a:stretch>
            <a:fillRect/>
          </a:stretch>
        </p:blipFill>
        <p:spPr>
          <a:xfrm>
            <a:off x="11008853" y="6273126"/>
            <a:ext cx="671171" cy="503378"/>
          </a:xfrm>
          <a:prstGeom prst="rect">
            <a:avLst/>
          </a:prstGeom>
        </p:spPr>
      </p:pic>
    </p:spTree>
    <p:extLst>
      <p:ext uri="{BB962C8B-B14F-4D97-AF65-F5344CB8AC3E}">
        <p14:creationId xmlns:p14="http://schemas.microsoft.com/office/powerpoint/2010/main" val="1820137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04623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03EA6F-09DB-443B-B17A-76613FDF79B8}" type="datetimeFigureOut">
              <a:rPr lang="en-US" smtClean="0"/>
              <a:pPr/>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3BA949-CD2C-4590-B090-BB94B8C913C7}" type="slidenum">
              <a:rPr lang="en-US" smtClean="0"/>
              <a:pPr/>
              <a:t>‹#›</a:t>
            </a:fld>
            <a:endParaRPr lang="en-US"/>
          </a:p>
        </p:txBody>
      </p:sp>
    </p:spTree>
    <p:extLst>
      <p:ext uri="{BB962C8B-B14F-4D97-AF65-F5344CB8AC3E}">
        <p14:creationId xmlns:p14="http://schemas.microsoft.com/office/powerpoint/2010/main" val="673426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53384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10/16/2017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14355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81876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3EA6F-09DB-443B-B17A-76613FDF79B8}" type="datetimeFigureOut">
              <a:rPr lang="en-US" smtClean="0"/>
              <a:t>10/16/2017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3BA949-CD2C-4590-B090-BB94B8C913C7}" type="slidenum">
              <a:rPr lang="en-US" smtClean="0"/>
              <a:t>‹#›</a:t>
            </a:fld>
            <a:endParaRPr lang="en-US"/>
          </a:p>
        </p:txBody>
      </p:sp>
    </p:spTree>
    <p:extLst>
      <p:ext uri="{BB962C8B-B14F-4D97-AF65-F5344CB8AC3E}">
        <p14:creationId xmlns:p14="http://schemas.microsoft.com/office/powerpoint/2010/main" val="211613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03EA6F-09DB-443B-B17A-76613FDF79B8}" type="datetimeFigureOut">
              <a:rPr lang="en-US" smtClean="0"/>
              <a:pPr/>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3BA949-CD2C-4590-B090-BB94B8C913C7}" type="slidenum">
              <a:rPr lang="en-US" smtClean="0"/>
              <a:pPr/>
              <a:t>‹#›</a:t>
            </a:fld>
            <a:endParaRPr lang="en-US"/>
          </a:p>
        </p:txBody>
      </p:sp>
    </p:spTree>
    <p:extLst>
      <p:ext uri="{BB962C8B-B14F-4D97-AF65-F5344CB8AC3E}">
        <p14:creationId xmlns:p14="http://schemas.microsoft.com/office/powerpoint/2010/main" val="777561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03EA6F-09DB-443B-B17A-76613FDF79B8}" type="datetimeFigureOut">
              <a:rPr lang="en-US" smtClean="0"/>
              <a:pPr/>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3BA949-CD2C-4590-B090-BB94B8C913C7}" type="slidenum">
              <a:rPr lang="en-US" smtClean="0"/>
              <a:pPr/>
              <a:t>‹#›</a:t>
            </a:fld>
            <a:endParaRPr lang="en-US"/>
          </a:p>
        </p:txBody>
      </p:sp>
    </p:spTree>
    <p:extLst>
      <p:ext uri="{BB962C8B-B14F-4D97-AF65-F5344CB8AC3E}">
        <p14:creationId xmlns:p14="http://schemas.microsoft.com/office/powerpoint/2010/main" val="2105461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17B360-CB58-4577-B560-1A67FD772D5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a:stretch/>
        </p:blipFill>
        <p:spPr>
          <a:xfrm>
            <a:off x="2" y="-36285"/>
            <a:ext cx="12191999" cy="6894285"/>
          </a:xfrm>
          <a:prstGeom prst="rect">
            <a:avLst/>
          </a:prstGeom>
        </p:spPr>
      </p:pic>
      <p:pic>
        <p:nvPicPr>
          <p:cNvPr id="9" name="Picture 8">
            <a:extLst>
              <a:ext uri="{FF2B5EF4-FFF2-40B4-BE49-F238E27FC236}">
                <a16:creationId xmlns:a16="http://schemas.microsoft.com/office/drawing/2014/main" id="{8196368B-AEB8-4975-80C1-47E30510F47C}"/>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a:stretch/>
        </p:blipFill>
        <p:spPr>
          <a:xfrm>
            <a:off x="11280249" y="6015831"/>
            <a:ext cx="604303" cy="681037"/>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3EA6F-09DB-443B-B17A-76613FDF79B8}" type="datetimeFigureOut">
              <a:rPr lang="en-US" smtClean="0"/>
              <a:pPr/>
              <a:t>10/16/2017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3BA949-CD2C-4590-B090-BB94B8C913C7}" type="slidenum">
              <a:rPr lang="en-US" smtClean="0"/>
              <a:pPr/>
              <a:t>‹#›</a:t>
            </a:fld>
            <a:endParaRPr lang="en-US"/>
          </a:p>
        </p:txBody>
      </p:sp>
    </p:spTree>
    <p:extLst>
      <p:ext uri="{BB962C8B-B14F-4D97-AF65-F5344CB8AC3E}">
        <p14:creationId xmlns:p14="http://schemas.microsoft.com/office/powerpoint/2010/main" val="4098781964"/>
      </p:ext>
    </p:extLst>
  </p:cSld>
  <p:clrMap bg1="lt1" tx1="dk1" bg2="lt2" tx2="dk2" accent1="accent1" accent2="accent2" accent3="accent3" accent4="accent4" accent5="accent5" accent6="accent6" hlink="hlink" folHlink="folHlink"/>
  <p:sldLayoutIdLst>
    <p:sldLayoutId id="214748366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665" r:id="rId12"/>
    <p:sldLayoutId id="2147483683" r:id="rId13"/>
    <p:sldLayoutId id="2147483684" r:id="rId14"/>
    <p:sldLayoutId id="2147483727" r:id="rId15"/>
    <p:sldLayoutId id="2147483728" r:id="rId16"/>
    <p:sldLayoutId id="2147483729" r:id="rId17"/>
    <p:sldLayoutId id="214748373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thecommonwealth.org/youth" TargetMode="Externa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hyperlink" Target="http://www.uis.unesco.org/Pages/default.aspx"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2286000" y="3581400"/>
            <a:ext cx="8382000" cy="3276601"/>
          </a:xfrm>
          <a:prstGeom prst="triangle">
            <a:avLst>
              <a:gd name="adj" fmla="val 50774"/>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74871D83-E070-4DA0-B9F8-2A61AD11C564}"/>
              </a:ext>
            </a:extLst>
          </p:cNvPr>
          <p:cNvSpPr>
            <a:spLocks noGrp="1"/>
          </p:cNvSpPr>
          <p:nvPr>
            <p:ph type="title"/>
          </p:nvPr>
        </p:nvSpPr>
        <p:spPr/>
        <p:txBody>
          <a:bodyPr/>
          <a:lstStyle/>
          <a:p>
            <a:endParaRPr lang="en-CA" dirty="0"/>
          </a:p>
        </p:txBody>
      </p:sp>
      <p:sp>
        <p:nvSpPr>
          <p:cNvPr id="15" name="Text Placeholder 14">
            <a:extLst>
              <a:ext uri="{FF2B5EF4-FFF2-40B4-BE49-F238E27FC236}">
                <a16:creationId xmlns:a16="http://schemas.microsoft.com/office/drawing/2014/main" id="{0BE18172-2568-486E-BBCF-99CB76FFE929}"/>
              </a:ext>
            </a:extLst>
          </p:cNvPr>
          <p:cNvSpPr>
            <a:spLocks noGrp="1"/>
          </p:cNvSpPr>
          <p:nvPr>
            <p:ph type="body" sz="quarter" idx="10"/>
          </p:nvPr>
        </p:nvSpPr>
        <p:spPr>
          <a:xfrm>
            <a:off x="5666015" y="5065683"/>
            <a:ext cx="6388100" cy="1538550"/>
          </a:xfrm>
        </p:spPr>
        <p:txBody>
          <a:bodyPr>
            <a:normAutofit fontScale="92500" lnSpcReduction="10000"/>
          </a:bodyPr>
          <a:lstStyle/>
          <a:p>
            <a:r>
              <a:rPr lang="en-US" dirty="0"/>
              <a:t>Professor Asha </a:t>
            </a:r>
            <a:r>
              <a:rPr lang="en-US" dirty="0" err="1"/>
              <a:t>Kanwar</a:t>
            </a:r>
            <a:r>
              <a:rPr lang="en-US" dirty="0"/>
              <a:t>, President &amp; CEO</a:t>
            </a:r>
          </a:p>
          <a:p>
            <a:r>
              <a:rPr lang="en-US" dirty="0"/>
              <a:t>Dr. Venkataraman Balaji, D</a:t>
            </a:r>
            <a:r>
              <a:rPr lang="en-CA" dirty="0" err="1"/>
              <a:t>irector</a:t>
            </a:r>
            <a:r>
              <a:rPr lang="en-CA" dirty="0"/>
              <a:t>, Technology and Knowledge Management</a:t>
            </a:r>
          </a:p>
          <a:p>
            <a:r>
              <a:rPr lang="en-US" dirty="0"/>
              <a:t>1</a:t>
            </a:r>
            <a:r>
              <a:rPr lang="en-CA" dirty="0"/>
              <a:t>7 October 2017</a:t>
            </a:r>
            <a:endParaRPr lang="en-US" dirty="0"/>
          </a:p>
        </p:txBody>
      </p:sp>
      <p:pic>
        <p:nvPicPr>
          <p:cNvPr id="7" name="Picture 6">
            <a:extLst>
              <a:ext uri="{FF2B5EF4-FFF2-40B4-BE49-F238E27FC236}">
                <a16:creationId xmlns:a16="http://schemas.microsoft.com/office/drawing/2014/main" id="{83A60B8B-2168-4D63-A7AB-A32B817AA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9249"/>
            <a:ext cx="12192000" cy="3519424"/>
          </a:xfrm>
          <a:prstGeom prst="rect">
            <a:avLst/>
          </a:prstGeom>
        </p:spPr>
      </p:pic>
    </p:spTree>
    <p:extLst>
      <p:ext uri="{BB962C8B-B14F-4D97-AF65-F5344CB8AC3E}">
        <p14:creationId xmlns:p14="http://schemas.microsoft.com/office/powerpoint/2010/main" val="334989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C4F03FA2-90CC-4D91-9F0C-2EB6F0388D92}"/>
              </a:ext>
            </a:extLst>
          </p:cNvPr>
          <p:cNvGraphicFramePr/>
          <p:nvPr>
            <p:extLst>
              <p:ext uri="{D42A27DB-BD31-4B8C-83A1-F6EECF244321}">
                <p14:modId xmlns:p14="http://schemas.microsoft.com/office/powerpoint/2010/main" val="790508883"/>
              </p:ext>
            </p:extLst>
          </p:nvPr>
        </p:nvGraphicFramePr>
        <p:xfrm>
          <a:off x="619431" y="19665"/>
          <a:ext cx="10894143" cy="7262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260F789B-D3A0-445D-AB46-98F53E579729}"/>
              </a:ext>
            </a:extLst>
          </p:cNvPr>
          <p:cNvSpPr>
            <a:spLocks noGrp="1"/>
          </p:cNvSpPr>
          <p:nvPr>
            <p:ph type="title"/>
          </p:nvPr>
        </p:nvSpPr>
        <p:spPr/>
        <p:txBody>
          <a:bodyPr>
            <a:normAutofit/>
          </a:bodyPr>
          <a:lstStyle/>
          <a:p>
            <a:r>
              <a:rPr lang="en-US" dirty="0"/>
              <a:t>MOOC as a Tech Suite….</a:t>
            </a:r>
            <a:endParaRPr lang="en-CA" dirty="0"/>
          </a:p>
        </p:txBody>
      </p:sp>
    </p:spTree>
    <p:extLst>
      <p:ext uri="{BB962C8B-B14F-4D97-AF65-F5344CB8AC3E}">
        <p14:creationId xmlns:p14="http://schemas.microsoft.com/office/powerpoint/2010/main" val="153787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B4F5DD-145D-43AF-9107-8F5AF8E5BB88}"/>
              </a:ext>
            </a:extLst>
          </p:cNvPr>
          <p:cNvSpPr>
            <a:spLocks noGrp="1"/>
          </p:cNvSpPr>
          <p:nvPr>
            <p:ph type="title"/>
          </p:nvPr>
        </p:nvSpPr>
        <p:spPr/>
        <p:txBody>
          <a:bodyPr/>
          <a:lstStyle/>
          <a:p>
            <a:r>
              <a:rPr lang="en-CA"/>
              <a:t>Diversification in MOOCs</a:t>
            </a:r>
            <a:endParaRPr lang="en-CA" dirty="0"/>
          </a:p>
        </p:txBody>
      </p:sp>
      <p:sp>
        <p:nvSpPr>
          <p:cNvPr id="2" name="Content Placeholder 1">
            <a:extLst>
              <a:ext uri="{FF2B5EF4-FFF2-40B4-BE49-F238E27FC236}">
                <a16:creationId xmlns:a16="http://schemas.microsoft.com/office/drawing/2014/main" id="{30E0D1B8-1B37-4432-A9E2-783280E296BB}"/>
              </a:ext>
            </a:extLst>
          </p:cNvPr>
          <p:cNvSpPr>
            <a:spLocks noGrp="1"/>
          </p:cNvSpPr>
          <p:nvPr>
            <p:ph idx="1"/>
          </p:nvPr>
        </p:nvSpPr>
        <p:spPr/>
        <p:txBody>
          <a:bodyPr>
            <a:normAutofit/>
          </a:bodyPr>
          <a:lstStyle/>
          <a:p>
            <a:r>
              <a:rPr lang="en-US" sz="3200" dirty="0"/>
              <a:t>No longer limited to credit orientation</a:t>
            </a:r>
          </a:p>
          <a:p>
            <a:r>
              <a:rPr lang="en-US" sz="3200" dirty="0"/>
              <a:t>Not limited to Higher Education sector</a:t>
            </a:r>
            <a:endParaRPr lang="en-CA" sz="3200" dirty="0"/>
          </a:p>
        </p:txBody>
      </p:sp>
      <p:pic>
        <p:nvPicPr>
          <p:cNvPr id="1028" name="Picture 4" descr="https://incomebully.com/wp-content/uploads/2015/04/diversify.jpg">
            <a:extLst>
              <a:ext uri="{FF2B5EF4-FFF2-40B4-BE49-F238E27FC236}">
                <a16:creationId xmlns:a16="http://schemas.microsoft.com/office/drawing/2014/main" id="{28B6127D-0B08-4E16-A1AC-9699BD13E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852" y="2842352"/>
            <a:ext cx="6129149" cy="401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59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284435-E588-43CC-AC5B-3185C9AA8674}"/>
              </a:ext>
            </a:extLst>
          </p:cNvPr>
          <p:cNvSpPr>
            <a:spLocks noGrp="1"/>
          </p:cNvSpPr>
          <p:nvPr>
            <p:ph type="title"/>
          </p:nvPr>
        </p:nvSpPr>
        <p:spPr>
          <a:xfrm>
            <a:off x="658051" y="3957009"/>
            <a:ext cx="10515600" cy="1325563"/>
          </a:xfrm>
        </p:spPr>
        <p:txBody>
          <a:bodyPr>
            <a:normAutofit/>
          </a:bodyPr>
          <a:lstStyle/>
          <a:p>
            <a:r>
              <a:rPr lang="en-CA" sz="4800" dirty="0"/>
              <a:t>Direct Use of a MOOC Service</a:t>
            </a:r>
          </a:p>
        </p:txBody>
      </p:sp>
      <p:pic>
        <p:nvPicPr>
          <p:cNvPr id="4" name="Content Placeholder 4">
            <a:extLst>
              <a:ext uri="{FF2B5EF4-FFF2-40B4-BE49-F238E27FC236}">
                <a16:creationId xmlns:a16="http://schemas.microsoft.com/office/drawing/2014/main" id="{FF7C864D-124B-4CE0-9491-98E326E3E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617" y="0"/>
            <a:ext cx="10450383" cy="3524742"/>
          </a:xfrm>
          <a:prstGeom prst="rect">
            <a:avLst/>
          </a:prstGeom>
        </p:spPr>
      </p:pic>
      <p:pic>
        <p:nvPicPr>
          <p:cNvPr id="5" name="Picture 4">
            <a:extLst>
              <a:ext uri="{FF2B5EF4-FFF2-40B4-BE49-F238E27FC236}">
                <a16:creationId xmlns:a16="http://schemas.microsoft.com/office/drawing/2014/main" id="{04029125-D5CC-4322-9CB3-204D9611F823}"/>
              </a:ext>
            </a:extLst>
          </p:cNvPr>
          <p:cNvPicPr>
            <a:picLocks noChangeAspect="1"/>
          </p:cNvPicPr>
          <p:nvPr/>
        </p:nvPicPr>
        <p:blipFill rotWithShape="1">
          <a:blip r:embed="rId3">
            <a:extLst>
              <a:ext uri="{28A0092B-C50C-407E-A947-70E740481C1C}">
                <a14:useLocalDpi xmlns:a14="http://schemas.microsoft.com/office/drawing/2010/main" val="0"/>
              </a:ext>
            </a:extLst>
          </a:blip>
          <a:srcRect l="1489"/>
          <a:stretch/>
        </p:blipFill>
        <p:spPr>
          <a:xfrm>
            <a:off x="0" y="5714840"/>
            <a:ext cx="5827716" cy="1143160"/>
          </a:xfrm>
          <a:prstGeom prst="rect">
            <a:avLst/>
          </a:prstGeom>
        </p:spPr>
      </p:pic>
    </p:spTree>
    <p:extLst>
      <p:ext uri="{BB962C8B-B14F-4D97-AF65-F5344CB8AC3E}">
        <p14:creationId xmlns:p14="http://schemas.microsoft.com/office/powerpoint/2010/main" val="423500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09EE3D-F142-4C37-902E-EFBFF77F123A}"/>
              </a:ext>
            </a:extLst>
          </p:cNvPr>
          <p:cNvSpPr>
            <a:spLocks noGrp="1"/>
          </p:cNvSpPr>
          <p:nvPr>
            <p:ph type="title"/>
          </p:nvPr>
        </p:nvSpPr>
        <p:spPr/>
        <p:txBody>
          <a:bodyPr/>
          <a:lstStyle/>
          <a:p>
            <a:r>
              <a:rPr lang="en-CA"/>
              <a:t>Adaptation of Tech</a:t>
            </a:r>
            <a:endParaRPr lang="en-CA" dirty="0"/>
          </a:p>
        </p:txBody>
      </p:sp>
      <p:sp>
        <p:nvSpPr>
          <p:cNvPr id="2" name="Content Placeholder 1">
            <a:extLst>
              <a:ext uri="{FF2B5EF4-FFF2-40B4-BE49-F238E27FC236}">
                <a16:creationId xmlns:a16="http://schemas.microsoft.com/office/drawing/2014/main" id="{83A7AA22-EEC2-4C35-9A56-6E2253906595}"/>
              </a:ext>
            </a:extLst>
          </p:cNvPr>
          <p:cNvSpPr>
            <a:spLocks noGrp="1"/>
          </p:cNvSpPr>
          <p:nvPr>
            <p:ph idx="4294967295"/>
          </p:nvPr>
        </p:nvSpPr>
        <p:spPr>
          <a:xfrm>
            <a:off x="838200" y="5505450"/>
            <a:ext cx="11353800" cy="949879"/>
          </a:xfrm>
        </p:spPr>
        <p:txBody>
          <a:bodyPr>
            <a:normAutofit/>
          </a:bodyPr>
          <a:lstStyle/>
          <a:p>
            <a:pPr marL="0" indent="0">
              <a:buNone/>
            </a:pPr>
            <a:r>
              <a:rPr lang="en-CA" sz="3600" dirty="0" err="1"/>
              <a:t>XuetangX</a:t>
            </a:r>
            <a:r>
              <a:rPr lang="en-CA" sz="3600" dirty="0"/>
              <a:t> has Eight Million learners (Sep 2017)</a:t>
            </a:r>
          </a:p>
        </p:txBody>
      </p:sp>
      <p:pic>
        <p:nvPicPr>
          <p:cNvPr id="2052" name="Picture 4" descr="http://p.sootoo.com/son_media/msg/2017/04/28/752120.png">
            <a:extLst>
              <a:ext uri="{FF2B5EF4-FFF2-40B4-BE49-F238E27FC236}">
                <a16:creationId xmlns:a16="http://schemas.microsoft.com/office/drawing/2014/main" id="{DFE4B183-F676-4F43-925F-8D68D4261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24100"/>
            <a:ext cx="560566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extLst>
              <a:ext uri="{FF2B5EF4-FFF2-40B4-BE49-F238E27FC236}">
                <a16:creationId xmlns:a16="http://schemas.microsoft.com/office/drawing/2014/main" id="{6F5F7415-A33B-4E1C-ADB3-E61A50EBF8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6100" y="1531515"/>
            <a:ext cx="5295900" cy="3529221"/>
          </a:xfrm>
          <a:prstGeom prst="rect">
            <a:avLst/>
          </a:prstGeom>
        </p:spPr>
      </p:pic>
    </p:spTree>
    <p:extLst>
      <p:ext uri="{BB962C8B-B14F-4D97-AF65-F5344CB8AC3E}">
        <p14:creationId xmlns:p14="http://schemas.microsoft.com/office/powerpoint/2010/main" val="264673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3E52DC-063C-404D-8AA1-2E5EF65A347A}"/>
              </a:ext>
            </a:extLst>
          </p:cNvPr>
          <p:cNvSpPr>
            <a:spLocks noGrp="1"/>
          </p:cNvSpPr>
          <p:nvPr>
            <p:ph type="title"/>
          </p:nvPr>
        </p:nvSpPr>
        <p:spPr/>
        <p:txBody>
          <a:bodyPr/>
          <a:lstStyle/>
          <a:p>
            <a:r>
              <a:rPr lang="en-CA" dirty="0"/>
              <a:t>Re-engineering the Tech Suite in MOOC</a:t>
            </a:r>
          </a:p>
        </p:txBody>
      </p:sp>
      <p:sp>
        <p:nvSpPr>
          <p:cNvPr id="2" name="Content Placeholder 1">
            <a:extLst>
              <a:ext uri="{FF2B5EF4-FFF2-40B4-BE49-F238E27FC236}">
                <a16:creationId xmlns:a16="http://schemas.microsoft.com/office/drawing/2014/main" id="{AF06FF0C-7F2E-4416-B11B-98DF67BFCF97}"/>
              </a:ext>
            </a:extLst>
          </p:cNvPr>
          <p:cNvSpPr>
            <a:spLocks noGrp="1"/>
          </p:cNvSpPr>
          <p:nvPr>
            <p:ph idx="1"/>
          </p:nvPr>
        </p:nvSpPr>
        <p:spPr>
          <a:xfrm>
            <a:off x="627454" y="3800314"/>
            <a:ext cx="4343400" cy="2376178"/>
          </a:xfrm>
        </p:spPr>
        <p:txBody>
          <a:bodyPr>
            <a:normAutofit/>
          </a:bodyPr>
          <a:lstStyle/>
          <a:p>
            <a:pPr marL="0" indent="0">
              <a:buNone/>
            </a:pPr>
            <a:r>
              <a:rPr lang="en-CA" sz="3200" dirty="0"/>
              <a:t>MOOC portal of Ministry of HRD, India (built by Microsoft)</a:t>
            </a:r>
          </a:p>
        </p:txBody>
      </p:sp>
      <p:pic>
        <p:nvPicPr>
          <p:cNvPr id="4" name="Picture 3">
            <a:extLst>
              <a:ext uri="{FF2B5EF4-FFF2-40B4-BE49-F238E27FC236}">
                <a16:creationId xmlns:a16="http://schemas.microsoft.com/office/drawing/2014/main" id="{0E304B32-5502-457B-A30A-4800102D6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 y="1874838"/>
            <a:ext cx="4304104" cy="1763712"/>
          </a:xfrm>
          <a:prstGeom prst="rect">
            <a:avLst/>
          </a:prstGeom>
        </p:spPr>
      </p:pic>
      <p:pic>
        <p:nvPicPr>
          <p:cNvPr id="6" name="Content Placeholder 3">
            <a:extLst>
              <a:ext uri="{FF2B5EF4-FFF2-40B4-BE49-F238E27FC236}">
                <a16:creationId xmlns:a16="http://schemas.microsoft.com/office/drawing/2014/main" id="{C69D9FCE-E09F-419C-B1F5-A40D2CE56D41}"/>
              </a:ext>
            </a:extLst>
          </p:cNvPr>
          <p:cNvPicPr>
            <a:picLocks noChangeAspect="1"/>
          </p:cNvPicPr>
          <p:nvPr/>
        </p:nvPicPr>
        <p:blipFill>
          <a:blip r:embed="rId3"/>
          <a:stretch>
            <a:fillRect/>
          </a:stretch>
        </p:blipFill>
        <p:spPr>
          <a:xfrm>
            <a:off x="5702300" y="1532374"/>
            <a:ext cx="6512454" cy="4351338"/>
          </a:xfrm>
          <a:prstGeom prst="rect">
            <a:avLst/>
          </a:prstGeom>
        </p:spPr>
      </p:pic>
      <p:sp>
        <p:nvSpPr>
          <p:cNvPr id="7" name="Rectangle 6">
            <a:extLst>
              <a:ext uri="{FF2B5EF4-FFF2-40B4-BE49-F238E27FC236}">
                <a16:creationId xmlns:a16="http://schemas.microsoft.com/office/drawing/2014/main" id="{321452B5-DF3F-4AF0-BCBE-9AED3AF9B927}"/>
              </a:ext>
            </a:extLst>
          </p:cNvPr>
          <p:cNvSpPr/>
          <p:nvPr/>
        </p:nvSpPr>
        <p:spPr>
          <a:xfrm>
            <a:off x="3010860" y="6013726"/>
            <a:ext cx="6329361" cy="584775"/>
          </a:xfrm>
          <a:prstGeom prst="rect">
            <a:avLst/>
          </a:prstGeom>
        </p:spPr>
        <p:txBody>
          <a:bodyPr wrap="none">
            <a:spAutoFit/>
          </a:bodyPr>
          <a:lstStyle/>
          <a:p>
            <a:r>
              <a:rPr lang="en-CA" sz="3200" dirty="0"/>
              <a:t>For-profits in China, such as 163.com</a:t>
            </a:r>
          </a:p>
        </p:txBody>
      </p:sp>
    </p:spTree>
    <p:extLst>
      <p:ext uri="{BB962C8B-B14F-4D97-AF65-F5344CB8AC3E}">
        <p14:creationId xmlns:p14="http://schemas.microsoft.com/office/powerpoint/2010/main" val="92643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6D125F-0DBD-434B-B02A-A4A017EBA694}"/>
              </a:ext>
            </a:extLst>
          </p:cNvPr>
          <p:cNvSpPr>
            <a:spLocks noGrp="1"/>
          </p:cNvSpPr>
          <p:nvPr>
            <p:ph type="title"/>
          </p:nvPr>
        </p:nvSpPr>
        <p:spPr/>
        <p:txBody>
          <a:bodyPr/>
          <a:lstStyle/>
          <a:p>
            <a:r>
              <a:rPr lang="en-CA" dirty="0"/>
              <a:t>Why is re-engineering necessary for MOOC4D in Open Education</a:t>
            </a:r>
          </a:p>
        </p:txBody>
      </p:sp>
      <p:sp>
        <p:nvSpPr>
          <p:cNvPr id="2" name="Content Placeholder 1">
            <a:extLst>
              <a:ext uri="{FF2B5EF4-FFF2-40B4-BE49-F238E27FC236}">
                <a16:creationId xmlns:a16="http://schemas.microsoft.com/office/drawing/2014/main" id="{CE33816E-78AA-4492-A6EE-0FE6487A5974}"/>
              </a:ext>
            </a:extLst>
          </p:cNvPr>
          <p:cNvSpPr>
            <a:spLocks noGrp="1"/>
          </p:cNvSpPr>
          <p:nvPr>
            <p:ph idx="1"/>
          </p:nvPr>
        </p:nvSpPr>
        <p:spPr>
          <a:xfrm>
            <a:off x="838200" y="2082799"/>
            <a:ext cx="10515600" cy="4094163"/>
          </a:xfrm>
        </p:spPr>
        <p:txBody>
          <a:bodyPr>
            <a:normAutofit/>
          </a:bodyPr>
          <a:lstStyle/>
          <a:p>
            <a:r>
              <a:rPr lang="en-CA" sz="3600" dirty="0"/>
              <a:t>Reaching out to </a:t>
            </a:r>
            <a:r>
              <a:rPr lang="en-CA" sz="3600" dirty="0">
                <a:highlight>
                  <a:srgbClr val="FFFF00"/>
                </a:highlight>
              </a:rPr>
              <a:t>Faculty with no exposure to TEL</a:t>
            </a:r>
          </a:p>
          <a:p>
            <a:r>
              <a:rPr lang="en-CA" sz="3600" dirty="0">
                <a:highlight>
                  <a:srgbClr val="FFFF00"/>
                </a:highlight>
              </a:rPr>
              <a:t>Learners not comfortable</a:t>
            </a:r>
            <a:r>
              <a:rPr lang="en-CA" sz="3600" dirty="0"/>
              <a:t> with peer-grading and online socialising paradigms in industry-grade MOOCs</a:t>
            </a:r>
          </a:p>
          <a:p>
            <a:r>
              <a:rPr lang="en-CA" sz="3600" dirty="0"/>
              <a:t>Strongly </a:t>
            </a:r>
            <a:r>
              <a:rPr lang="en-CA" sz="3600" dirty="0">
                <a:highlight>
                  <a:srgbClr val="FFFF00"/>
                </a:highlight>
              </a:rPr>
              <a:t>felt need for mentoring </a:t>
            </a:r>
            <a:r>
              <a:rPr lang="en-CA" sz="3600" dirty="0"/>
              <a:t>in the course space</a:t>
            </a:r>
          </a:p>
          <a:p>
            <a:r>
              <a:rPr lang="en-CA" sz="3600" dirty="0">
                <a:highlight>
                  <a:srgbClr val="FFFF00"/>
                </a:highlight>
              </a:rPr>
              <a:t>Video</a:t>
            </a:r>
            <a:r>
              <a:rPr lang="en-CA" sz="3600" dirty="0"/>
              <a:t> streaming demands </a:t>
            </a:r>
            <a:r>
              <a:rPr lang="en-CA" sz="3600" dirty="0">
                <a:highlight>
                  <a:srgbClr val="FFFF00"/>
                </a:highlight>
              </a:rPr>
              <a:t>bandwidth</a:t>
            </a:r>
            <a:r>
              <a:rPr lang="en-CA" sz="3600" dirty="0"/>
              <a:t> </a:t>
            </a:r>
          </a:p>
          <a:p>
            <a:pPr lvl="1"/>
            <a:r>
              <a:rPr lang="en-CA" sz="3600" dirty="0"/>
              <a:t>implies reasonable or </a:t>
            </a:r>
            <a:r>
              <a:rPr lang="en-CA" sz="3600" dirty="0">
                <a:highlight>
                  <a:srgbClr val="FFFF00"/>
                </a:highlight>
              </a:rPr>
              <a:t>high costs to learners</a:t>
            </a:r>
          </a:p>
        </p:txBody>
      </p:sp>
    </p:spTree>
    <p:extLst>
      <p:ext uri="{BB962C8B-B14F-4D97-AF65-F5344CB8AC3E}">
        <p14:creationId xmlns:p14="http://schemas.microsoft.com/office/powerpoint/2010/main" val="331755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47FEF-332E-4E89-AD42-D5BC1DFABD30}"/>
              </a:ext>
            </a:extLst>
          </p:cNvPr>
          <p:cNvSpPr>
            <a:spLocks noGrp="1"/>
          </p:cNvSpPr>
          <p:nvPr>
            <p:ph type="title"/>
          </p:nvPr>
        </p:nvSpPr>
        <p:spPr/>
        <p:txBody>
          <a:bodyPr/>
          <a:lstStyle/>
          <a:p>
            <a:r>
              <a:rPr lang="en-US" dirty="0"/>
              <a:t>COL’s MOOC4Dev</a:t>
            </a:r>
            <a:endParaRPr lang="en-CA" dirty="0"/>
          </a:p>
        </p:txBody>
      </p:sp>
      <p:sp>
        <p:nvSpPr>
          <p:cNvPr id="2" name="Content Placeholder 1">
            <a:extLst>
              <a:ext uri="{FF2B5EF4-FFF2-40B4-BE49-F238E27FC236}">
                <a16:creationId xmlns:a16="http://schemas.microsoft.com/office/drawing/2014/main" id="{B7CE1EAA-562D-46AB-8373-559744B0519E}"/>
              </a:ext>
            </a:extLst>
          </p:cNvPr>
          <p:cNvSpPr>
            <a:spLocks noGrp="1"/>
          </p:cNvSpPr>
          <p:nvPr>
            <p:ph idx="1"/>
          </p:nvPr>
        </p:nvSpPr>
        <p:spPr>
          <a:xfrm>
            <a:off x="838200" y="2409370"/>
            <a:ext cx="4415971" cy="3332163"/>
          </a:xfrm>
        </p:spPr>
        <p:txBody>
          <a:bodyPr>
            <a:normAutofit/>
          </a:bodyPr>
          <a:lstStyle/>
          <a:p>
            <a:r>
              <a:rPr lang="en-US" sz="3600" dirty="0"/>
              <a:t>Adaptation </a:t>
            </a:r>
          </a:p>
          <a:p>
            <a:r>
              <a:rPr lang="en-US" sz="3600" dirty="0"/>
              <a:t>Re-engineering </a:t>
            </a:r>
            <a:br>
              <a:rPr lang="en-US" sz="3600" dirty="0"/>
            </a:br>
            <a:r>
              <a:rPr lang="en-US" sz="3600" dirty="0"/>
              <a:t>and innovation</a:t>
            </a:r>
            <a:endParaRPr lang="en-CA" sz="3600" dirty="0"/>
          </a:p>
        </p:txBody>
      </p:sp>
      <p:pic>
        <p:nvPicPr>
          <p:cNvPr id="4" name="Picture 3">
            <a:extLst>
              <a:ext uri="{FF2B5EF4-FFF2-40B4-BE49-F238E27FC236}">
                <a16:creationId xmlns:a16="http://schemas.microsoft.com/office/drawing/2014/main" id="{699CAEA9-4A2B-451C-B8A9-AA4CABA2FFE5}"/>
              </a:ext>
            </a:extLst>
          </p:cNvPr>
          <p:cNvPicPr>
            <a:picLocks noChangeAspect="1"/>
          </p:cNvPicPr>
          <p:nvPr/>
        </p:nvPicPr>
        <p:blipFill>
          <a:blip r:embed="rId2"/>
          <a:stretch>
            <a:fillRect/>
          </a:stretch>
        </p:blipFill>
        <p:spPr>
          <a:xfrm>
            <a:off x="4252686" y="1825625"/>
            <a:ext cx="7939314" cy="3630993"/>
          </a:xfrm>
          <a:prstGeom prst="rect">
            <a:avLst/>
          </a:prstGeom>
        </p:spPr>
      </p:pic>
    </p:spTree>
    <p:extLst>
      <p:ext uri="{BB962C8B-B14F-4D97-AF65-F5344CB8AC3E}">
        <p14:creationId xmlns:p14="http://schemas.microsoft.com/office/powerpoint/2010/main" val="192610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1B35AD-5B37-4E3E-9444-1209C4F23152}"/>
              </a:ext>
            </a:extLst>
          </p:cNvPr>
          <p:cNvSpPr>
            <a:spLocks noGrp="1"/>
          </p:cNvSpPr>
          <p:nvPr>
            <p:ph type="title"/>
          </p:nvPr>
        </p:nvSpPr>
        <p:spPr/>
        <p:txBody>
          <a:bodyPr/>
          <a:lstStyle/>
          <a:p>
            <a:r>
              <a:rPr lang="en-CA" dirty="0"/>
              <a:t>COL and Indian Institute of Technology Kanpur partnership</a:t>
            </a:r>
          </a:p>
        </p:txBody>
      </p:sp>
      <p:sp>
        <p:nvSpPr>
          <p:cNvPr id="2" name="Content Placeholder 1">
            <a:extLst>
              <a:ext uri="{FF2B5EF4-FFF2-40B4-BE49-F238E27FC236}">
                <a16:creationId xmlns:a16="http://schemas.microsoft.com/office/drawing/2014/main" id="{3FEA2682-E6BF-4548-B40F-33BEB0911CE0}"/>
              </a:ext>
            </a:extLst>
          </p:cNvPr>
          <p:cNvSpPr>
            <a:spLocks noGrp="1"/>
          </p:cNvSpPr>
          <p:nvPr>
            <p:ph idx="1"/>
          </p:nvPr>
        </p:nvSpPr>
        <p:spPr>
          <a:xfrm>
            <a:off x="838200" y="2322286"/>
            <a:ext cx="10515600" cy="4659085"/>
          </a:xfrm>
        </p:spPr>
        <p:txBody>
          <a:bodyPr>
            <a:normAutofit/>
          </a:bodyPr>
          <a:lstStyle/>
          <a:p>
            <a:r>
              <a:rPr lang="en-CA" sz="3200" dirty="0" err="1"/>
              <a:t>MooKIT</a:t>
            </a:r>
            <a:r>
              <a:rPr lang="en-CA" sz="3200" dirty="0"/>
              <a:t> platform</a:t>
            </a:r>
          </a:p>
          <a:p>
            <a:pPr lvl="1"/>
            <a:r>
              <a:rPr lang="en-CA" sz="2800" dirty="0"/>
              <a:t>Scalable to tens of thousands at low cost</a:t>
            </a:r>
          </a:p>
          <a:p>
            <a:pPr lvl="1"/>
            <a:r>
              <a:rPr lang="en-CA" sz="2800" dirty="0"/>
              <a:t>Uses publicly accessible video streaming services (such as YouTube)</a:t>
            </a:r>
          </a:p>
          <a:p>
            <a:pPr lvl="2"/>
            <a:r>
              <a:rPr lang="en-CA" sz="2400" dirty="0"/>
              <a:t>Content is open (OER)</a:t>
            </a:r>
          </a:p>
          <a:p>
            <a:r>
              <a:rPr lang="en-CA" sz="3200" dirty="0"/>
              <a:t>Audio track of video accessible on a phone</a:t>
            </a:r>
          </a:p>
          <a:p>
            <a:r>
              <a:rPr lang="en-CA" sz="3200" dirty="0"/>
              <a:t>Scripts of talks and slides available (as PDF)</a:t>
            </a:r>
          </a:p>
          <a:p>
            <a:r>
              <a:rPr lang="en-CA" sz="3200" dirty="0"/>
              <a:t>Integrates Social Media into the course discussion space</a:t>
            </a:r>
          </a:p>
          <a:p>
            <a:endParaRPr lang="en-CA" sz="3200" dirty="0"/>
          </a:p>
        </p:txBody>
      </p:sp>
      <p:pic>
        <p:nvPicPr>
          <p:cNvPr id="6" name="Picture 5">
            <a:extLst>
              <a:ext uri="{FF2B5EF4-FFF2-40B4-BE49-F238E27FC236}">
                <a16:creationId xmlns:a16="http://schemas.microsoft.com/office/drawing/2014/main" id="{1A76AEA3-9930-4B23-9D67-52253EE34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5645" y="1315664"/>
            <a:ext cx="1773212" cy="1686290"/>
          </a:xfrm>
          <a:prstGeom prst="rect">
            <a:avLst/>
          </a:prstGeom>
        </p:spPr>
      </p:pic>
      <p:pic>
        <p:nvPicPr>
          <p:cNvPr id="8" name="Picture 7">
            <a:extLst>
              <a:ext uri="{FF2B5EF4-FFF2-40B4-BE49-F238E27FC236}">
                <a16:creationId xmlns:a16="http://schemas.microsoft.com/office/drawing/2014/main" id="{AFCAF1E9-1CFE-433C-8E20-80C4175D1850}"/>
              </a:ext>
            </a:extLst>
          </p:cNvPr>
          <p:cNvPicPr>
            <a:picLocks noChangeAspect="1"/>
          </p:cNvPicPr>
          <p:nvPr/>
        </p:nvPicPr>
        <p:blipFill rotWithShape="1">
          <a:blip r:embed="rId3">
            <a:extLst>
              <a:ext uri="{28A0092B-C50C-407E-A947-70E740481C1C}">
                <a14:useLocalDpi xmlns:a14="http://schemas.microsoft.com/office/drawing/2010/main" val="0"/>
              </a:ext>
            </a:extLst>
          </a:blip>
          <a:srcRect r="70724"/>
          <a:stretch/>
        </p:blipFill>
        <p:spPr>
          <a:xfrm>
            <a:off x="7722760" y="1163342"/>
            <a:ext cx="1857828" cy="1990934"/>
          </a:xfrm>
          <a:prstGeom prst="rect">
            <a:avLst/>
          </a:prstGeom>
        </p:spPr>
      </p:pic>
    </p:spTree>
    <p:extLst>
      <p:ext uri="{BB962C8B-B14F-4D97-AF65-F5344CB8AC3E}">
        <p14:creationId xmlns:p14="http://schemas.microsoft.com/office/powerpoint/2010/main" val="50915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638F739-0E7D-415A-8964-C8CCE76C6246}"/>
              </a:ext>
            </a:extLst>
          </p:cNvPr>
          <p:cNvSpPr/>
          <p:nvPr/>
        </p:nvSpPr>
        <p:spPr>
          <a:xfrm>
            <a:off x="536740" y="2275536"/>
            <a:ext cx="5696254" cy="2754914"/>
          </a:xfrm>
          <a:prstGeom prst="rect">
            <a:avLst/>
          </a:prstGeom>
          <a:solidFill>
            <a:srgbClr val="4737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a:extLst>
              <a:ext uri="{FF2B5EF4-FFF2-40B4-BE49-F238E27FC236}">
                <a16:creationId xmlns:a16="http://schemas.microsoft.com/office/drawing/2014/main" id="{B47D343D-2CB8-431E-86F6-ABC4277C3D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61" r="21385"/>
          <a:stretch/>
        </p:blipFill>
        <p:spPr>
          <a:xfrm>
            <a:off x="538582" y="619831"/>
            <a:ext cx="3157598" cy="1564660"/>
          </a:xfrm>
          <a:prstGeom prst="rect">
            <a:avLst/>
          </a:prstGeom>
        </p:spPr>
      </p:pic>
      <p:sp>
        <p:nvSpPr>
          <p:cNvPr id="10" name="Rectangle 9">
            <a:extLst>
              <a:ext uri="{FF2B5EF4-FFF2-40B4-BE49-F238E27FC236}">
                <a16:creationId xmlns:a16="http://schemas.microsoft.com/office/drawing/2014/main" id="{9FF3824E-053C-4994-9F99-B9B748246B5C}"/>
              </a:ext>
            </a:extLst>
          </p:cNvPr>
          <p:cNvSpPr/>
          <p:nvPr/>
        </p:nvSpPr>
        <p:spPr>
          <a:xfrm>
            <a:off x="6373148" y="2247737"/>
            <a:ext cx="3132802" cy="27827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AEC565E2-AC00-492C-8457-5F8B290F89EC}"/>
              </a:ext>
            </a:extLst>
          </p:cNvPr>
          <p:cNvSpPr/>
          <p:nvPr/>
        </p:nvSpPr>
        <p:spPr>
          <a:xfrm>
            <a:off x="498641" y="5154889"/>
            <a:ext cx="11473380" cy="1553792"/>
          </a:xfrm>
          <a:prstGeom prst="rect">
            <a:avLst/>
          </a:prstGeom>
          <a:solidFill>
            <a:srgbClr val="9F9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C692169C-E74E-42B3-B8D6-4545044A5002}"/>
              </a:ext>
            </a:extLst>
          </p:cNvPr>
          <p:cNvSpPr/>
          <p:nvPr/>
        </p:nvSpPr>
        <p:spPr>
          <a:xfrm>
            <a:off x="9693919" y="596739"/>
            <a:ext cx="2278102" cy="4433711"/>
          </a:xfrm>
          <a:prstGeom prst="rect">
            <a:avLst/>
          </a:prstGeom>
          <a:solidFill>
            <a:srgbClr val="D4C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
        <p:nvSpPr>
          <p:cNvPr id="5" name="Rectangle 4">
            <a:extLst>
              <a:ext uri="{FF2B5EF4-FFF2-40B4-BE49-F238E27FC236}">
                <a16:creationId xmlns:a16="http://schemas.microsoft.com/office/drawing/2014/main" id="{FCF0E951-1282-402D-B4F8-85F2652ED947}"/>
              </a:ext>
            </a:extLst>
          </p:cNvPr>
          <p:cNvSpPr/>
          <p:nvPr/>
        </p:nvSpPr>
        <p:spPr>
          <a:xfrm>
            <a:off x="3689516" y="1151094"/>
            <a:ext cx="6004403" cy="1200329"/>
          </a:xfrm>
          <a:prstGeom prst="rect">
            <a:avLst/>
          </a:prstGeom>
        </p:spPr>
        <p:txBody>
          <a:bodyPr wrap="square">
            <a:spAutoFit/>
          </a:bodyPr>
          <a:lstStyle/>
          <a:p>
            <a:pPr algn="ctr"/>
            <a:r>
              <a:rPr lang="en-US" sz="7200" dirty="0">
                <a:latin typeface="+mj-lt"/>
              </a:rPr>
              <a:t>Overview</a:t>
            </a:r>
            <a:endParaRPr lang="en-CA" sz="7200" dirty="0">
              <a:latin typeface="+mj-lt"/>
            </a:endParaRPr>
          </a:p>
        </p:txBody>
      </p:sp>
      <p:sp>
        <p:nvSpPr>
          <p:cNvPr id="12" name="Rectangle 11">
            <a:extLst>
              <a:ext uri="{FF2B5EF4-FFF2-40B4-BE49-F238E27FC236}">
                <a16:creationId xmlns:a16="http://schemas.microsoft.com/office/drawing/2014/main" id="{ADDB9B34-8410-411F-9FE8-75D84F6DF293}"/>
              </a:ext>
            </a:extLst>
          </p:cNvPr>
          <p:cNvSpPr/>
          <p:nvPr/>
        </p:nvSpPr>
        <p:spPr>
          <a:xfrm>
            <a:off x="536741" y="5106651"/>
            <a:ext cx="11435279" cy="1569660"/>
          </a:xfrm>
          <a:prstGeom prst="rect">
            <a:avLst/>
          </a:prstGeom>
        </p:spPr>
        <p:txBody>
          <a:bodyPr wrap="square">
            <a:spAutoFit/>
          </a:bodyPr>
          <a:lstStyle/>
          <a:p>
            <a:pPr algn="ctr"/>
            <a:r>
              <a:rPr lang="en-US" sz="9600" dirty="0">
                <a:solidFill>
                  <a:schemeClr val="bg1"/>
                </a:solidFill>
                <a:latin typeface="+mj-lt"/>
              </a:rPr>
              <a:t>20,000 learners</a:t>
            </a:r>
            <a:endParaRPr lang="en-CA" sz="5400" dirty="0">
              <a:solidFill>
                <a:schemeClr val="bg1"/>
              </a:solidFill>
              <a:latin typeface="+mj-lt"/>
            </a:endParaRPr>
          </a:p>
        </p:txBody>
      </p:sp>
      <p:sp>
        <p:nvSpPr>
          <p:cNvPr id="2" name="Rectangle 1">
            <a:extLst>
              <a:ext uri="{FF2B5EF4-FFF2-40B4-BE49-F238E27FC236}">
                <a16:creationId xmlns:a16="http://schemas.microsoft.com/office/drawing/2014/main" id="{8104C666-B49F-4683-91C9-F65741A9BD19}"/>
              </a:ext>
            </a:extLst>
          </p:cNvPr>
          <p:cNvSpPr/>
          <p:nvPr/>
        </p:nvSpPr>
        <p:spPr>
          <a:xfrm>
            <a:off x="6401913" y="1943128"/>
            <a:ext cx="3084987" cy="3046988"/>
          </a:xfrm>
          <a:prstGeom prst="rect">
            <a:avLst/>
          </a:prstGeom>
        </p:spPr>
        <p:txBody>
          <a:bodyPr wrap="square">
            <a:spAutoFit/>
          </a:bodyPr>
          <a:lstStyle/>
          <a:p>
            <a:pPr algn="ctr"/>
            <a:r>
              <a:rPr lang="en-US" sz="13800" dirty="0">
                <a:solidFill>
                  <a:srgbClr val="9F915D"/>
                </a:solidFill>
              </a:rPr>
              <a:t>112</a:t>
            </a:r>
            <a:r>
              <a:rPr lang="en-US" sz="8800" dirty="0">
                <a:solidFill>
                  <a:srgbClr val="9F915D"/>
                </a:solidFill>
                <a:latin typeface="+mj-lt"/>
              </a:rPr>
              <a:t> </a:t>
            </a:r>
            <a:r>
              <a:rPr lang="en-US" sz="5400" dirty="0">
                <a:solidFill>
                  <a:srgbClr val="9F915D"/>
                </a:solidFill>
                <a:latin typeface="+mj-lt"/>
              </a:rPr>
              <a:t>countries</a:t>
            </a:r>
            <a:endParaRPr lang="en-CA" sz="4800" dirty="0">
              <a:solidFill>
                <a:srgbClr val="9F915D"/>
              </a:solidFill>
              <a:latin typeface="+mj-lt"/>
            </a:endParaRPr>
          </a:p>
        </p:txBody>
      </p:sp>
      <p:sp>
        <p:nvSpPr>
          <p:cNvPr id="3" name="Rectangle 2">
            <a:extLst>
              <a:ext uri="{FF2B5EF4-FFF2-40B4-BE49-F238E27FC236}">
                <a16:creationId xmlns:a16="http://schemas.microsoft.com/office/drawing/2014/main" id="{C5BD5FFF-161F-4326-A40E-CAB4326E37D8}"/>
              </a:ext>
            </a:extLst>
          </p:cNvPr>
          <p:cNvSpPr/>
          <p:nvPr/>
        </p:nvSpPr>
        <p:spPr>
          <a:xfrm>
            <a:off x="2689781" y="2566867"/>
            <a:ext cx="3649595" cy="2308324"/>
          </a:xfrm>
          <a:prstGeom prst="rect">
            <a:avLst/>
          </a:prstGeom>
        </p:spPr>
        <p:txBody>
          <a:bodyPr wrap="square">
            <a:spAutoFit/>
          </a:bodyPr>
          <a:lstStyle/>
          <a:p>
            <a:r>
              <a:rPr lang="en-US" sz="3600" dirty="0">
                <a:solidFill>
                  <a:schemeClr val="bg1"/>
                </a:solidFill>
                <a:latin typeface="+mj-lt"/>
              </a:rPr>
              <a:t>MOOCs on topics related to Human and Sustainable Development</a:t>
            </a:r>
          </a:p>
        </p:txBody>
      </p:sp>
      <p:sp>
        <p:nvSpPr>
          <p:cNvPr id="16" name="Rectangle 15">
            <a:extLst>
              <a:ext uri="{FF2B5EF4-FFF2-40B4-BE49-F238E27FC236}">
                <a16:creationId xmlns:a16="http://schemas.microsoft.com/office/drawing/2014/main" id="{62B78E7A-E9B5-4D2F-B109-FCBF77A0E561}"/>
              </a:ext>
            </a:extLst>
          </p:cNvPr>
          <p:cNvSpPr/>
          <p:nvPr/>
        </p:nvSpPr>
        <p:spPr>
          <a:xfrm>
            <a:off x="536739" y="2028340"/>
            <a:ext cx="3649595" cy="2646878"/>
          </a:xfrm>
          <a:prstGeom prst="rect">
            <a:avLst/>
          </a:prstGeom>
        </p:spPr>
        <p:txBody>
          <a:bodyPr wrap="square">
            <a:spAutoFit/>
          </a:bodyPr>
          <a:lstStyle/>
          <a:p>
            <a:r>
              <a:rPr lang="en-US" sz="16600" dirty="0">
                <a:solidFill>
                  <a:schemeClr val="bg1"/>
                </a:solidFill>
              </a:rPr>
              <a:t>18</a:t>
            </a:r>
          </a:p>
        </p:txBody>
      </p:sp>
      <p:pic>
        <p:nvPicPr>
          <p:cNvPr id="18" name="Picture 17">
            <a:extLst>
              <a:ext uri="{FF2B5EF4-FFF2-40B4-BE49-F238E27FC236}">
                <a16:creationId xmlns:a16="http://schemas.microsoft.com/office/drawing/2014/main" id="{DDE4B49C-A3C1-4367-8E5A-4ADDF3537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593" y="5331906"/>
            <a:ext cx="1171457" cy="1114033"/>
          </a:xfrm>
          <a:prstGeom prst="rect">
            <a:avLst/>
          </a:prstGeom>
        </p:spPr>
      </p:pic>
      <p:pic>
        <p:nvPicPr>
          <p:cNvPr id="20" name="Picture 19">
            <a:extLst>
              <a:ext uri="{FF2B5EF4-FFF2-40B4-BE49-F238E27FC236}">
                <a16:creationId xmlns:a16="http://schemas.microsoft.com/office/drawing/2014/main" id="{FECAE0CE-942B-4E0D-96DE-7E9CADCA6E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0724"/>
          <a:stretch/>
        </p:blipFill>
        <p:spPr>
          <a:xfrm>
            <a:off x="10555311" y="5332384"/>
            <a:ext cx="1254077" cy="1343927"/>
          </a:xfrm>
          <a:prstGeom prst="rect">
            <a:avLst/>
          </a:prstGeom>
        </p:spPr>
      </p:pic>
      <p:sp>
        <p:nvSpPr>
          <p:cNvPr id="21" name="Rectangle 20">
            <a:extLst>
              <a:ext uri="{FF2B5EF4-FFF2-40B4-BE49-F238E27FC236}">
                <a16:creationId xmlns:a16="http://schemas.microsoft.com/office/drawing/2014/main" id="{1F713EF1-32EE-4A73-AAE4-DD3D2A8957B9}"/>
              </a:ext>
            </a:extLst>
          </p:cNvPr>
          <p:cNvSpPr/>
          <p:nvPr/>
        </p:nvSpPr>
        <p:spPr>
          <a:xfrm>
            <a:off x="3708565" y="448732"/>
            <a:ext cx="5985354" cy="1107996"/>
          </a:xfrm>
          <a:prstGeom prst="rect">
            <a:avLst/>
          </a:prstGeom>
        </p:spPr>
        <p:txBody>
          <a:bodyPr wrap="square">
            <a:spAutoFit/>
          </a:bodyPr>
          <a:lstStyle/>
          <a:p>
            <a:pPr algn="ctr"/>
            <a:r>
              <a:rPr lang="en-US" sz="6600" dirty="0">
                <a:latin typeface="+mj-lt"/>
              </a:rPr>
              <a:t>COL’s MOOC4D:</a:t>
            </a:r>
            <a:endParaRPr lang="en-CA" sz="6600" dirty="0">
              <a:latin typeface="+mj-lt"/>
            </a:endParaRPr>
          </a:p>
        </p:txBody>
      </p:sp>
      <p:sp>
        <p:nvSpPr>
          <p:cNvPr id="14" name="Rectangle 13">
            <a:extLst>
              <a:ext uri="{FF2B5EF4-FFF2-40B4-BE49-F238E27FC236}">
                <a16:creationId xmlns:a16="http://schemas.microsoft.com/office/drawing/2014/main" id="{7B59F843-6C82-41BD-BF3A-DA1CEA1F1B57}"/>
              </a:ext>
            </a:extLst>
          </p:cNvPr>
          <p:cNvSpPr/>
          <p:nvPr/>
        </p:nvSpPr>
        <p:spPr>
          <a:xfrm>
            <a:off x="9772484" y="635632"/>
            <a:ext cx="2120972" cy="4278094"/>
          </a:xfrm>
          <a:prstGeom prst="rect">
            <a:avLst/>
          </a:prstGeom>
        </p:spPr>
        <p:txBody>
          <a:bodyPr wrap="square">
            <a:spAutoFit/>
          </a:bodyPr>
          <a:lstStyle/>
          <a:p>
            <a:pPr algn="ctr"/>
            <a:r>
              <a:rPr lang="en-US" sz="8000" dirty="0"/>
              <a:t>3</a:t>
            </a:r>
            <a:r>
              <a:rPr lang="en-US" sz="3600" dirty="0"/>
              <a:t> </a:t>
            </a:r>
            <a:br>
              <a:rPr lang="en-US" sz="3600" dirty="0"/>
            </a:br>
            <a:r>
              <a:rPr lang="en-US" sz="3200" dirty="0">
                <a:latin typeface="+mj-lt"/>
              </a:rPr>
              <a:t>MOOCs using just basic cell phones as access devices</a:t>
            </a:r>
            <a:endParaRPr lang="en-US" sz="3600" dirty="0">
              <a:latin typeface="+mj-lt"/>
            </a:endParaRPr>
          </a:p>
        </p:txBody>
      </p:sp>
    </p:spTree>
    <p:extLst>
      <p:ext uri="{BB962C8B-B14F-4D97-AF65-F5344CB8AC3E}">
        <p14:creationId xmlns:p14="http://schemas.microsoft.com/office/powerpoint/2010/main" val="176877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F3824E-053C-4994-9F99-B9B748246B5C}"/>
              </a:ext>
            </a:extLst>
          </p:cNvPr>
          <p:cNvSpPr/>
          <p:nvPr/>
        </p:nvSpPr>
        <p:spPr>
          <a:xfrm>
            <a:off x="6239792" y="677167"/>
            <a:ext cx="1943562" cy="3594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2" descr="http://www.mookit.co/images/new/logo.png">
            <a:extLst>
              <a:ext uri="{FF2B5EF4-FFF2-40B4-BE49-F238E27FC236}">
                <a16:creationId xmlns:a16="http://schemas.microsoft.com/office/drawing/2014/main" id="{A909B31C-ABF3-471E-8775-0918A5DCA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117" y="636581"/>
            <a:ext cx="5558375" cy="10560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EC565E2-AC00-492C-8457-5F8B290F89EC}"/>
              </a:ext>
            </a:extLst>
          </p:cNvPr>
          <p:cNvSpPr/>
          <p:nvPr/>
        </p:nvSpPr>
        <p:spPr>
          <a:xfrm>
            <a:off x="529017" y="4377331"/>
            <a:ext cx="7652064" cy="2118720"/>
          </a:xfrm>
          <a:prstGeom prst="rect">
            <a:avLst/>
          </a:prstGeom>
          <a:solidFill>
            <a:srgbClr val="477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C692169C-E74E-42B3-B8D6-4545044A5002}"/>
              </a:ext>
            </a:extLst>
          </p:cNvPr>
          <p:cNvSpPr/>
          <p:nvPr/>
        </p:nvSpPr>
        <p:spPr>
          <a:xfrm>
            <a:off x="8333481" y="677168"/>
            <a:ext cx="3363219" cy="5818883"/>
          </a:xfrm>
          <a:prstGeom prst="rect">
            <a:avLst/>
          </a:prstGeom>
          <a:solidFill>
            <a:srgbClr val="BA1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C986A12F-6822-4F1A-B5FA-AEF7E249F9E9}"/>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6457950" y="2622395"/>
            <a:ext cx="1555336" cy="1479095"/>
          </a:xfrm>
          <a:prstGeom prst="rect">
            <a:avLst/>
          </a:prstGeom>
        </p:spPr>
      </p:pic>
      <p:sp>
        <p:nvSpPr>
          <p:cNvPr id="5" name="Rectangle 4">
            <a:extLst>
              <a:ext uri="{FF2B5EF4-FFF2-40B4-BE49-F238E27FC236}">
                <a16:creationId xmlns:a16="http://schemas.microsoft.com/office/drawing/2014/main" id="{FCF0E951-1282-402D-B4F8-85F2652ED947}"/>
              </a:ext>
            </a:extLst>
          </p:cNvPr>
          <p:cNvSpPr/>
          <p:nvPr/>
        </p:nvSpPr>
        <p:spPr>
          <a:xfrm>
            <a:off x="529017" y="2139390"/>
            <a:ext cx="5577425" cy="2000548"/>
          </a:xfrm>
          <a:prstGeom prst="rect">
            <a:avLst/>
          </a:prstGeom>
        </p:spPr>
        <p:txBody>
          <a:bodyPr wrap="square">
            <a:spAutoFit/>
          </a:bodyPr>
          <a:lstStyle/>
          <a:p>
            <a:r>
              <a:rPr lang="en-US" sz="6200" dirty="0" err="1">
                <a:latin typeface="+mj-lt"/>
              </a:rPr>
              <a:t>mooKIT</a:t>
            </a:r>
            <a:r>
              <a:rPr lang="en-US" sz="6200" dirty="0">
                <a:latin typeface="+mj-lt"/>
              </a:rPr>
              <a:t> Platform Deployment</a:t>
            </a:r>
            <a:endParaRPr lang="en-CA" sz="6200" dirty="0">
              <a:latin typeface="+mj-lt"/>
            </a:endParaRPr>
          </a:p>
        </p:txBody>
      </p:sp>
      <p:sp>
        <p:nvSpPr>
          <p:cNvPr id="11" name="Rectangle 10">
            <a:extLst>
              <a:ext uri="{FF2B5EF4-FFF2-40B4-BE49-F238E27FC236}">
                <a16:creationId xmlns:a16="http://schemas.microsoft.com/office/drawing/2014/main" id="{9C73A251-990F-40B9-A422-A953259DD675}"/>
              </a:ext>
            </a:extLst>
          </p:cNvPr>
          <p:cNvSpPr/>
          <p:nvPr/>
        </p:nvSpPr>
        <p:spPr>
          <a:xfrm>
            <a:off x="8595636" y="890706"/>
            <a:ext cx="2948664" cy="5447645"/>
          </a:xfrm>
          <a:prstGeom prst="rect">
            <a:avLst/>
          </a:prstGeom>
        </p:spPr>
        <p:txBody>
          <a:bodyPr wrap="square">
            <a:spAutoFit/>
          </a:bodyPr>
          <a:lstStyle/>
          <a:p>
            <a:r>
              <a:rPr lang="en-US" sz="4000" dirty="0">
                <a:solidFill>
                  <a:schemeClr val="bg1"/>
                </a:solidFill>
                <a:latin typeface="+mj-lt"/>
              </a:rPr>
              <a:t>Platform used for capture of </a:t>
            </a:r>
            <a:r>
              <a:rPr lang="en-US" sz="5400" b="1" dirty="0">
                <a:solidFill>
                  <a:schemeClr val="bg1"/>
                </a:solidFill>
                <a:latin typeface="+mj-lt"/>
              </a:rPr>
              <a:t>analytic data </a:t>
            </a:r>
            <a:r>
              <a:rPr lang="en-US" sz="4000" dirty="0">
                <a:solidFill>
                  <a:schemeClr val="bg1"/>
                </a:solidFill>
                <a:latin typeface="+mj-lt"/>
              </a:rPr>
              <a:t>covers more offerings by partners</a:t>
            </a:r>
          </a:p>
        </p:txBody>
      </p:sp>
      <p:sp>
        <p:nvSpPr>
          <p:cNvPr id="12" name="Rectangle 11">
            <a:extLst>
              <a:ext uri="{FF2B5EF4-FFF2-40B4-BE49-F238E27FC236}">
                <a16:creationId xmlns:a16="http://schemas.microsoft.com/office/drawing/2014/main" id="{ADDB9B34-8410-411F-9FE8-75D84F6DF293}"/>
              </a:ext>
            </a:extLst>
          </p:cNvPr>
          <p:cNvSpPr/>
          <p:nvPr/>
        </p:nvSpPr>
        <p:spPr>
          <a:xfrm>
            <a:off x="567117" y="4157643"/>
            <a:ext cx="7518712" cy="1862048"/>
          </a:xfrm>
          <a:prstGeom prst="rect">
            <a:avLst/>
          </a:prstGeom>
        </p:spPr>
        <p:txBody>
          <a:bodyPr wrap="square">
            <a:spAutoFit/>
          </a:bodyPr>
          <a:lstStyle/>
          <a:p>
            <a:pPr algn="ctr"/>
            <a:r>
              <a:rPr lang="en-US" sz="11500" dirty="0">
                <a:solidFill>
                  <a:schemeClr val="bg1"/>
                </a:solidFill>
                <a:latin typeface="+mj-lt"/>
              </a:rPr>
              <a:t>~112,000</a:t>
            </a:r>
            <a:endParaRPr lang="en-CA" sz="6000" dirty="0">
              <a:solidFill>
                <a:schemeClr val="bg1"/>
              </a:solidFill>
              <a:latin typeface="+mj-lt"/>
            </a:endParaRPr>
          </a:p>
        </p:txBody>
      </p:sp>
      <p:sp>
        <p:nvSpPr>
          <p:cNvPr id="14" name="Rectangle 13">
            <a:extLst>
              <a:ext uri="{FF2B5EF4-FFF2-40B4-BE49-F238E27FC236}">
                <a16:creationId xmlns:a16="http://schemas.microsoft.com/office/drawing/2014/main" id="{33DC6683-F93C-43F7-AE47-3EBDA516C514}"/>
              </a:ext>
            </a:extLst>
          </p:cNvPr>
          <p:cNvSpPr/>
          <p:nvPr/>
        </p:nvSpPr>
        <p:spPr>
          <a:xfrm>
            <a:off x="719517" y="5605443"/>
            <a:ext cx="7518712" cy="830997"/>
          </a:xfrm>
          <a:prstGeom prst="rect">
            <a:avLst/>
          </a:prstGeom>
        </p:spPr>
        <p:txBody>
          <a:bodyPr wrap="square">
            <a:spAutoFit/>
          </a:bodyPr>
          <a:lstStyle/>
          <a:p>
            <a:pPr algn="ctr"/>
            <a:r>
              <a:rPr lang="en-US" sz="4800" dirty="0">
                <a:solidFill>
                  <a:schemeClr val="bg1"/>
                </a:solidFill>
                <a:latin typeface="+mj-lt"/>
              </a:rPr>
              <a:t>learners in past 30 months</a:t>
            </a:r>
            <a:endParaRPr lang="en-CA" sz="6000" dirty="0">
              <a:solidFill>
                <a:schemeClr val="bg1"/>
              </a:solidFill>
              <a:latin typeface="+mj-lt"/>
            </a:endParaRPr>
          </a:p>
        </p:txBody>
      </p:sp>
      <p:pic>
        <p:nvPicPr>
          <p:cNvPr id="15" name="Picture 14">
            <a:extLst>
              <a:ext uri="{FF2B5EF4-FFF2-40B4-BE49-F238E27FC236}">
                <a16:creationId xmlns:a16="http://schemas.microsoft.com/office/drawing/2014/main" id="{331BA1C3-624B-421B-A3E7-9EDF5E74CC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1556" y="998642"/>
            <a:ext cx="1107318" cy="1419639"/>
          </a:xfrm>
          <a:prstGeom prst="rect">
            <a:avLst/>
          </a:prstGeom>
        </p:spPr>
      </p:pic>
    </p:spTree>
    <p:extLst>
      <p:ext uri="{BB962C8B-B14F-4D97-AF65-F5344CB8AC3E}">
        <p14:creationId xmlns:p14="http://schemas.microsoft.com/office/powerpoint/2010/main" val="126016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a/a7/Commonwealth_games_2006_countries_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 y="944960"/>
            <a:ext cx="10782300" cy="5549900"/>
          </a:xfrm>
          <a:prstGeom prst="roundRect">
            <a:avLst>
              <a:gd name="adj" fmla="val 8594"/>
            </a:avLst>
          </a:prstGeom>
          <a:solidFill>
            <a:srgbClr val="FFFFFF">
              <a:shade val="85000"/>
            </a:srgbClr>
          </a:solidFill>
          <a:ln>
            <a:noFill/>
          </a:ln>
          <a:effectLst/>
          <a:extLst/>
        </p:spPr>
      </p:pic>
      <p:sp>
        <p:nvSpPr>
          <p:cNvPr id="2" name="Title 1"/>
          <p:cNvSpPr>
            <a:spLocks noGrp="1"/>
          </p:cNvSpPr>
          <p:nvPr>
            <p:ph type="title"/>
          </p:nvPr>
        </p:nvSpPr>
        <p:spPr>
          <a:xfrm>
            <a:off x="787400" y="1"/>
            <a:ext cx="10515600" cy="1130300"/>
          </a:xfrm>
        </p:spPr>
        <p:txBody>
          <a:bodyPr/>
          <a:lstStyle/>
          <a:p>
            <a:pPr algn="ctr"/>
            <a:r>
              <a:rPr lang="en-US" dirty="0"/>
              <a:t>The Commonwealth</a:t>
            </a:r>
          </a:p>
        </p:txBody>
      </p:sp>
      <p:sp>
        <p:nvSpPr>
          <p:cNvPr id="3" name="Content Placeholder 2"/>
          <p:cNvSpPr>
            <a:spLocks noGrp="1"/>
          </p:cNvSpPr>
          <p:nvPr>
            <p:ph idx="4294967295"/>
          </p:nvPr>
        </p:nvSpPr>
        <p:spPr>
          <a:xfrm>
            <a:off x="654050" y="6182916"/>
            <a:ext cx="9144000" cy="623887"/>
          </a:xfrm>
        </p:spPr>
        <p:txBody>
          <a:bodyPr>
            <a:normAutofit/>
          </a:bodyPr>
          <a:lstStyle/>
          <a:p>
            <a:pPr marL="0" indent="0">
              <a:buNone/>
            </a:pPr>
            <a:r>
              <a:rPr lang="en-US" dirty="0"/>
              <a:t>Comprises 52 nations around the world</a:t>
            </a:r>
          </a:p>
        </p:txBody>
      </p:sp>
    </p:spTree>
    <p:extLst>
      <p:ext uri="{BB962C8B-B14F-4D97-AF65-F5344CB8AC3E}">
        <p14:creationId xmlns:p14="http://schemas.microsoft.com/office/powerpoint/2010/main" val="3119257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EEE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23B679-D636-492E-9A5A-9B0562E9D28C}"/>
              </a:ext>
            </a:extLst>
          </p:cNvPr>
          <p:cNvPicPr>
            <a:picLocks noChangeAspect="1"/>
          </p:cNvPicPr>
          <p:nvPr/>
        </p:nvPicPr>
        <p:blipFill rotWithShape="1">
          <a:blip r:embed="rId2">
            <a:extLst>
              <a:ext uri="{28A0092B-C50C-407E-A947-70E740481C1C}">
                <a14:useLocalDpi xmlns:a14="http://schemas.microsoft.com/office/drawing/2010/main" val="0"/>
              </a:ext>
            </a:extLst>
          </a:blip>
          <a:srcRect t="17139" b="13857"/>
          <a:stretch/>
        </p:blipFill>
        <p:spPr>
          <a:xfrm>
            <a:off x="0" y="0"/>
            <a:ext cx="9142857" cy="4731658"/>
          </a:xfrm>
          <a:prstGeom prst="rect">
            <a:avLst/>
          </a:prstGeom>
        </p:spPr>
      </p:pic>
      <p:sp>
        <p:nvSpPr>
          <p:cNvPr id="2" name="Content Placeholder 1"/>
          <p:cNvSpPr>
            <a:spLocks noGrp="1"/>
          </p:cNvSpPr>
          <p:nvPr>
            <p:ph idx="4294967295"/>
          </p:nvPr>
        </p:nvSpPr>
        <p:spPr>
          <a:xfrm>
            <a:off x="6589485" y="2646363"/>
            <a:ext cx="5486400" cy="3308350"/>
          </a:xfrm>
        </p:spPr>
        <p:txBody>
          <a:bodyPr>
            <a:normAutofit/>
          </a:bodyPr>
          <a:lstStyle/>
          <a:p>
            <a:r>
              <a:rPr lang="en-US" dirty="0"/>
              <a:t>Videos and text used</a:t>
            </a:r>
          </a:p>
          <a:p>
            <a:r>
              <a:rPr lang="en-US" dirty="0"/>
              <a:t>Material in video format was couriered on DVDs and memory cards to Sierra Leone and Zambia</a:t>
            </a:r>
          </a:p>
          <a:p>
            <a:r>
              <a:rPr lang="en-US" dirty="0"/>
              <a:t>The groups completed online assignments and examination; some eligible for certification</a:t>
            </a:r>
          </a:p>
          <a:p>
            <a:endParaRPr lang="en-US" dirty="0"/>
          </a:p>
        </p:txBody>
      </p:sp>
      <p:pic>
        <p:nvPicPr>
          <p:cNvPr id="10" name="Picture 9">
            <a:extLst>
              <a:ext uri="{FF2B5EF4-FFF2-40B4-BE49-F238E27FC236}">
                <a16:creationId xmlns:a16="http://schemas.microsoft.com/office/drawing/2014/main" id="{F177BCF9-1ACF-4532-BD43-34663514A985}"/>
              </a:ext>
            </a:extLst>
          </p:cNvPr>
          <p:cNvPicPr>
            <a:picLocks noChangeAspect="1"/>
          </p:cNvPicPr>
          <p:nvPr/>
        </p:nvPicPr>
        <p:blipFill>
          <a:blip r:embed="rId3"/>
          <a:stretch>
            <a:fillRect/>
          </a:stretch>
        </p:blipFill>
        <p:spPr>
          <a:xfrm>
            <a:off x="0" y="4542972"/>
            <a:ext cx="6444343" cy="1230232"/>
          </a:xfrm>
          <a:prstGeom prst="rect">
            <a:avLst/>
          </a:prstGeom>
        </p:spPr>
      </p:pic>
    </p:spTree>
    <p:extLst>
      <p:ext uri="{BB962C8B-B14F-4D97-AF65-F5344CB8AC3E}">
        <p14:creationId xmlns:p14="http://schemas.microsoft.com/office/powerpoint/2010/main" val="110368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Using ICTs to Enrich Teaching and Learning</a:t>
            </a:r>
          </a:p>
        </p:txBody>
      </p:sp>
      <p:sp>
        <p:nvSpPr>
          <p:cNvPr id="7" name="Content Placeholder 6">
            <a:extLst>
              <a:ext uri="{FF2B5EF4-FFF2-40B4-BE49-F238E27FC236}">
                <a16:creationId xmlns:a16="http://schemas.microsoft.com/office/drawing/2014/main" id="{168306B2-5D69-4C81-A36E-9941091BC695}"/>
              </a:ext>
            </a:extLst>
          </p:cNvPr>
          <p:cNvSpPr>
            <a:spLocks noGrp="1"/>
          </p:cNvSpPr>
          <p:nvPr>
            <p:ph idx="1"/>
          </p:nvPr>
        </p:nvSpPr>
        <p:spPr>
          <a:xfrm>
            <a:off x="6604000" y="1825625"/>
            <a:ext cx="4665099" cy="4351338"/>
          </a:xfrm>
        </p:spPr>
        <p:txBody>
          <a:bodyPr/>
          <a:lstStyle/>
          <a:p>
            <a:r>
              <a:rPr lang="en-US" dirty="0"/>
              <a:t>Collaboration with African Virtual University (AVU) – 2015</a:t>
            </a:r>
          </a:p>
          <a:p>
            <a:r>
              <a:rPr lang="en-US" dirty="0"/>
              <a:t>1,692 registered </a:t>
            </a:r>
          </a:p>
          <a:p>
            <a:r>
              <a:rPr lang="en-US" dirty="0"/>
              <a:t>Use of video clips, graphics and games</a:t>
            </a:r>
          </a:p>
          <a:p>
            <a:endParaRPr lang="en-CA"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1608"/>
            <a:ext cx="6133927" cy="5166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http://odelpdmoodle.avu.org/pluginfile.php/1/theme_essential/slide5image/1475483962/5.png">
            <a:extLst>
              <a:ext uri="{FF2B5EF4-FFF2-40B4-BE49-F238E27FC236}">
                <a16:creationId xmlns:a16="http://schemas.microsoft.com/office/drawing/2014/main" id="{77EC32DE-3BFA-411D-9575-4548D7B79D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912" r="28678" b="13805"/>
          <a:stretch/>
        </p:blipFill>
        <p:spPr bwMode="auto">
          <a:xfrm>
            <a:off x="4765558" y="1690688"/>
            <a:ext cx="1417925" cy="132556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887388B1-64C1-4874-B316-1E0B244F190E}"/>
              </a:ext>
            </a:extLst>
          </p:cNvPr>
          <p:cNvSpPr txBox="1">
            <a:spLocks/>
          </p:cNvSpPr>
          <p:nvPr/>
        </p:nvSpPr>
        <p:spPr>
          <a:xfrm>
            <a:off x="6429828" y="5476869"/>
            <a:ext cx="4543370" cy="83503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22A7F"/>
                </a:solidFill>
                <a:latin typeface="HelveticaNeueLT Std L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22A7F"/>
                </a:solidFill>
                <a:latin typeface="HelveticaNeueLT Std L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2A7F"/>
                </a:solidFill>
                <a:latin typeface="HelveticaNeueLT Std L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2A7F"/>
                </a:solidFill>
                <a:latin typeface="HelveticaNeueLT Std L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NeueLT Std L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000" dirty="0">
                <a:latin typeface="+mn-lt"/>
              </a:rPr>
              <a:t>Kenya, South Africa, India, United States, Nigeria, Uganda, Trinidad &amp; Tobago, Jamaica, Pakistan, Tanzania</a:t>
            </a:r>
          </a:p>
        </p:txBody>
      </p:sp>
    </p:spTree>
    <p:extLst>
      <p:ext uri="{BB962C8B-B14F-4D97-AF65-F5344CB8AC3E}">
        <p14:creationId xmlns:p14="http://schemas.microsoft.com/office/powerpoint/2010/main" val="334556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72" y="157862"/>
            <a:ext cx="11451771" cy="3988375"/>
          </a:xfrm>
          <a:prstGeom prst="roundRect">
            <a:avLst>
              <a:gd name="adj" fmla="val 8594"/>
            </a:avLst>
          </a:prstGeom>
          <a:solidFill>
            <a:srgbClr val="FFFFFF">
              <a:shade val="85000"/>
            </a:srgbClr>
          </a:solidFill>
          <a:ln>
            <a:noFill/>
          </a:ln>
          <a:effectLst/>
        </p:spPr>
      </p:pic>
      <p:sp>
        <p:nvSpPr>
          <p:cNvPr id="7" name="Round Diagonal Corner Rectangle 6"/>
          <p:cNvSpPr/>
          <p:nvPr/>
        </p:nvSpPr>
        <p:spPr>
          <a:xfrm>
            <a:off x="1125781" y="3972066"/>
            <a:ext cx="9954951" cy="2592994"/>
          </a:xfrm>
          <a:prstGeom prst="round2Diag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dirty="0">
                <a:solidFill>
                  <a:schemeClr val="tx1"/>
                </a:solidFill>
                <a:latin typeface="Georgia" panose="02040502050405020303" pitchFamily="18" charset="0"/>
              </a:rPr>
              <a:t>“…..presenters were amazed at the contributions and cross cultural exchanges that happened on Social Media”.</a:t>
            </a:r>
          </a:p>
          <a:p>
            <a:endParaRPr lang="en-US" sz="2800" i="1" dirty="0">
              <a:solidFill>
                <a:schemeClr val="tx1"/>
              </a:solidFill>
              <a:latin typeface="Georgia" panose="02040502050405020303" pitchFamily="18" charset="0"/>
            </a:endParaRPr>
          </a:p>
          <a:p>
            <a:pPr algn="r"/>
            <a:r>
              <a:rPr lang="en-US" sz="2800" i="1" dirty="0">
                <a:solidFill>
                  <a:schemeClr val="tx1"/>
                </a:solidFill>
                <a:latin typeface="Georgia" panose="02040502050405020303" pitchFamily="18" charset="0"/>
              </a:rPr>
              <a:t>Ian Thomson, Course Manager</a:t>
            </a:r>
          </a:p>
        </p:txBody>
      </p:sp>
    </p:spTree>
    <p:extLst>
      <p:ext uri="{BB962C8B-B14F-4D97-AF65-F5344CB8AC3E}">
        <p14:creationId xmlns:p14="http://schemas.microsoft.com/office/powerpoint/2010/main" val="377405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D39DA9-E93E-4938-9F8F-DBB37B23507F}"/>
              </a:ext>
            </a:extLst>
          </p:cNvPr>
          <p:cNvSpPr>
            <a:spLocks noGrp="1"/>
          </p:cNvSpPr>
          <p:nvPr>
            <p:ph type="title"/>
          </p:nvPr>
        </p:nvSpPr>
        <p:spPr>
          <a:xfrm>
            <a:off x="834543" y="1004371"/>
            <a:ext cx="10515600" cy="1325563"/>
          </a:xfrm>
        </p:spPr>
        <p:txBody>
          <a:bodyPr/>
          <a:lstStyle/>
          <a:p>
            <a:r>
              <a:rPr lang="en-US" dirty="0"/>
              <a:t>Platform support</a:t>
            </a:r>
            <a:endParaRPr lang="en-CA" dirty="0"/>
          </a:p>
        </p:txBody>
      </p:sp>
      <p:pic>
        <p:nvPicPr>
          <p:cNvPr id="4098" name="Picture 2" descr="http://www.mookit.co/images/new/logo.png">
            <a:extLst>
              <a:ext uri="{FF2B5EF4-FFF2-40B4-BE49-F238E27FC236}">
                <a16:creationId xmlns:a16="http://schemas.microsoft.com/office/drawing/2014/main" id="{148812D1-EC5B-40B5-9584-A0183196F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23" y="540256"/>
            <a:ext cx="3667777" cy="69251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mooc4dev.org/sites/default/files/banner/telmooc-banner.jpg">
            <a:extLst>
              <a:ext uri="{FF2B5EF4-FFF2-40B4-BE49-F238E27FC236}">
                <a16:creationId xmlns:a16="http://schemas.microsoft.com/office/drawing/2014/main" id="{B6E95E6F-CA97-4154-BB23-690022419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625" y="2342790"/>
            <a:ext cx="4895949" cy="204731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www.mooc4dev.org/sites/default/files/banner/MOOC%20BANNER_1.jpg">
            <a:extLst>
              <a:ext uri="{FF2B5EF4-FFF2-40B4-BE49-F238E27FC236}">
                <a16:creationId xmlns:a16="http://schemas.microsoft.com/office/drawing/2014/main" id="{39D5E2EC-E64B-40DD-875B-AD9E9E843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6052" y="205967"/>
            <a:ext cx="4895948" cy="204731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77C2971-2344-4F52-AF2E-52734DB606C2}"/>
              </a:ext>
            </a:extLst>
          </p:cNvPr>
          <p:cNvGrpSpPr/>
          <p:nvPr/>
        </p:nvGrpSpPr>
        <p:grpSpPr>
          <a:xfrm>
            <a:off x="2317651" y="4477362"/>
            <a:ext cx="4895949" cy="2047312"/>
            <a:chOff x="3251200" y="5045538"/>
            <a:chExt cx="3962400" cy="1656935"/>
          </a:xfrm>
        </p:grpSpPr>
        <p:sp>
          <p:nvSpPr>
            <p:cNvPr id="5" name="Rectangle 4">
              <a:extLst>
                <a:ext uri="{FF2B5EF4-FFF2-40B4-BE49-F238E27FC236}">
                  <a16:creationId xmlns:a16="http://schemas.microsoft.com/office/drawing/2014/main" id="{ADD9916E-2F8E-443E-A5FA-3B78E6B8BD20}"/>
                </a:ext>
              </a:extLst>
            </p:cNvPr>
            <p:cNvSpPr/>
            <p:nvPr/>
          </p:nvSpPr>
          <p:spPr>
            <a:xfrm>
              <a:off x="3251200" y="5045538"/>
              <a:ext cx="3962400" cy="1656935"/>
            </a:xfrm>
            <a:prstGeom prst="rect">
              <a:avLst/>
            </a:prstGeom>
            <a:solidFill>
              <a:srgbClr val="00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106" name="Picture 10" descr="http://cocalosclub.it/wp-content/uploads/2010/11/its-logo.JPG">
              <a:extLst>
                <a:ext uri="{FF2B5EF4-FFF2-40B4-BE49-F238E27FC236}">
                  <a16:creationId xmlns:a16="http://schemas.microsoft.com/office/drawing/2014/main" id="{B100C493-AC95-419D-8EFC-634A04F486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623" r="3406" b="10861"/>
            <a:stretch/>
          </p:blipFill>
          <p:spPr bwMode="auto">
            <a:xfrm>
              <a:off x="4210050" y="5137585"/>
              <a:ext cx="2044700" cy="1422401"/>
            </a:xfrm>
            <a:prstGeom prst="rect">
              <a:avLst/>
            </a:prstGeom>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34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MOOCs for Agriculture</a:t>
            </a:r>
            <a:endParaRPr lang="en-US" dirty="0"/>
          </a:p>
        </p:txBody>
      </p:sp>
      <p:sp>
        <p:nvSpPr>
          <p:cNvPr id="3" name="Content Placeholder 2"/>
          <p:cNvSpPr>
            <a:spLocks noGrp="1"/>
          </p:cNvSpPr>
          <p:nvPr>
            <p:ph idx="1"/>
          </p:nvPr>
        </p:nvSpPr>
        <p:spPr>
          <a:xfrm>
            <a:off x="990600" y="5000625"/>
            <a:ext cx="10515600" cy="1720850"/>
          </a:xfrm>
        </p:spPr>
        <p:txBody>
          <a:bodyPr/>
          <a:lstStyle/>
          <a:p>
            <a:r>
              <a:rPr lang="en-US" dirty="0"/>
              <a:t>Online learning</a:t>
            </a:r>
          </a:p>
          <a:p>
            <a:pPr lvl="1"/>
            <a:r>
              <a:rPr lang="en-US" dirty="0"/>
              <a:t>Food and Ag sector underserved</a:t>
            </a:r>
          </a:p>
          <a:p>
            <a:r>
              <a:rPr lang="en-US" dirty="0"/>
              <a:t>A consortium </a:t>
            </a:r>
            <a:r>
              <a:rPr lang="en-US" dirty="0" err="1"/>
              <a:t>conceptualised</a:t>
            </a:r>
            <a:r>
              <a:rPr lang="en-US" dirty="0"/>
              <a:t> by COL, anchored at IIT-Kanpur</a:t>
            </a:r>
          </a:p>
          <a:p>
            <a:endParaRPr lang="en-US" dirty="0"/>
          </a:p>
        </p:txBody>
      </p:sp>
      <p:sp>
        <p:nvSpPr>
          <p:cNvPr id="5" name="Slide Number Placeholder 4"/>
          <p:cNvSpPr>
            <a:spLocks noGrp="1"/>
          </p:cNvSpPr>
          <p:nvPr>
            <p:ph type="sldNum" sz="quarter" idx="12"/>
          </p:nvPr>
        </p:nvSpPr>
        <p:spPr/>
        <p:txBody>
          <a:bodyPr/>
          <a:lstStyle/>
          <a:p>
            <a:fld id="{283C47A8-8D5C-4453-B5F1-8230EE6B876A}" type="slidenum">
              <a:rPr lang="en-US" smtClean="0"/>
              <a:pPr/>
              <a:t>24</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1450" y="1548682"/>
            <a:ext cx="9309100" cy="329001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50982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Important to allow content access in multiple formats</a:t>
            </a:r>
            <a:endParaRPr lang="en-CA" dirty="0"/>
          </a:p>
        </p:txBody>
      </p:sp>
      <p:pic>
        <p:nvPicPr>
          <p:cNvPr id="3" name="Picture 2">
            <a:extLst>
              <a:ext uri="{FF2B5EF4-FFF2-40B4-BE49-F238E27FC236}">
                <a16:creationId xmlns:a16="http://schemas.microsoft.com/office/drawing/2014/main" id="{AE5EA9CA-1BF5-4FE4-8310-83CE66435C6E}"/>
              </a:ext>
            </a:extLst>
          </p:cNvPr>
          <p:cNvPicPr>
            <a:picLocks noChangeAspect="1"/>
          </p:cNvPicPr>
          <p:nvPr/>
        </p:nvPicPr>
        <p:blipFill>
          <a:blip r:embed="rId2"/>
          <a:stretch>
            <a:fillRect/>
          </a:stretch>
        </p:blipFill>
        <p:spPr>
          <a:xfrm>
            <a:off x="0" y="2090500"/>
            <a:ext cx="12192000" cy="3859950"/>
          </a:xfrm>
          <a:prstGeom prst="rect">
            <a:avLst/>
          </a:prstGeom>
        </p:spPr>
      </p:pic>
    </p:spTree>
    <p:extLst>
      <p:ext uri="{BB962C8B-B14F-4D97-AF65-F5344CB8AC3E}">
        <p14:creationId xmlns:p14="http://schemas.microsoft.com/office/powerpoint/2010/main" val="308743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3" name="Rectangle 12">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17CC9FC-8215-4F10-9E03-DC411407CD03}"/>
              </a:ext>
            </a:extLst>
          </p:cNvPr>
          <p:cNvPicPr>
            <a:picLocks noChangeAspect="1"/>
          </p:cNvPicPr>
          <p:nvPr/>
        </p:nvPicPr>
        <p:blipFill rotWithShape="1">
          <a:blip r:embed="rId3"/>
          <a:srcRect l="2684"/>
          <a:stretch/>
        </p:blipFill>
        <p:spPr>
          <a:xfrm>
            <a:off x="3462298" y="1244906"/>
            <a:ext cx="8729702" cy="4036715"/>
          </a:xfrm>
          <a:prstGeom prst="rect">
            <a:avLst/>
          </a:prstGeom>
        </p:spPr>
      </p:pic>
      <p:sp>
        <p:nvSpPr>
          <p:cNvPr id="2" name="Title 1"/>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fontScale="90000"/>
          </a:bodyPr>
          <a:lstStyle/>
          <a:p>
            <a:pPr algn="ctr"/>
            <a:r>
              <a:rPr lang="en-US" sz="2800" kern="1200" dirty="0">
                <a:solidFill>
                  <a:schemeClr val="bg1"/>
                </a:solidFill>
                <a:latin typeface="+mj-lt"/>
                <a:ea typeface="+mj-ea"/>
                <a:cs typeface="+mj-cs"/>
              </a:rPr>
              <a:t>Certificate is </a:t>
            </a:r>
            <a:r>
              <a:rPr lang="en-US" sz="2800" u="sng" kern="1200" dirty="0">
                <a:solidFill>
                  <a:schemeClr val="bg1"/>
                </a:solidFill>
                <a:latin typeface="+mj-lt"/>
                <a:ea typeface="+mj-ea"/>
                <a:cs typeface="+mj-cs"/>
              </a:rPr>
              <a:t>not</a:t>
            </a:r>
            <a:r>
              <a:rPr lang="en-US" sz="2800" kern="1200" dirty="0">
                <a:solidFill>
                  <a:schemeClr val="bg1"/>
                </a:solidFill>
                <a:latin typeface="+mj-lt"/>
                <a:ea typeface="+mj-ea"/>
                <a:cs typeface="+mj-cs"/>
              </a:rPr>
              <a:t> the main source of motivation</a:t>
            </a:r>
          </a:p>
        </p:txBody>
      </p:sp>
    </p:spTree>
    <p:extLst>
      <p:ext uri="{BB962C8B-B14F-4D97-AF65-F5344CB8AC3E}">
        <p14:creationId xmlns:p14="http://schemas.microsoft.com/office/powerpoint/2010/main" val="272205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305B8-007C-4F11-920C-F5751AC22895}"/>
              </a:ext>
            </a:extLst>
          </p:cNvPr>
          <p:cNvSpPr>
            <a:spLocks noGrp="1"/>
          </p:cNvSpPr>
          <p:nvPr>
            <p:ph type="title"/>
          </p:nvPr>
        </p:nvSpPr>
        <p:spPr/>
        <p:txBody>
          <a:bodyPr/>
          <a:lstStyle/>
          <a:p>
            <a:pPr algn="ctr"/>
            <a:r>
              <a:rPr lang="en-US" dirty="0"/>
              <a:t>Methods of Access </a:t>
            </a:r>
            <a:br>
              <a:rPr lang="en-US" dirty="0"/>
            </a:br>
            <a:r>
              <a:rPr lang="en-US" sz="3200" dirty="0"/>
              <a:t>(Data from a MOOC, 10 October 2017)</a:t>
            </a:r>
            <a:endParaRPr lang="en-CA" dirty="0"/>
          </a:p>
        </p:txBody>
      </p:sp>
      <p:pic>
        <p:nvPicPr>
          <p:cNvPr id="7" name="Content Placeholder 3">
            <a:extLst>
              <a:ext uri="{FF2B5EF4-FFF2-40B4-BE49-F238E27FC236}">
                <a16:creationId xmlns:a16="http://schemas.microsoft.com/office/drawing/2014/main" id="{715CCD9B-7431-43AC-8B58-C7FF72D22523}"/>
              </a:ext>
            </a:extLst>
          </p:cNvPr>
          <p:cNvPicPr>
            <a:picLocks noChangeAspect="1"/>
          </p:cNvPicPr>
          <p:nvPr/>
        </p:nvPicPr>
        <p:blipFill rotWithShape="1">
          <a:blip r:embed="rId2"/>
          <a:srcRect l="3010" t="2559" r="8789"/>
          <a:stretch/>
        </p:blipFill>
        <p:spPr>
          <a:xfrm>
            <a:off x="302546" y="1792799"/>
            <a:ext cx="6550538" cy="4820507"/>
          </a:xfrm>
          <a:prstGeom prst="rect">
            <a:avLst/>
          </a:prstGeom>
        </p:spPr>
      </p:pic>
      <p:pic>
        <p:nvPicPr>
          <p:cNvPr id="8" name="Content Placeholder 3">
            <a:extLst>
              <a:ext uri="{FF2B5EF4-FFF2-40B4-BE49-F238E27FC236}">
                <a16:creationId xmlns:a16="http://schemas.microsoft.com/office/drawing/2014/main" id="{6375296F-D992-413F-B573-C04BA68979FB}"/>
              </a:ext>
            </a:extLst>
          </p:cNvPr>
          <p:cNvPicPr>
            <a:picLocks noGrp="1" noChangeAspect="1"/>
          </p:cNvPicPr>
          <p:nvPr>
            <p:ph idx="4294967295"/>
          </p:nvPr>
        </p:nvPicPr>
        <p:blipFill rotWithShape="1">
          <a:blip r:embed="rId3"/>
          <a:srcRect l="10145" t="1280" r="15083" b="6831"/>
          <a:stretch/>
        </p:blipFill>
        <p:spPr>
          <a:xfrm>
            <a:off x="6961237" y="1782967"/>
            <a:ext cx="4896465" cy="4272968"/>
          </a:xfrm>
          <a:prstGeom prst="rect">
            <a:avLst/>
          </a:prstGeom>
        </p:spPr>
      </p:pic>
    </p:spTree>
    <p:extLst>
      <p:ext uri="{BB962C8B-B14F-4D97-AF65-F5344CB8AC3E}">
        <p14:creationId xmlns:p14="http://schemas.microsoft.com/office/powerpoint/2010/main" val="30388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19646"/>
          <a:stretch/>
        </p:blipFill>
        <p:spPr>
          <a:xfrm rot="5400000">
            <a:off x="322900" y="515300"/>
            <a:ext cx="6859900" cy="5829300"/>
          </a:xfrm>
        </p:spPr>
      </p:pic>
      <p:sp>
        <p:nvSpPr>
          <p:cNvPr id="2" name="Title 1"/>
          <p:cNvSpPr>
            <a:spLocks noGrp="1"/>
          </p:cNvSpPr>
          <p:nvPr>
            <p:ph type="title"/>
          </p:nvPr>
        </p:nvSpPr>
        <p:spPr>
          <a:xfrm>
            <a:off x="5842000" y="1355725"/>
            <a:ext cx="5854700" cy="1325563"/>
          </a:xfrm>
        </p:spPr>
        <p:txBody>
          <a:bodyPr>
            <a:normAutofit/>
          </a:bodyPr>
          <a:lstStyle/>
          <a:p>
            <a:r>
              <a:rPr lang="en-US" sz="4800" dirty="0"/>
              <a:t>An “Off-lined” MOOC?</a:t>
            </a:r>
            <a:endParaRPr lang="en-CA" sz="4800" dirty="0"/>
          </a:p>
        </p:txBody>
      </p:sp>
      <p:pic>
        <p:nvPicPr>
          <p:cNvPr id="5" name="Picture 4">
            <a:extLst>
              <a:ext uri="{FF2B5EF4-FFF2-40B4-BE49-F238E27FC236}">
                <a16:creationId xmlns:a16="http://schemas.microsoft.com/office/drawing/2014/main" id="{385C7B01-5B1E-4564-B1DD-203082A5C1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280249" y="6015831"/>
            <a:ext cx="604303" cy="681037"/>
          </a:xfrm>
          <a:prstGeom prst="rect">
            <a:avLst/>
          </a:prstGeom>
        </p:spPr>
      </p:pic>
    </p:spTree>
    <p:extLst>
      <p:ext uri="{BB962C8B-B14F-4D97-AF65-F5344CB8AC3E}">
        <p14:creationId xmlns:p14="http://schemas.microsoft.com/office/powerpoint/2010/main" val="263576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E571-1A73-4F70-AFB8-6FB9325C6467}"/>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E1FF5E60-5A32-4B2B-B16A-D984F3D0EEE6}"/>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908A3718-A2F7-4976-81A9-4C1FA6BA99BA}"/>
              </a:ext>
            </a:extLst>
          </p:cNvPr>
          <p:cNvPicPr>
            <a:picLocks noChangeAspect="1"/>
          </p:cNvPicPr>
          <p:nvPr/>
        </p:nvPicPr>
        <p:blipFill>
          <a:blip r:embed="rId2"/>
          <a:stretch>
            <a:fillRect/>
          </a:stretch>
        </p:blipFill>
        <p:spPr>
          <a:xfrm>
            <a:off x="838200" y="161884"/>
            <a:ext cx="10399006" cy="6696116"/>
          </a:xfrm>
          <a:prstGeom prst="rect">
            <a:avLst/>
          </a:prstGeom>
        </p:spPr>
      </p:pic>
    </p:spTree>
    <p:extLst>
      <p:ext uri="{BB962C8B-B14F-4D97-AF65-F5344CB8AC3E}">
        <p14:creationId xmlns:p14="http://schemas.microsoft.com/office/powerpoint/2010/main" val="4099519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06-CLS-01\Users\DTremblay\Desktop\CHOGM Vancouver 1987_3 cop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594" b="6054"/>
          <a:stretch/>
        </p:blipFill>
        <p:spPr bwMode="auto">
          <a:xfrm>
            <a:off x="1" y="1"/>
            <a:ext cx="12192000" cy="55499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62752" y="5702301"/>
            <a:ext cx="8628733" cy="885825"/>
          </a:xfrm>
        </p:spPr>
        <p:txBody>
          <a:bodyPr>
            <a:noAutofit/>
          </a:bodyPr>
          <a:lstStyle/>
          <a:p>
            <a:pPr algn="l"/>
            <a:r>
              <a:rPr lang="en-US" sz="2800" dirty="0"/>
              <a:t>Commonwealth Heads of Government Meeting</a:t>
            </a:r>
            <a:br>
              <a:rPr lang="en-US" sz="2400" dirty="0"/>
            </a:br>
            <a:r>
              <a:rPr lang="en-US" sz="2400" dirty="0"/>
              <a:t>Vancouver, 1987</a:t>
            </a:r>
          </a:p>
        </p:txBody>
      </p:sp>
    </p:spTree>
    <p:extLst>
      <p:ext uri="{BB962C8B-B14F-4D97-AF65-F5344CB8AC3E}">
        <p14:creationId xmlns:p14="http://schemas.microsoft.com/office/powerpoint/2010/main" val="102515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Audio-only MOOC for Semi-skilled Gardeners</a:t>
            </a:r>
            <a:endParaRPr lang="en-US" dirty="0"/>
          </a:p>
        </p:txBody>
      </p:sp>
      <p:pic>
        <p:nvPicPr>
          <p:cNvPr id="4" name="Content Placeholder 3"/>
          <p:cNvPicPr>
            <a:picLocks noGrp="1" noChangeAspect="1"/>
          </p:cNvPicPr>
          <p:nvPr>
            <p:ph idx="1"/>
          </p:nvPr>
        </p:nvPicPr>
        <p:blipFill>
          <a:blip r:embed="rId3"/>
          <a:stretch>
            <a:fillRect/>
          </a:stretch>
        </p:blipFill>
        <p:spPr>
          <a:xfrm>
            <a:off x="1619249" y="1536699"/>
            <a:ext cx="8953501" cy="51969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1308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p:spPr>
        <p:txBody>
          <a:bodyPr>
            <a:normAutofit fontScale="90000"/>
          </a:bodyPr>
          <a:lstStyle/>
          <a:p>
            <a:pPr algn="ctr"/>
            <a:r>
              <a:rPr lang="en-US" dirty="0"/>
              <a:t>Audio-only MOOC </a:t>
            </a:r>
            <a:br>
              <a:rPr lang="en-US" dirty="0"/>
            </a:br>
            <a:r>
              <a:rPr lang="en-US" sz="3600" dirty="0"/>
              <a:t>Correlation between clips listened to and completion rates</a:t>
            </a:r>
            <a:endParaRPr lang="en-CA" dirty="0"/>
          </a:p>
        </p:txBody>
      </p:sp>
      <p:pic>
        <p:nvPicPr>
          <p:cNvPr id="4" name="Content Placeholder 3"/>
          <p:cNvPicPr>
            <a:picLocks noGrp="1" noChangeAspect="1"/>
          </p:cNvPicPr>
          <p:nvPr>
            <p:ph idx="4294967295"/>
          </p:nvPr>
        </p:nvPicPr>
        <p:blipFill rotWithShape="1">
          <a:blip r:embed="rId2"/>
          <a:srcRect l="1893" t="3140" r="2347" b="2237"/>
          <a:stretch/>
        </p:blipFill>
        <p:spPr>
          <a:xfrm>
            <a:off x="2261419" y="1907457"/>
            <a:ext cx="7462684" cy="4434350"/>
          </a:xfrm>
        </p:spPr>
      </p:pic>
    </p:spTree>
    <p:extLst>
      <p:ext uri="{BB962C8B-B14F-4D97-AF65-F5344CB8AC3E}">
        <p14:creationId xmlns:p14="http://schemas.microsoft.com/office/powerpoint/2010/main" val="281550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Reaching the Bottom Billion</a:t>
            </a:r>
            <a:endParaRPr lang="en-US" dirty="0"/>
          </a:p>
        </p:txBody>
      </p:sp>
      <p:sp>
        <p:nvSpPr>
          <p:cNvPr id="2" name="Content Placeholder 1"/>
          <p:cNvSpPr>
            <a:spLocks noGrp="1"/>
          </p:cNvSpPr>
          <p:nvPr>
            <p:ph idx="1"/>
          </p:nvPr>
        </p:nvSpPr>
        <p:spPr/>
        <p:txBody>
          <a:bodyPr>
            <a:normAutofit/>
          </a:bodyPr>
          <a:lstStyle/>
          <a:p>
            <a:r>
              <a:rPr lang="en-US" sz="3600" dirty="0"/>
              <a:t>Content should be designed for delivery in low bandwidth</a:t>
            </a:r>
          </a:p>
          <a:p>
            <a:r>
              <a:rPr lang="en-US" sz="3600" dirty="0"/>
              <a:t>Be able to deliver on a basic phone </a:t>
            </a:r>
          </a:p>
          <a:p>
            <a:r>
              <a:rPr lang="en-US" sz="3600" dirty="0"/>
              <a:t>Social media integration is a must</a:t>
            </a:r>
          </a:p>
          <a:p>
            <a:r>
              <a:rPr lang="en-US" sz="3600" dirty="0"/>
              <a:t>Online peer-to-peer interactions must be supplemented with blended approaches</a:t>
            </a:r>
          </a:p>
          <a:p>
            <a:r>
              <a:rPr lang="en-US" sz="3600" dirty="0"/>
              <a:t>Content should be open (i.e. OER)</a:t>
            </a:r>
          </a:p>
        </p:txBody>
      </p:sp>
    </p:spTree>
    <p:extLst>
      <p:ext uri="{BB962C8B-B14F-4D97-AF65-F5344CB8AC3E}">
        <p14:creationId xmlns:p14="http://schemas.microsoft.com/office/powerpoint/2010/main" val="213380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9F0C8-75AF-4453-A664-4936FFA93F90}"/>
              </a:ext>
            </a:extLst>
          </p:cNvPr>
          <p:cNvSpPr>
            <a:spLocks noGrp="1"/>
          </p:cNvSpPr>
          <p:nvPr>
            <p:ph type="title"/>
          </p:nvPr>
        </p:nvSpPr>
        <p:spPr/>
        <p:txBody>
          <a:bodyPr/>
          <a:lstStyle/>
          <a:p>
            <a:r>
              <a:rPr lang="en-US" dirty="0"/>
              <a:t>Quality</a:t>
            </a:r>
            <a:endParaRPr lang="en-CA" dirty="0"/>
          </a:p>
        </p:txBody>
      </p:sp>
    </p:spTree>
    <p:extLst>
      <p:ext uri="{BB962C8B-B14F-4D97-AF65-F5344CB8AC3E}">
        <p14:creationId xmlns:p14="http://schemas.microsoft.com/office/powerpoint/2010/main" val="252655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Guidelines for Quality </a:t>
            </a:r>
            <a:endParaRPr lang="en-US" dirty="0"/>
          </a:p>
        </p:txBody>
      </p:sp>
      <p:sp>
        <p:nvSpPr>
          <p:cNvPr id="8" name="Content Placeholder 7">
            <a:extLst>
              <a:ext uri="{FF2B5EF4-FFF2-40B4-BE49-F238E27FC236}">
                <a16:creationId xmlns:a16="http://schemas.microsoft.com/office/drawing/2014/main" id="{1CB1DD79-D8BF-4804-8922-A8C393ED0073}"/>
              </a:ext>
            </a:extLst>
          </p:cNvPr>
          <p:cNvSpPr>
            <a:spLocks noGrp="1"/>
          </p:cNvSpPr>
          <p:nvPr>
            <p:ph idx="1"/>
          </p:nvPr>
        </p:nvSpPr>
        <p:spPr/>
        <p:txBody>
          <a:bodyPr/>
          <a:lstStyle/>
          <a:p>
            <a:pPr marL="0" indent="0">
              <a:buNone/>
            </a:pPr>
            <a:r>
              <a:rPr lang="en-CA" dirty="0"/>
              <a:t>COL Guidelines for MOOCs</a:t>
            </a:r>
          </a:p>
          <a:p>
            <a:endParaRPr lang="en-CA" dirty="0"/>
          </a:p>
          <a:p>
            <a:r>
              <a:rPr lang="en-CA" dirty="0"/>
              <a:t>Purpose decides quality indicators</a:t>
            </a:r>
          </a:p>
          <a:p>
            <a:r>
              <a:rPr lang="en-CA" dirty="0"/>
              <a:t>Context  critical</a:t>
            </a:r>
          </a:p>
          <a:p>
            <a:r>
              <a:rPr lang="en-CA" dirty="0"/>
              <a:t>Accreditation agencies looking for credit equivalence</a:t>
            </a:r>
          </a:p>
          <a:p>
            <a:endParaRPr lang="en-CA" dirty="0"/>
          </a:p>
        </p:txBody>
      </p:sp>
    </p:spTree>
    <p:extLst>
      <p:ext uri="{BB962C8B-B14F-4D97-AF65-F5344CB8AC3E}">
        <p14:creationId xmlns:p14="http://schemas.microsoft.com/office/powerpoint/2010/main" val="303583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925"/>
            <a:ext cx="10515600" cy="1325563"/>
          </a:xfrm>
        </p:spPr>
        <p:txBody>
          <a:bodyPr/>
          <a:lstStyle/>
          <a:p>
            <a:r>
              <a:rPr lang="en-US" dirty="0"/>
              <a:t>Guidelines for QAA of MOOCs</a:t>
            </a:r>
          </a:p>
        </p:txBody>
      </p:sp>
      <p:graphicFrame>
        <p:nvGraphicFramePr>
          <p:cNvPr id="5" name="Diagram 4"/>
          <p:cNvGraphicFramePr/>
          <p:nvPr>
            <p:extLst>
              <p:ext uri="{D42A27DB-BD31-4B8C-83A1-F6EECF244321}">
                <p14:modId xmlns:p14="http://schemas.microsoft.com/office/powerpoint/2010/main" val="3573535955"/>
              </p:ext>
            </p:extLst>
          </p:nvPr>
        </p:nvGraphicFramePr>
        <p:xfrm>
          <a:off x="1181100" y="1293942"/>
          <a:ext cx="9805955" cy="5259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975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984999" cy="635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8801100" y="3184525"/>
            <a:ext cx="3257550" cy="1325563"/>
          </a:xfrm>
        </p:spPr>
        <p:txBody>
          <a:bodyPr>
            <a:normAutofit fontScale="90000"/>
          </a:bodyPr>
          <a:lstStyle/>
          <a:p>
            <a:r>
              <a:rPr lang="en-CA" dirty="0"/>
              <a:t>Malaysian MOOC Credit Transfer</a:t>
            </a:r>
          </a:p>
        </p:txBody>
      </p:sp>
      <p:sp>
        <p:nvSpPr>
          <p:cNvPr id="2" name="Date Placeholder 1"/>
          <p:cNvSpPr>
            <a:spLocks noGrp="1"/>
          </p:cNvSpPr>
          <p:nvPr>
            <p:ph type="dt" sz="half" idx="10"/>
          </p:nvPr>
        </p:nvSpPr>
        <p:spPr>
          <a:xfrm>
            <a:off x="323850" y="6538912"/>
            <a:ext cx="4171950" cy="365125"/>
          </a:xfrm>
        </p:spPr>
        <p:txBody>
          <a:bodyPr/>
          <a:lstStyle/>
          <a:p>
            <a:r>
              <a:rPr lang="en-US" dirty="0">
                <a:solidFill>
                  <a:schemeClr val="tx1"/>
                </a:solidFill>
              </a:rPr>
              <a:t>Source: Prof. Dato’ Dr. Mohamed Amin </a:t>
            </a:r>
            <a:r>
              <a:rPr lang="en-US" dirty="0" err="1">
                <a:solidFill>
                  <a:schemeClr val="tx1"/>
                </a:solidFill>
              </a:rPr>
              <a:t>Embi</a:t>
            </a:r>
            <a:r>
              <a:rPr lang="en-US" dirty="0">
                <a:solidFill>
                  <a:schemeClr val="tx1"/>
                </a:solidFill>
              </a:rPr>
              <a:t> (UKM)</a:t>
            </a:r>
          </a:p>
          <a:p>
            <a:endParaRPr lang="en-MY" dirty="0">
              <a:solidFill>
                <a:schemeClr val="tx1"/>
              </a:solidFill>
            </a:endParaRPr>
          </a:p>
        </p:txBody>
      </p:sp>
      <p:sp>
        <p:nvSpPr>
          <p:cNvPr id="3" name="Slide Number Placeholder 2"/>
          <p:cNvSpPr>
            <a:spLocks noGrp="1"/>
          </p:cNvSpPr>
          <p:nvPr>
            <p:ph type="sldNum" sz="quarter" idx="12"/>
          </p:nvPr>
        </p:nvSpPr>
        <p:spPr/>
        <p:txBody>
          <a:bodyPr/>
          <a:lstStyle/>
          <a:p>
            <a:fld id="{71DFCFDE-3A19-4992-A298-7BC5BF535BF8}" type="slidenum">
              <a:rPr lang="en-MY" smtClean="0"/>
              <a:pPr/>
              <a:t>36</a:t>
            </a:fld>
            <a:endParaRPr lang="en-MY"/>
          </a:p>
        </p:txBody>
      </p:sp>
    </p:spTree>
    <p:extLst>
      <p:ext uri="{BB962C8B-B14F-4D97-AF65-F5344CB8AC3E}">
        <p14:creationId xmlns:p14="http://schemas.microsoft.com/office/powerpoint/2010/main" val="205580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5443"/>
            <a:ext cx="3295650" cy="1325563"/>
          </a:xfrm>
        </p:spPr>
        <p:txBody>
          <a:bodyPr/>
          <a:lstStyle/>
          <a:p>
            <a:r>
              <a:rPr lang="en-US" dirty="0"/>
              <a:t>Issues </a:t>
            </a:r>
            <a:br>
              <a:rPr lang="en-US" dirty="0"/>
            </a:br>
            <a:r>
              <a:rPr lang="en-US" dirty="0"/>
              <a:t>for Quality</a:t>
            </a:r>
          </a:p>
        </p:txBody>
      </p:sp>
      <p:sp>
        <p:nvSpPr>
          <p:cNvPr id="3" name="Content Placeholder 2"/>
          <p:cNvSpPr>
            <a:spLocks noGrp="1"/>
          </p:cNvSpPr>
          <p:nvPr>
            <p:ph idx="1"/>
          </p:nvPr>
        </p:nvSpPr>
        <p:spPr>
          <a:xfrm>
            <a:off x="838200" y="4133850"/>
            <a:ext cx="9736982" cy="2495549"/>
          </a:xfrm>
        </p:spPr>
        <p:txBody>
          <a:bodyPr>
            <a:normAutofit/>
          </a:bodyPr>
          <a:lstStyle/>
          <a:p>
            <a:r>
              <a:rPr lang="en-US" sz="3600" dirty="0"/>
              <a:t>Student verification and academic integrity</a:t>
            </a:r>
          </a:p>
          <a:p>
            <a:r>
              <a:rPr lang="en-US" sz="3600" dirty="0"/>
              <a:t>Peer assessment needs to be accepted</a:t>
            </a:r>
          </a:p>
          <a:p>
            <a:r>
              <a:rPr lang="en-US" sz="3600" dirty="0"/>
              <a:t>Delinking of the institutions which teach and the institutions which offer credential</a:t>
            </a:r>
          </a:p>
        </p:txBody>
      </p:sp>
      <p:pic>
        <p:nvPicPr>
          <p:cNvPr id="5122" name="Picture 2" descr="http://ibmsystemsmag.com/getattachment/36e9016a-9293-4dab-85a3-4f32bfc225ac/">
            <a:extLst>
              <a:ext uri="{FF2B5EF4-FFF2-40B4-BE49-F238E27FC236}">
                <a16:creationId xmlns:a16="http://schemas.microsoft.com/office/drawing/2014/main" id="{76A16E3D-F030-42F4-833F-5739B1B774C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638551" y="509984"/>
            <a:ext cx="8362950" cy="3357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Rectangle: Rounded Corners 3">
            <a:extLst>
              <a:ext uri="{FF2B5EF4-FFF2-40B4-BE49-F238E27FC236}">
                <a16:creationId xmlns:a16="http://schemas.microsoft.com/office/drawing/2014/main" id="{A6241B00-A46D-455D-8C00-E0EF66A1E8E4}"/>
              </a:ext>
            </a:extLst>
          </p:cNvPr>
          <p:cNvSpPr/>
          <p:nvPr/>
        </p:nvSpPr>
        <p:spPr>
          <a:xfrm>
            <a:off x="5595260" y="152439"/>
            <a:ext cx="4449532" cy="715089"/>
          </a:xfrm>
          <a:prstGeom prst="roundRect">
            <a:avLst/>
          </a:prstGeom>
          <a:solidFill>
            <a:srgbClr val="9A9F68"/>
          </a:solidFill>
        </p:spPr>
        <p:style>
          <a:lnRef idx="0">
            <a:scrgbClr r="0" g="0" b="0"/>
          </a:lnRef>
          <a:fillRef idx="1001">
            <a:schemeClr val="lt2"/>
          </a:fillRef>
          <a:effectRef idx="0">
            <a:scrgbClr r="0" g="0" b="0"/>
          </a:effectRef>
          <a:fontRef idx="major"/>
        </p:style>
        <p:txBody>
          <a:bodyPr wrap="none">
            <a:spAutoFit/>
          </a:bodyPr>
          <a:lstStyle/>
          <a:p>
            <a:r>
              <a:rPr lang="en-US" sz="3600" b="1" dirty="0">
                <a:solidFill>
                  <a:srgbClr val="FFFFFF"/>
                </a:solidFill>
              </a:rPr>
              <a:t>One size does not fit all</a:t>
            </a:r>
          </a:p>
        </p:txBody>
      </p:sp>
    </p:spTree>
    <p:extLst>
      <p:ext uri="{BB962C8B-B14F-4D97-AF65-F5344CB8AC3E}">
        <p14:creationId xmlns:p14="http://schemas.microsoft.com/office/powerpoint/2010/main" val="315083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70D4C-1383-4D25-9F76-1AC522B3861B}"/>
              </a:ext>
            </a:extLst>
          </p:cNvPr>
          <p:cNvSpPr>
            <a:spLocks noGrp="1"/>
          </p:cNvSpPr>
          <p:nvPr>
            <p:ph type="title"/>
          </p:nvPr>
        </p:nvSpPr>
        <p:spPr/>
        <p:txBody>
          <a:bodyPr/>
          <a:lstStyle/>
          <a:p>
            <a:r>
              <a:rPr lang="en-US" dirty="0"/>
              <a:t>Implications for Policy</a:t>
            </a:r>
            <a:endParaRPr lang="en-CA" dirty="0"/>
          </a:p>
        </p:txBody>
      </p:sp>
    </p:spTree>
    <p:extLst>
      <p:ext uri="{BB962C8B-B14F-4D97-AF65-F5344CB8AC3E}">
        <p14:creationId xmlns:p14="http://schemas.microsoft.com/office/powerpoint/2010/main" val="123147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1ACBF8-32B4-4013-B243-579B6E23AC84}"/>
              </a:ext>
            </a:extLst>
          </p:cNvPr>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r="11834" b="12601"/>
          <a:stretch/>
        </p:blipFill>
        <p:spPr>
          <a:xfrm>
            <a:off x="4653742" y="2304854"/>
            <a:ext cx="7161186" cy="4553146"/>
          </a:xfrm>
          <a:prstGeom prst="rect">
            <a:avLst/>
          </a:prstGeom>
        </p:spPr>
      </p:pic>
      <p:sp>
        <p:nvSpPr>
          <p:cNvPr id="2" name="Title 1"/>
          <p:cNvSpPr>
            <a:spLocks noGrp="1"/>
          </p:cNvSpPr>
          <p:nvPr>
            <p:ph type="title"/>
          </p:nvPr>
        </p:nvSpPr>
        <p:spPr/>
        <p:txBody>
          <a:bodyPr/>
          <a:lstStyle/>
          <a:p>
            <a:r>
              <a:rPr lang="en-US"/>
              <a:t>National Policy</a:t>
            </a:r>
            <a:endParaRPr lang="en-US" dirty="0"/>
          </a:p>
        </p:txBody>
      </p:sp>
      <p:sp>
        <p:nvSpPr>
          <p:cNvPr id="3" name="Content Placeholder 2"/>
          <p:cNvSpPr>
            <a:spLocks noGrp="1"/>
          </p:cNvSpPr>
          <p:nvPr>
            <p:ph idx="1"/>
          </p:nvPr>
        </p:nvSpPr>
        <p:spPr>
          <a:xfrm>
            <a:off x="838199" y="1825624"/>
            <a:ext cx="10775623" cy="5451475"/>
          </a:xfrm>
        </p:spPr>
        <p:txBody>
          <a:bodyPr>
            <a:normAutofit/>
          </a:bodyPr>
          <a:lstStyle/>
          <a:p>
            <a:r>
              <a:rPr lang="en-US" sz="3600" dirty="0"/>
              <a:t>View MOOC as a new, interactive broadcast medium</a:t>
            </a:r>
          </a:p>
          <a:p>
            <a:r>
              <a:rPr lang="en-US" sz="3600" dirty="0"/>
              <a:t>Develop credible QA and Credentialing framework</a:t>
            </a:r>
          </a:p>
          <a:p>
            <a:r>
              <a:rPr lang="en-US" sz="3600" dirty="0"/>
              <a:t>Focus on Higher Education as well as advanced skills development/in-service training</a:t>
            </a:r>
          </a:p>
          <a:p>
            <a:r>
              <a:rPr lang="en-US" sz="3600" dirty="0"/>
              <a:t>Develop and nurture a capable and robust infrastructure</a:t>
            </a:r>
          </a:p>
          <a:p>
            <a:r>
              <a:rPr lang="en-US" sz="3600" dirty="0"/>
              <a:t>Manage costs: adopt OER policies</a:t>
            </a:r>
          </a:p>
        </p:txBody>
      </p:sp>
      <p:pic>
        <p:nvPicPr>
          <p:cNvPr id="7" name="Picture 6">
            <a:extLst>
              <a:ext uri="{FF2B5EF4-FFF2-40B4-BE49-F238E27FC236}">
                <a16:creationId xmlns:a16="http://schemas.microsoft.com/office/drawing/2014/main" id="{FFE73FAC-81C9-4898-849A-4A6FA54274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280249" y="6015831"/>
            <a:ext cx="604303" cy="681037"/>
          </a:xfrm>
          <a:prstGeom prst="rect">
            <a:avLst/>
          </a:prstGeom>
        </p:spPr>
      </p:pic>
    </p:spTree>
    <p:extLst>
      <p:ext uri="{BB962C8B-B14F-4D97-AF65-F5344CB8AC3E}">
        <p14:creationId xmlns:p14="http://schemas.microsoft.com/office/powerpoint/2010/main" val="41891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286084" y="1915263"/>
            <a:ext cx="3467850" cy="2887496"/>
          </a:xfrm>
          <a:prstGeom prst="roundRect">
            <a:avLst>
              <a:gd name="adj" fmla="val 8594"/>
            </a:avLst>
          </a:prstGeom>
          <a:solidFill>
            <a:srgbClr val="FFFFFF">
              <a:shade val="85000"/>
            </a:srgbClr>
          </a:solidFill>
          <a:ln>
            <a:noFill/>
          </a:ln>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55"/>
          <a:stretch/>
        </p:blipFill>
        <p:spPr>
          <a:xfrm>
            <a:off x="407924" y="1915263"/>
            <a:ext cx="3477562" cy="2901911"/>
          </a:xfrm>
          <a:prstGeom prst="roundRect">
            <a:avLst>
              <a:gd name="adj" fmla="val 8594"/>
            </a:avLst>
          </a:prstGeom>
          <a:solidFill>
            <a:srgbClr val="FFFFFF">
              <a:shade val="85000"/>
            </a:srgbClr>
          </a:solidFill>
          <a:ln>
            <a:noFill/>
          </a:ln>
          <a:effec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325467" y="1906295"/>
            <a:ext cx="3505009" cy="2896464"/>
          </a:xfrm>
          <a:prstGeom prst="roundRect">
            <a:avLst>
              <a:gd name="adj" fmla="val 8594"/>
            </a:avLst>
          </a:prstGeom>
          <a:solidFill>
            <a:srgbClr val="FFFFFF">
              <a:shade val="85000"/>
            </a:srgbClr>
          </a:solidFill>
          <a:ln>
            <a:noFill/>
          </a:ln>
          <a:effectLst/>
        </p:spPr>
      </p:pic>
      <p:sp>
        <p:nvSpPr>
          <p:cNvPr id="16" name="Rectangle 15"/>
          <p:cNvSpPr/>
          <p:nvPr/>
        </p:nvSpPr>
        <p:spPr>
          <a:xfrm>
            <a:off x="0" y="4916263"/>
            <a:ext cx="12192000" cy="1569660"/>
          </a:xfrm>
          <a:prstGeom prst="rect">
            <a:avLst/>
          </a:prstGeom>
          <a:effectLst/>
        </p:spPr>
        <p:txBody>
          <a:bodyPr wrap="square">
            <a:spAutoFit/>
          </a:bodyPr>
          <a:lstStyle/>
          <a:p>
            <a:pPr algn="ctr"/>
            <a:r>
              <a:rPr lang="en-US" sz="3200" dirty="0">
                <a:solidFill>
                  <a:srgbClr val="290088"/>
                </a:solidFill>
                <a:latin typeface="HelveticaNeueLT Std" panose="020B0604020202020204" pitchFamily="34" charset="0"/>
              </a:rPr>
              <a:t>To help Commonwealth governments and institutions </a:t>
            </a:r>
            <a:br>
              <a:rPr lang="en-US" sz="3200" dirty="0">
                <a:solidFill>
                  <a:srgbClr val="290088"/>
                </a:solidFill>
                <a:latin typeface="HelveticaNeueLT Std" panose="020B0604020202020204" pitchFamily="34" charset="0"/>
              </a:rPr>
            </a:br>
            <a:r>
              <a:rPr lang="en-US" sz="3200" dirty="0">
                <a:solidFill>
                  <a:srgbClr val="290088"/>
                </a:solidFill>
                <a:latin typeface="HelveticaNeueLT Std" panose="020B0604020202020204" pitchFamily="34" charset="0"/>
              </a:rPr>
              <a:t>use various </a:t>
            </a:r>
            <a:r>
              <a:rPr lang="en-US" sz="3200" dirty="0">
                <a:solidFill>
                  <a:srgbClr val="290088"/>
                </a:solidFill>
                <a:highlight>
                  <a:srgbClr val="FFFF00"/>
                </a:highlight>
                <a:latin typeface="HelveticaNeueLT Std" panose="020B0604020202020204" pitchFamily="34" charset="0"/>
              </a:rPr>
              <a:t>technologies</a:t>
            </a:r>
            <a:r>
              <a:rPr lang="en-US" sz="3200" dirty="0">
                <a:solidFill>
                  <a:srgbClr val="290088"/>
                </a:solidFill>
                <a:latin typeface="HelveticaNeueLT Std" panose="020B0604020202020204" pitchFamily="34" charset="0"/>
              </a:rPr>
              <a:t> to </a:t>
            </a:r>
            <a:r>
              <a:rPr lang="en-US" sz="3200" dirty="0">
                <a:solidFill>
                  <a:srgbClr val="290088"/>
                </a:solidFill>
                <a:highlight>
                  <a:srgbClr val="FFFF00"/>
                </a:highlight>
                <a:latin typeface="HelveticaNeueLT Std" panose="020B0604020202020204" pitchFamily="34" charset="0"/>
              </a:rPr>
              <a:t>improve access </a:t>
            </a:r>
            <a:br>
              <a:rPr lang="en-US" sz="3200" dirty="0">
                <a:solidFill>
                  <a:srgbClr val="290088"/>
                </a:solidFill>
                <a:highlight>
                  <a:srgbClr val="FFFF00"/>
                </a:highlight>
                <a:latin typeface="HelveticaNeueLT Std" panose="020B0604020202020204" pitchFamily="34" charset="0"/>
              </a:rPr>
            </a:br>
            <a:r>
              <a:rPr lang="en-US" sz="3200" dirty="0">
                <a:solidFill>
                  <a:srgbClr val="290088"/>
                </a:solidFill>
                <a:highlight>
                  <a:srgbClr val="FFFF00"/>
                </a:highlight>
                <a:latin typeface="HelveticaNeueLT Std" panose="020B0604020202020204" pitchFamily="34" charset="0"/>
              </a:rPr>
              <a:t>to learning</a:t>
            </a:r>
            <a:r>
              <a:rPr lang="en-US" sz="3200" dirty="0">
                <a:solidFill>
                  <a:srgbClr val="290088"/>
                </a:solidFill>
                <a:latin typeface="HelveticaNeueLT Std" panose="020B0604020202020204" pitchFamily="34" charset="0"/>
              </a:rPr>
              <a:t> in support of </a:t>
            </a:r>
            <a:r>
              <a:rPr lang="en-US" sz="3200" dirty="0">
                <a:solidFill>
                  <a:srgbClr val="290088"/>
                </a:solidFill>
                <a:highlight>
                  <a:srgbClr val="FFFF00"/>
                </a:highlight>
                <a:latin typeface="HelveticaNeueLT Std" panose="020B0604020202020204" pitchFamily="34" charset="0"/>
              </a:rPr>
              <a:t>development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55660"/>
            <a:ext cx="9144000" cy="1845860"/>
          </a:xfrm>
          <a:prstGeom prst="rect">
            <a:avLst/>
          </a:prstGeom>
        </p:spPr>
      </p:pic>
    </p:spTree>
    <p:extLst>
      <p:ext uri="{BB962C8B-B14F-4D97-AF65-F5344CB8AC3E}">
        <p14:creationId xmlns:p14="http://schemas.microsoft.com/office/powerpoint/2010/main" val="332315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0253" y="3276600"/>
            <a:ext cx="11251494" cy="1775553"/>
          </a:xfrm>
          <a:prstGeom prst="rect">
            <a:avLst/>
          </a:prstGeom>
        </p:spPr>
      </p:pic>
      <p:pic>
        <p:nvPicPr>
          <p:cNvPr id="2" name="Picture 1">
            <a:extLst>
              <a:ext uri="{FF2B5EF4-FFF2-40B4-BE49-F238E27FC236}">
                <a16:creationId xmlns:a16="http://schemas.microsoft.com/office/drawing/2014/main" id="{B96DB735-88BB-4D55-98BA-42615BAA5BB2}"/>
              </a:ext>
            </a:extLst>
          </p:cNvPr>
          <p:cNvPicPr>
            <a:picLocks noChangeAspect="1"/>
          </p:cNvPicPr>
          <p:nvPr/>
        </p:nvPicPr>
        <p:blipFill rotWithShape="1">
          <a:blip r:embed="rId3"/>
          <a:srcRect b="2485"/>
          <a:stretch/>
        </p:blipFill>
        <p:spPr>
          <a:xfrm>
            <a:off x="0" y="760276"/>
            <a:ext cx="12192000" cy="1879593"/>
          </a:xfrm>
          <a:prstGeom prst="rect">
            <a:avLst/>
          </a:prstGeom>
        </p:spPr>
      </p:pic>
    </p:spTree>
    <p:extLst>
      <p:ext uri="{BB962C8B-B14F-4D97-AF65-F5344CB8AC3E}">
        <p14:creationId xmlns:p14="http://schemas.microsoft.com/office/powerpoint/2010/main" val="387874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1900" y="2686049"/>
            <a:ext cx="3340100" cy="1325563"/>
          </a:xfrm>
        </p:spPr>
        <p:txBody>
          <a:bodyPr>
            <a:noAutofit/>
          </a:bodyPr>
          <a:lstStyle/>
          <a:p>
            <a:r>
              <a:rPr lang="en-US" dirty="0"/>
              <a:t>Rise of the Messaging Paradigm</a:t>
            </a:r>
          </a:p>
        </p:txBody>
      </p:sp>
      <p:pic>
        <p:nvPicPr>
          <p:cNvPr id="4" name="Content Placeholder 3"/>
          <p:cNvPicPr>
            <a:picLocks noGrp="1" noChangeAspect="1"/>
          </p:cNvPicPr>
          <p:nvPr>
            <p:ph idx="4294967295"/>
          </p:nvPr>
        </p:nvPicPr>
        <p:blipFill>
          <a:blip r:embed="rId3"/>
          <a:stretch>
            <a:fillRect/>
          </a:stretch>
        </p:blipFill>
        <p:spPr>
          <a:xfrm>
            <a:off x="368300" y="606425"/>
            <a:ext cx="7747000" cy="5767989"/>
          </a:xfrm>
          <a:prstGeom prst="rect">
            <a:avLst/>
          </a:prstGeom>
        </p:spPr>
      </p:pic>
    </p:spTree>
    <p:extLst>
      <p:ext uri="{BB962C8B-B14F-4D97-AF65-F5344CB8AC3E}">
        <p14:creationId xmlns:p14="http://schemas.microsoft.com/office/powerpoint/2010/main" val="3617407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92DE3A3-0873-483B-BEC4-F6CEB2EF028B}"/>
              </a:ext>
            </a:extLst>
          </p:cNvPr>
          <p:cNvSpPr/>
          <p:nvPr/>
        </p:nvSpPr>
        <p:spPr>
          <a:xfrm>
            <a:off x="0" y="2400300"/>
            <a:ext cx="12192000" cy="3405184"/>
          </a:xfrm>
          <a:prstGeom prst="rect">
            <a:avLst/>
          </a:prstGeom>
          <a:solidFill>
            <a:srgbClr val="290088">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p:cNvSpPr>
            <a:spLocks noGrp="1"/>
          </p:cNvSpPr>
          <p:nvPr>
            <p:ph type="title"/>
          </p:nvPr>
        </p:nvSpPr>
        <p:spPr/>
        <p:txBody>
          <a:bodyPr/>
          <a:lstStyle/>
          <a:p>
            <a:pPr algn="ctr"/>
            <a:r>
              <a:rPr lang="en-US" dirty="0"/>
              <a:t>Mainstreaming of MOOCs in developing countries national systems</a:t>
            </a:r>
            <a:endParaRPr lang="en-CA" dirty="0"/>
          </a:p>
        </p:txBody>
      </p:sp>
      <p:sp>
        <p:nvSpPr>
          <p:cNvPr id="2" name="Content Placeholder 1"/>
          <p:cNvSpPr>
            <a:spLocks noGrp="1"/>
          </p:cNvSpPr>
          <p:nvPr>
            <p:ph idx="4294967295"/>
          </p:nvPr>
        </p:nvSpPr>
        <p:spPr>
          <a:xfrm>
            <a:off x="1" y="1727200"/>
            <a:ext cx="12192000" cy="825500"/>
          </a:xfrm>
        </p:spPr>
        <p:txBody>
          <a:bodyPr>
            <a:normAutofit/>
          </a:bodyPr>
          <a:lstStyle/>
          <a:p>
            <a:pPr marL="0" indent="0" algn="ctr">
              <a:buNone/>
            </a:pPr>
            <a:r>
              <a:rPr lang="en-US" sz="3600" dirty="0"/>
              <a:t>Integration of two technologies:</a:t>
            </a:r>
          </a:p>
        </p:txBody>
      </p:sp>
      <p:pic>
        <p:nvPicPr>
          <p:cNvPr id="6" name="Picture 4" descr="https://i0.wp.com/mobileecosystemforum.com/wp-content/uploads/2016/09/messaging-.jpg?fit=1024%2C683">
            <a:extLst>
              <a:ext uri="{FF2B5EF4-FFF2-40B4-BE49-F238E27FC236}">
                <a16:creationId xmlns:a16="http://schemas.microsoft.com/office/drawing/2014/main" id="{ED073C9E-53FB-42AF-8F85-A30010D87F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11" r="11501" b="29850"/>
          <a:stretch/>
        </p:blipFill>
        <p:spPr bwMode="auto">
          <a:xfrm>
            <a:off x="1709950" y="2495550"/>
            <a:ext cx="4219644" cy="3216184"/>
          </a:xfrm>
          <a:prstGeom prst="roundRect">
            <a:avLst>
              <a:gd name="adj" fmla="val 8594"/>
            </a:avLst>
          </a:prstGeom>
          <a:solidFill>
            <a:srgbClr val="FFFFFF">
              <a:shade val="85000"/>
            </a:srgbClr>
          </a:solidFill>
          <a:ln>
            <a:noFill/>
          </a:ln>
          <a:effectLst/>
          <a:extLst/>
        </p:spPr>
      </p:pic>
      <p:pic>
        <p:nvPicPr>
          <p:cNvPr id="6146" name="Picture 2" descr="https://upload.wikimedia.org/wikipedia/commons/2/22/Blockchain_Grid.jpg">
            <a:extLst>
              <a:ext uri="{FF2B5EF4-FFF2-40B4-BE49-F238E27FC236}">
                <a16:creationId xmlns:a16="http://schemas.microsoft.com/office/drawing/2014/main" id="{42826E31-CB55-464C-90E0-B31AB1ADD1E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90" r="13090"/>
          <a:stretch/>
        </p:blipFill>
        <p:spPr bwMode="auto">
          <a:xfrm>
            <a:off x="6390450" y="2495550"/>
            <a:ext cx="4219644" cy="3216184"/>
          </a:xfrm>
          <a:prstGeom prst="roundRect">
            <a:avLst>
              <a:gd name="adj" fmla="val 8594"/>
            </a:avLst>
          </a:prstGeom>
          <a:solidFill>
            <a:srgbClr val="FFFFFF">
              <a:shade val="85000"/>
            </a:srgbClr>
          </a:solidFill>
          <a:ln>
            <a:noFill/>
          </a:ln>
          <a:effectLst/>
          <a:extLst/>
        </p:spPr>
      </p:pic>
      <p:sp>
        <p:nvSpPr>
          <p:cNvPr id="7" name="Rectangle 6">
            <a:extLst>
              <a:ext uri="{FF2B5EF4-FFF2-40B4-BE49-F238E27FC236}">
                <a16:creationId xmlns:a16="http://schemas.microsoft.com/office/drawing/2014/main" id="{8533B126-42A7-4018-BEC2-8F82818CA121}"/>
              </a:ext>
            </a:extLst>
          </p:cNvPr>
          <p:cNvSpPr/>
          <p:nvPr/>
        </p:nvSpPr>
        <p:spPr>
          <a:xfrm>
            <a:off x="1843300" y="5805484"/>
            <a:ext cx="3994700" cy="830997"/>
          </a:xfrm>
          <a:prstGeom prst="rect">
            <a:avLst/>
          </a:prstGeom>
        </p:spPr>
        <p:txBody>
          <a:bodyPr wrap="square">
            <a:spAutoFit/>
          </a:bodyPr>
          <a:lstStyle/>
          <a:p>
            <a:pPr algn="ctr"/>
            <a:r>
              <a:rPr lang="en-US" sz="2400" dirty="0"/>
              <a:t>Messaging space for interactions </a:t>
            </a:r>
          </a:p>
        </p:txBody>
      </p:sp>
      <p:sp>
        <p:nvSpPr>
          <p:cNvPr id="8" name="Rectangle 7">
            <a:extLst>
              <a:ext uri="{FF2B5EF4-FFF2-40B4-BE49-F238E27FC236}">
                <a16:creationId xmlns:a16="http://schemas.microsoft.com/office/drawing/2014/main" id="{44EB7928-A1FE-413B-8CDA-21FCE3C1D212}"/>
              </a:ext>
            </a:extLst>
          </p:cNvPr>
          <p:cNvSpPr/>
          <p:nvPr/>
        </p:nvSpPr>
        <p:spPr>
          <a:xfrm>
            <a:off x="6371400" y="5805485"/>
            <a:ext cx="4353750" cy="830997"/>
          </a:xfrm>
          <a:prstGeom prst="rect">
            <a:avLst/>
          </a:prstGeom>
        </p:spPr>
        <p:txBody>
          <a:bodyPr wrap="square">
            <a:spAutoFit/>
          </a:bodyPr>
          <a:lstStyle/>
          <a:p>
            <a:pPr algn="ctr"/>
            <a:r>
              <a:rPr lang="en-US" sz="2400" dirty="0"/>
              <a:t>Use of Blockchains for preserving integrity of learner records</a:t>
            </a:r>
          </a:p>
        </p:txBody>
      </p:sp>
    </p:spTree>
    <p:extLst>
      <p:ext uri="{BB962C8B-B14F-4D97-AF65-F5344CB8AC3E}">
        <p14:creationId xmlns:p14="http://schemas.microsoft.com/office/powerpoint/2010/main" val="23560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Finally, for developing countries</a:t>
            </a:r>
          </a:p>
        </p:txBody>
      </p:sp>
      <p:sp>
        <p:nvSpPr>
          <p:cNvPr id="3" name="Content Placeholder 2"/>
          <p:cNvSpPr>
            <a:spLocks noGrp="1"/>
          </p:cNvSpPr>
          <p:nvPr>
            <p:ph idx="1"/>
          </p:nvPr>
        </p:nvSpPr>
        <p:spPr>
          <a:xfrm>
            <a:off x="1695450" y="1920875"/>
            <a:ext cx="8801100" cy="4351338"/>
          </a:xfrm>
        </p:spPr>
        <p:txBody>
          <a:bodyPr>
            <a:normAutofit/>
          </a:bodyPr>
          <a:lstStyle/>
          <a:p>
            <a:r>
              <a:rPr lang="en-US" sz="3600" dirty="0"/>
              <a:t>New model of MOOCs required, one that </a:t>
            </a:r>
            <a:r>
              <a:rPr lang="en-US" sz="4000" dirty="0">
                <a:solidFill>
                  <a:srgbClr val="290088"/>
                </a:solidFill>
              </a:rPr>
              <a:t>reaches the unreached</a:t>
            </a:r>
            <a:endParaRPr lang="en-US" sz="3600" dirty="0">
              <a:solidFill>
                <a:srgbClr val="290088"/>
              </a:solidFill>
            </a:endParaRPr>
          </a:p>
          <a:p>
            <a:r>
              <a:rPr lang="en-US" sz="3600" dirty="0"/>
              <a:t>MOOCs will </a:t>
            </a:r>
            <a:r>
              <a:rPr lang="en-US" sz="4000" dirty="0">
                <a:solidFill>
                  <a:srgbClr val="290088"/>
                </a:solidFill>
              </a:rPr>
              <a:t>supplement</a:t>
            </a:r>
            <a:r>
              <a:rPr lang="en-US" sz="3600" dirty="0"/>
              <a:t> rather than replace traditional institutions</a:t>
            </a:r>
          </a:p>
          <a:p>
            <a:r>
              <a:rPr lang="en-US" sz="3600" dirty="0"/>
              <a:t>Excellent platform for </a:t>
            </a:r>
            <a:r>
              <a:rPr lang="en-US" sz="4000" dirty="0">
                <a:solidFill>
                  <a:srgbClr val="290088"/>
                </a:solidFill>
              </a:rPr>
              <a:t>skilling at scale </a:t>
            </a:r>
            <a:r>
              <a:rPr lang="en-US" sz="3600" dirty="0"/>
              <a:t>and </a:t>
            </a:r>
            <a:r>
              <a:rPr lang="en-US" sz="4000" dirty="0">
                <a:solidFill>
                  <a:srgbClr val="290088"/>
                </a:solidFill>
              </a:rPr>
              <a:t>speed</a:t>
            </a:r>
          </a:p>
          <a:p>
            <a:endParaRPr lang="en-US" sz="3600" dirty="0"/>
          </a:p>
          <a:p>
            <a:endParaRPr lang="en-US" sz="3600" dirty="0"/>
          </a:p>
          <a:p>
            <a:endParaRPr lang="en-US" sz="3600" dirty="0"/>
          </a:p>
        </p:txBody>
      </p:sp>
    </p:spTree>
    <p:extLst>
      <p:ext uri="{BB962C8B-B14F-4D97-AF65-F5344CB8AC3E}">
        <p14:creationId xmlns:p14="http://schemas.microsoft.com/office/powerpoint/2010/main" val="266262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flipH="1" flipV="1">
            <a:off x="-228600" y="0"/>
            <a:ext cx="76200" cy="579438"/>
          </a:xfrm>
          <a:prstGeom prst="rect">
            <a:avLst/>
          </a:prstGeom>
          <a:solidFill>
            <a:srgbClr val="FFCC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rot="108000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spcBef>
                <a:spcPct val="50000"/>
              </a:spcBef>
            </a:pPr>
            <a:endParaRPr lang="en-GB" sz="3200">
              <a:solidFill>
                <a:srgbClr val="000000"/>
              </a:solidFill>
              <a:latin typeface="LogoCentre" pitchFamily="2" charset="0"/>
            </a:endParaRPr>
          </a:p>
        </p:txBody>
      </p:sp>
      <p:sp>
        <p:nvSpPr>
          <p:cNvPr id="23555" name="Text Box 3"/>
          <p:cNvSpPr txBox="1">
            <a:spLocks noChangeArrowheads="1"/>
          </p:cNvSpPr>
          <p:nvPr/>
        </p:nvSpPr>
        <p:spPr bwMode="auto">
          <a:xfrm>
            <a:off x="6248400" y="4267200"/>
            <a:ext cx="83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spcBef>
                <a:spcPct val="50000"/>
              </a:spcBef>
            </a:pPr>
            <a:endParaRPr lang="en-GB">
              <a:latin typeface="Times New Roman" pitchFamily="18" charset="0"/>
            </a:endParaRPr>
          </a:p>
        </p:txBody>
      </p:sp>
      <p:sp>
        <p:nvSpPr>
          <p:cNvPr id="23556" name="Text Box 4"/>
          <p:cNvSpPr txBox="1">
            <a:spLocks noChangeArrowheads="1"/>
          </p:cNvSpPr>
          <p:nvPr/>
        </p:nvSpPr>
        <p:spPr bwMode="auto">
          <a:xfrm>
            <a:off x="1981200" y="0"/>
            <a:ext cx="8305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endParaRPr lang="en-GB"/>
          </a:p>
          <a:p>
            <a:pPr algn="ctr"/>
            <a:endParaRPr lang="en-GB"/>
          </a:p>
          <a:p>
            <a:pPr algn="ctr"/>
            <a:endParaRPr lang="en-GB"/>
          </a:p>
        </p:txBody>
      </p:sp>
      <p:sp>
        <p:nvSpPr>
          <p:cNvPr id="23557" name="Text Box 5"/>
          <p:cNvSpPr txBox="1">
            <a:spLocks noChangeArrowheads="1"/>
          </p:cNvSpPr>
          <p:nvPr/>
        </p:nvSpPr>
        <p:spPr bwMode="auto">
          <a:xfrm>
            <a:off x="2743200" y="1295400"/>
            <a:ext cx="6781800"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spcBef>
                <a:spcPct val="50000"/>
              </a:spcBef>
            </a:pPr>
            <a:endParaRPr lang="en-GB" sz="6600">
              <a:latin typeface="Times New Roman" pitchFamily="18" charset="0"/>
            </a:endParaRPr>
          </a:p>
          <a:p>
            <a:pPr algn="ctr">
              <a:spcBef>
                <a:spcPct val="50000"/>
              </a:spcBef>
            </a:pPr>
            <a:endParaRPr lang="en-GB">
              <a:latin typeface="Times New Roman" pitchFamily="18" charset="0"/>
            </a:endParaRPr>
          </a:p>
        </p:txBody>
      </p:sp>
      <p:sp>
        <p:nvSpPr>
          <p:cNvPr id="23558" name="Text Box 6"/>
          <p:cNvSpPr txBox="1">
            <a:spLocks noChangeArrowheads="1"/>
          </p:cNvSpPr>
          <p:nvPr/>
        </p:nvSpPr>
        <p:spPr bwMode="auto">
          <a:xfrm>
            <a:off x="2063750" y="404813"/>
            <a:ext cx="807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spcBef>
                <a:spcPct val="50000"/>
              </a:spcBef>
            </a:pPr>
            <a:endParaRPr lang="en-GB" sz="4400"/>
          </a:p>
        </p:txBody>
      </p:sp>
      <p:sp>
        <p:nvSpPr>
          <p:cNvPr id="23559" name="Text Box 7"/>
          <p:cNvSpPr txBox="1">
            <a:spLocks noChangeArrowheads="1"/>
          </p:cNvSpPr>
          <p:nvPr/>
        </p:nvSpPr>
        <p:spPr bwMode="auto">
          <a:xfrm>
            <a:off x="1524000" y="0"/>
            <a:ext cx="9144000" cy="326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spcBef>
                <a:spcPct val="50000"/>
              </a:spcBef>
            </a:pPr>
            <a:endParaRPr lang="en-US" sz="4400">
              <a:solidFill>
                <a:srgbClr val="FFFF00"/>
              </a:solidFill>
              <a:latin typeface="Times New Roman" pitchFamily="18" charset="0"/>
            </a:endParaRPr>
          </a:p>
          <a:p>
            <a:pPr>
              <a:spcBef>
                <a:spcPct val="50000"/>
              </a:spcBef>
            </a:pPr>
            <a:endParaRPr lang="en-US" sz="5400">
              <a:solidFill>
                <a:srgbClr val="FFFF00"/>
              </a:solidFill>
              <a:latin typeface="Times New Roman" pitchFamily="18" charset="0"/>
            </a:endParaRPr>
          </a:p>
          <a:p>
            <a:pPr>
              <a:spcBef>
                <a:spcPct val="50000"/>
              </a:spcBef>
            </a:pPr>
            <a:endParaRPr lang="en-GB" sz="5400">
              <a:solidFill>
                <a:srgbClr val="FFFF00"/>
              </a:solidFill>
              <a:latin typeface="Times New Roman" pitchFamily="18" charset="0"/>
            </a:endParaRPr>
          </a:p>
        </p:txBody>
      </p:sp>
      <p:sp>
        <p:nvSpPr>
          <p:cNvPr id="6" name="Title 5">
            <a:extLst>
              <a:ext uri="{FF2B5EF4-FFF2-40B4-BE49-F238E27FC236}">
                <a16:creationId xmlns:a16="http://schemas.microsoft.com/office/drawing/2014/main" id="{555BD57E-E24A-4950-AB7B-F50CF6DB00FB}"/>
              </a:ext>
            </a:extLst>
          </p:cNvPr>
          <p:cNvSpPr>
            <a:spLocks noGrp="1"/>
          </p:cNvSpPr>
          <p:nvPr>
            <p:ph type="title"/>
          </p:nvPr>
        </p:nvSpPr>
        <p:spPr>
          <a:xfrm>
            <a:off x="4987094" y="244277"/>
            <a:ext cx="6360355" cy="1683821"/>
          </a:xfrm>
        </p:spPr>
        <p:txBody>
          <a:bodyPr>
            <a:normAutofit/>
          </a:bodyPr>
          <a:lstStyle/>
          <a:p>
            <a:r>
              <a:rPr lang="en-US" sz="8000" dirty="0"/>
              <a:t>MOOCs</a:t>
            </a:r>
            <a:endParaRPr lang="en-CA" sz="8000" dirty="0"/>
          </a:p>
        </p:txBody>
      </p:sp>
      <p:sp>
        <p:nvSpPr>
          <p:cNvPr id="7" name="Text Placeholder 6">
            <a:extLst>
              <a:ext uri="{FF2B5EF4-FFF2-40B4-BE49-F238E27FC236}">
                <a16:creationId xmlns:a16="http://schemas.microsoft.com/office/drawing/2014/main" id="{E1439D99-D70A-42EB-907A-D3E806625D49}"/>
              </a:ext>
            </a:extLst>
          </p:cNvPr>
          <p:cNvSpPr>
            <a:spLocks noGrp="1"/>
          </p:cNvSpPr>
          <p:nvPr>
            <p:ph type="body" idx="1"/>
          </p:nvPr>
        </p:nvSpPr>
        <p:spPr>
          <a:xfrm>
            <a:off x="831850" y="5196328"/>
            <a:ext cx="10515600" cy="1500187"/>
          </a:xfrm>
        </p:spPr>
        <p:txBody>
          <a:bodyPr>
            <a:normAutofit/>
          </a:bodyPr>
          <a:lstStyle/>
          <a:p>
            <a:pPr algn="ctr"/>
            <a:r>
              <a:rPr lang="en-CA" sz="6000" dirty="0">
                <a:solidFill>
                  <a:schemeClr val="tx1"/>
                </a:solidFill>
                <a:latin typeface="+mj-lt"/>
              </a:rPr>
              <a:t>A tool for achieving SDG 4</a:t>
            </a:r>
          </a:p>
        </p:txBody>
      </p:sp>
      <p:pic>
        <p:nvPicPr>
          <p:cNvPr id="11" name="Picture 10">
            <a:extLst>
              <a:ext uri="{FF2B5EF4-FFF2-40B4-BE49-F238E27FC236}">
                <a16:creationId xmlns:a16="http://schemas.microsoft.com/office/drawing/2014/main" id="{D90CFDE5-1861-400D-BA9E-3E55B418A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845" y="2501074"/>
            <a:ext cx="6410655" cy="2011269"/>
          </a:xfrm>
          <a:prstGeom prst="rect">
            <a:avLst/>
          </a:prstGeom>
        </p:spPr>
      </p:pic>
      <p:pic>
        <p:nvPicPr>
          <p:cNvPr id="12" name="Picture 11">
            <a:extLst>
              <a:ext uri="{FF2B5EF4-FFF2-40B4-BE49-F238E27FC236}">
                <a16:creationId xmlns:a16="http://schemas.microsoft.com/office/drawing/2014/main" id="{674BA1BC-72C0-48E4-B1BD-FE0AA14A08F0}"/>
              </a:ext>
            </a:extLst>
          </p:cNvPr>
          <p:cNvPicPr>
            <a:picLocks noChangeAspect="1"/>
          </p:cNvPicPr>
          <p:nvPr/>
        </p:nvPicPr>
        <p:blipFill>
          <a:blip r:embed="rId3"/>
          <a:stretch>
            <a:fillRect/>
          </a:stretch>
        </p:blipFill>
        <p:spPr>
          <a:xfrm>
            <a:off x="867632" y="517466"/>
            <a:ext cx="2989136" cy="43368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662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65EEC0F-AD61-4158-BB68-1A504E1EB5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 y="0"/>
            <a:ext cx="12191999" cy="6894285"/>
          </a:xfrm>
          <a:prstGeom prst="rect">
            <a:avLst/>
          </a:prstGeom>
        </p:spPr>
      </p:pic>
      <p:sp>
        <p:nvSpPr>
          <p:cNvPr id="40" name="Rectangle 39">
            <a:extLst>
              <a:ext uri="{FF2B5EF4-FFF2-40B4-BE49-F238E27FC236}">
                <a16:creationId xmlns:a16="http://schemas.microsoft.com/office/drawing/2014/main" id="{0A39D384-C0C1-4E7F-91F9-4BFC5E916E13}"/>
              </a:ext>
            </a:extLst>
          </p:cNvPr>
          <p:cNvSpPr/>
          <p:nvPr/>
        </p:nvSpPr>
        <p:spPr>
          <a:xfrm>
            <a:off x="1" y="4229226"/>
            <a:ext cx="3314700" cy="1872965"/>
          </a:xfrm>
          <a:prstGeom prst="rect">
            <a:avLst/>
          </a:prstGeom>
          <a:solidFill>
            <a:srgbClr val="290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Isosceles Triangle 4"/>
          <p:cNvSpPr/>
          <p:nvPr/>
        </p:nvSpPr>
        <p:spPr>
          <a:xfrm>
            <a:off x="2286000" y="3581400"/>
            <a:ext cx="8382000" cy="3276601"/>
          </a:xfrm>
          <a:prstGeom prst="triangle">
            <a:avLst>
              <a:gd name="adj" fmla="val 50774"/>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5C728E5-A42A-4D46-B47F-3DFFF69B4B55}"/>
              </a:ext>
            </a:extLst>
          </p:cNvPr>
          <p:cNvSpPr txBox="1"/>
          <p:nvPr/>
        </p:nvSpPr>
        <p:spPr>
          <a:xfrm>
            <a:off x="133351" y="4331731"/>
            <a:ext cx="3009900" cy="1323439"/>
          </a:xfrm>
          <a:prstGeom prst="rect">
            <a:avLst/>
          </a:prstGeom>
          <a:noFill/>
          <a:effectLst/>
        </p:spPr>
        <p:txBody>
          <a:bodyPr wrap="square" rtlCol="0">
            <a:spAutoFit/>
          </a:bodyPr>
          <a:lstStyle/>
          <a:p>
            <a:pPr algn="ctr"/>
            <a:r>
              <a:rPr lang="en-US" sz="8000" dirty="0">
                <a:solidFill>
                  <a:schemeClr val="bg1"/>
                </a:solidFill>
                <a:latin typeface="+mj-lt"/>
              </a:rPr>
              <a:t>col.org</a:t>
            </a:r>
          </a:p>
        </p:txBody>
      </p:sp>
      <p:sp>
        <p:nvSpPr>
          <p:cNvPr id="9" name="Rectangle 8">
            <a:extLst>
              <a:ext uri="{FF2B5EF4-FFF2-40B4-BE49-F238E27FC236}">
                <a16:creationId xmlns:a16="http://schemas.microsoft.com/office/drawing/2014/main" id="{15A238AE-3E72-4FBA-92CB-3A5B9D216F10}"/>
              </a:ext>
            </a:extLst>
          </p:cNvPr>
          <p:cNvSpPr/>
          <p:nvPr/>
        </p:nvSpPr>
        <p:spPr>
          <a:xfrm>
            <a:off x="2" y="249646"/>
            <a:ext cx="12192000" cy="2646878"/>
          </a:xfrm>
          <a:prstGeom prst="rect">
            <a:avLst/>
          </a:prstGeom>
        </p:spPr>
        <p:txBody>
          <a:bodyPr wrap="square">
            <a:spAutoFit/>
          </a:bodyPr>
          <a:lstStyle/>
          <a:p>
            <a:pPr algn="ctr"/>
            <a:r>
              <a:rPr lang="en-US" sz="16600" dirty="0">
                <a:solidFill>
                  <a:srgbClr val="270188"/>
                </a:solidFill>
                <a:latin typeface="+mj-lt"/>
              </a:rPr>
              <a:t>Thank You</a:t>
            </a:r>
          </a:p>
        </p:txBody>
      </p:sp>
      <p:pic>
        <p:nvPicPr>
          <p:cNvPr id="18" name="Picture 5" descr="P:\1_Projects\9_Other\25th Anniversary COL Prezi\5 In Perspective ie Stories\L3F\DSC_0211_cropped.jpg">
            <a:extLst>
              <a:ext uri="{FF2B5EF4-FFF2-40B4-BE49-F238E27FC236}">
                <a16:creationId xmlns:a16="http://schemas.microsoft.com/office/drawing/2014/main" id="{B1299E10-3FC2-40DC-9D02-DA577BE1C4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979572" y="4229226"/>
            <a:ext cx="2212428" cy="1878729"/>
          </a:xfrm>
          <a:prstGeom prst="rect">
            <a:avLst/>
          </a:prstGeom>
          <a:extLst/>
        </p:spPr>
      </p:pic>
      <p:pic>
        <p:nvPicPr>
          <p:cNvPr id="19" name="Picture 2">
            <a:extLst>
              <a:ext uri="{FF2B5EF4-FFF2-40B4-BE49-F238E27FC236}">
                <a16:creationId xmlns:a16="http://schemas.microsoft.com/office/drawing/2014/main" id="{4418B64B-C4E0-4902-8E30-81A9D79555E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534638" y="4229226"/>
            <a:ext cx="2208285" cy="1872965"/>
          </a:xfrm>
          <a:prstGeom prst="rect">
            <a:avLst/>
          </a:prstGeom>
          <a:extLst/>
        </p:spPr>
      </p:pic>
      <p:pic>
        <p:nvPicPr>
          <p:cNvPr id="20" name="Picture 3" descr="P:\1_Projects\9_Other\25th Anniversary COL Prezi\5 In Perspective ie Stories\Healthy Communities\St.Lucia.jpg">
            <a:extLst>
              <a:ext uri="{FF2B5EF4-FFF2-40B4-BE49-F238E27FC236}">
                <a16:creationId xmlns:a16="http://schemas.microsoft.com/office/drawing/2014/main" id="{A3A8986C-92EC-481E-94D5-B6BAC7EB273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744988" y="4217080"/>
            <a:ext cx="2236662" cy="1885111"/>
          </a:xfrm>
          <a:prstGeom prst="rect">
            <a:avLst/>
          </a:prstGeom>
          <a:extLst/>
        </p:spPr>
      </p:pic>
      <p:cxnSp>
        <p:nvCxnSpPr>
          <p:cNvPr id="6" name="Straight Connector 5">
            <a:extLst>
              <a:ext uri="{FF2B5EF4-FFF2-40B4-BE49-F238E27FC236}">
                <a16:creationId xmlns:a16="http://schemas.microsoft.com/office/drawing/2014/main" id="{0D91436B-B829-4DE1-8020-817477770732}"/>
              </a:ext>
            </a:extLst>
          </p:cNvPr>
          <p:cNvCxnSpPr>
            <a:cxnSpLocks/>
          </p:cNvCxnSpPr>
          <p:nvPr/>
        </p:nvCxnSpPr>
        <p:spPr>
          <a:xfrm>
            <a:off x="5534638" y="4217080"/>
            <a:ext cx="6657362" cy="0"/>
          </a:xfrm>
          <a:prstGeom prst="line">
            <a:avLst/>
          </a:prstGeom>
          <a:ln w="28575">
            <a:solidFill>
              <a:srgbClr val="27018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0520B8B-BE36-46DF-B7AD-57BE11B320C4}"/>
              </a:ext>
            </a:extLst>
          </p:cNvPr>
          <p:cNvCxnSpPr>
            <a:cxnSpLocks/>
          </p:cNvCxnSpPr>
          <p:nvPr/>
        </p:nvCxnSpPr>
        <p:spPr>
          <a:xfrm>
            <a:off x="0" y="6102191"/>
            <a:ext cx="3314701" cy="0"/>
          </a:xfrm>
          <a:prstGeom prst="line">
            <a:avLst/>
          </a:prstGeom>
          <a:ln w="28575">
            <a:solidFill>
              <a:srgbClr val="270188"/>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A2BC9629-ED4F-4B8C-8EDF-E8EFF7FB45F9}"/>
              </a:ext>
            </a:extLst>
          </p:cNvPr>
          <p:cNvPicPr>
            <a:picLocks noChangeAspect="1"/>
          </p:cNvPicPr>
          <p:nvPr/>
        </p:nvPicPr>
        <p:blipFill rotWithShape="1">
          <a:blip r:embed="rId7">
            <a:extLst>
              <a:ext uri="{28A0092B-C50C-407E-A947-70E740481C1C}">
                <a14:useLocalDpi xmlns:a14="http://schemas.microsoft.com/office/drawing/2010/main" val="0"/>
              </a:ext>
            </a:extLst>
          </a:blip>
          <a:srcRect r="72556"/>
          <a:stretch/>
        </p:blipFill>
        <p:spPr>
          <a:xfrm>
            <a:off x="2587990" y="3133984"/>
            <a:ext cx="3410534" cy="3898901"/>
          </a:xfrm>
          <a:prstGeom prst="rect">
            <a:avLst/>
          </a:prstGeom>
        </p:spPr>
      </p:pic>
      <p:cxnSp>
        <p:nvCxnSpPr>
          <p:cNvPr id="44" name="Straight Connector 43">
            <a:extLst>
              <a:ext uri="{FF2B5EF4-FFF2-40B4-BE49-F238E27FC236}">
                <a16:creationId xmlns:a16="http://schemas.microsoft.com/office/drawing/2014/main" id="{4B6A8506-7D36-4D03-9CF9-21F83B2EE113}"/>
              </a:ext>
            </a:extLst>
          </p:cNvPr>
          <p:cNvCxnSpPr/>
          <p:nvPr/>
        </p:nvCxnSpPr>
        <p:spPr>
          <a:xfrm>
            <a:off x="7742923" y="4217080"/>
            <a:ext cx="0" cy="1885111"/>
          </a:xfrm>
          <a:prstGeom prst="line">
            <a:avLst/>
          </a:prstGeom>
          <a:ln w="25400">
            <a:solidFill>
              <a:srgbClr val="270188"/>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96A9BD9-ED0A-468B-8032-F1D8A85CFFAF}"/>
              </a:ext>
            </a:extLst>
          </p:cNvPr>
          <p:cNvCxnSpPr/>
          <p:nvPr/>
        </p:nvCxnSpPr>
        <p:spPr>
          <a:xfrm>
            <a:off x="9979572" y="4217080"/>
            <a:ext cx="0" cy="1885111"/>
          </a:xfrm>
          <a:prstGeom prst="line">
            <a:avLst/>
          </a:prstGeom>
          <a:ln w="25400">
            <a:solidFill>
              <a:srgbClr val="270188"/>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A30526C-DFCD-4393-B5CF-16A50BEC8144}"/>
              </a:ext>
            </a:extLst>
          </p:cNvPr>
          <p:cNvCxnSpPr>
            <a:cxnSpLocks/>
          </p:cNvCxnSpPr>
          <p:nvPr/>
        </p:nvCxnSpPr>
        <p:spPr>
          <a:xfrm>
            <a:off x="5534638" y="6102191"/>
            <a:ext cx="6657362" cy="0"/>
          </a:xfrm>
          <a:prstGeom prst="line">
            <a:avLst/>
          </a:prstGeom>
          <a:ln w="28575">
            <a:solidFill>
              <a:srgbClr val="27018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9F8A041-7960-4790-ACDC-D23190E7E7F3}"/>
              </a:ext>
            </a:extLst>
          </p:cNvPr>
          <p:cNvCxnSpPr>
            <a:cxnSpLocks/>
          </p:cNvCxnSpPr>
          <p:nvPr/>
        </p:nvCxnSpPr>
        <p:spPr>
          <a:xfrm>
            <a:off x="0" y="4217080"/>
            <a:ext cx="3314701" cy="0"/>
          </a:xfrm>
          <a:prstGeom prst="line">
            <a:avLst/>
          </a:prstGeom>
          <a:ln w="28575">
            <a:solidFill>
              <a:srgbClr val="2701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72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C73674-0F88-471C-A201-51F7FE3392DD}"/>
              </a:ext>
            </a:extLst>
          </p:cNvPr>
          <p:cNvSpPr>
            <a:spLocks noGrp="1"/>
          </p:cNvSpPr>
          <p:nvPr>
            <p:ph type="title"/>
          </p:nvPr>
        </p:nvSpPr>
        <p:spPr/>
        <p:txBody>
          <a:bodyPr/>
          <a:lstStyle/>
          <a:p>
            <a:r>
              <a:rPr lang="en-US" dirty="0"/>
              <a:t>Context</a:t>
            </a:r>
            <a:endParaRPr lang="en-CA" dirty="0"/>
          </a:p>
        </p:txBody>
      </p:sp>
    </p:spTree>
    <p:extLst>
      <p:ext uri="{BB962C8B-B14F-4D97-AF65-F5344CB8AC3E}">
        <p14:creationId xmlns:p14="http://schemas.microsoft.com/office/powerpoint/2010/main" val="1423999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406013" y="0"/>
            <a:ext cx="9144000" cy="6878638"/>
          </a:xfrm>
        </p:spPr>
      </p:pic>
      <p:pic>
        <p:nvPicPr>
          <p:cNvPr id="5" name="Picture 4" descr="Screen Clipping"/>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40856" y1="31402" x2="40856" y2="31402"/>
                        <a14:foregroundMark x1="54864" y1="30183" x2="54864" y2="30183"/>
                        <a14:foregroundMark x1="55642" y1="26220" x2="55642" y2="26220"/>
                        <a14:foregroundMark x1="65370" y1="29268" x2="65370" y2="29268"/>
                        <a14:foregroundMark x1="64591" y1="32927" x2="64591" y2="32927"/>
                        <a14:foregroundMark x1="65759" y1="38110" x2="65759" y2="38110"/>
                        <a14:foregroundMark x1="63813" y1="40244" x2="63813" y2="40244"/>
                        <a14:foregroundMark x1="60700" y1="39634" x2="60700" y2="39634"/>
                        <a14:foregroundMark x1="56420" y1="40854" x2="56420" y2="40854"/>
                        <a14:foregroundMark x1="55642" y1="40854" x2="55642" y2="40854"/>
                        <a14:foregroundMark x1="53696" y1="40549" x2="53696" y2="40549"/>
                        <a14:foregroundMark x1="49805" y1="38110" x2="49805" y2="38110"/>
                        <a14:foregroundMark x1="48638" y1="34756" x2="48638" y2="34756"/>
                        <a14:foregroundMark x1="55642" y1="14329" x2="55642" y2="14329"/>
                        <a14:foregroundMark x1="59533" y1="5793" x2="59533" y2="5793"/>
                        <a14:foregroundMark x1="54086" y1="5793" x2="54086" y2="5793"/>
                        <a14:foregroundMark x1="54086" y1="5793" x2="54086" y2="5793"/>
                        <a14:foregroundMark x1="60311" y1="15854" x2="60311" y2="15854"/>
                        <a14:foregroundMark x1="60311" y1="15854" x2="60311" y2="15854"/>
                        <a14:foregroundMark x1="67704" y1="9451" x2="67704" y2="9451"/>
                        <a14:foregroundMark x1="68482" y1="9756" x2="69261" y2="11890"/>
                        <a14:foregroundMark x1="66926" y1="11280" x2="66926" y2="11280"/>
                        <a14:foregroundMark x1="78988" y1="4573" x2="78988" y2="4573"/>
                        <a14:foregroundMark x1="78988" y1="7317" x2="78988" y2="7317"/>
                        <a14:foregroundMark x1="78599" y1="12805" x2="78599" y2="12805"/>
                        <a14:foregroundMark x1="77821" y1="17378" x2="77821" y2="17378"/>
                        <a14:foregroundMark x1="84825" y1="17378" x2="84825" y2="17378"/>
                        <a14:foregroundMark x1="89105" y1="16463" x2="89105" y2="16463"/>
                        <a14:foregroundMark x1="84436" y1="10061" x2="84436" y2="10061"/>
                        <a14:foregroundMark x1="44358" y1="12500" x2="44358" y2="12500"/>
                        <a14:foregroundMark x1="43580" y1="11585" x2="43580" y2="11585"/>
                        <a14:foregroundMark x1="43580" y1="8232" x2="43580" y2="8232"/>
                        <a14:foregroundMark x1="47082" y1="4573" x2="47082" y2="4573"/>
                        <a14:foregroundMark x1="13230" y1="10671" x2="13230" y2="10671"/>
                        <a14:foregroundMark x1="14008" y1="14024" x2="14008" y2="14024"/>
                        <a14:foregroundMark x1="24903" y1="12500" x2="24903" y2="12500"/>
                        <a14:foregroundMark x1="27237" y1="11280" x2="27237" y2="11280"/>
                        <a14:foregroundMark x1="11284" y1="17073" x2="11284" y2="17073"/>
                        <a14:foregroundMark x1="6615" y1="13720" x2="6615" y2="13720"/>
                        <a14:foregroundMark x1="6226" y1="12500" x2="6226" y2="12500"/>
                        <a14:foregroundMark x1="7004" y1="4573" x2="7004" y2="4573"/>
                        <a14:foregroundMark x1="5837" y1="12500" x2="5837" y2="13415"/>
                        <a14:foregroundMark x1="5837" y1="15244" x2="5837" y2="15244"/>
                        <a14:foregroundMark x1="11673" y1="11890" x2="11673" y2="11890"/>
                        <a14:foregroundMark x1="33463" y1="35976" x2="33463" y2="35976"/>
                        <a14:foregroundMark x1="36965" y1="34146" x2="36965" y2="34146"/>
                        <a14:foregroundMark x1="52140" y1="74085" x2="52140" y2="74085"/>
                        <a14:foregroundMark x1="53307" y1="78659" x2="53307" y2="78659"/>
                        <a14:foregroundMark x1="51362" y1="84146" x2="51362" y2="84146"/>
                        <a14:foregroundMark x1="56031" y1="84451" x2="56031" y2="84451"/>
                        <a14:foregroundMark x1="56420" y1="79573" x2="56420" y2="79573"/>
                        <a14:foregroundMark x1="60311" y1="75610" x2="60311" y2="75610"/>
                        <a14:foregroundMark x1="58366" y1="72256" x2="58366" y2="72256"/>
                        <a14:foregroundMark x1="53696" y1="69207" x2="53696" y2="69207"/>
                        <a14:foregroundMark x1="51751" y1="67073" x2="51751" y2="67073"/>
                        <a14:foregroundMark x1="47471" y1="66768" x2="47471" y2="66768"/>
                        <a14:foregroundMark x1="43969" y1="66768" x2="43969" y2="66768"/>
                        <a14:foregroundMark x1="42802" y1="67683" x2="42802" y2="67683"/>
                        <a14:foregroundMark x1="48249" y1="9756" x2="48249" y2="9756"/>
                      </a14:backgroundRemoval>
                    </a14:imgEffect>
                  </a14:imgLayer>
                </a14:imgProps>
              </a:ext>
              <a:ext uri="{28A0092B-C50C-407E-A947-70E740481C1C}">
                <a14:useLocalDpi xmlns:a14="http://schemas.microsoft.com/office/drawing/2010/main" val="0"/>
              </a:ext>
            </a:extLst>
          </a:blip>
          <a:stretch>
            <a:fillRect/>
          </a:stretch>
        </p:blipFill>
        <p:spPr>
          <a:xfrm>
            <a:off x="4876800" y="6019801"/>
            <a:ext cx="538440" cy="687591"/>
          </a:xfrm>
          <a:prstGeom prst="rect">
            <a:avLst/>
          </a:prstGeom>
        </p:spPr>
      </p:pic>
    </p:spTree>
    <p:extLst>
      <p:ext uri="{BB962C8B-B14F-4D97-AF65-F5344CB8AC3E}">
        <p14:creationId xmlns:p14="http://schemas.microsoft.com/office/powerpoint/2010/main" val="468993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838200" y="365125"/>
            <a:ext cx="10515600" cy="1325563"/>
          </a:xfrm>
        </p:spPr>
        <p:txBody>
          <a:bodyPr/>
          <a:lstStyle/>
          <a:p>
            <a:pPr algn="ctr"/>
            <a:r>
              <a:rPr lang="en-US" dirty="0"/>
              <a:t>The Youth ‘Bulge’: 1.2 billion 15-29</a:t>
            </a:r>
            <a:endParaRPr lang="en-CA" dirty="0"/>
          </a:p>
        </p:txBody>
      </p:sp>
      <p:sp>
        <p:nvSpPr>
          <p:cNvPr id="10" name="Round Diagonal Corner Rectangle 9"/>
          <p:cNvSpPr/>
          <p:nvPr/>
        </p:nvSpPr>
        <p:spPr>
          <a:xfrm>
            <a:off x="7010400" y="2489200"/>
            <a:ext cx="5181599" cy="3508248"/>
          </a:xfrm>
          <a:prstGeom prst="round1Rect">
            <a:avLst/>
          </a:prstGeom>
          <a:solidFill>
            <a:srgbClr val="270188"/>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r>
              <a:rPr lang="en-CA" sz="4000" dirty="0">
                <a:solidFill>
                  <a:schemeClr val="bg1"/>
                </a:solidFill>
                <a:latin typeface="+mj-lt"/>
              </a:rPr>
              <a:t>Of the 2.2 billion population of the Commonwealth, </a:t>
            </a:r>
          </a:p>
          <a:p>
            <a:r>
              <a:rPr lang="en-CA" sz="4000" dirty="0">
                <a:solidFill>
                  <a:schemeClr val="bg1"/>
                </a:solidFill>
                <a:latin typeface="+mj-lt"/>
              </a:rPr>
              <a:t>60% under the age of 30</a:t>
            </a:r>
            <a:endParaRPr lang="en-US" sz="4000" baseline="30000" dirty="0">
              <a:solidFill>
                <a:schemeClr val="bg1"/>
              </a:solidFill>
              <a:latin typeface="+mj-lt"/>
            </a:endParaRPr>
          </a:p>
        </p:txBody>
      </p:sp>
      <p:pic>
        <p:nvPicPr>
          <p:cNvPr id="8" name="Picture 2" descr="P:\GREAT COL photos\420528_338082289560904_1580096953_n.jpg"/>
          <p:cNvPicPr>
            <a:picLocks noChangeAspect="1" noChangeArrowheads="1"/>
          </p:cNvPicPr>
          <p:nvPr/>
        </p:nvPicPr>
        <p:blipFill rotWithShape="1">
          <a:blip r:embed="rId3">
            <a:extLst>
              <a:ext uri="{28A0092B-C50C-407E-A947-70E740481C1C}">
                <a14:useLocalDpi xmlns:a14="http://schemas.microsoft.com/office/drawing/2010/main" val="0"/>
              </a:ext>
            </a:extLst>
          </a:blip>
          <a:srcRect b="8393"/>
          <a:stretch/>
        </p:blipFill>
        <p:spPr bwMode="auto">
          <a:xfrm>
            <a:off x="0" y="1562152"/>
            <a:ext cx="7226300" cy="44352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EFDBF1E-B476-40E2-89C2-F13E2286C41F}"/>
              </a:ext>
            </a:extLst>
          </p:cNvPr>
          <p:cNvSpPr txBox="1"/>
          <p:nvPr/>
        </p:nvSpPr>
        <p:spPr>
          <a:xfrm>
            <a:off x="430362" y="6220655"/>
            <a:ext cx="8078638" cy="261610"/>
          </a:xfrm>
          <a:prstGeom prst="rect">
            <a:avLst/>
          </a:prstGeom>
          <a:noFill/>
        </p:spPr>
        <p:txBody>
          <a:bodyPr wrap="square" rtlCol="0">
            <a:spAutoFit/>
          </a:bodyPr>
          <a:lstStyle/>
          <a:p>
            <a:r>
              <a:rPr lang="en-CA" sz="1050" dirty="0"/>
              <a:t>Source: </a:t>
            </a:r>
            <a:r>
              <a:rPr lang="en-CA" sz="1050" dirty="0">
                <a:hlinkClick r:id="rId4"/>
              </a:rPr>
              <a:t>The Commonwealth Youth Programme</a:t>
            </a:r>
            <a:r>
              <a:rPr lang="en-CA" sz="1050" dirty="0"/>
              <a:t>, last accessed on October 12, 2017</a:t>
            </a:r>
          </a:p>
        </p:txBody>
      </p:sp>
    </p:spTree>
    <p:extLst>
      <p:ext uri="{BB962C8B-B14F-4D97-AF65-F5344CB8AC3E}">
        <p14:creationId xmlns:p14="http://schemas.microsoft.com/office/powerpoint/2010/main" val="3355442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4241840439"/>
              </p:ext>
            </p:extLst>
          </p:nvPr>
        </p:nvGraphicFramePr>
        <p:xfrm>
          <a:off x="0" y="1587500"/>
          <a:ext cx="8801100" cy="52705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2"/>
          <p:cNvSpPr>
            <a:spLocks noGrp="1"/>
          </p:cNvSpPr>
          <p:nvPr>
            <p:ph type="title"/>
          </p:nvPr>
        </p:nvSpPr>
        <p:spPr>
          <a:xfrm>
            <a:off x="825500" y="206804"/>
            <a:ext cx="10515600" cy="1325563"/>
          </a:xfrm>
        </p:spPr>
        <p:txBody>
          <a:bodyPr>
            <a:noAutofit/>
          </a:bodyPr>
          <a:lstStyle/>
          <a:p>
            <a:pPr algn="ctr"/>
            <a:r>
              <a:rPr lang="en-US" dirty="0"/>
              <a:t>Gross Enrolment Ratio 2015 by Region and Level of Education</a:t>
            </a:r>
          </a:p>
        </p:txBody>
      </p:sp>
      <p:sp>
        <p:nvSpPr>
          <p:cNvPr id="6" name="TextBox 5"/>
          <p:cNvSpPr txBox="1"/>
          <p:nvPr/>
        </p:nvSpPr>
        <p:spPr>
          <a:xfrm>
            <a:off x="8890000" y="6159500"/>
            <a:ext cx="2451100" cy="430887"/>
          </a:xfrm>
          <a:prstGeom prst="rect">
            <a:avLst/>
          </a:prstGeom>
          <a:noFill/>
        </p:spPr>
        <p:txBody>
          <a:bodyPr wrap="square" rtlCol="0">
            <a:spAutoFit/>
          </a:bodyPr>
          <a:lstStyle/>
          <a:p>
            <a:r>
              <a:rPr lang="en-US" sz="1050" dirty="0"/>
              <a:t>Source: </a:t>
            </a:r>
            <a:r>
              <a:rPr lang="en-US" sz="1050" dirty="0">
                <a:hlinkClick r:id="rId4"/>
              </a:rPr>
              <a:t>UNESCO Institute for Statistics</a:t>
            </a:r>
            <a:r>
              <a:rPr lang="en-US" sz="1050" dirty="0"/>
              <a:t>, Last accessed on October 12, 2017</a:t>
            </a:r>
          </a:p>
        </p:txBody>
      </p:sp>
    </p:spTree>
    <p:extLst>
      <p:ext uri="{BB962C8B-B14F-4D97-AF65-F5344CB8AC3E}">
        <p14:creationId xmlns:p14="http://schemas.microsoft.com/office/powerpoint/2010/main" val="1178148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MOOCs can be an ally in Open Learning</a:t>
            </a:r>
          </a:p>
        </p:txBody>
      </p:sp>
      <p:sp>
        <p:nvSpPr>
          <p:cNvPr id="2" name="Content Placeholder 1"/>
          <p:cNvSpPr>
            <a:spLocks noGrp="1"/>
          </p:cNvSpPr>
          <p:nvPr>
            <p:ph idx="1"/>
          </p:nvPr>
        </p:nvSpPr>
        <p:spPr/>
        <p:txBody>
          <a:bodyPr/>
          <a:lstStyle/>
          <a:p>
            <a:r>
              <a:rPr lang="en-US" sz="3600" dirty="0"/>
              <a:t>Provide access to </a:t>
            </a:r>
            <a:r>
              <a:rPr lang="en-US" sz="3600" dirty="0">
                <a:highlight>
                  <a:srgbClr val="FFFF00"/>
                </a:highlight>
              </a:rPr>
              <a:t>quality</a:t>
            </a:r>
            <a:r>
              <a:rPr lang="en-US" sz="3600" dirty="0"/>
              <a:t> learning at </a:t>
            </a:r>
            <a:r>
              <a:rPr lang="en-US" sz="3600" dirty="0">
                <a:highlight>
                  <a:srgbClr val="FFFF00"/>
                </a:highlight>
              </a:rPr>
              <a:t>low costs</a:t>
            </a:r>
            <a:r>
              <a:rPr lang="en-US" sz="3600" dirty="0"/>
              <a:t>. </a:t>
            </a:r>
          </a:p>
          <a:p>
            <a:r>
              <a:rPr lang="en-US" sz="3600" dirty="0"/>
              <a:t>Build </a:t>
            </a:r>
            <a:r>
              <a:rPr lang="en-US" sz="3600" dirty="0">
                <a:highlight>
                  <a:srgbClr val="FFFF00"/>
                </a:highlight>
              </a:rPr>
              <a:t>capacity at scale</a:t>
            </a:r>
            <a:r>
              <a:rPr lang="en-US" sz="3600" dirty="0"/>
              <a:t>.</a:t>
            </a:r>
          </a:p>
          <a:p>
            <a:r>
              <a:rPr lang="en-US" sz="3600" dirty="0"/>
              <a:t>Improve learning outcomes, through the use of alternative pedagogical approaches.</a:t>
            </a:r>
          </a:p>
          <a:p>
            <a:r>
              <a:rPr lang="en-US" sz="3600" dirty="0"/>
              <a:t>Be integrated within national quality assurance frameworks.</a:t>
            </a:r>
          </a:p>
          <a:p>
            <a:endParaRPr lang="en-US" sz="3600" dirty="0"/>
          </a:p>
          <a:p>
            <a:endParaRPr lang="en-US" dirty="0"/>
          </a:p>
        </p:txBody>
      </p:sp>
    </p:spTree>
    <p:extLst>
      <p:ext uri="{BB962C8B-B14F-4D97-AF65-F5344CB8AC3E}">
        <p14:creationId xmlns:p14="http://schemas.microsoft.com/office/powerpoint/2010/main" val="394807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560BA93E0F1A4FB94E09F81C683CE1" ma:contentTypeVersion="19" ma:contentTypeDescription="Create a new document." ma:contentTypeScope="" ma:versionID="5c3502c5525ae17864f0b77aa5ff0312">
  <xsd:schema xmlns:xsd="http://www.w3.org/2001/XMLSchema" xmlns:xs="http://www.w3.org/2001/XMLSchema" xmlns:p="http://schemas.microsoft.com/office/2006/metadata/properties" xmlns:ns2="d7f63a0c-3387-4091-80af-370ec6ca6610" xmlns:ns3="53245fad-316b-427a-acbe-f3f20bad3789" targetNamespace="http://schemas.microsoft.com/office/2006/metadata/properties" ma:root="true" ma:fieldsID="70cfb7d2773c37053f0715cbb1a8ed18" ns2:_="" ns3:_="">
    <xsd:import namespace="d7f63a0c-3387-4091-80af-370ec6ca6610"/>
    <xsd:import namespace="53245fad-316b-427a-acbe-f3f20bad3789"/>
    <xsd:element name="properties">
      <xsd:complexType>
        <xsd:sequence>
          <xsd:element name="documentManagement">
            <xsd:complexType>
              <xsd:all>
                <xsd:element ref="ns2:_dlc_DocId" minOccurs="0"/>
                <xsd:element ref="ns2:_dlc_DocIdUrl" minOccurs="0"/>
                <xsd:element ref="ns2:_dlc_DocIdPersistId" minOccurs="0"/>
                <xsd:element ref="ns3:Publication_x0020_Date" minOccurs="0"/>
                <xsd:element ref="ns3:Description0" minOccurs="0"/>
                <xsd:element ref="ns3:d271177f43ce4e8d84435ec985ecd9da" minOccurs="0"/>
                <xsd:element ref="ns2:TaxCatchAll" minOccurs="0"/>
                <xsd:element ref="ns3:o42befcc5924432392145a0ea8c42195" minOccurs="0"/>
                <xsd:element ref="ns3:ndf83bfe015e4a2dbac889f5fc78007d" minOccurs="0"/>
                <xsd:element ref="ns3:dbb372c753504159b9cc242c062d9720" minOccurs="0"/>
                <xsd:element ref="ns2: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f63a0c-3387-4091-80af-370ec6ca661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9" nillable="true" ma:displayName="Taxonomy Catch All Column" ma:description="" ma:hidden="true" ma:list="{f0e02da1-f936-4633-8c0b-cc5fae9aa1e3}" ma:internalName="TaxCatchAll" ma:showField="CatchAllData" ma:web="d7f63a0c-3387-4091-80af-370ec6ca6610">
      <xsd:complexType>
        <xsd:complexContent>
          <xsd:extension base="dms:MultiChoiceLookup">
            <xsd:sequence>
              <xsd:element name="Value" type="dms:Lookup" maxOccurs="unbounded" minOccurs="0" nillable="true"/>
            </xsd:sequence>
          </xsd:extension>
        </xsd:complexContent>
      </xsd:complexType>
    </xsd:element>
    <xsd:element name="TaxKeywordTaxHTField" ma:index="23" nillable="true" ma:taxonomy="true" ma:internalName="TaxKeywordTaxHTField" ma:taxonomyFieldName="TaxKeyword" ma:displayName="Enterprise Keywords" ma:fieldId="{23f27201-bee3-471e-b2e7-b64fd8b7ca38}" ma:taxonomyMulti="true" ma:sspId="358487c2-ea03-4029-b5bc-4ed1f8385f1b"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3245fad-316b-427a-acbe-f3f20bad3789" elementFormDefault="qualified">
    <xsd:import namespace="http://schemas.microsoft.com/office/2006/documentManagement/types"/>
    <xsd:import namespace="http://schemas.microsoft.com/office/infopath/2007/PartnerControls"/>
    <xsd:element name="Publication_x0020_Date" ma:index="11" nillable="true" ma:displayName="Publication Date" ma:default="[today]" ma:format="DateOnly" ma:internalName="Publication_x0020_Date">
      <xsd:simpleType>
        <xsd:restriction base="dms:DateTime"/>
      </xsd:simpleType>
    </xsd:element>
    <xsd:element name="Description0" ma:index="17" nillable="true" ma:displayName="Description" ma:internalName="Description0">
      <xsd:simpleType>
        <xsd:restriction base="dms:Note">
          <xsd:maxLength value="255"/>
        </xsd:restriction>
      </xsd:simpleType>
    </xsd:element>
    <xsd:element name="d271177f43ce4e8d84435ec985ecd9da" ma:index="18" nillable="true" ma:taxonomy="true" ma:internalName="d271177f43ce4e8d84435ec985ecd9da" ma:taxonomyFieldName="Author_x002f_Source" ma:displayName="Author/Source" ma:readOnly="false" ma:default="" ma:fieldId="{d271177f-43ce-4e8d-8443-5ec985ecd9da}" ma:taxonomyMulti="true" ma:sspId="358487c2-ea03-4029-b5bc-4ed1f8385f1b" ma:termSetId="7a5a9770-ee53-40ed-97e9-84eb0cea756f" ma:anchorId="00000000-0000-0000-0000-000000000000" ma:open="false" ma:isKeyword="false">
      <xsd:complexType>
        <xsd:sequence>
          <xsd:element ref="pc:Terms" minOccurs="0" maxOccurs="1"/>
        </xsd:sequence>
      </xsd:complexType>
    </xsd:element>
    <xsd:element name="o42befcc5924432392145a0ea8c42195" ma:index="20" nillable="true" ma:taxonomy="true" ma:internalName="o42befcc5924432392145a0ea8c42195" ma:taxonomyFieldName="Organisational_x0020_Activity" ma:displayName="Organisational Activity" ma:readOnly="false" ma:default="" ma:fieldId="{842befcc-5924-4323-9214-5a0ea8c42195}" ma:taxonomyMulti="true" ma:sspId="358487c2-ea03-4029-b5bc-4ed1f8385f1b" ma:termSetId="5268b499-4897-4367-89a7-ad7bb1ed12bd" ma:anchorId="00000000-0000-0000-0000-000000000000" ma:open="false" ma:isKeyword="false">
      <xsd:complexType>
        <xsd:sequence>
          <xsd:element ref="pc:Terms" minOccurs="0" maxOccurs="1"/>
        </xsd:sequence>
      </xsd:complexType>
    </xsd:element>
    <xsd:element name="ndf83bfe015e4a2dbac889f5fc78007d" ma:index="21" nillable="true" ma:taxonomy="true" ma:internalName="ndf83bfe015e4a2dbac889f5fc78007d" ma:taxonomyFieldName="Document_x0020_Type" ma:displayName="Document Type" ma:readOnly="false" ma:default="" ma:fieldId="{7df83bfe-015e-4a2d-bac8-89f5fc78007d}" ma:taxonomyMulti="true" ma:sspId="358487c2-ea03-4029-b5bc-4ed1f8385f1b" ma:termSetId="cc730250-f0a1-4d64-a0f4-3c61e9fb9f6d" ma:anchorId="00000000-0000-0000-0000-000000000000" ma:open="false" ma:isKeyword="false">
      <xsd:complexType>
        <xsd:sequence>
          <xsd:element ref="pc:Terms" minOccurs="0" maxOccurs="1"/>
        </xsd:sequence>
      </xsd:complexType>
    </xsd:element>
    <xsd:element name="dbb372c753504159b9cc242c062d9720" ma:index="22" nillable="true" ma:taxonomy="true" ma:internalName="dbb372c753504159b9cc242c062d9720" ma:taxonomyFieldName="Region_x002f_Country" ma:displayName="Region/Country" ma:readOnly="false" ma:default="" ma:fieldId="{dbb372c7-5350-4159-b9cc-242c062d9720}" ma:taxonomyMulti="true" ma:sspId="358487c2-ea03-4029-b5bc-4ed1f8385f1b" ma:termSetId="f7888d64-2ce2-43c0-b93f-a783c573d531"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7f63a0c-3387-4091-80af-370ec6ca6610">
      <Value>384</Value>
      <Value>314</Value>
      <Value>289</Value>
    </TaxCatchAll>
    <TaxKeywordTaxHTField xmlns="d7f63a0c-3387-4091-80af-370ec6ca6610">
      <Terms xmlns="http://schemas.microsoft.com/office/infopath/2007/PartnerControls"/>
    </TaxKeywordTaxHTField>
    <_dlc_DocId xmlns="d7f63a0c-3387-4091-80af-370ec6ca6610">QKDJTPZ2MZUH-382-2577</_dlc_DocId>
    <_dlc_DocIdUrl xmlns="d7f63a0c-3387-4091-80af-370ec6ca6610">
      <Url>http://connect.col.org/KM/kmadministration/_layouts/DocIdRedir.aspx?ID=QKDJTPZ2MZUH-382-2577</Url>
      <Description>QKDJTPZ2MZUH-382-2577</Description>
    </_dlc_DocIdUrl>
    <Description0 xmlns="53245fad-316b-427a-acbe-f3f20bad3789" xsi:nil="true"/>
    <Publication_x0020_Date xmlns="53245fad-316b-427a-acbe-f3f20bad3789">2017-08-31T07:00:00+00:00</Publication_x0020_Date>
    <ndf83bfe015e4a2dbac889f5fc78007d xmlns="53245fad-316b-427a-acbe-f3f20bad3789">
      <Terms xmlns="http://schemas.microsoft.com/office/infopath/2007/PartnerControls"/>
    </ndf83bfe015e4a2dbac889f5fc78007d>
    <d271177f43ce4e8d84435ec985ecd9da xmlns="53245fad-316b-427a-acbe-f3f20bad3789">
      <Terms xmlns="http://schemas.microsoft.com/office/infopath/2007/PartnerControls">
        <TermInfo xmlns="http://schemas.microsoft.com/office/infopath/2007/PartnerControls">
          <TermName xmlns="http://schemas.microsoft.com/office/infopath/2007/PartnerControls">KM＆IT</TermName>
          <TermId xmlns="http://schemas.microsoft.com/office/infopath/2007/PartnerControls">b22fd253-e8ff-4600-84de-f7fede9294b3</TermId>
        </TermInfo>
      </Terms>
    </d271177f43ce4e8d84435ec985ecd9da>
    <dbb372c753504159b9cc242c062d9720 xmlns="53245fad-316b-427a-acbe-f3f20bad3789">
      <Terms xmlns="http://schemas.microsoft.com/office/infopath/2007/PartnerControls">
        <TermInfo xmlns="http://schemas.microsoft.com/office/infopath/2007/PartnerControls">
          <TermName xmlns="http://schemas.microsoft.com/office/infopath/2007/PartnerControls">Local</TermName>
          <TermId xmlns="http://schemas.microsoft.com/office/infopath/2007/PartnerControls">217671d8-80e6-40af-939e-07fa6c8320f0</TermId>
        </TermInfo>
      </Terms>
    </dbb372c753504159b9cc242c062d9720>
    <o42befcc5924432392145a0ea8c42195 xmlns="53245fad-316b-427a-acbe-f3f20bad3789">
      <Terms xmlns="http://schemas.microsoft.com/office/infopath/2007/PartnerControls">
        <TermInfo xmlns="http://schemas.microsoft.com/office/infopath/2007/PartnerControls">
          <TermName xmlns="http://schemas.microsoft.com/office/infopath/2007/PartnerControls">IT and Knowledge Management</TermName>
          <TermId xmlns="http://schemas.microsoft.com/office/infopath/2007/PartnerControls">eda84a4a-2ac9-4e64-891a-d0a162ad8e5c</TermId>
        </TermInfo>
      </Terms>
    </o42befcc5924432392145a0ea8c42195>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7667708-8A49-4B32-B635-6B94E51DCD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f63a0c-3387-4091-80af-370ec6ca6610"/>
    <ds:schemaRef ds:uri="53245fad-316b-427a-acbe-f3f20bad37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6AEBA3-32B0-47BA-96F8-0A9021F2E158}">
  <ds:schemaRefs>
    <ds:schemaRef ds:uri="http://purl.org/dc/elements/1.1/"/>
    <ds:schemaRef ds:uri="http://schemas.microsoft.com/office/2006/metadata/properties"/>
    <ds:schemaRef ds:uri="d7f63a0c-3387-4091-80af-370ec6ca6610"/>
    <ds:schemaRef ds:uri="http://purl.org/dc/terms/"/>
    <ds:schemaRef ds:uri="http://purl.org/dc/dcmitype/"/>
    <ds:schemaRef ds:uri="http://schemas.microsoft.com/office/2006/documentManagement/types"/>
    <ds:schemaRef ds:uri="53245fad-316b-427a-acbe-f3f20bad3789"/>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FD403DE-548A-4116-8CB3-61125B5536D9}">
  <ds:schemaRefs>
    <ds:schemaRef ds:uri="http://schemas.microsoft.com/sharepoint/v3/contenttype/forms"/>
  </ds:schemaRefs>
</ds:datastoreItem>
</file>

<file path=customXml/itemProps4.xml><?xml version="1.0" encoding="utf-8"?>
<ds:datastoreItem xmlns:ds="http://schemas.openxmlformats.org/officeDocument/2006/customXml" ds:itemID="{25422305-2CEE-4C11-BD7F-4E563D95E538}">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3161</TotalTime>
  <Words>1320</Words>
  <Application>Microsoft Office PowerPoint</Application>
  <PresentationFormat>Widescreen</PresentationFormat>
  <Paragraphs>208</Paragraphs>
  <Slides>45</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Calibri</vt:lpstr>
      <vt:lpstr>Calibri Light</vt:lpstr>
      <vt:lpstr>Georgia</vt:lpstr>
      <vt:lpstr>HelveticaNeueLT Std</vt:lpstr>
      <vt:lpstr>HelveticaNeueLT Std Cn</vt:lpstr>
      <vt:lpstr>LogoCentre</vt:lpstr>
      <vt:lpstr>Times New Roman</vt:lpstr>
      <vt:lpstr>Office Theme</vt:lpstr>
      <vt:lpstr>PowerPoint Presentation</vt:lpstr>
      <vt:lpstr>The Commonwealth</vt:lpstr>
      <vt:lpstr>Commonwealth Heads of Government Meeting Vancouver, 1987</vt:lpstr>
      <vt:lpstr>PowerPoint Presentation</vt:lpstr>
      <vt:lpstr>Context</vt:lpstr>
      <vt:lpstr>PowerPoint Presentation</vt:lpstr>
      <vt:lpstr>The Youth ‘Bulge’: 1.2 billion 15-29</vt:lpstr>
      <vt:lpstr>Gross Enrolment Ratio 2015 by Region and Level of Education</vt:lpstr>
      <vt:lpstr>MOOCs can be an ally in Open Learning</vt:lpstr>
      <vt:lpstr>MOOC as a Tech Suite….</vt:lpstr>
      <vt:lpstr>Diversification in MOOCs</vt:lpstr>
      <vt:lpstr>Direct Use of a MOOC Service</vt:lpstr>
      <vt:lpstr>Adaptation of Tech</vt:lpstr>
      <vt:lpstr>Re-engineering the Tech Suite in MOOC</vt:lpstr>
      <vt:lpstr>Why is re-engineering necessary for MOOC4D in Open Education</vt:lpstr>
      <vt:lpstr>COL’s MOOC4Dev</vt:lpstr>
      <vt:lpstr>COL and Indian Institute of Technology Kanpur partnership</vt:lpstr>
      <vt:lpstr>PowerPoint Presentation</vt:lpstr>
      <vt:lpstr>PowerPoint Presentation</vt:lpstr>
      <vt:lpstr>PowerPoint Presentation</vt:lpstr>
      <vt:lpstr>Using ICTs to Enrich Teaching and Learning</vt:lpstr>
      <vt:lpstr>PowerPoint Presentation</vt:lpstr>
      <vt:lpstr>Platform support</vt:lpstr>
      <vt:lpstr>MOOCs for Agriculture</vt:lpstr>
      <vt:lpstr>Important to allow content access in multiple formats</vt:lpstr>
      <vt:lpstr>Certificate is not the main source of motivation</vt:lpstr>
      <vt:lpstr>Methods of Access  (Data from a MOOC, 10 October 2017)</vt:lpstr>
      <vt:lpstr>An “Off-lined” MOOC?</vt:lpstr>
      <vt:lpstr>PowerPoint Presentation</vt:lpstr>
      <vt:lpstr>Audio-only MOOC for Semi-skilled Gardeners</vt:lpstr>
      <vt:lpstr>Audio-only MOOC  Correlation between clips listened to and completion rates</vt:lpstr>
      <vt:lpstr>Reaching the Bottom Billion</vt:lpstr>
      <vt:lpstr>Quality</vt:lpstr>
      <vt:lpstr> Guidelines for Quality </vt:lpstr>
      <vt:lpstr>Guidelines for QAA of MOOCs</vt:lpstr>
      <vt:lpstr>Malaysian MOOC Credit Transfer</vt:lpstr>
      <vt:lpstr>Issues  for Quality</vt:lpstr>
      <vt:lpstr>Implications for Policy</vt:lpstr>
      <vt:lpstr>National Policy</vt:lpstr>
      <vt:lpstr>PowerPoint Presentation</vt:lpstr>
      <vt:lpstr>Rise of the Messaging Paradigm</vt:lpstr>
      <vt:lpstr>Mainstreaming of MOOCs in developing countries national systems</vt:lpstr>
      <vt:lpstr>Finally, for developing countries</vt:lpstr>
      <vt:lpstr>MOOCs</vt:lpstr>
      <vt:lpstr>PowerPoint Presentation</vt:lpstr>
    </vt:vector>
  </TitlesOfParts>
  <Company>Commonwealth of Learning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 Presentation</dc:title>
  <dc:creator>Helen Askounis</dc:creator>
  <cp:keywords/>
  <cp:lastModifiedBy>Venkataraman Balaji</cp:lastModifiedBy>
  <cp:revision>266</cp:revision>
  <dcterms:created xsi:type="dcterms:W3CDTF">2017-05-17T16:29:55Z</dcterms:created>
  <dcterms:modified xsi:type="dcterms:W3CDTF">2017-10-16T19:13:16Z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0x01010058560BA93E0F1A4FB94E09F81C683CE1</vt:lpwstr>
  </property>
  <property fmtid="{D5CDD505-2E9C-101B-9397-08002B2CF9AE}" pid="3" name="TaxKeyword">
    <vt:lpwstr/>
  </property>
  <property fmtid="{D5CDD505-2E9C-101B-9397-08002B2CF9AE}" pid="4" name="_dlc_DocIdItemGuid">
    <vt:lpwstr>b07cfaee-b98b-4281-86c8-0beaecac32d7</vt:lpwstr>
  </property>
  <property fmtid="{D5CDD505-2E9C-101B-9397-08002B2CF9AE}" pid="5" name="Author/Source">
    <vt:lpwstr>384;#KM＆IT|b22fd253-e8ff-4600-84de-f7fede9294b3</vt:lpwstr>
  </property>
  <property fmtid="{D5CDD505-2E9C-101B-9397-08002B2CF9AE}" pid="6" name="Document Type">
    <vt:lpwstr/>
  </property>
  <property fmtid="{D5CDD505-2E9C-101B-9397-08002B2CF9AE}" pid="7" name="Region/Country">
    <vt:lpwstr>314;#Local|217671d8-80e6-40af-939e-07fa6c8320f0</vt:lpwstr>
  </property>
  <property fmtid="{D5CDD505-2E9C-101B-9397-08002B2CF9AE}" pid="8" name="Organisational Activity">
    <vt:lpwstr>289;#IT and Knowledge Management|eda84a4a-2ac9-4e64-891a-d0a162ad8e5c</vt:lpwstr>
  </property>
  <property fmtid="{D5CDD505-2E9C-101B-9397-08002B2CF9AE}" pid="9" name="COL Document Type">
    <vt:lpwstr>290;#Templates and Forms|0d07ffa7-5963-4a2f-bc23-a8edaa21194d</vt:lpwstr>
  </property>
  <property fmtid="{D5CDD505-2E9C-101B-9397-08002B2CF9AE}" pid="10" name="Authour/Source">
    <vt:lpwstr>323;#COL|5cc2263f-2986-49b9-81e8-8153ae725e65;#288;#COL Staff|8aca960a-b4bb-4160-a552-0c344c375d8f</vt:lpwstr>
  </property>
</Properties>
</file>