
<file path=[Content_Types].xml><?xml version="1.0" encoding="utf-8"?>
<Types xmlns="http://schemas.openxmlformats.org/package/2006/content-types">
  <Default Extension="png" ContentType="image/png"/>
  <Default Extension="83B210D0"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9.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6.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8.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29.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0.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1.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2.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3.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4.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5.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29" r:id="rId2"/>
    <p:sldMasterId id="2147483757" r:id="rId3"/>
    <p:sldMasterId id="2147483769" r:id="rId4"/>
    <p:sldMasterId id="2147483781" r:id="rId5"/>
    <p:sldMasterId id="2147483793" r:id="rId6"/>
    <p:sldMasterId id="2147483820" r:id="rId7"/>
    <p:sldMasterId id="2147483850" r:id="rId8"/>
    <p:sldMasterId id="2147483865" r:id="rId9"/>
    <p:sldMasterId id="2147483880" r:id="rId10"/>
    <p:sldMasterId id="2147483895" r:id="rId11"/>
    <p:sldMasterId id="2147483989" r:id="rId12"/>
    <p:sldMasterId id="2147484001" r:id="rId13"/>
    <p:sldMasterId id="2147484032" r:id="rId14"/>
    <p:sldMasterId id="2147484060" r:id="rId15"/>
    <p:sldMasterId id="2147484402" r:id="rId16"/>
    <p:sldMasterId id="2147484736" r:id="rId17"/>
    <p:sldMasterId id="2147484807" r:id="rId18"/>
    <p:sldMasterId id="2147484819" r:id="rId19"/>
    <p:sldMasterId id="2147484885" r:id="rId20"/>
    <p:sldMasterId id="2147484952" r:id="rId21"/>
    <p:sldMasterId id="2147485322" r:id="rId22"/>
    <p:sldMasterId id="2147485334" r:id="rId23"/>
    <p:sldMasterId id="2147485346" r:id="rId24"/>
    <p:sldMasterId id="2147485358" r:id="rId25"/>
    <p:sldMasterId id="2147485370" r:id="rId26"/>
    <p:sldMasterId id="2147485382" r:id="rId27"/>
    <p:sldMasterId id="2147485394" r:id="rId28"/>
    <p:sldMasterId id="2147485409" r:id="rId29"/>
    <p:sldMasterId id="2147485421" r:id="rId30"/>
    <p:sldMasterId id="2147485433" r:id="rId31"/>
    <p:sldMasterId id="2147485445" r:id="rId32"/>
    <p:sldMasterId id="2147485457" r:id="rId33"/>
    <p:sldMasterId id="2147485469" r:id="rId34"/>
    <p:sldMasterId id="2147485493" r:id="rId35"/>
    <p:sldMasterId id="2147485508" r:id="rId36"/>
  </p:sldMasterIdLst>
  <p:notesMasterIdLst>
    <p:notesMasterId r:id="rId127"/>
  </p:notesMasterIdLst>
  <p:sldIdLst>
    <p:sldId id="266" r:id="rId37"/>
    <p:sldId id="400" r:id="rId38"/>
    <p:sldId id="541" r:id="rId39"/>
    <p:sldId id="422" r:id="rId40"/>
    <p:sldId id="429" r:id="rId41"/>
    <p:sldId id="540" r:id="rId42"/>
    <p:sldId id="343" r:id="rId43"/>
    <p:sldId id="419" r:id="rId44"/>
    <p:sldId id="410" r:id="rId45"/>
    <p:sldId id="389" r:id="rId46"/>
    <p:sldId id="398" r:id="rId47"/>
    <p:sldId id="335" r:id="rId48"/>
    <p:sldId id="635" r:id="rId49"/>
    <p:sldId id="328" r:id="rId50"/>
    <p:sldId id="379" r:id="rId51"/>
    <p:sldId id="331" r:id="rId52"/>
    <p:sldId id="412" r:id="rId53"/>
    <p:sldId id="313" r:id="rId54"/>
    <p:sldId id="299" r:id="rId55"/>
    <p:sldId id="399" r:id="rId56"/>
    <p:sldId id="363" r:id="rId57"/>
    <p:sldId id="364" r:id="rId58"/>
    <p:sldId id="374" r:id="rId59"/>
    <p:sldId id="397" r:id="rId60"/>
    <p:sldId id="376" r:id="rId61"/>
    <p:sldId id="377" r:id="rId62"/>
    <p:sldId id="378" r:id="rId63"/>
    <p:sldId id="383" r:id="rId64"/>
    <p:sldId id="384" r:id="rId65"/>
    <p:sldId id="553" r:id="rId66"/>
    <p:sldId id="385" r:id="rId67"/>
    <p:sldId id="531" r:id="rId68"/>
    <p:sldId id="627" r:id="rId69"/>
    <p:sldId id="634" r:id="rId70"/>
    <p:sldId id="625" r:id="rId71"/>
    <p:sldId id="387" r:id="rId72"/>
    <p:sldId id="388" r:id="rId73"/>
    <p:sldId id="341" r:id="rId74"/>
    <p:sldId id="637" r:id="rId75"/>
    <p:sldId id="307" r:id="rId76"/>
    <p:sldId id="608" r:id="rId77"/>
    <p:sldId id="605" r:id="rId78"/>
    <p:sldId id="630" r:id="rId79"/>
    <p:sldId id="636" r:id="rId80"/>
    <p:sldId id="534" r:id="rId81"/>
    <p:sldId id="600" r:id="rId82"/>
    <p:sldId id="617" r:id="rId83"/>
    <p:sldId id="621" r:id="rId84"/>
    <p:sldId id="619" r:id="rId85"/>
    <p:sldId id="597" r:id="rId86"/>
    <p:sldId id="622" r:id="rId87"/>
    <p:sldId id="611" r:id="rId88"/>
    <p:sldId id="626" r:id="rId89"/>
    <p:sldId id="547" r:id="rId90"/>
    <p:sldId id="601" r:id="rId91"/>
    <p:sldId id="632" r:id="rId92"/>
    <p:sldId id="633" r:id="rId93"/>
    <p:sldId id="486" r:id="rId94"/>
    <p:sldId id="382" r:id="rId95"/>
    <p:sldId id="669" r:id="rId96"/>
    <p:sldId id="638" r:id="rId97"/>
    <p:sldId id="670" r:id="rId98"/>
    <p:sldId id="639" r:id="rId99"/>
    <p:sldId id="640" r:id="rId100"/>
    <p:sldId id="641" r:id="rId101"/>
    <p:sldId id="643" r:id="rId102"/>
    <p:sldId id="667" r:id="rId103"/>
    <p:sldId id="644" r:id="rId104"/>
    <p:sldId id="645" r:id="rId105"/>
    <p:sldId id="646" r:id="rId106"/>
    <p:sldId id="647" r:id="rId107"/>
    <p:sldId id="648" r:id="rId108"/>
    <p:sldId id="649" r:id="rId109"/>
    <p:sldId id="650" r:id="rId110"/>
    <p:sldId id="651" r:id="rId111"/>
    <p:sldId id="652" r:id="rId112"/>
    <p:sldId id="653" r:id="rId113"/>
    <p:sldId id="654" r:id="rId114"/>
    <p:sldId id="655" r:id="rId115"/>
    <p:sldId id="656" r:id="rId116"/>
    <p:sldId id="657" r:id="rId117"/>
    <p:sldId id="658" r:id="rId118"/>
    <p:sldId id="659" r:id="rId119"/>
    <p:sldId id="661" r:id="rId120"/>
    <p:sldId id="662" r:id="rId121"/>
    <p:sldId id="663" r:id="rId122"/>
    <p:sldId id="664" r:id="rId123"/>
    <p:sldId id="666" r:id="rId124"/>
    <p:sldId id="665" r:id="rId125"/>
    <p:sldId id="642"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2" autoAdjust="0"/>
    <p:restoredTop sz="94615" autoAdjust="0"/>
  </p:normalViewPr>
  <p:slideViewPr>
    <p:cSldViewPr snapToGrid="0">
      <p:cViewPr varScale="1">
        <p:scale>
          <a:sx n="102" d="100"/>
          <a:sy n="102" d="100"/>
        </p:scale>
        <p:origin x="150" y="324"/>
      </p:cViewPr>
      <p:guideLst>
        <p:guide orient="horz" pos="2160"/>
        <p:guide pos="3840"/>
      </p:guideLst>
    </p:cSldViewPr>
  </p:slideViewPr>
  <p:notesTextViewPr>
    <p:cViewPr>
      <p:scale>
        <a:sx n="1" d="1"/>
        <a:sy n="1" d="1"/>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12" Type="http://schemas.openxmlformats.org/officeDocument/2006/relationships/slide" Target="slides/slide76.xml"/><Relationship Id="rId16" Type="http://schemas.openxmlformats.org/officeDocument/2006/relationships/slideMaster" Target="slideMasters/slideMaster16.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slide" Target="slides/slide5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113" Type="http://schemas.openxmlformats.org/officeDocument/2006/relationships/slide" Target="slides/slide77.xml"/><Relationship Id="rId118" Type="http://schemas.openxmlformats.org/officeDocument/2006/relationships/slide" Target="slides/slide82.xml"/><Relationship Id="rId80" Type="http://schemas.openxmlformats.org/officeDocument/2006/relationships/slide" Target="slides/slide44.xml"/><Relationship Id="rId85" Type="http://schemas.openxmlformats.org/officeDocument/2006/relationships/slide" Target="slides/slide4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08" Type="http://schemas.openxmlformats.org/officeDocument/2006/relationships/slide" Target="slides/slide72.xml"/><Relationship Id="rId124" Type="http://schemas.openxmlformats.org/officeDocument/2006/relationships/slide" Target="slides/slide88.xml"/><Relationship Id="rId129" Type="http://schemas.openxmlformats.org/officeDocument/2006/relationships/viewProps" Target="viewProps.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tableStyles" Target="tableStyles.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B3633-FFE6-4905-8478-981FCA43C50B}" type="datetimeFigureOut">
              <a:rPr lang="en-US" smtClean="0"/>
              <a:t>1/24/2016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8D06B-4239-479D-AC20-719419909909}" type="slidenum">
              <a:rPr lang="en-US" smtClean="0"/>
              <a:t>‹#›</a:t>
            </a:fld>
            <a:endParaRPr lang="en-US"/>
          </a:p>
        </p:txBody>
      </p:sp>
    </p:spTree>
    <p:extLst>
      <p:ext uri="{BB962C8B-B14F-4D97-AF65-F5344CB8AC3E}">
        <p14:creationId xmlns:p14="http://schemas.microsoft.com/office/powerpoint/2010/main" val="277175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E0969BB-CE1D-4C28-BA20-CB2EFC28FE71}" type="slidenum">
              <a:rPr lang="en-US">
                <a:solidFill>
                  <a:srgbClr val="000000"/>
                </a:solidFill>
              </a:rPr>
              <a:pPr eaLnBrk="1" hangingPunct="1"/>
              <a:t>10</a:t>
            </a:fld>
            <a:endParaRPr lang="en-US">
              <a:solidFill>
                <a:srgbClr val="000000"/>
              </a:solidFill>
            </a:endParaRPr>
          </a:p>
        </p:txBody>
      </p:sp>
      <p:sp>
        <p:nvSpPr>
          <p:cNvPr id="9318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8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algn="r" eaLnBrk="0" fontAlgn="base" hangingPunct="0">
              <a:spcBef>
                <a:spcPct val="0"/>
              </a:spcBef>
              <a:spcAft>
                <a:spcPct val="0"/>
              </a:spcAft>
              <a:defRPr/>
            </a:pPr>
            <a:r>
              <a:rPr lang="en-US" sz="1000" i="1">
                <a:solidFill>
                  <a:prstClr val="black"/>
                </a:solidFill>
                <a:latin typeface="Times New Roman" pitchFamily="18" charset="0"/>
              </a:rPr>
              <a:t>94</a:t>
            </a:r>
          </a:p>
        </p:txBody>
      </p:sp>
      <p:sp>
        <p:nvSpPr>
          <p:cNvPr id="93189" name="Rectangle 4"/>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0" name="Rectangle 5"/>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1" name="Rectangle 6"/>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2" name="Rectangle 7"/>
          <p:cNvSpPr>
            <a:spLocks noChangeArrowheads="1"/>
          </p:cNvSpPr>
          <p:nvPr/>
        </p:nvSpPr>
        <p:spPr bwMode="auto">
          <a:xfrm>
            <a:off x="3884613" y="8685213"/>
            <a:ext cx="2973387" cy="458787"/>
          </a:xfrm>
          <a:prstGeom prst="rect">
            <a:avLst/>
          </a:prstGeom>
          <a:noFill/>
          <a:ln w="12700">
            <a:noFill/>
            <a:miter lim="800000"/>
            <a:headEnd/>
            <a:tailEnd/>
          </a:ln>
        </p:spPr>
        <p:txBody>
          <a:bodyPr lIns="90488" tIns="44450" rIns="90488" bIns="44450" anchor="b"/>
          <a:lstStyle/>
          <a:p>
            <a:pPr algn="r" eaLnBrk="0" fontAlgn="base" hangingPunct="0">
              <a:spcBef>
                <a:spcPct val="0"/>
              </a:spcBef>
              <a:spcAft>
                <a:spcPct val="0"/>
              </a:spcAft>
              <a:defRPr/>
            </a:pPr>
            <a:r>
              <a:rPr lang="en-US" sz="1200">
                <a:solidFill>
                  <a:prstClr val="black"/>
                </a:solidFill>
                <a:latin typeface="Times New Roman" pitchFamily="18" charset="0"/>
              </a:rPr>
              <a:t>4</a:t>
            </a:r>
          </a:p>
        </p:txBody>
      </p:sp>
      <p:sp>
        <p:nvSpPr>
          <p:cNvPr id="93193" name="Rectangle 8"/>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4" name="Rectangle 9"/>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320523" name="Rectangle 10"/>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24" name="Rectangle 11"/>
          <p:cNvSpPr>
            <a:spLocks noGrp="1" noChangeArrowheads="1"/>
          </p:cNvSpPr>
          <p:nvPr>
            <p:ph type="body" idx="1"/>
          </p:nvPr>
        </p:nvSpPr>
        <p:spPr bwMode="auto">
          <a:xfrm>
            <a:off x="914400" y="4341813"/>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65965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8D06B-4239-479D-AC20-719419909909}" type="slidenum">
              <a:rPr lang="en-US" smtClean="0"/>
              <a:t>59</a:t>
            </a:fld>
            <a:endParaRPr lang="en-US"/>
          </a:p>
        </p:txBody>
      </p:sp>
    </p:spTree>
    <p:extLst>
      <p:ext uri="{BB962C8B-B14F-4D97-AF65-F5344CB8AC3E}">
        <p14:creationId xmlns:p14="http://schemas.microsoft.com/office/powerpoint/2010/main" val="20671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93058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90908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B1987E7-A29B-4334-BCA9-FAC972102CA8}" type="slidenum">
              <a:rPr lang="en-US"/>
              <a:pPr>
                <a:defRPr/>
              </a:pPr>
              <a:t>‹#›</a:t>
            </a:fld>
            <a:endParaRPr lang="en-US"/>
          </a:p>
        </p:txBody>
      </p:sp>
    </p:spTree>
    <p:extLst>
      <p:ext uri="{BB962C8B-B14F-4D97-AF65-F5344CB8AC3E}">
        <p14:creationId xmlns:p14="http://schemas.microsoft.com/office/powerpoint/2010/main" val="1609437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D2D05F8-2A87-4785-8FCD-95FF00FBC1FF}" type="slidenum">
              <a:rPr lang="en-US"/>
              <a:pPr>
                <a:defRPr/>
              </a:pPr>
              <a:t>‹#›</a:t>
            </a:fld>
            <a:endParaRPr lang="en-US"/>
          </a:p>
        </p:txBody>
      </p:sp>
    </p:spTree>
    <p:extLst>
      <p:ext uri="{BB962C8B-B14F-4D97-AF65-F5344CB8AC3E}">
        <p14:creationId xmlns:p14="http://schemas.microsoft.com/office/powerpoint/2010/main" val="2107604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39D208F-EA6B-4B2C-9180-8CD205C390E7}" type="slidenum">
              <a:rPr lang="en-US"/>
              <a:pPr>
                <a:defRPr/>
              </a:pPr>
              <a:t>‹#›</a:t>
            </a:fld>
            <a:endParaRPr lang="en-US"/>
          </a:p>
        </p:txBody>
      </p:sp>
    </p:spTree>
    <p:extLst>
      <p:ext uri="{BB962C8B-B14F-4D97-AF65-F5344CB8AC3E}">
        <p14:creationId xmlns:p14="http://schemas.microsoft.com/office/powerpoint/2010/main" val="238617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CB73599-5027-4515-97A4-64DF8489F3AC}" type="slidenum">
              <a:rPr lang="en-US"/>
              <a:pPr>
                <a:defRPr/>
              </a:pPr>
              <a:t>‹#›</a:t>
            </a:fld>
            <a:endParaRPr lang="en-US"/>
          </a:p>
        </p:txBody>
      </p:sp>
    </p:spTree>
    <p:extLst>
      <p:ext uri="{BB962C8B-B14F-4D97-AF65-F5344CB8AC3E}">
        <p14:creationId xmlns:p14="http://schemas.microsoft.com/office/powerpoint/2010/main" val="16102478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8C6C15D-4765-4F7E-80F2-BDD513A8CABE}" type="slidenum">
              <a:rPr lang="en-US"/>
              <a:pPr>
                <a:defRPr/>
              </a:pPr>
              <a:t>‹#›</a:t>
            </a:fld>
            <a:endParaRPr lang="en-US"/>
          </a:p>
        </p:txBody>
      </p:sp>
    </p:spTree>
    <p:extLst>
      <p:ext uri="{BB962C8B-B14F-4D97-AF65-F5344CB8AC3E}">
        <p14:creationId xmlns:p14="http://schemas.microsoft.com/office/powerpoint/2010/main" val="1307678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3803560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171504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415626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815049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42209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730579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23092683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771343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2240679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550784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18386326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4581095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373184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41752973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38723755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270CFF1B-5665-4D5B-A38A-1727D31356CB}" type="slidenum">
              <a:rPr lang="en-US"/>
              <a:pPr>
                <a:defRPr/>
              </a:pPr>
              <a:t>‹#›</a:t>
            </a:fld>
            <a:endParaRPr lang="en-US"/>
          </a:p>
        </p:txBody>
      </p:sp>
    </p:spTree>
    <p:extLst>
      <p:ext uri="{BB962C8B-B14F-4D97-AF65-F5344CB8AC3E}">
        <p14:creationId xmlns:p14="http://schemas.microsoft.com/office/powerpoint/2010/main" val="3006759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10830796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4954F9-7312-4EC4-8537-0884CB337190}" type="slidenum">
              <a:rPr lang="en-US"/>
              <a:pPr>
                <a:defRPr/>
              </a:pPr>
              <a:t>‹#›</a:t>
            </a:fld>
            <a:endParaRPr lang="en-US"/>
          </a:p>
        </p:txBody>
      </p:sp>
    </p:spTree>
    <p:extLst>
      <p:ext uri="{BB962C8B-B14F-4D97-AF65-F5344CB8AC3E}">
        <p14:creationId xmlns:p14="http://schemas.microsoft.com/office/powerpoint/2010/main" val="5937852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4756F6D-8EA0-40F5-888E-00FE363AFFC2}" type="slidenum">
              <a:rPr lang="en-US"/>
              <a:pPr>
                <a:defRPr/>
              </a:pPr>
              <a:t>‹#›</a:t>
            </a:fld>
            <a:endParaRPr lang="en-US"/>
          </a:p>
        </p:txBody>
      </p:sp>
    </p:spTree>
    <p:extLst>
      <p:ext uri="{BB962C8B-B14F-4D97-AF65-F5344CB8AC3E}">
        <p14:creationId xmlns:p14="http://schemas.microsoft.com/office/powerpoint/2010/main" val="1421967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82285D-05A3-4498-A854-41381C671EF0}" type="slidenum">
              <a:rPr lang="en-US"/>
              <a:pPr>
                <a:defRPr/>
              </a:pPr>
              <a:t>‹#›</a:t>
            </a:fld>
            <a:endParaRPr lang="en-US"/>
          </a:p>
        </p:txBody>
      </p:sp>
    </p:spTree>
    <p:extLst>
      <p:ext uri="{BB962C8B-B14F-4D97-AF65-F5344CB8AC3E}">
        <p14:creationId xmlns:p14="http://schemas.microsoft.com/office/powerpoint/2010/main" val="9579489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1B978F8-1583-4A1B-A46B-024C7C3BFE77}" type="slidenum">
              <a:rPr lang="en-US"/>
              <a:pPr>
                <a:defRPr/>
              </a:pPr>
              <a:t>‹#›</a:t>
            </a:fld>
            <a:endParaRPr lang="en-US"/>
          </a:p>
        </p:txBody>
      </p:sp>
    </p:spTree>
    <p:extLst>
      <p:ext uri="{BB962C8B-B14F-4D97-AF65-F5344CB8AC3E}">
        <p14:creationId xmlns:p14="http://schemas.microsoft.com/office/powerpoint/2010/main" val="140451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74E303F-F33D-4B91-B803-2CB6CBBF85DC}" type="slidenum">
              <a:rPr lang="en-US"/>
              <a:pPr>
                <a:defRPr/>
              </a:pPr>
              <a:t>‹#›</a:t>
            </a:fld>
            <a:endParaRPr lang="en-US"/>
          </a:p>
        </p:txBody>
      </p:sp>
    </p:spTree>
    <p:extLst>
      <p:ext uri="{BB962C8B-B14F-4D97-AF65-F5344CB8AC3E}">
        <p14:creationId xmlns:p14="http://schemas.microsoft.com/office/powerpoint/2010/main" val="32065992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BCE875C-F845-4A05-8A80-9BD80F452971}" type="slidenum">
              <a:rPr lang="en-US"/>
              <a:pPr>
                <a:defRPr/>
              </a:pPr>
              <a:t>‹#›</a:t>
            </a:fld>
            <a:endParaRPr lang="en-US"/>
          </a:p>
        </p:txBody>
      </p:sp>
    </p:spTree>
    <p:extLst>
      <p:ext uri="{BB962C8B-B14F-4D97-AF65-F5344CB8AC3E}">
        <p14:creationId xmlns:p14="http://schemas.microsoft.com/office/powerpoint/2010/main" val="11595363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CA6A13-43B6-4CD9-B548-62ABFAA6177C}" type="slidenum">
              <a:rPr lang="en-US"/>
              <a:pPr>
                <a:defRPr/>
              </a:pPr>
              <a:t>‹#›</a:t>
            </a:fld>
            <a:endParaRPr lang="en-US"/>
          </a:p>
        </p:txBody>
      </p:sp>
    </p:spTree>
    <p:extLst>
      <p:ext uri="{BB962C8B-B14F-4D97-AF65-F5344CB8AC3E}">
        <p14:creationId xmlns:p14="http://schemas.microsoft.com/office/powerpoint/2010/main" val="20168790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516FF09-AC73-4FE9-9659-FB2A1C6B02CC}" type="slidenum">
              <a:rPr lang="en-US"/>
              <a:pPr>
                <a:defRPr/>
              </a:pPr>
              <a:t>‹#›</a:t>
            </a:fld>
            <a:endParaRPr lang="en-US"/>
          </a:p>
        </p:txBody>
      </p:sp>
    </p:spTree>
    <p:extLst>
      <p:ext uri="{BB962C8B-B14F-4D97-AF65-F5344CB8AC3E}">
        <p14:creationId xmlns:p14="http://schemas.microsoft.com/office/powerpoint/2010/main" val="21019808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BE0CE02-038D-45E1-AA75-485B30130C34}" type="slidenum">
              <a:rPr lang="en-US"/>
              <a:pPr>
                <a:defRPr/>
              </a:pPr>
              <a:t>‹#›</a:t>
            </a:fld>
            <a:endParaRPr lang="en-US"/>
          </a:p>
        </p:txBody>
      </p:sp>
    </p:spTree>
    <p:extLst>
      <p:ext uri="{BB962C8B-B14F-4D97-AF65-F5344CB8AC3E}">
        <p14:creationId xmlns:p14="http://schemas.microsoft.com/office/powerpoint/2010/main" val="39147019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847A75-2D39-401E-883D-E1A567FE4F38}" type="slidenum">
              <a:rPr lang="en-US"/>
              <a:pPr>
                <a:defRPr/>
              </a:pPr>
              <a:t>‹#›</a:t>
            </a:fld>
            <a:endParaRPr lang="en-US"/>
          </a:p>
        </p:txBody>
      </p:sp>
    </p:spTree>
    <p:extLst>
      <p:ext uri="{BB962C8B-B14F-4D97-AF65-F5344CB8AC3E}">
        <p14:creationId xmlns:p14="http://schemas.microsoft.com/office/powerpoint/2010/main" val="3709068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22195320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8619D6-73B5-43C1-A469-E1F6A6F74B0D}" type="slidenum">
              <a:rPr lang="en-US"/>
              <a:pPr>
                <a:defRPr/>
              </a:pPr>
              <a:t>‹#›</a:t>
            </a:fld>
            <a:endParaRPr lang="en-US"/>
          </a:p>
        </p:txBody>
      </p:sp>
    </p:spTree>
    <p:extLst>
      <p:ext uri="{BB962C8B-B14F-4D97-AF65-F5344CB8AC3E}">
        <p14:creationId xmlns:p14="http://schemas.microsoft.com/office/powerpoint/2010/main" val="150461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5EF632E-78F0-4C8A-B275-64229716CB26}" type="slidenum">
              <a:rPr lang="en-US"/>
              <a:pPr>
                <a:defRPr/>
              </a:pPr>
              <a:t>‹#›</a:t>
            </a:fld>
            <a:endParaRPr lang="en-US"/>
          </a:p>
        </p:txBody>
      </p:sp>
    </p:spTree>
    <p:extLst>
      <p:ext uri="{BB962C8B-B14F-4D97-AF65-F5344CB8AC3E}">
        <p14:creationId xmlns:p14="http://schemas.microsoft.com/office/powerpoint/2010/main" val="21992835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2A41565-8BCC-4C52-9BF7-3BD8DF06317E}" type="slidenum">
              <a:rPr lang="en-US"/>
              <a:pPr>
                <a:defRPr/>
              </a:pPr>
              <a:t>‹#›</a:t>
            </a:fld>
            <a:endParaRPr lang="en-US"/>
          </a:p>
        </p:txBody>
      </p:sp>
    </p:spTree>
    <p:extLst>
      <p:ext uri="{BB962C8B-B14F-4D97-AF65-F5344CB8AC3E}">
        <p14:creationId xmlns:p14="http://schemas.microsoft.com/office/powerpoint/2010/main" val="26111689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467F791D-378E-4476-A5F2-251E7E664101}" type="slidenum">
              <a:rPr lang="en-US"/>
              <a:pPr/>
              <a:t>‹#›</a:t>
            </a:fld>
            <a:endParaRPr lang="en-US"/>
          </a:p>
        </p:txBody>
      </p:sp>
    </p:spTree>
    <p:extLst>
      <p:ext uri="{BB962C8B-B14F-4D97-AF65-F5344CB8AC3E}">
        <p14:creationId xmlns:p14="http://schemas.microsoft.com/office/powerpoint/2010/main" val="26955531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DF10E076-60ED-4FE0-9A20-D88FE5745B84}" type="slidenum">
              <a:rPr lang="en-US"/>
              <a:pPr/>
              <a:t>‹#›</a:t>
            </a:fld>
            <a:endParaRPr lang="en-US"/>
          </a:p>
        </p:txBody>
      </p:sp>
    </p:spTree>
    <p:extLst>
      <p:ext uri="{BB962C8B-B14F-4D97-AF65-F5344CB8AC3E}">
        <p14:creationId xmlns:p14="http://schemas.microsoft.com/office/powerpoint/2010/main" val="25452058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B75255F9-B99A-49CE-B594-B8F6BB2FC2A8}" type="slidenum">
              <a:rPr lang="en-US"/>
              <a:pPr/>
              <a:t>‹#›</a:t>
            </a:fld>
            <a:endParaRPr lang="en-US"/>
          </a:p>
        </p:txBody>
      </p:sp>
    </p:spTree>
    <p:extLst>
      <p:ext uri="{BB962C8B-B14F-4D97-AF65-F5344CB8AC3E}">
        <p14:creationId xmlns:p14="http://schemas.microsoft.com/office/powerpoint/2010/main" val="15553267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BFD09FD-1107-4256-82AB-BCA7413E73A4}" type="slidenum">
              <a:rPr lang="en-US"/>
              <a:pPr/>
              <a:t>‹#›</a:t>
            </a:fld>
            <a:endParaRPr lang="en-US"/>
          </a:p>
        </p:txBody>
      </p:sp>
    </p:spTree>
    <p:extLst>
      <p:ext uri="{BB962C8B-B14F-4D97-AF65-F5344CB8AC3E}">
        <p14:creationId xmlns:p14="http://schemas.microsoft.com/office/powerpoint/2010/main" val="36444133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1445DD8B-309A-4C66-B4B0-2203B7667FF6}" type="slidenum">
              <a:rPr lang="en-US"/>
              <a:pPr/>
              <a:t>‹#›</a:t>
            </a:fld>
            <a:endParaRPr lang="en-US"/>
          </a:p>
        </p:txBody>
      </p:sp>
    </p:spTree>
    <p:extLst>
      <p:ext uri="{BB962C8B-B14F-4D97-AF65-F5344CB8AC3E}">
        <p14:creationId xmlns:p14="http://schemas.microsoft.com/office/powerpoint/2010/main" val="14257812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E5502C76-82A6-45FF-8CC6-8E9ACEEFBB18}" type="slidenum">
              <a:rPr lang="en-US"/>
              <a:pPr/>
              <a:t>‹#›</a:t>
            </a:fld>
            <a:endParaRPr lang="en-US"/>
          </a:p>
        </p:txBody>
      </p:sp>
    </p:spTree>
    <p:extLst>
      <p:ext uri="{BB962C8B-B14F-4D97-AF65-F5344CB8AC3E}">
        <p14:creationId xmlns:p14="http://schemas.microsoft.com/office/powerpoint/2010/main" val="3272044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C3149F39-DEF9-4BC5-9F36-A991D3C163F5}" type="slidenum">
              <a:rPr lang="en-US"/>
              <a:pPr/>
              <a:t>‹#›</a:t>
            </a:fld>
            <a:endParaRPr lang="en-US"/>
          </a:p>
        </p:txBody>
      </p:sp>
    </p:spTree>
    <p:extLst>
      <p:ext uri="{BB962C8B-B14F-4D97-AF65-F5344CB8AC3E}">
        <p14:creationId xmlns:p14="http://schemas.microsoft.com/office/powerpoint/2010/main" val="175434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20834093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9E4EB1B-1924-4862-A486-D522F0580F86}" type="slidenum">
              <a:rPr lang="en-US"/>
              <a:pPr/>
              <a:t>‹#›</a:t>
            </a:fld>
            <a:endParaRPr lang="en-US"/>
          </a:p>
        </p:txBody>
      </p:sp>
    </p:spTree>
    <p:extLst>
      <p:ext uri="{BB962C8B-B14F-4D97-AF65-F5344CB8AC3E}">
        <p14:creationId xmlns:p14="http://schemas.microsoft.com/office/powerpoint/2010/main" val="1502799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6273C24-96CE-4073-B133-B8AF61C10A8A}" type="slidenum">
              <a:rPr lang="en-US"/>
              <a:pPr/>
              <a:t>‹#›</a:t>
            </a:fld>
            <a:endParaRPr lang="en-US"/>
          </a:p>
        </p:txBody>
      </p:sp>
    </p:spTree>
    <p:extLst>
      <p:ext uri="{BB962C8B-B14F-4D97-AF65-F5344CB8AC3E}">
        <p14:creationId xmlns:p14="http://schemas.microsoft.com/office/powerpoint/2010/main" val="21905292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612FF8FC-9C2B-46F5-9508-8A18DE84B5C2}" type="slidenum">
              <a:rPr lang="en-US"/>
              <a:pPr/>
              <a:t>‹#›</a:t>
            </a:fld>
            <a:endParaRPr lang="en-US"/>
          </a:p>
        </p:txBody>
      </p:sp>
    </p:spTree>
    <p:extLst>
      <p:ext uri="{BB962C8B-B14F-4D97-AF65-F5344CB8AC3E}">
        <p14:creationId xmlns:p14="http://schemas.microsoft.com/office/powerpoint/2010/main" val="3557636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188C217-86E1-453B-A5E3-0AFA590BA5D7}" type="slidenum">
              <a:rPr lang="en-US"/>
              <a:pPr/>
              <a:t>‹#›</a:t>
            </a:fld>
            <a:endParaRPr lang="en-US"/>
          </a:p>
        </p:txBody>
      </p:sp>
    </p:spTree>
    <p:extLst>
      <p:ext uri="{BB962C8B-B14F-4D97-AF65-F5344CB8AC3E}">
        <p14:creationId xmlns:p14="http://schemas.microsoft.com/office/powerpoint/2010/main" val="12172557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F730A5-F508-4E83-9946-436B3D1889C8}"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C994151-1A38-4840-A2EA-6799C4691FE7}" type="slidenum">
              <a:rPr lang="en-US"/>
              <a:pPr>
                <a:defRPr/>
              </a:pPr>
              <a:t>‹#›</a:t>
            </a:fld>
            <a:endParaRPr lang="en-US"/>
          </a:p>
        </p:txBody>
      </p:sp>
    </p:spTree>
    <p:extLst>
      <p:ext uri="{BB962C8B-B14F-4D97-AF65-F5344CB8AC3E}">
        <p14:creationId xmlns:p14="http://schemas.microsoft.com/office/powerpoint/2010/main" val="34406373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012986-EC96-4BD4-A565-DCCA0C1FE7F7}"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FE86864-8CC1-40BB-B273-4945FF7F984D}" type="slidenum">
              <a:rPr lang="en-US"/>
              <a:pPr>
                <a:defRPr/>
              </a:pPr>
              <a:t>‹#›</a:t>
            </a:fld>
            <a:endParaRPr lang="en-US"/>
          </a:p>
        </p:txBody>
      </p:sp>
    </p:spTree>
    <p:extLst>
      <p:ext uri="{BB962C8B-B14F-4D97-AF65-F5344CB8AC3E}">
        <p14:creationId xmlns:p14="http://schemas.microsoft.com/office/powerpoint/2010/main" val="31470484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976796-BEC3-48D1-AA6F-236F14496DCA}"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FCB2EF2F-D128-4F80-88A4-A24DFB3BD6E1}" type="slidenum">
              <a:rPr lang="en-US"/>
              <a:pPr>
                <a:defRPr/>
              </a:pPr>
              <a:t>‹#›</a:t>
            </a:fld>
            <a:endParaRPr lang="en-US"/>
          </a:p>
        </p:txBody>
      </p:sp>
    </p:spTree>
    <p:extLst>
      <p:ext uri="{BB962C8B-B14F-4D97-AF65-F5344CB8AC3E}">
        <p14:creationId xmlns:p14="http://schemas.microsoft.com/office/powerpoint/2010/main" val="18981095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F571CE-1B89-4407-B53F-413E105707BA}"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6B3A2FD-9C5D-4E19-848C-4A29F925423A}" type="slidenum">
              <a:rPr lang="en-US"/>
              <a:pPr>
                <a:defRPr/>
              </a:pPr>
              <a:t>‹#›</a:t>
            </a:fld>
            <a:endParaRPr lang="en-US"/>
          </a:p>
        </p:txBody>
      </p:sp>
    </p:spTree>
    <p:extLst>
      <p:ext uri="{BB962C8B-B14F-4D97-AF65-F5344CB8AC3E}">
        <p14:creationId xmlns:p14="http://schemas.microsoft.com/office/powerpoint/2010/main" val="40119930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9BC976F-2578-45DB-B405-3BF20D29CA00}" type="datetimeFigureOut">
              <a:rPr lang="en-US"/>
              <a:pPr>
                <a:defRPr/>
              </a:pPr>
              <a:t>1/24/2016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5879743E-F31E-4AB0-8172-6FDD9503B835}" type="slidenum">
              <a:rPr lang="en-US"/>
              <a:pPr>
                <a:defRPr/>
              </a:pPr>
              <a:t>‹#›</a:t>
            </a:fld>
            <a:endParaRPr lang="en-US"/>
          </a:p>
        </p:txBody>
      </p:sp>
    </p:spTree>
    <p:extLst>
      <p:ext uri="{BB962C8B-B14F-4D97-AF65-F5344CB8AC3E}">
        <p14:creationId xmlns:p14="http://schemas.microsoft.com/office/powerpoint/2010/main" val="1616171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37F9C49-7F62-4157-988B-26AB7F684697}" type="datetimeFigureOut">
              <a:rPr lang="en-US"/>
              <a:pPr>
                <a:defRPr/>
              </a:pPr>
              <a:t>1/24/2016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44B092DA-4F44-4E95-A7BA-D178A91E1622}" type="slidenum">
              <a:rPr lang="en-US"/>
              <a:pPr>
                <a:defRPr/>
              </a:pPr>
              <a:t>‹#›</a:t>
            </a:fld>
            <a:endParaRPr lang="en-US"/>
          </a:p>
        </p:txBody>
      </p:sp>
    </p:spTree>
    <p:extLst>
      <p:ext uri="{BB962C8B-B14F-4D97-AF65-F5344CB8AC3E}">
        <p14:creationId xmlns:p14="http://schemas.microsoft.com/office/powerpoint/2010/main" val="132714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4053921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1379732-3100-4B9F-9256-5D7DA77D550B}" type="datetimeFigureOut">
              <a:rPr lang="en-US"/>
              <a:pPr>
                <a:defRPr/>
              </a:pPr>
              <a:t>1/24/2016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8AC0FBBA-2C60-4F2D-A42E-7BE7C9523ED3}" type="slidenum">
              <a:rPr lang="en-US"/>
              <a:pPr>
                <a:defRPr/>
              </a:pPr>
              <a:t>‹#›</a:t>
            </a:fld>
            <a:endParaRPr lang="en-US"/>
          </a:p>
        </p:txBody>
      </p:sp>
    </p:spTree>
    <p:extLst>
      <p:ext uri="{BB962C8B-B14F-4D97-AF65-F5344CB8AC3E}">
        <p14:creationId xmlns:p14="http://schemas.microsoft.com/office/powerpoint/2010/main" val="19685176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7C3F496-20CB-4EA6-841F-088E79ED53BD}"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F2E2205-2EBC-4F63-BC61-98BE03305BCD}" type="slidenum">
              <a:rPr lang="en-US"/>
              <a:pPr>
                <a:defRPr/>
              </a:pPr>
              <a:t>‹#›</a:t>
            </a:fld>
            <a:endParaRPr lang="en-US"/>
          </a:p>
        </p:txBody>
      </p:sp>
    </p:spTree>
    <p:extLst>
      <p:ext uri="{BB962C8B-B14F-4D97-AF65-F5344CB8AC3E}">
        <p14:creationId xmlns:p14="http://schemas.microsoft.com/office/powerpoint/2010/main" val="3593048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121F03-F834-4741-9723-4EA2A54E74D3}"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9894B58-3CA0-45DF-96B7-5FA408390922}" type="slidenum">
              <a:rPr lang="en-US"/>
              <a:pPr>
                <a:defRPr/>
              </a:pPr>
              <a:t>‹#›</a:t>
            </a:fld>
            <a:endParaRPr lang="en-US"/>
          </a:p>
        </p:txBody>
      </p:sp>
    </p:spTree>
    <p:extLst>
      <p:ext uri="{BB962C8B-B14F-4D97-AF65-F5344CB8AC3E}">
        <p14:creationId xmlns:p14="http://schemas.microsoft.com/office/powerpoint/2010/main" val="13515205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42D558C-F4D1-41D7-8D6E-BAD006E87ABA}"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6D323F3-73A8-49B1-97FB-BF3A8B6E84C5}" type="slidenum">
              <a:rPr lang="en-US"/>
              <a:pPr>
                <a:defRPr/>
              </a:pPr>
              <a:t>‹#›</a:t>
            </a:fld>
            <a:endParaRPr lang="en-US"/>
          </a:p>
        </p:txBody>
      </p:sp>
    </p:spTree>
    <p:extLst>
      <p:ext uri="{BB962C8B-B14F-4D97-AF65-F5344CB8AC3E}">
        <p14:creationId xmlns:p14="http://schemas.microsoft.com/office/powerpoint/2010/main" val="33317519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2C4D63-FFCE-4ACE-AD32-DC7C2DF3C505}"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A7B0EA26-D8A8-4238-B875-A1644B48483E}" type="slidenum">
              <a:rPr lang="en-US"/>
              <a:pPr>
                <a:defRPr/>
              </a:pPr>
              <a:t>‹#›</a:t>
            </a:fld>
            <a:endParaRPr lang="en-US"/>
          </a:p>
        </p:txBody>
      </p:sp>
    </p:spTree>
    <p:extLst>
      <p:ext uri="{BB962C8B-B14F-4D97-AF65-F5344CB8AC3E}">
        <p14:creationId xmlns:p14="http://schemas.microsoft.com/office/powerpoint/2010/main" val="20894315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9A42D-8B29-4174-8141-1318C89E8A70}" type="slidenum">
              <a:rPr lang="en-US"/>
              <a:pPr>
                <a:defRPr/>
              </a:pPr>
              <a:t>‹#›</a:t>
            </a:fld>
            <a:endParaRPr lang="en-US"/>
          </a:p>
        </p:txBody>
      </p:sp>
    </p:spTree>
    <p:extLst>
      <p:ext uri="{BB962C8B-B14F-4D97-AF65-F5344CB8AC3E}">
        <p14:creationId xmlns:p14="http://schemas.microsoft.com/office/powerpoint/2010/main" val="1449678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D32F9-59D7-4E53-AE94-0923158E9342}" type="slidenum">
              <a:rPr lang="en-US"/>
              <a:pPr>
                <a:defRPr/>
              </a:pPr>
              <a:t>‹#›</a:t>
            </a:fld>
            <a:endParaRPr lang="en-US"/>
          </a:p>
        </p:txBody>
      </p:sp>
    </p:spTree>
    <p:extLst>
      <p:ext uri="{BB962C8B-B14F-4D97-AF65-F5344CB8AC3E}">
        <p14:creationId xmlns:p14="http://schemas.microsoft.com/office/powerpoint/2010/main" val="13036161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C90D0-1566-4FFB-B7B8-AEB49B71596E}" type="slidenum">
              <a:rPr lang="en-US"/>
              <a:pPr>
                <a:defRPr/>
              </a:pPr>
              <a:t>‹#›</a:t>
            </a:fld>
            <a:endParaRPr lang="en-US"/>
          </a:p>
        </p:txBody>
      </p:sp>
    </p:spTree>
    <p:extLst>
      <p:ext uri="{BB962C8B-B14F-4D97-AF65-F5344CB8AC3E}">
        <p14:creationId xmlns:p14="http://schemas.microsoft.com/office/powerpoint/2010/main" val="30930495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AC421A-B8CF-439F-BAD7-BA7CD198403C}" type="slidenum">
              <a:rPr lang="en-US"/>
              <a:pPr>
                <a:defRPr/>
              </a:pPr>
              <a:t>‹#›</a:t>
            </a:fld>
            <a:endParaRPr lang="en-US"/>
          </a:p>
        </p:txBody>
      </p:sp>
    </p:spTree>
    <p:extLst>
      <p:ext uri="{BB962C8B-B14F-4D97-AF65-F5344CB8AC3E}">
        <p14:creationId xmlns:p14="http://schemas.microsoft.com/office/powerpoint/2010/main" val="41337660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9AEBB9-BF1D-4F97-AB8D-3C1EC4B70B90}" type="slidenum">
              <a:rPr lang="en-US"/>
              <a:pPr>
                <a:defRPr/>
              </a:pPr>
              <a:t>‹#›</a:t>
            </a:fld>
            <a:endParaRPr lang="en-US"/>
          </a:p>
        </p:txBody>
      </p:sp>
    </p:spTree>
    <p:extLst>
      <p:ext uri="{BB962C8B-B14F-4D97-AF65-F5344CB8AC3E}">
        <p14:creationId xmlns:p14="http://schemas.microsoft.com/office/powerpoint/2010/main" val="694633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544676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E2F480-D318-461E-9309-99A7429E503F}" type="slidenum">
              <a:rPr lang="en-US"/>
              <a:pPr>
                <a:defRPr/>
              </a:pPr>
              <a:t>‹#›</a:t>
            </a:fld>
            <a:endParaRPr lang="en-US"/>
          </a:p>
        </p:txBody>
      </p:sp>
    </p:spTree>
    <p:extLst>
      <p:ext uri="{BB962C8B-B14F-4D97-AF65-F5344CB8AC3E}">
        <p14:creationId xmlns:p14="http://schemas.microsoft.com/office/powerpoint/2010/main" val="7504225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29B40B-016E-445C-835E-69D1D36938D2}" type="slidenum">
              <a:rPr lang="en-US"/>
              <a:pPr>
                <a:defRPr/>
              </a:pPr>
              <a:t>‹#›</a:t>
            </a:fld>
            <a:endParaRPr lang="en-US"/>
          </a:p>
        </p:txBody>
      </p:sp>
    </p:spTree>
    <p:extLst>
      <p:ext uri="{BB962C8B-B14F-4D97-AF65-F5344CB8AC3E}">
        <p14:creationId xmlns:p14="http://schemas.microsoft.com/office/powerpoint/2010/main" val="25703333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5144C9-8D7E-4AF0-B7FA-C9FC8FB08DC6}" type="slidenum">
              <a:rPr lang="en-US"/>
              <a:pPr>
                <a:defRPr/>
              </a:pPr>
              <a:t>‹#›</a:t>
            </a:fld>
            <a:endParaRPr lang="en-US"/>
          </a:p>
        </p:txBody>
      </p:sp>
    </p:spTree>
    <p:extLst>
      <p:ext uri="{BB962C8B-B14F-4D97-AF65-F5344CB8AC3E}">
        <p14:creationId xmlns:p14="http://schemas.microsoft.com/office/powerpoint/2010/main" val="4123200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D80-5003-4F0E-9BD9-7F96BA92B2A1}" type="slidenum">
              <a:rPr lang="en-US"/>
              <a:pPr>
                <a:defRPr/>
              </a:pPr>
              <a:t>‹#›</a:t>
            </a:fld>
            <a:endParaRPr lang="en-US"/>
          </a:p>
        </p:txBody>
      </p:sp>
    </p:spTree>
    <p:extLst>
      <p:ext uri="{BB962C8B-B14F-4D97-AF65-F5344CB8AC3E}">
        <p14:creationId xmlns:p14="http://schemas.microsoft.com/office/powerpoint/2010/main" val="3510832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54D4-4BB2-4E31-86D4-B29143DC3B1B}" type="slidenum">
              <a:rPr lang="en-US"/>
              <a:pPr>
                <a:defRPr/>
              </a:pPr>
              <a:t>‹#›</a:t>
            </a:fld>
            <a:endParaRPr lang="en-US"/>
          </a:p>
        </p:txBody>
      </p:sp>
    </p:spTree>
    <p:extLst>
      <p:ext uri="{BB962C8B-B14F-4D97-AF65-F5344CB8AC3E}">
        <p14:creationId xmlns:p14="http://schemas.microsoft.com/office/powerpoint/2010/main" val="17884538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C9E75-46B1-441B-A5A9-396E0B447097}" type="slidenum">
              <a:rPr lang="en-US"/>
              <a:pPr>
                <a:defRPr/>
              </a:pPr>
              <a:t>‹#›</a:t>
            </a:fld>
            <a:endParaRPr lang="en-US"/>
          </a:p>
        </p:txBody>
      </p:sp>
    </p:spTree>
    <p:extLst>
      <p:ext uri="{BB962C8B-B14F-4D97-AF65-F5344CB8AC3E}">
        <p14:creationId xmlns:p14="http://schemas.microsoft.com/office/powerpoint/2010/main" val="31546629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AA6DC-2521-470F-B488-9B1ECF9C91BD}" type="slidenum">
              <a:rPr lang="en-US"/>
              <a:pPr>
                <a:defRPr/>
              </a:pPr>
              <a:t>‹#›</a:t>
            </a:fld>
            <a:endParaRPr lang="en-US"/>
          </a:p>
        </p:txBody>
      </p:sp>
    </p:spTree>
    <p:extLst>
      <p:ext uri="{BB962C8B-B14F-4D97-AF65-F5344CB8AC3E}">
        <p14:creationId xmlns:p14="http://schemas.microsoft.com/office/powerpoint/2010/main" val="28269697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12093-2298-45CA-9CE8-9CBA22BED0E5}" type="slidenum">
              <a:rPr lang="en-US"/>
              <a:pPr>
                <a:defRPr/>
              </a:pPr>
              <a:t>‹#›</a:t>
            </a:fld>
            <a:endParaRPr lang="en-US"/>
          </a:p>
        </p:txBody>
      </p:sp>
    </p:spTree>
    <p:extLst>
      <p:ext uri="{BB962C8B-B14F-4D97-AF65-F5344CB8AC3E}">
        <p14:creationId xmlns:p14="http://schemas.microsoft.com/office/powerpoint/2010/main" val="7054264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34F323-43A1-480C-83AE-53BC1DFB2E2D}" type="slidenum">
              <a:rPr lang="en-US"/>
              <a:pPr>
                <a:defRPr/>
              </a:pPr>
              <a:t>‹#›</a:t>
            </a:fld>
            <a:endParaRPr lang="en-US"/>
          </a:p>
        </p:txBody>
      </p:sp>
    </p:spTree>
    <p:extLst>
      <p:ext uri="{BB962C8B-B14F-4D97-AF65-F5344CB8AC3E}">
        <p14:creationId xmlns:p14="http://schemas.microsoft.com/office/powerpoint/2010/main" val="32858081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AF271-14AC-4098-AE25-89C00628EB8F}" type="slidenum">
              <a:rPr lang="en-US"/>
              <a:pPr>
                <a:defRPr/>
              </a:pPr>
              <a:t>‹#›</a:t>
            </a:fld>
            <a:endParaRPr lang="en-US"/>
          </a:p>
        </p:txBody>
      </p:sp>
    </p:spTree>
    <p:extLst>
      <p:ext uri="{BB962C8B-B14F-4D97-AF65-F5344CB8AC3E}">
        <p14:creationId xmlns:p14="http://schemas.microsoft.com/office/powerpoint/2010/main" val="2330102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30372309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65B55-E416-4FAA-9F94-21CDD360D953}" type="slidenum">
              <a:rPr lang="en-US"/>
              <a:pPr>
                <a:defRPr/>
              </a:pPr>
              <a:t>‹#›</a:t>
            </a:fld>
            <a:endParaRPr lang="en-US"/>
          </a:p>
        </p:txBody>
      </p:sp>
    </p:spTree>
    <p:extLst>
      <p:ext uri="{BB962C8B-B14F-4D97-AF65-F5344CB8AC3E}">
        <p14:creationId xmlns:p14="http://schemas.microsoft.com/office/powerpoint/2010/main" val="2569596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2686B-EC35-4D26-B8B4-9870EB80393F}" type="slidenum">
              <a:rPr lang="en-US"/>
              <a:pPr>
                <a:defRPr/>
              </a:pPr>
              <a:t>‹#›</a:t>
            </a:fld>
            <a:endParaRPr lang="en-US"/>
          </a:p>
        </p:txBody>
      </p:sp>
    </p:spTree>
    <p:extLst>
      <p:ext uri="{BB962C8B-B14F-4D97-AF65-F5344CB8AC3E}">
        <p14:creationId xmlns:p14="http://schemas.microsoft.com/office/powerpoint/2010/main" val="34606510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62B92-6B70-4FFC-BDFD-BB566EAA7CDF}" type="slidenum">
              <a:rPr lang="en-US"/>
              <a:pPr>
                <a:defRPr/>
              </a:pPr>
              <a:t>‹#›</a:t>
            </a:fld>
            <a:endParaRPr lang="en-US"/>
          </a:p>
        </p:txBody>
      </p:sp>
    </p:spTree>
    <p:extLst>
      <p:ext uri="{BB962C8B-B14F-4D97-AF65-F5344CB8AC3E}">
        <p14:creationId xmlns:p14="http://schemas.microsoft.com/office/powerpoint/2010/main" val="9125649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D73D0-6F4C-4267-98C2-972182023D4A}" type="slidenum">
              <a:rPr lang="en-US"/>
              <a:pPr>
                <a:defRPr/>
              </a:pPr>
              <a:t>‹#›</a:t>
            </a:fld>
            <a:endParaRPr lang="en-US"/>
          </a:p>
        </p:txBody>
      </p:sp>
    </p:spTree>
    <p:extLst>
      <p:ext uri="{BB962C8B-B14F-4D97-AF65-F5344CB8AC3E}">
        <p14:creationId xmlns:p14="http://schemas.microsoft.com/office/powerpoint/2010/main" val="4065605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7F347-F00B-470E-8170-7D457E24C39D}" type="slidenum">
              <a:rPr lang="en-US"/>
              <a:pPr>
                <a:defRPr/>
              </a:pPr>
              <a:t>‹#›</a:t>
            </a:fld>
            <a:endParaRPr lang="en-US"/>
          </a:p>
        </p:txBody>
      </p:sp>
    </p:spTree>
    <p:extLst>
      <p:ext uri="{BB962C8B-B14F-4D97-AF65-F5344CB8AC3E}">
        <p14:creationId xmlns:p14="http://schemas.microsoft.com/office/powerpoint/2010/main" val="4013692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948F08-963E-4080-8A0F-B4E523791B3D}" type="slidenum">
              <a:rPr lang="en-US"/>
              <a:pPr>
                <a:defRPr/>
              </a:pPr>
              <a:t>‹#›</a:t>
            </a:fld>
            <a:endParaRPr lang="en-US"/>
          </a:p>
        </p:txBody>
      </p:sp>
    </p:spTree>
    <p:extLst>
      <p:ext uri="{BB962C8B-B14F-4D97-AF65-F5344CB8AC3E}">
        <p14:creationId xmlns:p14="http://schemas.microsoft.com/office/powerpoint/2010/main" val="36602951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CC6A89-8404-4771-A19F-0CA60F19ADE6}" type="slidenum">
              <a:rPr lang="en-US"/>
              <a:pPr>
                <a:defRPr/>
              </a:pPr>
              <a:t>‹#›</a:t>
            </a:fld>
            <a:endParaRPr lang="en-US"/>
          </a:p>
        </p:txBody>
      </p:sp>
    </p:spTree>
    <p:extLst>
      <p:ext uri="{BB962C8B-B14F-4D97-AF65-F5344CB8AC3E}">
        <p14:creationId xmlns:p14="http://schemas.microsoft.com/office/powerpoint/2010/main" val="30928131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B6E76-FB3D-474F-9C56-0E7044F66E76}" type="slidenum">
              <a:rPr lang="en-US"/>
              <a:pPr>
                <a:defRPr/>
              </a:pPr>
              <a:t>‹#›</a:t>
            </a:fld>
            <a:endParaRPr lang="en-US"/>
          </a:p>
        </p:txBody>
      </p:sp>
    </p:spTree>
    <p:extLst>
      <p:ext uri="{BB962C8B-B14F-4D97-AF65-F5344CB8AC3E}">
        <p14:creationId xmlns:p14="http://schemas.microsoft.com/office/powerpoint/2010/main" val="3540840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E35B36-B65E-48BF-9888-65A51EE24D3D}" type="slidenum">
              <a:rPr lang="en-US"/>
              <a:pPr>
                <a:defRPr/>
              </a:pPr>
              <a:t>‹#›</a:t>
            </a:fld>
            <a:endParaRPr lang="en-US"/>
          </a:p>
        </p:txBody>
      </p:sp>
    </p:spTree>
    <p:extLst>
      <p:ext uri="{BB962C8B-B14F-4D97-AF65-F5344CB8AC3E}">
        <p14:creationId xmlns:p14="http://schemas.microsoft.com/office/powerpoint/2010/main" val="1046072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3FF91-FD46-490F-A286-DCA230299B8C}" type="slidenum">
              <a:rPr lang="en-US"/>
              <a:pPr>
                <a:defRPr/>
              </a:pPr>
              <a:t>‹#›</a:t>
            </a:fld>
            <a:endParaRPr lang="en-US"/>
          </a:p>
        </p:txBody>
      </p:sp>
    </p:spTree>
    <p:extLst>
      <p:ext uri="{BB962C8B-B14F-4D97-AF65-F5344CB8AC3E}">
        <p14:creationId xmlns:p14="http://schemas.microsoft.com/office/powerpoint/2010/main" val="73325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4890728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6A2AD-E597-4F6F-8886-6404CFF8BEEB}" type="slidenum">
              <a:rPr lang="en-US"/>
              <a:pPr>
                <a:defRPr/>
              </a:pPr>
              <a:t>‹#›</a:t>
            </a:fld>
            <a:endParaRPr lang="en-US"/>
          </a:p>
        </p:txBody>
      </p:sp>
    </p:spTree>
    <p:extLst>
      <p:ext uri="{BB962C8B-B14F-4D97-AF65-F5344CB8AC3E}">
        <p14:creationId xmlns:p14="http://schemas.microsoft.com/office/powerpoint/2010/main" val="11862296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70BD80-E881-4724-ABD3-6000F13BB9B1}" type="slidenum">
              <a:rPr lang="en-US"/>
              <a:pPr>
                <a:defRPr/>
              </a:pPr>
              <a:t>‹#›</a:t>
            </a:fld>
            <a:endParaRPr lang="en-US"/>
          </a:p>
        </p:txBody>
      </p:sp>
    </p:spTree>
    <p:extLst>
      <p:ext uri="{BB962C8B-B14F-4D97-AF65-F5344CB8AC3E}">
        <p14:creationId xmlns:p14="http://schemas.microsoft.com/office/powerpoint/2010/main" val="1144988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D1913-C40D-416D-B68D-5A1692AFDF9F}" type="slidenum">
              <a:rPr lang="en-US"/>
              <a:pPr>
                <a:defRPr/>
              </a:pPr>
              <a:t>‹#›</a:t>
            </a:fld>
            <a:endParaRPr lang="en-US"/>
          </a:p>
        </p:txBody>
      </p:sp>
    </p:spTree>
    <p:extLst>
      <p:ext uri="{BB962C8B-B14F-4D97-AF65-F5344CB8AC3E}">
        <p14:creationId xmlns:p14="http://schemas.microsoft.com/office/powerpoint/2010/main" val="16411109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463BE-906C-4B14-8980-54CC1FEE0D32}" type="slidenum">
              <a:rPr lang="en-US"/>
              <a:pPr>
                <a:defRPr/>
              </a:pPr>
              <a:t>‹#›</a:t>
            </a:fld>
            <a:endParaRPr lang="en-US"/>
          </a:p>
        </p:txBody>
      </p:sp>
    </p:spTree>
    <p:extLst>
      <p:ext uri="{BB962C8B-B14F-4D97-AF65-F5344CB8AC3E}">
        <p14:creationId xmlns:p14="http://schemas.microsoft.com/office/powerpoint/2010/main" val="3870386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BC70229-9C28-4BEF-8556-21055B040F50}" type="slidenum">
              <a:rPr lang="en-US"/>
              <a:pPr>
                <a:defRPr/>
              </a:pPr>
              <a:t>‹#›</a:t>
            </a:fld>
            <a:endParaRPr lang="en-US"/>
          </a:p>
        </p:txBody>
      </p:sp>
    </p:spTree>
    <p:extLst>
      <p:ext uri="{BB962C8B-B14F-4D97-AF65-F5344CB8AC3E}">
        <p14:creationId xmlns:p14="http://schemas.microsoft.com/office/powerpoint/2010/main" val="18399487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129581-4F60-4B01-9606-9E1F6BD37015}" type="slidenum">
              <a:rPr lang="en-US"/>
              <a:pPr/>
              <a:t>‹#›</a:t>
            </a:fld>
            <a:endParaRPr lang="en-US"/>
          </a:p>
        </p:txBody>
      </p:sp>
    </p:spTree>
    <p:extLst>
      <p:ext uri="{BB962C8B-B14F-4D97-AF65-F5344CB8AC3E}">
        <p14:creationId xmlns:p14="http://schemas.microsoft.com/office/powerpoint/2010/main" val="2704423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A8169D-21B0-4E11-87EB-A3A72531F4AC}" type="slidenum">
              <a:rPr lang="en-US"/>
              <a:pPr/>
              <a:t>‹#›</a:t>
            </a:fld>
            <a:endParaRPr lang="en-US"/>
          </a:p>
        </p:txBody>
      </p:sp>
    </p:spTree>
    <p:extLst>
      <p:ext uri="{BB962C8B-B14F-4D97-AF65-F5344CB8AC3E}">
        <p14:creationId xmlns:p14="http://schemas.microsoft.com/office/powerpoint/2010/main" val="421031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D637BC-3FF2-4C15-A879-9B4235D1C332}" type="slidenum">
              <a:rPr lang="en-US"/>
              <a:pPr/>
              <a:t>‹#›</a:t>
            </a:fld>
            <a:endParaRPr lang="en-US"/>
          </a:p>
        </p:txBody>
      </p:sp>
    </p:spTree>
    <p:extLst>
      <p:ext uri="{BB962C8B-B14F-4D97-AF65-F5344CB8AC3E}">
        <p14:creationId xmlns:p14="http://schemas.microsoft.com/office/powerpoint/2010/main" val="8296085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1766C6-2803-45AF-892C-7C522E7108A4}" type="slidenum">
              <a:rPr lang="en-US"/>
              <a:pPr/>
              <a:t>‹#›</a:t>
            </a:fld>
            <a:endParaRPr lang="en-US"/>
          </a:p>
        </p:txBody>
      </p:sp>
    </p:spTree>
    <p:extLst>
      <p:ext uri="{BB962C8B-B14F-4D97-AF65-F5344CB8AC3E}">
        <p14:creationId xmlns:p14="http://schemas.microsoft.com/office/powerpoint/2010/main" val="11222400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3A50570-E0C8-4415-B1F4-24DA38DDE672}" type="slidenum">
              <a:rPr lang="en-US"/>
              <a:pPr/>
              <a:t>‹#›</a:t>
            </a:fld>
            <a:endParaRPr lang="en-US"/>
          </a:p>
        </p:txBody>
      </p:sp>
    </p:spTree>
    <p:extLst>
      <p:ext uri="{BB962C8B-B14F-4D97-AF65-F5344CB8AC3E}">
        <p14:creationId xmlns:p14="http://schemas.microsoft.com/office/powerpoint/2010/main" val="365396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4586889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E226AA-60F8-47D9-A257-58FFBDC4338E}" type="slidenum">
              <a:rPr lang="en-US"/>
              <a:pPr/>
              <a:t>‹#›</a:t>
            </a:fld>
            <a:endParaRPr lang="en-US"/>
          </a:p>
        </p:txBody>
      </p:sp>
    </p:spTree>
    <p:extLst>
      <p:ext uri="{BB962C8B-B14F-4D97-AF65-F5344CB8AC3E}">
        <p14:creationId xmlns:p14="http://schemas.microsoft.com/office/powerpoint/2010/main" val="23606449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266E09F-A3CA-47FD-BAE9-9638B6378D27}" type="slidenum">
              <a:rPr lang="en-US"/>
              <a:pPr/>
              <a:t>‹#›</a:t>
            </a:fld>
            <a:endParaRPr lang="en-US"/>
          </a:p>
        </p:txBody>
      </p:sp>
    </p:spTree>
    <p:extLst>
      <p:ext uri="{BB962C8B-B14F-4D97-AF65-F5344CB8AC3E}">
        <p14:creationId xmlns:p14="http://schemas.microsoft.com/office/powerpoint/2010/main" val="32564146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9E281E-E28A-4833-8F59-0C58EA77401C}" type="slidenum">
              <a:rPr lang="en-US"/>
              <a:pPr/>
              <a:t>‹#›</a:t>
            </a:fld>
            <a:endParaRPr lang="en-US"/>
          </a:p>
        </p:txBody>
      </p:sp>
    </p:spTree>
    <p:extLst>
      <p:ext uri="{BB962C8B-B14F-4D97-AF65-F5344CB8AC3E}">
        <p14:creationId xmlns:p14="http://schemas.microsoft.com/office/powerpoint/2010/main" val="39174346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A105D7B-4BD7-42E4-A1CD-9F9A4CFD0CDE}" type="slidenum">
              <a:rPr lang="en-US"/>
              <a:pPr/>
              <a:t>‹#›</a:t>
            </a:fld>
            <a:endParaRPr lang="en-US"/>
          </a:p>
        </p:txBody>
      </p:sp>
    </p:spTree>
    <p:extLst>
      <p:ext uri="{BB962C8B-B14F-4D97-AF65-F5344CB8AC3E}">
        <p14:creationId xmlns:p14="http://schemas.microsoft.com/office/powerpoint/2010/main" val="12035512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82D05B-FB3E-4157-978C-851975AB1B8E}" type="slidenum">
              <a:rPr lang="en-US"/>
              <a:pPr/>
              <a:t>‹#›</a:t>
            </a:fld>
            <a:endParaRPr lang="en-US"/>
          </a:p>
        </p:txBody>
      </p:sp>
    </p:spTree>
    <p:extLst>
      <p:ext uri="{BB962C8B-B14F-4D97-AF65-F5344CB8AC3E}">
        <p14:creationId xmlns:p14="http://schemas.microsoft.com/office/powerpoint/2010/main" val="19519949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085C73-15B8-4524-8359-C210CD9EC6A9}" type="slidenum">
              <a:rPr lang="en-US"/>
              <a:pPr/>
              <a:t>‹#›</a:t>
            </a:fld>
            <a:endParaRPr lang="en-US"/>
          </a:p>
        </p:txBody>
      </p:sp>
    </p:spTree>
    <p:extLst>
      <p:ext uri="{BB962C8B-B14F-4D97-AF65-F5344CB8AC3E}">
        <p14:creationId xmlns:p14="http://schemas.microsoft.com/office/powerpoint/2010/main" val="11441039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4BE92E-3CA2-4F6A-BCDB-1D4975EB6211}" type="slidenum">
              <a:rPr lang="en-US"/>
              <a:pPr/>
              <a:t>‹#›</a:t>
            </a:fld>
            <a:endParaRPr lang="en-US"/>
          </a:p>
        </p:txBody>
      </p:sp>
    </p:spTree>
    <p:extLst>
      <p:ext uri="{BB962C8B-B14F-4D97-AF65-F5344CB8AC3E}">
        <p14:creationId xmlns:p14="http://schemas.microsoft.com/office/powerpoint/2010/main" val="25788758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5ECB5CD-9D2A-41FE-9DCF-F23AEEE37FE5}" type="slidenum">
              <a:rPr lang="en-US"/>
              <a:pPr/>
              <a:t>‹#›</a:t>
            </a:fld>
            <a:endParaRPr lang="en-US"/>
          </a:p>
        </p:txBody>
      </p:sp>
    </p:spTree>
    <p:extLst>
      <p:ext uri="{BB962C8B-B14F-4D97-AF65-F5344CB8AC3E}">
        <p14:creationId xmlns:p14="http://schemas.microsoft.com/office/powerpoint/2010/main" val="27928046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4BC342FA-AF63-444D-B889-0073E527B295}" type="slidenum">
              <a:rPr lang="en-US"/>
              <a:pPr/>
              <a:t>‹#›</a:t>
            </a:fld>
            <a:endParaRPr lang="en-US"/>
          </a:p>
        </p:txBody>
      </p:sp>
    </p:spTree>
    <p:extLst>
      <p:ext uri="{BB962C8B-B14F-4D97-AF65-F5344CB8AC3E}">
        <p14:creationId xmlns:p14="http://schemas.microsoft.com/office/powerpoint/2010/main" val="26329103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E48C05B-8DEA-4230-8454-2AA2E9F4D5A3}" type="slidenum">
              <a:rPr lang="en-US"/>
              <a:pPr/>
              <a:t>‹#›</a:t>
            </a:fld>
            <a:endParaRPr lang="en-US"/>
          </a:p>
        </p:txBody>
      </p:sp>
    </p:spTree>
    <p:extLst>
      <p:ext uri="{BB962C8B-B14F-4D97-AF65-F5344CB8AC3E}">
        <p14:creationId xmlns:p14="http://schemas.microsoft.com/office/powerpoint/2010/main" val="280996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1775293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8959962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CE8E3B-6DD4-4717-9418-577ED272C1E7}" type="slidenum">
              <a:rPr lang="en-US"/>
              <a:pPr/>
              <a:t>‹#›</a:t>
            </a:fld>
            <a:endParaRPr lang="en-US"/>
          </a:p>
        </p:txBody>
      </p:sp>
    </p:spTree>
    <p:extLst>
      <p:ext uri="{BB962C8B-B14F-4D97-AF65-F5344CB8AC3E}">
        <p14:creationId xmlns:p14="http://schemas.microsoft.com/office/powerpoint/2010/main" val="30376344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2EC61D-C040-4899-A8D3-A9BAADFBD56B}" type="slidenum">
              <a:rPr lang="en-US"/>
              <a:pPr/>
              <a:t>‹#›</a:t>
            </a:fld>
            <a:endParaRPr lang="en-US"/>
          </a:p>
        </p:txBody>
      </p:sp>
    </p:spTree>
    <p:extLst>
      <p:ext uri="{BB962C8B-B14F-4D97-AF65-F5344CB8AC3E}">
        <p14:creationId xmlns:p14="http://schemas.microsoft.com/office/powerpoint/2010/main" val="9599048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CBE659-3EEE-4EF1-AB00-F0C47BC64C10}" type="slidenum">
              <a:rPr lang="en-US"/>
              <a:pPr/>
              <a:t>‹#›</a:t>
            </a:fld>
            <a:endParaRPr lang="en-US"/>
          </a:p>
        </p:txBody>
      </p:sp>
    </p:spTree>
    <p:extLst>
      <p:ext uri="{BB962C8B-B14F-4D97-AF65-F5344CB8AC3E}">
        <p14:creationId xmlns:p14="http://schemas.microsoft.com/office/powerpoint/2010/main" val="400981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96233B-84B1-458E-B1E2-B65FFCF22D99}" type="slidenum">
              <a:rPr lang="en-US"/>
              <a:pPr/>
              <a:t>‹#›</a:t>
            </a:fld>
            <a:endParaRPr lang="en-US"/>
          </a:p>
        </p:txBody>
      </p:sp>
    </p:spTree>
    <p:extLst>
      <p:ext uri="{BB962C8B-B14F-4D97-AF65-F5344CB8AC3E}">
        <p14:creationId xmlns:p14="http://schemas.microsoft.com/office/powerpoint/2010/main" val="37733405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8EDD78-2E9D-4C7D-99A0-B3F640D6EDEF}" type="slidenum">
              <a:rPr lang="en-US"/>
              <a:pPr/>
              <a:t>‹#›</a:t>
            </a:fld>
            <a:endParaRPr lang="en-US"/>
          </a:p>
        </p:txBody>
      </p:sp>
    </p:spTree>
    <p:extLst>
      <p:ext uri="{BB962C8B-B14F-4D97-AF65-F5344CB8AC3E}">
        <p14:creationId xmlns:p14="http://schemas.microsoft.com/office/powerpoint/2010/main" val="26456923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A31D8F-ECBE-48A7-BD3C-4EA0BE3BE622}" type="slidenum">
              <a:rPr lang="en-US"/>
              <a:pPr/>
              <a:t>‹#›</a:t>
            </a:fld>
            <a:endParaRPr lang="en-US"/>
          </a:p>
        </p:txBody>
      </p:sp>
    </p:spTree>
    <p:extLst>
      <p:ext uri="{BB962C8B-B14F-4D97-AF65-F5344CB8AC3E}">
        <p14:creationId xmlns:p14="http://schemas.microsoft.com/office/powerpoint/2010/main" val="19669177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DFB57F-4391-4560-BB3F-DE593A491EC3}" type="slidenum">
              <a:rPr lang="en-US"/>
              <a:pPr/>
              <a:t>‹#›</a:t>
            </a:fld>
            <a:endParaRPr lang="en-US"/>
          </a:p>
        </p:txBody>
      </p:sp>
    </p:spTree>
    <p:extLst>
      <p:ext uri="{BB962C8B-B14F-4D97-AF65-F5344CB8AC3E}">
        <p14:creationId xmlns:p14="http://schemas.microsoft.com/office/powerpoint/2010/main" val="30174488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120CDB-AEF0-4429-92A3-5158DF0FF6CF}" type="slidenum">
              <a:rPr lang="en-US"/>
              <a:pPr/>
              <a:t>‹#›</a:t>
            </a:fld>
            <a:endParaRPr lang="en-US"/>
          </a:p>
        </p:txBody>
      </p:sp>
    </p:spTree>
    <p:extLst>
      <p:ext uri="{BB962C8B-B14F-4D97-AF65-F5344CB8AC3E}">
        <p14:creationId xmlns:p14="http://schemas.microsoft.com/office/powerpoint/2010/main" val="3183979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8F4F28-BEB0-4BDF-B40A-76CF7F7D3879}" type="slidenum">
              <a:rPr lang="en-US"/>
              <a:pPr/>
              <a:t>‹#›</a:t>
            </a:fld>
            <a:endParaRPr lang="en-US"/>
          </a:p>
        </p:txBody>
      </p:sp>
    </p:spTree>
    <p:extLst>
      <p:ext uri="{BB962C8B-B14F-4D97-AF65-F5344CB8AC3E}">
        <p14:creationId xmlns:p14="http://schemas.microsoft.com/office/powerpoint/2010/main" val="2908537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D355FD-95CD-410B-A45C-40D3EFE665B5}" type="slidenum">
              <a:rPr lang="en-US"/>
              <a:pPr/>
              <a:t>‹#›</a:t>
            </a:fld>
            <a:endParaRPr lang="en-US"/>
          </a:p>
        </p:txBody>
      </p:sp>
    </p:spTree>
    <p:extLst>
      <p:ext uri="{BB962C8B-B14F-4D97-AF65-F5344CB8AC3E}">
        <p14:creationId xmlns:p14="http://schemas.microsoft.com/office/powerpoint/2010/main" val="310212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0004076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7E1B17-EF0B-47EF-B9DE-37DC8457BA6E}" type="slidenum">
              <a:rPr lang="en-US"/>
              <a:pPr/>
              <a:t>‹#›</a:t>
            </a:fld>
            <a:endParaRPr lang="en-US"/>
          </a:p>
        </p:txBody>
      </p:sp>
    </p:spTree>
    <p:extLst>
      <p:ext uri="{BB962C8B-B14F-4D97-AF65-F5344CB8AC3E}">
        <p14:creationId xmlns:p14="http://schemas.microsoft.com/office/powerpoint/2010/main" val="24010461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9209FC1-F2F0-464D-AF77-E2B3FECFF8A6}" type="slidenum">
              <a:rPr lang="en-US"/>
              <a:pPr/>
              <a:t>‹#›</a:t>
            </a:fld>
            <a:endParaRPr lang="en-US"/>
          </a:p>
        </p:txBody>
      </p:sp>
    </p:spTree>
    <p:extLst>
      <p:ext uri="{BB962C8B-B14F-4D97-AF65-F5344CB8AC3E}">
        <p14:creationId xmlns:p14="http://schemas.microsoft.com/office/powerpoint/2010/main" val="2453900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FAD71A-265D-4AA0-9F33-37A880B01111}" type="slidenum">
              <a:rPr lang="en-US"/>
              <a:pPr/>
              <a:t>‹#›</a:t>
            </a:fld>
            <a:endParaRPr lang="en-US"/>
          </a:p>
        </p:txBody>
      </p:sp>
    </p:spTree>
    <p:extLst>
      <p:ext uri="{BB962C8B-B14F-4D97-AF65-F5344CB8AC3E}">
        <p14:creationId xmlns:p14="http://schemas.microsoft.com/office/powerpoint/2010/main" val="3158432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84001B-9D02-4AB4-AB39-DF5F034DBEFB}" type="slidenum">
              <a:rPr lang="en-US"/>
              <a:pPr/>
              <a:t>‹#›</a:t>
            </a:fld>
            <a:endParaRPr lang="en-US"/>
          </a:p>
        </p:txBody>
      </p:sp>
    </p:spTree>
    <p:extLst>
      <p:ext uri="{BB962C8B-B14F-4D97-AF65-F5344CB8AC3E}">
        <p14:creationId xmlns:p14="http://schemas.microsoft.com/office/powerpoint/2010/main" val="10466983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422B2C-975C-4DD9-A717-A8B66BB141D2}"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BA19C23-F1E5-4F87-8DDB-DE5FD5E4BF21}" type="slidenum">
              <a:rPr lang="en-US"/>
              <a:pPr>
                <a:defRPr/>
              </a:pPr>
              <a:t>‹#›</a:t>
            </a:fld>
            <a:endParaRPr lang="en-US"/>
          </a:p>
        </p:txBody>
      </p:sp>
    </p:spTree>
    <p:extLst>
      <p:ext uri="{BB962C8B-B14F-4D97-AF65-F5344CB8AC3E}">
        <p14:creationId xmlns:p14="http://schemas.microsoft.com/office/powerpoint/2010/main" val="26370164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FD929B0-189B-49F9-B52D-B3E06E42EAAB}"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C560A0BF-50FA-4950-87B5-28D76DD62323}" type="slidenum">
              <a:rPr lang="en-US"/>
              <a:pPr>
                <a:defRPr/>
              </a:pPr>
              <a:t>‹#›</a:t>
            </a:fld>
            <a:endParaRPr lang="en-US"/>
          </a:p>
        </p:txBody>
      </p:sp>
    </p:spTree>
    <p:extLst>
      <p:ext uri="{BB962C8B-B14F-4D97-AF65-F5344CB8AC3E}">
        <p14:creationId xmlns:p14="http://schemas.microsoft.com/office/powerpoint/2010/main" val="30264142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39CAE5E-07AE-4241-96E9-40418FBB3BE4}"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7058836-2B0A-4CD0-B4A9-FCA9A7A7DC68}" type="slidenum">
              <a:rPr lang="en-US"/>
              <a:pPr>
                <a:defRPr/>
              </a:pPr>
              <a:t>‹#›</a:t>
            </a:fld>
            <a:endParaRPr lang="en-US"/>
          </a:p>
        </p:txBody>
      </p:sp>
    </p:spTree>
    <p:extLst>
      <p:ext uri="{BB962C8B-B14F-4D97-AF65-F5344CB8AC3E}">
        <p14:creationId xmlns:p14="http://schemas.microsoft.com/office/powerpoint/2010/main" val="2274304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26EC43-3A44-4523-A73D-A9990FAB0272}"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4664AA9D-AE03-48E0-81F2-93DE03223F82}" type="slidenum">
              <a:rPr lang="en-US"/>
              <a:pPr>
                <a:defRPr/>
              </a:pPr>
              <a:t>‹#›</a:t>
            </a:fld>
            <a:endParaRPr lang="en-US"/>
          </a:p>
        </p:txBody>
      </p:sp>
    </p:spTree>
    <p:extLst>
      <p:ext uri="{BB962C8B-B14F-4D97-AF65-F5344CB8AC3E}">
        <p14:creationId xmlns:p14="http://schemas.microsoft.com/office/powerpoint/2010/main" val="7969207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F27F30-AE99-4DEB-B1D4-FA882AEC74D0}" type="datetimeFigureOut">
              <a:rPr lang="en-US"/>
              <a:pPr>
                <a:defRPr/>
              </a:pPr>
              <a:t>1/24/2016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D26F99D2-6B2C-4242-B257-D5B35A8CAF88}" type="slidenum">
              <a:rPr lang="en-US"/>
              <a:pPr>
                <a:defRPr/>
              </a:pPr>
              <a:t>‹#›</a:t>
            </a:fld>
            <a:endParaRPr lang="en-US"/>
          </a:p>
        </p:txBody>
      </p:sp>
    </p:spTree>
    <p:extLst>
      <p:ext uri="{BB962C8B-B14F-4D97-AF65-F5344CB8AC3E}">
        <p14:creationId xmlns:p14="http://schemas.microsoft.com/office/powerpoint/2010/main" val="9956319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877073-09C2-434F-863A-460BE284DA99}" type="datetimeFigureOut">
              <a:rPr lang="en-US"/>
              <a:pPr>
                <a:defRPr/>
              </a:pPr>
              <a:t>1/24/2016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0E9942AE-8EE2-492F-B5AE-3F5A9A041B62}" type="slidenum">
              <a:rPr lang="en-US"/>
              <a:pPr>
                <a:defRPr/>
              </a:pPr>
              <a:t>‹#›</a:t>
            </a:fld>
            <a:endParaRPr lang="en-US"/>
          </a:p>
        </p:txBody>
      </p:sp>
    </p:spTree>
    <p:extLst>
      <p:ext uri="{BB962C8B-B14F-4D97-AF65-F5344CB8AC3E}">
        <p14:creationId xmlns:p14="http://schemas.microsoft.com/office/powerpoint/2010/main" val="386533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32722703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6AB98B-7DF4-467E-9FC0-798B0D8AE5D8}" type="datetimeFigureOut">
              <a:rPr lang="en-US"/>
              <a:pPr>
                <a:defRPr/>
              </a:pPr>
              <a:t>1/24/2016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9EEDD5E-72F7-44AA-B13F-7153D47A123B}" type="slidenum">
              <a:rPr lang="en-US"/>
              <a:pPr>
                <a:defRPr/>
              </a:pPr>
              <a:t>‹#›</a:t>
            </a:fld>
            <a:endParaRPr lang="en-US"/>
          </a:p>
        </p:txBody>
      </p:sp>
    </p:spTree>
    <p:extLst>
      <p:ext uri="{BB962C8B-B14F-4D97-AF65-F5344CB8AC3E}">
        <p14:creationId xmlns:p14="http://schemas.microsoft.com/office/powerpoint/2010/main" val="7994297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584A49-4288-44B8-8279-A9DD7D51ECD2}"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01B69FC-E4EB-490A-BDE9-619B419D407C}" type="slidenum">
              <a:rPr lang="en-US"/>
              <a:pPr>
                <a:defRPr/>
              </a:pPr>
              <a:t>‹#›</a:t>
            </a:fld>
            <a:endParaRPr lang="en-US"/>
          </a:p>
        </p:txBody>
      </p:sp>
    </p:spTree>
    <p:extLst>
      <p:ext uri="{BB962C8B-B14F-4D97-AF65-F5344CB8AC3E}">
        <p14:creationId xmlns:p14="http://schemas.microsoft.com/office/powerpoint/2010/main" val="32639287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4E21257-BD6A-48C7-B359-0984162E9160}"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97F19046-AB95-448F-A651-2A5A0C6B2B92}" type="slidenum">
              <a:rPr lang="en-US"/>
              <a:pPr>
                <a:defRPr/>
              </a:pPr>
              <a:t>‹#›</a:t>
            </a:fld>
            <a:endParaRPr lang="en-US"/>
          </a:p>
        </p:txBody>
      </p:sp>
    </p:spTree>
    <p:extLst>
      <p:ext uri="{BB962C8B-B14F-4D97-AF65-F5344CB8AC3E}">
        <p14:creationId xmlns:p14="http://schemas.microsoft.com/office/powerpoint/2010/main" val="40223344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9D82776-53F9-4E88-9970-1087FF351CE8}"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2A3FF5C-F546-4884-8D4F-0EE765695C21}" type="slidenum">
              <a:rPr lang="en-US"/>
              <a:pPr>
                <a:defRPr/>
              </a:pPr>
              <a:t>‹#›</a:t>
            </a:fld>
            <a:endParaRPr lang="en-US"/>
          </a:p>
        </p:txBody>
      </p:sp>
    </p:spTree>
    <p:extLst>
      <p:ext uri="{BB962C8B-B14F-4D97-AF65-F5344CB8AC3E}">
        <p14:creationId xmlns:p14="http://schemas.microsoft.com/office/powerpoint/2010/main" val="38698765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21858F5-DCC4-41C9-BBB7-0A165AE8BD75}"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917966-D335-4953-9694-EAE6C6789523}" type="slidenum">
              <a:rPr lang="en-US"/>
              <a:pPr>
                <a:defRPr/>
              </a:pPr>
              <a:t>‹#›</a:t>
            </a:fld>
            <a:endParaRPr lang="en-US"/>
          </a:p>
        </p:txBody>
      </p:sp>
    </p:spTree>
    <p:extLst>
      <p:ext uri="{BB962C8B-B14F-4D97-AF65-F5344CB8AC3E}">
        <p14:creationId xmlns:p14="http://schemas.microsoft.com/office/powerpoint/2010/main" val="10015721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298076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5947567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709488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721290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7458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778958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38788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764610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793351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5862073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0287332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6793882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38856674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4147939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38718088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2259910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927589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1/24/2016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288294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1/24/2016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24367036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1/24/2016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4403353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1087351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9390195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26954798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1487561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fld id="{B88358A6-0651-4242-AFDB-B7DF6F198882}" type="slidenum">
              <a:rPr lang="en-US"/>
              <a:pPr/>
              <a:t>‹#›</a:t>
            </a:fld>
            <a:endParaRPr lang="en-US"/>
          </a:p>
        </p:txBody>
      </p:sp>
    </p:spTree>
    <p:extLst>
      <p:ext uri="{BB962C8B-B14F-4D97-AF65-F5344CB8AC3E}">
        <p14:creationId xmlns:p14="http://schemas.microsoft.com/office/powerpoint/2010/main" val="5435155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0702417-4D99-430E-9BEE-B2D53249A84D}" type="slidenum">
              <a:rPr lang="en-US"/>
              <a:pPr/>
              <a:t>‹#›</a:t>
            </a:fld>
            <a:endParaRPr lang="en-US"/>
          </a:p>
        </p:txBody>
      </p:sp>
    </p:spTree>
    <p:extLst>
      <p:ext uri="{BB962C8B-B14F-4D97-AF65-F5344CB8AC3E}">
        <p14:creationId xmlns:p14="http://schemas.microsoft.com/office/powerpoint/2010/main" val="23303596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6BCAF50-E223-4554-9AF4-131726AA8718}" type="slidenum">
              <a:rPr lang="en-US"/>
              <a:pPr/>
              <a:t>‹#›</a:t>
            </a:fld>
            <a:endParaRPr lang="en-US"/>
          </a:p>
        </p:txBody>
      </p:sp>
    </p:spTree>
    <p:extLst>
      <p:ext uri="{BB962C8B-B14F-4D97-AF65-F5344CB8AC3E}">
        <p14:creationId xmlns:p14="http://schemas.microsoft.com/office/powerpoint/2010/main" val="2133126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886535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431AABE2-C333-4536-8DC5-D4F204373EBD}" type="slidenum">
              <a:rPr lang="en-US"/>
              <a:pPr/>
              <a:t>‹#›</a:t>
            </a:fld>
            <a:endParaRPr lang="en-US"/>
          </a:p>
        </p:txBody>
      </p:sp>
    </p:spTree>
    <p:extLst>
      <p:ext uri="{BB962C8B-B14F-4D97-AF65-F5344CB8AC3E}">
        <p14:creationId xmlns:p14="http://schemas.microsoft.com/office/powerpoint/2010/main" val="27226881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F1EDA74F-FB48-460A-8FCB-E0C638FE26E2}" type="slidenum">
              <a:rPr lang="en-US"/>
              <a:pPr/>
              <a:t>‹#›</a:t>
            </a:fld>
            <a:endParaRPr lang="en-US"/>
          </a:p>
        </p:txBody>
      </p:sp>
    </p:spTree>
    <p:extLst>
      <p:ext uri="{BB962C8B-B14F-4D97-AF65-F5344CB8AC3E}">
        <p14:creationId xmlns:p14="http://schemas.microsoft.com/office/powerpoint/2010/main" val="5926013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59E9841-412B-4B73-A801-B2613C6407DF}" type="slidenum">
              <a:rPr lang="en-US"/>
              <a:pPr/>
              <a:t>‹#›</a:t>
            </a:fld>
            <a:endParaRPr lang="en-US"/>
          </a:p>
        </p:txBody>
      </p:sp>
    </p:spTree>
    <p:extLst>
      <p:ext uri="{BB962C8B-B14F-4D97-AF65-F5344CB8AC3E}">
        <p14:creationId xmlns:p14="http://schemas.microsoft.com/office/powerpoint/2010/main" val="34929482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BF783E65-2D54-4231-9F83-8E4B3C91446F}" type="slidenum">
              <a:rPr lang="en-US"/>
              <a:pPr/>
              <a:t>‹#›</a:t>
            </a:fld>
            <a:endParaRPr lang="en-US"/>
          </a:p>
        </p:txBody>
      </p:sp>
    </p:spTree>
    <p:extLst>
      <p:ext uri="{BB962C8B-B14F-4D97-AF65-F5344CB8AC3E}">
        <p14:creationId xmlns:p14="http://schemas.microsoft.com/office/powerpoint/2010/main" val="25328629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E353B2-C044-49F3-ABD5-F24DE80CD579}" type="slidenum">
              <a:rPr lang="en-US"/>
              <a:pPr/>
              <a:t>‹#›</a:t>
            </a:fld>
            <a:endParaRPr lang="en-US"/>
          </a:p>
        </p:txBody>
      </p:sp>
    </p:spTree>
    <p:extLst>
      <p:ext uri="{BB962C8B-B14F-4D97-AF65-F5344CB8AC3E}">
        <p14:creationId xmlns:p14="http://schemas.microsoft.com/office/powerpoint/2010/main" val="13862846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5689B591-97EF-466B-B2F2-D38F5184E24C}" type="slidenum">
              <a:rPr lang="en-US"/>
              <a:pPr/>
              <a:t>‹#›</a:t>
            </a:fld>
            <a:endParaRPr lang="en-US"/>
          </a:p>
        </p:txBody>
      </p:sp>
    </p:spTree>
    <p:extLst>
      <p:ext uri="{BB962C8B-B14F-4D97-AF65-F5344CB8AC3E}">
        <p14:creationId xmlns:p14="http://schemas.microsoft.com/office/powerpoint/2010/main" val="16702336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ECD027EF-D115-44B0-B875-E78084CFC8D4}" type="slidenum">
              <a:rPr lang="en-US"/>
              <a:pPr/>
              <a:t>‹#›</a:t>
            </a:fld>
            <a:endParaRPr lang="en-US"/>
          </a:p>
        </p:txBody>
      </p:sp>
    </p:spTree>
    <p:extLst>
      <p:ext uri="{BB962C8B-B14F-4D97-AF65-F5344CB8AC3E}">
        <p14:creationId xmlns:p14="http://schemas.microsoft.com/office/powerpoint/2010/main" val="37129962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07DC173-EAD9-4DBC-BB6A-EC2F1D75E823}" type="slidenum">
              <a:rPr lang="en-US"/>
              <a:pPr/>
              <a:t>‹#›</a:t>
            </a:fld>
            <a:endParaRPr lang="en-US"/>
          </a:p>
        </p:txBody>
      </p:sp>
    </p:spTree>
    <p:extLst>
      <p:ext uri="{BB962C8B-B14F-4D97-AF65-F5344CB8AC3E}">
        <p14:creationId xmlns:p14="http://schemas.microsoft.com/office/powerpoint/2010/main" val="28654927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96E7C0A-6AE4-481D-B9D6-E8490AE7E4CB}" type="slidenum">
              <a:rPr lang="en-US"/>
              <a:pPr/>
              <a:t>‹#›</a:t>
            </a:fld>
            <a:endParaRPr lang="en-US"/>
          </a:p>
        </p:txBody>
      </p:sp>
    </p:spTree>
    <p:extLst>
      <p:ext uri="{BB962C8B-B14F-4D97-AF65-F5344CB8AC3E}">
        <p14:creationId xmlns:p14="http://schemas.microsoft.com/office/powerpoint/2010/main" val="22844973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6D95EE2-3E0E-43E6-8428-FB2FBB34762D}" type="slidenum">
              <a:rPr lang="en-US"/>
              <a:pPr/>
              <a:t>‹#›</a:t>
            </a:fld>
            <a:endParaRPr lang="en-US"/>
          </a:p>
        </p:txBody>
      </p:sp>
    </p:spTree>
    <p:extLst>
      <p:ext uri="{BB962C8B-B14F-4D97-AF65-F5344CB8AC3E}">
        <p14:creationId xmlns:p14="http://schemas.microsoft.com/office/powerpoint/2010/main" val="3344415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8374833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642DCB9-4560-4F5F-938B-77888B09159B}" type="slidenum">
              <a:rPr lang="en-US"/>
              <a:pPr/>
              <a:t>‹#›</a:t>
            </a:fld>
            <a:endParaRPr lang="en-US"/>
          </a:p>
        </p:txBody>
      </p:sp>
    </p:spTree>
    <p:extLst>
      <p:ext uri="{BB962C8B-B14F-4D97-AF65-F5344CB8AC3E}">
        <p14:creationId xmlns:p14="http://schemas.microsoft.com/office/powerpoint/2010/main" val="36053734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55C578A-F8DF-4104-BC3B-AAC6C9A757E5}"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A9C900E-80FE-4CF5-A503-57DBD2E9EF09}" type="slidenum">
              <a:rPr lang="en-US"/>
              <a:pPr>
                <a:defRPr/>
              </a:pPr>
              <a:t>‹#›</a:t>
            </a:fld>
            <a:endParaRPr lang="en-US"/>
          </a:p>
        </p:txBody>
      </p:sp>
    </p:spTree>
    <p:extLst>
      <p:ext uri="{BB962C8B-B14F-4D97-AF65-F5344CB8AC3E}">
        <p14:creationId xmlns:p14="http://schemas.microsoft.com/office/powerpoint/2010/main" val="25353314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46B7DC6-3E50-4D56-A69D-CE49AED2A8F6}"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493E891-285E-4ECC-B1FF-F87DF1DE5395}" type="slidenum">
              <a:rPr lang="en-US"/>
              <a:pPr>
                <a:defRPr/>
              </a:pPr>
              <a:t>‹#›</a:t>
            </a:fld>
            <a:endParaRPr lang="en-US"/>
          </a:p>
        </p:txBody>
      </p:sp>
    </p:spTree>
    <p:extLst>
      <p:ext uri="{BB962C8B-B14F-4D97-AF65-F5344CB8AC3E}">
        <p14:creationId xmlns:p14="http://schemas.microsoft.com/office/powerpoint/2010/main" val="1379456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81F354-19B3-4A7A-8E5B-437950EAE047}"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DDB205-6A9E-46A3-96FF-2D6C3D0DDB51}" type="slidenum">
              <a:rPr lang="en-US"/>
              <a:pPr>
                <a:defRPr/>
              </a:pPr>
              <a:t>‹#›</a:t>
            </a:fld>
            <a:endParaRPr lang="en-US"/>
          </a:p>
        </p:txBody>
      </p:sp>
    </p:spTree>
    <p:extLst>
      <p:ext uri="{BB962C8B-B14F-4D97-AF65-F5344CB8AC3E}">
        <p14:creationId xmlns:p14="http://schemas.microsoft.com/office/powerpoint/2010/main" val="21461392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C893A4-1032-4CD2-B90E-DAAACC1AF96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3FD081-914C-4D90-B384-E6BF09486BC3}" type="slidenum">
              <a:rPr lang="en-US"/>
              <a:pPr>
                <a:defRPr/>
              </a:pPr>
              <a:t>‹#›</a:t>
            </a:fld>
            <a:endParaRPr lang="en-US"/>
          </a:p>
        </p:txBody>
      </p:sp>
    </p:spTree>
    <p:extLst>
      <p:ext uri="{BB962C8B-B14F-4D97-AF65-F5344CB8AC3E}">
        <p14:creationId xmlns:p14="http://schemas.microsoft.com/office/powerpoint/2010/main" val="15388865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CC8473E-FF94-44CD-A035-86D438B5CB08}" type="datetimeFigureOut">
              <a:rPr lang="en-US"/>
              <a:pPr>
                <a:defRPr/>
              </a:pPr>
              <a:t>1/24/2016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B710D0-EE47-404D-89CE-2CEC6EEEF944}" type="slidenum">
              <a:rPr lang="en-US"/>
              <a:pPr>
                <a:defRPr/>
              </a:pPr>
              <a:t>‹#›</a:t>
            </a:fld>
            <a:endParaRPr lang="en-US"/>
          </a:p>
        </p:txBody>
      </p:sp>
    </p:spTree>
    <p:extLst>
      <p:ext uri="{BB962C8B-B14F-4D97-AF65-F5344CB8AC3E}">
        <p14:creationId xmlns:p14="http://schemas.microsoft.com/office/powerpoint/2010/main" val="20170876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A65E5A5-9229-4058-8E94-CA317466A45E}" type="datetimeFigureOut">
              <a:rPr lang="en-US"/>
              <a:pPr>
                <a:defRPr/>
              </a:pPr>
              <a:t>1/24/2016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D250E30-7808-4BC3-8E50-A642D78EE49A}" type="slidenum">
              <a:rPr lang="en-US"/>
              <a:pPr>
                <a:defRPr/>
              </a:pPr>
              <a:t>‹#›</a:t>
            </a:fld>
            <a:endParaRPr lang="en-US"/>
          </a:p>
        </p:txBody>
      </p:sp>
    </p:spTree>
    <p:extLst>
      <p:ext uri="{BB962C8B-B14F-4D97-AF65-F5344CB8AC3E}">
        <p14:creationId xmlns:p14="http://schemas.microsoft.com/office/powerpoint/2010/main" val="1013731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196A33-3E2C-43B8-B13D-3FB837E3D21D}" type="datetimeFigureOut">
              <a:rPr lang="en-US"/>
              <a:pPr>
                <a:defRPr/>
              </a:pPr>
              <a:t>1/24/2016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2EEC7EF-5879-48CE-B17B-F2693DBDEC00}" type="slidenum">
              <a:rPr lang="en-US"/>
              <a:pPr>
                <a:defRPr/>
              </a:pPr>
              <a:t>‹#›</a:t>
            </a:fld>
            <a:endParaRPr lang="en-US"/>
          </a:p>
        </p:txBody>
      </p:sp>
    </p:spTree>
    <p:extLst>
      <p:ext uri="{BB962C8B-B14F-4D97-AF65-F5344CB8AC3E}">
        <p14:creationId xmlns:p14="http://schemas.microsoft.com/office/powerpoint/2010/main" val="25967719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169323-7BE2-4701-86F9-AE99CE01B89B}"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3AB8825-CE92-4E76-9582-5E8FA5226547}" type="slidenum">
              <a:rPr lang="en-US"/>
              <a:pPr>
                <a:defRPr/>
              </a:pPr>
              <a:t>‹#›</a:t>
            </a:fld>
            <a:endParaRPr lang="en-US"/>
          </a:p>
        </p:txBody>
      </p:sp>
    </p:spTree>
    <p:extLst>
      <p:ext uri="{BB962C8B-B14F-4D97-AF65-F5344CB8AC3E}">
        <p14:creationId xmlns:p14="http://schemas.microsoft.com/office/powerpoint/2010/main" val="6662439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638617-1630-4038-B08F-7138588ED2F1}"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3DA97F4-80BD-4930-AADE-E99B1B90B066}" type="slidenum">
              <a:rPr lang="en-US"/>
              <a:pPr>
                <a:defRPr/>
              </a:pPr>
              <a:t>‹#›</a:t>
            </a:fld>
            <a:endParaRPr lang="en-US"/>
          </a:p>
        </p:txBody>
      </p:sp>
    </p:spTree>
    <p:extLst>
      <p:ext uri="{BB962C8B-B14F-4D97-AF65-F5344CB8AC3E}">
        <p14:creationId xmlns:p14="http://schemas.microsoft.com/office/powerpoint/2010/main" val="1831009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39364586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1156181-EDFD-4348-AF9B-CC854E3952B6}"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FD9EBC-7252-4CE9-8A9E-CAA5B59CCD2F}" type="slidenum">
              <a:rPr lang="en-US"/>
              <a:pPr>
                <a:defRPr/>
              </a:pPr>
              <a:t>‹#›</a:t>
            </a:fld>
            <a:endParaRPr lang="en-US"/>
          </a:p>
        </p:txBody>
      </p:sp>
    </p:spTree>
    <p:extLst>
      <p:ext uri="{BB962C8B-B14F-4D97-AF65-F5344CB8AC3E}">
        <p14:creationId xmlns:p14="http://schemas.microsoft.com/office/powerpoint/2010/main" val="28057738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3B33902-E73C-49DE-88B4-EFA3AE11545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402F17-C784-4EBF-B032-7583A3449AC2}" type="slidenum">
              <a:rPr lang="en-US"/>
              <a:pPr>
                <a:defRPr/>
              </a:pPr>
              <a:t>‹#›</a:t>
            </a:fld>
            <a:endParaRPr lang="en-US"/>
          </a:p>
        </p:txBody>
      </p:sp>
    </p:spTree>
    <p:extLst>
      <p:ext uri="{BB962C8B-B14F-4D97-AF65-F5344CB8AC3E}">
        <p14:creationId xmlns:p14="http://schemas.microsoft.com/office/powerpoint/2010/main" val="39313062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3657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6113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48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8600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3648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7799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29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21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23007114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82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6740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57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074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194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984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4989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488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28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54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32969965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3290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500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38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6819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7622433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4164256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1748011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740458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8321429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14026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99955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48AC96-FC8E-4F0F-A38B-95C2A2AA770B}"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EE020BE-2CFA-4DC0-9839-89A865261180}" type="slidenum">
              <a:rPr lang="en-US"/>
              <a:pPr>
                <a:defRPr/>
              </a:pPr>
              <a:t>‹#›</a:t>
            </a:fld>
            <a:endParaRPr lang="en-US"/>
          </a:p>
        </p:txBody>
      </p:sp>
    </p:spTree>
    <p:extLst>
      <p:ext uri="{BB962C8B-B14F-4D97-AF65-F5344CB8AC3E}">
        <p14:creationId xmlns:p14="http://schemas.microsoft.com/office/powerpoint/2010/main" val="26662343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006404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501116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40133415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40332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3631221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8491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176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799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7428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161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3839BF-8D02-4CF8-A9DA-8D9034E61461}"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B7B3DFE-CB8E-4098-9386-1203A88A3B67}" type="slidenum">
              <a:rPr lang="en-US"/>
              <a:pPr>
                <a:defRPr/>
              </a:pPr>
              <a:t>‹#›</a:t>
            </a:fld>
            <a:endParaRPr lang="en-US"/>
          </a:p>
        </p:txBody>
      </p:sp>
    </p:spTree>
    <p:extLst>
      <p:ext uri="{BB962C8B-B14F-4D97-AF65-F5344CB8AC3E}">
        <p14:creationId xmlns:p14="http://schemas.microsoft.com/office/powerpoint/2010/main" val="26307388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676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5778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563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569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703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47192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7503346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370257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2997494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29624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E883E-AC05-43A2-9E61-3E85DAEC3783}"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9E33F6B-D9A2-40CE-BC11-89C326EEE80A}" type="slidenum">
              <a:rPr lang="en-US"/>
              <a:pPr>
                <a:defRPr/>
              </a:pPr>
              <a:t>‹#›</a:t>
            </a:fld>
            <a:endParaRPr lang="en-US"/>
          </a:p>
        </p:txBody>
      </p:sp>
    </p:spTree>
    <p:extLst>
      <p:ext uri="{BB962C8B-B14F-4D97-AF65-F5344CB8AC3E}">
        <p14:creationId xmlns:p14="http://schemas.microsoft.com/office/powerpoint/2010/main" val="19838447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3900864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9137087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4403829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1798239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314612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36106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9293646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0877095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389926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3190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5634AB8-5D8B-4289-BB10-25B3262FBD97}"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5F5BC7-81F8-430F-8A5D-9B3956A947C9}" type="slidenum">
              <a:rPr lang="en-US"/>
              <a:pPr>
                <a:defRPr/>
              </a:pPr>
              <a:t>‹#›</a:t>
            </a:fld>
            <a:endParaRPr lang="en-US"/>
          </a:p>
        </p:txBody>
      </p:sp>
    </p:spTree>
    <p:extLst>
      <p:ext uri="{BB962C8B-B14F-4D97-AF65-F5344CB8AC3E}">
        <p14:creationId xmlns:p14="http://schemas.microsoft.com/office/powerpoint/2010/main" val="19172650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4956272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72953445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8233316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483119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5104396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6100749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18193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2753142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46586120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478688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05050BA-D1B8-49F2-9523-49A0B1BE9F4F}" type="datetimeFigureOut">
              <a:rPr lang="en-US"/>
              <a:pPr>
                <a:defRPr/>
              </a:pPr>
              <a:t>1/24/2016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9D3D21E-7327-482C-A21D-8F1D3D1CAB19}" type="slidenum">
              <a:rPr lang="en-US"/>
              <a:pPr>
                <a:defRPr/>
              </a:pPr>
              <a:t>‹#›</a:t>
            </a:fld>
            <a:endParaRPr lang="en-US"/>
          </a:p>
        </p:txBody>
      </p:sp>
    </p:spTree>
    <p:extLst>
      <p:ext uri="{BB962C8B-B14F-4D97-AF65-F5344CB8AC3E}">
        <p14:creationId xmlns:p14="http://schemas.microsoft.com/office/powerpoint/2010/main" val="7126284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1761313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31594704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526064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22900204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7698170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1540667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310851096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404610590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6444797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3726638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F559B3-A6B2-4B24-A2A7-0D829ED53E68}" type="datetimeFigureOut">
              <a:rPr lang="en-US"/>
              <a:pPr>
                <a:defRPr/>
              </a:pPr>
              <a:t>1/24/2016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EB83C6C-431A-4DAD-B914-1D02B4198DD4}" type="slidenum">
              <a:rPr lang="en-US"/>
              <a:pPr>
                <a:defRPr/>
              </a:pPr>
              <a:t>‹#›</a:t>
            </a:fld>
            <a:endParaRPr lang="en-US"/>
          </a:p>
        </p:txBody>
      </p:sp>
    </p:spTree>
    <p:extLst>
      <p:ext uri="{BB962C8B-B14F-4D97-AF65-F5344CB8AC3E}">
        <p14:creationId xmlns:p14="http://schemas.microsoft.com/office/powerpoint/2010/main" val="8837098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284750199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28161427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3481399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6007267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2469037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1/25/2016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1746407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1/25/2016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06903706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1/25/2016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2299933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1/25/2016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1786666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1/25/2016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803020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791A8-147A-44E4-9C28-7BB01DEDCB0E}" type="datetimeFigureOut">
              <a:rPr lang="en-US"/>
              <a:pPr>
                <a:defRPr/>
              </a:pPr>
              <a:t>1/24/2016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67AACC-888F-4731-BCBD-5A06D27415CE}" type="slidenum">
              <a:rPr lang="en-US"/>
              <a:pPr>
                <a:defRPr/>
              </a:pPr>
              <a:t>‹#›</a:t>
            </a:fld>
            <a:endParaRPr lang="en-US"/>
          </a:p>
        </p:txBody>
      </p:sp>
    </p:spTree>
    <p:extLst>
      <p:ext uri="{BB962C8B-B14F-4D97-AF65-F5344CB8AC3E}">
        <p14:creationId xmlns:p14="http://schemas.microsoft.com/office/powerpoint/2010/main" val="8465029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1/25/2016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3559348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8875342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9767987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87801794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305476189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41234114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1/25/2016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19816106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1/25/2016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29288081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1/25/2016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5372192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1/25/2016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2588052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A6E09D-BB5E-484C-955A-FB5B7A24A9A5}"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28801C-17BF-4C5E-973E-BA94A404F6C8}" type="slidenum">
              <a:rPr lang="en-US"/>
              <a:pPr>
                <a:defRPr/>
              </a:pPr>
              <a:t>‹#›</a:t>
            </a:fld>
            <a:endParaRPr lang="en-US"/>
          </a:p>
        </p:txBody>
      </p:sp>
    </p:spTree>
    <p:extLst>
      <p:ext uri="{BB962C8B-B14F-4D97-AF65-F5344CB8AC3E}">
        <p14:creationId xmlns:p14="http://schemas.microsoft.com/office/powerpoint/2010/main" val="1947857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1/25/2016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338379836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1/25/2016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82737994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6899424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1/25/2016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42647795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7968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8185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05236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4741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5620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388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79E405-B7BE-4F59-B9BF-D725C6AE70E4}"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195AE68-FFFB-43F5-A426-BC616C79AF87}" type="slidenum">
              <a:rPr lang="en-US"/>
              <a:pPr>
                <a:defRPr/>
              </a:pPr>
              <a:t>‹#›</a:t>
            </a:fld>
            <a:endParaRPr lang="en-US"/>
          </a:p>
        </p:txBody>
      </p:sp>
    </p:spTree>
    <p:extLst>
      <p:ext uri="{BB962C8B-B14F-4D97-AF65-F5344CB8AC3E}">
        <p14:creationId xmlns:p14="http://schemas.microsoft.com/office/powerpoint/2010/main" val="1387386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10821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83477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7931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2724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33048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51021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9676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79429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9780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8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F3B11F-E131-4236-BEB8-4F1CEFC03C2F}"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730569-FF40-4784-8F06-94215E483541}" type="slidenum">
              <a:rPr lang="en-US"/>
              <a:pPr>
                <a:defRPr/>
              </a:pPr>
              <a:t>‹#›</a:t>
            </a:fld>
            <a:endParaRPr lang="en-US"/>
          </a:p>
        </p:txBody>
      </p:sp>
    </p:spTree>
    <p:extLst>
      <p:ext uri="{BB962C8B-B14F-4D97-AF65-F5344CB8AC3E}">
        <p14:creationId xmlns:p14="http://schemas.microsoft.com/office/powerpoint/2010/main" val="357778753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0041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7377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4009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13034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71127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03707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32006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78585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330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83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284663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531557-32A6-4D07-BD9C-2160E84092CB}"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9B4CF53-5D53-41EF-B37D-F59D17BE97CD}" type="slidenum">
              <a:rPr lang="en-US"/>
              <a:pPr>
                <a:defRPr/>
              </a:pPr>
              <a:t>‹#›</a:t>
            </a:fld>
            <a:endParaRPr lang="en-US"/>
          </a:p>
        </p:txBody>
      </p:sp>
    </p:spTree>
    <p:extLst>
      <p:ext uri="{BB962C8B-B14F-4D97-AF65-F5344CB8AC3E}">
        <p14:creationId xmlns:p14="http://schemas.microsoft.com/office/powerpoint/2010/main" val="335394754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89576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89965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8205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7567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90772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8223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306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8307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98969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93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599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8493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3543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5152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15360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85528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74338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58351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04395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00761767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1665292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58283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264635792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370049752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34718105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123432653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209174772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396533147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273131928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146798370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8051766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347899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59264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22374753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18638302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4098D12-4482-4CBC-8E84-766F76FE4A58}" type="slidenum">
              <a:rPr lang="en-US"/>
              <a:pPr>
                <a:defRPr/>
              </a:pPr>
              <a:t>‹#›</a:t>
            </a:fld>
            <a:endParaRPr lang="en-US"/>
          </a:p>
        </p:txBody>
      </p:sp>
    </p:spTree>
    <p:extLst>
      <p:ext uri="{BB962C8B-B14F-4D97-AF65-F5344CB8AC3E}">
        <p14:creationId xmlns:p14="http://schemas.microsoft.com/office/powerpoint/2010/main" val="79010249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5B5123-9C9B-4E50-BA7D-FBC811104085}" type="slidenum">
              <a:rPr lang="en-US"/>
              <a:pPr>
                <a:defRPr/>
              </a:pPr>
              <a:t>‹#›</a:t>
            </a:fld>
            <a:endParaRPr lang="en-US"/>
          </a:p>
        </p:txBody>
      </p:sp>
    </p:spTree>
    <p:extLst>
      <p:ext uri="{BB962C8B-B14F-4D97-AF65-F5344CB8AC3E}">
        <p14:creationId xmlns:p14="http://schemas.microsoft.com/office/powerpoint/2010/main" val="5868271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DD87C2-BBA3-4F39-A6B1-D1AD06AEE210}" type="slidenum">
              <a:rPr lang="en-US"/>
              <a:pPr>
                <a:defRPr/>
              </a:pPr>
              <a:t>‹#›</a:t>
            </a:fld>
            <a:endParaRPr lang="en-US"/>
          </a:p>
        </p:txBody>
      </p:sp>
    </p:spTree>
    <p:extLst>
      <p:ext uri="{BB962C8B-B14F-4D97-AF65-F5344CB8AC3E}">
        <p14:creationId xmlns:p14="http://schemas.microsoft.com/office/powerpoint/2010/main" val="139293845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61D3AC-A5DC-4596-A593-670FD9C7254A}" type="slidenum">
              <a:rPr lang="en-US"/>
              <a:pPr>
                <a:defRPr/>
              </a:pPr>
              <a:t>‹#›</a:t>
            </a:fld>
            <a:endParaRPr lang="en-US"/>
          </a:p>
        </p:txBody>
      </p:sp>
    </p:spTree>
    <p:extLst>
      <p:ext uri="{BB962C8B-B14F-4D97-AF65-F5344CB8AC3E}">
        <p14:creationId xmlns:p14="http://schemas.microsoft.com/office/powerpoint/2010/main" val="297036913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7AA45D4-74C9-4D1F-B59F-0680AEDE9492}" type="slidenum">
              <a:rPr lang="en-US"/>
              <a:pPr>
                <a:defRPr/>
              </a:pPr>
              <a:t>‹#›</a:t>
            </a:fld>
            <a:endParaRPr lang="en-US"/>
          </a:p>
        </p:txBody>
      </p:sp>
    </p:spTree>
    <p:extLst>
      <p:ext uri="{BB962C8B-B14F-4D97-AF65-F5344CB8AC3E}">
        <p14:creationId xmlns:p14="http://schemas.microsoft.com/office/powerpoint/2010/main" val="16680096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CE4989A-F8B8-4D2C-9755-5F43F6C6FA57}" type="slidenum">
              <a:rPr lang="en-US"/>
              <a:pPr>
                <a:defRPr/>
              </a:pPr>
              <a:t>‹#›</a:t>
            </a:fld>
            <a:endParaRPr lang="en-US"/>
          </a:p>
        </p:txBody>
      </p:sp>
    </p:spTree>
    <p:extLst>
      <p:ext uri="{BB962C8B-B14F-4D97-AF65-F5344CB8AC3E}">
        <p14:creationId xmlns:p14="http://schemas.microsoft.com/office/powerpoint/2010/main" val="371086241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0DB4BC3-2AD8-4E5C-ABF5-B9DDE6BBF3EB}" type="slidenum">
              <a:rPr lang="en-US"/>
              <a:pPr>
                <a:defRPr/>
              </a:pPr>
              <a:t>‹#›</a:t>
            </a:fld>
            <a:endParaRPr lang="en-US"/>
          </a:p>
        </p:txBody>
      </p:sp>
    </p:spTree>
    <p:extLst>
      <p:ext uri="{BB962C8B-B14F-4D97-AF65-F5344CB8AC3E}">
        <p14:creationId xmlns:p14="http://schemas.microsoft.com/office/powerpoint/2010/main" val="32968216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7CB286A-2128-48F8-8CCB-E65874281D23}" type="slidenum">
              <a:rPr lang="en-US"/>
              <a:pPr>
                <a:defRPr/>
              </a:pPr>
              <a:t>‹#›</a:t>
            </a:fld>
            <a:endParaRPr lang="en-US"/>
          </a:p>
        </p:txBody>
      </p:sp>
    </p:spTree>
    <p:extLst>
      <p:ext uri="{BB962C8B-B14F-4D97-AF65-F5344CB8AC3E}">
        <p14:creationId xmlns:p14="http://schemas.microsoft.com/office/powerpoint/2010/main" val="2813804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371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366C920-B0FA-4DFD-BE01-458690CEF894}" type="slidenum">
              <a:rPr lang="en-US"/>
              <a:pPr>
                <a:defRPr/>
              </a:pPr>
              <a:t>‹#›</a:t>
            </a:fld>
            <a:endParaRPr lang="en-US"/>
          </a:p>
        </p:txBody>
      </p:sp>
    </p:spTree>
    <p:extLst>
      <p:ext uri="{BB962C8B-B14F-4D97-AF65-F5344CB8AC3E}">
        <p14:creationId xmlns:p14="http://schemas.microsoft.com/office/powerpoint/2010/main" val="362414869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62F9819-9AC4-4274-B7AA-23AAAB41F9CE}" type="slidenum">
              <a:rPr lang="en-US"/>
              <a:pPr>
                <a:defRPr/>
              </a:pPr>
              <a:t>‹#›</a:t>
            </a:fld>
            <a:endParaRPr lang="en-US"/>
          </a:p>
        </p:txBody>
      </p:sp>
    </p:spTree>
    <p:extLst>
      <p:ext uri="{BB962C8B-B14F-4D97-AF65-F5344CB8AC3E}">
        <p14:creationId xmlns:p14="http://schemas.microsoft.com/office/powerpoint/2010/main" val="294101281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863292-432C-4C22-8BD7-C58C9F036336}" type="slidenum">
              <a:rPr lang="en-US"/>
              <a:pPr>
                <a:defRPr/>
              </a:pPr>
              <a:t>‹#›</a:t>
            </a:fld>
            <a:endParaRPr lang="en-US"/>
          </a:p>
        </p:txBody>
      </p:sp>
    </p:spTree>
    <p:extLst>
      <p:ext uri="{BB962C8B-B14F-4D97-AF65-F5344CB8AC3E}">
        <p14:creationId xmlns:p14="http://schemas.microsoft.com/office/powerpoint/2010/main" val="40535790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EB5D36E-4DAC-4696-9FB8-28AAD263C96C}" type="slidenum">
              <a:rPr lang="en-US"/>
              <a:pPr>
                <a:defRPr/>
              </a:pPr>
              <a:t>‹#›</a:t>
            </a:fld>
            <a:endParaRPr lang="en-US"/>
          </a:p>
        </p:txBody>
      </p:sp>
    </p:spTree>
    <p:extLst>
      <p:ext uri="{BB962C8B-B14F-4D97-AF65-F5344CB8AC3E}">
        <p14:creationId xmlns:p14="http://schemas.microsoft.com/office/powerpoint/2010/main" val="140631031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A6F23EC-3310-4179-8F1E-EA00CB84D872}" type="slidenum">
              <a:rPr lang="en-US"/>
              <a:pPr>
                <a:defRPr/>
              </a:pPr>
              <a:t>‹#›</a:t>
            </a:fld>
            <a:endParaRPr lang="en-US"/>
          </a:p>
        </p:txBody>
      </p:sp>
    </p:spTree>
    <p:extLst>
      <p:ext uri="{BB962C8B-B14F-4D97-AF65-F5344CB8AC3E}">
        <p14:creationId xmlns:p14="http://schemas.microsoft.com/office/powerpoint/2010/main" val="263544459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7F7BEDC-ADDC-4FA0-8543-0078D36D12A6}" type="slidenum">
              <a:rPr lang="en-US"/>
              <a:pPr>
                <a:defRPr/>
              </a:pPr>
              <a:t>‹#›</a:t>
            </a:fld>
            <a:endParaRPr lang="en-US"/>
          </a:p>
        </p:txBody>
      </p:sp>
    </p:spTree>
    <p:extLst>
      <p:ext uri="{BB962C8B-B14F-4D97-AF65-F5344CB8AC3E}">
        <p14:creationId xmlns:p14="http://schemas.microsoft.com/office/powerpoint/2010/main" val="708085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70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700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51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733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0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40141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43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8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2" y="2587943"/>
            <a:ext cx="7697445" cy="3850817"/>
          </a:xfrm>
          <a:prstGeom prst="rect">
            <a:avLst/>
          </a:prstGeom>
        </p:spPr>
      </p:pic>
      <p:sp>
        <p:nvSpPr>
          <p:cNvPr id="2" name="Title 1"/>
          <p:cNvSpPr>
            <a:spLocks noGrp="1"/>
          </p:cNvSpPr>
          <p:nvPr>
            <p:ph type="ctrTitle"/>
          </p:nvPr>
        </p:nvSpPr>
        <p:spPr>
          <a:xfrm rot="360000">
            <a:off x="4453080"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4267332" y="47670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1284457" y="5061640"/>
            <a:ext cx="2624713" cy="534991"/>
          </a:xfrm>
        </p:spPr>
        <p:txBody>
          <a:bodyPr anchor="t"/>
          <a:lstStyle>
            <a:lvl1pPr algn="ctr">
              <a:defRPr sz="2200">
                <a:solidFill>
                  <a:schemeClr val="accent1"/>
                </a:solidFill>
              </a:defRPr>
            </a:lvl1pPr>
          </a:lstStyle>
          <a:p>
            <a:fld id="{048A2453-CE69-4BE4-A7BE-AB4B59BC4619}" type="datetimeFigureOut">
              <a:rPr lang="en-US" smtClean="0">
                <a:solidFill>
                  <a:srgbClr val="A63212"/>
                </a:solidFill>
              </a:rPr>
              <a:pPr/>
              <a:t>1/24/2016</a:t>
            </a:fld>
            <a:endParaRPr lang="en-US">
              <a:solidFill>
                <a:srgbClr val="A63212"/>
              </a:solidFill>
            </a:endParaRPr>
          </a:p>
        </p:txBody>
      </p:sp>
      <p:sp>
        <p:nvSpPr>
          <p:cNvPr id="5" name="Footer Placeholder 4"/>
          <p:cNvSpPr>
            <a:spLocks noGrp="1"/>
          </p:cNvSpPr>
          <p:nvPr>
            <p:ph type="ftr" sz="quarter" idx="11"/>
          </p:nvPr>
        </p:nvSpPr>
        <p:spPr>
          <a:xfrm rot="20520000">
            <a:off x="863523" y="4135346"/>
            <a:ext cx="2781175"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2641919" y="5509909"/>
            <a:ext cx="984240" cy="426607"/>
          </a:xfrm>
        </p:spPr>
        <p:txBody>
          <a:bodyPr/>
          <a:lstStyle>
            <a:lvl1pPr algn="r">
              <a:defRPr>
                <a:solidFill>
                  <a:schemeClr val="accent1">
                    <a:lumMod val="75000"/>
                  </a:schemeClr>
                </a:solidFill>
              </a:defRPr>
            </a:lvl1pPr>
          </a:lstStyle>
          <a:p>
            <a:fld id="{A1360C62-A6B0-4CC5-B0BA-1BF5626E99C6}"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562719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09629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92" y="1498094"/>
            <a:ext cx="1072191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7651" y="37545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70580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1121664"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6295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21664" y="20384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7054789"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5244883" y="42811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 name="Freeform 33"/>
          <p:cNvSpPr>
            <a:spLocks/>
          </p:cNvSpPr>
          <p:nvPr/>
        </p:nvSpPr>
        <p:spPr bwMode="auto">
          <a:xfrm rot="9377604">
            <a:off x="5234549" y="3316843"/>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3" name="Content Placeholder 12"/>
          <p:cNvSpPr>
            <a:spLocks noGrp="1"/>
          </p:cNvSpPr>
          <p:nvPr>
            <p:ph sz="quarter" idx="13"/>
          </p:nvPr>
        </p:nvSpPr>
        <p:spPr>
          <a:xfrm>
            <a:off x="1121664" y="2743199"/>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4427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41977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1256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3" y="1487182"/>
            <a:ext cx="4011084"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5043" y="34085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1382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3529521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755"/>
            <a:ext cx="1072192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48336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95481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379"/>
            <a:ext cx="261776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31021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2148369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3088779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550154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1847808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984223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932644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3296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553683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1887998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2245214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22272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1933938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3425038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1790399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4199952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6CB689-949D-4E86-89FD-7D23323725FE}" type="slidenum">
              <a:rPr lang="en-US"/>
              <a:pPr>
                <a:defRPr/>
              </a:pPr>
              <a:t>‹#›</a:t>
            </a:fld>
            <a:endParaRPr lang="en-US"/>
          </a:p>
        </p:txBody>
      </p:sp>
    </p:spTree>
    <p:extLst>
      <p:ext uri="{BB962C8B-B14F-4D97-AF65-F5344CB8AC3E}">
        <p14:creationId xmlns:p14="http://schemas.microsoft.com/office/powerpoint/2010/main" val="3886932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E09696-6CAB-41B8-B189-1C3DD67987B0}" type="slidenum">
              <a:rPr lang="en-US"/>
              <a:pPr>
                <a:defRPr/>
              </a:pPr>
              <a:t>‹#›</a:t>
            </a:fld>
            <a:endParaRPr lang="en-US"/>
          </a:p>
        </p:txBody>
      </p:sp>
    </p:spTree>
    <p:extLst>
      <p:ext uri="{BB962C8B-B14F-4D97-AF65-F5344CB8AC3E}">
        <p14:creationId xmlns:p14="http://schemas.microsoft.com/office/powerpoint/2010/main" val="1160044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05BD9-2E46-4280-99FD-E8DD9F3402CF}" type="slidenum">
              <a:rPr lang="en-US"/>
              <a:pPr>
                <a:defRPr/>
              </a:pPr>
              <a:t>‹#›</a:t>
            </a:fld>
            <a:endParaRPr lang="en-US"/>
          </a:p>
        </p:txBody>
      </p:sp>
    </p:spTree>
    <p:extLst>
      <p:ext uri="{BB962C8B-B14F-4D97-AF65-F5344CB8AC3E}">
        <p14:creationId xmlns:p14="http://schemas.microsoft.com/office/powerpoint/2010/main" val="144362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4210303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45CB6E-3A8B-49AA-A403-6E136B25E9CA}" type="slidenum">
              <a:rPr lang="en-US"/>
              <a:pPr>
                <a:defRPr/>
              </a:pPr>
              <a:t>‹#›</a:t>
            </a:fld>
            <a:endParaRPr lang="en-US"/>
          </a:p>
        </p:txBody>
      </p:sp>
    </p:spTree>
    <p:extLst>
      <p:ext uri="{BB962C8B-B14F-4D97-AF65-F5344CB8AC3E}">
        <p14:creationId xmlns:p14="http://schemas.microsoft.com/office/powerpoint/2010/main" val="1497540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49C56-4674-4B25-B34E-BCF669D01E20}" type="slidenum">
              <a:rPr lang="en-US"/>
              <a:pPr>
                <a:defRPr/>
              </a:pPr>
              <a:t>‹#›</a:t>
            </a:fld>
            <a:endParaRPr lang="en-US"/>
          </a:p>
        </p:txBody>
      </p:sp>
    </p:spTree>
    <p:extLst>
      <p:ext uri="{BB962C8B-B14F-4D97-AF65-F5344CB8AC3E}">
        <p14:creationId xmlns:p14="http://schemas.microsoft.com/office/powerpoint/2010/main" val="3399805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1277DB-2B1E-4992-84CA-C7B9196ABB4B}" type="slidenum">
              <a:rPr lang="en-US"/>
              <a:pPr>
                <a:defRPr/>
              </a:pPr>
              <a:t>‹#›</a:t>
            </a:fld>
            <a:endParaRPr lang="en-US"/>
          </a:p>
        </p:txBody>
      </p:sp>
    </p:spTree>
    <p:extLst>
      <p:ext uri="{BB962C8B-B14F-4D97-AF65-F5344CB8AC3E}">
        <p14:creationId xmlns:p14="http://schemas.microsoft.com/office/powerpoint/2010/main" val="1068058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A113F4-2121-4910-A416-C0405FBB27DC}" type="slidenum">
              <a:rPr lang="en-US"/>
              <a:pPr>
                <a:defRPr/>
              </a:pPr>
              <a:t>‹#›</a:t>
            </a:fld>
            <a:endParaRPr lang="en-US"/>
          </a:p>
        </p:txBody>
      </p:sp>
    </p:spTree>
    <p:extLst>
      <p:ext uri="{BB962C8B-B14F-4D97-AF65-F5344CB8AC3E}">
        <p14:creationId xmlns:p14="http://schemas.microsoft.com/office/powerpoint/2010/main" val="3211999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4EC93-43A2-4B66-976B-E46F8864DCB1}" type="slidenum">
              <a:rPr lang="en-US"/>
              <a:pPr>
                <a:defRPr/>
              </a:pPr>
              <a:t>‹#›</a:t>
            </a:fld>
            <a:endParaRPr lang="en-US"/>
          </a:p>
        </p:txBody>
      </p:sp>
    </p:spTree>
    <p:extLst>
      <p:ext uri="{BB962C8B-B14F-4D97-AF65-F5344CB8AC3E}">
        <p14:creationId xmlns:p14="http://schemas.microsoft.com/office/powerpoint/2010/main" val="3913251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A03421-CA94-44F8-89DD-610AF236D6A7}" type="slidenum">
              <a:rPr lang="en-US"/>
              <a:pPr>
                <a:defRPr/>
              </a:pPr>
              <a:t>‹#›</a:t>
            </a:fld>
            <a:endParaRPr lang="en-US"/>
          </a:p>
        </p:txBody>
      </p:sp>
    </p:spTree>
    <p:extLst>
      <p:ext uri="{BB962C8B-B14F-4D97-AF65-F5344CB8AC3E}">
        <p14:creationId xmlns:p14="http://schemas.microsoft.com/office/powerpoint/2010/main" val="4091492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70C61-2226-42A3-9E2F-3C21B0B1C6E8}" type="slidenum">
              <a:rPr lang="en-US"/>
              <a:pPr>
                <a:defRPr/>
              </a:pPr>
              <a:t>‹#›</a:t>
            </a:fld>
            <a:endParaRPr lang="en-US"/>
          </a:p>
        </p:txBody>
      </p:sp>
    </p:spTree>
    <p:extLst>
      <p:ext uri="{BB962C8B-B14F-4D97-AF65-F5344CB8AC3E}">
        <p14:creationId xmlns:p14="http://schemas.microsoft.com/office/powerpoint/2010/main" val="60170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6ABD3-599B-491C-9B25-80419CBFA989}" type="slidenum">
              <a:rPr lang="en-US"/>
              <a:pPr>
                <a:defRPr/>
              </a:pPr>
              <a:t>‹#›</a:t>
            </a:fld>
            <a:endParaRPr lang="en-US"/>
          </a:p>
        </p:txBody>
      </p:sp>
    </p:spTree>
    <p:extLst>
      <p:ext uri="{BB962C8B-B14F-4D97-AF65-F5344CB8AC3E}">
        <p14:creationId xmlns:p14="http://schemas.microsoft.com/office/powerpoint/2010/main" val="703831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9F175AF-29BC-410D-8A8D-76AE8E6CDD7A}" type="slidenum">
              <a:rPr lang="en-US"/>
              <a:pPr>
                <a:defRPr/>
              </a:pPr>
              <a:t>‹#›</a:t>
            </a:fld>
            <a:endParaRPr lang="en-US"/>
          </a:p>
        </p:txBody>
      </p:sp>
    </p:spTree>
    <p:extLst>
      <p:ext uri="{BB962C8B-B14F-4D97-AF65-F5344CB8AC3E}">
        <p14:creationId xmlns:p14="http://schemas.microsoft.com/office/powerpoint/2010/main" val="2614679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95E7E-39E2-4908-8ABB-F019E27CB6D0}" type="slidenum">
              <a:rPr lang="en-US"/>
              <a:pPr>
                <a:defRPr/>
              </a:pPr>
              <a:t>‹#›</a:t>
            </a:fld>
            <a:endParaRPr lang="en-US"/>
          </a:p>
        </p:txBody>
      </p:sp>
    </p:spTree>
    <p:extLst>
      <p:ext uri="{BB962C8B-B14F-4D97-AF65-F5344CB8AC3E}">
        <p14:creationId xmlns:p14="http://schemas.microsoft.com/office/powerpoint/2010/main" val="147105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1648076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C91A1-EDBF-4A86-9AFB-0D3C2697A2E5}" type="slidenum">
              <a:rPr lang="en-US"/>
              <a:pPr>
                <a:defRPr/>
              </a:pPr>
              <a:t>‹#›</a:t>
            </a:fld>
            <a:endParaRPr lang="en-US"/>
          </a:p>
        </p:txBody>
      </p:sp>
    </p:spTree>
    <p:extLst>
      <p:ext uri="{BB962C8B-B14F-4D97-AF65-F5344CB8AC3E}">
        <p14:creationId xmlns:p14="http://schemas.microsoft.com/office/powerpoint/2010/main" val="63926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smtClean="0"/>
            </a:lvl1pPr>
          </a:lstStyle>
          <a:p>
            <a:pPr>
              <a:defRPr/>
            </a:pPr>
            <a:fld id="{50F7D929-B3B5-48E5-8B46-CB54667C672C}" type="slidenum">
              <a:rPr lang="en-US"/>
              <a:pPr>
                <a:defRPr/>
              </a:pPr>
              <a:t>‹#›</a:t>
            </a:fld>
            <a:endParaRPr lang="en-US"/>
          </a:p>
        </p:txBody>
      </p:sp>
    </p:spTree>
    <p:extLst>
      <p:ext uri="{BB962C8B-B14F-4D97-AF65-F5344CB8AC3E}">
        <p14:creationId xmlns:p14="http://schemas.microsoft.com/office/powerpoint/2010/main" val="2386567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3F9E4A-AE01-40B9-BBD7-D6E0DC2A46FD}" type="slidenum">
              <a:rPr lang="en-US"/>
              <a:pPr>
                <a:defRPr/>
              </a:pPr>
              <a:t>‹#›</a:t>
            </a:fld>
            <a:endParaRPr lang="en-US"/>
          </a:p>
        </p:txBody>
      </p:sp>
    </p:spTree>
    <p:extLst>
      <p:ext uri="{BB962C8B-B14F-4D97-AF65-F5344CB8AC3E}">
        <p14:creationId xmlns:p14="http://schemas.microsoft.com/office/powerpoint/2010/main" val="282504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890A72F-2E1F-491A-A059-27F17041B1D2}" type="slidenum">
              <a:rPr lang="en-US"/>
              <a:pPr>
                <a:defRPr/>
              </a:pPr>
              <a:t>‹#›</a:t>
            </a:fld>
            <a:endParaRPr lang="en-US"/>
          </a:p>
        </p:txBody>
      </p:sp>
    </p:spTree>
    <p:extLst>
      <p:ext uri="{BB962C8B-B14F-4D97-AF65-F5344CB8AC3E}">
        <p14:creationId xmlns:p14="http://schemas.microsoft.com/office/powerpoint/2010/main" val="2501120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3B98786-693E-4947-90AF-F3A1223221A7}" type="slidenum">
              <a:rPr lang="en-US"/>
              <a:pPr>
                <a:defRPr/>
              </a:pPr>
              <a:t>‹#›</a:t>
            </a:fld>
            <a:endParaRPr lang="en-US"/>
          </a:p>
        </p:txBody>
      </p:sp>
    </p:spTree>
    <p:extLst>
      <p:ext uri="{BB962C8B-B14F-4D97-AF65-F5344CB8AC3E}">
        <p14:creationId xmlns:p14="http://schemas.microsoft.com/office/powerpoint/2010/main" val="29807474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D82759BA-5D55-4999-8323-DEDDE8107D03}" type="slidenum">
              <a:rPr lang="en-US"/>
              <a:pPr>
                <a:defRPr/>
              </a:pPr>
              <a:t>‹#›</a:t>
            </a:fld>
            <a:endParaRPr lang="en-US"/>
          </a:p>
        </p:txBody>
      </p:sp>
    </p:spTree>
    <p:extLst>
      <p:ext uri="{BB962C8B-B14F-4D97-AF65-F5344CB8AC3E}">
        <p14:creationId xmlns:p14="http://schemas.microsoft.com/office/powerpoint/2010/main" val="3604427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C38F8DF-15A8-4A4E-B80D-8E349217F853}" type="slidenum">
              <a:rPr lang="en-US"/>
              <a:pPr>
                <a:defRPr/>
              </a:pPr>
              <a:t>‹#›</a:t>
            </a:fld>
            <a:endParaRPr lang="en-US"/>
          </a:p>
        </p:txBody>
      </p:sp>
    </p:spTree>
    <p:extLst>
      <p:ext uri="{BB962C8B-B14F-4D97-AF65-F5344CB8AC3E}">
        <p14:creationId xmlns:p14="http://schemas.microsoft.com/office/powerpoint/2010/main" val="2157680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121C4D46-44F0-4EFE-BF76-6EB7AF871D4F}" type="slidenum">
              <a:rPr lang="en-US"/>
              <a:pPr>
                <a:defRPr/>
              </a:pPr>
              <a:t>‹#›</a:t>
            </a:fld>
            <a:endParaRPr lang="en-US"/>
          </a:p>
        </p:txBody>
      </p:sp>
    </p:spTree>
    <p:extLst>
      <p:ext uri="{BB962C8B-B14F-4D97-AF65-F5344CB8AC3E}">
        <p14:creationId xmlns:p14="http://schemas.microsoft.com/office/powerpoint/2010/main" val="2247032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39658C2-4693-409F-8149-E24EDA9C83C6}" type="slidenum">
              <a:rPr lang="en-US"/>
              <a:pPr>
                <a:defRPr/>
              </a:pPr>
              <a:t>‹#›</a:t>
            </a:fld>
            <a:endParaRPr lang="en-US"/>
          </a:p>
        </p:txBody>
      </p:sp>
    </p:spTree>
    <p:extLst>
      <p:ext uri="{BB962C8B-B14F-4D97-AF65-F5344CB8AC3E}">
        <p14:creationId xmlns:p14="http://schemas.microsoft.com/office/powerpoint/2010/main" val="2787505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1E7750B-629C-45D7-9724-EEF9020418A3}" type="slidenum">
              <a:rPr lang="en-US"/>
              <a:pPr>
                <a:defRPr/>
              </a:pPr>
              <a:t>‹#›</a:t>
            </a:fld>
            <a:endParaRPr lang="en-US"/>
          </a:p>
        </p:txBody>
      </p:sp>
    </p:spTree>
    <p:extLst>
      <p:ext uri="{BB962C8B-B14F-4D97-AF65-F5344CB8AC3E}">
        <p14:creationId xmlns:p14="http://schemas.microsoft.com/office/powerpoint/2010/main" val="22696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0.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theme" Target="../theme/theme14.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theme" Target="../theme/theme15.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16.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7.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8.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19.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theme" Target="../theme/theme20.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2.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3.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4.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6.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7.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theme" Target="../theme/theme28.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29.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0.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1.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2.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3.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4.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5" Type="http://schemas.openxmlformats.org/officeDocument/2006/relationships/theme" Target="../theme/theme35.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slideLayout" Target="../slideLayouts/slideLayout43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slideLayout" Target="../slideLayouts/slideLayout444.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5" Type="http://schemas.openxmlformats.org/officeDocument/2006/relationships/theme" Target="../theme/theme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63541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09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AE7F498C-527B-4078-A9A4-8ABEA7FBAF2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1155529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89212510-533F-4784-A463-F7E9061F2A7E}" type="slidenum">
              <a:rPr lang="en-US">
                <a:ea typeface="MS PGothic" panose="020B0600070205080204" pitchFamily="34" charset="-128"/>
              </a:rPr>
              <a:pPr fontAlgn="base">
                <a:spcBef>
                  <a:spcPct val="0"/>
                </a:spcBef>
                <a:spcAft>
                  <a:spcPct val="0"/>
                </a:spcAft>
              </a:pPr>
              <a:t>‹#›</a:t>
            </a:fld>
            <a:endParaRPr lang="en-US">
              <a:ea typeface="MS PGothic" panose="020B0600070205080204" pitchFamily="34" charset="-128"/>
            </a:endParaRPr>
          </a:p>
        </p:txBody>
      </p:sp>
    </p:spTree>
    <p:extLst>
      <p:ext uri="{BB962C8B-B14F-4D97-AF65-F5344CB8AC3E}">
        <p14:creationId xmlns:p14="http://schemas.microsoft.com/office/powerpoint/2010/main" val="221321059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9036780-B515-4B23-8BCD-9388678F55B3}" type="datetimeFigureOut">
              <a:rPr lang="en-US">
                <a:cs typeface="Arial" pitchFamily="34" charset="0"/>
              </a:rPr>
              <a:pPr>
                <a:defRPr/>
              </a:pPr>
              <a:t>1/24/2016</a:t>
            </a:fld>
            <a:endParaRPr lang="en-US">
              <a:cs typeface="Arial" pitchFamily="34" charset="0"/>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31A6D366-F418-46D2-9A46-422586A440D5}"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18945569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solidFill>
                  <a:srgbClr val="000000"/>
                </a:solidFill>
                <a:latin typeface="Arial" charset="0"/>
                <a:cs typeface="+mn-cs"/>
              </a:defRPr>
            </a:lvl1pPr>
          </a:lstStyle>
          <a:p>
            <a:pPr fontAlgn="base">
              <a:spcBef>
                <a:spcPct val="0"/>
              </a:spcBef>
              <a:spcAft>
                <a:spcPct val="0"/>
              </a:spcAft>
              <a:defRPr/>
            </a:pPr>
            <a:fld id="{7EEC23D2-B6B2-4379-A94B-567DEE1C5DB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79338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C1E6C879-7338-4EDF-B859-CBC69311B6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7792468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6781CED-58BB-4C43-9BD9-1F8262441095}"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375876384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D929C78-0BB1-4C82-AF77-E399BAE9A6B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27088317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A2231CB-1015-43E6-BAAA-D05771DFEFB3}" type="datetimeFigureOut">
              <a:rPr lang="en-US">
                <a:ea typeface="MS PGothic" panose="020B0600070205080204" pitchFamily="34" charset="-128"/>
              </a:rPr>
              <a:pPr>
                <a:defRPr/>
              </a:pPr>
              <a:t>1/24/2016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23CC535C-2EFF-4006-AE5D-6072A5128D72}"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1299940975"/>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1/24/2016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01362925"/>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1/24/2016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22743253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92449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pPr eaLnBrk="0" fontAlgn="base" hangingPunct="0">
              <a:spcBef>
                <a:spcPct val="0"/>
              </a:spcBef>
              <a:spcAft>
                <a:spcPct val="0"/>
              </a:spcAft>
            </a:pPr>
            <a:fld id="{8C4900CE-E101-45FC-98EE-097A8376C8FE}" type="slidenum">
              <a:rPr lang="en-US">
                <a:cs typeface="Arial" charset="0"/>
              </a:rPr>
              <a:pPr eaLnBrk="0" fontAlgn="base" hangingPunct="0">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376748164"/>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 id="2147484898" r:id="rId13"/>
    <p:sldLayoutId id="2147484899"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66AACF7E-4CAE-45FF-B926-E3EB6D94EDDB}" type="datetimeFigureOut">
              <a:rPr lang="en-US"/>
              <a:pPr>
                <a:defRPr/>
              </a:pPr>
              <a:t>1/24/2016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52C8CCF3-454A-479E-B9DE-B035E8EB5C5F}" type="slidenum">
              <a:rPr lang="en-US"/>
              <a:pPr>
                <a:defRPr/>
              </a:pPr>
              <a:t>‹#›</a:t>
            </a:fld>
            <a:endParaRPr lang="en-US"/>
          </a:p>
        </p:txBody>
      </p:sp>
    </p:spTree>
    <p:extLst>
      <p:ext uri="{BB962C8B-B14F-4D97-AF65-F5344CB8AC3E}">
        <p14:creationId xmlns:p14="http://schemas.microsoft.com/office/powerpoint/2010/main" val="4167611971"/>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103258"/>
      </p:ext>
    </p:extLst>
  </p:cSld>
  <p:clrMap bg1="lt1" tx1="dk1" bg2="lt2" tx2="dk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E0BD9-7EF3-4096-AE5D-C0E9E9C7A0A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583501"/>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1/24/2016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2776896"/>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EF9A06-E70E-40E3-A532-C11555A94EC0}"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10104"/>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1/24/2016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10365900"/>
      </p:ext>
    </p:extLst>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1/24/2016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437890"/>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fontAlgn="base">
              <a:spcBef>
                <a:spcPct val="0"/>
              </a:spcBef>
              <a:spcAft>
                <a:spcPct val="0"/>
              </a:spcAft>
              <a:defRPr/>
            </a:pPr>
            <a:fld id="{975C32EB-748D-4696-A629-4EF57163663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32900833"/>
      </p:ext>
    </p:extLst>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404" r:id="rId10"/>
    <p:sldLayoutId id="2147485405" r:id="rId11"/>
    <p:sldLayoutId id="2147485406" r:id="rId12"/>
    <p:sldLayoutId id="2147485407" r:id="rId13"/>
    <p:sldLayoutId id="214748540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1/25/2016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55944398"/>
      </p:ext>
    </p:extLst>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66E28F-ED1C-4078-B795-29430595CDE4}" type="datetimeFigureOut">
              <a:rPr lang="en-US"/>
              <a:pPr>
                <a:defRPr/>
              </a:pPr>
              <a:t>1/24/2016</a:t>
            </a:fld>
            <a:endParaRPr lang="en-US"/>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9C3BD57D-9950-4298-A746-8BF05DB3C6A5}" type="slidenum">
              <a:rPr lang="en-US"/>
              <a:pPr>
                <a:defRPr/>
              </a:pPr>
              <a:t>‹#›</a:t>
            </a:fld>
            <a:endParaRPr lang="en-US"/>
          </a:p>
        </p:txBody>
      </p:sp>
    </p:spTree>
    <p:extLst>
      <p:ext uri="{BB962C8B-B14F-4D97-AF65-F5344CB8AC3E}">
        <p14:creationId xmlns:p14="http://schemas.microsoft.com/office/powerpoint/2010/main" val="29203955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1/25/2016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3901060671"/>
      </p:ext>
    </p:extLst>
  </p:cSld>
  <p:clrMap bg1="lt1" tx1="dk1" bg2="lt2" tx2="dk2" accent1="accent1" accent2="accent2" accent3="accent3" accent4="accent4" accent5="accent5" accent6="accent6" hlink="hlink" folHlink="folHlink"/>
  <p:sldLayoutIdLst>
    <p:sldLayoutId id="2147485422" r:id="rId1"/>
    <p:sldLayoutId id="2147485423" r:id="rId2"/>
    <p:sldLayoutId id="2147485424" r:id="rId3"/>
    <p:sldLayoutId id="2147485425" r:id="rId4"/>
    <p:sldLayoutId id="2147485426" r:id="rId5"/>
    <p:sldLayoutId id="2147485427" r:id="rId6"/>
    <p:sldLayoutId id="2147485428" r:id="rId7"/>
    <p:sldLayoutId id="2147485429" r:id="rId8"/>
    <p:sldLayoutId id="2147485430" r:id="rId9"/>
    <p:sldLayoutId id="2147485431" r:id="rId10"/>
    <p:sldLayoutId id="21474854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5B16D8-E2A0-4C4C-B2DF-DC9997890EC6}" type="datetimeFigureOut">
              <a:rPr lang="en-US" smtClean="0">
                <a:solidFill>
                  <a:prstClr val="black">
                    <a:tint val="75000"/>
                  </a:prstClr>
                </a:solidFill>
                <a:cs typeface="Arial" charset="0"/>
              </a:rPr>
              <a:pPr/>
              <a:t>1/25/2016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9160A7-D42D-40E3-85D1-D8C13D575B95}"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0540314"/>
      </p:ext>
    </p:extLst>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5B16D8-E2A0-4C4C-B2DF-DC9997890EC6}" type="datetimeFigureOut">
              <a:rPr lang="en-US" smtClean="0">
                <a:solidFill>
                  <a:prstClr val="black">
                    <a:tint val="75000"/>
                  </a:prstClr>
                </a:solidFill>
                <a:cs typeface="Arial" charset="0"/>
              </a:rPr>
              <a:pPr/>
              <a:t>1/25/2016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9160A7-D42D-40E3-85D1-D8C13D575B95}"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598780214"/>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5B16D8-E2A0-4C4C-B2DF-DC9997890EC6}" type="datetimeFigureOut">
              <a:rPr lang="en-US" smtClean="0">
                <a:solidFill>
                  <a:prstClr val="black">
                    <a:tint val="75000"/>
                  </a:prstClr>
                </a:solidFill>
                <a:cs typeface="Arial" charset="0"/>
              </a:rPr>
              <a:pPr/>
              <a:t>1/25/2016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9160A7-D42D-40E3-85D1-D8C13D575B95}"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740512512"/>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5B16D8-E2A0-4C4C-B2DF-DC9997890EC6}" type="datetimeFigureOut">
              <a:rPr lang="en-US" smtClean="0">
                <a:solidFill>
                  <a:prstClr val="black">
                    <a:tint val="75000"/>
                  </a:prstClr>
                </a:solidFill>
                <a:cs typeface="Arial" charset="0"/>
              </a:rPr>
              <a:pPr/>
              <a:t>1/25/2016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9160A7-D42D-40E3-85D1-D8C13D575B95}"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140574847"/>
      </p:ext>
    </p:extLst>
  </p:cSld>
  <p:clrMap bg1="lt1" tx1="dk1" bg2="lt2" tx2="dk2" accent1="accent1" accent2="accent2" accent3="accent3" accent4="accent4" accent5="accent5" accent6="accent6" hlink="hlink" folHlink="folHlink"/>
  <p:sldLayoutIdLst>
    <p:sldLayoutId id="2147485470" r:id="rId1"/>
    <p:sldLayoutId id="2147485471" r:id="rId2"/>
    <p:sldLayoutId id="2147485472" r:id="rId3"/>
    <p:sldLayoutId id="2147485473" r:id="rId4"/>
    <p:sldLayoutId id="2147485474" r:id="rId5"/>
    <p:sldLayoutId id="2147485475" r:id="rId6"/>
    <p:sldLayoutId id="2147485476" r:id="rId7"/>
    <p:sldLayoutId id="2147485477" r:id="rId8"/>
    <p:sldLayoutId id="2147485478" r:id="rId9"/>
    <p:sldLayoutId id="2147485479" r:id="rId10"/>
    <p:sldLayoutId id="21474854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1A5CADD7-3335-4870-B3D1-0E44B36121F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59601383"/>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 id="2147485505" r:id="rId12"/>
    <p:sldLayoutId id="2147485506" r:id="rId13"/>
    <p:sldLayoutId id="214748550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98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fontAlgn="base">
              <a:spcBef>
                <a:spcPct val="0"/>
              </a:spcBef>
              <a:spcAft>
                <a:spcPct val="0"/>
              </a:spcAft>
              <a:defRPr/>
            </a:pPr>
            <a:fld id="{9229E2D9-6CA0-41E2-B7EC-1ECEF163DDD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75215094"/>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 id="2147485521" r:id="rId13"/>
    <p:sldLayoutId id="21474855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2766-9D55-4768-9556-70547C4D2E86}"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3610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040" y="61489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048A2453-CE69-4BE4-A7BE-AB4B59BC4619}" type="datetimeFigureOut">
              <a:rPr lang="en-US" smtClean="0">
                <a:solidFill>
                  <a:prstClr val="black">
                    <a:lumMod val="50000"/>
                    <a:lumOff val="50000"/>
                  </a:prstClr>
                </a:solidFill>
              </a:rPr>
              <a:pPr/>
              <a:t>1/24/2016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165600" y="61489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8612160" y="61489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22952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983275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810FD8A1-F883-449F-8A33-6D9E4F4546CF}"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1416704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3555"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solidFill>
                  <a:srgbClr val="000000"/>
                </a:solidFill>
                <a:latin typeface="Times New Roman" panose="02020603050405020304" pitchFamily="18" charset="0"/>
              </a:defRPr>
            </a:lvl1pPr>
          </a:lstStyle>
          <a:p>
            <a:pPr fontAlgn="base">
              <a:spcBef>
                <a:spcPct val="0"/>
              </a:spcBef>
              <a:spcAft>
                <a:spcPct val="0"/>
              </a:spcAft>
              <a:defRPr/>
            </a:pPr>
            <a:fld id="{BA95F365-E596-41D9-9020-BDE0955292EB}"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16456695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3275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education.indiana.edu/photos.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connect.iu.edu/p259wpiabg9/" TargetMode="External"/><Relationship Id="rId1" Type="http://schemas.openxmlformats.org/officeDocument/2006/relationships/slideLayout" Target="../slideLayouts/slideLayout26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hyperlink" Target="https://connect.iu.edu/p4bytsoronh/" TargetMode="External"/><Relationship Id="rId2" Type="http://schemas.openxmlformats.org/officeDocument/2006/relationships/hyperlink" Target="https://connect.iu.edu/p2ie1yx6z6x/" TargetMode="External"/><Relationship Id="rId1" Type="http://schemas.openxmlformats.org/officeDocument/2006/relationships/slideLayout" Target="../slideLayouts/slideLayout1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8.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06.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6.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6.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Imxw0YwTh2Y&amp;list=UUClhO-jnvl1pEXd9Skv-_Iw" TargetMode="External"/><Relationship Id="rId1" Type="http://schemas.openxmlformats.org/officeDocument/2006/relationships/slideLayout" Target="../slideLayouts/slideLayout24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connect.iu.edu/p259wpiabg9/" TargetMode="External"/><Relationship Id="rId1" Type="http://schemas.openxmlformats.org/officeDocument/2006/relationships/slideLayout" Target="../slideLayouts/slideLayout266.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informationweek.com/education/instructional-it/blended-learning-improves-test-scores-st/240159840" TargetMode="External"/><Relationship Id="rId1" Type="http://schemas.openxmlformats.org/officeDocument/2006/relationships/slideLayout" Target="../slideLayouts/slideLayout219.xml"/></Relationships>
</file>

<file path=ppt/slides/_rels/slide33.xml.rels><?xml version="1.0" encoding="UTF-8" standalone="yes"?>
<Relationships xmlns="http://schemas.openxmlformats.org/package/2006/relationships"><Relationship Id="rId8" Type="http://schemas.openxmlformats.org/officeDocument/2006/relationships/image" Target="../media/image71.83B210D0"/><Relationship Id="rId3" Type="http://schemas.openxmlformats.org/officeDocument/2006/relationships/hyperlink" Target="https://connect.iu.edu/p259wpiabg9/" TargetMode="External"/><Relationship Id="rId7" Type="http://schemas.openxmlformats.org/officeDocument/2006/relationships/image" Target="../media/image23.jpeg"/><Relationship Id="rId2" Type="http://schemas.openxmlformats.org/officeDocument/2006/relationships/image" Target="../media/image67.jpeg"/><Relationship Id="rId1" Type="http://schemas.openxmlformats.org/officeDocument/2006/relationships/slideLayout" Target="../slideLayouts/slideLayout33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jpeg"/></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21.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2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connectedcourses.net/thecourse/why-we-need-a-why/" TargetMode="External"/><Relationship Id="rId1" Type="http://schemas.openxmlformats.org/officeDocument/2006/relationships/slideLayout" Target="../slideLayouts/slideLayout78.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hyperlink" Target="http://www.nytimes.com/" TargetMode="External"/><Relationship Id="rId2" Type="http://schemas.openxmlformats.org/officeDocument/2006/relationships/hyperlink" Target="http://india.blogs.nytimes.com/2012/10/15/lacking-teachers-and-textbooks-indias-schools-turn-to-khan-academy-to-survive/" TargetMode="External"/><Relationship Id="rId1" Type="http://schemas.openxmlformats.org/officeDocument/2006/relationships/slideLayout" Target="../slideLayouts/slideLayout190.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46.xml"/><Relationship Id="rId5" Type="http://schemas.openxmlformats.org/officeDocument/2006/relationships/image" Target="../media/image85.JPG"/><Relationship Id="rId4" Type="http://schemas.openxmlformats.org/officeDocument/2006/relationships/image" Target="../media/image84.JPG"/></Relationships>
</file>

<file path=ppt/slides/_rels/slide41.xml.rels><?xml version="1.0" encoding="UTF-8" standalone="yes"?>
<Relationships xmlns="http://schemas.openxmlformats.org/package/2006/relationships"><Relationship Id="rId3" Type="http://schemas.openxmlformats.org/officeDocument/2006/relationships/hyperlink" Target="mailto:mtrucano@worldbank.org" TargetMode="External"/><Relationship Id="rId2" Type="http://schemas.openxmlformats.org/officeDocument/2006/relationships/hyperlink" Target="http://michaeltrucano.com/index.html" TargetMode="External"/><Relationship Id="rId1" Type="http://schemas.openxmlformats.org/officeDocument/2006/relationships/slideLayout" Target="../slideLayouts/slideLayout299.xml"/><Relationship Id="rId5" Type="http://schemas.openxmlformats.org/officeDocument/2006/relationships/image" Target="../media/image86.jpeg"/><Relationship Id="rId4" Type="http://schemas.openxmlformats.org/officeDocument/2006/relationships/hyperlink" Target="https://blogs.worldbank.org/edutech/edtech-and-mooc-times-china"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8.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88.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8.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19.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blab.im/elearning-guild-remembering-jay-cross" TargetMode="External"/><Relationship Id="rId1" Type="http://schemas.openxmlformats.org/officeDocument/2006/relationships/slideLayout" Target="../slideLayouts/slideLayout277.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10.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99.xml"/></Relationships>
</file>

<file path=ppt/slides/_rels/slide49.xml.rels><?xml version="1.0" encoding="UTF-8" standalone="yes"?>
<Relationships xmlns="http://schemas.openxmlformats.org/package/2006/relationships"><Relationship Id="rId3" Type="http://schemas.openxmlformats.org/officeDocument/2006/relationships/hyperlink" Target="https://blab.im/" TargetMode="External"/><Relationship Id="rId2" Type="http://schemas.openxmlformats.org/officeDocument/2006/relationships/image" Target="../media/image97.jpeg"/><Relationship Id="rId1" Type="http://schemas.openxmlformats.org/officeDocument/2006/relationships/slideLayout" Target="../slideLayouts/slideLayout299.xml"/><Relationship Id="rId4" Type="http://schemas.openxmlformats.org/officeDocument/2006/relationships/hyperlink" Target="https://blab.im/jaycross-learning-for-yoursel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ted.com/talks/sugata_mitra_build_a_school_in_the_cloud.html" TargetMode="External"/><Relationship Id="rId1" Type="http://schemas.openxmlformats.org/officeDocument/2006/relationships/slideLayout" Target="../slideLayouts/slideLayout190.xml"/><Relationship Id="rId6" Type="http://schemas.openxmlformats.org/officeDocument/2006/relationships/image" Target="../media/image17.jpeg"/><Relationship Id="rId5" Type="http://schemas.openxmlformats.org/officeDocument/2006/relationships/hyperlink" Target="http://www.google.com/url?sa=i&amp;rct=j&amp;q=&amp;esrc=s&amp;frm=1&amp;source=images&amp;cd=&amp;cad=rja&amp;docid=zQ0PJ18eylxWaM&amp;tbnid=YDmneLo13wijfM:&amp;ved=0CAUQjRw&amp;url=http://www.phy.bris.ac.uk/news.html&amp;ei=6o07UfKLIKT4yQGkrYHICQ&amp;bvm=bv.43287494,d.aWc&amp;psig=AFQjCNFWR9ygfiBUSAWjO3kuTUD55vtBvA&amp;ust=1362943817632527" TargetMode="Externa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77.xml"/></Relationships>
</file>

<file path=ppt/slides/_rels/slide5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21.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fGbpwZNW3oI" TargetMode="External"/><Relationship Id="rId2" Type="http://schemas.openxmlformats.org/officeDocument/2006/relationships/hyperlink" Target="https://www.youtube.com/watch?v=JPsnxom1y9M" TargetMode="External"/><Relationship Id="rId1" Type="http://schemas.openxmlformats.org/officeDocument/2006/relationships/slideLayout" Target="../slideLayouts/slideLayout299.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21.xml"/></Relationships>
</file>

<file path=ppt/slides/_rels/slide5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hyperlink" Target="http://flipgrid.com/#429f88c5" TargetMode="External"/><Relationship Id="rId1" Type="http://schemas.openxmlformats.org/officeDocument/2006/relationships/slideLayout" Target="../slideLayouts/slideLayout25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77.xml"/></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77.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7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gif"/><Relationship Id="rId1" Type="http://schemas.openxmlformats.org/officeDocument/2006/relationships/slideLayout" Target="../slideLayouts/slideLayout201.xml"/><Relationship Id="rId6" Type="http://schemas.openxmlformats.org/officeDocument/2006/relationships/image" Target="../media/image116.gif"/><Relationship Id="rId5" Type="http://schemas.openxmlformats.org/officeDocument/2006/relationships/image" Target="../media/image115.gif"/><Relationship Id="rId4" Type="http://schemas.openxmlformats.org/officeDocument/2006/relationships/image" Target="../media/image114.gif"/></Relationships>
</file>

<file path=ppt/slides/_rels/slide59.xml.rels><?xml version="1.0" encoding="UTF-8" standalone="yes"?>
<Relationships xmlns="http://schemas.openxmlformats.org/package/2006/relationships"><Relationship Id="rId3" Type="http://schemas.openxmlformats.org/officeDocument/2006/relationships/hyperlink" Target="mailto:curt@worldisopen.com" TargetMode="Externa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69.png"/><Relationship Id="rId5" Type="http://schemas.openxmlformats.org/officeDocument/2006/relationships/image" Target="../media/image118.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chronicle.com/article/Here-Comes-Professor-Everybody/151445/?cid=at" TargetMode="External"/><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19.xml"/></Relationships>
</file>

<file path=ppt/slides/_rels/slide6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43.xml"/></Relationships>
</file>

<file path=ppt/slides/_rels/slide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37.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353.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353.xml"/></Relationships>
</file>

<file path=ppt/slides/_rels/slide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53.xml"/></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375.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08.xml"/></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375.xml"/></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37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cosmiclog.nbcnews.com/_news/2013/02/22/17057588-nasas-spacey-google-hangout-shows-off-zero-g-antics-and-cats?lite" TargetMode="External"/><Relationship Id="rId1" Type="http://schemas.openxmlformats.org/officeDocument/2006/relationships/slideLayout" Target="../slideLayouts/slideLayout92.xml"/></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86.xml"/></Relationships>
</file>

<file path=ppt/slides/_rels/slide7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375.xml"/></Relationships>
</file>

<file path=ppt/slides/_rels/slide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379.xml"/></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397.xml"/><Relationship Id="rId4" Type="http://schemas.openxmlformats.org/officeDocument/2006/relationships/image" Target="../media/image142.jpe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01.xml"/><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69.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g"/><Relationship Id="rId1" Type="http://schemas.openxmlformats.org/officeDocument/2006/relationships/slideLayout" Target="../slideLayouts/slideLayout3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53.xml"/></Relationships>
</file>

<file path=ppt/slides/_rels/slide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358.xml"/></Relationships>
</file>

<file path=ppt/slides/_rels/slide8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53.xml"/></Relationships>
</file>

<file path=ppt/slides/_rels/slide8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58.xml"/></Relationships>
</file>

<file path=ppt/slides/_rels/slide8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53.xml"/></Relationships>
</file>

<file path=ppt/slides/_rels/slide8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5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60.xml"/></Relationships>
</file>

<file path=ppt/slides/_rels/slide90.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hyperlink" Target="http://routledge-ny.com/books/details/9781138807419/" TargetMode="External"/><Relationship Id="rId7" Type="http://schemas.openxmlformats.org/officeDocument/2006/relationships/image" Target="../media/image160.jpeg"/><Relationship Id="rId2" Type="http://schemas.openxmlformats.org/officeDocument/2006/relationships/image" Target="../media/image156.jpeg"/><Relationship Id="rId1" Type="http://schemas.openxmlformats.org/officeDocument/2006/relationships/slideLayout" Target="../slideLayouts/slideLayout368.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311085"/>
            <a:ext cx="9913187" cy="2799013"/>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Masterclass #1:</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Expanding Learning Possibilities using Conferencing Technology</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6873" name="TextBox 9"/>
          <p:cNvSpPr txBox="1">
            <a:spLocks noChangeArrowheads="1"/>
          </p:cNvSpPr>
          <p:nvPr/>
        </p:nvSpPr>
        <p:spPr bwMode="auto">
          <a:xfrm>
            <a:off x="2841687" y="2487928"/>
            <a:ext cx="6280887" cy="1200329"/>
          </a:xfrm>
          <a:prstGeom prst="rect">
            <a:avLst/>
          </a:prstGeom>
          <a:noFill/>
          <a:ln w="9525">
            <a:noFill/>
            <a:miter lim="800000"/>
            <a:headEnd/>
            <a:tailEnd/>
          </a:ln>
        </p:spPr>
        <p:txBody>
          <a:bodyPr wrap="none">
            <a:spAutoFit/>
          </a:bodyPr>
          <a:lstStyle/>
          <a:p>
            <a:pPr algn="ctr" fontAlgn="base">
              <a:spcBef>
                <a:spcPct val="0"/>
              </a:spcBef>
              <a:spcAft>
                <a:spcPct val="0"/>
              </a:spcAft>
            </a:pPr>
            <a:r>
              <a:rPr lang="en-US" altLang="en-US" sz="2400" b="1" dirty="0">
                <a:solidFill>
                  <a:srgbClr val="000000"/>
                </a:solidFill>
                <a:latin typeface="Tahoma" pitchFamily="34" charset="0"/>
                <a:cs typeface="Tahoma" pitchFamily="34" charset="0"/>
              </a:rPr>
              <a:t>Dr. Curtis J. Bonk, cjbonk@indiana.edu </a:t>
            </a:r>
            <a:br>
              <a:rPr lang="en-US" altLang="en-US" sz="2400" b="1" dirty="0">
                <a:solidFill>
                  <a:srgbClr val="000000"/>
                </a:solidFill>
                <a:latin typeface="Tahoma" pitchFamily="34" charset="0"/>
                <a:cs typeface="Tahoma" pitchFamily="34" charset="0"/>
              </a:rPr>
            </a:br>
            <a:r>
              <a:rPr lang="en-US" altLang="en-US" sz="2400" b="1" dirty="0">
                <a:solidFill>
                  <a:srgbClr val="000000"/>
                </a:solidFill>
                <a:latin typeface="Tahoma" pitchFamily="34" charset="0"/>
                <a:cs typeface="Tahoma" pitchFamily="34" charset="0"/>
              </a:rPr>
              <a:t>Professor, Indiana </a:t>
            </a:r>
            <a:r>
              <a:rPr lang="en-US" altLang="en-US" sz="2400" b="1" dirty="0" smtClean="0">
                <a:solidFill>
                  <a:srgbClr val="000000"/>
                </a:solidFill>
                <a:latin typeface="Tahoma" pitchFamily="34" charset="0"/>
                <a:cs typeface="Tahoma" pitchFamily="34" charset="0"/>
              </a:rPr>
              <a:t>University</a:t>
            </a:r>
          </a:p>
          <a:p>
            <a:pPr algn="ctr" fontAlgn="base">
              <a:spcBef>
                <a:spcPct val="0"/>
              </a:spcBef>
              <a:spcAft>
                <a:spcPct val="0"/>
              </a:spcAft>
            </a:pPr>
            <a:endParaRPr lang="en-US" sz="2400" b="1" dirty="0" smtClean="0">
              <a:solidFill>
                <a:srgbClr val="000000"/>
              </a:solidFill>
              <a:latin typeface="Tahoma" pitchFamily="34" charset="0"/>
              <a:cs typeface="Tahoma" pitchFamily="34" charset="0"/>
            </a:endParaRPr>
          </a:p>
        </p:txBody>
      </p:sp>
      <p:pic>
        <p:nvPicPr>
          <p:cNvPr id="6" name="Picture 5"/>
          <p:cNvPicPr>
            <a:picLocks noChangeAspect="1"/>
          </p:cNvPicPr>
          <p:nvPr/>
        </p:nvPicPr>
        <p:blipFill>
          <a:blip r:embed="rId2"/>
          <a:stretch>
            <a:fillRect/>
          </a:stretch>
        </p:blipFill>
        <p:spPr>
          <a:xfrm>
            <a:off x="4020872" y="3605108"/>
            <a:ext cx="4063450" cy="3252892"/>
          </a:xfrm>
          <a:prstGeom prst="rect">
            <a:avLst/>
          </a:prstGeom>
        </p:spPr>
      </p:pic>
    </p:spTree>
    <p:extLst>
      <p:ext uri="{BB962C8B-B14F-4D97-AF65-F5344CB8AC3E}">
        <p14:creationId xmlns:p14="http://schemas.microsoft.com/office/powerpoint/2010/main" val="3092622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6" name="Rectangle 4"/>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7" name="Rectangle 5"/>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8" name="Rectangle 6"/>
          <p:cNvSpPr>
            <a:spLocks noChangeArrowheads="1"/>
          </p:cNvSpPr>
          <p:nvPr/>
        </p:nvSpPr>
        <p:spPr bwMode="auto">
          <a:xfrm>
            <a:off x="1892303" y="276225"/>
            <a:ext cx="6337300" cy="515938"/>
          </a:xfrm>
          <a:prstGeom prst="rect">
            <a:avLst/>
          </a:prstGeom>
          <a:noFill/>
          <a:ln w="12700">
            <a:noFill/>
            <a:miter lim="800000"/>
            <a:headEnd/>
            <a:tailEnd/>
          </a:ln>
        </p:spPr>
        <p:txBody>
          <a:bodyPr lIns="90488" tIns="44450" rIns="90488" bIns="44450">
            <a:spAutoFit/>
          </a:bodyPr>
          <a:lstStyle/>
          <a:p>
            <a:pPr eaLnBrk="0" fontAlgn="base" hangingPunct="0">
              <a:spcBef>
                <a:spcPct val="0"/>
              </a:spcBef>
              <a:spcAft>
                <a:spcPct val="0"/>
              </a:spcAft>
              <a:defRPr/>
            </a:pPr>
            <a:endParaRPr lang="en-US" sz="2800" b="1">
              <a:solidFill>
                <a:srgbClr val="000000"/>
              </a:solidFill>
              <a:latin typeface="Arial" panose="020B0604020202020204" pitchFamily="34" charset="0"/>
            </a:endParaRPr>
          </a:p>
        </p:txBody>
      </p:sp>
      <p:sp>
        <p:nvSpPr>
          <p:cNvPr id="3079" name="Rectangle 7"/>
          <p:cNvSpPr>
            <a:spLocks noChangeArrowheads="1"/>
          </p:cNvSpPr>
          <p:nvPr/>
        </p:nvSpPr>
        <p:spPr bwMode="auto">
          <a:xfrm>
            <a:off x="2346391" y="2713139"/>
            <a:ext cx="184151" cy="57943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pic>
        <p:nvPicPr>
          <p:cNvPr id="162824" name="Picture 8" descr="INST_C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32" y="1993533"/>
            <a:ext cx="449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p:cNvSpPr>
            <a:spLocks noGrp="1" noChangeArrowheads="1"/>
          </p:cNvSpPr>
          <p:nvPr>
            <p:ph type="title"/>
          </p:nvPr>
        </p:nvSpPr>
        <p:spPr>
          <a:xfrm>
            <a:off x="1534887" y="304901"/>
            <a:ext cx="9633856" cy="1630363"/>
          </a:xfrm>
        </p:spPr>
        <p:txBody>
          <a:bodyPr/>
          <a:lstStyle/>
          <a:p>
            <a:r>
              <a:rPr lang="en-US" sz="4000" b="1" dirty="0" smtClean="0">
                <a:latin typeface="Tahoma" panose="020B0604030504040204" pitchFamily="34" charset="0"/>
                <a:cs typeface="Tahoma" panose="020B0604030504040204" pitchFamily="34" charset="0"/>
              </a:rPr>
              <a:t>Synchronous + Asynchronous </a:t>
            </a:r>
            <a:br>
              <a:rPr lang="en-US" sz="4000" b="1" dirty="0" smtClean="0">
                <a:latin typeface="Tahoma" panose="020B0604030504040204" pitchFamily="34" charset="0"/>
                <a:cs typeface="Tahoma" panose="020B0604030504040204" pitchFamily="34" charset="0"/>
              </a:rPr>
            </a:br>
            <a:r>
              <a:rPr lang="en-US" sz="2800" b="1" dirty="0" smtClean="0">
                <a:latin typeface="Tahoma" panose="020B0604030504040204" pitchFamily="34" charset="0"/>
                <a:cs typeface="Tahoma" panose="020B0604030504040204" pitchFamily="34" charset="0"/>
              </a:rPr>
              <a:t>(e.g., Elliot </a:t>
            </a:r>
            <a:r>
              <a:rPr lang="en-US" sz="2800" b="1" dirty="0" err="1" smtClean="0">
                <a:latin typeface="Tahoma" panose="020B0604030504040204" pitchFamily="34" charset="0"/>
                <a:cs typeface="Tahoma" panose="020B0604030504040204" pitchFamily="34" charset="0"/>
              </a:rPr>
              <a:t>Soloway</a:t>
            </a:r>
            <a:r>
              <a:rPr lang="en-US" sz="2800" b="1" dirty="0" smtClean="0">
                <a:latin typeface="Tahoma" panose="020B0604030504040204" pitchFamily="34" charset="0"/>
                <a:cs typeface="Tahoma" panose="020B0604030504040204" pitchFamily="34" charset="0"/>
              </a:rPr>
              <a:t> and David Palumbo, 1995)</a:t>
            </a:r>
            <a:endParaRPr lang="en-US" sz="2800" b="1" dirty="0">
              <a:latin typeface="Tahoma" panose="020B0604030504040204" pitchFamily="34" charset="0"/>
              <a:cs typeface="Tahoma" panose="020B0604030504040204" pitchFamily="34" charset="0"/>
            </a:endParaRPr>
          </a:p>
        </p:txBody>
      </p:sp>
      <p:pic>
        <p:nvPicPr>
          <p:cNvPr id="162826" name="Picture 10" descr="W. W. Wright Education Buildi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06185" y="1963740"/>
            <a:ext cx="4267200" cy="3481388"/>
          </a:xfrm>
        </p:spPr>
      </p:pic>
      <p:pic>
        <p:nvPicPr>
          <p:cNvPr id="2" name="Picture 1"/>
          <p:cNvPicPr>
            <a:picLocks noChangeAspect="1"/>
          </p:cNvPicPr>
          <p:nvPr/>
        </p:nvPicPr>
        <p:blipFill>
          <a:blip r:embed="rId6"/>
          <a:stretch>
            <a:fillRect/>
          </a:stretch>
        </p:blipFill>
        <p:spPr>
          <a:xfrm>
            <a:off x="9576881" y="4245076"/>
            <a:ext cx="2251443" cy="2541951"/>
          </a:xfrm>
          <a:prstGeom prst="rect">
            <a:avLst/>
          </a:prstGeom>
        </p:spPr>
      </p:pic>
      <p:pic>
        <p:nvPicPr>
          <p:cNvPr id="3" name="Picture 2"/>
          <p:cNvPicPr>
            <a:picLocks noChangeAspect="1"/>
          </p:cNvPicPr>
          <p:nvPr/>
        </p:nvPicPr>
        <p:blipFill>
          <a:blip r:embed="rId7"/>
          <a:stretch>
            <a:fillRect/>
          </a:stretch>
        </p:blipFill>
        <p:spPr>
          <a:xfrm>
            <a:off x="9533337" y="1963840"/>
            <a:ext cx="2251443" cy="2251443"/>
          </a:xfrm>
          <a:prstGeom prst="rect">
            <a:avLst/>
          </a:prstGeom>
        </p:spPr>
      </p:pic>
      <p:pic>
        <p:nvPicPr>
          <p:cNvPr id="4" name="Picture 3"/>
          <p:cNvPicPr>
            <a:picLocks noChangeAspect="1"/>
          </p:cNvPicPr>
          <p:nvPr/>
        </p:nvPicPr>
        <p:blipFill>
          <a:blip r:embed="rId8"/>
          <a:stretch>
            <a:fillRect/>
          </a:stretch>
        </p:blipFill>
        <p:spPr>
          <a:xfrm>
            <a:off x="12268409" y="1120082"/>
            <a:ext cx="750907" cy="701605"/>
          </a:xfrm>
          <a:prstGeom prst="rect">
            <a:avLst/>
          </a:prstGeom>
        </p:spPr>
      </p:pic>
    </p:spTree>
    <p:extLst>
      <p:ext uri="{BB962C8B-B14F-4D97-AF65-F5344CB8AC3E}">
        <p14:creationId xmlns:p14="http://schemas.microsoft.com/office/powerpoint/2010/main" val="339553990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#2. If Plan, No Instructor Required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Guest Session Run by Assistant)</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2224507" y="1956065"/>
            <a:ext cx="7505124" cy="4810978"/>
          </a:xfrm>
          <a:prstGeom prst="rect">
            <a:avLst/>
          </a:prstGeom>
        </p:spPr>
      </p:pic>
    </p:spTree>
    <p:extLst>
      <p:ext uri="{BB962C8B-B14F-4D97-AF65-F5344CB8AC3E}">
        <p14:creationId xmlns:p14="http://schemas.microsoft.com/office/powerpoint/2010/main" val="853626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 t="2677" r="13057" b="5011"/>
          <a:stretch/>
        </p:blipFill>
        <p:spPr bwMode="auto">
          <a:xfrm>
            <a:off x="2385860" y="2219100"/>
            <a:ext cx="7603200" cy="46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8400" y="623700"/>
            <a:ext cx="10363200" cy="1104900"/>
          </a:xfrm>
        </p:spPr>
        <p:txBody>
          <a:bodyPr/>
          <a:lstStyle/>
          <a:p>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#3. Test the System </a:t>
            </a:r>
            <a:b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dirty="0" smtClean="0">
                <a:solidFill>
                  <a:schemeClr val="tx1"/>
                </a:solidFill>
                <a:latin typeface="Tahoma" panose="020B0604030504040204" pitchFamily="34" charset="0"/>
                <a:ea typeface="Tahoma" panose="020B0604030504040204" pitchFamily="34" charset="0"/>
                <a:cs typeface="Tahoma" panose="020B0604030504040204" pitchFamily="34" charset="0"/>
              </a:rPr>
              <a:t>(e.g., Guest No Video)</a:t>
            </a:r>
            <a:endParaRPr lang="en-US" sz="4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1"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2" y="2192171"/>
            <a:ext cx="8676408" cy="46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0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455" y="752994"/>
            <a:ext cx="8419193" cy="1646237"/>
          </a:xfrm>
        </p:spPr>
        <p:txBody>
          <a:bodyPr>
            <a:normAutofit fontScale="90000"/>
          </a:bodyPr>
          <a:lstStyle/>
          <a:p>
            <a:pPr>
              <a:defRPr/>
            </a:pPr>
            <a:r>
              <a:rPr lang="en-US" altLang="en-US" sz="3200" b="1" dirty="0" smtClean="0">
                <a:solidFill>
                  <a:srgbClr val="FF0000"/>
                </a:solidFill>
                <a:latin typeface="Tahoma" pitchFamily="34" charset="0"/>
                <a:ea typeface="Tahoma" panose="020B0604030504040204" pitchFamily="34" charset="0"/>
                <a:cs typeface="Tahoma" panose="020B0604030504040204" pitchFamily="34" charset="0"/>
              </a:rPr>
              <a:t>May 2015</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a:t>
            </a:r>
            <a:r>
              <a:rPr lang="en-US" sz="3200" b="1" dirty="0" smtClean="0">
                <a:latin typeface="Tahoma" panose="020B0604030504040204" pitchFamily="34" charset="0"/>
                <a:ea typeface="Tahoma" panose="020B0604030504040204" pitchFamily="34" charset="0"/>
                <a:cs typeface="Tahoma" panose="020B0604030504040204" pitchFamily="34" charset="0"/>
              </a:rPr>
              <a:t>Presentation and Chat in </a:t>
            </a:r>
            <a:r>
              <a:rPr lang="en-US" sz="3200" b="1" dirty="0">
                <a:latin typeface="Tahoma" panose="020B0604030504040204" pitchFamily="34" charset="0"/>
                <a:ea typeface="Tahoma" panose="020B0604030504040204" pitchFamily="34" charset="0"/>
                <a:cs typeface="Tahoma" panose="020B0604030504040204" pitchFamily="34" charset="0"/>
              </a:rPr>
              <a:t>Adobe </a:t>
            </a:r>
            <a:r>
              <a:rPr lang="en-US" sz="3200" b="1" dirty="0" smtClean="0">
                <a:latin typeface="Tahoma" panose="020B0604030504040204" pitchFamily="34" charset="0"/>
                <a:ea typeface="Tahoma" panose="020B0604030504040204" pitchFamily="34" charset="0"/>
                <a:cs typeface="Tahoma" panose="020B0604030504040204" pitchFamily="34" charset="0"/>
              </a:rPr>
              <a:t>Connect</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https</a:t>
            </a:r>
            <a:r>
              <a:rPr lang="en-US" sz="2000" b="1" dirty="0">
                <a:latin typeface="Tahoma" panose="020B0604030504040204" pitchFamily="34" charset="0"/>
                <a:ea typeface="Tahoma" panose="020B0604030504040204" pitchFamily="34" charset="0"/>
                <a:cs typeface="Tahoma" panose="020B0604030504040204" pitchFamily="34" charset="0"/>
                <a:hlinkClick r:id="rId2"/>
              </a:rPr>
              <a:t>://connect.iu.edu/p259wpiabg9/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577" r="33078"/>
          <a:stretch/>
        </p:blipFill>
        <p:spPr bwMode="auto">
          <a:xfrm>
            <a:off x="3238473" y="2727385"/>
            <a:ext cx="6137708" cy="40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31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000" y="465300"/>
            <a:ext cx="10363200" cy="1104900"/>
          </a:xfrm>
        </p:spPr>
        <p:txBody>
          <a:bodyPr/>
          <a:lstStyle/>
          <a:p>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#4. Guest Starts Semester</a:t>
            </a:r>
            <a: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smtClean="0">
                <a:latin typeface="Tahoma" panose="020B0604030504040204" pitchFamily="34" charset="0"/>
                <a:ea typeface="Tahoma" panose="020B0604030504040204" pitchFamily="34" charset="0"/>
                <a:cs typeface="Tahoma" panose="020B0604030504040204" pitchFamily="34" charset="0"/>
              </a:rPr>
              <a:t>Michael Horn and Curt Bonk, R685, August 20, 2012</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775618" name="Picture 5" descr="Description: cid:image005.png@01CD7F15.747ECC00"/>
          <p:cNvPicPr>
            <a:picLocks noChangeAspect="1" noChangeArrowheads="1"/>
          </p:cNvPicPr>
          <p:nvPr/>
        </p:nvPicPr>
        <p:blipFill>
          <a:blip r:embed="rId2" cstate="print"/>
          <a:srcRect/>
          <a:stretch>
            <a:fillRect/>
          </a:stretch>
        </p:blipFill>
        <p:spPr bwMode="auto">
          <a:xfrm>
            <a:off x="1524000" y="1834071"/>
            <a:ext cx="8991600" cy="4794367"/>
          </a:xfrm>
          <a:prstGeom prst="rect">
            <a:avLst/>
          </a:prstGeom>
          <a:noFill/>
          <a:ln w="9525">
            <a:noFill/>
            <a:miter lim="800000"/>
            <a:headEnd/>
            <a:tailEnd/>
          </a:ln>
        </p:spPr>
      </p:pic>
    </p:spTree>
    <p:extLst>
      <p:ext uri="{BB962C8B-B14F-4D97-AF65-F5344CB8AC3E}">
        <p14:creationId xmlns:p14="http://schemas.microsoft.com/office/powerpoint/2010/main" val="319342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2362200" y="342900"/>
            <a:ext cx="7924800" cy="1943100"/>
          </a:xfrm>
        </p:spPr>
        <p:txBody>
          <a:bodyPr/>
          <a:lstStyle/>
          <a:p>
            <a:r>
              <a:rPr lang="en-US" sz="3200" dirty="0" smtClean="0">
                <a:solidFill>
                  <a:srgbClr val="FF0000"/>
                </a:solidFill>
                <a:latin typeface="Tahoma" pitchFamily="34" charset="0"/>
                <a:ea typeface="SimSun" pitchFamily="2" charset="-122"/>
                <a:cs typeface="Tahoma" pitchFamily="34" charset="0"/>
              </a:rPr>
              <a:t>Lesson #5. Multiple Guest Experts</a:t>
            </a:r>
            <a:br>
              <a:rPr lang="en-US" sz="3200" dirty="0" smtClean="0">
                <a:solidFill>
                  <a:srgbClr val="FF0000"/>
                </a:solidFill>
                <a:latin typeface="Tahoma" pitchFamily="34" charset="0"/>
                <a:ea typeface="SimSun" pitchFamily="2" charset="-122"/>
                <a:cs typeface="Tahoma" pitchFamily="34" charset="0"/>
              </a:rPr>
            </a:br>
            <a:r>
              <a:rPr lang="en-US" sz="2200" dirty="0" smtClean="0">
                <a:latin typeface="Tahoma" panose="020B0604030504040204" pitchFamily="34" charset="0"/>
                <a:ea typeface="Tahoma" panose="020B0604030504040204" pitchFamily="34" charset="0"/>
                <a:cs typeface="Tahoma" panose="020B0604030504040204" pitchFamily="34" charset="0"/>
              </a:rPr>
              <a:t>Sara </a:t>
            </a:r>
            <a:r>
              <a:rPr lang="en-US" sz="2200" dirty="0">
                <a:latin typeface="Tahoma" panose="020B0604030504040204" pitchFamily="34" charset="0"/>
                <a:ea typeface="Tahoma" panose="020B0604030504040204" pitchFamily="34" charset="0"/>
                <a:cs typeface="Tahoma" panose="020B0604030504040204" pitchFamily="34" charset="0"/>
              </a:rPr>
              <a:t>de </a:t>
            </a:r>
            <a:r>
              <a:rPr lang="en-US" sz="2200" dirty="0" err="1">
                <a:latin typeface="Tahoma" panose="020B0604030504040204" pitchFamily="34" charset="0"/>
                <a:ea typeface="Tahoma" panose="020B0604030504040204" pitchFamily="34" charset="0"/>
                <a:cs typeface="Tahoma" panose="020B0604030504040204" pitchFamily="34" charset="0"/>
              </a:rPr>
              <a:t>Freitas</a:t>
            </a:r>
            <a:r>
              <a:rPr lang="en-US" sz="2200" dirty="0">
                <a:latin typeface="Tahoma" panose="020B0604030504040204" pitchFamily="34" charset="0"/>
                <a:ea typeface="Tahoma" panose="020B0604030504040204" pitchFamily="34" charset="0"/>
                <a:cs typeface="Tahoma" panose="020B0604030504040204" pitchFamily="34" charset="0"/>
              </a:rPr>
              <a:t> and Jim Hensman, U of Coventry, UK</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2"/>
              </a:rPr>
              <a:t>https://connect.iu.edu/p2ie1yx6z6x/</a:t>
            </a:r>
            <a:r>
              <a:rPr lang="en-US" sz="1400" u="sng" dirty="0">
                <a:latin typeface="Tahoma" panose="020B0604030504040204" pitchFamily="34" charset="0"/>
                <a:ea typeface="Tahoma" panose="020B0604030504040204" pitchFamily="34" charset="0"/>
                <a:cs typeface="Tahoma" panose="020B0604030504040204" pitchFamily="34" charset="0"/>
              </a:rPr>
              <a:t>)</a:t>
            </a:r>
            <a:r>
              <a:rPr lang="en-US" sz="1400" dirty="0">
                <a:latin typeface="Tahoma" panose="020B0604030504040204" pitchFamily="34" charset="0"/>
                <a:ea typeface="Tahoma" panose="020B0604030504040204" pitchFamily="34" charset="0"/>
                <a:cs typeface="Tahoma" panose="020B0604030504040204" pitchFamily="34" charset="0"/>
              </a:rPr>
              <a:t/>
            </a:r>
            <a:br>
              <a:rPr lang="en-US" sz="14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Jay Cross, Berkeley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3"/>
              </a:rPr>
              <a:t>https://connect.iu.edu/p4bytsoronh/</a:t>
            </a:r>
            <a:r>
              <a:rPr lang="en-US" sz="1400" u="sng"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3530075" y="2437824"/>
            <a:ext cx="7201036" cy="3938067"/>
          </a:xfrm>
          <a:prstGeom prst="rect">
            <a:avLst/>
          </a:prstGeom>
        </p:spPr>
      </p:pic>
      <p:pic>
        <p:nvPicPr>
          <p:cNvPr id="6" name="Picture 5"/>
          <p:cNvPicPr>
            <a:picLocks noChangeAspect="1"/>
          </p:cNvPicPr>
          <p:nvPr/>
        </p:nvPicPr>
        <p:blipFill rotWithShape="1">
          <a:blip r:embed="rId5"/>
          <a:srcRect t="12680" r="78265" b="44944"/>
          <a:stretch/>
        </p:blipFill>
        <p:spPr>
          <a:xfrm>
            <a:off x="1475709" y="2418533"/>
            <a:ext cx="2638239" cy="3957358"/>
          </a:xfrm>
          <a:prstGeom prst="rect">
            <a:avLst/>
          </a:prstGeom>
        </p:spPr>
      </p:pic>
      <p:pic>
        <p:nvPicPr>
          <p:cNvPr id="7" name="Picture 6"/>
          <p:cNvPicPr>
            <a:picLocks noChangeAspect="1"/>
          </p:cNvPicPr>
          <p:nvPr/>
        </p:nvPicPr>
        <p:blipFill rotWithShape="1">
          <a:blip r:embed="rId6"/>
          <a:srcRect t="213" r="45186" b="17075"/>
          <a:stretch/>
        </p:blipFill>
        <p:spPr>
          <a:xfrm>
            <a:off x="8995551" y="2608118"/>
            <a:ext cx="3196449" cy="2639291"/>
          </a:xfrm>
          <a:prstGeom prst="rect">
            <a:avLst/>
          </a:prstGeom>
        </p:spPr>
      </p:pic>
    </p:spTree>
    <p:extLst>
      <p:ext uri="{BB962C8B-B14F-4D97-AF65-F5344CB8AC3E}">
        <p14:creationId xmlns:p14="http://schemas.microsoft.com/office/powerpoint/2010/main" val="4261283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t="22105" r="41875" b="7368"/>
          <a:stretch>
            <a:fillRect/>
          </a:stretch>
        </p:blipFill>
        <p:spPr bwMode="auto">
          <a:xfrm>
            <a:off x="2356825" y="1605115"/>
            <a:ext cx="7291457" cy="5252985"/>
          </a:xfrm>
          <a:prstGeom prst="rect">
            <a:avLst/>
          </a:prstGeom>
          <a:noFill/>
          <a:ln w="9525">
            <a:noFill/>
            <a:miter lim="800000"/>
            <a:headEnd/>
            <a:tailEnd/>
          </a:ln>
        </p:spPr>
      </p:pic>
      <p:sp>
        <p:nvSpPr>
          <p:cNvPr id="2" name="Title 1"/>
          <p:cNvSpPr>
            <a:spLocks noGrp="1"/>
          </p:cNvSpPr>
          <p:nvPr>
            <p:ph type="title"/>
          </p:nvPr>
        </p:nvSpPr>
        <p:spPr>
          <a:xfrm>
            <a:off x="1073499" y="465300"/>
            <a:ext cx="10363200" cy="1104900"/>
          </a:xfrm>
        </p:spPr>
        <p:txBody>
          <a:bodyPr/>
          <a:lstStyle/>
          <a:p>
            <a:r>
              <a:rPr lang="en-US" sz="4000" dirty="0" smtClean="0">
                <a:solidFill>
                  <a:srgbClr val="FF0000"/>
                </a:solidFill>
                <a:latin typeface="Tahoma" pitchFamily="34" charset="0"/>
                <a:ea typeface="SimSun" pitchFamily="2" charset="-122"/>
                <a:cs typeface="Tahoma" pitchFamily="34" charset="0"/>
              </a:rPr>
              <a:t>Lesson #6. Be Willing to Reciprocate</a:t>
            </a:r>
            <a:endParaRPr lang="en-US" sz="4000" dirty="0"/>
          </a:p>
        </p:txBody>
      </p:sp>
    </p:spTree>
    <p:extLst>
      <p:ext uri="{BB962C8B-B14F-4D97-AF65-F5344CB8AC3E}">
        <p14:creationId xmlns:p14="http://schemas.microsoft.com/office/powerpoint/2010/main" val="1507107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a:xfrm>
            <a:off x="1981200" y="274638"/>
            <a:ext cx="8070000" cy="2547762"/>
          </a:xfrm>
        </p:spPr>
        <p:txBody>
          <a:bodyPr/>
          <a:lstStyle/>
          <a:p>
            <a:r>
              <a:rPr lang="en-US" sz="3600" b="1" dirty="0" smtClean="0">
                <a:solidFill>
                  <a:srgbClr val="FF0000"/>
                </a:solidFill>
                <a:latin typeface="Tahoma" pitchFamily="34" charset="0"/>
                <a:cs typeface="Tahoma" pitchFamily="34" charset="0"/>
              </a:rPr>
              <a:t>Lesson #7: Experiment with Technology</a:t>
            </a:r>
            <a:r>
              <a:rPr lang="en-US" sz="2800" b="1" dirty="0" smtClean="0">
                <a:latin typeface="Tahoma" pitchFamily="34" charset="0"/>
                <a:cs typeface="Tahoma" pitchFamily="34" charset="0"/>
              </a:rPr>
              <a:t/>
            </a:r>
            <a:br>
              <a:rPr lang="en-US" sz="2800" b="1" dirty="0" smtClean="0">
                <a:latin typeface="Tahoma" pitchFamily="34" charset="0"/>
                <a:cs typeface="Tahoma" pitchFamily="34" charset="0"/>
              </a:rPr>
            </a:br>
            <a:r>
              <a:rPr lang="en-US" sz="2800" b="1" dirty="0" smtClean="0">
                <a:latin typeface="Tahoma" pitchFamily="34" charset="0"/>
                <a:cs typeface="Tahoma" pitchFamily="34" charset="0"/>
              </a:rPr>
              <a:t>Collaboration </a:t>
            </a:r>
            <a:r>
              <a:rPr lang="en-US" sz="2800" b="1" dirty="0">
                <a:latin typeface="Tahoma" pitchFamily="34" charset="0"/>
                <a:cs typeface="Tahoma" pitchFamily="34" charset="0"/>
              </a:rPr>
              <a:t>and Discussion in Google Hangouts (1/29/2013)</a:t>
            </a:r>
          </a:p>
        </p:txBody>
      </p:sp>
      <p:pic>
        <p:nvPicPr>
          <p:cNvPr id="238595" name="Picture 8" descr="image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867" y="2752301"/>
            <a:ext cx="60229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image001"/>
          <p:cNvPicPr>
            <a:picLocks noChangeAspect="1" noChangeArrowheads="1"/>
          </p:cNvPicPr>
          <p:nvPr/>
        </p:nvPicPr>
        <p:blipFill rotWithShape="1">
          <a:blip r:embed="rId3" cstate="print"/>
          <a:srcRect l="-1" t="20569" r="493"/>
          <a:stretch/>
        </p:blipFill>
        <p:spPr bwMode="auto">
          <a:xfrm>
            <a:off x="6806789" y="5300968"/>
            <a:ext cx="3633279" cy="1557032"/>
          </a:xfrm>
          <a:prstGeom prst="rect">
            <a:avLst/>
          </a:prstGeom>
          <a:noFill/>
          <a:ln w="9525">
            <a:noFill/>
            <a:miter lim="800000"/>
            <a:headEnd/>
            <a:tailEnd/>
          </a:ln>
        </p:spPr>
      </p:pic>
    </p:spTree>
    <p:extLst>
      <p:ext uri="{BB962C8B-B14F-4D97-AF65-F5344CB8AC3E}">
        <p14:creationId xmlns:p14="http://schemas.microsoft.com/office/powerpoint/2010/main" val="2165403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7" t="17372" r="22509" b="8665"/>
          <a:stretch/>
        </p:blipFill>
        <p:spPr bwMode="auto">
          <a:xfrm>
            <a:off x="828067" y="1977486"/>
            <a:ext cx="7391231" cy="468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80800" y="436563"/>
            <a:ext cx="9914400" cy="1442674"/>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#8: Solicit Student Recommendations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Expert Interviews (Rich </a:t>
            </a:r>
            <a:r>
              <a:rPr lang="en-US" sz="2800" b="1" dirty="0" err="1" smtClean="0">
                <a:latin typeface="Tahoma" panose="020B0604030504040204" pitchFamily="34" charset="0"/>
                <a:ea typeface="Tahoma" panose="020B0604030504040204" pitchFamily="34" charset="0"/>
                <a:cs typeface="Tahoma" panose="020B0604030504040204" pitchFamily="34" charset="0"/>
              </a:rPr>
              <a:t>Culatta</a:t>
            </a:r>
            <a:r>
              <a:rPr lang="en-US" sz="2800" b="1" dirty="0" smtClean="0">
                <a:latin typeface="Tahoma" panose="020B0604030504040204" pitchFamily="34" charset="0"/>
                <a:ea typeface="Tahoma" panose="020B0604030504040204" pitchFamily="34" charset="0"/>
                <a:cs typeface="Tahoma" panose="020B0604030504040204" pitchFamily="34" charset="0"/>
              </a:rPr>
              <a:t>, Acting </a:t>
            </a:r>
            <a:r>
              <a:rPr lang="en-US" sz="2800" b="1" dirty="0">
                <a:latin typeface="Tahoma" panose="020B0604030504040204" pitchFamily="34" charset="0"/>
                <a:ea typeface="Tahoma" panose="020B0604030504040204" pitchFamily="34" charset="0"/>
                <a:cs typeface="Tahoma" panose="020B0604030504040204" pitchFamily="34" charset="0"/>
              </a:rPr>
              <a:t>Director, Office of Educational </a:t>
            </a:r>
            <a:r>
              <a:rPr lang="en-US" sz="2800" b="1" dirty="0" smtClean="0">
                <a:latin typeface="Tahoma" panose="020B0604030504040204" pitchFamily="34" charset="0"/>
                <a:ea typeface="Tahoma" panose="020B0604030504040204" pitchFamily="34" charset="0"/>
                <a:cs typeface="Tahoma" panose="020B0604030504040204" pitchFamily="34" charset="0"/>
              </a:rPr>
              <a:t>Technology)</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009"/>
          <p:cNvPicPr>
            <a:picLocks noChangeAspect="1" noChangeArrowheads="1"/>
          </p:cNvPicPr>
          <p:nvPr/>
        </p:nvPicPr>
        <p:blipFill rotWithShape="1">
          <a:blip r:embed="rId3">
            <a:extLst>
              <a:ext uri="{28A0092B-C50C-407E-A947-70E740481C1C}">
                <a14:useLocalDpi xmlns:a14="http://schemas.microsoft.com/office/drawing/2010/main" val="0"/>
              </a:ext>
            </a:extLst>
          </a:blip>
          <a:srcRect l="38212" t="34200" r="28334" b="10119"/>
          <a:stretch/>
        </p:blipFill>
        <p:spPr bwMode="auto">
          <a:xfrm>
            <a:off x="8341021" y="3591337"/>
            <a:ext cx="3430979" cy="3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35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00" y="447438"/>
            <a:ext cx="10972800" cy="11430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#9: Don’t Give Up!</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Serious Gaming Institute, Coventry, UK</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510456" y="1944000"/>
            <a:ext cx="6285231" cy="4835700"/>
          </a:xfrm>
          <a:prstGeom prst="rect">
            <a:avLst/>
          </a:prstGeom>
        </p:spPr>
      </p:pic>
      <p:pic>
        <p:nvPicPr>
          <p:cNvPr id="4" name="Picture 3"/>
          <p:cNvPicPr>
            <a:picLocks noChangeAspect="1"/>
          </p:cNvPicPr>
          <p:nvPr/>
        </p:nvPicPr>
        <p:blipFill rotWithShape="1">
          <a:blip r:embed="rId3"/>
          <a:srcRect t="17732" r="78334" b="55150"/>
          <a:stretch/>
        </p:blipFill>
        <p:spPr>
          <a:xfrm>
            <a:off x="6724867" y="1930659"/>
            <a:ext cx="5116959" cy="4927441"/>
          </a:xfrm>
          <a:prstGeom prst="rect">
            <a:avLst/>
          </a:prstGeom>
        </p:spPr>
      </p:pic>
    </p:spTree>
    <p:extLst>
      <p:ext uri="{BB962C8B-B14F-4D97-AF65-F5344CB8AC3E}">
        <p14:creationId xmlns:p14="http://schemas.microsoft.com/office/powerpoint/2010/main" val="1413746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19100"/>
            <a:ext cx="10363200" cy="1104900"/>
          </a:xfrm>
        </p:spPr>
        <p:txBody>
          <a:bodyPr>
            <a:normAutofit fontScale="90000"/>
          </a:bodyPr>
          <a:lstStyle/>
          <a:p>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a:t>
            </a:r>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I</a:t>
            </a:r>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 Expert Apprenticeship from Video</a:t>
            </a:r>
            <a:endPar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2837204" y="1667371"/>
            <a:ext cx="6648628" cy="5114330"/>
          </a:xfrm>
          <a:prstGeom prst="rect">
            <a:avLst/>
          </a:prstGeom>
        </p:spPr>
      </p:pic>
    </p:spTree>
    <p:extLst>
      <p:ext uri="{BB962C8B-B14F-4D97-AF65-F5344CB8AC3E}">
        <p14:creationId xmlns:p14="http://schemas.microsoft.com/office/powerpoint/2010/main" val="14669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Q-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7088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#10: Make a List of Those You Know</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err="1" smtClean="0">
                <a:latin typeface="Tahoma" panose="020B0604030504040204" pitchFamily="34" charset="0"/>
                <a:ea typeface="Tahoma" panose="020B0604030504040204" pitchFamily="34" charset="0"/>
                <a:cs typeface="Tahoma" panose="020B0604030504040204" pitchFamily="34" charset="0"/>
              </a:rPr>
              <a:t>Intellagirl</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effectLst/>
                <a:latin typeface="Tahoma" panose="020B0604030504040204" pitchFamily="34" charset="0"/>
                <a:ea typeface="Tahoma" panose="020B0604030504040204" pitchFamily="34" charset="0"/>
                <a:cs typeface="Tahoma" panose="020B0604030504040204" pitchFamily="34" charset="0"/>
              </a:rPr>
              <a:t>Sarah Smith-Robbins and Mark Bell</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(Second Life for Dummies)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6470" r="24762" b="5882"/>
          <a:stretch>
            <a:fillRect/>
          </a:stretch>
        </p:blipFill>
        <p:spPr bwMode="auto">
          <a:xfrm>
            <a:off x="4742597" y="2763383"/>
            <a:ext cx="6535003" cy="40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9608" r="35715" b="5098"/>
          <a:stretch>
            <a:fillRect/>
          </a:stretch>
        </p:blipFill>
        <p:spPr bwMode="auto">
          <a:xfrm>
            <a:off x="0" y="2714476"/>
            <a:ext cx="5828065" cy="4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1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800997" y="593125"/>
            <a:ext cx="8437605" cy="1915297"/>
          </a:xfrm>
        </p:spPr>
        <p:txBody>
          <a:bodyPr/>
          <a:lstStyle/>
          <a:p>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III: Twenty Pedagogical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Activities for Class-Related Videoconferencing or Web Conferencing with Experts</a:t>
            </a:r>
            <a:endPar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4" t="19598" r="19181" b="2224"/>
          <a:stretch/>
        </p:blipFill>
        <p:spPr bwMode="auto">
          <a:xfrm>
            <a:off x="2819400" y="2731825"/>
            <a:ext cx="6400800" cy="412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642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Presentations with Audience Questioning and Commenting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966800" y="1768301"/>
            <a:ext cx="8314800" cy="2623799"/>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makes a formal or semi-formal presentation of ideas, activities, cultural norms and practices, or research to the class</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4005259"/>
            <a:ext cx="3867292" cy="2810232"/>
          </a:xfrm>
          <a:prstGeom prst="rect">
            <a:avLst/>
          </a:prstGeom>
        </p:spPr>
      </p:pic>
      <p:pic>
        <p:nvPicPr>
          <p:cNvPr id="9" name="Picture 2" descr="http://farm4.static.flickr.com/3170/2521384076_e5170b317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66" y="3984104"/>
            <a:ext cx="3798487" cy="28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t="19428" r="27892"/>
          <a:stretch/>
        </p:blipFill>
        <p:spPr>
          <a:xfrm>
            <a:off x="1078751" y="3909405"/>
            <a:ext cx="5221874" cy="2948595"/>
          </a:xfrm>
          <a:prstGeom prst="rect">
            <a:avLst/>
          </a:prstGeom>
        </p:spPr>
      </p:pic>
    </p:spTree>
    <p:extLst>
      <p:ext uri="{BB962C8B-B14F-4D97-AF65-F5344CB8AC3E}">
        <p14:creationId xmlns:p14="http://schemas.microsoft.com/office/powerpoint/2010/main" val="2782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Demonstrations and Audience Questioning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255595" y="1905007"/>
            <a:ext cx="9990160"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expert demonstrates a certain technique, idea, principle, etc., while the learners observe and ask follow-up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675" y="3637320"/>
            <a:ext cx="4835856" cy="3220680"/>
          </a:xfrm>
          <a:prstGeom prst="rect">
            <a:avLst/>
          </a:prstGeom>
        </p:spPr>
      </p:pic>
      <p:pic>
        <p:nvPicPr>
          <p:cNvPr id="6" name="Picture 5"/>
          <p:cNvPicPr>
            <a:picLocks noChangeAspect="1"/>
          </p:cNvPicPr>
          <p:nvPr/>
        </p:nvPicPr>
        <p:blipFill>
          <a:blip r:embed="rId3"/>
          <a:stretch>
            <a:fillRect/>
          </a:stretch>
        </p:blipFill>
        <p:spPr>
          <a:xfrm>
            <a:off x="1380272" y="3671007"/>
            <a:ext cx="4385909" cy="3187093"/>
          </a:xfrm>
          <a:prstGeom prst="rect">
            <a:avLst/>
          </a:prstGeom>
        </p:spPr>
      </p:pic>
    </p:spTree>
    <p:extLst>
      <p:ext uri="{BB962C8B-B14F-4D97-AF65-F5344CB8AC3E}">
        <p14:creationId xmlns:p14="http://schemas.microsoft.com/office/powerpoint/2010/main" val="1002014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University of Wisconsin and students in Mexico (agriculture classes)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2574655" y="2149523"/>
            <a:ext cx="6985604" cy="4666274"/>
          </a:xfrm>
          <a:prstGeom prst="rect">
            <a:avLst/>
          </a:prstGeom>
        </p:spPr>
      </p:pic>
    </p:spTree>
    <p:extLst>
      <p:ext uri="{BB962C8B-B14F-4D97-AF65-F5344CB8AC3E}">
        <p14:creationId xmlns:p14="http://schemas.microsoft.com/office/powerpoint/2010/main" val="1509678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Question and Answer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responds to questions posed by the audience based on a particular </a:t>
            </a:r>
            <a:r>
              <a:rPr lang="en-US" b="1" dirty="0" smtClean="0">
                <a:latin typeface="Tahoma" panose="020B0604030504040204" pitchFamily="34" charset="0"/>
                <a:ea typeface="Tahoma" panose="020B0604030504040204" pitchFamily="34" charset="0"/>
                <a:cs typeface="Tahoma" panose="020B0604030504040204" pitchFamily="34" charset="0"/>
              </a:rPr>
              <a:t>topic (the audience might read or watch ahead of time).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1592348" y="3743425"/>
            <a:ext cx="4286251" cy="3114675"/>
          </a:xfrm>
          <a:prstGeom prst="rect">
            <a:avLst/>
          </a:prstGeom>
        </p:spPr>
      </p:pic>
      <p:pic>
        <p:nvPicPr>
          <p:cNvPr id="5" name="Picture 4"/>
          <p:cNvPicPr>
            <a:picLocks noChangeAspect="1"/>
          </p:cNvPicPr>
          <p:nvPr/>
        </p:nvPicPr>
        <p:blipFill rotWithShape="1">
          <a:blip r:embed="rId3"/>
          <a:srcRect t="12242" r="12120"/>
          <a:stretch/>
        </p:blipFill>
        <p:spPr>
          <a:xfrm>
            <a:off x="5948808" y="3780197"/>
            <a:ext cx="5635992" cy="3077903"/>
          </a:xfrm>
          <a:prstGeom prst="rect">
            <a:avLst/>
          </a:prstGeom>
        </p:spPr>
      </p:pic>
      <p:pic>
        <p:nvPicPr>
          <p:cNvPr id="6" name="Picture 2"/>
          <p:cNvPicPr>
            <a:picLocks noChangeAspect="1" noChangeArrowheads="1"/>
          </p:cNvPicPr>
          <p:nvPr/>
        </p:nvPicPr>
        <p:blipFill>
          <a:blip r:embed="rId4" cstate="print"/>
          <a:srcRect l="13333" t="39216" r="42857" b="19216"/>
          <a:stretch>
            <a:fillRect/>
          </a:stretch>
        </p:blipFill>
        <p:spPr bwMode="auto">
          <a:xfrm>
            <a:off x="5948808" y="3551590"/>
            <a:ext cx="5739429" cy="3306410"/>
          </a:xfrm>
          <a:prstGeom prst="rect">
            <a:avLst/>
          </a:prstGeom>
          <a:noFill/>
          <a:ln w="9525">
            <a:noFill/>
            <a:miter lim="800000"/>
            <a:headEnd/>
            <a:tailEnd/>
          </a:ln>
        </p:spPr>
      </p:pic>
    </p:spTree>
    <p:extLst>
      <p:ext uri="{BB962C8B-B14F-4D97-AF65-F5344CB8AC3E}">
        <p14:creationId xmlns:p14="http://schemas.microsoft.com/office/powerpoint/2010/main" val="2095228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Book or Article Quotes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learners come to the synchronous session with quotes from those articles or resources for the guest expert to respond to. </a:t>
            </a:r>
          </a:p>
        </p:txBody>
      </p:sp>
      <p:pic>
        <p:nvPicPr>
          <p:cNvPr id="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03" y="3793672"/>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38" y="3899907"/>
            <a:ext cx="5135345" cy="27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0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Publication Visuals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55176" y="1792558"/>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Students </a:t>
            </a:r>
            <a:r>
              <a:rPr lang="en-US" b="1" dirty="0">
                <a:latin typeface="Tahoma" panose="020B0604030504040204" pitchFamily="34" charset="0"/>
                <a:ea typeface="Tahoma" panose="020B0604030504040204" pitchFamily="34" charset="0"/>
                <a:cs typeface="Tahoma" panose="020B0604030504040204" pitchFamily="34" charset="0"/>
              </a:rPr>
              <a:t>find visuals from the culture or country of the guest to respond to; alternatively, they might find charts, tables, figures, and graphs from articles, books, or presentations of the guest expert</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105" y="4080781"/>
            <a:ext cx="5168487" cy="277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198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Panel</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panel might set up to discuss a particular issue, trend, controversial topic, cultural practice, research finding, announcement, etc</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1" descr="image001"/>
          <p:cNvPicPr>
            <a:picLocks noChangeAspect="1" noChangeArrowheads="1"/>
          </p:cNvPicPr>
          <p:nvPr/>
        </p:nvPicPr>
        <p:blipFill>
          <a:blip r:embed="rId2" cstate="print"/>
          <a:srcRect/>
          <a:stretch>
            <a:fillRect/>
          </a:stretch>
        </p:blipFill>
        <p:spPr bwMode="auto">
          <a:xfrm>
            <a:off x="2267805" y="3361687"/>
            <a:ext cx="6487235" cy="3441821"/>
          </a:xfrm>
          <a:prstGeom prst="rect">
            <a:avLst/>
          </a:prstGeom>
          <a:noFill/>
          <a:ln w="9525">
            <a:noFill/>
            <a:miter lim="800000"/>
            <a:headEnd/>
            <a:tailEnd/>
          </a:ln>
        </p:spPr>
      </p:pic>
    </p:spTree>
    <p:extLst>
      <p:ext uri="{BB962C8B-B14F-4D97-AF65-F5344CB8AC3E}">
        <p14:creationId xmlns:p14="http://schemas.microsoft.com/office/powerpoint/2010/main" val="4114125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7. Expert Cultural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might conduct a short presentation of some aspect of their culture followed by questions from the class. </a:t>
            </a:r>
          </a:p>
        </p:txBody>
      </p:sp>
      <p:pic>
        <p:nvPicPr>
          <p:cNvPr id="6" name="Picture 5"/>
          <p:cNvPicPr>
            <a:picLocks noChangeAspect="1"/>
          </p:cNvPicPr>
          <p:nvPr/>
        </p:nvPicPr>
        <p:blipFill>
          <a:blip r:embed="rId2"/>
          <a:stretch>
            <a:fillRect/>
          </a:stretch>
        </p:blipFill>
        <p:spPr>
          <a:xfrm>
            <a:off x="1905000" y="3528046"/>
            <a:ext cx="3330053" cy="3330053"/>
          </a:xfrm>
          <a:prstGeom prst="rect">
            <a:avLst/>
          </a:prstGeom>
        </p:spPr>
      </p:pic>
      <p:pic>
        <p:nvPicPr>
          <p:cNvPr id="7" name="Picture 6"/>
          <p:cNvPicPr>
            <a:picLocks noChangeAspect="1"/>
          </p:cNvPicPr>
          <p:nvPr/>
        </p:nvPicPr>
        <p:blipFill>
          <a:blip r:embed="rId3"/>
          <a:stretch>
            <a:fillRect/>
          </a:stretch>
        </p:blipFill>
        <p:spPr>
          <a:xfrm>
            <a:off x="5356749" y="3528047"/>
            <a:ext cx="4582643" cy="3330053"/>
          </a:xfrm>
          <a:prstGeom prst="rect">
            <a:avLst/>
          </a:prstGeom>
        </p:spPr>
      </p:pic>
      <p:pic>
        <p:nvPicPr>
          <p:cNvPr id="2" name="Picture 1"/>
          <p:cNvPicPr>
            <a:picLocks noChangeAspect="1"/>
          </p:cNvPicPr>
          <p:nvPr/>
        </p:nvPicPr>
        <p:blipFill>
          <a:blip r:embed="rId4"/>
          <a:stretch>
            <a:fillRect/>
          </a:stretch>
        </p:blipFill>
        <p:spPr>
          <a:xfrm>
            <a:off x="-99057" y="3528045"/>
            <a:ext cx="2591025" cy="3078747"/>
          </a:xfrm>
          <a:prstGeom prst="rect">
            <a:avLst/>
          </a:prstGeom>
        </p:spPr>
      </p:pic>
    </p:spTree>
    <p:extLst>
      <p:ext uri="{BB962C8B-B14F-4D97-AF65-F5344CB8AC3E}">
        <p14:creationId xmlns:p14="http://schemas.microsoft.com/office/powerpoint/2010/main" val="3009070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Title 1"/>
          <p:cNvSpPr>
            <a:spLocks noGrp="1"/>
          </p:cNvSpPr>
          <p:nvPr>
            <p:ph type="title"/>
          </p:nvPr>
        </p:nvSpPr>
        <p:spPr>
          <a:xfrm>
            <a:off x="2068513" y="914400"/>
            <a:ext cx="8229600" cy="11430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Web Conferencing</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Dubai to Puerto Rico (Edgar Leon)</a:t>
            </a:r>
            <a:r>
              <a:rPr lang="en-US" altLang="en-US" b="1" dirty="0" smtClean="0">
                <a:latin typeface="Tahoma" panose="020B0604030504040204" pitchFamily="34" charset="0"/>
                <a:cs typeface="Tahoma" panose="020B0604030504040204" pitchFamily="34" charset="0"/>
              </a:rPr>
              <a:t/>
            </a:r>
            <a:br>
              <a:rPr lang="en-US" altLang="en-US" b="1" dirty="0" smtClean="0">
                <a:latin typeface="Tahoma" panose="020B0604030504040204" pitchFamily="34" charset="0"/>
                <a:cs typeface="Tahoma" panose="020B0604030504040204" pitchFamily="34" charset="0"/>
              </a:rPr>
            </a:br>
            <a:r>
              <a:rPr lang="en-US" altLang="en-US" sz="1000" b="1" dirty="0">
                <a:latin typeface="Tahoma" panose="020B0604030504040204" pitchFamily="34" charset="0"/>
                <a:cs typeface="Tahoma" panose="020B0604030504040204" pitchFamily="34" charset="0"/>
                <a:hlinkClick r:id="rId2"/>
              </a:rPr>
              <a:t>https://www.youtube.com/watch?v=Imxw0YwTh2Y&amp;list=UUClhO-jnvl1pEXd9Skv-_Iw</a:t>
            </a:r>
            <a:r>
              <a:rPr lang="en-US" altLang="en-US" sz="1000" b="1" dirty="0">
                <a:latin typeface="Tahoma" panose="020B0604030504040204" pitchFamily="34" charset="0"/>
                <a:cs typeface="Tahoma" panose="020B0604030504040204" pitchFamily="34" charset="0"/>
              </a:rPr>
              <a:t> </a:t>
            </a:r>
          </a:p>
        </p:txBody>
      </p:sp>
      <p:pic>
        <p:nvPicPr>
          <p:cNvPr id="1013763" name="Picture 2"/>
          <p:cNvPicPr>
            <a:picLocks noChangeAspect="1"/>
          </p:cNvPicPr>
          <p:nvPr/>
        </p:nvPicPr>
        <p:blipFill>
          <a:blip r:embed="rId3">
            <a:extLst>
              <a:ext uri="{28A0092B-C50C-407E-A947-70E740481C1C}">
                <a14:useLocalDpi xmlns:a14="http://schemas.microsoft.com/office/drawing/2010/main" val="0"/>
              </a:ext>
            </a:extLst>
          </a:blip>
          <a:srcRect l="8084" t="25751" r="11975" b="2145"/>
          <a:stretch>
            <a:fillRect/>
          </a:stretch>
        </p:blipFill>
        <p:spPr bwMode="auto">
          <a:xfrm>
            <a:off x="1741489" y="2438400"/>
            <a:ext cx="8556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98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50" y="411163"/>
            <a:ext cx="8284495" cy="2263671"/>
          </a:xfrm>
        </p:spPr>
        <p:txBody>
          <a:bodyPr>
            <a:normAutofit fontScale="90000"/>
          </a:bodyPr>
          <a:lstStyle/>
          <a:p>
            <a:pPr>
              <a:defRPr/>
            </a:pPr>
            <a:r>
              <a:rPr lang="en-US" altLang="en-US" sz="3200" b="1" dirty="0" smtClean="0">
                <a:latin typeface="Tahoma" pitchFamily="34" charset="0"/>
                <a:ea typeface="Tahoma" panose="020B0604030504040204" pitchFamily="34" charset="0"/>
                <a:cs typeface="Tahoma" panose="020B0604030504040204" pitchFamily="34" charset="0"/>
              </a:rPr>
              <a:t>Q&amp;A </a:t>
            </a:r>
            <a:r>
              <a:rPr lang="en-US" altLang="en-US" sz="3200" b="1" dirty="0">
                <a:latin typeface="Tahoma" pitchFamily="34" charset="0"/>
                <a:ea typeface="Tahoma" panose="020B0604030504040204" pitchFamily="34" charset="0"/>
                <a:cs typeface="Tahoma" panose="020B0604030504040204" pitchFamily="34" charset="0"/>
              </a:rPr>
              <a:t>Web </a:t>
            </a:r>
            <a:r>
              <a:rPr lang="en-US" altLang="en-US" sz="3200" b="1" dirty="0" smtClean="0">
                <a:latin typeface="Tahoma" pitchFamily="34" charset="0"/>
                <a:ea typeface="Tahoma" panose="020B0604030504040204" pitchFamily="34" charset="0"/>
                <a:cs typeface="Tahoma" panose="020B0604030504040204" pitchFamily="34" charset="0"/>
              </a:rPr>
              <a:t>Conferencing </a:t>
            </a:r>
            <a:r>
              <a:rPr lang="en-US" altLang="en-US" sz="3200" b="1" dirty="0" smtClean="0">
                <a:solidFill>
                  <a:srgbClr val="FF0000"/>
                </a:solidFill>
                <a:latin typeface="Tahoma" pitchFamily="34" charset="0"/>
                <a:ea typeface="Tahoma" panose="020B0604030504040204" pitchFamily="34" charset="0"/>
                <a:cs typeface="Tahoma" panose="020B0604030504040204" pitchFamily="34" charset="0"/>
              </a:rPr>
              <a:t>(Feb/May 2015</a:t>
            </a:r>
            <a:r>
              <a:rPr lang="en-US" altLang="en-US" sz="3200" b="1" dirty="0" smtClean="0">
                <a:solidFill>
                  <a:srgbClr val="FF0000"/>
                </a:solidFill>
                <a:latin typeface="Tahoma" pitchFamily="34" charset="0"/>
                <a:ea typeface="Tahoma" panose="020B0604030504040204" pitchFamily="34" charset="0"/>
                <a:cs typeface="Tahoma" panose="020B0604030504040204" pitchFamily="34" charset="0"/>
              </a:rPr>
              <a:t>)</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Chat in Adobe Connect with students in Kazakhstan about language learning</a:t>
            </a:r>
            <a:r>
              <a:rPr lang="en-US" altLang="en-US" sz="3600" b="1" dirty="0">
                <a:latin typeface="Tahoma" panose="020B0604030504040204" pitchFamily="34" charset="0"/>
                <a:ea typeface="Tahoma" panose="020B0604030504040204" pitchFamily="34" charset="0"/>
                <a:cs typeface="Tahoma" panose="020B0604030504040204" pitchFamily="34" charset="0"/>
              </a:rPr>
              <a:t/>
            </a:r>
            <a:br>
              <a:rPr lang="en-US" altLang="en-US" sz="3600" b="1" dirty="0">
                <a:latin typeface="Tahoma" panose="020B0604030504040204" pitchFamily="34" charset="0"/>
                <a:ea typeface="Tahoma" panose="020B0604030504040204" pitchFamily="34" charset="0"/>
                <a:cs typeface="Tahoma" panose="020B0604030504040204" pitchFamily="34" charset="0"/>
              </a:rPr>
            </a:br>
            <a:r>
              <a:rPr lang="en-US" altLang="en-US" sz="2700" b="1" dirty="0">
                <a:latin typeface="Tahoma" panose="020B0604030504040204" pitchFamily="34" charset="0"/>
                <a:ea typeface="Tahoma" panose="020B0604030504040204" pitchFamily="34" charset="0"/>
                <a:cs typeface="Tahoma" panose="020B0604030504040204" pitchFamily="34" charset="0"/>
              </a:rPr>
              <a:t>(Adobe Connect, Jabber, </a:t>
            </a:r>
            <a:r>
              <a:rPr lang="en-US" altLang="en-US" sz="2700" b="1" dirty="0" err="1">
                <a:latin typeface="Tahoma" panose="020B0604030504040204" pitchFamily="34" charset="0"/>
                <a:ea typeface="Tahoma" panose="020B0604030504040204" pitchFamily="34" charset="0"/>
                <a:cs typeface="Tahoma" panose="020B0604030504040204" pitchFamily="34" charset="0"/>
              </a:rPr>
              <a:t>iMeet</a:t>
            </a:r>
            <a:r>
              <a:rPr lang="en-US" altLang="en-US" sz="2700" b="1" dirty="0">
                <a:latin typeface="Tahoma" panose="020B0604030504040204" pitchFamily="34" charset="0"/>
                <a:ea typeface="Tahoma" panose="020B0604030504040204" pitchFamily="34" charset="0"/>
                <a:cs typeface="Tahoma" panose="020B0604030504040204" pitchFamily="34" charset="0"/>
              </a:rPr>
              <a:t>, GoToMeeting, etc.)</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45" y="2841652"/>
            <a:ext cx="8534400" cy="3733800"/>
          </a:xfrm>
          <a:prstGeom prst="rect">
            <a:avLst/>
          </a:prstGeom>
        </p:spPr>
      </p:pic>
    </p:spTree>
    <p:extLst>
      <p:ext uri="{BB962C8B-B14F-4D97-AF65-F5344CB8AC3E}">
        <p14:creationId xmlns:p14="http://schemas.microsoft.com/office/powerpoint/2010/main" val="1342720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8</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Interviews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dirty="0" smtClean="0"/>
              <a:t>	</a:t>
            </a:r>
            <a:r>
              <a:rPr lang="en-US" b="1" dirty="0" smtClean="0">
                <a:latin typeface="Tahoma" panose="020B0604030504040204" pitchFamily="34" charset="0"/>
                <a:ea typeface="Tahoma" panose="020B0604030504040204" pitchFamily="34" charset="0"/>
                <a:cs typeface="Tahoma" panose="020B0604030504040204" pitchFamily="34" charset="0"/>
              </a:rPr>
              <a:t>Students </a:t>
            </a:r>
            <a:r>
              <a:rPr lang="en-US" b="1" dirty="0">
                <a:latin typeface="Tahoma" panose="020B0604030504040204" pitchFamily="34" charset="0"/>
                <a:ea typeface="Tahoma" panose="020B0604030504040204" pitchFamily="34" charset="0"/>
                <a:cs typeface="Tahoma" panose="020B0604030504040204" pitchFamily="34" charset="0"/>
              </a:rPr>
              <a:t>might read the biography or resume of the guest as well as available articles, books, and other resources about this person. Next, the guest might respond to questions from the class based on these resources.</a:t>
            </a:r>
          </a:p>
        </p:txBody>
      </p:sp>
      <p:pic>
        <p:nvPicPr>
          <p:cNvPr id="9" name="Picture 8"/>
          <p:cNvPicPr>
            <a:picLocks noChangeAspect="1"/>
          </p:cNvPicPr>
          <p:nvPr/>
        </p:nvPicPr>
        <p:blipFill rotWithShape="1">
          <a:blip r:embed="rId2"/>
          <a:srcRect t="13131" r="77924" b="53313"/>
          <a:stretch/>
        </p:blipFill>
        <p:spPr>
          <a:xfrm>
            <a:off x="6965891" y="4413854"/>
            <a:ext cx="2510204" cy="2444146"/>
          </a:xfrm>
          <a:prstGeom prst="rect">
            <a:avLst/>
          </a:prstGeom>
        </p:spPr>
      </p:pic>
      <p:pic>
        <p:nvPicPr>
          <p:cNvPr id="10" name="Picture 9"/>
          <p:cNvPicPr>
            <a:picLocks noChangeAspect="1"/>
          </p:cNvPicPr>
          <p:nvPr/>
        </p:nvPicPr>
        <p:blipFill rotWithShape="1">
          <a:blip r:embed="rId3"/>
          <a:srcRect l="980" t="13772" r="76475" b="52563"/>
          <a:stretch/>
        </p:blipFill>
        <p:spPr>
          <a:xfrm>
            <a:off x="4374174" y="4432106"/>
            <a:ext cx="2350105" cy="2247925"/>
          </a:xfrm>
          <a:prstGeom prst="rect">
            <a:avLst/>
          </a:prstGeom>
        </p:spPr>
      </p:pic>
    </p:spTree>
    <p:extLst>
      <p:ext uri="{BB962C8B-B14F-4D97-AF65-F5344CB8AC3E}">
        <p14:creationId xmlns:p14="http://schemas.microsoft.com/office/powerpoint/2010/main" val="1448393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p:nvPr>
        </p:nvSpPr>
        <p:spPr>
          <a:xfrm>
            <a:off x="1981200" y="274638"/>
            <a:ext cx="8382000" cy="1554162"/>
          </a:xfrm>
        </p:spPr>
        <p:txBody>
          <a:bodyPr/>
          <a:lstStyle/>
          <a:p>
            <a:r>
              <a:rPr lang="en-US" sz="2800" b="1" dirty="0">
                <a:latin typeface="Tahoma" panose="020B0604030504040204" pitchFamily="34" charset="0"/>
                <a:cs typeface="Tahoma" panose="020B0604030504040204" pitchFamily="34" charset="0"/>
              </a:rPr>
              <a:t>Videoconferencing (first demo in 1964 at the World’s Fair; use increased in 2003)</a:t>
            </a:r>
            <a:r>
              <a:rPr lang="en-US" sz="1400" b="1" dirty="0">
                <a:latin typeface="Tahoma" panose="020B0604030504040204" pitchFamily="34" charset="0"/>
                <a:cs typeface="Tahoma" panose="020B0604030504040204" pitchFamily="34" charset="0"/>
              </a:rPr>
              <a:t/>
            </a:r>
            <a:br>
              <a:rPr lang="en-US" sz="1400" b="1" dirty="0">
                <a:latin typeface="Tahoma" panose="020B0604030504040204" pitchFamily="34" charset="0"/>
                <a:cs typeface="Tahoma" panose="020B0604030504040204" pitchFamily="34" charset="0"/>
              </a:rPr>
            </a:br>
            <a:r>
              <a:rPr lang="en-US" sz="1400" b="1" dirty="0">
                <a:latin typeface="Tahoma" panose="020B0604030504040204" pitchFamily="34" charset="0"/>
                <a:cs typeface="Tahoma" panose="020B0604030504040204" pitchFamily="34" charset="0"/>
              </a:rPr>
              <a:t>Tablets Rock On: Education Tech Through The Ages, Information Week, February 26, 2013</a:t>
            </a:r>
            <a:br>
              <a:rPr lang="en-US" sz="1400" b="1" dirty="0">
                <a:latin typeface="Tahoma" panose="020B0604030504040204" pitchFamily="34" charset="0"/>
                <a:cs typeface="Tahoma" panose="020B0604030504040204" pitchFamily="34" charset="0"/>
              </a:rPr>
            </a:br>
            <a:r>
              <a:rPr lang="en-US" sz="800" b="1" dirty="0">
                <a:latin typeface="Tahoma" panose="020B0604030504040204" pitchFamily="34" charset="0"/>
                <a:cs typeface="Tahoma" panose="020B0604030504040204" pitchFamily="34" charset="0"/>
                <a:hlinkClick r:id="rId2"/>
              </a:rPr>
              <a:t>http://www.informationweek.com/education/instructional-it/blended-learning-improves-test-scores-st/240159840</a:t>
            </a:r>
            <a:endParaRPr lang="en-US" sz="800" dirty="0">
              <a:latin typeface="Tahoma" panose="020B0604030504040204" pitchFamily="34" charset="0"/>
              <a:cs typeface="Tahoma" panose="020B0604030504040204" pitchFamily="34" charset="0"/>
            </a:endParaRPr>
          </a:p>
        </p:txBody>
      </p:sp>
      <p:pic>
        <p:nvPicPr>
          <p:cNvPr id="419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2057400"/>
            <a:ext cx="78533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546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image048"/>
          <p:cNvPicPr>
            <a:picLocks noChangeAspect="1" noChangeArrowheads="1"/>
          </p:cNvPicPr>
          <p:nvPr/>
        </p:nvPicPr>
        <p:blipFill rotWithShape="1">
          <a:blip r:embed="rId2">
            <a:extLst>
              <a:ext uri="{28A0092B-C50C-407E-A947-70E740481C1C}">
                <a14:useLocalDpi xmlns:a14="http://schemas.microsoft.com/office/drawing/2010/main" val="0"/>
              </a:ext>
            </a:extLst>
          </a:blip>
          <a:srcRect t="22190" r="25627"/>
          <a:stretch/>
        </p:blipFill>
        <p:spPr bwMode="auto">
          <a:xfrm>
            <a:off x="1600200" y="1827054"/>
            <a:ext cx="9067800" cy="502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7675" y="410839"/>
            <a:ext cx="8229600" cy="1143000"/>
          </a:xfrm>
        </p:spPr>
        <p:txBody>
          <a:bodyPr>
            <a:normAutofit fontScale="90000"/>
          </a:bodyPr>
          <a:lstStyle/>
          <a:p>
            <a:r>
              <a:rPr lang="en-US" altLang="en-US" sz="4000" b="1" dirty="0" smtClean="0">
                <a:latin typeface="Tahoma" pitchFamily="34" charset="0"/>
                <a:ea typeface="SimSun" pitchFamily="2" charset="-122"/>
                <a:cs typeface="Tahoma" pitchFamily="34" charset="0"/>
              </a:rPr>
              <a:t>Guest </a:t>
            </a:r>
            <a:r>
              <a:rPr lang="en-US" altLang="en-US" sz="4000" b="1" dirty="0">
                <a:latin typeface="Tahoma" pitchFamily="34" charset="0"/>
                <a:ea typeface="SimSun" pitchFamily="2" charset="-122"/>
                <a:cs typeface="Tahoma" pitchFamily="34" charset="0"/>
              </a:rPr>
              <a:t>Chats </a:t>
            </a:r>
            <a:r>
              <a:rPr lang="en-US" altLang="en-US" sz="4000" b="1" dirty="0" smtClean="0">
                <a:latin typeface="Tahoma" pitchFamily="34" charset="0"/>
                <a:ea typeface="SimSun" pitchFamily="2" charset="-122"/>
                <a:cs typeface="Tahoma" pitchFamily="34" charset="0"/>
              </a:rPr>
              <a:t>(in Adobe Connect)</a:t>
            </a:r>
            <a:br>
              <a:rPr lang="en-US" altLang="en-US" sz="4000" b="1" dirty="0" smtClean="0">
                <a:latin typeface="Tahoma" pitchFamily="34" charset="0"/>
                <a:ea typeface="SimSun" pitchFamily="2" charset="-122"/>
                <a:cs typeface="Tahoma" pitchFamily="34" charset="0"/>
              </a:rPr>
            </a:br>
            <a:r>
              <a:rPr lang="en-US" altLang="en-US" sz="2000" b="1" dirty="0" smtClean="0">
                <a:latin typeface="Tahoma" pitchFamily="34" charset="0"/>
                <a:ea typeface="SimSun" pitchFamily="2" charset="-122"/>
                <a:cs typeface="Tahoma" pitchFamily="34" charset="0"/>
              </a:rPr>
              <a:t>(</a:t>
            </a:r>
            <a:r>
              <a:rPr lang="en-US" altLang="en-US" sz="2000" b="1" dirty="0">
                <a:latin typeface="Tahoma" pitchFamily="34" charset="0"/>
                <a:ea typeface="SimSun" pitchFamily="2" charset="-122"/>
                <a:cs typeface="Tahoma" pitchFamily="34" charset="0"/>
              </a:rPr>
              <a:t>e.g., </a:t>
            </a:r>
            <a:r>
              <a:rPr lang="en-US" sz="2000" b="1" dirty="0">
                <a:latin typeface="Tahoma" panose="020B0604030504040204" pitchFamily="34" charset="0"/>
                <a:ea typeface="Tahoma" panose="020B0604030504040204" pitchFamily="34" charset="0"/>
                <a:cs typeface="Tahoma" panose="020B0604030504040204" pitchFamily="34" charset="0"/>
              </a:rPr>
              <a:t>Emily Hixon, January 20, 2015)</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hlinkClick r:id="rId3"/>
              </a:rPr>
              <a:t>/</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4"/>
          <a:srcRect l="32821" t="6347" r="17448" b="21717"/>
          <a:stretch/>
        </p:blipFill>
        <p:spPr>
          <a:xfrm>
            <a:off x="3352800" y="1814697"/>
            <a:ext cx="7315200" cy="4974336"/>
          </a:xfrm>
          <a:prstGeom prst="rect">
            <a:avLst/>
          </a:prstGeom>
        </p:spPr>
      </p:pic>
      <p:pic>
        <p:nvPicPr>
          <p:cNvPr id="5" name="Picture 4"/>
          <p:cNvPicPr>
            <a:picLocks noChangeAspect="1"/>
          </p:cNvPicPr>
          <p:nvPr/>
        </p:nvPicPr>
        <p:blipFill rotWithShape="1">
          <a:blip r:embed="rId5"/>
          <a:srcRect t="21032" r="15587" b="-1"/>
          <a:stretch/>
        </p:blipFill>
        <p:spPr>
          <a:xfrm>
            <a:off x="1600201" y="1981201"/>
            <a:ext cx="9076765" cy="4528715"/>
          </a:xfrm>
          <a:prstGeom prst="rect">
            <a:avLst/>
          </a:prstGeom>
        </p:spPr>
      </p:pic>
      <p:pic>
        <p:nvPicPr>
          <p:cNvPr id="6" name="Picture 3"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732363"/>
            <a:ext cx="8477462" cy="4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8"/>
          <p:cNvPicPr>
            <a:picLocks noChangeAspect="1" noChangeArrowheads="1"/>
          </p:cNvPicPr>
          <p:nvPr/>
        </p:nvPicPr>
        <p:blipFill rotWithShape="1">
          <a:blip r:embed="rId7">
            <a:extLst>
              <a:ext uri="{28A0092B-C50C-407E-A947-70E740481C1C}">
                <a14:useLocalDpi xmlns:a14="http://schemas.microsoft.com/office/drawing/2010/main" val="0"/>
              </a:ext>
            </a:extLst>
          </a:blip>
          <a:srcRect r="716" b="18061"/>
          <a:stretch/>
        </p:blipFill>
        <p:spPr bwMode="auto">
          <a:xfrm>
            <a:off x="3124200" y="1732362"/>
            <a:ext cx="7634114" cy="50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8">
            <a:extLst>
              <a:ext uri="{28A0092B-C50C-407E-A947-70E740481C1C}">
                <a14:useLocalDpi xmlns:a14="http://schemas.microsoft.com/office/drawing/2010/main" val="0"/>
              </a:ext>
            </a:extLst>
          </a:blip>
          <a:srcRect t="18500" r="31145" b="17796"/>
          <a:stretch>
            <a:fillRect/>
          </a:stretch>
        </p:blipFill>
        <p:spPr bwMode="auto">
          <a:xfrm>
            <a:off x="1997373" y="1792388"/>
            <a:ext cx="8763000" cy="4959135"/>
          </a:xfrm>
          <a:prstGeom prst="rect">
            <a:avLst/>
          </a:prstGeom>
          <a:noFill/>
          <a:ln>
            <a:noFill/>
          </a:ln>
        </p:spPr>
      </p:pic>
      <p:pic>
        <p:nvPicPr>
          <p:cNvPr id="11" name="Picture 1" descr="image003"/>
          <p:cNvPicPr>
            <a:picLocks noChangeAspect="1" noChangeArrowheads="1"/>
          </p:cNvPicPr>
          <p:nvPr/>
        </p:nvPicPr>
        <p:blipFill rotWithShape="1">
          <a:blip r:embed="rId9">
            <a:extLst>
              <a:ext uri="{28A0092B-C50C-407E-A947-70E740481C1C}">
                <a14:useLocalDpi xmlns:a14="http://schemas.microsoft.com/office/drawing/2010/main" val="0"/>
              </a:ext>
            </a:extLst>
          </a:blip>
          <a:srcRect t="2198" r="25565"/>
          <a:stretch/>
        </p:blipFill>
        <p:spPr bwMode="auto">
          <a:xfrm>
            <a:off x="1671341" y="1833554"/>
            <a:ext cx="90138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7" y="196554"/>
            <a:ext cx="10952861" cy="2033898"/>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12,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Discuss Course Requirements</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R511 </a:t>
            </a:r>
            <a:r>
              <a:rPr lang="en-US" sz="2800" b="1" dirty="0" smtClean="0">
                <a:latin typeface="Tahoma" panose="020B0604030504040204" pitchFamily="34" charset="0"/>
                <a:ea typeface="Tahoma" panose="020B0604030504040204" pitchFamily="34" charset="0"/>
                <a:cs typeface="Tahoma" panose="020B0604030504040204" pitchFamily="34" charset="0"/>
              </a:rPr>
              <a:t>Chat with </a:t>
            </a:r>
            <a:r>
              <a:rPr lang="en-US" sz="2800" b="1" dirty="0" smtClean="0">
                <a:latin typeface="Tahoma" panose="020B0604030504040204" pitchFamily="34" charset="0"/>
                <a:ea typeface="Tahoma" panose="020B0604030504040204" pitchFamily="34" charset="0"/>
                <a:cs typeface="Tahoma" panose="020B0604030504040204" pitchFamily="34" charset="0"/>
              </a:rPr>
              <a:t>Minkyoung Kim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image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393" y="2133359"/>
            <a:ext cx="6490531" cy="454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79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8" y="633561"/>
            <a:ext cx="109728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2016</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Guest Expert Chat</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R511 </a:t>
            </a:r>
            <a:r>
              <a:rPr lang="en-US" sz="2800" b="1" dirty="0" smtClean="0">
                <a:latin typeface="Tahoma" panose="020B0604030504040204" pitchFamily="34" charset="0"/>
                <a:ea typeface="Tahoma" panose="020B0604030504040204" pitchFamily="34" charset="0"/>
                <a:cs typeface="Tahoma" panose="020B0604030504040204" pitchFamily="34" charset="0"/>
              </a:rPr>
              <a:t>Chat with Mike Molenda</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209801"/>
            <a:ext cx="660017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47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9. Expert Life Stories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might detail different stories or situations that he or she has encountered related to a certain topic of the class. Students in the class can comment on them and ask questions as needed.</a:t>
            </a:r>
          </a:p>
        </p:txBody>
      </p:sp>
      <p:pic>
        <p:nvPicPr>
          <p:cNvPr id="8" name="Picture 1" descr="image003"/>
          <p:cNvPicPr>
            <a:picLocks noChangeAspect="1" noChangeArrowheads="1"/>
          </p:cNvPicPr>
          <p:nvPr/>
        </p:nvPicPr>
        <p:blipFill>
          <a:blip r:embed="rId2" cstate="print"/>
          <a:srcRect/>
          <a:stretch>
            <a:fillRect/>
          </a:stretch>
        </p:blipFill>
        <p:spPr bwMode="auto">
          <a:xfrm>
            <a:off x="1607511" y="4207028"/>
            <a:ext cx="4934804" cy="26509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630" t="8571"/>
          <a:stretch>
            <a:fillRect/>
          </a:stretch>
        </p:blipFill>
        <p:spPr bwMode="auto">
          <a:xfrm>
            <a:off x="6868953" y="4209884"/>
            <a:ext cx="4054927" cy="26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408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10. Expert Session Archive Reviews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90641" y="1875512"/>
            <a:ext cx="10458318" cy="3418890"/>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class might watch one or more guest expert sessions from a previous semester and form discussion groups based on controversial, confusing, or complex aspects of such sessions.</a:t>
            </a:r>
          </a:p>
        </p:txBody>
      </p:sp>
      <p:pic>
        <p:nvPicPr>
          <p:cNvPr id="7" name="Picture 11" descr="image037"/>
          <p:cNvPicPr>
            <a:picLocks noChangeAspect="1" noChangeArrowheads="1"/>
          </p:cNvPicPr>
          <p:nvPr/>
        </p:nvPicPr>
        <p:blipFill rotWithShape="1">
          <a:blip r:embed="rId2">
            <a:extLst>
              <a:ext uri="{28A0092B-C50C-407E-A947-70E740481C1C}">
                <a14:useLocalDpi xmlns:a14="http://schemas.microsoft.com/office/drawing/2010/main" val="0"/>
              </a:ext>
            </a:extLst>
          </a:blip>
          <a:srcRect l="1121" t="22175" r="25582" b="13970"/>
          <a:stretch/>
        </p:blipFill>
        <p:spPr bwMode="auto">
          <a:xfrm>
            <a:off x="2885812" y="4029979"/>
            <a:ext cx="6082019" cy="282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9258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1981200" y="473072"/>
            <a:ext cx="8229600" cy="1866900"/>
          </a:xfrm>
        </p:spPr>
        <p:txBody>
          <a:bodyPr/>
          <a:lstStyle/>
          <a:p>
            <a:r>
              <a:rPr lang="en-US" sz="3600" b="1" dirty="0" err="1" smtClean="0">
                <a:solidFill>
                  <a:schemeClr val="tx1"/>
                </a:solidFill>
                <a:latin typeface="Tahoma" panose="020B0604030504040204" pitchFamily="34" charset="0"/>
                <a:cs typeface="Tahoma" panose="020B0604030504040204" pitchFamily="34" charset="0"/>
              </a:rPr>
              <a:t>GETideas</a:t>
            </a:r>
            <a:r>
              <a:rPr lang="en-US" sz="3600" b="1" dirty="0" smtClean="0">
                <a:solidFill>
                  <a:schemeClr val="tx1"/>
                </a:solidFill>
                <a:latin typeface="Tahoma" panose="020B0604030504040204" pitchFamily="34" charset="0"/>
                <a:cs typeface="Tahoma" panose="020B0604030504040204" pitchFamily="34" charset="0"/>
              </a:rPr>
              <a:t> </a:t>
            </a:r>
            <a:r>
              <a:rPr lang="en-US" sz="3600" b="1" dirty="0">
                <a:solidFill>
                  <a:schemeClr val="tx1"/>
                </a:solidFill>
                <a:latin typeface="Tahoma" panose="020B0604030504040204" pitchFamily="34" charset="0"/>
                <a:cs typeface="Tahoma" panose="020B0604030504040204" pitchFamily="34" charset="0"/>
              </a:rPr>
              <a:t>Channel, Cisco </a:t>
            </a:r>
            <a:r>
              <a:rPr lang="en-US" sz="3200" b="1" dirty="0" smtClean="0">
                <a:solidFill>
                  <a:schemeClr val="tx1"/>
                </a:solidFill>
                <a:latin typeface="Tahoma" panose="020B0604030504040204" pitchFamily="34" charset="0"/>
                <a:cs typeface="Tahoma" panose="020B0604030504040204" pitchFamily="34" charset="0"/>
              </a:rPr>
              <a:t/>
            </a:r>
            <a:br>
              <a:rPr lang="en-US" sz="32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a:t>
            </a:r>
            <a:r>
              <a:rPr lang="en-US" sz="2400" b="1" dirty="0">
                <a:solidFill>
                  <a:schemeClr val="tx1"/>
                </a:solidFill>
                <a:latin typeface="Tahoma" panose="020B0604030504040204" pitchFamily="34" charset="0"/>
                <a:cs typeface="Tahoma" panose="020B0604030504040204" pitchFamily="34" charset="0"/>
              </a:rPr>
              <a:t>Thought Leader Series uploaded to </a:t>
            </a:r>
            <a:r>
              <a:rPr lang="en-US" sz="2400" b="1" dirty="0" err="1">
                <a:solidFill>
                  <a:schemeClr val="tx1"/>
                </a:solidFill>
                <a:latin typeface="Tahoma" panose="020B0604030504040204" pitchFamily="34" charset="0"/>
                <a:cs typeface="Tahoma" panose="020B0604030504040204" pitchFamily="34" charset="0"/>
              </a:rPr>
              <a:t>YouTubEdu</a:t>
            </a:r>
            <a:r>
              <a:rPr lang="en-US" sz="2400" b="1" dirty="0" smtClean="0">
                <a:solidFill>
                  <a:schemeClr val="tx1"/>
                </a:solidFill>
                <a:latin typeface="Tahoma" panose="020B0604030504040204" pitchFamily="34" charset="0"/>
                <a:cs typeface="Tahoma" panose="020B0604030504040204" pitchFamily="34" charset="0"/>
              </a:rPr>
              <a:t>)</a:t>
            </a:r>
            <a:br>
              <a:rPr lang="en-US" sz="24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July </a:t>
            </a:r>
            <a:r>
              <a:rPr lang="en-US" sz="2400" b="1" dirty="0">
                <a:solidFill>
                  <a:schemeClr val="tx1"/>
                </a:solidFill>
                <a:latin typeface="Tahoma" panose="020B0604030504040204" pitchFamily="34" charset="0"/>
                <a:cs typeface="Tahoma" panose="020B0604030504040204" pitchFamily="34" charset="0"/>
              </a:rPr>
              <a:t>22, 2011</a:t>
            </a:r>
            <a:endParaRPr lang="en-US" sz="2000" b="1" dirty="0">
              <a:solidFill>
                <a:schemeClr val="tx1"/>
              </a:solidFill>
              <a:latin typeface="Tahoma" panose="020B0604030504040204" pitchFamily="34" charset="0"/>
              <a:cs typeface="Tahoma" panose="020B0604030504040204" pitchFamily="34" charset="0"/>
            </a:endParaRPr>
          </a:p>
        </p:txBody>
      </p:sp>
      <p:pic>
        <p:nvPicPr>
          <p:cNvPr id="263171" name="Picture 2"/>
          <p:cNvPicPr>
            <a:picLocks noChangeAspect="1" noChangeArrowheads="1"/>
          </p:cNvPicPr>
          <p:nvPr/>
        </p:nvPicPr>
        <p:blipFill>
          <a:blip r:embed="rId2">
            <a:extLst>
              <a:ext uri="{28A0092B-C50C-407E-A947-70E740481C1C}">
                <a14:useLocalDpi xmlns:a14="http://schemas.microsoft.com/office/drawing/2010/main" val="0"/>
              </a:ext>
            </a:extLst>
          </a:blip>
          <a:srcRect l="12381" t="18730" r="44632" b="2745"/>
          <a:stretch>
            <a:fillRect/>
          </a:stretch>
        </p:blipFill>
        <p:spPr bwMode="auto">
          <a:xfrm>
            <a:off x="1524044" y="2286000"/>
            <a:ext cx="41433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2"/>
          <p:cNvPicPr>
            <a:picLocks noChangeAspect="1" noChangeArrowheads="1"/>
          </p:cNvPicPr>
          <p:nvPr/>
        </p:nvPicPr>
        <p:blipFill>
          <a:blip r:embed="rId3">
            <a:extLst>
              <a:ext uri="{28A0092B-C50C-407E-A947-70E740481C1C}">
                <a14:useLocalDpi xmlns:a14="http://schemas.microsoft.com/office/drawing/2010/main" val="0"/>
              </a:ext>
            </a:extLst>
          </a:blip>
          <a:srcRect l="37061" t="41351" r="17024" b="2745"/>
          <a:stretch>
            <a:fillRect/>
          </a:stretch>
        </p:blipFill>
        <p:spPr bwMode="auto">
          <a:xfrm>
            <a:off x="5667419" y="2393944"/>
            <a:ext cx="6074308" cy="448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448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11</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Expert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Presentations and Webinars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a:t>
            </a:r>
            <a:r>
              <a:rPr lang="en-US" b="1" dirty="0" smtClean="0">
                <a:latin typeface="Tahoma" panose="020B0604030504040204" pitchFamily="34" charset="0"/>
                <a:ea typeface="Tahoma" panose="020B0604030504040204" pitchFamily="34" charset="0"/>
                <a:cs typeface="Tahoma" panose="020B0604030504040204" pitchFamily="34" charset="0"/>
              </a:rPr>
              <a:t>presentation followed by questions and answer session.</a:t>
            </a:r>
            <a:endParaRPr lang="en-US" sz="1200" b="1" dirty="0" smtClean="0">
              <a:latin typeface="Tahoma" panose="020B0604030504040204" pitchFamily="34" charset="0"/>
              <a:ea typeface="Tahoma" panose="020B0604030504040204" pitchFamily="34" charset="0"/>
              <a:cs typeface="Tahoma" panose="020B0604030504040204" pitchFamily="34" charset="0"/>
            </a:endParaRPr>
          </a:p>
          <a:p>
            <a:pPr>
              <a:buFontTx/>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a:buFontTx/>
              <a:buNone/>
            </a:pPr>
            <a:r>
              <a:rPr lang="en-US" sz="2400" b="1" dirty="0" smtClean="0">
                <a:latin typeface="Tahoma" panose="020B0604030504040204" pitchFamily="34" charset="0"/>
                <a:ea typeface="Tahoma" panose="020B0604030504040204" pitchFamily="34" charset="0"/>
                <a:cs typeface="Tahoma" panose="020B0604030504040204" pitchFamily="34" charset="0"/>
              </a:rPr>
              <a:t>	e.g.,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Cathy Davidson or Michael Wesch, </a:t>
            </a:r>
            <a:r>
              <a:rPr lang="en-US" sz="2400" b="1" dirty="0">
                <a:latin typeface="Tahoma" panose="020B0604030504040204" pitchFamily="34" charset="0"/>
                <a:ea typeface="Tahoma" panose="020B0604030504040204" pitchFamily="34" charset="0"/>
                <a:cs typeface="Tahoma" panose="020B0604030504040204" pitchFamily="34" charset="0"/>
              </a:rPr>
              <a:t>The End of Higher </a:t>
            </a:r>
            <a:r>
              <a:rPr lang="en-US" sz="2400" b="1" dirty="0" smtClean="0">
                <a:latin typeface="Tahoma" panose="020B0604030504040204" pitchFamily="34" charset="0"/>
                <a:ea typeface="Tahoma" panose="020B0604030504040204" pitchFamily="34" charset="0"/>
                <a:cs typeface="Tahoma" panose="020B0604030504040204" pitchFamily="34" charset="0"/>
              </a:rPr>
              <a:t>Education, </a:t>
            </a: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a:latin typeface="Tahoma" panose="020B0604030504040204" pitchFamily="34" charset="0"/>
                <a:ea typeface="Tahoma" panose="020B0604030504040204" pitchFamily="34" charset="0"/>
                <a:cs typeface="Tahoma" panose="020B0604030504040204" pitchFamily="34" charset="0"/>
                <a:hlinkClick r:id="rId2"/>
              </a:rPr>
              <a:t>://connectedcourses.net/thecourse/why-we-need-a-why/</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srcRect t="22055" r="20343" b="2958"/>
          <a:stretch/>
        </p:blipFill>
        <p:spPr>
          <a:xfrm>
            <a:off x="1080998" y="3954985"/>
            <a:ext cx="4378341" cy="2808747"/>
          </a:xfrm>
          <a:prstGeom prst="rect">
            <a:avLst/>
          </a:prstGeom>
        </p:spPr>
      </p:pic>
      <p:pic>
        <p:nvPicPr>
          <p:cNvPr id="7" name="Picture 6"/>
          <p:cNvPicPr>
            <a:picLocks noChangeAspect="1"/>
          </p:cNvPicPr>
          <p:nvPr/>
        </p:nvPicPr>
        <p:blipFill rotWithShape="1">
          <a:blip r:embed="rId4"/>
          <a:srcRect l="4974" t="22357" r="19381" b="6847"/>
          <a:stretch/>
        </p:blipFill>
        <p:spPr>
          <a:xfrm>
            <a:off x="5459339" y="3800966"/>
            <a:ext cx="5010699" cy="2884948"/>
          </a:xfrm>
          <a:prstGeom prst="rect">
            <a:avLst/>
          </a:prstGeom>
        </p:spPr>
      </p:pic>
    </p:spTree>
    <p:extLst>
      <p:ext uri="{BB962C8B-B14F-4D97-AF65-F5344CB8AC3E}">
        <p14:creationId xmlns:p14="http://schemas.microsoft.com/office/powerpoint/2010/main" val="2412596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2362200" y="304800"/>
            <a:ext cx="7848600" cy="2260600"/>
          </a:xfrm>
        </p:spPr>
        <p:txBody>
          <a:bodyPr/>
          <a:lstStyle/>
          <a:p>
            <a:r>
              <a:rPr lang="en-US" sz="3200" b="1" dirty="0">
                <a:solidFill>
                  <a:srgbClr val="FF0000"/>
                </a:solidFill>
                <a:latin typeface="Tahoma" panose="020B0604030504040204" pitchFamily="34" charset="0"/>
                <a:cs typeface="Tahoma" panose="020B0604030504040204" pitchFamily="34" charset="0"/>
              </a:rPr>
              <a:t>October 15, 2012</a:t>
            </a:r>
            <a:r>
              <a:rPr lang="en-US" sz="1000" b="1" dirty="0">
                <a:solidFill>
                  <a:srgbClr val="FF0000"/>
                </a:solidFill>
                <a:latin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cs typeface="Tahoma" panose="020B0604030504040204" pitchFamily="34" charset="0"/>
              </a:rPr>
              <a:t/>
            </a:r>
            <a:br>
              <a:rPr lang="en-US" sz="1000" b="1" dirty="0">
                <a:solidFill>
                  <a:schemeClr val="tx1"/>
                </a:solidFill>
                <a:latin typeface="Tahoma" panose="020B0604030504040204" pitchFamily="34" charset="0"/>
                <a:cs typeface="Tahoma" panose="020B0604030504040204" pitchFamily="34" charset="0"/>
              </a:rPr>
            </a:br>
            <a:r>
              <a:rPr lang="en-US" sz="3200" b="1" dirty="0">
                <a:latin typeface="Tahoma" panose="020B0604030504040204" pitchFamily="34" charset="0"/>
                <a:cs typeface="Tahoma" panose="020B0604030504040204" pitchFamily="34" charset="0"/>
              </a:rPr>
              <a:t>Reusable Khan</a:t>
            </a:r>
            <a:r>
              <a:rPr lang="en-US" sz="2400" b="1" dirty="0">
                <a:latin typeface="Tahoma" panose="020B0604030504040204" pitchFamily="34" charset="0"/>
                <a:cs typeface="Tahoma" panose="020B0604030504040204" pitchFamily="34" charset="0"/>
              </a:rPr>
              <a:t/>
            </a:r>
            <a:br>
              <a:rPr lang="en-US" sz="2400" b="1" dirty="0">
                <a:latin typeface="Tahoma" panose="020B0604030504040204" pitchFamily="34" charset="0"/>
                <a:cs typeface="Tahoma" panose="020B0604030504040204" pitchFamily="34" charset="0"/>
              </a:rPr>
            </a:br>
            <a:r>
              <a:rPr lang="en-US" sz="2400" b="1" dirty="0">
                <a:latin typeface="Tahoma" panose="020B0604030504040204" pitchFamily="34" charset="0"/>
                <a:cs typeface="Tahoma" panose="020B0604030504040204" pitchFamily="34" charset="0"/>
              </a:rPr>
              <a:t>Lacking Teachers and Textbooks, India’s Schools Turn to Khan Academy to Survive, NY Times</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Anupama</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Chandrasekaran</a:t>
            </a:r>
            <a:r>
              <a:rPr lang="en-US" sz="800" b="1" i="1" dirty="0">
                <a:latin typeface="Tahoma" panose="020B0604030504040204" pitchFamily="34" charset="0"/>
                <a:cs typeface="Tahoma" panose="020B0604030504040204" pitchFamily="34" charset="0"/>
              </a:rPr>
              <a:t/>
            </a:r>
            <a:br>
              <a:rPr lang="en-US" sz="800" b="1" i="1" dirty="0">
                <a:latin typeface="Tahoma" panose="020B0604030504040204" pitchFamily="34" charset="0"/>
                <a:cs typeface="Tahoma" panose="020B0604030504040204" pitchFamily="34" charset="0"/>
              </a:rPr>
            </a:br>
            <a:r>
              <a:rPr lang="en-US" sz="800" b="1" i="1" dirty="0">
                <a:latin typeface="Tahoma" panose="020B0604030504040204" pitchFamily="34" charset="0"/>
                <a:cs typeface="Tahoma" panose="020B0604030504040204" pitchFamily="34" charset="0"/>
                <a:hlinkClick r:id="rId2"/>
              </a:rPr>
              <a:t>http://india.blogs.nytimes.com/2012/10/15/lacking-teachers-and-textbooks-indias-schools-turn-to-khan-academy-to-survive/</a:t>
            </a:r>
            <a:r>
              <a:rPr lang="en-US" sz="800" b="1" i="1" dirty="0">
                <a:latin typeface="Tahoma" panose="020B0604030504040204" pitchFamily="34" charset="0"/>
                <a:cs typeface="Tahoma" panose="020B0604030504040204" pitchFamily="34" charset="0"/>
              </a:rPr>
              <a:t> </a:t>
            </a:r>
            <a:endParaRPr lang="en-US" sz="800" b="1" dirty="0">
              <a:latin typeface="Tahoma" panose="020B0604030504040204" pitchFamily="34" charset="0"/>
              <a:cs typeface="Tahoma" panose="020B0604030504040204" pitchFamily="34" charset="0"/>
            </a:endParaRPr>
          </a:p>
        </p:txBody>
      </p:sp>
      <p:pic>
        <p:nvPicPr>
          <p:cNvPr id="218115" name="Picture 2" descr="New York Tim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67000"/>
            <a:ext cx="419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2" descr="Students at Sree Karpagavalli Vidhyalaya school in Chennai, Tamil Nadu, watching Khan Academy math vide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957" y="3091543"/>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Box 5"/>
          <p:cNvSpPr txBox="1">
            <a:spLocks noChangeArrowheads="1"/>
          </p:cNvSpPr>
          <p:nvPr/>
        </p:nvSpPr>
        <p:spPr bwMode="auto">
          <a:xfrm>
            <a:off x="2286000" y="6096051"/>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b="1">
                <a:solidFill>
                  <a:srgbClr val="000000"/>
                </a:solidFill>
                <a:latin typeface="Tahoma" panose="020B0604030504040204" pitchFamily="34" charset="0"/>
                <a:cs typeface="Tahoma" panose="020B0604030504040204" pitchFamily="34" charset="0"/>
              </a:rPr>
              <a:t>Students at Sree Karpagavalli Vidhyalaya school in Chennai, Tamil Nadu, watching Khan Academy math videos.</a:t>
            </a:r>
          </a:p>
        </p:txBody>
      </p:sp>
      <p:pic>
        <p:nvPicPr>
          <p:cNvPr id="6" name="Picture 2"/>
          <p:cNvPicPr>
            <a:picLocks noChangeAspect="1" noChangeArrowheads="1"/>
          </p:cNvPicPr>
          <p:nvPr/>
        </p:nvPicPr>
        <p:blipFill>
          <a:blip r:embed="rId6" cstate="print"/>
          <a:srcRect l="11905" t="18823" r="38095" b="2745"/>
          <a:stretch>
            <a:fillRect/>
          </a:stretch>
        </p:blipFill>
        <p:spPr bwMode="auto">
          <a:xfrm>
            <a:off x="1594757" y="3091543"/>
            <a:ext cx="3069771" cy="2923368"/>
          </a:xfrm>
          <a:prstGeom prst="rect">
            <a:avLst/>
          </a:prstGeom>
          <a:noFill/>
          <a:ln w="9525">
            <a:noFill/>
            <a:miter lim="800000"/>
            <a:headEnd/>
            <a:tailEnd/>
          </a:ln>
        </p:spPr>
      </p:pic>
    </p:spTree>
    <p:extLst>
      <p:ext uri="{BB962C8B-B14F-4D97-AF65-F5344CB8AC3E}">
        <p14:creationId xmlns:p14="http://schemas.microsoft.com/office/powerpoint/2010/main" val="1382882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0" y="2297129"/>
            <a:ext cx="6019799" cy="4514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03" y="2297129"/>
            <a:ext cx="6043863" cy="45328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715" y="2831910"/>
            <a:ext cx="1887561" cy="1415671"/>
          </a:xfrm>
          <a:prstGeom prst="rect">
            <a:avLst/>
          </a:prstGeom>
        </p:spPr>
      </p:pic>
      <p:sp>
        <p:nvSpPr>
          <p:cNvPr id="2" name="Title 1"/>
          <p:cNvSpPr>
            <a:spLocks noGrp="1"/>
          </p:cNvSpPr>
          <p:nvPr>
            <p:ph type="title"/>
          </p:nvPr>
        </p:nvSpPr>
        <p:spPr>
          <a:xfrm>
            <a:off x="609603" y="274737"/>
            <a:ext cx="11038764" cy="1622401"/>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Videoconference</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3100" b="1" dirty="0" smtClean="0">
                <a:latin typeface="Tahoma" panose="020B0604030504040204" pitchFamily="34" charset="0"/>
                <a:ea typeface="Tahoma" panose="020B0604030504040204" pitchFamily="34" charset="0"/>
                <a:cs typeface="Tahoma" panose="020B0604030504040204" pitchFamily="34" charset="0"/>
              </a:rPr>
              <a:t>Shanghai, China, April 28, 2013</a:t>
            </a:r>
            <a:endParaRPr lang="en-US" sz="31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1696" y="4769892"/>
            <a:ext cx="2191224" cy="1643418"/>
          </a:xfrm>
          <a:prstGeom prst="rect">
            <a:avLst/>
          </a:prstGeom>
        </p:spPr>
      </p:pic>
    </p:spTree>
    <p:extLst>
      <p:ext uri="{BB962C8B-B14F-4D97-AF65-F5344CB8AC3E}">
        <p14:creationId xmlns:p14="http://schemas.microsoft.com/office/powerpoint/2010/main" val="11676758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458200" cy="21637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28, 2015</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t>World Bank Institute workshop to Zhengzhou city, China</a:t>
            </a:r>
            <a:r>
              <a:rPr lang="en-US" sz="2800" dirty="0"/>
              <a:t/>
            </a:r>
            <a:br>
              <a:rPr lang="en-US" sz="2800" dirty="0"/>
            </a:br>
            <a:r>
              <a:rPr lang="en-US" sz="1400" dirty="0"/>
              <a:t>Here is his webpage: </a:t>
            </a:r>
            <a:r>
              <a:rPr lang="en-US" sz="1400" u="sng" dirty="0">
                <a:hlinkClick r:id="rId2"/>
              </a:rPr>
              <a:t>http://</a:t>
            </a:r>
            <a:r>
              <a:rPr lang="en-US" sz="1400" u="sng" dirty="0">
                <a:hlinkClick r:id="rId2"/>
              </a:rPr>
              <a:t>michaeltrucano.com/index.html</a:t>
            </a:r>
            <a:r>
              <a:rPr lang="en-US" sz="1400" dirty="0"/>
              <a:t/>
            </a:r>
            <a:br>
              <a:rPr lang="en-US" sz="1400" dirty="0"/>
            </a:br>
            <a:r>
              <a:rPr lang="en-US" sz="1400" dirty="0"/>
              <a:t>Email: </a:t>
            </a:r>
            <a:r>
              <a:rPr lang="en-US" sz="1400" u="sng" dirty="0">
                <a:hlinkClick r:id="rId3"/>
              </a:rPr>
              <a:t>mtrucano@worldbank.org</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dirty="0">
                <a:hlinkClick r:id="rId4"/>
              </a:rPr>
              <a:t>https://</a:t>
            </a:r>
            <a:r>
              <a:rPr lang="en-US" sz="1400" dirty="0">
                <a:hlinkClick r:id="rId4"/>
              </a:rPr>
              <a:t>blogs.worldbank.org/edutech/edtech-and-mooc-times-china</a:t>
            </a:r>
            <a:r>
              <a:rPr lang="en-US" sz="1400" dirty="0"/>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008"/>
          <p:cNvPicPr>
            <a:picLocks noChangeAspect="1" noChangeArrowheads="1"/>
          </p:cNvPicPr>
          <p:nvPr/>
        </p:nvPicPr>
        <p:blipFill rotWithShape="1">
          <a:blip r:embed="rId5">
            <a:extLst>
              <a:ext uri="{28A0092B-C50C-407E-A947-70E740481C1C}">
                <a14:useLocalDpi xmlns:a14="http://schemas.microsoft.com/office/drawing/2010/main" val="0"/>
              </a:ext>
            </a:extLst>
          </a:blip>
          <a:srcRect l="67615" t="25594" r="9429" b="56768"/>
          <a:stretch/>
        </p:blipFill>
        <p:spPr bwMode="auto">
          <a:xfrm>
            <a:off x="1524000" y="2590800"/>
            <a:ext cx="910112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0907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55" t="10940" b="18290"/>
          <a:stretch/>
        </p:blipFill>
        <p:spPr bwMode="auto">
          <a:xfrm>
            <a:off x="1868948" y="2289518"/>
            <a:ext cx="8280340" cy="456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4142" y="264919"/>
            <a:ext cx="10969952" cy="1504059"/>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31, 2014</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12. Celebration Events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Book Launching via Skype</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University of Waikato, New Zealand</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6965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42" y="264919"/>
            <a:ext cx="10969952" cy="1504059"/>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Book Launching via Skype</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University of Waikato, New Zealand</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62" t="9009" b="17117"/>
          <a:stretch/>
        </p:blipFill>
        <p:spPr bwMode="auto">
          <a:xfrm>
            <a:off x="1325596" y="2309502"/>
            <a:ext cx="8976360" cy="460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085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42" y="264919"/>
            <a:ext cx="10969952" cy="1504059"/>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Book Launching via Skype</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University of Waikato, New Zealand</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58" t="8740" b="14957"/>
          <a:stretch/>
        </p:blipFill>
        <p:spPr bwMode="auto">
          <a:xfrm>
            <a:off x="1344539" y="2011680"/>
            <a:ext cx="9103810"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150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76" y="447632"/>
            <a:ext cx="10972800" cy="1143000"/>
          </a:xfrm>
        </p:spPr>
        <p:txBody>
          <a:bodyPr/>
          <a:lstStyle/>
          <a:p>
            <a:r>
              <a:rPr lang="en-US" sz="3600" b="1" dirty="0" smtClean="0">
                <a:latin typeface="Tahoma" panose="020B0604030504040204" pitchFamily="34" charset="0"/>
              </a:rPr>
              <a:t>Cross-Institutional </a:t>
            </a:r>
            <a:r>
              <a:rPr lang="en-US" sz="3600" b="1" dirty="0" err="1" smtClean="0">
                <a:latin typeface="Tahoma" panose="020B0604030504040204" pitchFamily="34" charset="0"/>
              </a:rPr>
              <a:t>Wikibook</a:t>
            </a:r>
            <a:r>
              <a:rPr lang="en-US" sz="3600" b="1" dirty="0" smtClean="0">
                <a:latin typeface="Tahoma" panose="020B0604030504040204" pitchFamily="34" charset="0"/>
              </a:rPr>
              <a:t> Project </a:t>
            </a:r>
            <a:br>
              <a:rPr lang="en-US" sz="3600" b="1" dirty="0" smtClean="0">
                <a:latin typeface="Tahoma" panose="020B0604030504040204" pitchFamily="34" charset="0"/>
              </a:rPr>
            </a:br>
            <a:r>
              <a:rPr lang="en-US" sz="2800" b="1" dirty="0" smtClean="0">
                <a:latin typeface="Tahoma" panose="020B0604030504040204" pitchFamily="34" charset="0"/>
              </a:rPr>
              <a:t>(e.g., IU and the University of Houston)</a:t>
            </a:r>
            <a:endParaRPr lang="en-US" sz="2800" b="1" dirty="0"/>
          </a:p>
        </p:txBody>
      </p:sp>
      <p:pic>
        <p:nvPicPr>
          <p:cNvPr id="4" name="Picture 6" descr="C:\Users\Curtis\Desktop\Curt's Documents\Curt's Pics\Students, bus school, and events\Class Pics\P540 Fall 2007\IMG_4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56" y="1796878"/>
            <a:ext cx="6236043" cy="467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Users\Curtis\Desktop\Curt's Documents\Curt's Pics\Students, bus school, and events\Class Pics\P540 Fall 2007\IMG_4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81" y="4250724"/>
            <a:ext cx="3168821" cy="23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Curtis\Desktop\Curt's Documents\Curt's Pics\Students, bus school, and events\Class Pics\P540 Fall 2007\IMG_4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594" y="1846304"/>
            <a:ext cx="3052120" cy="22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827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Remembering Jay Cross from eLearning Guild in Blab</a:t>
            </a:r>
            <a:r>
              <a:rPr lang="en-US" sz="3200" b="1" dirty="0"/>
              <a:t/>
            </a:r>
            <a:br>
              <a:rPr lang="en-US" sz="3200" b="1" dirty="0"/>
            </a:br>
            <a:r>
              <a:rPr lang="en-US" sz="2700" b="1" dirty="0">
                <a:hlinkClick r:id="rId2"/>
              </a:rPr>
              <a:t>https://</a:t>
            </a:r>
            <a:r>
              <a:rPr lang="en-US" sz="2700" b="1" dirty="0">
                <a:hlinkClick r:id="rId2"/>
              </a:rPr>
              <a:t>blab.im/elearning-guild-remembering-jay-cross</a:t>
            </a:r>
            <a:r>
              <a:rPr lang="en-US" sz="2700" b="1" dirty="0"/>
              <a:t> </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t="27699" r="30300"/>
          <a:stretch/>
        </p:blipFill>
        <p:spPr>
          <a:xfrm>
            <a:off x="3726730" y="2590801"/>
            <a:ext cx="5181600" cy="4105955"/>
          </a:xfrm>
          <a:prstGeom prst="rect">
            <a:avLst/>
          </a:prstGeom>
        </p:spPr>
      </p:pic>
    </p:spTree>
    <p:extLst>
      <p:ext uri="{BB962C8B-B14F-4D97-AF65-F5344CB8AC3E}">
        <p14:creationId xmlns:p14="http://schemas.microsoft.com/office/powerpoint/2010/main" val="29677882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9833" y="401425"/>
            <a:ext cx="105156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Zoom, Fall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3600" b="1" dirty="0" smtClean="0">
                <a:latin typeface="Tahoma" panose="020B0604030504040204" pitchFamily="34" charset="0"/>
                <a:ea typeface="Tahoma" panose="020B0604030504040204" pitchFamily="34" charset="0"/>
                <a:cs typeface="Tahoma" panose="020B0604030504040204" pitchFamily="34" charset="0"/>
              </a:rPr>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13. Team Meetings</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Research Team Meeting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24033" t="11318" r="23973" b="364"/>
          <a:stretch/>
        </p:blipFill>
        <p:spPr>
          <a:xfrm>
            <a:off x="4230549" y="1887244"/>
            <a:ext cx="4171949" cy="4973504"/>
          </a:xfrm>
          <a:prstGeom prst="rect">
            <a:avLst/>
          </a:prstGeom>
        </p:spPr>
      </p:pic>
      <p:pic>
        <p:nvPicPr>
          <p:cNvPr id="5" name="Picture 4"/>
          <p:cNvPicPr>
            <a:picLocks noChangeAspect="1"/>
          </p:cNvPicPr>
          <p:nvPr/>
        </p:nvPicPr>
        <p:blipFill>
          <a:blip r:embed="rId3"/>
          <a:stretch>
            <a:fillRect/>
          </a:stretch>
        </p:blipFill>
        <p:spPr>
          <a:xfrm>
            <a:off x="2536636" y="1843629"/>
            <a:ext cx="7144692" cy="5014371"/>
          </a:xfrm>
          <a:prstGeom prst="rect">
            <a:avLst/>
          </a:prstGeom>
        </p:spPr>
      </p:pic>
    </p:spTree>
    <p:extLst>
      <p:ext uri="{BB962C8B-B14F-4D97-AF65-F5344CB8AC3E}">
        <p14:creationId xmlns:p14="http://schemas.microsoft.com/office/powerpoint/2010/main" val="5589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300274"/>
            <a:ext cx="11004223" cy="174534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 Organizational Meetings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(International Open Badges Extravaganza)</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European Meeting (with Dr. </a:t>
            </a:r>
            <a:r>
              <a:rPr lang="en-US" sz="2400" b="1" dirty="0">
                <a:latin typeface="Tahoma" panose="020B0604030504040204" pitchFamily="34" charset="0"/>
                <a:ea typeface="Tahoma" panose="020B0604030504040204" pitchFamily="34" charset="0"/>
                <a:cs typeface="Tahoma" panose="020B0604030504040204" pitchFamily="34" charset="0"/>
              </a:rPr>
              <a:t>Dan Hickey, IU)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267" b="20032"/>
          <a:stretch/>
        </p:blipFill>
        <p:spPr bwMode="auto">
          <a:xfrm>
            <a:off x="1082315" y="2131721"/>
            <a:ext cx="10154436" cy="472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7504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03" y="2695984"/>
            <a:ext cx="5428716" cy="41620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87909" y="418744"/>
            <a:ext cx="8461049" cy="2085173"/>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7,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 Informal Meetings</a:t>
            </a:r>
            <a:r>
              <a:rPr lang="en-US" b="1" dirty="0">
                <a:latin typeface="Tahoma" panose="020B0604030504040204" pitchFamily="34" charset="0"/>
                <a:ea typeface="Tahoma" panose="020B0604030504040204" pitchFamily="34" charset="0"/>
                <a:cs typeface="Tahoma" panose="020B0604030504040204" pitchFamily="34" charset="0"/>
              </a:rPr>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Blab</a:t>
            </a:r>
            <a:r>
              <a:rPr lang="en-US" sz="1600" b="1" dirty="0">
                <a:latin typeface="Tahoma" panose="020B0604030504040204" pitchFamily="34" charset="0"/>
                <a:ea typeface="Tahoma" panose="020B0604030504040204" pitchFamily="34" charset="0"/>
                <a:cs typeface="Tahoma" panose="020B0604030504040204" pitchFamily="34" charset="0"/>
              </a:rPr>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https://blab.im</a:t>
            </a:r>
            <a:r>
              <a:rPr lang="en-US" sz="1600" b="1" dirty="0" smtClean="0">
                <a:latin typeface="Tahoma" panose="020B0604030504040204" pitchFamily="34" charset="0"/>
                <a:ea typeface="Tahoma" panose="020B0604030504040204" pitchFamily="34" charset="0"/>
                <a:cs typeface="Tahoma" panose="020B0604030504040204" pitchFamily="34" charset="0"/>
                <a:hlinkClick r:id="rId3"/>
              </a:rPr>
              <a:t>/</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a:t>
            </a:r>
            <a:r>
              <a:rPr lang="en-US" sz="1600" b="1" dirty="0">
                <a:latin typeface="Tahoma" panose="020B0604030504040204" pitchFamily="34" charset="0"/>
                <a:ea typeface="Tahoma" panose="020B0604030504040204" pitchFamily="34" charset="0"/>
                <a:cs typeface="Tahoma" panose="020B0604030504040204" pitchFamily="34" charset="0"/>
                <a:hlinkClick r:id="rId4"/>
              </a:rPr>
              <a:t>blab.im/jaycross-learning-for-yourself</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2531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2"/>
          <p:cNvSpPr>
            <a:spLocks noGrp="1"/>
          </p:cNvSpPr>
          <p:nvPr>
            <p:ph type="title"/>
          </p:nvPr>
        </p:nvSpPr>
        <p:spPr>
          <a:xfrm>
            <a:off x="1752600" y="342900"/>
            <a:ext cx="8686800" cy="2324100"/>
          </a:xfrm>
        </p:spPr>
        <p:txBody>
          <a:bodyPr/>
          <a:lstStyle/>
          <a:p>
            <a:r>
              <a:rPr lang="en-US" sz="4000" b="1" dirty="0">
                <a:solidFill>
                  <a:srgbClr val="FF0000"/>
                </a:solidFill>
                <a:latin typeface="Tahoma" pitchFamily="34" charset="0"/>
                <a:ea typeface="SimSun" pitchFamily="2" charset="-122"/>
                <a:cs typeface="Tahoma" pitchFamily="34" charset="0"/>
              </a:rPr>
              <a:t>TED Talks</a:t>
            </a:r>
            <a:r>
              <a:rPr lang="en-US" sz="3200" b="1" dirty="0">
                <a:latin typeface="Tahoma" panose="020B0604030504040204" pitchFamily="34" charset="0"/>
                <a:cs typeface="Tahoma" panose="020B0604030504040204" pitchFamily="34" charset="0"/>
              </a:rPr>
              <a:t/>
            </a:r>
            <a:br>
              <a:rPr lang="en-US" sz="3200" b="1" dirty="0">
                <a:latin typeface="Tahoma" panose="020B0604030504040204" pitchFamily="34" charset="0"/>
                <a:cs typeface="Tahoma" panose="020B0604030504040204" pitchFamily="34" charset="0"/>
              </a:rPr>
            </a:br>
            <a:r>
              <a:rPr lang="en-US" sz="2200" b="1" dirty="0">
                <a:latin typeface="Tahoma" panose="020B0604030504040204" pitchFamily="34" charset="0"/>
                <a:cs typeface="Tahoma" panose="020B0604030504040204" pitchFamily="34" charset="0"/>
              </a:rPr>
              <a:t>(Build a School in the Cloud; Self-Organized Learning Environments (SOLEs), </a:t>
            </a:r>
            <a:r>
              <a:rPr lang="en-US" sz="2200" b="1" dirty="0">
                <a:solidFill>
                  <a:srgbClr val="FF0000"/>
                </a:solidFill>
                <a:latin typeface="Tahoma" panose="020B0604030504040204" pitchFamily="34" charset="0"/>
                <a:cs typeface="Tahoma" panose="020B0604030504040204" pitchFamily="34" charset="0"/>
              </a:rPr>
              <a:t>February 2013</a:t>
            </a:r>
            <a:r>
              <a:rPr lang="en-US" sz="2200" b="1" dirty="0">
                <a:latin typeface="Tahoma" panose="020B0604030504040204" pitchFamily="34" charset="0"/>
                <a:cs typeface="Tahoma" panose="020B0604030504040204" pitchFamily="34" charset="0"/>
              </a:rPr>
              <a:t>, TED Talk from </a:t>
            </a:r>
            <a:r>
              <a:rPr lang="en-US" sz="2200" b="1" dirty="0" err="1">
                <a:latin typeface="Tahoma" panose="020B0604030504040204" pitchFamily="34" charset="0"/>
                <a:cs typeface="Tahoma" panose="020B0604030504040204" pitchFamily="34" charset="0"/>
              </a:rPr>
              <a:t>Sugata</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Mitra</a:t>
            </a:r>
            <a:r>
              <a:rPr lang="en-US" sz="2200" b="1" dirty="0">
                <a:latin typeface="Tahoma" panose="020B0604030504040204" pitchFamily="34" charset="0"/>
                <a:cs typeface="Tahoma" panose="020B0604030504040204" pitchFamily="34" charset="0"/>
              </a:rPr>
              <a:t/>
            </a:r>
            <a:br>
              <a:rPr lang="en-US" sz="2200" b="1" dirty="0">
                <a:latin typeface="Tahoma" panose="020B0604030504040204" pitchFamily="34" charset="0"/>
                <a:cs typeface="Tahoma" panose="020B0604030504040204" pitchFamily="34" charset="0"/>
              </a:rPr>
            </a:br>
            <a:r>
              <a:rPr lang="en-US" sz="1400" b="1" dirty="0">
                <a:latin typeface="Tahoma" panose="020B0604030504040204" pitchFamily="34" charset="0"/>
                <a:cs typeface="Tahoma" panose="020B0604030504040204" pitchFamily="34" charset="0"/>
              </a:rPr>
              <a:t> </a:t>
            </a:r>
            <a:r>
              <a:rPr lang="en-US" sz="1400" b="1" dirty="0">
                <a:latin typeface="Tahoma" panose="020B0604030504040204" pitchFamily="34" charset="0"/>
                <a:cs typeface="Tahoma" panose="020B0604030504040204" pitchFamily="34" charset="0"/>
                <a:hlinkClick r:id="rId2"/>
              </a:rPr>
              <a:t>http://www.ted.com/talks/sugata_mitra_build_a_school_in_the_cloud.html</a:t>
            </a:r>
            <a:r>
              <a:rPr lang="en-US" sz="1400" b="1" dirty="0">
                <a:latin typeface="Tahoma" panose="020B0604030504040204" pitchFamily="34" charset="0"/>
                <a:cs typeface="Tahoma" panose="020B0604030504040204" pitchFamily="34" charset="0"/>
              </a:rPr>
              <a:t> </a:t>
            </a:r>
            <a:endParaRPr lang="en-US" sz="1800" b="1" dirty="0"/>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val="0"/>
              </a:ext>
            </a:extLst>
          </a:blip>
          <a:srcRect l="15237" t="21178" r="41905" b="12941"/>
          <a:stretch>
            <a:fillRect/>
          </a:stretch>
        </p:blipFill>
        <p:spPr bwMode="auto">
          <a:xfrm>
            <a:off x="1524000" y="2971800"/>
            <a:ext cx="41910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3"/>
          <p:cNvPicPr>
            <a:picLocks noChangeAspect="1" noChangeArrowheads="1"/>
          </p:cNvPicPr>
          <p:nvPr/>
        </p:nvPicPr>
        <p:blipFill>
          <a:blip r:embed="rId4">
            <a:extLst>
              <a:ext uri="{28A0092B-C50C-407E-A947-70E740481C1C}">
                <a14:useLocalDpi xmlns:a14="http://schemas.microsoft.com/office/drawing/2010/main" val="0"/>
              </a:ext>
            </a:extLst>
          </a:blip>
          <a:srcRect l="15237" t="20392" r="41905" b="13136"/>
          <a:stretch>
            <a:fillRect/>
          </a:stretch>
        </p:blipFill>
        <p:spPr bwMode="auto">
          <a:xfrm>
            <a:off x="6318315" y="2762250"/>
            <a:ext cx="4349751"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phy.bris.ac.uk/news/Larkman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4" y="4400461"/>
            <a:ext cx="3224101" cy="241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1015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23,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Informal Meeting</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smtClean="0"/>
              <a:t>(Jay </a:t>
            </a:r>
            <a:r>
              <a:rPr lang="en-US" sz="3200" b="1" dirty="0"/>
              <a:t>Cross in </a:t>
            </a:r>
            <a:r>
              <a:rPr lang="en-US" sz="3200" b="1" dirty="0" smtClean="0"/>
              <a:t>Skype)</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cid:image001.jpg@01D0C562.0A4008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490007"/>
            <a:ext cx="8134351" cy="43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3666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637" y="147637"/>
            <a:ext cx="8305800" cy="2438400"/>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19, 2015</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 Planning Meetings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a:t>
            </a:r>
            <a:r>
              <a:rPr lang="en-US" sz="2800" b="1" dirty="0" smtClean="0">
                <a:latin typeface="Tahoma" panose="020B0604030504040204" pitchFamily="34" charset="0"/>
                <a:ea typeface="Tahoma" panose="020B0604030504040204" pitchFamily="34" charset="0"/>
                <a:cs typeface="Tahoma" panose="020B0604030504040204" pitchFamily="34" charset="0"/>
              </a:rPr>
              <a:t>onja </a:t>
            </a:r>
            <a:r>
              <a:rPr lang="en-US" sz="2800" b="1" dirty="0" smtClean="0">
                <a:latin typeface="Tahoma" panose="020B0604030504040204" pitchFamily="34" charset="0"/>
                <a:ea typeface="Tahoma" panose="020B0604030504040204" pitchFamily="34" charset="0"/>
                <a:cs typeface="Tahoma" panose="020B0604030504040204" pitchFamily="34" charset="0"/>
              </a:rPr>
              <a:t>Stahl and Diane Salmon, National Louis University, </a:t>
            </a:r>
            <a:r>
              <a:rPr lang="en-US" sz="2800" b="1" dirty="0" smtClean="0">
                <a:latin typeface="Tahoma" panose="020B0604030504040204" pitchFamily="34" charset="0"/>
                <a:ea typeface="Tahoma" panose="020B0604030504040204" pitchFamily="34" charset="0"/>
                <a:cs typeface="Tahoma" panose="020B0604030504040204" pitchFamily="34" charset="0"/>
              </a:rPr>
              <a:t>Chicago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l="23755" t="2099" r="25281" b="9005"/>
          <a:stretch/>
        </p:blipFill>
        <p:spPr bwMode="auto">
          <a:xfrm>
            <a:off x="4569017" y="2743199"/>
            <a:ext cx="3273040" cy="401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4388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609601"/>
            <a:ext cx="8305800" cy="2362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5,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17. Training Sessions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Collaboration Overview</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2000" b="1" dirty="0">
                <a:latin typeface="Tahoma" panose="020B0604030504040204" pitchFamily="34" charset="0"/>
                <a:ea typeface="Tahoma" panose="020B0604030504040204" pitchFamily="34" charset="0"/>
                <a:cs typeface="Tahoma" panose="020B0604030504040204" pitchFamily="34" charset="0"/>
                <a:hlinkClick r:id="rId2"/>
              </a:rPr>
              <a:t>www.youtube.com/watch?v=JPsnxom1y9M</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2000" b="1" dirty="0">
                <a:latin typeface="Tahoma" panose="020B0604030504040204" pitchFamily="34" charset="0"/>
                <a:ea typeface="Tahoma" panose="020B0604030504040204" pitchFamily="34" charset="0"/>
                <a:cs typeface="Tahoma" panose="020B0604030504040204" pitchFamily="34" charset="0"/>
                <a:hlinkClick r:id="rId3"/>
              </a:rPr>
              <a:t>www.youtube.com/watch?v=fGbpwZNW3oI</a:t>
            </a:r>
            <a:r>
              <a:rPr lang="en-US" sz="2000" b="1" dirty="0">
                <a:latin typeface="Tahoma" panose="020B0604030504040204" pitchFamily="34" charset="0"/>
                <a:ea typeface="Tahoma" panose="020B0604030504040204" pitchFamily="34" charset="0"/>
                <a:cs typeface="Tahoma" panose="020B0604030504040204" pitchFamily="34" charset="0"/>
              </a:rPr>
              <a:t> (join a meeting)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stretch>
            <a:fillRect/>
          </a:stretch>
        </p:blipFill>
        <p:spPr>
          <a:xfrm>
            <a:off x="3705883" y="3342642"/>
            <a:ext cx="5008834" cy="3515358"/>
          </a:xfrm>
          <a:prstGeom prst="rect">
            <a:avLst/>
          </a:prstGeom>
        </p:spPr>
      </p:pic>
    </p:spTree>
    <p:extLst>
      <p:ext uri="{BB962C8B-B14F-4D97-AF65-F5344CB8AC3E}">
        <p14:creationId xmlns:p14="http://schemas.microsoft.com/office/powerpoint/2010/main" val="1006284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382000" cy="13255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21,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 Dissertation defenses</a:t>
            </a:r>
            <a:r>
              <a:rPr lang="en-US" sz="5400" dirty="0"/>
              <a:t/>
            </a:r>
            <a:br>
              <a:rPr lang="en-US" sz="5400" dirty="0"/>
            </a:br>
            <a:r>
              <a:rPr lang="en-US" sz="2400" b="1" dirty="0"/>
              <a:t>Dissertation proposal meeting with Susan Herring at UCSC</a:t>
            </a:r>
            <a:endParaRPr lang="en-US" sz="2400" dirty="0"/>
          </a:p>
        </p:txBody>
      </p:sp>
      <p:pic>
        <p:nvPicPr>
          <p:cNvPr id="9218"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6666" y="1905000"/>
            <a:ext cx="8551335" cy="481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369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1981200" y="274638"/>
            <a:ext cx="8305800" cy="1935162"/>
          </a:xfrm>
        </p:spPr>
        <p:txBody>
          <a:bodyPr/>
          <a:lstStyle/>
          <a:p>
            <a:r>
              <a:rPr lang="en-US" sz="3600" dirty="0" smtClean="0">
                <a:solidFill>
                  <a:srgbClr val="FF0000"/>
                </a:solidFill>
                <a:latin typeface="Tahoma" pitchFamily="34" charset="0"/>
                <a:cs typeface="Tahoma" pitchFamily="34" charset="0"/>
              </a:rPr>
              <a:t>19. Threaded </a:t>
            </a:r>
            <a:r>
              <a:rPr lang="en-US" sz="3600" dirty="0">
                <a:solidFill>
                  <a:srgbClr val="FF0000"/>
                </a:solidFill>
                <a:latin typeface="Tahoma" pitchFamily="34" charset="0"/>
                <a:cs typeface="Tahoma" pitchFamily="34" charset="0"/>
              </a:rPr>
              <a:t>Video </a:t>
            </a:r>
            <a:r>
              <a:rPr lang="en-US" sz="3600" dirty="0" smtClean="0">
                <a:solidFill>
                  <a:srgbClr val="FF0000"/>
                </a:solidFill>
                <a:latin typeface="Tahoma" pitchFamily="34" charset="0"/>
                <a:cs typeface="Tahoma" pitchFamily="34" charset="0"/>
              </a:rPr>
              <a:t>Discussions</a:t>
            </a:r>
            <a:r>
              <a:rPr lang="en-US" sz="3200" dirty="0">
                <a:latin typeface="Tahoma" pitchFamily="34" charset="0"/>
                <a:cs typeface="Tahoma" pitchFamily="34" charset="0"/>
              </a:rPr>
              <a:t/>
            </a:r>
            <a:br>
              <a:rPr lang="en-US" sz="3200" dirty="0">
                <a:latin typeface="Tahoma" pitchFamily="34" charset="0"/>
                <a:cs typeface="Tahoma" pitchFamily="34" charset="0"/>
              </a:rPr>
            </a:br>
            <a:r>
              <a:rPr lang="en-US" sz="3200" dirty="0" smtClean="0">
                <a:latin typeface="Tahoma" pitchFamily="34" charset="0"/>
                <a:cs typeface="Tahoma" pitchFamily="34" charset="0"/>
              </a:rPr>
              <a:t>e.g</a:t>
            </a:r>
            <a:r>
              <a:rPr lang="en-US" sz="3200" dirty="0">
                <a:latin typeface="Tahoma" pitchFamily="34" charset="0"/>
                <a:cs typeface="Tahoma" pitchFamily="34" charset="0"/>
              </a:rPr>
              <a:t>., </a:t>
            </a:r>
            <a:r>
              <a:rPr lang="en-US" sz="3200" dirty="0" err="1">
                <a:latin typeface="Tahoma" pitchFamily="34" charset="0"/>
                <a:cs typeface="Tahoma" pitchFamily="34" charset="0"/>
              </a:rPr>
              <a:t>Flipgrid</a:t>
            </a:r>
            <a:r>
              <a:rPr lang="en-US" sz="2400" dirty="0">
                <a:latin typeface="Tahoma" pitchFamily="34" charset="0"/>
                <a:cs typeface="Tahoma" pitchFamily="34" charset="0"/>
              </a:rPr>
              <a:t/>
            </a:r>
            <a:br>
              <a:rPr lang="en-US" sz="2400" dirty="0">
                <a:latin typeface="Tahoma" pitchFamily="34" charset="0"/>
                <a:cs typeface="Tahoma" pitchFamily="34" charset="0"/>
              </a:rPr>
            </a:br>
            <a:r>
              <a:rPr lang="en-US" sz="2400" dirty="0">
                <a:hlinkClick r:id="rId2"/>
              </a:rPr>
              <a:t>http://flipgrid.com/#429f88c5</a:t>
            </a:r>
            <a:r>
              <a:rPr lang="en-US" sz="2400" dirty="0"/>
              <a:t>) </a:t>
            </a:r>
            <a:endParaRPr lang="en-US" sz="1300" dirty="0">
              <a:latin typeface="Tahoma" pitchFamily="34" charset="0"/>
              <a:cs typeface="Tahoma" pitchFamily="34" charset="0"/>
            </a:endParaRPr>
          </a:p>
        </p:txBody>
      </p:sp>
      <p:pic>
        <p:nvPicPr>
          <p:cNvPr id="5" name="Picture 4"/>
          <p:cNvPicPr>
            <a:picLocks noChangeAspect="1"/>
          </p:cNvPicPr>
          <p:nvPr/>
        </p:nvPicPr>
        <p:blipFill rotWithShape="1">
          <a:blip r:embed="rId3"/>
          <a:srcRect l="541" t="19427" r="3228" b="4251"/>
          <a:stretch/>
        </p:blipFill>
        <p:spPr>
          <a:xfrm>
            <a:off x="1497228" y="2180969"/>
            <a:ext cx="3735859" cy="2034379"/>
          </a:xfrm>
          <a:prstGeom prst="rect">
            <a:avLst/>
          </a:prstGeom>
        </p:spPr>
      </p:pic>
      <p:pic>
        <p:nvPicPr>
          <p:cNvPr id="2" name="Picture 1"/>
          <p:cNvPicPr>
            <a:picLocks noChangeAspect="1"/>
          </p:cNvPicPr>
          <p:nvPr/>
        </p:nvPicPr>
        <p:blipFill rotWithShape="1">
          <a:blip r:embed="rId4"/>
          <a:srcRect l="890" t="12670" r="15309" b="5882"/>
          <a:stretch/>
        </p:blipFill>
        <p:spPr>
          <a:xfrm>
            <a:off x="4343400" y="3429000"/>
            <a:ext cx="6324600" cy="3429000"/>
          </a:xfrm>
          <a:prstGeom prst="rect">
            <a:avLst/>
          </a:prstGeom>
        </p:spPr>
      </p:pic>
      <p:pic>
        <p:nvPicPr>
          <p:cNvPr id="7" name="Picture 6"/>
          <p:cNvPicPr>
            <a:picLocks noChangeAspect="1"/>
          </p:cNvPicPr>
          <p:nvPr/>
        </p:nvPicPr>
        <p:blipFill rotWithShape="1">
          <a:blip r:embed="rId5"/>
          <a:srcRect l="12536" t="46549" r="9998" b="13108"/>
          <a:stretch/>
        </p:blipFill>
        <p:spPr>
          <a:xfrm>
            <a:off x="5791200" y="2140527"/>
            <a:ext cx="4876800" cy="1773382"/>
          </a:xfrm>
          <a:prstGeom prst="rect">
            <a:avLst/>
          </a:prstGeom>
        </p:spPr>
      </p:pic>
      <p:pic>
        <p:nvPicPr>
          <p:cNvPr id="8" name="Picture 7"/>
          <p:cNvPicPr>
            <a:picLocks noChangeAspect="1"/>
          </p:cNvPicPr>
          <p:nvPr/>
        </p:nvPicPr>
        <p:blipFill rotWithShape="1">
          <a:blip r:embed="rId6"/>
          <a:srcRect t="10579" r="1226" b="4794"/>
          <a:stretch/>
        </p:blipFill>
        <p:spPr>
          <a:xfrm>
            <a:off x="1538286" y="4572001"/>
            <a:ext cx="2805115" cy="1447801"/>
          </a:xfrm>
          <a:prstGeom prst="rect">
            <a:avLst/>
          </a:prstGeom>
        </p:spPr>
      </p:pic>
      <p:pic>
        <p:nvPicPr>
          <p:cNvPr id="9" name="Picture 8"/>
          <p:cNvPicPr>
            <a:picLocks noChangeAspect="1"/>
          </p:cNvPicPr>
          <p:nvPr/>
        </p:nvPicPr>
        <p:blipFill rotWithShape="1">
          <a:blip r:embed="rId7"/>
          <a:srcRect l="35571" t="22183" r="33602" b="20573"/>
          <a:stretch/>
        </p:blipFill>
        <p:spPr>
          <a:xfrm>
            <a:off x="9645742" y="4523509"/>
            <a:ext cx="1022259" cy="1048471"/>
          </a:xfrm>
          <a:prstGeom prst="rect">
            <a:avLst/>
          </a:prstGeom>
        </p:spPr>
      </p:pic>
      <p:pic>
        <p:nvPicPr>
          <p:cNvPr id="10" name="Picture 9"/>
          <p:cNvPicPr>
            <a:picLocks noChangeAspect="1"/>
          </p:cNvPicPr>
          <p:nvPr/>
        </p:nvPicPr>
        <p:blipFill>
          <a:blip r:embed="rId8"/>
          <a:stretch>
            <a:fillRect/>
          </a:stretch>
        </p:blipFill>
        <p:spPr>
          <a:xfrm>
            <a:off x="8610600" y="4438143"/>
            <a:ext cx="1280990" cy="1219201"/>
          </a:xfrm>
          <a:prstGeom prst="rect">
            <a:avLst/>
          </a:prstGeom>
        </p:spPr>
      </p:pic>
    </p:spTree>
    <p:extLst>
      <p:ext uri="{BB962C8B-B14F-4D97-AF65-F5344CB8AC3E}">
        <p14:creationId xmlns:p14="http://schemas.microsoft.com/office/powerpoint/2010/main" val="38423511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4295" y="2323135"/>
            <a:ext cx="6816026" cy="4534865"/>
          </a:xfrm>
          <a:prstGeom prst="rect">
            <a:avLst/>
          </a:prstGeom>
        </p:spPr>
      </p:pic>
      <p:sp>
        <p:nvSpPr>
          <p:cNvPr id="3" name="Title 2"/>
          <p:cNvSpPr>
            <a:spLocks noGrp="1"/>
          </p:cNvSpPr>
          <p:nvPr>
            <p:ph type="title"/>
          </p:nvPr>
        </p:nvSpPr>
        <p:spPr>
          <a:xfrm>
            <a:off x="677966" y="290557"/>
            <a:ext cx="10944314" cy="1743342"/>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 Short Appearances</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Shenzhen, China</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118" y="2323135"/>
            <a:ext cx="6799604" cy="4524549"/>
          </a:xfrm>
          <a:prstGeom prst="rect">
            <a:avLst/>
          </a:prstGeom>
        </p:spPr>
      </p:pic>
    </p:spTree>
    <p:extLst>
      <p:ext uri="{BB962C8B-B14F-4D97-AF65-F5344CB8AC3E}">
        <p14:creationId xmlns:p14="http://schemas.microsoft.com/office/powerpoint/2010/main" val="26971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966" y="290557"/>
            <a:ext cx="10944314" cy="1743342"/>
          </a:xfrm>
        </p:spPr>
        <p:txBody>
          <a:bodyPr>
            <a:normAutofit/>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Shenzhen, China</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8231" y="2294404"/>
            <a:ext cx="6733417" cy="4479904"/>
          </a:xfrm>
          <a:prstGeom prst="rect">
            <a:avLst/>
          </a:prstGeom>
        </p:spPr>
      </p:pic>
    </p:spTree>
    <p:extLst>
      <p:ext uri="{BB962C8B-B14F-4D97-AF65-F5344CB8AC3E}">
        <p14:creationId xmlns:p14="http://schemas.microsoft.com/office/powerpoint/2010/main" val="505472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966" y="529840"/>
            <a:ext cx="10944314" cy="1743342"/>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Shenzhen, China</a:t>
            </a:r>
            <a:r>
              <a:rPr lang="en-US" sz="2700" b="1" dirty="0" smtClean="0">
                <a:latin typeface="Tahoma" panose="020B0604030504040204" pitchFamily="34" charset="0"/>
                <a:ea typeface="Tahoma" panose="020B0604030504040204" pitchFamily="34" charset="0"/>
                <a:cs typeface="Tahoma" panose="020B0604030504040204" pitchFamily="34" charset="0"/>
              </a:rPr>
              <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Guest Speaker (cameo appearance via Skype from Madrid hotel room)</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4774" y="2736999"/>
            <a:ext cx="6039028" cy="4018451"/>
          </a:xfrm>
          <a:prstGeom prst="rect">
            <a:avLst/>
          </a:prstGeom>
        </p:spPr>
      </p:pic>
    </p:spTree>
    <p:extLst>
      <p:ext uri="{BB962C8B-B14F-4D97-AF65-F5344CB8AC3E}">
        <p14:creationId xmlns:p14="http://schemas.microsoft.com/office/powerpoint/2010/main" val="37101716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11200" y="571502"/>
            <a:ext cx="10972800" cy="1143000"/>
          </a:xfrm>
        </p:spPr>
        <p:txBody>
          <a:bodyPr/>
          <a:lstStyle/>
          <a:p>
            <a:r>
              <a:rPr lang="en-US" sz="3600" b="1" dirty="0" smtClean="0">
                <a:solidFill>
                  <a:srgbClr val="FF0000"/>
                </a:solidFill>
                <a:latin typeface="Tahoma" panose="020B0604030504040204" pitchFamily="34" charset="0"/>
              </a:rPr>
              <a:t>Final Poll: How many new ideas did you get?</a:t>
            </a:r>
          </a:p>
        </p:txBody>
      </p:sp>
      <p:sp>
        <p:nvSpPr>
          <p:cNvPr id="129027" name="Rectangle 3"/>
          <p:cNvSpPr>
            <a:spLocks noGrp="1" noChangeArrowheads="1"/>
          </p:cNvSpPr>
          <p:nvPr>
            <p:ph type="body" idx="1"/>
          </p:nvPr>
        </p:nvSpPr>
        <p:spPr>
          <a:xfrm>
            <a:off x="914400" y="1905003"/>
            <a:ext cx="10871200" cy="4297363"/>
          </a:xfrm>
        </p:spPr>
        <p:txBody>
          <a:bodyPr/>
          <a:lstStyle/>
          <a:p>
            <a:pPr marL="609600" indent="-609600">
              <a:lnSpc>
                <a:spcPct val="90000"/>
              </a:lnSpc>
              <a:buFontTx/>
              <a:buAutoNum type="arabicPeriod"/>
            </a:pPr>
            <a:r>
              <a:rPr lang="en-US" sz="3400" b="1" smtClean="0">
                <a:latin typeface="Tahoma" panose="020B0604030504040204" pitchFamily="34" charset="0"/>
              </a:rPr>
              <a:t>0 if I am lucky.</a:t>
            </a:r>
          </a:p>
          <a:p>
            <a:pPr marL="609600" indent="-609600">
              <a:lnSpc>
                <a:spcPct val="90000"/>
              </a:lnSpc>
              <a:buFontTx/>
              <a:buAutoNum type="arabicPeriod"/>
            </a:pPr>
            <a:r>
              <a:rPr lang="en-US" sz="3400" b="1" smtClean="0">
                <a:latin typeface="Tahoma" panose="020B0604030504040204" pitchFamily="34" charset="0"/>
              </a:rPr>
              <a:t>Just 1.</a:t>
            </a:r>
          </a:p>
          <a:p>
            <a:pPr marL="609600" indent="-609600">
              <a:lnSpc>
                <a:spcPct val="90000"/>
              </a:lnSpc>
              <a:buFontTx/>
              <a:buAutoNum type="arabicPeriod"/>
            </a:pPr>
            <a:r>
              <a:rPr lang="en-US" sz="3400" b="1" smtClean="0">
                <a:latin typeface="Tahoma" panose="020B0604030504040204" pitchFamily="34" charset="0"/>
              </a:rPr>
              <a:t>2, yes, 2…just 2!</a:t>
            </a:r>
          </a:p>
          <a:p>
            <a:pPr marL="609600" indent="-609600">
              <a:lnSpc>
                <a:spcPct val="90000"/>
              </a:lnSpc>
              <a:buFontTx/>
              <a:buAutoNum type="arabicPeriod"/>
            </a:pPr>
            <a:r>
              <a:rPr lang="en-US" sz="3400" b="1" smtClean="0">
                <a:latin typeface="Tahoma" panose="020B0604030504040204" pitchFamily="34" charset="0"/>
              </a:rPr>
              <a:t>Do I hear 3? 3!!!!</a:t>
            </a:r>
          </a:p>
          <a:p>
            <a:pPr marL="609600" indent="-609600">
              <a:lnSpc>
                <a:spcPct val="90000"/>
              </a:lnSpc>
              <a:buFontTx/>
              <a:buAutoNum type="arabicPeriod"/>
            </a:pPr>
            <a:r>
              <a:rPr lang="en-US" sz="3400" b="1" smtClean="0">
                <a:latin typeface="Tahoma" panose="020B0604030504040204" pitchFamily="34" charset="0"/>
              </a:rPr>
              <a:t>4-5.</a:t>
            </a:r>
          </a:p>
          <a:p>
            <a:pPr marL="609600" indent="-609600">
              <a:lnSpc>
                <a:spcPct val="90000"/>
              </a:lnSpc>
              <a:buFontTx/>
              <a:buAutoNum type="arabicPeriod"/>
            </a:pPr>
            <a:r>
              <a:rPr lang="en-US" sz="3400" b="1" smtClean="0">
                <a:latin typeface="Tahoma" panose="020B0604030504040204" pitchFamily="34" charset="0"/>
              </a:rPr>
              <a:t>5-10.</a:t>
            </a:r>
          </a:p>
          <a:p>
            <a:pPr marL="609600" indent="-609600">
              <a:lnSpc>
                <a:spcPct val="90000"/>
              </a:lnSpc>
              <a:buFontTx/>
              <a:buAutoNum type="arabicPeriod"/>
            </a:pPr>
            <a:r>
              <a:rPr lang="en-US" sz="3400" b="1" smtClean="0">
                <a:latin typeface="Tahoma" panose="020B0604030504040204" pitchFamily="34" charset="0"/>
              </a:rPr>
              <a:t>More than 10.</a:t>
            </a:r>
          </a:p>
          <a:p>
            <a:pPr marL="609600" indent="-609600">
              <a:lnSpc>
                <a:spcPct val="90000"/>
              </a:lnSpc>
              <a:buFontTx/>
              <a:buAutoNum type="arabicPeriod"/>
            </a:pPr>
            <a:endParaRPr lang="en-US" sz="2800" b="1" smtClean="0">
              <a:latin typeface="Tahoma" panose="020B0604030504040204" pitchFamily="34" charset="0"/>
            </a:endParaRPr>
          </a:p>
        </p:txBody>
      </p:sp>
      <p:pic>
        <p:nvPicPr>
          <p:cNvPr id="129028" name="Picture 2" descr="Three stick men celebrating Animated Clipart&#10;&#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4" descr="Speed Skaters Skating Animated Clipart&#10;&#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31242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Number with Drapery Animated Clipart&#10;&#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16002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8" descr="Top 10 Button with Lightning Animated Clipart&#10;&#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472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10" descr="Ten Hearts Animated Clipart&#10;&#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08800" y="51816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813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697" y="453164"/>
            <a:ext cx="11011200" cy="3276000"/>
          </a:xfrm>
        </p:spPr>
        <p:txBody>
          <a:bodyPr/>
          <a:lstStyle/>
          <a:p>
            <a:r>
              <a:rPr lang="en-US" b="1" dirty="0" smtClean="0">
                <a:solidFill>
                  <a:srgbClr val="FF0000"/>
                </a:solidFill>
                <a:latin typeface="Tahoma" panose="020B0604030504040204" pitchFamily="34" charset="0"/>
                <a:cs typeface="Tahoma" panose="020B0604030504040204" pitchFamily="34" charset="0"/>
              </a:rPr>
              <a:t>Questions?</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Slides </a:t>
            </a:r>
            <a:r>
              <a:rPr lang="en-US" sz="3600" b="1" dirty="0">
                <a:solidFill>
                  <a:srgbClr val="FF0000"/>
                </a:solidFill>
                <a:latin typeface="Tahoma" panose="020B0604030504040204" pitchFamily="34" charset="0"/>
                <a:cs typeface="Tahoma" panose="020B0604030504040204" pitchFamily="34" charset="0"/>
              </a:rPr>
              <a:t>at: TrainingShare.com</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cs typeface="Tahoma" panose="020B0604030504040204" pitchFamily="34" charset="0"/>
              </a:rPr>
              <a:t>Papers: PublicationShare.com</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Book:  http://worldisopen.com/</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FF33CC"/>
                </a:solidFill>
                <a:latin typeface="Tahoma" panose="020B0604030504040204" pitchFamily="34" charset="0"/>
                <a:cs typeface="Tahoma" panose="020B0604030504040204" pitchFamily="34" charset="0"/>
              </a:rPr>
              <a:t>Email: </a:t>
            </a:r>
            <a:r>
              <a:rPr lang="en-US" sz="3600" b="1" dirty="0">
                <a:solidFill>
                  <a:srgbClr val="FF33CC"/>
                </a:solidFill>
                <a:latin typeface="Tahoma" panose="020B0604030504040204" pitchFamily="34" charset="0"/>
                <a:cs typeface="Tahoma" panose="020B0604030504040204" pitchFamily="34" charset="0"/>
                <a:hlinkClick r:id="rId3"/>
              </a:rPr>
              <a:t>curt@worldisopen.com</a:t>
            </a:r>
            <a:endParaRPr lang="en-US" sz="3600" dirty="0"/>
          </a:p>
        </p:txBody>
      </p:sp>
      <p:pic>
        <p:nvPicPr>
          <p:cNvPr id="4" name="Picture 3"/>
          <p:cNvPicPr>
            <a:picLocks noChangeAspect="1"/>
          </p:cNvPicPr>
          <p:nvPr/>
        </p:nvPicPr>
        <p:blipFill rotWithShape="1">
          <a:blip r:embed="rId4"/>
          <a:srcRect t="17018" r="36973"/>
          <a:stretch/>
        </p:blipFill>
        <p:spPr>
          <a:xfrm>
            <a:off x="4482999" y="3833039"/>
            <a:ext cx="4358997" cy="3060818"/>
          </a:xfrm>
          <a:prstGeom prst="rect">
            <a:avLst/>
          </a:prstGeom>
        </p:spPr>
      </p:pic>
      <p:pic>
        <p:nvPicPr>
          <p:cNvPr id="5" name="Picture 4"/>
          <p:cNvPicPr>
            <a:picLocks noChangeAspect="1"/>
          </p:cNvPicPr>
          <p:nvPr/>
        </p:nvPicPr>
        <p:blipFill rotWithShape="1">
          <a:blip r:embed="rId5"/>
          <a:srcRect l="2893" t="19874" r="26766" b="10319"/>
          <a:stretch/>
        </p:blipFill>
        <p:spPr>
          <a:xfrm>
            <a:off x="402672" y="3833039"/>
            <a:ext cx="5482992" cy="3060818"/>
          </a:xfrm>
          <a:prstGeom prst="rect">
            <a:avLst/>
          </a:prstGeom>
        </p:spPr>
      </p:pic>
      <p:pic>
        <p:nvPicPr>
          <p:cNvPr id="6" name="Picture 5"/>
          <p:cNvPicPr>
            <a:picLocks noChangeAspect="1"/>
          </p:cNvPicPr>
          <p:nvPr/>
        </p:nvPicPr>
        <p:blipFill rotWithShape="1">
          <a:blip r:embed="rId6"/>
          <a:srcRect l="40711" t="26479" r="28115" b="-1"/>
          <a:stretch/>
        </p:blipFill>
        <p:spPr>
          <a:xfrm>
            <a:off x="8597443" y="3833038"/>
            <a:ext cx="2386066" cy="3001257"/>
          </a:xfrm>
          <a:prstGeom prst="rect">
            <a:avLst/>
          </a:prstGeom>
        </p:spPr>
      </p:pic>
    </p:spTree>
    <p:extLst>
      <p:ext uri="{BB962C8B-B14F-4D97-AF65-F5344CB8AC3E}">
        <p14:creationId xmlns:p14="http://schemas.microsoft.com/office/powerpoint/2010/main" val="673943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40806"/>
            <a:ext cx="8001000" cy="2326194"/>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 2015</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Here Comes Professor Everybody: The ‘sharing economy’ meets higher education,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Chronicle of Higher Education, Jeffrey R. Young</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http://chronicle.com/article/Here-Comes-Professor-Everybody/151445/?cid=at</a:t>
            </a:r>
            <a:r>
              <a:rPr lang="en-US" sz="1050" b="1" dirty="0">
                <a:latin typeface="Tahoma" panose="020B0604030504040204" pitchFamily="34" charset="0"/>
                <a:ea typeface="Tahoma" panose="020B0604030504040204" pitchFamily="34" charset="0"/>
                <a:cs typeface="Tahoma" panose="020B0604030504040204" pitchFamily="34" charset="0"/>
              </a:rPr>
              <a:t> </a:t>
            </a:r>
          </a:p>
        </p:txBody>
      </p:sp>
      <p:sp>
        <p:nvSpPr>
          <p:cNvPr id="5" name="TextBox 4"/>
          <p:cNvSpPr txBox="1"/>
          <p:nvPr/>
        </p:nvSpPr>
        <p:spPr>
          <a:xfrm>
            <a:off x="2743200" y="5726638"/>
            <a:ext cx="6781800" cy="923330"/>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Kevin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deLaplante</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an associate professor at Iowa State U., makes an average of $2,500 per month teaching from his home studio (above) on sites like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Udemy</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623964"/>
            <a:ext cx="4648200" cy="3102674"/>
          </a:xfrm>
          <a:prstGeom prst="rect">
            <a:avLst/>
          </a:prstGeom>
        </p:spPr>
      </p:pic>
    </p:spTree>
    <p:extLst>
      <p:ext uri="{BB962C8B-B14F-4D97-AF65-F5344CB8AC3E}">
        <p14:creationId xmlns:p14="http://schemas.microsoft.com/office/powerpoint/2010/main" val="23849216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867267" y="180751"/>
            <a:ext cx="10001838" cy="2046710"/>
          </a:xfrm>
        </p:spPr>
        <p:txBody>
          <a:bodyPr/>
          <a:lstStyle/>
          <a:p>
            <a:pPr eaLnBrk="1" hangingPunct="1"/>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Masterclass </a:t>
            </a:r>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Best Practices for Cultural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Inclusion and Sensitivity in MOOCs and E-Learning</a:t>
            </a:r>
            <a:endPar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1860316" y="2382152"/>
            <a:ext cx="8493920" cy="1811139"/>
          </a:xfrm>
        </p:spPr>
        <p:txBody>
          <a:bodyPr/>
          <a:lstStyle/>
          <a:p>
            <a:pPr algn="ctr" eaLnBrk="1" hangingPunct="1">
              <a:buNone/>
            </a:pPr>
            <a:r>
              <a:rPr lang="en-US" altLang="en-US" sz="2400" b="1" dirty="0">
                <a:latin typeface="Tahoma" pitchFamily="34" charset="0"/>
                <a:ea typeface="Tahoma" panose="020B0604030504040204" pitchFamily="34" charset="0"/>
                <a:cs typeface="Tahoma" panose="020B0604030504040204" pitchFamily="34" charset="0"/>
              </a:rPr>
              <a:t>Curtis J. Bonk, Indiana University</a:t>
            </a:r>
          </a:p>
          <a:p>
            <a:pPr algn="ctr" eaLnBrk="1" hangingPunct="1">
              <a:buFontTx/>
              <a:buNone/>
            </a:pPr>
            <a:r>
              <a:rPr lang="en-US" altLang="en-US" sz="2400" b="1" dirty="0" smtClean="0">
                <a:latin typeface="Tahoma" pitchFamily="34" charset="0"/>
                <a:ea typeface="Tahoma" panose="020B0604030504040204" pitchFamily="34" charset="0"/>
                <a:cs typeface="Tahoma" panose="020B0604030504040204" pitchFamily="34" charset="0"/>
              </a:rPr>
              <a:t>With help from</a:t>
            </a:r>
          </a:p>
          <a:p>
            <a:pPr algn="ctr" eaLnBrk="1" hangingPunct="1">
              <a:buNone/>
            </a:pPr>
            <a:r>
              <a:rPr lang="en-US" altLang="en-US" sz="2400" b="1" dirty="0">
                <a:latin typeface="Tahoma" pitchFamily="34" charset="0"/>
                <a:ea typeface="Tahoma" panose="020B0604030504040204" pitchFamily="34" charset="0"/>
                <a:cs typeface="Tahoma" panose="020B0604030504040204" pitchFamily="34" charset="0"/>
              </a:rPr>
              <a:t>Mimi </a:t>
            </a:r>
            <a:r>
              <a:rPr lang="en-US" altLang="en-US" sz="2400" b="1" dirty="0" err="1">
                <a:latin typeface="Tahoma" pitchFamily="34" charset="0"/>
                <a:ea typeface="Tahoma" panose="020B0604030504040204" pitchFamily="34" charset="0"/>
                <a:cs typeface="Tahoma" panose="020B0604030504040204" pitchFamily="34" charset="0"/>
              </a:rPr>
              <a:t>Miyoung</a:t>
            </a:r>
            <a:r>
              <a:rPr lang="en-US" altLang="en-US" sz="2400" b="1" dirty="0">
                <a:latin typeface="Tahoma" pitchFamily="34" charset="0"/>
                <a:ea typeface="Tahoma" panose="020B0604030504040204" pitchFamily="34" charset="0"/>
                <a:cs typeface="Tahoma" panose="020B0604030504040204" pitchFamily="34" charset="0"/>
              </a:rPr>
              <a:t> Lee, University of </a:t>
            </a:r>
            <a:r>
              <a:rPr lang="en-US" altLang="en-US" sz="2400" b="1" dirty="0" smtClean="0">
                <a:latin typeface="Tahoma" pitchFamily="34" charset="0"/>
                <a:ea typeface="Tahoma" panose="020B0604030504040204" pitchFamily="34" charset="0"/>
                <a:cs typeface="Tahoma" panose="020B0604030504040204" pitchFamily="34" charset="0"/>
              </a:rPr>
              <a:t>Houston</a:t>
            </a:r>
          </a:p>
          <a:p>
            <a:pPr algn="ctr" eaLnBrk="1" hangingPunct="1">
              <a:buFontTx/>
              <a:buNone/>
            </a:pPr>
            <a:r>
              <a:rPr lang="en-US" altLang="en-US" sz="2400" b="1" dirty="0" smtClean="0">
                <a:latin typeface="Tahoma" pitchFamily="34" charset="0"/>
                <a:ea typeface="Tahoma" panose="020B0604030504040204" pitchFamily="34" charset="0"/>
                <a:cs typeface="Tahoma" panose="020B0604030504040204" pitchFamily="34" charset="0"/>
              </a:rPr>
              <a:t>Thomas </a:t>
            </a:r>
            <a:r>
              <a:rPr lang="en-US" altLang="en-US" sz="2400" b="1" dirty="0">
                <a:latin typeface="Tahoma" pitchFamily="34" charset="0"/>
                <a:ea typeface="Tahoma" panose="020B0604030504040204" pitchFamily="34" charset="0"/>
                <a:cs typeface="Tahoma" panose="020B0604030504040204" pitchFamily="34" charset="0"/>
              </a:rPr>
              <a:t>C. Reeves, The University of </a:t>
            </a:r>
            <a:r>
              <a:rPr lang="en-US" altLang="en-US" sz="2400" b="1" dirty="0" smtClean="0">
                <a:latin typeface="Tahoma" pitchFamily="34" charset="0"/>
                <a:ea typeface="Tahoma" panose="020B0604030504040204" pitchFamily="34" charset="0"/>
                <a:cs typeface="Tahoma" panose="020B0604030504040204" pitchFamily="34" charset="0"/>
              </a:rPr>
              <a:t>Georgia</a:t>
            </a:r>
            <a:endParaRPr lang="en-US" altLang="en-US" sz="2400" b="1" dirty="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679575" y="-144463"/>
            <a:ext cx="304800" cy="304801"/>
          </a:xfrm>
          <a:prstGeom prst="rect">
            <a:avLst/>
          </a:prstGeom>
          <a:noFill/>
          <a:ln w="9525">
            <a:noFill/>
            <a:miter lim="800000"/>
            <a:headEnd/>
            <a:tailEnd/>
          </a:ln>
        </p:spPr>
        <p:txBody>
          <a:bodyPr lIns="91435" tIns="45718" rIns="91435" bIns="45718"/>
          <a:lstStyle/>
          <a:p>
            <a:pPr fontAlgn="base">
              <a:spcBef>
                <a:spcPct val="0"/>
              </a:spcBef>
              <a:spcAft>
                <a:spcPct val="0"/>
              </a:spcAft>
            </a:pPr>
            <a:endParaRPr lang="en-US">
              <a:solidFill>
                <a:srgbClr val="000000"/>
              </a:solidFill>
              <a:cs typeface="Arial" pitchFamily="34" charset="0"/>
            </a:endParaRPr>
          </a:p>
        </p:txBody>
      </p:sp>
      <p:pic>
        <p:nvPicPr>
          <p:cNvPr id="7" name="Picture 6"/>
          <p:cNvPicPr>
            <a:picLocks noChangeAspect="1"/>
          </p:cNvPicPr>
          <p:nvPr/>
        </p:nvPicPr>
        <p:blipFill>
          <a:blip r:embed="rId2"/>
          <a:stretch>
            <a:fillRect/>
          </a:stretch>
        </p:blipFill>
        <p:spPr>
          <a:xfrm>
            <a:off x="5965874" y="4304804"/>
            <a:ext cx="4539015" cy="2553196"/>
          </a:xfrm>
          <a:prstGeom prst="rect">
            <a:avLst/>
          </a:prstGeom>
        </p:spPr>
      </p:pic>
      <p:pic>
        <p:nvPicPr>
          <p:cNvPr id="8" name="Picture 7"/>
          <p:cNvPicPr>
            <a:picLocks noChangeAspect="1"/>
          </p:cNvPicPr>
          <p:nvPr/>
        </p:nvPicPr>
        <p:blipFill>
          <a:blip r:embed="rId3"/>
          <a:stretch>
            <a:fillRect/>
          </a:stretch>
        </p:blipFill>
        <p:spPr>
          <a:xfrm>
            <a:off x="1206631" y="4330615"/>
            <a:ext cx="4468305" cy="2527385"/>
          </a:xfrm>
          <a:prstGeom prst="rect">
            <a:avLst/>
          </a:prstGeom>
        </p:spPr>
      </p:pic>
    </p:spTree>
    <p:extLst>
      <p:ext uri="{BB962C8B-B14F-4D97-AF65-F5344CB8AC3E}">
        <p14:creationId xmlns:p14="http://schemas.microsoft.com/office/powerpoint/2010/main" val="269297472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1981200" y="381000"/>
            <a:ext cx="8458200" cy="2819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#1: </a:t>
            </a:r>
            <a:r>
              <a:rPr lang="en-US" altLang="en-US" sz="3600" b="1" dirty="0">
                <a:solidFill>
                  <a:srgbClr val="0070C0"/>
                </a:solidFill>
                <a:latin typeface="Tahoma" panose="020B0604030504040204" pitchFamily="34" charset="0"/>
                <a:cs typeface="Tahoma" panose="020B0604030504040204" pitchFamily="34" charset="0"/>
              </a:rPr>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2057400" y="2819400"/>
            <a:ext cx="8458200" cy="2819400"/>
          </a:xfrm>
          <a:prstGeom prst="rect">
            <a:avLst/>
          </a:prstGeom>
        </p:spPr>
      </p:pic>
    </p:spTree>
    <p:extLst>
      <p:ext uri="{BB962C8B-B14F-4D97-AF65-F5344CB8AC3E}">
        <p14:creationId xmlns:p14="http://schemas.microsoft.com/office/powerpoint/2010/main" val="21816785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Title 1"/>
          <p:cNvSpPr>
            <a:spLocks noGrp="1"/>
          </p:cNvSpPr>
          <p:nvPr>
            <p:ph type="title"/>
          </p:nvPr>
        </p:nvSpPr>
        <p:spPr>
          <a:xfrm>
            <a:off x="1981200" y="609600"/>
            <a:ext cx="8229600" cy="236220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Poll </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Who would like a free MOOCs book?</a:t>
            </a:r>
            <a:endParaRPr lang="en-US" altLang="en-US" sz="1200" b="1" dirty="0">
              <a:solidFill>
                <a:srgbClr val="FF0000"/>
              </a:solidFill>
              <a:latin typeface="Tahoma" panose="020B0604030504040204" pitchFamily="34" charset="0"/>
              <a:cs typeface="Tahoma" panose="020B0604030504040204" pitchFamily="34" charset="0"/>
            </a:endParaRPr>
          </a:p>
        </p:txBody>
      </p:sp>
      <p:pic>
        <p:nvPicPr>
          <p:cNvPr id="103117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575310"/>
            <a:ext cx="2819400" cy="425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9831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3200" b="1" dirty="0">
                <a:latin typeface="Tahoma" panose="020B0604030504040204" pitchFamily="34" charset="0"/>
                <a:ea typeface="Tahoma" panose="020B0604030504040204" pitchFamily="34" charset="0"/>
                <a:cs typeface="Tahoma" panose="020B0604030504040204" pitchFamily="34" charset="0"/>
              </a:rPr>
              <a:t>,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Ellen Wexler,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8186" t="23122" r="43830" b="16763"/>
          <a:stretch/>
        </p:blipFill>
        <p:spPr>
          <a:xfrm>
            <a:off x="3581400" y="2612572"/>
            <a:ext cx="5715000" cy="4245429"/>
          </a:xfrm>
          <a:prstGeom prst="rect">
            <a:avLst/>
          </a:prstGeom>
        </p:spPr>
      </p:pic>
    </p:spTree>
    <p:extLst>
      <p:ext uri="{BB962C8B-B14F-4D97-AF65-F5344CB8AC3E}">
        <p14:creationId xmlns:p14="http://schemas.microsoft.com/office/powerpoint/2010/main" val="5953282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Ellen Wexler,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370" t="28236" r="43798" b="11262"/>
          <a:stretch/>
        </p:blipFill>
        <p:spPr>
          <a:xfrm>
            <a:off x="3810000" y="2514601"/>
            <a:ext cx="5715000" cy="4286249"/>
          </a:xfrm>
          <a:prstGeom prst="rect">
            <a:avLst/>
          </a:prstGeom>
        </p:spPr>
      </p:pic>
    </p:spTree>
    <p:extLst>
      <p:ext uri="{BB962C8B-B14F-4D97-AF65-F5344CB8AC3E}">
        <p14:creationId xmlns:p14="http://schemas.microsoft.com/office/powerpoint/2010/main" val="18552861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3493" y="358218"/>
            <a:ext cx="8529686" cy="2537381"/>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29,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Campus Tech Leaders Report More Support for Free Educational Materials</a:t>
            </a:r>
            <a:r>
              <a:rPr lang="en-US" sz="2400" b="1" dirty="0">
                <a:latin typeface="Tahoma" panose="020B0604030504040204" pitchFamily="34" charset="0"/>
                <a:ea typeface="Tahoma" panose="020B0604030504040204" pitchFamily="34" charset="0"/>
                <a:cs typeface="Tahoma" panose="020B0604030504040204" pitchFamily="34" charset="0"/>
              </a:rPr>
              <a:t>, Ellen Wexler,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rPr>
              <a:t>http://</a:t>
            </a:r>
            <a:r>
              <a:rPr lang="en-US" sz="1000" b="1" dirty="0" smtClean="0">
                <a:latin typeface="Tahoma" panose="020B0604030504040204" pitchFamily="34" charset="0"/>
                <a:ea typeface="Tahoma" panose="020B0604030504040204" pitchFamily="34" charset="0"/>
                <a:cs typeface="Tahoma" panose="020B0604030504040204" pitchFamily="34" charset="0"/>
              </a:rPr>
              <a:t>chronicle.com/blogs/wiredcampus/campus-tech-leaders-report-more-support-for-free-educational-materials/57551?cid=at&amp;utm_source=at&amp;utm_medium=en&amp;elq=e4e3f59aa76642fe887fb1ea8a5a4cee&amp;elqCampaignId=1713&amp;elqaid=6714&amp;elqat=1&amp;elqTrackId=e0e831d54b44442d93aff83de20111dd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l="8974" t="25946" r="44873" b="20000"/>
          <a:stretch/>
        </p:blipFill>
        <p:spPr>
          <a:xfrm>
            <a:off x="3276600" y="2667000"/>
            <a:ext cx="6035044" cy="4191000"/>
          </a:xfrm>
          <a:prstGeom prst="rect">
            <a:avLst/>
          </a:prstGeom>
        </p:spPr>
      </p:pic>
    </p:spTree>
    <p:extLst>
      <p:ext uri="{BB962C8B-B14F-4D97-AF65-F5344CB8AC3E}">
        <p14:creationId xmlns:p14="http://schemas.microsoft.com/office/powerpoint/2010/main" val="936555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1" y="455046"/>
            <a:ext cx="7854949" cy="2592954"/>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4: MOOCs</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MERLOT, and Open Educational Services</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Gerard L. Hanley, Ph.D.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MERLOT Executive Director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Assistant Vice Chancellor, Academic Technology Services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California State University, Office of the Chancellor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Figure 1. MOOCs as a Recent Evolution of </a:t>
            </a:r>
            <a:r>
              <a:rPr lang="en-US" sz="2000" b="1" dirty="0">
                <a:latin typeface="Tahoma" panose="020B0604030504040204" pitchFamily="34" charset="0"/>
                <a:ea typeface="Tahoma" panose="020B0604030504040204" pitchFamily="34" charset="0"/>
                <a:cs typeface="Tahoma" panose="020B0604030504040204" pitchFamily="34" charset="0"/>
              </a:rPr>
              <a:t>OER</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1" y="3200401"/>
            <a:ext cx="6303351" cy="36019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276600"/>
            <a:ext cx="2590800" cy="2590800"/>
          </a:xfrm>
          <a:prstGeom prst="rect">
            <a:avLst/>
          </a:prstGeom>
        </p:spPr>
      </p:pic>
    </p:spTree>
    <p:extLst>
      <p:ext uri="{BB962C8B-B14F-4D97-AF65-F5344CB8AC3E}">
        <p14:creationId xmlns:p14="http://schemas.microsoft.com/office/powerpoint/2010/main" val="35958902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1" y="457200"/>
            <a:ext cx="8007349" cy="3352800"/>
          </a:xfrm>
        </p:spPr>
        <p:txBody>
          <a:bodyPr>
            <a:noAutofit/>
          </a:bodyPr>
          <a:lstStyle/>
          <a:p>
            <a:pPr algn="ctr"/>
            <a:r>
              <a:rPr lang="en-ZA"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6: Open </a:t>
            </a:r>
            <a:r>
              <a:rPr lang="en-ZA" sz="32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 at the University of Cape Town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Laura Czerniewicz, Glenda Cox, Cheryl Hodgkinson-Williams, and Michelle Willmers</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Figure 3: </a:t>
            </a:r>
            <a:r>
              <a:rPr lang="en-ZA" sz="2400" b="1" dirty="0">
                <a:latin typeface="Tahoma" panose="020B0604030504040204" pitchFamily="34" charset="0"/>
                <a:ea typeface="Tahoma" panose="020B0604030504040204" pitchFamily="34" charset="0"/>
                <a:cs typeface="Tahoma" panose="020B0604030504040204" pitchFamily="34" charset="0"/>
              </a:rPr>
              <a:t>The openness journey at the University of Cape Town (UCT)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13333" r="-903" b="16666"/>
          <a:stretch/>
        </p:blipFill>
        <p:spPr>
          <a:xfrm>
            <a:off x="5167536" y="3657600"/>
            <a:ext cx="4613276"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678115"/>
            <a:ext cx="2081784" cy="3121152"/>
          </a:xfrm>
          <a:prstGeom prst="rect">
            <a:avLst/>
          </a:prstGeom>
        </p:spPr>
      </p:pic>
    </p:spTree>
    <p:extLst>
      <p:ext uri="{BB962C8B-B14F-4D97-AF65-F5344CB8AC3E}">
        <p14:creationId xmlns:p14="http://schemas.microsoft.com/office/powerpoint/2010/main" val="38423864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685800"/>
            <a:ext cx="7880350" cy="2286000"/>
          </a:xfrm>
        </p:spPr>
        <p:txBody>
          <a:bodyPr>
            <a:norm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8: MOOCs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Downunder</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Insights from the Open2Study Experience</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Maggie Hartnett, Mark Brown, and Amy Wilson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Massey University, Dublin City University, and Massey </a:t>
            </a:r>
            <a:r>
              <a:rPr lang="en-US" sz="2200" b="1" dirty="0">
                <a:latin typeface="Tahoma" panose="020B0604030504040204" pitchFamily="34" charset="0"/>
                <a:ea typeface="Tahoma" panose="020B0604030504040204" pitchFamily="34" charset="0"/>
                <a:cs typeface="Tahoma" panose="020B0604030504040204" pitchFamily="34" charset="0"/>
              </a:rPr>
              <a:t>University</a:t>
            </a: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3: Example of the Indigenous Studies subject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276600"/>
            <a:ext cx="5059046" cy="2951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1" y="3393715"/>
            <a:ext cx="3490913" cy="2717251"/>
          </a:xfrm>
          <a:prstGeom prst="rect">
            <a:avLst/>
          </a:prstGeom>
        </p:spPr>
      </p:pic>
    </p:spTree>
    <p:extLst>
      <p:ext uri="{BB962C8B-B14F-4D97-AF65-F5344CB8AC3E}">
        <p14:creationId xmlns:p14="http://schemas.microsoft.com/office/powerpoint/2010/main" val="27501698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857251"/>
            <a:ext cx="8534400" cy="1608704"/>
          </a:xfrm>
        </p:spPr>
        <p:txBody>
          <a:bodyPr>
            <a:normAutofit fontScale="90000"/>
          </a:bodyPr>
          <a:lstStyle/>
          <a:p>
            <a:pPr algn="ct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a Temporary Spontaneous Mini-Ecosystem through a MOOC</a:t>
            </a:r>
            <a:r>
              <a:rPr lang="en-US" sz="1500" dirty="0">
                <a:latin typeface="Tahoma" panose="020B0604030504040204" pitchFamily="34" charset="0"/>
                <a:ea typeface="Tahoma" panose="020B0604030504040204" pitchFamily="34" charset="0"/>
                <a:cs typeface="Tahoma" panose="020B0604030504040204" pitchFamily="34" charset="0"/>
              </a:rPr>
              <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a:t>
            </a:r>
            <a:r>
              <a:rPr lang="en-US" sz="2700" b="1" dirty="0">
                <a:latin typeface="Tahoma" panose="020B0604030504040204" pitchFamily="34" charset="0"/>
                <a:ea typeface="Tahoma" panose="020B0604030504040204" pitchFamily="34" charset="0"/>
                <a:cs typeface="Tahoma" panose="020B0604030504040204" pitchFamily="34" charset="0"/>
              </a:rPr>
              <a:t>University</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r>
              <a:rPr lang="en-US" sz="1500" i="1" dirty="0"/>
              <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562601" y="2743201"/>
            <a:ext cx="4012169" cy="3869055"/>
          </a:xfrm>
          <a:prstGeom prst="rect">
            <a:avLst/>
          </a:prstGeom>
          <a:noFill/>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555" y="2819400"/>
            <a:ext cx="3693377" cy="3501236"/>
          </a:xfrm>
          <a:prstGeom prst="rect">
            <a:avLst/>
          </a:prstGeom>
        </p:spPr>
      </p:pic>
    </p:spTree>
    <p:extLst>
      <p:ext uri="{BB962C8B-B14F-4D97-AF65-F5344CB8AC3E}">
        <p14:creationId xmlns:p14="http://schemas.microsoft.com/office/powerpoint/2010/main" val="724264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2209800" y="274638"/>
            <a:ext cx="7924800" cy="1935162"/>
          </a:xfrm>
        </p:spPr>
        <p:txBody>
          <a:bodyPr/>
          <a:lstStyle/>
          <a:p>
            <a:r>
              <a:rPr lang="en-US" sz="4000">
                <a:solidFill>
                  <a:srgbClr val="FF0000"/>
                </a:solidFill>
                <a:latin typeface="Tahoma" panose="020B0604030504040204" pitchFamily="34" charset="0"/>
                <a:cs typeface="Tahoma" panose="020B0604030504040204" pitchFamily="34" charset="0"/>
              </a:rPr>
              <a:t>February 22, 2013 </a:t>
            </a:r>
            <a:r>
              <a:rPr lang="en-US" sz="3200">
                <a:latin typeface="Tahoma" panose="020B0604030504040204" pitchFamily="34" charset="0"/>
                <a:cs typeface="Tahoma" panose="020B0604030504040204" pitchFamily="34" charset="0"/>
              </a:rPr>
              <a:t/>
            </a:r>
            <a:br>
              <a:rPr lang="en-US" sz="3200">
                <a:latin typeface="Tahoma" panose="020B0604030504040204" pitchFamily="34" charset="0"/>
                <a:cs typeface="Tahoma" panose="020B0604030504040204" pitchFamily="34" charset="0"/>
              </a:rPr>
            </a:br>
            <a:r>
              <a:rPr lang="en-US" sz="3200">
                <a:latin typeface="Tahoma" panose="020B0604030504040204" pitchFamily="34" charset="0"/>
                <a:cs typeface="Tahoma" panose="020B0604030504040204" pitchFamily="34" charset="0"/>
              </a:rPr>
              <a:t>NASA's spacey Google+ Hangout shows off zero-G antics – and cats!</a:t>
            </a:r>
            <a:r>
              <a:rPr lang="en-US" smtClean="0">
                <a:latin typeface="Tahoma" panose="020B0604030504040204" pitchFamily="34" charset="0"/>
                <a:cs typeface="Tahoma" panose="020B0604030504040204" pitchFamily="34" charset="0"/>
              </a:rPr>
              <a:t/>
            </a:r>
            <a:br>
              <a:rPr lang="en-US" smtClean="0">
                <a:latin typeface="Tahoma" panose="020B0604030504040204" pitchFamily="34" charset="0"/>
                <a:cs typeface="Tahoma" panose="020B0604030504040204" pitchFamily="34" charset="0"/>
              </a:rPr>
            </a:br>
            <a:r>
              <a:rPr lang="en-US" sz="800">
                <a:latin typeface="Tahoma" panose="020B0604030504040204" pitchFamily="34" charset="0"/>
                <a:cs typeface="Tahoma" panose="020B0604030504040204" pitchFamily="34" charset="0"/>
                <a:hlinkClick r:id="rId2"/>
              </a:rPr>
              <a:t>http://cosmiclog.nbcnews.com/_news/2013/02/22/17057588-nasas-spacey-google-hangout-shows-off-zero-g-antics-and-cats?lite</a:t>
            </a:r>
            <a:r>
              <a:rPr lang="en-US" sz="800">
                <a:latin typeface="Tahoma" panose="020B0604030504040204" pitchFamily="34" charset="0"/>
                <a:cs typeface="Tahoma" panose="020B0604030504040204" pitchFamily="34" charset="0"/>
              </a:rPr>
              <a:t> </a:t>
            </a:r>
          </a:p>
        </p:txBody>
      </p:sp>
      <p:pic>
        <p:nvPicPr>
          <p:cNvPr id="277507" name="Picture 2" descr="http://m.static.newsvine.com/servista/imagesizer?file=boyle74463BE9-3C73-496A-52E8-FA87D8F314E5.jpg&amp;width=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301"/>
            <a:ext cx="65532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1032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762000"/>
            <a:ext cx="7931150" cy="2971800"/>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Learning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about MOOCs by Talking to Students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Charles Severance, University of Michigan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Internet History, Technology, and Security on the </a:t>
            </a:r>
            <a:r>
              <a:rPr lang="en-US" sz="2800" b="1" dirty="0" err="1">
                <a:latin typeface="Tahoma" panose="020B0604030504040204" pitchFamily="34" charset="0"/>
                <a:ea typeface="Tahoma" panose="020B0604030504040204" pitchFamily="34" charset="0"/>
                <a:cs typeface="Tahoma" panose="020B0604030504040204" pitchFamily="34" charset="0"/>
              </a:rPr>
              <a:t>Coursera</a:t>
            </a:r>
            <a:r>
              <a:rPr lang="en-US" sz="2800" b="1" dirty="0">
                <a:latin typeface="Tahoma" panose="020B0604030504040204" pitchFamily="34" charset="0"/>
                <a:ea typeface="Tahoma" panose="020B0604030504040204" pitchFamily="34" charset="0"/>
                <a:cs typeface="Tahoma" panose="020B0604030504040204" pitchFamily="34" charset="0"/>
              </a:rPr>
              <a:t> Platform.</a:t>
            </a:r>
            <a:br>
              <a:rPr lang="en-US" sz="2800" b="1" dirty="0">
                <a:latin typeface="Tahoma" panose="020B0604030504040204" pitchFamily="34" charset="0"/>
                <a:ea typeface="Tahoma" panose="020B0604030504040204" pitchFamily="34" charset="0"/>
                <a:cs typeface="Tahoma" panose="020B0604030504040204" pitchFamily="34" charset="0"/>
              </a:rPr>
            </a:b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12500" t="19707" r="37921" b="6267"/>
          <a:stretch>
            <a:fillRect/>
          </a:stretch>
        </p:blipFill>
        <p:spPr bwMode="auto">
          <a:xfrm>
            <a:off x="6705601" y="3643208"/>
            <a:ext cx="3962400" cy="31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3625" y="3717970"/>
            <a:ext cx="5019575" cy="31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9153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857251"/>
            <a:ext cx="7886700" cy="1608704"/>
          </a:xfrm>
        </p:spPr>
        <p:txBody>
          <a:bodyPr>
            <a:normAutofit fontScale="90000"/>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the Power of Open Learning to Share Global Prosperity and Eradicate Poverty</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1: World Bank Group Twin Goals</a:t>
            </a:r>
            <a:r>
              <a:rPr lang="en-US" sz="1350" dirty="0"/>
              <a:t/>
            </a:r>
            <a:br>
              <a:rPr lang="en-US" sz="135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4238" y="2794000"/>
            <a:ext cx="6096000" cy="406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895600"/>
            <a:ext cx="2895600" cy="2895600"/>
          </a:xfrm>
          <a:prstGeom prst="rect">
            <a:avLst/>
          </a:prstGeom>
        </p:spPr>
      </p:pic>
    </p:spTree>
    <p:extLst>
      <p:ext uri="{BB962C8B-B14F-4D97-AF65-F5344CB8AC3E}">
        <p14:creationId xmlns:p14="http://schemas.microsoft.com/office/powerpoint/2010/main" val="37019879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609600"/>
            <a:ext cx="7905750" cy="1905000"/>
          </a:xfrm>
        </p:spPr>
        <p:txBody>
          <a:bodyPr>
            <a:normAutofit fontScale="90000"/>
          </a:body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20: The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Glocalization</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of MOOCs in Southeast Asia </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Zoraini Wati Abas, </a:t>
            </a:r>
            <a:r>
              <a:rPr lang="en-US" sz="2700" b="1" dirty="0" err="1">
                <a:latin typeface="Tahoma" panose="020B0604030504040204" pitchFamily="34" charset="0"/>
                <a:ea typeface="Tahoma" panose="020B0604030504040204" pitchFamily="34" charset="0"/>
                <a:cs typeface="Tahoma" panose="020B0604030504040204" pitchFamily="34" charset="0"/>
              </a:rPr>
              <a:t>Ed.D</a:t>
            </a:r>
            <a:r>
              <a:rPr lang="en-US" sz="2700" b="1" dirty="0">
                <a:latin typeface="Tahoma" panose="020B0604030504040204" pitchFamily="34" charset="0"/>
                <a:ea typeface="Tahoma" panose="020B0604030504040204" pitchFamily="34" charset="0"/>
                <a:cs typeface="Tahoma" panose="020B0604030504040204" pitchFamily="34" charset="0"/>
              </a:rPr>
              <a: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Eight of thirteen MOOCs offered by Taylor’s University</a:t>
            </a:r>
            <a:endParaRPr lang="en-US" sz="2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926048"/>
            <a:ext cx="2606040" cy="32858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819400"/>
            <a:ext cx="4632960" cy="3499104"/>
          </a:xfrm>
          <a:prstGeom prst="rect">
            <a:avLst/>
          </a:prstGeom>
        </p:spPr>
      </p:pic>
    </p:spTree>
    <p:extLst>
      <p:ext uri="{BB962C8B-B14F-4D97-AF65-F5344CB8AC3E}">
        <p14:creationId xmlns:p14="http://schemas.microsoft.com/office/powerpoint/2010/main" val="20013966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472663"/>
            <a:ext cx="7886700" cy="1325563"/>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22: OER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MOOCs in Africa: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a:t>
            </a:r>
            <a:r>
              <a:rPr lang="en-US" sz="2000" b="1" dirty="0">
                <a:latin typeface="Tahoma" panose="020B0604030504040204" pitchFamily="34" charset="0"/>
                <a:ea typeface="Tahoma" panose="020B0604030504040204" pitchFamily="34" charset="0"/>
                <a:cs typeface="Tahoma" panose="020B0604030504040204" pitchFamily="34" charset="0"/>
              </a:rPr>
              <a:t>Bakary Diallo,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African </a:t>
            </a:r>
            <a:r>
              <a:rPr lang="en-US" sz="2000" b="1" dirty="0">
                <a:latin typeface="Tahoma" panose="020B0604030504040204" pitchFamily="34" charset="0"/>
                <a:ea typeface="Tahoma" panose="020B0604030504040204" pitchFamily="34" charset="0"/>
                <a:cs typeface="Tahoma" panose="020B0604030504040204" pitchFamily="34" charset="0"/>
              </a:rPr>
              <a:t>Virtual </a:t>
            </a:r>
            <a:r>
              <a:rPr lang="en-US" sz="2000" b="1" dirty="0">
                <a:latin typeface="Tahoma" panose="020B0604030504040204" pitchFamily="34" charset="0"/>
                <a:ea typeface="Tahoma" panose="020B0604030504040204" pitchFamily="34" charset="0"/>
                <a:cs typeface="Tahoma" panose="020B0604030504040204" pitchFamily="34" charset="0"/>
              </a:rPr>
              <a:t>University, Nairobi</a:t>
            </a:r>
            <a:r>
              <a:rPr lang="en-US" sz="2000" b="1" dirty="0">
                <a:latin typeface="Tahoma" panose="020B0604030504040204" pitchFamily="34" charset="0"/>
                <a:ea typeface="Tahoma" panose="020B0604030504040204" pitchFamily="34" charset="0"/>
                <a:cs typeface="Tahoma" panose="020B0604030504040204" pitchFamily="34" charset="0"/>
              </a:rPr>
              <a:t>, Kenya</a:t>
            </a:r>
          </a:p>
        </p:txBody>
      </p:sp>
      <p:sp>
        <p:nvSpPr>
          <p:cNvPr id="3" name="Content Placeholder 2"/>
          <p:cNvSpPr>
            <a:spLocks noGrp="1"/>
          </p:cNvSpPr>
          <p:nvPr>
            <p:ph idx="1"/>
          </p:nvPr>
        </p:nvSpPr>
        <p:spPr>
          <a:xfrm>
            <a:off x="2152650" y="2057401"/>
            <a:ext cx="7886700" cy="4043363"/>
          </a:xfrm>
        </p:spPr>
        <p:txBody>
          <a:bodyPr>
            <a:normAutofit/>
          </a:bodyPr>
          <a:lstStyle/>
          <a:p>
            <a:pPr marL="0" indent="0">
              <a:lnSpc>
                <a:spcPct val="100000"/>
              </a:lnSpc>
              <a:spcBef>
                <a:spcPts val="0"/>
              </a:spcBef>
              <a:buNone/>
            </a:pPr>
            <a:r>
              <a:rPr lang="en-US" sz="2800"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a:t>
            </a:r>
          </a:p>
        </p:txBody>
      </p:sp>
      <p:pic>
        <p:nvPicPr>
          <p:cNvPr id="5" name="Picture 4"/>
          <p:cNvPicPr>
            <a:picLocks noChangeAspect="1"/>
          </p:cNvPicPr>
          <p:nvPr/>
        </p:nvPicPr>
        <p:blipFill rotWithShape="1">
          <a:blip r:embed="rId2"/>
          <a:srcRect t="17545" r="2439"/>
          <a:stretch/>
        </p:blipFill>
        <p:spPr>
          <a:xfrm>
            <a:off x="5477823" y="4495800"/>
            <a:ext cx="5286036" cy="238271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792" y="5090744"/>
            <a:ext cx="1660072" cy="1787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03" y="5090745"/>
            <a:ext cx="1973731" cy="1764325"/>
          </a:xfrm>
          <a:prstGeom prst="rect">
            <a:avLst/>
          </a:prstGeom>
        </p:spPr>
      </p:pic>
    </p:spTree>
    <p:extLst>
      <p:ext uri="{BB962C8B-B14F-4D97-AF65-F5344CB8AC3E}">
        <p14:creationId xmlns:p14="http://schemas.microsoft.com/office/powerpoint/2010/main" val="348462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49" y="533400"/>
            <a:ext cx="8058150" cy="1844674"/>
          </a:xfrm>
        </p:spPr>
        <p:txBody>
          <a:bodyPr>
            <a:noAutofit/>
          </a:bodyPr>
          <a:lstStyle/>
          <a:p>
            <a:pPr algn="ctr"/>
            <a:r>
              <a:rPr lang="en-IE"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24: ALISON</a:t>
            </a:r>
            <a:r>
              <a:rPr lang="en-IE" sz="3200" b="1" dirty="0">
                <a:solidFill>
                  <a:srgbClr val="FF0000"/>
                </a:solidFill>
                <a:latin typeface="Tahoma" panose="020B0604030504040204" pitchFamily="34" charset="0"/>
                <a:ea typeface="Tahoma" panose="020B0604030504040204" pitchFamily="34" charset="0"/>
                <a:cs typeface="Tahoma" panose="020B0604030504040204" pitchFamily="34" charset="0"/>
              </a:rPr>
              <a:t>: A New World of Free Certified Learning</a:t>
            </a:r>
            <a:r>
              <a:rPr lang="en-IE" sz="3200" b="1" dirty="0">
                <a:latin typeface="Tahoma" panose="020B0604030504040204" pitchFamily="34" charset="0"/>
                <a:ea typeface="Tahoma" panose="020B0604030504040204" pitchFamily="34" charset="0"/>
                <a:cs typeface="Tahoma" panose="020B0604030504040204" pitchFamily="34" charset="0"/>
              </a:rPr>
              <a:t/>
            </a:r>
            <a:br>
              <a:rPr lang="en-IE" sz="3200" b="1" dirty="0">
                <a:latin typeface="Tahoma" panose="020B0604030504040204" pitchFamily="34" charset="0"/>
                <a:ea typeface="Tahoma" panose="020B0604030504040204" pitchFamily="34" charset="0"/>
                <a:cs typeface="Tahoma" panose="020B0604030504040204" pitchFamily="34" charset="0"/>
              </a:rPr>
            </a:br>
            <a:r>
              <a:rPr lang="en-IE" sz="2400" b="1" dirty="0">
                <a:latin typeface="Tahoma" panose="020B0604030504040204" pitchFamily="34" charset="0"/>
                <a:ea typeface="Tahoma" panose="020B0604030504040204" pitchFamily="34" charset="0"/>
                <a:cs typeface="Tahoma" panose="020B0604030504040204" pitchFamily="34" charset="0"/>
              </a:rPr>
              <a:t>Mike Feerick, CEO &amp; Founder, ALISON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5109882" y="2487706"/>
            <a:ext cx="5558118" cy="3743814"/>
          </a:xfrm>
          <a:prstGeom prst="rect">
            <a:avLst/>
          </a:prstGeom>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l="11427" t="17863" r="13857" b="2348"/>
          <a:stretch>
            <a:fillRect/>
          </a:stretch>
        </p:blipFill>
        <p:spPr bwMode="auto">
          <a:xfrm>
            <a:off x="1528482" y="2514601"/>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1447800" y="5146884"/>
            <a:ext cx="3046012" cy="171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2638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658" name="Picture 2"/>
          <p:cNvPicPr>
            <a:picLocks noChangeAspect="1"/>
          </p:cNvPicPr>
          <p:nvPr/>
        </p:nvPicPr>
        <p:blipFill>
          <a:blip r:embed="rId2">
            <a:extLst>
              <a:ext uri="{28A0092B-C50C-407E-A947-70E740481C1C}">
                <a14:useLocalDpi xmlns:a14="http://schemas.microsoft.com/office/drawing/2010/main" val="0"/>
              </a:ext>
            </a:extLst>
          </a:blip>
          <a:srcRect l="29437" t="7538" r="27048" b="2003"/>
          <a:stretch>
            <a:fillRect/>
          </a:stretch>
        </p:blipFill>
        <p:spPr bwMode="auto">
          <a:xfrm>
            <a:off x="3505200" y="0"/>
            <a:ext cx="48768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8736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1981200" y="381000"/>
            <a:ext cx="8458200" cy="2819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Driving down the road to cultural sensitivity in MOOCs?</a:t>
            </a:r>
            <a:endParaRPr lang="en-US" altLang="en-US" sz="2800" b="1" dirty="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26" y="3105030"/>
            <a:ext cx="6019800" cy="3752970"/>
          </a:xfrm>
          <a:prstGeom prst="rect">
            <a:avLst/>
          </a:prstGeom>
        </p:spPr>
      </p:pic>
      <p:pic>
        <p:nvPicPr>
          <p:cNvPr id="5" name="Picture 4"/>
          <p:cNvPicPr>
            <a:picLocks noChangeAspect="1"/>
          </p:cNvPicPr>
          <p:nvPr/>
        </p:nvPicPr>
        <p:blipFill>
          <a:blip r:embed="rId3"/>
          <a:stretch>
            <a:fillRect/>
          </a:stretch>
        </p:blipFill>
        <p:spPr>
          <a:xfrm>
            <a:off x="6942015" y="3354788"/>
            <a:ext cx="4566577" cy="3348823"/>
          </a:xfrm>
          <a:prstGeom prst="rect">
            <a:avLst/>
          </a:prstGeom>
        </p:spPr>
      </p:pic>
    </p:spTree>
    <p:extLst>
      <p:ext uri="{BB962C8B-B14F-4D97-AF65-F5344CB8AC3E}">
        <p14:creationId xmlns:p14="http://schemas.microsoft.com/office/powerpoint/2010/main" val="15667593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7"/>
            <a:ext cx="11070210" cy="1516455"/>
          </a:xfrm>
        </p:spPr>
        <p:txBody>
          <a:bodyPr/>
          <a:lstStyle/>
          <a:p>
            <a:pPr lvl="0"/>
            <a:r>
              <a:rPr lang="en-US" b="1" dirty="0">
                <a:latin typeface="Tahoma" panose="020B0604030504040204" pitchFamily="34" charset="0"/>
                <a:ea typeface="Tahoma" panose="020B0604030504040204" pitchFamily="34" charset="0"/>
                <a:cs typeface="Tahoma" panose="020B0604030504040204" pitchFamily="34" charset="0"/>
              </a:rPr>
              <a:t>Chapter 14 (USA/Stanford): Paul Kim and Charlie </a:t>
            </a:r>
            <a:r>
              <a:rPr lang="en-US" b="1" dirty="0" smtClean="0">
                <a:latin typeface="Tahoma" panose="020B0604030504040204" pitchFamily="34" charset="0"/>
                <a:ea typeface="Tahoma" panose="020B0604030504040204" pitchFamily="34" charset="0"/>
                <a:cs typeface="Tahoma" panose="020B0604030504040204" pitchFamily="34" charset="0"/>
              </a:rPr>
              <a:t>Chung</a:t>
            </a:r>
            <a:endParaRPr lang="en-US" dirty="0"/>
          </a:p>
        </p:txBody>
      </p:sp>
      <p:sp>
        <p:nvSpPr>
          <p:cNvPr id="4" name="Content Placeholder 3"/>
          <p:cNvSpPr>
            <a:spLocks noGrp="1"/>
          </p:cNvSpPr>
          <p:nvPr>
            <p:ph idx="1"/>
          </p:nvPr>
        </p:nvSpPr>
        <p:spPr>
          <a:xfrm>
            <a:off x="609600" y="1977273"/>
            <a:ext cx="10972800" cy="4525963"/>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Encourage </a:t>
            </a:r>
            <a:r>
              <a:rPr lang="en-US" sz="2400" b="1" dirty="0">
                <a:latin typeface="Tahoma" panose="020B0604030504040204" pitchFamily="34" charset="0"/>
                <a:ea typeface="Tahoma" panose="020B0604030504040204" pitchFamily="34" charset="0"/>
                <a:cs typeface="Tahoma" panose="020B0604030504040204" pitchFamily="34" charset="0"/>
              </a:rPr>
              <a:t>students to download lecture videos and translate them to other languages and perhaps add captions and make available in their local cloud services.</a:t>
            </a:r>
          </a:p>
          <a:p>
            <a:pPr lvl="1"/>
            <a:r>
              <a:rPr lang="en-US" sz="2400" b="1" dirty="0">
                <a:latin typeface="Tahoma" panose="020B0604030504040204" pitchFamily="34" charset="0"/>
                <a:ea typeface="Tahoma" panose="020B0604030504040204" pitchFamily="34" charset="0"/>
                <a:cs typeface="Tahoma" panose="020B0604030504040204" pitchFamily="34" charset="0"/>
              </a:rPr>
              <a:t>Encourage students to create low bandwidth versions of videos for those in low bandwidth areas.</a:t>
            </a:r>
          </a:p>
          <a:p>
            <a:pPr lvl="1"/>
            <a:r>
              <a:rPr lang="en-US" sz="2400" b="1" dirty="0">
                <a:latin typeface="Tahoma" panose="020B0604030504040204" pitchFamily="34" charset="0"/>
                <a:ea typeface="Tahoma" panose="020B0604030504040204" pitchFamily="34" charset="0"/>
                <a:cs typeface="Tahoma" panose="020B0604030504040204" pitchFamily="34" charset="0"/>
              </a:rPr>
              <a:t>Encourage students to translate videos and add nuances and words understandable in local languages.</a:t>
            </a:r>
          </a:p>
          <a:p>
            <a:pPr lvl="1"/>
            <a:r>
              <a:rPr lang="en-US" sz="2400" b="1" dirty="0">
                <a:latin typeface="Tahoma" panose="020B0604030504040204" pitchFamily="34" charset="0"/>
                <a:ea typeface="Tahoma" panose="020B0604030504040204" pitchFamily="34" charset="0"/>
                <a:cs typeface="Tahoma" panose="020B0604030504040204" pitchFamily="34" charset="0"/>
              </a:rPr>
              <a:t>Encourage students to meet locally in teams to share materials and take care of “sensitive matters.”</a:t>
            </a:r>
          </a:p>
          <a:p>
            <a:endParaRPr lang="en-US" dirty="0"/>
          </a:p>
        </p:txBody>
      </p:sp>
    </p:spTree>
    <p:extLst>
      <p:ext uri="{BB962C8B-B14F-4D97-AF65-F5344CB8AC3E}">
        <p14:creationId xmlns:p14="http://schemas.microsoft.com/office/powerpoint/2010/main" val="6752758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1554162"/>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Chapter 15 (USA/U of Michigan): Chuck </a:t>
            </a:r>
            <a:r>
              <a:rPr lang="en-US" b="1" dirty="0" smtClean="0">
                <a:latin typeface="Tahoma" panose="020B0604030504040204" pitchFamily="34" charset="0"/>
                <a:ea typeface="Tahoma" panose="020B0604030504040204" pitchFamily="34" charset="0"/>
                <a:cs typeface="Tahoma" panose="020B0604030504040204" pitchFamily="34" charset="0"/>
              </a:rPr>
              <a:t>Severance</a:t>
            </a:r>
            <a:endParaRPr lang="en-US" dirty="0"/>
          </a:p>
        </p:txBody>
      </p:sp>
      <p:sp>
        <p:nvSpPr>
          <p:cNvPr id="4" name="Content Placeholder 3"/>
          <p:cNvSpPr>
            <a:spLocks noGrp="1"/>
          </p:cNvSpPr>
          <p:nvPr>
            <p:ph idx="1"/>
          </p:nvPr>
        </p:nvSpPr>
        <p:spPr>
          <a:xfrm>
            <a:off x="1981200" y="1828801"/>
            <a:ext cx="8229600" cy="4525963"/>
          </a:xfrm>
        </p:spPr>
        <p:txBody>
          <a:bodyPr/>
          <a:lstStyle/>
          <a:p>
            <a:pPr lvl="1"/>
            <a:r>
              <a:rPr lang="en-US" b="1" dirty="0">
                <a:latin typeface="Tahoma" panose="020B0604030504040204" pitchFamily="34" charset="0"/>
                <a:ea typeface="Tahoma" panose="020B0604030504040204" pitchFamily="34" charset="0"/>
                <a:cs typeface="Tahoma" panose="020B0604030504040204" pitchFamily="34" charset="0"/>
              </a:rPr>
              <a:t>Avoid troublesome metaphors and examples (e.g., the baseball World Series in the USA).</a:t>
            </a:r>
          </a:p>
          <a:p>
            <a:pPr lvl="1"/>
            <a:r>
              <a:rPr lang="en-US" b="1" dirty="0">
                <a:latin typeface="Tahoma" panose="020B0604030504040204" pitchFamily="34" charset="0"/>
                <a:ea typeface="Tahoma" panose="020B0604030504040204" pitchFamily="34" charset="0"/>
                <a:cs typeface="Tahoma" panose="020B0604030504040204" pitchFamily="34" charset="0"/>
              </a:rPr>
              <a:t>Never show lecturer’s face (use audio only)—allows for complete overdubbing in the native language and avoid hand gesture </a:t>
            </a:r>
            <a:r>
              <a:rPr lang="en-US" b="1" dirty="0" smtClean="0">
                <a:latin typeface="Tahoma" panose="020B0604030504040204" pitchFamily="34" charset="0"/>
                <a:ea typeface="Tahoma" panose="020B0604030504040204" pitchFamily="34" charset="0"/>
                <a:cs typeface="Tahoma" panose="020B0604030504040204" pitchFamily="34" charset="0"/>
              </a:rPr>
              <a:t>problems.</a:t>
            </a:r>
          </a:p>
          <a:p>
            <a:pPr lvl="1"/>
            <a:r>
              <a:rPr lang="en-US" b="1" dirty="0" smtClean="0">
                <a:latin typeface="Tahoma" panose="020B0604030504040204" pitchFamily="34" charset="0"/>
                <a:ea typeface="Tahoma" panose="020B0604030504040204" pitchFamily="34" charset="0"/>
                <a:cs typeface="Tahoma" panose="020B0604030504040204" pitchFamily="34" charset="0"/>
              </a:rPr>
              <a:t>Make </a:t>
            </a:r>
            <a:r>
              <a:rPr lang="en-US" b="1" dirty="0">
                <a:latin typeface="Tahoma" panose="020B0604030504040204" pitchFamily="34" charset="0"/>
                <a:ea typeface="Tahoma" panose="020B0604030504040204" pitchFamily="34" charset="0"/>
                <a:cs typeface="Tahoma" panose="020B0604030504040204" pitchFamily="34" charset="0"/>
              </a:rPr>
              <a:t>slides as word free as possible—where possible use symbols</a:t>
            </a:r>
          </a:p>
        </p:txBody>
      </p:sp>
    </p:spTree>
    <p:extLst>
      <p:ext uri="{BB962C8B-B14F-4D97-AF65-F5344CB8AC3E}">
        <p14:creationId xmlns:p14="http://schemas.microsoft.com/office/powerpoint/2010/main" val="28297887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82028"/>
            <a:ext cx="8229600" cy="1554162"/>
          </a:xfrm>
        </p:spPr>
        <p:txBody>
          <a:bodyPr/>
          <a:lstStyle/>
          <a:p>
            <a:pPr lvl="0"/>
            <a:r>
              <a:rPr lang="en-US" b="1" dirty="0">
                <a:latin typeface="Tahoma" panose="020B0604030504040204" pitchFamily="34" charset="0"/>
                <a:ea typeface="Tahoma" panose="020B0604030504040204" pitchFamily="34" charset="0"/>
                <a:cs typeface="Tahoma" panose="020B0604030504040204" pitchFamily="34" charset="0"/>
              </a:rPr>
              <a:t>Chapter 21 (the Philippines/The Open U): Melinda </a:t>
            </a:r>
            <a:r>
              <a:rPr lang="en-US" b="1" dirty="0" err="1">
                <a:latin typeface="Tahoma" panose="020B0604030504040204" pitchFamily="34" charset="0"/>
                <a:ea typeface="Tahoma" panose="020B0604030504040204" pitchFamily="34" charset="0"/>
                <a:cs typeface="Tahoma" panose="020B0604030504040204" pitchFamily="34" charset="0"/>
              </a:rPr>
              <a:t>Bandalaria</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2133600" y="2362201"/>
            <a:ext cx="8077200" cy="3992563"/>
          </a:xfrm>
        </p:spPr>
        <p:txBody>
          <a:bodyPr/>
          <a:lstStyle/>
          <a:p>
            <a:pPr lvl="1"/>
            <a:r>
              <a:rPr lang="en-US" b="1" dirty="0" smtClean="0">
                <a:latin typeface="Tahoma" panose="020B0604030504040204" pitchFamily="34" charset="0"/>
                <a:ea typeface="Tahoma" panose="020B0604030504040204" pitchFamily="34" charset="0"/>
                <a:cs typeface="Tahoma" panose="020B0604030504040204" pitchFamily="34" charset="0"/>
              </a:rPr>
              <a:t>Strictly </a:t>
            </a:r>
            <a:r>
              <a:rPr lang="en-US" b="1" dirty="0">
                <a:latin typeface="Tahoma" panose="020B0604030504040204" pitchFamily="34" charset="0"/>
                <a:ea typeface="Tahoma" panose="020B0604030504040204" pitchFamily="34" charset="0"/>
                <a:cs typeface="Tahoma" panose="020B0604030504040204" pitchFamily="34" charset="0"/>
              </a:rPr>
              <a:t>avoid references to religion.</a:t>
            </a:r>
          </a:p>
          <a:p>
            <a:pPr lvl="1"/>
            <a:r>
              <a:rPr lang="en-US" b="1" dirty="0">
                <a:latin typeface="Tahoma" panose="020B0604030504040204" pitchFamily="34" charset="0"/>
                <a:ea typeface="Tahoma" panose="020B0604030504040204" pitchFamily="34" charset="0"/>
                <a:cs typeface="Tahoma" panose="020B0604030504040204" pitchFamily="34" charset="0"/>
              </a:rPr>
              <a:t>Use acceptable dress code.</a:t>
            </a:r>
          </a:p>
          <a:p>
            <a:pPr lvl="1"/>
            <a:r>
              <a:rPr lang="en-US" b="1" dirty="0">
                <a:latin typeface="Tahoma" panose="020B0604030504040204" pitchFamily="34" charset="0"/>
                <a:ea typeface="Tahoma" panose="020B0604030504040204" pitchFamily="34" charset="0"/>
                <a:cs typeface="Tahoma" panose="020B0604030504040204" pitchFamily="34" charset="0"/>
              </a:rPr>
              <a:t>Even when English is the primary or secondary language of the country, consider making MOOC content available in the major dialects of the country.</a:t>
            </a:r>
          </a:p>
        </p:txBody>
      </p:sp>
    </p:spTree>
    <p:extLst>
      <p:ext uri="{BB962C8B-B14F-4D97-AF65-F5344CB8AC3E}">
        <p14:creationId xmlns:p14="http://schemas.microsoft.com/office/powerpoint/2010/main" val="2784422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a:t>
            </a:r>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II</a:t>
            </a:r>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Lessons Learned…</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169200" y="1591200"/>
            <a:ext cx="5778000" cy="4333500"/>
          </a:xfrm>
          <a:prstGeom prst="rect">
            <a:avLst/>
          </a:prstGeom>
        </p:spPr>
      </p:pic>
      <p:pic>
        <p:nvPicPr>
          <p:cNvPr id="6" name="Picture 5"/>
          <p:cNvPicPr>
            <a:picLocks noChangeAspect="1"/>
          </p:cNvPicPr>
          <p:nvPr/>
        </p:nvPicPr>
        <p:blipFill>
          <a:blip r:embed="rId3"/>
          <a:stretch>
            <a:fillRect/>
          </a:stretch>
        </p:blipFill>
        <p:spPr>
          <a:xfrm>
            <a:off x="5469555" y="1591200"/>
            <a:ext cx="6722445" cy="4407300"/>
          </a:xfrm>
          <a:prstGeom prst="rect">
            <a:avLst/>
          </a:prstGeom>
        </p:spPr>
      </p:pic>
    </p:spTree>
    <p:extLst>
      <p:ext uri="{BB962C8B-B14F-4D97-AF65-F5344CB8AC3E}">
        <p14:creationId xmlns:p14="http://schemas.microsoft.com/office/powerpoint/2010/main" val="2293374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479" y="846138"/>
            <a:ext cx="10972800" cy="1143000"/>
          </a:xfrm>
        </p:spPr>
        <p:txBody>
          <a:bodyPr>
            <a:noAutofit/>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mindful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of:</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(Mimi Lee, November 2015)</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1498862" y="2168165"/>
            <a:ext cx="9690754" cy="3775436"/>
          </a:xfrm>
        </p:spPr>
        <p:txBody>
          <a:bodyPr/>
          <a:lstStyle/>
          <a:p>
            <a:pPr lvl="0"/>
            <a:r>
              <a:rPr lang="en-US" b="1" dirty="0" smtClean="0">
                <a:latin typeface="Tahoma" panose="020B0604030504040204" pitchFamily="34" charset="0"/>
                <a:ea typeface="Tahoma" panose="020B0604030504040204" pitchFamily="34" charset="0"/>
                <a:cs typeface="Tahoma" panose="020B0604030504040204" pitchFamily="34" charset="0"/>
              </a:rPr>
              <a:t>Jokes </a:t>
            </a:r>
            <a:r>
              <a:rPr lang="en-US" b="1" dirty="0">
                <a:latin typeface="Tahoma" panose="020B0604030504040204" pitchFamily="34" charset="0"/>
                <a:ea typeface="Tahoma" panose="020B0604030504040204" pitchFamily="34" charset="0"/>
                <a:cs typeface="Tahoma" panose="020B0604030504040204" pitchFamily="34" charset="0"/>
              </a:rPr>
              <a:t>and Humor</a:t>
            </a:r>
          </a:p>
          <a:p>
            <a:pPr lvl="0"/>
            <a:r>
              <a:rPr lang="en-US" b="1" dirty="0">
                <a:latin typeface="Tahoma" panose="020B0604030504040204" pitchFamily="34" charset="0"/>
                <a:ea typeface="Tahoma" panose="020B0604030504040204" pitchFamily="34" charset="0"/>
                <a:cs typeface="Tahoma" panose="020B0604030504040204" pitchFamily="34" charset="0"/>
              </a:rPr>
              <a:t>Hand gestures or body movements</a:t>
            </a:r>
          </a:p>
          <a:p>
            <a:pPr lvl="0"/>
            <a:r>
              <a:rPr lang="en-US" b="1" dirty="0">
                <a:latin typeface="Tahoma" panose="020B0604030504040204" pitchFamily="34" charset="0"/>
                <a:ea typeface="Tahoma" panose="020B0604030504040204" pitchFamily="34" charset="0"/>
                <a:cs typeface="Tahoma" panose="020B0604030504040204" pitchFamily="34" charset="0"/>
              </a:rPr>
              <a:t>Mode of communication</a:t>
            </a:r>
          </a:p>
          <a:p>
            <a:pPr lvl="0"/>
            <a:r>
              <a:rPr lang="en-US" b="1" dirty="0">
                <a:latin typeface="Tahoma" panose="020B0604030504040204" pitchFamily="34" charset="0"/>
                <a:ea typeface="Tahoma" panose="020B0604030504040204" pitchFamily="34" charset="0"/>
                <a:cs typeface="Tahoma" panose="020B0604030504040204" pitchFamily="34" charset="0"/>
              </a:rPr>
              <a:t>Dominance of English </a:t>
            </a:r>
          </a:p>
          <a:p>
            <a:pPr lvl="0"/>
            <a:r>
              <a:rPr lang="en-US" b="1" dirty="0">
                <a:latin typeface="Tahoma" panose="020B0604030504040204" pitchFamily="34" charset="0"/>
                <a:ea typeface="Tahoma" panose="020B0604030504040204" pitchFamily="34" charset="0"/>
                <a:cs typeface="Tahoma" panose="020B0604030504040204" pitchFamily="34" charset="0"/>
              </a:rPr>
              <a:t>Political issues and current events</a:t>
            </a:r>
          </a:p>
          <a:p>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10771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24846"/>
            <a:ext cx="10972800" cy="1143000"/>
          </a:xfrm>
        </p:spPr>
        <p:txBody>
          <a:bodyPr>
            <a:no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be mindful of:</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(Mimi Lee, November 2015)</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300898" y="2290713"/>
            <a:ext cx="10281501" cy="3835451"/>
          </a:xfrm>
        </p:spPr>
        <p:txBody>
          <a:bodyPr/>
          <a:lstStyle/>
          <a:p>
            <a:pPr lvl="0"/>
            <a:r>
              <a:rPr lang="en-US" b="1" dirty="0" smtClean="0">
                <a:latin typeface="Tahoma" panose="020B0604030504040204" pitchFamily="34" charset="0"/>
                <a:ea typeface="Tahoma" panose="020B0604030504040204" pitchFamily="34" charset="0"/>
                <a:cs typeface="Tahoma" panose="020B0604030504040204" pitchFamily="34" charset="0"/>
              </a:rPr>
              <a:t>Different </a:t>
            </a:r>
            <a:r>
              <a:rPr lang="en-US" b="1" dirty="0">
                <a:latin typeface="Tahoma" panose="020B0604030504040204" pitchFamily="34" charset="0"/>
                <a:ea typeface="Tahoma" panose="020B0604030504040204" pitchFamily="34" charset="0"/>
                <a:cs typeface="Tahoma" panose="020B0604030504040204" pitchFamily="34" charset="0"/>
              </a:rPr>
              <a:t>levels of digital literacy skills</a:t>
            </a:r>
          </a:p>
          <a:p>
            <a:pPr lvl="0"/>
            <a:r>
              <a:rPr lang="en-US" b="1" dirty="0">
                <a:latin typeface="Tahoma" panose="020B0604030504040204" pitchFamily="34" charset="0"/>
                <a:ea typeface="Tahoma" panose="020B0604030504040204" pitchFamily="34" charset="0"/>
                <a:cs typeface="Tahoma" panose="020B0604030504040204" pitchFamily="34" charset="0"/>
              </a:rPr>
              <a:t>Local resources by locals</a:t>
            </a:r>
          </a:p>
          <a:p>
            <a:pPr lvl="0"/>
            <a:r>
              <a:rPr lang="en-US" b="1" dirty="0">
                <a:latin typeface="Tahoma" panose="020B0604030504040204" pitchFamily="34" charset="0"/>
                <a:ea typeface="Tahoma" panose="020B0604030504040204" pitchFamily="34" charset="0"/>
                <a:cs typeface="Tahoma" panose="020B0604030504040204" pitchFamily="34" charset="0"/>
              </a:rPr>
              <a:t>Legal differences and barriers</a:t>
            </a:r>
          </a:p>
          <a:p>
            <a:pPr lvl="0"/>
            <a:r>
              <a:rPr lang="en-US" b="1" dirty="0">
                <a:latin typeface="Tahoma" panose="020B0604030504040204" pitchFamily="34" charset="0"/>
                <a:ea typeface="Tahoma" panose="020B0604030504040204" pitchFamily="34" charset="0"/>
                <a:cs typeface="Tahoma" panose="020B0604030504040204" pitchFamily="34" charset="0"/>
              </a:rPr>
              <a:t>Gender, age and disability issues</a:t>
            </a:r>
          </a:p>
          <a:p>
            <a:pPr lvl="0"/>
            <a:r>
              <a:rPr lang="en-US" b="1" dirty="0">
                <a:latin typeface="Tahoma" panose="020B0604030504040204" pitchFamily="34" charset="0"/>
                <a:ea typeface="Tahoma" panose="020B0604030504040204" pitchFamily="34" charset="0"/>
                <a:cs typeface="Tahoma" panose="020B0604030504040204" pitchFamily="34" charset="0"/>
              </a:rPr>
              <a:t>Device-specific pedagogy and </a:t>
            </a:r>
            <a:r>
              <a:rPr lang="en-US" b="1" dirty="0" smtClean="0">
                <a:latin typeface="Tahoma" panose="020B0604030504040204" pitchFamily="34" charset="0"/>
                <a:ea typeface="Tahoma" panose="020B0604030504040204" pitchFamily="34" charset="0"/>
                <a:cs typeface="Tahoma" panose="020B0604030504040204" pitchFamily="34" charset="0"/>
              </a:rPr>
              <a:t>interface</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99996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69" y="661137"/>
            <a:ext cx="109728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address the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concerns</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Mimi Lee, November 2015)</a:t>
            </a:r>
            <a:r>
              <a:rPr lang="en-US" sz="24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159498" y="2092751"/>
            <a:ext cx="10130672" cy="4237349"/>
          </a:xfrm>
        </p:spPr>
        <p:txBody>
          <a:bodyPr/>
          <a:lstStyle/>
          <a:p>
            <a:pPr lvl="0"/>
            <a:r>
              <a:rPr lang="en-US" b="1" dirty="0" smtClean="0">
                <a:latin typeface="Tahoma" panose="020B0604030504040204" pitchFamily="34" charset="0"/>
                <a:ea typeface="Tahoma" panose="020B0604030504040204" pitchFamily="34" charset="0"/>
                <a:cs typeface="Tahoma" panose="020B0604030504040204" pitchFamily="34" charset="0"/>
              </a:rPr>
              <a:t>“</a:t>
            </a:r>
            <a:r>
              <a:rPr lang="en-US" b="1" dirty="0">
                <a:latin typeface="Tahoma" panose="020B0604030504040204" pitchFamily="34" charset="0"/>
                <a:ea typeface="Tahoma" panose="020B0604030504040204" pitchFamily="34" charset="0"/>
                <a:cs typeface="Tahoma" panose="020B0604030504040204" pitchFamily="34" charset="0"/>
              </a:rPr>
              <a:t>Avoid” troublesome metaphors and images</a:t>
            </a:r>
          </a:p>
          <a:p>
            <a:pPr lvl="0"/>
            <a:r>
              <a:rPr lang="en-US" b="1" dirty="0">
                <a:latin typeface="Tahoma" panose="020B0604030504040204" pitchFamily="34" charset="0"/>
                <a:ea typeface="Tahoma" panose="020B0604030504040204" pitchFamily="34" charset="0"/>
                <a:cs typeface="Tahoma" panose="020B0604030504040204" pitchFamily="34" charset="0"/>
              </a:rPr>
              <a:t>“Limit” to audio and “No” video OR keep the video “simple”</a:t>
            </a:r>
          </a:p>
          <a:p>
            <a:pPr lvl="0"/>
            <a:r>
              <a:rPr lang="en-US" b="1" dirty="0">
                <a:latin typeface="Tahoma" panose="020B0604030504040204" pitchFamily="34" charset="0"/>
                <a:ea typeface="Tahoma" panose="020B0604030504040204" pitchFamily="34" charset="0"/>
                <a:cs typeface="Tahoma" panose="020B0604030504040204" pitchFamily="34" charset="0"/>
              </a:rPr>
              <a:t>“Neutralize” cultural issues in the contents</a:t>
            </a:r>
          </a:p>
          <a:p>
            <a:pPr lvl="0"/>
            <a:r>
              <a:rPr lang="en-US" b="1" dirty="0">
                <a:latin typeface="Tahoma" panose="020B0604030504040204" pitchFamily="34" charset="0"/>
                <a:ea typeface="Tahoma" panose="020B0604030504040204" pitchFamily="34" charset="0"/>
                <a:cs typeface="Tahoma" panose="020B0604030504040204" pitchFamily="34" charset="0"/>
              </a:rPr>
              <a:t>“Personalize” the learning experience to offset the </a:t>
            </a:r>
            <a:r>
              <a:rPr lang="en-US" b="1" dirty="0" smtClean="0">
                <a:latin typeface="Tahoma" panose="020B0604030504040204" pitchFamily="34" charset="0"/>
                <a:ea typeface="Tahoma" panose="020B0604030504040204" pitchFamily="34" charset="0"/>
                <a:cs typeface="Tahoma" panose="020B0604030504040204" pitchFamily="34" charset="0"/>
              </a:rPr>
              <a:t>massiveness</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30659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81" y="783685"/>
            <a:ext cx="10972800" cy="1143000"/>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 address the concerns</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(Mimi Lee, November 2015)</a:t>
            </a:r>
            <a:r>
              <a:rPr lang="en-US" sz="2400"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 </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89435" y="2243579"/>
            <a:ext cx="9266550" cy="3882585"/>
          </a:xfrm>
        </p:spPr>
        <p:txBody>
          <a:bodyPr/>
          <a:lstStyle/>
          <a:p>
            <a:pPr lvl="0"/>
            <a:r>
              <a:rPr lang="en-US" b="1" dirty="0" smtClean="0">
                <a:latin typeface="Tahoma" panose="020B0604030504040204" pitchFamily="34" charset="0"/>
                <a:ea typeface="Tahoma" panose="020B0604030504040204" pitchFamily="34" charset="0"/>
                <a:cs typeface="Tahoma" panose="020B0604030504040204" pitchFamily="34" charset="0"/>
              </a:rPr>
              <a:t>“</a:t>
            </a:r>
            <a:r>
              <a:rPr lang="en-US" b="1" dirty="0">
                <a:latin typeface="Tahoma" panose="020B0604030504040204" pitchFamily="34" charset="0"/>
                <a:ea typeface="Tahoma" panose="020B0604030504040204" pitchFamily="34" charset="0"/>
                <a:cs typeface="Tahoma" panose="020B0604030504040204" pitchFamily="34" charset="0"/>
              </a:rPr>
              <a:t>Widen” and  “increase” representations from more diverse groups and </a:t>
            </a:r>
            <a:r>
              <a:rPr lang="en-US" b="1" dirty="0" smtClean="0">
                <a:latin typeface="Tahoma" panose="020B0604030504040204" pitchFamily="34" charset="0"/>
                <a:ea typeface="Tahoma" panose="020B0604030504040204" pitchFamily="34" charset="0"/>
                <a:cs typeface="Tahoma" panose="020B0604030504040204" pitchFamily="34" charset="0"/>
              </a:rPr>
              <a:t>stakeholders</a:t>
            </a:r>
          </a:p>
          <a:p>
            <a:pPr lvl="0"/>
            <a:endParaRPr lang="en-US" b="1" dirty="0">
              <a:latin typeface="Tahoma" panose="020B0604030504040204" pitchFamily="34" charset="0"/>
              <a:ea typeface="Tahoma" panose="020B0604030504040204" pitchFamily="34" charset="0"/>
              <a:cs typeface="Tahoma" panose="020B0604030504040204" pitchFamily="34" charset="0"/>
            </a:endParaRPr>
          </a:p>
          <a:p>
            <a:pPr lvl="0"/>
            <a:r>
              <a:rPr lang="en-US" b="1" dirty="0">
                <a:latin typeface="Tahoma" panose="020B0604030504040204" pitchFamily="34" charset="0"/>
                <a:ea typeface="Tahoma" panose="020B0604030504040204" pitchFamily="34" charset="0"/>
                <a:cs typeface="Tahoma" panose="020B0604030504040204" pitchFamily="34" charset="0"/>
              </a:rPr>
              <a:t>“Engage students” to make the contents more culturally </a:t>
            </a:r>
            <a:r>
              <a:rPr lang="en-US" b="1" dirty="0" smtClean="0">
                <a:latin typeface="Tahoma" panose="020B0604030504040204" pitchFamily="34" charset="0"/>
                <a:ea typeface="Tahoma" panose="020B0604030504040204" pitchFamily="34" charset="0"/>
                <a:cs typeface="Tahoma" panose="020B0604030504040204" pitchFamily="34" charset="0"/>
              </a:rPr>
              <a:t>sensitive/relevant</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10126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77596" y="698844"/>
            <a:ext cx="6101229" cy="1143000"/>
          </a:xfrm>
        </p:spPr>
        <p:txBody>
          <a:bodyPr>
            <a:noAutofit/>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 Karen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Head</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(Tom Reeves, November 2016)</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565816" y="2274320"/>
            <a:ext cx="8973351" cy="4315017"/>
          </a:xfrm>
        </p:spPr>
        <p:txBody>
          <a:bodyPr>
            <a:normAutofit fontScale="85000" lnSpcReduction="10000"/>
          </a:bodyPr>
          <a:lstStyle/>
          <a:p>
            <a:r>
              <a:rPr lang="en-US" b="1" dirty="0" smtClean="0">
                <a:latin typeface="Tahoma" panose="020B0604030504040204" pitchFamily="34" charset="0"/>
                <a:ea typeface="Tahoma" panose="020B0604030504040204" pitchFamily="34" charset="0"/>
                <a:cs typeface="Tahoma" panose="020B0604030504040204" pitchFamily="34" charset="0"/>
              </a:rPr>
              <a:t>Be </a:t>
            </a:r>
            <a:r>
              <a:rPr lang="en-US" b="1" dirty="0">
                <a:latin typeface="Tahoma" panose="020B0604030504040204" pitchFamily="34" charset="0"/>
                <a:ea typeface="Tahoma" panose="020B0604030504040204" pitchFamily="34" charset="0"/>
                <a:cs typeface="Tahoma" panose="020B0604030504040204" pitchFamily="34" charset="0"/>
              </a:rPr>
              <a:t>careful with small things like finger pointing—use at least two fingers.</a:t>
            </a:r>
          </a:p>
          <a:p>
            <a:r>
              <a:rPr lang="en-US" b="1" dirty="0">
                <a:latin typeface="Tahoma" panose="020B0604030504040204" pitchFamily="34" charset="0"/>
                <a:ea typeface="Tahoma" panose="020B0604030504040204" pitchFamily="34" charset="0"/>
                <a:cs typeface="Tahoma" panose="020B0604030504040204" pitchFamily="34" charset="0"/>
              </a:rPr>
              <a:t>Jokes and humor can easily be misinterpreted.</a:t>
            </a:r>
          </a:p>
          <a:p>
            <a:r>
              <a:rPr lang="en-US" b="1" dirty="0">
                <a:latin typeface="Tahoma" panose="020B0604030504040204" pitchFamily="34" charset="0"/>
                <a:ea typeface="Tahoma" panose="020B0604030504040204" pitchFamily="34" charset="0"/>
                <a:cs typeface="Tahoma" panose="020B0604030504040204" pitchFamily="34" charset="0"/>
              </a:rPr>
              <a:t>Be aware of shifting political climates impacting resource access such as YouTube in China.</a:t>
            </a:r>
          </a:p>
          <a:p>
            <a:r>
              <a:rPr lang="en-US" b="1" dirty="0">
                <a:latin typeface="Tahoma" panose="020B0604030504040204" pitchFamily="34" charset="0"/>
                <a:ea typeface="Tahoma" panose="020B0604030504040204" pitchFamily="34" charset="0"/>
                <a:cs typeface="Tahoma" panose="020B0604030504040204" pitchFamily="34" charset="0"/>
              </a:rPr>
              <a:t>Many cultures do not have a linear approach (e.g., from A to B) to communication.</a:t>
            </a:r>
          </a:p>
          <a:p>
            <a:r>
              <a:rPr lang="en-US" b="1" dirty="0">
                <a:latin typeface="Tahoma" panose="020B0604030504040204" pitchFamily="34" charset="0"/>
                <a:ea typeface="Tahoma" panose="020B0604030504040204" pitchFamily="34" charset="0"/>
                <a:cs typeface="Tahoma" panose="020B0604030504040204" pitchFamily="34" charset="0"/>
              </a:rPr>
              <a:t>Using visual rhetoric (e.g., visual images) to communicate can be a minefield of problems.</a:t>
            </a:r>
          </a:p>
          <a:p>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6479" y="54940"/>
            <a:ext cx="3113274" cy="2075517"/>
          </a:xfrm>
          <a:prstGeom prst="rect">
            <a:avLst/>
          </a:prstGeom>
        </p:spPr>
      </p:pic>
    </p:spTree>
    <p:extLst>
      <p:ext uri="{BB962C8B-B14F-4D97-AF65-F5344CB8AC3E}">
        <p14:creationId xmlns:p14="http://schemas.microsoft.com/office/powerpoint/2010/main" val="7980232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srcRect/>
          <a:stretch/>
        </p:blipFill>
        <p:spPr>
          <a:xfrm>
            <a:off x="1524000" y="177472"/>
            <a:ext cx="2851840" cy="606565"/>
          </a:xfrm>
          <a:prstGeom prst="rect">
            <a:avLst/>
          </a:prstGeom>
        </p:spPr>
      </p:pic>
      <p:pic>
        <p:nvPicPr>
          <p:cNvPr id="2" name="Picture 1" descr="Virtual_Teaching_Cours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186752"/>
            <a:ext cx="9144000" cy="5807947"/>
          </a:xfrm>
          <a:prstGeom prst="rect">
            <a:avLst/>
          </a:prstGeom>
          <a:ln>
            <a:solidFill>
              <a:schemeClr val="tx2"/>
            </a:solidFill>
          </a:ln>
        </p:spPr>
      </p:pic>
      <p:sp>
        <p:nvSpPr>
          <p:cNvPr id="4" name="Rectangle 3"/>
          <p:cNvSpPr/>
          <p:nvPr/>
        </p:nvSpPr>
        <p:spPr>
          <a:xfrm>
            <a:off x="4564375" y="210761"/>
            <a:ext cx="5925963" cy="584776"/>
          </a:xfrm>
          <a:prstGeom prst="rect">
            <a:avLst/>
          </a:prstGeom>
          <a:solidFill>
            <a:schemeClr val="accent1">
              <a:lumMod val="20000"/>
              <a:lumOff val="80000"/>
            </a:schemeClr>
          </a:solidFill>
        </p:spPr>
        <p:txBody>
          <a:bodyPr wrap="square">
            <a:spAutoFit/>
          </a:bodyPr>
          <a:lstStyle/>
          <a:p>
            <a:pPr algn="ctr" defTabSz="457200"/>
            <a:r>
              <a:rPr lang="en-US" sz="3200" dirty="0">
                <a:solidFill>
                  <a:prstClr val="black"/>
                </a:solidFill>
                <a:cs typeface="Arial" charset="0"/>
              </a:rPr>
              <a:t>Foundations of Virtual Instruction</a:t>
            </a:r>
          </a:p>
        </p:txBody>
      </p:sp>
      <p:grpSp>
        <p:nvGrpSpPr>
          <p:cNvPr id="15" name="Group 14"/>
          <p:cNvGrpSpPr/>
          <p:nvPr/>
        </p:nvGrpSpPr>
        <p:grpSpPr>
          <a:xfrm>
            <a:off x="3958359" y="6032174"/>
            <a:ext cx="2175783" cy="769441"/>
            <a:chOff x="2434358" y="6032173"/>
            <a:chExt cx="2175783" cy="769441"/>
          </a:xfrm>
        </p:grpSpPr>
        <p:sp>
          <p:nvSpPr>
            <p:cNvPr id="5" name="TextBox 4"/>
            <p:cNvSpPr txBox="1"/>
            <p:nvPr/>
          </p:nvSpPr>
          <p:spPr>
            <a:xfrm>
              <a:off x="2434358" y="6032173"/>
              <a:ext cx="1044276" cy="769441"/>
            </a:xfrm>
            <a:prstGeom prst="rect">
              <a:avLst/>
            </a:prstGeom>
            <a:noFill/>
          </p:spPr>
          <p:txBody>
            <a:bodyPr wrap="none" rtlCol="0">
              <a:spAutoFit/>
            </a:bodyPr>
            <a:lstStyle/>
            <a:p>
              <a:pPr defTabSz="457200"/>
              <a:r>
                <a:rPr lang="en-US" sz="4400" dirty="0">
                  <a:solidFill>
                    <a:srgbClr val="FF0000"/>
                  </a:solidFill>
                  <a:cs typeface="Arial" charset="0"/>
                </a:rPr>
                <a:t>dog</a:t>
              </a:r>
            </a:p>
          </p:txBody>
        </p:sp>
        <p:cxnSp>
          <p:nvCxnSpPr>
            <p:cNvPr id="8" name="Straight Arrow Connector 7"/>
            <p:cNvCxnSpPr>
              <a:stCxn id="5" idx="3"/>
            </p:cNvCxnSpPr>
            <p:nvPr/>
          </p:nvCxnSpPr>
          <p:spPr>
            <a:xfrm flipV="1">
              <a:off x="3478634" y="6153113"/>
              <a:ext cx="1131507" cy="26378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2173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56125" y="602795"/>
            <a:ext cx="6585079" cy="1143000"/>
          </a:xfrm>
        </p:spPr>
        <p:txBody>
          <a:bodyPr>
            <a:noAutofit/>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5: Carina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Bossu</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(Tom Reeves, November 2016)</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452694" y="2132918"/>
            <a:ext cx="8888510" cy="4324443"/>
          </a:xfrm>
        </p:spPr>
        <p:txBody>
          <a:bodyPr>
            <a:normAutofit/>
          </a:bodyPr>
          <a:lstStyle/>
          <a:p>
            <a:pPr marL="0" indent="0">
              <a:spcBef>
                <a:spcPts val="0"/>
              </a:spcBef>
              <a:buNone/>
            </a:pPr>
            <a:r>
              <a:rPr lang="en-US" b="1" dirty="0" smtClean="0">
                <a:latin typeface="Tahoma" panose="020B0604030504040204" pitchFamily="34" charset="0"/>
                <a:ea typeface="Tahoma" panose="020B0604030504040204" pitchFamily="34" charset="0"/>
                <a:cs typeface="Tahoma" panose="020B0604030504040204" pitchFamily="34" charset="0"/>
              </a:rPr>
              <a:t>To ensure inclusiveness (including cultural, ethical, and religious), one should openly license all educational materials developed for MOOCs, so as to guarantee the permissions and freedoms required for translation, adaptation, re-use, redistribution, and repackaging.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60083" y="274638"/>
            <a:ext cx="1799315" cy="1799315"/>
          </a:xfrm>
          <a:prstGeom prst="rect">
            <a:avLst/>
          </a:prstGeom>
        </p:spPr>
      </p:pic>
    </p:spTree>
    <p:extLst>
      <p:ext uri="{BB962C8B-B14F-4D97-AF65-F5344CB8AC3E}">
        <p14:creationId xmlns:p14="http://schemas.microsoft.com/office/powerpoint/2010/main" val="23909549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889000"/>
            <a:ext cx="9144000" cy="5063026"/>
          </a:xfrm>
          <a:prstGeom prst="rect">
            <a:avLst/>
          </a:prstGeom>
        </p:spPr>
      </p:pic>
    </p:spTree>
    <p:extLst>
      <p:ext uri="{BB962C8B-B14F-4D97-AF65-F5344CB8AC3E}">
        <p14:creationId xmlns:p14="http://schemas.microsoft.com/office/powerpoint/2010/main" val="15562252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83393" y="716540"/>
            <a:ext cx="7042279" cy="1143000"/>
          </a:xfrm>
        </p:spPr>
        <p:txBody>
          <a:bodyPr>
            <a:noAutofit/>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 Laura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Czerniewicz</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(Tom Reeves, November 2016)</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697791" y="2114063"/>
            <a:ext cx="9246729" cy="4258457"/>
          </a:xfrm>
        </p:spPr>
        <p:txBody>
          <a:bodyPr>
            <a:normAutofit/>
          </a:bodyPr>
          <a:lstStyle/>
          <a:p>
            <a:r>
              <a:rPr lang="en-US" sz="2400" b="1" dirty="0" smtClean="0">
                <a:latin typeface="Tahoma" panose="020B0604030504040204" pitchFamily="34" charset="0"/>
                <a:ea typeface="Tahoma" panose="020B0604030504040204" pitchFamily="34" charset="0"/>
                <a:cs typeface="Tahoma" panose="020B0604030504040204" pitchFamily="34" charset="0"/>
              </a:rPr>
              <a:t>The single most important requirement is that MOOCs and MOOC resources be made available under Creative Commons licenses or other open licenses which allow for re-use and adaptation. No matter how culturally sensitive the materials, it is essential that a broadcast model be employed.</a:t>
            </a:r>
          </a:p>
          <a:p>
            <a:r>
              <a:rPr lang="en-US" sz="2400" b="1" dirty="0" smtClean="0">
                <a:latin typeface="Tahoma" panose="020B0604030504040204" pitchFamily="34" charset="0"/>
                <a:ea typeface="Tahoma" panose="020B0604030504040204" pitchFamily="34" charset="0"/>
                <a:cs typeface="Tahoma" panose="020B0604030504040204" pitchFamily="34" charset="0"/>
              </a:rPr>
              <a:t>The agency for and ownership of local resources need to be in the hands of those who best understand local conditions, and therefore they need to be able to create and adapt as they see fit.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43233" y="136063"/>
            <a:ext cx="2197100" cy="1723477"/>
          </a:xfrm>
          <a:prstGeom prst="rect">
            <a:avLst/>
          </a:prstGeom>
        </p:spPr>
      </p:pic>
    </p:spTree>
    <p:extLst>
      <p:ext uri="{BB962C8B-B14F-4D97-AF65-F5344CB8AC3E}">
        <p14:creationId xmlns:p14="http://schemas.microsoft.com/office/powerpoint/2010/main" val="33506819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0200" y="647700"/>
            <a:ext cx="6451600" cy="5549900"/>
          </a:xfrm>
          <a:prstGeom prst="rect">
            <a:avLst/>
          </a:prstGeom>
        </p:spPr>
      </p:pic>
    </p:spTree>
    <p:extLst>
      <p:ext uri="{BB962C8B-B14F-4D97-AF65-F5344CB8AC3E}">
        <p14:creationId xmlns:p14="http://schemas.microsoft.com/office/powerpoint/2010/main" val="1331208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Grp="1" noChangeArrowheads="1"/>
          </p:cNvSpPr>
          <p:nvPr>
            <p:ph type="title"/>
          </p:nvPr>
        </p:nvSpPr>
        <p:spPr>
          <a:xfrm>
            <a:off x="1752600" y="381000"/>
            <a:ext cx="8610600" cy="1600200"/>
          </a:xfrm>
        </p:spPr>
        <p:txBody>
          <a:bodyPr/>
          <a:lstStyle/>
          <a:p>
            <a:r>
              <a:rPr lang="en-US" sz="3200" b="1" dirty="0" smtClean="0">
                <a:solidFill>
                  <a:srgbClr val="FF0000"/>
                </a:solidFill>
                <a:latin typeface="Tahoma" pitchFamily="34" charset="0"/>
                <a:cs typeface="Tahoma" pitchFamily="34" charset="0"/>
              </a:rPr>
              <a:t>Lesson #1. Combining </a:t>
            </a:r>
            <a:r>
              <a:rPr lang="en-US" sz="3200" b="1" dirty="0">
                <a:solidFill>
                  <a:srgbClr val="FF0000"/>
                </a:solidFill>
                <a:latin typeface="Tahoma" pitchFamily="34" charset="0"/>
                <a:cs typeface="Tahoma" pitchFamily="34" charset="0"/>
              </a:rPr>
              <a:t>Asynchronous and Synchronous </a:t>
            </a:r>
            <a:r>
              <a:rPr lang="en-US" sz="3200" b="1" dirty="0" smtClean="0">
                <a:solidFill>
                  <a:srgbClr val="FF0000"/>
                </a:solidFill>
                <a:latin typeface="Tahoma" pitchFamily="34" charset="0"/>
                <a:cs typeface="Tahoma" pitchFamily="34" charset="0"/>
              </a:rPr>
              <a:t>Events </a:t>
            </a:r>
            <a:br>
              <a:rPr lang="en-US" sz="3200" b="1" dirty="0" smtClean="0">
                <a:solidFill>
                  <a:srgbClr val="FF0000"/>
                </a:solidFill>
                <a:latin typeface="Tahoma" pitchFamily="34" charset="0"/>
                <a:cs typeface="Tahoma" pitchFamily="34" charset="0"/>
              </a:rPr>
            </a:br>
            <a:r>
              <a:rPr lang="en-US" sz="3200" b="1" dirty="0" smtClean="0">
                <a:solidFill>
                  <a:schemeClr val="tx1"/>
                </a:solidFill>
                <a:latin typeface="Tahoma" pitchFamily="34" charset="0"/>
                <a:cs typeface="Tahoma" pitchFamily="34" charset="0"/>
              </a:rPr>
              <a:t>(e.g., guest was David Merrill, 2007)</a:t>
            </a:r>
            <a:endParaRPr lang="en-US" sz="3200" b="1" dirty="0">
              <a:solidFill>
                <a:schemeClr val="tx1"/>
              </a:solidFill>
              <a:latin typeface="Tahoma" pitchFamily="34" charset="0"/>
            </a:endParaRPr>
          </a:p>
        </p:txBody>
      </p:sp>
      <p:pic>
        <p:nvPicPr>
          <p:cNvPr id="230403" name="Picture 3"/>
          <p:cNvPicPr>
            <a:picLocks noChangeAspect="1" noChangeArrowheads="1"/>
          </p:cNvPicPr>
          <p:nvPr/>
        </p:nvPicPr>
        <p:blipFill>
          <a:blip r:embed="rId2">
            <a:extLst>
              <a:ext uri="{28A0092B-C50C-407E-A947-70E740481C1C}">
                <a14:useLocalDpi xmlns:a14="http://schemas.microsoft.com/office/drawing/2010/main" val="0"/>
              </a:ext>
            </a:extLst>
          </a:blip>
          <a:srcRect t="8337" r="45215"/>
          <a:stretch>
            <a:fillRect/>
          </a:stretch>
        </p:blipFill>
        <p:spPr bwMode="auto">
          <a:xfrm>
            <a:off x="1339412" y="2340528"/>
            <a:ext cx="3765046" cy="451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l="634" b="18195"/>
          <a:stretch/>
        </p:blipFill>
        <p:spPr bwMode="auto">
          <a:xfrm>
            <a:off x="5444455" y="2493166"/>
            <a:ext cx="6655265" cy="436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217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0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1981200" y="228600"/>
            <a:ext cx="8382000" cy="2133600"/>
          </a:xfrm>
        </p:spPr>
        <p:txBody>
          <a:bodyPr/>
          <a:lstStyle/>
          <a:p>
            <a:r>
              <a:rPr lang="en-US" altLang="en-US" b="1" smtClean="0">
                <a:solidFill>
                  <a:srgbClr val="FF0000"/>
                </a:solidFill>
                <a:latin typeface="Tahoma" panose="020B0604030504040204" pitchFamily="34" charset="0"/>
                <a:cs typeface="Tahoma" panose="020B0604030504040204" pitchFamily="34" charset="0"/>
              </a:rPr>
              <a:t>MOOCs and Open Education Around the World</a:t>
            </a:r>
            <a:r>
              <a:rPr lang="en-US" altLang="en-US" b="1" smtClean="0"/>
              <a:t/>
            </a:r>
            <a:br>
              <a:rPr lang="en-US" altLang="en-US" b="1" smtClean="0"/>
            </a:br>
            <a:r>
              <a:rPr lang="en-US" altLang="en-US" sz="1800" b="1">
                <a:hlinkClick r:id="rId3"/>
              </a:rPr>
              <a:t>http://routledge-ny.com/books/details/9781138807419/</a:t>
            </a:r>
            <a:r>
              <a:rPr lang="en-US" altLang="en-US" sz="1800" b="1"/>
              <a:t> </a:t>
            </a:r>
            <a:endParaRPr lang="en-US" altLang="en-US" sz="180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1524001"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1"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671" y="5129849"/>
            <a:ext cx="1530129" cy="1730802"/>
          </a:xfrm>
          <a:prstGeom prst="rect">
            <a:avLst/>
          </a:prstGeom>
        </p:spPr>
      </p:pic>
    </p:spTree>
    <p:extLst>
      <p:ext uri="{BB962C8B-B14F-4D97-AF65-F5344CB8AC3E}">
        <p14:creationId xmlns:p14="http://schemas.microsoft.com/office/powerpoint/2010/main" val="2226071604"/>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7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8485</TotalTime>
  <Words>1167</Words>
  <Application>Microsoft Office PowerPoint</Application>
  <PresentationFormat>Widescreen</PresentationFormat>
  <Paragraphs>155</Paragraphs>
  <Slides>90</Slides>
  <Notes>2</Notes>
  <HiddenSlides>0</HiddenSlides>
  <MMClips>0</MMClips>
  <ScaleCrop>false</ScaleCrop>
  <HeadingPairs>
    <vt:vector size="6" baseType="variant">
      <vt:variant>
        <vt:lpstr>Fonts Used</vt:lpstr>
      </vt:variant>
      <vt:variant>
        <vt:i4>11</vt:i4>
      </vt:variant>
      <vt:variant>
        <vt:lpstr>Theme</vt:lpstr>
      </vt:variant>
      <vt:variant>
        <vt:i4>36</vt:i4>
      </vt:variant>
      <vt:variant>
        <vt:lpstr>Slide Titles</vt:lpstr>
      </vt:variant>
      <vt:variant>
        <vt:i4>90</vt:i4>
      </vt:variant>
    </vt:vector>
  </HeadingPairs>
  <TitlesOfParts>
    <vt:vector size="137" baseType="lpstr">
      <vt:lpstr>MS PGothic</vt:lpstr>
      <vt:lpstr>SimSun</vt:lpstr>
      <vt:lpstr>Arial</vt:lpstr>
      <vt:lpstr>Bradley Hand ITC TT-Bold</vt:lpstr>
      <vt:lpstr>Calibri</vt:lpstr>
      <vt:lpstr>Calibri Light</vt:lpstr>
      <vt:lpstr>Cambria</vt:lpstr>
      <vt:lpstr>Rage Italic</vt:lpstr>
      <vt:lpstr>Tahoma</vt:lpstr>
      <vt:lpstr>Times New Roman</vt:lpstr>
      <vt:lpstr>Wingdings</vt:lpstr>
      <vt:lpstr>7_Professional</vt:lpstr>
      <vt:lpstr>2_Default Design</vt:lpstr>
      <vt:lpstr>16_Office Theme</vt:lpstr>
      <vt:lpstr>4_Office Theme</vt:lpstr>
      <vt:lpstr>Sketchbook</vt:lpstr>
      <vt:lpstr>5_Professional</vt:lpstr>
      <vt:lpstr>13_Default Design</vt:lpstr>
      <vt:lpstr>8_Professional</vt:lpstr>
      <vt:lpstr>4_Default Design</vt:lpstr>
      <vt:lpstr>2_Professional</vt:lpstr>
      <vt:lpstr>1_Blank Presentation</vt:lpstr>
      <vt:lpstr>26_Office Theme</vt:lpstr>
      <vt:lpstr>3_Default Design</vt:lpstr>
      <vt:lpstr>7_Default Design</vt:lpstr>
      <vt:lpstr>9_Default Design</vt:lpstr>
      <vt:lpstr>8_Default Design</vt:lpstr>
      <vt:lpstr>17_Office Theme</vt:lpstr>
      <vt:lpstr>81_Office Theme</vt:lpstr>
      <vt:lpstr>51_Office Theme</vt:lpstr>
      <vt:lpstr>1_Professional</vt:lpstr>
      <vt:lpstr>66_Office Theme</vt:lpstr>
      <vt:lpstr>Office Theme</vt:lpstr>
      <vt:lpstr>3_Office Theme</vt:lpstr>
      <vt:lpstr>59_Office Theme</vt:lpstr>
      <vt:lpstr>13_Office Theme</vt:lpstr>
      <vt:lpstr>20_Office Theme</vt:lpstr>
      <vt:lpstr>65_Office Theme</vt:lpstr>
      <vt:lpstr>31_Default Design</vt:lpstr>
      <vt:lpstr>70_Office Theme</vt:lpstr>
      <vt:lpstr>52_Office Theme</vt:lpstr>
      <vt:lpstr>2_Office Theme</vt:lpstr>
      <vt:lpstr>1_Office Theme</vt:lpstr>
      <vt:lpstr>5_Office Theme</vt:lpstr>
      <vt:lpstr>6_Office Theme</vt:lpstr>
      <vt:lpstr>19_Default Design</vt:lpstr>
      <vt:lpstr>29_Default Design</vt:lpstr>
      <vt:lpstr> Masterclass #1: Expanding Learning Possibilities using Conferencing Technology</vt:lpstr>
      <vt:lpstr>Part I: Expert Apprenticeship from Video</vt:lpstr>
      <vt:lpstr>Web Conferencing Dubai to Puerto Rico (Edgar Leon) https://www.youtube.com/watch?v=Imxw0YwTh2Y&amp;list=UUClhO-jnvl1pEXd9Skv-_Iw </vt:lpstr>
      <vt:lpstr>October 15, 2012  Reusable Khan Lacking Teachers and Textbooks, India’s Schools Turn to Khan Academy to Survive, NY Times, Anupama Chandrasekaran http://india.blogs.nytimes.com/2012/10/15/lacking-teachers-and-textbooks-indias-schools-turn-to-khan-academy-to-survive/ </vt:lpstr>
      <vt:lpstr>TED Talks (Build a School in the Cloud; Self-Organized Learning Environments (SOLEs), February 2013, TED Talk from Sugata Mitra  http://www.ted.com/talks/sugata_mitra_build_a_school_in_the_cloud.html </vt:lpstr>
      <vt:lpstr>February 2, 2015 Here Comes Professor Everybody: The ‘sharing economy’ meets higher education,  Chronicle of Higher Education, Jeffrey R. Young http://chronicle.com/article/Here-Comes-Professor-Everybody/151445/?cid=at </vt:lpstr>
      <vt:lpstr>February 22, 2013  NASA's spacey Google+ Hangout shows off zero-G antics – and cats! http://cosmiclog.nbcnews.com/_news/2013/02/22/17057588-nasas-spacey-google-hangout-shows-off-zero-g-antics-and-cats?lite </vt:lpstr>
      <vt:lpstr>Part II: Lessons Learned…</vt:lpstr>
      <vt:lpstr>Lesson #1. Combining Asynchronous and Synchronous Events  (e.g., guest was David Merrill, 2007)</vt:lpstr>
      <vt:lpstr>Synchronous + Asynchronous  (e.g., Elliot Soloway and David Palumbo, 1995)</vt:lpstr>
      <vt:lpstr>Lesson #2. If Plan, No Instructor Required  (Guest Session Run by Assistant)</vt:lpstr>
      <vt:lpstr>Lesson #3. Test the System  (e.g., Guest No Video)</vt:lpstr>
      <vt:lpstr>May 2015 Sync Presentation and Chat in Adobe Connect https://connect.iu.edu/p259wpiabg9/ </vt:lpstr>
      <vt:lpstr>Lesson #4. Guest Starts Semester Michael Horn and Curt Bonk, R685, August 20, 2012</vt:lpstr>
      <vt:lpstr>Lesson #5. Multiple Guest Experts Sara de Freitas and Jim Hensman, U of Coventry, UK (https://connect.iu.edu/p2ie1yx6z6x/) Jay Cross, Berkeley (https://connect.iu.edu/p4bytsoronh/)</vt:lpstr>
      <vt:lpstr>Lesson #6. Be Willing to Reciprocate</vt:lpstr>
      <vt:lpstr>Lesson #7: Experiment with Technology Collaboration and Discussion in Google Hangouts (1/29/2013)</vt:lpstr>
      <vt:lpstr>Lesson #8: Solicit Student Recommendations Expert Interviews (Rich Culatta, Acting Director, Office of Educational Technology)</vt:lpstr>
      <vt:lpstr>Lesson #9: Don’t Give Up! Serious Gaming Institute, Coventry, UK</vt:lpstr>
      <vt:lpstr>Lesson #10: Make a List of Those You Know Intellagirl Sarah Smith-Robbins and Mark Bell (Second Life for Dummies)</vt:lpstr>
      <vt:lpstr>Part III: Twenty Pedagogical Activities for Class-Related Videoconferencing or Web Conferencing with Experts</vt:lpstr>
      <vt:lpstr>1. Expert Presentations with Audience Questioning and Commenting</vt:lpstr>
      <vt:lpstr>2. Expert Demonstrations and Audience Questioning</vt:lpstr>
      <vt:lpstr>University of Wisconsin and students in Mexico (agriculture classes)</vt:lpstr>
      <vt:lpstr>3. Question and Answer Sessions</vt:lpstr>
      <vt:lpstr>4. Responding to Book or Article Quotes</vt:lpstr>
      <vt:lpstr>5. Responding to Publication Visuals</vt:lpstr>
      <vt:lpstr>6. Expert Panel</vt:lpstr>
      <vt:lpstr>7. Expert Cultural Sessions</vt:lpstr>
      <vt:lpstr>Q&amp;A Web Conferencing (Feb/May 2015) Sync Chat in Adobe Connect with students in Kazakhstan about language learning (Adobe Connect, Jabber, iMeet, GoToMeeting, etc.) https://connect.iu.edu/p259wpiabg9/ </vt:lpstr>
      <vt:lpstr>8. Expert Interviews and Discussions</vt:lpstr>
      <vt:lpstr>Videoconferencing (first demo in 1964 at the World’s Fair; use increased in 2003) Tablets Rock On: Education Tech Through The Ages, Information Week, February 26, 2013 http://www.informationweek.com/education/instructional-it/blended-learning-improves-test-scores-st/240159840</vt:lpstr>
      <vt:lpstr>Guest Chats (in Adobe Connect) (e.g., Emily Hixon, January 20, 2015) https://connect.iu.edu/p259wpiabg9/ </vt:lpstr>
      <vt:lpstr>January 12, 2016 Discuss Course Requirements R511 Chat with Minkyoung Kim</vt:lpstr>
      <vt:lpstr>January 20, 2016 Guest Expert Chat R511 Chat with Mike Molenda</vt:lpstr>
      <vt:lpstr>9. Expert Life Stories</vt:lpstr>
      <vt:lpstr>10. Expert Session Archive Reviews and Discussions</vt:lpstr>
      <vt:lpstr>GETideas Channel, Cisco  (Thought Leader Series uploaded to YouTubEdu) July 22, 2011</vt:lpstr>
      <vt:lpstr>11. Expert Presentations and Webinars</vt:lpstr>
      <vt:lpstr>Videoconference Shanghai, China, April 28, 2013</vt:lpstr>
      <vt:lpstr>May 28, 2015 World Bank Institute workshop to Zhengzhou city, China Here is his webpage: http://michaeltrucano.com/index.html Email: mtrucano@worldbank.org https://blogs.worldbank.org/edutech/edtech-and-mooc-times-china </vt:lpstr>
      <vt:lpstr>July 31, 2014 12. Celebration Events Book Launching via Skype University of Waikato, New Zealand</vt:lpstr>
      <vt:lpstr>July 31, 2014 Book Launching via Skype University of Waikato, New Zealand</vt:lpstr>
      <vt:lpstr>July 31, 2014 Book Launching via Skype University of Waikato, New Zealand</vt:lpstr>
      <vt:lpstr>Cross-Institutional Wikibook Project  (e.g., IU and the University of Houston)</vt:lpstr>
      <vt:lpstr>December 16, 2015 Remembering Jay Cross from eLearning Guild in Blab https://blab.im/elearning-guild-remembering-jay-cross </vt:lpstr>
      <vt:lpstr>Zoom, Fall 2015 13. Team Meetings Research Team Meeting</vt:lpstr>
      <vt:lpstr>November 17, 2015 14. Organizational Meetings Zoom (International Open Badges Extravaganza) European Meeting (with Dr. Dan Hickey, IU)</vt:lpstr>
      <vt:lpstr>September 7, 2015 15. Informal Meetings Blab https://blab.im/  https://blab.im/jaycross-learning-for-yourself </vt:lpstr>
      <vt:lpstr>July 23, 2015 Informal Meeting (Jay Cross in Skype)</vt:lpstr>
      <vt:lpstr>January 19, 2015 16. Planning Meetings Sonja Stahl and Diane Salmon, National Louis University, Chicago</vt:lpstr>
      <vt:lpstr>August 5, 2015 17. Training Sessions Zoom Collaboration Overview https://www.youtube.com/watch?v=JPsnxom1y9M https://www.youtube.com/watch?v=fGbpwZNW3oI (join a meeting) </vt:lpstr>
      <vt:lpstr>January 21, 2016 18. Dissertation defenses Dissertation proposal meeting with Susan Herring at UCSC</vt:lpstr>
      <vt:lpstr>19. Threaded Video Discussions e.g., Flipgrid http://flipgrid.com/#429f88c5) </vt:lpstr>
      <vt:lpstr>November 2014 20. Short Appearances Shenzhen, China</vt:lpstr>
      <vt:lpstr>November 2014 Shenzhen, China</vt:lpstr>
      <vt:lpstr>November 2014 Shenzhen, China Guest Speaker (cameo appearance via Skype from Madrid hotel room)</vt:lpstr>
      <vt:lpstr>Final Poll: How many new ideas did you get?</vt:lpstr>
      <vt:lpstr>Questions? Slides at: TrainingShare.com Papers: PublicationShare.com Book:  http://worldisopen.com/ Email: curt@worldisopen.com</vt:lpstr>
      <vt:lpstr> Masterclass #2:  Best Practices for Cultural Inclusion and Sensitivity in MOOCs and E-Learning</vt:lpstr>
      <vt:lpstr>Audience Poll #1:  Who in here has taken a MOOC?</vt:lpstr>
      <vt:lpstr>Poll #2: Who would like a free MOOCs book?</vt:lpstr>
      <vt:lpstr>October 19, 2015 MOOCs Are Still Rising, at Least in Numbers,  Ellen Wexler, Chronicle of Higher Education http://chronicle.com/blogs/wiredcampus/moocs-are-still-rising-at-least-in-numbers/57527 </vt:lpstr>
      <vt:lpstr>October 19, 2015 MOOCs Are Still Rising, at Least in Numbers,  Ellen Wexler, Chronicle of Higher Education http://chronicle.com/blogs/wiredcampus/moocs-are-still-rising-at-least-in-numbers/57527 </vt:lpstr>
      <vt:lpstr>October 29, 2015 Campus Tech Leaders Report More Support for Free Educational Materials, Ellen Wexler, Chronicle of Higher Education http://chronicle.com/blogs/wiredcampus/campus-tech-leaders-report-more-support-for-free-educational-materials/57551?cid=at&amp;utm_source=at&amp;utm_medium=en&amp;elq=e4e3f59aa76642fe887fb1ea8a5a4cee&amp;elqCampaignId=1713&amp;elqaid=6714&amp;elqat=1&amp;elqTrackId=e0e831d54b44442d93aff83de20111dd </vt:lpstr>
      <vt:lpstr>Chapter 4: MOOCs, MERLOT, and Open Educational Services Gerard L. Hanley, Ph.D. MERLOT Executive Director Assistant Vice Chancellor, Academic Technology Services California State University, Office of the Chancellor  Figure 1. MOOCs as a Recent Evolution of OER</vt:lpstr>
      <vt:lpstr>Chapter 6: Open Education at the University of Cape Town Laura Czerniewicz, Glenda Cox, Cheryl Hodgkinson-Williams, and Michelle Willmers  Figure 3: The openness journey at the University of Cape Town (UCT)</vt:lpstr>
      <vt:lpstr>Chapter 8: MOOCs Downunder: Insights from the Open2Study Experience   Maggie Hartnett, Mark Brown, and Amy Wilson Massey University, Dublin City University, and Massey University Figure 3: Example of the Indigenous Studies subject</vt:lpstr>
      <vt:lpstr>Chapter 14: Creating a Temporary Spontaneous Mini-Ecosystem through a MOOC Paul Kim and Charlie Chung, Stanford University   Figure 2. Twitter thread announcing the MOOC </vt:lpstr>
      <vt:lpstr>Chapter 15: Learning about MOOCs by Talking to Students Charles Severance, University of Michigan  Figure 3. Internet History, Technology, and Security on the Coursera Platform. </vt:lpstr>
      <vt:lpstr>Chapter 19: Harnessing the Power of Open Learning to Share Global Prosperity and Eradicate Poverty Sheila Jagannathan, World Bank, Washington DC  Figure 1: World Bank Group Twin Goals </vt:lpstr>
      <vt:lpstr>Chapter 20: The Glocalization of MOOCs in Southeast Asia  Zoraini Wati Abas, Ed.D. Figure 2. Eight of thirteen MOOCs offered by Taylor’s University</vt:lpstr>
      <vt:lpstr>Chapter 22: OER and MOOCs in Africa: The AVU Experience Griff Richards and Bakary Diallo,  African Virtual University, Nairobi, Kenya</vt:lpstr>
      <vt:lpstr>Chapter 24: ALISON: A New World of Free Certified Learning Mike Feerick, CEO &amp; Founder, ALISON</vt:lpstr>
      <vt:lpstr>PowerPoint Presentation</vt:lpstr>
      <vt:lpstr>Driving down the road to cultural sensitivity in MOOCs?</vt:lpstr>
      <vt:lpstr>Chapter 14 (USA/Stanford): Paul Kim and Charlie Chung</vt:lpstr>
      <vt:lpstr>Chapter 15 (USA/U of Michigan): Chuck Severance</vt:lpstr>
      <vt:lpstr>Chapter 21 (the Philippines/The Open U): Melinda Bandalaria</vt:lpstr>
      <vt:lpstr>To be mindful of: (Mimi Lee, November 2015)</vt:lpstr>
      <vt:lpstr>To be mindful of: (Mimi Lee, November 2015)</vt:lpstr>
      <vt:lpstr>To address the concerns: (Mimi Lee, November 2015) </vt:lpstr>
      <vt:lpstr>To address the concerns: (Mimi Lee, November 2015) </vt:lpstr>
      <vt:lpstr>Chapter 2: Karen Head (Tom Reeves, November 2016)</vt:lpstr>
      <vt:lpstr>PowerPoint Presentation</vt:lpstr>
      <vt:lpstr>Chapter 5: Carina Bossu (Tom Reeves, November 2016)</vt:lpstr>
      <vt:lpstr>PowerPoint Presentation</vt:lpstr>
      <vt:lpstr>Chap. 6: Laura Czerniewicz (Tom Reeves, November 2016)</vt:lpstr>
      <vt:lpstr>PowerPoint Presentation</vt:lpstr>
      <vt:lpstr>MOOCs and Open Education Around the World http://routledge-ny.com/books/details/9781138807419/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Shared Online Video, the Fall of Traditional Learning</dc:title>
  <dc:creator>Curtis</dc:creator>
  <cp:lastModifiedBy>User</cp:lastModifiedBy>
  <cp:revision>120</cp:revision>
  <dcterms:created xsi:type="dcterms:W3CDTF">2013-05-06T23:58:25Z</dcterms:created>
  <dcterms:modified xsi:type="dcterms:W3CDTF">2016-01-25T17:55:16Z</dcterms:modified>
</cp:coreProperties>
</file>