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724" r:id="rId4"/>
    <p:sldMasterId id="2147483756" r:id="rId5"/>
    <p:sldMasterId id="2147483768" r:id="rId6"/>
    <p:sldMasterId id="2147483800" r:id="rId7"/>
    <p:sldMasterId id="2147483815" r:id="rId8"/>
  </p:sldMasterIdLst>
  <p:notesMasterIdLst>
    <p:notesMasterId r:id="rId41"/>
  </p:notesMasterIdLst>
  <p:sldIdLst>
    <p:sldId id="332" r:id="rId9"/>
    <p:sldId id="333" r:id="rId10"/>
    <p:sldId id="349" r:id="rId11"/>
    <p:sldId id="335" r:id="rId12"/>
    <p:sldId id="343" r:id="rId13"/>
    <p:sldId id="346" r:id="rId14"/>
    <p:sldId id="347" r:id="rId15"/>
    <p:sldId id="350" r:id="rId16"/>
    <p:sldId id="345" r:id="rId17"/>
    <p:sldId id="336" r:id="rId18"/>
    <p:sldId id="361" r:id="rId19"/>
    <p:sldId id="364" r:id="rId20"/>
    <p:sldId id="358" r:id="rId21"/>
    <p:sldId id="362" r:id="rId22"/>
    <p:sldId id="363" r:id="rId23"/>
    <p:sldId id="337" r:id="rId24"/>
    <p:sldId id="342" r:id="rId25"/>
    <p:sldId id="313" r:id="rId26"/>
    <p:sldId id="357" r:id="rId27"/>
    <p:sldId id="359" r:id="rId28"/>
    <p:sldId id="339" r:id="rId29"/>
    <p:sldId id="351" r:id="rId30"/>
    <p:sldId id="352" r:id="rId31"/>
    <p:sldId id="353" r:id="rId32"/>
    <p:sldId id="356" r:id="rId33"/>
    <p:sldId id="326" r:id="rId34"/>
    <p:sldId id="327" r:id="rId35"/>
    <p:sldId id="344" r:id="rId36"/>
    <p:sldId id="341" r:id="rId37"/>
    <p:sldId id="365" r:id="rId38"/>
    <p:sldId id="338" r:id="rId39"/>
    <p:sldId id="360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7" autoAdjust="0"/>
    <p:restoredTop sz="94660"/>
  </p:normalViewPr>
  <p:slideViewPr>
    <p:cSldViewPr snapToGrid="0">
      <p:cViewPr varScale="1">
        <p:scale>
          <a:sx n="71" d="100"/>
          <a:sy n="71" d="100"/>
        </p:scale>
        <p:origin x="48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0" Type="http://schemas.openxmlformats.org/officeDocument/2006/relationships/slide" Target="slides/slide12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AC797A-6D0C-41A1-8FC7-02B0C181C2FA}" type="datetimeFigureOut">
              <a:rPr lang="en-US" smtClean="0"/>
              <a:t>10/19/2016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3B1A2C-3240-466C-AD47-CF4350570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383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CDF06-88DB-4FF0-9005-F2239964CB98}" type="slidenum"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2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2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r>
              <a:rPr lang="en-US" altLang="en-US"/>
              <a:t>Curt, this is the end of your introduction.</a:t>
            </a:r>
          </a:p>
        </p:txBody>
      </p:sp>
    </p:spTree>
    <p:extLst>
      <p:ext uri="{BB962C8B-B14F-4D97-AF65-F5344CB8AC3E}">
        <p14:creationId xmlns:p14="http://schemas.microsoft.com/office/powerpoint/2010/main" val="332220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4450" name="Group 2"/>
          <p:cNvGrpSpPr>
            <a:grpSpLocks/>
          </p:cNvGrpSpPr>
          <p:nvPr/>
        </p:nvGrpSpPr>
        <p:grpSpPr bwMode="auto">
          <a:xfrm>
            <a:off x="1" y="2438401"/>
            <a:ext cx="12012084" cy="1052513"/>
            <a:chOff x="0" y="1536"/>
            <a:chExt cx="5675" cy="663"/>
          </a:xfrm>
        </p:grpSpPr>
        <p:grpSp>
          <p:nvGrpSpPr>
            <p:cNvPr id="744451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74445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74445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</p:grpSp>
        <p:grpSp>
          <p:nvGrpSpPr>
            <p:cNvPr id="744454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744455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744456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</p:grpSp>
        <p:sp>
          <p:nvSpPr>
            <p:cNvPr id="74445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74445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74445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</p:grpSp>
      <p:sp>
        <p:nvSpPr>
          <p:cNvPr id="74446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320800" y="18288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744461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744462" name="Rectangle 14"/>
          <p:cNvSpPr>
            <a:spLocks noGrp="1" noChangeArrowheads="1"/>
          </p:cNvSpPr>
          <p:nvPr>
            <p:ph type="dt" sz="half" idx="2"/>
          </p:nvPr>
        </p:nvSpPr>
        <p:spPr>
          <a:xfrm>
            <a:off x="1320800" y="6248400"/>
            <a:ext cx="2540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744463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744464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144000" y="6248400"/>
            <a:ext cx="2540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CB301CD-35A4-4663-903E-807E25D2F3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620678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01FF78-8662-4470-AE22-7FC744665E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2014989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DB2EBF13-1734-4A47-B80E-1F520E3A66A1}" type="datetimeFigureOut">
              <a:rPr lang="en-US"/>
              <a:pPr>
                <a:defRPr/>
              </a:pPr>
              <a:t>10/19/2016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7DADE71F-930F-4BEC-9488-911E974BAC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75283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507126F3-0DC3-47BD-A09F-D16D057091B6}" type="datetimeFigureOut">
              <a:rPr lang="en-US"/>
              <a:pPr>
                <a:defRPr/>
              </a:pPr>
              <a:t>10/19/2016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C81DA490-4433-4D04-BED2-D6C2C35AD3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23855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B41B3A81-8EAE-4FAE-A619-1E80B6C4F76A}" type="datetimeFigureOut">
              <a:rPr lang="en-US"/>
              <a:pPr>
                <a:defRPr/>
              </a:pPr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C743CC8F-7058-4FF3-BD0F-FB98EA4116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66697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041F8718-7E37-4046-BE0E-C6A37290D160}" type="datetimeFigureOut">
              <a:rPr lang="en-US"/>
              <a:pPr>
                <a:defRPr/>
              </a:pPr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15B48F60-8BEA-4398-AE07-DA9172A63D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21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38733" y="617539"/>
            <a:ext cx="2601384" cy="5514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584" y="617539"/>
            <a:ext cx="7600949" cy="55149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0DCFAC-7304-4159-B3B7-251321C90B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8548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01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2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70400" y="63246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0424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22857F58-A06C-4D69-9B9B-B19B350082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632393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5E58DE-8831-4162-89AB-A13937DF27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16310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483C9D-83BF-452D-A26A-C7474DD0D9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5963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DA430E-5060-4B88-ACCE-9BBB5FEA0A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21378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B6DF72-41E7-4971-A860-DBA3975567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45717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97C448-CD90-42D6-9C52-1BF8140877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28983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A4D2D1-CCA8-468C-8E08-18318A15D0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74540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5A5FED-19AC-4C88-AC85-9D94E9300D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833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02C9A5-CC58-49E3-A138-30237BF5D1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6526435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BC1E13-A986-45E5-912B-78AA8B436F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11251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D2ACF6-8164-4645-8748-1A57657DC0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31384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DCDDD8-9DBF-429C-919C-C68F92EEF6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83650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508EE7-9CCD-4200-B5CD-A0A771E168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86635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590500-82CF-43C4-BF30-B712813C09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3390277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ED484D-FCDA-4204-B576-485BE6CC53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0137317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BAEA5B-D796-4E94-A93B-8FF981442A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0629401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34E932-08B5-49C3-8C17-4D15C0A012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8377796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10D26A-CFBA-4F73-9C8C-9A369998FB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8647982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E06E9C-0FC5-409D-98E2-3A5814A1A4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530382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EF741C-E136-48BA-9A8C-2364B46581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2804492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B112D5-077D-4E27-AF1E-49A8929FEC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6400914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05A17A-01EB-46F4-915D-842BEBF282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8770807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ED4C21-E2EA-467A-8CD7-AF6CDED675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1811699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D3EC47-E35D-4875-BEC9-E546D7BDFD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1733100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9C78D1-662D-4BF3-81E2-89122F23FD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7000350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1B793BC5-C8FC-4036-A837-E8BEB40940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0862583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D03BF197-A03C-46C6-BFE0-FEDED8D8CD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5848704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2DD468E8-EB82-4107-83B2-8A8512A17F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414351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4EABA1-740D-4830-AC8F-AB487F7EEB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6599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5E4A4E-4160-4CD7-9DC4-CAE415D864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78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01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02569A-C428-49A1-921C-B334C4781D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4057976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24DF69-0E98-4B15-82BE-9EDDB5545A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3996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3BDBC-1B53-4A25-80F4-9415D3A4A2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5774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A5C9FF-ABD0-43F3-BE23-8A30B76431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1800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52260-DE1D-4278-BB2F-C4F82FEF5A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472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0A335-E3A9-4DE0-A60B-EA9BBD1F5D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848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ABCEC3-9C9D-4F31-ACD7-298151C7FE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4531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97AC61-178F-4036-BD83-4B46816E3A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5966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E3A94-1DE9-49F5-B601-C09C4CB408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2612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A627A5-8177-4BE2-ADAB-C4C2A9F643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0112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0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EE467-CAF9-4B4F-B240-3C87E249C0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639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4485AA-2877-41FD-B069-DB04F04258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5941789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7DA1A9-A442-4E1C-9A82-D7F920D6AD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8581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BFC80-AB7E-462B-B47F-4E1AB7818B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8605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29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5116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0302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10/19/2016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1958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10/19/2016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5536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10/19/2016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5067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10/19/2016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8348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10/19/2016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958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8EE708-828E-4EC3-B644-3761DB14DF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81622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10/19/2016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7432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5712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0282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E26AD-07A2-4E28-A269-39B71FAD8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1567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AFA18-86E3-4B61-8BFE-FFC73AF7BC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516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1186E6-64E8-41D2-98A6-0DE7060A44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1013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EA4DF-CFB2-4E66-845F-BC19C70CB9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53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AC44C-C099-4170-B34C-B67FD73C4E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8996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B27C7-A8BC-4364-880F-2232B6F982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8454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A5F63-F2DF-4EDF-83AD-D1EBA6DFC7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652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BB7FB8-F640-4E87-937E-7B3B602B43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6242588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84E6F2-8E4A-4128-B63A-1118FF38B2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69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A9BE5-2778-4B80-B964-A42ADFAC84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7926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FC1C5-83F9-44FF-BF52-EA1542AFFB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966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7A2A9E-673C-417E-ACAA-1F219BC6B2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761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EEA63F-98E3-4BB8-92D7-6746A33CAD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7211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A6B72-87AB-4DF2-A715-BD4259B518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91248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948BE-0D78-4B3F-BC6E-C882A6FEBC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7492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29A29-BABE-488A-8694-8A76868029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63285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624935-1388-4D75-8DE3-FDE1FE60CB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1300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F8AD1B-4019-47A7-870B-966A6F730A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061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3D3556-FAF9-4ED6-9934-66E4601232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999438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BB493-2BBF-41F5-A419-AEC9FFF19E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52474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80AA9-DCCC-4892-BE15-89E83370F5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39205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8BD6B-6D7A-4FEA-8B2E-8ACF088B70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3731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EB4FC-A50E-4B66-9738-3FD473AB08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53335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C22F4-BDE1-4F19-9079-1C4C27A11D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9483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2034B8-D0FF-494D-80DB-D520490DC7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4219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55220-BB8D-4AAE-886A-E595C17C13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32378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45BA25-A3E9-4F78-BF33-827827F8D1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98844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7CAE95-7A2A-432A-B1E7-67CDC7B2A6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2191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DA66B-6C1F-48FD-B765-E74FF618D7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861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ABA82-18DB-488B-AF13-4D20FAB926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0761086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0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01747-71E0-41B3-B74F-C9FDB5A65C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85849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8E349A-0B7B-44BC-9AE2-CB2CDB8D9F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39024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AF02AE-E6E9-4661-B694-F2056FB268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13399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A9926E80-E4F0-4111-9DEE-A2D3FD550D55}" type="datetimeFigureOut">
              <a:rPr lang="en-US"/>
              <a:pPr>
                <a:defRPr/>
              </a:pPr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58470778-8C87-49A5-A164-00AFC41FF1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44382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35DB9C62-B939-4A38-B38B-92596E87DDB3}" type="datetimeFigureOut">
              <a:rPr lang="en-US"/>
              <a:pPr>
                <a:defRPr/>
              </a:pPr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14513DA7-1643-4390-9C5E-7AF666B249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60088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41C56C5B-308D-49ED-87EC-594E5DD7960E}" type="datetimeFigureOut">
              <a:rPr lang="en-US"/>
              <a:pPr>
                <a:defRPr/>
              </a:pPr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87C28DA6-8BEE-41BD-BA2B-A0981B365A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90589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16E201A8-D376-4BBE-ADCA-4AE83EB42300}" type="datetimeFigureOut">
              <a:rPr lang="en-US"/>
              <a:pPr>
                <a:defRPr/>
              </a:pPr>
              <a:t>10/19/2016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8D6B4A51-D05C-42D5-AEDF-CF87413220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72265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3D7E7327-1D4A-453D-BA05-215B4EA410F9}" type="datetimeFigureOut">
              <a:rPr lang="en-US"/>
              <a:pPr>
                <a:defRPr/>
              </a:pPr>
              <a:t>10/19/2016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29A99319-4A73-409C-B0BB-1A71C59731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66962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11955091-C5B6-4539-9007-51B9FCDB3590}" type="datetimeFigureOut">
              <a:rPr lang="en-US"/>
              <a:pPr>
                <a:defRPr/>
              </a:pPr>
              <a:t>10/19/2016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416250BC-8ABB-4583-9812-76C2E6E52A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2297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C47464D2-9705-45CB-A668-0F3750980A90}" type="datetimeFigureOut">
              <a:rPr lang="en-US"/>
              <a:pPr>
                <a:defRPr/>
              </a:pPr>
              <a:t>10/19/2016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7371B017-2163-40A1-B34A-4AA1EED4BB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478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26" name="Rectangle 2"/>
          <p:cNvSpPr>
            <a:spLocks noChangeArrowheads="1"/>
          </p:cNvSpPr>
          <p:nvPr/>
        </p:nvSpPr>
        <p:spPr bwMode="ltGray">
          <a:xfrm>
            <a:off x="556684" y="1098551"/>
            <a:ext cx="58420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n-US" altLang="en-US" sz="2400" b="0"/>
          </a:p>
        </p:txBody>
      </p:sp>
      <p:sp>
        <p:nvSpPr>
          <p:cNvPr id="743427" name="Rectangle 3"/>
          <p:cNvSpPr>
            <a:spLocks noChangeArrowheads="1"/>
          </p:cNvSpPr>
          <p:nvPr/>
        </p:nvSpPr>
        <p:spPr bwMode="ltGray">
          <a:xfrm>
            <a:off x="1066801" y="1098551"/>
            <a:ext cx="438151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n-US" altLang="en-US" sz="2400" b="0"/>
          </a:p>
        </p:txBody>
      </p:sp>
      <p:sp>
        <p:nvSpPr>
          <p:cNvPr id="743428" name="Rectangle 4"/>
          <p:cNvSpPr>
            <a:spLocks noChangeArrowheads="1"/>
          </p:cNvSpPr>
          <p:nvPr/>
        </p:nvSpPr>
        <p:spPr bwMode="ltGray">
          <a:xfrm>
            <a:off x="721785" y="1520826"/>
            <a:ext cx="563033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n-US" altLang="en-US" sz="2400" b="0"/>
          </a:p>
        </p:txBody>
      </p:sp>
      <p:sp>
        <p:nvSpPr>
          <p:cNvPr id="743429" name="Rectangle 5"/>
          <p:cNvSpPr>
            <a:spLocks noChangeArrowheads="1"/>
          </p:cNvSpPr>
          <p:nvPr/>
        </p:nvSpPr>
        <p:spPr bwMode="ltGray">
          <a:xfrm>
            <a:off x="1214967" y="1520826"/>
            <a:ext cx="491067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n-US" altLang="en-US" sz="2400" b="0"/>
          </a:p>
        </p:txBody>
      </p:sp>
      <p:sp>
        <p:nvSpPr>
          <p:cNvPr id="743430" name="Rectangle 6"/>
          <p:cNvSpPr>
            <a:spLocks noChangeArrowheads="1"/>
          </p:cNvSpPr>
          <p:nvPr/>
        </p:nvSpPr>
        <p:spPr bwMode="ltGray">
          <a:xfrm>
            <a:off x="169333" y="1447801"/>
            <a:ext cx="747184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n-US" altLang="en-US" sz="2400" b="0"/>
          </a:p>
        </p:txBody>
      </p:sp>
      <p:sp>
        <p:nvSpPr>
          <p:cNvPr id="743431" name="Rectangle 7"/>
          <p:cNvSpPr>
            <a:spLocks noChangeArrowheads="1"/>
          </p:cNvSpPr>
          <p:nvPr/>
        </p:nvSpPr>
        <p:spPr bwMode="gray">
          <a:xfrm>
            <a:off x="1016000" y="990601"/>
            <a:ext cx="42333" cy="10525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n-US" altLang="en-US" sz="2400" b="0"/>
          </a:p>
        </p:txBody>
      </p:sp>
      <p:sp>
        <p:nvSpPr>
          <p:cNvPr id="743432" name="Rectangle 8"/>
          <p:cNvSpPr>
            <a:spLocks noChangeArrowheads="1"/>
          </p:cNvSpPr>
          <p:nvPr/>
        </p:nvSpPr>
        <p:spPr bwMode="gray">
          <a:xfrm>
            <a:off x="590551" y="1781175"/>
            <a:ext cx="10968567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n-US" altLang="en-US" sz="2400" b="0"/>
          </a:p>
        </p:txBody>
      </p:sp>
      <p:sp>
        <p:nvSpPr>
          <p:cNvPr id="7434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534585" y="617538"/>
            <a:ext cx="10390716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434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76917" y="2017713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434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en-US" altLang="en-US"/>
          </a:p>
        </p:txBody>
      </p:sp>
      <p:sp>
        <p:nvSpPr>
          <p:cNvPr id="7434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endParaRPr lang="en-US" altLang="en-US"/>
          </a:p>
        </p:txBody>
      </p:sp>
      <p:sp>
        <p:nvSpPr>
          <p:cNvPr id="7434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7E311759-CC41-4C30-A5D7-3D2BB21FD3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9332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55E2865-FE8D-4D54-AAFA-B9DD4BDA69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8750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6E16BA7-A4D4-4DBB-9244-C4480EFE7D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1139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fld id="{1A5CADD7-3335-4870-B3D1-0E44B36121F3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526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A3099-4052-44CA-AB77-D93AC19E6FEF}" type="datetimeFigureOut">
              <a:rPr lang="en-US" smtClean="0"/>
              <a:pPr/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344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E7EBF1E-7747-4CED-B828-BEDF6493EE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62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2C27DDD-3C78-49E5-A7AD-161530C869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916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198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48FD2DC-F070-4B10-A811-630E0471622C}" type="datetimeFigureOut">
              <a:rPr lang="en-US"/>
              <a:pPr>
                <a:defRPr/>
              </a:pPr>
              <a:t>10/19/2016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2F976F9-AA0F-4019-BE60-08D449BC67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332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mypage.iu.edu/~cjbonk/" TargetMode="External"/><Relationship Id="rId2" Type="http://schemas.openxmlformats.org/officeDocument/2006/relationships/hyperlink" Target="mailto:cjbonk@indiana.edu" TargetMode="Externa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hyperlink" Target="http://routledge-ny.com/books/details/9781138807419/" TargetMode="External"/><Relationship Id="rId7" Type="http://schemas.openxmlformats.org/officeDocument/2006/relationships/image" Target="../media/image3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Relationship Id="rId9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indiana.academia.edu/CurtBonk" TargetMode="Externa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39.jp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twitter.com/travelinedman" TargetMode="Externa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7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78.gif"/><Relationship Id="rId4" Type="http://schemas.openxmlformats.org/officeDocument/2006/relationships/image" Target="../media/image7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curt@worldisopen.com" TargetMode="External"/><Relationship Id="rId2" Type="http://schemas.openxmlformats.org/officeDocument/2006/relationships/hyperlink" Target="http://tec-variety.com/" TargetMode="Externa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9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714744" y="483978"/>
            <a:ext cx="8763000" cy="1905000"/>
          </a:xfrm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AECT Panel:</a:t>
            </a:r>
            <a:br>
              <a:rPr lang="en-US" sz="4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Rise of Entrepreneurship in Educational Technology</a:t>
            </a:r>
            <a:endParaRPr lang="en-US" sz="36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67144" y="2514600"/>
            <a:ext cx="8458200" cy="1447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2800" b="1" dirty="0">
                <a:latin typeface="Tahoma" pitchFamily="34" charset="0"/>
              </a:rPr>
              <a:t>Curtis J. Bonk, Professor, Indiana University</a:t>
            </a:r>
          </a:p>
          <a:p>
            <a:pPr algn="ctr" eaLnBrk="1" hangingPunct="1">
              <a:buFontTx/>
              <a:buNone/>
            </a:pPr>
            <a:r>
              <a:rPr lang="en-US" altLang="en-US" sz="2200" b="1" dirty="0">
                <a:latin typeface="Tahoma" pitchFamily="34" charset="0"/>
                <a:hlinkClick r:id="rId2"/>
              </a:rPr>
              <a:t>cjbonk@indiana.edu</a:t>
            </a:r>
            <a:r>
              <a:rPr lang="en-US" altLang="en-US" sz="2200" b="1" dirty="0">
                <a:latin typeface="Tahoma" pitchFamily="34" charset="0"/>
              </a:rPr>
              <a:t> </a:t>
            </a:r>
          </a:p>
          <a:p>
            <a:pPr algn="ctr" eaLnBrk="1" hangingPunct="1">
              <a:buFontTx/>
              <a:buNone/>
            </a:pPr>
            <a:r>
              <a:rPr lang="en-US" altLang="en-US" sz="2200" b="1" dirty="0">
                <a:latin typeface="Tahoma" pitchFamily="34" charset="0"/>
                <a:hlinkClick r:id="rId3"/>
              </a:rPr>
              <a:t>http://mypage.iu.edu/~cjbonk/</a:t>
            </a:r>
            <a:r>
              <a:rPr lang="en-US" altLang="en-US" sz="2200" b="1" dirty="0">
                <a:latin typeface="Tahoma" pitchFamily="34" charset="0"/>
              </a:rPr>
              <a:t> </a:t>
            </a:r>
          </a:p>
        </p:txBody>
      </p:sp>
      <p:sp>
        <p:nvSpPr>
          <p:cNvPr id="176132" name="AutoShape 11" descr="http://www.trainingshare.com/images/thesepics2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7522" name="Picture 2" descr="Image result for Rise of Entrepreneurshi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788" y="4131507"/>
            <a:ext cx="4848912" cy="272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0905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692876" y="483978"/>
            <a:ext cx="9329352" cy="1493104"/>
          </a:xfrm>
        </p:spPr>
        <p:txBody>
          <a:bodyPr/>
          <a:lstStyle/>
          <a:p>
            <a:r>
              <a:rPr lang="en-US" sz="4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Advice #6: Blog Your Views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(e.g.,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TravelinEdMan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60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AutoShape 6" descr="Image result for bored accountant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919" t="12216" r="118" b="8512"/>
          <a:stretch/>
        </p:blipFill>
        <p:spPr>
          <a:xfrm>
            <a:off x="284206" y="2075936"/>
            <a:ext cx="9099707" cy="46862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5852" t="12178" r="34891" b="3207"/>
          <a:stretch/>
        </p:blipFill>
        <p:spPr>
          <a:xfrm>
            <a:off x="9700054" y="1977082"/>
            <a:ext cx="1927655" cy="478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084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692876" y="483978"/>
            <a:ext cx="9329352" cy="1493104"/>
          </a:xfrm>
        </p:spPr>
        <p:txBody>
          <a:bodyPr/>
          <a:lstStyle/>
          <a:p>
            <a:r>
              <a:rPr lang="en-US" sz="4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Advice #7: Consider Self-Publishing</a:t>
            </a:r>
            <a:endParaRPr lang="en-US" sz="60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AutoShape 6" descr="Image result for bored accountant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2644345"/>
            <a:ext cx="2683371" cy="3707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191" y="2976946"/>
            <a:ext cx="6092171" cy="2819400"/>
          </a:xfrm>
          <a:prstGeom prst="rect">
            <a:avLst/>
          </a:prstGeom>
        </p:spPr>
      </p:pic>
      <p:pic>
        <p:nvPicPr>
          <p:cNvPr id="8" name="Picture 6" descr="http://www.indiesunlimited.com/wp-content/uploads/2013/03/CreateSpace-Logo-300x15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320" y="2292179"/>
            <a:ext cx="2857500" cy="149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18237" t="19642" r="20335" b="1786"/>
          <a:stretch/>
        </p:blipFill>
        <p:spPr>
          <a:xfrm>
            <a:off x="9334500" y="4102702"/>
            <a:ext cx="2815140" cy="193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047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692876" y="483978"/>
            <a:ext cx="9329352" cy="1493104"/>
          </a:xfrm>
        </p:spPr>
        <p:txBody>
          <a:bodyPr/>
          <a:lstStyle/>
          <a:p>
            <a:r>
              <a:rPr lang="en-US" sz="4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Advice #</a:t>
            </a:r>
            <a:r>
              <a:rPr lang="en-US" sz="4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7a: Create Models and Frameworks</a:t>
            </a:r>
            <a:endParaRPr lang="en-US" sz="60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AutoShape 6" descr="Image result for bored accountant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85" y="2977717"/>
            <a:ext cx="6092171" cy="2819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104" y="2142565"/>
            <a:ext cx="4511124" cy="448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4196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6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622" y="2903838"/>
            <a:ext cx="2613892" cy="39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63" name="Titl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8382000" cy="2398725"/>
          </a:xfrm>
        </p:spPr>
        <p:txBody>
          <a:bodyPr/>
          <a:lstStyle/>
          <a:p>
            <a:r>
              <a:rPr lang="en-US" sz="4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Advice #8: Get a Memorable Homepage URL for your Books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MOOCs and Open Education Around the World</a:t>
            </a:r>
            <a:r>
              <a:rPr lang="en-US" altLang="en-US" b="1" dirty="0"/>
              <a:t/>
            </a:r>
            <a:br>
              <a:rPr lang="en-US" altLang="en-US" b="1" dirty="0"/>
            </a:br>
            <a:r>
              <a:rPr lang="en-US" altLang="en-US" sz="1800" b="1" dirty="0">
                <a:hlinkClick r:id="rId3"/>
              </a:rPr>
              <a:t>http://routledge-ny.com/books/details/9781138807419/</a:t>
            </a:r>
            <a:r>
              <a:rPr lang="en-US" altLang="en-US" sz="1800" b="1" dirty="0"/>
              <a:t> </a:t>
            </a:r>
            <a:endParaRPr lang="en-US" altLang="en-US" sz="1800" dirty="0"/>
          </a:p>
        </p:txBody>
      </p:sp>
      <p:pic>
        <p:nvPicPr>
          <p:cNvPr id="96256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9" t="19244" r="14714" b="2405"/>
          <a:stretch>
            <a:fillRect/>
          </a:stretch>
        </p:blipFill>
        <p:spPr bwMode="auto">
          <a:xfrm>
            <a:off x="7144" y="2633676"/>
            <a:ext cx="5999163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65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32388"/>
            <a:ext cx="1143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66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5132389"/>
            <a:ext cx="1146175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67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132389"/>
            <a:ext cx="2584450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68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50" y="5126038"/>
            <a:ext cx="1530350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057" y="2903838"/>
            <a:ext cx="2753943" cy="381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11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63" name="Title 1"/>
          <p:cNvSpPr>
            <a:spLocks noGrp="1"/>
          </p:cNvSpPr>
          <p:nvPr>
            <p:ph type="title"/>
          </p:nvPr>
        </p:nvSpPr>
        <p:spPr>
          <a:xfrm>
            <a:off x="1260389" y="228601"/>
            <a:ext cx="9900670" cy="2138082"/>
          </a:xfrm>
        </p:spPr>
        <p:txBody>
          <a:bodyPr/>
          <a:lstStyle/>
          <a:p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Advice #9: Use Social Media to Share Your </a:t>
            </a:r>
            <a:r>
              <a:rPr lang="en-US" sz="36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 </a:t>
            </a:r>
            <a:br>
              <a:rPr lang="en-US" sz="36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(p.s. And try to publish in open access journals)</a:t>
            </a:r>
            <a:r>
              <a:rPr lang="en-US" altLang="en-US" b="1" dirty="0"/>
              <a:t/>
            </a:r>
            <a:br>
              <a:rPr lang="en-US" altLang="en-US" b="1" dirty="0"/>
            </a:br>
            <a:r>
              <a:rPr lang="en-US" altLang="en-US" sz="1800" b="1" dirty="0">
                <a:hlinkClick r:id="rId2"/>
              </a:rPr>
              <a:t>https://indiana.academia.edu/CurtBonk</a:t>
            </a:r>
            <a:r>
              <a:rPr lang="en-US" altLang="en-US" sz="1800" b="1" dirty="0"/>
              <a:t> </a:t>
            </a:r>
            <a:endParaRPr lang="en-US" alt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4840" t="13554" r="14465" b="39006"/>
          <a:stretch/>
        </p:blipFill>
        <p:spPr>
          <a:xfrm>
            <a:off x="2854411" y="2174790"/>
            <a:ext cx="6190735" cy="20759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7764" t="15165" r="18624" b="4413"/>
          <a:stretch/>
        </p:blipFill>
        <p:spPr>
          <a:xfrm>
            <a:off x="6203092" y="4250724"/>
            <a:ext cx="4028303" cy="25449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9973" t="15515" r="20625"/>
          <a:stretch/>
        </p:blipFill>
        <p:spPr>
          <a:xfrm>
            <a:off x="2415747" y="4250724"/>
            <a:ext cx="3668564" cy="26072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282" y="2174789"/>
            <a:ext cx="1832435" cy="183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25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63" name="Titl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8382000" cy="2398725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Advice #10: Tweet on Your Travels and Research</a:t>
            </a:r>
            <a:b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800" b="1" dirty="0">
                <a:hlinkClick r:id="rId2"/>
              </a:rPr>
              <a:t>https://twitter.com/travelinedman</a:t>
            </a:r>
            <a:r>
              <a:rPr lang="en-US" altLang="en-US" sz="1800" b="1" dirty="0"/>
              <a:t> </a:t>
            </a:r>
            <a:endParaRPr lang="en-US" alt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4132" t="14233" r="14475" b="22526"/>
          <a:stretch/>
        </p:blipFill>
        <p:spPr>
          <a:xfrm>
            <a:off x="5014810" y="2434281"/>
            <a:ext cx="7285947" cy="32251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13412" r="746"/>
          <a:stretch/>
        </p:blipFill>
        <p:spPr>
          <a:xfrm>
            <a:off x="0" y="2743200"/>
            <a:ext cx="5043642" cy="2198712"/>
          </a:xfrm>
          <a:prstGeom prst="rect">
            <a:avLst/>
          </a:prstGeom>
        </p:spPr>
      </p:pic>
      <p:pic>
        <p:nvPicPr>
          <p:cNvPr id="114690" name="Picture 2" descr="https://pbs.twimg.com/media/CurY7l6WYAEw26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457" y="5566012"/>
            <a:ext cx="1722651" cy="129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692" name="Picture 4" descr="Photo published for Inuit groups plan their own $850M Arctic fibre projec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691" y="5566012"/>
            <a:ext cx="2476309" cy="129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45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714743" y="483977"/>
            <a:ext cx="9393981" cy="2419861"/>
          </a:xfrm>
        </p:spPr>
        <p:txBody>
          <a:bodyPr/>
          <a:lstStyle/>
          <a:p>
            <a:pPr lvl="0"/>
            <a:r>
              <a:rPr lang="en-US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#3. What are some of the lessons learned as an Ed Tech entrepreneur?</a:t>
            </a:r>
          </a:p>
        </p:txBody>
      </p:sp>
      <p:sp>
        <p:nvSpPr>
          <p:cNvPr id="3" name="AutoShape 6" descr="Image result for bored accountant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8231" t="12538" r="12143" b="13584"/>
          <a:stretch/>
        </p:blipFill>
        <p:spPr>
          <a:xfrm>
            <a:off x="180030" y="3225114"/>
            <a:ext cx="5189840" cy="3632886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0" r="19766" b="31996"/>
          <a:stretch>
            <a:fillRect/>
          </a:stretch>
        </p:blipFill>
        <p:spPr bwMode="auto">
          <a:xfrm>
            <a:off x="5701592" y="3225114"/>
            <a:ext cx="6292699" cy="328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56830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1659" y="609598"/>
            <a:ext cx="950976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Lesson #1: Write to Vendors…</a:t>
            </a:r>
            <a:r>
              <a:rPr lang="en-US" sz="49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49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(e.g., </a:t>
            </a:r>
            <a:r>
              <a:rPr lang="en-US" sz="27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Divergent and Convergent software tools 1987; Aspects and other </a:t>
            </a:r>
            <a:r>
              <a:rPr lang="en-US" sz="27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collab</a:t>
            </a:r>
            <a:r>
              <a:rPr lang="en-US" sz="27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tools…circa </a:t>
            </a:r>
            <a: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1991—25 years ago)</a:t>
            </a:r>
            <a:endParaRPr lang="en-US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79708" y="2645708"/>
            <a:ext cx="4814048" cy="36105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91416" y="2650471"/>
            <a:ext cx="4852147" cy="36391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3443" t="15024" r="35790" b="20567"/>
          <a:stretch/>
        </p:blipFill>
        <p:spPr>
          <a:xfrm>
            <a:off x="286874" y="1905000"/>
            <a:ext cx="3146610" cy="22455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1341" t="15129" r="38804" b="30951"/>
          <a:stretch/>
        </p:blipFill>
        <p:spPr>
          <a:xfrm>
            <a:off x="217394" y="4150599"/>
            <a:ext cx="3592606" cy="21856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15595" t="44155" r="37624" b="43495"/>
          <a:stretch/>
        </p:blipFill>
        <p:spPr>
          <a:xfrm>
            <a:off x="217394" y="6264029"/>
            <a:ext cx="3832811" cy="56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85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6" descr="C:\TEMP\SCREENS\level8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" t="19717" r="6495" b="6253"/>
          <a:stretch/>
        </p:blipFill>
        <p:spPr bwMode="auto">
          <a:xfrm>
            <a:off x="0" y="2204600"/>
            <a:ext cx="4744994" cy="285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TEMP\SCREENS\level6_3.t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" t="20203" r="5045" b="3954"/>
          <a:stretch/>
        </p:blipFill>
        <p:spPr bwMode="auto">
          <a:xfrm>
            <a:off x="4825169" y="2204600"/>
            <a:ext cx="4164228" cy="253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27" descr="C:\TEMP\screens\level2_1.t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" t="20321" r="5046" b="6417"/>
          <a:stretch/>
        </p:blipFill>
        <p:spPr bwMode="auto">
          <a:xfrm>
            <a:off x="9069572" y="2337582"/>
            <a:ext cx="3122428" cy="202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TEMP\SCREENS\level6.t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4" t="46348" r="4826" b="3621"/>
          <a:stretch/>
        </p:blipFill>
        <p:spPr bwMode="auto">
          <a:xfrm>
            <a:off x="123568" y="5059012"/>
            <a:ext cx="4300439" cy="179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 t="19820" r="28289" b="8648"/>
          <a:stretch/>
        </p:blipFill>
        <p:spPr bwMode="auto">
          <a:xfrm>
            <a:off x="5391005" y="4377527"/>
            <a:ext cx="3298966" cy="2480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TEMP\SCREENS\level6_2.tif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22512" r="1937" b="5089"/>
          <a:stretch/>
        </p:blipFill>
        <p:spPr bwMode="auto">
          <a:xfrm>
            <a:off x="9014996" y="4710573"/>
            <a:ext cx="3231580" cy="1814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368161" y="449841"/>
            <a:ext cx="9509760" cy="1143000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Lesson </a:t>
            </a:r>
            <a:r>
              <a:rPr 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#2: </a:t>
            </a: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Nothing Wrong with Beta Testing</a:t>
            </a:r>
            <a:endParaRPr lang="en-US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83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6184" y="609598"/>
            <a:ext cx="10367319" cy="114300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Lesson 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#3: 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Don’t Expect Blackboard to Do It!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6135283"/>
              </p:ext>
            </p:extLst>
          </p:nvPr>
        </p:nvGraphicFramePr>
        <p:xfrm>
          <a:off x="0" y="2468759"/>
          <a:ext cx="3756454" cy="2894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56" name="Document" r:id="rId3" imgW="5286960" imgH="4074480" progId="Word.Document.8">
                  <p:embed/>
                </p:oleObj>
              </mc:Choice>
              <mc:Fallback>
                <p:oleObj name="Document" r:id="rId3" imgW="5286960" imgH="4074480" progId="Word.Document.8">
                  <p:embed/>
                  <p:pic>
                    <p:nvPicPr>
                      <p:cNvPr id="18534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468759"/>
                        <a:ext cx="3756454" cy="28949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0011695"/>
              </p:ext>
            </p:extLst>
          </p:nvPr>
        </p:nvGraphicFramePr>
        <p:xfrm>
          <a:off x="3911723" y="2443208"/>
          <a:ext cx="4008958" cy="29204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57" name="Document" r:id="rId5" imgW="5296680" imgH="3858840" progId="Word.Document.8">
                  <p:embed/>
                </p:oleObj>
              </mc:Choice>
              <mc:Fallback>
                <p:oleObj name="Document" r:id="rId5" imgW="5296680" imgH="3858840" progId="Word.Document.8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1723" y="2443208"/>
                        <a:ext cx="4008958" cy="29204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3183241"/>
              </p:ext>
            </p:extLst>
          </p:nvPr>
        </p:nvGraphicFramePr>
        <p:xfrm>
          <a:off x="8136769" y="2468759"/>
          <a:ext cx="4055231" cy="29541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58" name="Document" r:id="rId7" imgW="5296680" imgH="3858840" progId="Word.Document.8">
                  <p:embed/>
                </p:oleObj>
              </mc:Choice>
              <mc:Fallback>
                <p:oleObj name="Document" r:id="rId7" imgW="5296680" imgH="3858840" progId="Word.Document.8">
                  <p:embed/>
                  <p:pic>
                    <p:nvPicPr>
                      <p:cNvPr id="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36769" y="2468759"/>
                        <a:ext cx="4055231" cy="29541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8019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702386" y="354665"/>
            <a:ext cx="9356911" cy="2741137"/>
          </a:xfrm>
        </p:spPr>
        <p:txBody>
          <a:bodyPr/>
          <a:lstStyle/>
          <a:p>
            <a:pPr lvl="0"/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#1. Why have you become interested in exploring Ed Tech as a field from an entrepreneurial perspective? What was the motivation behind it?</a:t>
            </a:r>
          </a:p>
        </p:txBody>
      </p:sp>
      <p:pic>
        <p:nvPicPr>
          <p:cNvPr id="8194" name="Picture 2" descr="Image result for bored accounta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87" y="3086742"/>
            <a:ext cx="6648201" cy="375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 result for bored account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388" y="3095802"/>
            <a:ext cx="4740876" cy="374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Image result for bored accountant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2067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176" y="659025"/>
            <a:ext cx="10657898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Lesson #4: </a:t>
            </a:r>
            <a:b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Get Reimbursed for Your Innovations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" t="19385" r="21126" b="9226"/>
          <a:stretch/>
        </p:blipFill>
        <p:spPr bwMode="auto">
          <a:xfrm>
            <a:off x="86497" y="2323070"/>
            <a:ext cx="5867136" cy="3867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" t="21913" r="15080" b="7333"/>
          <a:stretch/>
        </p:blipFill>
        <p:spPr bwMode="auto">
          <a:xfrm>
            <a:off x="5943125" y="2323070"/>
            <a:ext cx="6248876" cy="3867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905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1659" y="609598"/>
            <a:ext cx="950976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Lesson #5: Don’t Build Software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1" r="17105" b="21907"/>
          <a:stretch>
            <a:fillRect/>
          </a:stretch>
        </p:blipFill>
        <p:spPr bwMode="auto">
          <a:xfrm>
            <a:off x="5850084" y="1933896"/>
            <a:ext cx="6341916" cy="3825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SurveyShare is a Web site for designing and conducting online surveys. Users can write a survey, send e-mail invitations to potential respondents, and view responses in real-tim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6391275"/>
            <a:ext cx="7620000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21" r="29411"/>
          <a:stretch>
            <a:fillRect/>
          </a:stretch>
        </p:blipFill>
        <p:spPr bwMode="auto">
          <a:xfrm>
            <a:off x="0" y="1866577"/>
            <a:ext cx="54864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071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 b="1"/>
              <a:t>8 “Share” sites (plus FreelanceShare)</a:t>
            </a:r>
          </a:p>
        </p:txBody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en-US" altLang="en-US" sz="2800" b="1"/>
              <a:t>BookstoreShare</a:t>
            </a:r>
          </a:p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en-US" altLang="en-US" sz="2800" b="1"/>
              <a:t>InstructorShare</a:t>
            </a:r>
          </a:p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en-US" altLang="en-US" sz="2800" b="1"/>
              <a:t>LibraryShare</a:t>
            </a:r>
          </a:p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en-US" altLang="en-US" sz="2800" b="1"/>
              <a:t>PublicationShare</a:t>
            </a:r>
          </a:p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en-US" altLang="en-US" sz="2800" b="1"/>
              <a:t>ResourceShare</a:t>
            </a:r>
          </a:p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en-US" altLang="en-US" sz="2800" b="1"/>
              <a:t>TrainingShare</a:t>
            </a:r>
          </a:p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en-US" altLang="en-US" sz="2800" b="1"/>
              <a:t>UniversityShare</a:t>
            </a:r>
          </a:p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en-US" altLang="en-US" sz="2800" b="1"/>
              <a:t>SurveyShare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65" r="38948" b="6937"/>
          <a:stretch>
            <a:fillRect/>
          </a:stretch>
        </p:blipFill>
        <p:spPr bwMode="auto">
          <a:xfrm>
            <a:off x="6524367" y="1760537"/>
            <a:ext cx="5400933" cy="447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4" descr="top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1" y="6276975"/>
            <a:ext cx="81534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77725" y="414041"/>
            <a:ext cx="75039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Lesson #6: Be Committed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1585211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8" name="Rectangle 2"/>
          <p:cNvSpPr>
            <a:spLocks noGrp="1" noChangeArrowheads="1"/>
          </p:cNvSpPr>
          <p:nvPr>
            <p:ph type="title"/>
          </p:nvPr>
        </p:nvSpPr>
        <p:spPr>
          <a:xfrm>
            <a:off x="1421026" y="152400"/>
            <a:ext cx="10132541" cy="1371600"/>
          </a:xfrm>
        </p:spPr>
        <p:txBody>
          <a:bodyPr/>
          <a:lstStyle/>
          <a:p>
            <a:r>
              <a:rPr lang="en-US" altLang="en-US" sz="3600" b="1" dirty="0" err="1">
                <a:solidFill>
                  <a:srgbClr val="FF0000"/>
                </a:solidFill>
              </a:rPr>
              <a:t>InstructorShare</a:t>
            </a:r>
            <a:r>
              <a:rPr lang="en-US" altLang="en-US" sz="3600" b="1" dirty="0">
                <a:solidFill>
                  <a:srgbClr val="FF0000"/>
                </a:solidFill>
              </a:rPr>
              <a:t>: List of User Profiles for Computer Science Discipline</a:t>
            </a:r>
          </a:p>
        </p:txBody>
      </p:sp>
      <p:pic>
        <p:nvPicPr>
          <p:cNvPr id="113562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" t="11503" r="21955" b="16593"/>
          <a:stretch/>
        </p:blipFill>
        <p:spPr bwMode="auto">
          <a:xfrm>
            <a:off x="117389" y="2409567"/>
            <a:ext cx="5251622" cy="3534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9" t="15149" r="17046" b="14431"/>
          <a:stretch/>
        </p:blipFill>
        <p:spPr bwMode="auto">
          <a:xfrm>
            <a:off x="6796216" y="2409567"/>
            <a:ext cx="5177481" cy="328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28088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890583" y="152400"/>
            <a:ext cx="10008973" cy="1524000"/>
          </a:xfrm>
        </p:spPr>
        <p:txBody>
          <a:bodyPr/>
          <a:lstStyle/>
          <a:p>
            <a:pPr algn="ctr"/>
            <a:r>
              <a:rPr lang="en-US" altLang="en-US" sz="3600" b="1" dirty="0" err="1">
                <a:solidFill>
                  <a:srgbClr val="FF0000"/>
                </a:solidFill>
              </a:rPr>
              <a:t>LibraryShare</a:t>
            </a:r>
            <a:r>
              <a:rPr lang="en-US" altLang="en-US" sz="3600" b="1" dirty="0">
                <a:solidFill>
                  <a:srgbClr val="FF0000"/>
                </a:solidFill>
              </a:rPr>
              <a:t>: </a:t>
            </a:r>
            <a:br>
              <a:rPr lang="en-US" altLang="en-US" sz="3600" b="1" dirty="0">
                <a:solidFill>
                  <a:srgbClr val="FF0000"/>
                </a:solidFill>
              </a:rPr>
            </a:br>
            <a:r>
              <a:rPr lang="en-US" altLang="en-US" sz="3600" b="1" dirty="0">
                <a:solidFill>
                  <a:srgbClr val="FF0000"/>
                </a:solidFill>
              </a:rPr>
              <a:t>Digital, Public, and University Libraries</a:t>
            </a:r>
          </a:p>
        </p:txBody>
      </p:sp>
      <p:pic>
        <p:nvPicPr>
          <p:cNvPr id="1110025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5" r="37715" b="2977"/>
          <a:stretch/>
        </p:blipFill>
        <p:spPr bwMode="auto">
          <a:xfrm>
            <a:off x="86497" y="2397212"/>
            <a:ext cx="4176584" cy="417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9" r="37291"/>
          <a:stretch/>
        </p:blipFill>
        <p:spPr bwMode="auto">
          <a:xfrm>
            <a:off x="4363996" y="2706128"/>
            <a:ext cx="4013886" cy="4151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" t="11267" r="36089" b="1837"/>
          <a:stretch/>
        </p:blipFill>
        <p:spPr bwMode="auto">
          <a:xfrm>
            <a:off x="8089557" y="2767915"/>
            <a:ext cx="4102443" cy="4090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94155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396314" y="152400"/>
            <a:ext cx="10058400" cy="1524000"/>
          </a:xfrm>
        </p:spPr>
        <p:txBody>
          <a:bodyPr/>
          <a:lstStyle/>
          <a:p>
            <a:pPr algn="ctr"/>
            <a:r>
              <a:rPr lang="en-US" altLang="en-US" sz="4000" b="1" dirty="0" err="1">
                <a:solidFill>
                  <a:srgbClr val="FF0000"/>
                </a:solidFill>
              </a:rPr>
              <a:t>ResourceShare</a:t>
            </a:r>
            <a:r>
              <a:rPr lang="en-US" altLang="en-US" sz="4000" b="1" dirty="0">
                <a:solidFill>
                  <a:srgbClr val="FF0000"/>
                </a:solidFill>
              </a:rPr>
              <a:t>:</a:t>
            </a:r>
            <a:br>
              <a:rPr lang="en-US" altLang="en-US" sz="4000" b="1" dirty="0">
                <a:solidFill>
                  <a:srgbClr val="FF0000"/>
                </a:solidFill>
              </a:rPr>
            </a:br>
            <a:r>
              <a:rPr lang="en-US" altLang="en-US" sz="4000" b="1" dirty="0">
                <a:solidFill>
                  <a:srgbClr val="FF0000"/>
                </a:solidFill>
              </a:rPr>
              <a:t>College Instructor Resource Portal</a:t>
            </a:r>
          </a:p>
        </p:txBody>
      </p:sp>
      <p:pic>
        <p:nvPicPr>
          <p:cNvPr id="109671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346" y="2073275"/>
            <a:ext cx="5943600" cy="478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36643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40" name="Line 8"/>
          <p:cNvSpPr>
            <a:spLocks noChangeShapeType="1"/>
          </p:cNvSpPr>
          <p:nvPr/>
        </p:nvSpPr>
        <p:spPr bwMode="auto">
          <a:xfrm>
            <a:off x="1524000" y="6324600"/>
            <a:ext cx="9144000" cy="0"/>
          </a:xfrm>
          <a:prstGeom prst="line">
            <a:avLst/>
          </a:prstGeom>
          <a:noFill/>
          <a:ln w="28575">
            <a:solidFill>
              <a:srgbClr val="FFFF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479242" name="Rectangle 10"/>
          <p:cNvSpPr>
            <a:spLocks noGrp="1" noChangeArrowheads="1"/>
          </p:cNvSpPr>
          <p:nvPr>
            <p:ph type="title"/>
          </p:nvPr>
        </p:nvSpPr>
        <p:spPr>
          <a:xfrm>
            <a:off x="1042086" y="462479"/>
            <a:ext cx="9625914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rgbClr val="FF0000"/>
                </a:solidFill>
                <a:latin typeface="Tahoma" panose="020B0604030504040204" pitchFamily="34" charset="0"/>
              </a:rPr>
              <a:t>Lesson #7: Find Likeminded Colleagues</a:t>
            </a:r>
          </a:p>
        </p:txBody>
      </p:sp>
      <p:pic>
        <p:nvPicPr>
          <p:cNvPr id="479247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3" r="2399" b="13008"/>
          <a:stretch>
            <a:fillRect/>
          </a:stretch>
        </p:blipFill>
        <p:spPr bwMode="auto">
          <a:xfrm>
            <a:off x="3793524" y="1811994"/>
            <a:ext cx="8214906" cy="4928943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 descr="jes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1" y="4329364"/>
            <a:ext cx="2889869" cy="252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group_funn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0" y="1811995"/>
            <a:ext cx="2893540" cy="218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9800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799" y="304800"/>
            <a:ext cx="8157519" cy="1400432"/>
          </a:xfrm>
        </p:spPr>
        <p:txBody>
          <a:bodyPr/>
          <a:lstStyle/>
          <a:p>
            <a:r>
              <a:rPr lang="en-US" altLang="en-US" b="1" dirty="0">
                <a:solidFill>
                  <a:srgbClr val="FF0000"/>
                </a:solidFill>
                <a:latin typeface="Tahoma" panose="020B0604030504040204" pitchFamily="34" charset="0"/>
              </a:rPr>
              <a:t>Lesson #8: Some Creative Sparks Need Time to Evolve</a:t>
            </a:r>
            <a:endParaRPr lang="en-US" altLang="en-US" b="1" dirty="0">
              <a:latin typeface="Tahoma" panose="020B0604030504040204" pitchFamily="34" charset="0"/>
            </a:endParaRPr>
          </a:p>
        </p:txBody>
      </p:sp>
      <p:pic>
        <p:nvPicPr>
          <p:cNvPr id="11" name="Picture 11" descr="TICKIT_mod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235" y="2116137"/>
            <a:ext cx="6624637" cy="474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TICKIT program-1 p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8" r="20949" b="27586"/>
          <a:stretch>
            <a:fillRect/>
          </a:stretch>
        </p:blipFill>
        <p:spPr bwMode="auto">
          <a:xfrm>
            <a:off x="8077199" y="2014151"/>
            <a:ext cx="3229233" cy="484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ticket_red_rotate_hg_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759" y="3007391"/>
            <a:ext cx="1524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1355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1659" y="609598"/>
            <a:ext cx="950976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Lesson #9: Be Open to Novel Partnerships…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6" descr="VTOC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84" y="2256353"/>
            <a:ext cx="4953000" cy="389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military_soldier_rocket_launcher_locating_hg_cl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513" y="2256353"/>
            <a:ext cx="1741487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" t="30713" r="4256" b="7861"/>
          <a:stretch>
            <a:fillRect/>
          </a:stretch>
        </p:blipFill>
        <p:spPr bwMode="auto">
          <a:xfrm>
            <a:off x="5217086" y="2208853"/>
            <a:ext cx="4361935" cy="210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" t="28778" r="2409" b="8281"/>
          <a:stretch>
            <a:fillRect/>
          </a:stretch>
        </p:blipFill>
        <p:spPr bwMode="auto">
          <a:xfrm>
            <a:off x="5090984" y="4314698"/>
            <a:ext cx="4614140" cy="2218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558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997" y="486030"/>
            <a:ext cx="10051153" cy="1886467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Lesson #10: Be bold…and connect to people…(e.g., edited books)</a:t>
            </a:r>
            <a:endParaRPr lang="en-US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7" descr="coverorg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9" y="2889292"/>
            <a:ext cx="2715412" cy="401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26" name="Picture 2" descr="Image result for bonk path through e-learning in as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830" y="2794815"/>
            <a:ext cx="2695246" cy="406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28" name="Picture 4" descr="Image result for handbook of blended learn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243" y="2794814"/>
            <a:ext cx="2990147" cy="411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7" t="7538" r="27048" b="2003"/>
          <a:stretch>
            <a:fillRect/>
          </a:stretch>
        </p:blipFill>
        <p:spPr bwMode="auto">
          <a:xfrm>
            <a:off x="9313950" y="2794814"/>
            <a:ext cx="2878050" cy="4063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181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2" name="Title 3"/>
          <p:cNvSpPr>
            <a:spLocks noGrp="1"/>
          </p:cNvSpPr>
          <p:nvPr>
            <p:ph type="title"/>
          </p:nvPr>
        </p:nvSpPr>
        <p:spPr>
          <a:xfrm>
            <a:off x="1981200" y="385118"/>
            <a:ext cx="8305800" cy="2133600"/>
          </a:xfrm>
        </p:spPr>
        <p:txBody>
          <a:bodyPr/>
          <a:lstStyle/>
          <a:p>
            <a:r>
              <a:rPr lang="en-US" altLang="en-US" sz="36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Answer: Imagine my life as an accountant/CPA in a high tech company in the 1980s…</a:t>
            </a:r>
            <a:endParaRPr lang="en-US" altLang="en-US" sz="36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697" y="2518718"/>
            <a:ext cx="457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trs80-ii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89189"/>
            <a:ext cx="4247218" cy="2384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 descr="Groundhog_d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7287" y="2404418"/>
            <a:ext cx="222726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businessman_running_h_aa_hw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0176" y="5253682"/>
            <a:ext cx="1251408" cy="1604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561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mpu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ill Murrary 010204-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997" y="486030"/>
            <a:ext cx="10051153" cy="1886467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Lesson #</a:t>
            </a:r>
            <a:r>
              <a:rPr 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10b: </a:t>
            </a: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 bold…and </a:t>
            </a:r>
            <a:r>
              <a:rPr 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facilitate book translation</a:t>
            </a:r>
            <a:endParaRPr lang="en-US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4" descr="http://ec4.images-amazon.com/images/I/515aMcPiQ4L._SL500_AA300_.jpg"/>
          <p:cNvPicPr>
            <a:picLocks noChangeAspect="1" noChangeArrowheads="1"/>
          </p:cNvPicPr>
          <p:nvPr/>
        </p:nvPicPr>
        <p:blipFill>
          <a:blip r:embed="rId2" cstate="print"/>
          <a:srcRect l="14285" r="14285"/>
          <a:stretch>
            <a:fillRect/>
          </a:stretch>
        </p:blipFill>
        <p:spPr bwMode="auto">
          <a:xfrm>
            <a:off x="2994212" y="2664717"/>
            <a:ext cx="2994212" cy="4193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Users\Curtis\AppData\Local\Microsoft\Windows\Temporary Internet Files\Content.Outlook\BKDE2VKH\97861401021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33528"/>
            <a:ext cx="2994212" cy="422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http://edtechtools.files.wordpress.com/2009/12/the-world-is-ope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88423" y="2681627"/>
            <a:ext cx="2832847" cy="419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Users\Curtis\Desktop\Learning World is Flat book\Book Cover\bookpics\_MG_73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82634" y="4718422"/>
            <a:ext cx="3209365" cy="2139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 descr="https://www.nytexaminer.com/wp-content/uploads/2011/12/Flat-Worl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62379" y="2483671"/>
            <a:ext cx="3249873" cy="22620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648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714743" y="483977"/>
            <a:ext cx="9393981" cy="2419861"/>
          </a:xfrm>
        </p:spPr>
        <p:txBody>
          <a:bodyPr/>
          <a:lstStyle/>
          <a:p>
            <a:pPr lvl="0"/>
            <a:r>
              <a:rPr lang="en-US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#4. How do you envision the future of Educational Technology?</a:t>
            </a:r>
          </a:p>
        </p:txBody>
      </p:sp>
      <p:sp>
        <p:nvSpPr>
          <p:cNvPr id="3" name="AutoShape 6" descr="Image result for bored accountant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2" descr="Image result for artificial intellig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657" y="2746775"/>
            <a:ext cx="7340867" cy="411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8901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466" name="Title 1"/>
          <p:cNvSpPr>
            <a:spLocks noGrp="1"/>
          </p:cNvSpPr>
          <p:nvPr>
            <p:ph type="title"/>
          </p:nvPr>
        </p:nvSpPr>
        <p:spPr>
          <a:xfrm>
            <a:off x="1981200" y="533400"/>
            <a:ext cx="8153400" cy="3429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Any Questions or Comments?</a:t>
            </a:r>
            <a: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</a:rPr>
              <a:t/>
            </a:r>
            <a:br>
              <a:rPr lang="en-US" altLang="en-US" sz="3200" b="1" dirty="0">
                <a:solidFill>
                  <a:schemeClr val="tx1"/>
                </a:solidFill>
                <a:latin typeface="Tahoma" panose="020B0604030504040204" pitchFamily="34" charset="0"/>
              </a:rPr>
            </a:br>
            <a:r>
              <a:rPr lang="en-US" altLang="en-US" sz="2800" b="1" dirty="0">
                <a:solidFill>
                  <a:srgbClr val="FF0000"/>
                </a:solidFill>
                <a:latin typeface="Tahoma" panose="020B0604030504040204" pitchFamily="34" charset="0"/>
              </a:rPr>
              <a:t/>
            </a:r>
            <a:br>
              <a:rPr lang="en-US" altLang="en-US" sz="2800" b="1" dirty="0">
                <a:solidFill>
                  <a:srgbClr val="FF0000"/>
                </a:solidFill>
                <a:latin typeface="Tahoma" panose="020B0604030504040204" pitchFamily="34" charset="0"/>
              </a:rPr>
            </a:br>
            <a:r>
              <a:rPr lang="en-US" alt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Slides at: TrainingShare.com</a:t>
            </a:r>
            <a:br>
              <a:rPr lang="en-US" alt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8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Papers: PublicationShare.com</a:t>
            </a:r>
            <a:r>
              <a:rPr lang="en-US" alt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8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Free book:  </a:t>
            </a:r>
            <a:r>
              <a:rPr lang="en-US" altLang="en-US" sz="28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http://tec-variety.com/</a:t>
            </a:r>
            <a:r>
              <a:rPr lang="en-US" altLang="en-US" sz="28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altLang="en-US" sz="28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800" b="1" dirty="0">
                <a:solidFill>
                  <a:srgbClr val="FF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Email: </a:t>
            </a:r>
            <a:r>
              <a:rPr lang="en-US" altLang="en-US" sz="2800" b="1" dirty="0">
                <a:solidFill>
                  <a:srgbClr val="FF33CC"/>
                </a:solidFill>
                <a:latin typeface="Tahoma" panose="020B0604030504040204" pitchFamily="34" charset="0"/>
                <a:cs typeface="Tahoma" panose="020B0604030504040204" pitchFamily="34" charset="0"/>
                <a:hlinkClick r:id="rId3"/>
              </a:rPr>
              <a:t>curt@worldisopen.com</a:t>
            </a:r>
            <a:endParaRPr lang="en-US" altLang="en-US" sz="28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3046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425" y="4210868"/>
            <a:ext cx="3662949" cy="2647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281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714744" y="483977"/>
            <a:ext cx="9307484" cy="2382791"/>
          </a:xfrm>
        </p:spPr>
        <p:txBody>
          <a:bodyPr/>
          <a:lstStyle/>
          <a:p>
            <a:r>
              <a:rPr lang="en-US" sz="32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#2. How are your views of entrepreneurship brought to life in your work as Educational Technologist? (e.g., entrepreneurial nature through digital scholarship and open educational resources)</a:t>
            </a:r>
            <a:endParaRPr lang="en-US" sz="2000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AutoShape 6" descr="Image result for bored accountant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3978" name="Picture 10" descr="https://sites.google.com/site/professormanfrine/_/rsrc/1470237624584/home/internet-das-coisa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950" y="3111843"/>
            <a:ext cx="7141517" cy="374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4362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1659" y="609598"/>
            <a:ext cx="950976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Advice #1: Analyze Existing Data…</a:t>
            </a:r>
          </a:p>
        </p:txBody>
      </p:sp>
      <p:pic>
        <p:nvPicPr>
          <p:cNvPr id="6" name="Picture 2" descr="ARCT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901" y="2476500"/>
            <a:ext cx="3141663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M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4124" y="286264"/>
            <a:ext cx="1755720" cy="199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U_SN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21" y="2476500"/>
            <a:ext cx="472440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URN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044" y="2705100"/>
            <a:ext cx="3733800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53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692876" y="483978"/>
            <a:ext cx="9329352" cy="1493104"/>
          </a:xfrm>
        </p:spPr>
        <p:txBody>
          <a:bodyPr/>
          <a:lstStyle/>
          <a:p>
            <a:r>
              <a:rPr lang="en-US" sz="4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Advice #2: Empower Your Students</a:t>
            </a:r>
            <a:endParaRPr lang="en-US" sz="60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AutoShape 6" descr="Image result for bored accountant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6" descr="C:\TEMP\screens\level4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556" y="1979239"/>
            <a:ext cx="6489992" cy="487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4541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692876" y="483978"/>
            <a:ext cx="9329352" cy="1493104"/>
          </a:xfrm>
        </p:spPr>
        <p:txBody>
          <a:bodyPr/>
          <a:lstStyle/>
          <a:p>
            <a:r>
              <a:rPr lang="en-US" sz="4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Advice #3: Build on Projects</a:t>
            </a:r>
            <a:endParaRPr lang="en-US" sz="60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AutoShape 6" descr="Image result for bored accountant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C:\WINNT\Profiles\nhara\Desktop\Screens\level7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1968775"/>
            <a:ext cx="5976284" cy="471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26" descr="C:\TEMP\SCREENS\case_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412" y="1977081"/>
            <a:ext cx="5850588" cy="4692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7816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692876" y="483978"/>
            <a:ext cx="9329352" cy="1493104"/>
          </a:xfrm>
        </p:spPr>
        <p:txBody>
          <a:bodyPr/>
          <a:lstStyle/>
          <a:p>
            <a:r>
              <a:rPr lang="en-US" sz="4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Advice #4: Holy COW: Don’t Ever Ride Your Bike to Work…</a:t>
            </a:r>
            <a:endParaRPr lang="en-US" sz="60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AutoShape 6" descr="Image result for bored accountant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C:\TEMP\SCREENS\cow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7054"/>
            <a:ext cx="3806138" cy="305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TEMP\SCREENS\level6_5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786" y="2169696"/>
            <a:ext cx="4077730" cy="306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TEMP\SCREENS\title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165" y="2169696"/>
            <a:ext cx="3898835" cy="292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TEMP\SCREENS\level7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164" y="4864148"/>
            <a:ext cx="2652329" cy="199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TEMP\SCREENS\case_2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4105" y="4841203"/>
            <a:ext cx="2683499" cy="201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0352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692876" y="483978"/>
            <a:ext cx="9329352" cy="1493104"/>
          </a:xfrm>
        </p:spPr>
        <p:txBody>
          <a:bodyPr/>
          <a:lstStyle/>
          <a:p>
            <a:r>
              <a:rPr lang="en-US" sz="4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Advice #5: Constantly Update Your Homepage</a:t>
            </a:r>
            <a:endParaRPr lang="en-US" sz="60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AutoShape 6" descr="Image result for bored accountant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8621" t="12779" r="9653" b="2501"/>
          <a:stretch/>
        </p:blipFill>
        <p:spPr>
          <a:xfrm>
            <a:off x="3089190" y="2215639"/>
            <a:ext cx="6956853" cy="464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992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9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9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738</TotalTime>
  <Words>359</Words>
  <Application>Microsoft Office PowerPoint</Application>
  <PresentationFormat>Widescreen</PresentationFormat>
  <Paragraphs>46</Paragraphs>
  <Slides>32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7" baseType="lpstr">
      <vt:lpstr>MS PGothic</vt:lpstr>
      <vt:lpstr>Arial</vt:lpstr>
      <vt:lpstr>Calibri</vt:lpstr>
      <vt:lpstr>Tahoma</vt:lpstr>
      <vt:lpstr>Times New Roman</vt:lpstr>
      <vt:lpstr>Wingdings</vt:lpstr>
      <vt:lpstr>Blends</vt:lpstr>
      <vt:lpstr>1_Office Theme</vt:lpstr>
      <vt:lpstr>Blank Presentation</vt:lpstr>
      <vt:lpstr>19_Default Design</vt:lpstr>
      <vt:lpstr>5_Office Theme</vt:lpstr>
      <vt:lpstr>3_Default Design</vt:lpstr>
      <vt:lpstr>16_Default Design</vt:lpstr>
      <vt:lpstr>53_Office Theme</vt:lpstr>
      <vt:lpstr>Document</vt:lpstr>
      <vt:lpstr>AECT Panel: The Rise of Entrepreneurship in Educational Technology</vt:lpstr>
      <vt:lpstr>Question #1. Why have you become interested in exploring Ed Tech as a field from an entrepreneurial perspective? What was the motivation behind it?</vt:lpstr>
      <vt:lpstr>Answer: Imagine my life as an accountant/CPA in a high tech company in the 1980s…</vt:lpstr>
      <vt:lpstr>Question #2. How are your views of entrepreneurship brought to life in your work as Educational Technologist? (e.g., entrepreneurial nature through digital scholarship and open educational resources)</vt:lpstr>
      <vt:lpstr>Advice #1: Analyze Existing Data…</vt:lpstr>
      <vt:lpstr>Advice #2: Empower Your Students</vt:lpstr>
      <vt:lpstr>Advice #3: Build on Projects</vt:lpstr>
      <vt:lpstr>Advice #4: Holy COW: Don’t Ever Ride Your Bike to Work…</vt:lpstr>
      <vt:lpstr>Advice #5: Constantly Update Your Homepage</vt:lpstr>
      <vt:lpstr>Advice #6: Blog Your Views (e.g., TravelinEdMan)</vt:lpstr>
      <vt:lpstr>Advice #7: Consider Self-Publishing</vt:lpstr>
      <vt:lpstr>Advice #7a: Create Models and Frameworks</vt:lpstr>
      <vt:lpstr>Advice #8: Get a Memorable Homepage URL for your Books MOOCs and Open Education Around the World http://routledge-ny.com/books/details/9781138807419/ </vt:lpstr>
      <vt:lpstr>Advice #9: Use Social Media to Share Your Research  (p.s. And try to publish in open access journals) https://indiana.academia.edu/CurtBonk </vt:lpstr>
      <vt:lpstr>Advice #10: Tweet on Your Travels and Research https://twitter.com/travelinedman </vt:lpstr>
      <vt:lpstr>Question #3. What are some of the lessons learned as an Ed Tech entrepreneur?</vt:lpstr>
      <vt:lpstr>Lesson #1: Write to Vendors… (e.g., Divergent and Convergent software tools 1987; Aspects and other collab. tools…circa 1991—25 years ago)</vt:lpstr>
      <vt:lpstr>Lesson #2:  Nothing Wrong with Beta Testing</vt:lpstr>
      <vt:lpstr>Lesson #3:  Don’t Expect Blackboard to Do It!</vt:lpstr>
      <vt:lpstr>Lesson #4:  Get Reimbursed for Your Innovations</vt:lpstr>
      <vt:lpstr>Lesson #5: Don’t Build Software</vt:lpstr>
      <vt:lpstr>8 “Share” sites (plus FreelanceShare)</vt:lpstr>
      <vt:lpstr>InstructorShare: List of User Profiles for Computer Science Discipline</vt:lpstr>
      <vt:lpstr>LibraryShare:  Digital, Public, and University Libraries</vt:lpstr>
      <vt:lpstr>ResourceShare: College Instructor Resource Portal</vt:lpstr>
      <vt:lpstr>Lesson #7: Find Likeminded Colleagues</vt:lpstr>
      <vt:lpstr>Lesson #8: Some Creative Sparks Need Time to Evolve</vt:lpstr>
      <vt:lpstr>Lesson #9: Be Open to Novel Partnerships…</vt:lpstr>
      <vt:lpstr>Lesson #10: Be bold…and connect to people…(e.g., edited books)</vt:lpstr>
      <vt:lpstr>Lesson #10b: Be bold…and facilitate book translation</vt:lpstr>
      <vt:lpstr>Question #4. How do you envision the future of Educational Technology?</vt:lpstr>
      <vt:lpstr>Any Questions or Comments?  Slides at: TrainingShare.com Papers: PublicationShare.com Free book:  http://tec-variety.com/  Email: curt@worldisopen.com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Curtis Bonk</dc:creator>
  <cp:lastModifiedBy>cjbonk</cp:lastModifiedBy>
  <cp:revision>32</cp:revision>
  <dcterms:created xsi:type="dcterms:W3CDTF">2016-10-15T01:53:38Z</dcterms:created>
  <dcterms:modified xsi:type="dcterms:W3CDTF">2016-10-19T20:40:54Z</dcterms:modified>
</cp:coreProperties>
</file>