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5" r:id="rId1"/>
    <p:sldMasterId id="2147483957" r:id="rId2"/>
    <p:sldMasterId id="2147483969" r:id="rId3"/>
    <p:sldMasterId id="2147483993" r:id="rId4"/>
    <p:sldMasterId id="2147484005" r:id="rId5"/>
  </p:sldMasterIdLst>
  <p:notesMasterIdLst>
    <p:notesMasterId r:id="rId54"/>
  </p:notesMasterIdLst>
  <p:sldIdLst>
    <p:sldId id="355" r:id="rId6"/>
    <p:sldId id="401" r:id="rId7"/>
    <p:sldId id="402" r:id="rId8"/>
    <p:sldId id="403" r:id="rId9"/>
    <p:sldId id="421" r:id="rId10"/>
    <p:sldId id="407" r:id="rId11"/>
    <p:sldId id="408" r:id="rId12"/>
    <p:sldId id="404" r:id="rId13"/>
    <p:sldId id="414" r:id="rId14"/>
    <p:sldId id="385" r:id="rId15"/>
    <p:sldId id="416" r:id="rId16"/>
    <p:sldId id="417" r:id="rId17"/>
    <p:sldId id="386" r:id="rId18"/>
    <p:sldId id="418" r:id="rId19"/>
    <p:sldId id="412" r:id="rId20"/>
    <p:sldId id="413" r:id="rId21"/>
    <p:sldId id="375" r:id="rId22"/>
    <p:sldId id="261" r:id="rId23"/>
    <p:sldId id="372" r:id="rId24"/>
    <p:sldId id="373" r:id="rId25"/>
    <p:sldId id="374" r:id="rId26"/>
    <p:sldId id="376" r:id="rId27"/>
    <p:sldId id="378" r:id="rId28"/>
    <p:sldId id="379" r:id="rId29"/>
    <p:sldId id="380" r:id="rId30"/>
    <p:sldId id="381" r:id="rId31"/>
    <p:sldId id="382" r:id="rId32"/>
    <p:sldId id="383" r:id="rId33"/>
    <p:sldId id="384" r:id="rId34"/>
    <p:sldId id="387" r:id="rId35"/>
    <p:sldId id="399" r:id="rId36"/>
    <p:sldId id="388" r:id="rId37"/>
    <p:sldId id="396" r:id="rId38"/>
    <p:sldId id="389" r:id="rId39"/>
    <p:sldId id="390" r:id="rId40"/>
    <p:sldId id="398" r:id="rId41"/>
    <p:sldId id="391" r:id="rId42"/>
    <p:sldId id="392" r:id="rId43"/>
    <p:sldId id="393" r:id="rId44"/>
    <p:sldId id="397" r:id="rId45"/>
    <p:sldId id="394" r:id="rId46"/>
    <p:sldId id="309" r:id="rId47"/>
    <p:sldId id="344" r:id="rId48"/>
    <p:sldId id="420" r:id="rId49"/>
    <p:sldId id="419" r:id="rId50"/>
    <p:sldId id="346" r:id="rId51"/>
    <p:sldId id="348" r:id="rId52"/>
    <p:sldId id="400"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 Kim" initials="BK" lastIdx="1" clrIdx="0">
    <p:extLst/>
  </p:cmAuthor>
  <p:cmAuthor id="2" name="Bo Kim" initials="BK [2]" lastIdx="1" clrIdx="1">
    <p:extLst/>
  </p:cmAuthor>
  <p:cmAuthor id="3" name="Bo Kim" initials="BK [3]" lastIdx="1" clrIdx="2">
    <p:extLst/>
  </p:cmAuthor>
  <p:cmAuthor id="4" name="Bo Kim" initials="BK [4]" lastIdx="1" clrIdx="3">
    <p:extLst/>
  </p:cmAuthor>
  <p:cmAuthor id="5" name="Bo Kim" initials="BK [5]" lastIdx="1" clrIdx="4">
    <p:extLst/>
  </p:cmAuthor>
  <p:cmAuthor id="6" name="Bo Kim" initials="BK [6]" lastIdx="1" clrIdx="5">
    <p:extLst/>
  </p:cmAuthor>
  <p:cmAuthor id="7" name="Bo Kim" initials="BK [7]" lastIdx="1" clrIdx="6">
    <p:extLst/>
  </p:cmAuthor>
  <p:cmAuthor id="8" name="Bo Kim" initials="BK [8]" lastIdx="1" clrIdx="7">
    <p:extLst/>
  </p:cmAuthor>
  <p:cmAuthor id="9" name="Bo Kim" initials="BK [9]" lastIdx="1" clrIdx="8">
    <p:extLst/>
  </p:cmAuthor>
  <p:cmAuthor id="10" name="Bo Kim" initials="BK [8] [2]" lastIdx="2" clrIdx="9">
    <p:extLst/>
  </p:cmAuthor>
  <p:cmAuthor id="11" name="Bo Kim" initials="BK [10]" lastIdx="1" clrIdx="10">
    <p:extLst/>
  </p:cmAuthor>
  <p:cmAuthor id="12" name="Bo Kim" initials="BK [11]" lastIdx="1" clrIdx="11">
    <p:extLst/>
  </p:cmAuthor>
  <p:cmAuthor id="13" name="Bo Kim" initials="BK [12]" lastIdx="1" clrIdx="12">
    <p:extLst/>
  </p:cmAuthor>
  <p:cmAuthor id="14" name="Bo Kim" initials="BK [13]" lastIdx="1" clrIdx="13">
    <p:extLst/>
  </p:cmAuthor>
  <p:cmAuthor id="15" name="Bo Kim" initials="BK [11] [2]" lastIdx="1" clrIdx="14">
    <p:extLst/>
  </p:cmAuthor>
  <p:cmAuthor id="16" name="Bo Kim" initials="BK [11] [2] [2]" lastIdx="1" clrIdx="15">
    <p:extLst/>
  </p:cmAuthor>
  <p:cmAuthor id="17" name="Bo Kim" initials="BK [11] [2] [2] [2]" lastIdx="2" clrIdx="16">
    <p:extLst/>
  </p:cmAuthor>
  <p:cmAuthor id="18" name="Mimi Lee" initials="" lastIdx="0" clrIdx="17"/>
  <p:cmAuthor id="19" name="meina zhu" initials="mz" lastIdx="2" clrIdx="18">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54" autoAdjust="0"/>
    <p:restoredTop sz="95170"/>
  </p:normalViewPr>
  <p:slideViewPr>
    <p:cSldViewPr snapToGrid="0" snapToObjects="1">
      <p:cViewPr varScale="1">
        <p:scale>
          <a:sx n="86" d="100"/>
          <a:sy n="86" d="100"/>
        </p:scale>
        <p:origin x="83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8-Phase%20On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800" b="1" i="0" baseline="0">
                <a:effectLst/>
                <a:latin typeface="Tahoma" panose="020B0604030504040204" pitchFamily="34" charset="0"/>
                <a:ea typeface="Tahoma" panose="020B0604030504040204" pitchFamily="34" charset="0"/>
                <a:cs typeface="Tahoma" panose="020B0604030504040204" pitchFamily="34" charset="0"/>
              </a:rPr>
              <a:t>MOOC Research Papers Published by Year</a:t>
            </a:r>
            <a:endParaRPr lang="en-US" b="1">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Year!$A$20:$A$22</c:f>
              <c:numCache>
                <c:formatCode>General</c:formatCode>
                <c:ptCount val="3"/>
                <c:pt idx="0">
                  <c:v>2014</c:v>
                </c:pt>
                <c:pt idx="1">
                  <c:v>2015</c:v>
                </c:pt>
                <c:pt idx="2">
                  <c:v>2016</c:v>
                </c:pt>
              </c:numCache>
            </c:numRef>
          </c:cat>
          <c:val>
            <c:numRef>
              <c:f>Year!$B$20:$B$22</c:f>
              <c:numCache>
                <c:formatCode>General</c:formatCode>
                <c:ptCount val="3"/>
                <c:pt idx="0">
                  <c:v>26</c:v>
                </c:pt>
                <c:pt idx="1">
                  <c:v>68</c:v>
                </c:pt>
                <c:pt idx="2">
                  <c:v>50</c:v>
                </c:pt>
              </c:numCache>
            </c:numRef>
          </c:val>
          <c:extLst>
            <c:ext xmlns:c16="http://schemas.microsoft.com/office/drawing/2014/chart" uri="{C3380CC4-5D6E-409C-BE32-E72D297353CC}">
              <c16:uniqueId val="{00000000-7CFF-4BFC-94E7-3933DE7B8652}"/>
            </c:ext>
          </c:extLst>
        </c:ser>
        <c:dLbls>
          <c:showLegendKey val="0"/>
          <c:showVal val="0"/>
          <c:showCatName val="0"/>
          <c:showSerName val="0"/>
          <c:showPercent val="0"/>
          <c:showBubbleSize val="0"/>
        </c:dLbls>
        <c:gapWidth val="219"/>
        <c:overlap val="-27"/>
        <c:axId val="39138816"/>
        <c:axId val="64247296"/>
      </c:barChart>
      <c:catAx>
        <c:axId val="3913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247296"/>
        <c:crosses val="autoZero"/>
        <c:auto val="1"/>
        <c:lblAlgn val="ctr"/>
        <c:lblOffset val="100"/>
        <c:noMultiLvlLbl val="0"/>
      </c:catAx>
      <c:valAx>
        <c:axId val="64247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91388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MOOC Research Methods Employed</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'Research methods'!$D$2:$D$4</c:f>
              <c:strCache>
                <c:ptCount val="3"/>
                <c:pt idx="0">
                  <c:v>Qualitative </c:v>
                </c:pt>
                <c:pt idx="1">
                  <c:v>Mixed methods</c:v>
                </c:pt>
                <c:pt idx="2">
                  <c:v>Quantiative</c:v>
                </c:pt>
              </c:strCache>
            </c:strRef>
          </c:cat>
          <c:val>
            <c:numRef>
              <c:f>'Research methods'!$E$2:$E$4</c:f>
              <c:numCache>
                <c:formatCode>General</c:formatCode>
                <c:ptCount val="3"/>
                <c:pt idx="0">
                  <c:v>27</c:v>
                </c:pt>
                <c:pt idx="1">
                  <c:v>52</c:v>
                </c:pt>
                <c:pt idx="2">
                  <c:v>67</c:v>
                </c:pt>
              </c:numCache>
            </c:numRef>
          </c:val>
          <c:extLst>
            <c:ext xmlns:c16="http://schemas.microsoft.com/office/drawing/2014/chart" uri="{C3380CC4-5D6E-409C-BE32-E72D297353CC}">
              <c16:uniqueId val="{00000000-8484-456F-91A3-0E9434351442}"/>
            </c:ext>
          </c:extLst>
        </c:ser>
        <c:dLbls>
          <c:showLegendKey val="0"/>
          <c:showVal val="0"/>
          <c:showCatName val="0"/>
          <c:showSerName val="0"/>
          <c:showPercent val="0"/>
          <c:showBubbleSize val="0"/>
        </c:dLbls>
        <c:gapWidth val="219"/>
        <c:overlap val="-27"/>
        <c:axId val="38992512"/>
        <c:axId val="39014784"/>
      </c:barChart>
      <c:catAx>
        <c:axId val="3899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9014784"/>
        <c:crosses val="autoZero"/>
        <c:auto val="1"/>
        <c:lblAlgn val="ctr"/>
        <c:lblOffset val="100"/>
        <c:noMultiLvlLbl val="0"/>
      </c:catAx>
      <c:valAx>
        <c:axId val="3901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389925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Number of Data Collection Methods Employed in MOOC Research</a:t>
            </a:r>
          </a:p>
        </c:rich>
      </c:tx>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9E-4A23-AEEC-1F895C1435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9E-4A23-AEEC-1F895C14350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9E-4A23-AEEC-1F895C1435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79E-4A23-AEEC-1F895C143506}"/>
              </c:ext>
            </c:extLst>
          </c:dPt>
          <c:dLbls>
            <c:dLbl>
              <c:idx val="0"/>
              <c:layout>
                <c:manualLayout>
                  <c:x val="2.3453878550101399E-2"/>
                  <c:y val="-1.03545317229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9E-4A23-AEEC-1F895C143506}"/>
                </c:ext>
              </c:extLst>
            </c:dLbl>
            <c:dLbl>
              <c:idx val="1"/>
              <c:layout>
                <c:manualLayout>
                  <c:x val="-0.13453313123906799"/>
                  <c:y val="-7.1739979439112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9E-4A23-AEEC-1F895C143506}"/>
                </c:ext>
              </c:extLst>
            </c:dLbl>
            <c:dLbl>
              <c:idx val="2"/>
              <c:layout>
                <c:manualLayout>
                  <c:x val="-7.1055833100778995E-2"/>
                  <c:y val="1.54390438613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9E-4A23-AEEC-1F895C143506}"/>
                </c:ext>
              </c:extLst>
            </c:dLbl>
            <c:dLbl>
              <c:idx val="3"/>
              <c:layout>
                <c:manualLayout>
                  <c:x val="-5.4956690177452597E-2"/>
                  <c:y val="2.9807543203707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9E-4A23-AEEC-1F895C143506}"/>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 collection-Reorg'!$F$8:$F$11</c:f>
              <c:strCache>
                <c:ptCount val="4"/>
                <c:pt idx="0">
                  <c:v>1</c:v>
                </c:pt>
                <c:pt idx="1">
                  <c:v>2</c:v>
                </c:pt>
                <c:pt idx="2">
                  <c:v>3</c:v>
                </c:pt>
                <c:pt idx="3">
                  <c:v>more than 3</c:v>
                </c:pt>
              </c:strCache>
            </c:strRef>
          </c:cat>
          <c:val>
            <c:numRef>
              <c:f>'Data collection-Reorg'!$G$8:$G$11</c:f>
              <c:numCache>
                <c:formatCode>0.00%</c:formatCode>
                <c:ptCount val="4"/>
                <c:pt idx="0">
                  <c:v>0.43835616438356201</c:v>
                </c:pt>
                <c:pt idx="1">
                  <c:v>0.31506849315068503</c:v>
                </c:pt>
                <c:pt idx="2">
                  <c:v>0.164383561643836</c:v>
                </c:pt>
                <c:pt idx="3">
                  <c:v>8.2191780821917804E-2</c:v>
                </c:pt>
              </c:numCache>
            </c:numRef>
          </c:val>
          <c:extLst>
            <c:ext xmlns:c16="http://schemas.microsoft.com/office/drawing/2014/chart" uri="{C3380CC4-5D6E-409C-BE32-E72D297353CC}">
              <c16:uniqueId val="{00000008-979E-4A23-AEEC-1F895C14350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Data collection Methods in Empirical MOOCs Studies</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collection-Reorg'!$J$12:$J$19</c:f>
              <c:strCache>
                <c:ptCount val="8"/>
                <c:pt idx="0">
                  <c:v>Focus group interview</c:v>
                </c:pt>
                <c:pt idx="1">
                  <c:v>Learning analytics</c:v>
                </c:pt>
                <c:pt idx="2">
                  <c:v>Observation</c:v>
                </c:pt>
                <c:pt idx="3">
                  <c:v>Quiz/test</c:v>
                </c:pt>
                <c:pt idx="4">
                  <c:v>Discussion forum</c:v>
                </c:pt>
                <c:pt idx="5">
                  <c:v>Interview</c:v>
                </c:pt>
                <c:pt idx="6">
                  <c:v>Database</c:v>
                </c:pt>
                <c:pt idx="7">
                  <c:v>Survey</c:v>
                </c:pt>
              </c:strCache>
            </c:strRef>
          </c:cat>
          <c:val>
            <c:numRef>
              <c:f>'Data collection-Reorg'!$K$12:$K$19</c:f>
              <c:numCache>
                <c:formatCode>General</c:formatCode>
                <c:ptCount val="8"/>
                <c:pt idx="0">
                  <c:v>5</c:v>
                </c:pt>
                <c:pt idx="1">
                  <c:v>5</c:v>
                </c:pt>
                <c:pt idx="2">
                  <c:v>6</c:v>
                </c:pt>
                <c:pt idx="3">
                  <c:v>11</c:v>
                </c:pt>
                <c:pt idx="4">
                  <c:v>15</c:v>
                </c:pt>
                <c:pt idx="5">
                  <c:v>24</c:v>
                </c:pt>
                <c:pt idx="6">
                  <c:v>25</c:v>
                </c:pt>
                <c:pt idx="7">
                  <c:v>87</c:v>
                </c:pt>
              </c:numCache>
            </c:numRef>
          </c:val>
          <c:extLst>
            <c:ext xmlns:c16="http://schemas.microsoft.com/office/drawing/2014/chart" uri="{C3380CC4-5D6E-409C-BE32-E72D297353CC}">
              <c16:uniqueId val="{00000000-9E33-4446-8E53-6DC0665E53A4}"/>
            </c:ext>
          </c:extLst>
        </c:ser>
        <c:dLbls>
          <c:showLegendKey val="0"/>
          <c:showVal val="0"/>
          <c:showCatName val="0"/>
          <c:showSerName val="0"/>
          <c:showPercent val="0"/>
          <c:showBubbleSize val="0"/>
        </c:dLbls>
        <c:gapWidth val="182"/>
        <c:axId val="65409024"/>
        <c:axId val="65410560"/>
      </c:barChart>
      <c:catAx>
        <c:axId val="65409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65410560"/>
        <c:crosses val="autoZero"/>
        <c:auto val="1"/>
        <c:lblAlgn val="ctr"/>
        <c:lblOffset val="100"/>
        <c:noMultiLvlLbl val="0"/>
      </c:catAx>
      <c:valAx>
        <c:axId val="65410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654090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Data Analysis Methods Employed in MOOC Research</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analysis'!$A$1:$A$10</c:f>
              <c:strCache>
                <c:ptCount val="10"/>
                <c:pt idx="0">
                  <c:v>Constant comparative method</c:v>
                </c:pt>
                <c:pt idx="1">
                  <c:v>Grounded approach analysis</c:v>
                </c:pt>
                <c:pt idx="2">
                  <c:v>Collaborative Autoethnography</c:v>
                </c:pt>
                <c:pt idx="3">
                  <c:v>Phenomenological analysis</c:v>
                </c:pt>
                <c:pt idx="4">
                  <c:v>SWOT analysis</c:v>
                </c:pt>
                <c:pt idx="5">
                  <c:v>Thematic analysis</c:v>
                </c:pt>
                <c:pt idx="6">
                  <c:v>Social network analysis</c:v>
                </c:pt>
                <c:pt idx="7">
                  <c:v>Content analysis</c:v>
                </c:pt>
                <c:pt idx="8">
                  <c:v>Inferential statistics</c:v>
                </c:pt>
                <c:pt idx="9">
                  <c:v>Descriptive statistics</c:v>
                </c:pt>
              </c:strCache>
            </c:strRef>
          </c:cat>
          <c:val>
            <c:numRef>
              <c:f>'Data analysis'!$B$1:$B$10</c:f>
              <c:numCache>
                <c:formatCode>General</c:formatCode>
                <c:ptCount val="10"/>
                <c:pt idx="0">
                  <c:v>1</c:v>
                </c:pt>
                <c:pt idx="1">
                  <c:v>1</c:v>
                </c:pt>
                <c:pt idx="2">
                  <c:v>1</c:v>
                </c:pt>
                <c:pt idx="3">
                  <c:v>1</c:v>
                </c:pt>
                <c:pt idx="4">
                  <c:v>1</c:v>
                </c:pt>
                <c:pt idx="5">
                  <c:v>8</c:v>
                </c:pt>
                <c:pt idx="6">
                  <c:v>9</c:v>
                </c:pt>
                <c:pt idx="7">
                  <c:v>59</c:v>
                </c:pt>
                <c:pt idx="8">
                  <c:v>63</c:v>
                </c:pt>
                <c:pt idx="9">
                  <c:v>114</c:v>
                </c:pt>
              </c:numCache>
            </c:numRef>
          </c:val>
          <c:extLst>
            <c:ext xmlns:c16="http://schemas.microsoft.com/office/drawing/2014/chart" uri="{C3380CC4-5D6E-409C-BE32-E72D297353CC}">
              <c16:uniqueId val="{00000000-C260-497D-B3AC-384C14620CF3}"/>
            </c:ext>
          </c:extLst>
        </c:ser>
        <c:dLbls>
          <c:showLegendKey val="0"/>
          <c:showVal val="0"/>
          <c:showCatName val="0"/>
          <c:showSerName val="0"/>
          <c:showPercent val="0"/>
          <c:showBubbleSize val="0"/>
        </c:dLbls>
        <c:gapWidth val="182"/>
        <c:axId val="96533888"/>
        <c:axId val="97916032"/>
      </c:barChart>
      <c:catAx>
        <c:axId val="96533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97916032"/>
        <c:crosses val="autoZero"/>
        <c:auto val="1"/>
        <c:lblAlgn val="ctr"/>
        <c:lblOffset val="100"/>
        <c:noMultiLvlLbl val="0"/>
      </c:catAx>
      <c:valAx>
        <c:axId val="97916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965338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Primary Research Focus of Empirical MOOCs Studies</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Focus!$B$13:$B$17</c:f>
              <c:strCache>
                <c:ptCount val="5"/>
                <c:pt idx="0">
                  <c:v>Instructor-focused</c:v>
                </c:pt>
                <c:pt idx="1">
                  <c:v>Others</c:v>
                </c:pt>
                <c:pt idx="2">
                  <c:v>Context and impact</c:v>
                </c:pt>
                <c:pt idx="3">
                  <c:v>Design-focused</c:v>
                </c:pt>
                <c:pt idx="4">
                  <c:v>Student-focused</c:v>
                </c:pt>
              </c:strCache>
            </c:strRef>
          </c:cat>
          <c:val>
            <c:numRef>
              <c:f>Focus!$C$13:$C$17</c:f>
              <c:numCache>
                <c:formatCode>General</c:formatCode>
                <c:ptCount val="5"/>
                <c:pt idx="0">
                  <c:v>5</c:v>
                </c:pt>
                <c:pt idx="1">
                  <c:v>7</c:v>
                </c:pt>
                <c:pt idx="2">
                  <c:v>20</c:v>
                </c:pt>
                <c:pt idx="3">
                  <c:v>48</c:v>
                </c:pt>
                <c:pt idx="4">
                  <c:v>74</c:v>
                </c:pt>
              </c:numCache>
            </c:numRef>
          </c:val>
          <c:extLst>
            <c:ext xmlns:c16="http://schemas.microsoft.com/office/drawing/2014/chart" uri="{C3380CC4-5D6E-409C-BE32-E72D297353CC}">
              <c16:uniqueId val="{00000000-94AB-4B4B-944D-BD51A3DDEEAC}"/>
            </c:ext>
          </c:extLst>
        </c:ser>
        <c:dLbls>
          <c:showLegendKey val="0"/>
          <c:showVal val="0"/>
          <c:showCatName val="0"/>
          <c:showSerName val="0"/>
          <c:showPercent val="0"/>
          <c:showBubbleSize val="0"/>
        </c:dLbls>
        <c:gapWidth val="182"/>
        <c:axId val="98405376"/>
        <c:axId val="98423552"/>
      </c:barChart>
      <c:catAx>
        <c:axId val="98405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98423552"/>
        <c:crosses val="autoZero"/>
        <c:auto val="1"/>
        <c:lblAlgn val="ctr"/>
        <c:lblOffset val="100"/>
        <c:noMultiLvlLbl val="0"/>
      </c:catAx>
      <c:valAx>
        <c:axId val="98423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984053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b="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Geographical Distribution of MOOC Research Authors</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'Author Geographic'!$D$1:$D$10</c:f>
              <c:strCache>
                <c:ptCount val="10"/>
                <c:pt idx="0">
                  <c:v>US</c:v>
                </c:pt>
                <c:pt idx="1">
                  <c:v>Others</c:v>
                </c:pt>
                <c:pt idx="2">
                  <c:v>UK</c:v>
                </c:pt>
                <c:pt idx="3">
                  <c:v>Australia</c:v>
                </c:pt>
                <c:pt idx="4">
                  <c:v>China </c:v>
                </c:pt>
                <c:pt idx="5">
                  <c:v>Spain</c:v>
                </c:pt>
                <c:pt idx="6">
                  <c:v>Canada</c:v>
                </c:pt>
                <c:pt idx="7">
                  <c:v>Netherlands</c:v>
                </c:pt>
                <c:pt idx="8">
                  <c:v>Taiwan</c:v>
                </c:pt>
                <c:pt idx="9">
                  <c:v>Turkey</c:v>
                </c:pt>
              </c:strCache>
            </c:strRef>
          </c:cat>
          <c:val>
            <c:numRef>
              <c:f>'Author Geographic'!$E$1:$E$10</c:f>
              <c:numCache>
                <c:formatCode>General</c:formatCode>
                <c:ptCount val="10"/>
                <c:pt idx="0">
                  <c:v>68</c:v>
                </c:pt>
                <c:pt idx="1">
                  <c:v>19</c:v>
                </c:pt>
                <c:pt idx="2">
                  <c:v>17</c:v>
                </c:pt>
                <c:pt idx="3">
                  <c:v>10</c:v>
                </c:pt>
                <c:pt idx="4">
                  <c:v>8</c:v>
                </c:pt>
                <c:pt idx="5">
                  <c:v>7</c:v>
                </c:pt>
                <c:pt idx="6">
                  <c:v>6</c:v>
                </c:pt>
                <c:pt idx="7">
                  <c:v>4</c:v>
                </c:pt>
                <c:pt idx="8">
                  <c:v>4</c:v>
                </c:pt>
                <c:pt idx="9">
                  <c:v>3</c:v>
                </c:pt>
              </c:numCache>
            </c:numRef>
          </c:val>
          <c:extLst>
            <c:ext xmlns:c16="http://schemas.microsoft.com/office/drawing/2014/chart" uri="{C3380CC4-5D6E-409C-BE32-E72D297353CC}">
              <c16:uniqueId val="{00000000-88D8-4D4E-BC14-88838155FBFD}"/>
            </c:ext>
          </c:extLst>
        </c:ser>
        <c:dLbls>
          <c:showLegendKey val="0"/>
          <c:showVal val="0"/>
          <c:showCatName val="0"/>
          <c:showSerName val="0"/>
          <c:showPercent val="0"/>
          <c:showBubbleSize val="0"/>
        </c:dLbls>
        <c:gapWidth val="219"/>
        <c:overlap val="-27"/>
        <c:axId val="46017152"/>
        <c:axId val="46035328"/>
      </c:barChart>
      <c:catAx>
        <c:axId val="4601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6035328"/>
        <c:crosses val="autoZero"/>
        <c:auto val="1"/>
        <c:lblAlgn val="ctr"/>
        <c:lblOffset val="100"/>
        <c:noMultiLvlLbl val="0"/>
      </c:catAx>
      <c:valAx>
        <c:axId val="46035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460171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Countries of MOOC Delivery in Research Sample</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61-4E37-A066-5D8CB2AB172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61-4E37-A066-5D8CB2AB172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61-4E37-A066-5D8CB2AB1721}"/>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61-4E37-A066-5D8CB2AB172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61-4E37-A066-5D8CB2AB172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61-4E37-A066-5D8CB2AB1721}"/>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61-4E37-A066-5D8CB2AB172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61-4E37-A066-5D8CB2AB1721}"/>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661-4E37-A066-5D8CB2AB1721}"/>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'MOOC regions'!$G$161:$G$168</c:f>
              <c:strCache>
                <c:ptCount val="8"/>
                <c:pt idx="0">
                  <c:v>US</c:v>
                </c:pt>
                <c:pt idx="1">
                  <c:v>Global</c:v>
                </c:pt>
                <c:pt idx="2">
                  <c:v>Others</c:v>
                </c:pt>
                <c:pt idx="3">
                  <c:v>UK</c:v>
                </c:pt>
                <c:pt idx="4">
                  <c:v>China</c:v>
                </c:pt>
                <c:pt idx="5">
                  <c:v>Spain</c:v>
                </c:pt>
                <c:pt idx="6">
                  <c:v>Australia</c:v>
                </c:pt>
                <c:pt idx="7">
                  <c:v>Canada</c:v>
                </c:pt>
              </c:strCache>
            </c:strRef>
          </c:cat>
          <c:val>
            <c:numRef>
              <c:f>'MOOC regions'!$H$161:$H$168</c:f>
              <c:numCache>
                <c:formatCode>General</c:formatCode>
                <c:ptCount val="8"/>
                <c:pt idx="0">
                  <c:v>53</c:v>
                </c:pt>
                <c:pt idx="1">
                  <c:v>33</c:v>
                </c:pt>
                <c:pt idx="2">
                  <c:v>25</c:v>
                </c:pt>
                <c:pt idx="3">
                  <c:v>13</c:v>
                </c:pt>
                <c:pt idx="4">
                  <c:v>7</c:v>
                </c:pt>
                <c:pt idx="5">
                  <c:v>7</c:v>
                </c:pt>
                <c:pt idx="6">
                  <c:v>4</c:v>
                </c:pt>
                <c:pt idx="7">
                  <c:v>4</c:v>
                </c:pt>
              </c:numCache>
            </c:numRef>
          </c:val>
          <c:extLst>
            <c:ext xmlns:c16="http://schemas.microsoft.com/office/drawing/2014/chart" uri="{C3380CC4-5D6E-409C-BE32-E72D297353CC}">
              <c16:uniqueId val="{00000009-1661-4E37-A066-5D8CB2AB1721}"/>
            </c:ext>
          </c:extLst>
        </c:ser>
        <c:dLbls>
          <c:showLegendKey val="0"/>
          <c:showVal val="0"/>
          <c:showCatName val="0"/>
          <c:showSerName val="0"/>
          <c:showPercent val="0"/>
          <c:showBubbleSize val="0"/>
        </c:dLbls>
        <c:gapWidth val="219"/>
        <c:overlap val="-27"/>
        <c:axId val="46078208"/>
        <c:axId val="46084096"/>
      </c:barChart>
      <c:catAx>
        <c:axId val="4607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6084096"/>
        <c:crosses val="autoZero"/>
        <c:auto val="1"/>
        <c:lblAlgn val="ctr"/>
        <c:lblOffset val="100"/>
        <c:noMultiLvlLbl val="0"/>
      </c:catAx>
      <c:valAx>
        <c:axId val="46084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460782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3FA54-C458-9740-8669-844A079083EB}" type="datetimeFigureOut">
              <a:rPr lang="en-US" smtClean="0"/>
              <a:t>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33815-B998-8442-913D-32D0C855FF04}" type="slidenum">
              <a:rPr lang="en-US" smtClean="0"/>
              <a:t>‹#›</a:t>
            </a:fld>
            <a:endParaRPr lang="en-US"/>
          </a:p>
        </p:txBody>
      </p:sp>
    </p:spTree>
    <p:extLst>
      <p:ext uri="{BB962C8B-B14F-4D97-AF65-F5344CB8AC3E}">
        <p14:creationId xmlns:p14="http://schemas.microsoft.com/office/powerpoint/2010/main" val="24686612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33815-B998-8442-913D-32D0C855FF04}" type="slidenum">
              <a:rPr lang="en-US" smtClean="0"/>
              <a:t>1</a:t>
            </a:fld>
            <a:endParaRPr lang="en-US"/>
          </a:p>
        </p:txBody>
      </p:sp>
    </p:spTree>
    <p:extLst>
      <p:ext uri="{BB962C8B-B14F-4D97-AF65-F5344CB8AC3E}">
        <p14:creationId xmlns:p14="http://schemas.microsoft.com/office/powerpoint/2010/main" val="153629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35"/>
            <a:r>
              <a:rPr lang="en-US" b="1" dirty="0" err="1">
                <a:latin typeface="Tahoma" panose="020B0604030504040204" pitchFamily="34" charset="0"/>
                <a:ea typeface="Tahoma" panose="020B0604030504040204" pitchFamily="34" charset="0"/>
                <a:cs typeface="Tahoma" panose="020B0604030504040204" pitchFamily="34" charset="0"/>
              </a:rPr>
              <a:t>Dhawa</a:t>
            </a:r>
            <a:r>
              <a:rPr lang="en-US" b="1" dirty="0">
                <a:latin typeface="Tahoma" panose="020B0604030504040204" pitchFamily="34" charset="0"/>
                <a:ea typeface="Tahoma" panose="020B0604030504040204" pitchFamily="34" charset="0"/>
                <a:cs typeface="Tahoma" panose="020B0604030504040204" pitchFamily="34" charset="0"/>
              </a:rPr>
              <a:t> Shah, Class Central</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https://www.class-central.com/report/mooc-stats-2016/ </a:t>
            </a:r>
          </a:p>
          <a:p>
            <a:pPr defTabSz="914335"/>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FCB27-2737-4645-940B-5852C7082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02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35"/>
            <a:r>
              <a:rPr lang="en-US" sz="1200" kern="1200" dirty="0">
                <a:solidFill>
                  <a:schemeClr val="tx1"/>
                </a:solidFill>
                <a:effectLst/>
                <a:latin typeface="+mn-lt"/>
                <a:ea typeface="+mn-ea"/>
                <a:cs typeface="+mn-cs"/>
              </a:rPr>
              <a:t>Chronicle of Higher Education annual Almanac of data from August.</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FCB27-2737-4645-940B-5852C7082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95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35"/>
            <a:r>
              <a:rPr lang="en-US" sz="1200" kern="1200">
                <a:solidFill>
                  <a:schemeClr val="tx1"/>
                </a:solidFill>
                <a:effectLst/>
                <a:latin typeface="+mn-lt"/>
                <a:ea typeface="+mn-ea"/>
                <a:cs typeface="+mn-cs"/>
              </a:rPr>
              <a:t>Chronicle of Higher Education annual Almanac of data from August.</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FCB27-2737-4645-940B-5852C7082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76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b="1" cap="none"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82DF4D-C3D0-1140-9934-343583903778}"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67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82DF4D-C3D0-1140-9934-343583903778}"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189747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2DF4D-C3D0-1140-9934-343583903778}"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745747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1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657596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1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80795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1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77989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1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207120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10/19/2017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sz="21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2007855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10/19/2017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21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2397237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10/19/2017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21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4194680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10/19/2017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1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24934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C882DF4D-C3D0-1140-9934-343583903778}"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CAD4-7C77-A340-95A6-CCDC80A02FAD}" type="slidenum">
              <a:rPr lang="en-US" smtClean="0"/>
              <a:t>‹#›</a:t>
            </a:fld>
            <a:endParaRPr lang="en-US"/>
          </a:p>
        </p:txBody>
      </p:sp>
      <p:cxnSp>
        <p:nvCxnSpPr>
          <p:cNvPr id="7" name="Straight Connector 6"/>
          <p:cNvCxnSpPr/>
          <p:nvPr/>
        </p:nvCxnSpPr>
        <p:spPr>
          <a:xfrm>
            <a:off x="457200" y="1417638"/>
            <a:ext cx="8229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377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10/19/2017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100"/>
            </a:lvl1pPr>
          </a:lstStyle>
          <a:p>
            <a:fld id="{EAD0547C-D32D-4A6F-8C9C-67D434304BD9}" type="slidenum">
              <a:rPr lang="en-US" smtClean="0"/>
              <a:pPr/>
              <a:t>‹#›</a:t>
            </a:fld>
            <a:endParaRPr lang="en-US"/>
          </a:p>
        </p:txBody>
      </p:sp>
    </p:spTree>
    <p:extLst>
      <p:ext uri="{BB962C8B-B14F-4D97-AF65-F5344CB8AC3E}">
        <p14:creationId xmlns:p14="http://schemas.microsoft.com/office/powerpoint/2010/main" val="1075662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1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4028482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1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690120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0A3099-4052-44CA-AB77-D93AC19E6FEF}"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2166840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2464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A3099-4052-44CA-AB77-D93AC19E6FEF}"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887601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A3099-4052-44CA-AB77-D93AC19E6FEF}"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189114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A3099-4052-44CA-AB77-D93AC19E6FEF}" type="datetimeFigureOut">
              <a:rPr lang="en-US" smtClean="0"/>
              <a:pPr/>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101295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A3099-4052-44CA-AB77-D93AC19E6FEF}" type="datetimeFigureOut">
              <a:rPr lang="en-US" smtClean="0"/>
              <a:pPr/>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850776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A3099-4052-44CA-AB77-D93AC19E6FEF}" type="datetimeFigureOut">
              <a:rPr lang="en-US" smtClean="0"/>
              <a:pPr/>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24796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82DF4D-C3D0-1140-9934-343583903778}"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CAD4-7C77-A340-95A6-CCDC80A02F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70196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E0A3099-4052-44CA-AB77-D93AC19E6FEF}"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2499683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E0A3099-4052-44CA-AB77-D93AC19E6FEF}"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834464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914163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2742296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0A3099-4052-44CA-AB77-D93AC19E6FEF}"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3409CB-FF4D-4310-AB5C-03A4A6347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633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3409CB-FF4D-4310-AB5C-03A4A6347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653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A3099-4052-44CA-AB77-D93AC19E6FEF}"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3409CB-FF4D-4310-AB5C-03A4A6347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454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A3099-4052-44CA-AB77-D93AC19E6FEF}" type="datetimeFigureOut">
              <a:rPr lang="en-US" smtClean="0">
                <a:solidFill>
                  <a:prstClr val="black">
                    <a:tint val="75000"/>
                  </a:prstClr>
                </a:solidFill>
              </a:rPr>
              <a:pPr/>
              <a:t>11/5/2017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3409CB-FF4D-4310-AB5C-03A4A6347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970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A3099-4052-44CA-AB77-D93AC19E6FEF}" type="datetimeFigureOut">
              <a:rPr lang="en-US" smtClean="0">
                <a:solidFill>
                  <a:prstClr val="black">
                    <a:tint val="75000"/>
                  </a:prstClr>
                </a:solidFill>
              </a:rPr>
              <a:pPr/>
              <a:t>11/5/2017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3409CB-FF4D-4310-AB5C-03A4A6347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282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A3099-4052-44CA-AB77-D93AC19E6FEF}" type="datetimeFigureOut">
              <a:rPr lang="en-US" smtClean="0">
                <a:solidFill>
                  <a:prstClr val="black">
                    <a:tint val="75000"/>
                  </a:prstClr>
                </a:solidFill>
              </a:rPr>
              <a:pPr/>
              <a:t>11/5/2017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3409CB-FF4D-4310-AB5C-03A4A6347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88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82DF4D-C3D0-1140-9934-343583903778}"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961615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A3099-4052-44CA-AB77-D93AC19E6FEF}" type="datetimeFigureOut">
              <a:rPr lang="en-US" smtClean="0">
                <a:solidFill>
                  <a:prstClr val="black">
                    <a:tint val="75000"/>
                  </a:prstClr>
                </a:solidFill>
              </a:rPr>
              <a:pPr/>
              <a:t>11/5/2017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3409CB-FF4D-4310-AB5C-03A4A6347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0999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E0A3099-4052-44CA-AB77-D93AC19E6FEF}" type="datetimeFigureOut">
              <a:rPr lang="en-US" smtClean="0">
                <a:solidFill>
                  <a:prstClr val="black">
                    <a:tint val="75000"/>
                  </a:prstClr>
                </a:solidFill>
              </a:rPr>
              <a:pPr/>
              <a:t>11/5/2017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3409CB-FF4D-4310-AB5C-03A4A6347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995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E0A3099-4052-44CA-AB77-D93AC19E6FEF}" type="datetimeFigureOut">
              <a:rPr lang="en-US" smtClean="0">
                <a:solidFill>
                  <a:prstClr val="black">
                    <a:tint val="75000"/>
                  </a:prstClr>
                </a:solidFill>
              </a:rPr>
              <a:pPr/>
              <a:t>11/5/2017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3409CB-FF4D-4310-AB5C-03A4A6347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259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3409CB-FF4D-4310-AB5C-03A4A6347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579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3409CB-FF4D-4310-AB5C-03A4A6347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154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0A3099-4052-44CA-AB77-D93AC19E6FEF}"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4132602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162769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A3099-4052-44CA-AB77-D93AC19E6FEF}"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898853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A3099-4052-44CA-AB77-D93AC19E6FEF}"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2456285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A3099-4052-44CA-AB77-D93AC19E6FEF}" type="datetimeFigureOut">
              <a:rPr lang="en-US" smtClean="0"/>
              <a:pPr/>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419628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82DF4D-C3D0-1140-9934-343583903778}"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7CAD4-7C77-A340-95A6-CCDC80A02F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6933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A3099-4052-44CA-AB77-D93AC19E6FEF}" type="datetimeFigureOut">
              <a:rPr lang="en-US" smtClean="0"/>
              <a:pPr/>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054981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A3099-4052-44CA-AB77-D93AC19E6FEF}" type="datetimeFigureOut">
              <a:rPr lang="en-US" smtClean="0"/>
              <a:pPr/>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21233924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A3099-4052-44CA-AB77-D93AC19E6FEF}"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9530360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A3099-4052-44CA-AB77-D93AC19E6FEF}"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782228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6773217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449963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06511"/>
            <a:ext cx="8229600" cy="990600"/>
          </a:xfrm>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82DF4D-C3D0-1140-9934-343583903778}"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29185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2DF4D-C3D0-1140-9934-343583903778}"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387814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82DF4D-C3D0-1140-9934-343583903778}"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0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82DF4D-C3D0-1140-9934-343583903778}"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102012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882DF4D-C3D0-1140-9934-343583903778}" type="datetimeFigureOut">
              <a:rPr lang="en-US" smtClean="0"/>
              <a:t>11/5/2017</a:t>
            </a:fld>
            <a:endParaRPr lang="en-US"/>
          </a:p>
        </p:txBody>
      </p:sp>
      <p:sp>
        <p:nvSpPr>
          <p:cNvPr id="5" name="Footer Placeholder 4"/>
          <p:cNvSpPr>
            <a:spLocks noGrp="1"/>
          </p:cNvSpPr>
          <p:nvPr>
            <p:ph type="ftr" sz="quarter" idx="3"/>
          </p:nvPr>
        </p:nvSpPr>
        <p:spPr>
          <a:xfrm>
            <a:off x="457200" y="0"/>
            <a:ext cx="8686800" cy="347472"/>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400" b="0">
                <a:solidFill>
                  <a:srgbClr val="FFFFFF"/>
                </a:solidFill>
              </a:defRPr>
            </a:lvl1pPr>
          </a:lstStyle>
          <a:p>
            <a:fld id="{E437CAD4-7C77-A340-95A6-CCDC80A02FAD}" type="slidenum">
              <a:rPr lang="en-US" smtClean="0"/>
              <a:t>‹#›</a:t>
            </a:fld>
            <a:endParaRPr lang="en-US"/>
          </a:p>
        </p:txBody>
      </p:sp>
    </p:spTree>
    <p:extLst>
      <p:ext uri="{BB962C8B-B14F-4D97-AF65-F5344CB8AC3E}">
        <p14:creationId xmlns:p14="http://schemas.microsoft.com/office/powerpoint/2010/main" val="1148128235"/>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l" defTabSz="914400" rtl="0" eaLnBrk="1" latinLnBrk="0" hangingPunct="1">
        <a:spcBef>
          <a:spcPct val="0"/>
        </a:spcBef>
        <a:buNone/>
        <a:defRPr sz="4000" b="1" kern="1200" spc="-100" baseline="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a:t>10/19/2017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3000">
                <a:solidFill>
                  <a:schemeClr val="tx1">
                    <a:tint val="75000"/>
                  </a:schemeClr>
                </a:solidFill>
              </a:defRPr>
            </a:lvl1pPr>
          </a:lstStyle>
          <a:p>
            <a:fld id="{EAD0547C-D32D-4A6F-8C9C-67D434304BD9}" type="slidenum">
              <a:rPr lang="en-US" smtClean="0"/>
              <a:pPr/>
              <a:t>‹#›</a:t>
            </a:fld>
            <a:endParaRPr lang="en-US"/>
          </a:p>
        </p:txBody>
      </p:sp>
    </p:spTree>
    <p:extLst>
      <p:ext uri="{BB962C8B-B14F-4D97-AF65-F5344CB8AC3E}">
        <p14:creationId xmlns:p14="http://schemas.microsoft.com/office/powerpoint/2010/main" val="2135989305"/>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hdr="0" ftr="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0A3099-4052-44CA-AB77-D93AC19E6FEF}" type="datetimeFigureOut">
              <a:rPr lang="en-US" smtClean="0"/>
              <a:pPr/>
              <a:t>11/5/2017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3409CB-FF4D-4310-AB5C-03A4A634796E}" type="slidenum">
              <a:rPr lang="en-US" smtClean="0"/>
              <a:pPr/>
              <a:t>‹#›</a:t>
            </a:fld>
            <a:endParaRPr lang="en-US"/>
          </a:p>
        </p:txBody>
      </p:sp>
    </p:spTree>
    <p:extLst>
      <p:ext uri="{BB962C8B-B14F-4D97-AF65-F5344CB8AC3E}">
        <p14:creationId xmlns:p14="http://schemas.microsoft.com/office/powerpoint/2010/main" val="347633346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0A3099-4052-44CA-AB77-D93AC19E6FEF}"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3409CB-FF4D-4310-AB5C-03A4A6347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639169"/>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A3099-4052-44CA-AB77-D93AC19E6FEF}" type="datetimeFigureOut">
              <a:rPr lang="en-US" smtClean="0"/>
              <a:pPr/>
              <a:t>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409CB-FF4D-4310-AB5C-03A4A634796E}" type="slidenum">
              <a:rPr lang="en-US" smtClean="0"/>
              <a:pPr/>
              <a:t>‹#›</a:t>
            </a:fld>
            <a:endParaRPr lang="en-US"/>
          </a:p>
        </p:txBody>
      </p:sp>
    </p:spTree>
    <p:extLst>
      <p:ext uri="{BB962C8B-B14F-4D97-AF65-F5344CB8AC3E}">
        <p14:creationId xmlns:p14="http://schemas.microsoft.com/office/powerpoint/2010/main" val="855248721"/>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rrodl.org/index.php/irrodl/article/view/1954"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hyperlink" Target="http://onlinelibrary.wiley.com/doi/10.1111/bjet.12297/abstract"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hyperlink" Target="http://onlinelibrary.wiley.com/doi/10.1111/bjet.12297/abstract"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irrodl.org/index.php/irrodl/article/view/2448/3655" TargetMode="Externa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meinzhu@umail.iu.edu" TargetMode="External"/><Relationship Id="rId2" Type="http://schemas.openxmlformats.org/officeDocument/2006/relationships/hyperlink" Target="mailto:annsari@umail.iu.edu" TargetMode="External"/><Relationship Id="rId1" Type="http://schemas.openxmlformats.org/officeDocument/2006/relationships/slideLayout" Target="../slideLayouts/slideLayout2.xml"/><Relationship Id="rId4" Type="http://schemas.openxmlformats.org/officeDocument/2006/relationships/hyperlink" Target="mailto:mlee7@uh.edu"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nsuworks.nova.edu/cgi/viewcontent.cgi?article=1037&amp;context=innovate" TargetMode="External"/><Relationship Id="rId3" Type="http://schemas.openxmlformats.org/officeDocument/2006/relationships/hyperlink" Target="https://oerknowledgecloud.org/sites/oerknowledgecloud.org/files/bali_0314.pdf" TargetMode="External"/><Relationship Id="rId7" Type="http://schemas.openxmlformats.org/officeDocument/2006/relationships/hyperlink" Target="http://www.corwin.com/sites/default/files/upm-binaries/19291_Chapter_7.pdf" TargetMode="External"/><Relationship Id="rId2" Type="http://schemas.openxmlformats.org/officeDocument/2006/relationships/hyperlink" Target="http://www.chronicle.com/article/Cumulative-Growth-in-Number-of/240707?cid=cp135" TargetMode="External"/><Relationship Id="rId1" Type="http://schemas.openxmlformats.org/officeDocument/2006/relationships/slideLayout" Target="../slideLayouts/slideLayout2.xml"/><Relationship Id="rId6" Type="http://schemas.openxmlformats.org/officeDocument/2006/relationships/hyperlink" Target="https://aacu.org/liberaleducation/2013/fall/carver-harrison" TargetMode="External"/><Relationship Id="rId5" Type="http://schemas.openxmlformats.org/officeDocument/2006/relationships/hyperlink" Target="http://www.irrodl.org/index.php/irrodl/article/view/1856/3072" TargetMode="External"/><Relationship Id="rId4" Type="http://schemas.openxmlformats.org/officeDocument/2006/relationships/hyperlink" Target="http://files.eric.ed.gov/fulltext/EJ1062850.pdf"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dx.doi.org/10.19173/irrodl.v17i2.2448" TargetMode="External"/><Relationship Id="rId3" Type="http://schemas.openxmlformats.org/officeDocument/2006/relationships/hyperlink" Target="https://www.class-central.com/report/mooc-stats-2016/" TargetMode="External"/><Relationship Id="rId7" Type="http://schemas.openxmlformats.org/officeDocument/2006/relationships/hyperlink" Target="http://dx.doi.org/10.19173/irrodl.v16i3.2202" TargetMode="External"/><Relationship Id="rId2" Type="http://schemas.openxmlformats.org/officeDocument/2006/relationships/hyperlink" Target="https://www.class-central.com/report/moocs-2015-stats/" TargetMode="External"/><Relationship Id="rId1" Type="http://schemas.openxmlformats.org/officeDocument/2006/relationships/slideLayout" Target="../slideLayouts/slideLayout2.xml"/><Relationship Id="rId6" Type="http://schemas.openxmlformats.org/officeDocument/2006/relationships/hyperlink" Target="http://dx.doi.org/10.19173/irrodl.v16i3.2170" TargetMode="External"/><Relationship Id="rId5" Type="http://schemas.openxmlformats.org/officeDocument/2006/relationships/hyperlink" Target="https://www.class-central.com/report/moocwatch-15-moocs-lifelong-learners/" TargetMode="External"/><Relationship Id="rId4" Type="http://schemas.openxmlformats.org/officeDocument/2006/relationships/hyperlink" Target="https://www.class-central.com/report/futurelearn-coventry-university-roll-50-online-degrees/" TargetMode="External"/><Relationship Id="rId9" Type="http://schemas.openxmlformats.org/officeDocument/2006/relationships/hyperlink" Target="http://publications.cetis.org.uk/wp-content/uploads/2014/01/Beyond-MOOCs-Sustainable-Online-Learning-in-Institution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class-central.com/report/mooc-providers-list/" TargetMode="Externa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class-central.com/report/mooc-providers-list/"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class-central.com/report/mooc-providers-list/"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lass-central.com/report/mooc-stats-2016/"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hyperlink" Target="http://www.irrodl.org/index.php/irrodl/article/view/1954"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6582"/>
            <a:ext cx="7848600" cy="2592243"/>
          </a:xfrm>
        </p:spPr>
        <p:txBody>
          <a:bodyPr/>
          <a:lstStyle/>
          <a:p>
            <a:pPr algn="ct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 Systematic Review of Research Methods and Topics of the Empirical MOOC Literature (2014-2016)</a:t>
            </a:r>
          </a:p>
        </p:txBody>
      </p:sp>
      <p:sp>
        <p:nvSpPr>
          <p:cNvPr id="3" name="Subtitle 2"/>
          <p:cNvSpPr>
            <a:spLocks noGrp="1"/>
          </p:cNvSpPr>
          <p:nvPr>
            <p:ph type="subTitle" idx="1"/>
          </p:nvPr>
        </p:nvSpPr>
        <p:spPr>
          <a:xfrm>
            <a:off x="685800" y="3505199"/>
            <a:ext cx="7848600" cy="2338039"/>
          </a:xfrm>
        </p:spPr>
        <p:txBody>
          <a:bodyPr>
            <a:noAutofit/>
          </a:bodyPr>
          <a:lstStyle/>
          <a:p>
            <a:pPr algn="ctr"/>
            <a:endParaRPr lang="en-US" sz="2800" b="1" dirty="0">
              <a:solidFill>
                <a:schemeClr val="tx2"/>
              </a:solidFill>
            </a:endParaRPr>
          </a:p>
          <a:p>
            <a:pPr algn="ctr"/>
            <a:r>
              <a:rPr lang="en-US" sz="2800" b="1" dirty="0" err="1">
                <a:solidFill>
                  <a:schemeClr val="tx2"/>
                </a:solidFill>
              </a:rPr>
              <a:t>Annisa</a:t>
            </a:r>
            <a:r>
              <a:rPr lang="en-US" sz="2800" b="1" dirty="0">
                <a:solidFill>
                  <a:schemeClr val="tx2"/>
                </a:solidFill>
              </a:rPr>
              <a:t> Sari and Meina Zhu </a:t>
            </a:r>
          </a:p>
          <a:p>
            <a:pPr algn="ctr"/>
            <a:r>
              <a:rPr lang="en-US" sz="2800" b="1" dirty="0">
                <a:solidFill>
                  <a:schemeClr val="tx2"/>
                </a:solidFill>
              </a:rPr>
              <a:t> Indiana University</a:t>
            </a:r>
          </a:p>
          <a:p>
            <a:pPr algn="ctr"/>
            <a:endParaRPr lang="en-US" sz="2800" b="1" dirty="0">
              <a:solidFill>
                <a:schemeClr val="tx2"/>
              </a:solidFill>
            </a:endParaRPr>
          </a:p>
          <a:p>
            <a:pPr algn="ctr"/>
            <a:r>
              <a:rPr lang="en-US" sz="2800" b="1" dirty="0">
                <a:solidFill>
                  <a:schemeClr val="tx2"/>
                </a:solidFill>
              </a:rPr>
              <a:t>Mimi </a:t>
            </a:r>
            <a:r>
              <a:rPr lang="en-US" sz="2800" b="1" dirty="0" err="1">
                <a:solidFill>
                  <a:schemeClr val="tx2"/>
                </a:solidFill>
              </a:rPr>
              <a:t>Miyoung</a:t>
            </a:r>
            <a:r>
              <a:rPr lang="en-US" sz="2800" b="1" dirty="0">
                <a:solidFill>
                  <a:schemeClr val="tx2"/>
                </a:solidFill>
              </a:rPr>
              <a:t> Lee, Ph.D.</a:t>
            </a:r>
          </a:p>
          <a:p>
            <a:pPr algn="ctr"/>
            <a:r>
              <a:rPr lang="en-US" sz="2800" b="1" dirty="0">
                <a:solidFill>
                  <a:schemeClr val="tx2"/>
                </a:solidFill>
              </a:rPr>
              <a:t>University of Houston </a:t>
            </a:r>
          </a:p>
          <a:p>
            <a:pPr algn="ctr"/>
            <a:endParaRPr lang="en-US" sz="2800" dirty="0">
              <a:solidFill>
                <a:srgbClr val="FF0000"/>
              </a:solidFill>
            </a:endParaRPr>
          </a:p>
        </p:txBody>
      </p:sp>
    </p:spTree>
    <p:extLst>
      <p:ext uri="{BB962C8B-B14F-4D97-AF65-F5344CB8AC3E}">
        <p14:creationId xmlns:p14="http://schemas.microsoft.com/office/powerpoint/2010/main" val="4108419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ble 14 and Tabl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01" y="1975630"/>
            <a:ext cx="5845817" cy="38681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2882" y="821468"/>
            <a:ext cx="7925568" cy="1092607"/>
          </a:xfrm>
          <a:prstGeom prst="rect">
            <a:avLst/>
          </a:prstGeom>
          <a:noFill/>
        </p:spPr>
        <p:txBody>
          <a:bodyPr wrap="none" rtlCol="0">
            <a:spAutoFit/>
          </a:bodyPr>
          <a:lstStyle/>
          <a:p>
            <a:pPr algn="ctr"/>
            <a:r>
              <a:rPr lang="en-US" sz="3200" b="1" dirty="0">
                <a:solidFill>
                  <a:schemeClr val="tx2"/>
                </a:solidFill>
                <a:latin typeface="Tahoma" panose="020B0604030504040204" pitchFamily="34" charset="0"/>
                <a:ea typeface="Tahoma" panose="020B0604030504040204" pitchFamily="34" charset="0"/>
                <a:cs typeface="Tahoma" panose="020B0604030504040204" pitchFamily="34" charset="0"/>
              </a:rPr>
              <a:t>Dragan </a:t>
            </a:r>
            <a:r>
              <a:rPr lang="en-US" sz="3200" b="1" dirty="0" err="1">
                <a:solidFill>
                  <a:schemeClr val="tx2"/>
                </a:solidFill>
                <a:latin typeface="Tahoma" panose="020B0604030504040204" pitchFamily="34" charset="0"/>
                <a:ea typeface="Tahoma" panose="020B0604030504040204" pitchFamily="34" charset="0"/>
                <a:cs typeface="Tahoma" panose="020B0604030504040204" pitchFamily="34" charset="0"/>
              </a:rPr>
              <a:t>Gasevic</a:t>
            </a:r>
            <a:r>
              <a:rPr lang="en-US" sz="3200" b="1" dirty="0">
                <a:solidFill>
                  <a:schemeClr val="tx2"/>
                </a:solidFill>
                <a:latin typeface="Tahoma" panose="020B0604030504040204" pitchFamily="34" charset="0"/>
                <a:ea typeface="Tahoma" panose="020B0604030504040204" pitchFamily="34" charset="0"/>
                <a:cs typeface="Tahoma" panose="020B0604030504040204" pitchFamily="34" charset="0"/>
              </a:rPr>
              <a:t> and colleagues </a:t>
            </a:r>
          </a:p>
          <a:p>
            <a:pPr algn="ct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(including George Siemens), 2014, IRRODL, </a:t>
            </a:r>
            <a:r>
              <a:rPr lang="en-US" sz="2400" b="1" i="1" dirty="0">
                <a:solidFill>
                  <a:schemeClr val="tx2"/>
                </a:solidFill>
                <a:latin typeface="Tahoma" panose="020B0604030504040204" pitchFamily="34" charset="0"/>
                <a:ea typeface="Tahoma" panose="020B0604030504040204" pitchFamily="34" charset="0"/>
                <a:cs typeface="Tahoma" panose="020B0604030504040204" pitchFamily="34" charset="0"/>
              </a:rPr>
              <a:t>15(5)</a:t>
            </a:r>
            <a:b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br>
            <a:r>
              <a:rPr lang="en-US" sz="900" b="1" dirty="0">
                <a:latin typeface="Tahoma" panose="020B0604030504040204" pitchFamily="34" charset="0"/>
                <a:ea typeface="Tahoma" panose="020B0604030504040204" pitchFamily="34" charset="0"/>
                <a:cs typeface="Tahoma" panose="020B0604030504040204" pitchFamily="34" charset="0"/>
                <a:hlinkClick r:id="rId3"/>
              </a:rPr>
              <a:t>http://www.irrodl.org/index.php/irrodl/article/view/1954</a:t>
            </a:r>
            <a:r>
              <a:rPr lang="en-US" sz="900" b="1"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4"/>
          <a:srcRect l="7970" t="45002" r="29923" b="23521"/>
          <a:stretch/>
        </p:blipFill>
        <p:spPr>
          <a:xfrm>
            <a:off x="4697505" y="5692425"/>
            <a:ext cx="4312023" cy="1165575"/>
          </a:xfrm>
          <a:prstGeom prst="rect">
            <a:avLst/>
          </a:prstGeom>
        </p:spPr>
      </p:pic>
    </p:spTree>
    <p:extLst>
      <p:ext uri="{BB962C8B-B14F-4D97-AF65-F5344CB8AC3E}">
        <p14:creationId xmlns:p14="http://schemas.microsoft.com/office/powerpoint/2010/main" val="142057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4073" y="587086"/>
            <a:ext cx="8367311" cy="2495321"/>
          </a:xfrm>
        </p:spPr>
        <p:txBody>
          <a:bodyPr>
            <a:norm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May 25, 2015</a:t>
            </a:r>
            <a:br>
              <a:rPr lang="en-US" sz="1500" b="1" dirty="0">
                <a:latin typeface="Tahoma" panose="020B0604030504040204" pitchFamily="34" charset="0"/>
                <a:ea typeface="Tahoma" panose="020B0604030504040204" pitchFamily="34" charset="0"/>
                <a:cs typeface="Tahoma" panose="020B0604030504040204" pitchFamily="34" charset="0"/>
              </a:rPr>
            </a:br>
            <a:r>
              <a:rPr lang="en-US" sz="2100" b="1" dirty="0">
                <a:latin typeface="Tahoma" panose="020B0604030504040204" pitchFamily="34" charset="0"/>
                <a:ea typeface="Tahoma" panose="020B0604030504040204" pitchFamily="34" charset="0"/>
                <a:cs typeface="Tahoma" panose="020B0604030504040204" pitchFamily="34" charset="0"/>
              </a:rPr>
              <a:t>Digging deeper into learners’ experiences in MOOCs: Participation in social networks outside of MOOCs, notetaking and contexts surrounding content consumption</a:t>
            </a:r>
            <a:br>
              <a:rPr lang="en-US" sz="2700" b="1" dirty="0">
                <a:latin typeface="Tahoma" panose="020B0604030504040204" pitchFamily="34" charset="0"/>
                <a:ea typeface="Tahoma" panose="020B0604030504040204" pitchFamily="34" charset="0"/>
                <a:cs typeface="Tahoma" panose="020B0604030504040204" pitchFamily="34" charset="0"/>
              </a:rPr>
            </a:br>
            <a:r>
              <a:rPr lang="en-US" sz="1800" b="1" dirty="0">
                <a:latin typeface="Tahoma" panose="020B0604030504040204" pitchFamily="34" charset="0"/>
                <a:ea typeface="Tahoma" panose="020B0604030504040204" pitchFamily="34" charset="0"/>
                <a:cs typeface="Tahoma" panose="020B0604030504040204" pitchFamily="34" charset="0"/>
              </a:rPr>
              <a:t>Veletsianos, Collier, &amp; Schneider, BJET, </a:t>
            </a:r>
            <a:r>
              <a:rPr lang="en-US" sz="1800" b="1" i="1" dirty="0">
                <a:latin typeface="Tahoma" panose="020B0604030504040204" pitchFamily="34" charset="0"/>
                <a:ea typeface="Tahoma" panose="020B0604030504040204" pitchFamily="34" charset="0"/>
                <a:cs typeface="Tahoma" panose="020B0604030504040204" pitchFamily="34" charset="0"/>
              </a:rPr>
              <a:t>46</a:t>
            </a:r>
            <a:r>
              <a:rPr lang="en-US" sz="1800" b="1" dirty="0">
                <a:latin typeface="Tahoma" panose="020B0604030504040204" pitchFamily="34" charset="0"/>
                <a:ea typeface="Tahoma" panose="020B0604030504040204" pitchFamily="34" charset="0"/>
                <a:cs typeface="Tahoma" panose="020B0604030504040204" pitchFamily="34" charset="0"/>
              </a:rPr>
              <a:t>(3), 570-587.</a:t>
            </a:r>
            <a:br>
              <a:rPr lang="en-US" sz="1800" b="1" dirty="0">
                <a:latin typeface="Tahoma" panose="020B0604030504040204" pitchFamily="34" charset="0"/>
                <a:ea typeface="Tahoma" panose="020B0604030504040204" pitchFamily="34" charset="0"/>
                <a:cs typeface="Tahoma" panose="020B0604030504040204" pitchFamily="34" charset="0"/>
              </a:rPr>
            </a:br>
            <a:r>
              <a:rPr lang="en-US" sz="825" b="1" dirty="0">
                <a:latin typeface="Tahoma" panose="020B0604030504040204" pitchFamily="34" charset="0"/>
                <a:ea typeface="Tahoma" panose="020B0604030504040204" pitchFamily="34" charset="0"/>
                <a:cs typeface="Tahoma" panose="020B0604030504040204" pitchFamily="34" charset="0"/>
                <a:hlinkClick r:id="rId2"/>
              </a:rPr>
              <a:t>http://onlinelibrary.wiley.com/doi/10.1111/bjet.12297/abstract</a:t>
            </a:r>
            <a:r>
              <a:rPr lang="en-US" sz="825" b="1" dirty="0">
                <a:latin typeface="Tahoma" panose="020B0604030504040204" pitchFamily="34" charset="0"/>
                <a:ea typeface="Tahoma" panose="020B0604030504040204" pitchFamily="34" charset="0"/>
                <a:cs typeface="Tahoma" panose="020B0604030504040204" pitchFamily="34" charset="0"/>
              </a:rPr>
              <a:t> </a:t>
            </a:r>
            <a:endParaRPr lang="en-US" sz="750" b="1"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457200" y="3278206"/>
            <a:ext cx="8367311" cy="2173666"/>
          </a:xfrm>
        </p:spPr>
        <p:txBody>
          <a:bodyPr>
            <a:normAutofit lnSpcReduction="10000"/>
          </a:bodyPr>
          <a:lstStyle/>
          <a:p>
            <a:pPr marL="0" indent="0">
              <a:lnSpc>
                <a:spcPct val="12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“To gain a deeper and more diverse understanding of the MOOC phenomenon, researchers need to use multiple research approaches (e.g., ethnography, phenomenology, discourse analysis) add content to them.” (p. 583.)</a:t>
            </a:r>
          </a:p>
        </p:txBody>
      </p:sp>
    </p:spTree>
    <p:extLst>
      <p:ext uri="{BB962C8B-B14F-4D97-AF65-F5344CB8AC3E}">
        <p14:creationId xmlns:p14="http://schemas.microsoft.com/office/powerpoint/2010/main" val="3636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463" y="566304"/>
            <a:ext cx="8367311" cy="2495321"/>
          </a:xfrm>
        </p:spPr>
        <p:txBody>
          <a:bodyPr>
            <a:norm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May 25, 2015</a:t>
            </a:r>
            <a:br>
              <a:rPr lang="en-US" sz="1500" b="1" dirty="0">
                <a:latin typeface="Tahoma" panose="020B0604030504040204" pitchFamily="34" charset="0"/>
                <a:ea typeface="Tahoma" panose="020B0604030504040204" pitchFamily="34" charset="0"/>
                <a:cs typeface="Tahoma" panose="020B0604030504040204" pitchFamily="34" charset="0"/>
              </a:rPr>
            </a:br>
            <a:r>
              <a:rPr lang="en-US" sz="2100" b="1" dirty="0">
                <a:latin typeface="Tahoma" panose="020B0604030504040204" pitchFamily="34" charset="0"/>
                <a:ea typeface="Tahoma" panose="020B0604030504040204" pitchFamily="34" charset="0"/>
                <a:cs typeface="Tahoma" panose="020B0604030504040204" pitchFamily="34" charset="0"/>
              </a:rPr>
              <a:t>Digging deeper into learners’ experiences in MOOCs: Participation in social networks outside of MOOCs, notetaking and contexts surrounding content consumption</a:t>
            </a:r>
            <a:br>
              <a:rPr lang="en-US" sz="2700" b="1" dirty="0">
                <a:latin typeface="Tahoma" panose="020B0604030504040204" pitchFamily="34" charset="0"/>
                <a:ea typeface="Tahoma" panose="020B0604030504040204" pitchFamily="34" charset="0"/>
                <a:cs typeface="Tahoma" panose="020B0604030504040204" pitchFamily="34" charset="0"/>
              </a:rPr>
            </a:br>
            <a:r>
              <a:rPr lang="en-US" sz="1800" b="1" dirty="0">
                <a:latin typeface="Tahoma" panose="020B0604030504040204" pitchFamily="34" charset="0"/>
                <a:ea typeface="Tahoma" panose="020B0604030504040204" pitchFamily="34" charset="0"/>
                <a:cs typeface="Tahoma" panose="020B0604030504040204" pitchFamily="34" charset="0"/>
              </a:rPr>
              <a:t>Veletsianos, Collier, &amp; Schneider, BJET, </a:t>
            </a:r>
            <a:r>
              <a:rPr lang="en-US" sz="1800" b="1" i="1" dirty="0">
                <a:latin typeface="Tahoma" panose="020B0604030504040204" pitchFamily="34" charset="0"/>
                <a:ea typeface="Tahoma" panose="020B0604030504040204" pitchFamily="34" charset="0"/>
                <a:cs typeface="Tahoma" panose="020B0604030504040204" pitchFamily="34" charset="0"/>
              </a:rPr>
              <a:t>46</a:t>
            </a:r>
            <a:r>
              <a:rPr lang="en-US" sz="1800" b="1" dirty="0">
                <a:latin typeface="Tahoma" panose="020B0604030504040204" pitchFamily="34" charset="0"/>
                <a:ea typeface="Tahoma" panose="020B0604030504040204" pitchFamily="34" charset="0"/>
                <a:cs typeface="Tahoma" panose="020B0604030504040204" pitchFamily="34" charset="0"/>
              </a:rPr>
              <a:t>(3), 570-587.</a:t>
            </a:r>
            <a:br>
              <a:rPr lang="en-US" sz="1800" b="1" dirty="0">
                <a:latin typeface="Tahoma" panose="020B0604030504040204" pitchFamily="34" charset="0"/>
                <a:ea typeface="Tahoma" panose="020B0604030504040204" pitchFamily="34" charset="0"/>
                <a:cs typeface="Tahoma" panose="020B0604030504040204" pitchFamily="34" charset="0"/>
              </a:rPr>
            </a:br>
            <a:r>
              <a:rPr lang="en-US" sz="825" b="1" dirty="0">
                <a:latin typeface="Tahoma" panose="020B0604030504040204" pitchFamily="34" charset="0"/>
                <a:ea typeface="Tahoma" panose="020B0604030504040204" pitchFamily="34" charset="0"/>
                <a:cs typeface="Tahoma" panose="020B0604030504040204" pitchFamily="34" charset="0"/>
                <a:hlinkClick r:id="rId2"/>
              </a:rPr>
              <a:t>http://onlinelibrary.wiley.com/doi/10.1111/bjet.12297/abstract</a:t>
            </a:r>
            <a:r>
              <a:rPr lang="en-US" sz="825" b="1" dirty="0">
                <a:latin typeface="Tahoma" panose="020B0604030504040204" pitchFamily="34" charset="0"/>
                <a:ea typeface="Tahoma" panose="020B0604030504040204" pitchFamily="34" charset="0"/>
                <a:cs typeface="Tahoma" panose="020B0604030504040204" pitchFamily="34" charset="0"/>
              </a:rPr>
              <a:t> </a:t>
            </a:r>
            <a:endParaRPr lang="en-US" sz="750" b="1"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457200" y="3278205"/>
            <a:ext cx="8367311" cy="2499139"/>
          </a:xfrm>
        </p:spPr>
        <p:txBody>
          <a:bodyPr>
            <a:normAutofit/>
          </a:bodyPr>
          <a:lstStyle/>
          <a:p>
            <a:pPr marL="0" indent="0">
              <a:lnSpc>
                <a:spcPct val="12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“Qualitative data and approaches can equip researchers to investigate the reasons why learners engage in video-watching behaviors in the ways that they do.” (p. 583.)</a:t>
            </a:r>
          </a:p>
        </p:txBody>
      </p:sp>
    </p:spTree>
    <p:extLst>
      <p:ext uri="{BB962C8B-B14F-4D97-AF65-F5344CB8AC3E}">
        <p14:creationId xmlns:p14="http://schemas.microsoft.com/office/powerpoint/2010/main" val="128735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2198" y="816205"/>
            <a:ext cx="8229600" cy="4876800"/>
          </a:xfrm>
        </p:spPr>
        <p:txBody>
          <a:bodyPr/>
          <a:lstStyle/>
          <a:p>
            <a:pPr marL="0" indent="0">
              <a:buNone/>
            </a:pPr>
            <a:r>
              <a:rPr lang="en-US" sz="3600" b="1" dirty="0">
                <a:solidFill>
                  <a:schemeClr val="tx2"/>
                </a:solidFill>
              </a:rPr>
              <a:t>George </a:t>
            </a:r>
            <a:r>
              <a:rPr lang="en-US" sz="3600" b="1" dirty="0" err="1">
                <a:solidFill>
                  <a:schemeClr val="tx2"/>
                </a:solidFill>
              </a:rPr>
              <a:t>Veletsianos</a:t>
            </a:r>
            <a:r>
              <a:rPr lang="en-US" sz="3600" b="1" dirty="0">
                <a:solidFill>
                  <a:schemeClr val="tx2"/>
                </a:solidFill>
              </a:rPr>
              <a:t> &amp; Peter Shepherdson’s Study (2016)</a:t>
            </a:r>
            <a:endParaRPr lang="en-US" b="1" dirty="0">
              <a:solidFill>
                <a:schemeClr val="tx2"/>
              </a:solidFill>
            </a:endParaRPr>
          </a:p>
          <a:p>
            <a:pPr marL="0" indent="0">
              <a:buNone/>
            </a:pPr>
            <a:r>
              <a:rPr lang="id-ID" b="1" dirty="0">
                <a:solidFill>
                  <a:schemeClr val="accent2"/>
                </a:solidFill>
              </a:rPr>
              <a:t>A </a:t>
            </a:r>
            <a:r>
              <a:rPr lang="en-US" b="1" dirty="0">
                <a:solidFill>
                  <a:schemeClr val="accent2"/>
                </a:solidFill>
              </a:rPr>
              <a:t>Systematic Analysis And Synthesis of the Empirical MOOC Literature Published in 2013-2015</a:t>
            </a:r>
          </a:p>
          <a:p>
            <a:pPr marL="0" indent="0">
              <a:buNone/>
            </a:pPr>
            <a:r>
              <a:rPr lang="en-US" dirty="0"/>
              <a:t>	</a:t>
            </a:r>
          </a:p>
          <a:p>
            <a:pPr marL="0" indent="0">
              <a:buNone/>
            </a:pPr>
            <a:r>
              <a:rPr lang="en-US" dirty="0"/>
              <a:t>“</a:t>
            </a:r>
            <a:r>
              <a:rPr lang="en-US" sz="3200" b="1" i="1" dirty="0"/>
              <a:t>Dependence on Particular Research Methods May Restrict our Understanding of MOOCs”</a:t>
            </a:r>
          </a:p>
          <a:p>
            <a:pPr marL="0" indent="0">
              <a:buNone/>
            </a:pPr>
            <a:endParaRPr lang="en-US" sz="3200" b="1" i="1"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094" y="4518212"/>
            <a:ext cx="1868906" cy="2339788"/>
          </a:xfrm>
          <a:prstGeom prst="rect">
            <a:avLst/>
          </a:prstGeom>
        </p:spPr>
      </p:pic>
    </p:spTree>
    <p:extLst>
      <p:ext uri="{BB962C8B-B14F-4D97-AF65-F5344CB8AC3E}">
        <p14:creationId xmlns:p14="http://schemas.microsoft.com/office/powerpoint/2010/main" val="2237414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470" y="794399"/>
            <a:ext cx="8292947" cy="1248248"/>
          </a:xfrm>
        </p:spPr>
        <p:txBody>
          <a:bodyPr>
            <a:normAutofit fontScale="90000"/>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February 2016</a:t>
            </a:r>
            <a:br>
              <a:rPr lang="en-US" sz="1500" dirty="0"/>
            </a:br>
            <a:r>
              <a:rPr lang="en-US" sz="2025" b="1" dirty="0">
                <a:solidFill>
                  <a:srgbClr val="0070C0"/>
                </a:solidFill>
                <a:latin typeface="Tahoma" panose="020B0604030504040204" pitchFamily="34" charset="0"/>
                <a:ea typeface="Tahoma" panose="020B0604030504040204" pitchFamily="34" charset="0"/>
                <a:cs typeface="Tahoma" panose="020B0604030504040204" pitchFamily="34" charset="0"/>
              </a:rPr>
              <a:t>A Systematic Analysis and Synthesis of the Empirical MOOC Literature Published in 2013-2015</a:t>
            </a:r>
            <a:br>
              <a:rPr lang="en-US" sz="15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sz="1500" b="1" dirty="0">
                <a:latin typeface="Tahoma" panose="020B0604030504040204" pitchFamily="34" charset="0"/>
                <a:ea typeface="Tahoma" panose="020B0604030504040204" pitchFamily="34" charset="0"/>
                <a:cs typeface="Tahoma" panose="020B0604030504040204" pitchFamily="34" charset="0"/>
              </a:rPr>
              <a:t>George Veletsianos and Peter </a:t>
            </a:r>
            <a:r>
              <a:rPr lang="en-US" sz="1500" b="1" dirty="0" err="1">
                <a:latin typeface="Tahoma" panose="020B0604030504040204" pitchFamily="34" charset="0"/>
                <a:ea typeface="Tahoma" panose="020B0604030504040204" pitchFamily="34" charset="0"/>
                <a:cs typeface="Tahoma" panose="020B0604030504040204" pitchFamily="34" charset="0"/>
              </a:rPr>
              <a:t>Sheperdson</a:t>
            </a:r>
            <a:r>
              <a:rPr lang="en-US" sz="1500" b="1" dirty="0">
                <a:latin typeface="Tahoma" panose="020B0604030504040204" pitchFamily="34" charset="0"/>
                <a:ea typeface="Tahoma" panose="020B0604030504040204" pitchFamily="34" charset="0"/>
                <a:cs typeface="Tahoma" panose="020B0604030504040204" pitchFamily="34" charset="0"/>
              </a:rPr>
              <a:t>, IRRODL, </a:t>
            </a:r>
            <a:r>
              <a:rPr lang="en-US" sz="1500" b="1" i="1" dirty="0">
                <a:latin typeface="Tahoma" panose="020B0604030504040204" pitchFamily="34" charset="0"/>
                <a:ea typeface="Tahoma" panose="020B0604030504040204" pitchFamily="34" charset="0"/>
                <a:cs typeface="Tahoma" panose="020B0604030504040204" pitchFamily="34" charset="0"/>
              </a:rPr>
              <a:t>17</a:t>
            </a:r>
            <a:r>
              <a:rPr lang="en-US" sz="1500" b="1" dirty="0">
                <a:latin typeface="Tahoma" panose="020B0604030504040204" pitchFamily="34" charset="0"/>
                <a:ea typeface="Tahoma" panose="020B0604030504040204" pitchFamily="34" charset="0"/>
                <a:cs typeface="Tahoma" panose="020B0604030504040204" pitchFamily="34" charset="0"/>
              </a:rPr>
              <a:t>(2), 198-221</a:t>
            </a:r>
            <a:br>
              <a:rPr lang="en-US" sz="750" b="1" dirty="0">
                <a:latin typeface="Tahoma" panose="020B0604030504040204" pitchFamily="34" charset="0"/>
                <a:ea typeface="Tahoma" panose="020B0604030504040204" pitchFamily="34" charset="0"/>
                <a:cs typeface="Tahoma" panose="020B0604030504040204" pitchFamily="34" charset="0"/>
              </a:rPr>
            </a:br>
            <a:r>
              <a:rPr lang="en-US" sz="750" b="1" dirty="0">
                <a:latin typeface="Tahoma" panose="020B0604030504040204" pitchFamily="34" charset="0"/>
                <a:ea typeface="Tahoma" panose="020B0604030504040204" pitchFamily="34" charset="0"/>
                <a:cs typeface="Tahoma" panose="020B0604030504040204" pitchFamily="34" charset="0"/>
                <a:hlinkClick r:id="rId2"/>
              </a:rPr>
              <a:t>http://www.irrodl.org/index.php/irrodl/article/view/2448/3655</a:t>
            </a:r>
            <a:r>
              <a:rPr lang="en-US" sz="750" b="1" dirty="0">
                <a:latin typeface="Tahoma" panose="020B0604030504040204" pitchFamily="34" charset="0"/>
                <a:ea typeface="Tahoma" panose="020B0604030504040204" pitchFamily="34" charset="0"/>
                <a:cs typeface="Tahoma" panose="020B0604030504040204" pitchFamily="34" charset="0"/>
              </a:rPr>
              <a:t> </a:t>
            </a:r>
            <a:endParaRPr lang="en-US" sz="750"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idx="1"/>
          </p:nvPr>
        </p:nvSpPr>
        <p:spPr>
          <a:xfrm>
            <a:off x="553597" y="2462646"/>
            <a:ext cx="8213075" cy="2989228"/>
          </a:xfrm>
        </p:spPr>
        <p:txBody>
          <a:bodyPr>
            <a:normAutofit/>
          </a:bodyPr>
          <a:lstStyle/>
          <a:p>
            <a:pPr marL="0" indent="0">
              <a:spcBef>
                <a:spcPts val="0"/>
              </a:spcBef>
              <a:buNone/>
            </a:pPr>
            <a:r>
              <a:rPr lang="en-US" sz="2100" b="1" dirty="0">
                <a:latin typeface="Tahoma" panose="020B0604030504040204" pitchFamily="34" charset="0"/>
                <a:ea typeface="Tahoma" panose="020B0604030504040204" pitchFamily="34" charset="0"/>
                <a:cs typeface="Tahoma" panose="020B0604030504040204" pitchFamily="34" charset="0"/>
              </a:rPr>
              <a:t>“Analysis suggests that researchers have favored a quantitative, if not positivist approach to the conduct of MOOC research. Survey data and secondary data collected via automated methods dominated the analyses. While some interpretive research was conducted in MOOCs in this time period, it was often basic. Very few studies were informed by methods traditionally associated with qualitative research approaches (e.g., interviews, observations, and focus groups).” (p. 214)</a:t>
            </a:r>
          </a:p>
        </p:txBody>
      </p:sp>
    </p:spTree>
    <p:extLst>
      <p:ext uri="{BB962C8B-B14F-4D97-AF65-F5344CB8AC3E}">
        <p14:creationId xmlns:p14="http://schemas.microsoft.com/office/powerpoint/2010/main" val="78843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776" y="803455"/>
            <a:ext cx="8251634" cy="1694432"/>
          </a:xfrm>
        </p:spPr>
        <p:txBody>
          <a:bodyPr>
            <a:normAutofit fontScale="90000"/>
          </a:bodyPr>
          <a:lstStyle/>
          <a:p>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August 2017</a:t>
            </a:r>
            <a:br>
              <a:rPr lang="en-US" sz="1500" dirty="0"/>
            </a:br>
            <a:r>
              <a:rPr lang="en-US" sz="2025" b="1" dirty="0">
                <a:solidFill>
                  <a:srgbClr val="0070C0"/>
                </a:solidFill>
                <a:latin typeface="Tahoma" panose="020B0604030504040204" pitchFamily="34" charset="0"/>
                <a:ea typeface="Tahoma" panose="020B0604030504040204" pitchFamily="34" charset="0"/>
                <a:cs typeface="Tahoma" panose="020B0604030504040204" pitchFamily="34" charset="0"/>
              </a:rPr>
              <a:t>A Contemporary Review of Research Methods Adopted to Understand Students’ and Instructors’ Use of Massive Open Online Courses (MOOCs)</a:t>
            </a:r>
            <a:br>
              <a:rPr lang="en-US" sz="15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sz="1500" b="1" dirty="0" err="1">
                <a:latin typeface="Tahoma" panose="020B0604030504040204" pitchFamily="34" charset="0"/>
                <a:ea typeface="Tahoma" panose="020B0604030504040204" pitchFamily="34" charset="0"/>
                <a:cs typeface="Tahoma" panose="020B0604030504040204" pitchFamily="34" charset="0"/>
              </a:rPr>
              <a:t>Ruiqi</a:t>
            </a:r>
            <a:r>
              <a:rPr lang="en-US" sz="1500" b="1" dirty="0">
                <a:latin typeface="Tahoma" panose="020B0604030504040204" pitchFamily="34" charset="0"/>
                <a:ea typeface="Tahoma" panose="020B0604030504040204" pitchFamily="34" charset="0"/>
                <a:cs typeface="Tahoma" panose="020B0604030504040204" pitchFamily="34" charset="0"/>
              </a:rPr>
              <a:t> Deng and Pierre </a:t>
            </a:r>
            <a:r>
              <a:rPr lang="en-US" sz="1500" b="1" dirty="0" err="1">
                <a:latin typeface="Tahoma" panose="020B0604030504040204" pitchFamily="34" charset="0"/>
                <a:ea typeface="Tahoma" panose="020B0604030504040204" pitchFamily="34" charset="0"/>
                <a:cs typeface="Tahoma" panose="020B0604030504040204" pitchFamily="34" charset="0"/>
              </a:rPr>
              <a:t>Benckendorff</a:t>
            </a:r>
            <a:r>
              <a:rPr lang="en-US" sz="1500" b="1" dirty="0">
                <a:latin typeface="Tahoma" panose="020B0604030504040204" pitchFamily="34" charset="0"/>
                <a:ea typeface="Tahoma" panose="020B0604030504040204" pitchFamily="34" charset="0"/>
                <a:cs typeface="Tahoma" panose="020B0604030504040204" pitchFamily="34" charset="0"/>
              </a:rPr>
              <a:t>, </a:t>
            </a:r>
            <a:r>
              <a:rPr lang="en-US" sz="1500" b="1" i="1" dirty="0">
                <a:latin typeface="Tahoma" panose="020B0604030504040204" pitchFamily="34" charset="0"/>
                <a:ea typeface="Tahoma" panose="020B0604030504040204" pitchFamily="34" charset="0"/>
                <a:cs typeface="Tahoma" panose="020B0604030504040204" pitchFamily="34" charset="0"/>
              </a:rPr>
              <a:t>International Journal of Information and Education Technology</a:t>
            </a:r>
            <a:r>
              <a:rPr lang="en-US" sz="1500" b="1" dirty="0">
                <a:latin typeface="Tahoma" panose="020B0604030504040204" pitchFamily="34" charset="0"/>
                <a:ea typeface="Tahoma" panose="020B0604030504040204" pitchFamily="34" charset="0"/>
                <a:cs typeface="Tahoma" panose="020B0604030504040204" pitchFamily="34" charset="0"/>
              </a:rPr>
              <a:t>, </a:t>
            </a:r>
            <a:r>
              <a:rPr lang="en-US" sz="1500" b="1" i="1" dirty="0">
                <a:latin typeface="Tahoma" panose="020B0604030504040204" pitchFamily="34" charset="0"/>
                <a:ea typeface="Tahoma" panose="020B0604030504040204" pitchFamily="34" charset="0"/>
                <a:cs typeface="Tahoma" panose="020B0604030504040204" pitchFamily="34" charset="0"/>
              </a:rPr>
              <a:t>7</a:t>
            </a:r>
            <a:r>
              <a:rPr lang="en-US" sz="1500" b="1" dirty="0">
                <a:latin typeface="Tahoma" panose="020B0604030504040204" pitchFamily="34" charset="0"/>
                <a:ea typeface="Tahoma" panose="020B0604030504040204" pitchFamily="34" charset="0"/>
                <a:cs typeface="Tahoma" panose="020B0604030504040204" pitchFamily="34" charset="0"/>
              </a:rPr>
              <a:t>(8), 601-607.</a:t>
            </a:r>
            <a:endParaRPr lang="en-US" sz="750"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457200" y="3030327"/>
            <a:ext cx="8458200" cy="2923664"/>
          </a:xfrm>
        </p:spPr>
        <p:txBody>
          <a:bodyPr>
            <a:normAutofit/>
          </a:bodyPr>
          <a:lstStyle/>
          <a:p>
            <a:pPr marL="0" indent="0">
              <a:spcBef>
                <a:spcPts val="0"/>
              </a:spcBef>
              <a:buNone/>
            </a:pPr>
            <a:r>
              <a:rPr lang="en-US" sz="2800" b="1" dirty="0">
                <a:latin typeface="Tahoma" panose="020B0604030504040204" pitchFamily="34" charset="0"/>
                <a:ea typeface="Tahoma" panose="020B0604030504040204" pitchFamily="34" charset="0"/>
                <a:cs typeface="Tahoma" panose="020B0604030504040204" pitchFamily="34" charset="0"/>
              </a:rPr>
              <a:t>“There are a number of research avenues which could be explored based upon the findings of this study. First, additional research strategies should be considered to understand students’ and instructors’ experience in using MOOCs.” (p. 605)</a:t>
            </a:r>
          </a:p>
        </p:txBody>
      </p:sp>
    </p:spTree>
    <p:extLst>
      <p:ext uri="{BB962C8B-B14F-4D97-AF65-F5344CB8AC3E}">
        <p14:creationId xmlns:p14="http://schemas.microsoft.com/office/powerpoint/2010/main" val="3048924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727" y="834628"/>
            <a:ext cx="8251634" cy="1694432"/>
          </a:xfrm>
        </p:spPr>
        <p:txBody>
          <a:bodyPr>
            <a:normAutofit fontScale="90000"/>
          </a:bodyPr>
          <a:lstStyle/>
          <a:p>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August 2017</a:t>
            </a:r>
            <a:br>
              <a:rPr lang="en-US" sz="1500" dirty="0"/>
            </a:br>
            <a:r>
              <a:rPr lang="en-US" sz="2025" b="1" dirty="0">
                <a:solidFill>
                  <a:srgbClr val="0070C0"/>
                </a:solidFill>
                <a:latin typeface="Tahoma" panose="020B0604030504040204" pitchFamily="34" charset="0"/>
                <a:ea typeface="Tahoma" panose="020B0604030504040204" pitchFamily="34" charset="0"/>
                <a:cs typeface="Tahoma" panose="020B0604030504040204" pitchFamily="34" charset="0"/>
              </a:rPr>
              <a:t>A Contemporary Review of Research Methods Adopted to Understand Students’ and Instructors’ Use of Massive Open Online Courses (MOOCs)</a:t>
            </a:r>
            <a:br>
              <a:rPr lang="en-US" sz="15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sz="1500" b="1" dirty="0" err="1">
                <a:latin typeface="Tahoma" panose="020B0604030504040204" pitchFamily="34" charset="0"/>
                <a:ea typeface="Tahoma" panose="020B0604030504040204" pitchFamily="34" charset="0"/>
                <a:cs typeface="Tahoma" panose="020B0604030504040204" pitchFamily="34" charset="0"/>
              </a:rPr>
              <a:t>Ruiqi</a:t>
            </a:r>
            <a:r>
              <a:rPr lang="en-US" sz="1500" b="1" dirty="0">
                <a:latin typeface="Tahoma" panose="020B0604030504040204" pitchFamily="34" charset="0"/>
                <a:ea typeface="Tahoma" panose="020B0604030504040204" pitchFamily="34" charset="0"/>
                <a:cs typeface="Tahoma" panose="020B0604030504040204" pitchFamily="34" charset="0"/>
              </a:rPr>
              <a:t> Deng and Pierre </a:t>
            </a:r>
            <a:r>
              <a:rPr lang="en-US" sz="1500" b="1" dirty="0" err="1">
                <a:latin typeface="Tahoma" panose="020B0604030504040204" pitchFamily="34" charset="0"/>
                <a:ea typeface="Tahoma" panose="020B0604030504040204" pitchFamily="34" charset="0"/>
                <a:cs typeface="Tahoma" panose="020B0604030504040204" pitchFamily="34" charset="0"/>
              </a:rPr>
              <a:t>Benckendorff</a:t>
            </a:r>
            <a:r>
              <a:rPr lang="en-US" sz="1500" b="1" dirty="0">
                <a:latin typeface="Tahoma" panose="020B0604030504040204" pitchFamily="34" charset="0"/>
                <a:ea typeface="Tahoma" panose="020B0604030504040204" pitchFamily="34" charset="0"/>
                <a:cs typeface="Tahoma" panose="020B0604030504040204" pitchFamily="34" charset="0"/>
              </a:rPr>
              <a:t>, </a:t>
            </a:r>
            <a:r>
              <a:rPr lang="en-US" sz="1500" b="1" i="1" dirty="0">
                <a:latin typeface="Tahoma" panose="020B0604030504040204" pitchFamily="34" charset="0"/>
                <a:ea typeface="Tahoma" panose="020B0604030504040204" pitchFamily="34" charset="0"/>
                <a:cs typeface="Tahoma" panose="020B0604030504040204" pitchFamily="34" charset="0"/>
              </a:rPr>
              <a:t>International Journal of Information and Education Technology</a:t>
            </a:r>
            <a:r>
              <a:rPr lang="en-US" sz="1500" b="1" dirty="0">
                <a:latin typeface="Tahoma" panose="020B0604030504040204" pitchFamily="34" charset="0"/>
                <a:ea typeface="Tahoma" panose="020B0604030504040204" pitchFamily="34" charset="0"/>
                <a:cs typeface="Tahoma" panose="020B0604030504040204" pitchFamily="34" charset="0"/>
              </a:rPr>
              <a:t>, </a:t>
            </a:r>
            <a:r>
              <a:rPr lang="en-US" sz="1500" b="1" i="1" dirty="0">
                <a:latin typeface="Tahoma" panose="020B0604030504040204" pitchFamily="34" charset="0"/>
                <a:ea typeface="Tahoma" panose="020B0604030504040204" pitchFamily="34" charset="0"/>
                <a:cs typeface="Tahoma" panose="020B0604030504040204" pitchFamily="34" charset="0"/>
              </a:rPr>
              <a:t>7</a:t>
            </a:r>
            <a:r>
              <a:rPr lang="en-US" sz="1500" b="1" dirty="0">
                <a:latin typeface="Tahoma" panose="020B0604030504040204" pitchFamily="34" charset="0"/>
                <a:ea typeface="Tahoma" panose="020B0604030504040204" pitchFamily="34" charset="0"/>
                <a:cs typeface="Tahoma" panose="020B0604030504040204" pitchFamily="34" charset="0"/>
              </a:rPr>
              <a:t>(8), 601-607.</a:t>
            </a:r>
            <a:endParaRPr lang="en-US" sz="750"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457200" y="3022064"/>
            <a:ext cx="8350786" cy="2429809"/>
          </a:xfrm>
        </p:spPr>
        <p:txBody>
          <a:bodyPr/>
          <a:lstStyle/>
          <a:p>
            <a:pPr marL="0" indent="0">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“Second, triangulation of a wider range of research methods and data source should be undertaken. Beyond triangulation of surveys and interviews or log files, MOOC scholars are encouraged to combine other research methods to triangulate findings, such as diary studies and focus groups.” (p. 605)</a:t>
            </a:r>
          </a:p>
        </p:txBody>
      </p:sp>
    </p:spTree>
    <p:extLst>
      <p:ext uri="{BB962C8B-B14F-4D97-AF65-F5344CB8AC3E}">
        <p14:creationId xmlns:p14="http://schemas.microsoft.com/office/powerpoint/2010/main" val="2679618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Background</a:t>
            </a:r>
            <a:endParaRPr lang="en-US" dirty="0"/>
          </a:p>
        </p:txBody>
      </p:sp>
      <p:sp>
        <p:nvSpPr>
          <p:cNvPr id="3" name="Content Placeholder 2"/>
          <p:cNvSpPr>
            <a:spLocks noGrp="1"/>
          </p:cNvSpPr>
          <p:nvPr>
            <p:ph idx="1"/>
          </p:nvPr>
        </p:nvSpPr>
        <p:spPr/>
        <p:txBody>
          <a:bodyPr>
            <a:normAutofit/>
          </a:bodyPr>
          <a:lstStyle/>
          <a:p>
            <a:pPr>
              <a:lnSpc>
                <a:spcPct val="150000"/>
              </a:lnSpc>
            </a:pPr>
            <a:r>
              <a:rPr lang="en-US" sz="2000" b="1" dirty="0"/>
              <a:t>MOOC offerings continue to surge (Almanac, 2017-2018; Shah, 2016),</a:t>
            </a:r>
          </a:p>
          <a:p>
            <a:pPr>
              <a:lnSpc>
                <a:spcPct val="150000"/>
              </a:lnSpc>
            </a:pPr>
            <a:r>
              <a:rPr lang="en-US" sz="2000" b="1" dirty="0"/>
              <a:t>A scarcity of systematic analysis of empirical studies of recent MOOC research that targets all of the following aspects: research methods adopted by MOOC researchers, the research topics, the geographic locations of MOOC researchers, and the regions of the MOOC delivery.</a:t>
            </a:r>
          </a:p>
        </p:txBody>
      </p:sp>
    </p:spTree>
    <p:extLst>
      <p:ext uri="{BB962C8B-B14F-4D97-AF65-F5344CB8AC3E}">
        <p14:creationId xmlns:p14="http://schemas.microsoft.com/office/powerpoint/2010/main" val="386489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Research Purpose &amp; Questions</a:t>
            </a:r>
          </a:p>
        </p:txBody>
      </p:sp>
      <p:sp>
        <p:nvSpPr>
          <p:cNvPr id="3" name="Content Placeholder 2"/>
          <p:cNvSpPr>
            <a:spLocks noGrp="1"/>
          </p:cNvSpPr>
          <p:nvPr>
            <p:ph idx="1"/>
          </p:nvPr>
        </p:nvSpPr>
        <p:spPr>
          <a:xfrm>
            <a:off x="428392" y="1524000"/>
            <a:ext cx="8229600" cy="4876800"/>
          </a:xfrm>
        </p:spPr>
        <p:txBody>
          <a:bodyPr>
            <a:normAutofit/>
          </a:bodyPr>
          <a:lstStyle/>
          <a:p>
            <a:pPr marL="0" indent="0">
              <a:lnSpc>
                <a:spcPct val="150000"/>
              </a:lnSpc>
              <a:buNone/>
            </a:pPr>
            <a:r>
              <a:rPr lang="en-US" b="1" dirty="0"/>
              <a:t>Explores the research paradigms and topics of MOOCs to gain a deeper understanding of the MOOC phenomenon</a:t>
            </a:r>
          </a:p>
          <a:p>
            <a:pPr marL="548640" lvl="2" indent="0">
              <a:lnSpc>
                <a:spcPct val="150000"/>
              </a:lnSpc>
              <a:buNone/>
            </a:pPr>
            <a:r>
              <a:rPr lang="en-US" b="1" dirty="0"/>
              <a:t>1. What are the research methods researchers employed in empirical MOOC studies?</a:t>
            </a:r>
          </a:p>
          <a:p>
            <a:pPr marL="548640" lvl="2" indent="0">
              <a:lnSpc>
                <a:spcPct val="150000"/>
              </a:lnSpc>
              <a:buNone/>
            </a:pPr>
            <a:r>
              <a:rPr lang="en-US" b="1" dirty="0"/>
              <a:t>2. What are the research topics or focuses in MOOC studies?</a:t>
            </a:r>
          </a:p>
          <a:p>
            <a:pPr marL="548640" lvl="2" indent="0">
              <a:lnSpc>
                <a:spcPct val="150000"/>
              </a:lnSpc>
              <a:buNone/>
            </a:pPr>
            <a:r>
              <a:rPr lang="en-US" b="1" dirty="0"/>
              <a:t>3. How are researchers of empirical MOOC studies geographically distributed?</a:t>
            </a:r>
          </a:p>
          <a:p>
            <a:pPr marL="548640" lvl="2" indent="0">
              <a:lnSpc>
                <a:spcPct val="150000"/>
              </a:lnSpc>
              <a:buNone/>
            </a:pPr>
            <a:r>
              <a:rPr lang="en-US" b="1" dirty="0"/>
              <a:t>4. In terms of the delivery of the MOOC, what are the countries which are attracting the most research?</a:t>
            </a:r>
          </a:p>
          <a:p>
            <a:endParaRPr lang="en-US" b="1" i="1" dirty="0"/>
          </a:p>
        </p:txBody>
      </p:sp>
    </p:spTree>
    <p:extLst>
      <p:ext uri="{BB962C8B-B14F-4D97-AF65-F5344CB8AC3E}">
        <p14:creationId xmlns:p14="http://schemas.microsoft.com/office/powerpoint/2010/main" val="2051246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Research Method-Data Collection</a:t>
            </a:r>
          </a:p>
        </p:txBody>
      </p:sp>
      <p:sp>
        <p:nvSpPr>
          <p:cNvPr id="3" name="Content Placeholder 2"/>
          <p:cNvSpPr>
            <a:spLocks noGrp="1"/>
          </p:cNvSpPr>
          <p:nvPr>
            <p:ph idx="1"/>
          </p:nvPr>
        </p:nvSpPr>
        <p:spPr/>
        <p:txBody>
          <a:bodyPr>
            <a:normAutofit fontScale="92500" lnSpcReduction="10000"/>
          </a:bodyPr>
          <a:lstStyle/>
          <a:p>
            <a:pPr marL="0" indent="0">
              <a:lnSpc>
                <a:spcPct val="150000"/>
              </a:lnSpc>
              <a:buNone/>
            </a:pPr>
            <a:r>
              <a:rPr lang="en-US" b="1" dirty="0"/>
              <a:t>Data selection criteria</a:t>
            </a:r>
          </a:p>
          <a:p>
            <a:pPr>
              <a:lnSpc>
                <a:spcPct val="150000"/>
              </a:lnSpc>
            </a:pPr>
            <a:r>
              <a:rPr lang="en-US" b="1" dirty="0"/>
              <a:t>Empirical study</a:t>
            </a:r>
          </a:p>
          <a:p>
            <a:pPr>
              <a:lnSpc>
                <a:spcPct val="150000"/>
              </a:lnSpc>
            </a:pPr>
            <a:r>
              <a:rPr lang="en-US" b="1" dirty="0"/>
              <a:t>From education perspective </a:t>
            </a:r>
          </a:p>
          <a:p>
            <a:pPr>
              <a:lnSpc>
                <a:spcPct val="150000"/>
              </a:lnSpc>
            </a:pPr>
            <a:r>
              <a:rPr lang="en-US" b="1" dirty="0"/>
              <a:t>Published between October 2014 - November 2016</a:t>
            </a:r>
          </a:p>
          <a:p>
            <a:pPr>
              <a:lnSpc>
                <a:spcPct val="150000"/>
              </a:lnSpc>
            </a:pPr>
            <a:r>
              <a:rPr lang="en-US" b="1" dirty="0"/>
              <a:t>Mainly from Scopus </a:t>
            </a:r>
          </a:p>
          <a:p>
            <a:pPr>
              <a:lnSpc>
                <a:spcPct val="150000"/>
              </a:lnSpc>
            </a:pPr>
            <a:r>
              <a:rPr lang="en-US" b="1" dirty="0"/>
              <a:t>Keywords “MOOC” and “Massive Online Open Course(s)”</a:t>
            </a:r>
          </a:p>
          <a:p>
            <a:pPr>
              <a:lnSpc>
                <a:spcPct val="150000"/>
              </a:lnSpc>
            </a:pPr>
            <a:r>
              <a:rPr lang="en-US" b="1" dirty="0"/>
              <a:t>Journal articles </a:t>
            </a:r>
          </a:p>
          <a:p>
            <a:pPr>
              <a:lnSpc>
                <a:spcPct val="150000"/>
              </a:lnSpc>
            </a:pPr>
            <a:r>
              <a:rPr lang="en-US" b="1" dirty="0"/>
              <a:t>Written in English</a:t>
            </a:r>
          </a:p>
        </p:txBody>
      </p:sp>
    </p:spTree>
    <p:extLst>
      <p:ext uri="{BB962C8B-B14F-4D97-AF65-F5344CB8AC3E}">
        <p14:creationId xmlns:p14="http://schemas.microsoft.com/office/powerpoint/2010/main" val="390043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56717"/>
            <a:ext cx="7886700" cy="994172"/>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Growth of MOOCs</a:t>
            </a:r>
          </a:p>
        </p:txBody>
      </p:sp>
      <p:cxnSp>
        <p:nvCxnSpPr>
          <p:cNvPr id="5" name="Straight Connector 4"/>
          <p:cNvCxnSpPr/>
          <p:nvPr/>
        </p:nvCxnSpPr>
        <p:spPr>
          <a:xfrm flipV="1">
            <a:off x="628650" y="1959769"/>
            <a:ext cx="8058150" cy="238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603498" y="1959769"/>
            <a:ext cx="8356873" cy="2891618"/>
          </a:xfrm>
        </p:spPr>
        <p:txBody>
          <a:bodyPr>
            <a:normAutofit/>
          </a:bodyPr>
          <a:lstStyle/>
          <a:p>
            <a:pPr marL="0" indent="0">
              <a:lnSpc>
                <a:spcPct val="120000"/>
              </a:lnSpc>
              <a:buNone/>
            </a:pPr>
            <a:r>
              <a:rPr lang="en-US" b="1" dirty="0">
                <a:latin typeface="Tahoma" panose="020B0604030504040204" pitchFamily="34" charset="0"/>
                <a:ea typeface="Tahoma" panose="020B0604030504040204" pitchFamily="34" charset="0"/>
                <a:cs typeface="Tahoma" panose="020B0604030504040204" pitchFamily="34" charset="0"/>
              </a:rPr>
              <a:t>The Numbers: MOOCS in 2016 (Dec 25</a:t>
            </a:r>
            <a:r>
              <a:rPr lang="en-US" b="1" baseline="30000" dirty="0">
                <a:latin typeface="Tahoma" panose="020B0604030504040204" pitchFamily="34" charset="0"/>
                <a:ea typeface="Tahoma" panose="020B0604030504040204" pitchFamily="34" charset="0"/>
                <a:cs typeface="Tahoma" panose="020B0604030504040204" pitchFamily="34" charset="0"/>
              </a:rPr>
              <a:t>th</a:t>
            </a:r>
            <a:r>
              <a:rPr lang="en-US" b="1" dirty="0">
                <a:latin typeface="Tahoma" panose="020B0604030504040204" pitchFamily="34" charset="0"/>
                <a:ea typeface="Tahoma" panose="020B0604030504040204" pitchFamily="34" charset="0"/>
                <a:cs typeface="Tahoma" panose="020B0604030504040204" pitchFamily="34" charset="0"/>
              </a:rPr>
              <a:t>, Class Central)</a:t>
            </a:r>
            <a:br>
              <a:rPr lang="en-US" b="1" dirty="0">
                <a:latin typeface="Tahoma" panose="020B0604030504040204" pitchFamily="34" charset="0"/>
                <a:ea typeface="Tahoma" panose="020B0604030504040204" pitchFamily="34" charset="0"/>
                <a:cs typeface="Tahoma" panose="020B0604030504040204" pitchFamily="34" charset="0"/>
              </a:rPr>
            </a:b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br>
              <a:rPr lang="en-US" b="1" dirty="0">
                <a:latin typeface="Tahoma" panose="020B0604030504040204" pitchFamily="34" charset="0"/>
                <a:ea typeface="Tahoma" panose="020B0604030504040204" pitchFamily="34" charset="0"/>
                <a:cs typeface="Tahoma" panose="020B0604030504040204" pitchFamily="34" charset="0"/>
              </a:rPr>
            </a:br>
            <a:endParaRPr lang="en-US" b="1"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dirty="0"/>
          </a:p>
        </p:txBody>
      </p:sp>
      <p:sp>
        <p:nvSpPr>
          <p:cNvPr id="4" name="Slide Number Placeholder 3"/>
          <p:cNvSpPr>
            <a:spLocks noGrp="1"/>
          </p:cNvSpPr>
          <p:nvPr>
            <p:ph type="sldNum" sz="quarter" idx="12"/>
          </p:nvPr>
        </p:nvSpPr>
        <p:spPr/>
        <p:txBody>
          <a:bodyPr/>
          <a:lstStyle/>
          <a:p>
            <a:pPr defTabSz="685800"/>
            <a:fld id="{EAD0547C-D32D-4A6F-8C9C-67D434304BD9}" type="slidenum">
              <a:rPr lang="en-US">
                <a:solidFill>
                  <a:prstClr val="black">
                    <a:tint val="75000"/>
                  </a:prstClr>
                </a:solidFill>
                <a:latin typeface="Calibri" panose="020F0502020204030204"/>
              </a:rPr>
              <a:pPr defTabSz="685800"/>
              <a:t>2</a:t>
            </a:fld>
            <a:endParaRPr lang="en-US">
              <a:solidFill>
                <a:prstClr val="black">
                  <a:tint val="75000"/>
                </a:prstClr>
              </a:solidFill>
              <a:latin typeface="Calibri" panose="020F0502020204030204"/>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623" y="4245766"/>
            <a:ext cx="6363132" cy="1724028"/>
          </a:xfrm>
          <a:prstGeom prst="rect">
            <a:avLst/>
          </a:prstGeom>
        </p:spPr>
      </p:pic>
      <p:pic>
        <p:nvPicPr>
          <p:cNvPr id="8" name="Picture 2" descr="Growth of MOOCs - 2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476089"/>
            <a:ext cx="7780565" cy="215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968331"/>
      </p:ext>
    </p:extLst>
  </p:cSld>
  <p:clrMapOvr>
    <a:masterClrMapping/>
  </p:clrMapOvr>
  <mc:AlternateContent xmlns:mc="http://schemas.openxmlformats.org/markup-compatibility/2006" xmlns:p14="http://schemas.microsoft.com/office/powerpoint/2010/main">
    <mc:Choice Requires="p14">
      <p:transition spd="slow" p14:dur="2000" advTm="72939"/>
    </mc:Choice>
    <mc:Fallback xmlns="">
      <p:transition spd="slow" advTm="7293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Method-Data Collection</a:t>
            </a:r>
          </a:p>
        </p:txBody>
      </p:sp>
      <p:sp>
        <p:nvSpPr>
          <p:cNvPr id="3" name="Content Placeholder 2"/>
          <p:cNvSpPr>
            <a:spLocks noGrp="1"/>
          </p:cNvSpPr>
          <p:nvPr>
            <p:ph idx="1"/>
          </p:nvPr>
        </p:nvSpPr>
        <p:spPr/>
        <p:txBody>
          <a:bodyPr>
            <a:normAutofit lnSpcReduction="10000"/>
          </a:bodyPr>
          <a:lstStyle/>
          <a:p>
            <a:pPr marL="457200" indent="-457200">
              <a:lnSpc>
                <a:spcPct val="150000"/>
              </a:lnSpc>
              <a:buFont typeface="+mj-lt"/>
              <a:buAutoNum type="arabicPeriod"/>
            </a:pPr>
            <a:r>
              <a:rPr lang="id-ID" b="1" dirty="0"/>
              <a:t>Journals listed in Scopus</a:t>
            </a:r>
          </a:p>
          <a:p>
            <a:pPr marL="457200" indent="-457200">
              <a:lnSpc>
                <a:spcPct val="150000"/>
              </a:lnSpc>
              <a:buFont typeface="+mj-lt"/>
              <a:buAutoNum type="arabicPeriod"/>
            </a:pPr>
            <a:r>
              <a:rPr lang="en-US" b="1" dirty="0"/>
              <a:t>Journals not included in Scopus</a:t>
            </a:r>
            <a:r>
              <a:rPr lang="id-ID" b="1" dirty="0"/>
              <a:t>:</a:t>
            </a:r>
            <a:endParaRPr lang="en-US" b="1" dirty="0"/>
          </a:p>
          <a:p>
            <a:pPr>
              <a:lnSpc>
                <a:spcPct val="150000"/>
              </a:lnSpc>
            </a:pPr>
            <a:r>
              <a:rPr lang="en-US" b="1" dirty="0"/>
              <a:t>EDUCAUSE Review</a:t>
            </a:r>
            <a:r>
              <a:rPr lang="id-ID" b="1" dirty="0"/>
              <a:t> &amp; </a:t>
            </a:r>
            <a:r>
              <a:rPr lang="en-US" b="1" dirty="0"/>
              <a:t>Quarterly</a:t>
            </a:r>
          </a:p>
          <a:p>
            <a:pPr>
              <a:lnSpc>
                <a:spcPct val="150000"/>
              </a:lnSpc>
            </a:pPr>
            <a:r>
              <a:rPr lang="en-US" b="1" dirty="0"/>
              <a:t>Online Learning</a:t>
            </a:r>
          </a:p>
          <a:p>
            <a:pPr>
              <a:lnSpc>
                <a:spcPct val="150000"/>
              </a:lnSpc>
            </a:pPr>
            <a:r>
              <a:rPr lang="en-US" b="1" dirty="0"/>
              <a:t>the International Journal on E-Learning</a:t>
            </a:r>
          </a:p>
          <a:p>
            <a:pPr>
              <a:lnSpc>
                <a:spcPct val="150000"/>
              </a:lnSpc>
            </a:pPr>
            <a:r>
              <a:rPr lang="en-US" b="1" dirty="0"/>
              <a:t>Journal of Interactive Media in Education </a:t>
            </a:r>
          </a:p>
          <a:p>
            <a:pPr>
              <a:lnSpc>
                <a:spcPct val="150000"/>
              </a:lnSpc>
            </a:pPr>
            <a:r>
              <a:rPr lang="en-US" b="1" dirty="0"/>
              <a:t>Journal of Online Learning Research </a:t>
            </a:r>
          </a:p>
          <a:p>
            <a:pPr>
              <a:lnSpc>
                <a:spcPct val="150000"/>
              </a:lnSpc>
            </a:pPr>
            <a:r>
              <a:rPr lang="en-US" b="1" dirty="0"/>
              <a:t>the Journal of Open Flexible and Distance Learning</a:t>
            </a:r>
          </a:p>
        </p:txBody>
      </p:sp>
    </p:spTree>
    <p:extLst>
      <p:ext uri="{BB962C8B-B14F-4D97-AF65-F5344CB8AC3E}">
        <p14:creationId xmlns:p14="http://schemas.microsoft.com/office/powerpoint/2010/main" val="313278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Method-Data Collection</a:t>
            </a:r>
          </a:p>
        </p:txBody>
      </p:sp>
      <p:sp>
        <p:nvSpPr>
          <p:cNvPr id="3" name="Content Placeholder 2"/>
          <p:cNvSpPr>
            <a:spLocks noGrp="1"/>
          </p:cNvSpPr>
          <p:nvPr>
            <p:ph idx="1"/>
          </p:nvPr>
        </p:nvSpPr>
        <p:spPr/>
        <p:txBody>
          <a:bodyPr>
            <a:normAutofit/>
          </a:bodyPr>
          <a:lstStyle/>
          <a:p>
            <a:pPr>
              <a:lnSpc>
                <a:spcPct val="150000"/>
              </a:lnSpc>
            </a:pPr>
            <a:r>
              <a:rPr lang="en-US" b="1" dirty="0"/>
              <a:t>Exchanged the data collected and cross-checked the re-coded information (inter-rater agreement across all items was 91.1%)</a:t>
            </a:r>
          </a:p>
          <a:p>
            <a:pPr>
              <a:lnSpc>
                <a:spcPct val="150000"/>
              </a:lnSpc>
            </a:pPr>
            <a:r>
              <a:rPr lang="en-US" b="1" dirty="0"/>
              <a:t>146 papers were included </a:t>
            </a:r>
          </a:p>
          <a:p>
            <a:pPr>
              <a:lnSpc>
                <a:spcPct val="150000"/>
              </a:lnSpc>
            </a:pPr>
            <a:endParaRPr lang="en-US" b="1" dirty="0"/>
          </a:p>
          <a:p>
            <a:pPr>
              <a:lnSpc>
                <a:spcPct val="150000"/>
              </a:lnSpc>
            </a:pPr>
            <a:endParaRPr lang="en-US" b="1" dirty="0"/>
          </a:p>
        </p:txBody>
      </p:sp>
    </p:spTree>
    <p:extLst>
      <p:ext uri="{BB962C8B-B14F-4D97-AF65-F5344CB8AC3E}">
        <p14:creationId xmlns:p14="http://schemas.microsoft.com/office/powerpoint/2010/main" val="1940946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Method-Data Collection</a:t>
            </a:r>
          </a:p>
        </p:txBody>
      </p:sp>
      <p:sp>
        <p:nvSpPr>
          <p:cNvPr id="3" name="Content Placeholder 2"/>
          <p:cNvSpPr>
            <a:spLocks noGrp="1"/>
          </p:cNvSpPr>
          <p:nvPr>
            <p:ph idx="1"/>
          </p:nvPr>
        </p:nvSpPr>
        <p:spPr/>
        <p:txBody>
          <a:bodyPr>
            <a:noAutofit/>
          </a:bodyPr>
          <a:lstStyle/>
          <a:p>
            <a:pPr>
              <a:lnSpc>
                <a:spcPct val="150000"/>
              </a:lnSpc>
            </a:pPr>
            <a:r>
              <a:rPr lang="en-US" sz="1600" b="1" dirty="0"/>
              <a:t>Authors and their affiliations</a:t>
            </a:r>
          </a:p>
          <a:p>
            <a:pPr>
              <a:lnSpc>
                <a:spcPct val="150000"/>
              </a:lnSpc>
            </a:pPr>
            <a:r>
              <a:rPr lang="en-US" sz="1600" b="1" dirty="0"/>
              <a:t>Location of the authors</a:t>
            </a:r>
          </a:p>
          <a:p>
            <a:pPr>
              <a:lnSpc>
                <a:spcPct val="150000"/>
              </a:lnSpc>
            </a:pPr>
            <a:r>
              <a:rPr lang="en-US" sz="1600" b="1" dirty="0"/>
              <a:t>Location of the MOOC delivery </a:t>
            </a:r>
          </a:p>
          <a:p>
            <a:pPr>
              <a:lnSpc>
                <a:spcPct val="150000"/>
              </a:lnSpc>
            </a:pPr>
            <a:r>
              <a:rPr lang="en-US" sz="1600" b="1" dirty="0"/>
              <a:t>Year of publication </a:t>
            </a:r>
          </a:p>
          <a:p>
            <a:pPr>
              <a:lnSpc>
                <a:spcPct val="150000"/>
              </a:lnSpc>
            </a:pPr>
            <a:r>
              <a:rPr lang="en-US" sz="1600" b="1" dirty="0"/>
              <a:t>Title </a:t>
            </a:r>
          </a:p>
          <a:p>
            <a:pPr>
              <a:lnSpc>
                <a:spcPct val="150000"/>
              </a:lnSpc>
            </a:pPr>
            <a:r>
              <a:rPr lang="en-US" sz="1600" b="1" dirty="0"/>
              <a:t>Journal name </a:t>
            </a:r>
          </a:p>
          <a:p>
            <a:pPr>
              <a:lnSpc>
                <a:spcPct val="150000"/>
              </a:lnSpc>
            </a:pPr>
            <a:r>
              <a:rPr lang="en-US" sz="1600" b="1" dirty="0"/>
              <a:t>General analytic method (e.g., qualitative, quantitative, or mixed methods) </a:t>
            </a:r>
          </a:p>
          <a:p>
            <a:pPr>
              <a:lnSpc>
                <a:spcPct val="150000"/>
              </a:lnSpc>
            </a:pPr>
            <a:r>
              <a:rPr lang="en-US" sz="1600" b="1" dirty="0"/>
              <a:t>Data collection methods </a:t>
            </a:r>
          </a:p>
          <a:p>
            <a:pPr>
              <a:lnSpc>
                <a:spcPct val="150000"/>
              </a:lnSpc>
            </a:pPr>
            <a:r>
              <a:rPr lang="en-US" sz="1600" b="1" dirty="0"/>
              <a:t>Data analysis methods </a:t>
            </a:r>
          </a:p>
          <a:p>
            <a:pPr>
              <a:lnSpc>
                <a:spcPct val="150000"/>
              </a:lnSpc>
            </a:pPr>
            <a:r>
              <a:rPr lang="en-US" sz="1600" b="1" dirty="0"/>
              <a:t>General study focus</a:t>
            </a:r>
          </a:p>
          <a:p>
            <a:pPr>
              <a:lnSpc>
                <a:spcPct val="150000"/>
              </a:lnSpc>
            </a:pPr>
            <a:r>
              <a:rPr lang="en-US" sz="1600" b="1" dirty="0"/>
              <a:t>Special study focus </a:t>
            </a:r>
          </a:p>
          <a:p>
            <a:pPr>
              <a:lnSpc>
                <a:spcPct val="150000"/>
              </a:lnSpc>
            </a:pPr>
            <a:r>
              <a:rPr lang="en-US" sz="1600" b="1" dirty="0"/>
              <a:t>Article URL</a:t>
            </a:r>
            <a:r>
              <a:rPr lang="id-ID" sz="1600" b="1" dirty="0"/>
              <a:t> address</a:t>
            </a:r>
            <a:endParaRPr lang="en-US" sz="1600" b="1" dirty="0"/>
          </a:p>
        </p:txBody>
      </p:sp>
    </p:spTree>
    <p:extLst>
      <p:ext uri="{BB962C8B-B14F-4D97-AF65-F5344CB8AC3E}">
        <p14:creationId xmlns:p14="http://schemas.microsoft.com/office/powerpoint/2010/main" val="2774681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graphicFrame>
        <p:nvGraphicFramePr>
          <p:cNvPr id="4" name="Chart 3"/>
          <p:cNvGraphicFramePr/>
          <p:nvPr>
            <p:extLst>
              <p:ext uri="{D42A27DB-BD31-4B8C-83A1-F6EECF244321}">
                <p14:modId xmlns:p14="http://schemas.microsoft.com/office/powerpoint/2010/main" val="4276797849"/>
              </p:ext>
            </p:extLst>
          </p:nvPr>
        </p:nvGraphicFramePr>
        <p:xfrm>
          <a:off x="981307" y="1524001"/>
          <a:ext cx="7248293" cy="4977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6438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graphicFrame>
        <p:nvGraphicFramePr>
          <p:cNvPr id="3" name="Table 2"/>
          <p:cNvGraphicFramePr>
            <a:graphicFrameLocks noGrp="1"/>
          </p:cNvGraphicFramePr>
          <p:nvPr>
            <p:extLst>
              <p:ext uri="{D42A27DB-BD31-4B8C-83A1-F6EECF244321}">
                <p14:modId xmlns:p14="http://schemas.microsoft.com/office/powerpoint/2010/main" val="3563389320"/>
              </p:ext>
            </p:extLst>
          </p:nvPr>
        </p:nvGraphicFramePr>
        <p:xfrm>
          <a:off x="457200" y="1503681"/>
          <a:ext cx="8346832" cy="5012036"/>
        </p:xfrm>
        <a:graphic>
          <a:graphicData uri="http://schemas.openxmlformats.org/drawingml/2006/table">
            <a:tbl>
              <a:tblPr firstRow="1" firstCol="1" bandRow="1">
                <a:tableStyleId>{5C22544A-7EE6-4342-B048-85BDC9FD1C3A}</a:tableStyleId>
              </a:tblPr>
              <a:tblGrid>
                <a:gridCol w="624295">
                  <a:extLst>
                    <a:ext uri="{9D8B030D-6E8A-4147-A177-3AD203B41FA5}">
                      <a16:colId xmlns:a16="http://schemas.microsoft.com/office/drawing/2014/main" val="20000"/>
                    </a:ext>
                  </a:extLst>
                </a:gridCol>
                <a:gridCol w="7040473">
                  <a:extLst>
                    <a:ext uri="{9D8B030D-6E8A-4147-A177-3AD203B41FA5}">
                      <a16:colId xmlns:a16="http://schemas.microsoft.com/office/drawing/2014/main" val="20001"/>
                    </a:ext>
                  </a:extLst>
                </a:gridCol>
                <a:gridCol w="682064">
                  <a:extLst>
                    <a:ext uri="{9D8B030D-6E8A-4147-A177-3AD203B41FA5}">
                      <a16:colId xmlns:a16="http://schemas.microsoft.com/office/drawing/2014/main" val="20002"/>
                    </a:ext>
                  </a:extLst>
                </a:gridCol>
              </a:tblGrid>
              <a:tr h="380954">
                <a:tc>
                  <a:txBody>
                    <a:bodyPr/>
                    <a:lstStyle/>
                    <a:p>
                      <a:pPr marL="0" marR="0">
                        <a:lnSpc>
                          <a:spcPct val="15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No</a:t>
                      </a:r>
                    </a:p>
                  </a:txBody>
                  <a:tcPr marL="53709" marR="53709" marT="53709" marB="53709"/>
                </a:tc>
                <a:tc>
                  <a:txBody>
                    <a:bodyPr/>
                    <a:lstStyle/>
                    <a:p>
                      <a:pPr marL="0" marR="0">
                        <a:lnSpc>
                          <a:spcPct val="15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Journal</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Total</a:t>
                      </a:r>
                    </a:p>
                  </a:txBody>
                  <a:tcPr marL="53709" marR="53709" marT="53709" marB="53709"/>
                </a:tc>
                <a:extLst>
                  <a:ext uri="{0D108BD9-81ED-4DB2-BD59-A6C34878D82A}">
                    <a16:rowId xmlns:a16="http://schemas.microsoft.com/office/drawing/2014/main" val="10000"/>
                  </a:ext>
                </a:extLst>
              </a:tr>
              <a:tr h="431180">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1</a:t>
                      </a:r>
                    </a:p>
                  </a:txBody>
                  <a:tcPr marL="53709" marR="53709" marT="53709" marB="53709"/>
                </a:tc>
                <a:tc>
                  <a:txBody>
                    <a:bodyPr/>
                    <a:lstStyle/>
                    <a:p>
                      <a:pPr marL="0" marR="0">
                        <a:lnSpc>
                          <a:spcPct val="15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International Review of Research in Open and Distance Learning (IRRODL)</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31</a:t>
                      </a:r>
                    </a:p>
                  </a:txBody>
                  <a:tcPr marL="53709" marR="53709" marT="53709" marB="53709"/>
                </a:tc>
                <a:extLst>
                  <a:ext uri="{0D108BD9-81ED-4DB2-BD59-A6C34878D82A}">
                    <a16:rowId xmlns:a16="http://schemas.microsoft.com/office/drawing/2014/main" val="10001"/>
                  </a:ext>
                </a:extLst>
              </a:tr>
              <a:tr h="380954">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2</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Computers &amp; Education</a:t>
                      </a:r>
                    </a:p>
                  </a:txBody>
                  <a:tcPr marL="53709" marR="53709" marT="53709" marB="53709"/>
                </a:tc>
                <a:tc>
                  <a:txBody>
                    <a:bodyPr/>
                    <a:lstStyle/>
                    <a:p>
                      <a:pPr marL="0" marR="0">
                        <a:lnSpc>
                          <a:spcPct val="15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12</a:t>
                      </a:r>
                    </a:p>
                  </a:txBody>
                  <a:tcPr marL="53709" marR="53709" marT="53709" marB="53709"/>
                </a:tc>
                <a:extLst>
                  <a:ext uri="{0D108BD9-81ED-4DB2-BD59-A6C34878D82A}">
                    <a16:rowId xmlns:a16="http://schemas.microsoft.com/office/drawing/2014/main" val="10002"/>
                  </a:ext>
                </a:extLst>
              </a:tr>
              <a:tr h="380954">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3</a:t>
                      </a:r>
                    </a:p>
                  </a:txBody>
                  <a:tcPr marL="53709" marR="53709" marT="53709" marB="53709"/>
                </a:tc>
                <a:tc>
                  <a:txBody>
                    <a:bodyPr/>
                    <a:lstStyle/>
                    <a:p>
                      <a:pPr marL="0" marR="0">
                        <a:lnSpc>
                          <a:spcPct val="15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British Journal of Educational Technology</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9</a:t>
                      </a:r>
                    </a:p>
                  </a:txBody>
                  <a:tcPr marL="53709" marR="53709" marT="53709" marB="53709"/>
                </a:tc>
                <a:extLst>
                  <a:ext uri="{0D108BD9-81ED-4DB2-BD59-A6C34878D82A}">
                    <a16:rowId xmlns:a16="http://schemas.microsoft.com/office/drawing/2014/main" val="10003"/>
                  </a:ext>
                </a:extLst>
              </a:tr>
              <a:tr h="380954">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4</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Online Learning</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7</a:t>
                      </a:r>
                    </a:p>
                  </a:txBody>
                  <a:tcPr marL="53709" marR="53709" marT="53709" marB="53709"/>
                </a:tc>
                <a:extLst>
                  <a:ext uri="{0D108BD9-81ED-4DB2-BD59-A6C34878D82A}">
                    <a16:rowId xmlns:a16="http://schemas.microsoft.com/office/drawing/2014/main" val="10004"/>
                  </a:ext>
                </a:extLst>
              </a:tr>
              <a:tr h="380954">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5</a:t>
                      </a:r>
                    </a:p>
                  </a:txBody>
                  <a:tcPr marL="53709" marR="53709" marT="53709" marB="53709"/>
                </a:tc>
                <a:tc>
                  <a:txBody>
                    <a:bodyPr/>
                    <a:lstStyle/>
                    <a:p>
                      <a:pPr marL="0" marR="0">
                        <a:lnSpc>
                          <a:spcPct val="15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Distance Education</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5</a:t>
                      </a:r>
                    </a:p>
                  </a:txBody>
                  <a:tcPr marL="53709" marR="53709" marT="53709" marB="53709"/>
                </a:tc>
                <a:extLst>
                  <a:ext uri="{0D108BD9-81ED-4DB2-BD59-A6C34878D82A}">
                    <a16:rowId xmlns:a16="http://schemas.microsoft.com/office/drawing/2014/main" val="10005"/>
                  </a:ext>
                </a:extLst>
              </a:tr>
              <a:tr h="380954">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6</a:t>
                      </a:r>
                    </a:p>
                  </a:txBody>
                  <a:tcPr marL="53709" marR="53709" marT="53709" marB="53709"/>
                </a:tc>
                <a:tc>
                  <a:txBody>
                    <a:bodyPr/>
                    <a:lstStyle/>
                    <a:p>
                      <a:pPr marL="0" marR="0">
                        <a:lnSpc>
                          <a:spcPct val="15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Educational Media International</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5</a:t>
                      </a:r>
                    </a:p>
                  </a:txBody>
                  <a:tcPr marL="53709" marR="53709" marT="53709" marB="53709"/>
                </a:tc>
                <a:extLst>
                  <a:ext uri="{0D108BD9-81ED-4DB2-BD59-A6C34878D82A}">
                    <a16:rowId xmlns:a16="http://schemas.microsoft.com/office/drawing/2014/main" val="10006"/>
                  </a:ext>
                </a:extLst>
              </a:tr>
              <a:tr h="380954">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7</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Internet and Higher Education</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5</a:t>
                      </a:r>
                    </a:p>
                  </a:txBody>
                  <a:tcPr marL="53709" marR="53709" marT="53709" marB="53709"/>
                </a:tc>
                <a:extLst>
                  <a:ext uri="{0D108BD9-81ED-4DB2-BD59-A6C34878D82A}">
                    <a16:rowId xmlns:a16="http://schemas.microsoft.com/office/drawing/2014/main" val="10007"/>
                  </a:ext>
                </a:extLst>
              </a:tr>
              <a:tr h="380954">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8</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Journal of Computer Assisted Learning</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5</a:t>
                      </a:r>
                    </a:p>
                  </a:txBody>
                  <a:tcPr marL="53709" marR="53709" marT="53709" marB="53709"/>
                </a:tc>
                <a:extLst>
                  <a:ext uri="{0D108BD9-81ED-4DB2-BD59-A6C34878D82A}">
                    <a16:rowId xmlns:a16="http://schemas.microsoft.com/office/drawing/2014/main" val="10008"/>
                  </a:ext>
                </a:extLst>
              </a:tr>
              <a:tr h="380954">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9</a:t>
                      </a:r>
                    </a:p>
                  </a:txBody>
                  <a:tcPr marL="53709" marR="53709" marT="53709" marB="53709"/>
                </a:tc>
                <a:tc>
                  <a:txBody>
                    <a:bodyPr/>
                    <a:lstStyle/>
                    <a:p>
                      <a:pPr marL="0" marR="0">
                        <a:lnSpc>
                          <a:spcPct val="15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Computers in Human Behavior</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4</a:t>
                      </a:r>
                    </a:p>
                  </a:txBody>
                  <a:tcPr marL="53709" marR="53709" marT="53709" marB="53709"/>
                </a:tc>
                <a:extLst>
                  <a:ext uri="{0D108BD9-81ED-4DB2-BD59-A6C34878D82A}">
                    <a16:rowId xmlns:a16="http://schemas.microsoft.com/office/drawing/2014/main" val="10009"/>
                  </a:ext>
                </a:extLst>
              </a:tr>
              <a:tr h="380954">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10</a:t>
                      </a:r>
                    </a:p>
                  </a:txBody>
                  <a:tcPr marL="53709" marR="53709" marT="53709" marB="53709"/>
                </a:tc>
                <a:tc>
                  <a:txBody>
                    <a:bodyPr/>
                    <a:lstStyle/>
                    <a:p>
                      <a:pPr marL="0" marR="0">
                        <a:lnSpc>
                          <a:spcPct val="15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Open Learning</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4</a:t>
                      </a:r>
                    </a:p>
                  </a:txBody>
                  <a:tcPr marL="53709" marR="53709" marT="53709" marB="53709"/>
                </a:tc>
                <a:extLst>
                  <a:ext uri="{0D108BD9-81ED-4DB2-BD59-A6C34878D82A}">
                    <a16:rowId xmlns:a16="http://schemas.microsoft.com/office/drawing/2014/main" val="10010"/>
                  </a:ext>
                </a:extLst>
              </a:tr>
              <a:tr h="380954">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11</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Journal of Online Learning and Teaching</a:t>
                      </a:r>
                    </a:p>
                  </a:txBody>
                  <a:tcPr marL="53709" marR="53709" marT="53709" marB="53709"/>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3</a:t>
                      </a:r>
                    </a:p>
                  </a:txBody>
                  <a:tcPr marL="53709" marR="53709" marT="53709" marB="53709"/>
                </a:tc>
                <a:extLst>
                  <a:ext uri="{0D108BD9-81ED-4DB2-BD59-A6C34878D82A}">
                    <a16:rowId xmlns:a16="http://schemas.microsoft.com/office/drawing/2014/main" val="10011"/>
                  </a:ext>
                </a:extLst>
              </a:tr>
              <a:tr h="380954">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12</a:t>
                      </a:r>
                    </a:p>
                  </a:txBody>
                  <a:tcPr marL="53709" marR="53709" marT="53709" marB="53709"/>
                </a:tc>
                <a:tc>
                  <a:txBody>
                    <a:bodyPr/>
                    <a:lstStyle/>
                    <a:p>
                      <a:pPr marL="0" marR="0">
                        <a:lnSpc>
                          <a:spcPct val="15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Journal of Asynchronous Learning Network</a:t>
                      </a:r>
                    </a:p>
                  </a:txBody>
                  <a:tcPr marL="53709" marR="53709" marT="53709" marB="53709"/>
                </a:tc>
                <a:tc>
                  <a:txBody>
                    <a:bodyPr/>
                    <a:lstStyle/>
                    <a:p>
                      <a:pPr marL="0" marR="0">
                        <a:lnSpc>
                          <a:spcPct val="15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3</a:t>
                      </a:r>
                    </a:p>
                  </a:txBody>
                  <a:tcPr marL="53709" marR="53709" marT="53709" marB="53709"/>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781959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Method-Data Analysis</a:t>
            </a:r>
          </a:p>
        </p:txBody>
      </p:sp>
      <p:graphicFrame>
        <p:nvGraphicFramePr>
          <p:cNvPr id="5" name="Table 4"/>
          <p:cNvGraphicFramePr>
            <a:graphicFrameLocks noGrp="1"/>
          </p:cNvGraphicFramePr>
          <p:nvPr>
            <p:extLst>
              <p:ext uri="{D42A27DB-BD31-4B8C-83A1-F6EECF244321}">
                <p14:modId xmlns:p14="http://schemas.microsoft.com/office/powerpoint/2010/main" val="3460332366"/>
              </p:ext>
            </p:extLst>
          </p:nvPr>
        </p:nvGraphicFramePr>
        <p:xfrm>
          <a:off x="457201" y="1706134"/>
          <a:ext cx="8062332" cy="4166346"/>
        </p:xfrm>
        <a:graphic>
          <a:graphicData uri="http://schemas.openxmlformats.org/drawingml/2006/table">
            <a:tbl>
              <a:tblPr firstRow="1" firstCol="1" bandRow="1">
                <a:tableStyleId>{5C22544A-7EE6-4342-B048-85BDC9FD1C3A}</a:tableStyleId>
              </a:tblPr>
              <a:tblGrid>
                <a:gridCol w="1432559">
                  <a:extLst>
                    <a:ext uri="{9D8B030D-6E8A-4147-A177-3AD203B41FA5}">
                      <a16:colId xmlns:a16="http://schemas.microsoft.com/office/drawing/2014/main" val="20000"/>
                    </a:ext>
                  </a:extLst>
                </a:gridCol>
                <a:gridCol w="6629773">
                  <a:extLst>
                    <a:ext uri="{9D8B030D-6E8A-4147-A177-3AD203B41FA5}">
                      <a16:colId xmlns:a16="http://schemas.microsoft.com/office/drawing/2014/main" val="20001"/>
                    </a:ext>
                  </a:extLst>
                </a:gridCol>
              </a:tblGrid>
              <a:tr h="913444">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RQ 1</a:t>
                      </a:r>
                    </a:p>
                  </a:txBody>
                  <a:tcPr marL="53709" marR="53709" marT="53709" marB="53709"/>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Analytical</a:t>
                      </a:r>
                      <a:r>
                        <a:rPr lang="en-US" sz="1800" b="1" baseline="0" dirty="0">
                          <a:effectLst/>
                          <a:latin typeface="Tahoma" panose="020B0604030504040204" pitchFamily="34" charset="0"/>
                          <a:ea typeface="Tahoma" panose="020B0604030504040204" pitchFamily="34" charset="0"/>
                          <a:cs typeface="Tahoma" panose="020B0604030504040204" pitchFamily="34" charset="0"/>
                        </a:rPr>
                        <a:t> Frameworks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53709" marR="53709" marT="53709" marB="53709"/>
                </a:tc>
                <a:extLst>
                  <a:ext uri="{0D108BD9-81ED-4DB2-BD59-A6C34878D82A}">
                    <a16:rowId xmlns:a16="http://schemas.microsoft.com/office/drawing/2014/main" val="10000"/>
                  </a:ext>
                </a:extLst>
              </a:tr>
              <a:tr h="1213555">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Research</a:t>
                      </a:r>
                      <a:r>
                        <a:rPr lang="en-US" sz="1800" b="1" baseline="0" dirty="0">
                          <a:effectLst/>
                          <a:latin typeface="Tahoma" panose="020B0604030504040204" pitchFamily="34" charset="0"/>
                          <a:ea typeface="Tahoma" panose="020B0604030504040204" pitchFamily="34" charset="0"/>
                          <a:cs typeface="Tahoma" panose="020B0604030504040204" pitchFamily="34" charset="0"/>
                        </a:rPr>
                        <a:t> Methods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53709" marR="53709" marT="53709" marB="53709"/>
                </a:tc>
                <a:tc>
                  <a:txBody>
                    <a:bodyPr/>
                    <a:lstStyle/>
                    <a:p>
                      <a:pPr marL="0" marR="0">
                        <a:lnSpc>
                          <a:spcPct val="150000"/>
                        </a:lnSpc>
                        <a:spcBef>
                          <a:spcPts val="0"/>
                        </a:spcBef>
                        <a:spcAft>
                          <a:spcPts val="0"/>
                        </a:spcAft>
                      </a:pPr>
                      <a:r>
                        <a:rPr lang="en-US"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Quantitative research, qualitative research, and mixed-methods (Creswell, 2003)</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53709" marR="53709" marT="53709" marB="53709"/>
                </a:tc>
                <a:extLst>
                  <a:ext uri="{0D108BD9-81ED-4DB2-BD59-A6C34878D82A}">
                    <a16:rowId xmlns:a16="http://schemas.microsoft.com/office/drawing/2014/main" val="10001"/>
                  </a:ext>
                </a:extLst>
              </a:tr>
              <a:tr h="2039347">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Data</a:t>
                      </a:r>
                      <a:r>
                        <a:rPr lang="en-US" sz="1800" b="1" baseline="0" dirty="0">
                          <a:effectLst/>
                          <a:latin typeface="Tahoma" panose="020B0604030504040204" pitchFamily="34" charset="0"/>
                          <a:ea typeface="Tahoma" panose="020B0604030504040204" pitchFamily="34" charset="0"/>
                          <a:cs typeface="Tahoma" panose="020B0604030504040204" pitchFamily="34" charset="0"/>
                        </a:rPr>
                        <a:t> Collection Methods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53709" marR="53709" marT="53709" marB="53709"/>
                </a:tc>
                <a:tc>
                  <a:txBody>
                    <a:bodyPr/>
                    <a:lstStyle/>
                    <a:p>
                      <a:pPr marL="0" marR="0">
                        <a:lnSpc>
                          <a:spcPct val="150000"/>
                        </a:lnSpc>
                        <a:spcBef>
                          <a:spcPts val="0"/>
                        </a:spcBef>
                        <a:spcAft>
                          <a:spcPts val="0"/>
                        </a:spcAft>
                      </a:pPr>
                      <a:r>
                        <a:rPr lang="en-US"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Interviews, surveys, focus groups, tests, and observations, and discussion forum, platform database, and learning analytics </a:t>
                      </a:r>
                    </a:p>
                    <a:p>
                      <a:pPr marL="0" marR="0" algn="l" defTabSz="914400" rtl="0" eaLnBrk="1" latinLnBrk="0" hangingPunct="1">
                        <a:lnSpc>
                          <a:spcPct val="150000"/>
                        </a:lnSpc>
                        <a:spcBef>
                          <a:spcPts val="0"/>
                        </a:spcBef>
                        <a:spcAft>
                          <a:spcPts val="0"/>
                        </a:spcAft>
                      </a:pPr>
                      <a:r>
                        <a:rPr lang="en-US" sz="1800" b="1" kern="1200" dirty="0" err="1">
                          <a:solidFill>
                            <a:schemeClr val="dk1"/>
                          </a:solidFill>
                          <a:effectLst/>
                          <a:latin typeface="Tahoma" panose="020B0604030504040204" pitchFamily="34" charset="0"/>
                          <a:ea typeface="Tahoma" panose="020B0604030504040204" pitchFamily="34" charset="0"/>
                          <a:cs typeface="Tahoma" panose="020B0604030504040204" pitchFamily="34" charset="0"/>
                        </a:rPr>
                        <a:t>Tashakkori</a:t>
                      </a:r>
                      <a:r>
                        <a:rPr lang="en-US"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and </a:t>
                      </a:r>
                      <a:r>
                        <a:rPr lang="en-US" sz="1800" b="1" kern="1200" dirty="0" err="1">
                          <a:solidFill>
                            <a:schemeClr val="dk1"/>
                          </a:solidFill>
                          <a:effectLst/>
                          <a:latin typeface="Tahoma" panose="020B0604030504040204" pitchFamily="34" charset="0"/>
                          <a:ea typeface="Tahoma" panose="020B0604030504040204" pitchFamily="34" charset="0"/>
                          <a:cs typeface="Tahoma" panose="020B0604030504040204" pitchFamily="34" charset="0"/>
                        </a:rPr>
                        <a:t>Teddlie</a:t>
                      </a:r>
                      <a:r>
                        <a:rPr lang="en-US"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(2003)</a:t>
                      </a:r>
                    </a:p>
                  </a:txBody>
                  <a:tcPr marL="53709" marR="53709" marT="53709" marB="53709"/>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10052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Method-Data Analysis</a:t>
            </a:r>
          </a:p>
        </p:txBody>
      </p:sp>
      <p:graphicFrame>
        <p:nvGraphicFramePr>
          <p:cNvPr id="5" name="Table 4"/>
          <p:cNvGraphicFramePr>
            <a:graphicFrameLocks noGrp="1"/>
          </p:cNvGraphicFramePr>
          <p:nvPr>
            <p:extLst>
              <p:ext uri="{D42A27DB-BD31-4B8C-83A1-F6EECF244321}">
                <p14:modId xmlns:p14="http://schemas.microsoft.com/office/powerpoint/2010/main" val="902680245"/>
              </p:ext>
            </p:extLst>
          </p:nvPr>
        </p:nvGraphicFramePr>
        <p:xfrm>
          <a:off x="457201" y="1706135"/>
          <a:ext cx="8062332" cy="3369638"/>
        </p:xfrm>
        <a:graphic>
          <a:graphicData uri="http://schemas.openxmlformats.org/drawingml/2006/table">
            <a:tbl>
              <a:tblPr firstRow="1" firstCol="1" bandRow="1">
                <a:tableStyleId>{5C22544A-7EE6-4342-B048-85BDC9FD1C3A}</a:tableStyleId>
              </a:tblPr>
              <a:tblGrid>
                <a:gridCol w="1694984">
                  <a:extLst>
                    <a:ext uri="{9D8B030D-6E8A-4147-A177-3AD203B41FA5}">
                      <a16:colId xmlns:a16="http://schemas.microsoft.com/office/drawing/2014/main" val="20000"/>
                    </a:ext>
                  </a:extLst>
                </a:gridCol>
                <a:gridCol w="6367348">
                  <a:extLst>
                    <a:ext uri="{9D8B030D-6E8A-4147-A177-3AD203B41FA5}">
                      <a16:colId xmlns:a16="http://schemas.microsoft.com/office/drawing/2014/main" val="20001"/>
                    </a:ext>
                  </a:extLst>
                </a:gridCol>
              </a:tblGrid>
              <a:tr h="1204820">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RQ 2</a:t>
                      </a:r>
                    </a:p>
                  </a:txBody>
                  <a:tcPr marL="53709" marR="53709" marT="53709" marB="53709"/>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Analytical</a:t>
                      </a:r>
                      <a:r>
                        <a:rPr lang="en-US" sz="1800" b="1" baseline="0" dirty="0">
                          <a:effectLst/>
                          <a:latin typeface="Tahoma" panose="020B0604030504040204" pitchFamily="34" charset="0"/>
                          <a:ea typeface="Tahoma" panose="020B0604030504040204" pitchFamily="34" charset="0"/>
                          <a:cs typeface="Tahoma" panose="020B0604030504040204" pitchFamily="34" charset="0"/>
                        </a:rPr>
                        <a:t> Frameworks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53709" marR="53709" marT="53709" marB="53709"/>
                </a:tc>
                <a:extLst>
                  <a:ext uri="{0D108BD9-81ED-4DB2-BD59-A6C34878D82A}">
                    <a16:rowId xmlns:a16="http://schemas.microsoft.com/office/drawing/2014/main" val="10000"/>
                  </a:ext>
                </a:extLst>
              </a:tr>
              <a:tr h="2107094">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Research</a:t>
                      </a:r>
                      <a:r>
                        <a:rPr lang="en-US" sz="1800" b="1" baseline="0" dirty="0">
                          <a:effectLst/>
                          <a:latin typeface="Tahoma" panose="020B0604030504040204" pitchFamily="34" charset="0"/>
                          <a:ea typeface="Tahoma" panose="020B0604030504040204" pitchFamily="34" charset="0"/>
                          <a:cs typeface="Tahoma" panose="020B0604030504040204" pitchFamily="34" charset="0"/>
                        </a:rPr>
                        <a:t> Topics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53709" marR="53709" marT="53709" marB="53709"/>
                </a:tc>
                <a:tc>
                  <a:txBody>
                    <a:bodyPr/>
                    <a:lstStyle/>
                    <a:p>
                      <a:pPr marL="0" marR="0">
                        <a:lnSpc>
                          <a:spcPct val="150000"/>
                        </a:lnSpc>
                        <a:spcBef>
                          <a:spcPts val="0"/>
                        </a:spcBef>
                        <a:spcAft>
                          <a:spcPts val="0"/>
                        </a:spcAft>
                      </a:pPr>
                      <a:r>
                        <a:rPr lang="en-US"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The five categories were: </a:t>
                      </a:r>
                    </a:p>
                    <a:p>
                      <a:pPr marL="342900" marR="0" indent="-342900">
                        <a:lnSpc>
                          <a:spcPct val="150000"/>
                        </a:lnSpc>
                        <a:spcBef>
                          <a:spcPts val="0"/>
                        </a:spcBef>
                        <a:spcAft>
                          <a:spcPts val="0"/>
                        </a:spcAft>
                        <a:buAutoNum type="arabicParenBoth"/>
                      </a:pPr>
                      <a:r>
                        <a:rPr lang="id-ID"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a:t>
                      </a:r>
                      <a:r>
                        <a:rPr lang="en-US"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student-focused, (2) teacher-focused, (3) design-focused, (4) context and impact, and (5) other</a:t>
                      </a:r>
                    </a:p>
                    <a:p>
                      <a:pPr marL="0" marR="0" indent="0">
                        <a:lnSpc>
                          <a:spcPct val="150000"/>
                        </a:lnSpc>
                        <a:spcBef>
                          <a:spcPts val="0"/>
                        </a:spcBef>
                        <a:spcAft>
                          <a:spcPts val="0"/>
                        </a:spcAft>
                        <a:buNone/>
                      </a:pPr>
                      <a:endParaRPr lang="en-US"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50000"/>
                        </a:lnSpc>
                        <a:spcBef>
                          <a:spcPts val="0"/>
                        </a:spcBef>
                        <a:spcAft>
                          <a:spcPts val="0"/>
                        </a:spcAft>
                      </a:pPr>
                      <a:r>
                        <a:rPr lang="en-US" sz="1800" b="1" kern="1200" dirty="0" err="1">
                          <a:solidFill>
                            <a:schemeClr val="dk1"/>
                          </a:solidFill>
                          <a:effectLst/>
                          <a:latin typeface="Tahoma" panose="020B0604030504040204" pitchFamily="34" charset="0"/>
                          <a:ea typeface="Tahoma" panose="020B0604030504040204" pitchFamily="34" charset="0"/>
                          <a:cs typeface="Tahoma" panose="020B0604030504040204" pitchFamily="34" charset="0"/>
                        </a:rPr>
                        <a:t>Veletsianos</a:t>
                      </a:r>
                      <a:r>
                        <a:rPr lang="en-US"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and Shepherdson (2015) </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53709" marR="53709" marT="53709" marB="53709"/>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19571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Method-Data Analysis</a:t>
            </a:r>
          </a:p>
        </p:txBody>
      </p:sp>
      <p:graphicFrame>
        <p:nvGraphicFramePr>
          <p:cNvPr id="5" name="Table 4"/>
          <p:cNvGraphicFramePr>
            <a:graphicFrameLocks noGrp="1"/>
          </p:cNvGraphicFramePr>
          <p:nvPr>
            <p:extLst>
              <p:ext uri="{D42A27DB-BD31-4B8C-83A1-F6EECF244321}">
                <p14:modId xmlns:p14="http://schemas.microsoft.com/office/powerpoint/2010/main" val="4037339481"/>
              </p:ext>
            </p:extLst>
          </p:nvPr>
        </p:nvGraphicFramePr>
        <p:xfrm>
          <a:off x="457201" y="1706135"/>
          <a:ext cx="8062332" cy="3455145"/>
        </p:xfrm>
        <a:graphic>
          <a:graphicData uri="http://schemas.openxmlformats.org/drawingml/2006/table">
            <a:tbl>
              <a:tblPr firstRow="1" firstCol="1" bandRow="1">
                <a:tableStyleId>{5C22544A-7EE6-4342-B048-85BDC9FD1C3A}</a:tableStyleId>
              </a:tblPr>
              <a:tblGrid>
                <a:gridCol w="1694984">
                  <a:extLst>
                    <a:ext uri="{9D8B030D-6E8A-4147-A177-3AD203B41FA5}">
                      <a16:colId xmlns:a16="http://schemas.microsoft.com/office/drawing/2014/main" val="20000"/>
                    </a:ext>
                  </a:extLst>
                </a:gridCol>
                <a:gridCol w="6367348">
                  <a:extLst>
                    <a:ext uri="{9D8B030D-6E8A-4147-A177-3AD203B41FA5}">
                      <a16:colId xmlns:a16="http://schemas.microsoft.com/office/drawing/2014/main" val="20001"/>
                    </a:ext>
                  </a:extLst>
                </a:gridCol>
              </a:tblGrid>
              <a:tr h="652134">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RQ 3</a:t>
                      </a:r>
                    </a:p>
                  </a:txBody>
                  <a:tcPr marL="53709" marR="53709" marT="53709" marB="53709"/>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Analysis</a:t>
                      </a:r>
                      <a:r>
                        <a:rPr lang="en-US" sz="1800" b="1" baseline="0" dirty="0">
                          <a:effectLst/>
                          <a:latin typeface="Tahoma" panose="020B0604030504040204" pitchFamily="34" charset="0"/>
                          <a:ea typeface="Tahoma" panose="020B0604030504040204" pitchFamily="34" charset="0"/>
                          <a:cs typeface="Tahoma" panose="020B0604030504040204" pitchFamily="34" charset="0"/>
                        </a:rPr>
                        <a:t> method</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53709" marR="53709" marT="53709" marB="53709"/>
                </a:tc>
                <a:extLst>
                  <a:ext uri="{0D108BD9-81ED-4DB2-BD59-A6C34878D82A}">
                    <a16:rowId xmlns:a16="http://schemas.microsoft.com/office/drawing/2014/main" val="10000"/>
                  </a:ext>
                </a:extLst>
              </a:tr>
              <a:tr h="2803011">
                <a:tc>
                  <a:txBody>
                    <a:bodyPr/>
                    <a:lstStyle/>
                    <a:p>
                      <a:pPr marL="0" marR="0">
                        <a:lnSpc>
                          <a:spcPct val="150000"/>
                        </a:lnSpc>
                        <a:spcBef>
                          <a:spcPts val="0"/>
                        </a:spcBef>
                        <a:spcAft>
                          <a:spcPts val="0"/>
                        </a:spcAft>
                      </a:pPr>
                      <a:r>
                        <a:rPr lang="en-US" sz="18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Geographical Distribution</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53709" marR="53709" marT="53709" marB="53709"/>
                </a:tc>
                <a:tc>
                  <a:txBody>
                    <a:bodyPr/>
                    <a:lstStyle/>
                    <a:p>
                      <a:pPr marL="0" marR="0">
                        <a:lnSpc>
                          <a:spcPct val="150000"/>
                        </a:lnSpc>
                        <a:spcBef>
                          <a:spcPts val="0"/>
                        </a:spcBef>
                        <a:spcAft>
                          <a:spcPts val="0"/>
                        </a:spcAft>
                      </a:pPr>
                      <a:r>
                        <a:rPr lang="en-US"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Examined the affiliations of all the authors of these 146 studies. When completed, we calculated the country location for all the MOOC authors in this study as well as the locations for just the first author of the 146 MOOC studies.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53709" marR="53709" marT="53709" marB="53709"/>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27655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Method-Data Analysis</a:t>
            </a:r>
          </a:p>
        </p:txBody>
      </p:sp>
      <p:graphicFrame>
        <p:nvGraphicFramePr>
          <p:cNvPr id="5" name="Table 4"/>
          <p:cNvGraphicFramePr>
            <a:graphicFrameLocks noGrp="1"/>
          </p:cNvGraphicFramePr>
          <p:nvPr>
            <p:extLst>
              <p:ext uri="{D42A27DB-BD31-4B8C-83A1-F6EECF244321}">
                <p14:modId xmlns:p14="http://schemas.microsoft.com/office/powerpoint/2010/main" val="1468079760"/>
              </p:ext>
            </p:extLst>
          </p:nvPr>
        </p:nvGraphicFramePr>
        <p:xfrm>
          <a:off x="457201" y="1706135"/>
          <a:ext cx="8062332" cy="3546585"/>
        </p:xfrm>
        <a:graphic>
          <a:graphicData uri="http://schemas.openxmlformats.org/drawingml/2006/table">
            <a:tbl>
              <a:tblPr firstRow="1" firstCol="1" bandRow="1">
                <a:tableStyleId>{5C22544A-7EE6-4342-B048-85BDC9FD1C3A}</a:tableStyleId>
              </a:tblPr>
              <a:tblGrid>
                <a:gridCol w="1694984">
                  <a:extLst>
                    <a:ext uri="{9D8B030D-6E8A-4147-A177-3AD203B41FA5}">
                      <a16:colId xmlns:a16="http://schemas.microsoft.com/office/drawing/2014/main" val="20000"/>
                    </a:ext>
                  </a:extLst>
                </a:gridCol>
                <a:gridCol w="6367348">
                  <a:extLst>
                    <a:ext uri="{9D8B030D-6E8A-4147-A177-3AD203B41FA5}">
                      <a16:colId xmlns:a16="http://schemas.microsoft.com/office/drawing/2014/main" val="20001"/>
                    </a:ext>
                  </a:extLst>
                </a:gridCol>
              </a:tblGrid>
              <a:tr h="669393">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RQ 4</a:t>
                      </a:r>
                    </a:p>
                  </a:txBody>
                  <a:tcPr marL="53709" marR="53709" marT="53709" marB="53709"/>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Analysis</a:t>
                      </a:r>
                      <a:r>
                        <a:rPr lang="en-US" sz="1800" b="1" baseline="0" dirty="0">
                          <a:effectLst/>
                          <a:latin typeface="Tahoma" panose="020B0604030504040204" pitchFamily="34" charset="0"/>
                          <a:ea typeface="Tahoma" panose="020B0604030504040204" pitchFamily="34" charset="0"/>
                          <a:cs typeface="Tahoma" panose="020B0604030504040204" pitchFamily="34" charset="0"/>
                        </a:rPr>
                        <a:t> method</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53709" marR="53709" marT="53709" marB="53709"/>
                </a:tc>
                <a:extLst>
                  <a:ext uri="{0D108BD9-81ED-4DB2-BD59-A6C34878D82A}">
                    <a16:rowId xmlns:a16="http://schemas.microsoft.com/office/drawing/2014/main" val="10000"/>
                  </a:ext>
                </a:extLst>
              </a:tr>
              <a:tr h="2877192">
                <a:tc>
                  <a:txBody>
                    <a:bodyPr/>
                    <a:lstStyle/>
                    <a:p>
                      <a:pPr marL="0" marR="0">
                        <a:lnSpc>
                          <a:spcPct val="150000"/>
                        </a:lnSpc>
                        <a:spcBef>
                          <a:spcPts val="0"/>
                        </a:spcBef>
                        <a:spcAft>
                          <a:spcPts val="0"/>
                        </a:spcAft>
                      </a:pPr>
                      <a:r>
                        <a:rPr lang="en-US" sz="18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Countries of MOOC origin or delivery</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53709" marR="53709" marT="53709" marB="53709"/>
                </a:tc>
                <a:tc>
                  <a:txBody>
                    <a:bodyPr/>
                    <a:lstStyle/>
                    <a:p>
                      <a:pPr>
                        <a:lnSpc>
                          <a:spcPct val="150000"/>
                        </a:lnSpc>
                      </a:pPr>
                      <a:r>
                        <a:rPr lang="id-ID"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T</a:t>
                      </a:r>
                      <a:r>
                        <a:rPr lang="en-US"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he researchers calculated the countries of the MOOC being studied. For the published studies which did not specify the name</a:t>
                      </a:r>
                      <a:r>
                        <a:rPr lang="id-ID"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t>
                      </a:r>
                      <a:r>
                        <a:rPr lang="en-US"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location of MOOC delivery or used the general MOOCs </a:t>
                      </a:r>
                      <a:r>
                        <a:rPr lang="id-ID"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for the </a:t>
                      </a:r>
                      <a:r>
                        <a:rPr lang="en-US" sz="18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research, the researchers coded them as “Global.”</a:t>
                      </a:r>
                    </a:p>
                  </a:txBody>
                  <a:tcPr marL="53709" marR="53709" marT="53709" marB="53709"/>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02844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417169" cy="990600"/>
          </a:xfrm>
        </p:spPr>
        <p:txBody>
          <a:bodyPr>
            <a:normAutofit fontScale="90000"/>
          </a:bodyPr>
          <a:lstStyle/>
          <a:p>
            <a:r>
              <a:rPr lang="en-US" dirty="0"/>
              <a:t>Results-RQ1</a:t>
            </a:r>
            <a:r>
              <a:rPr lang="id-ID" dirty="0"/>
              <a:t>-</a:t>
            </a:r>
            <a:r>
              <a:rPr lang="en-US" dirty="0"/>
              <a:t>Data Collection Methods</a:t>
            </a:r>
          </a:p>
        </p:txBody>
      </p:sp>
      <p:sp>
        <p:nvSpPr>
          <p:cNvPr id="3" name="Content Placeholder 2"/>
          <p:cNvSpPr>
            <a:spLocks noGrp="1"/>
          </p:cNvSpPr>
          <p:nvPr>
            <p:ph idx="1"/>
          </p:nvPr>
        </p:nvSpPr>
        <p:spPr/>
        <p:txBody>
          <a:bodyPr/>
          <a:lstStyle/>
          <a:p>
            <a:r>
              <a:rPr lang="en-US" b="1" dirty="0"/>
              <a:t>RQ1: What are the research methods researchers employed in empirical MOOC studies?</a:t>
            </a:r>
          </a:p>
          <a:p>
            <a:endParaRPr lang="en-US" dirty="0"/>
          </a:p>
        </p:txBody>
      </p:sp>
      <p:sp>
        <p:nvSpPr>
          <p:cNvPr id="4" name="Rectangle 2"/>
          <p:cNvSpPr>
            <a:spLocks noChangeArrowheads="1"/>
          </p:cNvSpPr>
          <p:nvPr/>
        </p:nvSpPr>
        <p:spPr bwMode="auto">
          <a:xfrm>
            <a:off x="1784195" y="24867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Chart 4"/>
          <p:cNvGraphicFramePr/>
          <p:nvPr>
            <p:extLst>
              <p:ext uri="{D42A27DB-BD31-4B8C-83A1-F6EECF244321}">
                <p14:modId xmlns:p14="http://schemas.microsoft.com/office/powerpoint/2010/main" val="3193092897"/>
              </p:ext>
            </p:extLst>
          </p:nvPr>
        </p:nvGraphicFramePr>
        <p:xfrm>
          <a:off x="1784195" y="2486721"/>
          <a:ext cx="5653668" cy="38471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473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56717"/>
            <a:ext cx="7886700" cy="994172"/>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Growth of MOOCs</a:t>
            </a:r>
          </a:p>
        </p:txBody>
      </p:sp>
      <p:cxnSp>
        <p:nvCxnSpPr>
          <p:cNvPr id="5" name="Straight Connector 4"/>
          <p:cNvCxnSpPr/>
          <p:nvPr/>
        </p:nvCxnSpPr>
        <p:spPr>
          <a:xfrm flipV="1">
            <a:off x="628650" y="1959769"/>
            <a:ext cx="8058150" cy="238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603498" y="2116934"/>
            <a:ext cx="8356873" cy="3726414"/>
          </a:xfrm>
        </p:spPr>
        <p:txBody>
          <a:bodyPr>
            <a:normAutofit/>
          </a:bodyPr>
          <a:lstStyle/>
          <a:p>
            <a:pPr marL="0" indent="0">
              <a:lnSpc>
                <a:spcPct val="120000"/>
              </a:lnSpc>
              <a:buNone/>
            </a:pPr>
            <a:r>
              <a:rPr lang="en-US" b="1" dirty="0">
                <a:latin typeface="Tahoma" panose="020B0604030504040204" pitchFamily="34" charset="0"/>
                <a:ea typeface="Tahoma" panose="020B0604030504040204" pitchFamily="34" charset="0"/>
                <a:cs typeface="Tahoma" panose="020B0604030504040204" pitchFamily="34" charset="0"/>
              </a:rPr>
              <a:t>Cumulative Growth in Number of MOOCs (2011-2017)</a:t>
            </a:r>
          </a:p>
          <a:p>
            <a:pPr lvl="1">
              <a:lnSpc>
                <a:spcPct val="120000"/>
              </a:lnSpc>
            </a:pPr>
            <a:endParaRPr lang="en-US" dirty="0"/>
          </a:p>
        </p:txBody>
      </p:sp>
      <p:sp>
        <p:nvSpPr>
          <p:cNvPr id="4" name="Slide Number Placeholder 3"/>
          <p:cNvSpPr>
            <a:spLocks noGrp="1"/>
          </p:cNvSpPr>
          <p:nvPr>
            <p:ph type="sldNum" sz="quarter" idx="12"/>
          </p:nvPr>
        </p:nvSpPr>
        <p:spPr/>
        <p:txBody>
          <a:bodyPr/>
          <a:lstStyle/>
          <a:p>
            <a:pPr defTabSz="685800"/>
            <a:fld id="{EAD0547C-D32D-4A6F-8C9C-67D434304BD9}" type="slidenum">
              <a:rPr lang="en-US">
                <a:solidFill>
                  <a:prstClr val="black">
                    <a:tint val="75000"/>
                  </a:prstClr>
                </a:solidFill>
                <a:latin typeface="Calibri" panose="020F0502020204030204"/>
              </a:rPr>
              <a:pPr defTabSz="685800"/>
              <a:t>3</a:t>
            </a:fld>
            <a:endParaRPr lang="en-US">
              <a:solidFill>
                <a:prstClr val="black">
                  <a:tint val="75000"/>
                </a:prstClr>
              </a:solidFill>
              <a:latin typeface="Calibri" panose="020F0502020204030204"/>
            </a:endParaRPr>
          </a:p>
        </p:txBody>
      </p:sp>
      <p:pic>
        <p:nvPicPr>
          <p:cNvPr id="8" name="Picture 7"/>
          <p:cNvPicPr>
            <a:picLocks noChangeAspect="1"/>
          </p:cNvPicPr>
          <p:nvPr/>
        </p:nvPicPr>
        <p:blipFill rotWithShape="1">
          <a:blip r:embed="rId3"/>
          <a:srcRect l="25833" t="30774" r="35000" b="17041"/>
          <a:stretch/>
        </p:blipFill>
        <p:spPr>
          <a:xfrm>
            <a:off x="1261382" y="2620736"/>
            <a:ext cx="6564086" cy="3356711"/>
          </a:xfrm>
          <a:prstGeom prst="rect">
            <a:avLst/>
          </a:prstGeom>
        </p:spPr>
      </p:pic>
    </p:spTree>
    <p:extLst>
      <p:ext uri="{BB962C8B-B14F-4D97-AF65-F5344CB8AC3E}">
        <p14:creationId xmlns:p14="http://schemas.microsoft.com/office/powerpoint/2010/main" val="3699780318"/>
      </p:ext>
    </p:extLst>
  </p:cSld>
  <p:clrMapOvr>
    <a:masterClrMapping/>
  </p:clrMapOvr>
  <mc:AlternateContent xmlns:mc="http://schemas.openxmlformats.org/markup-compatibility/2006" xmlns:p14="http://schemas.microsoft.com/office/powerpoint/2010/main">
    <mc:Choice Requires="p14">
      <p:transition spd="slow" p14:dur="2000" advTm="72939"/>
    </mc:Choice>
    <mc:Fallback xmlns="">
      <p:transition spd="slow" advTm="7293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fontScale="90000"/>
          </a:bodyPr>
          <a:lstStyle/>
          <a:p>
            <a:r>
              <a:rPr lang="en-US" dirty="0"/>
              <a:t>Results-RQ1-Data Collection Methods</a:t>
            </a:r>
          </a:p>
        </p:txBody>
      </p:sp>
      <p:sp>
        <p:nvSpPr>
          <p:cNvPr id="3" name="Content Placeholder 2"/>
          <p:cNvSpPr>
            <a:spLocks noGrp="1"/>
          </p:cNvSpPr>
          <p:nvPr>
            <p:ph idx="1"/>
          </p:nvPr>
        </p:nvSpPr>
        <p:spPr/>
        <p:txBody>
          <a:bodyPr/>
          <a:lstStyle/>
          <a:p>
            <a:r>
              <a:rPr lang="en-US" b="1" dirty="0"/>
              <a:t>RQ1: What are the research methods researchers employed in empirical MOOC studies?</a:t>
            </a:r>
          </a:p>
          <a:p>
            <a:endParaRPr lang="en-US" b="1" dirty="0"/>
          </a:p>
        </p:txBody>
      </p:sp>
      <p:sp>
        <p:nvSpPr>
          <p:cNvPr id="4" name="Rectangle 2"/>
          <p:cNvSpPr>
            <a:spLocks noChangeArrowheads="1"/>
          </p:cNvSpPr>
          <p:nvPr/>
        </p:nvSpPr>
        <p:spPr bwMode="auto">
          <a:xfrm>
            <a:off x="1784195" y="24867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Chart 6"/>
          <p:cNvGraphicFramePr/>
          <p:nvPr>
            <p:extLst>
              <p:ext uri="{D42A27DB-BD31-4B8C-83A1-F6EECF244321}">
                <p14:modId xmlns:p14="http://schemas.microsoft.com/office/powerpoint/2010/main" val="1113874848"/>
              </p:ext>
            </p:extLst>
          </p:nvPr>
        </p:nvGraphicFramePr>
        <p:xfrm>
          <a:off x="1198881" y="2486722"/>
          <a:ext cx="6584670" cy="41482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5736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022" y="528810"/>
            <a:ext cx="8130449" cy="1630496"/>
          </a:xfrm>
        </p:spPr>
        <p:txBody>
          <a:bodyPr>
            <a:normAutofit/>
          </a:bodyPr>
          <a:lstStyle/>
          <a:p>
            <a:pPr algn="ctr"/>
            <a:r>
              <a:rPr lang="en-US" b="1" dirty="0">
                <a:latin typeface="+mn-lt"/>
                <a:ea typeface="Tahoma" panose="020B0604030504040204" pitchFamily="34" charset="0"/>
                <a:cs typeface="Tahoma" panose="020B0604030504040204" pitchFamily="34" charset="0"/>
              </a:rPr>
              <a:t>Data Sources of MOOC Research </a:t>
            </a:r>
            <a:br>
              <a:rPr lang="en-US" b="1" dirty="0">
                <a:latin typeface="+mn-lt"/>
                <a:ea typeface="Tahoma" panose="020B0604030504040204" pitchFamily="34" charset="0"/>
                <a:cs typeface="Tahoma" panose="020B0604030504040204" pitchFamily="34" charset="0"/>
              </a:rPr>
            </a:br>
            <a:r>
              <a:rPr lang="en-US" sz="4000" b="1" dirty="0">
                <a:latin typeface="+mn-lt"/>
                <a:ea typeface="Tahoma" panose="020B0604030504040204" pitchFamily="34" charset="0"/>
                <a:cs typeface="Tahoma" panose="020B0604030504040204" pitchFamily="34" charset="0"/>
              </a:rPr>
              <a:t> (2014–2016)</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379" r="-225"/>
          <a:stretch/>
        </p:blipFill>
        <p:spPr>
          <a:xfrm>
            <a:off x="1353034" y="2159306"/>
            <a:ext cx="6463433" cy="4698694"/>
          </a:xfrm>
          <a:prstGeom prst="rect">
            <a:avLst/>
          </a:prstGeom>
        </p:spPr>
      </p:pic>
    </p:spTree>
    <p:extLst>
      <p:ext uri="{BB962C8B-B14F-4D97-AF65-F5344CB8AC3E}">
        <p14:creationId xmlns:p14="http://schemas.microsoft.com/office/powerpoint/2010/main" val="2334097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fontScale="90000"/>
          </a:bodyPr>
          <a:lstStyle/>
          <a:p>
            <a:r>
              <a:rPr lang="en-US" dirty="0"/>
              <a:t>Results-RQ1-Data Collection Methods</a:t>
            </a:r>
          </a:p>
        </p:txBody>
      </p:sp>
      <p:sp>
        <p:nvSpPr>
          <p:cNvPr id="3" name="Content Placeholder 2"/>
          <p:cNvSpPr>
            <a:spLocks noGrp="1"/>
          </p:cNvSpPr>
          <p:nvPr>
            <p:ph idx="1"/>
          </p:nvPr>
        </p:nvSpPr>
        <p:spPr/>
        <p:txBody>
          <a:bodyPr/>
          <a:lstStyle/>
          <a:p>
            <a:r>
              <a:rPr lang="en-US" b="1" dirty="0"/>
              <a:t>RQ1: What are the research methods researchers employed in empirical MOOC studies?</a:t>
            </a:r>
          </a:p>
          <a:p>
            <a:endParaRPr lang="en-US" b="1" dirty="0"/>
          </a:p>
        </p:txBody>
      </p:sp>
      <p:sp>
        <p:nvSpPr>
          <p:cNvPr id="4" name="Rectangle 2"/>
          <p:cNvSpPr>
            <a:spLocks noChangeArrowheads="1"/>
          </p:cNvSpPr>
          <p:nvPr/>
        </p:nvSpPr>
        <p:spPr bwMode="auto">
          <a:xfrm>
            <a:off x="1784195" y="24867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hart 5"/>
          <p:cNvGraphicFramePr/>
          <p:nvPr>
            <p:extLst>
              <p:ext uri="{D42A27DB-BD31-4B8C-83A1-F6EECF244321}">
                <p14:modId xmlns:p14="http://schemas.microsoft.com/office/powerpoint/2010/main" val="1591227208"/>
              </p:ext>
            </p:extLst>
          </p:nvPr>
        </p:nvGraphicFramePr>
        <p:xfrm>
          <a:off x="1126273" y="2698595"/>
          <a:ext cx="6724186" cy="38546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6908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022" y="187288"/>
            <a:ext cx="8130449" cy="1883884"/>
          </a:xfrm>
        </p:spPr>
        <p:txBody>
          <a:bodyPr>
            <a:noAutofit/>
          </a:bodyPr>
          <a:lstStyle/>
          <a:p>
            <a:pPr algn="ctr"/>
            <a:r>
              <a:rPr lang="en-US" sz="4000" b="1" dirty="0">
                <a:latin typeface="+mn-lt"/>
                <a:ea typeface="Tahoma" panose="020B0604030504040204" pitchFamily="34" charset="0"/>
                <a:cs typeface="Tahoma" panose="020B0604030504040204" pitchFamily="34" charset="0"/>
              </a:rPr>
              <a:t>Specific Analytic Method for MOOC Research (2014–2016)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145" y="1752194"/>
            <a:ext cx="6700796" cy="5105806"/>
          </a:xfrm>
          <a:prstGeom prst="rect">
            <a:avLst/>
          </a:prstGeom>
        </p:spPr>
      </p:pic>
    </p:spTree>
    <p:extLst>
      <p:ext uri="{BB962C8B-B14F-4D97-AF65-F5344CB8AC3E}">
        <p14:creationId xmlns:p14="http://schemas.microsoft.com/office/powerpoint/2010/main" val="1214347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Results-RQ1-Data Analysis Methods</a:t>
            </a:r>
          </a:p>
        </p:txBody>
      </p:sp>
      <p:sp>
        <p:nvSpPr>
          <p:cNvPr id="3" name="Content Placeholder 2"/>
          <p:cNvSpPr>
            <a:spLocks noGrp="1"/>
          </p:cNvSpPr>
          <p:nvPr>
            <p:ph idx="1"/>
          </p:nvPr>
        </p:nvSpPr>
        <p:spPr/>
        <p:txBody>
          <a:bodyPr/>
          <a:lstStyle/>
          <a:p>
            <a:r>
              <a:rPr lang="en-US" b="1" dirty="0"/>
              <a:t>RQ1: What are the research methods researchers employed in empirical MOOC studies?</a:t>
            </a:r>
          </a:p>
          <a:p>
            <a:endParaRPr lang="en-US" b="1" dirty="0"/>
          </a:p>
        </p:txBody>
      </p:sp>
      <p:sp>
        <p:nvSpPr>
          <p:cNvPr id="4" name="Rectangle 2"/>
          <p:cNvSpPr>
            <a:spLocks noChangeArrowheads="1"/>
          </p:cNvSpPr>
          <p:nvPr/>
        </p:nvSpPr>
        <p:spPr bwMode="auto">
          <a:xfrm>
            <a:off x="1784195" y="24867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Chart 6"/>
          <p:cNvGraphicFramePr/>
          <p:nvPr>
            <p:extLst>
              <p:ext uri="{D42A27DB-BD31-4B8C-83A1-F6EECF244321}">
                <p14:modId xmlns:p14="http://schemas.microsoft.com/office/powerpoint/2010/main" val="2780995401"/>
              </p:ext>
            </p:extLst>
          </p:nvPr>
        </p:nvGraphicFramePr>
        <p:xfrm>
          <a:off x="863600" y="2486722"/>
          <a:ext cx="6807200" cy="40664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4428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Results-RQ2-Research Focus</a:t>
            </a:r>
          </a:p>
        </p:txBody>
      </p:sp>
      <p:sp>
        <p:nvSpPr>
          <p:cNvPr id="3" name="Content Placeholder 2"/>
          <p:cNvSpPr>
            <a:spLocks noGrp="1"/>
          </p:cNvSpPr>
          <p:nvPr>
            <p:ph idx="1"/>
          </p:nvPr>
        </p:nvSpPr>
        <p:spPr>
          <a:xfrm>
            <a:off x="457200" y="1600200"/>
            <a:ext cx="8554720" cy="4876800"/>
          </a:xfrm>
        </p:spPr>
        <p:txBody>
          <a:bodyPr/>
          <a:lstStyle/>
          <a:p>
            <a:r>
              <a:rPr lang="en-US" b="1" dirty="0"/>
              <a:t>RQ2: What are the research focuses in MOOC studies?</a:t>
            </a:r>
          </a:p>
        </p:txBody>
      </p:sp>
      <p:sp>
        <p:nvSpPr>
          <p:cNvPr id="4" name="Rectangle 2"/>
          <p:cNvSpPr>
            <a:spLocks noChangeArrowheads="1"/>
          </p:cNvSpPr>
          <p:nvPr/>
        </p:nvSpPr>
        <p:spPr bwMode="auto">
          <a:xfrm>
            <a:off x="1784195" y="24867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hart 5"/>
          <p:cNvGraphicFramePr/>
          <p:nvPr>
            <p:extLst>
              <p:ext uri="{D42A27DB-BD31-4B8C-83A1-F6EECF244321}">
                <p14:modId xmlns:p14="http://schemas.microsoft.com/office/powerpoint/2010/main" val="2870595127"/>
              </p:ext>
            </p:extLst>
          </p:nvPr>
        </p:nvGraphicFramePr>
        <p:xfrm>
          <a:off x="1143000" y="2542602"/>
          <a:ext cx="6700520" cy="407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9646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022" y="528811"/>
            <a:ext cx="8146973" cy="1123721"/>
          </a:xfrm>
        </p:spPr>
        <p:txBody>
          <a:bodyPr>
            <a:normAutofit fontScale="90000"/>
          </a:bodyPr>
          <a:lstStyle/>
          <a:p>
            <a:r>
              <a:rPr lang="en-US" sz="4400" b="1" dirty="0">
                <a:ea typeface="Tahoma" panose="020B0604030504040204" pitchFamily="34" charset="0"/>
                <a:cs typeface="Tahoma" panose="020B0604030504040204" pitchFamily="34" charset="0"/>
              </a:rPr>
              <a:t>Specific Topics of MOOC </a:t>
            </a:r>
            <a:br>
              <a:rPr lang="en-US" sz="4400" b="1" dirty="0">
                <a:ea typeface="Tahoma" panose="020B0604030504040204" pitchFamily="34" charset="0"/>
                <a:cs typeface="Tahoma" panose="020B0604030504040204" pitchFamily="34" charset="0"/>
              </a:rPr>
            </a:br>
            <a:r>
              <a:rPr lang="en-US" sz="4400" b="1" dirty="0">
                <a:ea typeface="Tahoma" panose="020B0604030504040204" pitchFamily="34" charset="0"/>
                <a:cs typeface="Tahoma" panose="020B0604030504040204" pitchFamily="34" charset="0"/>
              </a:rPr>
              <a:t>Research (2014–2016</a:t>
            </a:r>
            <a:r>
              <a:rPr lang="en-US" b="1" dirty="0">
                <a:ea typeface="Tahoma" panose="020B0604030504040204" pitchFamily="34" charset="0"/>
                <a:cs typeface="Tahoma" panose="020B0604030504040204" pitchFamily="34" charset="0"/>
              </a:rPr>
              <a:t>)</a:t>
            </a:r>
            <a:endParaRPr lang="en-US" b="1" dirty="0">
              <a:latin typeface="+mn-lt"/>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295" y="1839816"/>
            <a:ext cx="6585803" cy="5018184"/>
          </a:xfrm>
          <a:prstGeom prst="rect">
            <a:avLst/>
          </a:prstGeom>
        </p:spPr>
      </p:pic>
    </p:spTree>
    <p:extLst>
      <p:ext uri="{BB962C8B-B14F-4D97-AF65-F5344CB8AC3E}">
        <p14:creationId xmlns:p14="http://schemas.microsoft.com/office/powerpoint/2010/main" val="1501995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Results-RQ2-Research Focus</a:t>
            </a:r>
          </a:p>
        </p:txBody>
      </p:sp>
      <p:sp>
        <p:nvSpPr>
          <p:cNvPr id="3" name="Content Placeholder 2"/>
          <p:cNvSpPr>
            <a:spLocks noGrp="1"/>
          </p:cNvSpPr>
          <p:nvPr>
            <p:ph idx="1"/>
          </p:nvPr>
        </p:nvSpPr>
        <p:spPr>
          <a:xfrm>
            <a:off x="457200" y="1600200"/>
            <a:ext cx="1818640" cy="4876800"/>
          </a:xfrm>
        </p:spPr>
        <p:txBody>
          <a:bodyPr>
            <a:normAutofit/>
          </a:bodyPr>
          <a:lstStyle/>
          <a:p>
            <a:r>
              <a:rPr lang="en-US" sz="2000" b="1" dirty="0"/>
              <a:t>RQ2: What are the research focuses in MOOC studies?</a:t>
            </a:r>
          </a:p>
        </p:txBody>
      </p:sp>
      <p:sp>
        <p:nvSpPr>
          <p:cNvPr id="4" name="Rectangle 2"/>
          <p:cNvSpPr>
            <a:spLocks noChangeArrowheads="1"/>
          </p:cNvSpPr>
          <p:nvPr/>
        </p:nvSpPr>
        <p:spPr bwMode="auto">
          <a:xfrm>
            <a:off x="1784195" y="24867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51269105"/>
              </p:ext>
            </p:extLst>
          </p:nvPr>
        </p:nvGraphicFramePr>
        <p:xfrm>
          <a:off x="2468880" y="1481168"/>
          <a:ext cx="6299200" cy="4780448"/>
        </p:xfrm>
        <a:graphic>
          <a:graphicData uri="http://schemas.openxmlformats.org/drawingml/2006/table">
            <a:tbl>
              <a:tblPr firstRow="1" firstCol="1" bandRow="1">
                <a:tableStyleId>{5C22544A-7EE6-4342-B048-85BDC9FD1C3A}</a:tableStyleId>
              </a:tblPr>
              <a:tblGrid>
                <a:gridCol w="5112394">
                  <a:extLst>
                    <a:ext uri="{9D8B030D-6E8A-4147-A177-3AD203B41FA5}">
                      <a16:colId xmlns:a16="http://schemas.microsoft.com/office/drawing/2014/main" val="20000"/>
                    </a:ext>
                  </a:extLst>
                </a:gridCol>
                <a:gridCol w="1186806">
                  <a:extLst>
                    <a:ext uri="{9D8B030D-6E8A-4147-A177-3AD203B41FA5}">
                      <a16:colId xmlns:a16="http://schemas.microsoft.com/office/drawing/2014/main" val="20001"/>
                    </a:ext>
                  </a:extLst>
                </a:gridCol>
              </a:tblGrid>
              <a:tr h="197694">
                <a:tc>
                  <a:txBody>
                    <a:bodyPr/>
                    <a:lstStyle/>
                    <a:p>
                      <a:pPr marL="0" marR="0">
                        <a:lnSpc>
                          <a:spcPct val="150000"/>
                        </a:lnSpc>
                        <a:spcBef>
                          <a:spcPts val="0"/>
                        </a:spcBef>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Detailed Focus</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Total</a:t>
                      </a:r>
                    </a:p>
                  </a:txBody>
                  <a:tcPr marL="30866" marR="30866" marT="30866" marB="30866"/>
                </a:tc>
                <a:extLst>
                  <a:ext uri="{0D108BD9-81ED-4DB2-BD59-A6C34878D82A}">
                    <a16:rowId xmlns:a16="http://schemas.microsoft.com/office/drawing/2014/main" val="10000"/>
                  </a:ext>
                </a:extLst>
              </a:tr>
              <a:tr h="197694">
                <a:tc>
                  <a:txBody>
                    <a:bodyPr/>
                    <a:lstStyle/>
                    <a:p>
                      <a:pPr marL="0" marR="0">
                        <a:lnSpc>
                          <a:spcPct val="150000"/>
                        </a:lnSpc>
                        <a:spcBef>
                          <a:spcPts val="0"/>
                        </a:spcBef>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Motivation</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11</a:t>
                      </a:r>
                    </a:p>
                  </a:txBody>
                  <a:tcPr marL="30866" marR="30866" marT="30866" marB="30866"/>
                </a:tc>
                <a:extLst>
                  <a:ext uri="{0D108BD9-81ED-4DB2-BD59-A6C34878D82A}">
                    <a16:rowId xmlns:a16="http://schemas.microsoft.com/office/drawing/2014/main" val="10001"/>
                  </a:ext>
                </a:extLst>
              </a:tr>
              <a:tr h="197694">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Retention and completion/dropout</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11</a:t>
                      </a:r>
                    </a:p>
                  </a:txBody>
                  <a:tcPr marL="30866" marR="30866" marT="30866" marB="30866"/>
                </a:tc>
                <a:extLst>
                  <a:ext uri="{0D108BD9-81ED-4DB2-BD59-A6C34878D82A}">
                    <a16:rowId xmlns:a16="http://schemas.microsoft.com/office/drawing/2014/main" val="10002"/>
                  </a:ext>
                </a:extLst>
              </a:tr>
              <a:tr h="197694">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Assessment/measurement/evaluation</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10</a:t>
                      </a:r>
                    </a:p>
                  </a:txBody>
                  <a:tcPr marL="30866" marR="30866" marT="30866" marB="30866"/>
                </a:tc>
                <a:extLst>
                  <a:ext uri="{0D108BD9-81ED-4DB2-BD59-A6C34878D82A}">
                    <a16:rowId xmlns:a16="http://schemas.microsoft.com/office/drawing/2014/main" val="10003"/>
                  </a:ext>
                </a:extLst>
              </a:tr>
              <a:tr h="197694">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Instructional/MOOC design</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10</a:t>
                      </a:r>
                    </a:p>
                  </a:txBody>
                  <a:tcPr marL="30866" marR="30866" marT="30866" marB="30866"/>
                </a:tc>
                <a:extLst>
                  <a:ext uri="{0D108BD9-81ED-4DB2-BD59-A6C34878D82A}">
                    <a16:rowId xmlns:a16="http://schemas.microsoft.com/office/drawing/2014/main" val="10004"/>
                  </a:ext>
                </a:extLst>
              </a:tr>
              <a:tr h="197694">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Learners' experience</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10</a:t>
                      </a:r>
                    </a:p>
                  </a:txBody>
                  <a:tcPr marL="30866" marR="30866" marT="30866" marB="30866"/>
                </a:tc>
                <a:extLst>
                  <a:ext uri="{0D108BD9-81ED-4DB2-BD59-A6C34878D82A}">
                    <a16:rowId xmlns:a16="http://schemas.microsoft.com/office/drawing/2014/main" val="10005"/>
                  </a:ext>
                </a:extLst>
              </a:tr>
              <a:tr h="197694">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Satisfaction</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10</a:t>
                      </a:r>
                    </a:p>
                  </a:txBody>
                  <a:tcPr marL="30866" marR="30866" marT="30866" marB="30866"/>
                </a:tc>
                <a:extLst>
                  <a:ext uri="{0D108BD9-81ED-4DB2-BD59-A6C34878D82A}">
                    <a16:rowId xmlns:a16="http://schemas.microsoft.com/office/drawing/2014/main" val="10006"/>
                  </a:ext>
                </a:extLst>
              </a:tr>
              <a:tr h="197694">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Engagement</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8</a:t>
                      </a:r>
                    </a:p>
                  </a:txBody>
                  <a:tcPr marL="30866" marR="30866" marT="30866" marB="30866"/>
                </a:tc>
                <a:extLst>
                  <a:ext uri="{0D108BD9-81ED-4DB2-BD59-A6C34878D82A}">
                    <a16:rowId xmlns:a16="http://schemas.microsoft.com/office/drawing/2014/main" val="10007"/>
                  </a:ext>
                </a:extLst>
              </a:tr>
              <a:tr h="197694">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Attitude</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7</a:t>
                      </a:r>
                    </a:p>
                  </a:txBody>
                  <a:tcPr marL="30866" marR="30866" marT="30866" marB="30866"/>
                </a:tc>
                <a:extLst>
                  <a:ext uri="{0D108BD9-81ED-4DB2-BD59-A6C34878D82A}">
                    <a16:rowId xmlns:a16="http://schemas.microsoft.com/office/drawing/2014/main" val="10008"/>
                  </a:ext>
                </a:extLst>
              </a:tr>
              <a:tr h="197694">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Performance/outcome</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7</a:t>
                      </a:r>
                    </a:p>
                  </a:txBody>
                  <a:tcPr marL="30866" marR="30866" marT="30866" marB="30866"/>
                </a:tc>
                <a:extLst>
                  <a:ext uri="{0D108BD9-81ED-4DB2-BD59-A6C34878D82A}">
                    <a16:rowId xmlns:a16="http://schemas.microsoft.com/office/drawing/2014/main" val="10009"/>
                  </a:ext>
                </a:extLst>
              </a:tr>
              <a:tr h="197694">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Collaborative learning and peer support</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6</a:t>
                      </a:r>
                    </a:p>
                  </a:txBody>
                  <a:tcPr marL="30866" marR="30866" marT="30866" marB="30866"/>
                </a:tc>
                <a:extLst>
                  <a:ext uri="{0D108BD9-81ED-4DB2-BD59-A6C34878D82A}">
                    <a16:rowId xmlns:a16="http://schemas.microsoft.com/office/drawing/2014/main" val="10010"/>
                  </a:ext>
                </a:extLst>
              </a:tr>
              <a:tr h="197694">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Communication/interaction</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6</a:t>
                      </a:r>
                    </a:p>
                  </a:txBody>
                  <a:tcPr marL="30866" marR="30866" marT="30866" marB="30866"/>
                </a:tc>
                <a:extLst>
                  <a:ext uri="{0D108BD9-81ED-4DB2-BD59-A6C34878D82A}">
                    <a16:rowId xmlns:a16="http://schemas.microsoft.com/office/drawing/2014/main" val="10011"/>
                  </a:ext>
                </a:extLst>
              </a:tr>
              <a:tr h="197694">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Higher education</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5</a:t>
                      </a:r>
                    </a:p>
                  </a:txBody>
                  <a:tcPr marL="30866" marR="30866" marT="30866" marB="30866"/>
                </a:tc>
                <a:extLst>
                  <a:ext uri="{0D108BD9-81ED-4DB2-BD59-A6C34878D82A}">
                    <a16:rowId xmlns:a16="http://schemas.microsoft.com/office/drawing/2014/main" val="10012"/>
                  </a:ext>
                </a:extLst>
              </a:tr>
              <a:tr h="197694">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Professional development</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5</a:t>
                      </a:r>
                    </a:p>
                  </a:txBody>
                  <a:tcPr marL="30866" marR="30866" marT="30866" marB="30866"/>
                </a:tc>
                <a:extLst>
                  <a:ext uri="{0D108BD9-81ED-4DB2-BD59-A6C34878D82A}">
                    <a16:rowId xmlns:a16="http://schemas.microsoft.com/office/drawing/2014/main" val="10013"/>
                  </a:ext>
                </a:extLst>
              </a:tr>
              <a:tr h="197694">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Effectiveness</a:t>
                      </a:r>
                    </a:p>
                  </a:txBody>
                  <a:tcPr marL="30866" marR="30866" marT="30866" marB="30866"/>
                </a:tc>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4</a:t>
                      </a:r>
                    </a:p>
                  </a:txBody>
                  <a:tcPr marL="30866" marR="30866" marT="30866" marB="30866"/>
                </a:tc>
                <a:extLst>
                  <a:ext uri="{0D108BD9-81ED-4DB2-BD59-A6C34878D82A}">
                    <a16:rowId xmlns:a16="http://schemas.microsoft.com/office/drawing/2014/main" val="10014"/>
                  </a:ext>
                </a:extLst>
              </a:tr>
              <a:tr h="197694">
                <a:tc>
                  <a:txBody>
                    <a:bodyPr/>
                    <a:lstStyle/>
                    <a:p>
                      <a:pPr marL="0" marR="0">
                        <a:lnSpc>
                          <a:spcPct val="150000"/>
                        </a:lnSpc>
                        <a:spcBef>
                          <a:spcPts val="0"/>
                        </a:spcBef>
                        <a:spcAft>
                          <a:spcPts val="0"/>
                        </a:spcAft>
                      </a:pPr>
                      <a:r>
                        <a:rPr lang="en-US" sz="1200">
                          <a:effectLst/>
                          <a:latin typeface="Tahoma" panose="020B0604030504040204" pitchFamily="34" charset="0"/>
                          <a:ea typeface="Tahoma" panose="020B0604030504040204" pitchFamily="34" charset="0"/>
                          <a:cs typeface="Tahoma" panose="020B0604030504040204" pitchFamily="34" charset="0"/>
                        </a:rPr>
                        <a:t>Self-regulated learning</a:t>
                      </a:r>
                    </a:p>
                  </a:txBody>
                  <a:tcPr marL="30866" marR="30866" marT="30866" marB="30866"/>
                </a:tc>
                <a:tc>
                  <a:txBody>
                    <a:bodyPr/>
                    <a:lstStyle/>
                    <a:p>
                      <a:pPr marL="0" marR="0">
                        <a:lnSpc>
                          <a:spcPct val="150000"/>
                        </a:lnSpc>
                        <a:spcBef>
                          <a:spcPts val="0"/>
                        </a:spcBef>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4</a:t>
                      </a:r>
                    </a:p>
                  </a:txBody>
                  <a:tcPr marL="30866" marR="30866" marT="30866" marB="30866"/>
                </a:tc>
                <a:extLst>
                  <a:ext uri="{0D108BD9-81ED-4DB2-BD59-A6C34878D82A}">
                    <a16:rowId xmlns:a16="http://schemas.microsoft.com/office/drawing/2014/main" val="10015"/>
                  </a:ext>
                </a:extLst>
              </a:tr>
            </a:tbl>
          </a:graphicData>
        </a:graphic>
      </p:graphicFrame>
      <p:sp>
        <p:nvSpPr>
          <p:cNvPr id="7" name="Rectangle 1"/>
          <p:cNvSpPr>
            <a:spLocks noChangeArrowheads="1"/>
          </p:cNvSpPr>
          <p:nvPr/>
        </p:nvSpPr>
        <p:spPr bwMode="auto">
          <a:xfrm>
            <a:off x="-5676871" y="1552575"/>
            <a:ext cx="18434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Specific Topical Focus of MOOC Studies</a:t>
            </a:r>
            <a:endParaRPr kumimoji="0" lang="en-US" altLang="en-US"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4271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Results-RQ2-Research Focus</a:t>
            </a:r>
          </a:p>
        </p:txBody>
      </p:sp>
      <p:sp>
        <p:nvSpPr>
          <p:cNvPr id="3" name="Content Placeholder 2"/>
          <p:cNvSpPr>
            <a:spLocks noGrp="1"/>
          </p:cNvSpPr>
          <p:nvPr>
            <p:ph idx="1"/>
          </p:nvPr>
        </p:nvSpPr>
        <p:spPr/>
        <p:txBody>
          <a:bodyPr/>
          <a:lstStyle/>
          <a:p>
            <a:r>
              <a:rPr lang="en-US" b="1" dirty="0"/>
              <a:t>RQ2: What are the research focuses in MOOC studies?</a:t>
            </a:r>
          </a:p>
        </p:txBody>
      </p:sp>
      <p:sp>
        <p:nvSpPr>
          <p:cNvPr id="4" name="Rectangle 2"/>
          <p:cNvSpPr>
            <a:spLocks noChangeArrowheads="1"/>
          </p:cNvSpPr>
          <p:nvPr/>
        </p:nvSpPr>
        <p:spPr bwMode="auto">
          <a:xfrm>
            <a:off x="1784195" y="24867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94937715"/>
              </p:ext>
            </p:extLst>
          </p:nvPr>
        </p:nvGraphicFramePr>
        <p:xfrm>
          <a:off x="701041" y="2644063"/>
          <a:ext cx="7406639" cy="3121141"/>
        </p:xfrm>
        <a:graphic>
          <a:graphicData uri="http://schemas.openxmlformats.org/drawingml/2006/table">
            <a:tbl>
              <a:tblPr firstRow="1" firstCol="1" bandRow="1">
                <a:tableStyleId>{5C22544A-7EE6-4342-B048-85BDC9FD1C3A}</a:tableStyleId>
              </a:tblPr>
              <a:tblGrid>
                <a:gridCol w="1931047">
                  <a:extLst>
                    <a:ext uri="{9D8B030D-6E8A-4147-A177-3AD203B41FA5}">
                      <a16:colId xmlns:a16="http://schemas.microsoft.com/office/drawing/2014/main" val="20000"/>
                    </a:ext>
                  </a:extLst>
                </a:gridCol>
                <a:gridCol w="1771414">
                  <a:extLst>
                    <a:ext uri="{9D8B030D-6E8A-4147-A177-3AD203B41FA5}">
                      <a16:colId xmlns:a16="http://schemas.microsoft.com/office/drawing/2014/main" val="20001"/>
                    </a:ext>
                  </a:extLst>
                </a:gridCol>
                <a:gridCol w="1852089">
                  <a:extLst>
                    <a:ext uri="{9D8B030D-6E8A-4147-A177-3AD203B41FA5}">
                      <a16:colId xmlns:a16="http://schemas.microsoft.com/office/drawing/2014/main" val="20002"/>
                    </a:ext>
                  </a:extLst>
                </a:gridCol>
                <a:gridCol w="1852089">
                  <a:extLst>
                    <a:ext uri="{9D8B030D-6E8A-4147-A177-3AD203B41FA5}">
                      <a16:colId xmlns:a16="http://schemas.microsoft.com/office/drawing/2014/main" val="20003"/>
                    </a:ext>
                  </a:extLst>
                </a:gridCol>
              </a:tblGrid>
              <a:tr h="516905">
                <a:tc>
                  <a:txBody>
                    <a:bodyPr/>
                    <a:lstStyle/>
                    <a:p>
                      <a:pPr marL="0" marR="0">
                        <a:lnSpc>
                          <a:spcPct val="150000"/>
                        </a:lnSpc>
                        <a:spcBef>
                          <a:spcPts val="0"/>
                        </a:spcBef>
                        <a:spcAft>
                          <a:spcPts val="0"/>
                        </a:spcAft>
                      </a:pPr>
                      <a:r>
                        <a:rPr lang="en-US" sz="16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marL="0" marR="0">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Quantitative </a:t>
                      </a:r>
                    </a:p>
                  </a:txBody>
                  <a:tcPr marL="68580" marR="68580" marT="0" marB="0"/>
                </a:tc>
                <a:tc>
                  <a:txBody>
                    <a:bodyPr/>
                    <a:lstStyle/>
                    <a:p>
                      <a:pPr marL="0" marR="0">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Qualitative </a:t>
                      </a:r>
                    </a:p>
                  </a:txBody>
                  <a:tcPr marL="68580" marR="68580" marT="0" marB="0"/>
                </a:tc>
                <a:tc>
                  <a:txBody>
                    <a:bodyPr/>
                    <a:lstStyle/>
                    <a:p>
                      <a:pPr marL="0" marR="0">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Mixed methods</a:t>
                      </a:r>
                    </a:p>
                  </a:txBody>
                  <a:tcPr marL="68580" marR="68580" marT="0" marB="0"/>
                </a:tc>
                <a:extLst>
                  <a:ext uri="{0D108BD9-81ED-4DB2-BD59-A6C34878D82A}">
                    <a16:rowId xmlns:a16="http://schemas.microsoft.com/office/drawing/2014/main" val="10000"/>
                  </a:ext>
                </a:extLst>
              </a:tr>
              <a:tr h="516905">
                <a:tc>
                  <a:txBody>
                    <a:bodyPr/>
                    <a:lstStyle/>
                    <a:p>
                      <a:pPr marL="0" marR="0">
                        <a:lnSpc>
                          <a:spcPct val="150000"/>
                        </a:lnSpc>
                        <a:spcBef>
                          <a:spcPts val="0"/>
                        </a:spcBef>
                        <a:spcAft>
                          <a:spcPts val="0"/>
                        </a:spcAft>
                      </a:pPr>
                      <a:r>
                        <a:rPr lang="en-US" sz="1600" dirty="0">
                          <a:effectLst/>
                          <a:latin typeface="Tahoma" panose="020B0604030504040204" pitchFamily="34" charset="0"/>
                          <a:ea typeface="Tahoma" panose="020B0604030504040204" pitchFamily="34" charset="0"/>
                          <a:cs typeface="Tahoma" panose="020B0604030504040204" pitchFamily="34" charset="0"/>
                        </a:rPr>
                        <a:t>Student-focused</a:t>
                      </a:r>
                    </a:p>
                  </a:txBody>
                  <a:tcPr marL="68580" marR="68580" marT="0" marB="0"/>
                </a:tc>
                <a:tc>
                  <a:txBody>
                    <a:bodyPr/>
                    <a:lstStyle/>
                    <a:p>
                      <a:pPr marL="0" marR="0">
                        <a:lnSpc>
                          <a:spcPct val="150000"/>
                        </a:lnSpc>
                        <a:spcBef>
                          <a:spcPts val="0"/>
                        </a:spcBef>
                        <a:spcAft>
                          <a:spcPts val="0"/>
                        </a:spcAft>
                      </a:pPr>
                      <a:r>
                        <a:rPr lang="en-US" sz="1600" dirty="0">
                          <a:effectLst/>
                          <a:latin typeface="Tahoma" panose="020B0604030504040204" pitchFamily="34" charset="0"/>
                          <a:ea typeface="Tahoma" panose="020B0604030504040204" pitchFamily="34" charset="0"/>
                          <a:cs typeface="Tahoma" panose="020B0604030504040204" pitchFamily="34" charset="0"/>
                        </a:rPr>
                        <a:t>39</a:t>
                      </a:r>
                    </a:p>
                  </a:txBody>
                  <a:tcPr marL="68580" marR="68580" marT="0" marB="0"/>
                </a:tc>
                <a:tc>
                  <a:txBody>
                    <a:bodyPr/>
                    <a:lstStyle/>
                    <a:p>
                      <a:pPr marL="0" marR="0">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tc>
                  <a:txBody>
                    <a:bodyPr/>
                    <a:lstStyle/>
                    <a:p>
                      <a:pPr marL="0" marR="0">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val="10001"/>
                  </a:ext>
                </a:extLst>
              </a:tr>
              <a:tr h="640127">
                <a:tc>
                  <a:txBody>
                    <a:bodyPr/>
                    <a:lstStyle/>
                    <a:p>
                      <a:pPr marL="0" marR="0">
                        <a:lnSpc>
                          <a:spcPct val="150000"/>
                        </a:lnSpc>
                        <a:spcBef>
                          <a:spcPts val="0"/>
                        </a:spcBef>
                        <a:spcAft>
                          <a:spcPts val="0"/>
                        </a:spcAft>
                      </a:pPr>
                      <a:r>
                        <a:rPr lang="en-US" sz="1600" dirty="0">
                          <a:effectLst/>
                          <a:latin typeface="Tahoma" panose="020B0604030504040204" pitchFamily="34" charset="0"/>
                          <a:ea typeface="Tahoma" panose="020B0604030504040204" pitchFamily="34" charset="0"/>
                          <a:cs typeface="Tahoma" panose="020B0604030504040204" pitchFamily="34" charset="0"/>
                        </a:rPr>
                        <a:t>Design-focused</a:t>
                      </a:r>
                    </a:p>
                  </a:txBody>
                  <a:tcPr marL="68580" marR="68580" marT="0" marB="0"/>
                </a:tc>
                <a:tc>
                  <a:txBody>
                    <a:bodyPr/>
                    <a:lstStyle/>
                    <a:p>
                      <a:pPr marL="0" marR="0">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19</a:t>
                      </a:r>
                    </a:p>
                  </a:txBody>
                  <a:tcPr marL="68580" marR="68580" marT="0" marB="0"/>
                </a:tc>
                <a:tc>
                  <a:txBody>
                    <a:bodyPr/>
                    <a:lstStyle/>
                    <a:p>
                      <a:pPr marL="0" marR="0">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tc>
                <a:tc>
                  <a:txBody>
                    <a:bodyPr/>
                    <a:lstStyle/>
                    <a:p>
                      <a:pPr marL="0" marR="0">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17</a:t>
                      </a:r>
                    </a:p>
                  </a:txBody>
                  <a:tcPr marL="68580" marR="68580" marT="0" marB="0"/>
                </a:tc>
                <a:extLst>
                  <a:ext uri="{0D108BD9-81ED-4DB2-BD59-A6C34878D82A}">
                    <a16:rowId xmlns:a16="http://schemas.microsoft.com/office/drawing/2014/main" val="10002"/>
                  </a:ext>
                </a:extLst>
              </a:tr>
              <a:tr h="651709">
                <a:tc>
                  <a:txBody>
                    <a:bodyPr/>
                    <a:lstStyle/>
                    <a:p>
                      <a:pPr marL="0" marR="0">
                        <a:lnSpc>
                          <a:spcPct val="150000"/>
                        </a:lnSpc>
                        <a:spcBef>
                          <a:spcPts val="0"/>
                        </a:spcBef>
                        <a:spcAft>
                          <a:spcPts val="0"/>
                        </a:spcAft>
                      </a:pPr>
                      <a:r>
                        <a:rPr lang="en-US" sz="1600" dirty="0">
                          <a:effectLst/>
                          <a:latin typeface="Tahoma" panose="020B0604030504040204" pitchFamily="34" charset="0"/>
                          <a:ea typeface="Tahoma" panose="020B0604030504040204" pitchFamily="34" charset="0"/>
                          <a:cs typeface="Tahoma" panose="020B0604030504040204" pitchFamily="34" charset="0"/>
                        </a:rPr>
                        <a:t>Context and impact</a:t>
                      </a:r>
                    </a:p>
                  </a:txBody>
                  <a:tcPr marL="68580" marR="68580" marT="0" marB="0"/>
                </a:tc>
                <a:tc>
                  <a:txBody>
                    <a:bodyPr/>
                    <a:lstStyle/>
                    <a:p>
                      <a:pPr marL="0" marR="0">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tc>
                  <a:txBody>
                    <a:bodyPr/>
                    <a:lstStyle/>
                    <a:p>
                      <a:pPr marL="0" marR="0">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tc>
                <a:tc>
                  <a:txBody>
                    <a:bodyPr/>
                    <a:lstStyle/>
                    <a:p>
                      <a:pPr marL="0" marR="0">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tc>
                <a:extLst>
                  <a:ext uri="{0D108BD9-81ED-4DB2-BD59-A6C34878D82A}">
                    <a16:rowId xmlns:a16="http://schemas.microsoft.com/office/drawing/2014/main" val="10003"/>
                  </a:ext>
                </a:extLst>
              </a:tr>
              <a:tr h="765404">
                <a:tc>
                  <a:txBody>
                    <a:bodyPr/>
                    <a:lstStyle/>
                    <a:p>
                      <a:pPr marL="0" marR="0">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Instructor-focused</a:t>
                      </a:r>
                    </a:p>
                  </a:txBody>
                  <a:tcPr marL="68580" marR="68580" marT="0" marB="0"/>
                </a:tc>
                <a:tc>
                  <a:txBody>
                    <a:bodyPr/>
                    <a:lstStyle/>
                    <a:p>
                      <a:pPr marL="0" marR="0">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tc>
                  <a:txBody>
                    <a:bodyPr/>
                    <a:lstStyle/>
                    <a:p>
                      <a:pPr marL="0" marR="0">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tc>
                <a:tc>
                  <a:txBody>
                    <a:bodyPr/>
                    <a:lstStyle/>
                    <a:p>
                      <a:pPr marL="0" marR="0">
                        <a:lnSpc>
                          <a:spcPct val="150000"/>
                        </a:lnSpc>
                        <a:spcBef>
                          <a:spcPts val="0"/>
                        </a:spcBef>
                        <a:spcAft>
                          <a:spcPts val="0"/>
                        </a:spcAft>
                      </a:pPr>
                      <a:r>
                        <a:rPr lang="en-US" sz="1600" dirty="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tc>
                <a:extLst>
                  <a:ext uri="{0D108BD9-81ED-4DB2-BD59-A6C34878D82A}">
                    <a16:rowId xmlns:a16="http://schemas.microsoft.com/office/drawing/2014/main" val="10004"/>
                  </a:ext>
                </a:extLst>
              </a:tr>
            </a:tbl>
          </a:graphicData>
        </a:graphic>
      </p:graphicFrame>
      <p:sp>
        <p:nvSpPr>
          <p:cNvPr id="7" name="Rectangle 1"/>
          <p:cNvSpPr>
            <a:spLocks noChangeArrowheads="1"/>
          </p:cNvSpPr>
          <p:nvPr/>
        </p:nvSpPr>
        <p:spPr bwMode="auto">
          <a:xfrm>
            <a:off x="643256" y="2316254"/>
            <a:ext cx="50850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Research Methods Used in Each Research Topic</a:t>
            </a:r>
            <a:endParaRPr kumimoji="0" lang="en-US" altLang="en-US" sz="1600" b="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6576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829040" cy="990600"/>
          </a:xfrm>
        </p:spPr>
        <p:txBody>
          <a:bodyPr>
            <a:normAutofit/>
          </a:bodyPr>
          <a:lstStyle/>
          <a:p>
            <a:r>
              <a:rPr lang="en-US" sz="3200" dirty="0"/>
              <a:t>Results-RQ3-Geographical Distribution</a:t>
            </a:r>
          </a:p>
        </p:txBody>
      </p:sp>
      <p:sp>
        <p:nvSpPr>
          <p:cNvPr id="3" name="Content Placeholder 2"/>
          <p:cNvSpPr>
            <a:spLocks noGrp="1"/>
          </p:cNvSpPr>
          <p:nvPr>
            <p:ph idx="1"/>
          </p:nvPr>
        </p:nvSpPr>
        <p:spPr/>
        <p:txBody>
          <a:bodyPr/>
          <a:lstStyle/>
          <a:p>
            <a:r>
              <a:rPr lang="en-US" b="1" dirty="0"/>
              <a:t>RQ3: How are researchers of empirical MOOC studies geographically distributed?</a:t>
            </a:r>
          </a:p>
        </p:txBody>
      </p:sp>
      <p:sp>
        <p:nvSpPr>
          <p:cNvPr id="4" name="Rectangle 2"/>
          <p:cNvSpPr>
            <a:spLocks noChangeArrowheads="1"/>
          </p:cNvSpPr>
          <p:nvPr/>
        </p:nvSpPr>
        <p:spPr bwMode="auto">
          <a:xfrm>
            <a:off x="1784195" y="24867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p:cNvGraphicFramePr/>
          <p:nvPr>
            <p:extLst>
              <p:ext uri="{D42A27DB-BD31-4B8C-83A1-F6EECF244321}">
                <p14:modId xmlns:p14="http://schemas.microsoft.com/office/powerpoint/2010/main" val="1146672975"/>
              </p:ext>
            </p:extLst>
          </p:nvPr>
        </p:nvGraphicFramePr>
        <p:xfrm>
          <a:off x="832964" y="2443480"/>
          <a:ext cx="6888636" cy="4109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165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56717"/>
            <a:ext cx="7886700" cy="994172"/>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Registrations by MOOC Provider</a:t>
            </a:r>
          </a:p>
        </p:txBody>
      </p:sp>
      <p:cxnSp>
        <p:nvCxnSpPr>
          <p:cNvPr id="5" name="Straight Connector 4"/>
          <p:cNvCxnSpPr/>
          <p:nvPr/>
        </p:nvCxnSpPr>
        <p:spPr>
          <a:xfrm flipV="1">
            <a:off x="628650" y="1959769"/>
            <a:ext cx="8058150" cy="238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603498" y="2116934"/>
            <a:ext cx="8356873" cy="3726414"/>
          </a:xfrm>
        </p:spPr>
        <p:txBody>
          <a:bodyPr>
            <a:normAutofit/>
          </a:bodyPr>
          <a:lstStyle/>
          <a:p>
            <a:pPr marL="0" indent="0">
              <a:lnSpc>
                <a:spcPct val="120000"/>
              </a:lnSpc>
              <a:buNone/>
            </a:pPr>
            <a:r>
              <a:rPr lang="en-US" b="1" dirty="0">
                <a:latin typeface="Tahoma" panose="020B0604030504040204" pitchFamily="34" charset="0"/>
                <a:ea typeface="Tahoma" panose="020B0604030504040204" pitchFamily="34" charset="0"/>
                <a:cs typeface="Tahoma" panose="020B0604030504040204" pitchFamily="34" charset="0"/>
              </a:rPr>
              <a:t>Top 5 MOOC providers by number of registered users (2017)</a:t>
            </a:r>
          </a:p>
          <a:p>
            <a:pPr lvl="1">
              <a:lnSpc>
                <a:spcPct val="120000"/>
              </a:lnSpc>
            </a:pPr>
            <a:endParaRPr lang="en-US" dirty="0"/>
          </a:p>
        </p:txBody>
      </p:sp>
      <p:sp>
        <p:nvSpPr>
          <p:cNvPr id="4" name="Slide Number Placeholder 3"/>
          <p:cNvSpPr>
            <a:spLocks noGrp="1"/>
          </p:cNvSpPr>
          <p:nvPr>
            <p:ph type="sldNum" sz="quarter" idx="12"/>
          </p:nvPr>
        </p:nvSpPr>
        <p:spPr/>
        <p:txBody>
          <a:bodyPr/>
          <a:lstStyle/>
          <a:p>
            <a:pPr defTabSz="685800"/>
            <a:fld id="{EAD0547C-D32D-4A6F-8C9C-67D434304BD9}" type="slidenum">
              <a:rPr lang="en-US">
                <a:solidFill>
                  <a:prstClr val="black">
                    <a:tint val="75000"/>
                  </a:prstClr>
                </a:solidFill>
                <a:latin typeface="Calibri" panose="020F0502020204030204"/>
              </a:rPr>
              <a:pPr defTabSz="685800"/>
              <a:t>4</a:t>
            </a:fld>
            <a:endParaRPr lang="en-US">
              <a:solidFill>
                <a:prstClr val="black">
                  <a:tint val="75000"/>
                </a:prstClr>
              </a:solidFill>
              <a:latin typeface="Calibri" panose="020F0502020204030204"/>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674049"/>
            <a:ext cx="7543800" cy="2950464"/>
          </a:xfrm>
          <a:prstGeom prst="rect">
            <a:avLst/>
          </a:prstGeom>
        </p:spPr>
      </p:pic>
    </p:spTree>
    <p:extLst>
      <p:ext uri="{BB962C8B-B14F-4D97-AF65-F5344CB8AC3E}">
        <p14:creationId xmlns:p14="http://schemas.microsoft.com/office/powerpoint/2010/main" val="3798604406"/>
      </p:ext>
    </p:extLst>
  </p:cSld>
  <p:clrMapOvr>
    <a:masterClrMapping/>
  </p:clrMapOvr>
  <mc:AlternateContent xmlns:mc="http://schemas.openxmlformats.org/markup-compatibility/2006" xmlns:p14="http://schemas.microsoft.com/office/powerpoint/2010/main">
    <mc:Choice Requires="p14">
      <p:transition spd="slow" p14:dur="2000" advTm="72939"/>
    </mc:Choice>
    <mc:Fallback xmlns="">
      <p:transition spd="slow" advTm="72939"/>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022" y="187288"/>
            <a:ext cx="8130449" cy="1883884"/>
          </a:xfrm>
        </p:spPr>
        <p:txBody>
          <a:bodyPr>
            <a:normAutofit/>
          </a:bodyPr>
          <a:lstStyle/>
          <a:p>
            <a:pPr algn="ctr"/>
            <a:r>
              <a:rPr lang="en-US" sz="4000" b="1" dirty="0">
                <a:latin typeface="+mn-lt"/>
                <a:ea typeface="Tahoma" panose="020B0604030504040204" pitchFamily="34" charset="0"/>
                <a:cs typeface="Tahoma" panose="020B0604030504040204" pitchFamily="34" charset="0"/>
              </a:rPr>
              <a:t>Location of MOOC Research Team Members (2014–2016)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665" y="1729649"/>
            <a:ext cx="6600260" cy="5029200"/>
          </a:xfrm>
          <a:prstGeom prst="rect">
            <a:avLst/>
          </a:prstGeom>
        </p:spPr>
      </p:pic>
    </p:spTree>
    <p:extLst>
      <p:ext uri="{BB962C8B-B14F-4D97-AF65-F5344CB8AC3E}">
        <p14:creationId xmlns:p14="http://schemas.microsoft.com/office/powerpoint/2010/main" val="1159615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17840" cy="990600"/>
          </a:xfrm>
        </p:spPr>
        <p:txBody>
          <a:bodyPr>
            <a:normAutofit/>
          </a:bodyPr>
          <a:lstStyle/>
          <a:p>
            <a:r>
              <a:rPr lang="en-US" sz="3200" dirty="0"/>
              <a:t>Results-RQ4-Countries of the deliveries</a:t>
            </a:r>
          </a:p>
        </p:txBody>
      </p:sp>
      <p:sp>
        <p:nvSpPr>
          <p:cNvPr id="3" name="Content Placeholder 2"/>
          <p:cNvSpPr>
            <a:spLocks noGrp="1"/>
          </p:cNvSpPr>
          <p:nvPr>
            <p:ph idx="1"/>
          </p:nvPr>
        </p:nvSpPr>
        <p:spPr/>
        <p:txBody>
          <a:bodyPr>
            <a:normAutofit/>
          </a:bodyPr>
          <a:lstStyle/>
          <a:p>
            <a:r>
              <a:rPr lang="en-US" sz="2000" b="1" dirty="0"/>
              <a:t>RQ4: In terms of the delivery of the MOOC, what are the countries which are attracting the most research?</a:t>
            </a:r>
          </a:p>
        </p:txBody>
      </p:sp>
      <p:sp>
        <p:nvSpPr>
          <p:cNvPr id="4" name="Rectangle 2"/>
          <p:cNvSpPr>
            <a:spLocks noChangeArrowheads="1"/>
          </p:cNvSpPr>
          <p:nvPr/>
        </p:nvSpPr>
        <p:spPr bwMode="auto">
          <a:xfrm>
            <a:off x="1784195" y="24867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hart 5"/>
          <p:cNvGraphicFramePr/>
          <p:nvPr>
            <p:extLst>
              <p:ext uri="{D42A27DB-BD31-4B8C-83A1-F6EECF244321}">
                <p14:modId xmlns:p14="http://schemas.microsoft.com/office/powerpoint/2010/main" val="4180680633"/>
              </p:ext>
            </p:extLst>
          </p:nvPr>
        </p:nvGraphicFramePr>
        <p:xfrm>
          <a:off x="1148080" y="2486722"/>
          <a:ext cx="6573520" cy="4272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5788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022" y="187288"/>
            <a:ext cx="8130449" cy="1883884"/>
          </a:xfrm>
        </p:spPr>
        <p:txBody>
          <a:bodyPr>
            <a:normAutofit fontScale="90000"/>
          </a:bodyPr>
          <a:lstStyle/>
          <a:p>
            <a:pPr algn="ctr"/>
            <a:r>
              <a:rPr lang="en-US" b="1" dirty="0">
                <a:latin typeface="+mn-lt"/>
                <a:ea typeface="Tahoma" panose="020B0604030504040204" pitchFamily="34" charset="0"/>
                <a:cs typeface="Tahoma" panose="020B0604030504040204" pitchFamily="34" charset="0"/>
              </a:rPr>
              <a:t>Country of Origin of MOOC Delivery</a:t>
            </a:r>
            <a:br>
              <a:rPr lang="en-US" b="1" dirty="0">
                <a:latin typeface="+mn-lt"/>
                <a:ea typeface="Tahoma" panose="020B0604030504040204" pitchFamily="34" charset="0"/>
                <a:cs typeface="Tahoma" panose="020B0604030504040204" pitchFamily="34" charset="0"/>
              </a:rPr>
            </a:br>
            <a:r>
              <a:rPr lang="en-US" b="1" dirty="0">
                <a:latin typeface="+mn-lt"/>
                <a:ea typeface="Tahoma" panose="020B0604030504040204" pitchFamily="34" charset="0"/>
                <a:cs typeface="Tahoma" panose="020B0604030504040204" pitchFamily="34" charset="0"/>
              </a:rPr>
              <a:t>(2014–2016)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815" y="2176656"/>
            <a:ext cx="5926862" cy="4516091"/>
          </a:xfrm>
          <a:prstGeom prst="rect">
            <a:avLst/>
          </a:prstGeom>
        </p:spPr>
      </p:pic>
    </p:spTree>
    <p:extLst>
      <p:ext uri="{BB962C8B-B14F-4D97-AF65-F5344CB8AC3E}">
        <p14:creationId xmlns:p14="http://schemas.microsoft.com/office/powerpoint/2010/main" val="2073966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Implications</a:t>
            </a:r>
          </a:p>
        </p:txBody>
      </p:sp>
      <p:sp>
        <p:nvSpPr>
          <p:cNvPr id="3" name="Content Placeholder 2"/>
          <p:cNvSpPr>
            <a:spLocks noGrp="1"/>
          </p:cNvSpPr>
          <p:nvPr>
            <p:ph idx="1"/>
          </p:nvPr>
        </p:nvSpPr>
        <p:spPr>
          <a:xfrm>
            <a:off x="457200" y="1572237"/>
            <a:ext cx="8229600" cy="4876800"/>
          </a:xfrm>
        </p:spPr>
        <p:txBody>
          <a:bodyPr>
            <a:noAutofit/>
          </a:bodyPr>
          <a:lstStyle/>
          <a:p>
            <a:r>
              <a:rPr lang="en-US" sz="2800" b="1" dirty="0"/>
              <a:t>It may be advantageous for MOOC researchers to target MOOC instructors as well as instructional designers and the entire course development, production, and evaluation team.</a:t>
            </a:r>
          </a:p>
          <a:p>
            <a:endParaRPr lang="en-US" sz="2800" b="1" dirty="0"/>
          </a:p>
          <a:p>
            <a:r>
              <a:rPr lang="en-US" sz="2800" b="1" dirty="0"/>
              <a:t>The research on MOOCs remains a vital and growing area of interest for educational researchers across disciplines and regions of the world.</a:t>
            </a:r>
          </a:p>
          <a:p>
            <a:endParaRPr lang="en-US" sz="2800" b="1" dirty="0"/>
          </a:p>
          <a:p>
            <a:endParaRPr lang="en-US" sz="2800" b="1" dirty="0"/>
          </a:p>
          <a:p>
            <a:pPr marL="0" indent="0">
              <a:buNone/>
            </a:pPr>
            <a:endParaRPr lang="en-US" dirty="0"/>
          </a:p>
          <a:p>
            <a:endParaRPr lang="en-US" dirty="0"/>
          </a:p>
        </p:txBody>
      </p:sp>
    </p:spTree>
    <p:extLst>
      <p:ext uri="{BB962C8B-B14F-4D97-AF65-F5344CB8AC3E}">
        <p14:creationId xmlns:p14="http://schemas.microsoft.com/office/powerpoint/2010/main" val="1727965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Implications</a:t>
            </a:r>
          </a:p>
        </p:txBody>
      </p:sp>
      <p:sp>
        <p:nvSpPr>
          <p:cNvPr id="3" name="Content Placeholder 2"/>
          <p:cNvSpPr>
            <a:spLocks noGrp="1"/>
          </p:cNvSpPr>
          <p:nvPr>
            <p:ph idx="1"/>
          </p:nvPr>
        </p:nvSpPr>
        <p:spPr>
          <a:xfrm>
            <a:off x="457200" y="1572237"/>
            <a:ext cx="8229600" cy="4876800"/>
          </a:xfrm>
        </p:spPr>
        <p:txBody>
          <a:bodyPr>
            <a:noAutofit/>
          </a:bodyPr>
          <a:lstStyle/>
          <a:p>
            <a:r>
              <a:rPr lang="en-US" sz="2800" b="1" dirty="0"/>
              <a:t>Researchers will be better equipped to build upon and extend the MOOC studies to date by addressing novel topic areas and learner populations while experimenting with research methods yet to be attempted.</a:t>
            </a:r>
          </a:p>
          <a:p>
            <a:endParaRPr lang="en-US" sz="2800" b="1" dirty="0"/>
          </a:p>
          <a:p>
            <a:r>
              <a:rPr lang="en-US" sz="2800" b="1" dirty="0"/>
              <a:t>Potential funding agencies and institutes will have a better grasp of research areas and topics related to MOOC that might be highly beneficial.</a:t>
            </a:r>
          </a:p>
          <a:p>
            <a:endParaRPr lang="en-US" sz="2800" b="1" dirty="0"/>
          </a:p>
          <a:p>
            <a:endParaRPr lang="en-US" dirty="0"/>
          </a:p>
        </p:txBody>
      </p:sp>
    </p:spTree>
    <p:extLst>
      <p:ext uri="{BB962C8B-B14F-4D97-AF65-F5344CB8AC3E}">
        <p14:creationId xmlns:p14="http://schemas.microsoft.com/office/powerpoint/2010/main" val="2730611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Future directions</a:t>
            </a:r>
          </a:p>
        </p:txBody>
      </p:sp>
      <p:sp>
        <p:nvSpPr>
          <p:cNvPr id="3" name="Content Placeholder 2"/>
          <p:cNvSpPr>
            <a:spLocks noGrp="1"/>
          </p:cNvSpPr>
          <p:nvPr>
            <p:ph idx="1"/>
          </p:nvPr>
        </p:nvSpPr>
        <p:spPr>
          <a:xfrm>
            <a:off x="457200" y="1572237"/>
            <a:ext cx="8229600" cy="4876800"/>
          </a:xfrm>
        </p:spPr>
        <p:txBody>
          <a:bodyPr>
            <a:noAutofit/>
          </a:bodyPr>
          <a:lstStyle/>
          <a:p>
            <a:r>
              <a:rPr lang="en-US" sz="2800" b="1" dirty="0"/>
              <a:t>A continuous expansion of methodological approaches in MOOCs research is needed.</a:t>
            </a:r>
          </a:p>
          <a:p>
            <a:pPr marL="0" indent="0">
              <a:buNone/>
            </a:pPr>
            <a:endParaRPr lang="en-US" sz="2800" b="1" dirty="0"/>
          </a:p>
          <a:p>
            <a:r>
              <a:rPr lang="en-US" sz="2800" b="1" dirty="0"/>
              <a:t>Cross-cultural comparison research might indicate how MOOC research paradigms differ in various regions of the world.</a:t>
            </a:r>
          </a:p>
          <a:p>
            <a:endParaRPr lang="en-US" sz="2800" b="1" dirty="0"/>
          </a:p>
          <a:p>
            <a:r>
              <a:rPr lang="en-US" sz="2800" b="1" dirty="0"/>
              <a:t>More localized understanding of educational philosophies and values are needed. </a:t>
            </a:r>
          </a:p>
          <a:p>
            <a:pPr marL="0" indent="0">
              <a:buNone/>
            </a:pPr>
            <a:endParaRPr lang="en-US" dirty="0"/>
          </a:p>
          <a:p>
            <a:endParaRPr lang="en-US" dirty="0"/>
          </a:p>
        </p:txBody>
      </p:sp>
    </p:spTree>
    <p:extLst>
      <p:ext uri="{BB962C8B-B14F-4D97-AF65-F5344CB8AC3E}">
        <p14:creationId xmlns:p14="http://schemas.microsoft.com/office/powerpoint/2010/main" val="3344523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Questions and Comments</a:t>
            </a:r>
          </a:p>
        </p:txBody>
      </p:sp>
      <p:sp>
        <p:nvSpPr>
          <p:cNvPr id="3" name="Content Placeholder 2"/>
          <p:cNvSpPr>
            <a:spLocks noGrp="1"/>
          </p:cNvSpPr>
          <p:nvPr>
            <p:ph idx="1"/>
          </p:nvPr>
        </p:nvSpPr>
        <p:spPr>
          <a:xfrm>
            <a:off x="351692" y="1600200"/>
            <a:ext cx="8510954" cy="4876800"/>
          </a:xfrm>
        </p:spPr>
        <p:txBody>
          <a:bodyPr>
            <a:normAutofit/>
          </a:bodyPr>
          <a:lstStyle/>
          <a:p>
            <a:pPr marL="0" indent="0">
              <a:buNone/>
            </a:pPr>
            <a:endParaRPr lang="en-US" dirty="0"/>
          </a:p>
          <a:p>
            <a:pPr marL="0" indent="0" algn="ctr">
              <a:buNone/>
            </a:pPr>
            <a:r>
              <a:rPr lang="en-US" sz="3200" b="1" dirty="0" err="1"/>
              <a:t>Annisa</a:t>
            </a:r>
            <a:r>
              <a:rPr lang="en-US" sz="3200" b="1" dirty="0"/>
              <a:t> Sari, </a:t>
            </a:r>
            <a:r>
              <a:rPr lang="en-US" sz="3200" b="1" dirty="0">
                <a:hlinkClick r:id="rId2"/>
              </a:rPr>
              <a:t>annsari@umail.iu.edu</a:t>
            </a:r>
            <a:endParaRPr lang="id-ID" sz="3200" b="1" dirty="0"/>
          </a:p>
          <a:p>
            <a:pPr marL="0" indent="0" algn="ctr">
              <a:buNone/>
            </a:pPr>
            <a:r>
              <a:rPr lang="en-US" sz="3200" b="1" dirty="0" err="1"/>
              <a:t>Meina</a:t>
            </a:r>
            <a:r>
              <a:rPr lang="en-US" sz="3200" b="1" dirty="0"/>
              <a:t> Zhu, </a:t>
            </a:r>
            <a:r>
              <a:rPr lang="en-US" sz="3200" b="1" dirty="0">
                <a:hlinkClick r:id="rId3"/>
              </a:rPr>
              <a:t>meinzhu@umail.iu.edu</a:t>
            </a:r>
            <a:endParaRPr lang="en-US" sz="3200" b="1" dirty="0"/>
          </a:p>
          <a:p>
            <a:pPr marL="0" indent="0" algn="ctr">
              <a:buNone/>
            </a:pPr>
            <a:r>
              <a:rPr lang="en-US" sz="3200" b="1" dirty="0"/>
              <a:t> Indiana University</a:t>
            </a:r>
          </a:p>
          <a:p>
            <a:pPr algn="ctr"/>
            <a:endParaRPr lang="en-US" sz="3200" b="1" dirty="0"/>
          </a:p>
          <a:p>
            <a:pPr marL="0" indent="0" algn="ctr">
              <a:buNone/>
            </a:pPr>
            <a:r>
              <a:rPr lang="en-US" sz="3200" b="1" dirty="0"/>
              <a:t>Mimi </a:t>
            </a:r>
            <a:r>
              <a:rPr lang="en-US" sz="3200" b="1" dirty="0" err="1"/>
              <a:t>Miyoung</a:t>
            </a:r>
            <a:r>
              <a:rPr lang="en-US" sz="3200" b="1" dirty="0"/>
              <a:t> Lee, </a:t>
            </a:r>
            <a:r>
              <a:rPr lang="en-US" sz="3200" b="1" dirty="0" err="1"/>
              <a:t>Ph</a:t>
            </a:r>
            <a:r>
              <a:rPr lang="id-ID" sz="3200" b="1" dirty="0"/>
              <a:t>.</a:t>
            </a:r>
            <a:r>
              <a:rPr lang="en-US" sz="3200" b="1" dirty="0"/>
              <a:t>D.</a:t>
            </a:r>
            <a:r>
              <a:rPr lang="id-ID" sz="3200" b="1" dirty="0"/>
              <a:t>, </a:t>
            </a:r>
            <a:r>
              <a:rPr lang="en-US" sz="3200" b="1" dirty="0">
                <a:hlinkClick r:id="rId4"/>
              </a:rPr>
              <a:t>mlee7@uh.edu</a:t>
            </a:r>
            <a:endParaRPr lang="en-US" sz="3200" b="1" dirty="0"/>
          </a:p>
          <a:p>
            <a:pPr marL="0" indent="0" algn="ctr">
              <a:buNone/>
            </a:pPr>
            <a:r>
              <a:rPr lang="en-US" sz="3200" b="1" dirty="0"/>
              <a:t>University of Houston </a:t>
            </a:r>
          </a:p>
          <a:p>
            <a:pPr marL="0" indent="0" algn="ctr">
              <a:buNone/>
            </a:pPr>
            <a:endParaRPr lang="en-US" sz="2800" b="1" dirty="0"/>
          </a:p>
          <a:p>
            <a:pPr marL="0" indent="0" algn="ctr">
              <a:buNone/>
            </a:pPr>
            <a:endParaRPr lang="en-US" sz="2800" b="1" dirty="0"/>
          </a:p>
          <a:p>
            <a:pPr marL="0" indent="0" algn="ctr">
              <a:buNone/>
            </a:pPr>
            <a:endParaRPr lang="en-US" sz="2800" b="1" dirty="0"/>
          </a:p>
          <a:p>
            <a:pPr marL="0" indent="0" algn="ctr">
              <a:buNone/>
            </a:pPr>
            <a:endParaRPr lang="en-US" sz="2800" b="1" dirty="0"/>
          </a:p>
          <a:p>
            <a:endParaRPr lang="en-US" dirty="0"/>
          </a:p>
        </p:txBody>
      </p:sp>
    </p:spTree>
    <p:extLst>
      <p:ext uri="{BB962C8B-B14F-4D97-AF65-F5344CB8AC3E}">
        <p14:creationId xmlns:p14="http://schemas.microsoft.com/office/powerpoint/2010/main" val="2468665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Content Placeholder 2"/>
          <p:cNvSpPr>
            <a:spLocks noGrp="1"/>
          </p:cNvSpPr>
          <p:nvPr>
            <p:ph idx="1"/>
          </p:nvPr>
        </p:nvSpPr>
        <p:spPr/>
        <p:txBody>
          <a:bodyPr>
            <a:normAutofit fontScale="70000" lnSpcReduction="20000"/>
          </a:bodyPr>
          <a:lstStyle/>
          <a:p>
            <a:r>
              <a:rPr lang="en-US" sz="1400" dirty="0"/>
              <a:t>Almanac 2017-2018 (2017, August 13). Cumulative growth in number of MOOCs 2011-2017. </a:t>
            </a:r>
            <a:r>
              <a:rPr lang="en-US" sz="1400" i="1" dirty="0"/>
              <a:t>The Chronicle of Higher Education</a:t>
            </a:r>
            <a:r>
              <a:rPr lang="en-US" sz="1400" dirty="0"/>
              <a:t>. Retrieved from </a:t>
            </a:r>
            <a:r>
              <a:rPr lang="en-US" sz="1400" u="sng" dirty="0">
                <a:hlinkClick r:id="rId2"/>
              </a:rPr>
              <a:t>http://www.chronicle.com/article/Cumulative-Growth-in-Number-of/240707?cid=cp135</a:t>
            </a:r>
            <a:r>
              <a:rPr lang="en-US" sz="1400" dirty="0"/>
              <a:t> </a:t>
            </a:r>
          </a:p>
          <a:p>
            <a:r>
              <a:rPr lang="en-US" sz="1400" dirty="0"/>
              <a:t>Bali, M. (2014). MOOC pedagogy: Gleaning good practice from existing MOOCs. </a:t>
            </a:r>
            <a:r>
              <a:rPr lang="en-US" sz="1400" i="1" dirty="0"/>
              <a:t>MERLOT Journal of Online Learning and Teaching</a:t>
            </a:r>
            <a:r>
              <a:rPr lang="en-US" sz="1400" dirty="0"/>
              <a:t>, </a:t>
            </a:r>
            <a:r>
              <a:rPr lang="en-US" sz="1400" i="1" dirty="0"/>
              <a:t>10</a:t>
            </a:r>
            <a:r>
              <a:rPr lang="en-US" sz="1400" dirty="0"/>
              <a:t>(1), 44-56. Retrieved from </a:t>
            </a:r>
            <a:r>
              <a:rPr lang="en-US" sz="1400" u="sng" dirty="0">
                <a:hlinkClick r:id="rId3"/>
              </a:rPr>
              <a:t>https://oerknowledgecloud.org/sites/oerknowledgecloud.org/files/bali_0314.pdf</a:t>
            </a:r>
            <a:r>
              <a:rPr lang="en-US" sz="1400" dirty="0"/>
              <a:t> </a:t>
            </a:r>
          </a:p>
          <a:p>
            <a:r>
              <a:rPr lang="en-US" sz="1400" dirty="0" err="1"/>
              <a:t>Bieke</a:t>
            </a:r>
            <a:r>
              <a:rPr lang="en-US" sz="1400" dirty="0"/>
              <a:t>, S., De </a:t>
            </a:r>
            <a:r>
              <a:rPr lang="en-US" sz="1400" dirty="0" err="1"/>
              <a:t>Laat</a:t>
            </a:r>
            <a:r>
              <a:rPr lang="en-US" sz="1400" dirty="0"/>
              <a:t>, M., </a:t>
            </a:r>
            <a:r>
              <a:rPr lang="en-US" sz="1400" dirty="0" err="1"/>
              <a:t>Teplovs</a:t>
            </a:r>
            <a:r>
              <a:rPr lang="en-US" sz="1400" dirty="0"/>
              <a:t>, C., &amp; </a:t>
            </a:r>
            <a:r>
              <a:rPr lang="en-US" sz="1400" dirty="0" err="1"/>
              <a:t>Voogd</a:t>
            </a:r>
            <a:r>
              <a:rPr lang="en-US" sz="1400" dirty="0"/>
              <a:t>, S. (2014). Social learning analytics applied in a MOOC environment open education Europa. </a:t>
            </a:r>
            <a:r>
              <a:rPr lang="en-US" sz="1400" i="1" dirty="0"/>
              <a:t>eLearning Papers, 36,</a:t>
            </a:r>
            <a:r>
              <a:rPr lang="en-US" sz="1400" dirty="0"/>
              <a:t> 45–48.</a:t>
            </a:r>
          </a:p>
          <a:p>
            <a:r>
              <a:rPr lang="en-US" sz="1400" dirty="0"/>
              <a:t>Breslow, L., Pritchard, D. E., </a:t>
            </a:r>
            <a:r>
              <a:rPr lang="en-US" sz="1400" dirty="0" err="1"/>
              <a:t>DeBoer</a:t>
            </a:r>
            <a:r>
              <a:rPr lang="en-US" sz="1400" dirty="0"/>
              <a:t>, J., Stump, G. S., Ho, A. D., &amp; Seaton, D. T. (2013). Studying learning in the worldwide classroom: Research into </a:t>
            </a:r>
            <a:r>
              <a:rPr lang="en-US" sz="1400" dirty="0" err="1"/>
              <a:t>edX's</a:t>
            </a:r>
            <a:r>
              <a:rPr lang="en-US" sz="1400" dirty="0"/>
              <a:t> first MOOC. </a:t>
            </a:r>
            <a:r>
              <a:rPr lang="en-US" sz="1400" i="1" dirty="0"/>
              <a:t>Research &amp; Practice in Assessment, 8,</a:t>
            </a:r>
            <a:r>
              <a:rPr lang="en-US" sz="1400" dirty="0"/>
              <a:t> 13–25. Retrieved from </a:t>
            </a:r>
            <a:r>
              <a:rPr lang="en-US" sz="1400" u="sng" dirty="0">
                <a:hlinkClick r:id="rId4"/>
              </a:rPr>
              <a:t>http://files.eric.ed.gov/fulltext/EJ1062850.pdf</a:t>
            </a:r>
            <a:endParaRPr lang="en-US" sz="1400" dirty="0"/>
          </a:p>
          <a:p>
            <a:r>
              <a:rPr lang="en-US" sz="1400" dirty="0" err="1"/>
              <a:t>Bulfin</a:t>
            </a:r>
            <a:r>
              <a:rPr lang="en-US" sz="1400" dirty="0"/>
              <a:t>, S., </a:t>
            </a:r>
            <a:r>
              <a:rPr lang="en-US" sz="1400" dirty="0" err="1"/>
              <a:t>Pangrazio</a:t>
            </a:r>
            <a:r>
              <a:rPr lang="en-US" sz="1400" dirty="0"/>
              <a:t>, L., &amp; Selwyn, N. (2014). Making ‘MOOCs’: The construction of a new digital higher education within news media discourse. </a:t>
            </a:r>
            <a:r>
              <a:rPr lang="en-US" sz="1400" i="1" dirty="0"/>
              <a:t>The International Review of Research in Open and Distributed Learning, 15</a:t>
            </a:r>
            <a:r>
              <a:rPr lang="en-US" sz="1400" dirty="0"/>
              <a:t>(5). Retrieved from </a:t>
            </a:r>
            <a:r>
              <a:rPr lang="en-US" sz="1400" u="sng" dirty="0">
                <a:hlinkClick r:id="rId5"/>
              </a:rPr>
              <a:t>http://www.irrodl.org/index.php/irrodl/article/view/1856/3072</a:t>
            </a:r>
            <a:r>
              <a:rPr lang="en-US" sz="1400" dirty="0"/>
              <a:t> </a:t>
            </a:r>
          </a:p>
          <a:p>
            <a:r>
              <a:rPr lang="en-US" sz="1400" dirty="0"/>
              <a:t>Carver, L., &amp; Harrison, L. M. (2013). MOOCs and democratic education. </a:t>
            </a:r>
            <a:r>
              <a:rPr lang="en-US" sz="1400" i="1" dirty="0"/>
              <a:t>Liberal Education, 99</a:t>
            </a:r>
            <a:r>
              <a:rPr lang="en-US" sz="1400" dirty="0"/>
              <a:t>(4), 20. Retrieved from </a:t>
            </a:r>
            <a:r>
              <a:rPr lang="en-US" sz="1400" u="sng" dirty="0">
                <a:hlinkClick r:id="rId6"/>
              </a:rPr>
              <a:t>https://aacu.org/liberaleducation/2013/fall/carver-harrison</a:t>
            </a:r>
            <a:r>
              <a:rPr lang="en-US" sz="1400" dirty="0"/>
              <a:t>.</a:t>
            </a:r>
          </a:p>
          <a:p>
            <a:r>
              <a:rPr lang="en-US" sz="1400" dirty="0" err="1"/>
              <a:t>Coffrin</a:t>
            </a:r>
            <a:r>
              <a:rPr lang="en-US" sz="1400" dirty="0"/>
              <a:t>, C., Corrin, L., de Barba, P. &amp; Kennedy, G. (2014). Visualizing patterns of student engagement and performance in MOOCs. In M. </a:t>
            </a:r>
            <a:r>
              <a:rPr lang="en-US" sz="1400" dirty="0" err="1"/>
              <a:t>Pistilli</a:t>
            </a:r>
            <a:r>
              <a:rPr lang="en-US" sz="1400" dirty="0"/>
              <a:t>, </a:t>
            </a:r>
            <a:r>
              <a:rPr lang="en-US" sz="1400" dirty="0" err="1"/>
              <a:t>J.Willis</a:t>
            </a:r>
            <a:r>
              <a:rPr lang="en-US" sz="1400" dirty="0"/>
              <a:t>, D. Koch, K. Arnold, S. </a:t>
            </a:r>
            <a:r>
              <a:rPr lang="en-US" sz="1400" dirty="0" err="1"/>
              <a:t>Teasley</a:t>
            </a:r>
            <a:r>
              <a:rPr lang="en-US" sz="1400" dirty="0"/>
              <a:t>, A. Pardo (</a:t>
            </a:r>
            <a:r>
              <a:rPr lang="en-US" sz="1400" dirty="0" err="1"/>
              <a:t>Eds</a:t>
            </a:r>
            <a:r>
              <a:rPr lang="en-US" sz="1400" dirty="0"/>
              <a:t>), </a:t>
            </a:r>
            <a:r>
              <a:rPr lang="en-US" sz="1400" i="1" dirty="0"/>
              <a:t>Proceedings of the fourth international conference on learning analytics and knowledge—LAK ’14</a:t>
            </a:r>
            <a:r>
              <a:rPr lang="en-US" sz="1400" dirty="0"/>
              <a:t> (pp. 83–92). New York: ACM Press. </a:t>
            </a:r>
            <a:r>
              <a:rPr lang="en-US" sz="1400" dirty="0" err="1"/>
              <a:t>doi</a:t>
            </a:r>
            <a:r>
              <a:rPr lang="en-US" sz="1400" dirty="0"/>
              <a:t>: 10.1145/2567574.2567586</a:t>
            </a:r>
          </a:p>
          <a:p>
            <a:r>
              <a:rPr lang="en-US" sz="1400" dirty="0"/>
              <a:t>Creswell, J. W., Plano Clark, V. L., </a:t>
            </a:r>
            <a:r>
              <a:rPr lang="en-US" sz="1400" dirty="0" err="1"/>
              <a:t>Gutmann</a:t>
            </a:r>
            <a:r>
              <a:rPr lang="en-US" sz="1400" dirty="0"/>
              <a:t>, M. L., &amp; Hanson, W. E. (2003). Advanced mixed methods research designs. </a:t>
            </a:r>
            <a:r>
              <a:rPr lang="en-US" sz="1400" i="1" dirty="0"/>
              <a:t>Handbook of mixed methods in social and behavioral research</a:t>
            </a:r>
            <a:r>
              <a:rPr lang="en-US" sz="1400" dirty="0"/>
              <a:t>, 209, 240. Retrieved from </a:t>
            </a:r>
            <a:r>
              <a:rPr lang="en-US" sz="1400" u="sng" dirty="0">
                <a:hlinkClick r:id="rId7"/>
              </a:rPr>
              <a:t>http://www.corwin.com/sites/default/files/upm-binaries/19291_Chapter_7.pdf</a:t>
            </a:r>
            <a:r>
              <a:rPr lang="en-US" sz="1400" dirty="0"/>
              <a:t> </a:t>
            </a:r>
          </a:p>
          <a:p>
            <a:r>
              <a:rPr lang="en-US" sz="1400" dirty="0"/>
              <a:t>De Freitas, S. I., Morgan, J., &amp; Gibson, D. (2015). Will MOOCs transform learning and teaching in higher education? Engagement and course retention in online learning provision. </a:t>
            </a:r>
            <a:r>
              <a:rPr lang="en-US" sz="1400" i="1" dirty="0"/>
              <a:t>British Journal of Educational Technology, 46</a:t>
            </a:r>
            <a:r>
              <a:rPr lang="en-US" sz="1400" dirty="0"/>
              <a:t>(3), 455-471. doi:10.1111/bjet.12268.</a:t>
            </a:r>
          </a:p>
          <a:p>
            <a:r>
              <a:rPr lang="en-US" sz="1400" dirty="0"/>
              <a:t>Deng, R., &amp; </a:t>
            </a:r>
            <a:r>
              <a:rPr lang="en-US" sz="1400" dirty="0" err="1"/>
              <a:t>Benckendorff</a:t>
            </a:r>
            <a:r>
              <a:rPr lang="en-US" sz="1400" dirty="0"/>
              <a:t>, P. (2017). A contemporary review of research methods adopted to understand students’ and instructors’ use of massive open online courses (MOOCs). </a:t>
            </a:r>
            <a:r>
              <a:rPr lang="en-US" sz="1400" i="1" dirty="0"/>
              <a:t>International Journal of Information and Education Technology</a:t>
            </a:r>
            <a:r>
              <a:rPr lang="en-US" sz="1400" dirty="0"/>
              <a:t>, 7(8). </a:t>
            </a:r>
            <a:r>
              <a:rPr lang="en-US" sz="1400" dirty="0" err="1"/>
              <a:t>doi</a:t>
            </a:r>
            <a:r>
              <a:rPr lang="en-US" sz="1400" dirty="0"/>
              <a:t>: 10.18178/ijiet.2017.7.8.939</a:t>
            </a:r>
          </a:p>
          <a:p>
            <a:r>
              <a:rPr lang="en-US" sz="1400" dirty="0" err="1"/>
              <a:t>Downes</a:t>
            </a:r>
            <a:r>
              <a:rPr lang="en-US" sz="1400" dirty="0"/>
              <a:t>, S. (2008). Places to go: </a:t>
            </a:r>
            <a:r>
              <a:rPr lang="en-US" sz="1400" dirty="0" err="1"/>
              <a:t>Connectivism</a:t>
            </a:r>
            <a:r>
              <a:rPr lang="en-US" sz="1400" dirty="0"/>
              <a:t> and connective knowledge. </a:t>
            </a:r>
            <a:r>
              <a:rPr lang="en-US" sz="1400" i="1" dirty="0"/>
              <a:t>Innovate. Journal of Online Education, 5</a:t>
            </a:r>
            <a:r>
              <a:rPr lang="en-US" sz="1400" dirty="0"/>
              <a:t>(1), 1–6. Retrieved from </a:t>
            </a:r>
            <a:r>
              <a:rPr lang="en-US" sz="1400" u="sng" dirty="0">
                <a:hlinkClick r:id="rId8"/>
              </a:rPr>
              <a:t>http://nsuworks.nova.edu/cgi/viewcontent.cgi?article=1037&amp;context=innovate</a:t>
            </a:r>
            <a:r>
              <a:rPr lang="en-US" sz="1400" dirty="0"/>
              <a:t> </a:t>
            </a:r>
          </a:p>
          <a:p>
            <a:r>
              <a:rPr lang="en-US" sz="1400" dirty="0" err="1"/>
              <a:t>Ebben</a:t>
            </a:r>
            <a:r>
              <a:rPr lang="en-US" sz="1400" dirty="0"/>
              <a:t>, M., &amp; Murphy, J. S. (2014). Unpacking MOOC scholarly discourse: A review of nascent MOOC scholarship. </a:t>
            </a:r>
            <a:r>
              <a:rPr lang="en-US" sz="1400" i="1" dirty="0"/>
              <a:t>Learning, Media and Technology</a:t>
            </a:r>
            <a:r>
              <a:rPr lang="en-US" sz="1400" dirty="0"/>
              <a:t>, </a:t>
            </a:r>
            <a:r>
              <a:rPr lang="en-US" sz="1400" i="1" dirty="0"/>
              <a:t>39</a:t>
            </a:r>
            <a:r>
              <a:rPr lang="en-US" sz="1400" dirty="0"/>
              <a:t>(3), 328-345. http://dx.doi.org/10.1080/17439884.2013.878352</a:t>
            </a:r>
          </a:p>
          <a:p>
            <a:r>
              <a:rPr lang="en-US" sz="1400" dirty="0"/>
              <a:t>Fournier, H., &amp; Kop, R. (2015). MOOC learning experience design: Issues and challenges. </a:t>
            </a:r>
            <a:r>
              <a:rPr lang="en-US" sz="1400" i="1" dirty="0"/>
              <a:t>International Journal on E-Learning</a:t>
            </a:r>
            <a:r>
              <a:rPr lang="en-US" sz="1400" dirty="0"/>
              <a:t>, </a:t>
            </a:r>
            <a:r>
              <a:rPr lang="en-US" sz="1400" i="1" dirty="0"/>
              <a:t>14</a:t>
            </a:r>
            <a:r>
              <a:rPr lang="en-US" sz="1400" dirty="0"/>
              <a:t>(3), 289-304. Retrieved from https://scholar.google.com/scholar?hl=en&amp;q=MOOC+learning+experience+design%3A+Issues+and+challenges&amp;btnG=&amp;as_sdt=1%2C15&amp;as_sdtp=</a:t>
            </a:r>
            <a:endParaRPr lang="en-US" dirty="0"/>
          </a:p>
          <a:p>
            <a:endParaRPr lang="en-US" dirty="0"/>
          </a:p>
        </p:txBody>
      </p:sp>
    </p:spTree>
    <p:extLst>
      <p:ext uri="{BB962C8B-B14F-4D97-AF65-F5344CB8AC3E}">
        <p14:creationId xmlns:p14="http://schemas.microsoft.com/office/powerpoint/2010/main" val="4249705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Content Placeholder 2"/>
          <p:cNvSpPr>
            <a:spLocks noGrp="1"/>
          </p:cNvSpPr>
          <p:nvPr>
            <p:ph idx="1"/>
          </p:nvPr>
        </p:nvSpPr>
        <p:spPr/>
        <p:txBody>
          <a:bodyPr>
            <a:normAutofit fontScale="77500" lnSpcReduction="20000"/>
          </a:bodyPr>
          <a:lstStyle/>
          <a:p>
            <a:r>
              <a:rPr lang="en-US" sz="1600" dirty="0"/>
              <a:t>Shah, D. (2015). By the numbers: MOOCs in 2015. </a:t>
            </a:r>
            <a:r>
              <a:rPr lang="en-US" sz="1600" i="1" dirty="0"/>
              <a:t>Class Central</a:t>
            </a:r>
            <a:r>
              <a:rPr lang="en-US" sz="1600" dirty="0"/>
              <a:t>. Retrieved from </a:t>
            </a:r>
            <a:r>
              <a:rPr lang="en-US" sz="1600" u="sng" dirty="0">
                <a:hlinkClick r:id="rId2"/>
              </a:rPr>
              <a:t>https://www.class-central.com/report/moocs-2015-stats/</a:t>
            </a:r>
            <a:r>
              <a:rPr lang="en-US" sz="1600" dirty="0"/>
              <a:t> </a:t>
            </a:r>
          </a:p>
          <a:p>
            <a:r>
              <a:rPr lang="en-US" sz="1600" dirty="0"/>
              <a:t>Shah, D. (2016). By the numbers: MOOCs in 2016. </a:t>
            </a:r>
            <a:r>
              <a:rPr lang="en-US" sz="1600" i="1" dirty="0"/>
              <a:t>Class Central</a:t>
            </a:r>
            <a:r>
              <a:rPr lang="en-US" sz="1600" dirty="0"/>
              <a:t>. Retrieved from </a:t>
            </a:r>
            <a:r>
              <a:rPr lang="en-US" sz="1600" u="sng" dirty="0">
                <a:hlinkClick r:id="rId3"/>
              </a:rPr>
              <a:t>https://www.class-central.com/report/mooc-stats-2016/</a:t>
            </a:r>
            <a:endParaRPr lang="en-US" sz="1600" dirty="0"/>
          </a:p>
          <a:p>
            <a:r>
              <a:rPr lang="en-US" sz="1600" dirty="0"/>
              <a:t>Shah, D. (2017a, August 7). </a:t>
            </a:r>
            <a:r>
              <a:rPr lang="en-US" sz="1600" dirty="0" err="1"/>
              <a:t>FutureLearn</a:t>
            </a:r>
            <a:r>
              <a:rPr lang="en-US" sz="1600" dirty="0"/>
              <a:t> and Coventry University to roll out 50 online degrees. </a:t>
            </a:r>
            <a:r>
              <a:rPr lang="en-US" sz="1600" i="1" dirty="0"/>
              <a:t>Class Central</a:t>
            </a:r>
            <a:r>
              <a:rPr lang="en-US" sz="1600" dirty="0"/>
              <a:t>. Retrieved from </a:t>
            </a:r>
            <a:br>
              <a:rPr lang="en-US" sz="1600" dirty="0"/>
            </a:br>
            <a:r>
              <a:rPr lang="en-US" sz="1600" u="sng" dirty="0">
                <a:hlinkClick r:id="rId4"/>
              </a:rPr>
              <a:t>https://www.class-central.com/report/futurelearn-coventry-university-roll-50-online-degrees</a:t>
            </a:r>
            <a:endParaRPr lang="en-US" sz="1600" dirty="0"/>
          </a:p>
          <a:p>
            <a:r>
              <a:rPr lang="en-US" sz="1600" dirty="0"/>
              <a:t>Shah, D. (2017b, June 22). </a:t>
            </a:r>
            <a:r>
              <a:rPr lang="en-US" sz="1600" dirty="0" err="1"/>
              <a:t>MOOCWatch</a:t>
            </a:r>
            <a:r>
              <a:rPr lang="en-US" sz="1600" dirty="0"/>
              <a:t> #15: MOOCs find their audience. </a:t>
            </a:r>
            <a:r>
              <a:rPr lang="en-US" sz="1600" i="1" dirty="0"/>
              <a:t>Class Central</a:t>
            </a:r>
            <a:r>
              <a:rPr lang="en-US" sz="1600" dirty="0"/>
              <a:t>. Retrieved from</a:t>
            </a:r>
            <a:r>
              <a:rPr lang="en-US" sz="1600" u="sng" dirty="0"/>
              <a:t> </a:t>
            </a:r>
            <a:r>
              <a:rPr lang="en-US" sz="1600" u="sng" dirty="0">
                <a:hlinkClick r:id="rId5"/>
              </a:rPr>
              <a:t>https://www.class-central.com/report/moocwatch-15-moocs-lifelong-learners/</a:t>
            </a:r>
            <a:endParaRPr lang="en-US" sz="1600" dirty="0"/>
          </a:p>
          <a:p>
            <a:r>
              <a:rPr lang="en-US" sz="1600" dirty="0" err="1"/>
              <a:t>Skrypnyk</a:t>
            </a:r>
            <a:r>
              <a:rPr lang="en-US" sz="1600" dirty="0"/>
              <a:t>, O., </a:t>
            </a:r>
            <a:r>
              <a:rPr lang="en-US" sz="1600" dirty="0" err="1"/>
              <a:t>Joksimovic</a:t>
            </a:r>
            <a:r>
              <a:rPr lang="en-US" sz="1600" dirty="0"/>
              <a:t>́, S., </a:t>
            </a:r>
            <a:r>
              <a:rPr lang="en-US" sz="1600" dirty="0" err="1"/>
              <a:t>Kovanovic</a:t>
            </a:r>
            <a:r>
              <a:rPr lang="en-US" sz="1600" dirty="0"/>
              <a:t>́, V., </a:t>
            </a:r>
            <a:r>
              <a:rPr lang="en-US" sz="1600" dirty="0" err="1"/>
              <a:t>Gaševic</a:t>
            </a:r>
            <a:r>
              <a:rPr lang="en-US" sz="1600" dirty="0"/>
              <a:t>́, D., &amp; Dawson, S. (2015). Roles of course facilitators, learners, and technology in the flow of information of a </a:t>
            </a:r>
            <a:r>
              <a:rPr lang="en-US" sz="1600" dirty="0" err="1"/>
              <a:t>cMOOC</a:t>
            </a:r>
            <a:r>
              <a:rPr lang="en-US" sz="1600" dirty="0"/>
              <a:t>. </a:t>
            </a:r>
            <a:r>
              <a:rPr lang="en-US" sz="1600" i="1" dirty="0"/>
              <a:t>The International Review of Research in Open and Distributed Learning</a:t>
            </a:r>
            <a:r>
              <a:rPr lang="en-US" sz="1600" dirty="0"/>
              <a:t>, </a:t>
            </a:r>
            <a:r>
              <a:rPr lang="en-US" sz="1600" i="1" dirty="0"/>
              <a:t>16</a:t>
            </a:r>
            <a:r>
              <a:rPr lang="en-US" sz="1600" dirty="0"/>
              <a:t>(3). Retrieved from </a:t>
            </a:r>
            <a:r>
              <a:rPr lang="en-US" sz="1600" u="sng" dirty="0">
                <a:hlinkClick r:id="rId6"/>
              </a:rPr>
              <a:t>http://dx.doi.org/10.19173/irrodl.v16i3.2170</a:t>
            </a:r>
            <a:r>
              <a:rPr lang="en-US" sz="1600" dirty="0"/>
              <a:t> 	</a:t>
            </a:r>
          </a:p>
          <a:p>
            <a:r>
              <a:rPr lang="en-US" sz="1600" dirty="0" err="1"/>
              <a:t>Tashakkori</a:t>
            </a:r>
            <a:r>
              <a:rPr lang="en-US" sz="1600" dirty="0"/>
              <a:t>, A., &amp; </a:t>
            </a:r>
            <a:r>
              <a:rPr lang="en-US" sz="1600" dirty="0" err="1"/>
              <a:t>Teddlie</a:t>
            </a:r>
            <a:r>
              <a:rPr lang="en-US" sz="1600" dirty="0"/>
              <a:t>, C. (2003). </a:t>
            </a:r>
            <a:r>
              <a:rPr lang="en-US" sz="1600" i="1" dirty="0"/>
              <a:t>Handbook on mixed methods in the behavioral and social sciences</a:t>
            </a:r>
            <a:r>
              <a:rPr lang="en-US" sz="1600" dirty="0"/>
              <a:t>. Thousand Oaks, CA: Sage.</a:t>
            </a:r>
          </a:p>
          <a:p>
            <a:r>
              <a:rPr lang="en-US" sz="1600" dirty="0" err="1"/>
              <a:t>Veletsianos</a:t>
            </a:r>
            <a:r>
              <a:rPr lang="en-US" sz="1600" dirty="0"/>
              <a:t>, G., Collier, A., &amp; Schneider, E. (2015). Digging deeper into learners' experiences in MOOCs: Participation in social networks outside of MOOCs, notetaking, and contexts surrounding content consumption. </a:t>
            </a:r>
            <a:r>
              <a:rPr lang="en-US" sz="1600" i="1" dirty="0"/>
              <a:t>British Journal of Educational Technology, 46</a:t>
            </a:r>
            <a:r>
              <a:rPr lang="en-US" sz="1600" dirty="0"/>
              <a:t>(3), 570–587. doi:10.1111/bjet.12297</a:t>
            </a:r>
          </a:p>
          <a:p>
            <a:r>
              <a:rPr lang="en-US" sz="1600" dirty="0" err="1"/>
              <a:t>Veletsianos</a:t>
            </a:r>
            <a:r>
              <a:rPr lang="en-US" sz="1600" dirty="0"/>
              <a:t>, G., &amp; Shepherdson, P. (2015). Who studies MOOCs? </a:t>
            </a:r>
            <a:r>
              <a:rPr lang="en-US" sz="1600" dirty="0" err="1"/>
              <a:t>Interdisciplinarity</a:t>
            </a:r>
            <a:r>
              <a:rPr lang="en-US" sz="1600" dirty="0"/>
              <a:t> in MOOC research and its changes over time. </a:t>
            </a:r>
            <a:r>
              <a:rPr lang="en-US" sz="1600" i="1" dirty="0"/>
              <a:t>The International Review of Research in Open and Distributed Learning</a:t>
            </a:r>
            <a:r>
              <a:rPr lang="en-US" sz="1600" dirty="0"/>
              <a:t>, </a:t>
            </a:r>
            <a:r>
              <a:rPr lang="en-US" sz="1600" i="1" dirty="0"/>
              <a:t>16</a:t>
            </a:r>
            <a:r>
              <a:rPr lang="en-US" sz="1600" dirty="0"/>
              <a:t>(3). Retrieved from </a:t>
            </a:r>
            <a:r>
              <a:rPr lang="en-US" sz="1600" u="sng" dirty="0">
                <a:hlinkClick r:id="rId7"/>
              </a:rPr>
              <a:t>http://dx.doi.org/10.19173/irrodl.v16i3.2202</a:t>
            </a:r>
            <a:r>
              <a:rPr lang="en-US" sz="1600" dirty="0"/>
              <a:t> 	</a:t>
            </a:r>
          </a:p>
          <a:p>
            <a:r>
              <a:rPr lang="en-US" sz="1600" dirty="0" err="1"/>
              <a:t>Veletsianos</a:t>
            </a:r>
            <a:r>
              <a:rPr lang="en-US" sz="1600" dirty="0"/>
              <a:t>, G., &amp; Shepherdson, P. (2016). A systematic analysis and synthesis of the empirical MOOC literature published in 2013–2015. </a:t>
            </a:r>
            <a:r>
              <a:rPr lang="en-US" sz="1600" i="1" dirty="0"/>
              <a:t>The International Review of Research in Open and Distributed Learning</a:t>
            </a:r>
            <a:r>
              <a:rPr lang="en-US" sz="1600" dirty="0"/>
              <a:t>, </a:t>
            </a:r>
            <a:r>
              <a:rPr lang="en-US" sz="1600" i="1" dirty="0"/>
              <a:t>17</a:t>
            </a:r>
            <a:r>
              <a:rPr lang="en-US" sz="1600" dirty="0"/>
              <a:t>(2). Retrieved from </a:t>
            </a:r>
            <a:r>
              <a:rPr lang="en-US" sz="1600" u="sng" dirty="0">
                <a:hlinkClick r:id="rId8"/>
              </a:rPr>
              <a:t>http://dx.doi.org/10.19173/irrodl.v17i2.2448</a:t>
            </a:r>
            <a:r>
              <a:rPr lang="en-US" sz="1600" dirty="0"/>
              <a:t> 	</a:t>
            </a:r>
          </a:p>
          <a:p>
            <a:r>
              <a:rPr lang="en-US" sz="1600" dirty="0"/>
              <a:t>Yuan, L., Powell, S., &amp; Olivier, B. (2014). </a:t>
            </a:r>
            <a:r>
              <a:rPr lang="en-US" sz="1600" i="1" dirty="0"/>
              <a:t>Beyond MOOCs: Sustainable online learning in institutions – A white paper.</a:t>
            </a:r>
            <a:r>
              <a:rPr lang="en-US" sz="1600" dirty="0"/>
              <a:t> </a:t>
            </a:r>
            <a:r>
              <a:rPr lang="en-US" sz="1600" dirty="0" err="1"/>
              <a:t>Cetis</a:t>
            </a:r>
            <a:r>
              <a:rPr lang="en-US" sz="1600" dirty="0"/>
              <a:t> – Centre for Educational Technology, Interoperability and Standards. University of Bolton, UK. Retrieved from </a:t>
            </a:r>
            <a:r>
              <a:rPr lang="en-US" sz="1600" u="sng" dirty="0">
                <a:hlinkClick r:id="rId9"/>
              </a:rPr>
              <a:t>http://publications.cetis.org.uk/wp-content/uploads/2014/01/Beyond-MOOCs-Sustainable-Online-Learning-in-Institutions.pdf</a:t>
            </a:r>
            <a:endParaRPr lang="en-US" sz="1600" dirty="0"/>
          </a:p>
          <a:p>
            <a:endParaRPr lang="en-US" dirty="0"/>
          </a:p>
          <a:p>
            <a:endParaRPr lang="en-US" dirty="0"/>
          </a:p>
        </p:txBody>
      </p:sp>
    </p:spTree>
    <p:extLst>
      <p:ext uri="{BB962C8B-B14F-4D97-AF65-F5344CB8AC3E}">
        <p14:creationId xmlns:p14="http://schemas.microsoft.com/office/powerpoint/2010/main" val="114406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199" y="274638"/>
            <a:ext cx="7342909" cy="2821853"/>
          </a:xfrm>
        </p:spPr>
        <p:txBody>
          <a:bodyPr>
            <a:no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June 15, 2017</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800" b="1" dirty="0">
                <a:latin typeface="Tahoma" panose="020B0604030504040204" pitchFamily="34" charset="0"/>
                <a:ea typeface="Tahoma" panose="020B0604030504040204" pitchFamily="34" charset="0"/>
                <a:cs typeface="Tahoma" panose="020B0604030504040204" pitchFamily="34" charset="0"/>
              </a:rPr>
              <a:t>Massive List of MOOC Providers Around The World, China</a:t>
            </a:r>
            <a:br>
              <a:rPr lang="en-US" sz="2400" b="1" dirty="0">
                <a:latin typeface="Tahoma" panose="020B0604030504040204" pitchFamily="34" charset="0"/>
                <a:ea typeface="Tahoma" panose="020B0604030504040204" pitchFamily="34" charset="0"/>
                <a:cs typeface="Tahoma" panose="020B0604030504040204" pitchFamily="34" charset="0"/>
              </a:rPr>
            </a:br>
            <a:r>
              <a:rPr lang="en-US" sz="1600" b="1" dirty="0">
                <a:latin typeface="Tahoma" panose="020B0604030504040204" pitchFamily="34" charset="0"/>
                <a:ea typeface="Tahoma" panose="020B0604030504040204" pitchFamily="34" charset="0"/>
                <a:cs typeface="Tahoma" panose="020B0604030504040204" pitchFamily="34" charset="0"/>
              </a:rPr>
              <a:t>(Where to Find MOOCs: The Definitive Guide to MOOC Providers )</a:t>
            </a:r>
            <a:br>
              <a:rPr lang="en-US" sz="1600" b="1" dirty="0">
                <a:latin typeface="Tahoma" panose="020B0604030504040204" pitchFamily="34" charset="0"/>
                <a:ea typeface="Tahoma" panose="020B0604030504040204" pitchFamily="34" charset="0"/>
                <a:cs typeface="Tahoma" panose="020B0604030504040204" pitchFamily="34" charset="0"/>
              </a:rPr>
            </a:br>
            <a:r>
              <a:rPr lang="en-US" sz="2000" b="1" dirty="0">
                <a:latin typeface="Tahoma" panose="020B0604030504040204" pitchFamily="34" charset="0"/>
                <a:ea typeface="Tahoma" panose="020B0604030504040204" pitchFamily="34" charset="0"/>
                <a:cs typeface="Tahoma" panose="020B0604030504040204" pitchFamily="34" charset="0"/>
              </a:rPr>
              <a:t>University of China MOOC — icourse163.org / China</a:t>
            </a:r>
            <a:br>
              <a:rPr lang="en-US" sz="28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Class Central, </a:t>
            </a:r>
            <a:r>
              <a:rPr lang="en-US" sz="2400" b="1" dirty="0" err="1">
                <a:latin typeface="Tahoma" panose="020B0604030504040204" pitchFamily="34" charset="0"/>
                <a:ea typeface="Tahoma" panose="020B0604030504040204" pitchFamily="34" charset="0"/>
                <a:cs typeface="Tahoma" panose="020B0604030504040204" pitchFamily="34" charset="0"/>
              </a:rPr>
              <a:t>Dhawal</a:t>
            </a:r>
            <a:r>
              <a:rPr lang="en-US" sz="2400" b="1" dirty="0">
                <a:latin typeface="Tahoma" panose="020B0604030504040204" pitchFamily="34" charset="0"/>
                <a:ea typeface="Tahoma" panose="020B0604030504040204" pitchFamily="34" charset="0"/>
                <a:cs typeface="Tahoma" panose="020B0604030504040204" pitchFamily="34" charset="0"/>
              </a:rPr>
              <a:t> Shah</a:t>
            </a:r>
            <a:br>
              <a:rPr lang="en-US" sz="2000" b="1" dirty="0">
                <a:latin typeface="Tahoma" panose="020B0604030504040204" pitchFamily="34" charset="0"/>
                <a:ea typeface="Tahoma" panose="020B0604030504040204" pitchFamily="34" charset="0"/>
                <a:cs typeface="Tahoma" panose="020B0604030504040204" pitchFamily="34" charset="0"/>
              </a:rPr>
            </a:br>
            <a:r>
              <a:rPr lang="en-US" sz="800" b="1" dirty="0">
                <a:latin typeface="Tahoma" panose="020B0604030504040204" pitchFamily="34" charset="0"/>
                <a:ea typeface="Tahoma" panose="020B0604030504040204" pitchFamily="34" charset="0"/>
                <a:cs typeface="Tahoma" panose="020B0604030504040204" pitchFamily="34" charset="0"/>
                <a:hlinkClick r:id="rId2"/>
              </a:rPr>
              <a:t>https://www.class-central.com/report/mooc-providers-list/</a:t>
            </a:r>
            <a:r>
              <a:rPr lang="en-US" sz="800" b="1" dirty="0">
                <a:latin typeface="Tahoma" panose="020B0604030504040204" pitchFamily="34" charset="0"/>
                <a:ea typeface="Tahoma" panose="020B0604030504040204" pitchFamily="34" charset="0"/>
                <a:cs typeface="Tahoma" panose="020B0604030504040204" pitchFamily="34" charset="0"/>
              </a:rPr>
              <a:t> </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518" y="3307665"/>
            <a:ext cx="6289964" cy="3550335"/>
          </a:xfrm>
          <a:prstGeom prst="rect">
            <a:avLst/>
          </a:prstGeom>
        </p:spPr>
      </p:pic>
    </p:spTree>
    <p:extLst>
      <p:ext uri="{BB962C8B-B14F-4D97-AF65-F5344CB8AC3E}">
        <p14:creationId xmlns:p14="http://schemas.microsoft.com/office/powerpoint/2010/main" val="272699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6973" y="491728"/>
            <a:ext cx="7429500" cy="2194322"/>
          </a:xfrm>
        </p:spPr>
        <p:txBody>
          <a:bodyPr>
            <a:norm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June 15, 2017</a:t>
            </a:r>
            <a:br>
              <a:rPr lang="en-US" sz="2700" b="1" dirty="0">
                <a:latin typeface="Tahoma" panose="020B0604030504040204" pitchFamily="34" charset="0"/>
                <a:ea typeface="Tahoma" panose="020B0604030504040204" pitchFamily="34" charset="0"/>
                <a:cs typeface="Tahoma" panose="020B0604030504040204" pitchFamily="34" charset="0"/>
              </a:rPr>
            </a:br>
            <a:r>
              <a:rPr lang="en-US" sz="2700" b="1" dirty="0">
                <a:latin typeface="Tahoma" panose="020B0604030504040204" pitchFamily="34" charset="0"/>
                <a:ea typeface="Tahoma" panose="020B0604030504040204" pitchFamily="34" charset="0"/>
                <a:cs typeface="Tahoma" panose="020B0604030504040204" pitchFamily="34" charset="0"/>
              </a:rPr>
              <a:t>Massive List of MOOC Providers Around The World, K-MOOC (Korea)</a:t>
            </a:r>
            <a:br>
              <a:rPr lang="en-US" sz="2700" b="1" dirty="0">
                <a:latin typeface="Tahoma" panose="020B0604030504040204" pitchFamily="34" charset="0"/>
                <a:ea typeface="Tahoma" panose="020B0604030504040204" pitchFamily="34" charset="0"/>
                <a:cs typeface="Tahoma" panose="020B0604030504040204" pitchFamily="34" charset="0"/>
              </a:rPr>
            </a:br>
            <a:r>
              <a:rPr lang="en-US" sz="1800" b="1" dirty="0">
                <a:latin typeface="Tahoma" panose="020B0604030504040204" pitchFamily="34" charset="0"/>
                <a:ea typeface="Tahoma" panose="020B0604030504040204" pitchFamily="34" charset="0"/>
                <a:cs typeface="Tahoma" panose="020B0604030504040204" pitchFamily="34" charset="0"/>
              </a:rPr>
              <a:t>(Where to Find MOOCs: The Definitive Guide to MOOC Providers )</a:t>
            </a:r>
            <a:br>
              <a:rPr lang="en-US" sz="3100" b="1" dirty="0">
                <a:latin typeface="Tahoma" panose="020B0604030504040204" pitchFamily="34" charset="0"/>
                <a:ea typeface="Tahoma" panose="020B0604030504040204" pitchFamily="34" charset="0"/>
                <a:cs typeface="Tahoma" panose="020B0604030504040204" pitchFamily="34" charset="0"/>
              </a:rPr>
            </a:br>
            <a:r>
              <a:rPr lang="en-US" sz="750" b="1" dirty="0">
                <a:latin typeface="Tahoma" panose="020B0604030504040204" pitchFamily="34" charset="0"/>
                <a:ea typeface="Tahoma" panose="020B0604030504040204" pitchFamily="34" charset="0"/>
                <a:cs typeface="Tahoma" panose="020B0604030504040204" pitchFamily="34" charset="0"/>
                <a:hlinkClick r:id="rId2"/>
              </a:rPr>
              <a:t>https://www.class-central.com/report/mooc-providers-list/</a:t>
            </a:r>
            <a:r>
              <a:rPr lang="en-US" sz="750" b="1" dirty="0">
                <a:latin typeface="Tahoma" panose="020B0604030504040204" pitchFamily="34" charset="0"/>
                <a:ea typeface="Tahoma" panose="020B0604030504040204" pitchFamily="34" charset="0"/>
                <a:cs typeface="Tahoma" panose="020B0604030504040204" pitchFamily="34" charset="0"/>
              </a:rPr>
              <a:t> </a:t>
            </a:r>
            <a:endParaRPr lang="en-US" sz="15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568" y="3141785"/>
            <a:ext cx="6064220" cy="3498005"/>
          </a:xfrm>
          <a:prstGeom prst="rect">
            <a:avLst/>
          </a:prstGeom>
        </p:spPr>
      </p:pic>
    </p:spTree>
    <p:extLst>
      <p:ext uri="{BB962C8B-B14F-4D97-AF65-F5344CB8AC3E}">
        <p14:creationId xmlns:p14="http://schemas.microsoft.com/office/powerpoint/2010/main" val="162300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926" y="626810"/>
            <a:ext cx="7803572" cy="2194322"/>
          </a:xfrm>
        </p:spPr>
        <p:txBody>
          <a:bodyPr>
            <a:norm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June 15, 2017</a:t>
            </a:r>
            <a:br>
              <a:rPr lang="en-US" sz="2700" b="1" dirty="0">
                <a:latin typeface="Tahoma" panose="020B0604030504040204" pitchFamily="34" charset="0"/>
                <a:ea typeface="Tahoma" panose="020B0604030504040204" pitchFamily="34" charset="0"/>
                <a:cs typeface="Tahoma" panose="020B0604030504040204" pitchFamily="34" charset="0"/>
              </a:rPr>
            </a:br>
            <a:r>
              <a:rPr lang="en-US" sz="2700" b="1" dirty="0">
                <a:latin typeface="Tahoma" panose="020B0604030504040204" pitchFamily="34" charset="0"/>
                <a:ea typeface="Tahoma" panose="020B0604030504040204" pitchFamily="34" charset="0"/>
                <a:cs typeface="Tahoma" panose="020B0604030504040204" pitchFamily="34" charset="0"/>
              </a:rPr>
              <a:t>Massive List of MOOC Providers Around </a:t>
            </a:r>
            <a:br>
              <a:rPr lang="id-ID" sz="2700" b="1" dirty="0">
                <a:latin typeface="Tahoma" panose="020B0604030504040204" pitchFamily="34" charset="0"/>
                <a:ea typeface="Tahoma" panose="020B0604030504040204" pitchFamily="34" charset="0"/>
                <a:cs typeface="Tahoma" panose="020B0604030504040204" pitchFamily="34" charset="0"/>
              </a:rPr>
            </a:br>
            <a:r>
              <a:rPr lang="en-US" sz="2700" b="1" dirty="0">
                <a:latin typeface="Tahoma" panose="020B0604030504040204" pitchFamily="34" charset="0"/>
                <a:ea typeface="Tahoma" panose="020B0604030504040204" pitchFamily="34" charset="0"/>
                <a:cs typeface="Tahoma" panose="020B0604030504040204" pitchFamily="34" charset="0"/>
              </a:rPr>
              <a:t>The World, </a:t>
            </a:r>
            <a:r>
              <a:rPr lang="en-US" sz="2700" b="1" dirty="0" err="1">
                <a:latin typeface="Tahoma" panose="020B0604030504040204" pitchFamily="34" charset="0"/>
                <a:ea typeface="Tahoma" panose="020B0604030504040204" pitchFamily="34" charset="0"/>
                <a:cs typeface="Tahoma" panose="020B0604030504040204" pitchFamily="34" charset="0"/>
              </a:rPr>
              <a:t>IndonesiaX</a:t>
            </a:r>
            <a:r>
              <a:rPr lang="en-US" sz="2700" b="1" dirty="0">
                <a:latin typeface="Tahoma" panose="020B0604030504040204" pitchFamily="34" charset="0"/>
                <a:ea typeface="Tahoma" panose="020B0604030504040204" pitchFamily="34" charset="0"/>
                <a:cs typeface="Tahoma" panose="020B0604030504040204" pitchFamily="34" charset="0"/>
              </a:rPr>
              <a:t> </a:t>
            </a:r>
            <a:br>
              <a:rPr lang="en-US" sz="2700" b="1" dirty="0">
                <a:latin typeface="Tahoma" panose="020B0604030504040204" pitchFamily="34" charset="0"/>
                <a:ea typeface="Tahoma" panose="020B0604030504040204" pitchFamily="34" charset="0"/>
                <a:cs typeface="Tahoma" panose="020B0604030504040204" pitchFamily="34" charset="0"/>
              </a:rPr>
            </a:br>
            <a:r>
              <a:rPr lang="en-US" sz="1800" b="1" dirty="0">
                <a:latin typeface="Tahoma" panose="020B0604030504040204" pitchFamily="34" charset="0"/>
                <a:ea typeface="Tahoma" panose="020B0604030504040204" pitchFamily="34" charset="0"/>
                <a:cs typeface="Tahoma" panose="020B0604030504040204" pitchFamily="34" charset="0"/>
              </a:rPr>
              <a:t>(Where to Find MOOCs: The Definitive Guide to MOOC Providers )</a:t>
            </a:r>
            <a:br>
              <a:rPr lang="en-US" sz="3100" b="1" dirty="0">
                <a:latin typeface="Tahoma" panose="020B0604030504040204" pitchFamily="34" charset="0"/>
                <a:ea typeface="Tahoma" panose="020B0604030504040204" pitchFamily="34" charset="0"/>
                <a:cs typeface="Tahoma" panose="020B0604030504040204" pitchFamily="34" charset="0"/>
              </a:rPr>
            </a:br>
            <a:r>
              <a:rPr lang="en-US" sz="750" b="1" dirty="0">
                <a:latin typeface="Tahoma" panose="020B0604030504040204" pitchFamily="34" charset="0"/>
                <a:ea typeface="Tahoma" panose="020B0604030504040204" pitchFamily="34" charset="0"/>
                <a:cs typeface="Tahoma" panose="020B0604030504040204" pitchFamily="34" charset="0"/>
                <a:hlinkClick r:id="rId2"/>
              </a:rPr>
              <a:t>https://www.class-central.com/report/mooc-providers-list/</a:t>
            </a:r>
            <a:r>
              <a:rPr lang="en-US" sz="750" b="1" dirty="0">
                <a:latin typeface="Tahoma" panose="020B0604030504040204" pitchFamily="34" charset="0"/>
                <a:ea typeface="Tahoma" panose="020B0604030504040204" pitchFamily="34" charset="0"/>
                <a:cs typeface="Tahoma" panose="020B0604030504040204" pitchFamily="34" charset="0"/>
              </a:rPr>
              <a:t> </a:t>
            </a:r>
            <a:endParaRPr lang="en-US" sz="15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785" y="3094893"/>
            <a:ext cx="6435169" cy="3525100"/>
          </a:xfrm>
          <a:prstGeom prst="rect">
            <a:avLst/>
          </a:prstGeom>
        </p:spPr>
      </p:pic>
    </p:spTree>
    <p:extLst>
      <p:ext uri="{BB962C8B-B14F-4D97-AF65-F5344CB8AC3E}">
        <p14:creationId xmlns:p14="http://schemas.microsoft.com/office/powerpoint/2010/main" val="363590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3165" y="103910"/>
            <a:ext cx="6899562" cy="2421082"/>
          </a:xfrm>
        </p:spPr>
        <p:txBody>
          <a:bodyPr>
            <a:norm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By the Numbers: MOOCs in 2016</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200" b="1" dirty="0">
                <a:latin typeface="Tahoma" panose="020B0604030504040204" pitchFamily="34" charset="0"/>
                <a:ea typeface="Tahoma" panose="020B0604030504040204" pitchFamily="34" charset="0"/>
                <a:cs typeface="Tahoma" panose="020B0604030504040204" pitchFamily="34" charset="0"/>
              </a:rPr>
              <a:t>Class Central, </a:t>
            </a:r>
            <a:r>
              <a:rPr lang="en-US" sz="3200" b="1" dirty="0" err="1">
                <a:latin typeface="Tahoma" panose="020B0604030504040204" pitchFamily="34" charset="0"/>
                <a:ea typeface="Tahoma" panose="020B0604030504040204" pitchFamily="34" charset="0"/>
                <a:cs typeface="Tahoma" panose="020B0604030504040204" pitchFamily="34" charset="0"/>
              </a:rPr>
              <a:t>Dhawal</a:t>
            </a:r>
            <a:r>
              <a:rPr lang="en-US" sz="3200" b="1" dirty="0">
                <a:latin typeface="Tahoma" panose="020B0604030504040204" pitchFamily="34" charset="0"/>
                <a:ea typeface="Tahoma" panose="020B0604030504040204" pitchFamily="34" charset="0"/>
                <a:cs typeface="Tahoma" panose="020B0604030504040204" pitchFamily="34" charset="0"/>
              </a:rPr>
              <a:t> Shah</a:t>
            </a:r>
            <a:br>
              <a:rPr lang="en-US" sz="1800" b="1" dirty="0">
                <a:latin typeface="Tahoma" panose="020B0604030504040204" pitchFamily="34" charset="0"/>
                <a:ea typeface="Tahoma" panose="020B0604030504040204" pitchFamily="34" charset="0"/>
                <a:cs typeface="Tahoma" panose="020B0604030504040204" pitchFamily="34" charset="0"/>
              </a:rPr>
            </a:br>
            <a:r>
              <a:rPr lang="en-US" sz="750" b="1" dirty="0">
                <a:latin typeface="Tahoma" panose="020B0604030504040204" pitchFamily="34" charset="0"/>
                <a:ea typeface="Tahoma" panose="020B0604030504040204" pitchFamily="34" charset="0"/>
                <a:cs typeface="Tahoma" panose="020B0604030504040204" pitchFamily="34" charset="0"/>
                <a:hlinkClick r:id="rId2"/>
              </a:rPr>
              <a:t>https://www.class-central.com/report/mooc-stats-2016/</a:t>
            </a:r>
            <a:r>
              <a:rPr lang="en-US" sz="750" b="1" dirty="0">
                <a:latin typeface="Tahoma" panose="020B0604030504040204" pitchFamily="34" charset="0"/>
                <a:ea typeface="Tahoma" panose="020B0604030504040204" pitchFamily="34" charset="0"/>
                <a:cs typeface="Tahoma" panose="020B0604030504040204" pitchFamily="34" charset="0"/>
              </a:rPr>
              <a:t> </a:t>
            </a:r>
            <a:endParaRPr lang="en-US" sz="15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17077"/>
            <a:ext cx="8561187" cy="4874669"/>
          </a:xfrm>
          <a:prstGeom prst="rect">
            <a:avLst/>
          </a:prstGeom>
        </p:spPr>
      </p:pic>
    </p:spTree>
    <p:extLst>
      <p:ext uri="{BB962C8B-B14F-4D97-AF65-F5344CB8AC3E}">
        <p14:creationId xmlns:p14="http://schemas.microsoft.com/office/powerpoint/2010/main" val="115704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3415" y="772282"/>
            <a:ext cx="8335108" cy="1430027"/>
          </a:xfrm>
        </p:spPr>
        <p:txBody>
          <a:bodyPr>
            <a:normAutofit fontScale="90000"/>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November 2014</a:t>
            </a:r>
            <a:br>
              <a:rPr lang="en-US" sz="1500" dirty="0"/>
            </a:br>
            <a:r>
              <a:rPr lang="en-US" sz="2025" b="1" dirty="0">
                <a:solidFill>
                  <a:srgbClr val="0070C0"/>
                </a:solidFill>
                <a:latin typeface="Tahoma" panose="020B0604030504040204" pitchFamily="34" charset="0"/>
                <a:ea typeface="Tahoma" panose="020B0604030504040204" pitchFamily="34" charset="0"/>
                <a:cs typeface="Tahoma" panose="020B0604030504040204" pitchFamily="34" charset="0"/>
              </a:rPr>
              <a:t>Where is Research on Massive Open Online Courses Headed? A Data Analysis of the MOOC Research Initiative</a:t>
            </a:r>
            <a:br>
              <a:rPr lang="en-US" sz="15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sz="2025" b="1" dirty="0" err="1">
                <a:latin typeface="Tahoma" panose="020B0604030504040204" pitchFamily="34" charset="0"/>
                <a:ea typeface="Tahoma" panose="020B0604030504040204" pitchFamily="34" charset="0"/>
                <a:cs typeface="Tahoma" panose="020B0604030504040204" pitchFamily="34" charset="0"/>
              </a:rPr>
              <a:t>Gašević</a:t>
            </a:r>
            <a:r>
              <a:rPr lang="en-US" sz="2025" b="1" dirty="0">
                <a:latin typeface="Tahoma" panose="020B0604030504040204" pitchFamily="34" charset="0"/>
                <a:ea typeface="Tahoma" panose="020B0604030504040204" pitchFamily="34" charset="0"/>
                <a:cs typeface="Tahoma" panose="020B0604030504040204" pitchFamily="34" charset="0"/>
              </a:rPr>
              <a:t>, </a:t>
            </a:r>
            <a:r>
              <a:rPr lang="en-US" sz="2025" b="1" dirty="0" err="1">
                <a:latin typeface="Tahoma" panose="020B0604030504040204" pitchFamily="34" charset="0"/>
                <a:ea typeface="Tahoma" panose="020B0604030504040204" pitchFamily="34" charset="0"/>
                <a:cs typeface="Tahoma" panose="020B0604030504040204" pitchFamily="34" charset="0"/>
              </a:rPr>
              <a:t>Kovanović</a:t>
            </a:r>
            <a:r>
              <a:rPr lang="en-US" sz="2025" b="1" dirty="0">
                <a:latin typeface="Tahoma" panose="020B0604030504040204" pitchFamily="34" charset="0"/>
                <a:ea typeface="Tahoma" panose="020B0604030504040204" pitchFamily="34" charset="0"/>
                <a:cs typeface="Tahoma" panose="020B0604030504040204" pitchFamily="34" charset="0"/>
              </a:rPr>
              <a:t>, </a:t>
            </a:r>
            <a:r>
              <a:rPr lang="en-US" sz="2025" b="1" dirty="0" err="1">
                <a:latin typeface="Tahoma" panose="020B0604030504040204" pitchFamily="34" charset="0"/>
                <a:ea typeface="Tahoma" panose="020B0604030504040204" pitchFamily="34" charset="0"/>
                <a:cs typeface="Tahoma" panose="020B0604030504040204" pitchFamily="34" charset="0"/>
              </a:rPr>
              <a:t>Joksimović</a:t>
            </a:r>
            <a:r>
              <a:rPr lang="en-US" sz="2025" b="1" dirty="0">
                <a:latin typeface="Tahoma" panose="020B0604030504040204" pitchFamily="34" charset="0"/>
                <a:ea typeface="Tahoma" panose="020B0604030504040204" pitchFamily="34" charset="0"/>
                <a:cs typeface="Tahoma" panose="020B0604030504040204" pitchFamily="34" charset="0"/>
              </a:rPr>
              <a:t>, and Siemens, </a:t>
            </a:r>
            <a:r>
              <a:rPr lang="en-US" sz="2025" b="1" i="1" dirty="0">
                <a:latin typeface="Tahoma" panose="020B0604030504040204" pitchFamily="34" charset="0"/>
                <a:ea typeface="Tahoma" panose="020B0604030504040204" pitchFamily="34" charset="0"/>
                <a:cs typeface="Tahoma" panose="020B0604030504040204" pitchFamily="34" charset="0"/>
              </a:rPr>
              <a:t>IRRODL</a:t>
            </a:r>
            <a:r>
              <a:rPr lang="en-US" sz="2025" b="1" dirty="0">
                <a:latin typeface="Tahoma" panose="020B0604030504040204" pitchFamily="34" charset="0"/>
                <a:ea typeface="Tahoma" panose="020B0604030504040204" pitchFamily="34" charset="0"/>
                <a:cs typeface="Tahoma" panose="020B0604030504040204" pitchFamily="34" charset="0"/>
              </a:rPr>
              <a:t>, 15(5), 143-176</a:t>
            </a:r>
            <a:br>
              <a:rPr lang="en-US" sz="750" b="1" dirty="0">
                <a:latin typeface="Tahoma" panose="020B0604030504040204" pitchFamily="34" charset="0"/>
                <a:ea typeface="Tahoma" panose="020B0604030504040204" pitchFamily="34" charset="0"/>
                <a:cs typeface="Tahoma" panose="020B0604030504040204" pitchFamily="34" charset="0"/>
              </a:rPr>
            </a:br>
            <a:r>
              <a:rPr lang="en-US" sz="1200" b="1" dirty="0">
                <a:latin typeface="Tahoma" panose="020B0604030504040204" pitchFamily="34" charset="0"/>
                <a:ea typeface="Tahoma" panose="020B0604030504040204" pitchFamily="34" charset="0"/>
                <a:cs typeface="Tahoma" panose="020B0604030504040204" pitchFamily="34" charset="0"/>
                <a:hlinkClick r:id="rId2"/>
              </a:rPr>
              <a:t>http://www.irrodl.org/index.php/irrodl/article/view/1954</a:t>
            </a:r>
            <a:r>
              <a:rPr lang="en-US" sz="1200" b="1" dirty="0">
                <a:latin typeface="Tahoma" panose="020B0604030504040204" pitchFamily="34" charset="0"/>
                <a:ea typeface="Tahoma" panose="020B0604030504040204" pitchFamily="34" charset="0"/>
                <a:cs typeface="Tahoma" panose="020B0604030504040204" pitchFamily="34" charset="0"/>
              </a:rPr>
              <a:t> </a:t>
            </a:r>
            <a:endParaRPr lang="en-US" sz="750"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976745" y="2675034"/>
            <a:ext cx="7481456" cy="2776840"/>
          </a:xfrm>
        </p:spPr>
        <p:txBody>
          <a:bodyPr>
            <a:normAutofit/>
          </a:bodyPr>
          <a:lstStyle/>
          <a:p>
            <a:pPr marL="0" indent="0">
              <a:spcBef>
                <a:spcPts val="0"/>
              </a:spcBef>
              <a:buNone/>
            </a:pPr>
            <a:r>
              <a:rPr lang="en-US" sz="2800" b="1" dirty="0">
                <a:latin typeface="Tahoma" panose="020B0604030504040204" pitchFamily="34" charset="0"/>
                <a:ea typeface="Tahoma" panose="020B0604030504040204" pitchFamily="34" charset="0"/>
                <a:cs typeface="Tahoma" panose="020B0604030504040204" pitchFamily="34" charset="0"/>
              </a:rPr>
              <a:t>“Research needs to come up with theoretical underpinnings that will explain factors related to social aspects in MOOCs that have a completely new context and offer practical guidance of course design and instruction.” (p. 167)</a:t>
            </a:r>
          </a:p>
        </p:txBody>
      </p:sp>
    </p:spTree>
    <p:extLst>
      <p:ext uri="{BB962C8B-B14F-4D97-AF65-F5344CB8AC3E}">
        <p14:creationId xmlns:p14="http://schemas.microsoft.com/office/powerpoint/2010/main" val="4274940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LL 104">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COLL 104</Template>
  <TotalTime>7983</TotalTime>
  <Words>2443</Words>
  <Application>Microsoft Office PowerPoint</Application>
  <PresentationFormat>On-screen Show (4:3)</PresentationFormat>
  <Paragraphs>294</Paragraphs>
  <Slides>48</Slides>
  <Notes>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48</vt:i4>
      </vt:variant>
    </vt:vector>
  </HeadingPairs>
  <TitlesOfParts>
    <vt:vector size="58" baseType="lpstr">
      <vt:lpstr>Arial</vt:lpstr>
      <vt:lpstr>Calibri</vt:lpstr>
      <vt:lpstr>Calibri Light</vt:lpstr>
      <vt:lpstr>Tahoma</vt:lpstr>
      <vt:lpstr>Times New Roman</vt:lpstr>
      <vt:lpstr>COLL 104</vt:lpstr>
      <vt:lpstr>Office Theme</vt:lpstr>
      <vt:lpstr>2_Office Theme</vt:lpstr>
      <vt:lpstr>5_Office Theme</vt:lpstr>
      <vt:lpstr>1_Office Theme</vt:lpstr>
      <vt:lpstr>A Systematic Review of Research Methods and Topics of the Empirical MOOC Literature (2014-2016)</vt:lpstr>
      <vt:lpstr>Growth of MOOCs</vt:lpstr>
      <vt:lpstr>Growth of MOOCs</vt:lpstr>
      <vt:lpstr>Registrations by MOOC Provider</vt:lpstr>
      <vt:lpstr>June 15, 2017 Massive List of MOOC Providers Around The World, China (Where to Find MOOCs: The Definitive Guide to MOOC Providers ) University of China MOOC — icourse163.org / China Class Central, Dhawal Shah https://www.class-central.com/report/mooc-providers-list/ </vt:lpstr>
      <vt:lpstr>June 15, 2017 Massive List of MOOC Providers Around The World, K-MOOC (Korea) (Where to Find MOOCs: The Definitive Guide to MOOC Providers ) https://www.class-central.com/report/mooc-providers-list/ </vt:lpstr>
      <vt:lpstr>June 15, 2017 Massive List of MOOC Providers Around  The World, IndonesiaX  (Where to Find MOOCs: The Definitive Guide to MOOC Providers ) https://www.class-central.com/report/mooc-providers-list/ </vt:lpstr>
      <vt:lpstr>By the Numbers: MOOCs in 2016 Class Central, Dhawal Shah https://www.class-central.com/report/mooc-stats-2016/ </vt:lpstr>
      <vt:lpstr>November 2014 Where is Research on Massive Open Online Courses Headed? A Data Analysis of the MOOC Research Initiative Gašević, Kovanović, Joksimović, and Siemens, IRRODL, 15(5), 143-176 http://www.irrodl.org/index.php/irrodl/article/view/1954 </vt:lpstr>
      <vt:lpstr>PowerPoint Presentation</vt:lpstr>
      <vt:lpstr>May 25, 2015 Digging deeper into learners’ experiences in MOOCs: Participation in social networks outside of MOOCs, notetaking and contexts surrounding content consumption Veletsianos, Collier, &amp; Schneider, BJET, 46(3), 570-587. http://onlinelibrary.wiley.com/doi/10.1111/bjet.12297/abstract </vt:lpstr>
      <vt:lpstr>May 25, 2015 Digging deeper into learners’ experiences in MOOCs: Participation in social networks outside of MOOCs, notetaking and contexts surrounding content consumption Veletsianos, Collier, &amp; Schneider, BJET, 46(3), 570-587. http://onlinelibrary.wiley.com/doi/10.1111/bjet.12297/abstract </vt:lpstr>
      <vt:lpstr>PowerPoint Presentation</vt:lpstr>
      <vt:lpstr>February 2016 A Systematic Analysis and Synthesis of the Empirical MOOC Literature Published in 2013-2015 George Veletsianos and Peter Sheperdson, IRRODL, 17(2), 198-221 http://www.irrodl.org/index.php/irrodl/article/view/2448/3655 </vt:lpstr>
      <vt:lpstr>August 2017 A Contemporary Review of Research Methods Adopted to Understand Students’ and Instructors’ Use of Massive Open Online Courses (MOOCs) Ruiqi Deng and Pierre Benckendorff, International Journal of Information and Education Technology, 7(8), 601-607.</vt:lpstr>
      <vt:lpstr>August 2017 A Contemporary Review of Research Methods Adopted to Understand Students’ and Instructors’ Use of Massive Open Online Courses (MOOCs) Ruiqi Deng and Pierre Benckendorff, International Journal of Information and Education Technology, 7(8), 601-607.</vt:lpstr>
      <vt:lpstr>Research Background</vt:lpstr>
      <vt:lpstr>Research Purpose &amp; Questions</vt:lpstr>
      <vt:lpstr>Research Method-Data Collection</vt:lpstr>
      <vt:lpstr>Research Method-Data Collection</vt:lpstr>
      <vt:lpstr>Research Method-Data Collection</vt:lpstr>
      <vt:lpstr>Research Method-Data Collection</vt:lpstr>
      <vt:lpstr>Context</vt:lpstr>
      <vt:lpstr>Context</vt:lpstr>
      <vt:lpstr>Research Method-Data Analysis</vt:lpstr>
      <vt:lpstr>Research Method-Data Analysis</vt:lpstr>
      <vt:lpstr>Research Method-Data Analysis</vt:lpstr>
      <vt:lpstr>Research Method-Data Analysis</vt:lpstr>
      <vt:lpstr>Results-RQ1-Data Collection Methods</vt:lpstr>
      <vt:lpstr>Results-RQ1-Data Collection Methods</vt:lpstr>
      <vt:lpstr>Data Sources of MOOC Research   (2014–2016)</vt:lpstr>
      <vt:lpstr>Results-RQ1-Data Collection Methods</vt:lpstr>
      <vt:lpstr>Specific Analytic Method for MOOC Research (2014–2016)</vt:lpstr>
      <vt:lpstr>Results-RQ1-Data Analysis Methods</vt:lpstr>
      <vt:lpstr>Results-RQ2-Research Focus</vt:lpstr>
      <vt:lpstr>Specific Topics of MOOC  Research (2014–2016)</vt:lpstr>
      <vt:lpstr>Results-RQ2-Research Focus</vt:lpstr>
      <vt:lpstr>Results-RQ2-Research Focus</vt:lpstr>
      <vt:lpstr>Results-RQ3-Geographical Distribution</vt:lpstr>
      <vt:lpstr>Location of MOOC Research Team Members (2014–2016)</vt:lpstr>
      <vt:lpstr>Results-RQ4-Countries of the deliveries</vt:lpstr>
      <vt:lpstr>Country of Origin of MOOC Delivery (2014–2016)</vt:lpstr>
      <vt:lpstr>Implications</vt:lpstr>
      <vt:lpstr>Implications</vt:lpstr>
      <vt:lpstr>Future directions</vt:lpstr>
      <vt:lpstr>Questions and Comments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 2016 Mimi Presentation</dc:title>
  <dc:creator>Mimi Lee</dc:creator>
  <cp:lastModifiedBy>Curtis Bonk</cp:lastModifiedBy>
  <cp:revision>241</cp:revision>
  <dcterms:created xsi:type="dcterms:W3CDTF">2016-11-11T15:42:35Z</dcterms:created>
  <dcterms:modified xsi:type="dcterms:W3CDTF">2017-11-06T04:55:13Z</dcterms:modified>
</cp:coreProperties>
</file>