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8" r:id="rId26"/>
    <p:sldId id="279" r:id="rId27"/>
    <p:sldId id="280" r:id="rId28"/>
    <p:sldId id="297"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5143500" type="screen16x9"/>
  <p:notesSz cx="7010400" cy="9296400"/>
  <p:embeddedFontLst>
    <p:embeddedFont>
      <p:font typeface="Barlow" panose="00000500000000000000" pitchFamily="2"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UVvUsHOPWkWsm7YZzVkAOQrYd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0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f0b5bf474_2_3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3f0b5bf474_2_32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f0b5bf474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13f0b5bf474_3_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f0b5bf474_3_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3" name="Google Shape;183;g13f0b5bf474_3_7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f0b5bf474_3_1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13f0b5bf474_3_1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f0b5bf474_3_9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3f0b5bf474_3_9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f0b5bf474_3_10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13f0b5bf474_3_10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f0b5bf474_3_1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3f0b5bf474_3_1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3f0b5bf474_3_9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3f0b5bf474_3_9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3f0b5bf474_3_10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3f0b5bf474_3_10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f0b5bf474_1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3f0b5bf474_1_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f0b5bf474_3_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39" name="Google Shape;239;g13f0b5bf474_3_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3f0b5bf474_3_1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13f0b5bf474_3_13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3f0b5bf474_3_1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13f0b5bf474_3_13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3f0b5bf474_3_1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13f0b5bf474_3_14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f0b5bf474_3_1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3f0b5bf474_3_14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70856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f0b5bf474_3_1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3f0b5bf474_3_14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f0b5bf474_3_1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3f0b5bf474_3_15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f0b5bf474_3_1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3f0b5bf474_3_15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4653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3f0b5bf474_3_1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13f0b5bf474_3_16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f0b5bf474_3_1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13f0b5bf474_3_16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3f0b5bf474_2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3f0b5bf474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3f0b5bf474_3_8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93" name="Google Shape;293;g13f0b5bf474_3_8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f0b5bf474_3_17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13f0b5bf474_3_17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f0b5bf474_3_1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3f0b5bf474_3_17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f0b5bf474_3_18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13f0b5bf474_3_18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2f0fe54d6_0_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62f0fe54d6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3f0b5bf474_3_1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13f0b5bf474_3_19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62f0fe54d6_0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62f0fe54d6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62f0fe54d6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162f0fe54d6_0_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f0b5bf474_3_19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13f0b5bf474_3_19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3f0b5bf474_3_20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3f0b5bf474_3_20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f0b5bf474_2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f0b5bf474_2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f0b5bf474_3_20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13f0b5bf474_3_20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62f0fe54d6_0_3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62f0fe54d6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3f0b5bf474_3_2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3f0b5bf474_3_2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3f0b5bf474_3_23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3f0b5bf474_3_2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f0b5bf474_2_15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f0b5bf474_2_1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f0b5bf474_2_15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f0b5bf474_2_1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f0b5bf474_2_16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f0b5bf474_2_1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f0b5bf474_2_2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3f0b5bf474_2_2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f0b5bf474_2_2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53" name="Google Shape;153;g13f0b5bf474_2_27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DL Title slid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0" y="1977700"/>
            <a:ext cx="9144000" cy="1012200"/>
          </a:xfrm>
          <a:prstGeom prst="rect">
            <a:avLst/>
          </a:prstGeom>
          <a:solidFill>
            <a:srgbClr val="741B47"/>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FFFFFF"/>
              </a:buClr>
              <a:buSzPts val="5200"/>
              <a:buNone/>
              <a:defRPr sz="52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311700" y="3177800"/>
            <a:ext cx="8520600" cy="7926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lvl="0" algn="ctr">
              <a:lnSpc>
                <a:spcPct val="100000"/>
              </a:lnSpc>
              <a:spcBef>
                <a:spcPts val="0"/>
              </a:spcBef>
              <a:spcAft>
                <a:spcPts val="0"/>
              </a:spcAft>
              <a:buClr>
                <a:srgbClr val="741B47"/>
              </a:buClr>
              <a:buSzPts val="2800"/>
              <a:buNone/>
              <a:defRPr sz="2800">
                <a:solidFill>
                  <a:srgbClr val="741B4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4"/>
          <p:cNvPicPr preferRelativeResize="0"/>
          <p:nvPr/>
        </p:nvPicPr>
        <p:blipFill rotWithShape="1">
          <a:blip r:embed="rId2">
            <a:alphaModFix/>
          </a:blip>
          <a:srcRect b="38362"/>
          <a:stretch/>
        </p:blipFill>
        <p:spPr>
          <a:xfrm>
            <a:off x="0" y="0"/>
            <a:ext cx="2988950" cy="79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3"/>
          <p:cNvSpPr txBox="1">
            <a:spLocks noGrp="1"/>
          </p:cNvSpPr>
          <p:nvPr>
            <p:ph type="body" idx="1"/>
          </p:nvPr>
        </p:nvSpPr>
        <p:spPr>
          <a:xfrm>
            <a:off x="0" y="4230575"/>
            <a:ext cx="9144000" cy="605100"/>
          </a:xfrm>
          <a:prstGeom prst="rect">
            <a:avLst/>
          </a:prstGeom>
          <a:solidFill>
            <a:srgbClr val="0B5394"/>
          </a:solidFill>
          <a:ln>
            <a:noFill/>
          </a:ln>
          <a:effectLst>
            <a:outerShdw blurRad="57150" dist="19050" dir="5400000" algn="bl" rotWithShape="0">
              <a:srgbClr val="000000">
                <a:alpha val="32941"/>
              </a:srgbClr>
            </a:outerShdw>
          </a:effectLst>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4"/>
          <p:cNvSpPr txBox="1">
            <a:spLocks noGrp="1"/>
          </p:cNvSpPr>
          <p:nvPr>
            <p:ph type="title" hasCustomPrompt="1"/>
          </p:nvPr>
        </p:nvSpPr>
        <p:spPr>
          <a:xfrm>
            <a:off x="0" y="1106125"/>
            <a:ext cx="9144000" cy="1963500"/>
          </a:xfrm>
          <a:prstGeom prst="rect">
            <a:avLst/>
          </a:prstGeom>
          <a:solidFill>
            <a:srgbClr val="274E13"/>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14"/>
          <p:cNvSpPr txBox="1">
            <a:spLocks noGrp="1"/>
          </p:cNvSpPr>
          <p:nvPr>
            <p:ph type="body" idx="1"/>
          </p:nvPr>
        </p:nvSpPr>
        <p:spPr>
          <a:xfrm>
            <a:off x="311700" y="3152225"/>
            <a:ext cx="8520600" cy="13008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DL Title slide" type="title">
  <p:cSld name="TITLE">
    <p:bg>
      <p:bgPr>
        <a:solidFill>
          <a:srgbClr val="FFFFFF"/>
        </a:solidFill>
        <a:effectLst/>
      </p:bgPr>
    </p:bg>
    <p:spTree>
      <p:nvGrpSpPr>
        <p:cNvPr id="1" name="Shape 46"/>
        <p:cNvGrpSpPr/>
        <p:nvPr/>
      </p:nvGrpSpPr>
      <p:grpSpPr>
        <a:xfrm>
          <a:off x="0" y="0"/>
          <a:ext cx="0" cy="0"/>
          <a:chOff x="0" y="0"/>
          <a:chExt cx="0" cy="0"/>
        </a:xfrm>
      </p:grpSpPr>
      <p:sp>
        <p:nvSpPr>
          <p:cNvPr id="47" name="Google Shape;47;g13f0b5bf474_2_174"/>
          <p:cNvSpPr txBox="1">
            <a:spLocks noGrp="1"/>
          </p:cNvSpPr>
          <p:nvPr>
            <p:ph type="ctrTitle"/>
          </p:nvPr>
        </p:nvSpPr>
        <p:spPr>
          <a:xfrm>
            <a:off x="0" y="1977700"/>
            <a:ext cx="9144000" cy="1012200"/>
          </a:xfrm>
          <a:prstGeom prst="rect">
            <a:avLst/>
          </a:prstGeom>
          <a:solidFill>
            <a:srgbClr val="741B47"/>
          </a:solid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rgbClr val="FFFFFF"/>
              </a:buClr>
              <a:buSzPts val="5200"/>
              <a:buNone/>
              <a:defRPr sz="5200">
                <a:solidFill>
                  <a:srgbClr val="FFFFFF"/>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48" name="Google Shape;48;g13f0b5bf474_2_174"/>
          <p:cNvSpPr txBox="1">
            <a:spLocks noGrp="1"/>
          </p:cNvSpPr>
          <p:nvPr>
            <p:ph type="subTitle" idx="1"/>
          </p:nvPr>
        </p:nvSpPr>
        <p:spPr>
          <a:xfrm>
            <a:off x="311700" y="3177800"/>
            <a:ext cx="8520600" cy="7926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lvl="0" algn="ctr" rtl="0">
              <a:lnSpc>
                <a:spcPct val="100000"/>
              </a:lnSpc>
              <a:spcBef>
                <a:spcPts val="0"/>
              </a:spcBef>
              <a:spcAft>
                <a:spcPts val="0"/>
              </a:spcAft>
              <a:buClr>
                <a:srgbClr val="741B47"/>
              </a:buClr>
              <a:buSzPts val="2800"/>
              <a:buNone/>
              <a:defRPr sz="2800">
                <a:solidFill>
                  <a:srgbClr val="741B47"/>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9" name="Google Shape;49;g13f0b5bf474_2_174"/>
          <p:cNvPicPr preferRelativeResize="0"/>
          <p:nvPr/>
        </p:nvPicPr>
        <p:blipFill rotWithShape="1">
          <a:blip r:embed="rId2">
            <a:alphaModFix/>
          </a:blip>
          <a:srcRect b="38362"/>
          <a:stretch/>
        </p:blipFill>
        <p:spPr>
          <a:xfrm>
            <a:off x="0" y="0"/>
            <a:ext cx="2988950" cy="792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g13f0b5bf474_2_178"/>
          <p:cNvSpPr txBox="1">
            <a:spLocks noGrp="1"/>
          </p:cNvSpPr>
          <p:nvPr>
            <p:ph type="title"/>
          </p:nvPr>
        </p:nvSpPr>
        <p:spPr>
          <a:xfrm>
            <a:off x="0" y="445025"/>
            <a:ext cx="9144000" cy="572700"/>
          </a:xfrm>
          <a:prstGeom prst="rect">
            <a:avLst/>
          </a:prstGeom>
          <a:solidFill>
            <a:srgbClr val="274E13"/>
          </a:solid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Clr>
                <a:schemeClr val="lt1"/>
              </a:buClr>
              <a:buSzPts val="2800"/>
              <a:buNone/>
              <a:defRPr>
                <a:solidFill>
                  <a:schemeClr val="lt1"/>
                </a:solidFill>
              </a:defRPr>
            </a:lvl2pPr>
            <a:lvl3pPr lvl="2" algn="l" rtl="0">
              <a:lnSpc>
                <a:spcPct val="100000"/>
              </a:lnSpc>
              <a:spcBef>
                <a:spcPts val="0"/>
              </a:spcBef>
              <a:spcAft>
                <a:spcPts val="0"/>
              </a:spcAft>
              <a:buClr>
                <a:schemeClr val="lt1"/>
              </a:buClr>
              <a:buSzPts val="2800"/>
              <a:buNone/>
              <a:defRPr>
                <a:solidFill>
                  <a:schemeClr val="lt1"/>
                </a:solidFill>
              </a:defRPr>
            </a:lvl3pPr>
            <a:lvl4pPr lvl="3" algn="l" rtl="0">
              <a:lnSpc>
                <a:spcPct val="100000"/>
              </a:lnSpc>
              <a:spcBef>
                <a:spcPts val="0"/>
              </a:spcBef>
              <a:spcAft>
                <a:spcPts val="0"/>
              </a:spcAft>
              <a:buClr>
                <a:schemeClr val="lt1"/>
              </a:buClr>
              <a:buSzPts val="2800"/>
              <a:buNone/>
              <a:defRPr>
                <a:solidFill>
                  <a:schemeClr val="lt1"/>
                </a:solidFill>
              </a:defRPr>
            </a:lvl4pPr>
            <a:lvl5pPr lvl="4" algn="l" rtl="0">
              <a:lnSpc>
                <a:spcPct val="100000"/>
              </a:lnSpc>
              <a:spcBef>
                <a:spcPts val="0"/>
              </a:spcBef>
              <a:spcAft>
                <a:spcPts val="0"/>
              </a:spcAft>
              <a:buClr>
                <a:schemeClr val="lt1"/>
              </a:buClr>
              <a:buSzPts val="2800"/>
              <a:buNone/>
              <a:defRPr>
                <a:solidFill>
                  <a:schemeClr val="lt1"/>
                </a:solidFill>
              </a:defRPr>
            </a:lvl5pPr>
            <a:lvl6pPr lvl="5" algn="l" rtl="0">
              <a:lnSpc>
                <a:spcPct val="100000"/>
              </a:lnSpc>
              <a:spcBef>
                <a:spcPts val="0"/>
              </a:spcBef>
              <a:spcAft>
                <a:spcPts val="0"/>
              </a:spcAft>
              <a:buClr>
                <a:schemeClr val="lt1"/>
              </a:buClr>
              <a:buSzPts val="2800"/>
              <a:buNone/>
              <a:defRPr>
                <a:solidFill>
                  <a:schemeClr val="lt1"/>
                </a:solidFill>
              </a:defRPr>
            </a:lvl6pPr>
            <a:lvl7pPr lvl="6" algn="l" rtl="0">
              <a:lnSpc>
                <a:spcPct val="100000"/>
              </a:lnSpc>
              <a:spcBef>
                <a:spcPts val="0"/>
              </a:spcBef>
              <a:spcAft>
                <a:spcPts val="0"/>
              </a:spcAft>
              <a:buClr>
                <a:schemeClr val="lt1"/>
              </a:buClr>
              <a:buSzPts val="2800"/>
              <a:buNone/>
              <a:defRPr>
                <a:solidFill>
                  <a:schemeClr val="lt1"/>
                </a:solidFill>
              </a:defRPr>
            </a:lvl7pPr>
            <a:lvl8pPr lvl="7" algn="l" rtl="0">
              <a:lnSpc>
                <a:spcPct val="100000"/>
              </a:lnSpc>
              <a:spcBef>
                <a:spcPts val="0"/>
              </a:spcBef>
              <a:spcAft>
                <a:spcPts val="0"/>
              </a:spcAft>
              <a:buClr>
                <a:schemeClr val="lt1"/>
              </a:buClr>
              <a:buSzPts val="2800"/>
              <a:buNone/>
              <a:defRPr>
                <a:solidFill>
                  <a:schemeClr val="lt1"/>
                </a:solidFill>
              </a:defRPr>
            </a:lvl8pPr>
            <a:lvl9pPr lvl="8" algn="l" rtl="0">
              <a:lnSpc>
                <a:spcPct val="100000"/>
              </a:lnSpc>
              <a:spcBef>
                <a:spcPts val="0"/>
              </a:spcBef>
              <a:spcAft>
                <a:spcPts val="0"/>
              </a:spcAft>
              <a:buClr>
                <a:schemeClr val="lt1"/>
              </a:buClr>
              <a:buSzPts val="2800"/>
              <a:buNone/>
              <a:defRPr>
                <a:solidFill>
                  <a:schemeClr val="lt1"/>
                </a:solidFill>
              </a:defRPr>
            </a:lvl9pPr>
          </a:lstStyle>
          <a:p>
            <a:endParaRPr/>
          </a:p>
        </p:txBody>
      </p:sp>
      <p:sp>
        <p:nvSpPr>
          <p:cNvPr id="52" name="Google Shape;52;g13f0b5bf474_2_178"/>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g13f0b5bf474_2_181"/>
          <p:cNvSpPr txBox="1">
            <a:spLocks noGrp="1"/>
          </p:cNvSpPr>
          <p:nvPr>
            <p:ph type="title"/>
          </p:nvPr>
        </p:nvSpPr>
        <p:spPr>
          <a:xfrm>
            <a:off x="0" y="445025"/>
            <a:ext cx="9144000" cy="572700"/>
          </a:xfrm>
          <a:prstGeom prst="rect">
            <a:avLst/>
          </a:prstGeom>
          <a:solidFill>
            <a:srgbClr val="CCCCCC"/>
          </a:solid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g13f0b5bf474_2_183"/>
          <p:cNvSpPr txBox="1">
            <a:spLocks noGrp="1"/>
          </p:cNvSpPr>
          <p:nvPr>
            <p:ph type="title"/>
          </p:nvPr>
        </p:nvSpPr>
        <p:spPr>
          <a:xfrm>
            <a:off x="0" y="2150850"/>
            <a:ext cx="9144000" cy="841800"/>
          </a:xfrm>
          <a:prstGeom prst="rect">
            <a:avLst/>
          </a:prstGeom>
          <a:solidFill>
            <a:srgbClr val="0B53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7"/>
        <p:cNvGrpSpPr/>
        <p:nvPr/>
      </p:nvGrpSpPr>
      <p:grpSpPr>
        <a:xfrm>
          <a:off x="0" y="0"/>
          <a:ext cx="0" cy="0"/>
          <a:chOff x="0" y="0"/>
          <a:chExt cx="0" cy="0"/>
        </a:xfrm>
      </p:grpSpPr>
      <p:sp>
        <p:nvSpPr>
          <p:cNvPr id="58" name="Google Shape;58;g13f0b5bf474_2_185"/>
          <p:cNvSpPr txBox="1">
            <a:spLocks noGrp="1"/>
          </p:cNvSpPr>
          <p:nvPr>
            <p:ph type="ctrTitle"/>
          </p:nvPr>
        </p:nvSpPr>
        <p:spPr>
          <a:xfrm>
            <a:off x="855300" y="1534047"/>
            <a:ext cx="5110800" cy="1159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3600"/>
              <a:buNone/>
              <a:defRPr sz="3600"/>
            </a:lvl2pPr>
            <a:lvl3pPr lvl="2" algn="l" rtl="0">
              <a:lnSpc>
                <a:spcPct val="100000"/>
              </a:lnSpc>
              <a:spcBef>
                <a:spcPts val="0"/>
              </a:spcBef>
              <a:spcAft>
                <a:spcPts val="0"/>
              </a:spcAft>
              <a:buSzPts val="3600"/>
              <a:buNone/>
              <a:defRPr sz="3600"/>
            </a:lvl3pPr>
            <a:lvl4pPr lvl="3" algn="l" rtl="0">
              <a:lnSpc>
                <a:spcPct val="100000"/>
              </a:lnSpc>
              <a:spcBef>
                <a:spcPts val="0"/>
              </a:spcBef>
              <a:spcAft>
                <a:spcPts val="0"/>
              </a:spcAft>
              <a:buSzPts val="3600"/>
              <a:buNone/>
              <a:defRPr sz="3600"/>
            </a:lvl4pPr>
            <a:lvl5pPr lvl="4" algn="l" rtl="0">
              <a:lnSpc>
                <a:spcPct val="100000"/>
              </a:lnSpc>
              <a:spcBef>
                <a:spcPts val="0"/>
              </a:spcBef>
              <a:spcAft>
                <a:spcPts val="0"/>
              </a:spcAft>
              <a:buSzPts val="3600"/>
              <a:buNone/>
              <a:defRPr sz="3600"/>
            </a:lvl5pPr>
            <a:lvl6pPr lvl="5" algn="l" rtl="0">
              <a:lnSpc>
                <a:spcPct val="100000"/>
              </a:lnSpc>
              <a:spcBef>
                <a:spcPts val="0"/>
              </a:spcBef>
              <a:spcAft>
                <a:spcPts val="0"/>
              </a:spcAft>
              <a:buSzPts val="3600"/>
              <a:buNone/>
              <a:defRPr sz="3600"/>
            </a:lvl6pPr>
            <a:lvl7pPr lvl="6" algn="l" rtl="0">
              <a:lnSpc>
                <a:spcPct val="100000"/>
              </a:lnSpc>
              <a:spcBef>
                <a:spcPts val="0"/>
              </a:spcBef>
              <a:spcAft>
                <a:spcPts val="0"/>
              </a:spcAft>
              <a:buSzPts val="3600"/>
              <a:buNone/>
              <a:defRPr sz="3600"/>
            </a:lvl7pPr>
            <a:lvl8pPr lvl="7" algn="l" rtl="0">
              <a:lnSpc>
                <a:spcPct val="100000"/>
              </a:lnSpc>
              <a:spcBef>
                <a:spcPts val="0"/>
              </a:spcBef>
              <a:spcAft>
                <a:spcPts val="0"/>
              </a:spcAft>
              <a:buSzPts val="3600"/>
              <a:buNone/>
              <a:defRPr sz="3600"/>
            </a:lvl8pPr>
            <a:lvl9pPr lvl="8" algn="l" rtl="0">
              <a:lnSpc>
                <a:spcPct val="100000"/>
              </a:lnSpc>
              <a:spcBef>
                <a:spcPts val="0"/>
              </a:spcBef>
              <a:spcAft>
                <a:spcPts val="0"/>
              </a:spcAft>
              <a:buSzPts val="3600"/>
              <a:buNone/>
              <a:defRPr sz="3600"/>
            </a:lvl9pPr>
          </a:lstStyle>
          <a:p>
            <a:endParaRPr/>
          </a:p>
        </p:txBody>
      </p:sp>
      <p:sp>
        <p:nvSpPr>
          <p:cNvPr id="59" name="Google Shape;59;g13f0b5bf474_2_185"/>
          <p:cNvSpPr txBox="1">
            <a:spLocks noGrp="1"/>
          </p:cNvSpPr>
          <p:nvPr>
            <p:ph type="subTitle" idx="1"/>
          </p:nvPr>
        </p:nvSpPr>
        <p:spPr>
          <a:xfrm>
            <a:off x="855300" y="2714552"/>
            <a:ext cx="5110800" cy="428100"/>
          </a:xfrm>
          <a:prstGeom prst="rect">
            <a:avLst/>
          </a:prstGeom>
          <a:noFill/>
          <a:ln>
            <a:noFill/>
          </a:ln>
          <a:effectLst>
            <a:outerShdw blurRad="57150" dist="19050" dir="5400000" algn="bl" rotWithShape="0">
              <a:srgbClr val="000000">
                <a:alpha val="32940"/>
              </a:srgbClr>
            </a:outerShdw>
          </a:effectLst>
        </p:spPr>
        <p:txBody>
          <a:bodyPr spcFirstLastPara="1" wrap="square" lIns="0" tIns="0" rIns="0" bIns="0" anchor="t" anchorCtr="0">
            <a:noAutofit/>
          </a:bodyPr>
          <a:lstStyle>
            <a:lvl1pPr lvl="0" algn="l" rtl="0">
              <a:lnSpc>
                <a:spcPct val="115000"/>
              </a:lnSpc>
              <a:spcBef>
                <a:spcPts val="0"/>
              </a:spcBef>
              <a:spcAft>
                <a:spcPts val="0"/>
              </a:spcAft>
              <a:buClr>
                <a:schemeClr val="lt2"/>
              </a:buClr>
              <a:buSzPts val="2400"/>
              <a:buNone/>
              <a:defRPr>
                <a:solidFill>
                  <a:schemeClr val="lt2"/>
                </a:solidFill>
              </a:defRPr>
            </a:lvl1pPr>
            <a:lvl2pPr lvl="1" algn="l" rtl="0">
              <a:lnSpc>
                <a:spcPct val="115000"/>
              </a:lnSpc>
              <a:spcBef>
                <a:spcPts val="800"/>
              </a:spcBef>
              <a:spcAft>
                <a:spcPts val="0"/>
              </a:spcAft>
              <a:buClr>
                <a:schemeClr val="lt2"/>
              </a:buClr>
              <a:buSzPts val="3000"/>
              <a:buNone/>
              <a:defRPr sz="3000">
                <a:solidFill>
                  <a:schemeClr val="lt2"/>
                </a:solidFill>
              </a:defRPr>
            </a:lvl2pPr>
            <a:lvl3pPr lvl="2" algn="l" rtl="0">
              <a:lnSpc>
                <a:spcPct val="115000"/>
              </a:lnSpc>
              <a:spcBef>
                <a:spcPts val="800"/>
              </a:spcBef>
              <a:spcAft>
                <a:spcPts val="0"/>
              </a:spcAft>
              <a:buClr>
                <a:schemeClr val="lt2"/>
              </a:buClr>
              <a:buSzPts val="3000"/>
              <a:buNone/>
              <a:defRPr sz="3000">
                <a:solidFill>
                  <a:schemeClr val="lt2"/>
                </a:solidFill>
              </a:defRPr>
            </a:lvl3pPr>
            <a:lvl4pPr lvl="3" algn="l" rtl="0">
              <a:lnSpc>
                <a:spcPct val="115000"/>
              </a:lnSpc>
              <a:spcBef>
                <a:spcPts val="800"/>
              </a:spcBef>
              <a:spcAft>
                <a:spcPts val="0"/>
              </a:spcAft>
              <a:buClr>
                <a:schemeClr val="lt2"/>
              </a:buClr>
              <a:buSzPts val="3000"/>
              <a:buNone/>
              <a:defRPr sz="3000">
                <a:solidFill>
                  <a:schemeClr val="lt2"/>
                </a:solidFill>
              </a:defRPr>
            </a:lvl4pPr>
            <a:lvl5pPr lvl="4" algn="l" rtl="0">
              <a:lnSpc>
                <a:spcPct val="115000"/>
              </a:lnSpc>
              <a:spcBef>
                <a:spcPts val="800"/>
              </a:spcBef>
              <a:spcAft>
                <a:spcPts val="0"/>
              </a:spcAft>
              <a:buClr>
                <a:schemeClr val="lt2"/>
              </a:buClr>
              <a:buSzPts val="3000"/>
              <a:buNone/>
              <a:defRPr sz="3000">
                <a:solidFill>
                  <a:schemeClr val="lt2"/>
                </a:solidFill>
              </a:defRPr>
            </a:lvl5pPr>
            <a:lvl6pPr lvl="5" algn="l" rtl="0">
              <a:lnSpc>
                <a:spcPct val="115000"/>
              </a:lnSpc>
              <a:spcBef>
                <a:spcPts val="800"/>
              </a:spcBef>
              <a:spcAft>
                <a:spcPts val="0"/>
              </a:spcAft>
              <a:buClr>
                <a:schemeClr val="lt2"/>
              </a:buClr>
              <a:buSzPts val="3000"/>
              <a:buNone/>
              <a:defRPr sz="3000">
                <a:solidFill>
                  <a:schemeClr val="lt2"/>
                </a:solidFill>
              </a:defRPr>
            </a:lvl6pPr>
            <a:lvl7pPr lvl="6" algn="l" rtl="0">
              <a:lnSpc>
                <a:spcPct val="115000"/>
              </a:lnSpc>
              <a:spcBef>
                <a:spcPts val="800"/>
              </a:spcBef>
              <a:spcAft>
                <a:spcPts val="0"/>
              </a:spcAft>
              <a:buClr>
                <a:schemeClr val="lt2"/>
              </a:buClr>
              <a:buSzPts val="3000"/>
              <a:buNone/>
              <a:defRPr sz="3000">
                <a:solidFill>
                  <a:schemeClr val="lt2"/>
                </a:solidFill>
              </a:defRPr>
            </a:lvl7pPr>
            <a:lvl8pPr lvl="7" algn="l" rtl="0">
              <a:lnSpc>
                <a:spcPct val="115000"/>
              </a:lnSpc>
              <a:spcBef>
                <a:spcPts val="800"/>
              </a:spcBef>
              <a:spcAft>
                <a:spcPts val="0"/>
              </a:spcAft>
              <a:buClr>
                <a:schemeClr val="lt2"/>
              </a:buClr>
              <a:buSzPts val="3000"/>
              <a:buNone/>
              <a:defRPr sz="3000">
                <a:solidFill>
                  <a:schemeClr val="lt2"/>
                </a:solidFill>
              </a:defRPr>
            </a:lvl8pPr>
            <a:lvl9pPr lvl="8" algn="l" rtl="0">
              <a:lnSpc>
                <a:spcPct val="115000"/>
              </a:lnSpc>
              <a:spcBef>
                <a:spcPts val="800"/>
              </a:spcBef>
              <a:spcAft>
                <a:spcPts val="800"/>
              </a:spcAft>
              <a:buClr>
                <a:schemeClr val="lt2"/>
              </a:buClr>
              <a:buSzPts val="3000"/>
              <a:buNone/>
              <a:defRPr sz="3000">
                <a:solidFill>
                  <a:schemeClr val="lt2"/>
                </a:solidFill>
              </a:defRPr>
            </a:lvl9pPr>
          </a:lstStyle>
          <a:p>
            <a:endParaRPr/>
          </a:p>
        </p:txBody>
      </p:sp>
      <p:grpSp>
        <p:nvGrpSpPr>
          <p:cNvPr id="60" name="Google Shape;60;g13f0b5bf474_2_185"/>
          <p:cNvGrpSpPr/>
          <p:nvPr/>
        </p:nvGrpSpPr>
        <p:grpSpPr>
          <a:xfrm>
            <a:off x="0" y="2550906"/>
            <a:ext cx="719125" cy="41700"/>
            <a:chOff x="0" y="2550906"/>
            <a:chExt cx="719125" cy="41700"/>
          </a:xfrm>
        </p:grpSpPr>
        <p:sp>
          <p:nvSpPr>
            <p:cNvPr id="61" name="Google Shape;61;g13f0b5bf474_2_185"/>
            <p:cNvSpPr/>
            <p:nvPr/>
          </p:nvSpPr>
          <p:spPr>
            <a:xfrm>
              <a:off x="0" y="2550906"/>
              <a:ext cx="509100" cy="41700"/>
            </a:xfrm>
            <a:prstGeom prst="rect">
              <a:avLst/>
            </a:prstGeom>
            <a:gradFill>
              <a:gsLst>
                <a:gs pos="0">
                  <a:srgbClr val="FFFFFF">
                    <a:alpha val="29411"/>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f0b5bf474_2_185"/>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13f0b5bf474_2_19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C00000"/>
              </a:buClr>
              <a:buSzPts val="3300"/>
              <a:buFont typeface="Arial"/>
              <a:buNone/>
              <a:defRPr>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g13f0b5bf474_2_191"/>
          <p:cNvSpPr txBox="1">
            <a:spLocks noGrp="1"/>
          </p:cNvSpPr>
          <p:nvPr>
            <p:ph type="body" idx="1"/>
          </p:nvPr>
        </p:nvSpPr>
        <p:spPr>
          <a:xfrm>
            <a:off x="628650" y="1369219"/>
            <a:ext cx="7886700" cy="3263400"/>
          </a:xfrm>
          <a:prstGeom prst="rect">
            <a:avLst/>
          </a:prstGeom>
          <a:noFill/>
          <a:ln>
            <a:noFill/>
          </a:ln>
          <a:effectLst>
            <a:outerShdw blurRad="57150" dist="19050" dir="5400000" algn="bl" rotWithShape="0">
              <a:srgbClr val="000000">
                <a:alpha val="32940"/>
              </a:srgbClr>
            </a:outerShdw>
          </a:effectLst>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Arial"/>
                <a:ea typeface="Arial"/>
                <a:cs typeface="Arial"/>
                <a:sym typeface="Arial"/>
              </a:defRPr>
            </a:lvl1pPr>
            <a:lvl2pPr marL="914400" lvl="1" indent="-342900" algn="l" rtl="0">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23850" algn="l" rtl="0">
              <a:lnSpc>
                <a:spcPct val="90000"/>
              </a:lnSpc>
              <a:spcBef>
                <a:spcPts val="400"/>
              </a:spcBef>
              <a:spcAft>
                <a:spcPts val="0"/>
              </a:spcAft>
              <a:buClr>
                <a:schemeClr val="dk1"/>
              </a:buClr>
              <a:buSzPts val="1500"/>
              <a:buChar char="•"/>
              <a:defRPr>
                <a:latin typeface="Arial"/>
                <a:ea typeface="Arial"/>
                <a:cs typeface="Arial"/>
                <a:sym typeface="Arial"/>
              </a:defRPr>
            </a:lvl3pPr>
            <a:lvl4pPr marL="1828800" lvl="3" indent="-317500" algn="l" rtl="0">
              <a:lnSpc>
                <a:spcPct val="90000"/>
              </a:lnSpc>
              <a:spcBef>
                <a:spcPts val="400"/>
              </a:spcBef>
              <a:spcAft>
                <a:spcPts val="0"/>
              </a:spcAft>
              <a:buClr>
                <a:schemeClr val="dk1"/>
              </a:buClr>
              <a:buSzPts val="1400"/>
              <a:buChar char="•"/>
              <a:defRPr>
                <a:latin typeface="Arial"/>
                <a:ea typeface="Arial"/>
                <a:cs typeface="Arial"/>
                <a:sym typeface="Arial"/>
              </a:defRPr>
            </a:lvl4pPr>
            <a:lvl5pPr marL="2286000" lvl="4" indent="-317500" algn="l" rtl="0">
              <a:lnSpc>
                <a:spcPct val="90000"/>
              </a:lnSpc>
              <a:spcBef>
                <a:spcPts val="400"/>
              </a:spcBef>
              <a:spcAft>
                <a:spcPts val="0"/>
              </a:spcAft>
              <a:buClr>
                <a:schemeClr val="dk1"/>
              </a:buClr>
              <a:buSzPts val="1400"/>
              <a:buChar char="•"/>
              <a:defRPr>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g13f0b5bf474_2_19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g13f0b5bf474_2_19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g13f0b5bf474_2_19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3f0b5bf474_2_197"/>
          <p:cNvSpPr txBox="1">
            <a:spLocks noGrp="1"/>
          </p:cNvSpPr>
          <p:nvPr>
            <p:ph type="title"/>
          </p:nvPr>
        </p:nvSpPr>
        <p:spPr>
          <a:xfrm>
            <a:off x="0" y="445025"/>
            <a:ext cx="9144000" cy="572700"/>
          </a:xfrm>
          <a:prstGeom prst="rect">
            <a:avLst/>
          </a:prstGeom>
          <a:solidFill>
            <a:srgbClr val="000000"/>
          </a:solid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1" name="Google Shape;71;g13f0b5bf474_2_197"/>
          <p:cNvSpPr txBox="1">
            <a:spLocks noGrp="1"/>
          </p:cNvSpPr>
          <p:nvPr>
            <p:ph type="body" idx="1"/>
          </p:nvPr>
        </p:nvSpPr>
        <p:spPr>
          <a:xfrm>
            <a:off x="311700" y="1152475"/>
            <a:ext cx="3999900" cy="34164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2" name="Google Shape;72;g13f0b5bf474_2_197"/>
          <p:cNvSpPr txBox="1">
            <a:spLocks noGrp="1"/>
          </p:cNvSpPr>
          <p:nvPr>
            <p:ph type="body" idx="2"/>
          </p:nvPr>
        </p:nvSpPr>
        <p:spPr>
          <a:xfrm>
            <a:off x="4832400" y="1152475"/>
            <a:ext cx="3999900" cy="34164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3" name="Google Shape;73;g13f0b5bf474_2_1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g13f0b5bf474_2_203"/>
          <p:cNvSpPr txBox="1">
            <a:spLocks noGrp="1"/>
          </p:cNvSpPr>
          <p:nvPr>
            <p:ph type="title"/>
          </p:nvPr>
        </p:nvSpPr>
        <p:spPr>
          <a:xfrm>
            <a:off x="311700" y="439950"/>
            <a:ext cx="3615600" cy="871500"/>
          </a:xfrm>
          <a:prstGeom prst="rect">
            <a:avLst/>
          </a:prstGeom>
          <a:solidFill>
            <a:srgbClr val="274E13"/>
          </a:solid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Clr>
                <a:schemeClr val="lt1"/>
              </a:buClr>
              <a:buSzPts val="2400"/>
              <a:buNone/>
              <a:defRPr sz="2400">
                <a:solidFill>
                  <a:schemeClr val="lt1"/>
                </a:solidFill>
              </a:defRPr>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7" name="Google Shape;77;g13f0b5bf474_2_203"/>
          <p:cNvSpPr txBox="1">
            <a:spLocks noGrp="1"/>
          </p:cNvSpPr>
          <p:nvPr>
            <p:ph type="body" idx="1"/>
          </p:nvPr>
        </p:nvSpPr>
        <p:spPr>
          <a:xfrm>
            <a:off x="311700" y="1389600"/>
            <a:ext cx="4659000" cy="31794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8" name="Google Shape;78;g13f0b5bf474_2_2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g13f0b5bf474_2_207"/>
          <p:cNvSpPr txBox="1">
            <a:spLocks noGrp="1"/>
          </p:cNvSpPr>
          <p:nvPr>
            <p:ph type="title"/>
          </p:nvPr>
        </p:nvSpPr>
        <p:spPr>
          <a:xfrm>
            <a:off x="50" y="2083275"/>
            <a:ext cx="9144000" cy="1378200"/>
          </a:xfrm>
          <a:prstGeom prst="rect">
            <a:avLst/>
          </a:prstGeom>
          <a:solidFill>
            <a:srgbClr val="CFE2F3"/>
          </a:solid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000000"/>
              </a:buClr>
              <a:buSzPts val="4800"/>
              <a:buNone/>
              <a:defRPr sz="4800">
                <a:solidFill>
                  <a:srgbClr val="000000"/>
                </a:solidFill>
              </a:defRPr>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g13f0b5bf474_2_209"/>
          <p:cNvSpPr/>
          <p:nvPr/>
        </p:nvSpPr>
        <p:spPr>
          <a:xfrm>
            <a:off x="4572000" y="-125"/>
            <a:ext cx="4572000" cy="5143500"/>
          </a:xfrm>
          <a:prstGeom prst="rect">
            <a:avLst/>
          </a:prstGeom>
          <a:solidFill>
            <a:srgbClr val="EAD1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g13f0b5bf474_2_209"/>
          <p:cNvSpPr txBox="1">
            <a:spLocks noGrp="1"/>
          </p:cNvSpPr>
          <p:nvPr>
            <p:ph type="title"/>
          </p:nvPr>
        </p:nvSpPr>
        <p:spPr>
          <a:xfrm>
            <a:off x="265500" y="1233175"/>
            <a:ext cx="4045200" cy="1482300"/>
          </a:xfrm>
          <a:prstGeom prst="rect">
            <a:avLst/>
          </a:prstGeom>
          <a:solidFill>
            <a:srgbClr val="741B47"/>
          </a:solid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4200"/>
              <a:buNone/>
              <a:defRPr sz="4200">
                <a:solidFill>
                  <a:schemeClr val="lt1"/>
                </a:solidFill>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4" name="Google Shape;84;g13f0b5bf474_2_209"/>
          <p:cNvSpPr txBox="1">
            <a:spLocks noGrp="1"/>
          </p:cNvSpPr>
          <p:nvPr>
            <p:ph type="subTitle" idx="1"/>
          </p:nvPr>
        </p:nvSpPr>
        <p:spPr>
          <a:xfrm>
            <a:off x="265500" y="2803075"/>
            <a:ext cx="4045200" cy="12351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lvl="0" algn="ctr" rtl="0">
              <a:lnSpc>
                <a:spcPct val="100000"/>
              </a:lnSpc>
              <a:spcBef>
                <a:spcPts val="0"/>
              </a:spcBef>
              <a:spcAft>
                <a:spcPts val="0"/>
              </a:spcAft>
              <a:buClr>
                <a:srgbClr val="741B47"/>
              </a:buClr>
              <a:buSzPts val="2100"/>
              <a:buNone/>
              <a:defRPr sz="2100">
                <a:solidFill>
                  <a:srgbClr val="741B47"/>
                </a:solidFill>
              </a:defRPr>
            </a:lvl1pPr>
            <a:lvl2pPr lvl="1" algn="ctr" rtl="0">
              <a:lnSpc>
                <a:spcPct val="100000"/>
              </a:lnSpc>
              <a:spcBef>
                <a:spcPts val="0"/>
              </a:spcBef>
              <a:spcAft>
                <a:spcPts val="0"/>
              </a:spcAft>
              <a:buClr>
                <a:srgbClr val="85200C"/>
              </a:buClr>
              <a:buSzPts val="2100"/>
              <a:buNone/>
              <a:defRPr sz="2100">
                <a:solidFill>
                  <a:srgbClr val="85200C"/>
                </a:solidFill>
              </a:defRPr>
            </a:lvl2pPr>
            <a:lvl3pPr lvl="2" algn="ctr" rtl="0">
              <a:lnSpc>
                <a:spcPct val="100000"/>
              </a:lnSpc>
              <a:spcBef>
                <a:spcPts val="0"/>
              </a:spcBef>
              <a:spcAft>
                <a:spcPts val="0"/>
              </a:spcAft>
              <a:buClr>
                <a:srgbClr val="85200C"/>
              </a:buClr>
              <a:buSzPts val="2100"/>
              <a:buNone/>
              <a:defRPr sz="2100">
                <a:solidFill>
                  <a:srgbClr val="85200C"/>
                </a:solidFill>
              </a:defRPr>
            </a:lvl3pPr>
            <a:lvl4pPr lvl="3" algn="ctr" rtl="0">
              <a:lnSpc>
                <a:spcPct val="100000"/>
              </a:lnSpc>
              <a:spcBef>
                <a:spcPts val="0"/>
              </a:spcBef>
              <a:spcAft>
                <a:spcPts val="0"/>
              </a:spcAft>
              <a:buClr>
                <a:srgbClr val="85200C"/>
              </a:buClr>
              <a:buSzPts val="2100"/>
              <a:buNone/>
              <a:defRPr sz="2100">
                <a:solidFill>
                  <a:srgbClr val="85200C"/>
                </a:solidFill>
              </a:defRPr>
            </a:lvl4pPr>
            <a:lvl5pPr lvl="4" algn="ctr" rtl="0">
              <a:lnSpc>
                <a:spcPct val="100000"/>
              </a:lnSpc>
              <a:spcBef>
                <a:spcPts val="0"/>
              </a:spcBef>
              <a:spcAft>
                <a:spcPts val="0"/>
              </a:spcAft>
              <a:buClr>
                <a:srgbClr val="85200C"/>
              </a:buClr>
              <a:buSzPts val="2100"/>
              <a:buNone/>
              <a:defRPr sz="2100">
                <a:solidFill>
                  <a:srgbClr val="85200C"/>
                </a:solidFill>
              </a:defRPr>
            </a:lvl5pPr>
            <a:lvl6pPr lvl="5" algn="ctr" rtl="0">
              <a:lnSpc>
                <a:spcPct val="100000"/>
              </a:lnSpc>
              <a:spcBef>
                <a:spcPts val="0"/>
              </a:spcBef>
              <a:spcAft>
                <a:spcPts val="0"/>
              </a:spcAft>
              <a:buClr>
                <a:srgbClr val="85200C"/>
              </a:buClr>
              <a:buSzPts val="2100"/>
              <a:buNone/>
              <a:defRPr sz="2100">
                <a:solidFill>
                  <a:srgbClr val="85200C"/>
                </a:solidFill>
              </a:defRPr>
            </a:lvl6pPr>
            <a:lvl7pPr lvl="6" algn="ctr" rtl="0">
              <a:lnSpc>
                <a:spcPct val="100000"/>
              </a:lnSpc>
              <a:spcBef>
                <a:spcPts val="0"/>
              </a:spcBef>
              <a:spcAft>
                <a:spcPts val="0"/>
              </a:spcAft>
              <a:buClr>
                <a:srgbClr val="85200C"/>
              </a:buClr>
              <a:buSzPts val="2100"/>
              <a:buNone/>
              <a:defRPr sz="2100">
                <a:solidFill>
                  <a:srgbClr val="85200C"/>
                </a:solidFill>
              </a:defRPr>
            </a:lvl7pPr>
            <a:lvl8pPr lvl="7" algn="ctr" rtl="0">
              <a:lnSpc>
                <a:spcPct val="100000"/>
              </a:lnSpc>
              <a:spcBef>
                <a:spcPts val="0"/>
              </a:spcBef>
              <a:spcAft>
                <a:spcPts val="0"/>
              </a:spcAft>
              <a:buClr>
                <a:srgbClr val="85200C"/>
              </a:buClr>
              <a:buSzPts val="2100"/>
              <a:buNone/>
              <a:defRPr sz="2100">
                <a:solidFill>
                  <a:srgbClr val="85200C"/>
                </a:solidFill>
              </a:defRPr>
            </a:lvl8pPr>
            <a:lvl9pPr lvl="8" algn="ctr" rtl="0">
              <a:lnSpc>
                <a:spcPct val="100000"/>
              </a:lnSpc>
              <a:spcBef>
                <a:spcPts val="0"/>
              </a:spcBef>
              <a:spcAft>
                <a:spcPts val="0"/>
              </a:spcAft>
              <a:buClr>
                <a:srgbClr val="85200C"/>
              </a:buClr>
              <a:buSzPts val="2100"/>
              <a:buNone/>
              <a:defRPr sz="2100">
                <a:solidFill>
                  <a:srgbClr val="85200C"/>
                </a:solidFill>
              </a:defRPr>
            </a:lvl9pPr>
          </a:lstStyle>
          <a:p>
            <a:endParaRPr/>
          </a:p>
        </p:txBody>
      </p:sp>
      <p:sp>
        <p:nvSpPr>
          <p:cNvPr id="85" name="Google Shape;85;g13f0b5bf474_2_209"/>
          <p:cNvSpPr txBox="1">
            <a:spLocks noGrp="1"/>
          </p:cNvSpPr>
          <p:nvPr>
            <p:ph type="body" idx="2"/>
          </p:nvPr>
        </p:nvSpPr>
        <p:spPr>
          <a:xfrm>
            <a:off x="4939500" y="724075"/>
            <a:ext cx="3837000" cy="36951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g13f0b5bf474_2_214"/>
          <p:cNvSpPr txBox="1">
            <a:spLocks noGrp="1"/>
          </p:cNvSpPr>
          <p:nvPr>
            <p:ph type="body" idx="1"/>
          </p:nvPr>
        </p:nvSpPr>
        <p:spPr>
          <a:xfrm>
            <a:off x="0" y="4230575"/>
            <a:ext cx="9144000" cy="605100"/>
          </a:xfrm>
          <a:prstGeom prst="rect">
            <a:avLst/>
          </a:prstGeom>
          <a:solidFill>
            <a:srgbClr val="0B5394"/>
          </a:solidFill>
          <a:ln>
            <a:noFill/>
          </a:ln>
          <a:effectLst>
            <a:outerShdw blurRad="57150" dist="19050" dir="5400000" algn="bl" rotWithShape="0">
              <a:srgbClr val="000000">
                <a:alpha val="32940"/>
              </a:srgbClr>
            </a:outerShdw>
          </a:effectLst>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Clr>
                <a:schemeClr val="lt1"/>
              </a:buClr>
              <a:buSzPts val="1800"/>
              <a:buNone/>
              <a:defRPr>
                <a:solidFill>
                  <a:schemeClr val="lt1"/>
                </a:solidFill>
              </a:defRPr>
            </a:lvl1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g13f0b5bf474_2_216"/>
          <p:cNvSpPr txBox="1">
            <a:spLocks noGrp="1"/>
          </p:cNvSpPr>
          <p:nvPr>
            <p:ph type="title" hasCustomPrompt="1"/>
          </p:nvPr>
        </p:nvSpPr>
        <p:spPr>
          <a:xfrm>
            <a:off x="0" y="1106125"/>
            <a:ext cx="9144000" cy="1963500"/>
          </a:xfrm>
          <a:prstGeom prst="rect">
            <a:avLst/>
          </a:prstGeom>
          <a:solidFill>
            <a:srgbClr val="274E13"/>
          </a:solid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12000"/>
              <a:buNone/>
              <a:defRPr sz="12000">
                <a:solidFill>
                  <a:schemeClr val="lt1"/>
                </a:solidFill>
              </a:defRPr>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0" name="Google Shape;90;g13f0b5bf474_2_216"/>
          <p:cNvSpPr txBox="1">
            <a:spLocks noGrp="1"/>
          </p:cNvSpPr>
          <p:nvPr>
            <p:ph type="body" idx="1"/>
          </p:nvPr>
        </p:nvSpPr>
        <p:spPr>
          <a:xfrm>
            <a:off x="311700" y="3152225"/>
            <a:ext cx="8520600" cy="13008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0" y="2150850"/>
            <a:ext cx="9144000" cy="841800"/>
          </a:xfrm>
          <a:prstGeom prst="rect">
            <a:avLst/>
          </a:prstGeom>
          <a:solidFill>
            <a:srgbClr val="0B53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0" y="445025"/>
            <a:ext cx="9144000" cy="572700"/>
          </a:xfrm>
          <a:prstGeom prst="rect">
            <a:avLst/>
          </a:prstGeom>
          <a:solidFill>
            <a:srgbClr val="274E13"/>
          </a:solid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8" name="Google Shape;18;p7"/>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0" y="445025"/>
            <a:ext cx="9144000" cy="572700"/>
          </a:xfrm>
          <a:prstGeom prst="rect">
            <a:avLst/>
          </a:prstGeom>
          <a:solidFill>
            <a:srgbClr val="000000"/>
          </a:solid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8"/>
          <p:cNvSpPr txBox="1">
            <a:spLocks noGrp="1"/>
          </p:cNvSpPr>
          <p:nvPr>
            <p:ph type="body" idx="1"/>
          </p:nvPr>
        </p:nvSpPr>
        <p:spPr>
          <a:xfrm>
            <a:off x="311700" y="1152475"/>
            <a:ext cx="3999900" cy="34164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8"/>
          <p:cNvSpPr txBox="1">
            <a:spLocks noGrp="1"/>
          </p:cNvSpPr>
          <p:nvPr>
            <p:ph type="body" idx="2"/>
          </p:nvPr>
        </p:nvSpPr>
        <p:spPr>
          <a:xfrm>
            <a:off x="4832400" y="1152475"/>
            <a:ext cx="3999900" cy="34164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0" y="445025"/>
            <a:ext cx="9144000" cy="572700"/>
          </a:xfrm>
          <a:prstGeom prst="rect">
            <a:avLst/>
          </a:prstGeom>
          <a:solidFill>
            <a:srgbClr val="CCCCCC"/>
          </a:solid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11700" y="439950"/>
            <a:ext cx="3615600" cy="871500"/>
          </a:xfrm>
          <a:prstGeom prst="rect">
            <a:avLst/>
          </a:prstGeom>
          <a:solidFill>
            <a:srgbClr val="274E13"/>
          </a:solid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 name="Google Shape;28;p10"/>
          <p:cNvSpPr txBox="1">
            <a:spLocks noGrp="1"/>
          </p:cNvSpPr>
          <p:nvPr>
            <p:ph type="body" idx="1"/>
          </p:nvPr>
        </p:nvSpPr>
        <p:spPr>
          <a:xfrm>
            <a:off x="311700" y="1389600"/>
            <a:ext cx="4659000" cy="31794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11"/>
          <p:cNvSpPr txBox="1">
            <a:spLocks noGrp="1"/>
          </p:cNvSpPr>
          <p:nvPr>
            <p:ph type="title"/>
          </p:nvPr>
        </p:nvSpPr>
        <p:spPr>
          <a:xfrm>
            <a:off x="50" y="2083275"/>
            <a:ext cx="9144000" cy="1378200"/>
          </a:xfrm>
          <a:prstGeom prst="rect">
            <a:avLst/>
          </a:prstGeom>
          <a:solidFill>
            <a:srgbClr val="CFE2F3"/>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000000"/>
              </a:buClr>
              <a:buSzPts val="4800"/>
              <a:buNone/>
              <a:defRPr sz="4800">
                <a:solidFill>
                  <a:srgbClr val="000000"/>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12"/>
          <p:cNvSpPr/>
          <p:nvPr/>
        </p:nvSpPr>
        <p:spPr>
          <a:xfrm>
            <a:off x="4572000" y="-125"/>
            <a:ext cx="4572000" cy="5143500"/>
          </a:xfrm>
          <a:prstGeom prst="rect">
            <a:avLst/>
          </a:prstGeom>
          <a:solidFill>
            <a:srgbClr val="EAD1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2"/>
          <p:cNvSpPr txBox="1">
            <a:spLocks noGrp="1"/>
          </p:cNvSpPr>
          <p:nvPr>
            <p:ph type="title"/>
          </p:nvPr>
        </p:nvSpPr>
        <p:spPr>
          <a:xfrm>
            <a:off x="265500" y="1233175"/>
            <a:ext cx="4045200" cy="1482300"/>
          </a:xfrm>
          <a:prstGeom prst="rect">
            <a:avLst/>
          </a:prstGeom>
          <a:solidFill>
            <a:srgbClr val="741B47"/>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12"/>
          <p:cNvSpPr txBox="1">
            <a:spLocks noGrp="1"/>
          </p:cNvSpPr>
          <p:nvPr>
            <p:ph type="subTitle" idx="1"/>
          </p:nvPr>
        </p:nvSpPr>
        <p:spPr>
          <a:xfrm>
            <a:off x="265500" y="2803075"/>
            <a:ext cx="4045200" cy="12351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lvl="0" algn="ctr">
              <a:lnSpc>
                <a:spcPct val="100000"/>
              </a:lnSpc>
              <a:spcBef>
                <a:spcPts val="0"/>
              </a:spcBef>
              <a:spcAft>
                <a:spcPts val="0"/>
              </a:spcAft>
              <a:buClr>
                <a:srgbClr val="741B47"/>
              </a:buClr>
              <a:buSzPts val="2100"/>
              <a:buNone/>
              <a:defRPr sz="2100">
                <a:solidFill>
                  <a:srgbClr val="741B47"/>
                </a:solidFill>
              </a:defRPr>
            </a:lvl1pPr>
            <a:lvl2pPr lvl="1" algn="ctr">
              <a:lnSpc>
                <a:spcPct val="100000"/>
              </a:lnSpc>
              <a:spcBef>
                <a:spcPts val="0"/>
              </a:spcBef>
              <a:spcAft>
                <a:spcPts val="0"/>
              </a:spcAft>
              <a:buClr>
                <a:srgbClr val="85200C"/>
              </a:buClr>
              <a:buSzPts val="2100"/>
              <a:buNone/>
              <a:defRPr sz="2100">
                <a:solidFill>
                  <a:srgbClr val="85200C"/>
                </a:solidFill>
              </a:defRPr>
            </a:lvl2pPr>
            <a:lvl3pPr lvl="2" algn="ctr">
              <a:lnSpc>
                <a:spcPct val="100000"/>
              </a:lnSpc>
              <a:spcBef>
                <a:spcPts val="0"/>
              </a:spcBef>
              <a:spcAft>
                <a:spcPts val="0"/>
              </a:spcAft>
              <a:buClr>
                <a:srgbClr val="85200C"/>
              </a:buClr>
              <a:buSzPts val="2100"/>
              <a:buNone/>
              <a:defRPr sz="2100">
                <a:solidFill>
                  <a:srgbClr val="85200C"/>
                </a:solidFill>
              </a:defRPr>
            </a:lvl3pPr>
            <a:lvl4pPr lvl="3" algn="ctr">
              <a:lnSpc>
                <a:spcPct val="100000"/>
              </a:lnSpc>
              <a:spcBef>
                <a:spcPts val="0"/>
              </a:spcBef>
              <a:spcAft>
                <a:spcPts val="0"/>
              </a:spcAft>
              <a:buClr>
                <a:srgbClr val="85200C"/>
              </a:buClr>
              <a:buSzPts val="2100"/>
              <a:buNone/>
              <a:defRPr sz="2100">
                <a:solidFill>
                  <a:srgbClr val="85200C"/>
                </a:solidFill>
              </a:defRPr>
            </a:lvl4pPr>
            <a:lvl5pPr lvl="4" algn="ctr">
              <a:lnSpc>
                <a:spcPct val="100000"/>
              </a:lnSpc>
              <a:spcBef>
                <a:spcPts val="0"/>
              </a:spcBef>
              <a:spcAft>
                <a:spcPts val="0"/>
              </a:spcAft>
              <a:buClr>
                <a:srgbClr val="85200C"/>
              </a:buClr>
              <a:buSzPts val="2100"/>
              <a:buNone/>
              <a:defRPr sz="2100">
                <a:solidFill>
                  <a:srgbClr val="85200C"/>
                </a:solidFill>
              </a:defRPr>
            </a:lvl5pPr>
            <a:lvl6pPr lvl="5" algn="ctr">
              <a:lnSpc>
                <a:spcPct val="100000"/>
              </a:lnSpc>
              <a:spcBef>
                <a:spcPts val="0"/>
              </a:spcBef>
              <a:spcAft>
                <a:spcPts val="0"/>
              </a:spcAft>
              <a:buClr>
                <a:srgbClr val="85200C"/>
              </a:buClr>
              <a:buSzPts val="2100"/>
              <a:buNone/>
              <a:defRPr sz="2100">
                <a:solidFill>
                  <a:srgbClr val="85200C"/>
                </a:solidFill>
              </a:defRPr>
            </a:lvl6pPr>
            <a:lvl7pPr lvl="6" algn="ctr">
              <a:lnSpc>
                <a:spcPct val="100000"/>
              </a:lnSpc>
              <a:spcBef>
                <a:spcPts val="0"/>
              </a:spcBef>
              <a:spcAft>
                <a:spcPts val="0"/>
              </a:spcAft>
              <a:buClr>
                <a:srgbClr val="85200C"/>
              </a:buClr>
              <a:buSzPts val="2100"/>
              <a:buNone/>
              <a:defRPr sz="2100">
                <a:solidFill>
                  <a:srgbClr val="85200C"/>
                </a:solidFill>
              </a:defRPr>
            </a:lvl7pPr>
            <a:lvl8pPr lvl="7" algn="ctr">
              <a:lnSpc>
                <a:spcPct val="100000"/>
              </a:lnSpc>
              <a:spcBef>
                <a:spcPts val="0"/>
              </a:spcBef>
              <a:spcAft>
                <a:spcPts val="0"/>
              </a:spcAft>
              <a:buClr>
                <a:srgbClr val="85200C"/>
              </a:buClr>
              <a:buSzPts val="2100"/>
              <a:buNone/>
              <a:defRPr sz="2100">
                <a:solidFill>
                  <a:srgbClr val="85200C"/>
                </a:solidFill>
              </a:defRPr>
            </a:lvl8pPr>
            <a:lvl9pPr lvl="8" algn="ctr">
              <a:lnSpc>
                <a:spcPct val="100000"/>
              </a:lnSpc>
              <a:spcBef>
                <a:spcPts val="0"/>
              </a:spcBef>
              <a:spcAft>
                <a:spcPts val="0"/>
              </a:spcAft>
              <a:buClr>
                <a:srgbClr val="85200C"/>
              </a:buClr>
              <a:buSzPts val="2100"/>
              <a:buNone/>
              <a:defRPr sz="2100">
                <a:solidFill>
                  <a:srgbClr val="85200C"/>
                </a:solidFill>
              </a:defRPr>
            </a:lvl9pPr>
          </a:lstStyle>
          <a:p>
            <a:endParaRPr/>
          </a:p>
        </p:txBody>
      </p:sp>
      <p:sp>
        <p:nvSpPr>
          <p:cNvPr id="36" name="Google Shape;36;p12"/>
          <p:cNvSpPr txBox="1">
            <a:spLocks noGrp="1"/>
          </p:cNvSpPr>
          <p:nvPr>
            <p:ph type="body" idx="2"/>
          </p:nvPr>
        </p:nvSpPr>
        <p:spPr>
          <a:xfrm>
            <a:off x="4939500" y="724075"/>
            <a:ext cx="3837000" cy="36951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3"/>
          <p:cNvPicPr preferRelativeResize="0"/>
          <p:nvPr/>
        </p:nvPicPr>
        <p:blipFill rotWithShape="1">
          <a:blip r:embed="rId13">
            <a:alphaModFix amt="21000"/>
          </a:blip>
          <a:srcRect b="26863"/>
          <a:stretch/>
        </p:blipFill>
        <p:spPr>
          <a:xfrm>
            <a:off x="-4" y="0"/>
            <a:ext cx="9144000" cy="4973859"/>
          </a:xfrm>
          <a:prstGeom prst="rect">
            <a:avLst/>
          </a:prstGeom>
          <a:noFill/>
          <a:ln>
            <a:noFill/>
          </a:ln>
        </p:spPr>
      </p:pic>
      <p:sp>
        <p:nvSpPr>
          <p:cNvPr id="7" name="Google Shape;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3"/>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2"/>
        <p:cNvGrpSpPr/>
        <p:nvPr/>
      </p:nvGrpSpPr>
      <p:grpSpPr>
        <a:xfrm>
          <a:off x="0" y="0"/>
          <a:ext cx="0" cy="0"/>
          <a:chOff x="0" y="0"/>
          <a:chExt cx="0" cy="0"/>
        </a:xfrm>
      </p:grpSpPr>
      <p:pic>
        <p:nvPicPr>
          <p:cNvPr id="43" name="Google Shape;43;g13f0b5bf474_2_170"/>
          <p:cNvPicPr preferRelativeResize="0"/>
          <p:nvPr/>
        </p:nvPicPr>
        <p:blipFill rotWithShape="1">
          <a:blip r:embed="rId15">
            <a:alphaModFix amt="5000"/>
          </a:blip>
          <a:srcRect b="26863"/>
          <a:stretch/>
        </p:blipFill>
        <p:spPr>
          <a:xfrm>
            <a:off x="-4" y="0"/>
            <a:ext cx="9144000" cy="4973859"/>
          </a:xfrm>
          <a:prstGeom prst="rect">
            <a:avLst/>
          </a:prstGeom>
          <a:noFill/>
          <a:ln>
            <a:noFill/>
          </a:ln>
        </p:spPr>
      </p:pic>
      <p:sp>
        <p:nvSpPr>
          <p:cNvPr id="44" name="Google Shape;44;g13f0b5bf474_2_1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5" name="Google Shape;45;g13f0b5bf474_2_170"/>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32940"/>
              </a:srgbClr>
            </a:outerShdw>
          </a:effectLst>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9173/irrodl.v21i3.4638"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0" y="1977700"/>
            <a:ext cx="9144000" cy="1012200"/>
          </a:xfrm>
          <a:prstGeom prst="rect">
            <a:avLst/>
          </a:prstGeom>
          <a:solidFill>
            <a:srgbClr val="741B47"/>
          </a:solid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62500"/>
              <a:buNone/>
            </a:pPr>
            <a:r>
              <a:rPr lang="en-US" sz="3200"/>
              <a:t>Systematic Reviews of Research on Online Learners</a:t>
            </a:r>
            <a:endParaRPr sz="3200"/>
          </a:p>
        </p:txBody>
      </p:sp>
      <p:sp>
        <p:nvSpPr>
          <p:cNvPr id="96" name="Google Shape;96;p1"/>
          <p:cNvSpPr txBox="1">
            <a:spLocks noGrp="1"/>
          </p:cNvSpPr>
          <p:nvPr>
            <p:ph type="subTitle" idx="1"/>
          </p:nvPr>
        </p:nvSpPr>
        <p:spPr>
          <a:xfrm>
            <a:off x="311700" y="3177800"/>
            <a:ext cx="8520600" cy="792600"/>
          </a:xfrm>
          <a:prstGeom prst="rect">
            <a:avLst/>
          </a:prstGeom>
          <a:noFill/>
          <a:ln>
            <a:noFill/>
          </a:ln>
          <a:effectLst>
            <a:outerShdw blurRad="57150" dist="19050" dir="5400000" algn="bl" rotWithShape="0">
              <a:srgbClr val="000000">
                <a:alpha val="32941"/>
              </a:srgbClr>
            </a:outerShdw>
          </a:effectLst>
        </p:spPr>
        <p:txBody>
          <a:bodyPr spcFirstLastPara="1" wrap="square" lIns="91425" tIns="91425" rIns="91425" bIns="91425" anchor="t" anchorCtr="0">
            <a:normAutofit fontScale="25000" lnSpcReduction="20000"/>
          </a:bodyPr>
          <a:lstStyle/>
          <a:p>
            <a:pPr marL="0" lvl="0" indent="0" algn="l" rtl="0">
              <a:spcBef>
                <a:spcPts val="800"/>
              </a:spcBef>
              <a:spcAft>
                <a:spcPts val="0"/>
              </a:spcAft>
              <a:buSzPct val="58333"/>
              <a:buNone/>
            </a:pPr>
            <a:r>
              <a:rPr lang="en-US" sz="4800"/>
              <a:t>Presented by: </a:t>
            </a:r>
            <a:r>
              <a:rPr lang="en-US" sz="4800" b="1">
                <a:solidFill>
                  <a:schemeClr val="dk1"/>
                </a:solidFill>
                <a:latin typeface="Calibri"/>
                <a:ea typeface="Calibri"/>
                <a:cs typeface="Calibri"/>
                <a:sym typeface="Calibri"/>
              </a:rPr>
              <a:t>Patrick Lowenthal, Chareen Shelson, Curtis J. Bonk, Ting Sun, </a:t>
            </a:r>
            <a:r>
              <a:rPr lang="en-US" sz="4800"/>
              <a:t>F</a:t>
            </a:r>
            <a:r>
              <a:rPr lang="en-US" sz="4800" b="1">
                <a:solidFill>
                  <a:schemeClr val="dk1"/>
                </a:solidFill>
                <a:latin typeface="Calibri"/>
                <a:ea typeface="Calibri"/>
                <a:cs typeface="Calibri"/>
                <a:sym typeface="Calibri"/>
              </a:rPr>
              <a:t>lorence Martin, Albert Dieter Ritzhaupt and Carl Westine</a:t>
            </a:r>
            <a:endParaRPr sz="4800" b="1">
              <a:solidFill>
                <a:schemeClr val="dk1"/>
              </a:solidFill>
              <a:latin typeface="Calibri"/>
              <a:ea typeface="Calibri"/>
              <a:cs typeface="Calibri"/>
              <a:sym typeface="Calibri"/>
            </a:endParaRPr>
          </a:p>
          <a:p>
            <a:pPr marL="0" lvl="0" indent="0" algn="l" rtl="0">
              <a:spcBef>
                <a:spcPts val="800"/>
              </a:spcBef>
              <a:spcAft>
                <a:spcPts val="0"/>
              </a:spcAft>
              <a:buSzPct val="58333"/>
              <a:buNone/>
            </a:pPr>
            <a:r>
              <a:rPr lang="en-US" sz="4800"/>
              <a:t>Facilitated by: </a:t>
            </a:r>
            <a:endParaRPr sz="4800"/>
          </a:p>
          <a:p>
            <a:pPr marL="0" lvl="0" indent="0" algn="l" rtl="0">
              <a:spcBef>
                <a:spcPts val="800"/>
              </a:spcBef>
              <a:spcAft>
                <a:spcPts val="0"/>
              </a:spcAft>
              <a:buSzPct val="58333"/>
              <a:buNone/>
            </a:pPr>
            <a:r>
              <a:rPr lang="en-US" sz="4800"/>
              <a:t>	Ayesha Sadaf (DDL Past President), </a:t>
            </a:r>
            <a:endParaRPr sz="4800"/>
          </a:p>
          <a:p>
            <a:pPr marL="0" lvl="0" indent="0" algn="l" rtl="0">
              <a:spcBef>
                <a:spcPts val="800"/>
              </a:spcBef>
              <a:spcAft>
                <a:spcPts val="0"/>
              </a:spcAft>
              <a:buSzPct val="58333"/>
              <a:buNone/>
            </a:pPr>
            <a:r>
              <a:rPr lang="en-US" sz="4800"/>
              <a:t>	Swapna Kumar (DDL President-Elect 2022)</a:t>
            </a:r>
            <a:endParaRPr sz="4800"/>
          </a:p>
          <a:p>
            <a:pPr marL="0" lvl="0" indent="0" algn="l" rtl="0">
              <a:spcBef>
                <a:spcPts val="800"/>
              </a:spcBef>
              <a:spcAft>
                <a:spcPts val="0"/>
              </a:spcAft>
              <a:buSzPct val="58333"/>
              <a:buNone/>
            </a:pPr>
            <a:r>
              <a:rPr lang="en-US" sz="4800"/>
              <a:t>	Larisa Olesova (DDL President)</a:t>
            </a:r>
            <a:endParaRPr sz="4800"/>
          </a:p>
          <a:p>
            <a:pPr marL="0" lvl="0" indent="0" algn="l" rtl="0">
              <a:spcBef>
                <a:spcPts val="800"/>
              </a:spcBef>
              <a:spcAft>
                <a:spcPts val="0"/>
              </a:spcAft>
              <a:buSzPct val="58333"/>
              <a:buNone/>
            </a:pPr>
            <a:endParaRPr sz="4800"/>
          </a:p>
          <a:p>
            <a:pPr marL="0" lvl="0" indent="0" algn="l" rtl="0">
              <a:spcBef>
                <a:spcPts val="800"/>
              </a:spcBef>
              <a:spcAft>
                <a:spcPts val="0"/>
              </a:spcAft>
              <a:buSzPct val="58333"/>
              <a:buNone/>
            </a:pPr>
            <a:r>
              <a:rPr lang="en-US" sz="4800"/>
              <a:t>October 25, 2022 9:10 am PDT</a:t>
            </a:r>
            <a:endParaRPr sz="4800"/>
          </a:p>
          <a:p>
            <a:pPr marL="0" lvl="0" indent="0" algn="l" rtl="0">
              <a:spcBef>
                <a:spcPts val="800"/>
              </a:spcBef>
              <a:spcAft>
                <a:spcPts val="0"/>
              </a:spcAft>
              <a:buSzPct val="58333"/>
              <a:buNone/>
            </a:pPr>
            <a:endParaRPr sz="4800"/>
          </a:p>
          <a:p>
            <a:pPr marL="0" lvl="0" indent="0" algn="l" rtl="0">
              <a:spcBef>
                <a:spcPts val="800"/>
              </a:spcBef>
              <a:spcAft>
                <a:spcPts val="0"/>
              </a:spcAft>
              <a:buClr>
                <a:schemeClr val="dk1"/>
              </a:buClr>
              <a:buSzPct val="186666"/>
              <a:buFont typeface="Arial"/>
              <a:buNone/>
            </a:pPr>
            <a:endParaRPr sz="1500"/>
          </a:p>
          <a:p>
            <a:pPr marL="0" lvl="0" indent="0" algn="ctr" rtl="0">
              <a:lnSpc>
                <a:spcPct val="100000"/>
              </a:lnSpc>
              <a:spcBef>
                <a:spcPts val="800"/>
              </a:spcBef>
              <a:spcAft>
                <a:spcPts val="0"/>
              </a:spcAft>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3f0b5bf474_2_327"/>
          <p:cNvSpPr txBox="1">
            <a:spLocks noGrp="1"/>
          </p:cNvSpPr>
          <p:nvPr>
            <p:ph type="title"/>
          </p:nvPr>
        </p:nvSpPr>
        <p:spPr>
          <a:xfrm>
            <a:off x="855300" y="836000"/>
            <a:ext cx="5307000" cy="396300"/>
          </a:xfrm>
          <a:prstGeom prst="rect">
            <a:avLst/>
          </a:prstGeom>
          <a:solidFill>
            <a:srgbClr val="CCCCCC"/>
          </a:solid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2800"/>
              <a:buNone/>
            </a:pPr>
            <a:r>
              <a:rPr lang="en-US"/>
              <a:t>Presenters</a:t>
            </a:r>
            <a:endParaRPr/>
          </a:p>
        </p:txBody>
      </p:sp>
      <p:sp>
        <p:nvSpPr>
          <p:cNvPr id="161" name="Google Shape;161;g13f0b5bf474_2_327"/>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pic>
        <p:nvPicPr>
          <p:cNvPr id="162" name="Google Shape;162;g13f0b5bf474_2_327"/>
          <p:cNvPicPr preferRelativeResize="0"/>
          <p:nvPr/>
        </p:nvPicPr>
        <p:blipFill rotWithShape="1">
          <a:blip r:embed="rId3">
            <a:alphaModFix/>
          </a:blip>
          <a:srcRect/>
          <a:stretch/>
        </p:blipFill>
        <p:spPr>
          <a:xfrm>
            <a:off x="1536111" y="1759975"/>
            <a:ext cx="1489200" cy="1489200"/>
          </a:xfrm>
          <a:prstGeom prst="ellipse">
            <a:avLst/>
          </a:prstGeom>
          <a:noFill/>
          <a:ln>
            <a:noFill/>
          </a:ln>
        </p:spPr>
      </p:pic>
      <p:sp>
        <p:nvSpPr>
          <p:cNvPr id="163" name="Google Shape;163;g13f0b5bf474_2_327"/>
          <p:cNvSpPr txBox="1"/>
          <p:nvPr/>
        </p:nvSpPr>
        <p:spPr>
          <a:xfrm>
            <a:off x="1541136"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000000"/>
              </a:buClr>
              <a:buSzPts val="1200"/>
              <a:buFont typeface="Arial"/>
              <a:buNone/>
            </a:pPr>
            <a:r>
              <a:rPr lang="en-US" sz="1200" b="1">
                <a:solidFill>
                  <a:schemeClr val="dk1"/>
                </a:solidFill>
                <a:latin typeface="Barlow"/>
                <a:ea typeface="Barlow"/>
                <a:cs typeface="Barlow"/>
                <a:sym typeface="Barlow"/>
              </a:rPr>
              <a:t>Patrick Lowenthal</a:t>
            </a:r>
            <a:br>
              <a:rPr lang="en-US">
                <a:latin typeface="Barlow"/>
                <a:ea typeface="Barlow"/>
                <a:cs typeface="Barlow"/>
                <a:sym typeface="Barlow"/>
              </a:rPr>
            </a:br>
            <a:r>
              <a:rPr lang="en-US" sz="800">
                <a:solidFill>
                  <a:schemeClr val="dk2"/>
                </a:solidFill>
                <a:latin typeface="Barlow"/>
                <a:ea typeface="Barlow"/>
                <a:cs typeface="Barlow"/>
                <a:sym typeface="Barlow"/>
              </a:rPr>
              <a:t>Professor</a:t>
            </a:r>
            <a:endParaRPr sz="800">
              <a:solidFill>
                <a:schemeClr val="dk2"/>
              </a:solidFill>
              <a:latin typeface="Barlow"/>
              <a:ea typeface="Barlow"/>
              <a:cs typeface="Barlow"/>
              <a:sym typeface="Barlow"/>
            </a:endParaRPr>
          </a:p>
          <a:p>
            <a:pPr marL="0" lvl="0" indent="0" algn="ctr" rtl="0">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Educational Technology</a:t>
            </a:r>
            <a:endParaRPr sz="900">
              <a:solidFill>
                <a:schemeClr val="dk2"/>
              </a:solidFill>
              <a:latin typeface="Barlow"/>
              <a:ea typeface="Barlow"/>
              <a:cs typeface="Barlow"/>
              <a:sym typeface="Barlow"/>
            </a:endParaRPr>
          </a:p>
          <a:p>
            <a:pPr marL="0" lvl="0" indent="0" algn="ctr" rtl="0">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Boise State University</a:t>
            </a:r>
            <a:endParaRPr sz="1200" b="1">
              <a:solidFill>
                <a:schemeClr val="dk1"/>
              </a:solidFill>
              <a:latin typeface="Barlow"/>
              <a:ea typeface="Barlow"/>
              <a:cs typeface="Barlow"/>
              <a:sym typeface="Barlow"/>
            </a:endParaRPr>
          </a:p>
        </p:txBody>
      </p:sp>
      <p:pic>
        <p:nvPicPr>
          <p:cNvPr id="164" name="Google Shape;164;g13f0b5bf474_2_327"/>
          <p:cNvPicPr preferRelativeResize="0"/>
          <p:nvPr/>
        </p:nvPicPr>
        <p:blipFill rotWithShape="1">
          <a:blip r:embed="rId4">
            <a:alphaModFix/>
          </a:blip>
          <a:srcRect/>
          <a:stretch/>
        </p:blipFill>
        <p:spPr>
          <a:xfrm>
            <a:off x="3895361" y="1759975"/>
            <a:ext cx="1489200" cy="1489200"/>
          </a:xfrm>
          <a:prstGeom prst="ellipse">
            <a:avLst/>
          </a:prstGeom>
          <a:noFill/>
          <a:ln>
            <a:noFill/>
          </a:ln>
        </p:spPr>
      </p:pic>
      <p:pic>
        <p:nvPicPr>
          <p:cNvPr id="165" name="Google Shape;165;g13f0b5bf474_2_327"/>
          <p:cNvPicPr preferRelativeResize="0"/>
          <p:nvPr/>
        </p:nvPicPr>
        <p:blipFill rotWithShape="1">
          <a:blip r:embed="rId5">
            <a:alphaModFix/>
          </a:blip>
          <a:srcRect t="4685" b="4685"/>
          <a:stretch/>
        </p:blipFill>
        <p:spPr>
          <a:xfrm>
            <a:off x="6375411" y="1750950"/>
            <a:ext cx="1489200" cy="1489200"/>
          </a:xfrm>
          <a:prstGeom prst="ellipse">
            <a:avLst/>
          </a:prstGeom>
          <a:noFill/>
          <a:ln>
            <a:noFill/>
          </a:ln>
        </p:spPr>
      </p:pic>
      <p:sp>
        <p:nvSpPr>
          <p:cNvPr id="166" name="Google Shape;166;g13f0b5bf474_2_327"/>
          <p:cNvSpPr txBox="1"/>
          <p:nvPr/>
        </p:nvSpPr>
        <p:spPr>
          <a:xfrm>
            <a:off x="6309650" y="3379000"/>
            <a:ext cx="1819500" cy="73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Barlow"/>
                <a:ea typeface="Barlow"/>
                <a:cs typeface="Barlow"/>
                <a:sym typeface="Barlow"/>
              </a:rPr>
              <a:t>Curtis Bonk</a:t>
            </a:r>
            <a:br>
              <a:rPr lang="en-US" sz="1400" b="0" i="0" u="none" strike="noStrike" cap="none">
                <a:solidFill>
                  <a:srgbClr val="000000"/>
                </a:solidFill>
                <a:latin typeface="Barlow"/>
                <a:ea typeface="Barlow"/>
                <a:cs typeface="Barlow"/>
                <a:sym typeface="Barlow"/>
              </a:rPr>
            </a:br>
            <a:r>
              <a:rPr lang="en-US" sz="800" b="0" i="0" u="none" strike="noStrike" cap="none">
                <a:solidFill>
                  <a:schemeClr val="dk2"/>
                </a:solidFill>
                <a:latin typeface="Barlow"/>
                <a:ea typeface="Barlow"/>
                <a:cs typeface="Barlow"/>
                <a:sym typeface="Barlow"/>
              </a:rPr>
              <a:t>Professor</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Instructional Systems Technology</a:t>
            </a:r>
            <a:endParaRPr sz="9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Indiana University</a:t>
            </a:r>
            <a:endParaRPr sz="9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
        <p:nvSpPr>
          <p:cNvPr id="167" name="Google Shape;167;g13f0b5bf474_2_327"/>
          <p:cNvSpPr txBox="1"/>
          <p:nvPr/>
        </p:nvSpPr>
        <p:spPr>
          <a:xfrm>
            <a:off x="3895361" y="3386075"/>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200"/>
              <a:buFont typeface="Arial"/>
              <a:buNone/>
            </a:pPr>
            <a:r>
              <a:rPr lang="en-US" sz="1200" b="1">
                <a:solidFill>
                  <a:schemeClr val="dk1"/>
                </a:solidFill>
                <a:latin typeface="Barlow"/>
                <a:ea typeface="Barlow"/>
                <a:cs typeface="Barlow"/>
                <a:sym typeface="Barlow"/>
              </a:rPr>
              <a:t>Chareen Snelson</a:t>
            </a:r>
            <a:endParaRPr sz="1200" b="1">
              <a:solidFill>
                <a:schemeClr val="dk1"/>
              </a:solidFill>
              <a:latin typeface="Barlow"/>
              <a:ea typeface="Barlow"/>
              <a:cs typeface="Barlow"/>
              <a:sym typeface="Barlow"/>
            </a:endParaRPr>
          </a:p>
          <a:p>
            <a:pPr marL="0" lvl="0" indent="0" algn="ctr" rtl="0">
              <a:spcBef>
                <a:spcPts val="0"/>
              </a:spcBef>
              <a:spcAft>
                <a:spcPts val="0"/>
              </a:spcAft>
              <a:buClr>
                <a:srgbClr val="000000"/>
              </a:buClr>
              <a:buSzPts val="1200"/>
              <a:buFont typeface="Arial"/>
              <a:buNone/>
            </a:pPr>
            <a:r>
              <a:rPr lang="en-US" sz="800">
                <a:solidFill>
                  <a:schemeClr val="dk2"/>
                </a:solidFill>
                <a:latin typeface="Barlow"/>
                <a:ea typeface="Barlow"/>
                <a:cs typeface="Barlow"/>
                <a:sym typeface="Barlow"/>
              </a:rPr>
              <a:t>Associate Professor</a:t>
            </a:r>
            <a:endParaRPr sz="800">
              <a:solidFill>
                <a:schemeClr val="dk2"/>
              </a:solidFill>
              <a:latin typeface="Barlow"/>
              <a:ea typeface="Barlow"/>
              <a:cs typeface="Barlow"/>
              <a:sym typeface="Barlow"/>
            </a:endParaRPr>
          </a:p>
          <a:p>
            <a:pPr marL="0" lvl="0" indent="0" algn="ctr" rtl="0">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Educational Technology</a:t>
            </a:r>
            <a:endParaRPr sz="900">
              <a:solidFill>
                <a:schemeClr val="dk2"/>
              </a:solidFill>
              <a:latin typeface="Barlow"/>
              <a:ea typeface="Barlow"/>
              <a:cs typeface="Barlow"/>
              <a:sym typeface="Barlow"/>
            </a:endParaRPr>
          </a:p>
          <a:p>
            <a:pPr marL="0" lvl="0" indent="0" algn="ctr" rtl="0">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Boise State University</a:t>
            </a:r>
            <a:endParaRPr sz="1200" b="1">
              <a:solidFill>
                <a:schemeClr val="dk1"/>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3f0b5bf474_3_0"/>
          <p:cNvSpPr txBox="1">
            <a:spLocks noGrp="1"/>
          </p:cNvSpPr>
          <p:nvPr>
            <p:ph type="title"/>
          </p:nvPr>
        </p:nvSpPr>
        <p:spPr>
          <a:xfrm>
            <a:off x="855300" y="836000"/>
            <a:ext cx="5307000" cy="396300"/>
          </a:xfrm>
          <a:prstGeom prst="rect">
            <a:avLst/>
          </a:prstGeom>
          <a:solidFill>
            <a:srgbClr val="CCCCCC"/>
          </a:solid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2800"/>
              <a:buNone/>
            </a:pPr>
            <a:r>
              <a:rPr lang="en-US"/>
              <a:t>Presenters</a:t>
            </a:r>
            <a:endParaRPr/>
          </a:p>
        </p:txBody>
      </p:sp>
      <p:sp>
        <p:nvSpPr>
          <p:cNvPr id="173" name="Google Shape;173;g13f0b5bf474_3_0"/>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pic>
        <p:nvPicPr>
          <p:cNvPr id="174" name="Google Shape;174;g13f0b5bf474_3_0"/>
          <p:cNvPicPr preferRelativeResize="0"/>
          <p:nvPr/>
        </p:nvPicPr>
        <p:blipFill rotWithShape="1">
          <a:blip r:embed="rId3">
            <a:alphaModFix/>
          </a:blip>
          <a:srcRect t="12456" b="12456"/>
          <a:stretch/>
        </p:blipFill>
        <p:spPr>
          <a:xfrm>
            <a:off x="1536111" y="1759975"/>
            <a:ext cx="1489200" cy="1489200"/>
          </a:xfrm>
          <a:prstGeom prst="ellipse">
            <a:avLst/>
          </a:prstGeom>
          <a:noFill/>
          <a:ln>
            <a:noFill/>
          </a:ln>
        </p:spPr>
      </p:pic>
      <p:sp>
        <p:nvSpPr>
          <p:cNvPr id="175" name="Google Shape;175;g13f0b5bf474_3_0"/>
          <p:cNvSpPr txBox="1"/>
          <p:nvPr/>
        </p:nvSpPr>
        <p:spPr>
          <a:xfrm>
            <a:off x="1541136" y="3379000"/>
            <a:ext cx="1489200" cy="73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Barlow"/>
                <a:ea typeface="Barlow"/>
                <a:cs typeface="Barlow"/>
                <a:sym typeface="Barlow"/>
              </a:rPr>
              <a:t>Florence Martin</a:t>
            </a:r>
            <a:br>
              <a:rPr lang="en-US" sz="1400" b="0" i="0" u="none" strike="noStrike" cap="none">
                <a:solidFill>
                  <a:srgbClr val="000000"/>
                </a:solidFill>
                <a:latin typeface="Barlow"/>
                <a:ea typeface="Barlow"/>
                <a:cs typeface="Barlow"/>
                <a:sym typeface="Barlow"/>
              </a:rPr>
            </a:br>
            <a:r>
              <a:rPr lang="en-US" sz="800" b="0" i="0" u="none" strike="noStrike" cap="none">
                <a:solidFill>
                  <a:schemeClr val="dk2"/>
                </a:solidFill>
                <a:latin typeface="Barlow"/>
                <a:ea typeface="Barlow"/>
                <a:cs typeface="Barlow"/>
                <a:sym typeface="Barlow"/>
              </a:rPr>
              <a:t>Professor</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Teacher Education and Learning Sciences</a:t>
            </a:r>
            <a:endParaRPr sz="9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r>
              <a:rPr lang="en-US" sz="900">
                <a:solidFill>
                  <a:schemeClr val="dk2"/>
                </a:solidFill>
                <a:latin typeface="Barlow"/>
                <a:ea typeface="Barlow"/>
                <a:cs typeface="Barlow"/>
                <a:sym typeface="Barlow"/>
              </a:rPr>
              <a:t>NC State University</a:t>
            </a:r>
            <a:endParaRPr sz="1400" b="0" i="0" u="none" strike="noStrike" cap="none">
              <a:solidFill>
                <a:srgbClr val="000000"/>
              </a:solidFill>
              <a:latin typeface="Barlow"/>
              <a:ea typeface="Barlow"/>
              <a:cs typeface="Barlow"/>
              <a:sym typeface="Barlow"/>
            </a:endParaRPr>
          </a:p>
        </p:txBody>
      </p:sp>
      <p:pic>
        <p:nvPicPr>
          <p:cNvPr id="176" name="Google Shape;176;g13f0b5bf474_3_0"/>
          <p:cNvPicPr preferRelativeResize="0"/>
          <p:nvPr/>
        </p:nvPicPr>
        <p:blipFill rotWithShape="1">
          <a:blip r:embed="rId4">
            <a:alphaModFix/>
          </a:blip>
          <a:srcRect t="16666" b="16666"/>
          <a:stretch/>
        </p:blipFill>
        <p:spPr>
          <a:xfrm>
            <a:off x="6386261" y="1835600"/>
            <a:ext cx="1489200" cy="1489200"/>
          </a:xfrm>
          <a:prstGeom prst="ellipse">
            <a:avLst/>
          </a:prstGeom>
          <a:noFill/>
          <a:ln>
            <a:noFill/>
          </a:ln>
        </p:spPr>
      </p:pic>
      <p:sp>
        <p:nvSpPr>
          <p:cNvPr id="177" name="Google Shape;177;g13f0b5bf474_3_0"/>
          <p:cNvSpPr txBox="1"/>
          <p:nvPr/>
        </p:nvSpPr>
        <p:spPr>
          <a:xfrm>
            <a:off x="3976586" y="3401575"/>
            <a:ext cx="1489200" cy="396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Barlow"/>
                <a:ea typeface="Barlow"/>
                <a:cs typeface="Barlow"/>
                <a:sym typeface="Barlow"/>
              </a:rPr>
              <a:t>Albert Ritzhaupt</a:t>
            </a:r>
            <a:br>
              <a:rPr lang="en-US" sz="1400" b="0" i="0" u="none" strike="noStrike" cap="none">
                <a:solidFill>
                  <a:srgbClr val="000000"/>
                </a:solidFill>
                <a:latin typeface="Barlow"/>
                <a:ea typeface="Barlow"/>
                <a:cs typeface="Barlow"/>
                <a:sym typeface="Barlow"/>
              </a:rPr>
            </a:br>
            <a:r>
              <a:rPr lang="en-US" sz="800" b="0" i="0" u="none" strike="noStrike" cap="none">
                <a:solidFill>
                  <a:schemeClr val="dk2"/>
                </a:solidFill>
                <a:latin typeface="Barlow"/>
                <a:ea typeface="Barlow"/>
                <a:cs typeface="Barlow"/>
                <a:sym typeface="Barlow"/>
              </a:rPr>
              <a:t>Professor</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School of Teaching and Learning</a:t>
            </a:r>
            <a:endParaRPr sz="9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r>
              <a:rPr lang="en-US" sz="900">
                <a:solidFill>
                  <a:schemeClr val="dk2"/>
                </a:solidFill>
                <a:latin typeface="Barlow"/>
                <a:ea typeface="Barlow"/>
                <a:cs typeface="Barlow"/>
                <a:sym typeface="Barlow"/>
              </a:rPr>
              <a:t>University of Florida</a:t>
            </a:r>
            <a:endParaRPr sz="1400" b="0" i="0" u="none" strike="noStrike" cap="none">
              <a:solidFill>
                <a:srgbClr val="000000"/>
              </a:solidFill>
              <a:latin typeface="Barlow"/>
              <a:ea typeface="Barlow"/>
              <a:cs typeface="Barlow"/>
              <a:sym typeface="Barlow"/>
            </a:endParaRPr>
          </a:p>
        </p:txBody>
      </p:sp>
      <p:sp>
        <p:nvSpPr>
          <p:cNvPr id="178" name="Google Shape;178;g13f0b5bf474_3_0"/>
          <p:cNvSpPr txBox="1"/>
          <p:nvPr/>
        </p:nvSpPr>
        <p:spPr>
          <a:xfrm>
            <a:off x="6412015" y="3378999"/>
            <a:ext cx="1489200" cy="73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a:solidFill>
                <a:schemeClr val="dk1"/>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r>
              <a:rPr lang="en-US" sz="800">
                <a:solidFill>
                  <a:schemeClr val="dk2"/>
                </a:solidFill>
                <a:latin typeface="Barlow"/>
                <a:ea typeface="Barlow"/>
                <a:cs typeface="Barlow"/>
                <a:sym typeface="Barlow"/>
              </a:rPr>
              <a:t> </a:t>
            </a:r>
            <a:endParaRPr sz="1400" b="0" i="0" u="none" strike="noStrike" cap="none">
              <a:solidFill>
                <a:srgbClr val="000000"/>
              </a:solidFill>
              <a:latin typeface="Barlow"/>
              <a:ea typeface="Barlow"/>
              <a:cs typeface="Barlow"/>
              <a:sym typeface="Barlow"/>
            </a:endParaRPr>
          </a:p>
        </p:txBody>
      </p:sp>
      <p:pic>
        <p:nvPicPr>
          <p:cNvPr id="179" name="Google Shape;179;g13f0b5bf474_3_0"/>
          <p:cNvPicPr preferRelativeResize="0"/>
          <p:nvPr/>
        </p:nvPicPr>
        <p:blipFill rotWithShape="1">
          <a:blip r:embed="rId5">
            <a:alphaModFix/>
          </a:blip>
          <a:srcRect l="14584" r="14584"/>
          <a:stretch/>
        </p:blipFill>
        <p:spPr>
          <a:xfrm>
            <a:off x="4123961" y="1759975"/>
            <a:ext cx="1489200" cy="1489200"/>
          </a:xfrm>
          <a:prstGeom prst="ellipse">
            <a:avLst/>
          </a:prstGeom>
          <a:noFill/>
          <a:ln>
            <a:noFill/>
          </a:ln>
        </p:spPr>
      </p:pic>
      <p:sp>
        <p:nvSpPr>
          <p:cNvPr id="180" name="Google Shape;180;g13f0b5bf474_3_0"/>
          <p:cNvSpPr txBox="1"/>
          <p:nvPr/>
        </p:nvSpPr>
        <p:spPr>
          <a:xfrm>
            <a:off x="6462061" y="3439425"/>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200"/>
              <a:buFont typeface="Arial"/>
              <a:buNone/>
            </a:pPr>
            <a:r>
              <a:rPr lang="en-US" sz="1200" b="1">
                <a:solidFill>
                  <a:schemeClr val="dk1"/>
                </a:solidFill>
                <a:latin typeface="Barlow"/>
                <a:ea typeface="Barlow"/>
                <a:cs typeface="Barlow"/>
                <a:sym typeface="Barlow"/>
              </a:rPr>
              <a:t>Carl Westline</a:t>
            </a:r>
            <a:endParaRPr sz="1200" b="1">
              <a:solidFill>
                <a:schemeClr val="dk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200"/>
              <a:buFont typeface="Arial"/>
              <a:buNone/>
            </a:pPr>
            <a:r>
              <a:rPr lang="en-US" sz="800">
                <a:solidFill>
                  <a:schemeClr val="dk2"/>
                </a:solidFill>
                <a:latin typeface="Barlow"/>
                <a:ea typeface="Barlow"/>
                <a:cs typeface="Barlow"/>
                <a:sym typeface="Barlow"/>
              </a:rPr>
              <a:t>Associate </a:t>
            </a:r>
            <a:r>
              <a:rPr lang="en-US" sz="800" b="0" i="0" u="none" strike="noStrike" cap="none">
                <a:solidFill>
                  <a:schemeClr val="dk2"/>
                </a:solidFill>
                <a:latin typeface="Barlow"/>
                <a:ea typeface="Barlow"/>
                <a:cs typeface="Barlow"/>
                <a:sym typeface="Barlow"/>
              </a:rPr>
              <a:t>Professor</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Educational Leadership</a:t>
            </a:r>
            <a:endParaRPr sz="9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r>
              <a:rPr lang="en-US" sz="900">
                <a:solidFill>
                  <a:schemeClr val="dk2"/>
                </a:solidFill>
                <a:latin typeface="Barlow"/>
                <a:ea typeface="Barlow"/>
                <a:cs typeface="Barlow"/>
                <a:sym typeface="Barlow"/>
              </a:rPr>
              <a:t>University of North Carolina Charlotte</a:t>
            </a:r>
            <a:endParaRPr sz="1400" b="0" i="0" u="none" strike="noStrike" cap="none">
              <a:solidFill>
                <a:srgbClr val="000000"/>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3f0b5bf474_3_76"/>
          <p:cNvSpPr txBox="1">
            <a:spLocks noGrp="1"/>
          </p:cNvSpPr>
          <p:nvPr>
            <p:ph type="title"/>
          </p:nvPr>
        </p:nvSpPr>
        <p:spPr>
          <a:xfrm>
            <a:off x="0" y="2150850"/>
            <a:ext cx="9144000" cy="841800"/>
          </a:xfrm>
          <a:prstGeom prst="rect">
            <a:avLst/>
          </a:prstGeom>
          <a:solidFill>
            <a:srgbClr val="0B53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800"/>
              <a:t>Chareen Snelson and Patrick Lowenthal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latin typeface="Calibri"/>
                <a:ea typeface="Calibri"/>
                <a:cs typeface="Calibri"/>
                <a:sym typeface="Calibri"/>
              </a:rPr>
              <a:t>Community and connectedness in online higher education: A scoping review of the literature</a:t>
            </a:r>
            <a:endParaRPr lang="en-US" sz="3400" b="1" dirty="0"/>
          </a:p>
        </p:txBody>
      </p:sp>
      <p:sp>
        <p:nvSpPr>
          <p:cNvPr id="191" name="Google Shape;191;p2"/>
          <p:cNvSpPr txBox="1">
            <a:spLocks noGrp="1"/>
          </p:cNvSpPr>
          <p:nvPr>
            <p:ph type="body" idx="2"/>
          </p:nvPr>
        </p:nvSpPr>
        <p:spPr>
          <a:xfrm>
            <a:off x="4939500" y="955875"/>
            <a:ext cx="3837000" cy="3122700"/>
          </a:xfrm>
          <a:prstGeom prst="rect">
            <a:avLst/>
          </a:prstGeom>
        </p:spPr>
        <p:txBody>
          <a:bodyPr spcFirstLastPara="1" wrap="square" lIns="91425" tIns="91425" rIns="91425" bIns="91425" anchor="ctr" anchorCtr="0">
            <a:normAutofit/>
          </a:bodyPr>
          <a:lstStyle/>
          <a:p>
            <a:pPr marL="0" lvl="0" indent="0" algn="l" rtl="0">
              <a:spcBef>
                <a:spcPts val="1200"/>
              </a:spcBef>
              <a:spcAft>
                <a:spcPts val="0"/>
              </a:spcAft>
              <a:buNone/>
            </a:pPr>
            <a:r>
              <a:rPr lang="en-US" sz="1500">
                <a:solidFill>
                  <a:schemeClr val="dk1"/>
                </a:solidFill>
                <a:latin typeface="Calibri"/>
                <a:ea typeface="Calibri"/>
                <a:cs typeface="Calibri"/>
                <a:sym typeface="Calibri"/>
              </a:rPr>
              <a:t>Community and connectedness are important concepts in online higher education. However, researchers debate how they are defined, operationalized, or enacted in practice. </a:t>
            </a:r>
            <a:endParaRPr sz="1500">
              <a:solidFill>
                <a:schemeClr val="dk1"/>
              </a:solidFill>
              <a:latin typeface="Calibri"/>
              <a:ea typeface="Calibri"/>
              <a:cs typeface="Calibri"/>
              <a:sym typeface="Calibri"/>
            </a:endParaRPr>
          </a:p>
          <a:p>
            <a:pPr marL="0" lvl="0" indent="0" algn="l" rtl="0">
              <a:spcBef>
                <a:spcPts val="1200"/>
              </a:spcBef>
              <a:spcAft>
                <a:spcPts val="1200"/>
              </a:spcAft>
              <a:buNone/>
            </a:pPr>
            <a:r>
              <a:rPr lang="en-US" sz="1500">
                <a:solidFill>
                  <a:schemeClr val="dk1"/>
                </a:solidFill>
                <a:latin typeface="Calibri"/>
                <a:ea typeface="Calibri"/>
                <a:cs typeface="Calibri"/>
                <a:sym typeface="Calibri"/>
              </a:rPr>
              <a:t>A scoping study was conducted to review the research literature on the extent, range, and nature of research in community and connectedness in online higher education.</a:t>
            </a:r>
            <a:endParaRPr sz="1500"/>
          </a:p>
        </p:txBody>
      </p:sp>
      <p:sp>
        <p:nvSpPr>
          <p:cNvPr id="192" name="Google Shape;192;p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193" name="Google Shape;193;p2"/>
          <p:cNvSpPr txBox="1"/>
          <p:nvPr/>
        </p:nvSpPr>
        <p:spPr>
          <a:xfrm>
            <a:off x="5047875" y="4078400"/>
            <a:ext cx="3765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libri"/>
                <a:ea typeface="Calibri"/>
                <a:cs typeface="Calibri"/>
                <a:sym typeface="Calibri"/>
              </a:rPr>
              <a:t>Trespalacios, J., Snelson, C., Lowenthal, P. R., Uribe-Flórez, L., &amp; Perkins, R. (2021). Community and connectedness in online higher education: A scoping review of the literature. </a:t>
            </a:r>
            <a:r>
              <a:rPr lang="en-US" sz="1000" i="1">
                <a:solidFill>
                  <a:schemeClr val="dk1"/>
                </a:solidFill>
                <a:latin typeface="Calibri"/>
                <a:ea typeface="Calibri"/>
                <a:cs typeface="Calibri"/>
                <a:sym typeface="Calibri"/>
              </a:rPr>
              <a:t>Distance Education</a:t>
            </a:r>
            <a:r>
              <a:rPr lang="en-US" sz="1000">
                <a:solidFill>
                  <a:schemeClr val="dk1"/>
                </a:solidFill>
                <a:latin typeface="Calibri"/>
                <a:ea typeface="Calibri"/>
                <a:cs typeface="Calibri"/>
                <a:sym typeface="Calibri"/>
              </a:rPr>
              <a:t>, </a:t>
            </a:r>
            <a:r>
              <a:rPr lang="en-US" sz="1000" i="1">
                <a:solidFill>
                  <a:schemeClr val="dk1"/>
                </a:solidFill>
                <a:latin typeface="Calibri"/>
                <a:ea typeface="Calibri"/>
                <a:cs typeface="Calibri"/>
                <a:sym typeface="Calibri"/>
              </a:rPr>
              <a:t>42</a:t>
            </a:r>
            <a:r>
              <a:rPr lang="en-US" sz="1000">
                <a:solidFill>
                  <a:schemeClr val="dk1"/>
                </a:solidFill>
                <a:latin typeface="Calibri"/>
                <a:ea typeface="Calibri"/>
                <a:cs typeface="Calibri"/>
                <a:sym typeface="Calibri"/>
              </a:rPr>
              <a:t>(1), 5–21. https://doi.org/10.1080/01587919.2020.1869524</a:t>
            </a:r>
            <a:endParaRPr sz="1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3f0b5bf474_3_1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Background</a:t>
            </a:r>
            <a:endParaRPr/>
          </a:p>
        </p:txBody>
      </p:sp>
      <p:sp>
        <p:nvSpPr>
          <p:cNvPr id="199" name="Google Shape;199;g13f0b5bf474_3_116"/>
          <p:cNvSpPr txBox="1">
            <a:spLocks noGrp="1"/>
          </p:cNvSpPr>
          <p:nvPr>
            <p:ph type="body" idx="2"/>
          </p:nvPr>
        </p:nvSpPr>
        <p:spPr>
          <a:xfrm>
            <a:off x="4939500" y="546200"/>
            <a:ext cx="3837000" cy="4242300"/>
          </a:xfrm>
          <a:prstGeom prst="rect">
            <a:avLst/>
          </a:prstGeom>
        </p:spPr>
        <p:txBody>
          <a:bodyPr spcFirstLastPara="1" wrap="square" lIns="91425" tIns="91425" rIns="91425" bIns="91425" anchor="ctr" anchorCtr="0">
            <a:noAutofit/>
          </a:bodyPr>
          <a:lstStyle/>
          <a:p>
            <a:pPr marL="0" lvl="0" indent="0" algn="l" rtl="0">
              <a:spcBef>
                <a:spcPts val="1200"/>
              </a:spcBef>
              <a:spcAft>
                <a:spcPts val="0"/>
              </a:spcAft>
              <a:buSzPts val="605"/>
              <a:buNone/>
            </a:pPr>
            <a:r>
              <a:rPr lang="en-US" sz="1500">
                <a:solidFill>
                  <a:schemeClr val="dk1"/>
                </a:solidFill>
                <a:latin typeface="Calibri"/>
                <a:ea typeface="Calibri"/>
                <a:cs typeface="Calibri"/>
                <a:sym typeface="Calibri"/>
              </a:rPr>
              <a:t>There is ongoing interest in social interaction, community, and learning in online education. </a:t>
            </a:r>
            <a:endParaRPr sz="1500">
              <a:solidFill>
                <a:schemeClr val="dk1"/>
              </a:solidFill>
              <a:latin typeface="Calibri"/>
              <a:ea typeface="Calibri"/>
              <a:cs typeface="Calibri"/>
              <a:sym typeface="Calibri"/>
            </a:endParaRPr>
          </a:p>
          <a:p>
            <a:pPr marL="0" lvl="0" indent="0" algn="l" rtl="0">
              <a:spcBef>
                <a:spcPts val="1200"/>
              </a:spcBef>
              <a:spcAft>
                <a:spcPts val="0"/>
              </a:spcAft>
              <a:buSzPts val="605"/>
              <a:buNone/>
            </a:pPr>
            <a:r>
              <a:rPr lang="en-US" sz="1500">
                <a:solidFill>
                  <a:schemeClr val="dk1"/>
                </a:solidFill>
                <a:latin typeface="Calibri"/>
                <a:ea typeface="Calibri"/>
                <a:cs typeface="Calibri"/>
                <a:sym typeface="Calibri"/>
              </a:rPr>
              <a:t>Researchers have found, among other things, a relationship between sense of community and student satisfaction or perceived learning.</a:t>
            </a:r>
            <a:endParaRPr sz="1500">
              <a:solidFill>
                <a:schemeClr val="dk1"/>
              </a:solidFill>
              <a:latin typeface="Calibri"/>
              <a:ea typeface="Calibri"/>
              <a:cs typeface="Calibri"/>
              <a:sym typeface="Calibri"/>
            </a:endParaRPr>
          </a:p>
          <a:p>
            <a:pPr marL="0" lvl="0" indent="0" algn="l" rtl="0">
              <a:spcBef>
                <a:spcPts val="1200"/>
              </a:spcBef>
              <a:spcAft>
                <a:spcPts val="0"/>
              </a:spcAft>
              <a:buSzPts val="605"/>
              <a:buNone/>
            </a:pPr>
            <a:r>
              <a:rPr lang="en-US" sz="1500">
                <a:solidFill>
                  <a:schemeClr val="dk1"/>
                </a:solidFill>
                <a:latin typeface="Calibri"/>
                <a:ea typeface="Calibri"/>
                <a:cs typeface="Calibri"/>
                <a:sym typeface="Calibri"/>
              </a:rPr>
              <a:t>Problems:</a:t>
            </a:r>
            <a:endParaRPr sz="1500">
              <a:solidFill>
                <a:schemeClr val="dk1"/>
              </a:solidFill>
              <a:latin typeface="Calibri"/>
              <a:ea typeface="Calibri"/>
              <a:cs typeface="Calibri"/>
              <a:sym typeface="Calibri"/>
            </a:endParaRPr>
          </a:p>
          <a:p>
            <a:pPr marL="457200" lvl="0" indent="-323850" algn="l" rtl="0">
              <a:spcBef>
                <a:spcPts val="12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Terms such as social presence, belongingness, connectedness, and community are used interchangeably.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Strategies for fostering community in online education are unclear. </a:t>
            </a:r>
            <a:endParaRPr sz="1500">
              <a:solidFill>
                <a:schemeClr val="dk1"/>
              </a:solidFill>
              <a:latin typeface="Calibri"/>
              <a:ea typeface="Calibri"/>
              <a:cs typeface="Calibri"/>
              <a:sym typeface="Calibri"/>
            </a:endParaRPr>
          </a:p>
        </p:txBody>
      </p:sp>
      <p:sp>
        <p:nvSpPr>
          <p:cNvPr id="200" name="Google Shape;200;g13f0b5bf474_3_1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3f0b5bf474_3_9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t>Methods</a:t>
            </a:r>
            <a:endParaRPr dirty="0"/>
          </a:p>
        </p:txBody>
      </p:sp>
      <p:sp>
        <p:nvSpPr>
          <p:cNvPr id="206" name="Google Shape;206;g13f0b5bf474_3_90"/>
          <p:cNvSpPr txBox="1">
            <a:spLocks noGrp="1"/>
          </p:cNvSpPr>
          <p:nvPr>
            <p:ph type="body" idx="2"/>
          </p:nvPr>
        </p:nvSpPr>
        <p:spPr>
          <a:xfrm>
            <a:off x="4939500" y="1092425"/>
            <a:ext cx="3837000" cy="332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Scoping Review</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Map the literature on a topic.</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Identify key concepts, gaps in the research, or types of evidence.</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Five-stage process:</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Identify research questions.</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Select studies following PRISMA guidelines.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Extract data into spreadsheet.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Collate, summarize, report.</a:t>
            </a:r>
            <a:endParaRPr sz="1500">
              <a:solidFill>
                <a:schemeClr val="dk1"/>
              </a:solidFill>
              <a:latin typeface="Calibri"/>
              <a:ea typeface="Calibri"/>
              <a:cs typeface="Calibri"/>
              <a:sym typeface="Calibri"/>
            </a:endParaRPr>
          </a:p>
        </p:txBody>
      </p:sp>
      <p:sp>
        <p:nvSpPr>
          <p:cNvPr id="207" name="Google Shape;207;g13f0b5bf474_3_9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208" name="Google Shape;208;g13f0b5bf474_3_90"/>
          <p:cNvSpPr txBox="1"/>
          <p:nvPr/>
        </p:nvSpPr>
        <p:spPr>
          <a:xfrm>
            <a:off x="5571925" y="4333275"/>
            <a:ext cx="30498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000">
                <a:latin typeface="Calibri"/>
                <a:ea typeface="Calibri"/>
                <a:cs typeface="Calibri"/>
                <a:sym typeface="Calibri"/>
              </a:rPr>
              <a:t>PRISMA: Preferred Reporting Items for Systematic Reviews and Meta-Analyses.</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3f0b5bf474_3_10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t>Results</a:t>
            </a:r>
            <a:endParaRPr dirty="0"/>
          </a:p>
        </p:txBody>
      </p:sp>
      <p:sp>
        <p:nvSpPr>
          <p:cNvPr id="214" name="Google Shape;214;g13f0b5bf474_3_105"/>
          <p:cNvSpPr txBox="1">
            <a:spLocks noGrp="1"/>
          </p:cNvSpPr>
          <p:nvPr>
            <p:ph type="body" idx="2"/>
          </p:nvPr>
        </p:nvSpPr>
        <p:spPr>
          <a:xfrm>
            <a:off x="4948600" y="9789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500" dirty="0">
                <a:solidFill>
                  <a:schemeClr val="dk1"/>
                </a:solidFill>
                <a:latin typeface="Calibri"/>
                <a:ea typeface="Calibri"/>
                <a:cs typeface="Calibri"/>
                <a:sym typeface="Calibri"/>
              </a:rPr>
              <a:t>Characteristics</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66 studies from 2001 to 2018.</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Majority from USA (81.8%) </a:t>
            </a:r>
            <a:endParaRPr sz="1500" dirty="0">
              <a:solidFill>
                <a:schemeClr val="dk1"/>
              </a:solidFill>
              <a:latin typeface="Calibri"/>
              <a:ea typeface="Calibri"/>
              <a:cs typeface="Calibri"/>
              <a:sym typeface="Calibri"/>
            </a:endParaRPr>
          </a:p>
          <a:p>
            <a:pPr marL="0" lvl="0" indent="0" algn="l" rtl="0">
              <a:spcBef>
                <a:spcPts val="0"/>
              </a:spcBef>
              <a:spcAft>
                <a:spcPts val="0"/>
              </a:spcAft>
              <a:buNone/>
            </a:pPr>
            <a:r>
              <a:rPr lang="en-US" sz="1500" dirty="0">
                <a:solidFill>
                  <a:schemeClr val="dk1"/>
                </a:solidFill>
                <a:latin typeface="Calibri"/>
                <a:ea typeface="Calibri"/>
                <a:cs typeface="Calibri"/>
                <a:sym typeface="Calibri"/>
              </a:rPr>
              <a:t>Most common definitions and frameworks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err="1">
                <a:solidFill>
                  <a:schemeClr val="dk1"/>
                </a:solidFill>
                <a:latin typeface="Calibri"/>
                <a:ea typeface="Calibri"/>
                <a:cs typeface="Calibri"/>
                <a:sym typeface="Calibri"/>
              </a:rPr>
              <a:t>Rovai</a:t>
            </a:r>
            <a:r>
              <a:rPr lang="en-US" sz="1500" dirty="0">
                <a:solidFill>
                  <a:schemeClr val="dk1"/>
                </a:solidFill>
                <a:latin typeface="Calibri"/>
                <a:ea typeface="Calibri"/>
                <a:cs typeface="Calibri"/>
                <a:sym typeface="Calibri"/>
              </a:rPr>
              <a:t>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McMillan and Chavis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Connectedness</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Sense of Community</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Social Presence</a:t>
            </a:r>
            <a:endParaRPr sz="1500" dirty="0">
              <a:solidFill>
                <a:schemeClr val="dk1"/>
              </a:solidFill>
              <a:latin typeface="Calibri"/>
              <a:ea typeface="Calibri"/>
              <a:cs typeface="Calibri"/>
              <a:sym typeface="Calibri"/>
            </a:endParaRPr>
          </a:p>
          <a:p>
            <a:pPr marL="0" lvl="0" indent="0" algn="l" rtl="0">
              <a:spcBef>
                <a:spcPts val="0"/>
              </a:spcBef>
              <a:spcAft>
                <a:spcPts val="0"/>
              </a:spcAft>
              <a:buNone/>
            </a:pPr>
            <a:r>
              <a:rPr lang="en-US" sz="1500" dirty="0">
                <a:solidFill>
                  <a:schemeClr val="dk1"/>
                </a:solidFill>
                <a:latin typeface="Calibri"/>
                <a:ea typeface="Calibri"/>
                <a:cs typeface="Calibri"/>
                <a:sym typeface="Calibri"/>
              </a:rPr>
              <a:t>Top strategies for promoting community</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Use of instructional strategies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Use of technology for communication</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Fostered by faculty/staff/students </a:t>
            </a:r>
            <a:endParaRPr sz="1500" dirty="0">
              <a:solidFill>
                <a:schemeClr val="dk1"/>
              </a:solidFill>
              <a:latin typeface="Calibri"/>
              <a:ea typeface="Calibri"/>
              <a:cs typeface="Calibri"/>
              <a:sym typeface="Calibri"/>
            </a:endParaRPr>
          </a:p>
        </p:txBody>
      </p:sp>
      <p:sp>
        <p:nvSpPr>
          <p:cNvPr id="215" name="Google Shape;215;g13f0b5bf474_3_10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3f0b5bf474_3_1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Discussion</a:t>
            </a:r>
            <a:endParaRPr/>
          </a:p>
        </p:txBody>
      </p:sp>
      <p:sp>
        <p:nvSpPr>
          <p:cNvPr id="221" name="Google Shape;221;g13f0b5bf474_3_110"/>
          <p:cNvSpPr txBox="1">
            <a:spLocks noGrp="1"/>
          </p:cNvSpPr>
          <p:nvPr>
            <p:ph type="body" idx="2"/>
          </p:nvPr>
        </p:nvSpPr>
        <p:spPr>
          <a:xfrm>
            <a:off x="4930400" y="742275"/>
            <a:ext cx="3837000" cy="4164600"/>
          </a:xfrm>
          <a:prstGeom prst="rect">
            <a:avLst/>
          </a:prstGeom>
        </p:spPr>
        <p:txBody>
          <a:bodyPr spcFirstLastPara="1" wrap="square" lIns="91425" tIns="91425" rIns="91425" bIns="91425" anchor="ctr" anchorCtr="0">
            <a:normAutofit fontScale="92500" lnSpcReduction="10000"/>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Similar elements across definitions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Sense of belonging within the online learning environment.</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Development of meaningful relationships with instructors and classmates.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Intellectual growth based on similar goals and interests.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Fostering community and connectedness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Design activities to promote community.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Examples: Instructor presence in discussions, personal introductions, collaborative projects, timely feedback. </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Use various technologies to promote communication and community.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Examples: Audio feedback, Web 2.0, social networking, virtual worlds.</a:t>
            </a:r>
            <a:endParaRPr sz="1500">
              <a:solidFill>
                <a:schemeClr val="dk1"/>
              </a:solidFill>
              <a:latin typeface="Calibri"/>
              <a:ea typeface="Calibri"/>
              <a:cs typeface="Calibri"/>
              <a:sym typeface="Calibri"/>
            </a:endParaRPr>
          </a:p>
        </p:txBody>
      </p:sp>
      <p:sp>
        <p:nvSpPr>
          <p:cNvPr id="222" name="Google Shape;222;g13f0b5bf474_3_1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3f0b5bf474_3_9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Limitations</a:t>
            </a:r>
            <a:endParaRPr/>
          </a:p>
        </p:txBody>
      </p:sp>
      <p:sp>
        <p:nvSpPr>
          <p:cNvPr id="228" name="Google Shape;228;g13f0b5bf474_3_9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1200"/>
              </a:spcBef>
              <a:spcAft>
                <a:spcPts val="1200"/>
              </a:spcAft>
              <a:buNone/>
            </a:pPr>
            <a:r>
              <a:rPr lang="en-US" sz="1500">
                <a:solidFill>
                  <a:schemeClr val="dk1"/>
                </a:solidFill>
                <a:latin typeface="Calibri"/>
                <a:ea typeface="Calibri"/>
                <a:cs typeface="Calibri"/>
                <a:sym typeface="Calibri"/>
              </a:rPr>
              <a:t>A limitation of this scoping review is that the sample of articles is limited to the search and selection strategies described in the Methods section. Thus, it is possible that relevant studies were missed. Future research could expand the search to include additional databases or other levels such as high schools that also adopt online education.</a:t>
            </a:r>
            <a:endParaRPr sz="1500">
              <a:solidFill>
                <a:schemeClr val="dk1"/>
              </a:solidFill>
              <a:latin typeface="Calibri"/>
              <a:ea typeface="Calibri"/>
              <a:cs typeface="Calibri"/>
              <a:sym typeface="Calibri"/>
            </a:endParaRPr>
          </a:p>
        </p:txBody>
      </p:sp>
      <p:sp>
        <p:nvSpPr>
          <p:cNvPr id="229" name="Google Shape;229;g13f0b5bf474_3_9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3f0b5bf474_3_10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t>Future Trends and Research </a:t>
            </a:r>
            <a:endParaRPr dirty="0"/>
          </a:p>
        </p:txBody>
      </p:sp>
      <p:sp>
        <p:nvSpPr>
          <p:cNvPr id="235" name="Google Shape;235;g13f0b5bf474_3_10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1200"/>
              </a:spcBef>
              <a:spcAft>
                <a:spcPts val="1200"/>
              </a:spcAft>
              <a:buNone/>
            </a:pPr>
            <a:r>
              <a:rPr lang="en-US" sz="1600">
                <a:solidFill>
                  <a:schemeClr val="dk1"/>
                </a:solidFill>
                <a:latin typeface="Calibri"/>
                <a:ea typeface="Calibri"/>
                <a:cs typeface="Calibri"/>
                <a:sym typeface="Calibri"/>
              </a:rPr>
              <a:t>Further investigation is necessary into the use of programs, approaches, and tools, as well as how roles (i.e., faculty, staff, and students) impact community and connectedness.</a:t>
            </a:r>
            <a:endParaRPr sz="1600">
              <a:solidFill>
                <a:schemeClr val="dk1"/>
              </a:solidFill>
              <a:latin typeface="Calibri"/>
              <a:ea typeface="Calibri"/>
              <a:cs typeface="Calibri"/>
              <a:sym typeface="Calibri"/>
            </a:endParaRPr>
          </a:p>
        </p:txBody>
      </p:sp>
      <p:sp>
        <p:nvSpPr>
          <p:cNvPr id="236" name="Google Shape;236;g13f0b5bf474_3_10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3f0b5bf474_1_2"/>
          <p:cNvSpPr txBox="1">
            <a:spLocks noGrp="1"/>
          </p:cNvSpPr>
          <p:nvPr>
            <p:ph type="title"/>
          </p:nvPr>
        </p:nvSpPr>
        <p:spPr>
          <a:xfrm>
            <a:off x="855300" y="836000"/>
            <a:ext cx="5307000" cy="396300"/>
          </a:xfrm>
          <a:prstGeom prst="rect">
            <a:avLst/>
          </a:prstGeom>
          <a:solidFill>
            <a:srgbClr val="CCCCCC"/>
          </a:solid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2800"/>
              <a:buNone/>
            </a:pPr>
            <a:r>
              <a:rPr lang="en-US"/>
              <a:t>FACILITATORS</a:t>
            </a:r>
            <a:endParaRPr/>
          </a:p>
        </p:txBody>
      </p:sp>
      <p:sp>
        <p:nvSpPr>
          <p:cNvPr id="102" name="Google Shape;102;g13f0b5bf474_1_2"/>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pic>
        <p:nvPicPr>
          <p:cNvPr id="103" name="Google Shape;103;g13f0b5bf474_1_2"/>
          <p:cNvPicPr preferRelativeResize="0"/>
          <p:nvPr/>
        </p:nvPicPr>
        <p:blipFill rotWithShape="1">
          <a:blip r:embed="rId3">
            <a:alphaModFix/>
          </a:blip>
          <a:srcRect/>
          <a:stretch/>
        </p:blipFill>
        <p:spPr>
          <a:xfrm>
            <a:off x="1615631" y="1779999"/>
            <a:ext cx="1114500" cy="1489200"/>
          </a:xfrm>
          <a:prstGeom prst="ellipse">
            <a:avLst/>
          </a:prstGeom>
          <a:noFill/>
          <a:ln>
            <a:noFill/>
          </a:ln>
        </p:spPr>
      </p:pic>
      <p:sp>
        <p:nvSpPr>
          <p:cNvPr id="104" name="Google Shape;104;g13f0b5bf474_1_2"/>
          <p:cNvSpPr txBox="1"/>
          <p:nvPr/>
        </p:nvSpPr>
        <p:spPr>
          <a:xfrm>
            <a:off x="1433240" y="3399024"/>
            <a:ext cx="1489200" cy="73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Barlow"/>
                <a:ea typeface="Barlow"/>
                <a:cs typeface="Barlow"/>
                <a:sym typeface="Barlow"/>
              </a:rPr>
              <a:t>Ayesha Sadaf</a:t>
            </a:r>
            <a:br>
              <a:rPr lang="en-US" sz="1400" b="0" i="0" u="none" strike="noStrike" cap="none">
                <a:solidFill>
                  <a:srgbClr val="000000"/>
                </a:solidFill>
                <a:latin typeface="Barlow"/>
                <a:ea typeface="Barlow"/>
                <a:cs typeface="Barlow"/>
                <a:sym typeface="Barlow"/>
              </a:rPr>
            </a:br>
            <a:r>
              <a:rPr lang="en-US" sz="800" b="0" i="0" u="none" strike="noStrike" cap="none">
                <a:solidFill>
                  <a:schemeClr val="dk2"/>
                </a:solidFill>
                <a:latin typeface="Barlow"/>
                <a:ea typeface="Barlow"/>
                <a:cs typeface="Barlow"/>
                <a:sym typeface="Barlow"/>
              </a:rPr>
              <a:t>Associate Professor</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800"/>
              <a:buFont typeface="Arial"/>
              <a:buNone/>
            </a:pPr>
            <a:r>
              <a:rPr lang="en-US" sz="800" b="0" i="0" u="none" strike="noStrike" cap="none">
                <a:solidFill>
                  <a:schemeClr val="dk2"/>
                </a:solidFill>
                <a:latin typeface="Barlow"/>
                <a:ea typeface="Barlow"/>
                <a:cs typeface="Barlow"/>
                <a:sym typeface="Barlow"/>
              </a:rPr>
              <a:t>Educational Leadership</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chemeClr val="dk2"/>
                </a:solidFill>
                <a:latin typeface="Barlow"/>
                <a:ea typeface="Barlow"/>
                <a:cs typeface="Barlow"/>
                <a:sym typeface="Barlow"/>
              </a:rPr>
              <a:t>University of North Carolina Charlotte</a:t>
            </a:r>
            <a:endParaRPr sz="1400" b="0" i="0" u="none" strike="noStrike" cap="none">
              <a:solidFill>
                <a:srgbClr val="000000"/>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pic>
        <p:nvPicPr>
          <p:cNvPr id="105" name="Google Shape;105;g13f0b5bf474_1_2"/>
          <p:cNvPicPr preferRelativeResize="0"/>
          <p:nvPr/>
        </p:nvPicPr>
        <p:blipFill rotWithShape="1">
          <a:blip r:embed="rId4">
            <a:alphaModFix/>
          </a:blip>
          <a:srcRect/>
          <a:stretch/>
        </p:blipFill>
        <p:spPr>
          <a:xfrm>
            <a:off x="3611857" y="1759975"/>
            <a:ext cx="1489200" cy="1489200"/>
          </a:xfrm>
          <a:prstGeom prst="ellipse">
            <a:avLst/>
          </a:prstGeom>
          <a:noFill/>
          <a:ln>
            <a:noFill/>
          </a:ln>
        </p:spPr>
      </p:pic>
      <p:sp>
        <p:nvSpPr>
          <p:cNvPr id="106" name="Google Shape;106;g13f0b5bf474_1_2"/>
          <p:cNvSpPr txBox="1"/>
          <p:nvPr/>
        </p:nvSpPr>
        <p:spPr>
          <a:xfrm>
            <a:off x="3616882" y="3379000"/>
            <a:ext cx="1489200" cy="81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Barlow"/>
                <a:ea typeface="Barlow"/>
                <a:cs typeface="Barlow"/>
                <a:sym typeface="Barlow"/>
              </a:rPr>
              <a:t>Swapna Kumar</a:t>
            </a:r>
            <a:br>
              <a:rPr lang="en-US" sz="1400" b="0" i="0" u="none" strike="noStrike" cap="none">
                <a:solidFill>
                  <a:srgbClr val="000000"/>
                </a:solidFill>
                <a:latin typeface="Barlow"/>
                <a:ea typeface="Barlow"/>
                <a:cs typeface="Barlow"/>
                <a:sym typeface="Barlow"/>
              </a:rPr>
            </a:br>
            <a:r>
              <a:rPr lang="en-US" sz="800" b="0" i="0" u="none" strike="noStrike" cap="none">
                <a:solidFill>
                  <a:srgbClr val="000000"/>
                </a:solidFill>
                <a:latin typeface="Barlow"/>
                <a:ea typeface="Barlow"/>
                <a:cs typeface="Barlow"/>
                <a:sym typeface="Barlow"/>
              </a:rPr>
              <a:t>Clinical </a:t>
            </a:r>
            <a:r>
              <a:rPr lang="en-US" sz="800" b="0" i="0" u="none" strike="noStrike" cap="none">
                <a:solidFill>
                  <a:schemeClr val="dk2"/>
                </a:solidFill>
                <a:latin typeface="Barlow"/>
                <a:ea typeface="Barlow"/>
                <a:cs typeface="Barlow"/>
                <a:sym typeface="Barlow"/>
              </a:rPr>
              <a:t>Professor</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800"/>
              <a:buFont typeface="Arial"/>
              <a:buNone/>
            </a:pPr>
            <a:r>
              <a:rPr lang="en-US" sz="800" b="0" i="0" u="none" strike="noStrike" cap="none">
                <a:solidFill>
                  <a:schemeClr val="dk2"/>
                </a:solidFill>
                <a:latin typeface="Barlow"/>
                <a:ea typeface="Barlow"/>
                <a:cs typeface="Barlow"/>
                <a:sym typeface="Barlow"/>
              </a:rPr>
              <a:t>School of Teaching and Learning</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800" b="0" i="0" u="none" strike="noStrike" cap="none">
                <a:solidFill>
                  <a:schemeClr val="dk2"/>
                </a:solidFill>
                <a:latin typeface="Barlow"/>
                <a:ea typeface="Barlow"/>
                <a:cs typeface="Barlow"/>
                <a:sym typeface="Barlow"/>
              </a:rPr>
              <a:t>University of Florida</a:t>
            </a:r>
            <a:endParaRPr sz="800" b="0" i="0" u="none" strike="noStrike" cap="none">
              <a:solidFill>
                <a:schemeClr val="dk2"/>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pic>
        <p:nvPicPr>
          <p:cNvPr id="107" name="Google Shape;107;g13f0b5bf474_1_2"/>
          <p:cNvPicPr preferRelativeResize="0"/>
          <p:nvPr/>
        </p:nvPicPr>
        <p:blipFill rotWithShape="1">
          <a:blip r:embed="rId5">
            <a:alphaModFix/>
          </a:blip>
          <a:srcRect/>
          <a:stretch/>
        </p:blipFill>
        <p:spPr>
          <a:xfrm>
            <a:off x="5745087" y="1753301"/>
            <a:ext cx="1489200" cy="1489200"/>
          </a:xfrm>
          <a:prstGeom prst="ellipse">
            <a:avLst/>
          </a:prstGeom>
          <a:noFill/>
          <a:ln>
            <a:noFill/>
          </a:ln>
        </p:spPr>
      </p:pic>
      <p:sp>
        <p:nvSpPr>
          <p:cNvPr id="108" name="Google Shape;108;g13f0b5bf474_1_2"/>
          <p:cNvSpPr txBox="1"/>
          <p:nvPr/>
        </p:nvSpPr>
        <p:spPr>
          <a:xfrm>
            <a:off x="5750112" y="3372326"/>
            <a:ext cx="1489200" cy="73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Barlow"/>
                <a:ea typeface="Barlow"/>
                <a:cs typeface="Barlow"/>
                <a:sym typeface="Barlow"/>
              </a:rPr>
              <a:t>Larisa Olesova</a:t>
            </a:r>
            <a:br>
              <a:rPr lang="en-US" sz="1400" b="0" i="0" u="none" strike="noStrike" cap="none">
                <a:solidFill>
                  <a:srgbClr val="000000"/>
                </a:solidFill>
                <a:latin typeface="Barlow"/>
                <a:ea typeface="Barlow"/>
                <a:cs typeface="Barlow"/>
                <a:sym typeface="Barlow"/>
              </a:rPr>
            </a:br>
            <a:r>
              <a:rPr lang="en-US" sz="800">
                <a:solidFill>
                  <a:schemeClr val="dk2"/>
                </a:solidFill>
                <a:latin typeface="Barlow"/>
                <a:ea typeface="Barlow"/>
                <a:cs typeface="Barlow"/>
                <a:sym typeface="Barlow"/>
              </a:rPr>
              <a:t>Clinical Assistant Professor</a:t>
            </a:r>
            <a:endParaRPr sz="800">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School of Teaching and Learning </a:t>
            </a:r>
            <a:endParaRPr sz="900">
              <a:solidFill>
                <a:schemeClr val="dk2"/>
              </a:solidFill>
              <a:latin typeface="Barlow"/>
              <a:ea typeface="Barlow"/>
              <a:cs typeface="Barlow"/>
              <a:sym typeface="Barlow"/>
            </a:endParaRPr>
          </a:p>
          <a:p>
            <a:pPr marL="0" marR="0" lvl="0" indent="0" algn="ctr" rtl="0">
              <a:lnSpc>
                <a:spcPct val="100000"/>
              </a:lnSpc>
              <a:spcBef>
                <a:spcPts val="400"/>
              </a:spcBef>
              <a:spcAft>
                <a:spcPts val="0"/>
              </a:spcAft>
              <a:buClr>
                <a:srgbClr val="000000"/>
              </a:buClr>
              <a:buSzPts val="900"/>
              <a:buFont typeface="Arial"/>
              <a:buNone/>
            </a:pPr>
            <a:r>
              <a:rPr lang="en-US" sz="900">
                <a:solidFill>
                  <a:schemeClr val="dk2"/>
                </a:solidFill>
                <a:latin typeface="Barlow"/>
                <a:ea typeface="Barlow"/>
                <a:cs typeface="Barlow"/>
                <a:sym typeface="Barlow"/>
              </a:rPr>
              <a:t>University of Florida</a:t>
            </a:r>
            <a:endParaRPr sz="900">
              <a:solidFill>
                <a:schemeClr val="dk2"/>
              </a:solidFill>
              <a:latin typeface="Barlow"/>
              <a:ea typeface="Barlow"/>
              <a:cs typeface="Barlow"/>
              <a:sym typeface="Barlow"/>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000000"/>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3f0b5bf474_3_80"/>
          <p:cNvSpPr txBox="1">
            <a:spLocks noGrp="1"/>
          </p:cNvSpPr>
          <p:nvPr>
            <p:ph type="title"/>
          </p:nvPr>
        </p:nvSpPr>
        <p:spPr>
          <a:xfrm>
            <a:off x="0" y="1903615"/>
            <a:ext cx="9144000" cy="1089035"/>
          </a:xfrm>
          <a:prstGeom prst="rect">
            <a:avLst/>
          </a:prstGeom>
          <a:solidFill>
            <a:srgbClr val="0B53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dk1"/>
              </a:buClr>
              <a:buSzPts val="3600"/>
              <a:buNone/>
            </a:pPr>
            <a:r>
              <a:rPr lang="en-US" sz="3800" dirty="0"/>
              <a:t>Curtis J. Bonk </a:t>
            </a:r>
            <a:r>
              <a:rPr lang="en-US" sz="4000" dirty="0"/>
              <a:t>(Min Young Doo and Heeok Heo are non-presenting authors)</a:t>
            </a:r>
            <a:r>
              <a:rPr lang="en-US" sz="3800"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3f0b5bf474_3_1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a:latin typeface="Calibri"/>
                <a:ea typeface="Calibri"/>
                <a:cs typeface="Calibri"/>
                <a:sym typeface="Calibri"/>
              </a:rPr>
              <a:t>A meta-analysis of scaffolding effects in online learning in higher education</a:t>
            </a:r>
            <a:br>
              <a:rPr lang="en-US" sz="2000" b="1" dirty="0">
                <a:latin typeface="Calibri"/>
                <a:ea typeface="Calibri"/>
                <a:cs typeface="Calibri"/>
                <a:sym typeface="Calibri"/>
              </a:rPr>
            </a:br>
            <a:r>
              <a:rPr lang="en-US" sz="1600" u="sng" dirty="0">
                <a:solidFill>
                  <a:srgbClr val="0000FF"/>
                </a:solidFill>
                <a:effectLst/>
                <a:latin typeface="Times New Roman" panose="02020603050405020304" pitchFamily="18" charset="0"/>
                <a:ea typeface="Calibri" panose="020F0502020204030204" pitchFamily="34" charset="0"/>
                <a:hlinkClick r:id="rId3"/>
              </a:rPr>
              <a:t>https://doi.org/10.19173/irrodl.v21i3.4638</a:t>
            </a:r>
            <a:endParaRPr sz="4400" b="1" dirty="0"/>
          </a:p>
        </p:txBody>
      </p:sp>
      <p:sp>
        <p:nvSpPr>
          <p:cNvPr id="247" name="Google Shape;247;g13f0b5bf474_3_1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pic>
        <p:nvPicPr>
          <p:cNvPr id="3" name="Picture 2">
            <a:extLst>
              <a:ext uri="{FF2B5EF4-FFF2-40B4-BE49-F238E27FC236}">
                <a16:creationId xmlns:a16="http://schemas.microsoft.com/office/drawing/2014/main" id="{88038EBE-8DB8-EF1E-8C0E-06C139AEBEDE}"/>
              </a:ext>
            </a:extLst>
          </p:cNvPr>
          <p:cNvPicPr>
            <a:picLocks noChangeAspect="1"/>
          </p:cNvPicPr>
          <p:nvPr/>
        </p:nvPicPr>
        <p:blipFill rotWithShape="1">
          <a:blip r:embed="rId4"/>
          <a:srcRect l="13386" t="12283" r="14102" b="2868"/>
          <a:stretch/>
        </p:blipFill>
        <p:spPr>
          <a:xfrm>
            <a:off x="4577825" y="1233175"/>
            <a:ext cx="4566175" cy="33907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3f0b5bf474_3_1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Background</a:t>
            </a:r>
            <a:endParaRPr/>
          </a:p>
        </p:txBody>
      </p:sp>
      <p:sp>
        <p:nvSpPr>
          <p:cNvPr id="254" name="Google Shape;254;g13f0b5bf474_3_1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fontScale="85000" lnSpcReduction="10000"/>
          </a:bodyPr>
          <a:lstStyle/>
          <a:p>
            <a:pPr marL="114300" indent="0">
              <a:buNone/>
            </a:pPr>
            <a:r>
              <a:rPr lang="en-US" sz="1800" b="1" i="0" u="none" strike="noStrike" baseline="0" dirty="0">
                <a:solidFill>
                  <a:srgbClr val="000000"/>
                </a:solidFill>
                <a:latin typeface="Arial" panose="020B0604020202020204" pitchFamily="34" charset="0"/>
                <a:cs typeface="Arial" panose="020B0604020202020204" pitchFamily="34" charset="0"/>
              </a:rPr>
              <a:t>The current research aimed to synthesize the effects of scaffolding strategies on learning in online learning in higher education using a meta-analysis approach. </a:t>
            </a:r>
          </a:p>
          <a:p>
            <a:pPr marL="114300" indent="0">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114300" indent="0">
              <a:buNone/>
            </a:pPr>
            <a:r>
              <a:rPr lang="en-US" sz="1800" b="1" i="0" u="none" strike="noStrike" baseline="0" dirty="0">
                <a:solidFill>
                  <a:srgbClr val="000000"/>
                </a:solidFill>
                <a:latin typeface="Arial" panose="020B0604020202020204" pitchFamily="34" charset="0"/>
                <a:cs typeface="Arial" panose="020B0604020202020204" pitchFamily="34" charset="0"/>
              </a:rPr>
              <a:t>1. What is the effect of scaffolding on learning outcomes in an online learning environment? </a:t>
            </a:r>
          </a:p>
          <a:p>
            <a:pPr marL="114300" indent="0">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114300" indent="0">
              <a:buNone/>
            </a:pPr>
            <a:r>
              <a:rPr lang="en-US" sz="1800" b="1" i="0" u="none" strike="noStrike" baseline="0" dirty="0">
                <a:solidFill>
                  <a:srgbClr val="000000"/>
                </a:solidFill>
                <a:latin typeface="Arial" panose="020B0604020202020204" pitchFamily="34" charset="0"/>
                <a:cs typeface="Arial" panose="020B0604020202020204" pitchFamily="34" charset="0"/>
              </a:rPr>
              <a:t>2. To what extent do the effects of scaffolding influence learning outcomes based on the scaffolding purposes and sources? </a:t>
            </a:r>
          </a:p>
        </p:txBody>
      </p:sp>
      <p:sp>
        <p:nvSpPr>
          <p:cNvPr id="255" name="Google Shape;255;g13f0b5bf474_3_136"/>
          <p:cNvSpPr txBox="1">
            <a:spLocks noGrp="1"/>
          </p:cNvSpPr>
          <p:nvPr>
            <p:ph type="subTitle" idx="1"/>
          </p:nvPr>
        </p:nvSpPr>
        <p:spPr>
          <a:xfrm>
            <a:off x="265500" y="2803075"/>
            <a:ext cx="4045200" cy="16161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US" sz="1800" b="1" i="0" u="none" strike="noStrike" baseline="0" dirty="0">
                <a:solidFill>
                  <a:srgbClr val="000000"/>
                </a:solidFill>
                <a:latin typeface="Arial" panose="020B0604020202020204" pitchFamily="34" charset="0"/>
                <a:cs typeface="Arial" panose="020B0604020202020204" pitchFamily="34" charset="0"/>
              </a:rPr>
              <a:t>Based on the definition of scaffolding by Wood et al. (1976), the three distinctive features of scaffolding include (a) contingency, (b) intersubjectivity, and (c) transfer of responsibility (Belland, 2017; Pea, 2004). </a:t>
            </a:r>
          </a:p>
          <a:p>
            <a:pPr marL="0" lvl="0" indent="0" algn="l" rtl="0">
              <a:spcBef>
                <a:spcPts val="0"/>
              </a:spcBef>
              <a:spcAft>
                <a:spcPts val="0"/>
              </a:spcAft>
              <a:buNone/>
            </a:pPr>
            <a:endParaRPr lang="en-US" sz="18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1800" b="1" i="0" u="none" strike="noStrike" baseline="0" dirty="0">
                <a:solidFill>
                  <a:srgbClr val="000000"/>
                </a:solidFill>
                <a:latin typeface="Arial" panose="020B0604020202020204" pitchFamily="34" charset="0"/>
                <a:cs typeface="Arial" panose="020B0604020202020204" pitchFamily="34" charset="0"/>
              </a:rPr>
              <a:t>Wood, D., Bruner, J. S., &amp; Ross, G. (1976). The role of tutoring in problem solving. </a:t>
            </a:r>
            <a:r>
              <a:rPr lang="en-US" sz="1800" b="1" i="1" u="none" strike="noStrike" baseline="0" dirty="0">
                <a:solidFill>
                  <a:srgbClr val="000000"/>
                </a:solidFill>
                <a:latin typeface="Arial" panose="020B0604020202020204" pitchFamily="34" charset="0"/>
                <a:cs typeface="Arial" panose="020B0604020202020204" pitchFamily="34" charset="0"/>
              </a:rPr>
              <a:t>Journal of Child. Psychology and Psychiatry, and Allied Disciplines, 17</a:t>
            </a:r>
            <a:r>
              <a:rPr lang="en-US" sz="1800" b="1" i="0" u="none" strike="noStrike" baseline="0" dirty="0">
                <a:solidFill>
                  <a:srgbClr val="000000"/>
                </a:solidFill>
                <a:latin typeface="Arial" panose="020B0604020202020204" pitchFamily="34" charset="0"/>
                <a:cs typeface="Arial" panose="020B0604020202020204" pitchFamily="34" charset="0"/>
              </a:rPr>
              <a:t>(2), 89–100. </a:t>
            </a:r>
            <a:r>
              <a:rPr lang="en-US" sz="1800" b="1" i="0" u="none" strike="noStrike" baseline="0" dirty="0">
                <a:solidFill>
                  <a:srgbClr val="0000FF"/>
                </a:solidFill>
                <a:latin typeface="Arial" panose="020B0604020202020204" pitchFamily="34" charset="0"/>
                <a:cs typeface="Arial" panose="020B0604020202020204" pitchFamily="34" charset="0"/>
              </a:rPr>
              <a:t>https://doi.org/10.1111/j.1469-7610.1976.tb00381.x </a:t>
            </a:r>
            <a:endParaRPr b="1"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3f0b5bf474_3_142"/>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Methods</a:t>
            </a:r>
            <a:endParaRPr/>
          </a:p>
        </p:txBody>
      </p:sp>
      <p:sp>
        <p:nvSpPr>
          <p:cNvPr id="6" name="Subtitle 5">
            <a:extLst>
              <a:ext uri="{FF2B5EF4-FFF2-40B4-BE49-F238E27FC236}">
                <a16:creationId xmlns:a16="http://schemas.microsoft.com/office/drawing/2014/main" id="{42497D3D-7FFD-0731-4923-0AA26C5B640D}"/>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AA548AF4-2B3E-CC72-6834-78672EC065E5}"/>
              </a:ext>
            </a:extLst>
          </p:cNvPr>
          <p:cNvSpPr>
            <a:spLocks noGrp="1"/>
          </p:cNvSpPr>
          <p:nvPr>
            <p:ph type="body" idx="2"/>
          </p:nvPr>
        </p:nvSpPr>
        <p:spPr>
          <a:xfrm>
            <a:off x="4833302" y="724075"/>
            <a:ext cx="3943198" cy="1424334"/>
          </a:xfrm>
        </p:spPr>
        <p:txBody>
          <a:bodyPr>
            <a:normAutofit fontScale="92500" lnSpcReduction="20000"/>
          </a:bodyPr>
          <a:lstStyle/>
          <a:p>
            <a:pPr marL="114300" indent="0">
              <a:buNone/>
            </a:pPr>
            <a:r>
              <a:rPr lang="en-US" sz="1800" b="1" i="0" u="none" strike="noStrike" baseline="0" dirty="0">
                <a:solidFill>
                  <a:srgbClr val="000000"/>
                </a:solidFill>
                <a:latin typeface="Arial" panose="020B0604020202020204" pitchFamily="34" charset="0"/>
                <a:cs typeface="Arial" panose="020B0604020202020204" pitchFamily="34" charset="0"/>
              </a:rPr>
              <a:t>This meta-analysis included studies with 64 effect sizes from 18 journal articles published in English, in eight countries, from 2010 to 2019. </a:t>
            </a:r>
            <a:endParaRPr lang="en-US"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26A44B8-1AB6-03EE-FA50-83DBFD9AD3B6}"/>
              </a:ext>
            </a:extLst>
          </p:cNvPr>
          <p:cNvPicPr>
            <a:picLocks noChangeAspect="1"/>
          </p:cNvPicPr>
          <p:nvPr/>
        </p:nvPicPr>
        <p:blipFill rotWithShape="1">
          <a:blip r:embed="rId3"/>
          <a:srcRect l="16545" t="24736" r="27455" b="3213"/>
          <a:stretch/>
        </p:blipFill>
        <p:spPr>
          <a:xfrm>
            <a:off x="4738255" y="2148409"/>
            <a:ext cx="4330930" cy="2995091"/>
          </a:xfrm>
          <a:prstGeom prst="rect">
            <a:avLst/>
          </a:prstGeom>
        </p:spPr>
      </p:pic>
      <p:pic>
        <p:nvPicPr>
          <p:cNvPr id="5" name="Picture 4">
            <a:extLst>
              <a:ext uri="{FF2B5EF4-FFF2-40B4-BE49-F238E27FC236}">
                <a16:creationId xmlns:a16="http://schemas.microsoft.com/office/drawing/2014/main" id="{FB786C6B-F2B9-5317-0FA5-C953B1D9FFD3}"/>
              </a:ext>
            </a:extLst>
          </p:cNvPr>
          <p:cNvPicPr>
            <a:picLocks noChangeAspect="1"/>
          </p:cNvPicPr>
          <p:nvPr/>
        </p:nvPicPr>
        <p:blipFill rotWithShape="1">
          <a:blip r:embed="rId4"/>
          <a:srcRect l="16909" t="23074" r="27364" b="13362"/>
          <a:stretch/>
        </p:blipFill>
        <p:spPr>
          <a:xfrm>
            <a:off x="421893" y="2740078"/>
            <a:ext cx="3817598" cy="23404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3f0b5bf474_3_1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Results</a:t>
            </a:r>
            <a:endParaRPr/>
          </a:p>
        </p:txBody>
      </p:sp>
      <p:sp>
        <p:nvSpPr>
          <p:cNvPr id="268" name="Google Shape;268;g13f0b5bf474_3_148"/>
          <p:cNvSpPr txBox="1">
            <a:spLocks noGrp="1"/>
          </p:cNvSpPr>
          <p:nvPr>
            <p:ph type="body" idx="2"/>
          </p:nvPr>
        </p:nvSpPr>
        <p:spPr>
          <a:xfrm>
            <a:off x="4939500" y="358806"/>
            <a:ext cx="4100738" cy="4576359"/>
          </a:xfrm>
          <a:prstGeom prst="rect">
            <a:avLst/>
          </a:prstGeom>
        </p:spPr>
        <p:txBody>
          <a:bodyPr spcFirstLastPara="1" wrap="square" lIns="91425" tIns="91425" rIns="91425" bIns="91425" anchor="ctr" anchorCtr="0">
            <a:normAutofit/>
          </a:bodyPr>
          <a:lstStyle/>
          <a:p>
            <a:pPr marL="342900" lvl="0" algn="l" rtl="0">
              <a:spcBef>
                <a:spcPts val="0"/>
              </a:spcBef>
              <a:spcAft>
                <a:spcPts val="0"/>
              </a:spcAft>
              <a:buAutoNum type="arabicPeriod"/>
            </a:pPr>
            <a:r>
              <a:rPr lang="en-US" sz="1800" b="1" i="0" u="none" strike="noStrike" baseline="0" dirty="0">
                <a:solidFill>
                  <a:srgbClr val="000000"/>
                </a:solidFill>
                <a:latin typeface="Arial" panose="020B0604020202020204" pitchFamily="34" charset="0"/>
                <a:cs typeface="Arial" panose="020B0604020202020204" pitchFamily="34" charset="0"/>
              </a:rPr>
              <a:t>The overall effect size</a:t>
            </a:r>
          </a:p>
          <a:p>
            <a:pPr marL="0" lvl="0" indent="0" algn="l" rtl="0">
              <a:spcBef>
                <a:spcPts val="0"/>
              </a:spcBef>
              <a:spcAft>
                <a:spcPts val="0"/>
              </a:spcAft>
              <a:buNone/>
            </a:pPr>
            <a:r>
              <a:rPr lang="en-GB" sz="1400" b="1" dirty="0">
                <a:solidFill>
                  <a:srgbClr val="000000"/>
                </a:solidFill>
                <a:latin typeface="Arial" panose="020B0604020202020204" pitchFamily="34" charset="0"/>
                <a:cs typeface="Arial" panose="020B0604020202020204" pitchFamily="34" charset="0"/>
              </a:rPr>
              <a:t>The overall effect size for the effects of scaffolding on learning outcomes:</a:t>
            </a:r>
          </a:p>
          <a:p>
            <a:pPr marL="0" lvl="0" indent="0" algn="l" rtl="0">
              <a:spcBef>
                <a:spcPts val="0"/>
              </a:spcBef>
              <a:spcAft>
                <a:spcPts val="0"/>
              </a:spcAft>
              <a:buNone/>
            </a:pPr>
            <a:r>
              <a:rPr lang="en-GB" sz="1400" b="1" i="1" dirty="0">
                <a:solidFill>
                  <a:srgbClr val="000000"/>
                </a:solidFill>
                <a:latin typeface="Arial" panose="020B0604020202020204" pitchFamily="34" charset="0"/>
                <a:cs typeface="Arial" panose="020B0604020202020204" pitchFamily="34" charset="0"/>
              </a:rPr>
              <a:t>g</a:t>
            </a:r>
            <a:r>
              <a:rPr lang="en-GB" sz="1400" b="1" dirty="0">
                <a:solidFill>
                  <a:srgbClr val="000000"/>
                </a:solidFill>
                <a:latin typeface="Arial" panose="020B0604020202020204" pitchFamily="34" charset="0"/>
                <a:cs typeface="Arial" panose="020B0604020202020204" pitchFamily="34" charset="0"/>
              </a:rPr>
              <a:t> = .866 (95% CI: [.660, 1.072], p &lt; .001, N = 64) </a:t>
            </a: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1400" b="1" dirty="0">
                <a:solidFill>
                  <a:srgbClr val="000000"/>
                </a:solidFill>
                <a:latin typeface="Arial" panose="020B0604020202020204" pitchFamily="34" charset="0"/>
                <a:cs typeface="Arial" panose="020B0604020202020204" pitchFamily="34" charset="0"/>
              </a:rPr>
              <a:t>The results indicated that scaffolding produced better learning outcomes than those without scaffolding.</a:t>
            </a:r>
          </a:p>
          <a:p>
            <a:pPr marL="0" lvl="0" indent="0" algn="l" rtl="0">
              <a:spcBef>
                <a:spcPts val="0"/>
              </a:spcBef>
              <a:spcAft>
                <a:spcPts val="0"/>
              </a:spcAft>
              <a:buNone/>
            </a:pPr>
            <a:endParaRPr lang="en-US"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b="1" dirty="0">
                <a:solidFill>
                  <a:srgbClr val="000000"/>
                </a:solidFill>
                <a:latin typeface="Arial" panose="020B0604020202020204" pitchFamily="34" charset="0"/>
                <a:cs typeface="Arial" panose="020B0604020202020204" pitchFamily="34" charset="0"/>
              </a:rPr>
              <a:t>2. </a:t>
            </a:r>
            <a:r>
              <a:rPr lang="en-US" sz="1800" b="1" i="0" u="none" strike="noStrike" baseline="0" dirty="0">
                <a:solidFill>
                  <a:srgbClr val="000000"/>
                </a:solidFill>
                <a:latin typeface="Arial" panose="020B0604020202020204" pitchFamily="34" charset="0"/>
                <a:cs typeface="Arial" panose="020B0604020202020204" pitchFamily="34" charset="0"/>
              </a:rPr>
              <a:t> Learning outcomes </a:t>
            </a:r>
          </a:p>
          <a:p>
            <a:pPr marL="0" lvl="0" indent="0" algn="l" rtl="0">
              <a:spcBef>
                <a:spcPts val="0"/>
              </a:spcBef>
              <a:spcAft>
                <a:spcPts val="0"/>
              </a:spcAft>
              <a:buNone/>
            </a:pPr>
            <a:r>
              <a:rPr lang="en-US" sz="1500" b="1" dirty="0">
                <a:solidFill>
                  <a:srgbClr val="000000"/>
                </a:solidFill>
                <a:latin typeface="Arial" panose="020B0604020202020204" pitchFamily="34" charset="0"/>
                <a:cs typeface="Arial" panose="020B0604020202020204" pitchFamily="34" charset="0"/>
              </a:rPr>
              <a:t>Cognitive domain (64.0%) </a:t>
            </a:r>
          </a:p>
          <a:p>
            <a:pPr marL="0" lvl="0" indent="0" algn="l" rtl="0">
              <a:spcBef>
                <a:spcPts val="0"/>
              </a:spcBef>
              <a:spcAft>
                <a:spcPts val="0"/>
              </a:spcAft>
              <a:buNone/>
            </a:pPr>
            <a:r>
              <a:rPr lang="en-US" sz="1500" b="1" dirty="0">
                <a:solidFill>
                  <a:srgbClr val="000000"/>
                </a:solidFill>
                <a:latin typeface="Arial" panose="020B0604020202020204" pitchFamily="34" charset="0"/>
                <a:cs typeface="Arial" panose="020B0604020202020204" pitchFamily="34" charset="0"/>
              </a:rPr>
              <a:t>Affective domain (14.1%), and </a:t>
            </a:r>
          </a:p>
          <a:p>
            <a:pPr marL="0" lvl="0" indent="0" algn="l" rtl="0">
              <a:spcBef>
                <a:spcPts val="0"/>
              </a:spcBef>
              <a:spcAft>
                <a:spcPts val="0"/>
              </a:spcAft>
              <a:buNone/>
            </a:pPr>
            <a:r>
              <a:rPr lang="en-US" sz="1500" b="1" dirty="0">
                <a:solidFill>
                  <a:srgbClr val="000000"/>
                </a:solidFill>
                <a:latin typeface="Arial" panose="020B0604020202020204" pitchFamily="34" charset="0"/>
                <a:cs typeface="Arial" panose="020B0604020202020204" pitchFamily="34" charset="0"/>
              </a:rPr>
              <a:t>meta-cognitive domain (21.9%). </a:t>
            </a:r>
          </a:p>
          <a:p>
            <a:pPr marL="0" lvl="0" indent="0" algn="l" rtl="0">
              <a:spcBef>
                <a:spcPts val="0"/>
              </a:spcBef>
              <a:spcAft>
                <a:spcPts val="0"/>
              </a:spcAft>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500" b="1"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3FCFDF5-6B1D-4BBD-342C-7A5C1594EEE6}"/>
              </a:ext>
            </a:extLst>
          </p:cNvPr>
          <p:cNvPicPr>
            <a:picLocks noChangeAspect="1"/>
          </p:cNvPicPr>
          <p:nvPr/>
        </p:nvPicPr>
        <p:blipFill>
          <a:blip r:embed="rId3"/>
          <a:stretch>
            <a:fillRect/>
          </a:stretch>
        </p:blipFill>
        <p:spPr>
          <a:xfrm>
            <a:off x="4734514" y="4054092"/>
            <a:ext cx="4305724" cy="972513"/>
          </a:xfrm>
          <a:prstGeom prst="rect">
            <a:avLst/>
          </a:prstGeom>
        </p:spPr>
      </p:pic>
    </p:spTree>
    <p:extLst>
      <p:ext uri="{BB962C8B-B14F-4D97-AF65-F5344CB8AC3E}">
        <p14:creationId xmlns:p14="http://schemas.microsoft.com/office/powerpoint/2010/main" val="57586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3f0b5bf474_3_1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t>Results</a:t>
            </a:r>
            <a:endParaRPr dirty="0"/>
          </a:p>
        </p:txBody>
      </p:sp>
      <p:sp>
        <p:nvSpPr>
          <p:cNvPr id="268" name="Google Shape;268;g13f0b5bf474_3_148"/>
          <p:cNvSpPr txBox="1">
            <a:spLocks noGrp="1"/>
          </p:cNvSpPr>
          <p:nvPr>
            <p:ph type="body" idx="2"/>
          </p:nvPr>
        </p:nvSpPr>
        <p:spPr>
          <a:xfrm>
            <a:off x="4635062" y="79324"/>
            <a:ext cx="4508938" cy="4984851"/>
          </a:xfrm>
          <a:prstGeom prst="rect">
            <a:avLst/>
          </a:prstGeom>
        </p:spPr>
        <p:txBody>
          <a:bodyPr spcFirstLastPara="1" wrap="square" lIns="91425" tIns="91425" rIns="91425" bIns="91425" anchor="ctr" anchorCtr="0">
            <a:normAutofit fontScale="62500" lnSpcReduction="20000"/>
          </a:bodyPr>
          <a:lstStyle/>
          <a:p>
            <a:pPr marL="0" lvl="0" indent="0" algn="l" rtl="0">
              <a:spcBef>
                <a:spcPts val="0"/>
              </a:spcBef>
              <a:spcAft>
                <a:spcPts val="0"/>
              </a:spcAft>
              <a:buNone/>
            </a:pPr>
            <a:r>
              <a:rPr lang="en-US" sz="2600" b="1" dirty="0">
                <a:solidFill>
                  <a:srgbClr val="000000"/>
                </a:solidFill>
                <a:latin typeface="Arial" panose="020B0604020202020204" pitchFamily="34" charset="0"/>
                <a:cs typeface="Arial" panose="020B0604020202020204" pitchFamily="34" charset="0"/>
              </a:rPr>
              <a:t>3. Scaffolding purposes</a:t>
            </a:r>
          </a:p>
          <a:p>
            <a:pPr marL="0" lvl="0" indent="0" algn="l" rtl="0">
              <a:spcBef>
                <a:spcPts val="0"/>
              </a:spcBef>
              <a:spcAft>
                <a:spcPts val="0"/>
              </a:spcAft>
              <a:buNone/>
            </a:pPr>
            <a:r>
              <a:rPr lang="en-US" sz="2200" b="1" dirty="0">
                <a:solidFill>
                  <a:srgbClr val="000000"/>
                </a:solidFill>
                <a:latin typeface="Arial" panose="020B0604020202020204" pitchFamily="34" charset="0"/>
                <a:cs typeface="Arial" panose="020B0604020202020204" pitchFamily="34" charset="0"/>
              </a:rPr>
              <a:t>Meta-cognitive scaffolding (60.9%), </a:t>
            </a:r>
          </a:p>
          <a:p>
            <a:pPr marL="0" lvl="0" indent="0" algn="l" rtl="0">
              <a:spcBef>
                <a:spcPts val="0"/>
              </a:spcBef>
              <a:spcAft>
                <a:spcPts val="0"/>
              </a:spcAft>
              <a:buNone/>
            </a:pPr>
            <a:r>
              <a:rPr lang="en-US" sz="2200" b="1" dirty="0">
                <a:solidFill>
                  <a:srgbClr val="000000"/>
                </a:solidFill>
                <a:latin typeface="Arial" panose="020B0604020202020204" pitchFamily="34" charset="0"/>
                <a:cs typeface="Arial" panose="020B0604020202020204" pitchFamily="34" charset="0"/>
              </a:rPr>
              <a:t>procedural scaffolding (23.5%), </a:t>
            </a:r>
          </a:p>
          <a:p>
            <a:pPr marL="0" lvl="0" indent="0" algn="l" rtl="0">
              <a:spcBef>
                <a:spcPts val="0"/>
              </a:spcBef>
              <a:spcAft>
                <a:spcPts val="0"/>
              </a:spcAft>
              <a:buNone/>
            </a:pPr>
            <a:r>
              <a:rPr lang="en-US" sz="2200" b="1" dirty="0">
                <a:solidFill>
                  <a:srgbClr val="000000"/>
                </a:solidFill>
                <a:latin typeface="Arial" panose="020B0604020202020204" pitchFamily="34" charset="0"/>
                <a:cs typeface="Arial" panose="020B0604020202020204" pitchFamily="34" charset="0"/>
              </a:rPr>
              <a:t>conceptual scaffolding (7.8%), and </a:t>
            </a:r>
          </a:p>
          <a:p>
            <a:pPr marL="0" lvl="0" indent="0" algn="l" rtl="0">
              <a:spcBef>
                <a:spcPts val="0"/>
              </a:spcBef>
              <a:spcAft>
                <a:spcPts val="0"/>
              </a:spcAft>
              <a:buNone/>
            </a:pPr>
            <a:r>
              <a:rPr lang="en-US" sz="2200" b="1" dirty="0">
                <a:solidFill>
                  <a:srgbClr val="000000"/>
                </a:solidFill>
                <a:latin typeface="Arial" panose="020B0604020202020204" pitchFamily="34" charset="0"/>
                <a:cs typeface="Arial" panose="020B0604020202020204" pitchFamily="34" charset="0"/>
              </a:rPr>
              <a:t>strategic scaffolding (7.8%)</a:t>
            </a:r>
          </a:p>
          <a:p>
            <a:pPr marL="0" lvl="0" indent="0" algn="l" rtl="0">
              <a:spcBef>
                <a:spcPts val="0"/>
              </a:spcBef>
              <a:spcAft>
                <a:spcPts val="0"/>
              </a:spcAft>
              <a:buNone/>
            </a:pPr>
            <a:endParaRPr lang="en-US"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23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23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2600" b="1" dirty="0">
                <a:solidFill>
                  <a:srgbClr val="000000"/>
                </a:solidFill>
                <a:latin typeface="Arial" panose="020B0604020202020204" pitchFamily="34" charset="0"/>
                <a:cs typeface="Arial" panose="020B0604020202020204" pitchFamily="34" charset="0"/>
              </a:rPr>
              <a:t>4. Scaffolding source</a:t>
            </a:r>
          </a:p>
          <a:p>
            <a:pPr marL="0" lvl="0" indent="0" algn="l" rtl="0">
              <a:spcBef>
                <a:spcPts val="0"/>
              </a:spcBef>
              <a:spcAft>
                <a:spcPts val="0"/>
              </a:spcAft>
              <a:buNone/>
            </a:pPr>
            <a:r>
              <a:rPr lang="en-US" sz="2000" b="1" dirty="0">
                <a:solidFill>
                  <a:srgbClr val="000000"/>
                </a:solidFill>
                <a:latin typeface="Arial" panose="020B0604020202020204" pitchFamily="34" charset="0"/>
                <a:cs typeface="Arial" panose="020B0604020202020204" pitchFamily="34" charset="0"/>
              </a:rPr>
              <a:t>Computers or embedded systems (68.8%) outnumbered instructors (23.4%), peers (7.8%). </a:t>
            </a: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1400" b="1"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US" sz="2600" b="1" dirty="0">
              <a:solidFill>
                <a:srgbClr val="000000"/>
              </a:solidFill>
              <a:latin typeface="Arial" panose="020B0604020202020204" pitchFamily="34" charset="0"/>
              <a:cs typeface="Arial" panose="020B0604020202020204" pitchFamily="34" charset="0"/>
            </a:endParaRPr>
          </a:p>
          <a:p>
            <a:pPr marL="0" indent="0">
              <a:buFont typeface="Arial"/>
              <a:buNone/>
            </a:pPr>
            <a:r>
              <a:rPr lang="en-US" sz="2600" b="1" dirty="0">
                <a:solidFill>
                  <a:srgbClr val="000000"/>
                </a:solidFill>
                <a:latin typeface="Arial" panose="020B0604020202020204" pitchFamily="34" charset="0"/>
                <a:cs typeface="Arial" panose="020B0604020202020204" pitchFamily="34" charset="0"/>
              </a:rPr>
              <a:t>5. Scaffolding periods </a:t>
            </a:r>
          </a:p>
          <a:p>
            <a:pPr marL="0" indent="0">
              <a:buFont typeface="Arial"/>
              <a:buNone/>
            </a:pPr>
            <a:r>
              <a:rPr lang="en-US" sz="2200" b="1" dirty="0">
                <a:solidFill>
                  <a:srgbClr val="000000"/>
                </a:solidFill>
                <a:latin typeface="Arial" panose="020B0604020202020204" pitchFamily="34" charset="0"/>
                <a:cs typeface="Arial" panose="020B0604020202020204" pitchFamily="34" charset="0"/>
              </a:rPr>
              <a:t>From 80 minutes to 10 weeks (a wide range)</a:t>
            </a:r>
          </a:p>
        </p:txBody>
      </p:sp>
      <p:pic>
        <p:nvPicPr>
          <p:cNvPr id="11" name="Picture 10">
            <a:extLst>
              <a:ext uri="{FF2B5EF4-FFF2-40B4-BE49-F238E27FC236}">
                <a16:creationId xmlns:a16="http://schemas.microsoft.com/office/drawing/2014/main" id="{C2E51397-ECC5-1355-950D-EFB5B45CFDC9}"/>
              </a:ext>
            </a:extLst>
          </p:cNvPr>
          <p:cNvPicPr>
            <a:picLocks noChangeAspect="1"/>
          </p:cNvPicPr>
          <p:nvPr/>
        </p:nvPicPr>
        <p:blipFill>
          <a:blip r:embed="rId3"/>
          <a:stretch>
            <a:fillRect/>
          </a:stretch>
        </p:blipFill>
        <p:spPr>
          <a:xfrm>
            <a:off x="4635062" y="1325876"/>
            <a:ext cx="4508938" cy="1389599"/>
          </a:xfrm>
          <a:prstGeom prst="rect">
            <a:avLst/>
          </a:prstGeom>
        </p:spPr>
      </p:pic>
      <p:pic>
        <p:nvPicPr>
          <p:cNvPr id="13" name="Picture 12">
            <a:extLst>
              <a:ext uri="{FF2B5EF4-FFF2-40B4-BE49-F238E27FC236}">
                <a16:creationId xmlns:a16="http://schemas.microsoft.com/office/drawing/2014/main" id="{A243C798-39A1-0218-7BCB-0731093ECB6C}"/>
              </a:ext>
            </a:extLst>
          </p:cNvPr>
          <p:cNvPicPr>
            <a:picLocks noChangeAspect="1"/>
          </p:cNvPicPr>
          <p:nvPr/>
        </p:nvPicPr>
        <p:blipFill>
          <a:blip r:embed="rId4"/>
          <a:stretch>
            <a:fillRect/>
          </a:stretch>
        </p:blipFill>
        <p:spPr>
          <a:xfrm>
            <a:off x="4683309" y="3579768"/>
            <a:ext cx="4508938" cy="8351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3f0b5bf474_3_15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Discussion</a:t>
            </a:r>
            <a:endParaRPr/>
          </a:p>
        </p:txBody>
      </p:sp>
      <p:sp>
        <p:nvSpPr>
          <p:cNvPr id="275" name="Google Shape;275;g13f0b5bf474_3_15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Confirmed the effectiveness of scaffolding as an instructional strategy.</a:t>
            </a:r>
          </a:p>
          <a:p>
            <a:pPr marL="285750" lvl="0" indent="-285750" algn="l" rtl="0">
              <a:spcBef>
                <a:spcPts val="0"/>
              </a:spcBef>
              <a:spcAft>
                <a:spcPts val="0"/>
              </a:spcAft>
              <a:buFont typeface="Arial" panose="020B0604020202020204" pitchFamily="34" charset="0"/>
              <a:buChar char="•"/>
            </a:pPr>
            <a:endParaRPr lang="en-US" sz="1500" b="1" dirty="0">
              <a:solidFill>
                <a:srgbClr val="000000"/>
              </a:solidFill>
              <a:latin typeface="Arial" panose="020B0604020202020204" pitchFamily="34" charset="0"/>
              <a:cs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Large effect size (g = 0.866) compared to previous meta-analyses; perhaps since all were HE studies. (More higher-order thinking skills and self-regulation than K-12.)</a:t>
            </a:r>
          </a:p>
          <a:p>
            <a:pPr marL="285750" lvl="0" indent="-285750" algn="l" rtl="0">
              <a:spcBef>
                <a:spcPts val="0"/>
              </a:spcBef>
              <a:spcAft>
                <a:spcPts val="0"/>
              </a:spcAft>
              <a:buFont typeface="Arial" panose="020B0604020202020204" pitchFamily="34" charset="0"/>
              <a:buChar char="•"/>
            </a:pPr>
            <a:endParaRPr lang="en-US" sz="1500" b="1" dirty="0">
              <a:solidFill>
                <a:srgbClr val="000000"/>
              </a:solidFill>
              <a:latin typeface="Arial" panose="020B0604020202020204" pitchFamily="34" charset="0"/>
              <a:cs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The meta-cognitive domain yielded a larger effect size than did the affective and cognitive domains.</a:t>
            </a:r>
            <a:endParaRPr sz="1500" b="1" dirty="0">
              <a:solidFill>
                <a:srgbClr val="000000"/>
              </a:solidFill>
              <a:latin typeface="Arial" panose="020B0604020202020204" pitchFamily="34" charset="0"/>
              <a:cs typeface="Arial" panose="020B0604020202020204" pitchFamily="34" charset="0"/>
            </a:endParaRPr>
          </a:p>
        </p:txBody>
      </p:sp>
      <p:sp>
        <p:nvSpPr>
          <p:cNvPr id="276" name="Google Shape;276;g13f0b5bf474_3_15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3f0b5bf474_3_15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Discussion</a:t>
            </a:r>
            <a:endParaRPr/>
          </a:p>
        </p:txBody>
      </p:sp>
      <p:sp>
        <p:nvSpPr>
          <p:cNvPr id="275" name="Google Shape;275;g13f0b5bf474_3_15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500" b="1" dirty="0">
                <a:solidFill>
                  <a:srgbClr val="000000"/>
                </a:solidFill>
                <a:latin typeface="Arial" panose="020B0604020202020204" pitchFamily="34" charset="0"/>
                <a:cs typeface="Arial" panose="020B0604020202020204" pitchFamily="34" charset="0"/>
              </a:rPr>
              <a:t>The variety of studies included in this review indicate that educators are commonly embedding scaffolded support for learners across a wide spectrum of age groups and content areas. This meta-analysis adds to the support for these practices. Simply put, scaffolded instruction is beneficial, and the benefits seem to increase as learners age.</a:t>
            </a:r>
            <a:endParaRPr sz="1500" b="1" dirty="0">
              <a:solidFill>
                <a:srgbClr val="000000"/>
              </a:solidFill>
              <a:latin typeface="Arial" panose="020B0604020202020204" pitchFamily="34" charset="0"/>
              <a:cs typeface="Arial" panose="020B0604020202020204" pitchFamily="34" charset="0"/>
            </a:endParaRPr>
          </a:p>
        </p:txBody>
      </p:sp>
      <p:sp>
        <p:nvSpPr>
          <p:cNvPr id="276" name="Google Shape;276;g13f0b5bf474_3_15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46600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3f0b5bf474_3_16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Limitations</a:t>
            </a:r>
            <a:endParaRPr/>
          </a:p>
        </p:txBody>
      </p:sp>
      <p:sp>
        <p:nvSpPr>
          <p:cNvPr id="282" name="Google Shape;282;g13f0b5bf474_3_16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342900" lvl="0" algn="l" rtl="0">
              <a:spcBef>
                <a:spcPts val="0"/>
              </a:spcBef>
              <a:spcAft>
                <a:spcPts val="0"/>
              </a:spcAft>
              <a:buAutoNum type="arabicPeriod"/>
            </a:pPr>
            <a:r>
              <a:rPr lang="en-US" sz="1500" b="1" dirty="0">
                <a:solidFill>
                  <a:srgbClr val="000000"/>
                </a:solidFill>
                <a:latin typeface="Arial" panose="020B0604020202020204" pitchFamily="34" charset="0"/>
                <a:cs typeface="Arial" panose="020B0604020202020204" pitchFamily="34" charset="0"/>
              </a:rPr>
              <a:t>A limited number of studies…only quantitative studies with sufficient information to calculate the effect sizes were eligible. </a:t>
            </a:r>
          </a:p>
          <a:p>
            <a:pPr marL="342900" lvl="0" algn="l" rtl="0">
              <a:spcBef>
                <a:spcPts val="0"/>
              </a:spcBef>
              <a:spcAft>
                <a:spcPts val="0"/>
              </a:spcAft>
              <a:buAutoNum type="arabicPeriod"/>
            </a:pPr>
            <a:endParaRPr lang="en-US" sz="1500" b="1" dirty="0">
              <a:solidFill>
                <a:srgbClr val="000000"/>
              </a:solidFill>
              <a:latin typeface="Arial" panose="020B0604020202020204" pitchFamily="34" charset="0"/>
              <a:cs typeface="Arial" panose="020B0604020202020204" pitchFamily="34" charset="0"/>
            </a:endParaRPr>
          </a:p>
          <a:p>
            <a:pPr marL="342900" lvl="0" algn="l" rtl="0">
              <a:spcBef>
                <a:spcPts val="0"/>
              </a:spcBef>
              <a:spcAft>
                <a:spcPts val="0"/>
              </a:spcAft>
              <a:buAutoNum type="arabicPeriod"/>
            </a:pPr>
            <a:r>
              <a:rPr lang="en-US" sz="1500" b="1" dirty="0">
                <a:solidFill>
                  <a:srgbClr val="000000"/>
                </a:solidFill>
                <a:latin typeface="Arial" panose="020B0604020202020204" pitchFamily="34" charset="0"/>
                <a:cs typeface="Arial" panose="020B0604020202020204" pitchFamily="34" charset="0"/>
              </a:rPr>
              <a:t>Setting the literature search to the years 2010 through 2019 limited the pool of relevant studies. </a:t>
            </a:r>
            <a:endParaRPr sz="1500" b="1" dirty="0">
              <a:solidFill>
                <a:srgbClr val="000000"/>
              </a:solidFill>
              <a:latin typeface="Arial" panose="020B0604020202020204" pitchFamily="34" charset="0"/>
              <a:cs typeface="Arial" panose="020B0604020202020204" pitchFamily="34" charset="0"/>
            </a:endParaRPr>
          </a:p>
        </p:txBody>
      </p:sp>
      <p:sp>
        <p:nvSpPr>
          <p:cNvPr id="283" name="Google Shape;283;g13f0b5bf474_3_16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3f0b5bf474_3_16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Future Trends and Research </a:t>
            </a:r>
            <a:endParaRPr/>
          </a:p>
        </p:txBody>
      </p:sp>
      <p:sp>
        <p:nvSpPr>
          <p:cNvPr id="289" name="Google Shape;289;g13f0b5bf474_3_166"/>
          <p:cNvSpPr txBox="1">
            <a:spLocks noGrp="1"/>
          </p:cNvSpPr>
          <p:nvPr>
            <p:ph type="body" idx="2"/>
          </p:nvPr>
        </p:nvSpPr>
        <p:spPr>
          <a:xfrm>
            <a:off x="4939501" y="598516"/>
            <a:ext cx="3813802" cy="4031673"/>
          </a:xfrm>
          <a:prstGeom prst="rect">
            <a:avLst/>
          </a:prstGeom>
        </p:spPr>
        <p:txBody>
          <a:bodyPr spcFirstLastPara="1" wrap="square" lIns="91425" tIns="91425" rIns="91425" bIns="91425" anchor="ctr" anchorCtr="0">
            <a:normAutofit fontScale="92500" lnSpcReduction="10000"/>
          </a:bodyPr>
          <a:lstStyle/>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Future research include scaffolding studies published in local languages.</a:t>
            </a:r>
          </a:p>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Need to identify specific instructional approaches effective in online environments. </a:t>
            </a:r>
          </a:p>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Scaffolding most adopted in the language and literature, but effect sizes were small to moderate. Scaffolding in computing, communications, and education were larger. </a:t>
            </a:r>
          </a:p>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Need for research into how scaffolding is implemented in each learning discipline in online learning in HE.</a:t>
            </a:r>
          </a:p>
          <a:p>
            <a:pPr marL="285750" lvl="0" indent="-285750" algn="l" rtl="0">
              <a:spcBef>
                <a:spcPts val="0"/>
              </a:spcBef>
              <a:spcAft>
                <a:spcPts val="0"/>
              </a:spcAft>
              <a:buFont typeface="Arial" panose="020B0604020202020204" pitchFamily="34" charset="0"/>
              <a:buChar char="•"/>
            </a:pPr>
            <a:r>
              <a:rPr lang="en-US" sz="1500" b="1" dirty="0">
                <a:solidFill>
                  <a:srgbClr val="000000"/>
                </a:solidFill>
                <a:latin typeface="Arial" panose="020B0604020202020204" pitchFamily="34" charset="0"/>
                <a:cs typeface="Arial" panose="020B0604020202020204" pitchFamily="34" charset="0"/>
              </a:rPr>
              <a:t>Need to develop guidelines for effective scaffolding strategies &amp; features in different disciplines. </a:t>
            </a:r>
            <a:endParaRPr sz="1500" b="1" dirty="0">
              <a:solidFill>
                <a:srgbClr val="000000"/>
              </a:solidFill>
              <a:latin typeface="Arial" panose="020B0604020202020204" pitchFamily="34" charset="0"/>
              <a:cs typeface="Arial" panose="020B0604020202020204" pitchFamily="34" charset="0"/>
            </a:endParaRPr>
          </a:p>
        </p:txBody>
      </p:sp>
      <p:sp>
        <p:nvSpPr>
          <p:cNvPr id="290" name="Google Shape;290;g13f0b5bf474_3_16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3f0b5bf474_2_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Panel Description </a:t>
            </a:r>
            <a:endParaRPr/>
          </a:p>
        </p:txBody>
      </p:sp>
      <p:sp>
        <p:nvSpPr>
          <p:cNvPr id="114" name="Google Shape;114;g13f0b5bf474_2_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fontScale="77500" lnSpcReduction="20000"/>
          </a:bodyPr>
          <a:lstStyle/>
          <a:p>
            <a:pPr marL="0" lvl="0" indent="0" algn="l" rtl="0">
              <a:spcBef>
                <a:spcPts val="0"/>
              </a:spcBef>
              <a:spcAft>
                <a:spcPts val="0"/>
              </a:spcAft>
              <a:buClr>
                <a:schemeClr val="dk1"/>
              </a:buClr>
              <a:buSzPct val="55000"/>
              <a:buFont typeface="Arial"/>
              <a:buNone/>
            </a:pPr>
            <a:r>
              <a:rPr lang="en-US" sz="2000">
                <a:solidFill>
                  <a:schemeClr val="dk1"/>
                </a:solidFill>
                <a:latin typeface="Calibri"/>
                <a:ea typeface="Calibri"/>
                <a:cs typeface="Calibri"/>
                <a:sym typeface="Calibri"/>
              </a:rPr>
              <a:t>This presidential panel will present, discuss, and share systematic literature findings about online learners in distance education. Specifically, the panelists will share their systematic reviews and the key findings from their studies on scaffolding effects in online learning, qualitative community and connectedness in online higher education and the impact of distance and online learning. The panelists will discuss current trends in the field of online teaching and learning, their views on the future of the field, and the directions for the areas of further research.</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5" name="Google Shape;115;g13f0b5bf474_2_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3f0b5bf474_3_84"/>
          <p:cNvSpPr txBox="1">
            <a:spLocks noGrp="1"/>
          </p:cNvSpPr>
          <p:nvPr>
            <p:ph type="title"/>
          </p:nvPr>
        </p:nvSpPr>
        <p:spPr>
          <a:xfrm>
            <a:off x="0" y="2021725"/>
            <a:ext cx="9144000" cy="970800"/>
          </a:xfrm>
          <a:prstGeom prst="rect">
            <a:avLst/>
          </a:prstGeom>
          <a:solidFill>
            <a:srgbClr val="0B53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dk1"/>
              </a:buClr>
              <a:buSzPct val="94736"/>
              <a:buNone/>
            </a:pPr>
            <a:r>
              <a:rPr lang="en-US" sz="3800" dirty="0"/>
              <a:t>Florence Martin, Albert Ritzhaupt and Carl </a:t>
            </a:r>
            <a:r>
              <a:rPr lang="en-US" sz="3800" dirty="0" err="1"/>
              <a:t>Westine</a:t>
            </a:r>
            <a:r>
              <a:rPr lang="en-US" sz="3800" dirty="0"/>
              <a:t> </a:t>
            </a:r>
            <a:r>
              <a:rPr lang="en-US" sz="2355" dirty="0"/>
              <a:t>(Ting Sun is non-presenting author) </a:t>
            </a:r>
            <a:endParaRPr sz="215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3f0b5bf474_3_17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900" b="1" dirty="0">
                <a:latin typeface="Calibri"/>
                <a:ea typeface="Calibri"/>
                <a:cs typeface="Calibri"/>
                <a:sym typeface="Calibri"/>
              </a:rPr>
              <a:t>Examining research on the impact of distance and online learning: A second-order meta-analysis study</a:t>
            </a:r>
            <a:endParaRPr sz="4100" b="1" dirty="0"/>
          </a:p>
        </p:txBody>
      </p:sp>
      <p:sp>
        <p:nvSpPr>
          <p:cNvPr id="301" name="Google Shape;301;g13f0b5bf474_3_17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p:txBody>
      </p:sp>
      <p:pic>
        <p:nvPicPr>
          <p:cNvPr id="302" name="Google Shape;302;g13f0b5bf474_3_172"/>
          <p:cNvPicPr preferRelativeResize="0"/>
          <p:nvPr/>
        </p:nvPicPr>
        <p:blipFill>
          <a:blip r:embed="rId3">
            <a:alphaModFix/>
          </a:blip>
          <a:stretch>
            <a:fillRect/>
          </a:stretch>
        </p:blipFill>
        <p:spPr>
          <a:xfrm>
            <a:off x="4572000" y="1167125"/>
            <a:ext cx="4431475" cy="2202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3f0b5bf474_3_17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Background</a:t>
            </a:r>
            <a:endParaRPr/>
          </a:p>
        </p:txBody>
      </p:sp>
      <p:sp>
        <p:nvSpPr>
          <p:cNvPr id="308" name="Google Shape;308;g13f0b5bf474_3_178"/>
          <p:cNvSpPr txBox="1">
            <a:spLocks noGrp="1"/>
          </p:cNvSpPr>
          <p:nvPr>
            <p:ph type="body" idx="2"/>
          </p:nvPr>
        </p:nvSpPr>
        <p:spPr>
          <a:xfrm>
            <a:off x="4572000" y="724075"/>
            <a:ext cx="4412700" cy="4151100"/>
          </a:xfrm>
          <a:prstGeom prst="rect">
            <a:avLst/>
          </a:prstGeom>
        </p:spPr>
        <p:txBody>
          <a:bodyPr spcFirstLastPara="1" wrap="square" lIns="91425" tIns="91425" rIns="91425" bIns="91425" anchor="ctr" anchorCtr="0">
            <a:normAutofit fontScale="92500" lnSpcReduction="20000"/>
          </a:bodyPr>
          <a:lstStyle/>
          <a:p>
            <a:pPr marL="457200" lvl="0" indent="-325755" algn="l" rtl="0">
              <a:spcBef>
                <a:spcPts val="0"/>
              </a:spcBef>
              <a:spcAft>
                <a:spcPts val="0"/>
              </a:spcAft>
              <a:buClr>
                <a:srgbClr val="000000"/>
              </a:buClr>
              <a:buSzPct val="100000"/>
              <a:buChar char="●"/>
            </a:pPr>
            <a:r>
              <a:rPr lang="en-US" dirty="0">
                <a:solidFill>
                  <a:srgbClr val="000000"/>
                </a:solidFill>
              </a:rPr>
              <a:t>An increase in distance learning resulted in a number of systematic reviews and meta-analyses (e.g., </a:t>
            </a:r>
            <a:r>
              <a:rPr lang="en-US" dirty="0" err="1">
                <a:solidFill>
                  <a:srgbClr val="000000"/>
                </a:solidFill>
              </a:rPr>
              <a:t>Camnalbur</a:t>
            </a:r>
            <a:r>
              <a:rPr lang="en-US" dirty="0">
                <a:solidFill>
                  <a:srgbClr val="000000"/>
                </a:solidFill>
              </a:rPr>
              <a:t> et al., 2013; Means et al., 2013; </a:t>
            </a:r>
            <a:r>
              <a:rPr lang="en-US" dirty="0" err="1">
                <a:solidFill>
                  <a:srgbClr val="000000"/>
                </a:solidFill>
              </a:rPr>
              <a:t>Rohwer</a:t>
            </a:r>
            <a:r>
              <a:rPr lang="en-US" dirty="0">
                <a:solidFill>
                  <a:srgbClr val="000000"/>
                </a:solidFill>
              </a:rPr>
              <a:t> et al. 2017). </a:t>
            </a:r>
            <a:endParaRPr dirty="0">
              <a:solidFill>
                <a:srgbClr val="000000"/>
              </a:solidFill>
            </a:endParaRPr>
          </a:p>
          <a:p>
            <a:pPr marL="457200" lvl="0" indent="-325755" algn="l" rtl="0">
              <a:spcBef>
                <a:spcPts val="0"/>
              </a:spcBef>
              <a:spcAft>
                <a:spcPts val="0"/>
              </a:spcAft>
              <a:buClr>
                <a:srgbClr val="000000"/>
              </a:buClr>
              <a:buSzPct val="100000"/>
              <a:buChar char="●"/>
            </a:pPr>
            <a:r>
              <a:rPr lang="en-US" dirty="0">
                <a:solidFill>
                  <a:srgbClr val="000000"/>
                </a:solidFill>
              </a:rPr>
              <a:t>Meta-analyses on distance learning often produced conflicting results so there is a need to conduct second-order meta-analyses to estimate overall average effect as well as the sources of its variation. </a:t>
            </a:r>
            <a:endParaRPr dirty="0">
              <a:solidFill>
                <a:srgbClr val="000000"/>
              </a:solidFill>
            </a:endParaRPr>
          </a:p>
          <a:p>
            <a:pPr marL="457200" lvl="0" indent="-325755" algn="l" rtl="0">
              <a:spcBef>
                <a:spcPts val="0"/>
              </a:spcBef>
              <a:spcAft>
                <a:spcPts val="0"/>
              </a:spcAft>
              <a:buClr>
                <a:schemeClr val="dk1"/>
              </a:buClr>
              <a:buSzPct val="100000"/>
              <a:buChar char="●"/>
            </a:pPr>
            <a:r>
              <a:rPr lang="en-US" dirty="0">
                <a:solidFill>
                  <a:schemeClr val="dk1"/>
                </a:solidFill>
              </a:rPr>
              <a:t>Second-order meta-analysis is an approach to summarize the effect of several meta-analyses on a similar topic (Schmidt &amp; Oh, 2013; Tamim et al., 2011). </a:t>
            </a:r>
            <a:endParaRPr dirty="0">
              <a:solidFill>
                <a:srgbClr val="000000"/>
              </a:solidFill>
            </a:endParaRPr>
          </a:p>
          <a:p>
            <a:pPr marL="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3f0b5bf474_3_18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Methods</a:t>
            </a:r>
            <a:endParaRPr/>
          </a:p>
        </p:txBody>
      </p:sp>
      <p:pic>
        <p:nvPicPr>
          <p:cNvPr id="314" name="Google Shape;314;g13f0b5bf474_3_184"/>
          <p:cNvPicPr preferRelativeResize="0"/>
          <p:nvPr/>
        </p:nvPicPr>
        <p:blipFill>
          <a:blip r:embed="rId3">
            <a:alphaModFix/>
          </a:blip>
          <a:stretch>
            <a:fillRect/>
          </a:stretch>
        </p:blipFill>
        <p:spPr>
          <a:xfrm>
            <a:off x="4512527" y="1189375"/>
            <a:ext cx="4538973" cy="1569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62f0fe54d6_0_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Methods</a:t>
            </a:r>
            <a:endParaRPr/>
          </a:p>
        </p:txBody>
      </p:sp>
      <p:sp>
        <p:nvSpPr>
          <p:cNvPr id="320" name="Google Shape;320;g162f0fe54d6_0_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321" name="Google Shape;321;g162f0fe54d6_0_2"/>
          <p:cNvPicPr preferRelativeResize="0"/>
          <p:nvPr/>
        </p:nvPicPr>
        <p:blipFill>
          <a:blip r:embed="rId3">
            <a:alphaModFix/>
          </a:blip>
          <a:stretch>
            <a:fillRect/>
          </a:stretch>
        </p:blipFill>
        <p:spPr>
          <a:xfrm>
            <a:off x="193850" y="2935225"/>
            <a:ext cx="4378149" cy="1319650"/>
          </a:xfrm>
          <a:prstGeom prst="rect">
            <a:avLst/>
          </a:prstGeom>
          <a:noFill/>
          <a:ln>
            <a:noFill/>
          </a:ln>
        </p:spPr>
      </p:pic>
      <p:pic>
        <p:nvPicPr>
          <p:cNvPr id="322" name="Google Shape;322;g162f0fe54d6_0_2"/>
          <p:cNvPicPr preferRelativeResize="0"/>
          <p:nvPr/>
        </p:nvPicPr>
        <p:blipFill>
          <a:blip r:embed="rId4">
            <a:alphaModFix/>
          </a:blip>
          <a:stretch>
            <a:fillRect/>
          </a:stretch>
        </p:blipFill>
        <p:spPr>
          <a:xfrm>
            <a:off x="4796049" y="152400"/>
            <a:ext cx="4195550" cy="394957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3f0b5bf474_3_19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Results</a:t>
            </a:r>
            <a:endParaRPr/>
          </a:p>
        </p:txBody>
      </p:sp>
      <p:sp>
        <p:nvSpPr>
          <p:cNvPr id="328" name="Google Shape;328;g13f0b5bf474_3_19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fontScale="77500" lnSpcReduction="20000"/>
          </a:bodyPr>
          <a:lstStyle/>
          <a:p>
            <a:pPr marL="0" lvl="0" indent="0" algn="l" rtl="0">
              <a:lnSpc>
                <a:spcPct val="120000"/>
              </a:lnSpc>
              <a:spcBef>
                <a:spcPts val="1000"/>
              </a:spcBef>
              <a:spcAft>
                <a:spcPts val="0"/>
              </a:spcAft>
              <a:buClr>
                <a:schemeClr val="dk1"/>
              </a:buClr>
              <a:buSzPct val="39285"/>
              <a:buFont typeface="Arial"/>
              <a:buNone/>
            </a:pPr>
            <a:r>
              <a:rPr lang="en-US" sz="2800" b="1">
                <a:solidFill>
                  <a:srgbClr val="415588"/>
                </a:solidFill>
              </a:rPr>
              <a:t>•</a:t>
            </a:r>
            <a:r>
              <a:rPr lang="en-US" sz="2800" b="1">
                <a:solidFill>
                  <a:schemeClr val="dk1"/>
                </a:solidFill>
                <a:latin typeface="Calibri"/>
                <a:ea typeface="Calibri"/>
                <a:cs typeface="Calibri"/>
                <a:sym typeface="Calibri"/>
              </a:rPr>
              <a:t>Summary Effect Size</a:t>
            </a:r>
            <a:endParaRPr sz="2800" b="1">
              <a:solidFill>
                <a:schemeClr val="dk1"/>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2307"/>
              <a:buFont typeface="Arial"/>
              <a:buNone/>
            </a:pPr>
            <a:r>
              <a:rPr lang="en-US" sz="2600">
                <a:solidFill>
                  <a:srgbClr val="415588"/>
                </a:solidFill>
              </a:rPr>
              <a:t>•</a:t>
            </a:r>
            <a:r>
              <a:rPr lang="en-US" sz="2600">
                <a:solidFill>
                  <a:schemeClr val="dk1"/>
                </a:solidFill>
                <a:latin typeface="Calibri"/>
                <a:ea typeface="Calibri"/>
                <a:cs typeface="Calibri"/>
                <a:sym typeface="Calibri"/>
              </a:rPr>
              <a:t>Hedges’</a:t>
            </a:r>
            <a:r>
              <a:rPr lang="en-US" sz="2600" i="1">
                <a:solidFill>
                  <a:schemeClr val="dk1"/>
                </a:solidFill>
                <a:latin typeface="Calibri"/>
                <a:ea typeface="Calibri"/>
                <a:cs typeface="Calibri"/>
                <a:sym typeface="Calibri"/>
              </a:rPr>
              <a:t> g</a:t>
            </a:r>
            <a:r>
              <a:rPr lang="en-US" sz="2600">
                <a:solidFill>
                  <a:schemeClr val="dk1"/>
                </a:solidFill>
                <a:latin typeface="Calibri"/>
                <a:ea typeface="Calibri"/>
                <a:cs typeface="Calibri"/>
                <a:sym typeface="Calibri"/>
              </a:rPr>
              <a:t> = 0.156, </a:t>
            </a:r>
            <a:r>
              <a:rPr lang="en-US" sz="2600" i="1">
                <a:solidFill>
                  <a:schemeClr val="dk1"/>
                </a:solidFill>
                <a:latin typeface="Calibri"/>
                <a:ea typeface="Calibri"/>
                <a:cs typeface="Calibri"/>
                <a:sym typeface="Calibri"/>
              </a:rPr>
              <a:t>p</a:t>
            </a:r>
            <a:r>
              <a:rPr lang="en-US" sz="2600">
                <a:solidFill>
                  <a:schemeClr val="dk1"/>
                </a:solidFill>
                <a:latin typeface="Calibri"/>
                <a:ea typeface="Calibri"/>
                <a:cs typeface="Calibri"/>
                <a:sym typeface="Calibri"/>
              </a:rPr>
              <a:t> &lt; .001</a:t>
            </a:r>
            <a:endParaRPr sz="2600">
              <a:solidFill>
                <a:schemeClr val="dk1"/>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2307"/>
              <a:buFont typeface="Arial"/>
              <a:buNone/>
            </a:pPr>
            <a:r>
              <a:rPr lang="en-US" sz="2600">
                <a:solidFill>
                  <a:srgbClr val="415588"/>
                </a:solidFill>
              </a:rPr>
              <a:t>•</a:t>
            </a:r>
            <a:r>
              <a:rPr lang="en-US" sz="2600">
                <a:solidFill>
                  <a:schemeClr val="dk1"/>
                </a:solidFill>
              </a:rPr>
              <a:t>SE=0.035</a:t>
            </a:r>
            <a:r>
              <a:rPr lang="en-US" sz="2600" i="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95% CI</a:t>
            </a:r>
            <a:r>
              <a:rPr lang="en-US" sz="2600" i="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0.087-0.224</a:t>
            </a:r>
            <a:endParaRPr sz="2600">
              <a:solidFill>
                <a:schemeClr val="dk1"/>
              </a:solidFill>
              <a:latin typeface="Calibri"/>
              <a:ea typeface="Calibri"/>
              <a:cs typeface="Calibri"/>
              <a:sym typeface="Calibri"/>
            </a:endParaRPr>
          </a:p>
          <a:p>
            <a:pPr marL="0" lvl="0" indent="0" algn="l" rtl="0">
              <a:lnSpc>
                <a:spcPct val="120000"/>
              </a:lnSpc>
              <a:spcBef>
                <a:spcPts val="1000"/>
              </a:spcBef>
              <a:spcAft>
                <a:spcPts val="0"/>
              </a:spcAft>
              <a:buClr>
                <a:schemeClr val="dk1"/>
              </a:buClr>
              <a:buSzPct val="39285"/>
              <a:buFont typeface="Arial"/>
              <a:buNone/>
            </a:pPr>
            <a:r>
              <a:rPr lang="en-US" sz="2800" b="1">
                <a:solidFill>
                  <a:srgbClr val="415588"/>
                </a:solidFill>
              </a:rPr>
              <a:t>•</a:t>
            </a:r>
            <a:r>
              <a:rPr lang="en-US" sz="2800" b="1">
                <a:solidFill>
                  <a:schemeClr val="dk1"/>
                </a:solidFill>
                <a:latin typeface="Calibri"/>
                <a:ea typeface="Calibri"/>
                <a:cs typeface="Calibri"/>
                <a:sym typeface="Calibri"/>
              </a:rPr>
              <a:t>Heterogeneity Test</a:t>
            </a:r>
            <a:endParaRPr sz="2800" b="1">
              <a:solidFill>
                <a:schemeClr val="dk1"/>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2307"/>
              <a:buFont typeface="Arial"/>
              <a:buNone/>
            </a:pPr>
            <a:r>
              <a:rPr lang="en-US" sz="2600">
                <a:solidFill>
                  <a:srgbClr val="415588"/>
                </a:solidFill>
              </a:rPr>
              <a:t>•</a:t>
            </a:r>
            <a:r>
              <a:rPr lang="en-US" sz="2600">
                <a:solidFill>
                  <a:schemeClr val="dk1"/>
                </a:solidFill>
                <a:latin typeface="Calibri"/>
                <a:ea typeface="Calibri"/>
                <a:cs typeface="Calibri"/>
                <a:sym typeface="Calibri"/>
              </a:rPr>
              <a:t>Q-value = 600.516 (</a:t>
            </a:r>
            <a:r>
              <a:rPr lang="en-US" sz="2600" i="1">
                <a:solidFill>
                  <a:schemeClr val="dk1"/>
                </a:solidFill>
                <a:latin typeface="Calibri"/>
                <a:ea typeface="Calibri"/>
                <a:cs typeface="Calibri"/>
                <a:sym typeface="Calibri"/>
              </a:rPr>
              <a:t>df</a:t>
            </a:r>
            <a:r>
              <a:rPr lang="en-US" sz="2600">
                <a:solidFill>
                  <a:schemeClr val="dk1"/>
                </a:solidFill>
                <a:latin typeface="Calibri"/>
                <a:ea typeface="Calibri"/>
                <a:cs typeface="Calibri"/>
                <a:sym typeface="Calibri"/>
              </a:rPr>
              <a:t> = 25, </a:t>
            </a:r>
            <a:r>
              <a:rPr lang="en-US" sz="2600" i="1">
                <a:solidFill>
                  <a:schemeClr val="dk1"/>
                </a:solidFill>
                <a:latin typeface="Calibri"/>
                <a:ea typeface="Calibri"/>
                <a:cs typeface="Calibri"/>
                <a:sym typeface="Calibri"/>
              </a:rPr>
              <a:t>p</a:t>
            </a:r>
            <a:r>
              <a:rPr lang="en-US" sz="2600">
                <a:solidFill>
                  <a:schemeClr val="dk1"/>
                </a:solidFill>
                <a:latin typeface="Calibri"/>
                <a:ea typeface="Calibri"/>
                <a:cs typeface="Calibri"/>
                <a:sym typeface="Calibri"/>
              </a:rPr>
              <a:t> &lt; .001)</a:t>
            </a:r>
            <a:endParaRPr sz="2600">
              <a:solidFill>
                <a:schemeClr val="dk1"/>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2307"/>
              <a:buFont typeface="Arial"/>
              <a:buNone/>
            </a:pPr>
            <a:r>
              <a:rPr lang="en-US" sz="2600">
                <a:solidFill>
                  <a:srgbClr val="415588"/>
                </a:solidFill>
              </a:rPr>
              <a:t>•</a:t>
            </a:r>
            <a:r>
              <a:rPr lang="en-US" sz="2600">
                <a:solidFill>
                  <a:schemeClr val="dk1"/>
                </a:solidFill>
              </a:rPr>
              <a:t>T^2</a:t>
            </a:r>
            <a:r>
              <a:rPr lang="en-US" sz="2600">
                <a:solidFill>
                  <a:schemeClr val="dk1"/>
                </a:solidFill>
                <a:latin typeface="Calibri"/>
                <a:ea typeface="Calibri"/>
                <a:cs typeface="Calibri"/>
                <a:sym typeface="Calibri"/>
              </a:rPr>
              <a:t>= 0.021</a:t>
            </a:r>
            <a:endParaRPr sz="2600">
              <a:solidFill>
                <a:schemeClr val="dk1"/>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2307"/>
              <a:buFont typeface="Arial"/>
              <a:buNone/>
            </a:pPr>
            <a:r>
              <a:rPr lang="en-US" sz="2600">
                <a:solidFill>
                  <a:srgbClr val="415588"/>
                </a:solidFill>
              </a:rPr>
              <a:t>•</a:t>
            </a:r>
            <a:r>
              <a:rPr lang="en-US" sz="2600">
                <a:solidFill>
                  <a:schemeClr val="dk1"/>
                </a:solidFill>
              </a:rPr>
              <a:t>I^2  </a:t>
            </a:r>
            <a:r>
              <a:rPr lang="en-US" sz="2600">
                <a:solidFill>
                  <a:schemeClr val="dk1"/>
                </a:solidFill>
                <a:latin typeface="Calibri"/>
                <a:ea typeface="Calibri"/>
                <a:cs typeface="Calibri"/>
                <a:sym typeface="Calibri"/>
              </a:rPr>
              <a:t>= 95.84%</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9" name="Google Shape;329;g13f0b5bf474_3_19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19 meta analysis</a:t>
            </a:r>
            <a:endParaRPr/>
          </a:p>
          <a:p>
            <a:pPr marL="0" lvl="0" indent="0" algn="ctr" rtl="0">
              <a:spcBef>
                <a:spcPts val="0"/>
              </a:spcBef>
              <a:spcAft>
                <a:spcPts val="0"/>
              </a:spcAft>
              <a:buNone/>
            </a:pPr>
            <a:r>
              <a:rPr lang="en-US"/>
              <a:t>841 primary studies</a:t>
            </a:r>
            <a:endParaRPr/>
          </a:p>
          <a:p>
            <a:pPr marL="0" lvl="0" indent="0" algn="ctr" rtl="0">
              <a:spcBef>
                <a:spcPts val="0"/>
              </a:spcBef>
              <a:spcAft>
                <a:spcPts val="0"/>
              </a:spcAft>
              <a:buNone/>
            </a:pPr>
            <a:r>
              <a:rPr lang="en-US"/>
              <a:t>26 effect sizes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162f0fe54d6_0_12"/>
          <p:cNvPicPr preferRelativeResize="0"/>
          <p:nvPr/>
        </p:nvPicPr>
        <p:blipFill>
          <a:blip r:embed="rId3">
            <a:alphaModFix/>
          </a:blip>
          <a:stretch>
            <a:fillRect/>
          </a:stretch>
        </p:blipFill>
        <p:spPr>
          <a:xfrm>
            <a:off x="466550" y="337624"/>
            <a:ext cx="7815251" cy="46954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62f0fe54d6_0_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Results</a:t>
            </a:r>
            <a:endParaRPr/>
          </a:p>
        </p:txBody>
      </p:sp>
      <p:sp>
        <p:nvSpPr>
          <p:cNvPr id="340" name="Google Shape;340;g162f0fe54d6_0_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fontScale="70000" lnSpcReduction="20000"/>
          </a:bodyPr>
          <a:lstStyle/>
          <a:p>
            <a:pPr marL="0" lvl="0" indent="0" algn="l" rtl="0">
              <a:lnSpc>
                <a:spcPct val="120000"/>
              </a:lnSpc>
              <a:spcBef>
                <a:spcPts val="1000"/>
              </a:spcBef>
              <a:spcAft>
                <a:spcPts val="0"/>
              </a:spcAft>
              <a:buClr>
                <a:schemeClr val="dk1"/>
              </a:buClr>
              <a:buSzPct val="39285"/>
              <a:buFont typeface="Arial"/>
              <a:buNone/>
            </a:pPr>
            <a:r>
              <a:rPr lang="en-US" sz="2800" dirty="0">
                <a:solidFill>
                  <a:srgbClr val="222222"/>
                </a:solidFill>
              </a:rPr>
              <a:t>•</a:t>
            </a:r>
            <a:r>
              <a:rPr lang="en-US" sz="2800" dirty="0">
                <a:solidFill>
                  <a:srgbClr val="222222"/>
                </a:solidFill>
                <a:latin typeface="Calibri"/>
                <a:ea typeface="Calibri"/>
                <a:cs typeface="Calibri"/>
                <a:sym typeface="Calibri"/>
              </a:rPr>
              <a:t>Distance Learning Generation Level:</a:t>
            </a:r>
            <a:endParaRPr sz="2800" dirty="0">
              <a:solidFill>
                <a:srgbClr val="222222"/>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5833"/>
              <a:buFont typeface="Arial"/>
              <a:buNone/>
            </a:pPr>
            <a:r>
              <a:rPr lang="en-US" sz="2400" dirty="0">
                <a:solidFill>
                  <a:srgbClr val="222222"/>
                </a:solidFill>
              </a:rPr>
              <a:t>•Did </a:t>
            </a:r>
            <a:r>
              <a:rPr lang="en-US" sz="2400" dirty="0">
                <a:solidFill>
                  <a:srgbClr val="222222"/>
                </a:solidFill>
                <a:latin typeface="Calibri"/>
                <a:ea typeface="Calibri"/>
                <a:cs typeface="Calibri"/>
                <a:sym typeface="Calibri"/>
              </a:rPr>
              <a:t>not moderate (Q-value = 0.760, </a:t>
            </a:r>
            <a:r>
              <a:rPr lang="en-US" sz="2400" i="1" dirty="0">
                <a:solidFill>
                  <a:srgbClr val="222222"/>
                </a:solidFill>
                <a:latin typeface="Calibri"/>
                <a:ea typeface="Calibri"/>
                <a:cs typeface="Calibri"/>
                <a:sym typeface="Calibri"/>
              </a:rPr>
              <a:t>p</a:t>
            </a:r>
            <a:r>
              <a:rPr lang="en-US" sz="2400" dirty="0">
                <a:solidFill>
                  <a:srgbClr val="222222"/>
                </a:solidFill>
                <a:latin typeface="Calibri"/>
                <a:ea typeface="Calibri"/>
                <a:cs typeface="Calibri"/>
                <a:sym typeface="Calibri"/>
              </a:rPr>
              <a:t> = 0.384)</a:t>
            </a:r>
            <a:endParaRPr sz="2400" dirty="0">
              <a:solidFill>
                <a:srgbClr val="222222"/>
              </a:solidFill>
              <a:latin typeface="Calibri"/>
              <a:ea typeface="Calibri"/>
              <a:cs typeface="Calibri"/>
              <a:sym typeface="Calibri"/>
            </a:endParaRPr>
          </a:p>
          <a:p>
            <a:pPr marL="0" lvl="0" indent="0" algn="l" rtl="0">
              <a:lnSpc>
                <a:spcPct val="120000"/>
              </a:lnSpc>
              <a:spcBef>
                <a:spcPts val="1000"/>
              </a:spcBef>
              <a:spcAft>
                <a:spcPts val="0"/>
              </a:spcAft>
              <a:buClr>
                <a:schemeClr val="dk1"/>
              </a:buClr>
              <a:buSzPct val="39285"/>
              <a:buFont typeface="Arial"/>
              <a:buNone/>
            </a:pPr>
            <a:r>
              <a:rPr lang="en-US" sz="2800" dirty="0">
                <a:solidFill>
                  <a:srgbClr val="222222"/>
                </a:solidFill>
              </a:rPr>
              <a:t>•</a:t>
            </a:r>
            <a:r>
              <a:rPr lang="en-US" sz="2800" dirty="0">
                <a:solidFill>
                  <a:srgbClr val="222222"/>
                </a:solidFill>
                <a:latin typeface="Calibri"/>
                <a:ea typeface="Calibri"/>
                <a:cs typeface="Calibri"/>
                <a:sym typeface="Calibri"/>
              </a:rPr>
              <a:t>Instructional Setting:</a:t>
            </a:r>
            <a:endParaRPr sz="2800" dirty="0">
              <a:solidFill>
                <a:srgbClr val="222222"/>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5833"/>
              <a:buFont typeface="Arial"/>
              <a:buNone/>
            </a:pPr>
            <a:r>
              <a:rPr lang="en-US" sz="2400" dirty="0">
                <a:solidFill>
                  <a:srgbClr val="222222"/>
                </a:solidFill>
              </a:rPr>
              <a:t>•</a:t>
            </a:r>
            <a:r>
              <a:rPr lang="en-US" sz="2400" dirty="0">
                <a:solidFill>
                  <a:srgbClr val="222222"/>
                </a:solidFill>
                <a:latin typeface="Calibri"/>
                <a:ea typeface="Calibri"/>
                <a:cs typeface="Calibri"/>
                <a:sym typeface="Calibri"/>
              </a:rPr>
              <a:t>Higher education setting &gt; K-12 setting (Q-value = 11.260, </a:t>
            </a:r>
            <a:r>
              <a:rPr lang="en-US" sz="2400" i="1" dirty="0">
                <a:solidFill>
                  <a:srgbClr val="222222"/>
                </a:solidFill>
                <a:latin typeface="Calibri"/>
                <a:ea typeface="Calibri"/>
                <a:cs typeface="Calibri"/>
                <a:sym typeface="Calibri"/>
              </a:rPr>
              <a:t>p</a:t>
            </a:r>
            <a:r>
              <a:rPr lang="en-US" sz="2400" dirty="0">
                <a:solidFill>
                  <a:srgbClr val="222222"/>
                </a:solidFill>
                <a:latin typeface="Calibri"/>
                <a:ea typeface="Calibri"/>
                <a:cs typeface="Calibri"/>
                <a:sym typeface="Calibri"/>
              </a:rPr>
              <a:t> = .001)</a:t>
            </a:r>
            <a:endParaRPr sz="2400" dirty="0">
              <a:solidFill>
                <a:srgbClr val="222222"/>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5833"/>
              <a:buFont typeface="Arial"/>
              <a:buNone/>
            </a:pPr>
            <a:r>
              <a:rPr lang="en-US" sz="2400" dirty="0">
                <a:solidFill>
                  <a:srgbClr val="222222"/>
                </a:solidFill>
              </a:rPr>
              <a:t>•</a:t>
            </a:r>
            <a:r>
              <a:rPr lang="en-US" sz="2400" dirty="0">
                <a:solidFill>
                  <a:srgbClr val="222222"/>
                </a:solidFill>
                <a:latin typeface="Calibri"/>
                <a:ea typeface="Calibri"/>
                <a:cs typeface="Calibri"/>
                <a:sym typeface="Calibri"/>
              </a:rPr>
              <a:t>Combination instructional setting &gt; K-12 setting (Q = 7.555, </a:t>
            </a:r>
            <a:r>
              <a:rPr lang="en-US" sz="2400" i="1" dirty="0">
                <a:solidFill>
                  <a:srgbClr val="222222"/>
                </a:solidFill>
                <a:latin typeface="Calibri"/>
                <a:ea typeface="Calibri"/>
                <a:cs typeface="Calibri"/>
                <a:sym typeface="Calibri"/>
              </a:rPr>
              <a:t>p</a:t>
            </a:r>
            <a:r>
              <a:rPr lang="en-US" sz="2400" dirty="0">
                <a:solidFill>
                  <a:srgbClr val="222222"/>
                </a:solidFill>
                <a:latin typeface="Calibri"/>
                <a:ea typeface="Calibri"/>
                <a:cs typeface="Calibri"/>
                <a:sym typeface="Calibri"/>
              </a:rPr>
              <a:t> = .006)</a:t>
            </a:r>
            <a:endParaRPr sz="2400" dirty="0">
              <a:solidFill>
                <a:srgbClr val="222222"/>
              </a:solidFill>
              <a:latin typeface="Calibri"/>
              <a:ea typeface="Calibri"/>
              <a:cs typeface="Calibri"/>
              <a:sym typeface="Calibri"/>
            </a:endParaRPr>
          </a:p>
          <a:p>
            <a:pPr marL="0" lvl="0" indent="0" algn="l" rtl="0">
              <a:lnSpc>
                <a:spcPct val="120000"/>
              </a:lnSpc>
              <a:spcBef>
                <a:spcPts val="1000"/>
              </a:spcBef>
              <a:spcAft>
                <a:spcPts val="0"/>
              </a:spcAft>
              <a:buClr>
                <a:schemeClr val="dk1"/>
              </a:buClr>
              <a:buSzPct val="39285"/>
              <a:buFont typeface="Arial"/>
              <a:buNone/>
            </a:pPr>
            <a:r>
              <a:rPr lang="en-US" sz="2800" dirty="0">
                <a:solidFill>
                  <a:srgbClr val="222222"/>
                </a:solidFill>
              </a:rPr>
              <a:t>•</a:t>
            </a:r>
            <a:r>
              <a:rPr lang="en-US" sz="2800" dirty="0">
                <a:solidFill>
                  <a:srgbClr val="222222"/>
                </a:solidFill>
                <a:latin typeface="Calibri"/>
                <a:ea typeface="Calibri"/>
                <a:cs typeface="Calibri"/>
                <a:sym typeface="Calibri"/>
              </a:rPr>
              <a:t>Methodological Quality:</a:t>
            </a:r>
            <a:endParaRPr sz="2800" dirty="0">
              <a:solidFill>
                <a:srgbClr val="222222"/>
              </a:solidFill>
              <a:latin typeface="Calibri"/>
              <a:ea typeface="Calibri"/>
              <a:cs typeface="Calibri"/>
              <a:sym typeface="Calibri"/>
            </a:endParaRPr>
          </a:p>
          <a:p>
            <a:pPr marL="0" lvl="0" indent="0" algn="l" rtl="0">
              <a:lnSpc>
                <a:spcPct val="120000"/>
              </a:lnSpc>
              <a:spcBef>
                <a:spcPts val="500"/>
              </a:spcBef>
              <a:spcAft>
                <a:spcPts val="0"/>
              </a:spcAft>
              <a:buClr>
                <a:schemeClr val="dk1"/>
              </a:buClr>
              <a:buSzPct val="45833"/>
              <a:buFont typeface="Arial"/>
              <a:buNone/>
            </a:pPr>
            <a:r>
              <a:rPr lang="en-US" sz="2400" dirty="0">
                <a:solidFill>
                  <a:srgbClr val="222222"/>
                </a:solidFill>
              </a:rPr>
              <a:t>•Did n</a:t>
            </a:r>
            <a:r>
              <a:rPr lang="en-US" sz="2400" dirty="0">
                <a:solidFill>
                  <a:srgbClr val="222222"/>
                </a:solidFill>
                <a:latin typeface="Calibri"/>
                <a:ea typeface="Calibri"/>
                <a:cs typeface="Calibri"/>
                <a:sym typeface="Calibri"/>
              </a:rPr>
              <a:t>ot moderate (Z = -0.04, </a:t>
            </a:r>
            <a:r>
              <a:rPr lang="en-US" sz="2400" i="1" dirty="0">
                <a:solidFill>
                  <a:srgbClr val="222222"/>
                </a:solidFill>
                <a:latin typeface="Calibri"/>
                <a:ea typeface="Calibri"/>
                <a:cs typeface="Calibri"/>
                <a:sym typeface="Calibri"/>
              </a:rPr>
              <a:t>p</a:t>
            </a:r>
            <a:r>
              <a:rPr lang="en-US" sz="2400" dirty="0">
                <a:solidFill>
                  <a:srgbClr val="222222"/>
                </a:solidFill>
                <a:latin typeface="Calibri"/>
                <a:ea typeface="Calibri"/>
                <a:cs typeface="Calibri"/>
                <a:sym typeface="Calibri"/>
              </a:rPr>
              <a:t> = .971)</a:t>
            </a:r>
            <a:endParaRPr sz="2400" dirty="0">
              <a:solidFill>
                <a:srgbClr val="222222"/>
              </a:solidFill>
              <a:latin typeface="Calibri"/>
              <a:ea typeface="Calibri"/>
              <a:cs typeface="Calibri"/>
              <a:sym typeface="Calibri"/>
            </a:endParaRPr>
          </a:p>
          <a:p>
            <a:pPr marL="0" lvl="0" indent="0" algn="l" rtl="0">
              <a:spcBef>
                <a:spcPts val="0"/>
              </a:spcBef>
              <a:spcAft>
                <a:spcPts val="0"/>
              </a:spcAft>
              <a:buNone/>
            </a:pPr>
            <a:endParaRPr dirty="0"/>
          </a:p>
        </p:txBody>
      </p:sp>
      <p:sp>
        <p:nvSpPr>
          <p:cNvPr id="341" name="Google Shape;341;g162f0fe54d6_0_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19 meta analysis</a:t>
            </a:r>
            <a:endParaRPr/>
          </a:p>
          <a:p>
            <a:pPr marL="0" lvl="0" indent="0" algn="ctr" rtl="0">
              <a:spcBef>
                <a:spcPts val="0"/>
              </a:spcBef>
              <a:spcAft>
                <a:spcPts val="0"/>
              </a:spcAft>
              <a:buNone/>
            </a:pPr>
            <a:r>
              <a:rPr lang="en-US"/>
              <a:t>841 primary studies</a:t>
            </a:r>
            <a:endParaRPr/>
          </a:p>
          <a:p>
            <a:pPr marL="0" lvl="0" indent="0" algn="ctr" rtl="0">
              <a:spcBef>
                <a:spcPts val="0"/>
              </a:spcBef>
              <a:spcAft>
                <a:spcPts val="0"/>
              </a:spcAft>
              <a:buNone/>
            </a:pPr>
            <a:r>
              <a:rPr lang="en-US"/>
              <a:t>26 effect sizes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3f0b5bf474_3_19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Discussion</a:t>
            </a:r>
            <a:endParaRPr/>
          </a:p>
        </p:txBody>
      </p:sp>
      <p:sp>
        <p:nvSpPr>
          <p:cNvPr id="347" name="Google Shape;347;g13f0b5bf474_3_19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a:solidFill>
                  <a:schemeClr val="dk1"/>
                </a:solidFill>
              </a:rPr>
              <a:t>Distance learning had a small but significantly positive effect on cognitive outcomes in comparison with face-to-face learning, but not on affective or behavioral outcomes.    </a:t>
            </a:r>
            <a:endParaRPr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3f0b5bf474_3_20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Limitations</a:t>
            </a:r>
            <a:endParaRPr/>
          </a:p>
        </p:txBody>
      </p:sp>
      <p:sp>
        <p:nvSpPr>
          <p:cNvPr id="353" name="Google Shape;353;g13f0b5bf474_3_20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a:solidFill>
                  <a:srgbClr val="222222"/>
                </a:solidFill>
              </a:rPr>
              <a:t>Included only 19 first-order meta-analyses. </a:t>
            </a:r>
            <a:endParaRPr>
              <a:solidFill>
                <a:srgbClr val="222222"/>
              </a:solidFill>
            </a:endParaRPr>
          </a:p>
          <a:p>
            <a:pPr marL="0" lvl="0" indent="0" algn="l" rtl="0">
              <a:spcBef>
                <a:spcPts val="0"/>
              </a:spcBef>
              <a:spcAft>
                <a:spcPts val="0"/>
              </a:spcAft>
              <a:buNone/>
            </a:pPr>
            <a:r>
              <a:rPr lang="en-US">
                <a:solidFill>
                  <a:srgbClr val="222222"/>
                </a:solidFill>
              </a:rPr>
              <a:t>Small number of studies in moderator analyses.</a:t>
            </a:r>
            <a:endParaRPr>
              <a:solidFill>
                <a:srgbClr val="222222"/>
              </a:solidFill>
            </a:endParaRPr>
          </a:p>
          <a:p>
            <a:pPr marL="0" lvl="0" indent="0" algn="l" rtl="0">
              <a:spcBef>
                <a:spcPts val="0"/>
              </a:spcBef>
              <a:spcAft>
                <a:spcPts val="0"/>
              </a:spcAft>
              <a:buNone/>
            </a:pPr>
            <a:endParaRPr>
              <a:solidFill>
                <a:srgbClr val="222222"/>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f0b5bf474_2_1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Background </a:t>
            </a:r>
            <a:endParaRPr/>
          </a:p>
        </p:txBody>
      </p:sp>
      <p:sp>
        <p:nvSpPr>
          <p:cNvPr id="121" name="Google Shape;121;g13f0b5bf474_2_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55600" algn="l" rtl="0">
              <a:spcBef>
                <a:spcPts val="0"/>
              </a:spcBef>
              <a:spcAft>
                <a:spcPts val="0"/>
              </a:spcAft>
              <a:buSzPts val="2000"/>
              <a:buChar char="●"/>
            </a:pPr>
            <a:r>
              <a:rPr lang="en-US" sz="2000"/>
              <a:t>The interest in the field of online teaching and learning is tremendously growing</a:t>
            </a:r>
            <a:endParaRPr sz="2000"/>
          </a:p>
          <a:p>
            <a:pPr marL="457200" lvl="0" indent="-355600" algn="l" rtl="0">
              <a:spcBef>
                <a:spcPts val="0"/>
              </a:spcBef>
              <a:spcAft>
                <a:spcPts val="0"/>
              </a:spcAft>
              <a:buSzPts val="2000"/>
              <a:buChar char="●"/>
            </a:pPr>
            <a:r>
              <a:rPr lang="en-US" sz="2000"/>
              <a:t>Systematic reviews shed light on important areas of research in distance education and, specifically, on online learner</a:t>
            </a:r>
            <a:endParaRPr sz="2000"/>
          </a:p>
          <a:p>
            <a:pPr marL="0" lvl="0" indent="0" algn="l" rtl="0">
              <a:spcBef>
                <a:spcPts val="0"/>
              </a:spcBef>
              <a:spcAft>
                <a:spcPts val="0"/>
              </a:spcAft>
              <a:buNone/>
            </a:pPr>
            <a:r>
              <a:rPr lang="en-US" sz="2000"/>
              <a:t>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2" name="Google Shape;122;g13f0b5bf474_2_1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3f0b5bf474_3_20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Future Trends and Research </a:t>
            </a:r>
            <a:endParaRPr/>
          </a:p>
        </p:txBody>
      </p:sp>
      <p:sp>
        <p:nvSpPr>
          <p:cNvPr id="359" name="Google Shape;359;g13f0b5bf474_3_20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a:solidFill>
                  <a:srgbClr val="222222"/>
                </a:solidFill>
              </a:rPr>
              <a:t>Future authors are encouraged to account for different affordances and other pedagogical characteristics of distance/online learning environments in future meta-analytic works, which can have implications for both research and practice.  </a:t>
            </a:r>
            <a:endParaRPr>
              <a:solidFill>
                <a:srgbClr val="222222"/>
              </a:solidFill>
            </a:endParaRPr>
          </a:p>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62f0fe54d6_0_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For More Details</a:t>
            </a:r>
            <a:endParaRPr/>
          </a:p>
        </p:txBody>
      </p:sp>
      <p:sp>
        <p:nvSpPr>
          <p:cNvPr id="365" name="Google Shape;365;g162f0fe54d6_0_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Come see us on Thursday!</a:t>
            </a:r>
            <a:endParaRPr/>
          </a:p>
        </p:txBody>
      </p:sp>
      <p:pic>
        <p:nvPicPr>
          <p:cNvPr id="366" name="Google Shape;366;g162f0fe54d6_0_33"/>
          <p:cNvPicPr preferRelativeResize="0"/>
          <p:nvPr/>
        </p:nvPicPr>
        <p:blipFill>
          <a:blip r:embed="rId3">
            <a:alphaModFix/>
          </a:blip>
          <a:stretch>
            <a:fillRect/>
          </a:stretch>
        </p:blipFill>
        <p:spPr>
          <a:xfrm>
            <a:off x="4652050" y="1233175"/>
            <a:ext cx="4411275" cy="2234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3f0b5bf474_3_216"/>
          <p:cNvSpPr txBox="1">
            <a:spLocks noGrp="1"/>
          </p:cNvSpPr>
          <p:nvPr>
            <p:ph type="title"/>
          </p:nvPr>
        </p:nvSpPr>
        <p:spPr>
          <a:xfrm>
            <a:off x="0" y="2150850"/>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QA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3f0b5bf474_3_23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Summary and Conclusion</a:t>
            </a:r>
            <a:endParaRPr/>
          </a:p>
        </p:txBody>
      </p:sp>
      <p:sp>
        <p:nvSpPr>
          <p:cNvPr id="377" name="Google Shape;377;g13f0b5bf474_3_23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378" name="Google Shape;378;g13f0b5bf474_3_23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f0b5bf474_2_152"/>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Key Differences - Literature Review vs. Systematic Review </a:t>
            </a:r>
            <a:endParaRPr/>
          </a:p>
        </p:txBody>
      </p:sp>
      <p:sp>
        <p:nvSpPr>
          <p:cNvPr id="128" name="Google Shape;128;g13f0b5bf474_2_15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b="1"/>
              <a:t>Literature review</a:t>
            </a:r>
            <a:endParaRPr sz="1700" b="1"/>
          </a:p>
          <a:p>
            <a:pPr marL="457200" lvl="0" indent="-336550" algn="l" rtl="0">
              <a:spcBef>
                <a:spcPts val="0"/>
              </a:spcBef>
              <a:spcAft>
                <a:spcPts val="0"/>
              </a:spcAft>
              <a:buSzPts val="1700"/>
              <a:buChar char="●"/>
            </a:pPr>
            <a:r>
              <a:rPr lang="en-US" sz="1700"/>
              <a:t>Does not require justification or search procedures</a:t>
            </a:r>
            <a:endParaRPr sz="1700"/>
          </a:p>
          <a:p>
            <a:pPr marL="457200" lvl="0" indent="-336550" algn="l" rtl="0">
              <a:spcBef>
                <a:spcPts val="0"/>
              </a:spcBef>
              <a:spcAft>
                <a:spcPts val="0"/>
              </a:spcAft>
              <a:buSzPts val="1700"/>
              <a:buChar char="●"/>
            </a:pPr>
            <a:r>
              <a:rPr lang="en-US" sz="1700"/>
              <a:t>The paper determines the literature review</a:t>
            </a:r>
            <a:endParaRPr sz="1700"/>
          </a:p>
          <a:p>
            <a:pPr marL="914400" lvl="0" indent="0" algn="l" rtl="0">
              <a:spcBef>
                <a:spcPts val="0"/>
              </a:spcBef>
              <a:spcAft>
                <a:spcPts val="0"/>
              </a:spcAft>
              <a:buNone/>
            </a:pPr>
            <a:endParaRPr sz="1900" i="1"/>
          </a:p>
          <a:p>
            <a:pPr marL="0" lvl="0" indent="0" algn="l" rtl="0">
              <a:spcBef>
                <a:spcPts val="0"/>
              </a:spcBef>
              <a:spcAft>
                <a:spcPts val="0"/>
              </a:spcAft>
              <a:buNone/>
            </a:pPr>
            <a:r>
              <a:rPr lang="en-US" sz="1700" i="1"/>
              <a:t>Example: Our paper is about X and here’s what’s been written about X topic</a:t>
            </a:r>
            <a:endParaRPr sz="1700" i="1"/>
          </a:p>
        </p:txBody>
      </p:sp>
      <p:sp>
        <p:nvSpPr>
          <p:cNvPr id="129" name="Google Shape;129;g13f0b5bf474_2_152"/>
          <p:cNvSpPr txBox="1">
            <a:spLocks noGrp="1"/>
          </p:cNvSpPr>
          <p:nvPr>
            <p:ph type="body" idx="2"/>
          </p:nvPr>
        </p:nvSpPr>
        <p:spPr>
          <a:xfrm>
            <a:off x="4832400" y="1152475"/>
            <a:ext cx="4206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F3F3F3"/>
                </a:solidFill>
              </a:rPr>
              <a:t>Systematic Review</a:t>
            </a:r>
            <a:endParaRPr sz="1600" b="1">
              <a:solidFill>
                <a:srgbClr val="F3F3F3"/>
              </a:solidFill>
            </a:endParaRPr>
          </a:p>
          <a:p>
            <a:pPr marL="457200" lvl="0" indent="-330200" algn="l" rtl="0">
              <a:spcBef>
                <a:spcPts val="0"/>
              </a:spcBef>
              <a:spcAft>
                <a:spcPts val="0"/>
              </a:spcAft>
              <a:buClr>
                <a:srgbClr val="F3F3F3"/>
              </a:buClr>
              <a:buSzPts val="1600"/>
              <a:buChar char="●"/>
            </a:pPr>
            <a:r>
              <a:rPr lang="en-US" sz="1600">
                <a:solidFill>
                  <a:srgbClr val="F3F3F3"/>
                </a:solidFill>
              </a:rPr>
              <a:t>Follows a specific protocol, typically PRISMA, that guides the selection of articles</a:t>
            </a:r>
            <a:endParaRPr sz="1600">
              <a:solidFill>
                <a:srgbClr val="F3F3F3"/>
              </a:solidFill>
            </a:endParaRPr>
          </a:p>
          <a:p>
            <a:pPr marL="457200" lvl="0" indent="-330200" algn="l" rtl="0">
              <a:spcBef>
                <a:spcPts val="0"/>
              </a:spcBef>
              <a:spcAft>
                <a:spcPts val="0"/>
              </a:spcAft>
              <a:buClr>
                <a:srgbClr val="F3F3F3"/>
              </a:buClr>
              <a:buSzPts val="1600"/>
              <a:buChar char="●"/>
            </a:pPr>
            <a:r>
              <a:rPr lang="en-US" sz="1600">
                <a:solidFill>
                  <a:srgbClr val="F3F3F3"/>
                </a:solidFill>
              </a:rPr>
              <a:t>Use of PRISMA creates trustworthiness by allowing others to replicate the search (Moore &amp; Miller, 2022; Page et al., 2021)</a:t>
            </a:r>
            <a:endParaRPr sz="1600">
              <a:solidFill>
                <a:srgbClr val="F3F3F3"/>
              </a:solidFill>
            </a:endParaRPr>
          </a:p>
          <a:p>
            <a:pPr marL="0" lvl="0" indent="0" algn="l" rtl="0">
              <a:spcBef>
                <a:spcPts val="0"/>
              </a:spcBef>
              <a:spcAft>
                <a:spcPts val="0"/>
              </a:spcAft>
              <a:buNone/>
            </a:pPr>
            <a:endParaRPr sz="1600">
              <a:solidFill>
                <a:srgbClr val="F3F3F3"/>
              </a:solidFill>
            </a:endParaRPr>
          </a:p>
          <a:p>
            <a:pPr marL="0" lvl="0" indent="0" algn="l" rtl="0">
              <a:spcBef>
                <a:spcPts val="0"/>
              </a:spcBef>
              <a:spcAft>
                <a:spcPts val="0"/>
              </a:spcAft>
              <a:buNone/>
            </a:pPr>
            <a:r>
              <a:rPr lang="en-US" sz="1600" i="1">
                <a:solidFill>
                  <a:srgbClr val="F3F3F3"/>
                </a:solidFill>
              </a:rPr>
              <a:t>Example: This systematic review examines 24 peer-reviewed articles published between 2009-2020 that examined cognitive presence in online courses. </a:t>
            </a:r>
            <a:endParaRPr sz="1600" i="1">
              <a:solidFill>
                <a:srgbClr val="F3F3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3f0b5bf474_2_158"/>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Key Differences - Literature Review vs. Systematic Review </a:t>
            </a:r>
            <a:endParaRPr/>
          </a:p>
        </p:txBody>
      </p:sp>
      <p:sp>
        <p:nvSpPr>
          <p:cNvPr id="135" name="Google Shape;135;g13f0b5bf474_2_15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999999"/>
                </a:solidFill>
              </a:rPr>
              <a:t>Literature review</a:t>
            </a:r>
            <a:endParaRPr sz="1600" b="1">
              <a:solidFill>
                <a:srgbClr val="999999"/>
              </a:solidFill>
            </a:endParaRPr>
          </a:p>
          <a:p>
            <a:pPr marL="457200" lvl="0" indent="-330200" algn="l" rtl="0">
              <a:spcBef>
                <a:spcPts val="0"/>
              </a:spcBef>
              <a:spcAft>
                <a:spcPts val="0"/>
              </a:spcAft>
              <a:buClr>
                <a:srgbClr val="999999"/>
              </a:buClr>
              <a:buSzPts val="1600"/>
              <a:buChar char="●"/>
            </a:pPr>
            <a:r>
              <a:rPr lang="en-US" sz="1600">
                <a:solidFill>
                  <a:srgbClr val="999999"/>
                </a:solidFill>
              </a:rPr>
              <a:t>Does not require justification or search procedures</a:t>
            </a:r>
            <a:endParaRPr sz="1600">
              <a:solidFill>
                <a:srgbClr val="999999"/>
              </a:solidFill>
            </a:endParaRPr>
          </a:p>
          <a:p>
            <a:pPr marL="457200" lvl="0" indent="-330200" algn="l" rtl="0">
              <a:spcBef>
                <a:spcPts val="0"/>
              </a:spcBef>
              <a:spcAft>
                <a:spcPts val="0"/>
              </a:spcAft>
              <a:buClr>
                <a:srgbClr val="999999"/>
              </a:buClr>
              <a:buSzPts val="1600"/>
              <a:buChar char="●"/>
            </a:pPr>
            <a:r>
              <a:rPr lang="en-US" sz="1600">
                <a:solidFill>
                  <a:srgbClr val="999999"/>
                </a:solidFill>
              </a:rPr>
              <a:t>The paper determines the literature review</a:t>
            </a:r>
            <a:endParaRPr sz="1600">
              <a:solidFill>
                <a:srgbClr val="999999"/>
              </a:solidFill>
            </a:endParaRPr>
          </a:p>
          <a:p>
            <a:pPr marL="914400" lvl="0" indent="0" algn="l" rtl="0">
              <a:spcBef>
                <a:spcPts val="0"/>
              </a:spcBef>
              <a:spcAft>
                <a:spcPts val="0"/>
              </a:spcAft>
              <a:buNone/>
            </a:pPr>
            <a:endParaRPr sz="1800" i="1">
              <a:solidFill>
                <a:srgbClr val="999999"/>
              </a:solidFill>
            </a:endParaRPr>
          </a:p>
          <a:p>
            <a:pPr marL="0" lvl="0" indent="0" algn="l" rtl="0">
              <a:spcBef>
                <a:spcPts val="0"/>
              </a:spcBef>
              <a:spcAft>
                <a:spcPts val="0"/>
              </a:spcAft>
              <a:buNone/>
            </a:pPr>
            <a:r>
              <a:rPr lang="en-US" sz="1600" i="1">
                <a:solidFill>
                  <a:srgbClr val="999999"/>
                </a:solidFill>
              </a:rPr>
              <a:t>Example: Our paper is about X and here’s what’s been written about X topic</a:t>
            </a:r>
            <a:endParaRPr sz="1600" i="1">
              <a:solidFill>
                <a:srgbClr val="999999"/>
              </a:solidFill>
            </a:endParaRPr>
          </a:p>
        </p:txBody>
      </p:sp>
      <p:sp>
        <p:nvSpPr>
          <p:cNvPr id="136" name="Google Shape;136;g13f0b5bf474_2_158"/>
          <p:cNvSpPr txBox="1">
            <a:spLocks noGrp="1"/>
          </p:cNvSpPr>
          <p:nvPr>
            <p:ph type="body" idx="2"/>
          </p:nvPr>
        </p:nvSpPr>
        <p:spPr>
          <a:xfrm>
            <a:off x="4832400" y="1152475"/>
            <a:ext cx="4206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t>Systematic Review</a:t>
            </a:r>
            <a:endParaRPr sz="1600" b="1"/>
          </a:p>
          <a:p>
            <a:pPr marL="457200" lvl="0" indent="-330200" algn="l" rtl="0">
              <a:spcBef>
                <a:spcPts val="0"/>
              </a:spcBef>
              <a:spcAft>
                <a:spcPts val="0"/>
              </a:spcAft>
              <a:buSzPts val="1600"/>
              <a:buChar char="●"/>
            </a:pPr>
            <a:r>
              <a:rPr lang="en-US" sz="1600"/>
              <a:t>Follows a specific protocol, typically PRISMA, that guides the selection of articles</a:t>
            </a:r>
            <a:endParaRPr sz="1600"/>
          </a:p>
          <a:p>
            <a:pPr marL="457200" lvl="0" indent="-330200" algn="l" rtl="0">
              <a:spcBef>
                <a:spcPts val="0"/>
              </a:spcBef>
              <a:spcAft>
                <a:spcPts val="0"/>
              </a:spcAft>
              <a:buSzPts val="1600"/>
              <a:buChar char="●"/>
            </a:pPr>
            <a:r>
              <a:rPr lang="en-US" sz="1600"/>
              <a:t>Use of PRISMA creates trustworthiness by allowing others to replicate the search (Moore &amp; Miller, 2022; Page et al., 2021)</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i="1"/>
              <a:t>Example: This systematic review examines 24 peer-reviewed articles published between 2009-2020 that examined cognitive presence in online courses. </a:t>
            </a:r>
            <a:endParaRPr sz="16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3f0b5bf474_2_164"/>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Key Difference - Scoping Review vs. Systematic Review</a:t>
            </a:r>
            <a:endParaRPr/>
          </a:p>
        </p:txBody>
      </p:sp>
      <p:sp>
        <p:nvSpPr>
          <p:cNvPr id="142" name="Google Shape;142;g13f0b5bf474_2_16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t>Scoping Review</a:t>
            </a:r>
            <a:endParaRPr sz="1800" b="1"/>
          </a:p>
          <a:p>
            <a:pPr marL="457200" lvl="0" indent="-342900" algn="l" rtl="0">
              <a:spcBef>
                <a:spcPts val="0"/>
              </a:spcBef>
              <a:spcAft>
                <a:spcPts val="0"/>
              </a:spcAft>
              <a:buSzPts val="1800"/>
              <a:buChar char="●"/>
            </a:pPr>
            <a:r>
              <a:rPr lang="en-US" sz="1800" i="1">
                <a:solidFill>
                  <a:schemeClr val="accent5"/>
                </a:solidFill>
              </a:rPr>
              <a:t>Start by reviewing extant research</a:t>
            </a:r>
            <a:r>
              <a:rPr lang="en-US" sz="1800"/>
              <a:t> to develop research questions (Powers &amp; Moore, 2021; Snelson &amp; Hsu, 2020) </a:t>
            </a:r>
            <a:endParaRPr sz="1800" i="1"/>
          </a:p>
        </p:txBody>
      </p:sp>
      <p:sp>
        <p:nvSpPr>
          <p:cNvPr id="143" name="Google Shape;143;g13f0b5bf474_2_164"/>
          <p:cNvSpPr txBox="1">
            <a:spLocks noGrp="1"/>
          </p:cNvSpPr>
          <p:nvPr>
            <p:ph type="body" idx="2"/>
          </p:nvPr>
        </p:nvSpPr>
        <p:spPr>
          <a:xfrm>
            <a:off x="4832400" y="1152475"/>
            <a:ext cx="4206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t>Systematic Review</a:t>
            </a:r>
            <a:endParaRPr sz="1800" b="1"/>
          </a:p>
          <a:p>
            <a:pPr marL="457200" lvl="0" indent="-342900" algn="l" rtl="0">
              <a:spcBef>
                <a:spcPts val="0"/>
              </a:spcBef>
              <a:spcAft>
                <a:spcPts val="0"/>
              </a:spcAft>
              <a:buSzPts val="1800"/>
              <a:buChar char="●"/>
            </a:pPr>
            <a:r>
              <a:rPr lang="en-US" sz="1800" i="1">
                <a:solidFill>
                  <a:schemeClr val="accent5"/>
                </a:solidFill>
              </a:rPr>
              <a:t>Start with research question</a:t>
            </a:r>
            <a:r>
              <a:rPr lang="en-US" sz="1800"/>
              <a:t> and use that to identify research (Arksey &amp; O’Malley, 2005; Dennen et al., 2020)</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3f0b5bf474_2_219"/>
          <p:cNvSpPr txBox="1">
            <a:spLocks noGrp="1"/>
          </p:cNvSpPr>
          <p:nvPr>
            <p:ph type="title"/>
          </p:nvPr>
        </p:nvSpPr>
        <p:spPr>
          <a:xfrm>
            <a:off x="265500" y="1233175"/>
            <a:ext cx="4045200" cy="1482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400"/>
              <a:buNone/>
            </a:pPr>
            <a:r>
              <a:rPr lang="en-US">
                <a:solidFill>
                  <a:schemeClr val="dk1"/>
                </a:solidFill>
              </a:rPr>
              <a:t>Advantages of Systematic Reviews</a:t>
            </a:r>
            <a:endParaRPr>
              <a:solidFill>
                <a:schemeClr val="dk1"/>
              </a:solidFill>
            </a:endParaRPr>
          </a:p>
        </p:txBody>
      </p:sp>
      <p:sp>
        <p:nvSpPr>
          <p:cNvPr id="149" name="Google Shape;149;g13f0b5bf474_2_219"/>
          <p:cNvSpPr txBox="1">
            <a:spLocks noGrp="1"/>
          </p:cNvSpPr>
          <p:nvPr>
            <p:ph type="body" idx="2"/>
          </p:nvPr>
        </p:nvSpPr>
        <p:spPr>
          <a:xfrm>
            <a:off x="4939500" y="724075"/>
            <a:ext cx="3837000" cy="3695100"/>
          </a:xfrm>
          <a:prstGeom prst="rect">
            <a:avLst/>
          </a:prstGeom>
          <a:noFill/>
          <a:ln>
            <a:noFill/>
          </a:ln>
        </p:spPr>
        <p:txBody>
          <a:bodyPr spcFirstLastPara="1" wrap="square" lIns="0" tIns="0" rIns="0" bIns="0" anchor="t" anchorCtr="0">
            <a:noAutofit/>
          </a:bodyPr>
          <a:lstStyle/>
          <a:p>
            <a:pPr marL="177800" lvl="0" indent="-171450" algn="l" rtl="0">
              <a:lnSpc>
                <a:spcPct val="90000"/>
              </a:lnSpc>
              <a:spcBef>
                <a:spcPts val="0"/>
              </a:spcBef>
              <a:spcAft>
                <a:spcPts val="0"/>
              </a:spcAft>
              <a:buClr>
                <a:schemeClr val="dk1"/>
              </a:buClr>
              <a:buSzPts val="2100"/>
              <a:buChar char="•"/>
            </a:pPr>
            <a:r>
              <a:rPr lang="en-US"/>
              <a:t>Minimized bias</a:t>
            </a:r>
            <a:endParaRPr/>
          </a:p>
          <a:p>
            <a:pPr marL="177800" lvl="0" indent="-171450" algn="l" rtl="0">
              <a:lnSpc>
                <a:spcPct val="90000"/>
              </a:lnSpc>
              <a:spcBef>
                <a:spcPts val="800"/>
              </a:spcBef>
              <a:spcAft>
                <a:spcPts val="0"/>
              </a:spcAft>
              <a:buClr>
                <a:schemeClr val="dk1"/>
              </a:buClr>
              <a:buSzPts val="2100"/>
              <a:buChar char="•"/>
            </a:pPr>
            <a:r>
              <a:rPr lang="en-US"/>
              <a:t>A-priori protocol</a:t>
            </a:r>
            <a:endParaRPr/>
          </a:p>
          <a:p>
            <a:pPr marL="177800" lvl="0" indent="-171450" algn="l" rtl="0">
              <a:lnSpc>
                <a:spcPct val="90000"/>
              </a:lnSpc>
              <a:spcBef>
                <a:spcPts val="800"/>
              </a:spcBef>
              <a:spcAft>
                <a:spcPts val="0"/>
              </a:spcAft>
              <a:buClr>
                <a:schemeClr val="dk1"/>
              </a:buClr>
              <a:buSzPts val="2100"/>
              <a:buChar char="•"/>
            </a:pPr>
            <a:r>
              <a:rPr lang="en-US"/>
              <a:t>Defined search and evaluation methods</a:t>
            </a:r>
            <a:endParaRPr/>
          </a:p>
          <a:p>
            <a:pPr marL="177800" lvl="0" indent="-171450" algn="l" rtl="0">
              <a:lnSpc>
                <a:spcPct val="90000"/>
              </a:lnSpc>
              <a:spcBef>
                <a:spcPts val="800"/>
              </a:spcBef>
              <a:spcAft>
                <a:spcPts val="0"/>
              </a:spcAft>
              <a:buClr>
                <a:schemeClr val="dk1"/>
              </a:buClr>
              <a:buSzPts val="2100"/>
              <a:buChar char="•"/>
            </a:pPr>
            <a:r>
              <a:rPr lang="en-US"/>
              <a:t>Reproducible</a:t>
            </a:r>
            <a:endParaRPr/>
          </a:p>
          <a:p>
            <a:pPr marL="177800" lvl="0" indent="-171450" algn="l" rtl="0">
              <a:lnSpc>
                <a:spcPct val="90000"/>
              </a:lnSpc>
              <a:spcBef>
                <a:spcPts val="800"/>
              </a:spcBef>
              <a:spcAft>
                <a:spcPts val="0"/>
              </a:spcAft>
              <a:buClr>
                <a:schemeClr val="dk1"/>
              </a:buClr>
              <a:buSzPts val="2100"/>
              <a:buChar char="•"/>
            </a:pPr>
            <a:r>
              <a:rPr lang="en-US"/>
              <a:t>High validity of review conclusions</a:t>
            </a:r>
            <a:endParaRPr sz="1000"/>
          </a:p>
        </p:txBody>
      </p:sp>
      <p:sp>
        <p:nvSpPr>
          <p:cNvPr id="150" name="Google Shape;150;g13f0b5bf474_2_219"/>
          <p:cNvSpPr/>
          <p:nvPr/>
        </p:nvSpPr>
        <p:spPr>
          <a:xfrm>
            <a:off x="5029700" y="3717525"/>
            <a:ext cx="36636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222222"/>
                </a:solidFill>
                <a:latin typeface="Arial"/>
                <a:ea typeface="Arial"/>
                <a:cs typeface="Arial"/>
                <a:sym typeface="Arial"/>
              </a:rPr>
              <a:t>Stratton, S. J. (2019). Literature reviews: methods and applications. </a:t>
            </a:r>
            <a:r>
              <a:rPr lang="en-US" sz="1400" b="0" i="1" u="none" strike="noStrike" cap="none">
                <a:solidFill>
                  <a:srgbClr val="222222"/>
                </a:solidFill>
                <a:latin typeface="Arial"/>
                <a:ea typeface="Arial"/>
                <a:cs typeface="Arial"/>
                <a:sym typeface="Arial"/>
              </a:rPr>
              <a:t>Prehospital and disaster medicine</a:t>
            </a:r>
            <a:r>
              <a:rPr lang="en-US" sz="1400" b="0" i="0" u="none" strike="noStrike" cap="none">
                <a:solidFill>
                  <a:srgbClr val="222222"/>
                </a:solidFill>
                <a:latin typeface="Arial"/>
                <a:ea typeface="Arial"/>
                <a:cs typeface="Arial"/>
                <a:sym typeface="Arial"/>
              </a:rPr>
              <a:t>, </a:t>
            </a:r>
            <a:r>
              <a:rPr lang="en-US" sz="1400" b="0" i="1" u="none" strike="noStrike" cap="none">
                <a:solidFill>
                  <a:srgbClr val="222222"/>
                </a:solidFill>
                <a:latin typeface="Arial"/>
                <a:ea typeface="Arial"/>
                <a:cs typeface="Arial"/>
                <a:sym typeface="Arial"/>
              </a:rPr>
              <a:t>34</a:t>
            </a:r>
            <a:r>
              <a:rPr lang="en-US" sz="1400" b="0" i="0" u="none" strike="noStrike" cap="none">
                <a:solidFill>
                  <a:srgbClr val="222222"/>
                </a:solidFill>
                <a:latin typeface="Arial"/>
                <a:ea typeface="Arial"/>
                <a:cs typeface="Arial"/>
                <a:sym typeface="Arial"/>
              </a:rPr>
              <a:t>(4), 347-349.</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3f0b5bf474_2_274"/>
          <p:cNvSpPr txBox="1">
            <a:spLocks noGrp="1"/>
          </p:cNvSpPr>
          <p:nvPr>
            <p:ph type="title"/>
          </p:nvPr>
        </p:nvSpPr>
        <p:spPr>
          <a:xfrm>
            <a:off x="0" y="2150850"/>
            <a:ext cx="9144000" cy="841800"/>
          </a:xfrm>
          <a:prstGeom prst="rect">
            <a:avLst/>
          </a:prstGeom>
          <a:solidFill>
            <a:srgbClr val="0B539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lt1"/>
              </a:buClr>
              <a:buSzPts val="3600"/>
              <a:buNone/>
            </a:pPr>
            <a:r>
              <a:rPr lang="en-US"/>
              <a:t>PRESENTATIONS</a:t>
            </a:r>
            <a:endParaRPr/>
          </a:p>
        </p:txBody>
      </p:sp>
    </p:spTree>
  </p:cSld>
  <p:clrMapOvr>
    <a:masterClrMapping/>
  </p:clrMapOvr>
</p:sld>
</file>

<file path=ppt/theme/theme1.xml><?xml version="1.0" encoding="utf-8"?>
<a:theme xmlns:a="http://schemas.openxmlformats.org/drawingml/2006/main" name="DDL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DL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TotalTime>
  <Words>2077</Words>
  <Application>Microsoft Office PowerPoint</Application>
  <PresentationFormat>On-screen Show (16:9)</PresentationFormat>
  <Paragraphs>249</Paragraphs>
  <Slides>43</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Times New Roman</vt:lpstr>
      <vt:lpstr>Barlow</vt:lpstr>
      <vt:lpstr>Calibri</vt:lpstr>
      <vt:lpstr>DDL Theme</vt:lpstr>
      <vt:lpstr>DDL Theme</vt:lpstr>
      <vt:lpstr>Systematic Reviews of Research on Online Learners</vt:lpstr>
      <vt:lpstr>FACILITATORS</vt:lpstr>
      <vt:lpstr>Panel Description </vt:lpstr>
      <vt:lpstr>Background </vt:lpstr>
      <vt:lpstr>Key Differences - Literature Review vs. Systematic Review </vt:lpstr>
      <vt:lpstr>Key Differences - Literature Review vs. Systematic Review </vt:lpstr>
      <vt:lpstr>Key Difference - Scoping Review vs. Systematic Review</vt:lpstr>
      <vt:lpstr>Advantages of Systematic Reviews</vt:lpstr>
      <vt:lpstr>PRESENTATIONS</vt:lpstr>
      <vt:lpstr>Presenters</vt:lpstr>
      <vt:lpstr>Presenters</vt:lpstr>
      <vt:lpstr>Chareen Snelson and Patrick Lowenthal</vt:lpstr>
      <vt:lpstr>Community and connectedness in online higher education: A scoping review of the literature</vt:lpstr>
      <vt:lpstr>Background</vt:lpstr>
      <vt:lpstr>Methods</vt:lpstr>
      <vt:lpstr>Results</vt:lpstr>
      <vt:lpstr>Discussion</vt:lpstr>
      <vt:lpstr>Limitations</vt:lpstr>
      <vt:lpstr>Future Trends and Research </vt:lpstr>
      <vt:lpstr>Curtis J. Bonk (Min Young Doo and Heeok Heo are non-presenting authors) </vt:lpstr>
      <vt:lpstr>A meta-analysis of scaffolding effects in online learning in higher education https://doi.org/10.19173/irrodl.v21i3.4638</vt:lpstr>
      <vt:lpstr>Background</vt:lpstr>
      <vt:lpstr>Methods</vt:lpstr>
      <vt:lpstr>Results</vt:lpstr>
      <vt:lpstr>Results</vt:lpstr>
      <vt:lpstr>Discussion</vt:lpstr>
      <vt:lpstr>Discussion</vt:lpstr>
      <vt:lpstr>Limitations</vt:lpstr>
      <vt:lpstr>Future Trends and Research </vt:lpstr>
      <vt:lpstr>Florence Martin, Albert Ritzhaupt and Carl Westine (Ting Sun is non-presenting author) </vt:lpstr>
      <vt:lpstr>Examining research on the impact of distance and online learning: A second-order meta-analysis study</vt:lpstr>
      <vt:lpstr>Background</vt:lpstr>
      <vt:lpstr>Methods</vt:lpstr>
      <vt:lpstr>Methods</vt:lpstr>
      <vt:lpstr>Results</vt:lpstr>
      <vt:lpstr>PowerPoint Presentation</vt:lpstr>
      <vt:lpstr>Results</vt:lpstr>
      <vt:lpstr>Discussion</vt:lpstr>
      <vt:lpstr>Limitations</vt:lpstr>
      <vt:lpstr>Future Trends and Research </vt:lpstr>
      <vt:lpstr>For More Details</vt:lpstr>
      <vt:lpstr>QA</vt:lpstr>
      <vt:lpstr>Summary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Reviews of Research on Online Learners</dc:title>
  <dc:creator>18123</dc:creator>
  <cp:lastModifiedBy>Bonk, Curtis Jay</cp:lastModifiedBy>
  <cp:revision>8</cp:revision>
  <cp:lastPrinted>2022-10-20T03:31:02Z</cp:lastPrinted>
  <dcterms:modified xsi:type="dcterms:W3CDTF">2022-10-21T02:08:58Z</dcterms:modified>
</cp:coreProperties>
</file>