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3" r:id="rId2"/>
  </p:sldMasterIdLst>
  <p:notesMasterIdLst>
    <p:notesMasterId r:id="rId57"/>
  </p:notesMasterIdLst>
  <p:sldIdLst>
    <p:sldId id="256" r:id="rId3"/>
    <p:sldId id="17526" r:id="rId4"/>
    <p:sldId id="17435" r:id="rId5"/>
    <p:sldId id="303" r:id="rId6"/>
    <p:sldId id="339" r:id="rId7"/>
    <p:sldId id="340" r:id="rId8"/>
    <p:sldId id="304" r:id="rId9"/>
    <p:sldId id="17415" r:id="rId10"/>
    <p:sldId id="527" r:id="rId11"/>
    <p:sldId id="521" r:id="rId12"/>
    <p:sldId id="522" r:id="rId13"/>
    <p:sldId id="525" r:id="rId14"/>
    <p:sldId id="526" r:id="rId15"/>
    <p:sldId id="17417" r:id="rId16"/>
    <p:sldId id="17489" r:id="rId17"/>
    <p:sldId id="332" r:id="rId18"/>
    <p:sldId id="17434" r:id="rId19"/>
    <p:sldId id="375" r:id="rId20"/>
    <p:sldId id="373" r:id="rId21"/>
    <p:sldId id="376" r:id="rId22"/>
    <p:sldId id="365" r:id="rId23"/>
    <p:sldId id="520" r:id="rId24"/>
    <p:sldId id="351" r:id="rId25"/>
    <p:sldId id="17427" r:id="rId26"/>
    <p:sldId id="347" r:id="rId27"/>
    <p:sldId id="17426" r:id="rId28"/>
    <p:sldId id="371" r:id="rId29"/>
    <p:sldId id="345" r:id="rId30"/>
    <p:sldId id="17418" r:id="rId31"/>
    <p:sldId id="17425" r:id="rId32"/>
    <p:sldId id="305" r:id="rId33"/>
    <p:sldId id="17424" r:id="rId34"/>
    <p:sldId id="17419" r:id="rId35"/>
    <p:sldId id="17420" r:id="rId36"/>
    <p:sldId id="366" r:id="rId37"/>
    <p:sldId id="306" r:id="rId38"/>
    <p:sldId id="367" r:id="rId39"/>
    <p:sldId id="368" r:id="rId40"/>
    <p:sldId id="369" r:id="rId41"/>
    <p:sldId id="17421" r:id="rId42"/>
    <p:sldId id="17422" r:id="rId43"/>
    <p:sldId id="17423" r:id="rId44"/>
    <p:sldId id="17428" r:id="rId45"/>
    <p:sldId id="17429" r:id="rId46"/>
    <p:sldId id="17430" r:id="rId47"/>
    <p:sldId id="17431" r:id="rId48"/>
    <p:sldId id="17436" r:id="rId49"/>
    <p:sldId id="17432" r:id="rId50"/>
    <p:sldId id="17433" r:id="rId51"/>
    <p:sldId id="333" r:id="rId52"/>
    <p:sldId id="370" r:id="rId53"/>
    <p:sldId id="262" r:id="rId54"/>
    <p:sldId id="372" r:id="rId55"/>
    <p:sldId id="291"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06" autoAdjust="0"/>
    <p:restoredTop sz="83096" autoAdjust="0"/>
  </p:normalViewPr>
  <p:slideViewPr>
    <p:cSldViewPr snapToGrid="0">
      <p:cViewPr varScale="1">
        <p:scale>
          <a:sx n="98" d="100"/>
          <a:sy n="98" d="100"/>
        </p:scale>
        <p:origin x="2442" y="90"/>
      </p:cViewPr>
      <p:guideLst>
        <p:guide orient="horz" pos="1392"/>
        <p:guide pos="386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4C5C0-72B6-436C-AD58-C3C11231B49B}" type="datetimeFigureOut">
              <a:rPr lang="en-US" smtClean="0"/>
              <a:t>10/22/2018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a:t>
            </a:fld>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21</a:t>
            </a:fld>
            <a:endParaRPr lang="en-US"/>
          </a:p>
        </p:txBody>
      </p:sp>
    </p:spTree>
    <p:extLst>
      <p:ext uri="{BB962C8B-B14F-4D97-AF65-F5344CB8AC3E}">
        <p14:creationId xmlns:p14="http://schemas.microsoft.com/office/powerpoint/2010/main" val="1352930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23</a:t>
            </a:fld>
            <a:endParaRPr lang="en-US"/>
          </a:p>
        </p:txBody>
      </p:sp>
    </p:spTree>
    <p:extLst>
      <p:ext uri="{BB962C8B-B14F-4D97-AF65-F5344CB8AC3E}">
        <p14:creationId xmlns:p14="http://schemas.microsoft.com/office/powerpoint/2010/main" val="687150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24</a:t>
            </a:fld>
            <a:endParaRPr lang="en-US"/>
          </a:p>
        </p:txBody>
      </p:sp>
    </p:spTree>
    <p:extLst>
      <p:ext uri="{BB962C8B-B14F-4D97-AF65-F5344CB8AC3E}">
        <p14:creationId xmlns:p14="http://schemas.microsoft.com/office/powerpoint/2010/main" val="3990868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26</a:t>
            </a:fld>
            <a:endParaRPr lang="en-US"/>
          </a:p>
        </p:txBody>
      </p:sp>
    </p:spTree>
    <p:extLst>
      <p:ext uri="{BB962C8B-B14F-4D97-AF65-F5344CB8AC3E}">
        <p14:creationId xmlns:p14="http://schemas.microsoft.com/office/powerpoint/2010/main" val="3324791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27</a:t>
            </a:fld>
            <a:endParaRPr lang="en-US"/>
          </a:p>
        </p:txBody>
      </p:sp>
    </p:spTree>
    <p:extLst>
      <p:ext uri="{BB962C8B-B14F-4D97-AF65-F5344CB8AC3E}">
        <p14:creationId xmlns:p14="http://schemas.microsoft.com/office/powerpoint/2010/main" val="250014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28</a:t>
            </a:fld>
            <a:endParaRPr lang="en-US"/>
          </a:p>
        </p:txBody>
      </p:sp>
    </p:spTree>
    <p:extLst>
      <p:ext uri="{BB962C8B-B14F-4D97-AF65-F5344CB8AC3E}">
        <p14:creationId xmlns:p14="http://schemas.microsoft.com/office/powerpoint/2010/main" val="2060595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30</a:t>
            </a:fld>
            <a:endParaRPr lang="en-US"/>
          </a:p>
        </p:txBody>
      </p:sp>
    </p:spTree>
    <p:extLst>
      <p:ext uri="{BB962C8B-B14F-4D97-AF65-F5344CB8AC3E}">
        <p14:creationId xmlns:p14="http://schemas.microsoft.com/office/powerpoint/2010/main" val="2791386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31</a:t>
            </a:fld>
            <a:endParaRPr lang="en-US"/>
          </a:p>
        </p:txBody>
      </p:sp>
    </p:spTree>
    <p:extLst>
      <p:ext uri="{BB962C8B-B14F-4D97-AF65-F5344CB8AC3E}">
        <p14:creationId xmlns:p14="http://schemas.microsoft.com/office/powerpoint/2010/main" val="358755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32</a:t>
            </a:fld>
            <a:endParaRPr lang="en-US"/>
          </a:p>
        </p:txBody>
      </p:sp>
    </p:spTree>
    <p:extLst>
      <p:ext uri="{BB962C8B-B14F-4D97-AF65-F5344CB8AC3E}">
        <p14:creationId xmlns:p14="http://schemas.microsoft.com/office/powerpoint/2010/main" val="2151794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33</a:t>
            </a:fld>
            <a:endParaRPr lang="en-US"/>
          </a:p>
        </p:txBody>
      </p:sp>
    </p:spTree>
    <p:extLst>
      <p:ext uri="{BB962C8B-B14F-4D97-AF65-F5344CB8AC3E}">
        <p14:creationId xmlns:p14="http://schemas.microsoft.com/office/powerpoint/2010/main" val="377472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890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34</a:t>
            </a:fld>
            <a:endParaRPr lang="en-US"/>
          </a:p>
        </p:txBody>
      </p:sp>
    </p:spTree>
    <p:extLst>
      <p:ext uri="{BB962C8B-B14F-4D97-AF65-F5344CB8AC3E}">
        <p14:creationId xmlns:p14="http://schemas.microsoft.com/office/powerpoint/2010/main" val="2915569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35</a:t>
            </a:fld>
            <a:endParaRPr lang="en-US"/>
          </a:p>
        </p:txBody>
      </p:sp>
    </p:spTree>
    <p:extLst>
      <p:ext uri="{BB962C8B-B14F-4D97-AF65-F5344CB8AC3E}">
        <p14:creationId xmlns:p14="http://schemas.microsoft.com/office/powerpoint/2010/main" val="2252293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36</a:t>
            </a:fld>
            <a:endParaRPr lang="en-US"/>
          </a:p>
        </p:txBody>
      </p:sp>
    </p:spTree>
    <p:extLst>
      <p:ext uri="{BB962C8B-B14F-4D97-AF65-F5344CB8AC3E}">
        <p14:creationId xmlns:p14="http://schemas.microsoft.com/office/powerpoint/2010/main" val="3552904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37</a:t>
            </a:fld>
            <a:endParaRPr lang="en-US"/>
          </a:p>
        </p:txBody>
      </p:sp>
    </p:spTree>
    <p:extLst>
      <p:ext uri="{BB962C8B-B14F-4D97-AF65-F5344CB8AC3E}">
        <p14:creationId xmlns:p14="http://schemas.microsoft.com/office/powerpoint/2010/main" val="4260350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38</a:t>
            </a:fld>
            <a:endParaRPr lang="en-US"/>
          </a:p>
        </p:txBody>
      </p:sp>
    </p:spTree>
    <p:extLst>
      <p:ext uri="{BB962C8B-B14F-4D97-AF65-F5344CB8AC3E}">
        <p14:creationId xmlns:p14="http://schemas.microsoft.com/office/powerpoint/2010/main" val="1560409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39</a:t>
            </a:fld>
            <a:endParaRPr lang="en-US"/>
          </a:p>
        </p:txBody>
      </p:sp>
    </p:spTree>
    <p:extLst>
      <p:ext uri="{BB962C8B-B14F-4D97-AF65-F5344CB8AC3E}">
        <p14:creationId xmlns:p14="http://schemas.microsoft.com/office/powerpoint/2010/main" val="4025985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40</a:t>
            </a:fld>
            <a:endParaRPr lang="en-US"/>
          </a:p>
        </p:txBody>
      </p:sp>
    </p:spTree>
    <p:extLst>
      <p:ext uri="{BB962C8B-B14F-4D97-AF65-F5344CB8AC3E}">
        <p14:creationId xmlns:p14="http://schemas.microsoft.com/office/powerpoint/2010/main" val="2288404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41</a:t>
            </a:fld>
            <a:endParaRPr lang="en-US"/>
          </a:p>
        </p:txBody>
      </p:sp>
    </p:spTree>
    <p:extLst>
      <p:ext uri="{BB962C8B-B14F-4D97-AF65-F5344CB8AC3E}">
        <p14:creationId xmlns:p14="http://schemas.microsoft.com/office/powerpoint/2010/main" val="1517189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42</a:t>
            </a:fld>
            <a:endParaRPr lang="en-US"/>
          </a:p>
        </p:txBody>
      </p:sp>
    </p:spTree>
    <p:extLst>
      <p:ext uri="{BB962C8B-B14F-4D97-AF65-F5344CB8AC3E}">
        <p14:creationId xmlns:p14="http://schemas.microsoft.com/office/powerpoint/2010/main" val="887504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43</a:t>
            </a:fld>
            <a:endParaRPr lang="en-US"/>
          </a:p>
        </p:txBody>
      </p:sp>
    </p:spTree>
    <p:extLst>
      <p:ext uri="{BB962C8B-B14F-4D97-AF65-F5344CB8AC3E}">
        <p14:creationId xmlns:p14="http://schemas.microsoft.com/office/powerpoint/2010/main" val="3793341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621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44</a:t>
            </a:fld>
            <a:endParaRPr lang="en-US"/>
          </a:p>
        </p:txBody>
      </p:sp>
    </p:spTree>
    <p:extLst>
      <p:ext uri="{BB962C8B-B14F-4D97-AF65-F5344CB8AC3E}">
        <p14:creationId xmlns:p14="http://schemas.microsoft.com/office/powerpoint/2010/main" val="4149298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45</a:t>
            </a:fld>
            <a:endParaRPr lang="en-US"/>
          </a:p>
        </p:txBody>
      </p:sp>
    </p:spTree>
    <p:extLst>
      <p:ext uri="{BB962C8B-B14F-4D97-AF65-F5344CB8AC3E}">
        <p14:creationId xmlns:p14="http://schemas.microsoft.com/office/powerpoint/2010/main" val="3145867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46</a:t>
            </a:fld>
            <a:endParaRPr lang="en-US"/>
          </a:p>
        </p:txBody>
      </p:sp>
    </p:spTree>
    <p:extLst>
      <p:ext uri="{BB962C8B-B14F-4D97-AF65-F5344CB8AC3E}">
        <p14:creationId xmlns:p14="http://schemas.microsoft.com/office/powerpoint/2010/main" val="28684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47</a:t>
            </a:fld>
            <a:endParaRPr lang="en-US"/>
          </a:p>
        </p:txBody>
      </p:sp>
    </p:spTree>
    <p:extLst>
      <p:ext uri="{BB962C8B-B14F-4D97-AF65-F5344CB8AC3E}">
        <p14:creationId xmlns:p14="http://schemas.microsoft.com/office/powerpoint/2010/main" val="1773939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48</a:t>
            </a:fld>
            <a:endParaRPr lang="en-US"/>
          </a:p>
        </p:txBody>
      </p:sp>
    </p:spTree>
    <p:extLst>
      <p:ext uri="{BB962C8B-B14F-4D97-AF65-F5344CB8AC3E}">
        <p14:creationId xmlns:p14="http://schemas.microsoft.com/office/powerpoint/2010/main" val="3218496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49</a:t>
            </a:fld>
            <a:endParaRPr lang="en-US"/>
          </a:p>
        </p:txBody>
      </p:sp>
    </p:spTree>
    <p:extLst>
      <p:ext uri="{BB962C8B-B14F-4D97-AF65-F5344CB8AC3E}">
        <p14:creationId xmlns:p14="http://schemas.microsoft.com/office/powerpoint/2010/main" val="1376969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51</a:t>
            </a:fld>
            <a:endParaRPr lang="en-US"/>
          </a:p>
        </p:txBody>
      </p:sp>
    </p:spTree>
    <p:extLst>
      <p:ext uri="{BB962C8B-B14F-4D97-AF65-F5344CB8AC3E}">
        <p14:creationId xmlns:p14="http://schemas.microsoft.com/office/powerpoint/2010/main" val="3629077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52</a:t>
            </a:fld>
            <a:endParaRPr lang="en-US"/>
          </a:p>
        </p:txBody>
      </p:sp>
    </p:spTree>
    <p:extLst>
      <p:ext uri="{BB962C8B-B14F-4D97-AF65-F5344CB8AC3E}">
        <p14:creationId xmlns:p14="http://schemas.microsoft.com/office/powerpoint/2010/main" val="714856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53</a:t>
            </a:fld>
            <a:endParaRPr lang="en-US"/>
          </a:p>
        </p:txBody>
      </p:sp>
    </p:spTree>
    <p:extLst>
      <p:ext uri="{BB962C8B-B14F-4D97-AF65-F5344CB8AC3E}">
        <p14:creationId xmlns:p14="http://schemas.microsoft.com/office/powerpoint/2010/main" val="5032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05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621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9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18</a:t>
            </a:fld>
            <a:endParaRPr lang="en-US"/>
          </a:p>
        </p:txBody>
      </p:sp>
    </p:spTree>
    <p:extLst>
      <p:ext uri="{BB962C8B-B14F-4D97-AF65-F5344CB8AC3E}">
        <p14:creationId xmlns:p14="http://schemas.microsoft.com/office/powerpoint/2010/main" val="346494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19</a:t>
            </a:fld>
            <a:endParaRPr lang="en-US"/>
          </a:p>
        </p:txBody>
      </p:sp>
    </p:spTree>
    <p:extLst>
      <p:ext uri="{BB962C8B-B14F-4D97-AF65-F5344CB8AC3E}">
        <p14:creationId xmlns:p14="http://schemas.microsoft.com/office/powerpoint/2010/main" val="621072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20</a:t>
            </a:fld>
            <a:endParaRPr lang="en-US"/>
          </a:p>
        </p:txBody>
      </p:sp>
    </p:spTree>
    <p:extLst>
      <p:ext uri="{BB962C8B-B14F-4D97-AF65-F5344CB8AC3E}">
        <p14:creationId xmlns:p14="http://schemas.microsoft.com/office/powerpoint/2010/main" val="591644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11" name="Text Placeholder 19"/>
          <p:cNvSpPr>
            <a:spLocks noGrp="1"/>
          </p:cNvSpPr>
          <p:nvPr>
            <p:ph type="body" sz="quarter" idx="10" hasCustomPrompt="1"/>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School of Education, IST: Design Research Group                                             INDIANA UNIVERSITY BLOOMINGTON</a:t>
            </a:r>
          </a:p>
        </p:txBody>
      </p:sp>
      <p:grpSp>
        <p:nvGrpSpPr>
          <p:cNvPr id="13" name="Group 12"/>
          <p:cNvGrpSpPr/>
          <p:nvPr/>
        </p:nvGrpSpPr>
        <p:grpSpPr>
          <a:xfrm>
            <a:off x="300413" y="0"/>
            <a:ext cx="950609" cy="2766507"/>
            <a:chOff x="633305" y="-72571"/>
            <a:chExt cx="950609" cy="2766507"/>
          </a:xfrm>
        </p:grpSpPr>
        <p:sp>
          <p:nvSpPr>
            <p:cNvPr id="6" name="Rectangle 5"/>
            <p:cNvSpPr/>
            <p:nvPr/>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rident.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426629227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92FB81-0084-4199-812F-93D9A2CE6C5D}"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27949A-D976-413A-B898-215FA607BCD6}" type="slidenum">
              <a:rPr lang="en-US" smtClean="0"/>
              <a:t>‹#›</a:t>
            </a:fld>
            <a:endParaRPr lang="en-US" dirty="0"/>
          </a:p>
        </p:txBody>
      </p:sp>
    </p:spTree>
    <p:extLst>
      <p:ext uri="{BB962C8B-B14F-4D97-AF65-F5344CB8AC3E}">
        <p14:creationId xmlns:p14="http://schemas.microsoft.com/office/powerpoint/2010/main" val="4199098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07324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010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57099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74178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70387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79974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84520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35932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4496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Tree>
    <p:extLst>
      <p:ext uri="{BB962C8B-B14F-4D97-AF65-F5344CB8AC3E}">
        <p14:creationId xmlns:p14="http://schemas.microsoft.com/office/powerpoint/2010/main" val="25396662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69592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8275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824" y="267533"/>
            <a:ext cx="8004391" cy="638906"/>
          </a:xfrm>
        </p:spPr>
        <p:txBody>
          <a:bodyPr>
            <a:noAutofit/>
          </a:bodyPr>
          <a:lstStyle>
            <a:lvl1pPr>
              <a:defRPr sz="4000" b="1" i="0" cap="none" spc="0">
                <a:solidFill>
                  <a:srgbClr val="C00000"/>
                </a:solidFill>
                <a:latin typeface="BentonSans Black" panose="02000503000000020004" pitchFamily="50" charset="0"/>
                <a:cs typeface="Arial"/>
              </a:defRPr>
            </a:lvl1pPr>
          </a:lstStyle>
          <a:p>
            <a:r>
              <a:rPr lang="en-US" dirty="0"/>
              <a:t>Click to edit master title style</a:t>
            </a:r>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239413"/>
            <a:ext cx="4560579" cy="1271887"/>
          </a:xfrm>
          <a:prstGeom prst="rect">
            <a:avLst/>
          </a:prstGeom>
        </p:spPr>
        <p:txBody>
          <a:bodyPr vert="horz" lIns="91440" tIns="45720" rIns="91440" bIns="45720" rtlCol="0" anchor="ctr">
            <a:noAutofit/>
          </a:bodyPr>
          <a:lstStyle>
            <a:lvl1pPr>
              <a:defRPr sz="4000" b="1" i="0" spc="0">
                <a:solidFill>
                  <a:srgbClr val="C00000"/>
                </a:solidFill>
                <a:latin typeface="Lucida Bright" panose="02040602050505020304" pitchFamily="18" charset="0"/>
                <a:cs typeface="Arial"/>
              </a:defRPr>
            </a:lvl1pPr>
          </a:lstStyle>
          <a:p>
            <a:r>
              <a:rPr lang="en-US" dirty="0"/>
              <a:t>Click to edit master title style</a:t>
            </a:r>
          </a:p>
        </p:txBody>
      </p:sp>
      <p:sp>
        <p:nvSpPr>
          <p:cNvPr id="8" name="Text Placeholder 2"/>
          <p:cNvSpPr>
            <a:spLocks noGrp="1"/>
          </p:cNvSpPr>
          <p:nvPr>
            <p:ph idx="1"/>
          </p:nvPr>
        </p:nvSpPr>
        <p:spPr>
          <a:xfrm>
            <a:off x="525304" y="1733266"/>
            <a:ext cx="4560579" cy="4359563"/>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9" y="0"/>
            <a:ext cx="3570941" cy="6858000"/>
          </a:xfrm>
        </p:spPr>
        <p:txBody>
          <a:bodyPr/>
          <a:lstStyle/>
          <a:p>
            <a:r>
              <a:rPr lang="en-US" dirty="0"/>
              <a:t>Click icon to add picture</a:t>
            </a:r>
          </a:p>
        </p:txBody>
      </p:sp>
      <p:sp>
        <p:nvSpPr>
          <p:cNvPr id="15" name="Rectangle 14"/>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Tree>
    <p:extLst>
      <p:ext uri="{BB962C8B-B14F-4D97-AF65-F5344CB8AC3E}">
        <p14:creationId xmlns:p14="http://schemas.microsoft.com/office/powerpoint/2010/main" val="376328089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2" name="Group 21"/>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FFFFFF"/>
                  </a:solidFill>
                </a:rPr>
                <a:t>INDIANA UNIVERSITY BLOOMINGTON</a:t>
              </a:r>
            </a:p>
          </p:txBody>
        </p:sp>
      </p:grpSp>
      <p:sp>
        <p:nvSpPr>
          <p:cNvPr id="28" name="Title 1"/>
          <p:cNvSpPr>
            <a:spLocks noGrp="1"/>
          </p:cNvSpPr>
          <p:nvPr>
            <p:ph type="ctrTitle" hasCustomPrompt="1"/>
          </p:nvPr>
        </p:nvSpPr>
        <p:spPr>
          <a:xfrm>
            <a:off x="530027" y="343884"/>
            <a:ext cx="8004391" cy="638906"/>
          </a:xfrm>
        </p:spPr>
        <p:txBody>
          <a:bodyPr>
            <a:normAutofit/>
          </a:bodyPr>
          <a:lstStyle>
            <a:lvl1pPr>
              <a:defRPr sz="3200" b="1" i="0" cap="none" spc="0">
                <a:solidFill>
                  <a:schemeClr val="bg1"/>
                </a:solidFill>
                <a:latin typeface="Lucida Bright" panose="02040602050505020304" pitchFamily="18" charset="0"/>
                <a:cs typeface="Arial"/>
              </a:defRPr>
            </a:lvl1pPr>
          </a:lstStyle>
          <a:p>
            <a:r>
              <a:rPr lang="en-US" dirty="0"/>
              <a:t>Click to edit master title style</a:t>
            </a:r>
          </a:p>
        </p:txBody>
      </p:sp>
      <p:sp>
        <p:nvSpPr>
          <p:cNvPr id="31" name="Text Placeholder 2"/>
          <p:cNvSpPr>
            <a:spLocks noGrp="1"/>
          </p:cNvSpPr>
          <p:nvPr>
            <p:ph idx="1" hasCustomPrompt="1"/>
          </p:nvPr>
        </p:nvSpPr>
        <p:spPr>
          <a:xfrm>
            <a:off x="518824" y="1308100"/>
            <a:ext cx="8015594" cy="4787900"/>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Tree>
    <p:extLst>
      <p:ext uri="{BB962C8B-B14F-4D97-AF65-F5344CB8AC3E}">
        <p14:creationId xmlns:p14="http://schemas.microsoft.com/office/powerpoint/2010/main" val="33724742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564910" y="0"/>
            <a:ext cx="3570941" cy="6858000"/>
          </a:xfrm>
        </p:spPr>
        <p:txBody>
          <a:bodyPr/>
          <a:lstStyle/>
          <a:p>
            <a:r>
              <a:rPr lang="en-US" dirty="0"/>
              <a:t>Click icon to add picture</a:t>
            </a:r>
          </a:p>
        </p:txBody>
      </p:sp>
      <p:sp>
        <p:nvSpPr>
          <p:cNvPr id="16" name="Rectangle 15"/>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
        <p:nvSpPr>
          <p:cNvPr id="19" name="Title Placeholder 1"/>
          <p:cNvSpPr>
            <a:spLocks noGrp="1"/>
          </p:cNvSpPr>
          <p:nvPr>
            <p:ph type="title" hasCustomPrompt="1"/>
          </p:nvPr>
        </p:nvSpPr>
        <p:spPr>
          <a:xfrm>
            <a:off x="545844" y="290213"/>
            <a:ext cx="4560579" cy="1039091"/>
          </a:xfrm>
          <a:prstGeom prst="rect">
            <a:avLst/>
          </a:prstGeom>
        </p:spPr>
        <p:txBody>
          <a:bodyPr vert="horz" lIns="91440" tIns="45720" rIns="91440" bIns="45720" rtlCol="0" anchor="ctr">
            <a:noAutofit/>
          </a:bodyPr>
          <a:lstStyle>
            <a:lvl1pPr>
              <a:defRPr sz="3200" b="1" i="0" spc="0">
                <a:solidFill>
                  <a:srgbClr val="FFFFFF"/>
                </a:solidFill>
                <a:latin typeface="Lucida Bright" panose="02040602050505020304" pitchFamily="18" charset="0"/>
                <a:cs typeface="Arial"/>
              </a:defRPr>
            </a:lvl1pPr>
          </a:lstStyle>
          <a:p>
            <a:r>
              <a:rPr lang="en-US" dirty="0"/>
              <a:t>Click to edit master title style</a:t>
            </a:r>
          </a:p>
        </p:txBody>
      </p:sp>
      <p:sp>
        <p:nvSpPr>
          <p:cNvPr id="20" name="Text Placeholder 2"/>
          <p:cNvSpPr>
            <a:spLocks noGrp="1"/>
          </p:cNvSpPr>
          <p:nvPr>
            <p:ph idx="1"/>
          </p:nvPr>
        </p:nvSpPr>
        <p:spPr>
          <a:xfrm>
            <a:off x="525304" y="1676400"/>
            <a:ext cx="4560579" cy="4416429"/>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89595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ith footer: white">
    <p:spTree>
      <p:nvGrpSpPr>
        <p:cNvPr id="1" name=""/>
        <p:cNvGrpSpPr/>
        <p:nvPr/>
      </p:nvGrpSpPr>
      <p:grpSpPr>
        <a:xfrm>
          <a:off x="0" y="0"/>
          <a:ext cx="0" cy="0"/>
          <a:chOff x="0" y="0"/>
          <a:chExt cx="0" cy="0"/>
        </a:xfrm>
      </p:grpSpPr>
      <p:grpSp>
        <p:nvGrpSpPr>
          <p:cNvPr id="17" name="Group 16"/>
          <p:cNvGrpSpPr/>
          <p:nvPr/>
        </p:nvGrpSpPr>
        <p:grpSpPr>
          <a:xfrm>
            <a:off x="-30788" y="6336171"/>
            <a:ext cx="9228667" cy="528963"/>
            <a:chOff x="-30788" y="4661517"/>
            <a:chExt cx="9228667" cy="528963"/>
          </a:xfrm>
        </p:grpSpPr>
        <p:sp>
          <p:nvSpPr>
            <p:cNvPr id="18" name="Rectangle 17"/>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09216117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13" name="Group 12"/>
          <p:cNvGrpSpPr/>
          <p:nvPr/>
        </p:nvGrpSpPr>
        <p:grpSpPr>
          <a:xfrm>
            <a:off x="-30788" y="6336171"/>
            <a:ext cx="9228667" cy="528963"/>
            <a:chOff x="-30788" y="4661517"/>
            <a:chExt cx="9228667" cy="528963"/>
          </a:xfrm>
        </p:grpSpPr>
        <p:sp>
          <p:nvSpPr>
            <p:cNvPr id="17" name="Rectangle 16"/>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21695281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grpSp>
        <p:nvGrpSpPr>
          <p:cNvPr id="17" name="Group 16"/>
          <p:cNvGrpSpPr/>
          <p:nvPr/>
        </p:nvGrpSpPr>
        <p:grpSpPr>
          <a:xfrm>
            <a:off x="631042" y="5943053"/>
            <a:ext cx="5157379" cy="922081"/>
            <a:chOff x="631042" y="4235585"/>
            <a:chExt cx="5157379" cy="922081"/>
          </a:xfrm>
        </p:grpSpPr>
        <p:pic>
          <p:nvPicPr>
            <p:cNvPr id="18" name="Picture 17" descr="IUB_ftp.H.20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9" name="Rectangle 18"/>
            <p:cNvSpPr/>
            <p:nvPr/>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grpSp>
    </p:spTree>
    <p:extLst>
      <p:ext uri="{BB962C8B-B14F-4D97-AF65-F5344CB8AC3E}">
        <p14:creationId xmlns:p14="http://schemas.microsoft.com/office/powerpoint/2010/main" val="380913104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push dir="u"/>
  </p:transition>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10/22/2018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6818521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edx.org/course" TargetMode="Externa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https://media.sailthru.com/595/1k2/6/4/5b15ac123bc2d.png" TargetMode="External"/><Relationship Id="rId2" Type="http://schemas.openxmlformats.org/officeDocument/2006/relationships/hyperlink" Target="https://www.edx.org/course" TargetMode="Externa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coursera.org/" TargetMode="Externa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insidehighered.com/news/2018/06/14/edx-introduces-support-fee-free-online-courses" TargetMode="External"/><Relationship Id="rId1" Type="http://schemas.openxmlformats.org/officeDocument/2006/relationships/slideLayout" Target="../slideLayouts/slideLayout12.xml"/><Relationship Id="rId5" Type="http://schemas.openxmlformats.org/officeDocument/2006/relationships/image" Target="../media/image29.jp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edsurge.com/news/2018-05-21-the-second-wave-of-mooc-hype-is-here-and-it-s-online-degrees" TargetMode="External"/><Relationship Id="rId1" Type="http://schemas.openxmlformats.org/officeDocument/2006/relationships/slideLayout" Target="../slideLayouts/slideLayout12.xml"/><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campustechnology.com/articles/2018/09/12/courseras-ceo-on-the-evolving-meaning-of-mooc.aspx" TargetMode="Externa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nidl.blog/2018/04/24/yes-digital-learners-are-emotional-insights-from-the-irish-101-mooc/" TargetMode="External"/><Relationship Id="rId1" Type="http://schemas.openxmlformats.org/officeDocument/2006/relationships/slideLayout" Target="../slideLayouts/slideLayout12.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class-central.com/report/mooc-stats-2016/"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hronicle.com/article/MOOC-Course-Distribution-by/244091?cid=cp216" TargetMode="External"/><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dx.org/course"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1851497" y="775507"/>
            <a:ext cx="6756055" cy="3166619"/>
          </a:xfrm>
        </p:spPr>
        <p:txBody>
          <a:bodyPr>
            <a:noAutofit/>
          </a:bodyPr>
          <a:lstStyle/>
          <a:p>
            <a:r>
              <a:rPr lang="en-US" sz="3200" dirty="0">
                <a:latin typeface="BentonSansCond Book" panose="02000606040000020004" pitchFamily="50" charset="0"/>
              </a:rPr>
              <a:t>Analysis of Beyond Positive and Negative Emotions: Looking into the Role of Achievement Emotions in Discussion Forums of MOOCs </a:t>
            </a:r>
            <a:br>
              <a:rPr lang="en-US" sz="2400" dirty="0">
                <a:latin typeface="BentonSansCond Book" panose="02000606040000020004" pitchFamily="50" charset="0"/>
              </a:rPr>
            </a:br>
            <a:r>
              <a:rPr lang="en-US" sz="3200" dirty="0">
                <a:latin typeface="BentonSansCond Book" panose="02000606040000020004" pitchFamily="50" charset="0"/>
              </a:rPr>
              <a:t>by </a:t>
            </a:r>
            <a:r>
              <a:rPr lang="en-US" sz="3200" dirty="0" err="1">
                <a:latin typeface="BentonSansCond Book" panose="02000606040000020004" pitchFamily="50" charset="0"/>
              </a:rPr>
              <a:t>Wanli</a:t>
            </a:r>
            <a:r>
              <a:rPr lang="en-US" sz="3200" dirty="0">
                <a:latin typeface="BentonSansCond Book" panose="02000606040000020004" pitchFamily="50" charset="0"/>
              </a:rPr>
              <a:t> Xing, </a:t>
            </a:r>
            <a:r>
              <a:rPr lang="en-US" sz="3200" dirty="0" err="1">
                <a:latin typeface="BentonSansCond Book" panose="02000606040000020004" pitchFamily="50" charset="0"/>
              </a:rPr>
              <a:t>Hengtao</a:t>
            </a:r>
            <a:r>
              <a:rPr lang="en-US" sz="3200" dirty="0">
                <a:latin typeface="BentonSansCond Book" panose="02000606040000020004" pitchFamily="50" charset="0"/>
              </a:rPr>
              <a:t> Tang, &amp; Bo Pei</a:t>
            </a:r>
            <a:endParaRPr lang="en-US" sz="4000" dirty="0">
              <a:latin typeface="BentonSansCond Book" panose="02000606040000020004" pitchFamily="50"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698083" y="3911854"/>
            <a:ext cx="4409768" cy="1753921"/>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r>
              <a:rPr lang="en-US" sz="3200" dirty="0">
                <a:latin typeface="BentonSansCond Book" panose="02000606040000020004" pitchFamily="50" charset="0"/>
              </a:rPr>
              <a:t>Discussants:</a:t>
            </a:r>
          </a:p>
          <a:p>
            <a:pPr algn="ctr"/>
            <a:r>
              <a:rPr lang="en-US" sz="3200" dirty="0">
                <a:latin typeface="BentonSansCond Book" panose="02000606040000020004" pitchFamily="50" charset="0"/>
              </a:rPr>
              <a:t>Curtis J. Bonk</a:t>
            </a:r>
          </a:p>
          <a:p>
            <a:pPr algn="ctr"/>
            <a:r>
              <a:rPr lang="en-US" sz="3200" dirty="0">
                <a:latin typeface="BentonSansCond Book" panose="02000606040000020004" pitchFamily="50" charset="0"/>
              </a:rPr>
              <a:t>Meina Zhu</a:t>
            </a:r>
          </a:p>
          <a:p>
            <a:pPr algn="ctr"/>
            <a:r>
              <a:rPr lang="en-US" sz="3200" dirty="0">
                <a:latin typeface="BentonSansCond Book" panose="02000606040000020004" pitchFamily="50" charset="0"/>
              </a:rPr>
              <a:t>Indiana University</a:t>
            </a:r>
          </a:p>
        </p:txBody>
      </p:sp>
      <p:sp>
        <p:nvSpPr>
          <p:cNvPr id="11" name="Text Placeholder 19">
            <a:extLst>
              <a:ext uri="{FF2B5EF4-FFF2-40B4-BE49-F238E27FC236}">
                <a16:creationId xmlns:a16="http://schemas.microsoft.com/office/drawing/2014/main" id="{E628FCA4-0BD4-49E4-B890-F2D361ABF58B}"/>
              </a:ext>
            </a:extLst>
          </p:cNvPr>
          <p:cNvSpPr>
            <a:spLocks noGrp="1"/>
          </p:cNvSpPr>
          <p:nvPr>
            <p:ph type="body" sz="quarter" idx="10"/>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School of Education, IST                                                                                  INDIANA UNIVERSITY BLOOMINGTON</a:t>
            </a:r>
          </a:p>
        </p:txBody>
      </p:sp>
      <p:pic>
        <p:nvPicPr>
          <p:cNvPr id="3" name="Picture 2">
            <a:extLst>
              <a:ext uri="{FF2B5EF4-FFF2-40B4-BE49-F238E27FC236}">
                <a16:creationId xmlns:a16="http://schemas.microsoft.com/office/drawing/2014/main" id="{04B5CDAD-A53E-4BFB-8BA1-1C442FD76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380" y="3942125"/>
            <a:ext cx="3583519" cy="1934799"/>
          </a:xfrm>
          <a:prstGeom prst="rect">
            <a:avLst/>
          </a:prstGeom>
        </p:spPr>
      </p:pic>
    </p:spTree>
    <p:extLst>
      <p:ext uri="{BB962C8B-B14F-4D97-AF65-F5344CB8AC3E}">
        <p14:creationId xmlns:p14="http://schemas.microsoft.com/office/powerpoint/2010/main" val="254325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edX</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726554F-DD33-49E7-9C48-5946024B11EC}"/>
              </a:ext>
            </a:extLst>
          </p:cNvPr>
          <p:cNvPicPr>
            <a:picLocks noChangeAspect="1"/>
          </p:cNvPicPr>
          <p:nvPr/>
        </p:nvPicPr>
        <p:blipFill rotWithShape="1">
          <a:blip r:embed="rId3"/>
          <a:srcRect l="28395" t="18889" r="29476"/>
          <a:stretch/>
        </p:blipFill>
        <p:spPr>
          <a:xfrm>
            <a:off x="0" y="2487373"/>
            <a:ext cx="2286000" cy="4278922"/>
          </a:xfrm>
          <a:prstGeom prst="rect">
            <a:avLst/>
          </a:prstGeom>
        </p:spPr>
      </p:pic>
      <p:pic>
        <p:nvPicPr>
          <p:cNvPr id="7" name="Picture 6">
            <a:extLst>
              <a:ext uri="{FF2B5EF4-FFF2-40B4-BE49-F238E27FC236}">
                <a16:creationId xmlns:a16="http://schemas.microsoft.com/office/drawing/2014/main" id="{90E1E965-5089-49F9-B77E-9FA8AD6DDBF8}"/>
              </a:ext>
            </a:extLst>
          </p:cNvPr>
          <p:cNvPicPr>
            <a:picLocks noChangeAspect="1"/>
          </p:cNvPicPr>
          <p:nvPr/>
        </p:nvPicPr>
        <p:blipFill rotWithShape="1">
          <a:blip r:embed="rId4"/>
          <a:srcRect l="24074" t="22223" r="27315" b="5348"/>
          <a:stretch/>
        </p:blipFill>
        <p:spPr>
          <a:xfrm>
            <a:off x="5318355" y="2545039"/>
            <a:ext cx="2950155" cy="4273522"/>
          </a:xfrm>
          <a:prstGeom prst="rect">
            <a:avLst/>
          </a:prstGeom>
        </p:spPr>
      </p:pic>
      <p:pic>
        <p:nvPicPr>
          <p:cNvPr id="8" name="Picture 7">
            <a:extLst>
              <a:ext uri="{FF2B5EF4-FFF2-40B4-BE49-F238E27FC236}">
                <a16:creationId xmlns:a16="http://schemas.microsoft.com/office/drawing/2014/main" id="{9766B172-DD97-4B3F-9B94-DB0CA480A0D6}"/>
              </a:ext>
            </a:extLst>
          </p:cNvPr>
          <p:cNvPicPr>
            <a:picLocks noChangeAspect="1"/>
          </p:cNvPicPr>
          <p:nvPr/>
        </p:nvPicPr>
        <p:blipFill rotWithShape="1">
          <a:blip r:embed="rId5"/>
          <a:srcRect l="26235" t="22223" r="30556" b="2221"/>
          <a:stretch/>
        </p:blipFill>
        <p:spPr>
          <a:xfrm>
            <a:off x="2506511" y="2540534"/>
            <a:ext cx="2503234" cy="4255496"/>
          </a:xfrm>
          <a:prstGeom prst="rect">
            <a:avLst/>
          </a:prstGeom>
        </p:spPr>
      </p:pic>
    </p:spTree>
    <p:extLst>
      <p:ext uri="{BB962C8B-B14F-4D97-AF65-F5344CB8AC3E}">
        <p14:creationId xmlns:p14="http://schemas.microsoft.com/office/powerpoint/2010/main" val="1522569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edX</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7282" name="Picture 2" descr="Celebrate Summer With Savings!">
            <a:extLst>
              <a:ext uri="{FF2B5EF4-FFF2-40B4-BE49-F238E27FC236}">
                <a16:creationId xmlns:a16="http://schemas.microsoft.com/office/drawing/2014/main" id="{9B050D46-2767-494E-B6AD-E18F4F1484F2}"/>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6324600" y="1639623"/>
            <a:ext cx="2686689" cy="69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2D8DC5C-B030-4B33-90F0-3ACA8A203D10}"/>
              </a:ext>
            </a:extLst>
          </p:cNvPr>
          <p:cNvPicPr>
            <a:picLocks noChangeAspect="1"/>
          </p:cNvPicPr>
          <p:nvPr/>
        </p:nvPicPr>
        <p:blipFill rotWithShape="1">
          <a:blip r:embed="rId4"/>
          <a:srcRect l="19697" t="13333" r="6841"/>
          <a:stretch/>
        </p:blipFill>
        <p:spPr>
          <a:xfrm>
            <a:off x="-35169" y="2354075"/>
            <a:ext cx="4607169" cy="4491990"/>
          </a:xfrm>
          <a:prstGeom prst="rect">
            <a:avLst/>
          </a:prstGeom>
        </p:spPr>
      </p:pic>
      <p:pic>
        <p:nvPicPr>
          <p:cNvPr id="6" name="Picture 5">
            <a:extLst>
              <a:ext uri="{FF2B5EF4-FFF2-40B4-BE49-F238E27FC236}">
                <a16:creationId xmlns:a16="http://schemas.microsoft.com/office/drawing/2014/main" id="{D1460B66-AE33-42D1-A61E-2FD867E4720D}"/>
              </a:ext>
            </a:extLst>
          </p:cNvPr>
          <p:cNvPicPr>
            <a:picLocks noChangeAspect="1"/>
          </p:cNvPicPr>
          <p:nvPr/>
        </p:nvPicPr>
        <p:blipFill rotWithShape="1">
          <a:blip r:embed="rId5"/>
          <a:srcRect l="39438" t="12222" r="7749" b="134"/>
          <a:stretch/>
        </p:blipFill>
        <p:spPr>
          <a:xfrm>
            <a:off x="5715000" y="2438279"/>
            <a:ext cx="3352799" cy="4407786"/>
          </a:xfrm>
          <a:prstGeom prst="rect">
            <a:avLst/>
          </a:prstGeom>
        </p:spPr>
      </p:pic>
    </p:spTree>
    <p:extLst>
      <p:ext uri="{BB962C8B-B14F-4D97-AF65-F5344CB8AC3E}">
        <p14:creationId xmlns:p14="http://schemas.microsoft.com/office/powerpoint/2010/main" val="1694117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11,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Coursera</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https://www.coursera.org/</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0E98D2D-5615-4092-B860-49FAC7F2781B}"/>
              </a:ext>
            </a:extLst>
          </p:cNvPr>
          <p:cNvPicPr>
            <a:picLocks noChangeAspect="1"/>
          </p:cNvPicPr>
          <p:nvPr/>
        </p:nvPicPr>
        <p:blipFill rotWithShape="1">
          <a:blip r:embed="rId3"/>
          <a:srcRect l="27959" t="23333" r="29875" b="5349"/>
          <a:stretch/>
        </p:blipFill>
        <p:spPr>
          <a:xfrm>
            <a:off x="152400" y="2238254"/>
            <a:ext cx="3095089" cy="4515026"/>
          </a:xfrm>
          <a:prstGeom prst="rect">
            <a:avLst/>
          </a:prstGeom>
        </p:spPr>
      </p:pic>
      <p:pic>
        <p:nvPicPr>
          <p:cNvPr id="6" name="Picture 5">
            <a:extLst>
              <a:ext uri="{FF2B5EF4-FFF2-40B4-BE49-F238E27FC236}">
                <a16:creationId xmlns:a16="http://schemas.microsoft.com/office/drawing/2014/main" id="{AA332BBC-8CAA-4BFE-B92B-F9FCF1CEE1B6}"/>
              </a:ext>
            </a:extLst>
          </p:cNvPr>
          <p:cNvPicPr>
            <a:picLocks noChangeAspect="1"/>
          </p:cNvPicPr>
          <p:nvPr/>
        </p:nvPicPr>
        <p:blipFill rotWithShape="1">
          <a:blip r:embed="rId4"/>
          <a:srcRect l="27000" t="18889" r="29875"/>
          <a:stretch/>
        </p:blipFill>
        <p:spPr>
          <a:xfrm>
            <a:off x="3389350" y="2207046"/>
            <a:ext cx="2862263" cy="4643227"/>
          </a:xfrm>
          <a:prstGeom prst="rect">
            <a:avLst/>
          </a:prstGeom>
        </p:spPr>
      </p:pic>
      <p:pic>
        <p:nvPicPr>
          <p:cNvPr id="7" name="Picture 6">
            <a:extLst>
              <a:ext uri="{FF2B5EF4-FFF2-40B4-BE49-F238E27FC236}">
                <a16:creationId xmlns:a16="http://schemas.microsoft.com/office/drawing/2014/main" id="{A9D9B765-2FAD-4E74-8684-045F50180967}"/>
              </a:ext>
            </a:extLst>
          </p:cNvPr>
          <p:cNvPicPr>
            <a:picLocks noChangeAspect="1"/>
          </p:cNvPicPr>
          <p:nvPr/>
        </p:nvPicPr>
        <p:blipFill rotWithShape="1">
          <a:blip r:embed="rId5"/>
          <a:srcRect l="27000" t="23333" r="34667" b="4445"/>
          <a:stretch/>
        </p:blipFill>
        <p:spPr>
          <a:xfrm>
            <a:off x="6306117" y="2238254"/>
            <a:ext cx="2826866" cy="4593658"/>
          </a:xfrm>
          <a:prstGeom prst="rect">
            <a:avLst/>
          </a:prstGeom>
        </p:spPr>
      </p:pic>
    </p:spTree>
    <p:extLst>
      <p:ext uri="{BB962C8B-B14F-4D97-AF65-F5344CB8AC3E}">
        <p14:creationId xmlns:p14="http://schemas.microsoft.com/office/powerpoint/2010/main" val="1576836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620199"/>
            <a:ext cx="8382000" cy="1842966"/>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14, 2018</a:t>
            </a:r>
            <a:br>
              <a:rPr lang="en-US" sz="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Free MOOCs Face the Music</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Lindsay McKenzie, Inside Higher Ed</a:t>
            </a:r>
            <a:br>
              <a:rPr lang="en-US" sz="1300" b="1" dirty="0">
                <a:latin typeface="Tahoma" panose="020B0604030504040204" pitchFamily="34" charset="0"/>
                <a:ea typeface="Tahoma" panose="020B0604030504040204" pitchFamily="34" charset="0"/>
                <a:cs typeface="Tahoma" panose="020B0604030504040204" pitchFamily="34" charset="0"/>
              </a:rPr>
            </a:br>
            <a:r>
              <a:rPr lang="en-US" sz="13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https://www.insidehighered.com/news/2018/06/14/edx-introduces-support-fee-free-online-courses</a:t>
            </a:r>
            <a:r>
              <a:rPr lang="en-US" sz="13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6465F04-4236-4CC0-9B1F-3A1FF2DD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60808"/>
            <a:ext cx="6477000" cy="3999548"/>
          </a:xfrm>
          <a:prstGeom prst="rect">
            <a:avLst/>
          </a:prstGeom>
        </p:spPr>
      </p:pic>
      <p:pic>
        <p:nvPicPr>
          <p:cNvPr id="7" name="Picture 6">
            <a:extLst>
              <a:ext uri="{FF2B5EF4-FFF2-40B4-BE49-F238E27FC236}">
                <a16:creationId xmlns:a16="http://schemas.microsoft.com/office/drawing/2014/main" id="{0C59A3FE-F6D1-401C-8825-84E967C93494}"/>
              </a:ext>
            </a:extLst>
          </p:cNvPr>
          <p:cNvPicPr>
            <a:picLocks noChangeAspect="1"/>
          </p:cNvPicPr>
          <p:nvPr/>
        </p:nvPicPr>
        <p:blipFill rotWithShape="1">
          <a:blip r:embed="rId4"/>
          <a:srcRect l="20833" t="13732" r="17500" b="5097"/>
          <a:stretch/>
        </p:blipFill>
        <p:spPr>
          <a:xfrm>
            <a:off x="6013100" y="4869454"/>
            <a:ext cx="3130900" cy="1988545"/>
          </a:xfrm>
          <a:prstGeom prst="rect">
            <a:avLst/>
          </a:prstGeom>
        </p:spPr>
      </p:pic>
      <p:pic>
        <p:nvPicPr>
          <p:cNvPr id="4" name="Picture 3">
            <a:extLst>
              <a:ext uri="{FF2B5EF4-FFF2-40B4-BE49-F238E27FC236}">
                <a16:creationId xmlns:a16="http://schemas.microsoft.com/office/drawing/2014/main" id="{831DF051-7B52-4DFC-BEC1-2703086DD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0532" y="2763397"/>
            <a:ext cx="2003468" cy="2003468"/>
          </a:xfrm>
          <a:prstGeom prst="rect">
            <a:avLst/>
          </a:prstGeom>
        </p:spPr>
      </p:pic>
    </p:spTree>
    <p:extLst>
      <p:ext uri="{BB962C8B-B14F-4D97-AF65-F5344CB8AC3E}">
        <p14:creationId xmlns:p14="http://schemas.microsoft.com/office/powerpoint/2010/main" val="2312970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223337" cy="2438996"/>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21,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The Second Wave of MOOC Hype Is Here, and It’s Online Degrees</a:t>
            </a:r>
            <a:br>
              <a:rPr lang="en-US" b="1" dirty="0">
                <a:latin typeface="Tahoma" panose="020B0604030504040204" pitchFamily="34" charset="0"/>
                <a:ea typeface="Tahoma" panose="020B0604030504040204" pitchFamily="34" charset="0"/>
                <a:cs typeface="Tahoma" panose="020B0604030504040204" pitchFamily="34" charset="0"/>
              </a:rPr>
            </a:br>
            <a:r>
              <a:rPr lang="en-US" sz="2700" b="1" dirty="0" err="1">
                <a:latin typeface="Tahoma" panose="020B0604030504040204" pitchFamily="34" charset="0"/>
                <a:ea typeface="Tahoma" panose="020B0604030504040204" pitchFamily="34" charset="0"/>
                <a:cs typeface="Tahoma" panose="020B0604030504040204" pitchFamily="34" charset="0"/>
              </a:rPr>
              <a:t>Dhawal</a:t>
            </a:r>
            <a:r>
              <a:rPr lang="en-US" sz="2700" b="1" dirty="0">
                <a:latin typeface="Tahoma" panose="020B0604030504040204" pitchFamily="34" charset="0"/>
                <a:ea typeface="Tahoma" panose="020B0604030504040204" pitchFamily="34" charset="0"/>
                <a:cs typeface="Tahoma" panose="020B0604030504040204" pitchFamily="34" charset="0"/>
              </a:rPr>
              <a:t> Shah, Class Central</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https://www.edsurge.com/news/2018-05-21-the-second-wave-of-mooc-hype-is-here-and-it-s-online-degrees</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1DDCFCC-8947-4A10-A06C-75A59A826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437" y="2908653"/>
            <a:ext cx="5182037" cy="3451236"/>
          </a:xfrm>
          <a:prstGeom prst="rect">
            <a:avLst/>
          </a:prstGeom>
        </p:spPr>
      </p:pic>
      <p:pic>
        <p:nvPicPr>
          <p:cNvPr id="8" name="Picture 7">
            <a:extLst>
              <a:ext uri="{FF2B5EF4-FFF2-40B4-BE49-F238E27FC236}">
                <a16:creationId xmlns:a16="http://schemas.microsoft.com/office/drawing/2014/main" id="{68F389D6-E903-491E-9AF4-F2140AE10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6" y="2834284"/>
            <a:ext cx="3511723" cy="1975344"/>
          </a:xfrm>
          <a:prstGeom prst="rect">
            <a:avLst/>
          </a:prstGeom>
        </p:spPr>
      </p:pic>
      <p:pic>
        <p:nvPicPr>
          <p:cNvPr id="10" name="Picture 9">
            <a:extLst>
              <a:ext uri="{FF2B5EF4-FFF2-40B4-BE49-F238E27FC236}">
                <a16:creationId xmlns:a16="http://schemas.microsoft.com/office/drawing/2014/main" id="{7C9983D2-82C3-4417-8B11-F72CCAD9D2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21739"/>
            <a:ext cx="3620022" cy="2036262"/>
          </a:xfrm>
          <a:prstGeom prst="rect">
            <a:avLst/>
          </a:prstGeom>
        </p:spPr>
      </p:pic>
    </p:spTree>
    <p:extLst>
      <p:ext uri="{BB962C8B-B14F-4D97-AF65-F5344CB8AC3E}">
        <p14:creationId xmlns:p14="http://schemas.microsoft.com/office/powerpoint/2010/main" val="1346383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226218" y="395287"/>
            <a:ext cx="8460582" cy="2652713"/>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12, 2018</a:t>
            </a:r>
            <a:br>
              <a:rPr lang="en-US"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Coursera's CEO on the Evolving Meaning of 'MOOC’</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Dian </a:t>
            </a:r>
            <a:r>
              <a:rPr lang="en-US" sz="2000" b="1" dirty="0" err="1">
                <a:latin typeface="Tahoma" panose="020B0604030504040204" pitchFamily="34" charset="0"/>
                <a:ea typeface="Tahoma" panose="020B0604030504040204" pitchFamily="34" charset="0"/>
                <a:cs typeface="Tahoma" panose="020B0604030504040204" pitchFamily="34" charset="0"/>
              </a:rPr>
              <a:t>Schaffhauser</a:t>
            </a:r>
            <a:r>
              <a:rPr lang="en-US" sz="2000" b="1" dirty="0">
                <a:latin typeface="Tahoma" panose="020B0604030504040204" pitchFamily="34" charset="0"/>
                <a:ea typeface="Tahoma" panose="020B0604030504040204" pitchFamily="34" charset="0"/>
                <a:cs typeface="Tahoma" panose="020B0604030504040204" pitchFamily="34" charset="0"/>
              </a:rPr>
              <a:t>, Campus Technology</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https://campustechnology.com/articles/2018/09/12/courseras-ceo-on-the-evolving-meaning-of-mooc.aspx</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7FF38A9-BEE4-42DE-A8AD-C58D29DC3E07}"/>
              </a:ext>
            </a:extLst>
          </p:cNvPr>
          <p:cNvPicPr>
            <a:picLocks noChangeAspect="1"/>
          </p:cNvPicPr>
          <p:nvPr/>
        </p:nvPicPr>
        <p:blipFill rotWithShape="1">
          <a:blip r:embed="rId3"/>
          <a:srcRect l="19625" t="44444" r="39875" b="3334"/>
          <a:stretch/>
        </p:blipFill>
        <p:spPr>
          <a:xfrm>
            <a:off x="755378" y="3193075"/>
            <a:ext cx="3352800" cy="3581400"/>
          </a:xfrm>
          <a:prstGeom prst="rect">
            <a:avLst/>
          </a:prstGeom>
        </p:spPr>
      </p:pic>
      <p:pic>
        <p:nvPicPr>
          <p:cNvPr id="7" name="Picture 6">
            <a:extLst>
              <a:ext uri="{FF2B5EF4-FFF2-40B4-BE49-F238E27FC236}">
                <a16:creationId xmlns:a16="http://schemas.microsoft.com/office/drawing/2014/main" id="{E9D31455-1ED6-45CA-9585-F25748BBA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00" y="3387508"/>
            <a:ext cx="2857500" cy="2857500"/>
          </a:xfrm>
          <a:prstGeom prst="rect">
            <a:avLst/>
          </a:prstGeom>
        </p:spPr>
      </p:pic>
      <p:sp>
        <p:nvSpPr>
          <p:cNvPr id="11" name="TextBox 10">
            <a:extLst>
              <a:ext uri="{FF2B5EF4-FFF2-40B4-BE49-F238E27FC236}">
                <a16:creationId xmlns:a16="http://schemas.microsoft.com/office/drawing/2014/main" id="{B253BEB7-C5B6-4561-96E8-A6498B5CF839}"/>
              </a:ext>
            </a:extLst>
          </p:cNvPr>
          <p:cNvSpPr txBox="1"/>
          <p:nvPr/>
        </p:nvSpPr>
        <p:spPr>
          <a:xfrm>
            <a:off x="5136172" y="6338767"/>
            <a:ext cx="400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Jeff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Maggioncalda</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Coursera CEO</a:t>
            </a:r>
          </a:p>
        </p:txBody>
      </p:sp>
    </p:spTree>
    <p:extLst>
      <p:ext uri="{BB962C8B-B14F-4D97-AF65-F5344CB8AC3E}">
        <p14:creationId xmlns:p14="http://schemas.microsoft.com/office/powerpoint/2010/main" val="3623776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06693" y="841248"/>
            <a:ext cx="7973427" cy="2102368"/>
          </a:xfrm>
        </p:spPr>
        <p:txBody>
          <a:bodyPr/>
          <a:lstStyle/>
          <a:p>
            <a:pPr algn="ctr"/>
            <a:r>
              <a:rPr lang="en-US" sz="6600" dirty="0"/>
              <a:t>Study Intro…</a:t>
            </a:r>
          </a:p>
        </p:txBody>
      </p:sp>
      <p:pic>
        <p:nvPicPr>
          <p:cNvPr id="3" name="Picture 2">
            <a:extLst>
              <a:ext uri="{FF2B5EF4-FFF2-40B4-BE49-F238E27FC236}">
                <a16:creationId xmlns:a16="http://schemas.microsoft.com/office/drawing/2014/main" id="{928E02F4-7FE3-4896-98B1-CE0C9F528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70995"/>
            <a:ext cx="8961119" cy="2247048"/>
          </a:xfrm>
          <a:prstGeom prst="rect">
            <a:avLst/>
          </a:prstGeom>
        </p:spPr>
      </p:pic>
      <p:pic>
        <p:nvPicPr>
          <p:cNvPr id="4" name="Picture 3">
            <a:extLst>
              <a:ext uri="{FF2B5EF4-FFF2-40B4-BE49-F238E27FC236}">
                <a16:creationId xmlns:a16="http://schemas.microsoft.com/office/drawing/2014/main" id="{8E13B0B0-45E1-40DE-8E25-548F18F2B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485" y="2901930"/>
            <a:ext cx="3483717" cy="2024910"/>
          </a:xfrm>
          <a:prstGeom prst="rect">
            <a:avLst/>
          </a:prstGeom>
        </p:spPr>
      </p:pic>
    </p:spTree>
    <p:extLst>
      <p:ext uri="{BB962C8B-B14F-4D97-AF65-F5344CB8AC3E}">
        <p14:creationId xmlns:p14="http://schemas.microsoft.com/office/powerpoint/2010/main" val="3035000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13002" y="413358"/>
            <a:ext cx="8041858" cy="1628383"/>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Are you happy or frustrated when you take a MOOC?</a:t>
            </a:r>
          </a:p>
        </p:txBody>
      </p:sp>
      <p:pic>
        <p:nvPicPr>
          <p:cNvPr id="10" name="Picture 9">
            <a:extLst>
              <a:ext uri="{FF2B5EF4-FFF2-40B4-BE49-F238E27FC236}">
                <a16:creationId xmlns:a16="http://schemas.microsoft.com/office/drawing/2014/main" id="{0C70AADE-5C18-4FC4-B164-EBD56208ECF4}"/>
              </a:ext>
            </a:extLst>
          </p:cNvPr>
          <p:cNvPicPr>
            <a:picLocks noChangeAspect="1"/>
          </p:cNvPicPr>
          <p:nvPr/>
        </p:nvPicPr>
        <p:blipFill rotWithShape="1">
          <a:blip r:embed="rId3">
            <a:extLst>
              <a:ext uri="{28A0092B-C50C-407E-A947-70E740481C1C}">
                <a14:useLocalDpi xmlns:a14="http://schemas.microsoft.com/office/drawing/2010/main" val="0"/>
              </a:ext>
            </a:extLst>
          </a:blip>
          <a:srcRect t="142" r="27052"/>
          <a:stretch/>
        </p:blipFill>
        <p:spPr>
          <a:xfrm>
            <a:off x="5272391" y="2480772"/>
            <a:ext cx="3871609" cy="3379115"/>
          </a:xfrm>
          <a:prstGeom prst="rect">
            <a:avLst/>
          </a:prstGeom>
        </p:spPr>
      </p:pic>
      <p:pic>
        <p:nvPicPr>
          <p:cNvPr id="4" name="Picture 3">
            <a:extLst>
              <a:ext uri="{FF2B5EF4-FFF2-40B4-BE49-F238E27FC236}">
                <a16:creationId xmlns:a16="http://schemas.microsoft.com/office/drawing/2014/main" id="{F355B46D-0117-444F-893C-8ECF31039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44829"/>
            <a:ext cx="5116834" cy="3411222"/>
          </a:xfrm>
          <a:prstGeom prst="rect">
            <a:avLst/>
          </a:prstGeom>
        </p:spPr>
      </p:pic>
    </p:spTree>
    <p:extLst>
      <p:ext uri="{BB962C8B-B14F-4D97-AF65-F5344CB8AC3E}">
        <p14:creationId xmlns:p14="http://schemas.microsoft.com/office/powerpoint/2010/main" val="2224414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2073" y="425885"/>
            <a:ext cx="8279853" cy="1746860"/>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Analysis of: Beyond Positive and Negative Emotions:</a:t>
            </a:r>
          </a:p>
        </p:txBody>
      </p:sp>
      <p:pic>
        <p:nvPicPr>
          <p:cNvPr id="4" name="Picture 3">
            <a:extLst>
              <a:ext uri="{FF2B5EF4-FFF2-40B4-BE49-F238E27FC236}">
                <a16:creationId xmlns:a16="http://schemas.microsoft.com/office/drawing/2014/main" id="{48A285B3-3E66-45CF-830A-9A05B2A62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43" y="2404998"/>
            <a:ext cx="3199134" cy="3769813"/>
          </a:xfrm>
          <a:prstGeom prst="rect">
            <a:avLst/>
          </a:prstGeom>
        </p:spPr>
      </p:pic>
      <p:pic>
        <p:nvPicPr>
          <p:cNvPr id="5" name="Picture 4">
            <a:extLst>
              <a:ext uri="{FF2B5EF4-FFF2-40B4-BE49-F238E27FC236}">
                <a16:creationId xmlns:a16="http://schemas.microsoft.com/office/drawing/2014/main" id="{A111E7BA-9A98-4BFC-988A-52C635A02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271" y="2462668"/>
            <a:ext cx="4922729" cy="2769035"/>
          </a:xfrm>
          <a:prstGeom prst="rect">
            <a:avLst/>
          </a:prstGeom>
        </p:spPr>
      </p:pic>
    </p:spTree>
    <p:extLst>
      <p:ext uri="{BB962C8B-B14F-4D97-AF65-F5344CB8AC3E}">
        <p14:creationId xmlns:p14="http://schemas.microsoft.com/office/powerpoint/2010/main" val="1163980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613776"/>
            <a:ext cx="8029333" cy="2041742"/>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Article Premise: Learning is an emotional experience</a:t>
            </a:r>
          </a:p>
        </p:txBody>
      </p:sp>
      <p:pic>
        <p:nvPicPr>
          <p:cNvPr id="4" name="Picture 3">
            <a:extLst>
              <a:ext uri="{FF2B5EF4-FFF2-40B4-BE49-F238E27FC236}">
                <a16:creationId xmlns:a16="http://schemas.microsoft.com/office/drawing/2014/main" id="{8B5093B8-B2FD-48FE-A6C7-23DCA78E4979}"/>
              </a:ext>
            </a:extLst>
          </p:cNvPr>
          <p:cNvPicPr>
            <a:picLocks noChangeAspect="1"/>
          </p:cNvPicPr>
          <p:nvPr/>
        </p:nvPicPr>
        <p:blipFill rotWithShape="1">
          <a:blip r:embed="rId3">
            <a:extLst>
              <a:ext uri="{28A0092B-C50C-407E-A947-70E740481C1C}">
                <a14:useLocalDpi xmlns:a14="http://schemas.microsoft.com/office/drawing/2010/main" val="0"/>
              </a:ext>
            </a:extLst>
          </a:blip>
          <a:srcRect l="17682" t="102" r="31645" b="1"/>
          <a:stretch/>
        </p:blipFill>
        <p:spPr>
          <a:xfrm>
            <a:off x="5135671" y="2655518"/>
            <a:ext cx="3169085" cy="3338186"/>
          </a:xfrm>
          <a:prstGeom prst="rect">
            <a:avLst/>
          </a:prstGeom>
        </p:spPr>
      </p:pic>
      <p:pic>
        <p:nvPicPr>
          <p:cNvPr id="6" name="Picture 5">
            <a:extLst>
              <a:ext uri="{FF2B5EF4-FFF2-40B4-BE49-F238E27FC236}">
                <a16:creationId xmlns:a16="http://schemas.microsoft.com/office/drawing/2014/main" id="{292CFDAD-186C-4E59-ACAB-E21F8E0F5BCA}"/>
              </a:ext>
            </a:extLst>
          </p:cNvPr>
          <p:cNvPicPr>
            <a:picLocks noChangeAspect="1"/>
          </p:cNvPicPr>
          <p:nvPr/>
        </p:nvPicPr>
        <p:blipFill rotWithShape="1">
          <a:blip r:embed="rId4">
            <a:extLst>
              <a:ext uri="{28A0092B-C50C-407E-A947-70E740481C1C}">
                <a14:useLocalDpi xmlns:a14="http://schemas.microsoft.com/office/drawing/2010/main" val="0"/>
              </a:ext>
            </a:extLst>
          </a:blip>
          <a:srcRect l="2993" t="26667" r="12445" b="16347"/>
          <a:stretch/>
        </p:blipFill>
        <p:spPr>
          <a:xfrm>
            <a:off x="463314" y="2414393"/>
            <a:ext cx="4146115" cy="3908121"/>
          </a:xfrm>
          <a:prstGeom prst="rect">
            <a:avLst/>
          </a:prstGeom>
        </p:spPr>
      </p:pic>
    </p:spTree>
    <p:extLst>
      <p:ext uri="{BB962C8B-B14F-4D97-AF65-F5344CB8AC3E}">
        <p14:creationId xmlns:p14="http://schemas.microsoft.com/office/powerpoint/2010/main" val="240986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1378" name="Picture 2" descr="image002">
            <a:extLst>
              <a:ext uri="{FF2B5EF4-FFF2-40B4-BE49-F238E27FC236}">
                <a16:creationId xmlns:a16="http://schemas.microsoft.com/office/drawing/2014/main" id="{7D45C320-A434-4097-A3CD-30F0D98DF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52668" cy="562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995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2073" y="425885"/>
            <a:ext cx="8279853" cy="1746860"/>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Who in here has emotions?</a:t>
            </a:r>
          </a:p>
        </p:txBody>
      </p:sp>
      <p:pic>
        <p:nvPicPr>
          <p:cNvPr id="5" name="Picture 4">
            <a:extLst>
              <a:ext uri="{FF2B5EF4-FFF2-40B4-BE49-F238E27FC236}">
                <a16:creationId xmlns:a16="http://schemas.microsoft.com/office/drawing/2014/main" id="{CA38A9B3-96CA-4C2F-BD62-17BD39E66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285" y="2056618"/>
            <a:ext cx="6200383" cy="4133588"/>
          </a:xfrm>
          <a:prstGeom prst="rect">
            <a:avLst/>
          </a:prstGeom>
        </p:spPr>
      </p:pic>
    </p:spTree>
    <p:extLst>
      <p:ext uri="{BB962C8B-B14F-4D97-AF65-F5344CB8AC3E}">
        <p14:creationId xmlns:p14="http://schemas.microsoft.com/office/powerpoint/2010/main" val="4248866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755213"/>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Theoretical Framework</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314" y="1780032"/>
            <a:ext cx="7778479" cy="3846225"/>
          </a:xfrm>
        </p:spPr>
        <p:txBody>
          <a:bodyPr>
            <a:noAutofit/>
          </a:bodyPr>
          <a:lstStyle/>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“The control-value theory of achievement emotions (</a:t>
            </a:r>
            <a:r>
              <a:rPr lang="en-US" sz="2400" b="1" dirty="0" err="1">
                <a:latin typeface="Tahoma" panose="020B0604030504040204" pitchFamily="34" charset="0"/>
                <a:ea typeface="Tahoma" panose="020B0604030504040204" pitchFamily="34" charset="0"/>
                <a:cs typeface="Tahoma" panose="020B0604030504040204" pitchFamily="34" charset="0"/>
              </a:rPr>
              <a:t>Pekrun</a:t>
            </a:r>
            <a:r>
              <a:rPr lang="en-US" sz="2400" b="1" dirty="0">
                <a:latin typeface="Tahoma" panose="020B0604030504040204" pitchFamily="34" charset="0"/>
                <a:ea typeface="Tahoma" panose="020B0604030504040204" pitchFamily="34" charset="0"/>
                <a:cs typeface="Tahoma" panose="020B0604030504040204" pitchFamily="34" charset="0"/>
              </a:rPr>
              <a:t>, 2006) provides an integrative framework to understand emotions in academic settings.”</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(p. 6)</a:t>
            </a:r>
          </a:p>
          <a:p>
            <a:pPr marL="457200" lvl="1" indent="0">
              <a:spcAft>
                <a:spcPts val="0"/>
              </a:spcAft>
              <a:buNone/>
            </a:pPr>
            <a:endParaRPr lang="en-US" sz="2400" b="1" dirty="0">
              <a:latin typeface="Tahoma" panose="020B0604030504040204" pitchFamily="34" charset="0"/>
              <a:ea typeface="Tahoma" panose="020B0604030504040204" pitchFamily="34" charset="0"/>
              <a:cs typeface="Tahoma" panose="020B0604030504040204" pitchFamily="34" charset="0"/>
            </a:endParaRP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“The theory categorizes achievement emotions into four groups, namely positive activating, positive deactivating, negative activating, and negative deactivating emotions.”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(p. 6)</a:t>
            </a:r>
          </a:p>
          <a:p>
            <a:pPr marL="457200" lvl="1" indent="0">
              <a:spcAft>
                <a:spcPts val="0"/>
              </a:spcAft>
              <a:buNone/>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86193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3"/>
            <a:ext cx="8273441" cy="3072933"/>
          </a:xfrm>
        </p:spPr>
        <p:txBody>
          <a:bodyPr>
            <a:normAutofit/>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April 24, 2018</a:t>
            </a:r>
            <a:br>
              <a:rPr lang="en-US" sz="22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Yes! Digital Learners are Emotional – Insights from the Irish 101 MOOC</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Elaine Berne, Learning Bits, Bytes and Delights,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The Ideas Lab, National Institute for Digital Learning, Dublin City University</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https://nidl.blog/2018/04/24/yes-digital-learners-are-emotional-insights-from-the-irish-101-mooc/</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5C1A691-2786-4167-AB72-128DCE567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2860"/>
            <a:ext cx="4727929" cy="3075140"/>
          </a:xfrm>
          <a:prstGeom prst="rect">
            <a:avLst/>
          </a:prstGeom>
        </p:spPr>
      </p:pic>
      <p:pic>
        <p:nvPicPr>
          <p:cNvPr id="8" name="Picture 7">
            <a:extLst>
              <a:ext uri="{FF2B5EF4-FFF2-40B4-BE49-F238E27FC236}">
                <a16:creationId xmlns:a16="http://schemas.microsoft.com/office/drawing/2014/main" id="{15AA4E48-FA9E-4C4A-9969-20D6DBECE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551" y="3835054"/>
            <a:ext cx="4301449" cy="1598435"/>
          </a:xfrm>
          <a:prstGeom prst="rect">
            <a:avLst/>
          </a:prstGeom>
        </p:spPr>
      </p:pic>
    </p:spTree>
    <p:extLst>
      <p:ext uri="{BB962C8B-B14F-4D97-AF65-F5344CB8AC3E}">
        <p14:creationId xmlns:p14="http://schemas.microsoft.com/office/powerpoint/2010/main" val="3640949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755213"/>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Assumptions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314" y="1780032"/>
            <a:ext cx="7778479" cy="3846225"/>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7. “Achievement emotions hold the potential of reinforcing or undermining learning performance and commitment.”</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AA6A5CB-2BFB-427B-AFAA-A4F31EE0DC20}"/>
              </a:ext>
            </a:extLst>
          </p:cNvPr>
          <p:cNvPicPr>
            <a:picLocks noChangeAspect="1"/>
          </p:cNvPicPr>
          <p:nvPr/>
        </p:nvPicPr>
        <p:blipFill rotWithShape="1">
          <a:blip r:embed="rId3">
            <a:extLst>
              <a:ext uri="{28A0092B-C50C-407E-A947-70E740481C1C}">
                <a14:useLocalDpi xmlns:a14="http://schemas.microsoft.com/office/drawing/2010/main" val="0"/>
              </a:ext>
            </a:extLst>
          </a:blip>
          <a:srcRect l="25962" t="52860"/>
          <a:stretch/>
        </p:blipFill>
        <p:spPr>
          <a:xfrm>
            <a:off x="1139609" y="3824588"/>
            <a:ext cx="8004391" cy="2278199"/>
          </a:xfrm>
          <a:prstGeom prst="rect">
            <a:avLst/>
          </a:prstGeom>
        </p:spPr>
      </p:pic>
    </p:spTree>
    <p:extLst>
      <p:ext uri="{BB962C8B-B14F-4D97-AF65-F5344CB8AC3E}">
        <p14:creationId xmlns:p14="http://schemas.microsoft.com/office/powerpoint/2010/main" val="911686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755213"/>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Assumptions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314" y="1629721"/>
            <a:ext cx="7778479" cy="3130170"/>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p. 14. “In this study, we examined how achievement emotions at a time point influenced the subsequent tendency of a student to drop out of the MOOC. Compared with standard regression models, survival analysis can estimate the truncated nature of time series data in a less biased manner (Yang et al, 2011).”</a:t>
            </a:r>
            <a:endParaRPr lang="en-US" sz="6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EE47AAE-1363-426B-963D-F9EC705FE8F3}"/>
              </a:ext>
            </a:extLst>
          </p:cNvPr>
          <p:cNvPicPr>
            <a:picLocks noChangeAspect="1"/>
          </p:cNvPicPr>
          <p:nvPr/>
        </p:nvPicPr>
        <p:blipFill rotWithShape="1">
          <a:blip r:embed="rId3">
            <a:extLst>
              <a:ext uri="{28A0092B-C50C-407E-A947-70E740481C1C}">
                <a14:useLocalDpi xmlns:a14="http://schemas.microsoft.com/office/drawing/2010/main" val="0"/>
              </a:ext>
            </a:extLst>
          </a:blip>
          <a:srcRect l="-685" t="14293" r="685" b="13014"/>
          <a:stretch/>
        </p:blipFill>
        <p:spPr>
          <a:xfrm>
            <a:off x="5824602" y="4588195"/>
            <a:ext cx="3319398" cy="1809754"/>
          </a:xfrm>
          <a:prstGeom prst="rect">
            <a:avLst/>
          </a:prstGeom>
        </p:spPr>
      </p:pic>
      <p:pic>
        <p:nvPicPr>
          <p:cNvPr id="7" name="Picture 6">
            <a:extLst>
              <a:ext uri="{FF2B5EF4-FFF2-40B4-BE49-F238E27FC236}">
                <a16:creationId xmlns:a16="http://schemas.microsoft.com/office/drawing/2014/main" id="{844AF532-431E-4C60-834C-22864B650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878" y="4601938"/>
            <a:ext cx="2692120" cy="1796012"/>
          </a:xfrm>
          <a:prstGeom prst="rect">
            <a:avLst/>
          </a:prstGeom>
        </p:spPr>
      </p:pic>
    </p:spTree>
    <p:extLst>
      <p:ext uri="{BB962C8B-B14F-4D97-AF65-F5344CB8AC3E}">
        <p14:creationId xmlns:p14="http://schemas.microsoft.com/office/powerpoint/2010/main" val="75291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794768"/>
            <a:ext cx="7613178" cy="1887472"/>
          </a:xfrm>
        </p:spPr>
        <p:txBody>
          <a:bodyPr/>
          <a:lstStyle/>
          <a:p>
            <a:pPr algn="ctr"/>
            <a:r>
              <a:rPr lang="en-US" sz="6000" dirty="0"/>
              <a:t>Positive Aspects of this Study</a:t>
            </a:r>
          </a:p>
        </p:txBody>
      </p:sp>
      <p:pic>
        <p:nvPicPr>
          <p:cNvPr id="4" name="Picture 3">
            <a:extLst>
              <a:ext uri="{FF2B5EF4-FFF2-40B4-BE49-F238E27FC236}">
                <a16:creationId xmlns:a16="http://schemas.microsoft.com/office/drawing/2014/main" id="{CBEE6AFE-8235-4C7D-A8B0-C707D2E19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909" y="2905452"/>
            <a:ext cx="6341942" cy="3952548"/>
          </a:xfrm>
          <a:prstGeom prst="rect">
            <a:avLst/>
          </a:prstGeom>
        </p:spPr>
      </p:pic>
    </p:spTree>
    <p:extLst>
      <p:ext uri="{BB962C8B-B14F-4D97-AF65-F5344CB8AC3E}">
        <p14:creationId xmlns:p14="http://schemas.microsoft.com/office/powerpoint/2010/main" val="514329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755213"/>
            <a:ext cx="8004391" cy="638906"/>
          </a:xfrm>
        </p:spPr>
        <p:txBody>
          <a:bodyPr/>
          <a:lstStyle/>
          <a:p>
            <a:pPr algn="ct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General Comments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314" y="1780032"/>
            <a:ext cx="7778479" cy="3846225"/>
          </a:xfrm>
        </p:spPr>
        <p:txBody>
          <a:bodyPr>
            <a:noAutofit/>
          </a:bodyPr>
          <a:lstStyle/>
          <a:p>
            <a:pPr lvl="1">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Clear research purpose</a:t>
            </a:r>
          </a:p>
          <a:p>
            <a:pPr lvl="1">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Appropriate research methods</a:t>
            </a:r>
          </a:p>
          <a:p>
            <a:pPr lvl="1">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Results were well presented</a:t>
            </a:r>
          </a:p>
          <a:p>
            <a:pPr lvl="1">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Great discussion by connecting this study to previous studies.</a:t>
            </a:r>
          </a:p>
          <a:p>
            <a:pPr lvl="1">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Good alignment in the entire study</a:t>
            </a:r>
          </a:p>
          <a:p>
            <a:pPr lvl="1">
              <a:spcAft>
                <a:spcPts val="0"/>
              </a:spcAft>
            </a:pP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6629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755213"/>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General Comments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314" y="1780032"/>
            <a:ext cx="7778479" cy="3846225"/>
          </a:xfrm>
        </p:spPr>
        <p:txBody>
          <a:bodyPr>
            <a:noAutofit/>
          </a:bodyPr>
          <a:lstStyle/>
          <a:p>
            <a:pPr lvl="1">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Solid references in top tier journals</a:t>
            </a:r>
          </a:p>
          <a:p>
            <a:pPr lvl="1">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Grounded in psychological literature</a:t>
            </a:r>
          </a:p>
          <a:p>
            <a:pPr lvl="1">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Excellent overall flow to paper</a:t>
            </a:r>
          </a:p>
          <a:p>
            <a:pPr lvl="1">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Important societal topic</a:t>
            </a:r>
          </a:p>
          <a:p>
            <a:pPr lvl="1">
              <a:spcAft>
                <a:spcPts val="0"/>
              </a:spcAft>
            </a:pPr>
            <a:endParaRPr lang="en-US" sz="3200" b="1" dirty="0">
              <a:latin typeface="Tahoma" panose="020B0604030504040204" pitchFamily="34" charset="0"/>
              <a:ea typeface="Tahoma" panose="020B0604030504040204" pitchFamily="34" charset="0"/>
              <a:cs typeface="Tahoma" panose="020B0604030504040204" pitchFamily="34" charset="0"/>
            </a:endParaRPr>
          </a:p>
          <a:p>
            <a:pPr lvl="1">
              <a:spcAft>
                <a:spcPts val="0"/>
              </a:spcAft>
            </a:pP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9018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755213"/>
            <a:ext cx="8004391" cy="638906"/>
          </a:xfrm>
        </p:spPr>
        <p:txBody>
          <a:bodyPr/>
          <a:lstStyle/>
          <a:p>
            <a:pPr algn="ct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Unique Perspectives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314" y="1629719"/>
            <a:ext cx="8129541" cy="4082149"/>
          </a:xfrm>
        </p:spPr>
        <p:txBody>
          <a:bodyPr>
            <a:noAutofit/>
          </a:bodyPr>
          <a:lstStyle/>
          <a:p>
            <a:pPr lvl="1">
              <a:spcAft>
                <a:spcPts val="0"/>
              </a:spcAft>
            </a:pPr>
            <a:r>
              <a:rPr lang="en-US" sz="2600" b="1" dirty="0">
                <a:latin typeface="Tahoma" panose="020B0604030504040204" pitchFamily="34" charset="0"/>
                <a:ea typeface="Tahoma" panose="020B0604030504040204" pitchFamily="34" charset="0"/>
                <a:cs typeface="Tahoma" panose="020B0604030504040204" pitchFamily="34" charset="0"/>
              </a:rPr>
              <a:t>This work focused on exploring achievement emotions and their complex impact on student dropouts in MOOCs. </a:t>
            </a:r>
          </a:p>
          <a:p>
            <a:pPr lvl="1">
              <a:spcAft>
                <a:spcPts val="0"/>
              </a:spcAft>
            </a:pPr>
            <a:r>
              <a:rPr lang="en-US" sz="2600" b="1" dirty="0">
                <a:latin typeface="Tahoma" panose="020B0604030504040204" pitchFamily="34" charset="0"/>
                <a:ea typeface="Tahoma" panose="020B0604030504040204" pitchFamily="34" charset="0"/>
                <a:cs typeface="Tahoma" panose="020B0604030504040204" pitchFamily="34" charset="0"/>
              </a:rPr>
              <a:t>Use machine learning to analyze MOOC discussion forum data.</a:t>
            </a:r>
          </a:p>
          <a:p>
            <a:pPr lvl="1">
              <a:spcAft>
                <a:spcPts val="0"/>
              </a:spcAft>
            </a:pPr>
            <a:r>
              <a:rPr lang="en-US" sz="2600" b="1" dirty="0">
                <a:latin typeface="Tahoma" panose="020B0604030504040204" pitchFamily="34" charset="0"/>
                <a:ea typeface="Tahoma" panose="020B0604030504040204" pitchFamily="34" charset="0"/>
                <a:cs typeface="Tahoma" panose="020B0604030504040204" pitchFamily="34" charset="0"/>
              </a:rPr>
              <a:t>A survival modeling technique was used to quantify the effect of different achievement emotions on student attrition longitudinally.</a:t>
            </a:r>
          </a:p>
        </p:txBody>
      </p:sp>
    </p:spTree>
    <p:extLst>
      <p:ext uri="{BB962C8B-B14F-4D97-AF65-F5344CB8AC3E}">
        <p14:creationId xmlns:p14="http://schemas.microsoft.com/office/powerpoint/2010/main" val="3916647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794768"/>
            <a:ext cx="7693416" cy="1459917"/>
          </a:xfrm>
        </p:spPr>
        <p:txBody>
          <a:bodyPr/>
          <a:lstStyle/>
          <a:p>
            <a:pPr algn="ctr"/>
            <a:r>
              <a:rPr lang="en-US" sz="6000" dirty="0"/>
              <a:t>Issues and Concerns</a:t>
            </a:r>
          </a:p>
        </p:txBody>
      </p:sp>
      <p:pic>
        <p:nvPicPr>
          <p:cNvPr id="4" name="Picture 3">
            <a:extLst>
              <a:ext uri="{FF2B5EF4-FFF2-40B4-BE49-F238E27FC236}">
                <a16:creationId xmlns:a16="http://schemas.microsoft.com/office/drawing/2014/main" id="{C7F5D4E7-DBC1-4D95-924E-4437214EF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70" y="2379515"/>
            <a:ext cx="8179496" cy="4447601"/>
          </a:xfrm>
          <a:prstGeom prst="rect">
            <a:avLst/>
          </a:prstGeom>
        </p:spPr>
      </p:pic>
    </p:spTree>
    <p:extLst>
      <p:ext uri="{BB962C8B-B14F-4D97-AF65-F5344CB8AC3E}">
        <p14:creationId xmlns:p14="http://schemas.microsoft.com/office/powerpoint/2010/main" val="1716674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92038" y="1136144"/>
            <a:ext cx="7857018" cy="1521712"/>
          </a:xfrm>
        </p:spPr>
        <p:txBody>
          <a:bodyPr/>
          <a:lstStyle/>
          <a:p>
            <a:pPr algn="ctr"/>
            <a:r>
              <a:rPr lang="en-US" sz="6000" dirty="0"/>
              <a:t>Recent MOOC Data</a:t>
            </a:r>
          </a:p>
        </p:txBody>
      </p:sp>
      <p:pic>
        <p:nvPicPr>
          <p:cNvPr id="12" name="Picture 11">
            <a:extLst>
              <a:ext uri="{FF2B5EF4-FFF2-40B4-BE49-F238E27FC236}">
                <a16:creationId xmlns:a16="http://schemas.microsoft.com/office/drawing/2014/main" id="{E1EFF2EE-2231-43FA-B84B-5D35BE435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204" y="3251824"/>
            <a:ext cx="6169591" cy="3470395"/>
          </a:xfrm>
          <a:prstGeom prst="rect">
            <a:avLst/>
          </a:prstGeom>
        </p:spPr>
      </p:pic>
    </p:spTree>
    <p:extLst>
      <p:ext uri="{BB962C8B-B14F-4D97-AF65-F5344CB8AC3E}">
        <p14:creationId xmlns:p14="http://schemas.microsoft.com/office/powerpoint/2010/main" val="1951821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6" y="175365"/>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Some Little Things…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6" y="1903956"/>
            <a:ext cx="7954194" cy="2016690"/>
          </a:xfrm>
        </p:spPr>
        <p:txBody>
          <a:bodyPr>
            <a:noAutofit/>
          </a:bodyPr>
          <a:lstStyle/>
          <a:p>
            <a:pPr marL="914400" lvl="1" indent="-457200">
              <a:spcAft>
                <a:spcPts val="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Check for typos and grammar.</a:t>
            </a:r>
          </a:p>
          <a:p>
            <a:pPr marL="914400" lvl="1" indent="-457200">
              <a:spcAft>
                <a:spcPts val="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Make Figure 1a and Figure 1b separate figures and larger size.</a:t>
            </a:r>
          </a:p>
          <a:p>
            <a:pPr marL="914400" lvl="1" indent="-457200">
              <a:spcAft>
                <a:spcPts val="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Check APA in a few of the references.</a:t>
            </a:r>
          </a:p>
        </p:txBody>
      </p:sp>
      <p:pic>
        <p:nvPicPr>
          <p:cNvPr id="6" name="Picture 5">
            <a:extLst>
              <a:ext uri="{FF2B5EF4-FFF2-40B4-BE49-F238E27FC236}">
                <a16:creationId xmlns:a16="http://schemas.microsoft.com/office/drawing/2014/main" id="{7858EC96-DC10-4E40-8418-6E0D5A35D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584" y="4033381"/>
            <a:ext cx="4165165" cy="2341110"/>
          </a:xfrm>
          <a:prstGeom prst="rect">
            <a:avLst/>
          </a:prstGeom>
        </p:spPr>
      </p:pic>
    </p:spTree>
    <p:extLst>
      <p:ext uri="{BB962C8B-B14F-4D97-AF65-F5344CB8AC3E}">
        <p14:creationId xmlns:p14="http://schemas.microsoft.com/office/powerpoint/2010/main" val="325976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5" y="701048"/>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Clarify Sentence</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6" y="1504125"/>
            <a:ext cx="8004390" cy="3130505"/>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“MOOCs can enable thousands of students to take courses at their convenience without cost.” (p. 2)</a:t>
            </a:r>
          </a:p>
          <a:p>
            <a:pPr marL="457200" lvl="1" indent="0">
              <a:spcAft>
                <a:spcPts val="0"/>
              </a:spcAft>
              <a:buNone/>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-Perhaps add “without cost or low cost” </a:t>
            </a: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-Add citation of this sentence.</a:t>
            </a:r>
          </a:p>
        </p:txBody>
      </p:sp>
      <p:pic>
        <p:nvPicPr>
          <p:cNvPr id="5" name="Picture 4">
            <a:extLst>
              <a:ext uri="{FF2B5EF4-FFF2-40B4-BE49-F238E27FC236}">
                <a16:creationId xmlns:a16="http://schemas.microsoft.com/office/drawing/2014/main" id="{7BE7FD6E-54DC-4F6E-899A-2E44A714F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355" y="4385717"/>
            <a:ext cx="3319398" cy="1936316"/>
          </a:xfrm>
          <a:prstGeom prst="rect">
            <a:avLst/>
          </a:prstGeom>
        </p:spPr>
      </p:pic>
    </p:spTree>
    <p:extLst>
      <p:ext uri="{BB962C8B-B14F-4D97-AF65-F5344CB8AC3E}">
        <p14:creationId xmlns:p14="http://schemas.microsoft.com/office/powerpoint/2010/main" val="1023185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6" y="175365"/>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Initial MOOC Enrollment?</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551061" y="1615857"/>
            <a:ext cx="8041877" cy="3807912"/>
          </a:xfrm>
        </p:spPr>
        <p:txBody>
          <a:bodyPr>
            <a:noAutofit/>
          </a:bodyPr>
          <a:lstStyle/>
          <a:p>
            <a:pPr marL="457200" lvl="1" indent="0">
              <a:spcAft>
                <a:spcPts val="0"/>
              </a:spcAft>
              <a:buNone/>
            </a:pPr>
            <a:r>
              <a:rPr lang="en-US" sz="3200" b="1" dirty="0">
                <a:latin typeface="Tahoma" panose="020B0604030504040204" pitchFamily="34" charset="0"/>
                <a:ea typeface="Tahoma" panose="020B0604030504040204" pitchFamily="34" charset="0"/>
                <a:cs typeface="Tahoma" panose="020B0604030504040204" pitchFamily="34" charset="0"/>
              </a:rPr>
              <a:t>p. 10-11</a:t>
            </a:r>
          </a:p>
          <a:p>
            <a:pPr marL="457200" lvl="1" indent="0">
              <a:spcAft>
                <a:spcPts val="0"/>
              </a:spcAft>
              <a:buNone/>
            </a:pPr>
            <a:r>
              <a:rPr lang="en-US" sz="3200" b="1" dirty="0">
                <a:latin typeface="Tahoma" panose="020B0604030504040204" pitchFamily="34" charset="0"/>
                <a:ea typeface="Tahoma" panose="020B0604030504040204" pitchFamily="34" charset="0"/>
                <a:cs typeface="Tahoma" panose="020B0604030504040204" pitchFamily="34" charset="0"/>
              </a:rPr>
              <a:t>“2,084 active forums users who posted at least once in the course forum and 13,513 posts.”</a:t>
            </a:r>
          </a:p>
        </p:txBody>
      </p:sp>
      <p:pic>
        <p:nvPicPr>
          <p:cNvPr id="5" name="Picture 4">
            <a:extLst>
              <a:ext uri="{FF2B5EF4-FFF2-40B4-BE49-F238E27FC236}">
                <a16:creationId xmlns:a16="http://schemas.microsoft.com/office/drawing/2014/main" id="{973DAD16-CE31-4676-BCB7-809B86F7D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986188"/>
            <a:ext cx="4227534" cy="2380102"/>
          </a:xfrm>
          <a:prstGeom prst="rect">
            <a:avLst/>
          </a:prstGeom>
        </p:spPr>
      </p:pic>
    </p:spTree>
    <p:extLst>
      <p:ext uri="{BB962C8B-B14F-4D97-AF65-F5344CB8AC3E}">
        <p14:creationId xmlns:p14="http://schemas.microsoft.com/office/powerpoint/2010/main" val="2822428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38035" y="551146"/>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What is meant by “Accurate”…How can you be sure it is accurate?</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6" y="2617940"/>
            <a:ext cx="7916616" cy="3431230"/>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Abstract: </a:t>
            </a:r>
          </a:p>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“Specifically, we first built an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accurate</a:t>
            </a:r>
            <a:r>
              <a:rPr lang="en-US" sz="2400" b="1" dirty="0">
                <a:latin typeface="Tahoma" panose="020B0604030504040204" pitchFamily="34" charset="0"/>
                <a:ea typeface="Tahoma" panose="020B0604030504040204" pitchFamily="34" charset="0"/>
                <a:cs typeface="Tahoma" panose="020B0604030504040204" pitchFamily="34" charset="0"/>
              </a:rPr>
              <a:t> machine learning model to automatically detect the achievement emotions in the forum posts. Then survival analysis was used to quantify the influence of achievement emotions on student dropout.”</a:t>
            </a:r>
          </a:p>
        </p:txBody>
      </p:sp>
      <p:pic>
        <p:nvPicPr>
          <p:cNvPr id="5" name="Picture 4">
            <a:extLst>
              <a:ext uri="{FF2B5EF4-FFF2-40B4-BE49-F238E27FC236}">
                <a16:creationId xmlns:a16="http://schemas.microsoft.com/office/drawing/2014/main" id="{F86FB4F8-3480-4F00-9B46-CBE1C7D08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418" y="5065756"/>
            <a:ext cx="2204581" cy="1241097"/>
          </a:xfrm>
          <a:prstGeom prst="rect">
            <a:avLst/>
          </a:prstGeom>
        </p:spPr>
      </p:pic>
    </p:spTree>
    <p:extLst>
      <p:ext uri="{BB962C8B-B14F-4D97-AF65-F5344CB8AC3E}">
        <p14:creationId xmlns:p14="http://schemas.microsoft.com/office/powerpoint/2010/main" val="2949025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6" y="175365"/>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Who is “Us”…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5" y="1828800"/>
            <a:ext cx="8041877" cy="3807912"/>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3</a:t>
            </a:r>
          </a:p>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“This suggests that there are students struggling to stay involved. Understanding the participation of struggling students as they struggle and ultimately quit the course can help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us</a:t>
            </a:r>
            <a:r>
              <a:rPr lang="en-US" sz="2400" b="1" dirty="0">
                <a:latin typeface="Tahoma" panose="020B0604030504040204" pitchFamily="34" charset="0"/>
                <a:ea typeface="Tahoma" panose="020B0604030504040204" pitchFamily="34" charset="0"/>
                <a:cs typeface="Tahoma" panose="020B0604030504040204" pitchFamily="34" charset="0"/>
              </a:rPr>
              <a:t> find potential ways to provide appropriate intervention and scaffolds to support them.”</a:t>
            </a:r>
          </a:p>
        </p:txBody>
      </p:sp>
    </p:spTree>
    <p:extLst>
      <p:ext uri="{BB962C8B-B14F-4D97-AF65-F5344CB8AC3E}">
        <p14:creationId xmlns:p14="http://schemas.microsoft.com/office/powerpoint/2010/main" val="1370059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Clarify Concepts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57863" y="1572768"/>
            <a:ext cx="8004391" cy="4267200"/>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“Many studies explored the relationship between students’ behavioral patterns and MOOC dropouts using the summative measure (e.g., </a:t>
            </a:r>
            <a:r>
              <a:rPr lang="en-US" sz="2800" b="1" dirty="0" err="1">
                <a:latin typeface="Tahoma" panose="020B0604030504040204" pitchFamily="34" charset="0"/>
                <a:ea typeface="Tahoma" panose="020B0604030504040204" pitchFamily="34" charset="0"/>
                <a:cs typeface="Tahoma" panose="020B0604030504040204" pitchFamily="34" charset="0"/>
              </a:rPr>
              <a:t>Alraimi</a:t>
            </a:r>
            <a:r>
              <a:rPr lang="en-US" sz="2800" b="1" dirty="0">
                <a:latin typeface="Tahoma" panose="020B0604030504040204" pitchFamily="34" charset="0"/>
                <a:ea typeface="Tahoma" panose="020B0604030504040204" pitchFamily="34" charset="0"/>
                <a:cs typeface="Tahoma" panose="020B0604030504040204" pitchFamily="34" charset="0"/>
              </a:rPr>
              <a:t>, Zo, &amp; </a:t>
            </a:r>
            <a:r>
              <a:rPr lang="en-US" sz="2800" b="1" dirty="0" err="1">
                <a:latin typeface="Tahoma" panose="020B0604030504040204" pitchFamily="34" charset="0"/>
                <a:ea typeface="Tahoma" panose="020B0604030504040204" pitchFamily="34" charset="0"/>
                <a:cs typeface="Tahoma" panose="020B0604030504040204" pitchFamily="34" charset="0"/>
              </a:rPr>
              <a:t>Ciganek</a:t>
            </a:r>
            <a:r>
              <a:rPr lang="en-US" sz="2800" b="1" dirty="0">
                <a:latin typeface="Tahoma" panose="020B0604030504040204" pitchFamily="34" charset="0"/>
                <a:ea typeface="Tahoma" panose="020B0604030504040204" pitchFamily="34" charset="0"/>
                <a:cs typeface="Tahoma" panose="020B0604030504040204" pitchFamily="34" charset="0"/>
              </a:rPr>
              <a:t>, 2015). “ (p. 5)</a:t>
            </a:r>
            <a:endPar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--Maybe the authors can define the meaning of “drop out” in this study.</a:t>
            </a: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--It would be great if you also provide some detailed examples about this study</a:t>
            </a:r>
          </a:p>
        </p:txBody>
      </p:sp>
    </p:spTree>
    <p:extLst>
      <p:ext uri="{BB962C8B-B14F-4D97-AF65-F5344CB8AC3E}">
        <p14:creationId xmlns:p14="http://schemas.microsoft.com/office/powerpoint/2010/main" val="1692167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Clarify Concepts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57864" y="1572768"/>
            <a:ext cx="7884470" cy="4267200"/>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“Nevertheless, these models are usually based on behavioral engagement patterns, and therefore, they have limitations in suggesting pedagogically sound intervention designs. “ (p. 5)</a:t>
            </a:r>
          </a:p>
          <a:p>
            <a:pPr marL="457200" lvl="1" indent="0">
              <a:spcAft>
                <a:spcPts val="0"/>
              </a:spcAft>
              <a:buNone/>
            </a:pPr>
            <a:endPar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-What is difference between what you mentioned above and the current study?</a:t>
            </a:r>
          </a:p>
        </p:txBody>
      </p:sp>
    </p:spTree>
    <p:extLst>
      <p:ext uri="{BB962C8B-B14F-4D97-AF65-F5344CB8AC3E}">
        <p14:creationId xmlns:p14="http://schemas.microsoft.com/office/powerpoint/2010/main" val="139453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Citation</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57863" y="1247815"/>
            <a:ext cx="7796789" cy="4592153"/>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“Positive activating emotions include enjoyment, hope, and pride. Learners with positive activating emotions are dedicated to the learning activities with positive appraisal of the activities and outcomes. “ (p. 6)</a:t>
            </a:r>
            <a:endPar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-Is this from your definition or other papers? If the latter, you might want to cite the paper. </a:t>
            </a:r>
          </a:p>
        </p:txBody>
      </p:sp>
      <p:pic>
        <p:nvPicPr>
          <p:cNvPr id="5" name="Picture 4">
            <a:extLst>
              <a:ext uri="{FF2B5EF4-FFF2-40B4-BE49-F238E27FC236}">
                <a16:creationId xmlns:a16="http://schemas.microsoft.com/office/drawing/2014/main" id="{6C8720FD-6435-4944-A570-4044A8681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003" y="4937476"/>
            <a:ext cx="2404997" cy="1402915"/>
          </a:xfrm>
          <a:prstGeom prst="rect">
            <a:avLst/>
          </a:prstGeom>
        </p:spPr>
      </p:pic>
    </p:spTree>
    <p:extLst>
      <p:ext uri="{BB962C8B-B14F-4D97-AF65-F5344CB8AC3E}">
        <p14:creationId xmlns:p14="http://schemas.microsoft.com/office/powerpoint/2010/main" val="3238151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Clarify Concepts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57864" y="1572768"/>
            <a:ext cx="8004390" cy="4267200"/>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“For example, Daniels et al. (2009) insisted positive activating emotions (e.g., hope, enjoyment) were indicators of positive valence and agency of the goals and are thus negatively related to dropout rates“ (p. 7)</a:t>
            </a:r>
          </a:p>
          <a:p>
            <a:pPr marL="457200" lvl="1" indent="0">
              <a:spcAft>
                <a:spcPts val="0"/>
              </a:spcAft>
              <a:buNone/>
            </a:pPr>
            <a:endPar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-You may want to clarify whether this is in face to face course or online course.</a:t>
            </a:r>
          </a:p>
        </p:txBody>
      </p:sp>
    </p:spTree>
    <p:extLst>
      <p:ext uri="{BB962C8B-B14F-4D97-AF65-F5344CB8AC3E}">
        <p14:creationId xmlns:p14="http://schemas.microsoft.com/office/powerpoint/2010/main" val="4077053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Clarify Concepts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57864" y="1572768"/>
            <a:ext cx="8004390" cy="4267200"/>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“Exposed Emotion (four variables): It was calculated by the total number of posts in the threads initiated by the student falling into certain achievement emotions divided by the number of weeks the student initiated a discussion. “ (p. 7)</a:t>
            </a:r>
          </a:p>
          <a:p>
            <a:pPr marL="457200" lvl="1" indent="0">
              <a:spcAft>
                <a:spcPts val="0"/>
              </a:spcAft>
              <a:buNone/>
            </a:pPr>
            <a:endPar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-We could not quite understand this one. You may give some examples</a:t>
            </a:r>
          </a:p>
        </p:txBody>
      </p:sp>
    </p:spTree>
    <p:extLst>
      <p:ext uri="{BB962C8B-B14F-4D97-AF65-F5344CB8AC3E}">
        <p14:creationId xmlns:p14="http://schemas.microsoft.com/office/powerpoint/2010/main" val="3094590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606744"/>
            <a:ext cx="8196350" cy="1368359"/>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4">
            <a:extLst>
              <a:ext uri="{FF2B5EF4-FFF2-40B4-BE49-F238E27FC236}">
                <a16:creationId xmlns:a16="http://schemas.microsoft.com/office/drawing/2014/main" id="{A12E026D-876F-4F1E-811A-0DE703369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04" y="2328672"/>
            <a:ext cx="8054590" cy="402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01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6" y="175365"/>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Confusing Terms</a:t>
            </a:r>
            <a:br>
              <a:rPr lang="en-US" sz="44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(Perhaps create a term table…)</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5" y="1828800"/>
            <a:ext cx="8041877" cy="3807912"/>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6-7</a:t>
            </a:r>
          </a:p>
          <a:p>
            <a:pPr marL="914400" lvl="1" indent="-457200">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Positive activating emotions (e.g., hope, joy, pride)</a:t>
            </a:r>
          </a:p>
          <a:p>
            <a:pPr marL="914400" lvl="1" indent="-457200">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Positive deactivating emotions (e.g., relaxation, relief)</a:t>
            </a:r>
          </a:p>
          <a:p>
            <a:pPr marL="914400" lvl="1" indent="-457200">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Negative activating emotions (e.g., anger, shame, anxiety)</a:t>
            </a:r>
          </a:p>
          <a:p>
            <a:pPr marL="914400" lvl="1" indent="-457200">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Negative deactivating emotions (e.g., boredom, hopelessness)</a:t>
            </a:r>
          </a:p>
        </p:txBody>
      </p:sp>
    </p:spTree>
    <p:extLst>
      <p:ext uri="{BB962C8B-B14F-4D97-AF65-F5344CB8AC3E}">
        <p14:creationId xmlns:p14="http://schemas.microsoft.com/office/powerpoint/2010/main" val="2026800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6" y="175365"/>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Confusing and Complex</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(do you have an example?)</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5" y="1828800"/>
            <a:ext cx="8041877" cy="3807912"/>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8</a:t>
            </a:r>
          </a:p>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“The emotional contagion transfers the affective signals to peers in a shared social setting, and these transferred signals do not only influence the emotional states of peers, but also their cognition, attitudes, and behaviors, as well as the dynamics of the social setting (</a:t>
            </a:r>
            <a:r>
              <a:rPr lang="en-US" sz="2800" b="1" dirty="0" err="1">
                <a:latin typeface="Tahoma" panose="020B0604030504040204" pitchFamily="34" charset="0"/>
                <a:ea typeface="Tahoma" panose="020B0604030504040204" pitchFamily="34" charset="0"/>
                <a:cs typeface="Tahoma" panose="020B0604030504040204" pitchFamily="34" charset="0"/>
              </a:rPr>
              <a:t>Barsade</a:t>
            </a:r>
            <a:r>
              <a:rPr lang="en-US" sz="2800" b="1" dirty="0">
                <a:latin typeface="Tahoma" panose="020B0604030504040204" pitchFamily="34" charset="0"/>
                <a:ea typeface="Tahoma" panose="020B0604030504040204" pitchFamily="34" charset="0"/>
                <a:cs typeface="Tahoma" panose="020B0604030504040204" pitchFamily="34" charset="0"/>
              </a:rPr>
              <a:t>, 2002).”</a:t>
            </a:r>
          </a:p>
        </p:txBody>
      </p:sp>
    </p:spTree>
    <p:extLst>
      <p:ext uri="{BB962C8B-B14F-4D97-AF65-F5344CB8AC3E}">
        <p14:creationId xmlns:p14="http://schemas.microsoft.com/office/powerpoint/2010/main" val="3762884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6" y="175365"/>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Confusing and Complex</a:t>
            </a:r>
            <a:br>
              <a:rPr lang="en-US" sz="44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(can we catch a cold cold?)</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5" y="1828800"/>
            <a:ext cx="8041877" cy="3807912"/>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8</a:t>
            </a:r>
          </a:p>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“In addition, Hancock et al. (2008) reported that emotional contagion also takes place in text-based computer-mediated communication. That is, achievement emotions emerging from the texts in the forums are also contagious to peers. Furthermore, </a:t>
            </a:r>
            <a:r>
              <a:rPr lang="en-US" sz="2400" b="1" dirty="0" err="1">
                <a:latin typeface="Tahoma" panose="020B0604030504040204" pitchFamily="34" charset="0"/>
                <a:ea typeface="Tahoma" panose="020B0604030504040204" pitchFamily="34" charset="0"/>
                <a:cs typeface="Tahoma" panose="020B0604030504040204" pitchFamily="34" charset="0"/>
              </a:rPr>
              <a:t>Barsade</a:t>
            </a:r>
            <a:r>
              <a:rPr lang="en-US" sz="2400" b="1" dirty="0">
                <a:latin typeface="Tahoma" panose="020B0604030504040204" pitchFamily="34" charset="0"/>
                <a:ea typeface="Tahoma" panose="020B0604030504040204" pitchFamily="34" charset="0"/>
                <a:cs typeface="Tahoma" panose="020B0604030504040204" pitchFamily="34" charset="0"/>
              </a:rPr>
              <a:t> (2002) hypothesized that the mechanism for emotional contagion differs by the valence (i.e., positive or negative) of emotions.”</a:t>
            </a:r>
          </a:p>
        </p:txBody>
      </p:sp>
    </p:spTree>
    <p:extLst>
      <p:ext uri="{BB962C8B-B14F-4D97-AF65-F5344CB8AC3E}">
        <p14:creationId xmlns:p14="http://schemas.microsoft.com/office/powerpoint/2010/main" val="385835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6" y="175365"/>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Confusing and Complex</a:t>
            </a:r>
            <a:br>
              <a:rPr lang="en-US" sz="4400" dirty="0">
                <a:latin typeface="Tahoma" panose="020B0604030504040204" pitchFamily="34" charset="0"/>
                <a:ea typeface="Tahoma" panose="020B0604030504040204" pitchFamily="34" charset="0"/>
                <a:cs typeface="Tahoma" panose="020B0604030504040204" pitchFamily="34" charset="0"/>
              </a:rPr>
            </a:br>
            <a:r>
              <a:rPr lang="en-US" sz="4400" dirty="0">
                <a:latin typeface="Tahoma" panose="020B0604030504040204" pitchFamily="34" charset="0"/>
                <a:ea typeface="Tahoma" panose="020B0604030504040204" pitchFamily="34" charset="0"/>
                <a:cs typeface="Tahoma" panose="020B0604030504040204" pitchFamily="34" charset="0"/>
              </a:rPr>
              <a:t>(restate in English…)</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5" y="1828800"/>
            <a:ext cx="8041877" cy="3807912"/>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15</a:t>
            </a:r>
          </a:p>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Dependent Variable </a:t>
            </a:r>
          </a:p>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“Dropout: A student was considered a dropout from the MOOC forum if the student had no activities in the discussion forum. Therefore, student dropout was a binary variable, a true variable if a student has forum activity in the last week, and a false variable otherwise.”</a:t>
            </a:r>
          </a:p>
        </p:txBody>
      </p:sp>
    </p:spTree>
    <p:extLst>
      <p:ext uri="{BB962C8B-B14F-4D97-AF65-F5344CB8AC3E}">
        <p14:creationId xmlns:p14="http://schemas.microsoft.com/office/powerpoint/2010/main" val="2399375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6" y="175365"/>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Confusing and Complex</a:t>
            </a:r>
            <a:br>
              <a:rPr lang="en-US" sz="44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(restate perhaps with an example)</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5" y="1828800"/>
            <a:ext cx="8041877" cy="3807912"/>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18</a:t>
            </a:r>
          </a:p>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“Since all the variables were standardized in this study, the hazard rate predicted the change of the probability of whether a student left MOOC forums when there was a unit increase in the number of these eight independent variables. Table 5 and Figure 2 show the survival analysis results.”</a:t>
            </a:r>
          </a:p>
          <a:p>
            <a:pPr marL="0" indent="0">
              <a:buNone/>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AFBE1E0-FC2D-4852-8395-933B678DA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070" y="4753628"/>
            <a:ext cx="2933439" cy="1629688"/>
          </a:xfrm>
          <a:prstGeom prst="rect">
            <a:avLst/>
          </a:prstGeom>
        </p:spPr>
      </p:pic>
    </p:spTree>
    <p:extLst>
      <p:ext uri="{BB962C8B-B14F-4D97-AF65-F5344CB8AC3E}">
        <p14:creationId xmlns:p14="http://schemas.microsoft.com/office/powerpoint/2010/main" val="3199028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6" y="175365"/>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Confusing and Complex</a:t>
            </a:r>
            <a:br>
              <a:rPr lang="en-US" sz="4400" dirty="0">
                <a:latin typeface="Tahoma" panose="020B0604030504040204" pitchFamily="34" charset="0"/>
                <a:ea typeface="Tahoma" panose="020B0604030504040204" pitchFamily="34" charset="0"/>
                <a:cs typeface="Tahoma" panose="020B0604030504040204" pitchFamily="34" charset="0"/>
              </a:rPr>
            </a:br>
            <a:r>
              <a:rPr lang="en-US" sz="4400" dirty="0">
                <a:latin typeface="Tahoma" panose="020B0604030504040204" pitchFamily="34" charset="0"/>
                <a:ea typeface="Tahoma" panose="020B0604030504040204" pitchFamily="34" charset="0"/>
                <a:cs typeface="Tahoma" panose="020B0604030504040204" pitchFamily="34" charset="0"/>
              </a:rPr>
              <a:t>(give examples)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5" y="1828800"/>
            <a:ext cx="8041877" cy="3807912"/>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18</a:t>
            </a:r>
          </a:p>
          <a:p>
            <a:pPr marL="0" indent="0">
              <a:spcAft>
                <a:spcPts val="0"/>
              </a:spcAft>
              <a:buNone/>
            </a:pPr>
            <a:r>
              <a:rPr lang="en-US" sz="2100" b="1" dirty="0">
                <a:latin typeface="Tahoma" panose="020B0604030504040204" pitchFamily="34" charset="0"/>
                <a:ea typeface="Tahoma" panose="020B0604030504040204" pitchFamily="34" charset="0"/>
                <a:cs typeface="Tahoma" panose="020B0604030504040204" pitchFamily="34" charset="0"/>
              </a:rPr>
              <a:t>“Specifically, students expressed positive deactivating emotions one standard deviation more than the average were 50.8% (100% * (1.508 - 1)) more likely to quit the course. </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The dropout probability for students expressing negative activating emotions was even higher (75.9%) than those who expressed deactivating emotions. </a:t>
            </a:r>
            <a:r>
              <a:rPr lang="en-US" sz="2100" b="1" dirty="0">
                <a:latin typeface="Tahoma" panose="020B0604030504040204" pitchFamily="34" charset="0"/>
                <a:ea typeface="Tahoma" panose="020B0604030504040204" pitchFamily="34" charset="0"/>
                <a:cs typeface="Tahoma" panose="020B0604030504040204" pitchFamily="34" charset="0"/>
              </a:rPr>
              <a:t>Students’ expressed positive activating emotions and negative deactivating emotions had no influence on students’ survival time in the course.”</a:t>
            </a:r>
          </a:p>
        </p:txBody>
      </p:sp>
    </p:spTree>
    <p:extLst>
      <p:ext uri="{BB962C8B-B14F-4D97-AF65-F5344CB8AC3E}">
        <p14:creationId xmlns:p14="http://schemas.microsoft.com/office/powerpoint/2010/main" val="351082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00373" y="670144"/>
            <a:ext cx="8041877" cy="1929008"/>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Confusing and Complex</a:t>
            </a:r>
            <a:br>
              <a:rPr lang="en-US"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(ok…so what does this mean? Can a MOOC instructor interpret this?)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26217" y="2655517"/>
            <a:ext cx="7716033" cy="3532339"/>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20</a:t>
            </a:r>
          </a:p>
          <a:p>
            <a:pPr marL="0"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“…third, only the exposure to deactivating emotions is positively related to learner survival; especially, the exposure to positive deactivating emotions is the largest positive contributor to learner survival;…”</a:t>
            </a:r>
          </a:p>
        </p:txBody>
      </p:sp>
    </p:spTree>
    <p:extLst>
      <p:ext uri="{BB962C8B-B14F-4D97-AF65-F5344CB8AC3E}">
        <p14:creationId xmlns:p14="http://schemas.microsoft.com/office/powerpoint/2010/main" val="817337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4" y="475990"/>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Confusing and Complex</a:t>
            </a:r>
            <a:br>
              <a:rPr lang="en-US" sz="44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(and…so what does this mean?)</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5" y="2204580"/>
            <a:ext cx="8041877" cy="3432131"/>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21</a:t>
            </a:r>
          </a:p>
          <a:p>
            <a:pPr marL="0" indent="0">
              <a:spcAft>
                <a:spcPts val="0"/>
              </a:spcAft>
              <a:buNone/>
            </a:pPr>
            <a:r>
              <a:rPr lang="en-US" sz="3200" b="1" dirty="0">
                <a:latin typeface="Tahoma" panose="020B0604030504040204" pitchFamily="34" charset="0"/>
                <a:ea typeface="Tahoma" panose="020B0604030504040204" pitchFamily="34" charset="0"/>
                <a:cs typeface="Tahoma" panose="020B0604030504040204" pitchFamily="34" charset="0"/>
              </a:rPr>
              <a:t>“…; fourth, surprisingly, neither the students’ expressed nor exposed positive activation has any effect on student survival in the course.”</a:t>
            </a:r>
          </a:p>
        </p:txBody>
      </p:sp>
    </p:spTree>
    <p:extLst>
      <p:ext uri="{BB962C8B-B14F-4D97-AF65-F5344CB8AC3E}">
        <p14:creationId xmlns:p14="http://schemas.microsoft.com/office/powerpoint/2010/main" val="947056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5" y="350730"/>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Confusing and Complex</a:t>
            </a:r>
            <a:br>
              <a:rPr lang="en-US" sz="44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(If two negatives makes a positive, what do three negatives make?)</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5" y="2104372"/>
            <a:ext cx="8041877" cy="3770335"/>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21</a:t>
            </a:r>
          </a:p>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“In addition, students expressed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negative</a:t>
            </a:r>
            <a:r>
              <a:rPr lang="en-US" sz="2400" b="1" dirty="0">
                <a:latin typeface="Tahoma" panose="020B0604030504040204" pitchFamily="34" charset="0"/>
                <a:ea typeface="Tahoma" panose="020B0604030504040204" pitchFamily="34" charset="0"/>
                <a:cs typeface="Tahoma" panose="020B0604030504040204" pitchFamily="34" charset="0"/>
              </a:rPr>
              <a:t> activating emotions and also the exposures to these emotions are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negatively</a:t>
            </a:r>
            <a:r>
              <a:rPr lang="en-US" sz="2400" b="1" dirty="0">
                <a:latin typeface="Tahoma" panose="020B0604030504040204" pitchFamily="34" charset="0"/>
                <a:ea typeface="Tahoma" panose="020B0604030504040204" pitchFamily="34" charset="0"/>
                <a:cs typeface="Tahoma" panose="020B0604030504040204" pitchFamily="34" charset="0"/>
              </a:rPr>
              <a:t> related to learner retention, but the exposures to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negative</a:t>
            </a:r>
            <a:r>
              <a:rPr lang="en-US" sz="2400" b="1" dirty="0">
                <a:latin typeface="Tahoma" panose="020B0604030504040204" pitchFamily="34" charset="0"/>
                <a:ea typeface="Tahoma" panose="020B0604030504040204" pitchFamily="34" charset="0"/>
                <a:cs typeface="Tahoma" panose="020B0604030504040204" pitchFamily="34" charset="0"/>
              </a:rPr>
              <a:t> activating emotions have the larger influences on the dropout. Our take-away message from this finding adds to the discussion about the power of different types of emotions during the course of emotional contagions.”</a:t>
            </a:r>
          </a:p>
        </p:txBody>
      </p:sp>
    </p:spTree>
    <p:extLst>
      <p:ext uri="{BB962C8B-B14F-4D97-AF65-F5344CB8AC3E}">
        <p14:creationId xmlns:p14="http://schemas.microsoft.com/office/powerpoint/2010/main" val="1243614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5" y="350730"/>
            <a:ext cx="8041877" cy="1929008"/>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Confusing and Complex</a:t>
            </a:r>
            <a:br>
              <a:rPr lang="en-US" sz="4400"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(Say what?)</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5" y="2104372"/>
            <a:ext cx="8041877" cy="3770335"/>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p. 21</a:t>
            </a:r>
          </a:p>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“The influence of exposures to negative activating emotions is larger than the exposures to any of these two deactivating emotions. So, activation/arousal might be another sector for researchers to determine the power of different types of emotions in contagions.”</a:t>
            </a:r>
          </a:p>
        </p:txBody>
      </p:sp>
    </p:spTree>
    <p:extLst>
      <p:ext uri="{BB962C8B-B14F-4D97-AF65-F5344CB8AC3E}">
        <p14:creationId xmlns:p14="http://schemas.microsoft.com/office/powerpoint/2010/main" val="181450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41376"/>
            <a:ext cx="8247224" cy="1877568"/>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December 25, 2016</a:t>
            </a:r>
            <a:b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2016,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https://www.class-central.com/report/mooc-stats-2016/</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5EBE75E0-8264-4D60-933E-14CEF9BA9BA4}"/>
              </a:ext>
            </a:extLst>
          </p:cNvPr>
          <p:cNvPicPr>
            <a:picLocks noChangeAspect="1"/>
          </p:cNvPicPr>
          <p:nvPr/>
        </p:nvPicPr>
        <p:blipFill rotWithShape="1">
          <a:blip r:embed="rId4"/>
          <a:srcRect l="13384" t="9645" r="26227" b="20667"/>
          <a:stretch/>
        </p:blipFill>
        <p:spPr>
          <a:xfrm>
            <a:off x="2595878" y="2487168"/>
            <a:ext cx="4093115" cy="3657600"/>
          </a:xfrm>
          <a:prstGeom prst="rect">
            <a:avLst/>
          </a:prstGeom>
        </p:spPr>
      </p:pic>
      <p:pic>
        <p:nvPicPr>
          <p:cNvPr id="7" name="Picture 6">
            <a:extLst>
              <a:ext uri="{FF2B5EF4-FFF2-40B4-BE49-F238E27FC236}">
                <a16:creationId xmlns:a16="http://schemas.microsoft.com/office/drawing/2014/main" id="{B9D844FD-25FF-43BA-9286-5EE9E7E84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5878" y="4207938"/>
            <a:ext cx="4093115" cy="2046558"/>
          </a:xfrm>
          <a:prstGeom prst="rect">
            <a:avLst/>
          </a:prstGeom>
        </p:spPr>
      </p:pic>
    </p:spTree>
    <p:extLst>
      <p:ext uri="{BB962C8B-B14F-4D97-AF65-F5344CB8AC3E}">
        <p14:creationId xmlns:p14="http://schemas.microsoft.com/office/powerpoint/2010/main" val="3091054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92038" y="1136144"/>
            <a:ext cx="7857018" cy="1521712"/>
          </a:xfrm>
        </p:spPr>
        <p:txBody>
          <a:bodyPr/>
          <a:lstStyle/>
          <a:p>
            <a:pPr algn="ctr"/>
            <a:r>
              <a:rPr lang="en-US" sz="6000" dirty="0"/>
              <a:t>Limitations and Future Directions</a:t>
            </a:r>
          </a:p>
        </p:txBody>
      </p:sp>
      <p:pic>
        <p:nvPicPr>
          <p:cNvPr id="5" name="Picture 4">
            <a:extLst>
              <a:ext uri="{FF2B5EF4-FFF2-40B4-BE49-F238E27FC236}">
                <a16:creationId xmlns:a16="http://schemas.microsoft.com/office/drawing/2014/main" id="{DCA71309-BCB5-4A6C-B835-2C37A5994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841" y="3147164"/>
            <a:ext cx="4947782" cy="3710836"/>
          </a:xfrm>
          <a:prstGeom prst="rect">
            <a:avLst/>
          </a:prstGeom>
        </p:spPr>
      </p:pic>
    </p:spTree>
    <p:extLst>
      <p:ext uri="{BB962C8B-B14F-4D97-AF65-F5344CB8AC3E}">
        <p14:creationId xmlns:p14="http://schemas.microsoft.com/office/powerpoint/2010/main" val="1618472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sz="4800" dirty="0">
                <a:latin typeface="Tahoma" panose="020B0604030504040204" pitchFamily="34" charset="0"/>
                <a:ea typeface="Tahoma" panose="020B0604030504040204" pitchFamily="34" charset="0"/>
                <a:cs typeface="Tahoma" panose="020B0604030504040204" pitchFamily="34" charset="0"/>
              </a:rPr>
              <a:t>Limitations…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57864" y="1572768"/>
            <a:ext cx="7503512" cy="4267200"/>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“This study just focuses on students who have posted on the forum. Therefore, it might overlook the students who are lurkers, just reading and continuously participating in the MOOC forums.” (p. 24)</a:t>
            </a:r>
          </a:p>
          <a:p>
            <a:pPr marL="457200" lvl="1" indent="0">
              <a:spcAft>
                <a:spcPts val="0"/>
              </a:spcAft>
              <a:buNone/>
            </a:pPr>
            <a:endParaRPr lang="en-US" sz="2400" b="1" dirty="0">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-It is great that the authors pointed out this limitation as most of the learners might watch all the videos without participating any discussion.</a:t>
            </a:r>
          </a:p>
        </p:txBody>
      </p:sp>
    </p:spTree>
    <p:extLst>
      <p:ext uri="{BB962C8B-B14F-4D97-AF65-F5344CB8AC3E}">
        <p14:creationId xmlns:p14="http://schemas.microsoft.com/office/powerpoint/2010/main" val="4293286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26302" y="1778696"/>
            <a:ext cx="8012270" cy="4266997"/>
          </a:xfrm>
        </p:spPr>
        <p:txBody>
          <a:bodyPr>
            <a:noAutofit/>
          </a:bodyPr>
          <a:lstStyle/>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“Future studies can conduct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interviews and surveys </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with students to examine why they stay or leave the course.” (P24) </a:t>
            </a:r>
          </a:p>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“Investigate emotions in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multiple MOOCs </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with diverse subjects to determine the generalizability of the findings.” (P24)</a:t>
            </a:r>
          </a:p>
          <a:p>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Combine</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both discussion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forum data </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and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student log data </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to predict student drop out rate. </a:t>
            </a:r>
          </a:p>
          <a:p>
            <a:endPar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5EDE6B98-E056-4575-8532-399675574229}"/>
              </a:ext>
            </a:extLst>
          </p:cNvPr>
          <p:cNvSpPr>
            <a:spLocks noGrp="1"/>
          </p:cNvSpPr>
          <p:nvPr>
            <p:ph type="ctrTitle"/>
          </p:nvPr>
        </p:nvSpPr>
        <p:spPr>
          <a:xfrm>
            <a:off x="358026" y="812307"/>
            <a:ext cx="8785974"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Future Research Might Explore…</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2214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26302" y="1778696"/>
            <a:ext cx="8012270" cy="4266997"/>
          </a:xfrm>
        </p:spPr>
        <p:txBody>
          <a:bodyPr>
            <a:noAutofit/>
          </a:bodyPr>
          <a:lstStyle/>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Future studies might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compare</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content areas </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or disciplines.</a:t>
            </a:r>
          </a:p>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Future studies might explore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MOOCs of different lengths </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for indicators of positive and negative emotions.</a:t>
            </a:r>
          </a:p>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Future studies might ask students to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retrospectively analyze </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their own data.</a:t>
            </a:r>
          </a:p>
          <a:p>
            <a:endPar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5EDE6B98-E056-4575-8532-399675574229}"/>
              </a:ext>
            </a:extLst>
          </p:cNvPr>
          <p:cNvSpPr>
            <a:spLocks noGrp="1"/>
          </p:cNvSpPr>
          <p:nvPr>
            <p:ph type="ctrTitle"/>
          </p:nvPr>
        </p:nvSpPr>
        <p:spPr>
          <a:xfrm>
            <a:off x="358026" y="812307"/>
            <a:ext cx="8785974"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Future Research Might Explore…</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08FC7CD-EA56-43CD-BC82-81586C490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369" y="4686556"/>
            <a:ext cx="2623631" cy="1686620"/>
          </a:xfrm>
          <a:prstGeom prst="rect">
            <a:avLst/>
          </a:prstGeom>
        </p:spPr>
      </p:pic>
    </p:spTree>
    <p:extLst>
      <p:ext uri="{BB962C8B-B14F-4D97-AF65-F5344CB8AC3E}">
        <p14:creationId xmlns:p14="http://schemas.microsoft.com/office/powerpoint/2010/main" val="718134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096E8-37A6-4D0F-A702-3BA8B38A92ED}"/>
              </a:ext>
            </a:extLst>
          </p:cNvPr>
          <p:cNvSpPr/>
          <p:nvPr/>
        </p:nvSpPr>
        <p:spPr>
          <a:xfrm>
            <a:off x="630143" y="3429000"/>
            <a:ext cx="8488805" cy="1297150"/>
          </a:xfrm>
          <a:prstGeom prst="rect">
            <a:avLst/>
          </a:prstGeom>
        </p:spPr>
        <p:txBody>
          <a:bodyPr wrap="square">
            <a:spAutoFit/>
          </a:bodyPr>
          <a:lstStyle/>
          <a:p>
            <a:pPr>
              <a:lnSpc>
                <a:spcPct val="150000"/>
              </a:lnSpc>
            </a:pP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Curtis J. Bonk, IU, cjbonk@</a:t>
            </a:r>
            <a:r>
              <a:rPr lang="id-ID" sz="2800" b="1" dirty="0">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ndiana.edu</a:t>
            </a:r>
          </a:p>
          <a:p>
            <a:pPr>
              <a:lnSpc>
                <a:spcPct val="150000"/>
              </a:lnSpc>
            </a:pP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Meina Zhu, IU, meinzhu@iu.edu</a:t>
            </a:r>
          </a:p>
        </p:txBody>
      </p:sp>
      <p:pic>
        <p:nvPicPr>
          <p:cNvPr id="4" name="Picture 3">
            <a:extLst>
              <a:ext uri="{FF2B5EF4-FFF2-40B4-BE49-F238E27FC236}">
                <a16:creationId xmlns:a16="http://schemas.microsoft.com/office/drawing/2014/main" id="{9924CBB9-CBDC-492C-97A8-463733872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98260" cy="3098260"/>
          </a:xfrm>
          <a:prstGeom prst="rect">
            <a:avLst/>
          </a:prstGeom>
        </p:spPr>
      </p:pic>
      <p:pic>
        <p:nvPicPr>
          <p:cNvPr id="8" name="Picture 7">
            <a:extLst>
              <a:ext uri="{FF2B5EF4-FFF2-40B4-BE49-F238E27FC236}">
                <a16:creationId xmlns:a16="http://schemas.microsoft.com/office/drawing/2014/main" id="{8980F165-96C1-42CD-9880-DB2D0E0E3191}"/>
              </a:ext>
            </a:extLst>
          </p:cNvPr>
          <p:cNvPicPr>
            <a:picLocks noChangeAspect="1"/>
          </p:cNvPicPr>
          <p:nvPr/>
        </p:nvPicPr>
        <p:blipFill rotWithShape="1">
          <a:blip r:embed="rId3">
            <a:extLst>
              <a:ext uri="{28A0092B-C50C-407E-A947-70E740481C1C}">
                <a14:useLocalDpi xmlns:a14="http://schemas.microsoft.com/office/drawing/2010/main" val="0"/>
              </a:ext>
            </a:extLst>
          </a:blip>
          <a:srcRect l="11158" t="8479" b="12094"/>
          <a:stretch/>
        </p:blipFill>
        <p:spPr>
          <a:xfrm>
            <a:off x="6464763" y="44989"/>
            <a:ext cx="2679237" cy="3098261"/>
          </a:xfrm>
          <a:prstGeom prst="rect">
            <a:avLst/>
          </a:prstGeom>
        </p:spPr>
      </p:pic>
    </p:spTree>
    <p:extLst>
      <p:ext uri="{BB962C8B-B14F-4D97-AF65-F5344CB8AC3E}">
        <p14:creationId xmlns:p14="http://schemas.microsoft.com/office/powerpoint/2010/main" val="2896152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41376"/>
            <a:ext cx="8247224" cy="1877568"/>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0EC6817-464A-4E38-9D21-E5C71FBA0D66}"/>
              </a:ext>
            </a:extLst>
          </p:cNvPr>
          <p:cNvPicPr>
            <a:picLocks noChangeAspect="1"/>
          </p:cNvPicPr>
          <p:nvPr/>
        </p:nvPicPr>
        <p:blipFill rotWithShape="1">
          <a:blip r:embed="rId4"/>
          <a:srcRect t="13826" r="1666" b="2695"/>
          <a:stretch/>
        </p:blipFill>
        <p:spPr>
          <a:xfrm>
            <a:off x="870536" y="2436286"/>
            <a:ext cx="7543800" cy="3835831"/>
          </a:xfrm>
          <a:prstGeom prst="rect">
            <a:avLst/>
          </a:prstGeom>
        </p:spPr>
      </p:pic>
    </p:spTree>
    <p:extLst>
      <p:ext uri="{BB962C8B-B14F-4D97-AF65-F5344CB8AC3E}">
        <p14:creationId xmlns:p14="http://schemas.microsoft.com/office/powerpoint/2010/main" val="81007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9784" y="512064"/>
            <a:ext cx="8341758" cy="1863523"/>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br>
              <a:rPr lang="en-US" sz="3200" dirty="0">
                <a:latin typeface="Tahoma" panose="020B0604030504040204" pitchFamily="34" charset="0"/>
                <a:ea typeface="Tahoma" panose="020B0604030504040204" pitchFamily="34" charset="0"/>
                <a:cs typeface="Tahoma" panose="020B0604030504040204" pitchFamily="34" charset="0"/>
              </a:rPr>
            </a:b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image013">
            <a:extLst>
              <a:ext uri="{FF2B5EF4-FFF2-40B4-BE49-F238E27FC236}">
                <a16:creationId xmlns:a16="http://schemas.microsoft.com/office/drawing/2014/main" id="{C6953A28-7ED0-49C3-8A41-E6B822C96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47" y="2212369"/>
            <a:ext cx="7442925" cy="386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C3EDB00-1613-4F8D-A913-5CC82E935A99}"/>
              </a:ext>
            </a:extLst>
          </p:cNvPr>
          <p:cNvPicPr>
            <a:picLocks noChangeAspect="1"/>
          </p:cNvPicPr>
          <p:nvPr/>
        </p:nvPicPr>
        <p:blipFill rotWithShape="1">
          <a:blip r:embed="rId5"/>
          <a:srcRect l="13833" t="20538" r="41667" b="37190"/>
          <a:stretch/>
        </p:blipFill>
        <p:spPr>
          <a:xfrm>
            <a:off x="5727232" y="2899889"/>
            <a:ext cx="3052675" cy="1886484"/>
          </a:xfrm>
          <a:prstGeom prst="rect">
            <a:avLst/>
          </a:prstGeom>
        </p:spPr>
      </p:pic>
      <p:pic>
        <p:nvPicPr>
          <p:cNvPr id="5" name="Picture 2" descr="https://pbs.twimg.com/profile_images/430758166981124096/jz9Gtlkh.png">
            <a:extLst>
              <a:ext uri="{FF2B5EF4-FFF2-40B4-BE49-F238E27FC236}">
                <a16:creationId xmlns:a16="http://schemas.microsoft.com/office/drawing/2014/main" id="{DA14657E-0C7D-4FDA-9646-AF313AA221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3162" y="4786373"/>
            <a:ext cx="1458126" cy="145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D9A314B-AE86-4C51-9FFC-C9A663D00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86788" y="4749163"/>
            <a:ext cx="2434993" cy="1374418"/>
          </a:xfrm>
          <a:prstGeom prst="rect">
            <a:avLst/>
          </a:prstGeom>
        </p:spPr>
      </p:pic>
    </p:spTree>
    <p:extLst>
      <p:ext uri="{BB962C8B-B14F-4D97-AF65-F5344CB8AC3E}">
        <p14:creationId xmlns:p14="http://schemas.microsoft.com/office/powerpoint/2010/main" val="351250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19100" y="212007"/>
            <a:ext cx="8305800" cy="269716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19, 2018</a:t>
            </a:r>
            <a:br>
              <a:rPr lang="en-US" sz="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MOOC Course Distribution by Subject, 2011-18</a:t>
            </a:r>
            <a:br>
              <a:rPr lang="en-US"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Almanac 2018,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https://www.chronicle.com/article/MOOC-Course-Distribution-by/244091?cid=cp216</a:t>
            </a:r>
            <a:r>
              <a:rPr lang="en-US" sz="16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85BEB3B-C093-4AB7-A34C-6FDACBE96ADA}"/>
              </a:ext>
            </a:extLst>
          </p:cNvPr>
          <p:cNvPicPr>
            <a:picLocks noChangeAspect="1"/>
          </p:cNvPicPr>
          <p:nvPr/>
        </p:nvPicPr>
        <p:blipFill rotWithShape="1">
          <a:blip r:embed="rId3"/>
          <a:srcRect l="28810" t="48889" r="34108" b="6667"/>
          <a:stretch/>
        </p:blipFill>
        <p:spPr>
          <a:xfrm>
            <a:off x="4696216" y="2544193"/>
            <a:ext cx="4447784" cy="4235985"/>
          </a:xfrm>
          <a:prstGeom prst="rect">
            <a:avLst/>
          </a:prstGeom>
        </p:spPr>
      </p:pic>
      <p:pic>
        <p:nvPicPr>
          <p:cNvPr id="5" name="Picture 4">
            <a:extLst>
              <a:ext uri="{FF2B5EF4-FFF2-40B4-BE49-F238E27FC236}">
                <a16:creationId xmlns:a16="http://schemas.microsoft.com/office/drawing/2014/main" id="{09178851-7E7D-4333-83C9-2236E40B48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44" t="46019" r="42671" b="21819"/>
          <a:stretch/>
        </p:blipFill>
        <p:spPr bwMode="auto">
          <a:xfrm>
            <a:off x="912615" y="2677889"/>
            <a:ext cx="2612386" cy="14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6ED98E0-DACE-401B-9EC8-B77C5A6258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47" y="4277356"/>
            <a:ext cx="4457953" cy="2502822"/>
          </a:xfrm>
          <a:prstGeom prst="rect">
            <a:avLst/>
          </a:prstGeom>
        </p:spPr>
      </p:pic>
    </p:spTree>
    <p:extLst>
      <p:ext uri="{BB962C8B-B14F-4D97-AF65-F5344CB8AC3E}">
        <p14:creationId xmlns:p14="http://schemas.microsoft.com/office/powerpoint/2010/main" val="2774424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edX</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8A5E63F-66AA-42EC-9E37-61C44FFCAC28}"/>
              </a:ext>
            </a:extLst>
          </p:cNvPr>
          <p:cNvPicPr>
            <a:picLocks noChangeAspect="1"/>
          </p:cNvPicPr>
          <p:nvPr/>
        </p:nvPicPr>
        <p:blipFill rotWithShape="1">
          <a:blip r:embed="rId3"/>
          <a:srcRect l="16551" t="12222" r="5109" b="21111"/>
          <a:stretch/>
        </p:blipFill>
        <p:spPr>
          <a:xfrm>
            <a:off x="1447800" y="2271305"/>
            <a:ext cx="6438900" cy="4340831"/>
          </a:xfrm>
          <a:prstGeom prst="rect">
            <a:avLst/>
          </a:prstGeom>
        </p:spPr>
      </p:pic>
    </p:spTree>
    <p:extLst>
      <p:ext uri="{BB962C8B-B14F-4D97-AF65-F5344CB8AC3E}">
        <p14:creationId xmlns:p14="http://schemas.microsoft.com/office/powerpoint/2010/main" val="3072183236"/>
      </p:ext>
    </p:extLst>
  </p:cSld>
  <p:clrMapOvr>
    <a:masterClrMapping/>
  </p:clrMapOvr>
</p:sld>
</file>

<file path=ppt/theme/theme1.xml><?xml version="1.0" encoding="utf-8"?>
<a:theme xmlns:a="http://schemas.openxmlformats.org/drawingml/2006/main" name="I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IU theme</Template>
  <TotalTime>12348</TotalTime>
  <Words>1728</Words>
  <Application>Microsoft Office PowerPoint</Application>
  <PresentationFormat>On-screen Show (4:3)</PresentationFormat>
  <Paragraphs>175</Paragraphs>
  <Slides>54</Slides>
  <Notes>38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54</vt:i4>
      </vt:variant>
    </vt:vector>
  </HeadingPairs>
  <TitlesOfParts>
    <vt:vector size="66" baseType="lpstr">
      <vt:lpstr>Arial</vt:lpstr>
      <vt:lpstr>BentonSans Black</vt:lpstr>
      <vt:lpstr>BentonSansCond Book</vt:lpstr>
      <vt:lpstr>BentonSansCond Light</vt:lpstr>
      <vt:lpstr>Berlin Sans FB Demi</vt:lpstr>
      <vt:lpstr>Calibri</vt:lpstr>
      <vt:lpstr>Georgia Pro Cond</vt:lpstr>
      <vt:lpstr>Lucida Bright</vt:lpstr>
      <vt:lpstr>Tahoma</vt:lpstr>
      <vt:lpstr>Wingdings</vt:lpstr>
      <vt:lpstr>IU theme</vt:lpstr>
      <vt:lpstr>12_Office Theme</vt:lpstr>
      <vt:lpstr>Analysis of Beyond Positive and Negative Emotions: Looking into the Role of Achievement Emotions in Discussion Forums of MOOCs  by Wanli Xing, Hengtao Tang, &amp; Bo Pei</vt:lpstr>
      <vt:lpstr>PowerPoint Presentation</vt:lpstr>
      <vt:lpstr>Recent MOOC Data</vt:lpstr>
      <vt:lpstr>January 22, 2018 A Review of MOOCs Stats and Trends in 2017, Dhawal Shah, Class Central https://www.class-central.com/report/moocs-stats-and-trends-2017/ </vt:lpstr>
      <vt:lpstr>December 25, 2016 A Review of MOOCs Stats and Trends in 2016, Dhawal Shah, Class Central https://www.class-central.com/report/mooc-stats-2016/</vt:lpstr>
      <vt:lpstr>January 22, 2018 A Review of MOOCs Stats and Trends in 2017, Dhawal Shah, Class Central https://www.class-central.com/report/moocs-stats-and-trends-2017/ </vt:lpstr>
      <vt:lpstr>January 22, 2018 A Review of MOOCs Stats and Trends in 2017, Dhawal Shah, Class Central https://www.class-central.com/report/moocs-stats-and-trends-2017/  </vt:lpstr>
      <vt:lpstr>August 19, 2018 MOOC Course Distribution by Subject, 2011-18 Almanac 2018, Chronicle of Higher Education https://www.chronicle.com/article/MOOC-Course-Distribution-by/244091?cid=cp216 </vt:lpstr>
      <vt:lpstr>Email inbox: June 10, 2018 edX https://www.edx.org/course </vt:lpstr>
      <vt:lpstr>Email inbox: June 10, 2018 edX https://www.edx.org/course </vt:lpstr>
      <vt:lpstr>June 10, 2018 edX https://www.edx.org/course </vt:lpstr>
      <vt:lpstr>Email inbox: June 11, 2018 Coursera https://www.coursera.org/ </vt:lpstr>
      <vt:lpstr>June 14, 2018 Free MOOCs Face the Music Lindsay McKenzie, Inside Higher Ed https://www.insidehighered.com/news/2018/06/14/edx-introduces-support-fee-free-online-courses </vt:lpstr>
      <vt:lpstr>May 21, 2018 The Second Wave of MOOC Hype Is Here, and It’s Online Degrees Dhawal Shah, Class Central https://www.edsurge.com/news/2018-05-21-the-second-wave-of-mooc-hype-is-here-and-it-s-online-degrees </vt:lpstr>
      <vt:lpstr>September 12, 2018 Coursera's CEO on the Evolving Meaning of 'MOOC’ Dian Schaffhauser, Campus Technology https://campustechnology.com/articles/2018/09/12/courseras-ceo-on-the-evolving-meaning-of-mooc.aspx </vt:lpstr>
      <vt:lpstr>Study Intro…</vt:lpstr>
      <vt:lpstr>Are you happy or frustrated when you take a MOOC?</vt:lpstr>
      <vt:lpstr>Analysis of: Beyond Positive and Negative Emotions:</vt:lpstr>
      <vt:lpstr>Article Premise: Learning is an emotional experience</vt:lpstr>
      <vt:lpstr>Who in here has emotions?</vt:lpstr>
      <vt:lpstr>Theoretical Framework</vt:lpstr>
      <vt:lpstr>April 24, 2018 Yes! Digital Learners are Emotional – Insights from the Irish 101 MOOC Elaine Berne, Learning Bits, Bytes and Delights, The Ideas Lab, National Institute for Digital Learning, Dublin City University https://nidl.blog/2018/04/24/yes-digital-learners-are-emotional-insights-from-the-irish-101-mooc/ </vt:lpstr>
      <vt:lpstr>Assumptions</vt:lpstr>
      <vt:lpstr>Assumptions</vt:lpstr>
      <vt:lpstr>Positive Aspects of this Study</vt:lpstr>
      <vt:lpstr>General Comments</vt:lpstr>
      <vt:lpstr>General Comments</vt:lpstr>
      <vt:lpstr>Unique Perspectives</vt:lpstr>
      <vt:lpstr>Issues and Concerns</vt:lpstr>
      <vt:lpstr>Some Little Things…</vt:lpstr>
      <vt:lpstr>Clarify Sentence</vt:lpstr>
      <vt:lpstr>Initial MOOC Enrollment?</vt:lpstr>
      <vt:lpstr>What is meant by “Accurate”…How can you be sure it is accurate?</vt:lpstr>
      <vt:lpstr>Who is “Us”…</vt:lpstr>
      <vt:lpstr>Clarify Concepts</vt:lpstr>
      <vt:lpstr>Clarify Concepts</vt:lpstr>
      <vt:lpstr>Citation</vt:lpstr>
      <vt:lpstr>Clarify Concepts</vt:lpstr>
      <vt:lpstr>Clarify Concepts</vt:lpstr>
      <vt:lpstr>Confusing Terms (Perhaps create a term table…)</vt:lpstr>
      <vt:lpstr>Confusing and Complex (do you have an example?)</vt:lpstr>
      <vt:lpstr>Confusing and Complex (can we catch a cold cold?)</vt:lpstr>
      <vt:lpstr>Confusing and Complex (restate in English…)</vt:lpstr>
      <vt:lpstr>Confusing and Complex (restate perhaps with an example)</vt:lpstr>
      <vt:lpstr>Confusing and Complex (give examples)</vt:lpstr>
      <vt:lpstr>Confusing and Complex (ok…so what does this mean? Can a MOOC instructor interpret this?)</vt:lpstr>
      <vt:lpstr>Confusing and Complex (and…so what does this mean?)</vt:lpstr>
      <vt:lpstr>Confusing and Complex (If two negatives makes a positive, what do three negatives make?)</vt:lpstr>
      <vt:lpstr>Confusing and Complex (Say what?)</vt:lpstr>
      <vt:lpstr>Limitations and Future Directions</vt:lpstr>
      <vt:lpstr>Limitations…</vt:lpstr>
      <vt:lpstr>Future Research Might Explore…</vt:lpstr>
      <vt:lpstr>Future Research Might Explore…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Curtis Bonk</cp:lastModifiedBy>
  <cp:revision>156</cp:revision>
  <dcterms:created xsi:type="dcterms:W3CDTF">2017-10-19T12:45:28Z</dcterms:created>
  <dcterms:modified xsi:type="dcterms:W3CDTF">2018-10-23T00:57:12Z</dcterms:modified>
</cp:coreProperties>
</file>