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notesSlides/notesSlide24.xml" ContentType="application/vnd.openxmlformats-officedocument.presentationml.notesSlide+xml"/>
  <Override PartName="/ppt/charts/chart5.xml" ContentType="application/vnd.openxmlformats-officedocument.drawingml.chart+xml"/>
  <Override PartName="/ppt/notesSlides/notesSlide25.xml" ContentType="application/vnd.openxmlformats-officedocument.presentationml.notesSlide+xml"/>
  <Override PartName="/ppt/charts/chart6.xml" ContentType="application/vnd.openxmlformats-officedocument.drawingml.chart+xml"/>
  <Override PartName="/ppt/notesSlides/notesSlide26.xml" ContentType="application/vnd.openxmlformats-officedocument.presentationml.notesSlide+xml"/>
  <Override PartName="/ppt/charts/chart7.xml" ContentType="application/vnd.openxmlformats-officedocument.drawingml.chart+xml"/>
  <Override PartName="/ppt/notesSlides/notesSlide27.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charts/chart12.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3.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5.xml" ContentType="application/vnd.openxmlformats-officedocument.presentationml.notesSlide+xml"/>
  <Override PartName="/ppt/charts/chart14.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15.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6.xml" ContentType="application/vnd.openxmlformats-officedocument.presentationml.notesSlide+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7.xml" ContentType="application/vnd.openxmlformats-officedocument.presentationml.notesSlide+xml"/>
  <Override PartName="/ppt/charts/chart18.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1.xml" ContentType="application/vnd.openxmlformats-officedocument.presentationml.notesSlid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2.xml" ContentType="application/vnd.openxmlformats-officedocument.presentationml.notesSlide+xml"/>
  <Override PartName="/ppt/charts/chart21.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2.xml" ContentType="application/vnd.openxmlformats-officedocument.drawingml.chart+xml"/>
  <Override PartName="/ppt/charts/style13.xml" ContentType="application/vnd.ms-office.chartstyle+xml"/>
  <Override PartName="/ppt/charts/colors13.xml" ContentType="application/vnd.ms-office.chartcolorstyle+xml"/>
  <Override PartName="/ppt/tags/tag5.xml" ContentType="application/vnd.openxmlformats-officedocument.presentationml.tags+xml"/>
  <Override PartName="/ppt/notesSlides/notesSlide58.xml" ContentType="application/vnd.openxmlformats-officedocument.presentationml.notesSlide+xml"/>
  <Override PartName="/ppt/charts/chart23.xml" ContentType="application/vnd.openxmlformats-officedocument.drawingml.chart+xml"/>
  <Override PartName="/ppt/charts/style14.xml" ContentType="application/vnd.ms-office.chartstyle+xml"/>
  <Override PartName="/ppt/charts/colors14.xml" ContentType="application/vnd.ms-office.chartcolorstyle+xml"/>
  <Override PartName="/ppt/tags/tag6.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7.xml" ContentType="application/vnd.openxmlformats-officedocument.presentationml.tags+xml"/>
  <Override PartName="/ppt/notesSlides/notesSlide64.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notesSlides/notesSlide65.xml" ContentType="application/vnd.openxmlformats-officedocument.presentationml.notesSlide+xml"/>
  <Override PartName="/ppt/charts/chart26.xml" ContentType="application/vnd.openxmlformats-officedocument.drawingml.chart+xml"/>
  <Override PartName="/ppt/notesSlides/notesSlide66.xml" ContentType="application/vnd.openxmlformats-officedocument.presentationml.notesSlide+xml"/>
  <Override PartName="/ppt/charts/chart27.xml" ContentType="application/vnd.openxmlformats-officedocument.drawingml.chart+xml"/>
  <Override PartName="/ppt/notesSlides/notesSlide67.xml" ContentType="application/vnd.openxmlformats-officedocument.presentationml.notesSlide+xml"/>
  <Override PartName="/ppt/charts/chart28.xml" ContentType="application/vnd.openxmlformats-officedocument.drawingml.chart+xml"/>
  <Override PartName="/ppt/notesSlides/notesSlide68.xml" ContentType="application/vnd.openxmlformats-officedocument.presentationml.notesSlide+xml"/>
  <Override PartName="/ppt/charts/chart29.xml" ContentType="application/vnd.openxmlformats-officedocument.drawingml.chart+xml"/>
  <Override PartName="/ppt/notesSlides/notesSlide69.xml" ContentType="application/vnd.openxmlformats-officedocument.presentationml.notesSlide+xml"/>
  <Override PartName="/ppt/charts/chart30.xml" ContentType="application/vnd.openxmlformats-officedocument.drawingml.chart+xml"/>
  <Override PartName="/ppt/notesSlides/notesSlide70.xml" ContentType="application/vnd.openxmlformats-officedocument.presentationml.notesSlide+xml"/>
  <Override PartName="/ppt/charts/chart31.xml" ContentType="application/vnd.openxmlformats-officedocument.drawingml.chart+xml"/>
  <Override PartName="/ppt/notesSlides/notesSlide71.xml" ContentType="application/vnd.openxmlformats-officedocument.presentationml.notesSlide+xml"/>
  <Override PartName="/ppt/charts/chart32.xml" ContentType="application/vnd.openxmlformats-officedocument.drawingml.chart+xml"/>
  <Override PartName="/ppt/notesSlides/notesSlide72.xml" ContentType="application/vnd.openxmlformats-officedocument.presentationml.notesSlide+xml"/>
  <Override PartName="/ppt/charts/chart33.xml" ContentType="application/vnd.openxmlformats-officedocument.drawingml.chart+xml"/>
  <Override PartName="/ppt/notesSlides/notesSlide73.xml" ContentType="application/vnd.openxmlformats-officedocument.presentationml.notesSlide+xml"/>
  <Override PartName="/ppt/charts/chart34.xml" ContentType="application/vnd.openxmlformats-officedocument.drawingml.chart+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3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80.xml" ContentType="application/vnd.openxmlformats-officedocument.presentationml.notesSlide+xml"/>
  <Override PartName="/ppt/charts/chart3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81.xml" ContentType="application/vnd.openxmlformats-officedocument.presentationml.notesSlide+xml"/>
  <Override PartName="/ppt/charts/chart3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82.xml" ContentType="application/vnd.openxmlformats-officedocument.presentationml.notesSlide+xml"/>
  <Override PartName="/ppt/charts/chart3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3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7" r:id="rId2"/>
    <p:sldMasterId id="2147483719" r:id="rId3"/>
    <p:sldMasterId id="2147483731" r:id="rId4"/>
    <p:sldMasterId id="2147483744" r:id="rId5"/>
    <p:sldMasterId id="2147483780" r:id="rId6"/>
    <p:sldMasterId id="2147483792" r:id="rId7"/>
    <p:sldMasterId id="2147483804" r:id="rId8"/>
    <p:sldMasterId id="2147483816" r:id="rId9"/>
    <p:sldMasterId id="2147483828" r:id="rId10"/>
    <p:sldMasterId id="2147483840" r:id="rId11"/>
    <p:sldMasterId id="2147483852" r:id="rId12"/>
    <p:sldMasterId id="2147483864" r:id="rId13"/>
  </p:sldMasterIdLst>
  <p:notesMasterIdLst>
    <p:notesMasterId r:id="rId152"/>
  </p:notesMasterIdLst>
  <p:sldIdLst>
    <p:sldId id="17610" r:id="rId14"/>
    <p:sldId id="17434" r:id="rId15"/>
    <p:sldId id="5432" r:id="rId16"/>
    <p:sldId id="17683" r:id="rId17"/>
    <p:sldId id="17631" r:id="rId18"/>
    <p:sldId id="509" r:id="rId19"/>
    <p:sldId id="521" r:id="rId20"/>
    <p:sldId id="523" r:id="rId21"/>
    <p:sldId id="17557" r:id="rId22"/>
    <p:sldId id="5377" r:id="rId23"/>
    <p:sldId id="5345" r:id="rId24"/>
    <p:sldId id="17529" r:id="rId25"/>
    <p:sldId id="17417" r:id="rId26"/>
    <p:sldId id="17489" r:id="rId27"/>
    <p:sldId id="304" r:id="rId28"/>
    <p:sldId id="372" r:id="rId29"/>
    <p:sldId id="331" r:id="rId30"/>
    <p:sldId id="17558" r:id="rId31"/>
    <p:sldId id="17602" r:id="rId32"/>
    <p:sldId id="302" r:id="rId33"/>
    <p:sldId id="344" r:id="rId34"/>
    <p:sldId id="5316" r:id="rId35"/>
    <p:sldId id="5330" r:id="rId36"/>
    <p:sldId id="5344" r:id="rId37"/>
    <p:sldId id="5347" r:id="rId38"/>
    <p:sldId id="5326" r:id="rId39"/>
    <p:sldId id="5397" r:id="rId40"/>
    <p:sldId id="5328" r:id="rId41"/>
    <p:sldId id="5338" r:id="rId42"/>
    <p:sldId id="5212" r:id="rId43"/>
    <p:sldId id="5370" r:id="rId44"/>
    <p:sldId id="5429" r:id="rId45"/>
    <p:sldId id="5356" r:id="rId46"/>
    <p:sldId id="5348" r:id="rId47"/>
    <p:sldId id="5349" r:id="rId48"/>
    <p:sldId id="5430" r:id="rId49"/>
    <p:sldId id="5427" r:id="rId50"/>
    <p:sldId id="5350" r:id="rId51"/>
    <p:sldId id="5425" r:id="rId52"/>
    <p:sldId id="17604" r:id="rId53"/>
    <p:sldId id="446" r:id="rId54"/>
    <p:sldId id="499" r:id="rId55"/>
    <p:sldId id="514" r:id="rId56"/>
    <p:sldId id="17611" r:id="rId57"/>
    <p:sldId id="373" r:id="rId58"/>
    <p:sldId id="345" r:id="rId59"/>
    <p:sldId id="341" r:id="rId60"/>
    <p:sldId id="360" r:id="rId61"/>
    <p:sldId id="474" r:id="rId62"/>
    <p:sldId id="362" r:id="rId63"/>
    <p:sldId id="364" r:id="rId64"/>
    <p:sldId id="365" r:id="rId65"/>
    <p:sldId id="366" r:id="rId66"/>
    <p:sldId id="351" r:id="rId67"/>
    <p:sldId id="367" r:id="rId68"/>
    <p:sldId id="370" r:id="rId69"/>
    <p:sldId id="17435" r:id="rId70"/>
    <p:sldId id="17606" r:id="rId71"/>
    <p:sldId id="17607" r:id="rId72"/>
    <p:sldId id="17437" r:id="rId73"/>
    <p:sldId id="17438" r:id="rId74"/>
    <p:sldId id="17439" r:id="rId75"/>
    <p:sldId id="17609" r:id="rId76"/>
    <p:sldId id="17570" r:id="rId77"/>
    <p:sldId id="426" r:id="rId78"/>
    <p:sldId id="437" r:id="rId79"/>
    <p:sldId id="436" r:id="rId80"/>
    <p:sldId id="428" r:id="rId81"/>
    <p:sldId id="429" r:id="rId82"/>
    <p:sldId id="431" r:id="rId83"/>
    <p:sldId id="432" r:id="rId84"/>
    <p:sldId id="433" r:id="rId85"/>
    <p:sldId id="434" r:id="rId86"/>
    <p:sldId id="435" r:id="rId87"/>
    <p:sldId id="438" r:id="rId88"/>
    <p:sldId id="439" r:id="rId89"/>
    <p:sldId id="440" r:id="rId90"/>
    <p:sldId id="441" r:id="rId91"/>
    <p:sldId id="374" r:id="rId92"/>
    <p:sldId id="306" r:id="rId93"/>
    <p:sldId id="333" r:id="rId94"/>
    <p:sldId id="309" r:id="rId95"/>
    <p:sldId id="310" r:id="rId96"/>
    <p:sldId id="315" r:id="rId97"/>
    <p:sldId id="311" r:id="rId98"/>
    <p:sldId id="320" r:id="rId99"/>
    <p:sldId id="313" r:id="rId100"/>
    <p:sldId id="314" r:id="rId101"/>
    <p:sldId id="316" r:id="rId102"/>
    <p:sldId id="317" r:id="rId103"/>
    <p:sldId id="318" r:id="rId104"/>
    <p:sldId id="350" r:id="rId105"/>
    <p:sldId id="321" r:id="rId106"/>
    <p:sldId id="376" r:id="rId107"/>
    <p:sldId id="323" r:id="rId108"/>
    <p:sldId id="384" r:id="rId109"/>
    <p:sldId id="385" r:id="rId110"/>
    <p:sldId id="328" r:id="rId111"/>
    <p:sldId id="326" r:id="rId112"/>
    <p:sldId id="349" r:id="rId113"/>
    <p:sldId id="262" r:id="rId114"/>
    <p:sldId id="17418" r:id="rId115"/>
    <p:sldId id="378" r:id="rId116"/>
    <p:sldId id="380" r:id="rId117"/>
    <p:sldId id="381" r:id="rId118"/>
    <p:sldId id="414" r:id="rId119"/>
    <p:sldId id="415" r:id="rId120"/>
    <p:sldId id="416" r:id="rId121"/>
    <p:sldId id="417" r:id="rId122"/>
    <p:sldId id="418" r:id="rId123"/>
    <p:sldId id="419" r:id="rId124"/>
    <p:sldId id="421" r:id="rId125"/>
    <p:sldId id="423" r:id="rId126"/>
    <p:sldId id="443" r:id="rId127"/>
    <p:sldId id="305" r:id="rId128"/>
    <p:sldId id="17622" r:id="rId129"/>
    <p:sldId id="17623" r:id="rId130"/>
    <p:sldId id="17624" r:id="rId131"/>
    <p:sldId id="312" r:id="rId132"/>
    <p:sldId id="334" r:id="rId133"/>
    <p:sldId id="17626" r:id="rId134"/>
    <p:sldId id="17627" r:id="rId135"/>
    <p:sldId id="17628" r:id="rId136"/>
    <p:sldId id="17629" r:id="rId137"/>
    <p:sldId id="354" r:id="rId138"/>
    <p:sldId id="358" r:id="rId139"/>
    <p:sldId id="17630" r:id="rId140"/>
    <p:sldId id="353" r:id="rId141"/>
    <p:sldId id="355" r:id="rId142"/>
    <p:sldId id="356" r:id="rId143"/>
    <p:sldId id="357" r:id="rId144"/>
    <p:sldId id="363" r:id="rId145"/>
    <p:sldId id="17618" r:id="rId146"/>
    <p:sldId id="17619" r:id="rId147"/>
    <p:sldId id="17620" r:id="rId148"/>
    <p:sldId id="330" r:id="rId149"/>
    <p:sldId id="17621" r:id="rId150"/>
    <p:sldId id="291" r:id="rId1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26" autoAdjust="0"/>
    <p:restoredTop sz="95461" autoAdjust="0"/>
  </p:normalViewPr>
  <p:slideViewPr>
    <p:cSldViewPr snapToGrid="0">
      <p:cViewPr varScale="1">
        <p:scale>
          <a:sx n="106" d="100"/>
          <a:sy n="106" d="100"/>
        </p:scale>
        <p:origin x="1002" y="108"/>
      </p:cViewPr>
      <p:guideLst>
        <p:guide orient="horz" pos="1392"/>
        <p:guide pos="3864"/>
      </p:guideLst>
    </p:cSldViewPr>
  </p:slideViewPr>
  <p:notesTextViewPr>
    <p:cViewPr>
      <p:scale>
        <a:sx n="1" d="1"/>
        <a:sy n="1" d="1"/>
      </p:scale>
      <p:origin x="0" y="0"/>
    </p:cViewPr>
  </p:notesTextViewPr>
  <p:sorterViewPr>
    <p:cViewPr>
      <p:scale>
        <a:sx n="116" d="100"/>
        <a:sy n="11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presProps" Target="presProp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32" Type="http://schemas.openxmlformats.org/officeDocument/2006/relationships/slide" Target="slides/slide119.xml"/><Relationship Id="rId140" Type="http://schemas.openxmlformats.org/officeDocument/2006/relationships/slide" Target="slides/slide127.xml"/><Relationship Id="rId145" Type="http://schemas.openxmlformats.org/officeDocument/2006/relationships/slide" Target="slides/slide132.xml"/><Relationship Id="rId15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slide" Target="slides/slide135.xml"/><Relationship Id="rId151" Type="http://schemas.openxmlformats.org/officeDocument/2006/relationships/slide" Target="slides/slide138.xml"/><Relationship Id="rId15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tableStyles" Target="tableStyles.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notesMaster" Target="notesMasters/notesMaster1.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s>
</file>

<file path=ppt/charts/_rels/chart1.xml.rels><?xml version="1.0" encoding="UTF-8" standalone="yes"?>
<Relationships xmlns="http://schemas.openxmlformats.org/package/2006/relationships"><Relationship Id="rId1" Type="http://schemas.openxmlformats.org/officeDocument/2006/relationships/oleObject" Target="file:///F:\IU\IST%20program\R\Research%20group-Bonk\Lee\Later\New%20data%20analysis%200626.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F:\IU\IST%20program\R\Research%20group-Bonk\pl\AERA\paper\For%20publication\Data%20analysis%2006072017.xlsx" TargetMode="External"/><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3" Type="http://schemas.openxmlformats.org/officeDocument/2006/relationships/oleObject" Target="file:///F:\IU\IST%20program\R\Research%20group-Bonk\pl\AERA\paper\For%20publication\Data%20analysis%2006072017.xlsx" TargetMode="External"/><Relationship Id="rId2" Type="http://schemas.microsoft.com/office/2011/relationships/chartColorStyle" Target="colors4.xml"/><Relationship Id="rId1" Type="http://schemas.microsoft.com/office/2011/relationships/chartStyle" Target="style4.xml"/></Relationships>
</file>

<file path=ppt/charts/_rels/chart12.xml.rels><?xml version="1.0" encoding="UTF-8" standalone="yes"?>
<Relationships xmlns="http://schemas.openxmlformats.org/package/2006/relationships"><Relationship Id="rId3" Type="http://schemas.openxmlformats.org/officeDocument/2006/relationships/oleObject" Target="file:///F:\IU\IST%20program\R\Research%20group-Bonk\pl\AERA\paper\For%20publication\Data%20analysis%2006072017.xlsx" TargetMode="External"/><Relationship Id="rId2" Type="http://schemas.microsoft.com/office/2011/relationships/chartColorStyle" Target="colors5.xml"/><Relationship Id="rId1" Type="http://schemas.microsoft.com/office/2011/relationships/chartStyle" Target="style5.xml"/></Relationships>
</file>

<file path=ppt/charts/_rels/chart13.xml.rels><?xml version="1.0" encoding="UTF-8" standalone="yes"?>
<Relationships xmlns="http://schemas.openxmlformats.org/package/2006/relationships"><Relationship Id="rId3" Type="http://schemas.openxmlformats.org/officeDocument/2006/relationships/oleObject" Target="file:///F:\IU\IST%20program\R\Research%20group-Bonk\pl\AERA\paper\For%20publication\Data%20analysis%2006072017.xlsx" TargetMode="External"/><Relationship Id="rId2" Type="http://schemas.microsoft.com/office/2011/relationships/chartColorStyle" Target="colors6.xml"/><Relationship Id="rId1" Type="http://schemas.microsoft.com/office/2011/relationships/chartStyle" Target="style6.xml"/></Relationships>
</file>

<file path=ppt/charts/_rels/chart14.xml.rels><?xml version="1.0" encoding="UTF-8" standalone="yes"?>
<Relationships xmlns="http://schemas.openxmlformats.org/package/2006/relationships"><Relationship Id="rId3" Type="http://schemas.openxmlformats.org/officeDocument/2006/relationships/oleObject" Target="file:///F:\IU\IST%20program\R\Research%20group-Bonk\pl\AERA\paper\For%20publication\Data%20analysis%2006072017.xlsx" TargetMode="External"/><Relationship Id="rId2" Type="http://schemas.microsoft.com/office/2011/relationships/chartColorStyle" Target="colors7.xml"/><Relationship Id="rId1" Type="http://schemas.microsoft.com/office/2011/relationships/chartStyle" Target="style7.xml"/></Relationships>
</file>

<file path=ppt/charts/_rels/chart15.xml.rels><?xml version="1.0" encoding="UTF-8" standalone="yes"?>
<Relationships xmlns="http://schemas.openxmlformats.org/package/2006/relationships"><Relationship Id="rId3" Type="http://schemas.openxmlformats.org/officeDocument/2006/relationships/oleObject" Target="file:///F:\IU\IST%20program\R\Research%20group-Bonk\pl\AERA\paper\For%20publication\Data%20analysis%2006072017.xlsx" TargetMode="External"/><Relationship Id="rId2" Type="http://schemas.microsoft.com/office/2011/relationships/chartColorStyle" Target="colors8.xml"/><Relationship Id="rId1" Type="http://schemas.microsoft.com/office/2011/relationships/chartStyle" Target="style8.xml"/></Relationships>
</file>

<file path=ppt/charts/_rels/chart16.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E-learn\Data%20analysis-first%20author%201-elearn.xlsx" TargetMode="External"/><Relationship Id="rId2" Type="http://schemas.microsoft.com/office/2011/relationships/chartColorStyle" Target="colors9.xml"/><Relationship Id="rId1" Type="http://schemas.microsoft.com/office/2011/relationships/chartStyle" Target="style9.xml"/></Relationships>
</file>

<file path=ppt/charts/_rels/chart17.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E-learn\Data%20analysis-first%20author%201-elearn.xlsx" TargetMode="External"/><Relationship Id="rId2" Type="http://schemas.microsoft.com/office/2011/relationships/chartColorStyle" Target="colors10.xml"/><Relationship Id="rId1" Type="http://schemas.microsoft.com/office/2011/relationships/chartStyle" Target="style10.xml"/></Relationships>
</file>

<file path=ppt/charts/_rels/chart18.xml.rels><?xml version="1.0" encoding="UTF-8" standalone="yes"?>
<Relationships xmlns="http://schemas.openxmlformats.org/package/2006/relationships"><Relationship Id="rId1" Type="http://schemas.openxmlformats.org/officeDocument/2006/relationships/oleObject" Target="file:///F:\IU\IST%20program\R\Research%20group-Bonk\SDL\First%20author\New\Writing\Data%20analysis-first%20author%201.xlsx" TargetMode="External"/></Relationships>
</file>

<file path=ppt/charts/_rels/chart19.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E-learn\Data%20analysis-first%20author%201-elearn.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1" Type="http://schemas.openxmlformats.org/officeDocument/2006/relationships/oleObject" Target="file:///F:\IU\IST%20program\R\Research%20group-Bonk\Lee\2018%20AERA\New%20data%20analysis%200711.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E-learn\Data%20analysis-first%20author%201-elearn.xlsx" TargetMode="External"/><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1" Type="http://schemas.openxmlformats.org/officeDocument/2006/relationships/oleObject" Target="file:///F:\IU\IST%20program\R\Research%20group-Bonk\SDL\First%20author\New\Writing\Data%20analysis-first%20author%201.xlsx" TargetMode="External"/></Relationships>
</file>

<file path=ppt/charts/_rels/chart22.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13.xml"/><Relationship Id="rId1" Type="http://schemas.microsoft.com/office/2011/relationships/chartStyle" Target="style13.xml"/></Relationships>
</file>

<file path=ppt/charts/_rels/chart23.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14.xml"/><Relationship Id="rId1" Type="http://schemas.microsoft.com/office/2011/relationships/chartStyle" Target="style14.xml"/></Relationships>
</file>

<file path=ppt/charts/_rels/chart24.xml.rels><?xml version="1.0" encoding="UTF-8" standalone="yes"?>
<Relationships xmlns="http://schemas.openxmlformats.org/package/2006/relationships"><Relationship Id="rId1" Type="http://schemas.openxmlformats.org/officeDocument/2006/relationships/oleObject" Target="file:///F:\S3%20IUB\Dossier%201\1st%20author%20proposals\MOOC%20Design\Survey%20&amp;%20interview%20results\Summary%20Survey%20Indo%20Malay%20Sept%2024%202017.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F:\S3%20IUB\Dossier%201\1st%20author%20proposals\MOOC%20Design\Survey%20&amp;%20interview%20results\Summary%20Survey%20Indo%20Malay%20Sept%2024%202017.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F:\S3%20IUB\Dossier%201\1st%20author%20proposals\MOOC%20Design\Survey%20&amp;%20interview%20results\Summary%20Survey%20Indo%20Malay%20Sept%2024%202017.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F:\S3%20IUB\Dossier%201\1st%20author%20proposals\MOOC%20Design\Survey%20&amp;%20interview%20results\Summary%20Survey%20Indo%20Malay%20Sept%2024%202017.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F:\S3%20IUB\Dossier%201\1st%20author%20proposals\MOOC%20Design\Survey%20&amp;%20interview%20results\Summary%20Survey%20Indo%20Malay%20Sept%2024%202017.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F:\S3%20IUB\Dossier%201\1st%20author%20proposals\MOOC%20Design\Survey%20&amp;%20interview%20results\Summary%20Survey%20Indo%20Malay%20Sept%2024%20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IU\IST%20program\R\Research%20group-Bonk\Lee\2018%20AERA\New%20data%20analysis%200711.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F:\S3%20IUB\Dossier%201\1st%20author%20proposals\MOOC%20Design\Survey%20&amp;%20interview%20results\Summary%20Survey%20Indo%20Malay%20Sept%2024%202017.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F:\S3%20IUB\Dossier%201\1st%20author%20proposals\MOOC%20Design\Survey%20&amp;%20interview%20results\Summary%20Survey%20Indo%20Malay%20Sept%2024%202017.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F:\S3%20IUB\Dossier%201\1st%20author%20proposals\MOOC%20Design\Survey%20&amp;%20interview%20results\Summary%20Survey%20Indo%20Malay%20Sept%2024%202017.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F:\S3%20IUB\Dossier%201\1st%20author%20proposals\MOOC%20Design\Survey%20&amp;%20interview%20results\Summary%20Survey%20Indo%20Malay%20Sept%2024%202017.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F:\S3%20IUB\Dossier%201\1st%20author%20proposals\MOOC%20Design\Survey%20&amp;%20interview%20results\Summary%20Survey%20Indo%20Malay%20Sept%2024%202017.xlsx" TargetMode="External"/></Relationships>
</file>

<file path=ppt/charts/_rels/chart35.xml.rels><?xml version="1.0" encoding="UTF-8" standalone="yes"?>
<Relationships xmlns="http://schemas.openxmlformats.org/package/2006/relationships"><Relationship Id="rId3" Type="http://schemas.openxmlformats.org/officeDocument/2006/relationships/oleObject" Target="file:///C:\Data\F\IU\IST%20program\R\Dis\Meina%20dis\Instrument\Pilot%20result\Pilot_data_analysis_result._Thank_you!\MOOCs%20Instructional%20Design%20for%20Self-directed%20Learning-summary.xlsx" TargetMode="External"/><Relationship Id="rId2" Type="http://schemas.microsoft.com/office/2011/relationships/chartColorStyle" Target="colors15.xml"/><Relationship Id="rId1" Type="http://schemas.microsoft.com/office/2011/relationships/chartStyle" Target="style15.xml"/></Relationships>
</file>

<file path=ppt/charts/_rels/chart36.xml.rels><?xml version="1.0" encoding="UTF-8" standalone="yes"?>
<Relationships xmlns="http://schemas.openxmlformats.org/package/2006/relationships"><Relationship Id="rId3" Type="http://schemas.openxmlformats.org/officeDocument/2006/relationships/oleObject" Target="file:///C:\Data\F\IU\IST%20program\R\Dis\Meina%20dis\Instrument\Pilot%20result\Pilot_data_analysis_result._Thank_you!\MOOCs%20Instructional%20Design%20for%20Self-directed%20Learning-summary.xlsx" TargetMode="External"/><Relationship Id="rId2" Type="http://schemas.microsoft.com/office/2011/relationships/chartColorStyle" Target="colors16.xml"/><Relationship Id="rId1" Type="http://schemas.microsoft.com/office/2011/relationships/chartStyle" Target="style16.xml"/></Relationships>
</file>

<file path=ppt/charts/_rels/chart37.xml.rels><?xml version="1.0" encoding="UTF-8" standalone="yes"?>
<Relationships xmlns="http://schemas.openxmlformats.org/package/2006/relationships"><Relationship Id="rId3" Type="http://schemas.openxmlformats.org/officeDocument/2006/relationships/oleObject" Target="file:///C:\Data\F\IU\IST%20program\R\Dis\Meina%20dis\Instrument\Pilot%20result\Pilot_data_analysis_result._Thank_you!\MOOCs%20Instructional%20Design%20for%20Self-directed%20Learning-summary.xlsx" TargetMode="External"/><Relationship Id="rId2" Type="http://schemas.microsoft.com/office/2011/relationships/chartColorStyle" Target="colors17.xml"/><Relationship Id="rId1" Type="http://schemas.microsoft.com/office/2011/relationships/chartStyle" Target="style17.xml"/></Relationships>
</file>

<file path=ppt/charts/_rels/chart38.xml.rels><?xml version="1.0" encoding="UTF-8" standalone="yes"?>
<Relationships xmlns="http://schemas.openxmlformats.org/package/2006/relationships"><Relationship Id="rId3" Type="http://schemas.openxmlformats.org/officeDocument/2006/relationships/oleObject" Target="file:///C:\Data\F\IU\IST%20program\R\Dis\Meina%20dis\Instrument\Pilot%20result\Pilot_data_analysis_result._Thank_you!\MOOCs%20Instructional%20Design%20for%20Self-directed%20Learning-summary.xlsx" TargetMode="External"/><Relationship Id="rId2" Type="http://schemas.microsoft.com/office/2011/relationships/chartColorStyle" Target="colors18.xml"/><Relationship Id="rId1" Type="http://schemas.microsoft.com/office/2011/relationships/chartStyle" Target="style18.xml"/></Relationships>
</file>

<file path=ppt/charts/_rels/chart39.xml.rels><?xml version="1.0" encoding="UTF-8" standalone="yes"?>
<Relationships xmlns="http://schemas.openxmlformats.org/package/2006/relationships"><Relationship Id="rId3" Type="http://schemas.openxmlformats.org/officeDocument/2006/relationships/oleObject" Target="file:///C:\Data\F\IU\IST%20program\R\Dis\Meina%20dis\Instrument\Pilot%20result\Pilot_data_analysis_result._Thank_you!\MOOCs%20Instructional%20Design%20for%20Self-directed%20Learning-summary.xlsx" TargetMode="External"/><Relationship Id="rId2" Type="http://schemas.microsoft.com/office/2011/relationships/chartColorStyle" Target="colors19.xml"/><Relationship Id="rId1" Type="http://schemas.microsoft.com/office/2011/relationships/chartStyle" Target="style19.xml"/></Relationships>
</file>

<file path=ppt/charts/_rels/chart4.xml.rels><?xml version="1.0" encoding="UTF-8" standalone="yes"?>
<Relationships xmlns="http://schemas.openxmlformats.org/package/2006/relationships"><Relationship Id="rId1" Type="http://schemas.openxmlformats.org/officeDocument/2006/relationships/oleObject" Target="file:///C:\Users\meinzhu\Downloads\Total%20data%20analysis%200630_Annisa%20commen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ata\F\IU\IST%20program\R\Research%20group-Bonk\2018%20summer\final\Total%20data%20analysis%20070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ata\F\IU\IST%20program\R\Research%20group-Bonk\2018%20summer\final\Total%20data%20analysis%20070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meinzhu\Downloads\Total%20data%20analysis%200630_Annisa%20comments.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F:\IU\IST%20program\R\Research%20group-Bonk\pl\AERA\paper\For%20publication\Data%20analysis%2006072017.xlsx" TargetMode="External"/><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3" Type="http://schemas.openxmlformats.org/officeDocument/2006/relationships/oleObject" Target="file:///F:\IU\IST%20program\R\Research%20group-Bonk\pl\AERA\paper\For%20publication\Data%20analysis%2006072017.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MOOC Research Methods Employed</a:t>
            </a:r>
          </a:p>
        </c:rich>
      </c:tx>
      <c:overlay val="0"/>
      <c:spPr>
        <a:noFill/>
        <a:ln>
          <a:noFill/>
        </a:ln>
        <a:effectLst/>
      </c:sp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methods'!$D$2:$D$4</c:f>
              <c:strCache>
                <c:ptCount val="3"/>
                <c:pt idx="0">
                  <c:v>Qualitative </c:v>
                </c:pt>
                <c:pt idx="1">
                  <c:v>Mixed methods</c:v>
                </c:pt>
                <c:pt idx="2">
                  <c:v>Quantiative</c:v>
                </c:pt>
              </c:strCache>
            </c:strRef>
          </c:cat>
          <c:val>
            <c:numRef>
              <c:f>'Research methods'!$E$2:$E$4</c:f>
              <c:numCache>
                <c:formatCode>General</c:formatCode>
                <c:ptCount val="3"/>
                <c:pt idx="0">
                  <c:v>27</c:v>
                </c:pt>
                <c:pt idx="1">
                  <c:v>52</c:v>
                </c:pt>
                <c:pt idx="2">
                  <c:v>67</c:v>
                </c:pt>
              </c:numCache>
            </c:numRef>
          </c:val>
          <c:extLst>
            <c:ext xmlns:c16="http://schemas.microsoft.com/office/drawing/2014/chart" uri="{C3380CC4-5D6E-409C-BE32-E72D297353CC}">
              <c16:uniqueId val="{00000000-BED6-4F13-AEBD-7E5460997552}"/>
            </c:ext>
          </c:extLst>
        </c:ser>
        <c:dLbls>
          <c:showLegendKey val="0"/>
          <c:showVal val="0"/>
          <c:showCatName val="0"/>
          <c:showSerName val="0"/>
          <c:showPercent val="0"/>
          <c:showBubbleSize val="0"/>
        </c:dLbls>
        <c:gapWidth val="219"/>
        <c:overlap val="-27"/>
        <c:axId val="66297856"/>
        <c:axId val="66299392"/>
      </c:barChart>
      <c:catAx>
        <c:axId val="66297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66299392"/>
        <c:crosses val="autoZero"/>
        <c:auto val="1"/>
        <c:lblAlgn val="ctr"/>
        <c:lblOffset val="100"/>
        <c:noMultiLvlLbl val="0"/>
      </c:catAx>
      <c:valAx>
        <c:axId val="66299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6629785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MOOC instructors involvement in the course design</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'Q5'!$D$7:$D$9</c:f>
              <c:strCache>
                <c:ptCount val="3"/>
                <c:pt idx="0">
                  <c:v>Low (1-3)</c:v>
                </c:pt>
                <c:pt idx="1">
                  <c:v>Medium (4-7)</c:v>
                </c:pt>
                <c:pt idx="2">
                  <c:v>High (8-10)</c:v>
                </c:pt>
              </c:strCache>
            </c:strRef>
          </c:cat>
          <c:val>
            <c:numRef>
              <c:f>'Q5'!$E$7:$E$9</c:f>
              <c:numCache>
                <c:formatCode>General</c:formatCode>
                <c:ptCount val="3"/>
                <c:pt idx="0">
                  <c:v>5</c:v>
                </c:pt>
                <c:pt idx="1">
                  <c:v>17</c:v>
                </c:pt>
                <c:pt idx="2">
                  <c:v>130</c:v>
                </c:pt>
              </c:numCache>
            </c:numRef>
          </c:val>
          <c:extLst>
            <c:ext xmlns:c16="http://schemas.microsoft.com/office/drawing/2014/chart" uri="{C3380CC4-5D6E-409C-BE32-E72D297353CC}">
              <c16:uniqueId val="{00000000-AC29-4D61-A400-22646E6E87B1}"/>
            </c:ext>
          </c:extLst>
        </c:ser>
        <c:dLbls>
          <c:showLegendKey val="0"/>
          <c:showVal val="0"/>
          <c:showCatName val="0"/>
          <c:showSerName val="0"/>
          <c:showPercent val="0"/>
          <c:showBubbleSize val="0"/>
        </c:dLbls>
        <c:gapWidth val="219"/>
        <c:overlap val="-27"/>
        <c:axId val="142752384"/>
        <c:axId val="142766464"/>
      </c:barChart>
      <c:catAx>
        <c:axId val="142752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766464"/>
        <c:crosses val="autoZero"/>
        <c:auto val="1"/>
        <c:lblAlgn val="ctr"/>
        <c:lblOffset val="100"/>
        <c:noMultiLvlLbl val="0"/>
      </c:catAx>
      <c:valAx>
        <c:axId val="142766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752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Design!$E$10</c:f>
              <c:strCache>
                <c:ptCount val="1"/>
                <c:pt idx="0">
                  <c:v>Meeting unique learner needs during MOOC "design" phase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Design!$D$11:$D$13</c:f>
              <c:strCache>
                <c:ptCount val="3"/>
                <c:pt idx="0">
                  <c:v>Low (1-3)</c:v>
                </c:pt>
                <c:pt idx="1">
                  <c:v>Medium (4-7)</c:v>
                </c:pt>
                <c:pt idx="2">
                  <c:v>High (8-10)</c:v>
                </c:pt>
              </c:strCache>
            </c:strRef>
          </c:cat>
          <c:val>
            <c:numRef>
              <c:f>Design!$E$11:$E$13</c:f>
              <c:numCache>
                <c:formatCode>General</c:formatCode>
                <c:ptCount val="3"/>
                <c:pt idx="0">
                  <c:v>48</c:v>
                </c:pt>
                <c:pt idx="1">
                  <c:v>46</c:v>
                </c:pt>
                <c:pt idx="2">
                  <c:v>50</c:v>
                </c:pt>
              </c:numCache>
            </c:numRef>
          </c:val>
          <c:extLst>
            <c:ext xmlns:c16="http://schemas.microsoft.com/office/drawing/2014/chart" uri="{C3380CC4-5D6E-409C-BE32-E72D297353CC}">
              <c16:uniqueId val="{00000000-5827-47E9-B000-09C67B5AAC1D}"/>
            </c:ext>
          </c:extLst>
        </c:ser>
        <c:dLbls>
          <c:showLegendKey val="0"/>
          <c:showVal val="0"/>
          <c:showCatName val="0"/>
          <c:showSerName val="0"/>
          <c:showPercent val="0"/>
          <c:showBubbleSize val="0"/>
        </c:dLbls>
        <c:gapWidth val="219"/>
        <c:overlap val="-27"/>
        <c:axId val="142411264"/>
        <c:axId val="142412800"/>
      </c:barChart>
      <c:catAx>
        <c:axId val="14241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412800"/>
        <c:crosses val="autoZero"/>
        <c:auto val="1"/>
        <c:lblAlgn val="ctr"/>
        <c:lblOffset val="100"/>
        <c:noMultiLvlLbl val="0"/>
      </c:catAx>
      <c:valAx>
        <c:axId val="142412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411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Meeting unique learner needs during MOOC "delivery" phase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Design!$F$16</c:f>
              <c:strCache>
                <c:ptCount val="1"/>
                <c:pt idx="0">
                  <c:v>Meeting unique learner needs during MOOC "delievery" phase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Design!$E$17:$E$19</c:f>
              <c:strCache>
                <c:ptCount val="3"/>
                <c:pt idx="0">
                  <c:v>Low (1-3)</c:v>
                </c:pt>
                <c:pt idx="1">
                  <c:v>Medium (4-7)</c:v>
                </c:pt>
                <c:pt idx="2">
                  <c:v>High (8-10)</c:v>
                </c:pt>
              </c:strCache>
            </c:strRef>
          </c:cat>
          <c:val>
            <c:numRef>
              <c:f>Design!$F$17:$F$19</c:f>
              <c:numCache>
                <c:formatCode>General</c:formatCode>
                <c:ptCount val="3"/>
                <c:pt idx="0">
                  <c:v>42</c:v>
                </c:pt>
                <c:pt idx="1">
                  <c:v>61</c:v>
                </c:pt>
                <c:pt idx="2">
                  <c:v>41</c:v>
                </c:pt>
              </c:numCache>
            </c:numRef>
          </c:val>
          <c:extLst>
            <c:ext xmlns:c16="http://schemas.microsoft.com/office/drawing/2014/chart" uri="{C3380CC4-5D6E-409C-BE32-E72D297353CC}">
              <c16:uniqueId val="{00000000-694F-47BF-881E-0B40FF6FBDA6}"/>
            </c:ext>
          </c:extLst>
        </c:ser>
        <c:dLbls>
          <c:showLegendKey val="0"/>
          <c:showVal val="0"/>
          <c:showCatName val="0"/>
          <c:showSerName val="0"/>
          <c:showPercent val="0"/>
          <c:showBubbleSize val="0"/>
        </c:dLbls>
        <c:gapWidth val="219"/>
        <c:overlap val="-27"/>
        <c:axId val="142288384"/>
        <c:axId val="142289920"/>
      </c:barChart>
      <c:catAx>
        <c:axId val="14228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289920"/>
        <c:crosses val="autoZero"/>
        <c:auto val="1"/>
        <c:lblAlgn val="ctr"/>
        <c:lblOffset val="100"/>
        <c:noMultiLvlLbl val="0"/>
      </c:catAx>
      <c:valAx>
        <c:axId val="142289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28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Level of interest in learning new ways to personalize your next MOOC</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'Q24'!$E$8:$E$10</c:f>
              <c:strCache>
                <c:ptCount val="3"/>
                <c:pt idx="0">
                  <c:v>Low (1-3)</c:v>
                </c:pt>
                <c:pt idx="1">
                  <c:v>Medium (4-7)</c:v>
                </c:pt>
                <c:pt idx="2">
                  <c:v>High (8-10)</c:v>
                </c:pt>
              </c:strCache>
            </c:strRef>
          </c:cat>
          <c:val>
            <c:numRef>
              <c:f>'Q24'!$F$8:$F$10</c:f>
              <c:numCache>
                <c:formatCode>General</c:formatCode>
                <c:ptCount val="3"/>
                <c:pt idx="0">
                  <c:v>30</c:v>
                </c:pt>
                <c:pt idx="1">
                  <c:v>48</c:v>
                </c:pt>
                <c:pt idx="2">
                  <c:v>56</c:v>
                </c:pt>
              </c:numCache>
            </c:numRef>
          </c:val>
          <c:extLst>
            <c:ext xmlns:c16="http://schemas.microsoft.com/office/drawing/2014/chart" uri="{C3380CC4-5D6E-409C-BE32-E72D297353CC}">
              <c16:uniqueId val="{00000000-AF39-443D-B655-34AB4D286594}"/>
            </c:ext>
          </c:extLst>
        </c:ser>
        <c:dLbls>
          <c:showLegendKey val="0"/>
          <c:showVal val="0"/>
          <c:showCatName val="0"/>
          <c:showSerName val="0"/>
          <c:showPercent val="0"/>
          <c:showBubbleSize val="0"/>
        </c:dLbls>
        <c:gapWidth val="219"/>
        <c:overlap val="-27"/>
        <c:axId val="143070720"/>
        <c:axId val="143072256"/>
      </c:barChart>
      <c:catAx>
        <c:axId val="14307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072256"/>
        <c:crosses val="autoZero"/>
        <c:auto val="1"/>
        <c:lblAlgn val="ctr"/>
        <c:lblOffset val="100"/>
        <c:noMultiLvlLbl val="0"/>
      </c:catAx>
      <c:valAx>
        <c:axId val="143072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070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Effort of MOOC instructors to address cultural and linguistic diversity</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'Q12'!$E$5:$E$7</c:f>
              <c:strCache>
                <c:ptCount val="3"/>
                <c:pt idx="0">
                  <c:v>Low (1-3)</c:v>
                </c:pt>
                <c:pt idx="1">
                  <c:v>Mid. (4-7)</c:v>
                </c:pt>
                <c:pt idx="2">
                  <c:v>High (8-10)</c:v>
                </c:pt>
              </c:strCache>
            </c:strRef>
          </c:cat>
          <c:val>
            <c:numRef>
              <c:f>'Q12'!$F$5:$F$7</c:f>
              <c:numCache>
                <c:formatCode>General</c:formatCode>
                <c:ptCount val="3"/>
                <c:pt idx="0">
                  <c:v>45</c:v>
                </c:pt>
                <c:pt idx="1">
                  <c:v>53</c:v>
                </c:pt>
                <c:pt idx="2">
                  <c:v>43</c:v>
                </c:pt>
              </c:numCache>
            </c:numRef>
          </c:val>
          <c:extLst>
            <c:ext xmlns:c16="http://schemas.microsoft.com/office/drawing/2014/chart" uri="{C3380CC4-5D6E-409C-BE32-E72D297353CC}">
              <c16:uniqueId val="{00000000-994F-4691-B9CD-432719E9DFFE}"/>
            </c:ext>
          </c:extLst>
        </c:ser>
        <c:dLbls>
          <c:showLegendKey val="0"/>
          <c:showVal val="0"/>
          <c:showCatName val="0"/>
          <c:showSerName val="0"/>
          <c:showPercent val="0"/>
          <c:showBubbleSize val="0"/>
        </c:dLbls>
        <c:gapWidth val="219"/>
        <c:overlap val="-27"/>
        <c:axId val="142484992"/>
        <c:axId val="142486528"/>
      </c:barChart>
      <c:catAx>
        <c:axId val="14248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486528"/>
        <c:crosses val="autoZero"/>
        <c:auto val="1"/>
        <c:lblAlgn val="ctr"/>
        <c:lblOffset val="100"/>
        <c:noMultiLvlLbl val="0"/>
      </c:catAx>
      <c:valAx>
        <c:axId val="142486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484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Strategies to address culture diversity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'Q17'!$H$15:$H$24</c:f>
              <c:strCache>
                <c:ptCount val="10"/>
                <c:pt idx="0">
                  <c:v>Translate the content to different languages</c:v>
                </c:pt>
                <c:pt idx="1">
                  <c:v>Other </c:v>
                </c:pt>
                <c:pt idx="2">
                  <c:v>Encourage participants to translate and localize the content for others</c:v>
                </c:pt>
                <c:pt idx="3">
                  <c:v>Limit text by relying more on pictures</c:v>
                </c:pt>
                <c:pt idx="4">
                  <c:v>Simplify the course content and navigation</c:v>
                </c:pt>
                <c:pt idx="5">
                  <c:v>Slow the pace of speech</c:v>
                </c:pt>
                <c:pt idx="6">
                  <c:v>Simplify the language used</c:v>
                </c:pt>
                <c:pt idx="7">
                  <c:v>Be careful with language use and hand gestures</c:v>
                </c:pt>
                <c:pt idx="8">
                  <c:v>Add subtitles to video content</c:v>
                </c:pt>
                <c:pt idx="9">
                  <c:v>Offer transcripts of video or audio content</c:v>
                </c:pt>
              </c:strCache>
            </c:strRef>
          </c:cat>
          <c:val>
            <c:numRef>
              <c:f>'Q17'!$I$15:$I$24</c:f>
              <c:numCache>
                <c:formatCode>0</c:formatCode>
                <c:ptCount val="10"/>
                <c:pt idx="0">
                  <c:v>15</c:v>
                </c:pt>
                <c:pt idx="1">
                  <c:v>21</c:v>
                </c:pt>
                <c:pt idx="2">
                  <c:v>24</c:v>
                </c:pt>
                <c:pt idx="3">
                  <c:v>26</c:v>
                </c:pt>
                <c:pt idx="4">
                  <c:v>36</c:v>
                </c:pt>
                <c:pt idx="5">
                  <c:v>49</c:v>
                </c:pt>
                <c:pt idx="6">
                  <c:v>56</c:v>
                </c:pt>
                <c:pt idx="7">
                  <c:v>69</c:v>
                </c:pt>
                <c:pt idx="8">
                  <c:v>85</c:v>
                </c:pt>
                <c:pt idx="9">
                  <c:v>88</c:v>
                </c:pt>
              </c:numCache>
            </c:numRef>
          </c:val>
          <c:extLst>
            <c:ext xmlns:c16="http://schemas.microsoft.com/office/drawing/2014/chart" uri="{C3380CC4-5D6E-409C-BE32-E72D297353CC}">
              <c16:uniqueId val="{00000000-FE33-489D-B35D-A2521CCEE8F6}"/>
            </c:ext>
          </c:extLst>
        </c:ser>
        <c:dLbls>
          <c:showLegendKey val="0"/>
          <c:showVal val="0"/>
          <c:showCatName val="0"/>
          <c:showSerName val="0"/>
          <c:showPercent val="0"/>
          <c:showBubbleSize val="0"/>
        </c:dLbls>
        <c:gapWidth val="182"/>
        <c:axId val="142517760"/>
        <c:axId val="142519296"/>
      </c:barChart>
      <c:catAx>
        <c:axId val="142517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519296"/>
        <c:crosses val="autoZero"/>
        <c:auto val="1"/>
        <c:lblAlgn val="ctr"/>
        <c:lblOffset val="100"/>
        <c:noMultiLvlLbl val="0"/>
      </c:catAx>
      <c:valAx>
        <c:axId val="1425192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517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16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I Have Many Prior Experiences Related to Designing Full Online or Blended Courses Prior to Designing the MOOC</a:t>
            </a:r>
          </a:p>
        </c:rich>
      </c:tx>
      <c:overlay val="0"/>
      <c:spPr>
        <a:noFill/>
        <a:ln>
          <a:noFill/>
        </a:ln>
        <a:effectLst/>
      </c:spPr>
      <c:txPr>
        <a:bodyPr rot="0" spcFirstLastPara="1" vertOverflow="ellipsis" vert="horz" wrap="square" anchor="ctr" anchorCtr="1"/>
        <a:lstStyle/>
        <a:p>
          <a:pPr algn="ctr">
            <a:defRPr sz="216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'Q7-1'!$D$17:$D$21</c:f>
              <c:strCache>
                <c:ptCount val="5"/>
                <c:pt idx="0">
                  <c:v>Strongly disagree</c:v>
                </c:pt>
                <c:pt idx="1">
                  <c:v>Disagree</c:v>
                </c:pt>
                <c:pt idx="2">
                  <c:v>Neutral</c:v>
                </c:pt>
                <c:pt idx="3">
                  <c:v>Agree</c:v>
                </c:pt>
                <c:pt idx="4">
                  <c:v>Strongly agree</c:v>
                </c:pt>
              </c:strCache>
            </c:strRef>
          </c:cat>
          <c:val>
            <c:numRef>
              <c:f>'Q7-1'!$E$17:$E$21</c:f>
              <c:numCache>
                <c:formatCode>General</c:formatCode>
                <c:ptCount val="5"/>
                <c:pt idx="0">
                  <c:v>46</c:v>
                </c:pt>
                <c:pt idx="1">
                  <c:v>39</c:v>
                </c:pt>
                <c:pt idx="2">
                  <c:v>12</c:v>
                </c:pt>
                <c:pt idx="3">
                  <c:v>20</c:v>
                </c:pt>
                <c:pt idx="4">
                  <c:v>22</c:v>
                </c:pt>
              </c:numCache>
            </c:numRef>
          </c:val>
          <c:extLst>
            <c:ext xmlns:c16="http://schemas.microsoft.com/office/drawing/2014/chart" uri="{C3380CC4-5D6E-409C-BE32-E72D297353CC}">
              <c16:uniqueId val="{00000000-5821-4FC3-BB11-DC10BC614C73}"/>
            </c:ext>
          </c:extLst>
        </c:ser>
        <c:dLbls>
          <c:showLegendKey val="0"/>
          <c:showVal val="0"/>
          <c:showCatName val="0"/>
          <c:showSerName val="0"/>
          <c:showPercent val="0"/>
          <c:showBubbleSize val="0"/>
        </c:dLbls>
        <c:gapWidth val="219"/>
        <c:overlap val="-27"/>
        <c:axId val="141175808"/>
        <c:axId val="141181696"/>
      </c:barChart>
      <c:catAx>
        <c:axId val="14117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41181696"/>
        <c:crosses val="autoZero"/>
        <c:auto val="1"/>
        <c:lblAlgn val="ctr"/>
        <c:lblOffset val="100"/>
        <c:noMultiLvlLbl val="0"/>
      </c:catAx>
      <c:valAx>
        <c:axId val="141181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41175808"/>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The Number of MOOCs the Instructor has Designed</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'Q3'!$B$17:$B$20</c:f>
              <c:strCache>
                <c:ptCount val="4"/>
                <c:pt idx="0">
                  <c:v>1</c:v>
                </c:pt>
                <c:pt idx="1">
                  <c:v>2</c:v>
                </c:pt>
                <c:pt idx="2">
                  <c:v>3</c:v>
                </c:pt>
                <c:pt idx="3">
                  <c:v>4 or more</c:v>
                </c:pt>
              </c:strCache>
            </c:strRef>
          </c:cat>
          <c:val>
            <c:numRef>
              <c:f>'Q3'!$C$17:$C$20</c:f>
              <c:numCache>
                <c:formatCode>0</c:formatCode>
                <c:ptCount val="4"/>
                <c:pt idx="0">
                  <c:v>83</c:v>
                </c:pt>
                <c:pt idx="1">
                  <c:v>25</c:v>
                </c:pt>
                <c:pt idx="2">
                  <c:v>20</c:v>
                </c:pt>
                <c:pt idx="3">
                  <c:v>15</c:v>
                </c:pt>
              </c:numCache>
            </c:numRef>
          </c:val>
          <c:extLst>
            <c:ext xmlns:c16="http://schemas.microsoft.com/office/drawing/2014/chart" uri="{C3380CC4-5D6E-409C-BE32-E72D297353CC}">
              <c16:uniqueId val="{00000000-B855-4A10-B187-44B470FDC1BB}"/>
            </c:ext>
          </c:extLst>
        </c:ser>
        <c:dLbls>
          <c:showLegendKey val="0"/>
          <c:showVal val="0"/>
          <c:showCatName val="0"/>
          <c:showSerName val="0"/>
          <c:showPercent val="0"/>
          <c:showBubbleSize val="0"/>
        </c:dLbls>
        <c:gapWidth val="219"/>
        <c:overlap val="-27"/>
        <c:axId val="141200384"/>
        <c:axId val="141243136"/>
      </c:barChart>
      <c:catAx>
        <c:axId val="14120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41243136"/>
        <c:crosses val="autoZero"/>
        <c:auto val="1"/>
        <c:lblAlgn val="ctr"/>
        <c:lblOffset val="100"/>
        <c:noMultiLvlLbl val="0"/>
      </c:catAx>
      <c:valAx>
        <c:axId val="141243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41200384"/>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MOOC subject area</a:t>
            </a: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'Q4'!$M$159:$M$180</c:f>
              <c:strCache>
                <c:ptCount val="22"/>
                <c:pt idx="0">
                  <c:v>Agriculture</c:v>
                </c:pt>
                <c:pt idx="1">
                  <c:v>Visual arts</c:v>
                </c:pt>
                <c:pt idx="2">
                  <c:v>Geography</c:v>
                </c:pt>
                <c:pt idx="3">
                  <c:v>Economics</c:v>
                </c:pt>
                <c:pt idx="4">
                  <c:v>Chemistry</c:v>
                </c:pt>
                <c:pt idx="5">
                  <c:v>Performing arts</c:v>
                </c:pt>
                <c:pt idx="6">
                  <c:v>Political science</c:v>
                </c:pt>
                <c:pt idx="7">
                  <c:v>Biology</c:v>
                </c:pt>
                <c:pt idx="8">
                  <c:v>Philosophy</c:v>
                </c:pt>
                <c:pt idx="9">
                  <c:v>Law</c:v>
                </c:pt>
                <c:pt idx="10">
                  <c:v>Psychology</c:v>
                </c:pt>
                <c:pt idx="11">
                  <c:v>Sociology</c:v>
                </c:pt>
                <c:pt idx="12">
                  <c:v>Physics</c:v>
                </c:pt>
                <c:pt idx="13">
                  <c:v>History</c:v>
                </c:pt>
                <c:pt idx="14">
                  <c:v>Communiction</c:v>
                </c:pt>
                <c:pt idx="15">
                  <c:v>Math</c:v>
                </c:pt>
                <c:pt idx="16">
                  <c:v>Engineering and technology</c:v>
                </c:pt>
                <c:pt idx="17">
                  <c:v>Business</c:v>
                </c:pt>
                <c:pt idx="18">
                  <c:v>Languages and literacy</c:v>
                </c:pt>
                <c:pt idx="19">
                  <c:v>Education</c:v>
                </c:pt>
                <c:pt idx="20">
                  <c:v>Computer Science</c:v>
                </c:pt>
                <c:pt idx="21">
                  <c:v>Medicine and health</c:v>
                </c:pt>
              </c:strCache>
            </c:strRef>
          </c:cat>
          <c:val>
            <c:numRef>
              <c:f>'Q4'!$N$159:$N$180</c:f>
              <c:numCache>
                <c:formatCode>General</c:formatCode>
                <c:ptCount val="22"/>
                <c:pt idx="0">
                  <c:v>1</c:v>
                </c:pt>
                <c:pt idx="1">
                  <c:v>2</c:v>
                </c:pt>
                <c:pt idx="2">
                  <c:v>2</c:v>
                </c:pt>
                <c:pt idx="3">
                  <c:v>2</c:v>
                </c:pt>
                <c:pt idx="4">
                  <c:v>2</c:v>
                </c:pt>
                <c:pt idx="5">
                  <c:v>3</c:v>
                </c:pt>
                <c:pt idx="6">
                  <c:v>3</c:v>
                </c:pt>
                <c:pt idx="7">
                  <c:v>3</c:v>
                </c:pt>
                <c:pt idx="8">
                  <c:v>4</c:v>
                </c:pt>
                <c:pt idx="9">
                  <c:v>4</c:v>
                </c:pt>
                <c:pt idx="10">
                  <c:v>4</c:v>
                </c:pt>
                <c:pt idx="11">
                  <c:v>4</c:v>
                </c:pt>
                <c:pt idx="12">
                  <c:v>4</c:v>
                </c:pt>
                <c:pt idx="13">
                  <c:v>6</c:v>
                </c:pt>
                <c:pt idx="14">
                  <c:v>6</c:v>
                </c:pt>
                <c:pt idx="15">
                  <c:v>7</c:v>
                </c:pt>
                <c:pt idx="16">
                  <c:v>8</c:v>
                </c:pt>
                <c:pt idx="17">
                  <c:v>9</c:v>
                </c:pt>
                <c:pt idx="18">
                  <c:v>11</c:v>
                </c:pt>
                <c:pt idx="19">
                  <c:v>15</c:v>
                </c:pt>
                <c:pt idx="20">
                  <c:v>20</c:v>
                </c:pt>
                <c:pt idx="21">
                  <c:v>23</c:v>
                </c:pt>
              </c:numCache>
            </c:numRef>
          </c:val>
          <c:extLst>
            <c:ext xmlns:c16="http://schemas.microsoft.com/office/drawing/2014/chart" uri="{C3380CC4-5D6E-409C-BE32-E72D297353CC}">
              <c16:uniqueId val="{00000000-CE69-450E-A5C9-7DB3B4840E09}"/>
            </c:ext>
          </c:extLst>
        </c:ser>
        <c:dLbls>
          <c:showLegendKey val="0"/>
          <c:showVal val="0"/>
          <c:showCatName val="0"/>
          <c:showSerName val="0"/>
          <c:showPercent val="0"/>
          <c:showBubbleSize val="0"/>
        </c:dLbls>
        <c:gapWidth val="182"/>
        <c:axId val="141270400"/>
        <c:axId val="141284480"/>
      </c:barChart>
      <c:catAx>
        <c:axId val="141270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41284480"/>
        <c:crosses val="autoZero"/>
        <c:auto val="1"/>
        <c:lblAlgn val="ctr"/>
        <c:lblOffset val="100"/>
        <c:noMultiLvlLbl val="0"/>
      </c:catAx>
      <c:valAx>
        <c:axId val="1412844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14127040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I was Fully Involved in Designing the Course Content for the MOOC </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'Q7-2'!$D$13:$D$17</c:f>
              <c:strCache>
                <c:ptCount val="5"/>
                <c:pt idx="0">
                  <c:v>Strongly disagree</c:v>
                </c:pt>
                <c:pt idx="1">
                  <c:v>Disagree</c:v>
                </c:pt>
                <c:pt idx="2">
                  <c:v>Neutral</c:v>
                </c:pt>
                <c:pt idx="3">
                  <c:v>Agree</c:v>
                </c:pt>
                <c:pt idx="4">
                  <c:v>Strongly agree</c:v>
                </c:pt>
              </c:strCache>
            </c:strRef>
          </c:cat>
          <c:val>
            <c:numRef>
              <c:f>'Q7-2'!$E$13:$E$17</c:f>
              <c:numCache>
                <c:formatCode>General</c:formatCode>
                <c:ptCount val="5"/>
                <c:pt idx="0">
                  <c:v>3</c:v>
                </c:pt>
                <c:pt idx="1">
                  <c:v>3</c:v>
                </c:pt>
                <c:pt idx="2">
                  <c:v>2</c:v>
                </c:pt>
                <c:pt idx="3">
                  <c:v>26</c:v>
                </c:pt>
                <c:pt idx="4">
                  <c:v>105</c:v>
                </c:pt>
              </c:numCache>
            </c:numRef>
          </c:val>
          <c:extLst>
            <c:ext xmlns:c16="http://schemas.microsoft.com/office/drawing/2014/chart" uri="{C3380CC4-5D6E-409C-BE32-E72D297353CC}">
              <c16:uniqueId val="{00000000-A8C2-4A77-A7A5-3717C3F7B39C}"/>
            </c:ext>
          </c:extLst>
        </c:ser>
        <c:dLbls>
          <c:showLegendKey val="0"/>
          <c:showVal val="0"/>
          <c:showCatName val="0"/>
          <c:showSerName val="0"/>
          <c:showPercent val="0"/>
          <c:showBubbleSize val="0"/>
        </c:dLbls>
        <c:gapWidth val="219"/>
        <c:overlap val="-27"/>
        <c:axId val="72555520"/>
        <c:axId val="72565504"/>
      </c:barChart>
      <c:catAx>
        <c:axId val="7255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72565504"/>
        <c:crosses val="autoZero"/>
        <c:auto val="1"/>
        <c:lblAlgn val="ctr"/>
        <c:lblOffset val="100"/>
        <c:noMultiLvlLbl val="0"/>
      </c:catAx>
      <c:valAx>
        <c:axId val="72565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72555520"/>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Research</a:t>
            </a:r>
            <a:r>
              <a:rPr lang="en-US" baseline="0"/>
              <a:t> methods used in empirical MOOCs studies</a:t>
            </a:r>
            <a:endParaRPr lang="en-US"/>
          </a:p>
        </c:rich>
      </c:tx>
      <c:layout>
        <c:manualLayout>
          <c:xMode val="edge"/>
          <c:yMode val="edge"/>
          <c:x val="0.14161568405240216"/>
          <c:y val="3.7106305507283451E-2"/>
        </c:manualLayout>
      </c:layout>
      <c:overlay val="0"/>
      <c:spPr>
        <a:noFill/>
        <a:ln>
          <a:noFill/>
        </a:ln>
        <a:effectLst/>
      </c:spPr>
    </c:title>
    <c:autoTitleDeleted val="0"/>
    <c:plotArea>
      <c:layout>
        <c:manualLayout>
          <c:layoutTarget val="inner"/>
          <c:xMode val="edge"/>
          <c:yMode val="edge"/>
          <c:x val="6.3092719003898581E-2"/>
          <c:y val="0.22346241761052923"/>
          <c:w val="0.91192014346945416"/>
          <c:h val="0.6941615841633015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methods'!$D$2:$D$4</c:f>
              <c:strCache>
                <c:ptCount val="3"/>
                <c:pt idx="0">
                  <c:v>Qualitative </c:v>
                </c:pt>
                <c:pt idx="1">
                  <c:v>Mixed methods</c:v>
                </c:pt>
                <c:pt idx="2">
                  <c:v>Quantiative</c:v>
                </c:pt>
              </c:strCache>
            </c:strRef>
          </c:cat>
          <c:val>
            <c:numRef>
              <c:f>'Research methods'!$E$2:$E$4</c:f>
              <c:numCache>
                <c:formatCode>General</c:formatCode>
                <c:ptCount val="3"/>
                <c:pt idx="0">
                  <c:v>20</c:v>
                </c:pt>
                <c:pt idx="1">
                  <c:v>9</c:v>
                </c:pt>
                <c:pt idx="2">
                  <c:v>22</c:v>
                </c:pt>
              </c:numCache>
            </c:numRef>
          </c:val>
          <c:extLst>
            <c:ext xmlns:c16="http://schemas.microsoft.com/office/drawing/2014/chart" uri="{C3380CC4-5D6E-409C-BE32-E72D297353CC}">
              <c16:uniqueId val="{00000000-D9BE-40E6-BA17-D253E8F59DBA}"/>
            </c:ext>
          </c:extLst>
        </c:ser>
        <c:dLbls>
          <c:showLegendKey val="0"/>
          <c:showVal val="0"/>
          <c:showCatName val="0"/>
          <c:showSerName val="0"/>
          <c:showPercent val="0"/>
          <c:showBubbleSize val="0"/>
        </c:dLbls>
        <c:gapWidth val="219"/>
        <c:overlap val="-27"/>
        <c:axId val="139379072"/>
        <c:axId val="139380608"/>
      </c:barChart>
      <c:catAx>
        <c:axId val="1393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380608"/>
        <c:crosses val="autoZero"/>
        <c:auto val="1"/>
        <c:lblAlgn val="ctr"/>
        <c:lblOffset val="100"/>
        <c:noMultiLvlLbl val="0"/>
      </c:catAx>
      <c:valAx>
        <c:axId val="139380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3790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I enjoyed very much designing the MOOC</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'Q7-3'!$D$3:$D$7</c:f>
              <c:strCache>
                <c:ptCount val="5"/>
                <c:pt idx="0">
                  <c:v>Strongly agree</c:v>
                </c:pt>
                <c:pt idx="1">
                  <c:v>Agree</c:v>
                </c:pt>
                <c:pt idx="2">
                  <c:v>Neutral</c:v>
                </c:pt>
                <c:pt idx="3">
                  <c:v>Disagree</c:v>
                </c:pt>
                <c:pt idx="4">
                  <c:v>Strongly disagree</c:v>
                </c:pt>
              </c:strCache>
            </c:strRef>
          </c:cat>
          <c:val>
            <c:numRef>
              <c:f>'Q7-3'!$E$3:$E$7</c:f>
              <c:numCache>
                <c:formatCode>General</c:formatCode>
                <c:ptCount val="5"/>
                <c:pt idx="0">
                  <c:v>62</c:v>
                </c:pt>
                <c:pt idx="1">
                  <c:v>56</c:v>
                </c:pt>
                <c:pt idx="2">
                  <c:v>12</c:v>
                </c:pt>
                <c:pt idx="3">
                  <c:v>3</c:v>
                </c:pt>
                <c:pt idx="4">
                  <c:v>5</c:v>
                </c:pt>
              </c:numCache>
            </c:numRef>
          </c:val>
          <c:extLst>
            <c:ext xmlns:c16="http://schemas.microsoft.com/office/drawing/2014/chart" uri="{C3380CC4-5D6E-409C-BE32-E72D297353CC}">
              <c16:uniqueId val="{00000000-E897-4B3E-ABBC-DBB577BDFB93}"/>
            </c:ext>
          </c:extLst>
        </c:ser>
        <c:dLbls>
          <c:showLegendKey val="0"/>
          <c:showVal val="0"/>
          <c:showCatName val="0"/>
          <c:showSerName val="0"/>
          <c:showPercent val="0"/>
          <c:showBubbleSize val="0"/>
        </c:dLbls>
        <c:gapWidth val="219"/>
        <c:overlap val="-27"/>
        <c:axId val="139729920"/>
        <c:axId val="139735808"/>
      </c:barChart>
      <c:catAx>
        <c:axId val="13972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9735808"/>
        <c:crosses val="autoZero"/>
        <c:auto val="1"/>
        <c:lblAlgn val="ctr"/>
        <c:lblOffset val="100"/>
        <c:noMultiLvlLbl val="0"/>
      </c:catAx>
      <c:valAx>
        <c:axId val="139735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9729920"/>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Motivation of offering MOOCs</a:t>
            </a: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'Q8'!$G$16:$G$26</c:f>
              <c:strCache>
                <c:ptCount val="11"/>
                <c:pt idx="0">
                  <c:v>Helping get tenure position</c:v>
                </c:pt>
                <c:pt idx="1">
                  <c:v>Building national identity</c:v>
                </c:pt>
                <c:pt idx="2">
                  <c:v>Other </c:v>
                </c:pt>
                <c:pt idx="3">
                  <c:v>Conducting research on teaching and learning</c:v>
                </c:pt>
                <c:pt idx="4">
                  <c:v>Encouragement of the university</c:v>
                </c:pt>
                <c:pt idx="5">
                  <c:v>Building personal reputation</c:v>
                </c:pt>
                <c:pt idx="6">
                  <c:v>Personal interest</c:v>
                </c:pt>
                <c:pt idx="7">
                  <c:v>Building institutional reputation</c:v>
                </c:pt>
                <c:pt idx="8">
                  <c:v>Increasing student access to higher education worldwide</c:v>
                </c:pt>
                <c:pt idx="9">
                  <c:v>Innovation in teaching and learning</c:v>
                </c:pt>
                <c:pt idx="10">
                  <c:v>Experiencing teaching and connecting to a large and diverse audience throughout the world</c:v>
                </c:pt>
              </c:strCache>
            </c:strRef>
          </c:cat>
          <c:val>
            <c:numRef>
              <c:f>'Q8'!$H$16:$H$26</c:f>
              <c:numCache>
                <c:formatCode>0</c:formatCode>
                <c:ptCount val="11"/>
                <c:pt idx="0">
                  <c:v>2</c:v>
                </c:pt>
                <c:pt idx="1">
                  <c:v>21</c:v>
                </c:pt>
                <c:pt idx="2">
                  <c:v>27</c:v>
                </c:pt>
                <c:pt idx="3">
                  <c:v>35</c:v>
                </c:pt>
                <c:pt idx="4">
                  <c:v>51</c:v>
                </c:pt>
                <c:pt idx="5">
                  <c:v>59</c:v>
                </c:pt>
                <c:pt idx="6">
                  <c:v>69</c:v>
                </c:pt>
                <c:pt idx="7">
                  <c:v>83</c:v>
                </c:pt>
                <c:pt idx="8">
                  <c:v>93</c:v>
                </c:pt>
                <c:pt idx="9">
                  <c:v>101</c:v>
                </c:pt>
                <c:pt idx="10">
                  <c:v>102</c:v>
                </c:pt>
              </c:numCache>
            </c:numRef>
          </c:val>
          <c:extLst>
            <c:ext xmlns:c16="http://schemas.microsoft.com/office/drawing/2014/chart" uri="{C3380CC4-5D6E-409C-BE32-E72D297353CC}">
              <c16:uniqueId val="{00000000-9B4E-492A-806E-F0607E4111B3}"/>
            </c:ext>
          </c:extLst>
        </c:ser>
        <c:dLbls>
          <c:showLegendKey val="0"/>
          <c:showVal val="0"/>
          <c:showCatName val="0"/>
          <c:showSerName val="0"/>
          <c:showPercent val="0"/>
          <c:showBubbleSize val="0"/>
        </c:dLbls>
        <c:gapWidth val="182"/>
        <c:axId val="139758592"/>
        <c:axId val="139813632"/>
      </c:barChart>
      <c:catAx>
        <c:axId val="139758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9813632"/>
        <c:crosses val="autoZero"/>
        <c:auto val="1"/>
        <c:lblAlgn val="ctr"/>
        <c:lblOffset val="100"/>
        <c:noMultiLvlLbl val="0"/>
      </c:catAx>
      <c:valAx>
        <c:axId val="1398136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en-US"/>
          </a:p>
        </c:txPr>
        <c:crossAx val="13975859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b="0" i="0" baseline="0" dirty="0">
                <a:effectLst/>
                <a:latin typeface="Tahoma" panose="020B0604030504040204" pitchFamily="34" charset="0"/>
                <a:ea typeface="Tahoma" panose="020B0604030504040204" pitchFamily="34" charset="0"/>
                <a:cs typeface="Tahoma" panose="020B0604030504040204" pitchFamily="34" charset="0"/>
              </a:rPr>
              <a:t>Ways to Face Challenges (out of 134)</a:t>
            </a:r>
            <a:endParaRPr lang="en-US"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7589221257803402"/>
          <c:y val="0.12806436851322436"/>
          <c:w val="0.39823507441728961"/>
          <c:h val="0.8063391972668625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'Q19'!$I$16:$I$25</c:f>
              <c:strCache>
                <c:ptCount val="10"/>
                <c:pt idx="0">
                  <c:v>Attending conferences or other professional events on MOOCs</c:v>
                </c:pt>
                <c:pt idx="1">
                  <c:v>Reading news related to MOOCs</c:v>
                </c:pt>
                <c:pt idx="2">
                  <c:v>Attending training sessions or workshops</c:v>
                </c:pt>
                <c:pt idx="3">
                  <c:v>Seeking help through online searching</c:v>
                </c:pt>
                <c:pt idx="4">
                  <c:v>Reading books or articles related to MOOCs</c:v>
                </c:pt>
                <c:pt idx="5">
                  <c:v>Seeking help from other MOOCs instructors</c:v>
                </c:pt>
                <c:pt idx="6">
                  <c:v>Seeking help from institution (e.g., administrator)</c:v>
                </c:pt>
                <c:pt idx="7">
                  <c:v>Seeking help from colleagues</c:v>
                </c:pt>
                <c:pt idx="8">
                  <c:v>Seeking help from the platform</c:v>
                </c:pt>
                <c:pt idx="9">
                  <c:v>Browsing other MOOCs for ideas, examples, and benchmarks</c:v>
                </c:pt>
              </c:strCache>
            </c:strRef>
          </c:cat>
          <c:val>
            <c:numRef>
              <c:f>'Q19'!$J$16:$J$25</c:f>
              <c:numCache>
                <c:formatCode>0</c:formatCode>
                <c:ptCount val="10"/>
                <c:pt idx="0">
                  <c:v>28</c:v>
                </c:pt>
                <c:pt idx="1">
                  <c:v>34</c:v>
                </c:pt>
                <c:pt idx="2">
                  <c:v>41</c:v>
                </c:pt>
                <c:pt idx="3">
                  <c:v>43</c:v>
                </c:pt>
                <c:pt idx="4">
                  <c:v>49</c:v>
                </c:pt>
                <c:pt idx="5">
                  <c:v>51</c:v>
                </c:pt>
                <c:pt idx="6">
                  <c:v>67</c:v>
                </c:pt>
                <c:pt idx="7">
                  <c:v>71</c:v>
                </c:pt>
                <c:pt idx="8">
                  <c:v>81</c:v>
                </c:pt>
                <c:pt idx="9">
                  <c:v>89</c:v>
                </c:pt>
              </c:numCache>
            </c:numRef>
          </c:val>
          <c:extLst>
            <c:ext xmlns:c16="http://schemas.microsoft.com/office/drawing/2014/chart" uri="{C3380CC4-5D6E-409C-BE32-E72D297353CC}">
              <c16:uniqueId val="{00000000-135C-4245-8A95-24D7C06A912C}"/>
            </c:ext>
          </c:extLst>
        </c:ser>
        <c:dLbls>
          <c:showLegendKey val="0"/>
          <c:showVal val="0"/>
          <c:showCatName val="0"/>
          <c:showSerName val="0"/>
          <c:showPercent val="0"/>
          <c:showBubbleSize val="0"/>
        </c:dLbls>
        <c:gapWidth val="182"/>
        <c:axId val="139844992"/>
        <c:axId val="139924608"/>
      </c:barChart>
      <c:catAx>
        <c:axId val="139844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9924608"/>
        <c:crosses val="autoZero"/>
        <c:auto val="1"/>
        <c:lblAlgn val="ctr"/>
        <c:lblOffset val="100"/>
        <c:noMultiLvlLbl val="0"/>
      </c:catAx>
      <c:valAx>
        <c:axId val="139924608"/>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84499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MOOC Design Considerations (out</a:t>
            </a:r>
            <a:r>
              <a:rPr lang="en-US" baseline="0" dirty="0"/>
              <a:t> of 139</a:t>
            </a:r>
            <a:r>
              <a:rPr lang="en-US"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'Q9'!$G$24:$G$43</c:f>
              <c:strCache>
                <c:ptCount val="20"/>
                <c:pt idx="0">
                  <c:v>Tools for communication (e.g., Facebook, twitter, blog, QQ)</c:v>
                </c:pt>
                <c:pt idx="1">
                  <c:v>Source of motivation</c:v>
                </c:pt>
                <c:pt idx="2">
                  <c:v>Software resources (e.g., video editing software)</c:v>
                </c:pt>
                <c:pt idx="3">
                  <c:v>Learning thoery</c:v>
                </c:pt>
                <c:pt idx="4">
                  <c:v>Cultural sensitivity</c:v>
                </c:pt>
                <c:pt idx="5">
                  <c:v>Target learners’ self-directed learning ability</c:v>
                </c:pt>
                <c:pt idx="6">
                  <c:v>Hardware resources (e.g., recording studios, cameras)</c:v>
                </c:pt>
                <c:pt idx="7">
                  <c:v>Available existing intellectual resources (e.g., OERs, videos)</c:v>
                </c:pt>
                <c:pt idx="8">
                  <c:v>Collaborative learning support</c:v>
                </c:pt>
                <c:pt idx="9">
                  <c:v>Support from the platform</c:v>
                </c:pt>
                <c:pt idx="10">
                  <c:v>Flexibility</c:v>
                </c:pt>
                <c:pt idx="11">
                  <c:v>Support from institution</c:v>
                </c:pt>
                <c:pt idx="12">
                  <c:v>Instructors’ role</c:v>
                </c:pt>
                <c:pt idx="13">
                  <c:v>Learning contents that will be delivered</c:v>
                </c:pt>
                <c:pt idx="14">
                  <c:v>Pedagogical approaches</c:v>
                </c:pt>
                <c:pt idx="15">
                  <c:v>Platform of offering this MOOC</c:v>
                </c:pt>
                <c:pt idx="16">
                  <c:v>Time for designing this MOOC</c:v>
                </c:pt>
                <c:pt idx="17">
                  <c:v>Duration of the course</c:v>
                </c:pt>
                <c:pt idx="18">
                  <c:v>Assessment activities (e.g., peer review, quiz)</c:v>
                </c:pt>
                <c:pt idx="19">
                  <c:v>Objectives of the course</c:v>
                </c:pt>
              </c:strCache>
            </c:strRef>
          </c:cat>
          <c:val>
            <c:numRef>
              <c:f>'Q9'!$H$24:$H$43</c:f>
              <c:numCache>
                <c:formatCode>0</c:formatCode>
                <c:ptCount val="20"/>
                <c:pt idx="0">
                  <c:v>27</c:v>
                </c:pt>
                <c:pt idx="1">
                  <c:v>31</c:v>
                </c:pt>
                <c:pt idx="2">
                  <c:v>34</c:v>
                </c:pt>
                <c:pt idx="3">
                  <c:v>41</c:v>
                </c:pt>
                <c:pt idx="4">
                  <c:v>41</c:v>
                </c:pt>
                <c:pt idx="5">
                  <c:v>44</c:v>
                </c:pt>
                <c:pt idx="6">
                  <c:v>44</c:v>
                </c:pt>
                <c:pt idx="7">
                  <c:v>46</c:v>
                </c:pt>
                <c:pt idx="8">
                  <c:v>53</c:v>
                </c:pt>
                <c:pt idx="9">
                  <c:v>54</c:v>
                </c:pt>
                <c:pt idx="10">
                  <c:v>60</c:v>
                </c:pt>
                <c:pt idx="11">
                  <c:v>65</c:v>
                </c:pt>
                <c:pt idx="12">
                  <c:v>66</c:v>
                </c:pt>
                <c:pt idx="13">
                  <c:v>66</c:v>
                </c:pt>
                <c:pt idx="14">
                  <c:v>67</c:v>
                </c:pt>
                <c:pt idx="15">
                  <c:v>69</c:v>
                </c:pt>
                <c:pt idx="16">
                  <c:v>71</c:v>
                </c:pt>
                <c:pt idx="17">
                  <c:v>84</c:v>
                </c:pt>
                <c:pt idx="18">
                  <c:v>92</c:v>
                </c:pt>
                <c:pt idx="19">
                  <c:v>104</c:v>
                </c:pt>
              </c:numCache>
            </c:numRef>
          </c:val>
          <c:extLst>
            <c:ext xmlns:c16="http://schemas.microsoft.com/office/drawing/2014/chart" uri="{C3380CC4-5D6E-409C-BE32-E72D297353CC}">
              <c16:uniqueId val="{00000000-38F6-4273-8B7B-0856112C1FB5}"/>
            </c:ext>
          </c:extLst>
        </c:ser>
        <c:dLbls>
          <c:showLegendKey val="0"/>
          <c:showVal val="0"/>
          <c:showCatName val="0"/>
          <c:showSerName val="0"/>
          <c:showPercent val="0"/>
          <c:showBubbleSize val="0"/>
        </c:dLbls>
        <c:gapWidth val="182"/>
        <c:axId val="141640832"/>
        <c:axId val="141642368"/>
      </c:barChart>
      <c:catAx>
        <c:axId val="141640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41642368"/>
        <c:crosses val="autoZero"/>
        <c:auto val="1"/>
        <c:lblAlgn val="ctr"/>
        <c:lblOffset val="100"/>
        <c:noMultiLvlLbl val="0"/>
      </c:catAx>
      <c:valAx>
        <c:axId val="141642368"/>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64083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id-ID" b="1" dirty="0">
                <a:latin typeface="Tahoma" panose="020B0604030504040204" pitchFamily="34" charset="0"/>
                <a:ea typeface="Tahoma" panose="020B0604030504040204" pitchFamily="34" charset="0"/>
                <a:cs typeface="Tahoma" panose="020B0604030504040204" pitchFamily="34" charset="0"/>
              </a:rPr>
              <a:t>The Number of Participants </a:t>
            </a:r>
            <a:r>
              <a:rPr lang="id-ID" b="1" dirty="0">
                <a:effectLst/>
                <a:latin typeface="Tahoma" panose="020B0604030504040204" pitchFamily="34" charset="0"/>
                <a:ea typeface="Tahoma" panose="020B0604030504040204" pitchFamily="34" charset="0"/>
                <a:cs typeface="Tahoma" panose="020B0604030504040204" pitchFamily="34" charset="0"/>
              </a:rPr>
              <a:t>(n=46)</a:t>
            </a:r>
            <a:r>
              <a:rPr lang="en-US" b="1" dirty="0">
                <a:effectLst/>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c:rich>
      </c:tx>
      <c:overlay val="0"/>
    </c:title>
    <c:autoTitleDeleted val="0"/>
    <c:plotArea>
      <c:layout/>
      <c:barChart>
        <c:barDir val="col"/>
        <c:grouping val="clustered"/>
        <c:varyColors val="0"/>
        <c:ser>
          <c:idx val="0"/>
          <c:order val="0"/>
          <c:tx>
            <c:strRef>
              <c:f>'Question 5'!$B$3</c:f>
              <c:strCache>
                <c:ptCount val="1"/>
                <c:pt idx="0">
                  <c:v>Responses</c:v>
                </c:pt>
              </c:strCache>
            </c:strRef>
          </c:tx>
          <c:spPr>
            <a:solidFill>
              <a:srgbClr val="94B777"/>
            </a:solidFill>
            <a:ln>
              <a:prstDash val="solid"/>
            </a:ln>
          </c:spPr>
          <c:invertIfNegative val="0"/>
          <c:dLbls>
            <c:spPr>
              <a:noFill/>
              <a:ln>
                <a:noFill/>
              </a:ln>
              <a:effectLst/>
            </c:spPr>
            <c:txPr>
              <a:bodyPr/>
              <a:lstStyle/>
              <a:p>
                <a:pPr>
                  <a:defRPr sz="1600">
                    <a:latin typeface="Georgia" panose="02040502050405020303"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'Question 5'!$A$4:$A$9</c:f>
              <c:strCache>
                <c:ptCount val="6"/>
                <c:pt idx="0">
                  <c:v>Less than 1,000</c:v>
                </c:pt>
                <c:pt idx="1">
                  <c:v>1,000-5,000</c:v>
                </c:pt>
                <c:pt idx="2">
                  <c:v>5,001-10,000</c:v>
                </c:pt>
                <c:pt idx="3">
                  <c:v>10,001-20,000</c:v>
                </c:pt>
                <c:pt idx="4">
                  <c:v>20,001-50,000</c:v>
                </c:pt>
                <c:pt idx="5">
                  <c:v>More than 50,000</c:v>
                </c:pt>
              </c:strCache>
            </c:strRef>
          </c:cat>
          <c:val>
            <c:numRef>
              <c:f>'Question 5'!$C$4:$C$9</c:f>
              <c:numCache>
                <c:formatCode>General</c:formatCode>
                <c:ptCount val="6"/>
                <c:pt idx="0">
                  <c:v>36</c:v>
                </c:pt>
                <c:pt idx="1">
                  <c:v>9</c:v>
                </c:pt>
                <c:pt idx="2">
                  <c:v>0</c:v>
                </c:pt>
                <c:pt idx="3">
                  <c:v>0</c:v>
                </c:pt>
                <c:pt idx="4">
                  <c:v>1</c:v>
                </c:pt>
                <c:pt idx="5">
                  <c:v>0</c:v>
                </c:pt>
              </c:numCache>
            </c:numRef>
          </c:val>
          <c:extLst>
            <c:ext xmlns:c16="http://schemas.microsoft.com/office/drawing/2014/chart" uri="{C3380CC4-5D6E-409C-BE32-E72D297353CC}">
              <c16:uniqueId val="{00000000-4594-4B68-9026-EB769D3439F7}"/>
            </c:ext>
          </c:extLst>
        </c:ser>
        <c:dLbls>
          <c:showLegendKey val="0"/>
          <c:showVal val="1"/>
          <c:showCatName val="0"/>
          <c:showSerName val="0"/>
          <c:showPercent val="0"/>
          <c:showBubbleSize val="0"/>
        </c:dLbls>
        <c:gapWidth val="150"/>
        <c:overlap val="-25"/>
        <c:axId val="141595008"/>
        <c:axId val="141548160"/>
      </c:barChart>
      <c:valAx>
        <c:axId val="141548160"/>
        <c:scaling>
          <c:orientation val="minMax"/>
        </c:scaling>
        <c:delete val="1"/>
        <c:axPos val="l"/>
        <c:numFmt formatCode="General" sourceLinked="1"/>
        <c:majorTickMark val="out"/>
        <c:minorTickMark val="none"/>
        <c:tickLblPos val="nextTo"/>
        <c:crossAx val="141595008"/>
        <c:crosses val="autoZero"/>
        <c:crossBetween val="between"/>
      </c:valAx>
      <c:catAx>
        <c:axId val="141595008"/>
        <c:scaling>
          <c:orientation val="minMax"/>
        </c:scaling>
        <c:delete val="0"/>
        <c:axPos val="b"/>
        <c:numFmt formatCode="General" sourceLinked="0"/>
        <c:majorTickMark val="none"/>
        <c:minorTickMark val="none"/>
        <c:tickLblPos val="nextTo"/>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141548160"/>
        <c:crosses val="autoZero"/>
        <c:auto val="0"/>
        <c:lblAlgn val="ctr"/>
        <c:lblOffset val="100"/>
        <c:noMultiLvlLbl val="0"/>
      </c:catAx>
    </c:plotArea>
    <c:plotVisOnly val="0"/>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id-ID"/>
              <a:t>T</a:t>
            </a:r>
            <a:r>
              <a:rPr lang="en-US"/>
              <a:t>he </a:t>
            </a:r>
            <a:r>
              <a:rPr lang="id-ID"/>
              <a:t>D</a:t>
            </a:r>
            <a:r>
              <a:rPr lang="en-US"/>
              <a:t>elivery </a:t>
            </a:r>
            <a:r>
              <a:rPr lang="id-ID"/>
              <a:t>F</a:t>
            </a:r>
            <a:r>
              <a:rPr lang="en-US"/>
              <a:t>ormat of MOOC</a:t>
            </a:r>
            <a:r>
              <a:rPr lang="id-ID"/>
              <a:t> (n=46)</a:t>
            </a:r>
            <a:r>
              <a:rPr lang="en-US"/>
              <a:t> </a:t>
            </a:r>
          </a:p>
        </c:rich>
      </c:tx>
      <c:overlay val="0"/>
    </c:title>
    <c:autoTitleDeleted val="0"/>
    <c:plotArea>
      <c:layout/>
      <c:barChart>
        <c:barDir val="bar"/>
        <c:grouping val="clustered"/>
        <c:varyColors val="0"/>
        <c:ser>
          <c:idx val="0"/>
          <c:order val="0"/>
          <c:tx>
            <c:strRef>
              <c:f>'Question 8'!$B$3</c:f>
              <c:strCache>
                <c:ptCount val="1"/>
                <c:pt idx="0">
                  <c:v>Responses</c:v>
                </c:pt>
              </c:strCache>
            </c:strRef>
          </c:tx>
          <c:spPr>
            <a:solidFill>
              <a:srgbClr val="94B777"/>
            </a:solidFill>
            <a:ln>
              <a:prstDash val="solid"/>
            </a:ln>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'Question 8'!$A$4:$A$9</c:f>
              <c:strCache>
                <c:ptCount val="6"/>
                <c:pt idx="0">
                  <c:v>Primarily learner/participant driven</c:v>
                </c:pt>
                <c:pt idx="1">
                  <c:v>Other (Please describe):</c:v>
                </c:pt>
                <c:pt idx="2">
                  <c:v>Self-paced</c:v>
                </c:pt>
                <c:pt idx="3">
                  <c:v>Instructor led with no additional teaching support</c:v>
                </c:pt>
                <c:pt idx="4">
                  <c:v>Instructor led with instructor assistants, and/or tutor support</c:v>
                </c:pt>
                <c:pt idx="5">
                  <c:v>Hybrid or blended type of MOOC</c:v>
                </c:pt>
              </c:strCache>
            </c:strRef>
          </c:cat>
          <c:val>
            <c:numRef>
              <c:f>'Question 8'!$C$4:$C$9</c:f>
              <c:numCache>
                <c:formatCode>General</c:formatCode>
                <c:ptCount val="6"/>
                <c:pt idx="0">
                  <c:v>2</c:v>
                </c:pt>
                <c:pt idx="1">
                  <c:v>2</c:v>
                </c:pt>
                <c:pt idx="2">
                  <c:v>4</c:v>
                </c:pt>
                <c:pt idx="3">
                  <c:v>5</c:v>
                </c:pt>
                <c:pt idx="4">
                  <c:v>10</c:v>
                </c:pt>
                <c:pt idx="5">
                  <c:v>23</c:v>
                </c:pt>
              </c:numCache>
            </c:numRef>
          </c:val>
          <c:extLst>
            <c:ext xmlns:c16="http://schemas.microsoft.com/office/drawing/2014/chart" uri="{C3380CC4-5D6E-409C-BE32-E72D297353CC}">
              <c16:uniqueId val="{00000000-F73F-44FD-BA96-07B4CC08F585}"/>
            </c:ext>
          </c:extLst>
        </c:ser>
        <c:dLbls>
          <c:showLegendKey val="0"/>
          <c:showVal val="1"/>
          <c:showCatName val="0"/>
          <c:showSerName val="0"/>
          <c:showPercent val="0"/>
          <c:showBubbleSize val="0"/>
        </c:dLbls>
        <c:gapWidth val="150"/>
        <c:axId val="141984128"/>
        <c:axId val="141977088"/>
      </c:barChart>
      <c:valAx>
        <c:axId val="141977088"/>
        <c:scaling>
          <c:orientation val="minMax"/>
        </c:scaling>
        <c:delete val="1"/>
        <c:axPos val="b"/>
        <c:numFmt formatCode="General" sourceLinked="1"/>
        <c:majorTickMark val="out"/>
        <c:minorTickMark val="none"/>
        <c:tickLblPos val="nextTo"/>
        <c:crossAx val="141984128"/>
        <c:crosses val="autoZero"/>
        <c:crossBetween val="between"/>
      </c:valAx>
      <c:catAx>
        <c:axId val="141984128"/>
        <c:scaling>
          <c:orientation val="minMax"/>
        </c:scaling>
        <c:delete val="0"/>
        <c:axPos val="l"/>
        <c:numFmt formatCode="General" sourceLinked="0"/>
        <c:majorTickMark val="none"/>
        <c:minorTickMark val="none"/>
        <c:tickLblPos val="nextTo"/>
        <c:txPr>
          <a:bodyPr/>
          <a:lstStyle/>
          <a:p>
            <a:pPr>
              <a:defRPr sz="1600"/>
            </a:pPr>
            <a:endParaRPr lang="en-US"/>
          </a:p>
        </c:txPr>
        <c:crossAx val="141977088"/>
        <c:crosses val="autoZero"/>
        <c:auto val="0"/>
        <c:lblAlgn val="r"/>
        <c:lblOffset val="100"/>
        <c:noMultiLvlLbl val="0"/>
      </c:catAx>
    </c:plotArea>
    <c:plotVisOnly val="0"/>
    <c:dispBlanksAs val="gap"/>
    <c:showDLblsOverMax val="0"/>
  </c:chart>
  <c:txPr>
    <a:bodyPr/>
    <a:lstStyle/>
    <a:p>
      <a:pPr>
        <a:defRPr>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id-ID"/>
              <a:t>Reasons to O</a:t>
            </a:r>
            <a:r>
              <a:rPr lang="en-US"/>
              <a:t>ffer MOOCs</a:t>
            </a:r>
            <a:r>
              <a:rPr lang="id-ID"/>
              <a:t> (n=46)</a:t>
            </a:r>
            <a:r>
              <a:rPr lang="en-US"/>
              <a:t> </a:t>
            </a:r>
          </a:p>
        </c:rich>
      </c:tx>
      <c:overlay val="0"/>
    </c:title>
    <c:autoTitleDeleted val="0"/>
    <c:plotArea>
      <c:layout/>
      <c:barChart>
        <c:barDir val="bar"/>
        <c:grouping val="clustered"/>
        <c:varyColors val="0"/>
        <c:ser>
          <c:idx val="0"/>
          <c:order val="0"/>
          <c:tx>
            <c:strRef>
              <c:f>'Question 9'!$C$3</c:f>
              <c:strCache>
                <c:ptCount val="1"/>
              </c:strCache>
            </c:strRef>
          </c:tx>
          <c:spPr>
            <a:solidFill>
              <a:srgbClr val="94B777"/>
            </a:solidFill>
            <a:ln>
              <a:prstDash val="solid"/>
            </a:ln>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'Question 9'!$A$4:$A$10</c:f>
              <c:strCache>
                <c:ptCount val="7"/>
                <c:pt idx="0">
                  <c:v>Other (Please describe):</c:v>
                </c:pt>
                <c:pt idx="1">
                  <c:v>For research purposes</c:v>
                </c:pt>
                <c:pt idx="2">
                  <c:v>Personal interest</c:v>
                </c:pt>
                <c:pt idx="3">
                  <c:v>To experience teaching and connecting to a large online course</c:v>
                </c:pt>
                <c:pt idx="4">
                  <c:v>Institutional encouragement</c:v>
                </c:pt>
                <c:pt idx="5">
                  <c:v>Contributing to human development</c:v>
                </c:pt>
                <c:pt idx="6">
                  <c:v>Increase participant access to education</c:v>
                </c:pt>
              </c:strCache>
            </c:strRef>
          </c:cat>
          <c:val>
            <c:numRef>
              <c:f>'Question 9'!$C$4:$C$10</c:f>
              <c:numCache>
                <c:formatCode>General</c:formatCode>
                <c:ptCount val="7"/>
                <c:pt idx="0">
                  <c:v>1</c:v>
                </c:pt>
                <c:pt idx="1">
                  <c:v>7</c:v>
                </c:pt>
                <c:pt idx="2">
                  <c:v>15</c:v>
                </c:pt>
                <c:pt idx="3">
                  <c:v>24</c:v>
                </c:pt>
                <c:pt idx="4">
                  <c:v>26</c:v>
                </c:pt>
                <c:pt idx="5">
                  <c:v>26</c:v>
                </c:pt>
                <c:pt idx="6">
                  <c:v>32</c:v>
                </c:pt>
              </c:numCache>
            </c:numRef>
          </c:val>
          <c:extLst>
            <c:ext xmlns:c16="http://schemas.microsoft.com/office/drawing/2014/chart" uri="{C3380CC4-5D6E-409C-BE32-E72D297353CC}">
              <c16:uniqueId val="{00000000-F12A-4D9B-815B-CADF5442C6DD}"/>
            </c:ext>
          </c:extLst>
        </c:ser>
        <c:dLbls>
          <c:showLegendKey val="0"/>
          <c:showVal val="1"/>
          <c:showCatName val="0"/>
          <c:showSerName val="0"/>
          <c:showPercent val="0"/>
          <c:showBubbleSize val="0"/>
        </c:dLbls>
        <c:gapWidth val="150"/>
        <c:axId val="142041472"/>
        <c:axId val="142013952"/>
      </c:barChart>
      <c:valAx>
        <c:axId val="142013952"/>
        <c:scaling>
          <c:orientation val="minMax"/>
        </c:scaling>
        <c:delete val="1"/>
        <c:axPos val="b"/>
        <c:numFmt formatCode="General" sourceLinked="1"/>
        <c:majorTickMark val="out"/>
        <c:minorTickMark val="none"/>
        <c:tickLblPos val="nextTo"/>
        <c:crossAx val="142041472"/>
        <c:crosses val="autoZero"/>
        <c:crossBetween val="between"/>
      </c:valAx>
      <c:catAx>
        <c:axId val="142041472"/>
        <c:scaling>
          <c:orientation val="minMax"/>
        </c:scaling>
        <c:delete val="0"/>
        <c:axPos val="l"/>
        <c:numFmt formatCode="General" sourceLinked="0"/>
        <c:majorTickMark val="none"/>
        <c:minorTickMark val="none"/>
        <c:tickLblPos val="nextTo"/>
        <c:txPr>
          <a:bodyPr/>
          <a:lstStyle/>
          <a:p>
            <a:pPr>
              <a:defRPr sz="1600"/>
            </a:pPr>
            <a:endParaRPr lang="en-US"/>
          </a:p>
        </c:txPr>
        <c:crossAx val="142013952"/>
        <c:crosses val="autoZero"/>
        <c:auto val="0"/>
        <c:lblAlgn val="ctr"/>
        <c:lblOffset val="100"/>
        <c:noMultiLvlLbl val="0"/>
      </c:catAx>
    </c:plotArea>
    <c:plotVisOnly val="0"/>
    <c:dispBlanksAs val="gap"/>
    <c:showDLblsOverMax val="0"/>
  </c:chart>
  <c:txPr>
    <a:bodyPr/>
    <a:lstStyle/>
    <a:p>
      <a:pPr>
        <a:defRPr>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id-ID" b="1" dirty="0">
                <a:latin typeface="Tahoma" panose="020B0604030504040204" pitchFamily="34" charset="0"/>
                <a:ea typeface="Tahoma" panose="020B0604030504040204" pitchFamily="34" charset="0"/>
                <a:cs typeface="Tahoma" panose="020B0604030504040204" pitchFamily="34" charset="0"/>
              </a:rPr>
              <a:t>Preparation </a:t>
            </a:r>
            <a:r>
              <a:rPr lang="id-ID" b="1" dirty="0">
                <a:effectLst/>
                <a:latin typeface="Tahoma" panose="020B0604030504040204" pitchFamily="34" charset="0"/>
                <a:ea typeface="Tahoma" panose="020B0604030504040204" pitchFamily="34" charset="0"/>
                <a:cs typeface="Tahoma" panose="020B0604030504040204" pitchFamily="34" charset="0"/>
              </a:rPr>
              <a:t>(n=46)</a:t>
            </a:r>
            <a:r>
              <a:rPr lang="en-US" b="1" dirty="0">
                <a:effectLst/>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c:rich>
      </c:tx>
      <c:overlay val="0"/>
    </c:title>
    <c:autoTitleDeleted val="0"/>
    <c:plotArea>
      <c:layout/>
      <c:barChart>
        <c:barDir val="bar"/>
        <c:grouping val="clustered"/>
        <c:varyColors val="0"/>
        <c:ser>
          <c:idx val="0"/>
          <c:order val="0"/>
          <c:tx>
            <c:strRef>
              <c:f>'Question 10'!$C$3</c:f>
              <c:strCache>
                <c:ptCount val="1"/>
              </c:strCache>
            </c:strRef>
          </c:tx>
          <c:spPr>
            <a:solidFill>
              <a:srgbClr val="94B777"/>
            </a:solidFill>
            <a:ln>
              <a:prstDash val="solid"/>
            </a:ln>
          </c:spPr>
          <c:invertIfNegative val="0"/>
          <c:dLbls>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'Question 10'!$A$4:$A$13</c:f>
              <c:strCache>
                <c:ptCount val="10"/>
                <c:pt idx="0">
                  <c:v>Other (Please describe):</c:v>
                </c:pt>
                <c:pt idx="1">
                  <c:v>Learn from my previous MOOC</c:v>
                </c:pt>
                <c:pt idx="2">
                  <c:v>Understand different types of MOOCs (i.e., xMOOC, cMOOC, quasi MOOC)</c:v>
                </c:pt>
                <c:pt idx="3">
                  <c:v>Investigate legal, ethical, and institutional issues related to MOOC</c:v>
                </c:pt>
                <c:pt idx="4">
                  <c:v>Seek advice from any MOOC or regular online course instructor</c:v>
                </c:pt>
                <c:pt idx="5">
                  <c:v>Investigate new and emerging learning theories</c:v>
                </c:pt>
                <c:pt idx="6">
                  <c:v>Investigate MOOC environment</c:v>
                </c:pt>
                <c:pt idx="7">
                  <c:v>Join in other MOOC courses which already established</c:v>
                </c:pt>
                <c:pt idx="8">
                  <c:v>Familiarize myself with various design tools</c:v>
                </c:pt>
                <c:pt idx="9">
                  <c:v>Build a team</c:v>
                </c:pt>
              </c:strCache>
            </c:strRef>
          </c:cat>
          <c:val>
            <c:numRef>
              <c:f>'Question 10'!$C$4:$C$13</c:f>
              <c:numCache>
                <c:formatCode>General</c:formatCode>
                <c:ptCount val="10"/>
                <c:pt idx="0">
                  <c:v>2</c:v>
                </c:pt>
                <c:pt idx="1">
                  <c:v>9</c:v>
                </c:pt>
                <c:pt idx="2">
                  <c:v>11</c:v>
                </c:pt>
                <c:pt idx="3">
                  <c:v>17</c:v>
                </c:pt>
                <c:pt idx="4">
                  <c:v>20</c:v>
                </c:pt>
                <c:pt idx="5">
                  <c:v>20</c:v>
                </c:pt>
                <c:pt idx="6">
                  <c:v>22</c:v>
                </c:pt>
                <c:pt idx="7">
                  <c:v>24</c:v>
                </c:pt>
                <c:pt idx="8">
                  <c:v>27</c:v>
                </c:pt>
                <c:pt idx="9">
                  <c:v>29</c:v>
                </c:pt>
              </c:numCache>
            </c:numRef>
          </c:val>
          <c:extLst>
            <c:ext xmlns:c16="http://schemas.microsoft.com/office/drawing/2014/chart" uri="{C3380CC4-5D6E-409C-BE32-E72D297353CC}">
              <c16:uniqueId val="{00000000-5846-42D7-9CA9-C6A5F53AAD6D}"/>
            </c:ext>
          </c:extLst>
        </c:ser>
        <c:dLbls>
          <c:showLegendKey val="0"/>
          <c:showVal val="1"/>
          <c:showCatName val="0"/>
          <c:showSerName val="0"/>
          <c:showPercent val="0"/>
          <c:showBubbleSize val="0"/>
        </c:dLbls>
        <c:gapWidth val="150"/>
        <c:overlap val="-25"/>
        <c:axId val="142160256"/>
        <c:axId val="142149120"/>
      </c:barChart>
      <c:valAx>
        <c:axId val="142149120"/>
        <c:scaling>
          <c:orientation val="minMax"/>
        </c:scaling>
        <c:delete val="1"/>
        <c:axPos val="b"/>
        <c:numFmt formatCode="General" sourceLinked="1"/>
        <c:majorTickMark val="out"/>
        <c:minorTickMark val="none"/>
        <c:tickLblPos val="nextTo"/>
        <c:crossAx val="142160256"/>
        <c:crosses val="autoZero"/>
        <c:crossBetween val="between"/>
      </c:valAx>
      <c:catAx>
        <c:axId val="142160256"/>
        <c:scaling>
          <c:orientation val="minMax"/>
        </c:scaling>
        <c:delete val="0"/>
        <c:axPos val="l"/>
        <c:numFmt formatCode="General" sourceLinked="0"/>
        <c:majorTickMark val="none"/>
        <c:minorTickMark val="none"/>
        <c:tickLblPos val="nextTo"/>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142149120"/>
        <c:crosses val="autoZero"/>
        <c:auto val="0"/>
        <c:lblAlgn val="ctr"/>
        <c:lblOffset val="100"/>
        <c:noMultiLvlLbl val="0"/>
      </c:catAx>
    </c:plotArea>
    <c:plotVisOnly val="0"/>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id-ID" b="1" dirty="0">
                <a:latin typeface="Tahoma" panose="020B0604030504040204" pitchFamily="34" charset="0"/>
                <a:ea typeface="Tahoma" panose="020B0604030504040204" pitchFamily="34" charset="0"/>
                <a:cs typeface="Tahoma" panose="020B0604030504040204" pitchFamily="34" charset="0"/>
              </a:rPr>
              <a:t>Strategy to I</a:t>
            </a:r>
            <a:r>
              <a:rPr lang="en-US" b="1" dirty="0" err="1">
                <a:latin typeface="Tahoma" panose="020B0604030504040204" pitchFamily="34" charset="0"/>
                <a:ea typeface="Tahoma" panose="020B0604030504040204" pitchFamily="34" charset="0"/>
                <a:cs typeface="Tahoma" panose="020B0604030504040204" pitchFamily="34" charset="0"/>
              </a:rPr>
              <a:t>ncreas</a:t>
            </a:r>
            <a:r>
              <a:rPr lang="id-ID" b="1" dirty="0">
                <a:latin typeface="Tahoma" panose="020B0604030504040204" pitchFamily="34" charset="0"/>
                <a:ea typeface="Tahoma" panose="020B0604030504040204" pitchFamily="34" charset="0"/>
                <a:cs typeface="Tahoma" panose="020B0604030504040204" pitchFamily="34" charset="0"/>
              </a:rPr>
              <a:t>e</a:t>
            </a:r>
            <a:r>
              <a:rPr lang="en-US" b="1" dirty="0">
                <a:latin typeface="Tahoma" panose="020B0604030504040204" pitchFamily="34" charset="0"/>
                <a:ea typeface="Tahoma" panose="020B0604030504040204" pitchFamily="34" charset="0"/>
                <a:cs typeface="Tahoma" panose="020B0604030504040204" pitchFamily="34" charset="0"/>
              </a:rPr>
              <a:t> </a:t>
            </a:r>
            <a:r>
              <a:rPr lang="id-ID" b="1" dirty="0">
                <a:latin typeface="Tahoma" panose="020B0604030504040204" pitchFamily="34" charset="0"/>
                <a:ea typeface="Tahoma" panose="020B0604030504040204" pitchFamily="34" charset="0"/>
                <a:cs typeface="Tahoma" panose="020B0604030504040204" pitchFamily="34" charset="0"/>
              </a:rPr>
              <a:t>P</a:t>
            </a:r>
            <a:r>
              <a:rPr lang="en-US" b="1" dirty="0" err="1">
                <a:latin typeface="Tahoma" panose="020B0604030504040204" pitchFamily="34" charset="0"/>
                <a:ea typeface="Tahoma" panose="020B0604030504040204" pitchFamily="34" charset="0"/>
                <a:cs typeface="Tahoma" panose="020B0604030504040204" pitchFamily="34" charset="0"/>
              </a:rPr>
              <a:t>articipants</a:t>
            </a:r>
            <a:r>
              <a:rPr lang="en-US" b="1" dirty="0">
                <a:latin typeface="Tahoma" panose="020B0604030504040204" pitchFamily="34" charset="0"/>
                <a:ea typeface="Tahoma" panose="020B0604030504040204" pitchFamily="34" charset="0"/>
                <a:cs typeface="Tahoma" panose="020B0604030504040204" pitchFamily="34" charset="0"/>
              </a:rPr>
              <a:t>’ </a:t>
            </a:r>
            <a:r>
              <a:rPr lang="id-ID" b="1" dirty="0">
                <a:latin typeface="Tahoma" panose="020B0604030504040204" pitchFamily="34" charset="0"/>
                <a:ea typeface="Tahoma" panose="020B0604030504040204" pitchFamily="34" charset="0"/>
                <a:cs typeface="Tahoma" panose="020B0604030504040204" pitchFamily="34" charset="0"/>
              </a:rPr>
              <a:t>Attraction </a:t>
            </a:r>
            <a:r>
              <a:rPr lang="id-ID" b="1" dirty="0">
                <a:effectLst/>
                <a:latin typeface="Tahoma" panose="020B0604030504040204" pitchFamily="34" charset="0"/>
                <a:ea typeface="Tahoma" panose="020B0604030504040204" pitchFamily="34" charset="0"/>
                <a:cs typeface="Tahoma" panose="020B0604030504040204" pitchFamily="34" charset="0"/>
              </a:rPr>
              <a:t>(n=46)</a:t>
            </a:r>
            <a:r>
              <a:rPr lang="en-US" b="1" dirty="0">
                <a:effectLst/>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c:rich>
      </c:tx>
      <c:overlay val="0"/>
    </c:title>
    <c:autoTitleDeleted val="0"/>
    <c:plotArea>
      <c:layout/>
      <c:barChart>
        <c:barDir val="bar"/>
        <c:grouping val="clustered"/>
        <c:varyColors val="0"/>
        <c:ser>
          <c:idx val="0"/>
          <c:order val="0"/>
          <c:tx>
            <c:strRef>
              <c:f>'Question 14'!$C$3</c:f>
              <c:strCache>
                <c:ptCount val="1"/>
              </c:strCache>
            </c:strRef>
          </c:tx>
          <c:spPr>
            <a:solidFill>
              <a:srgbClr val="94B777"/>
            </a:solidFill>
            <a:ln>
              <a:prstDash val="solid"/>
            </a:ln>
          </c:spPr>
          <c:invertIfNegative val="0"/>
          <c:dLbls>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'Question 14'!$A$4:$A$15</c:f>
              <c:strCache>
                <c:ptCount val="12"/>
                <c:pt idx="0">
                  <c:v>Other (Please describe):</c:v>
                </c:pt>
                <c:pt idx="1">
                  <c:v>Post prior student testimonials</c:v>
                </c:pt>
                <c:pt idx="2">
                  <c:v>Provide video trailer</c:v>
                </c:pt>
                <c:pt idx="3">
                  <c:v>Provide personal email and/or social media information</c:v>
                </c:pt>
                <c:pt idx="4">
                  <c:v>Post examples of what learners are expected to complete (e.g., prior student work)</c:v>
                </c:pt>
                <c:pt idx="5">
                  <c:v>Explain the pre-requisite knowledge early on</c:v>
                </c:pt>
                <c:pt idx="6">
                  <c:v>Design a visual depicting the path to success in this course</c:v>
                </c:pt>
                <c:pt idx="7">
                  <c:v>Lay out instructor’s expectations</c:v>
                </c:pt>
                <c:pt idx="8">
                  <c:v>Provide welcoming lectures</c:v>
                </c:pt>
                <c:pt idx="9">
                  <c:v>Design a list of the steps to complete for success in this course</c:v>
                </c:pt>
                <c:pt idx="10">
                  <c:v>Offer recognition (e.g., certificate, badge, points, etc)</c:v>
                </c:pt>
                <c:pt idx="11">
                  <c:v>Provide course information</c:v>
                </c:pt>
              </c:strCache>
            </c:strRef>
          </c:cat>
          <c:val>
            <c:numRef>
              <c:f>'Question 14'!$C$4:$C$15</c:f>
              <c:numCache>
                <c:formatCode>General</c:formatCode>
                <c:ptCount val="12"/>
                <c:pt idx="0">
                  <c:v>4</c:v>
                </c:pt>
                <c:pt idx="1">
                  <c:v>11</c:v>
                </c:pt>
                <c:pt idx="2">
                  <c:v>13</c:v>
                </c:pt>
                <c:pt idx="3">
                  <c:v>13</c:v>
                </c:pt>
                <c:pt idx="4">
                  <c:v>14</c:v>
                </c:pt>
                <c:pt idx="5">
                  <c:v>16</c:v>
                </c:pt>
                <c:pt idx="6">
                  <c:v>16</c:v>
                </c:pt>
                <c:pt idx="7">
                  <c:v>17</c:v>
                </c:pt>
                <c:pt idx="8">
                  <c:v>20</c:v>
                </c:pt>
                <c:pt idx="9">
                  <c:v>24</c:v>
                </c:pt>
                <c:pt idx="10">
                  <c:v>26</c:v>
                </c:pt>
                <c:pt idx="11">
                  <c:v>31</c:v>
                </c:pt>
              </c:numCache>
            </c:numRef>
          </c:val>
          <c:extLst>
            <c:ext xmlns:c16="http://schemas.microsoft.com/office/drawing/2014/chart" uri="{C3380CC4-5D6E-409C-BE32-E72D297353CC}">
              <c16:uniqueId val="{00000000-A450-4705-B474-04729CCC19F1}"/>
            </c:ext>
          </c:extLst>
        </c:ser>
        <c:dLbls>
          <c:showLegendKey val="0"/>
          <c:showVal val="1"/>
          <c:showCatName val="0"/>
          <c:showSerName val="0"/>
          <c:showPercent val="0"/>
          <c:showBubbleSize val="0"/>
        </c:dLbls>
        <c:gapWidth val="150"/>
        <c:overlap val="-25"/>
        <c:axId val="142082816"/>
        <c:axId val="142208000"/>
      </c:barChart>
      <c:valAx>
        <c:axId val="142208000"/>
        <c:scaling>
          <c:orientation val="minMax"/>
        </c:scaling>
        <c:delete val="1"/>
        <c:axPos val="b"/>
        <c:numFmt formatCode="General" sourceLinked="1"/>
        <c:majorTickMark val="out"/>
        <c:minorTickMark val="none"/>
        <c:tickLblPos val="nextTo"/>
        <c:crossAx val="142082816"/>
        <c:crosses val="autoZero"/>
        <c:crossBetween val="between"/>
      </c:valAx>
      <c:catAx>
        <c:axId val="142082816"/>
        <c:scaling>
          <c:orientation val="minMax"/>
        </c:scaling>
        <c:delete val="0"/>
        <c:axPos val="l"/>
        <c:numFmt formatCode="General" sourceLinked="0"/>
        <c:majorTickMark val="none"/>
        <c:minorTickMark val="none"/>
        <c:tickLblPos val="nextTo"/>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142208000"/>
        <c:crosses val="autoZero"/>
        <c:auto val="0"/>
        <c:lblAlgn val="ctr"/>
        <c:lblOffset val="100"/>
        <c:noMultiLvlLbl val="0"/>
      </c:catAx>
    </c:plotArea>
    <c:plotVisOnly val="0"/>
    <c:dispBlanksAs val="gap"/>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id-ID" b="1" dirty="0">
                <a:latin typeface="Tahoma" panose="020B0604030504040204" pitchFamily="34" charset="0"/>
                <a:ea typeface="Tahoma" panose="020B0604030504040204" pitchFamily="34" charset="0"/>
                <a:cs typeface="Tahoma" panose="020B0604030504040204" pitchFamily="34" charset="0"/>
              </a:rPr>
              <a:t>S</a:t>
            </a:r>
            <a:r>
              <a:rPr lang="en-US" b="1" dirty="0" err="1">
                <a:latin typeface="Tahoma" panose="020B0604030504040204" pitchFamily="34" charset="0"/>
                <a:ea typeface="Tahoma" panose="020B0604030504040204" pitchFamily="34" charset="0"/>
                <a:cs typeface="Tahoma" panose="020B0604030504040204" pitchFamily="34" charset="0"/>
              </a:rPr>
              <a:t>trategy</a:t>
            </a:r>
            <a:r>
              <a:rPr lang="en-US" b="1" dirty="0">
                <a:latin typeface="Tahoma" panose="020B0604030504040204" pitchFamily="34" charset="0"/>
                <a:ea typeface="Tahoma" panose="020B0604030504040204" pitchFamily="34" charset="0"/>
                <a:cs typeface="Tahoma" panose="020B0604030504040204" pitchFamily="34" charset="0"/>
              </a:rPr>
              <a:t> to </a:t>
            </a:r>
            <a:r>
              <a:rPr lang="id-ID" b="1" dirty="0">
                <a:latin typeface="Tahoma" panose="020B0604030504040204" pitchFamily="34" charset="0"/>
                <a:ea typeface="Tahoma" panose="020B0604030504040204" pitchFamily="34" charset="0"/>
                <a:cs typeface="Tahoma" panose="020B0604030504040204" pitchFamily="34" charset="0"/>
              </a:rPr>
              <a:t>I</a:t>
            </a:r>
            <a:r>
              <a:rPr lang="en-US" b="1" dirty="0" err="1">
                <a:latin typeface="Tahoma" panose="020B0604030504040204" pitchFamily="34" charset="0"/>
                <a:ea typeface="Tahoma" panose="020B0604030504040204" pitchFamily="34" charset="0"/>
                <a:cs typeface="Tahoma" panose="020B0604030504040204" pitchFamily="34" charset="0"/>
              </a:rPr>
              <a:t>ncrease</a:t>
            </a:r>
            <a:r>
              <a:rPr lang="en-US" b="1" dirty="0">
                <a:latin typeface="Tahoma" panose="020B0604030504040204" pitchFamily="34" charset="0"/>
                <a:ea typeface="Tahoma" panose="020B0604030504040204" pitchFamily="34" charset="0"/>
                <a:cs typeface="Tahoma" panose="020B0604030504040204" pitchFamily="34" charset="0"/>
              </a:rPr>
              <a:t> </a:t>
            </a:r>
            <a:r>
              <a:rPr lang="id-ID" b="1" dirty="0">
                <a:latin typeface="Tahoma" panose="020B0604030504040204" pitchFamily="34" charset="0"/>
                <a:ea typeface="Tahoma" panose="020B0604030504040204" pitchFamily="34" charset="0"/>
                <a:cs typeface="Tahoma" panose="020B0604030504040204" pitchFamily="34" charset="0"/>
              </a:rPr>
              <a:t>P</a:t>
            </a:r>
            <a:r>
              <a:rPr lang="en-US" b="1" dirty="0" err="1">
                <a:latin typeface="Tahoma" panose="020B0604030504040204" pitchFamily="34" charset="0"/>
                <a:ea typeface="Tahoma" panose="020B0604030504040204" pitchFamily="34" charset="0"/>
                <a:cs typeface="Tahoma" panose="020B0604030504040204" pitchFamily="34" charset="0"/>
              </a:rPr>
              <a:t>articipation</a:t>
            </a:r>
            <a:r>
              <a:rPr lang="id-ID" b="1" dirty="0">
                <a:latin typeface="Tahoma" panose="020B0604030504040204" pitchFamily="34" charset="0"/>
                <a:ea typeface="Tahoma" panose="020B0604030504040204" pitchFamily="34" charset="0"/>
                <a:cs typeface="Tahoma" panose="020B0604030504040204" pitchFamily="34" charset="0"/>
              </a:rPr>
              <a:t> </a:t>
            </a:r>
            <a:r>
              <a:rPr lang="id-ID" b="1" dirty="0">
                <a:effectLst/>
                <a:latin typeface="Tahoma" panose="020B0604030504040204" pitchFamily="34" charset="0"/>
                <a:ea typeface="Tahoma" panose="020B0604030504040204" pitchFamily="34" charset="0"/>
                <a:cs typeface="Tahoma" panose="020B0604030504040204" pitchFamily="34" charset="0"/>
              </a:rPr>
              <a:t>(n=46)</a:t>
            </a:r>
            <a:r>
              <a:rPr lang="en-US" b="1" dirty="0">
                <a:effectLst/>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c:rich>
      </c:tx>
      <c:overlay val="0"/>
    </c:title>
    <c:autoTitleDeleted val="0"/>
    <c:plotArea>
      <c:layout/>
      <c:barChart>
        <c:barDir val="bar"/>
        <c:grouping val="clustered"/>
        <c:varyColors val="0"/>
        <c:ser>
          <c:idx val="0"/>
          <c:order val="0"/>
          <c:tx>
            <c:strRef>
              <c:f>'Question 15'!$C$3</c:f>
              <c:strCache>
                <c:ptCount val="1"/>
              </c:strCache>
            </c:strRef>
          </c:tx>
          <c:spPr>
            <a:solidFill>
              <a:srgbClr val="94B777"/>
            </a:solidFill>
            <a:ln>
              <a:prstDash val="solid"/>
            </a:ln>
          </c:spPr>
          <c:invertIfNegative val="0"/>
          <c:dLbls>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'Question 15'!$A$4:$A$16</c:f>
              <c:strCache>
                <c:ptCount val="13"/>
                <c:pt idx="0">
                  <c:v>Other (Please describe):</c:v>
                </c:pt>
                <c:pt idx="1">
                  <c:v>Conduct recorded live video broadcasts</c:v>
                </c:pt>
                <c:pt idx="2">
                  <c:v>Offer automated system feedback on their tasks or examinations</c:v>
                </c:pt>
                <c:pt idx="3">
                  <c:v>Organize peer groups or collaborative teams</c:v>
                </c:pt>
                <c:pt idx="4">
                  <c:v>Provide study guides</c:v>
                </c:pt>
                <c:pt idx="5">
                  <c:v>Encourage participants to do an authentic project</c:v>
                </c:pt>
                <c:pt idx="6">
                  <c:v>Provide assignments</c:v>
                </c:pt>
                <c:pt idx="7">
                  <c:v>Offer human feedback on their tasks and ideas</c:v>
                </c:pt>
                <c:pt idx="8">
                  <c:v>Provide quizzes</c:v>
                </c:pt>
                <c:pt idx="9">
                  <c:v>Attempt to create learning communities</c:v>
                </c:pt>
                <c:pt idx="10">
                  <c:v>Assign optional readings, videos, or other learning materials</c:v>
                </c:pt>
                <c:pt idx="11">
                  <c:v>Use multimedia (e.g., video lectures, audio files, info-graphics)</c:v>
                </c:pt>
                <c:pt idx="12">
                  <c:v>Give certificates/badges</c:v>
                </c:pt>
              </c:strCache>
            </c:strRef>
          </c:cat>
          <c:val>
            <c:numRef>
              <c:f>'Question 15'!$C$4:$C$16</c:f>
              <c:numCache>
                <c:formatCode>General</c:formatCode>
                <c:ptCount val="13"/>
                <c:pt idx="0">
                  <c:v>2</c:v>
                </c:pt>
                <c:pt idx="1">
                  <c:v>9</c:v>
                </c:pt>
                <c:pt idx="2">
                  <c:v>10</c:v>
                </c:pt>
                <c:pt idx="3">
                  <c:v>12</c:v>
                </c:pt>
                <c:pt idx="4">
                  <c:v>16</c:v>
                </c:pt>
                <c:pt idx="5">
                  <c:v>18</c:v>
                </c:pt>
                <c:pt idx="6">
                  <c:v>22</c:v>
                </c:pt>
                <c:pt idx="7">
                  <c:v>22</c:v>
                </c:pt>
                <c:pt idx="8">
                  <c:v>23</c:v>
                </c:pt>
                <c:pt idx="9">
                  <c:v>25</c:v>
                </c:pt>
                <c:pt idx="10">
                  <c:v>25</c:v>
                </c:pt>
                <c:pt idx="11">
                  <c:v>26</c:v>
                </c:pt>
                <c:pt idx="12">
                  <c:v>28</c:v>
                </c:pt>
              </c:numCache>
            </c:numRef>
          </c:val>
          <c:extLst>
            <c:ext xmlns:c16="http://schemas.microsoft.com/office/drawing/2014/chart" uri="{C3380CC4-5D6E-409C-BE32-E72D297353CC}">
              <c16:uniqueId val="{00000000-EE8C-433D-9A5A-499745DD7821}"/>
            </c:ext>
          </c:extLst>
        </c:ser>
        <c:dLbls>
          <c:showLegendKey val="0"/>
          <c:showVal val="1"/>
          <c:showCatName val="0"/>
          <c:showSerName val="0"/>
          <c:showPercent val="0"/>
          <c:showBubbleSize val="0"/>
        </c:dLbls>
        <c:gapWidth val="150"/>
        <c:overlap val="-25"/>
        <c:axId val="141693696"/>
        <c:axId val="142146560"/>
      </c:barChart>
      <c:valAx>
        <c:axId val="142146560"/>
        <c:scaling>
          <c:orientation val="minMax"/>
        </c:scaling>
        <c:delete val="1"/>
        <c:axPos val="b"/>
        <c:numFmt formatCode="General" sourceLinked="1"/>
        <c:majorTickMark val="none"/>
        <c:minorTickMark val="none"/>
        <c:tickLblPos val="nextTo"/>
        <c:crossAx val="141693696"/>
        <c:crosses val="autoZero"/>
        <c:crossBetween val="between"/>
      </c:valAx>
      <c:catAx>
        <c:axId val="141693696"/>
        <c:scaling>
          <c:orientation val="minMax"/>
        </c:scaling>
        <c:delete val="0"/>
        <c:axPos val="l"/>
        <c:numFmt formatCode="General" sourceLinked="0"/>
        <c:majorTickMark val="none"/>
        <c:minorTickMark val="none"/>
        <c:tickLblPos val="nextTo"/>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142146560"/>
        <c:crosses val="autoZero"/>
        <c:auto val="0"/>
        <c:lblAlgn val="ctr"/>
        <c:lblOffset val="100"/>
        <c:noMultiLvlLbl val="0"/>
      </c:catAx>
    </c:plotArea>
    <c:plotVisOnly val="0"/>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Research</a:t>
            </a:r>
            <a:r>
              <a:rPr lang="en-US" baseline="0"/>
              <a:t> focuses of empirical MOOCs studies</a:t>
            </a:r>
            <a:endParaRPr lang="en-US"/>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Focus!$B$13:$B$17</c:f>
              <c:strCache>
                <c:ptCount val="5"/>
                <c:pt idx="0">
                  <c:v>Context and impact</c:v>
                </c:pt>
                <c:pt idx="1">
                  <c:v>Instructor-focused</c:v>
                </c:pt>
                <c:pt idx="2">
                  <c:v>Others</c:v>
                </c:pt>
                <c:pt idx="3">
                  <c:v>Design-focused</c:v>
                </c:pt>
                <c:pt idx="4">
                  <c:v>Student-focused</c:v>
                </c:pt>
              </c:strCache>
            </c:strRef>
          </c:cat>
          <c:val>
            <c:numRef>
              <c:f>Focus!$C$13:$C$17</c:f>
              <c:numCache>
                <c:formatCode>General</c:formatCode>
                <c:ptCount val="5"/>
                <c:pt idx="0">
                  <c:v>2</c:v>
                </c:pt>
                <c:pt idx="1">
                  <c:v>5</c:v>
                </c:pt>
                <c:pt idx="2">
                  <c:v>8</c:v>
                </c:pt>
                <c:pt idx="3">
                  <c:v>8</c:v>
                </c:pt>
                <c:pt idx="4">
                  <c:v>28</c:v>
                </c:pt>
              </c:numCache>
            </c:numRef>
          </c:val>
          <c:extLst>
            <c:ext xmlns:c16="http://schemas.microsoft.com/office/drawing/2014/chart" uri="{C3380CC4-5D6E-409C-BE32-E72D297353CC}">
              <c16:uniqueId val="{00000000-910A-4430-90D7-791FAF58D2F2}"/>
            </c:ext>
          </c:extLst>
        </c:ser>
        <c:dLbls>
          <c:showLegendKey val="0"/>
          <c:showVal val="0"/>
          <c:showCatName val="0"/>
          <c:showSerName val="0"/>
          <c:showPercent val="0"/>
          <c:showBubbleSize val="0"/>
        </c:dLbls>
        <c:gapWidth val="182"/>
        <c:axId val="139991296"/>
        <c:axId val="140001280"/>
      </c:barChart>
      <c:catAx>
        <c:axId val="139991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001280"/>
        <c:crosses val="autoZero"/>
        <c:auto val="1"/>
        <c:lblAlgn val="ctr"/>
        <c:lblOffset val="100"/>
        <c:noMultiLvlLbl val="0"/>
      </c:catAx>
      <c:valAx>
        <c:axId val="140001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99129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id-ID"/>
              <a:t>P</a:t>
            </a:r>
            <a:r>
              <a:rPr lang="en-US"/>
              <a:t>articipation </a:t>
            </a:r>
            <a:r>
              <a:rPr lang="id-ID"/>
              <a:t>M</a:t>
            </a:r>
            <a:r>
              <a:rPr lang="en-US"/>
              <a:t>onitor</a:t>
            </a:r>
            <a:r>
              <a:rPr lang="id-ID"/>
              <a:t>ing</a:t>
            </a:r>
            <a:r>
              <a:rPr lang="en-US"/>
              <a:t> or </a:t>
            </a:r>
            <a:r>
              <a:rPr lang="id-ID"/>
              <a:t>T</a:t>
            </a:r>
            <a:r>
              <a:rPr lang="en-US"/>
              <a:t>rack</a:t>
            </a:r>
            <a:r>
              <a:rPr lang="id-ID"/>
              <a:t>ing (n=46)</a:t>
            </a:r>
            <a:r>
              <a:rPr lang="en-US"/>
              <a:t> </a:t>
            </a:r>
          </a:p>
        </c:rich>
      </c:tx>
      <c:overlay val="0"/>
    </c:title>
    <c:autoTitleDeleted val="0"/>
    <c:plotArea>
      <c:layout/>
      <c:barChart>
        <c:barDir val="bar"/>
        <c:grouping val="clustered"/>
        <c:varyColors val="0"/>
        <c:ser>
          <c:idx val="0"/>
          <c:order val="0"/>
          <c:tx>
            <c:strRef>
              <c:f>'Question 17'!$B$3</c:f>
              <c:strCache>
                <c:ptCount val="1"/>
                <c:pt idx="0">
                  <c:v>Responses</c:v>
                </c:pt>
              </c:strCache>
            </c:strRef>
          </c:tx>
          <c:spPr>
            <a:solidFill>
              <a:srgbClr val="94B777"/>
            </a:solidFill>
            <a:ln>
              <a:prstDash val="solid"/>
            </a:ln>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'Question 17'!$A$4:$A$13</c:f>
              <c:strCache>
                <c:ptCount val="10"/>
                <c:pt idx="0">
                  <c:v>Other (Please describe):</c:v>
                </c:pt>
                <c:pt idx="1">
                  <c:v>Not applicable (learner progress is not monitored or tracked in this MOOC)</c:v>
                </c:pt>
                <c:pt idx="2">
                  <c:v>Peer or group member reports</c:v>
                </c:pt>
                <c:pt idx="3">
                  <c:v>Hybrid system of two or more of the above</c:v>
                </c:pt>
                <c:pt idx="4">
                  <c:v>Personal tracking from teaching assistants</c:v>
                </c:pt>
                <c:pt idx="5">
                  <c:v>Teaching assistants feedback</c:v>
                </c:pt>
                <c:pt idx="6">
                  <c:v>Personal tracking from instructor</c:v>
                </c:pt>
                <c:pt idx="7">
                  <c:v>Modular or unit based progress</c:v>
                </c:pt>
                <c:pt idx="8">
                  <c:v>Weekly or daily reports offered by learning analytics</c:v>
                </c:pt>
                <c:pt idx="9">
                  <c:v>Self-monitoring and self-evaluation</c:v>
                </c:pt>
              </c:strCache>
            </c:strRef>
          </c:cat>
          <c:val>
            <c:numRef>
              <c:f>'Question 17'!$C$4:$C$13</c:f>
              <c:numCache>
                <c:formatCode>General</c:formatCode>
                <c:ptCount val="10"/>
                <c:pt idx="0">
                  <c:v>2</c:v>
                </c:pt>
                <c:pt idx="1">
                  <c:v>3</c:v>
                </c:pt>
                <c:pt idx="2">
                  <c:v>8</c:v>
                </c:pt>
                <c:pt idx="3">
                  <c:v>9</c:v>
                </c:pt>
                <c:pt idx="4">
                  <c:v>12</c:v>
                </c:pt>
                <c:pt idx="5">
                  <c:v>14</c:v>
                </c:pt>
                <c:pt idx="6">
                  <c:v>17</c:v>
                </c:pt>
                <c:pt idx="7">
                  <c:v>19</c:v>
                </c:pt>
                <c:pt idx="8">
                  <c:v>21</c:v>
                </c:pt>
                <c:pt idx="9">
                  <c:v>21</c:v>
                </c:pt>
              </c:numCache>
            </c:numRef>
          </c:val>
          <c:extLst>
            <c:ext xmlns:c16="http://schemas.microsoft.com/office/drawing/2014/chart" uri="{C3380CC4-5D6E-409C-BE32-E72D297353CC}">
              <c16:uniqueId val="{00000000-4AEC-47BD-99BF-BF5C93A2F992}"/>
            </c:ext>
          </c:extLst>
        </c:ser>
        <c:dLbls>
          <c:showLegendKey val="0"/>
          <c:showVal val="1"/>
          <c:showCatName val="0"/>
          <c:showSerName val="0"/>
          <c:showPercent val="0"/>
          <c:showBubbleSize val="0"/>
        </c:dLbls>
        <c:gapWidth val="150"/>
        <c:overlap val="-25"/>
        <c:axId val="141767040"/>
        <c:axId val="141714944"/>
      </c:barChart>
      <c:valAx>
        <c:axId val="141714944"/>
        <c:scaling>
          <c:orientation val="minMax"/>
        </c:scaling>
        <c:delete val="1"/>
        <c:axPos val="b"/>
        <c:numFmt formatCode="General" sourceLinked="1"/>
        <c:majorTickMark val="out"/>
        <c:minorTickMark val="none"/>
        <c:tickLblPos val="nextTo"/>
        <c:crossAx val="141767040"/>
        <c:crosses val="autoZero"/>
        <c:crossBetween val="between"/>
      </c:valAx>
      <c:catAx>
        <c:axId val="141767040"/>
        <c:scaling>
          <c:orientation val="minMax"/>
        </c:scaling>
        <c:delete val="0"/>
        <c:axPos val="l"/>
        <c:numFmt formatCode="General" sourceLinked="0"/>
        <c:majorTickMark val="none"/>
        <c:minorTickMark val="none"/>
        <c:tickLblPos val="nextTo"/>
        <c:txPr>
          <a:bodyPr/>
          <a:lstStyle/>
          <a:p>
            <a:pPr>
              <a:defRPr sz="1400"/>
            </a:pPr>
            <a:endParaRPr lang="en-US"/>
          </a:p>
        </c:txPr>
        <c:crossAx val="141714944"/>
        <c:crosses val="autoZero"/>
        <c:auto val="0"/>
        <c:lblAlgn val="ctr"/>
        <c:lblOffset val="100"/>
        <c:noMultiLvlLbl val="0"/>
      </c:catAx>
    </c:plotArea>
    <c:plotVisOnly val="0"/>
    <c:dispBlanksAs val="gap"/>
    <c:showDLblsOverMax val="0"/>
  </c:chart>
  <c:txPr>
    <a:bodyPr/>
    <a:lstStyle/>
    <a:p>
      <a:pPr>
        <a:defRPr>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id-ID" b="1" dirty="0">
                <a:latin typeface="Georgia" panose="02040502050405020303" pitchFamily="18" charset="0"/>
              </a:rPr>
              <a:t>Ways to A</a:t>
            </a:r>
            <a:r>
              <a:rPr lang="en-US" b="1" dirty="0" err="1">
                <a:latin typeface="Georgia" panose="02040502050405020303" pitchFamily="18" charset="0"/>
              </a:rPr>
              <a:t>ssess</a:t>
            </a:r>
            <a:r>
              <a:rPr lang="en-US" b="1" dirty="0">
                <a:latin typeface="Georgia" panose="02040502050405020303" pitchFamily="18" charset="0"/>
              </a:rPr>
              <a:t> </a:t>
            </a:r>
            <a:r>
              <a:rPr lang="id-ID" b="1" dirty="0">
                <a:latin typeface="Georgia" panose="02040502050405020303" pitchFamily="18" charset="0"/>
              </a:rPr>
              <a:t>P</a:t>
            </a:r>
            <a:r>
              <a:rPr lang="en-US" b="1" dirty="0" err="1">
                <a:latin typeface="Georgia" panose="02040502050405020303" pitchFamily="18" charset="0"/>
              </a:rPr>
              <a:t>articipants</a:t>
            </a:r>
            <a:r>
              <a:rPr lang="en-US" b="1" dirty="0">
                <a:latin typeface="Georgia" panose="02040502050405020303" pitchFamily="18" charset="0"/>
              </a:rPr>
              <a:t>’ </a:t>
            </a:r>
            <a:r>
              <a:rPr lang="id-ID" b="1" dirty="0">
                <a:latin typeface="Georgia" panose="02040502050405020303" pitchFamily="18" charset="0"/>
              </a:rPr>
              <a:t>L</a:t>
            </a:r>
            <a:r>
              <a:rPr lang="en-US" b="1" dirty="0">
                <a:latin typeface="Georgia" panose="02040502050405020303" pitchFamily="18" charset="0"/>
              </a:rPr>
              <a:t>earning</a:t>
            </a:r>
            <a:r>
              <a:rPr lang="id-ID" b="1" dirty="0">
                <a:latin typeface="Georgia" panose="02040502050405020303" pitchFamily="18" charset="0"/>
              </a:rPr>
              <a:t> </a:t>
            </a:r>
            <a:r>
              <a:rPr lang="id-ID" b="1" dirty="0">
                <a:effectLst/>
                <a:latin typeface="Georgia" panose="02040502050405020303" pitchFamily="18" charset="0"/>
              </a:rPr>
              <a:t>(n=46)</a:t>
            </a:r>
            <a:r>
              <a:rPr lang="en-US" b="1" dirty="0">
                <a:effectLst/>
                <a:latin typeface="Georgia" panose="02040502050405020303" pitchFamily="18" charset="0"/>
              </a:rPr>
              <a:t> </a:t>
            </a:r>
            <a:endParaRPr lang="en-US" b="1" dirty="0">
              <a:latin typeface="Georgia" panose="02040502050405020303" pitchFamily="18" charset="0"/>
            </a:endParaRPr>
          </a:p>
        </c:rich>
      </c:tx>
      <c:overlay val="0"/>
    </c:title>
    <c:autoTitleDeleted val="0"/>
    <c:plotArea>
      <c:layout/>
      <c:barChart>
        <c:barDir val="bar"/>
        <c:grouping val="clustered"/>
        <c:varyColors val="0"/>
        <c:ser>
          <c:idx val="0"/>
          <c:order val="0"/>
          <c:tx>
            <c:strRef>
              <c:f>'Question 19'!$C$3</c:f>
              <c:strCache>
                <c:ptCount val="1"/>
              </c:strCache>
            </c:strRef>
          </c:tx>
          <c:spPr>
            <a:solidFill>
              <a:srgbClr val="94B777"/>
            </a:solidFill>
            <a:ln>
              <a:prstDash val="solid"/>
            </a:ln>
          </c:spPr>
          <c:invertIfNegative val="0"/>
          <c:dLbls>
            <c:spPr>
              <a:noFill/>
              <a:ln>
                <a:noFill/>
              </a:ln>
              <a:effectLst/>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'Question 19'!$A$4:$A$12</c:f>
              <c:strCache>
                <c:ptCount val="9"/>
                <c:pt idx="0">
                  <c:v>Participant blog/website</c:v>
                </c:pt>
                <c:pt idx="1">
                  <c:v>Not applicable</c:v>
                </c:pt>
                <c:pt idx="2">
                  <c:v>Other (Please describe):</c:v>
                </c:pt>
                <c:pt idx="3">
                  <c:v>Participant artifacts</c:v>
                </c:pt>
                <c:pt idx="4">
                  <c:v>Papers</c:v>
                </c:pt>
                <c:pt idx="5">
                  <c:v>Participant log data</c:v>
                </c:pt>
                <c:pt idx="6">
                  <c:v>Presentations (e.g., at class, conference, other events)</c:v>
                </c:pt>
                <c:pt idx="7">
                  <c:v>Participant e-portfolio</c:v>
                </c:pt>
                <c:pt idx="8">
                  <c:v>Quizzes/Tests</c:v>
                </c:pt>
              </c:strCache>
            </c:strRef>
          </c:cat>
          <c:val>
            <c:numRef>
              <c:f>'Question 19'!$C$4:$C$12</c:f>
              <c:numCache>
                <c:formatCode>General</c:formatCode>
                <c:ptCount val="9"/>
                <c:pt idx="0">
                  <c:v>4</c:v>
                </c:pt>
                <c:pt idx="1">
                  <c:v>4</c:v>
                </c:pt>
                <c:pt idx="2">
                  <c:v>6</c:v>
                </c:pt>
                <c:pt idx="3">
                  <c:v>8</c:v>
                </c:pt>
                <c:pt idx="4">
                  <c:v>8</c:v>
                </c:pt>
                <c:pt idx="5">
                  <c:v>12</c:v>
                </c:pt>
                <c:pt idx="6">
                  <c:v>14</c:v>
                </c:pt>
                <c:pt idx="7">
                  <c:v>17</c:v>
                </c:pt>
                <c:pt idx="8">
                  <c:v>29</c:v>
                </c:pt>
              </c:numCache>
            </c:numRef>
          </c:val>
          <c:extLst>
            <c:ext xmlns:c16="http://schemas.microsoft.com/office/drawing/2014/chart" uri="{C3380CC4-5D6E-409C-BE32-E72D297353CC}">
              <c16:uniqueId val="{00000000-D373-4226-A785-8FB0264EA52C}"/>
            </c:ext>
          </c:extLst>
        </c:ser>
        <c:dLbls>
          <c:showLegendKey val="0"/>
          <c:showVal val="1"/>
          <c:showCatName val="0"/>
          <c:showSerName val="0"/>
          <c:showPercent val="0"/>
          <c:showBubbleSize val="0"/>
        </c:dLbls>
        <c:gapWidth val="150"/>
        <c:overlap val="-25"/>
        <c:axId val="141816192"/>
        <c:axId val="141800960"/>
      </c:barChart>
      <c:valAx>
        <c:axId val="141800960"/>
        <c:scaling>
          <c:orientation val="minMax"/>
        </c:scaling>
        <c:delete val="1"/>
        <c:axPos val="b"/>
        <c:numFmt formatCode="General" sourceLinked="1"/>
        <c:majorTickMark val="out"/>
        <c:minorTickMark val="none"/>
        <c:tickLblPos val="nextTo"/>
        <c:crossAx val="141816192"/>
        <c:crosses val="autoZero"/>
        <c:crossBetween val="between"/>
      </c:valAx>
      <c:catAx>
        <c:axId val="141816192"/>
        <c:scaling>
          <c:orientation val="minMax"/>
        </c:scaling>
        <c:delete val="0"/>
        <c:axPos val="l"/>
        <c:numFmt formatCode="General" sourceLinked="0"/>
        <c:majorTickMark val="none"/>
        <c:minorTickMark val="none"/>
        <c:tickLblPos val="nextTo"/>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141800960"/>
        <c:crosses val="autoZero"/>
        <c:auto val="0"/>
        <c:lblAlgn val="ctr"/>
        <c:lblOffset val="100"/>
        <c:noMultiLvlLbl val="0"/>
      </c:catAx>
    </c:plotArea>
    <c:plotVisOnly val="0"/>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id-ID" b="1" dirty="0">
                <a:latin typeface="Tahoma" panose="020B0604030504040204" pitchFamily="34" charset="0"/>
                <a:ea typeface="Tahoma" panose="020B0604030504040204" pitchFamily="34" charset="0"/>
                <a:cs typeface="Tahoma" panose="020B0604030504040204" pitchFamily="34" charset="0"/>
              </a:rPr>
              <a:t>The Way</a:t>
            </a:r>
            <a:r>
              <a:rPr lang="id-ID" b="1" baseline="0" dirty="0">
                <a:latin typeface="Tahoma" panose="020B0604030504040204" pitchFamily="34" charset="0"/>
                <a:ea typeface="Tahoma" panose="020B0604030504040204" pitchFamily="34" charset="0"/>
                <a:cs typeface="Tahoma" panose="020B0604030504040204" pitchFamily="34" charset="0"/>
              </a:rPr>
              <a:t> P</a:t>
            </a:r>
            <a:r>
              <a:rPr lang="en-US" b="1" dirty="0" err="1">
                <a:latin typeface="Tahoma" panose="020B0604030504040204" pitchFamily="34" charset="0"/>
                <a:ea typeface="Tahoma" panose="020B0604030504040204" pitchFamily="34" charset="0"/>
                <a:cs typeface="Tahoma" panose="020B0604030504040204" pitchFamily="34" charset="0"/>
              </a:rPr>
              <a:t>articipants</a:t>
            </a:r>
            <a:r>
              <a:rPr lang="en-US" b="1" dirty="0">
                <a:latin typeface="Tahoma" panose="020B0604030504040204" pitchFamily="34" charset="0"/>
                <a:ea typeface="Tahoma" panose="020B0604030504040204" pitchFamily="34" charset="0"/>
                <a:cs typeface="Tahoma" panose="020B0604030504040204" pitchFamily="34" charset="0"/>
              </a:rPr>
              <a:t> </a:t>
            </a:r>
            <a:r>
              <a:rPr lang="id-ID" b="1" dirty="0">
                <a:latin typeface="Tahoma" panose="020B0604030504040204" pitchFamily="34" charset="0"/>
                <a:ea typeface="Tahoma" panose="020B0604030504040204" pitchFamily="34" charset="0"/>
                <a:cs typeface="Tahoma" panose="020B0604030504040204" pitchFamily="34" charset="0"/>
              </a:rPr>
              <a:t>O</a:t>
            </a:r>
            <a:r>
              <a:rPr lang="en-US" b="1" dirty="0" err="1">
                <a:latin typeface="Tahoma" panose="020B0604030504040204" pitchFamily="34" charset="0"/>
                <a:ea typeface="Tahoma" panose="020B0604030504040204" pitchFamily="34" charset="0"/>
                <a:cs typeface="Tahoma" panose="020B0604030504040204" pitchFamily="34" charset="0"/>
              </a:rPr>
              <a:t>btain</a:t>
            </a:r>
            <a:r>
              <a:rPr lang="en-US" b="1" dirty="0">
                <a:latin typeface="Tahoma" panose="020B0604030504040204" pitchFamily="34" charset="0"/>
                <a:ea typeface="Tahoma" panose="020B0604030504040204" pitchFamily="34" charset="0"/>
                <a:cs typeface="Tahoma" panose="020B0604030504040204" pitchFamily="34" charset="0"/>
              </a:rPr>
              <a:t> </a:t>
            </a:r>
            <a:r>
              <a:rPr lang="id-ID" b="1" dirty="0">
                <a:latin typeface="Tahoma" panose="020B0604030504040204" pitchFamily="34" charset="0"/>
                <a:ea typeface="Tahoma" panose="020B0604030504040204" pitchFamily="34" charset="0"/>
                <a:cs typeface="Tahoma" panose="020B0604030504040204" pitchFamily="34" charset="0"/>
              </a:rPr>
              <a:t>F</a:t>
            </a:r>
            <a:r>
              <a:rPr lang="en-US" b="1" dirty="0" err="1">
                <a:latin typeface="Tahoma" panose="020B0604030504040204" pitchFamily="34" charset="0"/>
                <a:ea typeface="Tahoma" panose="020B0604030504040204" pitchFamily="34" charset="0"/>
                <a:cs typeface="Tahoma" panose="020B0604030504040204" pitchFamily="34" charset="0"/>
              </a:rPr>
              <a:t>eedback</a:t>
            </a:r>
            <a:r>
              <a:rPr lang="en-US" b="1" dirty="0">
                <a:latin typeface="Tahoma" panose="020B0604030504040204" pitchFamily="34" charset="0"/>
                <a:ea typeface="Tahoma" panose="020B0604030504040204" pitchFamily="34" charset="0"/>
                <a:cs typeface="Tahoma" panose="020B0604030504040204" pitchFamily="34" charset="0"/>
              </a:rPr>
              <a:t> in the </a:t>
            </a:r>
            <a:r>
              <a:rPr lang="id-ID" b="1" dirty="0">
                <a:latin typeface="Tahoma" panose="020B0604030504040204" pitchFamily="34" charset="0"/>
                <a:ea typeface="Tahoma" panose="020B0604030504040204" pitchFamily="34" charset="0"/>
                <a:cs typeface="Tahoma" panose="020B0604030504040204" pitchFamily="34" charset="0"/>
              </a:rPr>
              <a:t>C</a:t>
            </a:r>
            <a:r>
              <a:rPr lang="en-US" b="1" dirty="0" err="1">
                <a:latin typeface="Tahoma" panose="020B0604030504040204" pitchFamily="34" charset="0"/>
                <a:ea typeface="Tahoma" panose="020B0604030504040204" pitchFamily="34" charset="0"/>
                <a:cs typeface="Tahoma" panose="020B0604030504040204" pitchFamily="34" charset="0"/>
              </a:rPr>
              <a:t>ourse</a:t>
            </a:r>
            <a:r>
              <a:rPr lang="id-ID" b="1" dirty="0">
                <a:latin typeface="Tahoma" panose="020B0604030504040204" pitchFamily="34" charset="0"/>
                <a:ea typeface="Tahoma" panose="020B0604030504040204" pitchFamily="34" charset="0"/>
                <a:cs typeface="Tahoma" panose="020B0604030504040204" pitchFamily="34" charset="0"/>
              </a:rPr>
              <a:t> </a:t>
            </a:r>
            <a:r>
              <a:rPr lang="id-ID" b="1" dirty="0">
                <a:effectLst/>
                <a:latin typeface="Tahoma" panose="020B0604030504040204" pitchFamily="34" charset="0"/>
                <a:ea typeface="Tahoma" panose="020B0604030504040204" pitchFamily="34" charset="0"/>
                <a:cs typeface="Tahoma" panose="020B0604030504040204" pitchFamily="34" charset="0"/>
              </a:rPr>
              <a:t>(n=46)</a:t>
            </a:r>
            <a:r>
              <a:rPr lang="en-US" b="1" dirty="0">
                <a:effectLst/>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c:rich>
      </c:tx>
      <c:overlay val="0"/>
    </c:title>
    <c:autoTitleDeleted val="0"/>
    <c:plotArea>
      <c:layout/>
      <c:barChart>
        <c:barDir val="bar"/>
        <c:grouping val="clustered"/>
        <c:varyColors val="0"/>
        <c:ser>
          <c:idx val="0"/>
          <c:order val="0"/>
          <c:tx>
            <c:strRef>
              <c:f>'Question 18'!$B$3</c:f>
              <c:strCache>
                <c:ptCount val="1"/>
                <c:pt idx="0">
                  <c:v>Responses</c:v>
                </c:pt>
              </c:strCache>
            </c:strRef>
          </c:tx>
          <c:spPr>
            <a:solidFill>
              <a:srgbClr val="94B777"/>
            </a:solidFill>
            <a:ln>
              <a:prstDash val="solid"/>
            </a:ln>
          </c:spPr>
          <c:invertIfNegative val="0"/>
          <c:dLbls>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'Question 18'!$A$4:$A$11</c:f>
              <c:strCache>
                <c:ptCount val="8"/>
                <c:pt idx="0">
                  <c:v>Other (Please describe):</c:v>
                </c:pt>
                <c:pt idx="1">
                  <c:v>Outside expert feedback</c:v>
                </c:pt>
                <c:pt idx="2">
                  <c:v>Self-feedback</c:v>
                </c:pt>
                <c:pt idx="3">
                  <c:v>System or computer feedback</c:v>
                </c:pt>
                <c:pt idx="4">
                  <c:v>Task or assignment rubrics</c:v>
                </c:pt>
                <c:pt idx="5">
                  <c:v>Moderator, tutor, or teaching assistant feedback</c:v>
                </c:pt>
                <c:pt idx="6">
                  <c:v>Peer feedback</c:v>
                </c:pt>
                <c:pt idx="7">
                  <c:v>Instructor feedback</c:v>
                </c:pt>
              </c:strCache>
            </c:strRef>
          </c:cat>
          <c:val>
            <c:numRef>
              <c:f>'Question 18'!$C$4:$C$11</c:f>
              <c:numCache>
                <c:formatCode>General</c:formatCode>
                <c:ptCount val="8"/>
                <c:pt idx="0">
                  <c:v>2</c:v>
                </c:pt>
                <c:pt idx="1">
                  <c:v>3</c:v>
                </c:pt>
                <c:pt idx="2">
                  <c:v>9</c:v>
                </c:pt>
                <c:pt idx="3">
                  <c:v>10</c:v>
                </c:pt>
                <c:pt idx="4">
                  <c:v>15</c:v>
                </c:pt>
                <c:pt idx="5">
                  <c:v>20</c:v>
                </c:pt>
                <c:pt idx="6">
                  <c:v>24</c:v>
                </c:pt>
                <c:pt idx="7">
                  <c:v>26</c:v>
                </c:pt>
              </c:numCache>
            </c:numRef>
          </c:val>
          <c:extLst>
            <c:ext xmlns:c16="http://schemas.microsoft.com/office/drawing/2014/chart" uri="{C3380CC4-5D6E-409C-BE32-E72D297353CC}">
              <c16:uniqueId val="{00000000-CA92-4DEA-B867-5097D14BA8D7}"/>
            </c:ext>
          </c:extLst>
        </c:ser>
        <c:dLbls>
          <c:showLegendKey val="0"/>
          <c:showVal val="1"/>
          <c:showCatName val="0"/>
          <c:showSerName val="0"/>
          <c:showPercent val="0"/>
          <c:showBubbleSize val="0"/>
        </c:dLbls>
        <c:gapWidth val="150"/>
        <c:overlap val="-25"/>
        <c:axId val="141865344"/>
        <c:axId val="141826688"/>
      </c:barChart>
      <c:valAx>
        <c:axId val="141826688"/>
        <c:scaling>
          <c:orientation val="minMax"/>
        </c:scaling>
        <c:delete val="1"/>
        <c:axPos val="b"/>
        <c:numFmt formatCode="General" sourceLinked="1"/>
        <c:majorTickMark val="out"/>
        <c:minorTickMark val="none"/>
        <c:tickLblPos val="nextTo"/>
        <c:crossAx val="141865344"/>
        <c:crosses val="autoZero"/>
        <c:crossBetween val="between"/>
      </c:valAx>
      <c:catAx>
        <c:axId val="141865344"/>
        <c:scaling>
          <c:orientation val="minMax"/>
        </c:scaling>
        <c:delete val="0"/>
        <c:axPos val="l"/>
        <c:numFmt formatCode="General" sourceLinked="0"/>
        <c:majorTickMark val="none"/>
        <c:minorTickMark val="none"/>
        <c:tickLblPos val="nextTo"/>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141826688"/>
        <c:crosses val="autoZero"/>
        <c:auto val="0"/>
        <c:lblAlgn val="ctr"/>
        <c:lblOffset val="100"/>
        <c:noMultiLvlLbl val="0"/>
      </c:catAx>
    </c:plotArea>
    <c:plotVisOnly val="0"/>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id-ID" b="1" dirty="0">
                <a:latin typeface="Tahoma" panose="020B0604030504040204" pitchFamily="34" charset="0"/>
                <a:ea typeface="Tahoma" panose="020B0604030504040204" pitchFamily="34" charset="0"/>
                <a:cs typeface="Tahoma" panose="020B0604030504040204" pitchFamily="34" charset="0"/>
              </a:rPr>
              <a:t>The C</a:t>
            </a:r>
            <a:r>
              <a:rPr lang="en-US" b="1" dirty="0" err="1">
                <a:latin typeface="Tahoma" panose="020B0604030504040204" pitchFamily="34" charset="0"/>
                <a:ea typeface="Tahoma" panose="020B0604030504040204" pitchFamily="34" charset="0"/>
                <a:cs typeface="Tahoma" panose="020B0604030504040204" pitchFamily="34" charset="0"/>
              </a:rPr>
              <a:t>hallenges</a:t>
            </a:r>
            <a:r>
              <a:rPr lang="en-US" b="1" dirty="0">
                <a:latin typeface="Tahoma" panose="020B0604030504040204" pitchFamily="34" charset="0"/>
                <a:ea typeface="Tahoma" panose="020B0604030504040204" pitchFamily="34" charset="0"/>
                <a:cs typeface="Tahoma" panose="020B0604030504040204" pitchFamily="34" charset="0"/>
              </a:rPr>
              <a:t> in </a:t>
            </a:r>
            <a:r>
              <a:rPr lang="id-ID" b="1" dirty="0">
                <a:latin typeface="Tahoma" panose="020B0604030504040204" pitchFamily="34" charset="0"/>
                <a:ea typeface="Tahoma" panose="020B0604030504040204" pitchFamily="34" charset="0"/>
                <a:cs typeface="Tahoma" panose="020B0604030504040204" pitchFamily="34" charset="0"/>
              </a:rPr>
              <a:t>D</a:t>
            </a:r>
            <a:r>
              <a:rPr lang="en-US" b="1" dirty="0" err="1">
                <a:latin typeface="Tahoma" panose="020B0604030504040204" pitchFamily="34" charset="0"/>
                <a:ea typeface="Tahoma" panose="020B0604030504040204" pitchFamily="34" charset="0"/>
                <a:cs typeface="Tahoma" panose="020B0604030504040204" pitchFamily="34" charset="0"/>
              </a:rPr>
              <a:t>esigning</a:t>
            </a:r>
            <a:r>
              <a:rPr lang="en-US" b="1" dirty="0">
                <a:latin typeface="Tahoma" panose="020B0604030504040204" pitchFamily="34" charset="0"/>
                <a:ea typeface="Tahoma" panose="020B0604030504040204" pitchFamily="34" charset="0"/>
                <a:cs typeface="Tahoma" panose="020B0604030504040204" pitchFamily="34" charset="0"/>
              </a:rPr>
              <a:t> MOOCs</a:t>
            </a:r>
            <a:r>
              <a:rPr lang="id-ID" b="1" dirty="0">
                <a:latin typeface="Tahoma" panose="020B0604030504040204" pitchFamily="34" charset="0"/>
                <a:ea typeface="Tahoma" panose="020B0604030504040204" pitchFamily="34" charset="0"/>
                <a:cs typeface="Tahoma" panose="020B0604030504040204" pitchFamily="34" charset="0"/>
              </a:rPr>
              <a:t> </a:t>
            </a:r>
            <a:r>
              <a:rPr lang="id-ID" b="1" dirty="0">
                <a:effectLst/>
                <a:latin typeface="Tahoma" panose="020B0604030504040204" pitchFamily="34" charset="0"/>
                <a:ea typeface="Tahoma" panose="020B0604030504040204" pitchFamily="34" charset="0"/>
                <a:cs typeface="Tahoma" panose="020B0604030504040204" pitchFamily="34" charset="0"/>
              </a:rPr>
              <a:t>(n=46)</a:t>
            </a:r>
            <a:r>
              <a:rPr lang="en-US" b="1" dirty="0">
                <a:effectLst/>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c:rich>
      </c:tx>
      <c:overlay val="0"/>
    </c:title>
    <c:autoTitleDeleted val="0"/>
    <c:plotArea>
      <c:layout/>
      <c:barChart>
        <c:barDir val="bar"/>
        <c:grouping val="clustered"/>
        <c:varyColors val="0"/>
        <c:ser>
          <c:idx val="0"/>
          <c:order val="0"/>
          <c:tx>
            <c:strRef>
              <c:f>'Question 20'!$C$3</c:f>
              <c:strCache>
                <c:ptCount val="1"/>
              </c:strCache>
            </c:strRef>
          </c:tx>
          <c:spPr>
            <a:solidFill>
              <a:srgbClr val="94B777"/>
            </a:solidFill>
            <a:ln>
              <a:prstDash val="solid"/>
            </a:ln>
          </c:spPr>
          <c:invertIfNegative val="0"/>
          <c:dLbls>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'Question 20'!$A$4:$A$16</c:f>
              <c:strCache>
                <c:ptCount val="13"/>
                <c:pt idx="0">
                  <c:v>Other (Please describe):</c:v>
                </c:pt>
                <c:pt idx="1">
                  <c:v>Technology support</c:v>
                </c:pt>
                <c:pt idx="2">
                  <c:v>Manage tension, rudeness, alienation, and intense debates in discussion board</c:v>
                </c:pt>
                <c:pt idx="3">
                  <c:v>Technical support</c:v>
                </c:pt>
                <c:pt idx="4">
                  <c:v>Personalize participant learning</c:v>
                </c:pt>
                <c:pt idx="5">
                  <c:v>Track participant learning progress</c:v>
                </c:pt>
                <c:pt idx="6">
                  <c:v>Provide timely feedback</c:v>
                </c:pt>
                <c:pt idx="7">
                  <c:v>Maintain participant interactions</c:v>
                </c:pt>
                <c:pt idx="8">
                  <c:v>Assess participant learning</c:v>
                </c:pt>
                <c:pt idx="9">
                  <c:v>Time constraint</c:v>
                </c:pt>
                <c:pt idx="10">
                  <c:v>Develop video contents</c:v>
                </c:pt>
                <c:pt idx="11">
                  <c:v>Encourage participant collaboration</c:v>
                </c:pt>
                <c:pt idx="12">
                  <c:v>Engage participant learning</c:v>
                </c:pt>
              </c:strCache>
            </c:strRef>
          </c:cat>
          <c:val>
            <c:numRef>
              <c:f>'Question 20'!$C$4:$C$16</c:f>
              <c:numCache>
                <c:formatCode>General</c:formatCode>
                <c:ptCount val="13"/>
                <c:pt idx="0">
                  <c:v>0</c:v>
                </c:pt>
                <c:pt idx="1">
                  <c:v>7</c:v>
                </c:pt>
                <c:pt idx="2">
                  <c:v>7</c:v>
                </c:pt>
                <c:pt idx="3">
                  <c:v>12</c:v>
                </c:pt>
                <c:pt idx="4">
                  <c:v>14</c:v>
                </c:pt>
                <c:pt idx="5">
                  <c:v>17</c:v>
                </c:pt>
                <c:pt idx="6">
                  <c:v>17</c:v>
                </c:pt>
                <c:pt idx="7">
                  <c:v>18</c:v>
                </c:pt>
                <c:pt idx="8">
                  <c:v>18</c:v>
                </c:pt>
                <c:pt idx="9">
                  <c:v>22</c:v>
                </c:pt>
                <c:pt idx="10">
                  <c:v>22</c:v>
                </c:pt>
                <c:pt idx="11">
                  <c:v>24</c:v>
                </c:pt>
                <c:pt idx="12">
                  <c:v>25</c:v>
                </c:pt>
              </c:numCache>
            </c:numRef>
          </c:val>
          <c:extLst>
            <c:ext xmlns:c16="http://schemas.microsoft.com/office/drawing/2014/chart" uri="{C3380CC4-5D6E-409C-BE32-E72D297353CC}">
              <c16:uniqueId val="{00000000-610D-4A44-8991-5306DB8BE11F}"/>
            </c:ext>
          </c:extLst>
        </c:ser>
        <c:dLbls>
          <c:showLegendKey val="0"/>
          <c:showVal val="1"/>
          <c:showCatName val="0"/>
          <c:showSerName val="0"/>
          <c:showPercent val="0"/>
          <c:showBubbleSize val="0"/>
        </c:dLbls>
        <c:gapWidth val="150"/>
        <c:overlap val="-25"/>
        <c:axId val="141922688"/>
        <c:axId val="141915648"/>
      </c:barChart>
      <c:valAx>
        <c:axId val="141915648"/>
        <c:scaling>
          <c:orientation val="minMax"/>
        </c:scaling>
        <c:delete val="1"/>
        <c:axPos val="b"/>
        <c:numFmt formatCode="General" sourceLinked="1"/>
        <c:majorTickMark val="out"/>
        <c:minorTickMark val="none"/>
        <c:tickLblPos val="nextTo"/>
        <c:crossAx val="141922688"/>
        <c:crosses val="autoZero"/>
        <c:crossBetween val="between"/>
      </c:valAx>
      <c:catAx>
        <c:axId val="141922688"/>
        <c:scaling>
          <c:orientation val="minMax"/>
        </c:scaling>
        <c:delete val="0"/>
        <c:axPos val="l"/>
        <c:numFmt formatCode="General" sourceLinked="0"/>
        <c:majorTickMark val="none"/>
        <c:minorTickMark val="none"/>
        <c:tickLblPos val="nextTo"/>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141915648"/>
        <c:crosses val="autoZero"/>
        <c:auto val="0"/>
        <c:lblAlgn val="ctr"/>
        <c:lblOffset val="100"/>
        <c:noMultiLvlLbl val="0"/>
      </c:catAx>
    </c:plotArea>
    <c:plotVisOnly val="0"/>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en-US"/>
              <a:t>Where did you </a:t>
            </a:r>
            <a:r>
              <a:rPr lang="id-ID"/>
              <a:t>T</a:t>
            </a:r>
            <a:r>
              <a:rPr lang="en-US"/>
              <a:t>urn for </a:t>
            </a:r>
            <a:r>
              <a:rPr lang="id-ID"/>
              <a:t>H</a:t>
            </a:r>
            <a:r>
              <a:rPr lang="en-US"/>
              <a:t>elp or </a:t>
            </a:r>
            <a:r>
              <a:rPr lang="id-ID"/>
              <a:t>A</a:t>
            </a:r>
            <a:r>
              <a:rPr lang="en-US"/>
              <a:t>dvice when </a:t>
            </a:r>
            <a:r>
              <a:rPr lang="id-ID"/>
              <a:t>F</a:t>
            </a:r>
            <a:r>
              <a:rPr lang="en-US"/>
              <a:t>acing the </a:t>
            </a:r>
            <a:r>
              <a:rPr lang="id-ID"/>
              <a:t>C</a:t>
            </a:r>
            <a:r>
              <a:rPr lang="en-US"/>
              <a:t>hallenges of </a:t>
            </a:r>
            <a:r>
              <a:rPr lang="id-ID"/>
              <a:t>D</a:t>
            </a:r>
            <a:r>
              <a:rPr lang="en-US"/>
              <a:t>esigning MOOCs</a:t>
            </a:r>
            <a:r>
              <a:rPr lang="id-ID"/>
              <a:t>? (n=46)</a:t>
            </a:r>
            <a:r>
              <a:rPr lang="en-US"/>
              <a:t> </a:t>
            </a:r>
          </a:p>
        </c:rich>
      </c:tx>
      <c:overlay val="0"/>
    </c:title>
    <c:autoTitleDeleted val="0"/>
    <c:plotArea>
      <c:layout/>
      <c:barChart>
        <c:barDir val="bar"/>
        <c:grouping val="clustered"/>
        <c:varyColors val="0"/>
        <c:ser>
          <c:idx val="0"/>
          <c:order val="0"/>
          <c:tx>
            <c:strRef>
              <c:f>'Question 21'!$C$3</c:f>
              <c:strCache>
                <c:ptCount val="1"/>
              </c:strCache>
            </c:strRef>
          </c:tx>
          <c:spPr>
            <a:solidFill>
              <a:srgbClr val="94B777"/>
            </a:solidFill>
            <a:ln>
              <a:prstDash val="solid"/>
            </a:ln>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'Question 21'!$A$4:$A$14</c:f>
              <c:strCache>
                <c:ptCount val="11"/>
                <c:pt idx="0">
                  <c:v>Other (Please describe):</c:v>
                </c:pt>
                <c:pt idx="1">
                  <c:v>Scholarly journal articles</c:v>
                </c:pt>
                <c:pt idx="2">
                  <c:v>Conferences, summits, and institutes</c:v>
                </c:pt>
                <c:pt idx="3">
                  <c:v>Popular articles (e.g., newspapers, magazines, etc)</c:v>
                </c:pt>
                <c:pt idx="4">
                  <c:v>Others who have teaching background (e.g., regular class instructors, teaching assistant, teachers)</c:v>
                </c:pt>
                <c:pt idx="5">
                  <c:v>Books and technical reports</c:v>
                </c:pt>
                <c:pt idx="6">
                  <c:v>Open educational resources (OER)</c:v>
                </c:pt>
                <c:pt idx="7">
                  <c:v>Video tutorials</c:v>
                </c:pt>
                <c:pt idx="8">
                  <c:v>Institution (e.g., administrator, technician)</c:v>
                </c:pt>
                <c:pt idx="9">
                  <c:v>MOOC provider</c:v>
                </c:pt>
                <c:pt idx="10">
                  <c:v>MOOCs instructors</c:v>
                </c:pt>
              </c:strCache>
            </c:strRef>
          </c:cat>
          <c:val>
            <c:numRef>
              <c:f>'Question 21'!$C$4:$C$14</c:f>
              <c:numCache>
                <c:formatCode>General</c:formatCode>
                <c:ptCount val="11"/>
                <c:pt idx="0">
                  <c:v>2</c:v>
                </c:pt>
                <c:pt idx="1">
                  <c:v>7</c:v>
                </c:pt>
                <c:pt idx="2">
                  <c:v>7</c:v>
                </c:pt>
                <c:pt idx="3">
                  <c:v>8</c:v>
                </c:pt>
                <c:pt idx="4">
                  <c:v>11</c:v>
                </c:pt>
                <c:pt idx="5">
                  <c:v>12</c:v>
                </c:pt>
                <c:pt idx="6">
                  <c:v>13</c:v>
                </c:pt>
                <c:pt idx="7">
                  <c:v>16</c:v>
                </c:pt>
                <c:pt idx="8">
                  <c:v>18</c:v>
                </c:pt>
                <c:pt idx="9">
                  <c:v>23</c:v>
                </c:pt>
                <c:pt idx="10">
                  <c:v>25</c:v>
                </c:pt>
              </c:numCache>
            </c:numRef>
          </c:val>
          <c:extLst>
            <c:ext xmlns:c16="http://schemas.microsoft.com/office/drawing/2014/chart" uri="{C3380CC4-5D6E-409C-BE32-E72D297353CC}">
              <c16:uniqueId val="{00000000-C48B-459F-B10A-B180CBA26B5E}"/>
            </c:ext>
          </c:extLst>
        </c:ser>
        <c:dLbls>
          <c:showLegendKey val="0"/>
          <c:showVal val="1"/>
          <c:showCatName val="0"/>
          <c:showSerName val="0"/>
          <c:showPercent val="0"/>
          <c:showBubbleSize val="0"/>
        </c:dLbls>
        <c:gapWidth val="150"/>
        <c:overlap val="-25"/>
        <c:axId val="142578048"/>
        <c:axId val="142558720"/>
      </c:barChart>
      <c:valAx>
        <c:axId val="142558720"/>
        <c:scaling>
          <c:orientation val="minMax"/>
        </c:scaling>
        <c:delete val="1"/>
        <c:axPos val="b"/>
        <c:numFmt formatCode="General" sourceLinked="1"/>
        <c:majorTickMark val="out"/>
        <c:minorTickMark val="none"/>
        <c:tickLblPos val="nextTo"/>
        <c:crossAx val="142578048"/>
        <c:crosses val="autoZero"/>
        <c:crossBetween val="between"/>
      </c:valAx>
      <c:catAx>
        <c:axId val="142578048"/>
        <c:scaling>
          <c:orientation val="minMax"/>
        </c:scaling>
        <c:delete val="0"/>
        <c:axPos val="l"/>
        <c:numFmt formatCode="General" sourceLinked="0"/>
        <c:majorTickMark val="none"/>
        <c:minorTickMark val="none"/>
        <c:tickLblPos val="nextTo"/>
        <c:txPr>
          <a:bodyPr/>
          <a:lstStyle/>
          <a:p>
            <a:pPr>
              <a:defRPr sz="1400"/>
            </a:pPr>
            <a:endParaRPr lang="en-US"/>
          </a:p>
        </c:txPr>
        <c:crossAx val="142558720"/>
        <c:crosses val="autoZero"/>
        <c:auto val="0"/>
        <c:lblAlgn val="ctr"/>
        <c:lblOffset val="100"/>
        <c:noMultiLvlLbl val="0"/>
      </c:catAx>
    </c:plotArea>
    <c:plotVisOnly val="0"/>
    <c:dispBlanksAs val="gap"/>
    <c:showDLblsOverMax val="0"/>
  </c:chart>
  <c:txPr>
    <a:bodyPr/>
    <a:lstStyle/>
    <a:p>
      <a:pPr>
        <a:defRPr>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2000" b="1" dirty="0">
                <a:solidFill>
                  <a:srgbClr val="0070C0"/>
                </a:solidFill>
              </a:rPr>
              <a:t>Number of online or blended courses instructors have designed</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Sheet!$F$13:$F$18</c:f>
              <c:strCache>
                <c:ptCount val="6"/>
                <c:pt idx="0">
                  <c:v>0</c:v>
                </c:pt>
                <c:pt idx="1">
                  <c:v>1</c:v>
                </c:pt>
                <c:pt idx="2">
                  <c:v>2</c:v>
                </c:pt>
                <c:pt idx="3">
                  <c:v>3</c:v>
                </c:pt>
                <c:pt idx="4">
                  <c:v>4</c:v>
                </c:pt>
                <c:pt idx="5">
                  <c:v>5 or more</c:v>
                </c:pt>
              </c:strCache>
            </c:strRef>
          </c:cat>
          <c:val>
            <c:numRef>
              <c:f>Sheet!$G$13:$G$18</c:f>
              <c:numCache>
                <c:formatCode>0%</c:formatCode>
                <c:ptCount val="6"/>
                <c:pt idx="0">
                  <c:v>0.4375</c:v>
                </c:pt>
                <c:pt idx="1">
                  <c:v>0.22916666666666666</c:v>
                </c:pt>
                <c:pt idx="2">
                  <c:v>6.25E-2</c:v>
                </c:pt>
                <c:pt idx="3">
                  <c:v>2.0833333333333332E-2</c:v>
                </c:pt>
                <c:pt idx="4">
                  <c:v>2.0833333333333332E-2</c:v>
                </c:pt>
                <c:pt idx="5">
                  <c:v>0.22916666666666666</c:v>
                </c:pt>
              </c:numCache>
            </c:numRef>
          </c:val>
          <c:extLst>
            <c:ext xmlns:c16="http://schemas.microsoft.com/office/drawing/2014/chart" uri="{C3380CC4-5D6E-409C-BE32-E72D297353CC}">
              <c16:uniqueId val="{00000000-3FDF-42DF-8C66-3B205A2407C4}"/>
            </c:ext>
          </c:extLst>
        </c:ser>
        <c:dLbls>
          <c:showLegendKey val="0"/>
          <c:showVal val="0"/>
          <c:showCatName val="0"/>
          <c:showSerName val="0"/>
          <c:showPercent val="0"/>
          <c:showBubbleSize val="0"/>
        </c:dLbls>
        <c:gapWidth val="219"/>
        <c:overlap val="-27"/>
        <c:axId val="446075856"/>
        <c:axId val="446071264"/>
      </c:barChart>
      <c:catAx>
        <c:axId val="44607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446071264"/>
        <c:crosses val="autoZero"/>
        <c:auto val="1"/>
        <c:lblAlgn val="ctr"/>
        <c:lblOffset val="100"/>
        <c:noMultiLvlLbl val="0"/>
      </c:catAx>
      <c:valAx>
        <c:axId val="446071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446075856"/>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2000" b="1" dirty="0">
                <a:solidFill>
                  <a:srgbClr val="0070C0"/>
                </a:solidFill>
              </a:rPr>
              <a:t>Number of MOOCs instructors have designed</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Sheet!$F$26:$F$30</c:f>
              <c:strCache>
                <c:ptCount val="5"/>
                <c:pt idx="0">
                  <c:v>1</c:v>
                </c:pt>
                <c:pt idx="1">
                  <c:v>2</c:v>
                </c:pt>
                <c:pt idx="2">
                  <c:v>3</c:v>
                </c:pt>
                <c:pt idx="3">
                  <c:v>4</c:v>
                </c:pt>
                <c:pt idx="4">
                  <c:v>5 or more</c:v>
                </c:pt>
              </c:strCache>
            </c:strRef>
          </c:cat>
          <c:val>
            <c:numRef>
              <c:f>Sheet!$G$26:$G$30</c:f>
              <c:numCache>
                <c:formatCode>0%</c:formatCode>
                <c:ptCount val="5"/>
                <c:pt idx="0">
                  <c:v>0.58333333333333337</c:v>
                </c:pt>
                <c:pt idx="1">
                  <c:v>0.22916666666666666</c:v>
                </c:pt>
                <c:pt idx="2">
                  <c:v>8.3333333333333329E-2</c:v>
                </c:pt>
                <c:pt idx="3">
                  <c:v>2.0833333333333332E-2</c:v>
                </c:pt>
                <c:pt idx="4">
                  <c:v>8.3333333333333329E-2</c:v>
                </c:pt>
              </c:numCache>
            </c:numRef>
          </c:val>
          <c:extLst>
            <c:ext xmlns:c16="http://schemas.microsoft.com/office/drawing/2014/chart" uri="{C3380CC4-5D6E-409C-BE32-E72D297353CC}">
              <c16:uniqueId val="{00000000-3892-4BA4-84C0-938A87A40077}"/>
            </c:ext>
          </c:extLst>
        </c:ser>
        <c:dLbls>
          <c:showLegendKey val="0"/>
          <c:showVal val="0"/>
          <c:showCatName val="0"/>
          <c:showSerName val="0"/>
          <c:showPercent val="0"/>
          <c:showBubbleSize val="0"/>
        </c:dLbls>
        <c:gapWidth val="219"/>
        <c:overlap val="-27"/>
        <c:axId val="535533376"/>
        <c:axId val="535536000"/>
      </c:barChart>
      <c:catAx>
        <c:axId val="535533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35536000"/>
        <c:crosses val="autoZero"/>
        <c:auto val="1"/>
        <c:lblAlgn val="ctr"/>
        <c:lblOffset val="100"/>
        <c:noMultiLvlLbl val="0"/>
      </c:catAx>
      <c:valAx>
        <c:axId val="535536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35533376"/>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2400" b="1" dirty="0">
                <a:solidFill>
                  <a:srgbClr val="0070C0"/>
                </a:solidFill>
              </a:rPr>
              <a:t>Delivery format of instructors' MOOC</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Sheet!$F$55:$F$58</c:f>
              <c:strCache>
                <c:ptCount val="4"/>
                <c:pt idx="0">
                  <c:v>Other (Please describe):</c:v>
                </c:pt>
                <c:pt idx="1">
                  <c:v>Instructor led with no additional teaching support</c:v>
                </c:pt>
                <c:pt idx="2">
                  <c:v>Self-paced</c:v>
                </c:pt>
                <c:pt idx="3">
                  <c:v>Instructor led with teaching assistants, moderators, and/or tutor support</c:v>
                </c:pt>
              </c:strCache>
            </c:strRef>
          </c:cat>
          <c:val>
            <c:numRef>
              <c:f>Sheet!$G$55:$G$58</c:f>
              <c:numCache>
                <c:formatCode>0%</c:formatCode>
                <c:ptCount val="4"/>
                <c:pt idx="0">
                  <c:v>0.14583333333333334</c:v>
                </c:pt>
                <c:pt idx="1">
                  <c:v>0.16666666666666666</c:v>
                </c:pt>
                <c:pt idx="2">
                  <c:v>0.33333333333333331</c:v>
                </c:pt>
                <c:pt idx="3">
                  <c:v>0.35416666666666669</c:v>
                </c:pt>
              </c:numCache>
            </c:numRef>
          </c:val>
          <c:extLst>
            <c:ext xmlns:c16="http://schemas.microsoft.com/office/drawing/2014/chart" uri="{C3380CC4-5D6E-409C-BE32-E72D297353CC}">
              <c16:uniqueId val="{00000000-589B-49EE-80B4-9EB6365302D9}"/>
            </c:ext>
          </c:extLst>
        </c:ser>
        <c:dLbls>
          <c:showLegendKey val="0"/>
          <c:showVal val="0"/>
          <c:showCatName val="0"/>
          <c:showSerName val="0"/>
          <c:showPercent val="0"/>
          <c:showBubbleSize val="0"/>
        </c:dLbls>
        <c:gapWidth val="182"/>
        <c:axId val="446072576"/>
        <c:axId val="446068968"/>
      </c:barChart>
      <c:catAx>
        <c:axId val="446072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6068968"/>
        <c:crosses val="autoZero"/>
        <c:auto val="1"/>
        <c:lblAlgn val="ctr"/>
        <c:lblOffset val="100"/>
        <c:noMultiLvlLbl val="0"/>
      </c:catAx>
      <c:valAx>
        <c:axId val="4460689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6072576"/>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b="1" dirty="0">
                <a:solidFill>
                  <a:srgbClr val="0070C0"/>
                </a:solidFill>
              </a:rPr>
              <a:t>Perceptions of self-directed learning (SDL) skills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Sheet!$F$89:$F$92</c:f>
              <c:strCache>
                <c:ptCount val="4"/>
                <c:pt idx="0">
                  <c:v>SDL is related to students’ learning personal attributes that can never be changed</c:v>
                </c:pt>
                <c:pt idx="1">
                  <c:v>Other (please describe)</c:v>
                </c:pt>
                <c:pt idx="2">
                  <c:v>SDL is related to students’ learning personal attributes that can be changed</c:v>
                </c:pt>
                <c:pt idx="3">
                  <c:v>SDL is a set of skills that can be educated</c:v>
                </c:pt>
              </c:strCache>
            </c:strRef>
          </c:cat>
          <c:val>
            <c:numRef>
              <c:f>Sheet!$G$89:$G$92</c:f>
              <c:numCache>
                <c:formatCode>0%</c:formatCode>
                <c:ptCount val="4"/>
                <c:pt idx="0">
                  <c:v>0</c:v>
                </c:pt>
                <c:pt idx="1">
                  <c:v>8.3299999999999999E-2</c:v>
                </c:pt>
                <c:pt idx="2">
                  <c:v>0.39579999999999999</c:v>
                </c:pt>
                <c:pt idx="3">
                  <c:v>0.52080000000000004</c:v>
                </c:pt>
              </c:numCache>
            </c:numRef>
          </c:val>
          <c:extLst>
            <c:ext xmlns:c16="http://schemas.microsoft.com/office/drawing/2014/chart" uri="{C3380CC4-5D6E-409C-BE32-E72D297353CC}">
              <c16:uniqueId val="{00000000-BFD2-4BEC-99D1-58D672AF0CE3}"/>
            </c:ext>
          </c:extLst>
        </c:ser>
        <c:dLbls>
          <c:showLegendKey val="0"/>
          <c:showVal val="0"/>
          <c:showCatName val="0"/>
          <c:showSerName val="0"/>
          <c:showPercent val="0"/>
          <c:showBubbleSize val="0"/>
        </c:dLbls>
        <c:gapWidth val="182"/>
        <c:axId val="539906512"/>
        <c:axId val="539909464"/>
      </c:barChart>
      <c:catAx>
        <c:axId val="539906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39909464"/>
        <c:crosses val="autoZero"/>
        <c:auto val="1"/>
        <c:lblAlgn val="ctr"/>
        <c:lblOffset val="100"/>
        <c:noMultiLvlLbl val="0"/>
      </c:catAx>
      <c:valAx>
        <c:axId val="5399094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39906512"/>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b="1" dirty="0">
                <a:solidFill>
                  <a:srgbClr val="0070C0"/>
                </a:solidFill>
              </a:rPr>
              <a:t>Perceptions of instructor’s role in facilitating students’ self-directed learning (SDL) skills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Sheet!$F$99:$F$102</c:f>
              <c:strCache>
                <c:ptCount val="4"/>
                <c:pt idx="0">
                  <c:v>Instructors can do nothing for students’ SDL skills.</c:v>
                </c:pt>
                <c:pt idx="1">
                  <c:v>Instructors can unintentionally create a learning environment that encourages self-directed learning skills.</c:v>
                </c:pt>
                <c:pt idx="2">
                  <c:v>Other (please describe)</c:v>
                </c:pt>
                <c:pt idx="3">
                  <c:v>Instructors can intentionally create a learning environment to help develop SDL skills.</c:v>
                </c:pt>
              </c:strCache>
            </c:strRef>
          </c:cat>
          <c:val>
            <c:numRef>
              <c:f>Sheet!$G$99:$G$102</c:f>
              <c:numCache>
                <c:formatCode>0%</c:formatCode>
                <c:ptCount val="4"/>
                <c:pt idx="0">
                  <c:v>0</c:v>
                </c:pt>
                <c:pt idx="1">
                  <c:v>2.0799999999999999E-2</c:v>
                </c:pt>
                <c:pt idx="2">
                  <c:v>6.25E-2</c:v>
                </c:pt>
                <c:pt idx="3">
                  <c:v>0.91669999999999996</c:v>
                </c:pt>
              </c:numCache>
            </c:numRef>
          </c:val>
          <c:extLst>
            <c:ext xmlns:c16="http://schemas.microsoft.com/office/drawing/2014/chart" uri="{C3380CC4-5D6E-409C-BE32-E72D297353CC}">
              <c16:uniqueId val="{00000000-341D-4936-A7CC-E2010B160811}"/>
            </c:ext>
          </c:extLst>
        </c:ser>
        <c:dLbls>
          <c:showLegendKey val="0"/>
          <c:showVal val="0"/>
          <c:showCatName val="0"/>
          <c:showSerName val="0"/>
          <c:showPercent val="0"/>
          <c:showBubbleSize val="0"/>
        </c:dLbls>
        <c:gapWidth val="182"/>
        <c:axId val="538456608"/>
        <c:axId val="538458576"/>
      </c:barChart>
      <c:catAx>
        <c:axId val="538456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38458576"/>
        <c:crosses val="autoZero"/>
        <c:auto val="1"/>
        <c:lblAlgn val="ctr"/>
        <c:lblOffset val="100"/>
        <c:noMultiLvlLbl val="0"/>
      </c:catAx>
      <c:valAx>
        <c:axId val="5384585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38456608"/>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F426-4351-99AF-3320F2ECCDF8}"/>
              </c:ext>
            </c:extLst>
          </c:dPt>
          <c:dPt>
            <c:idx val="1"/>
            <c:invertIfNegative val="0"/>
            <c:bubble3D val="0"/>
            <c:spPr>
              <a:solidFill>
                <a:srgbClr val="C00000"/>
              </a:solidFill>
              <a:ln>
                <a:noFill/>
              </a:ln>
              <a:effectLst/>
            </c:spPr>
            <c:extLst>
              <c:ext xmlns:c16="http://schemas.microsoft.com/office/drawing/2014/chart" uri="{C3380CC4-5D6E-409C-BE32-E72D297353CC}">
                <c16:uniqueId val="{00000002-F426-4351-99AF-3320F2ECCDF8}"/>
              </c:ext>
            </c:extLst>
          </c:dPt>
          <c:dPt>
            <c:idx val="2"/>
            <c:invertIfNegative val="0"/>
            <c:bubble3D val="0"/>
            <c:spPr>
              <a:solidFill>
                <a:srgbClr val="C00000"/>
              </a:solidFill>
              <a:ln>
                <a:noFill/>
              </a:ln>
              <a:effectLst/>
            </c:spPr>
            <c:extLst>
              <c:ext xmlns:c16="http://schemas.microsoft.com/office/drawing/2014/chart" uri="{C3380CC4-5D6E-409C-BE32-E72D297353CC}">
                <c16:uniqueId val="{00000003-F426-4351-99AF-3320F2ECCDF8}"/>
              </c:ext>
            </c:extLst>
          </c:dPt>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data analysis 0630_Annisa comments.xlsx]Research methods'!$B$11:$B$13</c:f>
              <c:strCache>
                <c:ptCount val="3"/>
                <c:pt idx="0">
                  <c:v>Qualitative </c:v>
                </c:pt>
                <c:pt idx="1">
                  <c:v>Mixed methods</c:v>
                </c:pt>
                <c:pt idx="2">
                  <c:v>Quantiative</c:v>
                </c:pt>
              </c:strCache>
            </c:strRef>
          </c:cat>
          <c:val>
            <c:numRef>
              <c:f>'[Total data analysis 0630_Annisa comments.xlsx]Research methods'!$C$11:$C$13</c:f>
              <c:numCache>
                <c:formatCode>General</c:formatCode>
                <c:ptCount val="3"/>
                <c:pt idx="0">
                  <c:v>81</c:v>
                </c:pt>
                <c:pt idx="1">
                  <c:v>95</c:v>
                </c:pt>
                <c:pt idx="2">
                  <c:v>145</c:v>
                </c:pt>
              </c:numCache>
            </c:numRef>
          </c:val>
          <c:extLst>
            <c:ext xmlns:c16="http://schemas.microsoft.com/office/drawing/2014/chart" uri="{C3380CC4-5D6E-409C-BE32-E72D297353CC}">
              <c16:uniqueId val="{00000000-F426-4351-99AF-3320F2ECCDF8}"/>
            </c:ext>
          </c:extLst>
        </c:ser>
        <c:dLbls>
          <c:showLegendKey val="0"/>
          <c:showVal val="0"/>
          <c:showCatName val="0"/>
          <c:showSerName val="0"/>
          <c:showPercent val="0"/>
          <c:showBubbleSize val="0"/>
        </c:dLbls>
        <c:gapWidth val="219"/>
        <c:overlap val="-27"/>
        <c:axId val="250960512"/>
        <c:axId val="250962304"/>
      </c:barChart>
      <c:catAx>
        <c:axId val="25096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0962304"/>
        <c:crosses val="autoZero"/>
        <c:auto val="1"/>
        <c:lblAlgn val="ctr"/>
        <c:lblOffset val="100"/>
        <c:noMultiLvlLbl val="0"/>
      </c:catAx>
      <c:valAx>
        <c:axId val="250962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25096051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'Geo and research methods'!$G$11</c:f>
              <c:strCache>
                <c:ptCount val="1"/>
                <c:pt idx="0">
                  <c:v>quantitative</c:v>
                </c:pt>
              </c:strCache>
            </c:strRef>
          </c:tx>
          <c:spPr>
            <a:solidFill>
              <a:schemeClr val="accent1"/>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'Geo and research methods'!$F$12:$F$16</c:f>
              <c:strCache>
                <c:ptCount val="5"/>
                <c:pt idx="0">
                  <c:v>US</c:v>
                </c:pt>
                <c:pt idx="1">
                  <c:v>UK</c:v>
                </c:pt>
                <c:pt idx="2">
                  <c:v>China</c:v>
                </c:pt>
                <c:pt idx="3">
                  <c:v>Spain</c:v>
                </c:pt>
                <c:pt idx="4">
                  <c:v>Australia</c:v>
                </c:pt>
              </c:strCache>
            </c:strRef>
          </c:cat>
          <c:val>
            <c:numRef>
              <c:f>'Geo and research methods'!$G$12:$G$16</c:f>
              <c:numCache>
                <c:formatCode>0%</c:formatCode>
                <c:ptCount val="5"/>
                <c:pt idx="0">
                  <c:v>0.44736842105263158</c:v>
                </c:pt>
                <c:pt idx="1">
                  <c:v>0.35555555555555557</c:v>
                </c:pt>
                <c:pt idx="2">
                  <c:v>0.7142857142857143</c:v>
                </c:pt>
                <c:pt idx="3">
                  <c:v>0.45833333333333331</c:v>
                </c:pt>
                <c:pt idx="4">
                  <c:v>0.45454545454545453</c:v>
                </c:pt>
              </c:numCache>
            </c:numRef>
          </c:val>
          <c:extLst>
            <c:ext xmlns:c16="http://schemas.microsoft.com/office/drawing/2014/chart" uri="{C3380CC4-5D6E-409C-BE32-E72D297353CC}">
              <c16:uniqueId val="{00000000-0C7F-444B-AC7A-4F2982DFE8F4}"/>
            </c:ext>
          </c:extLst>
        </c:ser>
        <c:ser>
          <c:idx val="1"/>
          <c:order val="1"/>
          <c:tx>
            <c:strRef>
              <c:f>'Geo and research methods'!$H$11</c:f>
              <c:strCache>
                <c:ptCount val="1"/>
                <c:pt idx="0">
                  <c:v>qualitative</c:v>
                </c:pt>
              </c:strCache>
            </c:strRef>
          </c:tx>
          <c:spPr>
            <a:solidFill>
              <a:schemeClr val="accent2"/>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'Geo and research methods'!$F$12:$F$16</c:f>
              <c:strCache>
                <c:ptCount val="5"/>
                <c:pt idx="0">
                  <c:v>US</c:v>
                </c:pt>
                <c:pt idx="1">
                  <c:v>UK</c:v>
                </c:pt>
                <c:pt idx="2">
                  <c:v>China</c:v>
                </c:pt>
                <c:pt idx="3">
                  <c:v>Spain</c:v>
                </c:pt>
                <c:pt idx="4">
                  <c:v>Australia</c:v>
                </c:pt>
              </c:strCache>
            </c:strRef>
          </c:cat>
          <c:val>
            <c:numRef>
              <c:f>'Geo and research methods'!$H$12:$H$16</c:f>
              <c:numCache>
                <c:formatCode>0%</c:formatCode>
                <c:ptCount val="5"/>
                <c:pt idx="0">
                  <c:v>0.18421052631578946</c:v>
                </c:pt>
                <c:pt idx="1">
                  <c:v>0.28888888888888886</c:v>
                </c:pt>
                <c:pt idx="2">
                  <c:v>0.17857142857142858</c:v>
                </c:pt>
                <c:pt idx="3">
                  <c:v>0.20833333333333334</c:v>
                </c:pt>
                <c:pt idx="4">
                  <c:v>0.31818181818181818</c:v>
                </c:pt>
              </c:numCache>
            </c:numRef>
          </c:val>
          <c:extLst>
            <c:ext xmlns:c16="http://schemas.microsoft.com/office/drawing/2014/chart" uri="{C3380CC4-5D6E-409C-BE32-E72D297353CC}">
              <c16:uniqueId val="{00000001-0C7F-444B-AC7A-4F2982DFE8F4}"/>
            </c:ext>
          </c:extLst>
        </c:ser>
        <c:ser>
          <c:idx val="2"/>
          <c:order val="2"/>
          <c:tx>
            <c:strRef>
              <c:f>'Geo and research methods'!$I$11</c:f>
              <c:strCache>
                <c:ptCount val="1"/>
                <c:pt idx="0">
                  <c:v>Mixed-methods</c:v>
                </c:pt>
              </c:strCache>
            </c:strRef>
          </c:tx>
          <c:spPr>
            <a:solidFill>
              <a:schemeClr val="accent3"/>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'Geo and research methods'!$F$12:$F$16</c:f>
              <c:strCache>
                <c:ptCount val="5"/>
                <c:pt idx="0">
                  <c:v>US</c:v>
                </c:pt>
                <c:pt idx="1">
                  <c:v>UK</c:v>
                </c:pt>
                <c:pt idx="2">
                  <c:v>China</c:v>
                </c:pt>
                <c:pt idx="3">
                  <c:v>Spain</c:v>
                </c:pt>
                <c:pt idx="4">
                  <c:v>Australia</c:v>
                </c:pt>
              </c:strCache>
            </c:strRef>
          </c:cat>
          <c:val>
            <c:numRef>
              <c:f>'Geo and research methods'!$I$12:$I$16</c:f>
              <c:numCache>
                <c:formatCode>0%</c:formatCode>
                <c:ptCount val="5"/>
                <c:pt idx="0">
                  <c:v>0.36842105263157893</c:v>
                </c:pt>
                <c:pt idx="1">
                  <c:v>0.35555555555555557</c:v>
                </c:pt>
                <c:pt idx="2">
                  <c:v>0.10714285714285714</c:v>
                </c:pt>
                <c:pt idx="3">
                  <c:v>0.33333333333333331</c:v>
                </c:pt>
                <c:pt idx="4">
                  <c:v>0.22727272727272727</c:v>
                </c:pt>
              </c:numCache>
            </c:numRef>
          </c:val>
          <c:extLst>
            <c:ext xmlns:c16="http://schemas.microsoft.com/office/drawing/2014/chart" uri="{C3380CC4-5D6E-409C-BE32-E72D297353CC}">
              <c16:uniqueId val="{00000002-0C7F-444B-AC7A-4F2982DFE8F4}"/>
            </c:ext>
          </c:extLst>
        </c:ser>
        <c:dLbls>
          <c:showLegendKey val="0"/>
          <c:showVal val="0"/>
          <c:showCatName val="0"/>
          <c:showSerName val="0"/>
          <c:showPercent val="0"/>
          <c:showBubbleSize val="0"/>
        </c:dLbls>
        <c:gapWidth val="219"/>
        <c:overlap val="-27"/>
        <c:axId val="250986496"/>
        <c:axId val="250988032"/>
      </c:barChart>
      <c:catAx>
        <c:axId val="25098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0988032"/>
        <c:crosses val="autoZero"/>
        <c:auto val="1"/>
        <c:lblAlgn val="ctr"/>
        <c:lblOffset val="100"/>
        <c:noMultiLvlLbl val="0"/>
      </c:catAx>
      <c:valAx>
        <c:axId val="250988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en-US"/>
          </a:p>
        </c:txPr>
        <c:crossAx val="250986496"/>
        <c:crosses val="autoZero"/>
        <c:crossBetween val="between"/>
      </c:valAx>
      <c:spPr>
        <a:noFill/>
        <a:ln>
          <a:noFill/>
        </a:ln>
        <a:effectLst/>
      </c:spPr>
    </c:plotArea>
    <c:legend>
      <c:legendPos val="b"/>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'Method &amp; year'!$B$5</c:f>
              <c:strCache>
                <c:ptCount val="1"/>
                <c:pt idx="0">
                  <c:v>Mixed methods</c:v>
                </c:pt>
              </c:strCache>
            </c:strRef>
          </c:tx>
          <c:spPr>
            <a:ln w="28575" cap="rnd">
              <a:solidFill>
                <a:schemeClr val="accent1"/>
              </a:solidFill>
              <a:round/>
            </a:ln>
            <a:effectLst/>
          </c:spPr>
          <c:marker>
            <c:symbol val="none"/>
          </c:marker>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'Method &amp; year'!$C$4:$H$4</c:f>
              <c:numCache>
                <c:formatCode>General</c:formatCode>
                <c:ptCount val="6"/>
                <c:pt idx="0">
                  <c:v>2013</c:v>
                </c:pt>
                <c:pt idx="1">
                  <c:v>2014</c:v>
                </c:pt>
                <c:pt idx="2">
                  <c:v>2015</c:v>
                </c:pt>
                <c:pt idx="3">
                  <c:v>2016</c:v>
                </c:pt>
                <c:pt idx="4">
                  <c:v>2017</c:v>
                </c:pt>
                <c:pt idx="5">
                  <c:v>2018</c:v>
                </c:pt>
              </c:numCache>
            </c:numRef>
          </c:cat>
          <c:val>
            <c:numRef>
              <c:f>'Method &amp; year'!$C$5:$H$5</c:f>
              <c:numCache>
                <c:formatCode>General</c:formatCode>
                <c:ptCount val="6"/>
                <c:pt idx="0">
                  <c:v>7</c:v>
                </c:pt>
                <c:pt idx="1">
                  <c:v>14</c:v>
                </c:pt>
                <c:pt idx="2">
                  <c:v>24</c:v>
                </c:pt>
                <c:pt idx="3">
                  <c:v>15</c:v>
                </c:pt>
                <c:pt idx="4">
                  <c:v>20</c:v>
                </c:pt>
                <c:pt idx="5">
                  <c:v>14</c:v>
                </c:pt>
              </c:numCache>
            </c:numRef>
          </c:val>
          <c:smooth val="0"/>
          <c:extLst>
            <c:ext xmlns:c16="http://schemas.microsoft.com/office/drawing/2014/chart" uri="{C3380CC4-5D6E-409C-BE32-E72D297353CC}">
              <c16:uniqueId val="{00000000-A7A3-4F29-B0C5-B567BDC2B0ED}"/>
            </c:ext>
          </c:extLst>
        </c:ser>
        <c:ser>
          <c:idx val="1"/>
          <c:order val="1"/>
          <c:tx>
            <c:strRef>
              <c:f>'Method &amp; year'!$B$6</c:f>
              <c:strCache>
                <c:ptCount val="1"/>
                <c:pt idx="0">
                  <c:v>Quantiative </c:v>
                </c:pt>
              </c:strCache>
            </c:strRef>
          </c:tx>
          <c:spPr>
            <a:ln w="28575" cap="rnd">
              <a:solidFill>
                <a:schemeClr val="accent2"/>
              </a:solidFill>
              <a:round/>
            </a:ln>
            <a:effectLst/>
          </c:spPr>
          <c:marker>
            <c:symbol val="none"/>
          </c:marker>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'Method &amp; year'!$C$4:$H$4</c:f>
              <c:numCache>
                <c:formatCode>General</c:formatCode>
                <c:ptCount val="6"/>
                <c:pt idx="0">
                  <c:v>2013</c:v>
                </c:pt>
                <c:pt idx="1">
                  <c:v>2014</c:v>
                </c:pt>
                <c:pt idx="2">
                  <c:v>2015</c:v>
                </c:pt>
                <c:pt idx="3">
                  <c:v>2016</c:v>
                </c:pt>
                <c:pt idx="4">
                  <c:v>2017</c:v>
                </c:pt>
                <c:pt idx="5">
                  <c:v>2018</c:v>
                </c:pt>
              </c:numCache>
            </c:numRef>
          </c:cat>
          <c:val>
            <c:numRef>
              <c:f>'Method &amp; year'!$C$6:$H$6</c:f>
              <c:numCache>
                <c:formatCode>General</c:formatCode>
                <c:ptCount val="6"/>
                <c:pt idx="0">
                  <c:v>1</c:v>
                </c:pt>
                <c:pt idx="1">
                  <c:v>29</c:v>
                </c:pt>
                <c:pt idx="2">
                  <c:v>26</c:v>
                </c:pt>
                <c:pt idx="3">
                  <c:v>27</c:v>
                </c:pt>
                <c:pt idx="4">
                  <c:v>46</c:v>
                </c:pt>
                <c:pt idx="5">
                  <c:v>17</c:v>
                </c:pt>
              </c:numCache>
            </c:numRef>
          </c:val>
          <c:smooth val="0"/>
          <c:extLst>
            <c:ext xmlns:c16="http://schemas.microsoft.com/office/drawing/2014/chart" uri="{C3380CC4-5D6E-409C-BE32-E72D297353CC}">
              <c16:uniqueId val="{00000001-A7A3-4F29-B0C5-B567BDC2B0ED}"/>
            </c:ext>
          </c:extLst>
        </c:ser>
        <c:ser>
          <c:idx val="2"/>
          <c:order val="2"/>
          <c:tx>
            <c:strRef>
              <c:f>'Method &amp; year'!$B$7</c:f>
              <c:strCache>
                <c:ptCount val="1"/>
                <c:pt idx="0">
                  <c:v>Qualitative</c:v>
                </c:pt>
              </c:strCache>
            </c:strRef>
          </c:tx>
          <c:spPr>
            <a:ln w="28575" cap="rnd">
              <a:solidFill>
                <a:schemeClr val="accent3"/>
              </a:solidFill>
              <a:round/>
            </a:ln>
            <a:effectLst/>
          </c:spPr>
          <c:marker>
            <c:symbol val="none"/>
          </c:marker>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'Method &amp; year'!$C$4:$H$4</c:f>
              <c:numCache>
                <c:formatCode>General</c:formatCode>
                <c:ptCount val="6"/>
                <c:pt idx="0">
                  <c:v>2013</c:v>
                </c:pt>
                <c:pt idx="1">
                  <c:v>2014</c:v>
                </c:pt>
                <c:pt idx="2">
                  <c:v>2015</c:v>
                </c:pt>
                <c:pt idx="3">
                  <c:v>2016</c:v>
                </c:pt>
                <c:pt idx="4">
                  <c:v>2017</c:v>
                </c:pt>
                <c:pt idx="5">
                  <c:v>2018</c:v>
                </c:pt>
              </c:numCache>
            </c:numRef>
          </c:cat>
          <c:val>
            <c:numRef>
              <c:f>'Method &amp; year'!$C$7:$H$7</c:f>
              <c:numCache>
                <c:formatCode>General</c:formatCode>
                <c:ptCount val="6"/>
                <c:pt idx="0">
                  <c:v>2</c:v>
                </c:pt>
                <c:pt idx="1">
                  <c:v>9</c:v>
                </c:pt>
                <c:pt idx="2">
                  <c:v>16</c:v>
                </c:pt>
                <c:pt idx="3">
                  <c:v>15</c:v>
                </c:pt>
                <c:pt idx="4">
                  <c:v>24</c:v>
                </c:pt>
                <c:pt idx="5">
                  <c:v>15</c:v>
                </c:pt>
              </c:numCache>
            </c:numRef>
          </c:val>
          <c:smooth val="0"/>
          <c:extLst>
            <c:ext xmlns:c16="http://schemas.microsoft.com/office/drawing/2014/chart" uri="{C3380CC4-5D6E-409C-BE32-E72D297353CC}">
              <c16:uniqueId val="{00000002-A7A3-4F29-B0C5-B567BDC2B0ED}"/>
            </c:ext>
          </c:extLst>
        </c:ser>
        <c:dLbls>
          <c:showLegendKey val="0"/>
          <c:showVal val="0"/>
          <c:showCatName val="0"/>
          <c:showSerName val="0"/>
          <c:showPercent val="0"/>
          <c:showBubbleSize val="0"/>
        </c:dLbls>
        <c:smooth val="0"/>
        <c:axId val="256562688"/>
        <c:axId val="256564224"/>
      </c:lineChart>
      <c:catAx>
        <c:axId val="25656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6564224"/>
        <c:crosses val="autoZero"/>
        <c:auto val="1"/>
        <c:lblAlgn val="ctr"/>
        <c:lblOffset val="100"/>
        <c:noMultiLvlLbl val="0"/>
      </c:catAx>
      <c:valAx>
        <c:axId val="256564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256562688"/>
        <c:crosses val="autoZero"/>
        <c:crossBetween val="between"/>
      </c:valAx>
      <c:spPr>
        <a:noFill/>
        <a:ln>
          <a:noFill/>
        </a:ln>
        <a:effectLst/>
      </c:spPr>
    </c:plotArea>
    <c:legend>
      <c:legendPos val="b"/>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C00000"/>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data analysis 0630_Annisa comments.xlsx]Data collection-Reorg'!$F$11:$F$17</c:f>
              <c:strCache>
                <c:ptCount val="7"/>
                <c:pt idx="0">
                  <c:v>focus group interview</c:v>
                </c:pt>
                <c:pt idx="1">
                  <c:v>observation</c:v>
                </c:pt>
                <c:pt idx="2">
                  <c:v>discussion forum</c:v>
                </c:pt>
                <c:pt idx="3">
                  <c:v>Assessment</c:v>
                </c:pt>
                <c:pt idx="4">
                  <c:v>Interview</c:v>
                </c:pt>
                <c:pt idx="5">
                  <c:v>Platform data</c:v>
                </c:pt>
                <c:pt idx="6">
                  <c:v>Survey</c:v>
                </c:pt>
              </c:strCache>
            </c:strRef>
          </c:cat>
          <c:val>
            <c:numRef>
              <c:f>'[Total data analysis 0630_Annisa comments.xlsx]Data collection-Reorg'!$G$11:$G$17</c:f>
              <c:numCache>
                <c:formatCode>General</c:formatCode>
                <c:ptCount val="7"/>
                <c:pt idx="0">
                  <c:v>19</c:v>
                </c:pt>
                <c:pt idx="1">
                  <c:v>20</c:v>
                </c:pt>
                <c:pt idx="2">
                  <c:v>27</c:v>
                </c:pt>
                <c:pt idx="3">
                  <c:v>41</c:v>
                </c:pt>
                <c:pt idx="4">
                  <c:v>60</c:v>
                </c:pt>
                <c:pt idx="5">
                  <c:v>117</c:v>
                </c:pt>
                <c:pt idx="6">
                  <c:v>188</c:v>
                </c:pt>
              </c:numCache>
            </c:numRef>
          </c:val>
          <c:extLst>
            <c:ext xmlns:c16="http://schemas.microsoft.com/office/drawing/2014/chart" uri="{C3380CC4-5D6E-409C-BE32-E72D297353CC}">
              <c16:uniqueId val="{00000000-76EF-4C48-9CFC-41764E2E5D29}"/>
            </c:ext>
          </c:extLst>
        </c:ser>
        <c:dLbls>
          <c:showLegendKey val="0"/>
          <c:showVal val="0"/>
          <c:showCatName val="0"/>
          <c:showSerName val="0"/>
          <c:showPercent val="0"/>
          <c:showBubbleSize val="0"/>
        </c:dLbls>
        <c:gapWidth val="182"/>
        <c:axId val="257171456"/>
        <c:axId val="257172992"/>
      </c:barChart>
      <c:catAx>
        <c:axId val="257171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7172992"/>
        <c:crosses val="autoZero"/>
        <c:auto val="1"/>
        <c:lblAlgn val="ctr"/>
        <c:lblOffset val="100"/>
        <c:noMultiLvlLbl val="0"/>
      </c:catAx>
      <c:valAx>
        <c:axId val="257172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25717145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MOOC subject area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770236943999643"/>
          <c:y val="0.1030820899987543"/>
          <c:w val="0.75527304726256916"/>
          <c:h val="0.8191236318088323"/>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Subject!$J$22:$J$36</c:f>
              <c:strCache>
                <c:ptCount val="15"/>
                <c:pt idx="0">
                  <c:v>Philosophy</c:v>
                </c:pt>
                <c:pt idx="1">
                  <c:v>Astronomy</c:v>
                </c:pt>
                <c:pt idx="2">
                  <c:v>History</c:v>
                </c:pt>
                <c:pt idx="3">
                  <c:v>Math</c:v>
                </c:pt>
                <c:pt idx="4">
                  <c:v>Engineering</c:v>
                </c:pt>
                <c:pt idx="5">
                  <c:v>Art</c:v>
                </c:pt>
                <c:pt idx="6">
                  <c:v>Data science</c:v>
                </c:pt>
                <c:pt idx="7">
                  <c:v>Language</c:v>
                </c:pt>
                <c:pt idx="8">
                  <c:v>Climate scicence</c:v>
                </c:pt>
                <c:pt idx="9">
                  <c:v>Natural science</c:v>
                </c:pt>
                <c:pt idx="10">
                  <c:v>Computer science</c:v>
                </c:pt>
                <c:pt idx="11">
                  <c:v>Business</c:v>
                </c:pt>
                <c:pt idx="12">
                  <c:v>Social science</c:v>
                </c:pt>
                <c:pt idx="13">
                  <c:v>Education</c:v>
                </c:pt>
                <c:pt idx="14">
                  <c:v>Medical and health</c:v>
                </c:pt>
              </c:strCache>
            </c:strRef>
          </c:cat>
          <c:val>
            <c:numRef>
              <c:f>Subject!$K$22:$K$36</c:f>
              <c:numCache>
                <c:formatCode>General</c:formatCode>
                <c:ptCount val="15"/>
                <c:pt idx="0">
                  <c:v>2</c:v>
                </c:pt>
                <c:pt idx="1">
                  <c:v>2</c:v>
                </c:pt>
                <c:pt idx="2">
                  <c:v>4</c:v>
                </c:pt>
                <c:pt idx="3">
                  <c:v>4</c:v>
                </c:pt>
                <c:pt idx="4">
                  <c:v>5</c:v>
                </c:pt>
                <c:pt idx="5">
                  <c:v>6</c:v>
                </c:pt>
                <c:pt idx="6">
                  <c:v>7</c:v>
                </c:pt>
                <c:pt idx="7">
                  <c:v>7</c:v>
                </c:pt>
                <c:pt idx="8">
                  <c:v>7</c:v>
                </c:pt>
                <c:pt idx="9">
                  <c:v>12</c:v>
                </c:pt>
                <c:pt idx="10">
                  <c:v>14</c:v>
                </c:pt>
                <c:pt idx="11">
                  <c:v>14</c:v>
                </c:pt>
                <c:pt idx="12">
                  <c:v>18</c:v>
                </c:pt>
                <c:pt idx="13">
                  <c:v>22</c:v>
                </c:pt>
                <c:pt idx="14">
                  <c:v>26</c:v>
                </c:pt>
              </c:numCache>
            </c:numRef>
          </c:val>
          <c:extLst>
            <c:ext xmlns:c16="http://schemas.microsoft.com/office/drawing/2014/chart" uri="{C3380CC4-5D6E-409C-BE32-E72D297353CC}">
              <c16:uniqueId val="{00000000-B678-4236-A1A3-36846982AD28}"/>
            </c:ext>
          </c:extLst>
        </c:ser>
        <c:dLbls>
          <c:showLegendKey val="0"/>
          <c:showVal val="0"/>
          <c:showCatName val="0"/>
          <c:showSerName val="0"/>
          <c:showPercent val="0"/>
          <c:showBubbleSize val="0"/>
        </c:dLbls>
        <c:gapWidth val="182"/>
        <c:axId val="142629504"/>
        <c:axId val="142635392"/>
      </c:barChart>
      <c:catAx>
        <c:axId val="142629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635392"/>
        <c:crosses val="autoZero"/>
        <c:auto val="1"/>
        <c:lblAlgn val="ctr"/>
        <c:lblOffset val="100"/>
        <c:noMultiLvlLbl val="0"/>
      </c:catAx>
      <c:valAx>
        <c:axId val="1426353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629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7726964593002"/>
          <c:y val="0.16582527045742898"/>
          <c:w val="0.5078123098851054"/>
          <c:h val="0.56590154090517286"/>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BC-47BC-AAD7-9F79127F56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BC-47BC-AAD7-9F79127F56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BC-47BC-AAD7-9F79127F56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6BC-47BC-AAD7-9F79127F566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6BC-47BC-AAD7-9F79127F5663}"/>
              </c:ext>
            </c:extLst>
          </c:dPt>
          <c:dLbls>
            <c:dLbl>
              <c:idx val="0"/>
              <c:layout>
                <c:manualLayout>
                  <c:x val="0.15826684743877215"/>
                  <c:y val="-2.1487201092483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6BC-47BC-AAD7-9F79127F5663}"/>
                </c:ext>
              </c:extLst>
            </c:dLbl>
            <c:dLbl>
              <c:idx val="1"/>
              <c:layout>
                <c:manualLayout>
                  <c:x val="-0.1579626047711154"/>
                  <c:y val="2.74348422496569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6BC-47BC-AAD7-9F79127F5663}"/>
                </c:ext>
              </c:extLst>
            </c:dLbl>
            <c:dLbl>
              <c:idx val="2"/>
              <c:layout>
                <c:manualLayout>
                  <c:x val="-0.13539651837524178"/>
                  <c:y val="-1.0288065843621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6BC-47BC-AAD7-9F79127F5663}"/>
                </c:ext>
              </c:extLst>
            </c:dLbl>
            <c:dLbl>
              <c:idx val="3"/>
              <c:layout>
                <c:manualLayout>
                  <c:x val="-0.14506769825918761"/>
                  <c:y val="-8.91632373113854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6BC-47BC-AAD7-9F79127F5663}"/>
                </c:ext>
              </c:extLst>
            </c:dLbl>
            <c:dLbl>
              <c:idx val="4"/>
              <c:layout>
                <c:manualLayout>
                  <c:x val="3.8593975421946376E-2"/>
                  <c:y val="-0.119913608584904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6BC-47BC-AAD7-9F79127F566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'Q8'!$E$4:$E$8</c:f>
              <c:strCache>
                <c:ptCount val="5"/>
                <c:pt idx="0">
                  <c:v>Less than 10,000</c:v>
                </c:pt>
                <c:pt idx="1">
                  <c:v>10,000-25,000</c:v>
                </c:pt>
                <c:pt idx="2">
                  <c:v>25,001-50,000</c:v>
                </c:pt>
                <c:pt idx="3">
                  <c:v>50,001-100,000</c:v>
                </c:pt>
                <c:pt idx="4">
                  <c:v>More than 100,000</c:v>
                </c:pt>
              </c:strCache>
            </c:strRef>
          </c:cat>
          <c:val>
            <c:numRef>
              <c:f>'Q8'!$F$4:$F$8</c:f>
              <c:numCache>
                <c:formatCode>0.0%</c:formatCode>
                <c:ptCount val="5"/>
                <c:pt idx="0">
                  <c:v>0.47299999999999998</c:v>
                </c:pt>
                <c:pt idx="1">
                  <c:v>0.24</c:v>
                </c:pt>
                <c:pt idx="2">
                  <c:v>0.127</c:v>
                </c:pt>
                <c:pt idx="3">
                  <c:v>0.1</c:v>
                </c:pt>
                <c:pt idx="4">
                  <c:v>0.06</c:v>
                </c:pt>
              </c:numCache>
            </c:numRef>
          </c:val>
          <c:extLst>
            <c:ext xmlns:c16="http://schemas.microsoft.com/office/drawing/2014/chart" uri="{C3380CC4-5D6E-409C-BE32-E72D297353CC}">
              <c16:uniqueId val="{0000000A-26BC-47BC-AAD7-9F79127F5663}"/>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4C5C0-72B6-436C-AD58-C3C11231B49B}" type="datetimeFigureOut">
              <a:rPr lang="en-US" smtClean="0"/>
              <a:t>11/14/2018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9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687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335"/>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308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46</a:t>
            </a:fld>
            <a:endParaRPr lang="en-US"/>
          </a:p>
        </p:txBody>
      </p:sp>
    </p:spTree>
    <p:extLst>
      <p:ext uri="{BB962C8B-B14F-4D97-AF65-F5344CB8AC3E}">
        <p14:creationId xmlns:p14="http://schemas.microsoft.com/office/powerpoint/2010/main" val="2060595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47</a:t>
            </a:fld>
            <a:endParaRPr lang="en-US"/>
          </a:p>
        </p:txBody>
      </p:sp>
    </p:spTree>
    <p:extLst>
      <p:ext uri="{BB962C8B-B14F-4D97-AF65-F5344CB8AC3E}">
        <p14:creationId xmlns:p14="http://schemas.microsoft.com/office/powerpoint/2010/main" val="3968789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48</a:t>
            </a:fld>
            <a:endParaRPr lang="en-US"/>
          </a:p>
        </p:txBody>
      </p:sp>
    </p:spTree>
    <p:extLst>
      <p:ext uri="{BB962C8B-B14F-4D97-AF65-F5344CB8AC3E}">
        <p14:creationId xmlns:p14="http://schemas.microsoft.com/office/powerpoint/2010/main" val="1751544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67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50</a:t>
            </a:fld>
            <a:endParaRPr lang="en-US"/>
          </a:p>
        </p:txBody>
      </p:sp>
    </p:spTree>
    <p:extLst>
      <p:ext uri="{BB962C8B-B14F-4D97-AF65-F5344CB8AC3E}">
        <p14:creationId xmlns:p14="http://schemas.microsoft.com/office/powerpoint/2010/main" val="552274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51</a:t>
            </a:fld>
            <a:endParaRPr lang="en-US"/>
          </a:p>
        </p:txBody>
      </p:sp>
    </p:spTree>
    <p:extLst>
      <p:ext uri="{BB962C8B-B14F-4D97-AF65-F5344CB8AC3E}">
        <p14:creationId xmlns:p14="http://schemas.microsoft.com/office/powerpoint/2010/main" val="2424823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52</a:t>
            </a:fld>
            <a:endParaRPr lang="en-US"/>
          </a:p>
        </p:txBody>
      </p:sp>
    </p:spTree>
    <p:extLst>
      <p:ext uri="{BB962C8B-B14F-4D97-AF65-F5344CB8AC3E}">
        <p14:creationId xmlns:p14="http://schemas.microsoft.com/office/powerpoint/2010/main" val="754889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53</a:t>
            </a:fld>
            <a:endParaRPr lang="en-US"/>
          </a:p>
        </p:txBody>
      </p:sp>
    </p:spTree>
    <p:extLst>
      <p:ext uri="{BB962C8B-B14F-4D97-AF65-F5344CB8AC3E}">
        <p14:creationId xmlns:p14="http://schemas.microsoft.com/office/powerpoint/2010/main" val="3902159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335"/>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107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080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992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581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787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40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003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786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973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828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647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98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700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93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958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789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310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577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333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638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90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35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087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15</a:t>
            </a:fld>
            <a:endParaRPr lang="en-US"/>
          </a:p>
        </p:txBody>
      </p:sp>
    </p:spTree>
    <p:extLst>
      <p:ext uri="{BB962C8B-B14F-4D97-AF65-F5344CB8AC3E}">
        <p14:creationId xmlns:p14="http://schemas.microsoft.com/office/powerpoint/2010/main" val="2534965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287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335"/>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090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80</a:t>
            </a:fld>
            <a:endParaRPr lang="en-US"/>
          </a:p>
        </p:txBody>
      </p:sp>
    </p:spTree>
    <p:extLst>
      <p:ext uri="{BB962C8B-B14F-4D97-AF65-F5344CB8AC3E}">
        <p14:creationId xmlns:p14="http://schemas.microsoft.com/office/powerpoint/2010/main" val="3552904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82</a:t>
            </a:fld>
            <a:endParaRPr lang="en-US"/>
          </a:p>
        </p:txBody>
      </p:sp>
    </p:spTree>
    <p:extLst>
      <p:ext uri="{BB962C8B-B14F-4D97-AF65-F5344CB8AC3E}">
        <p14:creationId xmlns:p14="http://schemas.microsoft.com/office/powerpoint/2010/main" val="4163666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83</a:t>
            </a:fld>
            <a:endParaRPr lang="en-US"/>
          </a:p>
        </p:txBody>
      </p:sp>
    </p:spTree>
    <p:extLst>
      <p:ext uri="{BB962C8B-B14F-4D97-AF65-F5344CB8AC3E}">
        <p14:creationId xmlns:p14="http://schemas.microsoft.com/office/powerpoint/2010/main" val="1445323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84</a:t>
            </a:fld>
            <a:endParaRPr lang="en-US"/>
          </a:p>
        </p:txBody>
      </p:sp>
    </p:spTree>
    <p:extLst>
      <p:ext uri="{BB962C8B-B14F-4D97-AF65-F5344CB8AC3E}">
        <p14:creationId xmlns:p14="http://schemas.microsoft.com/office/powerpoint/2010/main" val="8320172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85</a:t>
            </a:fld>
            <a:endParaRPr lang="en-US"/>
          </a:p>
        </p:txBody>
      </p:sp>
    </p:spTree>
    <p:extLst>
      <p:ext uri="{BB962C8B-B14F-4D97-AF65-F5344CB8AC3E}">
        <p14:creationId xmlns:p14="http://schemas.microsoft.com/office/powerpoint/2010/main" val="2278716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86</a:t>
            </a:fld>
            <a:endParaRPr lang="en-US"/>
          </a:p>
        </p:txBody>
      </p:sp>
    </p:spTree>
    <p:extLst>
      <p:ext uri="{BB962C8B-B14F-4D97-AF65-F5344CB8AC3E}">
        <p14:creationId xmlns:p14="http://schemas.microsoft.com/office/powerpoint/2010/main" val="3339677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87</a:t>
            </a:fld>
            <a:endParaRPr lang="en-US"/>
          </a:p>
        </p:txBody>
      </p:sp>
    </p:spTree>
    <p:extLst>
      <p:ext uri="{BB962C8B-B14F-4D97-AF65-F5344CB8AC3E}">
        <p14:creationId xmlns:p14="http://schemas.microsoft.com/office/powerpoint/2010/main" val="2427723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88</a:t>
            </a:fld>
            <a:endParaRPr lang="en-US"/>
          </a:p>
        </p:txBody>
      </p:sp>
    </p:spTree>
    <p:extLst>
      <p:ext uri="{BB962C8B-B14F-4D97-AF65-F5344CB8AC3E}">
        <p14:creationId xmlns:p14="http://schemas.microsoft.com/office/powerpoint/2010/main" val="517727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618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89</a:t>
            </a:fld>
            <a:endParaRPr lang="en-US"/>
          </a:p>
        </p:txBody>
      </p:sp>
    </p:spTree>
    <p:extLst>
      <p:ext uri="{BB962C8B-B14F-4D97-AF65-F5344CB8AC3E}">
        <p14:creationId xmlns:p14="http://schemas.microsoft.com/office/powerpoint/2010/main" val="16441031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90</a:t>
            </a:fld>
            <a:endParaRPr lang="en-US"/>
          </a:p>
        </p:txBody>
      </p:sp>
    </p:spTree>
    <p:extLst>
      <p:ext uri="{BB962C8B-B14F-4D97-AF65-F5344CB8AC3E}">
        <p14:creationId xmlns:p14="http://schemas.microsoft.com/office/powerpoint/2010/main" val="37548611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91</a:t>
            </a:fld>
            <a:endParaRPr lang="en-US"/>
          </a:p>
        </p:txBody>
      </p:sp>
    </p:spTree>
    <p:extLst>
      <p:ext uri="{BB962C8B-B14F-4D97-AF65-F5344CB8AC3E}">
        <p14:creationId xmlns:p14="http://schemas.microsoft.com/office/powerpoint/2010/main" val="33650079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92</a:t>
            </a:fld>
            <a:endParaRPr lang="en-US"/>
          </a:p>
        </p:txBody>
      </p:sp>
    </p:spTree>
    <p:extLst>
      <p:ext uri="{BB962C8B-B14F-4D97-AF65-F5344CB8AC3E}">
        <p14:creationId xmlns:p14="http://schemas.microsoft.com/office/powerpoint/2010/main" val="38890635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93</a:t>
            </a:fld>
            <a:endParaRPr lang="en-US"/>
          </a:p>
        </p:txBody>
      </p:sp>
    </p:spTree>
    <p:extLst>
      <p:ext uri="{BB962C8B-B14F-4D97-AF65-F5344CB8AC3E}">
        <p14:creationId xmlns:p14="http://schemas.microsoft.com/office/powerpoint/2010/main" val="1796178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94</a:t>
            </a:fld>
            <a:endParaRPr lang="en-US"/>
          </a:p>
        </p:txBody>
      </p:sp>
    </p:spTree>
    <p:extLst>
      <p:ext uri="{BB962C8B-B14F-4D97-AF65-F5344CB8AC3E}">
        <p14:creationId xmlns:p14="http://schemas.microsoft.com/office/powerpoint/2010/main" val="3378809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95</a:t>
            </a:fld>
            <a:endParaRPr lang="en-US"/>
          </a:p>
        </p:txBody>
      </p:sp>
    </p:spTree>
    <p:extLst>
      <p:ext uri="{BB962C8B-B14F-4D97-AF65-F5344CB8AC3E}">
        <p14:creationId xmlns:p14="http://schemas.microsoft.com/office/powerpoint/2010/main" val="2917551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1FCB27-2737-4645-940B-5852C70827CF}" type="slidenum">
              <a:rPr lang="en-US" smtClean="0"/>
              <a:t>96</a:t>
            </a:fld>
            <a:endParaRPr lang="en-US"/>
          </a:p>
        </p:txBody>
      </p:sp>
    </p:spTree>
    <p:extLst>
      <p:ext uri="{BB962C8B-B14F-4D97-AF65-F5344CB8AC3E}">
        <p14:creationId xmlns:p14="http://schemas.microsoft.com/office/powerpoint/2010/main" val="18089455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7702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98</a:t>
            </a:fld>
            <a:endParaRPr lang="en-US"/>
          </a:p>
        </p:txBody>
      </p:sp>
    </p:spTree>
    <p:extLst>
      <p:ext uri="{BB962C8B-B14F-4D97-AF65-F5344CB8AC3E}">
        <p14:creationId xmlns:p14="http://schemas.microsoft.com/office/powerpoint/2010/main" val="3613716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679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99</a:t>
            </a:fld>
            <a:endParaRPr lang="en-US"/>
          </a:p>
        </p:txBody>
      </p:sp>
    </p:spTree>
    <p:extLst>
      <p:ext uri="{BB962C8B-B14F-4D97-AF65-F5344CB8AC3E}">
        <p14:creationId xmlns:p14="http://schemas.microsoft.com/office/powerpoint/2010/main" val="39264469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100</a:t>
            </a:fld>
            <a:endParaRPr lang="en-US"/>
          </a:p>
        </p:txBody>
      </p:sp>
    </p:spTree>
    <p:extLst>
      <p:ext uri="{BB962C8B-B14F-4D97-AF65-F5344CB8AC3E}">
        <p14:creationId xmlns:p14="http://schemas.microsoft.com/office/powerpoint/2010/main" val="35772877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101</a:t>
            </a:fld>
            <a:endParaRPr lang="en-US"/>
          </a:p>
        </p:txBody>
      </p:sp>
    </p:spTree>
    <p:extLst>
      <p:ext uri="{BB962C8B-B14F-4D97-AF65-F5344CB8AC3E}">
        <p14:creationId xmlns:p14="http://schemas.microsoft.com/office/powerpoint/2010/main" val="7148560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335"/>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CB27-2737-4645-940B-5852C7082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199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4743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0500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1869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361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0422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284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20</a:t>
            </a:fld>
            <a:endParaRPr lang="en-US"/>
          </a:p>
        </p:txBody>
      </p:sp>
    </p:spTree>
    <p:extLst>
      <p:ext uri="{BB962C8B-B14F-4D97-AF65-F5344CB8AC3E}">
        <p14:creationId xmlns:p14="http://schemas.microsoft.com/office/powerpoint/2010/main" val="2918908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5961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8842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922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2417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703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5080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4594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7206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8249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651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1860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9607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1106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9809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8792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4100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9933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352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4262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1088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03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9529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6377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6446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291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6635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075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11" name="Text Placeholder 19"/>
          <p:cNvSpPr>
            <a:spLocks noGrp="1"/>
          </p:cNvSpPr>
          <p:nvPr>
            <p:ph type="body" sz="quarter" idx="10" hasCustomPrompt="1"/>
          </p:nvPr>
        </p:nvSpPr>
        <p:spPr>
          <a:xfrm>
            <a:off x="0" y="6279762"/>
            <a:ext cx="9144000" cy="370205"/>
          </a:xfrm>
        </p:spPr>
        <p:txBody>
          <a:bodyPr anchor="ctr">
            <a:noAutofit/>
          </a:bodyPr>
          <a:lstStyle>
            <a:lvl1pPr marL="0" indent="0">
              <a:buNone/>
              <a:defRPr sz="1100" b="1" spc="80" baseline="0">
                <a:solidFill>
                  <a:srgbClr val="A6A6A6"/>
                </a:solidFill>
                <a:latin typeface="Arial"/>
                <a:cs typeface="Arial"/>
              </a:defRPr>
            </a:lvl1pPr>
          </a:lstStyle>
          <a:p>
            <a:pPr lvl="0"/>
            <a:r>
              <a:rPr lang="en-US" dirty="0"/>
              <a:t>School of Education, IST: Design Research Group                                             INDIANA UNIVERSITY BLOOMINGTON</a:t>
            </a:r>
          </a:p>
        </p:txBody>
      </p:sp>
      <p:grpSp>
        <p:nvGrpSpPr>
          <p:cNvPr id="13" name="Group 12"/>
          <p:cNvGrpSpPr/>
          <p:nvPr/>
        </p:nvGrpSpPr>
        <p:grpSpPr>
          <a:xfrm>
            <a:off x="300413" y="0"/>
            <a:ext cx="950609" cy="2766507"/>
            <a:chOff x="633305" y="-72571"/>
            <a:chExt cx="950609" cy="2766507"/>
          </a:xfrm>
        </p:grpSpPr>
        <p:sp>
          <p:nvSpPr>
            <p:cNvPr id="6" name="Rectangle 5"/>
            <p:cNvSpPr/>
            <p:nvPr/>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rident.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426629227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92FB81-0084-4199-812F-93D9A2CE6C5D}" type="datetimeFigureOut">
              <a:rPr lang="en-US" smtClean="0"/>
              <a:t>11/14/2018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27949A-D976-413A-B898-215FA607BCD6}" type="slidenum">
              <a:rPr lang="en-US" smtClean="0"/>
              <a:t>‹#›</a:t>
            </a:fld>
            <a:endParaRPr lang="en-US" dirty="0"/>
          </a:p>
        </p:txBody>
      </p:sp>
    </p:spTree>
    <p:extLst>
      <p:ext uri="{BB962C8B-B14F-4D97-AF65-F5344CB8AC3E}">
        <p14:creationId xmlns:p14="http://schemas.microsoft.com/office/powerpoint/2010/main" val="41990980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3094218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6055439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42676679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472096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10/19/2017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9338168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10/19/2017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6675519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10/19/2017</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876321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10/19/2017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8531361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10/19/2017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a:p>
        </p:txBody>
      </p:sp>
    </p:spTree>
    <p:extLst>
      <p:ext uri="{BB962C8B-B14F-4D97-AF65-F5344CB8AC3E}">
        <p14:creationId xmlns:p14="http://schemas.microsoft.com/office/powerpoint/2010/main" val="10228569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290999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55339" y="6356351"/>
            <a:ext cx="2057400" cy="365125"/>
          </a:xfrm>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4783093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0787609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6524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2546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0532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1295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970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0924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4075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0880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169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41670347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7119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5116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533367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206752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45550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127437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008396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941518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249209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456112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4201957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296022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860109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331912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2FF024D-8643-452C-AD33-E69CB02A9071}" type="slidenum">
              <a:rPr lang="en-US"/>
              <a:pPr>
                <a:defRPr/>
              </a:pPr>
              <a:t>‹#›</a:t>
            </a:fld>
            <a:endParaRPr lang="en-US"/>
          </a:p>
        </p:txBody>
      </p:sp>
    </p:spTree>
    <p:extLst>
      <p:ext uri="{BB962C8B-B14F-4D97-AF65-F5344CB8AC3E}">
        <p14:creationId xmlns:p14="http://schemas.microsoft.com/office/powerpoint/2010/main" val="2543460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EAACE5F-68A1-476D-82BD-7EFD43A7EAD4}" type="slidenum">
              <a:rPr lang="en-US"/>
              <a:pPr>
                <a:defRPr/>
              </a:pPr>
              <a:t>‹#›</a:t>
            </a:fld>
            <a:endParaRPr lang="en-US"/>
          </a:p>
        </p:txBody>
      </p:sp>
    </p:spTree>
    <p:extLst>
      <p:ext uri="{BB962C8B-B14F-4D97-AF65-F5344CB8AC3E}">
        <p14:creationId xmlns:p14="http://schemas.microsoft.com/office/powerpoint/2010/main" val="33057873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973537C-1010-4CCC-A478-3A2960907E5E}" type="slidenum">
              <a:rPr lang="en-US"/>
              <a:pPr>
                <a:defRPr/>
              </a:pPr>
              <a:t>‹#›</a:t>
            </a:fld>
            <a:endParaRPr lang="en-US"/>
          </a:p>
        </p:txBody>
      </p:sp>
    </p:spTree>
    <p:extLst>
      <p:ext uri="{BB962C8B-B14F-4D97-AF65-F5344CB8AC3E}">
        <p14:creationId xmlns:p14="http://schemas.microsoft.com/office/powerpoint/2010/main" val="25870693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58B09EB-445A-456F-9FEE-E36ECD2BA6F7}" type="slidenum">
              <a:rPr lang="en-US"/>
              <a:pPr>
                <a:defRPr/>
              </a:pPr>
              <a:t>‹#›</a:t>
            </a:fld>
            <a:endParaRPr lang="en-US"/>
          </a:p>
        </p:txBody>
      </p:sp>
    </p:spTree>
    <p:extLst>
      <p:ext uri="{BB962C8B-B14F-4D97-AF65-F5344CB8AC3E}">
        <p14:creationId xmlns:p14="http://schemas.microsoft.com/office/powerpoint/2010/main" val="30562670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43EBB126-B764-416C-8977-8E7F78089E95}" type="slidenum">
              <a:rPr lang="en-US"/>
              <a:pPr>
                <a:defRPr/>
              </a:pPr>
              <a:t>‹#›</a:t>
            </a:fld>
            <a:endParaRPr lang="en-US"/>
          </a:p>
        </p:txBody>
      </p:sp>
    </p:spTree>
    <p:extLst>
      <p:ext uri="{BB962C8B-B14F-4D97-AF65-F5344CB8AC3E}">
        <p14:creationId xmlns:p14="http://schemas.microsoft.com/office/powerpoint/2010/main" val="23362723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7D870020-D6E7-4D17-AC25-D1DBF946279A}" type="slidenum">
              <a:rPr lang="en-US"/>
              <a:pPr>
                <a:defRPr/>
              </a:pPr>
              <a:t>‹#›</a:t>
            </a:fld>
            <a:endParaRPr lang="en-US"/>
          </a:p>
        </p:txBody>
      </p:sp>
    </p:spTree>
    <p:extLst>
      <p:ext uri="{BB962C8B-B14F-4D97-AF65-F5344CB8AC3E}">
        <p14:creationId xmlns:p14="http://schemas.microsoft.com/office/powerpoint/2010/main" val="2556333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A735993-1E04-410B-883A-04AC6922EF8B}" type="slidenum">
              <a:rPr lang="en-US"/>
              <a:pPr>
                <a:defRPr/>
              </a:pPr>
              <a:t>‹#›</a:t>
            </a:fld>
            <a:endParaRPr lang="en-US"/>
          </a:p>
        </p:txBody>
      </p:sp>
    </p:spTree>
    <p:extLst>
      <p:ext uri="{BB962C8B-B14F-4D97-AF65-F5344CB8AC3E}">
        <p14:creationId xmlns:p14="http://schemas.microsoft.com/office/powerpoint/2010/main" val="663438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26479927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C5543E2-A003-4459-B195-42F3CB204082}" type="slidenum">
              <a:rPr lang="en-US"/>
              <a:pPr>
                <a:defRPr/>
              </a:pPr>
              <a:t>‹#›</a:t>
            </a:fld>
            <a:endParaRPr lang="en-US"/>
          </a:p>
        </p:txBody>
      </p:sp>
    </p:spTree>
    <p:extLst>
      <p:ext uri="{BB962C8B-B14F-4D97-AF65-F5344CB8AC3E}">
        <p14:creationId xmlns:p14="http://schemas.microsoft.com/office/powerpoint/2010/main" val="17421499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74D5243-0D18-456E-B4A5-D55E6B7E190C}" type="slidenum">
              <a:rPr lang="en-US"/>
              <a:pPr>
                <a:defRPr/>
              </a:pPr>
              <a:t>‹#›</a:t>
            </a:fld>
            <a:endParaRPr lang="en-US"/>
          </a:p>
        </p:txBody>
      </p:sp>
    </p:spTree>
    <p:extLst>
      <p:ext uri="{BB962C8B-B14F-4D97-AF65-F5344CB8AC3E}">
        <p14:creationId xmlns:p14="http://schemas.microsoft.com/office/powerpoint/2010/main" val="7934596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A1E442C-0E7A-41CC-80C6-57D4FC6AFACC}" type="slidenum">
              <a:rPr lang="en-US"/>
              <a:pPr>
                <a:defRPr/>
              </a:pPr>
              <a:t>‹#›</a:t>
            </a:fld>
            <a:endParaRPr lang="en-US"/>
          </a:p>
        </p:txBody>
      </p:sp>
    </p:spTree>
    <p:extLst>
      <p:ext uri="{BB962C8B-B14F-4D97-AF65-F5344CB8AC3E}">
        <p14:creationId xmlns:p14="http://schemas.microsoft.com/office/powerpoint/2010/main" val="41529043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844E574-B3D4-4825-96F6-E700F0FD5280}" type="slidenum">
              <a:rPr lang="en-US"/>
              <a:pPr>
                <a:defRPr/>
              </a:pPr>
              <a:t>‹#›</a:t>
            </a:fld>
            <a:endParaRPr lang="en-US"/>
          </a:p>
        </p:txBody>
      </p:sp>
    </p:spTree>
    <p:extLst>
      <p:ext uri="{BB962C8B-B14F-4D97-AF65-F5344CB8AC3E}">
        <p14:creationId xmlns:p14="http://schemas.microsoft.com/office/powerpoint/2010/main" val="15675782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9B09E5FD-B1A7-4F9C-9816-E35FA606E364}" type="slidenum">
              <a:rPr lang="en-US"/>
              <a:pPr>
                <a:defRPr/>
              </a:pPr>
              <a:t>‹#›</a:t>
            </a:fld>
            <a:endParaRPr lang="en-US"/>
          </a:p>
        </p:txBody>
      </p:sp>
    </p:spTree>
    <p:extLst>
      <p:ext uri="{BB962C8B-B14F-4D97-AF65-F5344CB8AC3E}">
        <p14:creationId xmlns:p14="http://schemas.microsoft.com/office/powerpoint/2010/main" val="27881988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E3EF213-FBD6-4A0A-BDAE-A3452037F53E}" type="slidenum">
              <a:rPr lang="en-US"/>
              <a:pPr>
                <a:defRPr/>
              </a:pPr>
              <a:t>‹#›</a:t>
            </a:fld>
            <a:endParaRPr lang="en-US"/>
          </a:p>
        </p:txBody>
      </p:sp>
    </p:spTree>
    <p:extLst>
      <p:ext uri="{BB962C8B-B14F-4D97-AF65-F5344CB8AC3E}">
        <p14:creationId xmlns:p14="http://schemas.microsoft.com/office/powerpoint/2010/main" val="5281608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7989AAF-256F-4EF3-9273-FB066D97AAAB}" type="slidenum">
              <a:rPr lang="en-US"/>
              <a:pPr>
                <a:defRPr/>
              </a:pPr>
              <a:t>‹#›</a:t>
            </a:fld>
            <a:endParaRPr lang="en-US"/>
          </a:p>
        </p:txBody>
      </p:sp>
    </p:spTree>
    <p:extLst>
      <p:ext uri="{BB962C8B-B14F-4D97-AF65-F5344CB8AC3E}">
        <p14:creationId xmlns:p14="http://schemas.microsoft.com/office/powerpoint/2010/main" val="3719668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11/14/2018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343112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11/14/2018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2496479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11/14/2018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2955104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11/14/2018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3233462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11/14/2018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405580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Tree>
    <p:extLst>
      <p:ext uri="{BB962C8B-B14F-4D97-AF65-F5344CB8AC3E}">
        <p14:creationId xmlns:p14="http://schemas.microsoft.com/office/powerpoint/2010/main" val="25396662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11/14/2018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3471779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2407965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430878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528754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13778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0349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9/29/2017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136293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9/29/2017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4053046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9/29/2017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256138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9/29/2017</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904378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824" y="267533"/>
            <a:ext cx="8004391" cy="638906"/>
          </a:xfrm>
        </p:spPr>
        <p:txBody>
          <a:bodyPr>
            <a:noAutofit/>
          </a:bodyPr>
          <a:lstStyle>
            <a:lvl1pPr>
              <a:defRPr sz="4000" b="1" i="0" cap="none" spc="0">
                <a:solidFill>
                  <a:srgbClr val="C00000"/>
                </a:solidFill>
                <a:latin typeface="BentonSans Black" panose="02000503000000020004" pitchFamily="50" charset="0"/>
                <a:cs typeface="Arial"/>
              </a:defRPr>
            </a:lvl1pPr>
          </a:lstStyle>
          <a:p>
            <a:r>
              <a:rPr lang="en-US" dirty="0"/>
              <a:t>Click to edit master title style</a:t>
            </a:r>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23" name="Group 22"/>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219414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a:p>
        </p:txBody>
      </p:sp>
    </p:spTree>
    <p:extLst>
      <p:ext uri="{BB962C8B-B14F-4D97-AF65-F5344CB8AC3E}">
        <p14:creationId xmlns:p14="http://schemas.microsoft.com/office/powerpoint/2010/main" val="1853509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967109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9/29/2017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809440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57613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2130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5695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87746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464388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82843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3" y="239413"/>
            <a:ext cx="4560579" cy="1271887"/>
          </a:xfrm>
          <a:prstGeom prst="rect">
            <a:avLst/>
          </a:prstGeom>
        </p:spPr>
        <p:txBody>
          <a:bodyPr vert="horz" lIns="91440" tIns="45720" rIns="91440" bIns="45720" rtlCol="0" anchor="ctr">
            <a:noAutofit/>
          </a:bodyPr>
          <a:lstStyle>
            <a:lvl1pPr>
              <a:defRPr sz="4000" b="1" i="0" spc="0">
                <a:solidFill>
                  <a:srgbClr val="C00000"/>
                </a:solidFill>
                <a:latin typeface="Lucida Bright" panose="02040602050505020304" pitchFamily="18" charset="0"/>
                <a:cs typeface="Arial"/>
              </a:defRPr>
            </a:lvl1pPr>
          </a:lstStyle>
          <a:p>
            <a:r>
              <a:rPr lang="en-US" dirty="0"/>
              <a:t>Click to edit master title style</a:t>
            </a:r>
          </a:p>
        </p:txBody>
      </p:sp>
      <p:sp>
        <p:nvSpPr>
          <p:cNvPr id="8" name="Text Placeholder 2"/>
          <p:cNvSpPr>
            <a:spLocks noGrp="1"/>
          </p:cNvSpPr>
          <p:nvPr>
            <p:ph idx="1"/>
          </p:nvPr>
        </p:nvSpPr>
        <p:spPr>
          <a:xfrm>
            <a:off x="525304" y="1733266"/>
            <a:ext cx="4560579" cy="4359563"/>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73059" y="0"/>
            <a:ext cx="3570941" cy="6858000"/>
          </a:xfrm>
        </p:spPr>
        <p:txBody>
          <a:bodyPr/>
          <a:lstStyle/>
          <a:p>
            <a:r>
              <a:rPr lang="en-US" dirty="0"/>
              <a:t>Click icon to add picture</a:t>
            </a:r>
          </a:p>
        </p:txBody>
      </p:sp>
      <p:sp>
        <p:nvSpPr>
          <p:cNvPr id="15" name="Rectangle 14"/>
          <p:cNvSpPr/>
          <p:nvPr/>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Tree>
    <p:extLst>
      <p:ext uri="{BB962C8B-B14F-4D97-AF65-F5344CB8AC3E}">
        <p14:creationId xmlns:p14="http://schemas.microsoft.com/office/powerpoint/2010/main" val="376328089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64509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43272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081851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5059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273276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28302" y="6356351"/>
            <a:ext cx="2057400" cy="365125"/>
          </a:xfrm>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220536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55339" y="6356351"/>
            <a:ext cx="2057400" cy="365125"/>
          </a:xfrm>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4181398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374015" y="6356351"/>
            <a:ext cx="2057400" cy="365125"/>
          </a:xfrm>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6835914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879520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10/19/2017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541542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2" name="Group 21"/>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FFFFFF"/>
                  </a:solidFill>
                </a:rPr>
                <a:t>INDIANA UNIVERSITY BLOOMINGTON</a:t>
              </a:r>
            </a:p>
          </p:txBody>
        </p:sp>
      </p:grpSp>
      <p:sp>
        <p:nvSpPr>
          <p:cNvPr id="28" name="Title 1"/>
          <p:cNvSpPr>
            <a:spLocks noGrp="1"/>
          </p:cNvSpPr>
          <p:nvPr>
            <p:ph type="ctrTitle" hasCustomPrompt="1"/>
          </p:nvPr>
        </p:nvSpPr>
        <p:spPr>
          <a:xfrm>
            <a:off x="530027" y="343884"/>
            <a:ext cx="8004391" cy="638906"/>
          </a:xfrm>
        </p:spPr>
        <p:txBody>
          <a:bodyPr>
            <a:normAutofit/>
          </a:bodyPr>
          <a:lstStyle>
            <a:lvl1pPr>
              <a:defRPr sz="3200" b="1" i="0" cap="none" spc="0">
                <a:solidFill>
                  <a:schemeClr val="bg1"/>
                </a:solidFill>
                <a:latin typeface="Lucida Bright" panose="02040602050505020304" pitchFamily="18" charset="0"/>
                <a:cs typeface="Arial"/>
              </a:defRPr>
            </a:lvl1pPr>
          </a:lstStyle>
          <a:p>
            <a:r>
              <a:rPr lang="en-US" dirty="0"/>
              <a:t>Click to edit master title style</a:t>
            </a:r>
          </a:p>
        </p:txBody>
      </p:sp>
      <p:sp>
        <p:nvSpPr>
          <p:cNvPr id="31" name="Text Placeholder 2"/>
          <p:cNvSpPr>
            <a:spLocks noGrp="1"/>
          </p:cNvSpPr>
          <p:nvPr>
            <p:ph idx="1" hasCustomPrompt="1"/>
          </p:nvPr>
        </p:nvSpPr>
        <p:spPr>
          <a:xfrm>
            <a:off x="518824" y="1308100"/>
            <a:ext cx="8015594" cy="4787900"/>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FFFFFF"/>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Tree>
    <p:extLst>
      <p:ext uri="{BB962C8B-B14F-4D97-AF65-F5344CB8AC3E}">
        <p14:creationId xmlns:p14="http://schemas.microsoft.com/office/powerpoint/2010/main" val="337247423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10/19/2017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485525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10/19/2017</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4169229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10/19/2017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231416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10/19/2017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a:p>
        </p:txBody>
      </p:sp>
    </p:spTree>
    <p:extLst>
      <p:ext uri="{BB962C8B-B14F-4D97-AF65-F5344CB8AC3E}">
        <p14:creationId xmlns:p14="http://schemas.microsoft.com/office/powerpoint/2010/main" val="3138665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9995508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662516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1523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50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306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590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photo: black">
    <p:bg>
      <p:bgPr>
        <a:solidFill>
          <a:srgbClr val="252626"/>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564910" y="0"/>
            <a:ext cx="3570941" cy="6858000"/>
          </a:xfrm>
        </p:spPr>
        <p:txBody>
          <a:bodyPr/>
          <a:lstStyle/>
          <a:p>
            <a:r>
              <a:rPr lang="en-US" dirty="0"/>
              <a:t>Click icon to add picture</a:t>
            </a:r>
          </a:p>
        </p:txBody>
      </p:sp>
      <p:sp>
        <p:nvSpPr>
          <p:cNvPr id="16" name="Rectangle 15"/>
          <p:cNvSpPr/>
          <p:nvPr/>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
        <p:nvSpPr>
          <p:cNvPr id="19" name="Title Placeholder 1"/>
          <p:cNvSpPr>
            <a:spLocks noGrp="1"/>
          </p:cNvSpPr>
          <p:nvPr>
            <p:ph type="title" hasCustomPrompt="1"/>
          </p:nvPr>
        </p:nvSpPr>
        <p:spPr>
          <a:xfrm>
            <a:off x="545844" y="290213"/>
            <a:ext cx="4560579" cy="1039091"/>
          </a:xfrm>
          <a:prstGeom prst="rect">
            <a:avLst/>
          </a:prstGeom>
        </p:spPr>
        <p:txBody>
          <a:bodyPr vert="horz" lIns="91440" tIns="45720" rIns="91440" bIns="45720" rtlCol="0" anchor="ctr">
            <a:noAutofit/>
          </a:bodyPr>
          <a:lstStyle>
            <a:lvl1pPr>
              <a:defRPr sz="3200" b="1" i="0" spc="0">
                <a:solidFill>
                  <a:srgbClr val="FFFFFF"/>
                </a:solidFill>
                <a:latin typeface="Lucida Bright" panose="02040602050505020304" pitchFamily="18" charset="0"/>
                <a:cs typeface="Arial"/>
              </a:defRPr>
            </a:lvl1pPr>
          </a:lstStyle>
          <a:p>
            <a:r>
              <a:rPr lang="en-US" dirty="0"/>
              <a:t>Click to edit master title style</a:t>
            </a:r>
          </a:p>
        </p:txBody>
      </p:sp>
      <p:sp>
        <p:nvSpPr>
          <p:cNvPr id="20" name="Text Placeholder 2"/>
          <p:cNvSpPr>
            <a:spLocks noGrp="1"/>
          </p:cNvSpPr>
          <p:nvPr>
            <p:ph idx="1"/>
          </p:nvPr>
        </p:nvSpPr>
        <p:spPr>
          <a:xfrm>
            <a:off x="525304" y="1676400"/>
            <a:ext cx="4560579" cy="4416429"/>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895956"/>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513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1344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6918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932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3615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8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0176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8591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5784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22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with footer: white">
    <p:spTree>
      <p:nvGrpSpPr>
        <p:cNvPr id="1" name=""/>
        <p:cNvGrpSpPr/>
        <p:nvPr/>
      </p:nvGrpSpPr>
      <p:grpSpPr>
        <a:xfrm>
          <a:off x="0" y="0"/>
          <a:ext cx="0" cy="0"/>
          <a:chOff x="0" y="0"/>
          <a:chExt cx="0" cy="0"/>
        </a:xfrm>
      </p:grpSpPr>
      <p:grpSp>
        <p:nvGrpSpPr>
          <p:cNvPr id="17" name="Group 16"/>
          <p:cNvGrpSpPr/>
          <p:nvPr/>
        </p:nvGrpSpPr>
        <p:grpSpPr>
          <a:xfrm>
            <a:off x="-30788" y="6336171"/>
            <a:ext cx="9228667" cy="528963"/>
            <a:chOff x="-30788" y="4661517"/>
            <a:chExt cx="9228667" cy="528963"/>
          </a:xfrm>
        </p:grpSpPr>
        <p:sp>
          <p:nvSpPr>
            <p:cNvPr id="18" name="Rectangle 17"/>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092161172"/>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229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11/14/2018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448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11/14/2018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602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11/14/2018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0044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538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9122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6229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1738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CCE84C-6F2C-4B60-859A-6504A6E466F5}"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52DD32-6F31-4BE2-B3A4-A54F48D0696B}" type="slidenum">
              <a:rPr lang="en-US"/>
              <a:pPr>
                <a:defRPr/>
              </a:pPr>
              <a:t>‹#›</a:t>
            </a:fld>
            <a:endParaRPr lang="en-US"/>
          </a:p>
        </p:txBody>
      </p:sp>
    </p:spTree>
    <p:extLst>
      <p:ext uri="{BB962C8B-B14F-4D97-AF65-F5344CB8AC3E}">
        <p14:creationId xmlns:p14="http://schemas.microsoft.com/office/powerpoint/2010/main" val="12651713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81C4AC1-831B-4ACB-8A51-33954C741400}"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A27A362-99E1-44CF-83D7-D7BAC33EE5A2}" type="slidenum">
              <a:rPr lang="en-US"/>
              <a:pPr>
                <a:defRPr/>
              </a:pPr>
              <a:t>‹#›</a:t>
            </a:fld>
            <a:endParaRPr lang="en-US"/>
          </a:p>
        </p:txBody>
      </p:sp>
    </p:spTree>
    <p:extLst>
      <p:ext uri="{BB962C8B-B14F-4D97-AF65-F5344CB8AC3E}">
        <p14:creationId xmlns:p14="http://schemas.microsoft.com/office/powerpoint/2010/main" val="301953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13" name="Group 12"/>
          <p:cNvGrpSpPr/>
          <p:nvPr/>
        </p:nvGrpSpPr>
        <p:grpSpPr>
          <a:xfrm>
            <a:off x="-30788" y="6336171"/>
            <a:ext cx="9228667" cy="528963"/>
            <a:chOff x="-30788" y="4661517"/>
            <a:chExt cx="9228667" cy="528963"/>
          </a:xfrm>
        </p:grpSpPr>
        <p:sp>
          <p:nvSpPr>
            <p:cNvPr id="17" name="Rectangle 16"/>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216952817"/>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E433C1C-FFFD-4AFB-9034-ECBBB1FC5D6C}"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114A6A3-F179-4A1E-9351-E02C657A7CD2}" type="slidenum">
              <a:rPr lang="en-US"/>
              <a:pPr>
                <a:defRPr/>
              </a:pPr>
              <a:t>‹#›</a:t>
            </a:fld>
            <a:endParaRPr lang="en-US"/>
          </a:p>
        </p:txBody>
      </p:sp>
    </p:spTree>
    <p:extLst>
      <p:ext uri="{BB962C8B-B14F-4D97-AF65-F5344CB8AC3E}">
        <p14:creationId xmlns:p14="http://schemas.microsoft.com/office/powerpoint/2010/main" val="35662139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0630247-B362-4F16-89FB-B6B2E979BA6A}" type="datetimeFigureOut">
              <a:rPr lang="en-US"/>
              <a:pPr>
                <a:defRPr/>
              </a:pPr>
              <a:t>11/14/2018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49B46EC-88D5-4BA2-BC66-B8617F6C7BB2}" type="slidenum">
              <a:rPr lang="en-US"/>
              <a:pPr>
                <a:defRPr/>
              </a:pPr>
              <a:t>‹#›</a:t>
            </a:fld>
            <a:endParaRPr lang="en-US"/>
          </a:p>
        </p:txBody>
      </p:sp>
    </p:spTree>
    <p:extLst>
      <p:ext uri="{BB962C8B-B14F-4D97-AF65-F5344CB8AC3E}">
        <p14:creationId xmlns:p14="http://schemas.microsoft.com/office/powerpoint/2010/main" val="9316635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D4EE5-E9E4-4D5B-B43C-4357E483D24B}" type="datetimeFigureOut">
              <a:rPr lang="en-US"/>
              <a:pPr>
                <a:defRPr/>
              </a:pPr>
              <a:t>11/14/2018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4C7EDC11-8D0B-4562-A6E7-01FB2A7B9D3F}" type="slidenum">
              <a:rPr lang="en-US"/>
              <a:pPr>
                <a:defRPr/>
              </a:pPr>
              <a:t>‹#›</a:t>
            </a:fld>
            <a:endParaRPr lang="en-US"/>
          </a:p>
        </p:txBody>
      </p:sp>
    </p:spTree>
    <p:extLst>
      <p:ext uri="{BB962C8B-B14F-4D97-AF65-F5344CB8AC3E}">
        <p14:creationId xmlns:p14="http://schemas.microsoft.com/office/powerpoint/2010/main" val="8466246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5EDB3B2-C439-4060-9DFD-9D137F052F07}" type="datetimeFigureOut">
              <a:rPr lang="en-US"/>
              <a:pPr>
                <a:defRPr/>
              </a:pPr>
              <a:t>11/14/2018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D4B182D9-D55D-46F2-BBE1-03BAA03FFF4C}" type="slidenum">
              <a:rPr lang="en-US"/>
              <a:pPr>
                <a:defRPr/>
              </a:pPr>
              <a:t>‹#›</a:t>
            </a:fld>
            <a:endParaRPr lang="en-US"/>
          </a:p>
        </p:txBody>
      </p:sp>
    </p:spTree>
    <p:extLst>
      <p:ext uri="{BB962C8B-B14F-4D97-AF65-F5344CB8AC3E}">
        <p14:creationId xmlns:p14="http://schemas.microsoft.com/office/powerpoint/2010/main" val="18630291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D5CE60E-8876-4BC1-99AA-6E28F7097D69}" type="datetimeFigureOut">
              <a:rPr lang="en-US"/>
              <a:pPr>
                <a:defRPr/>
              </a:pPr>
              <a:t>11/14/2018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6262DF7-D1DD-4F71-96DB-1DCFA2BEC757}" type="slidenum">
              <a:rPr lang="en-US"/>
              <a:pPr>
                <a:defRPr/>
              </a:pPr>
              <a:t>‹#›</a:t>
            </a:fld>
            <a:endParaRPr lang="en-US"/>
          </a:p>
        </p:txBody>
      </p:sp>
    </p:spTree>
    <p:extLst>
      <p:ext uri="{BB962C8B-B14F-4D97-AF65-F5344CB8AC3E}">
        <p14:creationId xmlns:p14="http://schemas.microsoft.com/office/powerpoint/2010/main" val="33175121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038C23F-BDA2-4063-8D09-31E1C37CD224}" type="datetimeFigureOut">
              <a:rPr lang="en-US"/>
              <a:pPr>
                <a:defRPr/>
              </a:pPr>
              <a:t>11/14/2018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CB5756F-318D-4F87-978B-D327471462E1}" type="slidenum">
              <a:rPr lang="en-US"/>
              <a:pPr>
                <a:defRPr/>
              </a:pPr>
              <a:t>‹#›</a:t>
            </a:fld>
            <a:endParaRPr lang="en-US"/>
          </a:p>
        </p:txBody>
      </p:sp>
    </p:spTree>
    <p:extLst>
      <p:ext uri="{BB962C8B-B14F-4D97-AF65-F5344CB8AC3E}">
        <p14:creationId xmlns:p14="http://schemas.microsoft.com/office/powerpoint/2010/main" val="9884351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3FC712-E689-466C-8DF2-AA3EEFA77B3E}" type="datetimeFigureOut">
              <a:rPr lang="en-US"/>
              <a:pPr>
                <a:defRPr/>
              </a:pPr>
              <a:t>11/14/2018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4D13A9-8B7B-403F-97A1-50CEC7C98E01}" type="slidenum">
              <a:rPr lang="en-US"/>
              <a:pPr>
                <a:defRPr/>
              </a:pPr>
              <a:t>‹#›</a:t>
            </a:fld>
            <a:endParaRPr lang="en-US"/>
          </a:p>
        </p:txBody>
      </p:sp>
    </p:spTree>
    <p:extLst>
      <p:ext uri="{BB962C8B-B14F-4D97-AF65-F5344CB8AC3E}">
        <p14:creationId xmlns:p14="http://schemas.microsoft.com/office/powerpoint/2010/main" val="39426889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2C713EC-871B-4E21-911D-3E40407DCED1}"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8065C4B-4EFB-4D5B-AB01-A9C3CAA39CEB}" type="slidenum">
              <a:rPr lang="en-US"/>
              <a:pPr>
                <a:defRPr/>
              </a:pPr>
              <a:t>‹#›</a:t>
            </a:fld>
            <a:endParaRPr lang="en-US"/>
          </a:p>
        </p:txBody>
      </p:sp>
    </p:spTree>
    <p:extLst>
      <p:ext uri="{BB962C8B-B14F-4D97-AF65-F5344CB8AC3E}">
        <p14:creationId xmlns:p14="http://schemas.microsoft.com/office/powerpoint/2010/main" val="38360769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98E623-9295-4B57-AEA9-878BD025B8B1}"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8B44183-A4B1-4A5F-B689-E7C57B07EBA3}" type="slidenum">
              <a:rPr lang="en-US"/>
              <a:pPr>
                <a:defRPr/>
              </a:pPr>
              <a:t>‹#›</a:t>
            </a:fld>
            <a:endParaRPr lang="en-US"/>
          </a:p>
        </p:txBody>
      </p:sp>
    </p:spTree>
    <p:extLst>
      <p:ext uri="{BB962C8B-B14F-4D97-AF65-F5344CB8AC3E}">
        <p14:creationId xmlns:p14="http://schemas.microsoft.com/office/powerpoint/2010/main" val="18302669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92714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p:ph idx="1"/>
          </p:nvPr>
        </p:nvSpPr>
        <p:spPr>
          <a:xfrm>
            <a:off x="536603" y="907197"/>
            <a:ext cx="7859185"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grpSp>
        <p:nvGrpSpPr>
          <p:cNvPr id="17" name="Group 16"/>
          <p:cNvGrpSpPr/>
          <p:nvPr/>
        </p:nvGrpSpPr>
        <p:grpSpPr>
          <a:xfrm>
            <a:off x="631042" y="5943053"/>
            <a:ext cx="5157379" cy="922081"/>
            <a:chOff x="631042" y="4235585"/>
            <a:chExt cx="5157379" cy="922081"/>
          </a:xfrm>
        </p:grpSpPr>
        <p:pic>
          <p:nvPicPr>
            <p:cNvPr id="18" name="Picture 17" descr="IUB_ftp.H.20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367" y="4326067"/>
              <a:ext cx="4418054" cy="463183"/>
            </a:xfrm>
            <a:prstGeom prst="rect">
              <a:avLst/>
            </a:prstGeom>
          </p:spPr>
        </p:pic>
        <p:sp>
          <p:nvSpPr>
            <p:cNvPr id="19" name="Rectangle 18"/>
            <p:cNvSpPr/>
            <p:nvPr/>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tab-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grpSp>
    </p:spTree>
    <p:extLst>
      <p:ext uri="{BB962C8B-B14F-4D97-AF65-F5344CB8AC3E}">
        <p14:creationId xmlns:p14="http://schemas.microsoft.com/office/powerpoint/2010/main" val="3809131044"/>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8933203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00245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11/14/2018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8209088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11/14/2018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8104998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11/14/2018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5522960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11/14/2018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242988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11/14/2018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8035806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11/14/2018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7592410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2084515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11/14/2018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84527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em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theme" Target="../theme/theme13.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43" r:id="rId11"/>
  </p:sldLayoutIdLst>
  <p:transition spd="slow">
    <p:push dir="u"/>
  </p:transition>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dirty="0"/>
              <a:t>10/19/2017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3000">
                <a:solidFill>
                  <a:schemeClr val="tx1">
                    <a:tint val="75000"/>
                  </a:schemeClr>
                </a:solidFill>
              </a:defRPr>
            </a:lvl1pPr>
          </a:lstStyle>
          <a:p>
            <a:fld id="{EAD0547C-D32D-4A6F-8C9C-67D434304BD9}" type="slidenum">
              <a:rPr lang="en-US" smtClean="0"/>
              <a:pPr/>
              <a:t>‹#›</a:t>
            </a:fld>
            <a:endParaRPr lang="en-US"/>
          </a:p>
        </p:txBody>
      </p:sp>
      <p:grpSp>
        <p:nvGrpSpPr>
          <p:cNvPr id="7" name="Group 6">
            <a:extLst>
              <a:ext uri="{FF2B5EF4-FFF2-40B4-BE49-F238E27FC236}">
                <a16:creationId xmlns:a16="http://schemas.microsoft.com/office/drawing/2014/main" id="{EA04347A-925F-4B2A-AA02-1131A8F50FD7}"/>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C824F0D2-7ACB-4501-A5F6-6C2332FF0C09}"/>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63923F-89B9-47F2-AF5D-58D3BD44ECFC}"/>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0BCB0F74-F40C-4B00-BB9E-270FB30586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F4729EC5-A3DE-49DD-AF04-C74F28A8AFD4}"/>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48963873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cs typeface="+mn-cs"/>
              </a:rPr>
              <a:pPr eaLnBrk="1" fontAlgn="auto" hangingPunct="1">
                <a:spcBef>
                  <a:spcPts val="0"/>
                </a:spcBef>
                <a:spcAft>
                  <a:spcPts val="0"/>
                </a:spcAft>
              </a:pPr>
              <a:t>11/14/2018</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35545082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11/14/2018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59919185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6FFA6886-9211-42A3-829D-4602D87CCF2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16740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11/14/2018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36474525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9/29/2017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3000">
                <a:solidFill>
                  <a:schemeClr val="tx1">
                    <a:tint val="75000"/>
                  </a:schemeClr>
                </a:solidFill>
              </a:defRPr>
            </a:lvl1pPr>
          </a:lstStyle>
          <a:p>
            <a:fld id="{EAD0547C-D32D-4A6F-8C9C-67D434304BD9}" type="slidenum">
              <a:rPr lang="en-US" smtClean="0"/>
              <a:pPr/>
              <a:t>‹#›</a:t>
            </a:fld>
            <a:endParaRPr lang="en-US"/>
          </a:p>
        </p:txBody>
      </p:sp>
    </p:spTree>
    <p:extLst>
      <p:ext uri="{BB962C8B-B14F-4D97-AF65-F5344CB8AC3E}">
        <p14:creationId xmlns:p14="http://schemas.microsoft.com/office/powerpoint/2010/main" val="42931464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11/14/2018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7912819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dirty="0"/>
              <a:t>10/19/2017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81265" y="6356351"/>
            <a:ext cx="2057400" cy="365125"/>
          </a:xfrm>
          <a:prstGeom prst="rect">
            <a:avLst/>
          </a:prstGeom>
        </p:spPr>
        <p:txBody>
          <a:bodyPr vert="horz" lIns="91440" tIns="45720" rIns="91440" bIns="45720" rtlCol="0" anchor="ctr"/>
          <a:lstStyle>
            <a:lvl1pPr algn="r">
              <a:defRPr sz="3000">
                <a:solidFill>
                  <a:schemeClr val="tx1">
                    <a:tint val="75000"/>
                  </a:schemeClr>
                </a:solidFill>
              </a:defRPr>
            </a:lvl1pPr>
          </a:lstStyle>
          <a:p>
            <a:fld id="{EAD0547C-D32D-4A6F-8C9C-67D434304BD9}" type="slidenum">
              <a:rPr lang="en-US" smtClean="0"/>
              <a:pPr/>
              <a:t>‹#›</a:t>
            </a:fld>
            <a:endParaRPr lang="en-US"/>
          </a:p>
        </p:txBody>
      </p:sp>
    </p:spTree>
    <p:extLst>
      <p:ext uri="{BB962C8B-B14F-4D97-AF65-F5344CB8AC3E}">
        <p14:creationId xmlns:p14="http://schemas.microsoft.com/office/powerpoint/2010/main" val="390237318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grpSp>
        <p:nvGrpSpPr>
          <p:cNvPr id="7" name="Group 6">
            <a:extLst>
              <a:ext uri="{FF2B5EF4-FFF2-40B4-BE49-F238E27FC236}">
                <a16:creationId xmlns:a16="http://schemas.microsoft.com/office/drawing/2014/main" id="{04820FE5-C536-4987-A2BE-A25CF43F4179}"/>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0B0DF222-1918-450B-93E9-2C17BCD9C9BE}"/>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A3D4AEB-A164-4E07-88CC-B376AC348335}"/>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02A03B55-69A5-4DF8-B261-ED501868709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339FBF06-794A-4481-8FF2-EDB83F992E91}"/>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5188215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11/14/2018</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26036886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96D3299-5341-4197-87CC-84E987FC1BF2}" type="datetimeFigureOut">
              <a:rPr lang="en-US">
                <a:ea typeface="MS PGothic" panose="020B0600070205080204" pitchFamily="34" charset="-128"/>
              </a:rPr>
              <a:pPr>
                <a:defRPr/>
              </a:pPr>
              <a:t>11/14/2018</a:t>
            </a:fld>
            <a:endParaRPr lang="en-US">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2AB0F332-188B-4758-A214-F55D76747B4F}" type="slidenum">
              <a:rPr lang="en-US">
                <a:ea typeface="MS PGothic" panose="020B0600070205080204" pitchFamily="34" charset="-128"/>
              </a:rPr>
              <a:pPr>
                <a:defRPr/>
              </a:pPr>
              <a:t>‹#›</a:t>
            </a:fld>
            <a:endParaRPr lang="en-US">
              <a:ea typeface="MS PGothic" panose="020B0600070205080204" pitchFamily="34" charset="-128"/>
            </a:endParaRPr>
          </a:p>
        </p:txBody>
      </p:sp>
    </p:spTree>
    <p:extLst>
      <p:ext uri="{BB962C8B-B14F-4D97-AF65-F5344CB8AC3E}">
        <p14:creationId xmlns:p14="http://schemas.microsoft.com/office/powerpoint/2010/main" val="108804350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11/14/2018</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84406248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9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chart" Target="../charts/chart2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chart" Target="../charts/chart26.xml"/></Relationships>
</file>

<file path=ppt/slides/_rels/slide10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8.xml"/></Relationships>
</file>

<file path=ppt/slides/_rels/slide11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magazine.clomedia.com/issue/october-2018/" TargetMode="External"/><Relationship Id="rId2" Type="http://schemas.openxmlformats.org/officeDocument/2006/relationships/hyperlink" Target="https://magazine.clomedia.com/issue/october-2018/teaching-the-world/" TargetMode="External"/><Relationship Id="rId1" Type="http://schemas.openxmlformats.org/officeDocument/2006/relationships/slideLayout" Target="../slideLayouts/slideLayout35.xml"/><Relationship Id="rId5" Type="http://schemas.openxmlformats.org/officeDocument/2006/relationships/image" Target="../media/image36.jpeg"/><Relationship Id="rId4" Type="http://schemas.openxmlformats.org/officeDocument/2006/relationships/image" Target="../media/image35.png"/></Relationships>
</file>

<file path=ppt/slides/_rels/slide12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edsurge.com/news/2018-05-21-the-second-wave-of-mooc-hype-is-here-and-it-s-online-degrees" TargetMode="External"/><Relationship Id="rId1" Type="http://schemas.openxmlformats.org/officeDocument/2006/relationships/slideLayout" Target="../slideLayouts/slideLayout35.xml"/><Relationship Id="rId5" Type="http://schemas.openxmlformats.org/officeDocument/2006/relationships/image" Target="../media/image39.jpg"/><Relationship Id="rId4" Type="http://schemas.openxmlformats.org/officeDocument/2006/relationships/image" Target="../media/image38.jp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9.xml"/><Relationship Id="rId4" Type="http://schemas.openxmlformats.org/officeDocument/2006/relationships/image" Target="../media/image133.jp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campustechnology.com/articles/2018/09/12/courseras-ceo-on-the-evolving-meaning-of-mooc.aspx" TargetMode="External"/><Relationship Id="rId1" Type="http://schemas.openxmlformats.org/officeDocument/2006/relationships/slideLayout" Target="../slideLayouts/slideLayout35.xm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hyperlink" Target="https://www.class-central.com/report/moocs-stats-and-trends-2017/" TargetMode="External"/><Relationship Id="rId7"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class-central.com/report/futurelearn-coventry-university-roll-50-online-degrees/" TargetMode="Externa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lass-central.com/report/moocs-stats-and-trends-2017/"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hyperlink" Target="https://www.chronicle.com/article/Top-5-MOOC-Providers-by-Number/244090?cid=cp216"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moocsbook.com/" TargetMode="External"/><Relationship Id="rId7" Type="http://schemas.openxmlformats.org/officeDocument/2006/relationships/image" Target="../media/image57.jpeg"/><Relationship Id="rId2" Type="http://schemas.openxmlformats.org/officeDocument/2006/relationships/image" Target="../media/image53.jpeg"/><Relationship Id="rId1" Type="http://schemas.openxmlformats.org/officeDocument/2006/relationships/slideLayout" Target="../slideLayouts/slideLayout1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hyperlink" Target="http://www.agmoocs.in/" TargetMode="External"/><Relationship Id="rId1" Type="http://schemas.openxmlformats.org/officeDocument/2006/relationships/slideLayout" Target="../slideLayouts/slideLayout90.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68.xml"/><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publicationshare.com/3" TargetMode="External"/><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agmoocs.in/" TargetMode="External"/><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hyperlink" Target="https://www.cressfuneralservice.com/obituary/249139/Robert-Clasen/" TargetMode="External"/><Relationship Id="rId2" Type="http://schemas.openxmlformats.org/officeDocument/2006/relationships/hyperlink" Target="https://www.youtube.com/watch?v=kCm1_MGaqec&amp;feature=youtu.be" TargetMode="External"/><Relationship Id="rId1" Type="http://schemas.openxmlformats.org/officeDocument/2006/relationships/slideLayout" Target="../slideLayouts/slideLayout12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coursetalk.co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7.xml"/><Relationship Id="rId5" Type="http://schemas.openxmlformats.org/officeDocument/2006/relationships/image" Target="../media/image94.jpeg"/><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hyperlink" Target="http://www.irrodl.org/index.php/irrodl/article/view/2448/3655"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jpg"/><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101.xml"/><Relationship Id="rId5" Type="http://schemas.openxmlformats.org/officeDocument/2006/relationships/image" Target="../media/image103.jpeg"/><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5.jpg"/></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class-central.com/report/mooc-providers-list/" TargetMode="External"/><Relationship Id="rId7"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irrodl.org/index.php/irrodl/article/view/3439/4726" TargetMode="External"/><Relationship Id="rId2" Type="http://schemas.openxmlformats.org/officeDocument/2006/relationships/image" Target="../media/image109.png"/><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cid:ii_15c91ef56bc82909" TargetMode="External"/></Relationships>
</file>

<file path=ppt/slides/_rels/slide6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chart" Target="../charts/char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dx.org/course" TargetMode="External"/><Relationship Id="rId1" Type="http://schemas.openxmlformats.org/officeDocument/2006/relationships/slideLayout" Target="../slideLayouts/slideLayout35.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cid:ii_15c92e46354b1a42"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cid:ii_15c92e49961fb568" TargetMode="External"/></Relationships>
</file>

<file path=ppt/slides/_rels/slide7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16.jpg"/></Relationships>
</file>

<file path=ppt/slides/_rels/slide7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coursera.org/" TargetMode="Externa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sidehighered.com/digital-learning/blogs/technology-and-learning/future-professional-credentialing-engagement" TargetMode="External"/><Relationship Id="rId1" Type="http://schemas.openxmlformats.org/officeDocument/2006/relationships/slideLayout" Target="../slideLayouts/slideLayout35.xml"/><Relationship Id="rId5" Type="http://schemas.openxmlformats.org/officeDocument/2006/relationships/image" Target="../media/image31.png"/><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8.xml"/><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1740833" y="540234"/>
            <a:ext cx="6818082" cy="2778852"/>
          </a:xfrm>
        </p:spPr>
        <p:txBody>
          <a:bodyPr>
            <a:noAutofit/>
          </a:bodyPr>
          <a:lstStyle/>
          <a:p>
            <a:r>
              <a:rPr lang="en-US" sz="4000" dirty="0"/>
              <a:t>MOOC Instructor Research: Motivations, Considerations, and </a:t>
            </a:r>
            <a:r>
              <a:rPr lang="en-US" sz="4000" dirty="0" err="1"/>
              <a:t>Personalizations</a:t>
            </a:r>
            <a:r>
              <a:rPr lang="en-US" sz="4000" dirty="0"/>
              <a:t> in the Design of Instruction for the Masses</a:t>
            </a: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en-US" sz="4400" b="1" i="0" u="none" strike="noStrike" kern="100" cap="none" spc="0" normalizeH="0" baseline="0" noProof="0" dirty="0">
              <a:ln>
                <a:noFill/>
              </a:ln>
              <a:solidFill>
                <a:prstClr val="white"/>
              </a:solidFill>
              <a:effectLst/>
              <a:uLnTx/>
              <a:uFillTx/>
              <a:latin typeface="BentonSansCond Light" panose="02000606030000020004" pitchFamily="50" charset="0"/>
              <a:ea typeface="+mj-ea"/>
              <a:cs typeface="Arial"/>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287492" y="3713278"/>
            <a:ext cx="4409768" cy="1753921"/>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BentonSansCond Book" panose="02000606040000020004" pitchFamily="50" charset="0"/>
                <a:ea typeface="+mj-ea"/>
                <a:cs typeface="Arial"/>
              </a:rPr>
              <a:t>Curtis J. Bonk</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BentonSansCond Book" panose="02000606040000020004" pitchFamily="50" charset="0"/>
                <a:ea typeface="+mj-ea"/>
                <a:cs typeface="Arial"/>
              </a:rPr>
              <a:t>Indiana University</a:t>
            </a:r>
          </a:p>
          <a:p>
            <a:pPr marL="0" marR="0" lvl="0" indent="0" algn="ctr" defTabSz="457200" rtl="0" eaLnBrk="1" fontAlgn="auto" latinLnBrk="0" hangingPunct="1">
              <a:lnSpc>
                <a:spcPct val="90000"/>
              </a:lnSpc>
              <a:spcBef>
                <a:spcPct val="0"/>
              </a:spcBef>
              <a:spcAft>
                <a:spcPts val="0"/>
              </a:spcAft>
              <a:buClrTx/>
              <a:buSzTx/>
              <a:buFontTx/>
              <a:buNone/>
              <a:tabLst/>
              <a:defRPr/>
            </a:pPr>
            <a:r>
              <a:rPr lang="en-US" sz="3200" dirty="0">
                <a:solidFill>
                  <a:prstClr val="white"/>
                </a:solidFill>
                <a:latin typeface="BentonSansCond Book" panose="02000606040000020004" pitchFamily="50" charset="0"/>
              </a:rPr>
              <a:t>cjbonk@Indiana.edu</a:t>
            </a:r>
            <a:endParaRPr kumimoji="0" lang="en-US" sz="3200" b="1" i="0" u="none" strike="noStrike" kern="100" cap="none" spc="0" normalizeH="0" baseline="0" noProof="0" dirty="0">
              <a:ln>
                <a:noFill/>
              </a:ln>
              <a:solidFill>
                <a:prstClr val="white"/>
              </a:solidFill>
              <a:effectLst/>
              <a:uLnTx/>
              <a:uFillTx/>
              <a:latin typeface="BentonSansCond Book" panose="02000606040000020004" pitchFamily="50" charset="0"/>
              <a:ea typeface="+mj-ea"/>
              <a:cs typeface="Arial"/>
            </a:endParaRPr>
          </a:p>
        </p:txBody>
      </p:sp>
      <p:sp>
        <p:nvSpPr>
          <p:cNvPr id="11" name="Text Placeholder 19">
            <a:extLst>
              <a:ext uri="{FF2B5EF4-FFF2-40B4-BE49-F238E27FC236}">
                <a16:creationId xmlns:a16="http://schemas.microsoft.com/office/drawing/2014/main" id="{E628FCA4-0BD4-49E4-B890-F2D361ABF58B}"/>
              </a:ext>
            </a:extLst>
          </p:cNvPr>
          <p:cNvSpPr>
            <a:spLocks noGrp="1"/>
          </p:cNvSpPr>
          <p:nvPr>
            <p:ph type="body" sz="quarter" idx="10"/>
          </p:nvPr>
        </p:nvSpPr>
        <p:spPr>
          <a:xfrm>
            <a:off x="0" y="6279762"/>
            <a:ext cx="9144000" cy="370205"/>
          </a:xfrm>
        </p:spPr>
        <p:txBody>
          <a:bodyPr anchor="ctr">
            <a:noAutofit/>
          </a:bodyPr>
          <a:lstStyle>
            <a:lvl1pPr marL="0" indent="0">
              <a:buNone/>
              <a:defRPr sz="1100" b="1" spc="80" baseline="0">
                <a:solidFill>
                  <a:srgbClr val="A6A6A6"/>
                </a:solidFill>
                <a:latin typeface="Arial"/>
                <a:cs typeface="Arial"/>
              </a:defRPr>
            </a:lvl1pPr>
          </a:lstStyle>
          <a:p>
            <a:pPr lvl="0"/>
            <a:r>
              <a:rPr lang="en-US" dirty="0"/>
              <a:t>School of Education, IST                                                                                  INDIANA UNIVERSITY BLOOMINGTON</a:t>
            </a:r>
          </a:p>
        </p:txBody>
      </p:sp>
      <p:pic>
        <p:nvPicPr>
          <p:cNvPr id="10" name="Picture 9">
            <a:extLst>
              <a:ext uri="{FF2B5EF4-FFF2-40B4-BE49-F238E27FC236}">
                <a16:creationId xmlns:a16="http://schemas.microsoft.com/office/drawing/2014/main" id="{3A5B16DC-553E-4D9B-8609-1571D196D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260" y="3726914"/>
            <a:ext cx="4408639" cy="2380294"/>
          </a:xfrm>
          <a:prstGeom prst="rect">
            <a:avLst/>
          </a:prstGeom>
        </p:spPr>
      </p:pic>
    </p:spTree>
    <p:extLst>
      <p:ext uri="{BB962C8B-B14F-4D97-AF65-F5344CB8AC3E}">
        <p14:creationId xmlns:p14="http://schemas.microsoft.com/office/powerpoint/2010/main" val="1904624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297180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#5…</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20, 2015</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2000" b="1" dirty="0">
                <a:latin typeface="Tahoma" panose="020B0604030504040204" pitchFamily="34" charset="0"/>
                <a:ea typeface="Tahoma" panose="020B0604030504040204" pitchFamily="34" charset="0"/>
                <a:cs typeface="Tahoma" panose="020B0604030504040204" pitchFamily="34" charset="0"/>
              </a:rPr>
              <a:t>Chronicle of Higher Education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http://chronicle.com/article/250-MOOCsCounting-One/229397/?cid=at</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If the MOOC movement has faded, nobody told Jima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Mr.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250.</a:t>
            </a:r>
          </a:p>
        </p:txBody>
      </p:sp>
      <p:sp>
        <p:nvSpPr>
          <p:cNvPr id="3" name="TextBox 2"/>
          <p:cNvSpPr txBox="1"/>
          <p:nvPr/>
        </p:nvSpPr>
        <p:spPr>
          <a:xfrm>
            <a:off x="990600" y="5943600"/>
            <a:ext cx="8001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Jima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Ngei</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 had this unrelenting fear that this miracle of free access might evaporate soon.”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3048000"/>
            <a:ext cx="5715000" cy="2857500"/>
          </a:xfrm>
          <a:prstGeom prst="rect">
            <a:avLst/>
          </a:prstGeom>
        </p:spPr>
      </p:pic>
    </p:spTree>
    <p:extLst>
      <p:ext uri="{BB962C8B-B14F-4D97-AF65-F5344CB8AC3E}">
        <p14:creationId xmlns:p14="http://schemas.microsoft.com/office/powerpoint/2010/main" val="28313074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94440" y="503200"/>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4. MOOC Design Findings</a:t>
            </a:r>
          </a:p>
        </p:txBody>
      </p:sp>
      <p:sp>
        <p:nvSpPr>
          <p:cNvPr id="5" name="Content Placeholder 2">
            <a:extLst>
              <a:ext uri="{FF2B5EF4-FFF2-40B4-BE49-F238E27FC236}">
                <a16:creationId xmlns:a16="http://schemas.microsoft.com/office/drawing/2014/main" id="{708919A3-0B0E-4611-907D-6415BBF25ABE}"/>
              </a:ext>
            </a:extLst>
          </p:cNvPr>
          <p:cNvSpPr>
            <a:spLocks noGrp="1"/>
          </p:cNvSpPr>
          <p:nvPr>
            <p:ph idx="1"/>
          </p:nvPr>
        </p:nvSpPr>
        <p:spPr>
          <a:xfrm>
            <a:off x="0" y="1273757"/>
            <a:ext cx="8517022" cy="4825977"/>
          </a:xfrm>
        </p:spPr>
        <p:txBody>
          <a:bodyPr>
            <a:noAutofit/>
          </a:bodyPr>
          <a:lstStyle/>
          <a:p>
            <a:pPr marL="457200" lvl="1" indent="0">
              <a:buNone/>
            </a:pPr>
            <a:r>
              <a:rPr lang="en-US" sz="2800" b="1" dirty="0">
                <a:latin typeface="Tahoma" panose="020B0604030504040204" pitchFamily="34" charset="0"/>
                <a:ea typeface="Tahoma" panose="020B0604030504040204" pitchFamily="34" charset="0"/>
                <a:cs typeface="Tahoma" panose="020B0604030504040204" pitchFamily="34" charset="0"/>
              </a:rPr>
              <a:t>RQ4: How would they redesign the MOOC?</a:t>
            </a:r>
          </a:p>
          <a:p>
            <a:pPr marL="857250" lvl="2" indent="0">
              <a:buNone/>
            </a:pPr>
            <a:r>
              <a:rPr lang="en-US" sz="2400" b="1" dirty="0">
                <a:latin typeface="Tahoma" panose="020B0604030504040204" pitchFamily="34" charset="0"/>
                <a:ea typeface="Tahoma" panose="020B0604030504040204" pitchFamily="34" charset="0"/>
                <a:cs typeface="Tahoma" panose="020B0604030504040204" pitchFamily="34" charset="0"/>
              </a:rPr>
              <a:t>Data from the platform</a:t>
            </a:r>
          </a:p>
          <a:p>
            <a:pPr marL="857250" lvl="2" indent="0">
              <a:buNone/>
            </a:pPr>
            <a:r>
              <a:rPr lang="en-US" sz="2400" b="1" dirty="0">
                <a:latin typeface="Tahoma" panose="020B0604030504040204" pitchFamily="34" charset="0"/>
                <a:ea typeface="Tahoma" panose="020B0604030504040204" pitchFamily="34" charset="0"/>
                <a:cs typeface="Tahoma" panose="020B0604030504040204" pitchFamily="34" charset="0"/>
              </a:rPr>
              <a:t>He further added:</a:t>
            </a:r>
          </a:p>
          <a:p>
            <a:pPr marL="857250" lvl="2" indent="0">
              <a:buNone/>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“I probably am a much better teacher than I was before…To think about that [i.e., less interaction with students when using prerecorded video] made me a different teacher. I’m sure I’m a different teacher after that. If you want to become a better teacher, you develop a MOOC.”</a:t>
            </a:r>
          </a:p>
          <a:p>
            <a:pPr marL="457200" lvl="1" indent="0">
              <a:buNone/>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3601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34180" y="1349406"/>
            <a:ext cx="8004391" cy="4696287"/>
          </a:xfrm>
        </p:spPr>
        <p:txBody>
          <a:bodyPr>
            <a:noAutofit/>
          </a:bodyPr>
          <a:lstStyle/>
          <a:p>
            <a:pPr>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Growth and relatedness needs were the primary instructor motivations for offering MOOCs.</a:t>
            </a:r>
          </a:p>
          <a:p>
            <a:pPr marL="457200" lvl="1" indent="0">
              <a:spcAft>
                <a:spcPts val="0"/>
              </a:spcAft>
              <a:buNone/>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Growth needs included curiosity about MOOCs and the exploration of new ways of teaching; such findings align well with the research from Hew and Cheung (2014).</a:t>
            </a:r>
          </a:p>
          <a:p>
            <a:pPr>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Various pedagogical innovations were mentioned by the interviewees (e.g., guests, PBL, service learning, peer review, interactive media, etc.).</a:t>
            </a:r>
          </a:p>
          <a:p>
            <a:pPr>
              <a:spcAft>
                <a:spcPts val="0"/>
              </a:spcAft>
            </a:pP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MOOC instructors interviewed were satisfied with the designs of their MOOCs, but did want to make major changes to their course. (Lacking time? And overly rely on positive student feedback.)</a:t>
            </a:r>
          </a:p>
          <a:p>
            <a:pPr>
              <a:spcAft>
                <a:spcPts val="0"/>
              </a:spcAft>
            </a:pP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Future Research might explore changes in MOOC instructor motivation across several MOOCs or perhaps PD or training impacts in MOOC instructor skills.</a:t>
            </a:r>
          </a:p>
          <a:p>
            <a:pPr>
              <a:spcAft>
                <a:spcPts val="0"/>
              </a:spcAft>
            </a:pP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id="{5EDE6B98-E056-4575-8532-399675574229}"/>
              </a:ext>
            </a:extLst>
          </p:cNvPr>
          <p:cNvSpPr>
            <a:spLocks noGrp="1"/>
          </p:cNvSpPr>
          <p:nvPr>
            <p:ph type="ctrTitle"/>
          </p:nvPr>
        </p:nvSpPr>
        <p:spPr>
          <a:xfrm>
            <a:off x="518824" y="572333"/>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Study #5: Findings Recap</a:t>
            </a:r>
            <a:r>
              <a:rPr lang="en-US" sz="36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222214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658966"/>
            <a:ext cx="7693416" cy="1459917"/>
          </a:xfrm>
        </p:spPr>
        <p:txBody>
          <a:bodyPr/>
          <a:lstStyle/>
          <a:p>
            <a:pPr algn="ctr"/>
            <a:r>
              <a:rPr lang="en-US" sz="4800" dirty="0"/>
              <a:t>Do we have time for another study?</a:t>
            </a:r>
          </a:p>
        </p:txBody>
      </p:sp>
      <p:pic>
        <p:nvPicPr>
          <p:cNvPr id="4" name="Picture 3">
            <a:extLst>
              <a:ext uri="{FF2B5EF4-FFF2-40B4-BE49-F238E27FC236}">
                <a16:creationId xmlns:a16="http://schemas.microsoft.com/office/drawing/2014/main" id="{C7F5D4E7-DBC1-4D95-924E-4437214EF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70" y="2379515"/>
            <a:ext cx="8179496" cy="4447601"/>
          </a:xfrm>
          <a:prstGeom prst="rect">
            <a:avLst/>
          </a:prstGeom>
        </p:spPr>
      </p:pic>
    </p:spTree>
    <p:extLst>
      <p:ext uri="{BB962C8B-B14F-4D97-AF65-F5344CB8AC3E}">
        <p14:creationId xmlns:p14="http://schemas.microsoft.com/office/powerpoint/2010/main" val="1716674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93" y="262759"/>
            <a:ext cx="8115957" cy="1888130"/>
          </a:xfrm>
        </p:spPr>
        <p:txBody>
          <a:bodyPr>
            <a:normAutofit/>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MOOC Study #6: Malaysian and Indonesian MOOC Instructors</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7923" y="3082751"/>
            <a:ext cx="6150077"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2889498F-4244-4987-998C-FE3ED4D8D689}"/>
              </a:ext>
            </a:extLst>
          </p:cNvPr>
          <p:cNvSpPr/>
          <p:nvPr/>
        </p:nvSpPr>
        <p:spPr>
          <a:xfrm>
            <a:off x="986330" y="1959769"/>
            <a:ext cx="7700470" cy="923330"/>
          </a:xfrm>
          <a:prstGeom prst="rect">
            <a:avLst/>
          </a:prstGeom>
        </p:spPr>
        <p:txBody>
          <a:bodyPr wrap="square">
            <a:spAutoFit/>
          </a:bodyPr>
          <a:lstStyle/>
          <a:p>
            <a:pPr lvl="0"/>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Sari, A., Bonk, C., J., &amp; Zhu, M. (2018). </a:t>
            </a:r>
            <a:r>
              <a:rPr lang="en-US" b="1" dirty="0">
                <a:latin typeface="Tahoma" panose="020B0604030504040204" pitchFamily="34" charset="0"/>
                <a:ea typeface="Tahoma" panose="020B0604030504040204" pitchFamily="34" charset="0"/>
                <a:cs typeface="Tahoma" panose="020B0604030504040204" pitchFamily="34" charset="0"/>
              </a:rPr>
              <a:t>MOOCs Design and Challenges: What can be Learned from Existing MOOCs in Indonesia and Malaysia?</a:t>
            </a:r>
            <a:endParaRPr kumimoji="0" lang="en-US" sz="135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933F9433-253E-42DA-A4E9-F7AB809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330" y="3082751"/>
            <a:ext cx="6801836" cy="3818745"/>
          </a:xfrm>
          <a:prstGeom prst="rect">
            <a:avLst/>
          </a:prstGeom>
        </p:spPr>
      </p:pic>
    </p:spTree>
    <p:extLst>
      <p:ext uri="{BB962C8B-B14F-4D97-AF65-F5344CB8AC3E}">
        <p14:creationId xmlns:p14="http://schemas.microsoft.com/office/powerpoint/2010/main" val="1489405010"/>
      </p:ext>
    </p:extLst>
  </p:cSld>
  <p:clrMapOvr>
    <a:masterClrMapping/>
  </p:clrMapOvr>
  <mc:AlternateContent xmlns:mc="http://schemas.openxmlformats.org/markup-compatibility/2006" xmlns:p14="http://schemas.microsoft.com/office/powerpoint/2010/main">
    <mc:Choice Requires="p14">
      <p:transition spd="slow" p14:dur="2000" advTm="72939"/>
    </mc:Choice>
    <mc:Fallback xmlns="">
      <p:transition spd="slow" advTm="72939"/>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7864" y="608909"/>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R</a:t>
            </a:r>
            <a:r>
              <a:rPr lang="en-US" altLang="zh-CN" dirty="0">
                <a:latin typeface="Tahoma" panose="020B0604030504040204" pitchFamily="34" charset="0"/>
                <a:ea typeface="Tahoma" panose="020B0604030504040204" pitchFamily="34" charset="0"/>
                <a:cs typeface="Tahoma" panose="020B0604030504040204" pitchFamily="34" charset="0"/>
              </a:rPr>
              <a:t>esearch Questions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96705" y="1572768"/>
            <a:ext cx="7164671" cy="1541624"/>
          </a:xfrm>
        </p:spPr>
        <p:txBody>
          <a:bodyPr>
            <a:noAutofit/>
          </a:bodyPr>
          <a:lstStyle/>
          <a:p>
            <a:pPr marL="0" indent="0">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1. What are the instructors’ reasons to offer MOOC</a:t>
            </a:r>
            <a:r>
              <a:rPr lang="id-ID" sz="2000" b="1"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indent="0">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2.  How do instructors design their MOOC</a:t>
            </a:r>
            <a:r>
              <a:rPr lang="id-ID" sz="2000" b="1"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indent="0">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3. What challenges do instructors experience in designing their MOOC?</a:t>
            </a:r>
          </a:p>
        </p:txBody>
      </p:sp>
      <p:graphicFrame>
        <p:nvGraphicFramePr>
          <p:cNvPr id="5" name="Content Placeholder 5">
            <a:extLst>
              <a:ext uri="{FF2B5EF4-FFF2-40B4-BE49-F238E27FC236}">
                <a16:creationId xmlns:a16="http://schemas.microsoft.com/office/drawing/2014/main" id="{97CF2764-F083-41CD-B59D-4E290BA72DC7}"/>
              </a:ext>
            </a:extLst>
          </p:cNvPr>
          <p:cNvGraphicFramePr>
            <a:graphicFrameLocks/>
          </p:cNvGraphicFramePr>
          <p:nvPr>
            <p:extLst>
              <p:ext uri="{D42A27DB-BD31-4B8C-83A1-F6EECF244321}">
                <p14:modId xmlns:p14="http://schemas.microsoft.com/office/powerpoint/2010/main" val="3132840644"/>
              </p:ext>
            </p:extLst>
          </p:nvPr>
        </p:nvGraphicFramePr>
        <p:xfrm>
          <a:off x="81482" y="3220771"/>
          <a:ext cx="5232902" cy="29627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a:extLst>
              <a:ext uri="{FF2B5EF4-FFF2-40B4-BE49-F238E27FC236}">
                <a16:creationId xmlns:a16="http://schemas.microsoft.com/office/drawing/2014/main" id="{47690CC1-8C90-44F9-A3A7-58EC665AB1A5}"/>
              </a:ext>
            </a:extLst>
          </p:cNvPr>
          <p:cNvGraphicFramePr>
            <a:graphicFrameLocks/>
          </p:cNvGraphicFramePr>
          <p:nvPr>
            <p:extLst>
              <p:ext uri="{D42A27DB-BD31-4B8C-83A1-F6EECF244321}">
                <p14:modId xmlns:p14="http://schemas.microsoft.com/office/powerpoint/2010/main" val="659446869"/>
              </p:ext>
            </p:extLst>
          </p:nvPr>
        </p:nvGraphicFramePr>
        <p:xfrm>
          <a:off x="5241955" y="2860894"/>
          <a:ext cx="3820563" cy="31053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19425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6290" y="743021"/>
            <a:ext cx="8517022" cy="638906"/>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R</a:t>
            </a:r>
            <a:r>
              <a:rPr lang="en-US" altLang="zh-CN" sz="3600" dirty="0">
                <a:latin typeface="Tahoma" panose="020B0604030504040204" pitchFamily="34" charset="0"/>
                <a:ea typeface="Tahoma" panose="020B0604030504040204" pitchFamily="34" charset="0"/>
                <a:cs typeface="Tahoma" panose="020B0604030504040204" pitchFamily="34" charset="0"/>
              </a:rPr>
              <a:t>esearch Methods-Data collection</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88380" y="1460772"/>
            <a:ext cx="7567239" cy="4167257"/>
          </a:xfrm>
        </p:spPr>
        <p:txBody>
          <a:bodyPr>
            <a:noAutofit/>
          </a:bodyPr>
          <a:lstStyle/>
          <a:p>
            <a:pPr>
              <a:spcAft>
                <a:spcPts val="600"/>
              </a:spcAft>
              <a:buClr>
                <a:srgbClr val="94B777"/>
              </a:buClr>
              <a:buFont typeface="Wingdings" panose="05000000000000000000" pitchFamily="2" charset="2"/>
              <a:buChar char="§"/>
            </a:pPr>
            <a:r>
              <a:rPr lang="id-ID" sz="1900" b="1" dirty="0">
                <a:solidFill>
                  <a:schemeClr val="tx1"/>
                </a:solidFill>
                <a:latin typeface="Tahoma" panose="020B0604030504040204" pitchFamily="34" charset="0"/>
                <a:ea typeface="Tahoma" panose="020B0604030504040204" pitchFamily="34" charset="0"/>
                <a:cs typeface="Tahoma" panose="020B0604030504040204" pitchFamily="34" charset="0"/>
              </a:rPr>
              <a:t>Research Design: </a:t>
            </a:r>
            <a:r>
              <a:rPr lang="en-US" sz="1900" b="1" dirty="0">
                <a:solidFill>
                  <a:schemeClr val="tx1"/>
                </a:solidFill>
                <a:latin typeface="Tahoma" panose="020B0604030504040204" pitchFamily="34" charset="0"/>
                <a:ea typeface="Tahoma" panose="020B0604030504040204" pitchFamily="34" charset="0"/>
                <a:cs typeface="Tahoma" panose="020B0604030504040204" pitchFamily="34" charset="0"/>
              </a:rPr>
              <a:t>mixed method design (Creswell, 1999)</a:t>
            </a:r>
            <a:endParaRPr lang="id-ID" sz="19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spcAft>
                <a:spcPts val="600"/>
              </a:spcAft>
              <a:buClr>
                <a:srgbClr val="94B777"/>
              </a:buClr>
              <a:buFont typeface="Wingdings" panose="05000000000000000000" pitchFamily="2" charset="2"/>
              <a:buChar char="§"/>
            </a:pPr>
            <a:r>
              <a:rPr lang="id-ID" sz="1900" b="1" dirty="0">
                <a:solidFill>
                  <a:schemeClr val="tx1"/>
                </a:solidFill>
                <a:latin typeface="Tahoma" panose="020B0604030504040204" pitchFamily="34" charset="0"/>
                <a:ea typeface="Tahoma" panose="020B0604030504040204" pitchFamily="34" charset="0"/>
                <a:cs typeface="Tahoma" panose="020B0604030504040204" pitchFamily="34" charset="0"/>
              </a:rPr>
              <a:t> Data Collection: Survey, interview, course review</a:t>
            </a:r>
            <a:r>
              <a:rPr lang="en-US" sz="19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id-ID" sz="1900" b="1" dirty="0">
                <a:solidFill>
                  <a:schemeClr val="tx1"/>
                </a:solidFill>
                <a:latin typeface="Tahoma" panose="020B0604030504040204" pitchFamily="34" charset="0"/>
                <a:ea typeface="Tahoma" panose="020B0604030504040204" pitchFamily="34" charset="0"/>
                <a:cs typeface="Tahoma" panose="020B0604030504040204" pitchFamily="34" charset="0"/>
              </a:rPr>
              <a:t>Web-based survey: 20 closed-ended questions + 2 open ended questions</a:t>
            </a:r>
            <a:r>
              <a:rPr lang="en-US" sz="1900" b="1" dirty="0">
                <a:solidFill>
                  <a:schemeClr val="tx1"/>
                </a:solidFill>
                <a:latin typeface="Tahoma" panose="020B0604030504040204" pitchFamily="34" charset="0"/>
                <a:ea typeface="Tahoma" panose="020B0604030504040204" pitchFamily="34" charset="0"/>
                <a:cs typeface="Tahoma" panose="020B0604030504040204" pitchFamily="34" charset="0"/>
              </a:rPr>
              <a:t>; 9 interview questions.</a:t>
            </a:r>
            <a:endParaRPr lang="id-ID" sz="19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spcAft>
                <a:spcPts val="600"/>
              </a:spcAft>
              <a:buClr>
                <a:srgbClr val="94B777"/>
              </a:buClr>
              <a:buFont typeface="Wingdings" panose="05000000000000000000" pitchFamily="2" charset="2"/>
              <a:buChar char="§"/>
            </a:pPr>
            <a:r>
              <a:rPr lang="id-ID" sz="1900" b="1" dirty="0">
                <a:solidFill>
                  <a:schemeClr val="tx1"/>
                </a:solidFill>
                <a:latin typeface="Tahoma" panose="020B0604030504040204" pitchFamily="34" charset="0"/>
                <a:ea typeface="Tahoma" panose="020B0604030504040204" pitchFamily="34" charset="0"/>
                <a:cs typeface="Tahoma" panose="020B0604030504040204" pitchFamily="34" charset="0"/>
              </a:rPr>
              <a:t> Participants: 46 survey participants (15.6%) and 9 interviewees </a:t>
            </a:r>
            <a:r>
              <a:rPr lang="en-US" sz="1900" b="1" dirty="0">
                <a:solidFill>
                  <a:schemeClr val="tx1"/>
                </a:solidFill>
                <a:latin typeface="Tahoma" panose="020B0604030504040204" pitchFamily="34" charset="0"/>
                <a:ea typeface="Tahoma" panose="020B0604030504040204" pitchFamily="34" charset="0"/>
                <a:cs typeface="Tahoma" panose="020B0604030504040204" pitchFamily="34" charset="0"/>
              </a:rPr>
              <a:t>(3 Malaysian + 6 Indonesian)</a:t>
            </a:r>
          </a:p>
        </p:txBody>
      </p:sp>
      <p:pic>
        <p:nvPicPr>
          <p:cNvPr id="4" name="Picture 3">
            <a:extLst>
              <a:ext uri="{FF2B5EF4-FFF2-40B4-BE49-F238E27FC236}">
                <a16:creationId xmlns:a16="http://schemas.microsoft.com/office/drawing/2014/main" id="{436E9A55-E360-4349-ADEE-3CABEEEDF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410" y="5320090"/>
            <a:ext cx="1767590" cy="1139484"/>
          </a:xfrm>
          <a:prstGeom prst="rect">
            <a:avLst/>
          </a:prstGeom>
        </p:spPr>
      </p:pic>
      <p:graphicFrame>
        <p:nvGraphicFramePr>
          <p:cNvPr id="5" name="Content Placeholder 5">
            <a:extLst>
              <a:ext uri="{FF2B5EF4-FFF2-40B4-BE49-F238E27FC236}">
                <a16:creationId xmlns:a16="http://schemas.microsoft.com/office/drawing/2014/main" id="{C5BF553B-A696-442F-AB16-F5B0C62780AF}"/>
              </a:ext>
            </a:extLst>
          </p:cNvPr>
          <p:cNvGraphicFramePr>
            <a:graphicFrameLocks/>
          </p:cNvGraphicFramePr>
          <p:nvPr>
            <p:extLst>
              <p:ext uri="{D42A27DB-BD31-4B8C-83A1-F6EECF244321}">
                <p14:modId xmlns:p14="http://schemas.microsoft.com/office/powerpoint/2010/main" val="2105623790"/>
              </p:ext>
            </p:extLst>
          </p:nvPr>
        </p:nvGraphicFramePr>
        <p:xfrm>
          <a:off x="456290" y="3693814"/>
          <a:ext cx="6985659" cy="26163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80106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45252" y="795573"/>
            <a:ext cx="8004391" cy="638906"/>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Preparation for MOOC</a:t>
            </a:r>
          </a:p>
        </p:txBody>
      </p:sp>
      <p:graphicFrame>
        <p:nvGraphicFramePr>
          <p:cNvPr id="5" name="Content Placeholder 5">
            <a:extLst>
              <a:ext uri="{FF2B5EF4-FFF2-40B4-BE49-F238E27FC236}">
                <a16:creationId xmlns:a16="http://schemas.microsoft.com/office/drawing/2014/main" id="{67FB0AF8-39B3-453C-9CBA-BD9C2937E674}"/>
              </a:ext>
            </a:extLst>
          </p:cNvPr>
          <p:cNvGraphicFramePr>
            <a:graphicFrameLocks noGrp="1"/>
          </p:cNvGraphicFramePr>
          <p:nvPr>
            <p:ph idx="1"/>
            <p:extLst>
              <p:ext uri="{D42A27DB-BD31-4B8C-83A1-F6EECF244321}">
                <p14:modId xmlns:p14="http://schemas.microsoft.com/office/powerpoint/2010/main" val="3688806703"/>
              </p:ext>
            </p:extLst>
          </p:nvPr>
        </p:nvGraphicFramePr>
        <p:xfrm>
          <a:off x="822721" y="1849821"/>
          <a:ext cx="7626921" cy="40990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6367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45252" y="795573"/>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Increase Attraction</a:t>
            </a:r>
            <a:endParaRPr lang="en-US" sz="4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Content Placeholder 5">
            <a:extLst>
              <a:ext uri="{FF2B5EF4-FFF2-40B4-BE49-F238E27FC236}">
                <a16:creationId xmlns:a16="http://schemas.microsoft.com/office/drawing/2014/main" id="{D20A5159-3C4A-4ECD-AC87-89EE7371FD4A}"/>
              </a:ext>
            </a:extLst>
          </p:cNvPr>
          <p:cNvGraphicFramePr>
            <a:graphicFrameLocks noGrp="1"/>
          </p:cNvGraphicFramePr>
          <p:nvPr>
            <p:ph idx="1"/>
            <p:extLst>
              <p:ext uri="{D42A27DB-BD31-4B8C-83A1-F6EECF244321}">
                <p14:modId xmlns:p14="http://schemas.microsoft.com/office/powerpoint/2010/main" val="69865431"/>
              </p:ext>
            </p:extLst>
          </p:nvPr>
        </p:nvGraphicFramePr>
        <p:xfrm>
          <a:off x="822722" y="1828801"/>
          <a:ext cx="7511982" cy="41620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6484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45252" y="795573"/>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Increase Participation</a:t>
            </a:r>
            <a:endParaRPr lang="en-US" sz="4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Content Placeholder 5">
            <a:extLst>
              <a:ext uri="{FF2B5EF4-FFF2-40B4-BE49-F238E27FC236}">
                <a16:creationId xmlns:a16="http://schemas.microsoft.com/office/drawing/2014/main" id="{FF537805-F06F-466C-9E19-2BE45657A558}"/>
              </a:ext>
            </a:extLst>
          </p:cNvPr>
          <p:cNvGraphicFramePr>
            <a:graphicFrameLocks noGrp="1"/>
          </p:cNvGraphicFramePr>
          <p:nvPr>
            <p:ph idx="1"/>
            <p:extLst>
              <p:ext uri="{D42A27DB-BD31-4B8C-83A1-F6EECF244321}">
                <p14:modId xmlns:p14="http://schemas.microsoft.com/office/powerpoint/2010/main" val="2859529436"/>
              </p:ext>
            </p:extLst>
          </p:nvPr>
        </p:nvGraphicFramePr>
        <p:xfrm>
          <a:off x="822721" y="1755228"/>
          <a:ext cx="7626921" cy="42146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7575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45252" y="795573"/>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Participation Monitoring</a:t>
            </a:r>
            <a:endParaRPr lang="en-US" sz="4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Content Placeholder 5">
            <a:extLst>
              <a:ext uri="{FF2B5EF4-FFF2-40B4-BE49-F238E27FC236}">
                <a16:creationId xmlns:a16="http://schemas.microsoft.com/office/drawing/2014/main" id="{7B8DE729-6753-4E5A-A7C8-CF9BA3C5A3A0}"/>
              </a:ext>
            </a:extLst>
          </p:cNvPr>
          <p:cNvGraphicFramePr>
            <a:graphicFrameLocks noGrp="1"/>
          </p:cNvGraphicFramePr>
          <p:nvPr>
            <p:ph idx="1"/>
            <p:extLst>
              <p:ext uri="{D42A27DB-BD31-4B8C-83A1-F6EECF244321}">
                <p14:modId xmlns:p14="http://schemas.microsoft.com/office/powerpoint/2010/main" val="2610339570"/>
              </p:ext>
            </p:extLst>
          </p:nvPr>
        </p:nvGraphicFramePr>
        <p:xfrm>
          <a:off x="822721" y="1776248"/>
          <a:ext cx="7626921" cy="41831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0815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762000"/>
            <a:ext cx="7931150" cy="2971800"/>
          </a:xfrm>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#6…</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15: Learning about MOOCs by Talking to Students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Charles Severance, University of Michigan</a:t>
            </a:r>
            <a:br>
              <a:rPr lang="en-US" sz="2800" b="1" dirty="0">
                <a:latin typeface="Tahoma" panose="020B0604030504040204" pitchFamily="34" charset="0"/>
                <a:ea typeface="Tahoma" panose="020B0604030504040204" pitchFamily="34" charset="0"/>
                <a:cs typeface="Tahoma" panose="020B0604030504040204" pitchFamily="34" charset="0"/>
              </a:rPr>
            </a:b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Internet History, Technology, and Security on the </a:t>
            </a:r>
            <a:r>
              <a:rPr lang="en-US" sz="2800" b="1" dirty="0" err="1">
                <a:latin typeface="Tahoma" panose="020B0604030504040204" pitchFamily="34" charset="0"/>
                <a:ea typeface="Tahoma" panose="020B0604030504040204" pitchFamily="34" charset="0"/>
                <a:cs typeface="Tahoma" panose="020B0604030504040204" pitchFamily="34" charset="0"/>
              </a:rPr>
              <a:t>Coursera</a:t>
            </a:r>
            <a:r>
              <a:rPr lang="en-US" sz="2800" b="1" dirty="0">
                <a:latin typeface="Tahoma" panose="020B0604030504040204" pitchFamily="34" charset="0"/>
                <a:ea typeface="Tahoma" panose="020B0604030504040204" pitchFamily="34" charset="0"/>
                <a:cs typeface="Tahoma" panose="020B0604030504040204" pitchFamily="34" charset="0"/>
              </a:rPr>
              <a:t> Platform.</a:t>
            </a:r>
            <a:br>
              <a:rPr lang="en-US" sz="2800" b="1" dirty="0">
                <a:latin typeface="Tahoma" panose="020B0604030504040204" pitchFamily="34" charset="0"/>
                <a:ea typeface="Tahoma" panose="020B0604030504040204" pitchFamily="34" charset="0"/>
                <a:cs typeface="Tahoma" panose="020B0604030504040204" pitchFamily="34" charset="0"/>
              </a:rPr>
            </a:b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l="12500" t="19707" r="37921" b="6267"/>
          <a:stretch>
            <a:fillRect/>
          </a:stretch>
        </p:blipFill>
        <p:spPr bwMode="auto">
          <a:xfrm>
            <a:off x="5181601" y="3643207"/>
            <a:ext cx="3962400" cy="318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24" y="3717970"/>
            <a:ext cx="5019575" cy="315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0783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45252" y="795573"/>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Assess Learning</a:t>
            </a:r>
            <a:endParaRPr lang="en-US" sz="4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Content Placeholder 5">
            <a:extLst>
              <a:ext uri="{FF2B5EF4-FFF2-40B4-BE49-F238E27FC236}">
                <a16:creationId xmlns:a16="http://schemas.microsoft.com/office/drawing/2014/main" id="{79E8DD41-BB78-4D41-A9FF-1EAF13AAEF61}"/>
              </a:ext>
            </a:extLst>
          </p:cNvPr>
          <p:cNvGraphicFramePr>
            <a:graphicFrameLocks noGrp="1"/>
          </p:cNvGraphicFramePr>
          <p:nvPr>
            <p:ph idx="1"/>
            <p:extLst>
              <p:ext uri="{D42A27DB-BD31-4B8C-83A1-F6EECF244321}">
                <p14:modId xmlns:p14="http://schemas.microsoft.com/office/powerpoint/2010/main" val="3753576922"/>
              </p:ext>
            </p:extLst>
          </p:nvPr>
        </p:nvGraphicFramePr>
        <p:xfrm>
          <a:off x="822721" y="1734207"/>
          <a:ext cx="7626921" cy="42461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7478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6198" y="847591"/>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Obtain Feedback</a:t>
            </a:r>
            <a:endParaRPr lang="en-US" sz="4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Content Placeholder 5">
            <a:extLst>
              <a:ext uri="{FF2B5EF4-FFF2-40B4-BE49-F238E27FC236}">
                <a16:creationId xmlns:a16="http://schemas.microsoft.com/office/drawing/2014/main" id="{A3423B23-0C8B-43AD-B8AC-4DF2C47092F2}"/>
              </a:ext>
            </a:extLst>
          </p:cNvPr>
          <p:cNvGraphicFramePr>
            <a:graphicFrameLocks noGrp="1"/>
          </p:cNvGraphicFramePr>
          <p:nvPr>
            <p:ph idx="1"/>
            <p:extLst>
              <p:ext uri="{D42A27DB-BD31-4B8C-83A1-F6EECF244321}">
                <p14:modId xmlns:p14="http://schemas.microsoft.com/office/powerpoint/2010/main" val="1477985312"/>
              </p:ext>
            </p:extLst>
          </p:nvPr>
        </p:nvGraphicFramePr>
        <p:xfrm>
          <a:off x="822721" y="1744717"/>
          <a:ext cx="7743209" cy="43092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846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69804" y="639831"/>
            <a:ext cx="8004391" cy="638906"/>
          </a:xfrm>
        </p:spPr>
        <p:txBody>
          <a:bodyPr/>
          <a:lstStyle/>
          <a:p>
            <a:pPr algn="ct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MOOC Instructor Challenges</a:t>
            </a:r>
            <a:endParaRPr lang="en-US" sz="4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Content Placeholder 5">
            <a:extLst>
              <a:ext uri="{FF2B5EF4-FFF2-40B4-BE49-F238E27FC236}">
                <a16:creationId xmlns:a16="http://schemas.microsoft.com/office/drawing/2014/main" id="{AC18ACA2-7598-412B-8580-991306C844D4}"/>
              </a:ext>
            </a:extLst>
          </p:cNvPr>
          <p:cNvGraphicFramePr>
            <a:graphicFrameLocks noGrp="1"/>
          </p:cNvGraphicFramePr>
          <p:nvPr>
            <p:ph idx="1"/>
            <p:extLst>
              <p:ext uri="{D42A27DB-BD31-4B8C-83A1-F6EECF244321}">
                <p14:modId xmlns:p14="http://schemas.microsoft.com/office/powerpoint/2010/main" val="588406977"/>
              </p:ext>
            </p:extLst>
          </p:nvPr>
        </p:nvGraphicFramePr>
        <p:xfrm>
          <a:off x="483706" y="1454428"/>
          <a:ext cx="8303333" cy="47637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1094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61843" y="976643"/>
            <a:ext cx="8004391" cy="638906"/>
          </a:xfrm>
        </p:spPr>
        <p:txBody>
          <a:bodyPr/>
          <a:lstStyle/>
          <a:p>
            <a:pPr algn="ct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Help of Advice from…?</a:t>
            </a:r>
            <a:endParaRPr lang="en-US" sz="4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Content Placeholder 5">
            <a:extLst>
              <a:ext uri="{FF2B5EF4-FFF2-40B4-BE49-F238E27FC236}">
                <a16:creationId xmlns:a16="http://schemas.microsoft.com/office/drawing/2014/main" id="{AAF18AE1-811D-47C3-8E99-992810115417}"/>
              </a:ext>
            </a:extLst>
          </p:cNvPr>
          <p:cNvGraphicFramePr>
            <a:graphicFrameLocks noGrp="1"/>
          </p:cNvGraphicFramePr>
          <p:nvPr>
            <p:ph idx="1"/>
            <p:extLst>
              <p:ext uri="{D42A27DB-BD31-4B8C-83A1-F6EECF244321}">
                <p14:modId xmlns:p14="http://schemas.microsoft.com/office/powerpoint/2010/main" val="1642887561"/>
              </p:ext>
            </p:extLst>
          </p:nvPr>
        </p:nvGraphicFramePr>
        <p:xfrm>
          <a:off x="822722" y="1901541"/>
          <a:ext cx="7543512" cy="42356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4417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65639" y="218209"/>
            <a:ext cx="8089987" cy="1236518"/>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Study #6: Findings Recap and Future Directions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852807" y="1544715"/>
            <a:ext cx="7430059" cy="4554244"/>
          </a:xfrm>
        </p:spPr>
        <p:txBody>
          <a:bodyPr>
            <a:noAutofit/>
          </a:bodyPr>
          <a:lstStyle/>
          <a:p>
            <a:pPr marL="914400" lvl="1" indent="-457200">
              <a:buFont typeface="+mj-lt"/>
              <a:buAutoNum type="arabicPeriod"/>
            </a:pP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Primary motives, include: (1) personal interest, (2) research purposes, (3) experience teaching a large online course, (4) institutional encouragement, and (5) altruism. </a:t>
            </a:r>
          </a:p>
          <a:p>
            <a:pPr marL="914400" lvl="1"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Offering recognition such as certificate, badge, points, or transfer credit to increase student enrollment.</a:t>
            </a:r>
          </a:p>
          <a:p>
            <a:pPr marL="914400" lvl="1"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Top challenges include encouraging collaboration, fostering engagement, video development, and time.</a:t>
            </a:r>
          </a:p>
          <a:p>
            <a:pPr marL="914400" lvl="1"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Future research might add perspectives from students, affiliated institutions, and MOOC providers </a:t>
            </a:r>
          </a:p>
        </p:txBody>
      </p:sp>
    </p:spTree>
    <p:extLst>
      <p:ext uri="{BB962C8B-B14F-4D97-AF65-F5344CB8AC3E}">
        <p14:creationId xmlns:p14="http://schemas.microsoft.com/office/powerpoint/2010/main" val="1355655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25925" y="959666"/>
            <a:ext cx="8419723" cy="1611517"/>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Study #7: MOOC Instructor Perceptions of Participant Self-Directed Learning</a:t>
            </a:r>
            <a:br>
              <a:rPr lang="en-US" sz="4400" dirty="0">
                <a:latin typeface="Tahoma" panose="020B0604030504040204" pitchFamily="34" charset="0"/>
                <a:ea typeface="Tahoma" panose="020B0604030504040204" pitchFamily="34" charset="0"/>
                <a:cs typeface="Tahoma" panose="020B0604030504040204" pitchFamily="34" charset="0"/>
              </a:rPr>
            </a:b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R</a:t>
            </a:r>
            <a:r>
              <a:rPr lang="en-US" altLang="zh-CN" sz="4400" dirty="0">
                <a:solidFill>
                  <a:srgbClr val="0070C0"/>
                </a:solidFill>
                <a:latin typeface="Tahoma" panose="020B0604030504040204" pitchFamily="34" charset="0"/>
                <a:ea typeface="Tahoma" panose="020B0604030504040204" pitchFamily="34" charset="0"/>
                <a:cs typeface="Tahoma" panose="020B0604030504040204" pitchFamily="34" charset="0"/>
              </a:rPr>
              <a:t>esearch Purpose</a:t>
            </a:r>
            <a:endPar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27082" y="2810510"/>
            <a:ext cx="8217407" cy="2571184"/>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This study examined instructors’ perceptions of SDL and the design and deliver of MOOCs to facilitate learners’ SDL. The purpose is to find out MOOC instructors’ perceptions of SDL and how MOOC instructors put considerations related to facilitating SDL skills into MOOC designs and delivery. </a:t>
            </a:r>
          </a:p>
        </p:txBody>
      </p:sp>
    </p:spTree>
    <p:extLst>
      <p:ext uri="{BB962C8B-B14F-4D97-AF65-F5344CB8AC3E}">
        <p14:creationId xmlns:p14="http://schemas.microsoft.com/office/powerpoint/2010/main" val="1023185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7864" y="608909"/>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R</a:t>
            </a:r>
            <a:r>
              <a:rPr lang="en-US" altLang="zh-CN" dirty="0">
                <a:latin typeface="Tahoma" panose="020B0604030504040204" pitchFamily="34" charset="0"/>
                <a:ea typeface="Tahoma" panose="020B0604030504040204" pitchFamily="34" charset="0"/>
                <a:cs typeface="Tahoma" panose="020B0604030504040204" pitchFamily="34" charset="0"/>
              </a:rPr>
              <a:t>esearch Questions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57864" y="1572768"/>
            <a:ext cx="7503512" cy="4267200"/>
          </a:xfrm>
        </p:spPr>
        <p:txBody>
          <a:bodyPr>
            <a:noAutofit/>
          </a:bodyPr>
          <a:lstStyle/>
          <a:p>
            <a:pPr marL="914400" lvl="1" indent="-457200">
              <a:spcAft>
                <a:spcPts val="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How do MOOC instructors perceive participants’ SDL skills?</a:t>
            </a:r>
          </a:p>
          <a:p>
            <a:pPr marL="914400" lvl="1" indent="-457200">
              <a:spcAft>
                <a:spcPts val="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How do MOOC instructors perceive their facilitation of participants’ SDL skills? </a:t>
            </a:r>
          </a:p>
          <a:p>
            <a:pPr marL="914400" lvl="1" indent="-457200">
              <a:spcAft>
                <a:spcPts val="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How do instructors design and deliver MOOCs to facilitate participant SDL skills? </a:t>
            </a:r>
          </a:p>
        </p:txBody>
      </p:sp>
    </p:spTree>
    <p:extLst>
      <p:ext uri="{BB962C8B-B14F-4D97-AF65-F5344CB8AC3E}">
        <p14:creationId xmlns:p14="http://schemas.microsoft.com/office/powerpoint/2010/main" val="3489155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43491" y="597524"/>
            <a:ext cx="7857018" cy="1521712"/>
          </a:xfrm>
        </p:spPr>
        <p:txBody>
          <a:bodyPr/>
          <a:lstStyle/>
          <a:p>
            <a:pPr algn="ctr"/>
            <a:r>
              <a:rPr lang="en-US" sz="6000" dirty="0"/>
              <a:t>Research Design</a:t>
            </a:r>
          </a:p>
        </p:txBody>
      </p:sp>
      <p:pic>
        <p:nvPicPr>
          <p:cNvPr id="9" name="Picture 8">
            <a:extLst>
              <a:ext uri="{FF2B5EF4-FFF2-40B4-BE49-F238E27FC236}">
                <a16:creationId xmlns:a16="http://schemas.microsoft.com/office/drawing/2014/main" id="{DD10C174-8123-4371-9AFA-E8C8FC635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45" y="2076464"/>
            <a:ext cx="8500509" cy="4781536"/>
          </a:xfrm>
          <a:prstGeom prst="rect">
            <a:avLst/>
          </a:prstGeom>
        </p:spPr>
      </p:pic>
    </p:spTree>
    <p:extLst>
      <p:ext uri="{BB962C8B-B14F-4D97-AF65-F5344CB8AC3E}">
        <p14:creationId xmlns:p14="http://schemas.microsoft.com/office/powerpoint/2010/main" val="3806416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6290" y="743021"/>
            <a:ext cx="8517022" cy="638906"/>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R</a:t>
            </a:r>
            <a:r>
              <a:rPr lang="en-US" altLang="zh-CN" sz="3600" dirty="0">
                <a:latin typeface="Tahoma" panose="020B0604030504040204" pitchFamily="34" charset="0"/>
                <a:ea typeface="Tahoma" panose="020B0604030504040204" pitchFamily="34" charset="0"/>
                <a:cs typeface="Tahoma" panose="020B0604030504040204" pitchFamily="34" charset="0"/>
              </a:rPr>
              <a:t>esearch Methods-Data collection</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7503" y="1607074"/>
            <a:ext cx="8517022" cy="4167257"/>
          </a:xfrm>
        </p:spPr>
        <p:txBody>
          <a:bodyPr>
            <a:noAutofit/>
          </a:bodyPr>
          <a:lstStyle/>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Data Collection: </a:t>
            </a:r>
          </a:p>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 surveys, (2) interviews, and (3) course reviews.</a:t>
            </a:r>
          </a:p>
          <a:p>
            <a:pPr marL="457200" lvl="1" indent="0">
              <a:spcAft>
                <a:spcPts val="0"/>
              </a:spcAft>
              <a:buNone/>
            </a:pPr>
            <a:endPar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Participants: </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48 survey participants (10% response rate)</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4 interviewees </a:t>
            </a:r>
          </a:p>
        </p:txBody>
      </p:sp>
      <p:pic>
        <p:nvPicPr>
          <p:cNvPr id="5" name="Picture 4">
            <a:extLst>
              <a:ext uri="{FF2B5EF4-FFF2-40B4-BE49-F238E27FC236}">
                <a16:creationId xmlns:a16="http://schemas.microsoft.com/office/drawing/2014/main" id="{E5A1BB02-261A-413B-B223-1BFD5667C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027" y="4158273"/>
            <a:ext cx="3415973" cy="1601237"/>
          </a:xfrm>
          <a:prstGeom prst="rect">
            <a:avLst/>
          </a:prstGeom>
        </p:spPr>
      </p:pic>
      <p:graphicFrame>
        <p:nvGraphicFramePr>
          <p:cNvPr id="6" name="Table 5">
            <a:extLst>
              <a:ext uri="{FF2B5EF4-FFF2-40B4-BE49-F238E27FC236}">
                <a16:creationId xmlns:a16="http://schemas.microsoft.com/office/drawing/2014/main" id="{144CD830-0DED-44CC-959B-0B3C6FD759F4}"/>
              </a:ext>
            </a:extLst>
          </p:cNvPr>
          <p:cNvGraphicFramePr>
            <a:graphicFrameLocks noGrp="1"/>
          </p:cNvGraphicFramePr>
          <p:nvPr>
            <p:extLst>
              <p:ext uri="{D42A27DB-BD31-4B8C-83A1-F6EECF244321}">
                <p14:modId xmlns:p14="http://schemas.microsoft.com/office/powerpoint/2010/main" val="2750050706"/>
              </p:ext>
            </p:extLst>
          </p:nvPr>
        </p:nvGraphicFramePr>
        <p:xfrm>
          <a:off x="301178" y="4158273"/>
          <a:ext cx="5520199" cy="1841205"/>
        </p:xfrm>
        <a:graphic>
          <a:graphicData uri="http://schemas.openxmlformats.org/drawingml/2006/table">
            <a:tbl>
              <a:tblPr>
                <a:tableStyleId>{9D7B26C5-4107-4FEC-AEDC-1716B250A1EF}</a:tableStyleId>
              </a:tblPr>
              <a:tblGrid>
                <a:gridCol w="469778">
                  <a:extLst>
                    <a:ext uri="{9D8B030D-6E8A-4147-A177-3AD203B41FA5}">
                      <a16:colId xmlns:a16="http://schemas.microsoft.com/office/drawing/2014/main" val="20000"/>
                    </a:ext>
                  </a:extLst>
                </a:gridCol>
                <a:gridCol w="1232886">
                  <a:extLst>
                    <a:ext uri="{9D8B030D-6E8A-4147-A177-3AD203B41FA5}">
                      <a16:colId xmlns:a16="http://schemas.microsoft.com/office/drawing/2014/main" val="20001"/>
                    </a:ext>
                  </a:extLst>
                </a:gridCol>
                <a:gridCol w="2295241">
                  <a:extLst>
                    <a:ext uri="{9D8B030D-6E8A-4147-A177-3AD203B41FA5}">
                      <a16:colId xmlns:a16="http://schemas.microsoft.com/office/drawing/2014/main" val="20002"/>
                    </a:ext>
                  </a:extLst>
                </a:gridCol>
                <a:gridCol w="1522294">
                  <a:extLst>
                    <a:ext uri="{9D8B030D-6E8A-4147-A177-3AD203B41FA5}">
                      <a16:colId xmlns:a16="http://schemas.microsoft.com/office/drawing/2014/main" val="20003"/>
                    </a:ext>
                  </a:extLst>
                </a:gridCol>
              </a:tblGrid>
              <a:tr h="368241">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No.</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Countries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Subject areas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a:effectLst/>
                          <a:latin typeface="Tahoma" panose="020B0604030504040204" pitchFamily="34" charset="0"/>
                          <a:ea typeface="Tahoma" panose="020B0604030504040204" pitchFamily="34" charset="0"/>
                          <a:cs typeface="Tahoma" panose="020B0604030504040204" pitchFamily="34" charset="0"/>
                        </a:rPr>
                        <a:t>Platforms</a:t>
                      </a:r>
                      <a:endParaRPr lang="en-US" sz="14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0"/>
                  </a:ext>
                </a:extLst>
              </a:tr>
              <a:tr h="368241">
                <a:tc>
                  <a:txBody>
                    <a:bodyPr/>
                    <a:lstStyle/>
                    <a:p>
                      <a:pPr marL="0" marR="0" lvl="0" indent="0">
                        <a:lnSpc>
                          <a:spcPct val="200000"/>
                        </a:lnSpc>
                        <a:spcBef>
                          <a:spcPts val="0"/>
                        </a:spcBef>
                        <a:spcAft>
                          <a:spcPts val="0"/>
                        </a:spcAft>
                        <a:buFont typeface="+mj-lt"/>
                        <a:buNone/>
                      </a:pPr>
                      <a:r>
                        <a:rPr lang="en-US" sz="1400" b="1" dirty="0">
                          <a:effectLst/>
                          <a:latin typeface="Tahoma" panose="020B0604030504040204" pitchFamily="34" charset="0"/>
                          <a:ea typeface="Tahoma" panose="020B0604030504040204" pitchFamily="34" charset="0"/>
                          <a:cs typeface="Tahoma" panose="020B0604030504040204" pitchFamily="34" charset="0"/>
                        </a:rPr>
                        <a:t>1. </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The UK</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Computer</a:t>
                      </a:r>
                      <a:r>
                        <a:rPr lang="en-US" sz="1400" b="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 Science</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err="1">
                          <a:effectLst/>
                          <a:latin typeface="Tahoma" panose="020B0604030504040204" pitchFamily="34" charset="0"/>
                          <a:ea typeface="Tahoma" panose="020B0604030504040204" pitchFamily="34" charset="0"/>
                          <a:cs typeface="Tahoma" panose="020B0604030504040204" pitchFamily="34" charset="0"/>
                        </a:rPr>
                        <a:t>Kadenze</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1"/>
                  </a:ext>
                </a:extLst>
              </a:tr>
              <a:tr h="368241">
                <a:tc>
                  <a:txBody>
                    <a:bodyPr/>
                    <a:lstStyle/>
                    <a:p>
                      <a:pPr marL="0" marR="0" lvl="0" indent="0">
                        <a:lnSpc>
                          <a:spcPct val="200000"/>
                        </a:lnSpc>
                        <a:spcBef>
                          <a:spcPts val="0"/>
                        </a:spcBef>
                        <a:spcAft>
                          <a:spcPts val="0"/>
                        </a:spcAft>
                        <a:buFont typeface="+mj-lt"/>
                        <a:buNone/>
                      </a:pPr>
                      <a:r>
                        <a:rPr lang="en-US" sz="1400" b="1" dirty="0">
                          <a:effectLst/>
                          <a:latin typeface="Tahoma" panose="020B0604030504040204" pitchFamily="34" charset="0"/>
                          <a:ea typeface="Tahoma" panose="020B0604030504040204" pitchFamily="34" charset="0"/>
                          <a:cs typeface="Tahoma" panose="020B0604030504040204" pitchFamily="34" charset="0"/>
                        </a:rPr>
                        <a:t>2.</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The UK</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Literacy</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err="1">
                          <a:effectLst/>
                          <a:latin typeface="Tahoma" panose="020B0604030504040204" pitchFamily="34" charset="0"/>
                          <a:ea typeface="Tahoma" panose="020B0604030504040204" pitchFamily="34" charset="0"/>
                          <a:cs typeface="Tahoma" panose="020B0604030504040204" pitchFamily="34" charset="0"/>
                        </a:rPr>
                        <a:t>FutureLearn</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2"/>
                  </a:ext>
                </a:extLst>
              </a:tr>
              <a:tr h="368241">
                <a:tc>
                  <a:txBody>
                    <a:bodyPr/>
                    <a:lstStyle/>
                    <a:p>
                      <a:pPr marL="0" marR="0" lvl="0" indent="0">
                        <a:lnSpc>
                          <a:spcPct val="200000"/>
                        </a:lnSpc>
                        <a:spcBef>
                          <a:spcPts val="0"/>
                        </a:spcBef>
                        <a:spcAft>
                          <a:spcPts val="0"/>
                        </a:spcAft>
                        <a:buFont typeface="+mj-lt"/>
                        <a:buNone/>
                      </a:pPr>
                      <a:r>
                        <a:rPr lang="en-US" sz="1400" b="1" dirty="0">
                          <a:effectLst/>
                          <a:latin typeface="Tahoma" panose="020B0604030504040204" pitchFamily="34" charset="0"/>
                          <a:ea typeface="Tahoma" panose="020B0604030504040204" pitchFamily="34" charset="0"/>
                          <a:cs typeface="Tahoma" panose="020B0604030504040204" pitchFamily="34" charset="0"/>
                        </a:rPr>
                        <a:t>3. </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The U.S.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Finance</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Coursera</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3"/>
                  </a:ext>
                </a:extLst>
              </a:tr>
              <a:tr h="368241">
                <a:tc>
                  <a:txBody>
                    <a:bodyPr/>
                    <a:lstStyle/>
                    <a:p>
                      <a:pPr marL="0" marR="0" lvl="0" indent="0">
                        <a:lnSpc>
                          <a:spcPct val="200000"/>
                        </a:lnSpc>
                        <a:spcBef>
                          <a:spcPts val="0"/>
                        </a:spcBef>
                        <a:spcAft>
                          <a:spcPts val="0"/>
                        </a:spcAft>
                        <a:buFont typeface="+mj-lt"/>
                        <a:buNone/>
                      </a:pPr>
                      <a:r>
                        <a:rPr lang="en-US" sz="1400" b="1" dirty="0">
                          <a:effectLst/>
                          <a:latin typeface="Tahoma" panose="020B0604030504040204" pitchFamily="34" charset="0"/>
                          <a:ea typeface="Tahoma" panose="020B0604030504040204" pitchFamily="34" charset="0"/>
                          <a:cs typeface="Tahoma" panose="020B0604030504040204" pitchFamily="34" charset="0"/>
                        </a:rPr>
                        <a:t>4. </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Canada</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Geography</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Coursera</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16738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69804" y="797468"/>
            <a:ext cx="8004391" cy="638906"/>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R</a:t>
            </a:r>
            <a:r>
              <a:rPr lang="en-US" altLang="zh-CN" sz="3600" dirty="0">
                <a:latin typeface="Tahoma" panose="020B0604030504040204" pitchFamily="34" charset="0"/>
                <a:ea typeface="Tahoma" panose="020B0604030504040204" pitchFamily="34" charset="0"/>
                <a:cs typeface="Tahoma" panose="020B0604030504040204" pitchFamily="34" charset="0"/>
              </a:rPr>
              <a:t>esearch Methods-Data analysis</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B1544EA5-27D4-4F66-B81E-806191987632}"/>
              </a:ext>
            </a:extLst>
          </p:cNvPr>
          <p:cNvGraphicFramePr>
            <a:graphicFrameLocks noGrp="1"/>
          </p:cNvGraphicFramePr>
          <p:nvPr>
            <p:extLst/>
          </p:nvPr>
        </p:nvGraphicFramePr>
        <p:xfrm>
          <a:off x="668865" y="1741028"/>
          <a:ext cx="8226970" cy="3893109"/>
        </p:xfrm>
        <a:graphic>
          <a:graphicData uri="http://schemas.openxmlformats.org/drawingml/2006/table">
            <a:tbl>
              <a:tblPr firstRow="1" bandRow="1">
                <a:tableStyleId>{7E9639D4-E3E2-4D34-9284-5A2195B3D0D7}</a:tableStyleId>
              </a:tblPr>
              <a:tblGrid>
                <a:gridCol w="1295351">
                  <a:extLst>
                    <a:ext uri="{9D8B030D-6E8A-4147-A177-3AD203B41FA5}">
                      <a16:colId xmlns:a16="http://schemas.microsoft.com/office/drawing/2014/main" val="20000"/>
                    </a:ext>
                  </a:extLst>
                </a:gridCol>
                <a:gridCol w="2538741">
                  <a:extLst>
                    <a:ext uri="{9D8B030D-6E8A-4147-A177-3AD203B41FA5}">
                      <a16:colId xmlns:a16="http://schemas.microsoft.com/office/drawing/2014/main" val="20001"/>
                    </a:ext>
                  </a:extLst>
                </a:gridCol>
                <a:gridCol w="4392878">
                  <a:extLst>
                    <a:ext uri="{9D8B030D-6E8A-4147-A177-3AD203B41FA5}">
                      <a16:colId xmlns:a16="http://schemas.microsoft.com/office/drawing/2014/main" val="20002"/>
                    </a:ext>
                  </a:extLst>
                </a:gridCol>
              </a:tblGrid>
              <a:tr h="494589">
                <a:tc>
                  <a:txBody>
                    <a:bodyPr/>
                    <a:lstStyle/>
                    <a:p>
                      <a:pPr algn="ctr"/>
                      <a:r>
                        <a:rPr lang="en-US" sz="1800" b="1" dirty="0">
                          <a:latin typeface="Tahoma" panose="020B0604030504040204" pitchFamily="34" charset="0"/>
                          <a:ea typeface="Tahoma" panose="020B0604030504040204" pitchFamily="34" charset="0"/>
                          <a:cs typeface="Tahoma" panose="020B0604030504040204" pitchFamily="34" charset="0"/>
                        </a:rPr>
                        <a:t>RQs</a:t>
                      </a:r>
                    </a:p>
                  </a:txBody>
                  <a:tcPr anchor="ctr"/>
                </a:tc>
                <a:tc>
                  <a:txBody>
                    <a:bodyPr/>
                    <a:lstStyle/>
                    <a:p>
                      <a:pPr marL="0" marR="0" algn="ctr">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Data analysis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84007">
                <a:tc>
                  <a:txBody>
                    <a:bodyPr/>
                    <a:lstStyle/>
                    <a:p>
                      <a:pPr algn="l"/>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RQ1</a:t>
                      </a:r>
                    </a:p>
                  </a:txBody>
                  <a:tcPr anchor="ctr"/>
                </a:tc>
                <a:tc>
                  <a:txBody>
                    <a:bodyPr/>
                    <a:lstStyle/>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Survey</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Interview</a:t>
                      </a:r>
                    </a:p>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MOOC review</a:t>
                      </a:r>
                    </a:p>
                  </a:txBody>
                  <a:tcPr anchor="ctr"/>
                </a:tc>
                <a:tc>
                  <a:txBody>
                    <a:bodyPr/>
                    <a:lstStyle/>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Content analysis  (Elo &amp; </a:t>
                      </a:r>
                      <a:r>
                        <a:rPr lang="en-US" sz="1800" b="1" dirty="0" err="1">
                          <a:effectLst/>
                          <a:latin typeface="Tahoma" panose="020B0604030504040204" pitchFamily="34" charset="0"/>
                          <a:ea typeface="Tahoma" panose="020B0604030504040204" pitchFamily="34" charset="0"/>
                          <a:cs typeface="Tahoma" panose="020B0604030504040204" pitchFamily="34" charset="0"/>
                        </a:rPr>
                        <a:t>Kyngäs</a:t>
                      </a:r>
                      <a:r>
                        <a:rPr lang="en-US" sz="1800" b="1" dirty="0">
                          <a:effectLst/>
                          <a:latin typeface="Tahoma" panose="020B0604030504040204" pitchFamily="34" charset="0"/>
                          <a:ea typeface="Tahoma" panose="020B0604030504040204" pitchFamily="34" charset="0"/>
                          <a:cs typeface="Tahoma" panose="020B0604030504040204" pitchFamily="34" charset="0"/>
                        </a:rPr>
                        <a:t>, 2008)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69324">
                <a:tc>
                  <a:txBody>
                    <a:bodyPr/>
                    <a:lstStyle/>
                    <a:p>
                      <a:pPr marL="0" algn="l" defTabSz="914400" rtl="0" eaLnBrk="1" latinLnBrk="0" hangingPunct="1"/>
                      <a:r>
                        <a:rPr lang="en-US" sz="1800" b="1" kern="1200" dirty="0">
                          <a:latin typeface="Tahoma" panose="020B0604030504040204" pitchFamily="34" charset="0"/>
                          <a:ea typeface="Tahoma" panose="020B0604030504040204" pitchFamily="34" charset="0"/>
                          <a:cs typeface="Tahoma" panose="020B0604030504040204" pitchFamily="34" charset="0"/>
                        </a:rPr>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Survey</a:t>
                      </a:r>
                    </a:p>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Interview</a:t>
                      </a:r>
                    </a:p>
                    <a:p>
                      <a:pPr marL="0" marR="0" lvl="0" indent="0" algn="l" defTabSz="457200" rtl="0" eaLnBrk="1" fontAlgn="auto" latinLnBrk="0" hangingPunct="1">
                        <a:lnSpc>
                          <a:spcPct val="15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MOOC review</a:t>
                      </a:r>
                    </a:p>
                  </a:txBody>
                  <a:tcPr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Content analysis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850563">
                <a:tc>
                  <a:txBody>
                    <a:bodyPr/>
                    <a:lstStyle/>
                    <a:p>
                      <a:pPr algn="l"/>
                      <a:r>
                        <a:rPr lang="en-US" sz="1800" b="1" kern="1200" dirty="0">
                          <a:latin typeface="Tahoma" panose="020B0604030504040204" pitchFamily="34" charset="0"/>
                          <a:ea typeface="Tahoma" panose="020B0604030504040204" pitchFamily="34" charset="0"/>
                          <a:cs typeface="Tahoma" panose="020B0604030504040204" pitchFamily="34" charset="0"/>
                        </a:rPr>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Interview</a:t>
                      </a:r>
                    </a:p>
                    <a:p>
                      <a:pPr marL="0" marR="0" lvl="0" indent="0" algn="l" defTabSz="457200" rtl="0" eaLnBrk="1" fontAlgn="auto" latinLnBrk="0" hangingPunct="1">
                        <a:lnSpc>
                          <a:spcPct val="15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MOOC review</a:t>
                      </a:r>
                    </a:p>
                  </a:txBody>
                  <a:tcPr anchor="ctr"/>
                </a:tc>
                <a:tc>
                  <a:txBody>
                    <a:bodyPr/>
                    <a:lstStyle/>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Content analysis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3832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19100" y="685799"/>
            <a:ext cx="8191500" cy="1981201"/>
          </a:xfrm>
        </p:spPr>
        <p:txBody>
          <a:bodyPr>
            <a:normAutofit fontScale="90000"/>
          </a:bodyPr>
          <a:lstStyle/>
          <a:p>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#7…</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2018</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Teaching the World</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Sarah </a:t>
            </a:r>
            <a:r>
              <a:rPr lang="en-US" b="1" dirty="0" err="1">
                <a:latin typeface="Tahoma" panose="020B0604030504040204" pitchFamily="34" charset="0"/>
                <a:ea typeface="Tahoma" panose="020B0604030504040204" pitchFamily="34" charset="0"/>
                <a:cs typeface="Tahoma" panose="020B0604030504040204" pitchFamily="34" charset="0"/>
              </a:rPr>
              <a:t>Fister</a:t>
            </a:r>
            <a:r>
              <a:rPr lang="en-US" b="1" dirty="0">
                <a:latin typeface="Tahoma" panose="020B0604030504040204" pitchFamily="34" charset="0"/>
                <a:ea typeface="Tahoma" panose="020B0604030504040204" pitchFamily="34" charset="0"/>
                <a:cs typeface="Tahoma" panose="020B0604030504040204" pitchFamily="34" charset="0"/>
              </a:rPr>
              <a:t> Gale, CLO</a:t>
            </a:r>
            <a:br>
              <a:rPr lang="en-US" sz="7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https://magazine.clomedia.com/issue/october-2018/teaching-the-world/</a:t>
            </a:r>
            <a:r>
              <a:rPr lang="en-US" sz="1200" b="1" u="sng" dirty="0">
                <a:latin typeface="Tahoma" panose="020B0604030504040204" pitchFamily="34" charset="0"/>
                <a:ea typeface="Tahoma" panose="020B0604030504040204" pitchFamily="34" charset="0"/>
                <a:cs typeface="Tahoma" panose="020B0604030504040204" pitchFamily="34" charset="0"/>
              </a:rPr>
              <a:t> </a:t>
            </a:r>
            <a:br>
              <a:rPr lang="en-US" sz="1200" b="1" u="sng"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https://magazine.clomedia.com/issue/october-2018/</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2F0316-6D9B-41B7-80BC-F3161BFAB192}"/>
              </a:ext>
            </a:extLst>
          </p:cNvPr>
          <p:cNvPicPr>
            <a:picLocks noChangeAspect="1"/>
          </p:cNvPicPr>
          <p:nvPr/>
        </p:nvPicPr>
        <p:blipFill rotWithShape="1">
          <a:blip r:embed="rId4"/>
          <a:srcRect l="215" t="12222"/>
          <a:stretch/>
        </p:blipFill>
        <p:spPr>
          <a:xfrm>
            <a:off x="4572000" y="3141429"/>
            <a:ext cx="4572000" cy="3400103"/>
          </a:xfrm>
          <a:prstGeom prst="rect">
            <a:avLst/>
          </a:prstGeom>
        </p:spPr>
      </p:pic>
      <p:pic>
        <p:nvPicPr>
          <p:cNvPr id="7" name="Picture 6">
            <a:extLst>
              <a:ext uri="{FF2B5EF4-FFF2-40B4-BE49-F238E27FC236}">
                <a16:creationId xmlns:a16="http://schemas.microsoft.com/office/drawing/2014/main" id="{61FAC8D0-435B-4746-BC19-324945CA17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65080"/>
            <a:ext cx="4572000" cy="3352800"/>
          </a:xfrm>
          <a:prstGeom prst="rect">
            <a:avLst/>
          </a:prstGeom>
        </p:spPr>
      </p:pic>
    </p:spTree>
    <p:extLst>
      <p:ext uri="{BB962C8B-B14F-4D97-AF65-F5344CB8AC3E}">
        <p14:creationId xmlns:p14="http://schemas.microsoft.com/office/powerpoint/2010/main" val="24485748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73024" y="438912"/>
            <a:ext cx="7815072" cy="2584704"/>
          </a:xfrm>
        </p:spPr>
        <p:txBody>
          <a:bodyPr/>
          <a:lstStyle/>
          <a:p>
            <a:pPr algn="ctr"/>
            <a:r>
              <a:rPr lang="en-US" sz="6000" dirty="0"/>
              <a:t>Demographic Information</a:t>
            </a:r>
          </a:p>
        </p:txBody>
      </p:sp>
      <p:pic>
        <p:nvPicPr>
          <p:cNvPr id="4" name="Picture 5">
            <a:extLst>
              <a:ext uri="{FF2B5EF4-FFF2-40B4-BE49-F238E27FC236}">
                <a16:creationId xmlns:a16="http://schemas.microsoft.com/office/drawing/2014/main" id="{9697C93C-A551-4254-A04C-685FD983D7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3224564"/>
            <a:ext cx="5609984" cy="231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309232B-1DB0-427B-9D48-4E9F96DE0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090" y="3224565"/>
            <a:ext cx="3467910" cy="2311940"/>
          </a:xfrm>
          <a:prstGeom prst="rect">
            <a:avLst/>
          </a:prstGeom>
        </p:spPr>
      </p:pic>
    </p:spTree>
    <p:extLst>
      <p:ext uri="{BB962C8B-B14F-4D97-AF65-F5344CB8AC3E}">
        <p14:creationId xmlns:p14="http://schemas.microsoft.com/office/powerpoint/2010/main" val="2446146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16992" y="426029"/>
            <a:ext cx="842467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Prior Online or Blended Experience</a:t>
            </a:r>
          </a:p>
        </p:txBody>
      </p:sp>
      <p:sp>
        <p:nvSpPr>
          <p:cNvPr id="3" name="Rectangle 2"/>
          <p:cNvSpPr>
            <a:spLocks noChangeArrowheads="1"/>
          </p:cNvSpPr>
          <p:nvPr/>
        </p:nvSpPr>
        <p:spPr bwMode="auto">
          <a:xfrm>
            <a:off x="564776" y="178845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5" name="Chart 4">
            <a:extLst>
              <a:ext uri="{FF2B5EF4-FFF2-40B4-BE49-F238E27FC236}">
                <a16:creationId xmlns:a16="http://schemas.microsoft.com/office/drawing/2014/main" id="{04EEDF44-A88E-402A-B027-4B9D409B5D0C}"/>
              </a:ext>
            </a:extLst>
          </p:cNvPr>
          <p:cNvGraphicFramePr/>
          <p:nvPr>
            <p:extLst/>
          </p:nvPr>
        </p:nvGraphicFramePr>
        <p:xfrm>
          <a:off x="564775" y="1250576"/>
          <a:ext cx="7987553" cy="44778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925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69804" y="530988"/>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Prior MOOC Experience</a:t>
            </a:r>
          </a:p>
        </p:txBody>
      </p:sp>
      <p:graphicFrame>
        <p:nvGraphicFramePr>
          <p:cNvPr id="4" name="Chart 3">
            <a:extLst>
              <a:ext uri="{FF2B5EF4-FFF2-40B4-BE49-F238E27FC236}">
                <a16:creationId xmlns:a16="http://schemas.microsoft.com/office/drawing/2014/main" id="{1A3027D6-5221-469A-9316-C05AA0B73A4D}"/>
              </a:ext>
            </a:extLst>
          </p:cNvPr>
          <p:cNvGraphicFramePr/>
          <p:nvPr>
            <p:extLst/>
          </p:nvPr>
        </p:nvGraphicFramePr>
        <p:xfrm>
          <a:off x="893556" y="1421914"/>
          <a:ext cx="7443619" cy="42661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1666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48927" y="645485"/>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MOOC Delivery Format</a:t>
            </a:r>
          </a:p>
        </p:txBody>
      </p:sp>
      <p:graphicFrame>
        <p:nvGraphicFramePr>
          <p:cNvPr id="4" name="Chart 3">
            <a:extLst>
              <a:ext uri="{FF2B5EF4-FFF2-40B4-BE49-F238E27FC236}">
                <a16:creationId xmlns:a16="http://schemas.microsoft.com/office/drawing/2014/main" id="{6CCBB620-9EED-4E1F-AAFF-5F02B72A5D4C}"/>
              </a:ext>
            </a:extLst>
          </p:cNvPr>
          <p:cNvGraphicFramePr/>
          <p:nvPr>
            <p:extLst/>
          </p:nvPr>
        </p:nvGraphicFramePr>
        <p:xfrm>
          <a:off x="524435" y="1519518"/>
          <a:ext cx="8350624"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58030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93174" y="526217"/>
            <a:ext cx="7805367" cy="1052062"/>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RQ1:MOOC instructors’ perceptions of self-directed learning</a:t>
            </a:r>
          </a:p>
        </p:txBody>
      </p:sp>
      <p:graphicFrame>
        <p:nvGraphicFramePr>
          <p:cNvPr id="4" name="Chart 3">
            <a:extLst>
              <a:ext uri="{FF2B5EF4-FFF2-40B4-BE49-F238E27FC236}">
                <a16:creationId xmlns:a16="http://schemas.microsoft.com/office/drawing/2014/main" id="{ACB135A4-998B-46F5-84E3-65153C04D075}"/>
              </a:ext>
            </a:extLst>
          </p:cNvPr>
          <p:cNvGraphicFramePr/>
          <p:nvPr>
            <p:extLst/>
          </p:nvPr>
        </p:nvGraphicFramePr>
        <p:xfrm>
          <a:off x="792685" y="1707776"/>
          <a:ext cx="7805367" cy="4464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8523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59737" y="611416"/>
            <a:ext cx="7824525" cy="1139745"/>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RQ1:MOOC instructors’ perceptions of self-directed learning</a:t>
            </a:r>
          </a:p>
        </p:txBody>
      </p:sp>
      <p:sp>
        <p:nvSpPr>
          <p:cNvPr id="3" name="Rectangle 2"/>
          <p:cNvSpPr/>
          <p:nvPr/>
        </p:nvSpPr>
        <p:spPr>
          <a:xfrm>
            <a:off x="567913" y="2041742"/>
            <a:ext cx="7824525" cy="3634969"/>
          </a:xfrm>
          <a:prstGeom prst="rect">
            <a:avLst/>
          </a:prstGeom>
        </p:spPr>
        <p:txBody>
          <a:bodyPr wrap="square">
            <a:spAutoFit/>
          </a:bodyPr>
          <a:lstStyle/>
          <a:p>
            <a:pPr marL="0" marR="0" lvl="0" indent="457200" algn="l" defTabSz="4572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One instructor from the UK shared one example of students who have high SDL.</a:t>
            </a:r>
          </a:p>
          <a:p>
            <a:pPr marL="457200" marR="0" lvl="0" indent="0" algn="l" defTabSz="4572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 guess to me it gets really exciting to look at how a number of those students have done projects that really go beyond the simple examples that I showed in lecture, and beyond the simple things up they were asked to do in the assignments.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You know they've taken them into the real world</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One student who,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during the presidential election made a presidential debate voiced motion classifier</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that you could run. And it would tell you whether candidates were being angry or not. It was just like really fun stuff that people did.</a:t>
            </a:r>
          </a:p>
        </p:txBody>
      </p:sp>
    </p:spTree>
    <p:extLst>
      <p:ext uri="{BB962C8B-B14F-4D97-AF65-F5344CB8AC3E}">
        <p14:creationId xmlns:p14="http://schemas.microsoft.com/office/powerpoint/2010/main" val="2452056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01249" y="701582"/>
            <a:ext cx="7849577" cy="1377739"/>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RQ1:MOOC instructors’ perceptions of self-directed learning</a:t>
            </a:r>
          </a:p>
        </p:txBody>
      </p:sp>
      <p:sp>
        <p:nvSpPr>
          <p:cNvPr id="3" name="Rectangle 2"/>
          <p:cNvSpPr/>
          <p:nvPr/>
        </p:nvSpPr>
        <p:spPr>
          <a:xfrm>
            <a:off x="693174" y="2079321"/>
            <a:ext cx="7599056" cy="3556999"/>
          </a:xfrm>
          <a:prstGeom prst="rect">
            <a:avLst/>
          </a:prstGeom>
        </p:spPr>
        <p:txBody>
          <a:bodyPr wrap="square">
            <a:spAutoFit/>
          </a:bodyPr>
          <a:lstStyle/>
          <a:p>
            <a:pPr marL="0" marR="0" lvl="0" indent="457200" algn="l" defTabSz="4572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Another instructor from the UK mentioned the his students with high SDL skills:</a:t>
            </a:r>
          </a:p>
          <a:p>
            <a:pPr marL="457200" marR="0" lvl="1" indent="0" algn="l" defTabSz="4572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We had several students who said this is the 10th or 15th MOOC I have taken. </a:t>
            </a:r>
            <a:r>
              <a:rPr kumimoji="0" lang="en-US" sz="2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Within a body of students who a very much learning junkies, who are enjoy doing all kinds of different MOOCs. </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One of them told us I just like all kinds of different things. But you have to be quite disciplined. </a:t>
            </a:r>
          </a:p>
        </p:txBody>
      </p:sp>
    </p:spTree>
    <p:extLst>
      <p:ext uri="{BB962C8B-B14F-4D97-AF65-F5344CB8AC3E}">
        <p14:creationId xmlns:p14="http://schemas.microsoft.com/office/powerpoint/2010/main" val="2495979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47993" y="664003"/>
            <a:ext cx="8187779" cy="864172"/>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RQ1:MOOC instructors’ perceptions of self-directed learning</a:t>
            </a:r>
          </a:p>
        </p:txBody>
      </p:sp>
      <p:sp>
        <p:nvSpPr>
          <p:cNvPr id="3" name="Rectangle 2"/>
          <p:cNvSpPr/>
          <p:nvPr/>
        </p:nvSpPr>
        <p:spPr>
          <a:xfrm>
            <a:off x="855742" y="1767062"/>
            <a:ext cx="7432515" cy="2215991"/>
          </a:xfrm>
          <a:prstGeom prst="rect">
            <a:avLst/>
          </a:prstGeom>
        </p:spPr>
        <p:txBody>
          <a:bodyPr wrap="square">
            <a:spAutoFit/>
          </a:bodyPr>
          <a:lstStyle/>
          <a:p>
            <a:pPr marL="0" marR="0" lvl="0" indent="457200" algn="l" defTabSz="4572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One instructor from Canada mentioned the he has elder students with high SDL skills:</a:t>
            </a:r>
          </a:p>
          <a:p>
            <a:pPr marL="457200" marR="0" lvl="1" indent="0" algn="l" defTabSz="4572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We have a very number of sort of sixty plus, retired people taking the course. </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They're pretty motivated. </a:t>
            </a:r>
          </a:p>
        </p:txBody>
      </p:sp>
      <p:pic>
        <p:nvPicPr>
          <p:cNvPr id="4" name="Picture 3">
            <a:extLst>
              <a:ext uri="{FF2B5EF4-FFF2-40B4-BE49-F238E27FC236}">
                <a16:creationId xmlns:a16="http://schemas.microsoft.com/office/drawing/2014/main" id="{A0A778CE-09B2-4D5A-9241-B5169D889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883" y="3857793"/>
            <a:ext cx="4402117" cy="2473990"/>
          </a:xfrm>
          <a:prstGeom prst="rect">
            <a:avLst/>
          </a:prstGeom>
        </p:spPr>
      </p:pic>
    </p:spTree>
    <p:extLst>
      <p:ext uri="{BB962C8B-B14F-4D97-AF65-F5344CB8AC3E}">
        <p14:creationId xmlns:p14="http://schemas.microsoft.com/office/powerpoint/2010/main" val="2213662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107576" y="751686"/>
            <a:ext cx="9036424" cy="638906"/>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RQ2: MOOC instructors’ perceptions of their role in facilitating SDL skills</a:t>
            </a:r>
          </a:p>
        </p:txBody>
      </p:sp>
      <p:graphicFrame>
        <p:nvGraphicFramePr>
          <p:cNvPr id="5" name="Chart 4">
            <a:extLst>
              <a:ext uri="{FF2B5EF4-FFF2-40B4-BE49-F238E27FC236}">
                <a16:creationId xmlns:a16="http://schemas.microsoft.com/office/drawing/2014/main" id="{94825F02-F92F-46CF-9AA3-36BB16749FB3}"/>
              </a:ext>
            </a:extLst>
          </p:cNvPr>
          <p:cNvGraphicFramePr/>
          <p:nvPr>
            <p:extLst/>
          </p:nvPr>
        </p:nvGraphicFramePr>
        <p:xfrm>
          <a:off x="693174" y="1748118"/>
          <a:ext cx="8283388" cy="42358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2896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107576" y="826842"/>
            <a:ext cx="9036424"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RQ2: MOOC instructors’ perceptions of their role in facilitating SDL skills</a:t>
            </a:r>
          </a:p>
        </p:txBody>
      </p:sp>
      <p:sp>
        <p:nvSpPr>
          <p:cNvPr id="3" name="Rectangle 2"/>
          <p:cNvSpPr/>
          <p:nvPr/>
        </p:nvSpPr>
        <p:spPr>
          <a:xfrm>
            <a:off x="230073" y="1930578"/>
            <a:ext cx="8012053" cy="3893374"/>
          </a:xfrm>
          <a:prstGeom prst="rect">
            <a:avLst/>
          </a:prstGeom>
        </p:spPr>
        <p:txBody>
          <a:bodyPr wrap="square">
            <a:spAutoFit/>
          </a:bodyPr>
          <a:lstStyle/>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One instructor from the UK stated:</a:t>
            </a:r>
          </a:p>
          <a:p>
            <a:pPr marL="914400" marR="0" lvl="1" indent="0" algn="l"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 mean instructors can absolutely help, and, furthermore, I think the architecture of the MOOC itself that really helped. I think is common practice now, for instance, </a:t>
            </a:r>
            <a:r>
              <a:rPr kumimoji="0" lang="en-US" sz="19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is to chop up video isn't a ten-minute chunk so that it's really easy for students to watch a little bit at a time, to watch it on the go</a:t>
            </a:r>
            <a:r>
              <a:rPr kumimoji="0" lang="en-US" sz="19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also you know [you will] be able to return to a subject that they maybe didn't understand or the first time…</a:t>
            </a:r>
          </a:p>
          <a:p>
            <a:pPr marL="914400" marR="0" lvl="1" indent="0" algn="l"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Similarly, having things like </a:t>
            </a:r>
            <a:r>
              <a:rPr kumimoji="0" lang="en-US" sz="19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suggested deadlines </a:t>
            </a:r>
            <a:r>
              <a:rPr kumimoji="0" lang="en-US" sz="19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where it's something that's used as a piece of a way to motivate students to do the next thing, even though there's not any real consequences if they're not doing it.</a:t>
            </a:r>
          </a:p>
        </p:txBody>
      </p:sp>
    </p:spTree>
    <p:extLst>
      <p:ext uri="{BB962C8B-B14F-4D97-AF65-F5344CB8AC3E}">
        <p14:creationId xmlns:p14="http://schemas.microsoft.com/office/powerpoint/2010/main" val="3399293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60331" y="572481"/>
            <a:ext cx="8223337" cy="2438996"/>
          </a:xfrm>
        </p:spPr>
        <p:txBody>
          <a:bodyPr>
            <a:normAutofit fontScale="90000"/>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#8…(MOOCs are not dead!)</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21,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The Second Wave of MOOC Hype Is Here, and It’s Online Degrees</a:t>
            </a:r>
            <a:br>
              <a:rPr lang="en-US" b="1" dirty="0">
                <a:latin typeface="Tahoma" panose="020B0604030504040204" pitchFamily="34" charset="0"/>
                <a:ea typeface="Tahoma" panose="020B0604030504040204" pitchFamily="34" charset="0"/>
                <a:cs typeface="Tahoma" panose="020B0604030504040204" pitchFamily="34" charset="0"/>
              </a:rPr>
            </a:br>
            <a:r>
              <a:rPr lang="en-US" sz="2700" b="1" dirty="0" err="1">
                <a:latin typeface="Tahoma" panose="020B0604030504040204" pitchFamily="34" charset="0"/>
                <a:ea typeface="Tahoma" panose="020B0604030504040204" pitchFamily="34" charset="0"/>
                <a:cs typeface="Tahoma" panose="020B0604030504040204" pitchFamily="34" charset="0"/>
              </a:rPr>
              <a:t>Dhawal</a:t>
            </a:r>
            <a:r>
              <a:rPr lang="en-US" sz="2700" b="1" dirty="0">
                <a:latin typeface="Tahoma" panose="020B0604030504040204" pitchFamily="34" charset="0"/>
                <a:ea typeface="Tahoma" panose="020B0604030504040204" pitchFamily="34" charset="0"/>
                <a:cs typeface="Tahoma" panose="020B0604030504040204" pitchFamily="34" charset="0"/>
              </a:rPr>
              <a:t> Shah, Class Central</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https://www.edsurge.com/news/2018-05-21-the-second-wave-of-mooc-hype-is-here-and-it-s-online-degrees</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1DDCFCC-8947-4A10-A06C-75A59A826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044" y="3328454"/>
            <a:ext cx="5182037" cy="3451236"/>
          </a:xfrm>
          <a:prstGeom prst="rect">
            <a:avLst/>
          </a:prstGeom>
        </p:spPr>
      </p:pic>
      <p:pic>
        <p:nvPicPr>
          <p:cNvPr id="8" name="Picture 7">
            <a:extLst>
              <a:ext uri="{FF2B5EF4-FFF2-40B4-BE49-F238E27FC236}">
                <a16:creationId xmlns:a16="http://schemas.microsoft.com/office/drawing/2014/main" id="{68F389D6-E903-491E-9AF4-F2140AE10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1" y="3340076"/>
            <a:ext cx="3047104" cy="1713996"/>
          </a:xfrm>
          <a:prstGeom prst="rect">
            <a:avLst/>
          </a:prstGeom>
        </p:spPr>
      </p:pic>
      <p:pic>
        <p:nvPicPr>
          <p:cNvPr id="10" name="Picture 9">
            <a:extLst>
              <a:ext uri="{FF2B5EF4-FFF2-40B4-BE49-F238E27FC236}">
                <a16:creationId xmlns:a16="http://schemas.microsoft.com/office/drawing/2014/main" id="{7C9983D2-82C3-4417-8B11-F72CCAD9D2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131618"/>
            <a:ext cx="3069125" cy="1726383"/>
          </a:xfrm>
          <a:prstGeom prst="rect">
            <a:avLst/>
          </a:prstGeom>
        </p:spPr>
      </p:pic>
    </p:spTree>
    <p:extLst>
      <p:ext uri="{BB962C8B-B14F-4D97-AF65-F5344CB8AC3E}">
        <p14:creationId xmlns:p14="http://schemas.microsoft.com/office/powerpoint/2010/main" val="13463831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0" y="915604"/>
            <a:ext cx="9144000" cy="638906"/>
          </a:xfrm>
        </p:spPr>
        <p: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RQ3: How do instructors design and deliver MOOCs to facilitate participant SDL skills?</a:t>
            </a:r>
          </a:p>
        </p:txBody>
      </p:sp>
      <p:sp>
        <p:nvSpPr>
          <p:cNvPr id="4" name="Rectangle 3"/>
          <p:cNvSpPr/>
          <p:nvPr/>
        </p:nvSpPr>
        <p:spPr>
          <a:xfrm>
            <a:off x="645459" y="1741118"/>
            <a:ext cx="8010026" cy="4201278"/>
          </a:xfrm>
          <a:prstGeom prst="rect">
            <a:avLst/>
          </a:prstGeom>
        </p:spPr>
        <p:txBody>
          <a:bodyPr wrap="square">
            <a:spAutoFit/>
          </a:bodyPr>
          <a:lstStyle/>
          <a:p>
            <a:pPr marL="0" marR="0" lvl="0" indent="457200" algn="l" defTabSz="4572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top five SDL skills that their MOOCs facilitated included: </a:t>
            </a:r>
          </a:p>
          <a:p>
            <a:pPr marL="0" marR="0" lvl="0" indent="457200" algn="l" defTabSz="4572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motivates students to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learn new information </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(M=4.38); </a:t>
            </a:r>
          </a:p>
          <a:p>
            <a:pPr marL="0" marR="0" lvl="0" indent="457200" algn="l" defTabSz="4572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helps the student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critically evaluate new ideas </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(M=4.06); </a:t>
            </a:r>
          </a:p>
          <a:p>
            <a:pPr marL="0" marR="0" lvl="0" indent="457200" algn="l" defTabSz="4572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 helps the student be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in control </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his/her learning (M=4.06);</a:t>
            </a:r>
          </a:p>
          <a:p>
            <a:pPr marL="0" marR="0" lvl="0" indent="457200" algn="l" defTabSz="4572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 helps the student to be able to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find out information </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related to learning content for him/herself (M=3.94); </a:t>
            </a:r>
          </a:p>
          <a:p>
            <a:pPr marL="0" marR="0" lvl="0" indent="457200" algn="l" defTabSz="4572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 helps the student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embrace a learning challenge </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(M=3.92). </a:t>
            </a:r>
          </a:p>
          <a:p>
            <a:pPr marL="0" marR="0" lvl="0" indent="457200" algn="l" defTabSz="457200" rtl="0" eaLnBrk="1" fontAlgn="auto" latinLnBrk="0" hangingPunct="1">
              <a:lnSpc>
                <a:spcPct val="115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457200" algn="l" defTabSz="4572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However, it seems that their MOOC designs have limited influence on students’ management skills (e.g., managing time and learning resources) (M=3.38) and setting strict time frames for learning (M=3.25).</a:t>
            </a:r>
          </a:p>
        </p:txBody>
      </p:sp>
    </p:spTree>
    <p:extLst>
      <p:ext uri="{BB962C8B-B14F-4D97-AF65-F5344CB8AC3E}">
        <p14:creationId xmlns:p14="http://schemas.microsoft.com/office/powerpoint/2010/main" val="1469218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0" y="911712"/>
            <a:ext cx="9144000" cy="638906"/>
          </a:xfrm>
        </p:spPr>
        <p: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RQ3: How do instructors design and deliver MOOCs to facilitate participant SDL skills?</a:t>
            </a:r>
          </a:p>
        </p:txBody>
      </p:sp>
      <p:sp>
        <p:nvSpPr>
          <p:cNvPr id="4" name="Rectangle 3"/>
          <p:cNvSpPr/>
          <p:nvPr/>
        </p:nvSpPr>
        <p:spPr>
          <a:xfrm>
            <a:off x="486625" y="2012597"/>
            <a:ext cx="7706638" cy="3139321"/>
          </a:xfrm>
          <a:prstGeom prst="rect">
            <a:avLst/>
          </a:prstGeom>
        </p:spPr>
        <p:txBody>
          <a:bodyPr wrap="square">
            <a:spAutoFit/>
          </a:bodyPr>
          <a:lstStyle/>
          <a:p>
            <a:pPr marL="0" marR="0" lvl="0" indent="457200" algn="l" defTabSz="457200" rtl="0" eaLnBrk="1" fontAlgn="auto" latinLnBrk="0" hangingPunct="1">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 interview with one instructor from Canada revealed a more </a:t>
            </a:r>
            <a:r>
              <a:rPr kumimoji="0" lang="en-US" sz="2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behaviorally-based tactic </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that some MOOC instructors use to facilitate students’ SDL skills. </a:t>
            </a:r>
          </a:p>
          <a:p>
            <a:pPr marL="0" marR="0" lvl="0" indent="457200" algn="l" defTabSz="457200" rtl="0" eaLnBrk="1" fontAlgn="auto" latinLnBrk="0" hangingPunct="1">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 argued that “I think our </a:t>
            </a:r>
            <a:r>
              <a:rPr kumimoji="0" lang="en-US" sz="2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quizzes at the end </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are helpful. And I think…</a:t>
            </a:r>
            <a:r>
              <a:rPr kumimoji="0" lang="en-US" sz="2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we have reading lists and I update the reading lists for the course on a regular basis.</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He added that they “direct people to that” and send reminders through the forum and emails. </a:t>
            </a:r>
          </a:p>
        </p:txBody>
      </p:sp>
    </p:spTree>
    <p:extLst>
      <p:ext uri="{BB962C8B-B14F-4D97-AF65-F5344CB8AC3E}">
        <p14:creationId xmlns:p14="http://schemas.microsoft.com/office/powerpoint/2010/main" val="1581409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1641" y="1916482"/>
            <a:ext cx="7552907" cy="3477875"/>
          </a:xfrm>
          <a:prstGeom prst="rect">
            <a:avLst/>
          </a:prstGeom>
        </p:spPr>
        <p:txBody>
          <a:bodyPr wrap="square">
            <a:spAutoFit/>
          </a:bodyPr>
          <a:lstStyle/>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One instructor from Canada mentioned he sent students </a:t>
            </a:r>
            <a:r>
              <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message to remind students</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lose people at the front and so one of the things that I've started to try to do is, because I know who those people are is to sort of send messages out saying “hey, if you haven't started yet just sign up again blah blah blah” and get people started.  </a:t>
            </a:r>
            <a:r>
              <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I figure once we get people started we can keep them in the course like we have a good track record of keeping people in the course. </a:t>
            </a: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0" y="924334"/>
            <a:ext cx="9028386" cy="62909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RQ3: How do instructors design and deliver MOOCs to facilitate participant SDL skills?</a:t>
            </a:r>
          </a:p>
        </p:txBody>
      </p:sp>
    </p:spTree>
    <p:extLst>
      <p:ext uri="{BB962C8B-B14F-4D97-AF65-F5344CB8AC3E}">
        <p14:creationId xmlns:p14="http://schemas.microsoft.com/office/powerpoint/2010/main" val="1997581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115614" y="936860"/>
            <a:ext cx="9028386" cy="629095"/>
          </a:xfrm>
        </p:spPr>
        <p: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RQ3: How do instructors design and deliver MOOCs to facilitate participant SDL skills?</a:t>
            </a:r>
          </a:p>
        </p:txBody>
      </p:sp>
      <p:sp>
        <p:nvSpPr>
          <p:cNvPr id="3" name="Rectangle 2"/>
          <p:cNvSpPr/>
          <p:nvPr/>
        </p:nvSpPr>
        <p:spPr>
          <a:xfrm>
            <a:off x="726511" y="1941534"/>
            <a:ext cx="7690980" cy="4093428"/>
          </a:xfrm>
          <a:prstGeom prst="rect">
            <a:avLst/>
          </a:prstGeom>
        </p:spPr>
        <p:txBody>
          <a:bodyPr wrap="square">
            <a:spAutoFit/>
          </a:bodyPr>
          <a:lstStyle/>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One instructor from the UK mentioned she encouraged student reflection:</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One of the things that I tried to do was to give people opportunities for</a:t>
            </a:r>
            <a:r>
              <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different types of engagement with explicit opportunities for reflection built-in.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So, for instance. You know for the second or third assignment, part one is you're asked to go through a set of exercises on your own following from examples in lecture. At the end </a:t>
            </a:r>
            <a:r>
              <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you're asked some questions about which parts of this were hard, what challenges did you encounter, how would you approach solving those challenges, how successful were you. </a:t>
            </a:r>
          </a:p>
        </p:txBody>
      </p:sp>
    </p:spTree>
    <p:extLst>
      <p:ext uri="{BB962C8B-B14F-4D97-AF65-F5344CB8AC3E}">
        <p14:creationId xmlns:p14="http://schemas.microsoft.com/office/powerpoint/2010/main" val="1775529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1641" y="1741117"/>
            <a:ext cx="7803427" cy="4083485"/>
          </a:xfrm>
          <a:prstGeom prst="rect">
            <a:avLst/>
          </a:prstGeom>
        </p:spPr>
        <p:txBody>
          <a:bodyPr wrap="square">
            <a:spAutoFit/>
          </a:bodyPr>
          <a:lstStyle/>
          <a:p>
            <a:pPr marL="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One instructor from the US mentioned she tried to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combine the content with student personal life</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one of the things that we really tried to put in was opportunities for people to take what they were learning and to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reflect back how it impacted their own lives. So, we asked people about activities the case studies and things always go back to you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...then we say, in your own situation what would you do? So, in that sense I think that helps people to think about not only what's the right answer to a quiz question, perhaps but also how does what I'm learning affect me and how does that what I want to still learn more about. We made this really personal and applicable to them.</a:t>
            </a: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115614" y="861704"/>
            <a:ext cx="9028386" cy="62909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RQ3: How do instructors design and deliver MOOCs to facilitate participant SDL skills?</a:t>
            </a:r>
          </a:p>
        </p:txBody>
      </p:sp>
    </p:spTree>
    <p:extLst>
      <p:ext uri="{BB962C8B-B14F-4D97-AF65-F5344CB8AC3E}">
        <p14:creationId xmlns:p14="http://schemas.microsoft.com/office/powerpoint/2010/main" val="2530705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1640" y="2154477"/>
            <a:ext cx="7715746" cy="3477875"/>
          </a:xfrm>
          <a:prstGeom prst="rect">
            <a:avLst/>
          </a:prstGeom>
        </p:spPr>
        <p:txBody>
          <a:bodyPr wrap="square">
            <a:spAutoFit/>
          </a:bodyPr>
          <a:lstStyle/>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One instructor from the US mentioned she used </a:t>
            </a:r>
            <a:r>
              <a:rPr kumimoji="0" lang="en-US" sz="2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interactive interview to engage students </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MOOC:</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And then we also have these little one-minute like on the street interviews to also try to help students engage with like what's happening. </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me so it wasn't all talking heads because that just we didn't think that was going to be helpful for the self-directed learning at all. So, we did try to really think about how could we get people involved. </a:t>
            </a: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115614" y="1112224"/>
            <a:ext cx="9028386" cy="62909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RQ3: How do instructors design and deliver MOOCs to facilitate participant SDL skills?</a:t>
            </a:r>
          </a:p>
        </p:txBody>
      </p:sp>
    </p:spTree>
    <p:extLst>
      <p:ext uri="{BB962C8B-B14F-4D97-AF65-F5344CB8AC3E}">
        <p14:creationId xmlns:p14="http://schemas.microsoft.com/office/powerpoint/2010/main" val="1326466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768096" y="582142"/>
            <a:ext cx="7510272" cy="2868241"/>
          </a:xfrm>
        </p:spPr>
        <p:txBody>
          <a:bodyPr/>
          <a:lstStyle/>
          <a:p>
            <a:pPr algn="ctr"/>
            <a:r>
              <a:rPr lang="en-US" sz="6000" dirty="0"/>
              <a:t>Discussion, </a:t>
            </a:r>
            <a:br>
              <a:rPr lang="en-US" sz="6000" dirty="0"/>
            </a:br>
            <a:r>
              <a:rPr lang="en-US" sz="6000" dirty="0"/>
              <a:t>Significance, </a:t>
            </a:r>
            <a:br>
              <a:rPr lang="en-US" sz="6000" dirty="0"/>
            </a:br>
            <a:r>
              <a:rPr lang="en-US" sz="6000" dirty="0"/>
              <a:t>and Conclusion</a:t>
            </a:r>
          </a:p>
        </p:txBody>
      </p:sp>
      <p:pic>
        <p:nvPicPr>
          <p:cNvPr id="4" name="Picture 3">
            <a:extLst>
              <a:ext uri="{FF2B5EF4-FFF2-40B4-BE49-F238E27FC236}">
                <a16:creationId xmlns:a16="http://schemas.microsoft.com/office/drawing/2014/main" id="{98E25D2D-C133-4793-891E-808649B7E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381" y="3627342"/>
            <a:ext cx="5649238" cy="3230658"/>
          </a:xfrm>
          <a:prstGeom prst="rect">
            <a:avLst/>
          </a:prstGeom>
        </p:spPr>
      </p:pic>
    </p:spTree>
    <p:extLst>
      <p:ext uri="{BB962C8B-B14F-4D97-AF65-F5344CB8AC3E}">
        <p14:creationId xmlns:p14="http://schemas.microsoft.com/office/powerpoint/2010/main" val="410546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34181" y="1349406"/>
            <a:ext cx="7758382" cy="4696287"/>
          </a:xfrm>
        </p:spPr>
        <p:txBody>
          <a:bodyPr>
            <a:noAutofit/>
          </a:bodyPr>
          <a:lstStyle/>
          <a:p>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Instructors considered SDL as a skill that can be educated. </a:t>
            </a:r>
          </a:p>
          <a:p>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Most of them felt that MOOC instructors can intentionally create learning environments that foster the development of SDL skills as </a:t>
            </a:r>
            <a:r>
              <a:rPr lang="en-US" sz="2200" b="1" dirty="0" err="1">
                <a:solidFill>
                  <a:schemeClr val="tx1"/>
                </a:solidFill>
                <a:latin typeface="Tahoma" panose="020B0604030504040204" pitchFamily="34" charset="0"/>
                <a:ea typeface="Tahoma" panose="020B0604030504040204" pitchFamily="34" charset="0"/>
                <a:cs typeface="Tahoma" panose="020B0604030504040204" pitchFamily="34" charset="0"/>
              </a:rPr>
              <a:t>Kell</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2200" b="1" dirty="0" err="1">
                <a:solidFill>
                  <a:schemeClr val="tx1"/>
                </a:solidFill>
                <a:latin typeface="Tahoma" panose="020B0604030504040204" pitchFamily="34" charset="0"/>
                <a:ea typeface="Tahoma" panose="020B0604030504040204" pitchFamily="34" charset="0"/>
                <a:cs typeface="Tahoma" panose="020B0604030504040204" pitchFamily="34" charset="0"/>
              </a:rPr>
              <a:t>Deursen</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 (2002) suggested. </a:t>
            </a:r>
          </a:p>
          <a:p>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In terms of their design and delivery practices to facilitate SDL via the MOOC, it seems that the impact is mainly on learner self-monitoring and motivation. However, the impact on students’ self-management skills seems limited. </a:t>
            </a:r>
          </a:p>
          <a:p>
            <a:endPar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id="{5EDE6B98-E056-4575-8532-399675574229}"/>
              </a:ext>
            </a:extLst>
          </p:cNvPr>
          <p:cNvSpPr>
            <a:spLocks noGrp="1"/>
          </p:cNvSpPr>
          <p:nvPr>
            <p:ph type="ctrTitle"/>
          </p:nvPr>
        </p:nvSpPr>
        <p:spPr>
          <a:xfrm>
            <a:off x="518824" y="572333"/>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Discussion of Results</a:t>
            </a:r>
            <a:r>
              <a:rPr lang="en-US" sz="36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7042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096E8-37A6-4D0F-A702-3BA8B38A92ED}"/>
              </a:ext>
            </a:extLst>
          </p:cNvPr>
          <p:cNvSpPr/>
          <p:nvPr/>
        </p:nvSpPr>
        <p:spPr>
          <a:xfrm>
            <a:off x="854010" y="2745647"/>
            <a:ext cx="7300546" cy="2904449"/>
          </a:xfrm>
          <a:prstGeom prst="rect">
            <a:avLst/>
          </a:prstGeom>
        </p:spPr>
        <p:txBody>
          <a:bodyPr wrap="square">
            <a:spAutoFit/>
          </a:bodyPr>
          <a:lstStyle/>
          <a:p>
            <a:pPr>
              <a:lnSpc>
                <a:spcPct val="150000"/>
              </a:lnSpc>
            </a:pP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Curtis J. Bonk, IU, cjbonk@</a:t>
            </a:r>
            <a:r>
              <a:rPr lang="id-ID" sz="2800" b="1" dirty="0">
                <a:solidFill>
                  <a:schemeClr val="bg1"/>
                </a:solidFill>
                <a:latin typeface="Tahoma" panose="020B0604030504040204" pitchFamily="34" charset="0"/>
                <a:ea typeface="Tahoma" panose="020B0604030504040204" pitchFamily="34" charset="0"/>
                <a:cs typeface="Tahoma" panose="020B0604030504040204" pitchFamily="34" charset="0"/>
              </a:rPr>
              <a:t>i</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ndiana.edu</a:t>
            </a:r>
          </a:p>
          <a:p>
            <a:pPr>
              <a:lnSpc>
                <a:spcPct val="150000"/>
              </a:lnSpc>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With help from my research team:</a:t>
            </a:r>
          </a:p>
          <a:p>
            <a:pPr>
              <a:lnSpc>
                <a:spcPct val="150000"/>
              </a:lnSpc>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Meina</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Zhu, IU,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meinzhu@i</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u</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edu</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Annisa</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Sari, IU,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ann</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isa</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uny</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ac.i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d</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Slides and Proceedings Paper at TrainingShare.com</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 http://www.trainingshare.com (go to “Archived Talks”)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B4210425-5B7C-4FAF-9E03-05916B4BAF57}"/>
              </a:ext>
            </a:extLst>
          </p:cNvPr>
          <p:cNvPicPr>
            <a:picLocks noChangeAspect="1"/>
          </p:cNvPicPr>
          <p:nvPr/>
        </p:nvPicPr>
        <p:blipFill rotWithShape="1">
          <a:blip r:embed="rId2">
            <a:extLst>
              <a:ext uri="{28A0092B-C50C-407E-A947-70E740481C1C}">
                <a14:useLocalDpi xmlns:a14="http://schemas.microsoft.com/office/drawing/2010/main" val="0"/>
              </a:ext>
            </a:extLst>
          </a:blip>
          <a:srcRect l="13507" t="51627" r="12915"/>
          <a:stretch/>
        </p:blipFill>
        <p:spPr>
          <a:xfrm>
            <a:off x="2334608" y="-19772"/>
            <a:ext cx="3497822" cy="2299580"/>
          </a:xfrm>
          <a:prstGeom prst="rect">
            <a:avLst/>
          </a:prstGeom>
        </p:spPr>
      </p:pic>
      <p:pic>
        <p:nvPicPr>
          <p:cNvPr id="5" name="Picture 4">
            <a:extLst>
              <a:ext uri="{FF2B5EF4-FFF2-40B4-BE49-F238E27FC236}">
                <a16:creationId xmlns:a16="http://schemas.microsoft.com/office/drawing/2014/main" id="{9C8623D4-56F8-4457-8AAB-733C76BE1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430" y="0"/>
            <a:ext cx="3286518" cy="2278653"/>
          </a:xfrm>
          <a:prstGeom prst="rect">
            <a:avLst/>
          </a:prstGeom>
        </p:spPr>
      </p:pic>
      <p:pic>
        <p:nvPicPr>
          <p:cNvPr id="6" name="Picture 5">
            <a:extLst>
              <a:ext uri="{FF2B5EF4-FFF2-40B4-BE49-F238E27FC236}">
                <a16:creationId xmlns:a16="http://schemas.microsoft.com/office/drawing/2014/main" id="{5A22CE41-9128-4E22-B243-A7FF90D59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2299580" cy="2299580"/>
          </a:xfrm>
          <a:prstGeom prst="rect">
            <a:avLst/>
          </a:prstGeom>
        </p:spPr>
      </p:pic>
    </p:spTree>
    <p:extLst>
      <p:ext uri="{BB962C8B-B14F-4D97-AF65-F5344CB8AC3E}">
        <p14:creationId xmlns:p14="http://schemas.microsoft.com/office/powerpoint/2010/main" val="2896152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226218" y="395287"/>
            <a:ext cx="8460582" cy="2652713"/>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12, 2018</a:t>
            </a:r>
            <a:br>
              <a:rPr lang="en-US"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Coursera's CEO on the Evolving Meaning of 'MOOC’</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Dian </a:t>
            </a:r>
            <a:r>
              <a:rPr lang="en-US" sz="2000" b="1" dirty="0" err="1">
                <a:latin typeface="Tahoma" panose="020B0604030504040204" pitchFamily="34" charset="0"/>
                <a:ea typeface="Tahoma" panose="020B0604030504040204" pitchFamily="34" charset="0"/>
                <a:cs typeface="Tahoma" panose="020B0604030504040204" pitchFamily="34" charset="0"/>
              </a:rPr>
              <a:t>Schaffhauser</a:t>
            </a:r>
            <a:r>
              <a:rPr lang="en-US" sz="2000" b="1" dirty="0">
                <a:latin typeface="Tahoma" panose="020B0604030504040204" pitchFamily="34" charset="0"/>
                <a:ea typeface="Tahoma" panose="020B0604030504040204" pitchFamily="34" charset="0"/>
                <a:cs typeface="Tahoma" panose="020B0604030504040204" pitchFamily="34" charset="0"/>
              </a:rPr>
              <a:t>, Campus Technology</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https://campustechnology.com/articles/2018/09/12/courseras-ceo-on-the-evolving-meaning-of-mooc.aspx</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7FF38A9-BEE4-42DE-A8AD-C58D29DC3E07}"/>
              </a:ext>
            </a:extLst>
          </p:cNvPr>
          <p:cNvPicPr>
            <a:picLocks noChangeAspect="1"/>
          </p:cNvPicPr>
          <p:nvPr/>
        </p:nvPicPr>
        <p:blipFill rotWithShape="1">
          <a:blip r:embed="rId3"/>
          <a:srcRect l="19625" t="44444" r="39875" b="3334"/>
          <a:stretch/>
        </p:blipFill>
        <p:spPr>
          <a:xfrm>
            <a:off x="755378" y="3193075"/>
            <a:ext cx="3352800" cy="3581400"/>
          </a:xfrm>
          <a:prstGeom prst="rect">
            <a:avLst/>
          </a:prstGeom>
        </p:spPr>
      </p:pic>
      <p:pic>
        <p:nvPicPr>
          <p:cNvPr id="7" name="Picture 6">
            <a:extLst>
              <a:ext uri="{FF2B5EF4-FFF2-40B4-BE49-F238E27FC236}">
                <a16:creationId xmlns:a16="http://schemas.microsoft.com/office/drawing/2014/main" id="{E9D31455-1ED6-45CA-9585-F25748BBA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00" y="3387508"/>
            <a:ext cx="2857500" cy="2857500"/>
          </a:xfrm>
          <a:prstGeom prst="rect">
            <a:avLst/>
          </a:prstGeom>
        </p:spPr>
      </p:pic>
      <p:sp>
        <p:nvSpPr>
          <p:cNvPr id="11" name="TextBox 10">
            <a:extLst>
              <a:ext uri="{FF2B5EF4-FFF2-40B4-BE49-F238E27FC236}">
                <a16:creationId xmlns:a16="http://schemas.microsoft.com/office/drawing/2014/main" id="{B253BEB7-C5B6-4561-96E8-A6498B5CF839}"/>
              </a:ext>
            </a:extLst>
          </p:cNvPr>
          <p:cNvSpPr txBox="1"/>
          <p:nvPr/>
        </p:nvSpPr>
        <p:spPr>
          <a:xfrm>
            <a:off x="5136172" y="6338767"/>
            <a:ext cx="400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Jeff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Maggioncalda</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Coursera CEO</a:t>
            </a:r>
          </a:p>
        </p:txBody>
      </p:sp>
    </p:spTree>
    <p:extLst>
      <p:ext uri="{BB962C8B-B14F-4D97-AF65-F5344CB8AC3E}">
        <p14:creationId xmlns:p14="http://schemas.microsoft.com/office/powerpoint/2010/main" val="3623776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79784" y="512064"/>
            <a:ext cx="8341758" cy="1863523"/>
          </a:xfrm>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Weirdness #9…</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January 22, 2018</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2017,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https://www.class-central.com/report/moocs-stats-and-trends-2017/</a:t>
            </a:r>
            <a:r>
              <a:rPr lang="en-US" sz="1200" dirty="0">
                <a:latin typeface="Tahoma" panose="020B0604030504040204" pitchFamily="34" charset="0"/>
                <a:ea typeface="Tahoma" panose="020B0604030504040204" pitchFamily="34" charset="0"/>
                <a:cs typeface="Tahoma" panose="020B0604030504040204" pitchFamily="34" charset="0"/>
              </a:rPr>
              <a:t> </a:t>
            </a:r>
            <a:br>
              <a:rPr lang="en-US" sz="3200" dirty="0">
                <a:latin typeface="Tahoma" panose="020B0604030504040204" pitchFamily="34" charset="0"/>
                <a:ea typeface="Tahoma" panose="020B0604030504040204" pitchFamily="34" charset="0"/>
                <a:cs typeface="Tahoma" panose="020B0604030504040204" pitchFamily="34" charset="0"/>
              </a:rPr>
            </a:b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2" descr="image013">
            <a:extLst>
              <a:ext uri="{FF2B5EF4-FFF2-40B4-BE49-F238E27FC236}">
                <a16:creationId xmlns:a16="http://schemas.microsoft.com/office/drawing/2014/main" id="{C6953A28-7ED0-49C3-8A41-E6B822C96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47" y="2212369"/>
            <a:ext cx="7442925" cy="386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C3EDB00-1613-4F8D-A913-5CC82E935A99}"/>
              </a:ext>
            </a:extLst>
          </p:cNvPr>
          <p:cNvPicPr>
            <a:picLocks noChangeAspect="1"/>
          </p:cNvPicPr>
          <p:nvPr/>
        </p:nvPicPr>
        <p:blipFill rotWithShape="1">
          <a:blip r:embed="rId5"/>
          <a:srcRect l="13833" t="20538" r="41667" b="37190"/>
          <a:stretch/>
        </p:blipFill>
        <p:spPr>
          <a:xfrm>
            <a:off x="5727232" y="2899889"/>
            <a:ext cx="3052675" cy="1886484"/>
          </a:xfrm>
          <a:prstGeom prst="rect">
            <a:avLst/>
          </a:prstGeom>
        </p:spPr>
      </p:pic>
      <p:pic>
        <p:nvPicPr>
          <p:cNvPr id="5" name="Picture 2" descr="https://pbs.twimg.com/profile_images/430758166981124096/jz9Gtlkh.png">
            <a:extLst>
              <a:ext uri="{FF2B5EF4-FFF2-40B4-BE49-F238E27FC236}">
                <a16:creationId xmlns:a16="http://schemas.microsoft.com/office/drawing/2014/main" id="{DA14657E-0C7D-4FDA-9646-AF313AA221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3162" y="4786373"/>
            <a:ext cx="1458126" cy="145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D9A314B-AE86-4C51-9FFC-C9A663D00C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6788" y="4749163"/>
            <a:ext cx="2434993" cy="1374418"/>
          </a:xfrm>
          <a:prstGeom prst="rect">
            <a:avLst/>
          </a:prstGeom>
        </p:spPr>
      </p:pic>
    </p:spTree>
    <p:extLst>
      <p:ext uri="{BB962C8B-B14F-4D97-AF65-F5344CB8AC3E}">
        <p14:creationId xmlns:p14="http://schemas.microsoft.com/office/powerpoint/2010/main" val="3512505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111" y="840805"/>
            <a:ext cx="8146192" cy="2194322"/>
          </a:xfrm>
        </p:spPr>
        <p:txBody>
          <a:bodyPr>
            <a:normAutofit/>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#10…</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7, 2017</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err="1">
                <a:latin typeface="Tahoma" panose="020B0604030504040204" pitchFamily="34" charset="0"/>
                <a:ea typeface="Tahoma" panose="020B0604030504040204" pitchFamily="34" charset="0"/>
                <a:cs typeface="Tahoma" panose="020B0604030504040204" pitchFamily="34" charset="0"/>
              </a:rPr>
              <a:t>FutureLearn</a:t>
            </a:r>
            <a:r>
              <a:rPr lang="en-US" sz="2100" b="1" dirty="0">
                <a:latin typeface="Tahoma" panose="020B0604030504040204" pitchFamily="34" charset="0"/>
                <a:ea typeface="Tahoma" panose="020B0604030504040204" pitchFamily="34" charset="0"/>
                <a:cs typeface="Tahoma" panose="020B0604030504040204" pitchFamily="34" charset="0"/>
              </a:rPr>
              <a:t> and Coventry University to Roll Out 50 Online Degrees </a:t>
            </a:r>
            <a:r>
              <a:rPr lang="en-US" sz="1500" b="1" dirty="0">
                <a:latin typeface="Tahoma" panose="020B0604030504040204" pitchFamily="34" charset="0"/>
                <a:ea typeface="Tahoma" panose="020B0604030504040204" pitchFamily="34" charset="0"/>
                <a:cs typeface="Tahoma" panose="020B0604030504040204" pitchFamily="34" charset="0"/>
              </a:rPr>
              <a:t>(</a:t>
            </a:r>
            <a:r>
              <a:rPr lang="en-US" sz="1800" b="1" dirty="0">
                <a:latin typeface="Tahoma" panose="020B0604030504040204" pitchFamily="34" charset="0"/>
                <a:ea typeface="Tahoma" panose="020B0604030504040204" pitchFamily="34" charset="0"/>
                <a:cs typeface="Tahoma" panose="020B0604030504040204" pitchFamily="34" charset="0"/>
              </a:rPr>
              <a:t>Last year Deakin University announced a similar partnership with </a:t>
            </a:r>
            <a:r>
              <a:rPr lang="en-US" sz="1800" b="1" dirty="0" err="1">
                <a:latin typeface="Tahoma" panose="020B0604030504040204" pitchFamily="34" charset="0"/>
                <a:ea typeface="Tahoma" panose="020B0604030504040204" pitchFamily="34" charset="0"/>
                <a:cs typeface="Tahoma" panose="020B0604030504040204" pitchFamily="34" charset="0"/>
              </a:rPr>
              <a:t>FutureLearn</a:t>
            </a:r>
            <a:r>
              <a:rPr lang="en-US" sz="1800" b="1" dirty="0">
                <a:latin typeface="Tahoma" panose="020B0604030504040204" pitchFamily="34" charset="0"/>
                <a:ea typeface="Tahoma" panose="020B0604030504040204" pitchFamily="34" charset="0"/>
                <a:cs typeface="Tahoma" panose="020B0604030504040204" pitchFamily="34" charset="0"/>
              </a:rPr>
              <a:t>)</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Class Central, </a:t>
            </a:r>
            <a:r>
              <a:rPr lang="en-US" sz="2100" b="1" dirty="0" err="1">
                <a:latin typeface="Tahoma" panose="020B0604030504040204" pitchFamily="34" charset="0"/>
                <a:ea typeface="Tahoma" panose="020B0604030504040204" pitchFamily="34" charset="0"/>
                <a:cs typeface="Tahoma" panose="020B0604030504040204" pitchFamily="34" charset="0"/>
              </a:rPr>
              <a:t>Dhawal</a:t>
            </a:r>
            <a:r>
              <a:rPr lang="en-US" sz="2100" b="1" dirty="0">
                <a:latin typeface="Tahoma" panose="020B0604030504040204" pitchFamily="34" charset="0"/>
                <a:ea typeface="Tahoma" panose="020B0604030504040204" pitchFamily="34" charset="0"/>
                <a:cs typeface="Tahoma" panose="020B0604030504040204" pitchFamily="34" charset="0"/>
              </a:rPr>
              <a:t> Shah</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https://www.class-central.com/report/futurelearn-coventry-university-roll-50-online-degrees/</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CCEB5B70-FB0C-4345-B8DA-CE7FBBA46D7C}"/>
              </a:ext>
            </a:extLst>
          </p:cNvPr>
          <p:cNvPicPr>
            <a:picLocks noChangeAspect="1"/>
          </p:cNvPicPr>
          <p:nvPr/>
        </p:nvPicPr>
        <p:blipFill rotWithShape="1">
          <a:blip r:embed="rId3"/>
          <a:srcRect l="15909" t="36623" r="43068" b="30040"/>
          <a:stretch/>
        </p:blipFill>
        <p:spPr>
          <a:xfrm>
            <a:off x="644108" y="3231573"/>
            <a:ext cx="7956195" cy="3460172"/>
          </a:xfrm>
          <a:prstGeom prst="rect">
            <a:avLst/>
          </a:prstGeom>
        </p:spPr>
      </p:pic>
    </p:spTree>
    <p:extLst>
      <p:ext uri="{BB962C8B-B14F-4D97-AF65-F5344CB8AC3E}">
        <p14:creationId xmlns:p14="http://schemas.microsoft.com/office/powerpoint/2010/main" val="1461540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MOOC Trends and Recent Data</a:t>
            </a:r>
          </a:p>
        </p:txBody>
      </p:sp>
      <p:pic>
        <p:nvPicPr>
          <p:cNvPr id="6" name="Picture 5">
            <a:extLst>
              <a:ext uri="{FF2B5EF4-FFF2-40B4-BE49-F238E27FC236}">
                <a16:creationId xmlns:a16="http://schemas.microsoft.com/office/drawing/2014/main" id="{B0EB9072-C8D9-4971-A15D-B55DCD44E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912"/>
            <a:ext cx="9144000" cy="4133088"/>
          </a:xfrm>
          <a:prstGeom prst="rect">
            <a:avLst/>
          </a:prstGeom>
        </p:spPr>
      </p:pic>
    </p:spTree>
    <p:extLst>
      <p:ext uri="{BB962C8B-B14F-4D97-AF65-F5344CB8AC3E}">
        <p14:creationId xmlns:p14="http://schemas.microsoft.com/office/powerpoint/2010/main" val="188073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341376"/>
            <a:ext cx="8190610" cy="2139274"/>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January 22, 2018</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2017,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https://www.class-central.com/report/moocs-stats-and-trends-2017/</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0EC6817-464A-4E38-9D21-E5C71FBA0D66}"/>
              </a:ext>
            </a:extLst>
          </p:cNvPr>
          <p:cNvPicPr>
            <a:picLocks noChangeAspect="1"/>
          </p:cNvPicPr>
          <p:nvPr/>
        </p:nvPicPr>
        <p:blipFill rotWithShape="1">
          <a:blip r:embed="rId4"/>
          <a:srcRect t="13826" r="1666" b="2695"/>
          <a:stretch/>
        </p:blipFill>
        <p:spPr>
          <a:xfrm>
            <a:off x="933911" y="2732924"/>
            <a:ext cx="6942605" cy="3530139"/>
          </a:xfrm>
          <a:prstGeom prst="rect">
            <a:avLst/>
          </a:prstGeom>
        </p:spPr>
      </p:pic>
    </p:spTree>
    <p:extLst>
      <p:ext uri="{BB962C8B-B14F-4D97-AF65-F5344CB8AC3E}">
        <p14:creationId xmlns:p14="http://schemas.microsoft.com/office/powerpoint/2010/main" val="2030924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79784" y="512064"/>
            <a:ext cx="8341758" cy="1863523"/>
          </a:xfrm>
        </p:spPr>
        <p:txBody>
          <a:bodyP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August 19, 2018</a:t>
            </a:r>
            <a:br>
              <a:rPr lang="en-US" sz="1400" dirty="0">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Cumulative Growth in Number of MOOCs, 2011-18</a:t>
            </a:r>
            <a:b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Almanac 2018, Chronicle of Higher Education</a:t>
            </a:r>
            <a:b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u="sng" dirty="0">
                <a:latin typeface="Tahoma" panose="020B0604030504040204" pitchFamily="34" charset="0"/>
                <a:ea typeface="Tahoma" panose="020B0604030504040204" pitchFamily="34" charset="0"/>
                <a:cs typeface="Tahoma" panose="020B0604030504040204" pitchFamily="34" charset="0"/>
                <a:hlinkClick r:id="rId3"/>
              </a:rPr>
              <a:t>https://www.chronicle.com/article/Top-5-MOOC-Providers-by-Number/244090?cid=cp216</a:t>
            </a:r>
            <a:r>
              <a:rPr lang="en-US" sz="1200" u="sng"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A960FB5-095E-480C-9365-8F4FFBB7AAF8}"/>
              </a:ext>
            </a:extLst>
          </p:cNvPr>
          <p:cNvPicPr>
            <a:picLocks noChangeAspect="1"/>
          </p:cNvPicPr>
          <p:nvPr/>
        </p:nvPicPr>
        <p:blipFill rotWithShape="1">
          <a:blip r:embed="rId4"/>
          <a:srcRect l="28065" t="16667" r="9943" b="5555"/>
          <a:stretch/>
        </p:blipFill>
        <p:spPr>
          <a:xfrm>
            <a:off x="5499896" y="2771767"/>
            <a:ext cx="3176916" cy="3421294"/>
          </a:xfrm>
          <a:prstGeom prst="rect">
            <a:avLst/>
          </a:prstGeom>
        </p:spPr>
      </p:pic>
      <p:pic>
        <p:nvPicPr>
          <p:cNvPr id="5" name="Picture 4">
            <a:extLst>
              <a:ext uri="{FF2B5EF4-FFF2-40B4-BE49-F238E27FC236}">
                <a16:creationId xmlns:a16="http://schemas.microsoft.com/office/drawing/2014/main" id="{67315DC3-926D-4887-9FC1-EDF12E421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53" y="2771767"/>
            <a:ext cx="5386263" cy="3032601"/>
          </a:xfrm>
          <a:prstGeom prst="rect">
            <a:avLst/>
          </a:prstGeom>
        </p:spPr>
      </p:pic>
      <p:pic>
        <p:nvPicPr>
          <p:cNvPr id="6" name="Picture 4">
            <a:extLst>
              <a:ext uri="{FF2B5EF4-FFF2-40B4-BE49-F238E27FC236}">
                <a16:creationId xmlns:a16="http://schemas.microsoft.com/office/drawing/2014/main" id="{598FEFC9-3889-403D-96C6-67E72E7CE4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0145" y="5064907"/>
            <a:ext cx="2562058" cy="128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293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31108" y="585374"/>
            <a:ext cx="8133881" cy="2103505"/>
          </a:xfrm>
        </p:spPr>
        <p:txBody>
          <a:bodyPr/>
          <a:lstStyle/>
          <a:p>
            <a:pPr algn="ct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Poll #1: </a:t>
            </a:r>
            <a:r>
              <a:rPr lang="en-US" sz="3200" dirty="0">
                <a:latin typeface="Tahoma" panose="020B0604030504040204" pitchFamily="34" charset="0"/>
                <a:ea typeface="Tahoma" panose="020B0604030504040204" pitchFamily="34" charset="0"/>
                <a:cs typeface="Tahoma" panose="020B0604030504040204" pitchFamily="34" charset="0"/>
              </a:rPr>
              <a:t>Who in here has taken a MOOC?</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Poll #2: </a:t>
            </a:r>
            <a:r>
              <a:rPr lang="en-US" sz="3200" dirty="0">
                <a:latin typeface="Tahoma" panose="020B0604030504040204" pitchFamily="34" charset="0"/>
                <a:ea typeface="Tahoma" panose="020B0604030504040204" pitchFamily="34" charset="0"/>
                <a:cs typeface="Tahoma" panose="020B0604030504040204" pitchFamily="34" charset="0"/>
              </a:rPr>
              <a:t>Are you happy or frustrated when you take a MOOC?</a:t>
            </a:r>
          </a:p>
        </p:txBody>
      </p:sp>
      <p:pic>
        <p:nvPicPr>
          <p:cNvPr id="10" name="Picture 9">
            <a:extLst>
              <a:ext uri="{FF2B5EF4-FFF2-40B4-BE49-F238E27FC236}">
                <a16:creationId xmlns:a16="http://schemas.microsoft.com/office/drawing/2014/main" id="{0C70AADE-5C18-4FC4-B164-EBD56208ECF4}"/>
              </a:ext>
            </a:extLst>
          </p:cNvPr>
          <p:cNvPicPr>
            <a:picLocks noChangeAspect="1"/>
          </p:cNvPicPr>
          <p:nvPr/>
        </p:nvPicPr>
        <p:blipFill rotWithShape="1">
          <a:blip r:embed="rId3">
            <a:extLst>
              <a:ext uri="{28A0092B-C50C-407E-A947-70E740481C1C}">
                <a14:useLocalDpi xmlns:a14="http://schemas.microsoft.com/office/drawing/2010/main" val="0"/>
              </a:ext>
            </a:extLst>
          </a:blip>
          <a:srcRect t="142" r="27052"/>
          <a:stretch/>
        </p:blipFill>
        <p:spPr>
          <a:xfrm>
            <a:off x="5272391" y="2788861"/>
            <a:ext cx="3871609" cy="3379115"/>
          </a:xfrm>
          <a:prstGeom prst="rect">
            <a:avLst/>
          </a:prstGeom>
        </p:spPr>
      </p:pic>
      <p:pic>
        <p:nvPicPr>
          <p:cNvPr id="4" name="Picture 3">
            <a:extLst>
              <a:ext uri="{FF2B5EF4-FFF2-40B4-BE49-F238E27FC236}">
                <a16:creationId xmlns:a16="http://schemas.microsoft.com/office/drawing/2014/main" id="{F355B46D-0117-444F-893C-8ECF31039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88861"/>
            <a:ext cx="5116834" cy="3411222"/>
          </a:xfrm>
          <a:prstGeom prst="rect">
            <a:avLst/>
          </a:prstGeom>
        </p:spPr>
      </p:pic>
    </p:spTree>
    <p:extLst>
      <p:ext uri="{BB962C8B-B14F-4D97-AF65-F5344CB8AC3E}">
        <p14:creationId xmlns:p14="http://schemas.microsoft.com/office/powerpoint/2010/main" val="2224414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24259" y="467224"/>
            <a:ext cx="8004391" cy="638906"/>
          </a:xfrm>
          <a:solidFill>
            <a:schemeClr val="bg1"/>
          </a:solidFill>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Subject areas (January 22, 2018)</a:t>
            </a:r>
          </a:p>
        </p:txBody>
      </p:sp>
      <p:pic>
        <p:nvPicPr>
          <p:cNvPr id="4" name="Picture 3">
            <a:extLst>
              <a:ext uri="{FF2B5EF4-FFF2-40B4-BE49-F238E27FC236}">
                <a16:creationId xmlns:a16="http://schemas.microsoft.com/office/drawing/2014/main" id="{1A04F832-AE4C-46EC-920D-4D9FEC195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0037"/>
            <a:ext cx="9144000" cy="4572000"/>
          </a:xfrm>
          <a:prstGeom prst="rect">
            <a:avLst/>
          </a:prstGeom>
        </p:spPr>
      </p:pic>
    </p:spTree>
    <p:extLst>
      <p:ext uri="{BB962C8B-B14F-4D97-AF65-F5344CB8AC3E}">
        <p14:creationId xmlns:p14="http://schemas.microsoft.com/office/powerpoint/2010/main" val="3232312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1954" y="2666999"/>
            <a:ext cx="2772045" cy="415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457200" y="457200"/>
            <a:ext cx="8382000" cy="1905000"/>
          </a:xfrm>
        </p:spPr>
        <p:txBody>
          <a:bodyPr/>
          <a:lstStyle/>
          <a:p>
            <a:r>
              <a:rPr lang="en-US" altLang="en-US" sz="4000" b="1" dirty="0">
                <a:latin typeface="Tahoma" panose="020B0604030504040204" pitchFamily="34" charset="0"/>
                <a:cs typeface="Tahoma" panose="020B0604030504040204" pitchFamily="34" charset="0"/>
              </a:rPr>
              <a:t>MOOCs and Open Education Around the World (2015)</a:t>
            </a:r>
            <a:br>
              <a:rPr lang="en-US" altLang="en-US" b="1" dirty="0"/>
            </a:br>
            <a:r>
              <a:rPr lang="en-US" altLang="en-US" sz="2800" b="1" dirty="0">
                <a:latin typeface="Tahoma" panose="020B0604030504040204" pitchFamily="34" charset="0"/>
                <a:ea typeface="Tahoma" panose="020B0604030504040204" pitchFamily="34" charset="0"/>
                <a:cs typeface="Tahoma" panose="020B0604030504040204" pitchFamily="34" charset="0"/>
                <a:hlinkClick r:id="rId3"/>
              </a:rPr>
              <a:t>http://moocsbook.com/</a:t>
            </a:r>
            <a:r>
              <a:rPr lang="en-US" altLang="en-US" sz="2800" b="1" dirty="0">
                <a:latin typeface="Tahoma" panose="020B0604030504040204" pitchFamily="34" charset="0"/>
                <a:ea typeface="Tahoma" panose="020B0604030504040204" pitchFamily="34" charset="0"/>
                <a:cs typeface="Tahoma" panose="020B0604030504040204" pitchFamily="34" charset="0"/>
              </a:rPr>
              <a:t> </a:t>
            </a:r>
            <a:endParaRPr lang="en-US" alt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1040388"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0"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34886"/>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513488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5134886"/>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0670" y="5129849"/>
            <a:ext cx="1530129" cy="1730802"/>
          </a:xfrm>
          <a:prstGeom prst="rect">
            <a:avLst/>
          </a:prstGeom>
        </p:spPr>
      </p:pic>
      <p:pic>
        <p:nvPicPr>
          <p:cNvPr id="9" name="Picture 2">
            <a:extLst>
              <a:ext uri="{FF2B5EF4-FFF2-40B4-BE49-F238E27FC236}">
                <a16:creationId xmlns:a16="http://schemas.microsoft.com/office/drawing/2014/main" id="{6CA8A6D4-2787-4D1E-85FD-172F669787B6}"/>
              </a:ext>
            </a:extLst>
          </p:cNvPr>
          <p:cNvPicPr>
            <a:picLocks noChangeAspect="1"/>
          </p:cNvPicPr>
          <p:nvPr/>
        </p:nvPicPr>
        <p:blipFill>
          <a:blip r:embed="rId9" cstate="print">
            <a:extLst>
              <a:ext uri="{28A0092B-C50C-407E-A947-70E740481C1C}">
                <a14:useLocalDpi xmlns:a14="http://schemas.microsoft.com/office/drawing/2010/main" val="0"/>
              </a:ext>
            </a:extLst>
          </a:blip>
          <a:srcRect l="29437" t="7538" r="27048" b="2003"/>
          <a:stretch>
            <a:fillRect/>
          </a:stretch>
        </p:blipFill>
        <p:spPr bwMode="auto">
          <a:xfrm>
            <a:off x="4016173" y="3054129"/>
            <a:ext cx="1264054" cy="178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371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8200"/>
            <a:ext cx="7886700" cy="1325563"/>
          </a:xfrm>
        </p:spPr>
        <p:txBody>
          <a:bodyPr>
            <a:no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 The MOOC Misstep and the Open Education Infrastructure </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David Wiley, Co-founder and Chief Academic Officer, Lumen Learning</a:t>
            </a:r>
          </a:p>
        </p:txBody>
      </p:sp>
      <p:sp>
        <p:nvSpPr>
          <p:cNvPr id="5" name="Content Placeholder 4"/>
          <p:cNvSpPr>
            <a:spLocks noGrp="1"/>
          </p:cNvSpPr>
          <p:nvPr>
            <p:ph sz="half" idx="1"/>
          </p:nvPr>
        </p:nvSpPr>
        <p:spPr>
          <a:xfrm>
            <a:off x="663575" y="2819400"/>
            <a:ext cx="7473950" cy="3263504"/>
          </a:xfrm>
        </p:spPr>
        <p:txBody>
          <a:bodyPr>
            <a:normAutofit/>
          </a:bodyPr>
          <a:lstStyle/>
          <a:p>
            <a:pPr marL="0" indent="0">
              <a:buNone/>
            </a:pPr>
            <a:r>
              <a:rPr lang="en-US" sz="2800" b="1" i="1" dirty="0">
                <a:latin typeface="Tahoma" panose="020B0604030504040204" pitchFamily="34" charset="0"/>
                <a:ea typeface="Tahoma" panose="020B0604030504040204" pitchFamily="34" charset="0"/>
                <a:cs typeface="Tahoma" panose="020B0604030504040204" pitchFamily="34" charset="0"/>
              </a:rPr>
              <a:t>The Open Education Infrastructure </a:t>
            </a:r>
            <a:endParaRPr lang="en-US" sz="2800" b="1"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Open Credentials</a:t>
            </a:r>
          </a:p>
          <a:p>
            <a:pPr marL="457200" lvl="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Open Assessments</a:t>
            </a:r>
          </a:p>
          <a:p>
            <a:pPr marL="457200" lvl="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Open Educational Resources</a:t>
            </a:r>
          </a:p>
          <a:p>
            <a:pPr marL="457200" lvl="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Open Competencies</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3881067"/>
            <a:ext cx="1981200" cy="2976933"/>
          </a:xfrm>
          <a:prstGeom prst="rect">
            <a:avLst/>
          </a:prstGeom>
        </p:spPr>
      </p:pic>
    </p:spTree>
    <p:extLst>
      <p:ext uri="{BB962C8B-B14F-4D97-AF65-F5344CB8AC3E}">
        <p14:creationId xmlns:p14="http://schemas.microsoft.com/office/powerpoint/2010/main" val="338877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85800"/>
            <a:ext cx="7880350" cy="2286000"/>
          </a:xfrm>
        </p:spPr>
        <p:txBody>
          <a:bodyPr>
            <a:normAutofit/>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8: MOOCs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Downunder</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Insights from the Open2Study Experience</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Maggie Hartnett, Mark Brown, and Amy Wilson</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Massey University, Dublin City University, and Massey University</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3: Example of the Indigenous Studies subject</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276600"/>
            <a:ext cx="5059046" cy="2951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393714"/>
            <a:ext cx="3490913" cy="2717251"/>
          </a:xfrm>
          <a:prstGeom prst="rect">
            <a:avLst/>
          </a:prstGeom>
        </p:spPr>
      </p:pic>
    </p:spTree>
    <p:extLst>
      <p:ext uri="{BB962C8B-B14F-4D97-AF65-F5344CB8AC3E}">
        <p14:creationId xmlns:p14="http://schemas.microsoft.com/office/powerpoint/2010/main" val="3818832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492" y="152400"/>
            <a:ext cx="8030308" cy="2767275"/>
          </a:xfrm>
        </p:spPr>
        <p:txBody>
          <a:bodyPr>
            <a:normAutofit/>
          </a:bodyPr>
          <a:lstStyle/>
          <a:p>
            <a:pPr algn="ctr"/>
            <a:r>
              <a:rPr lang="en-US" altLang="en-US" sz="2800" b="1" dirty="0">
                <a:solidFill>
                  <a:srgbClr val="FF0000"/>
                </a:solidFill>
                <a:latin typeface="Tahoma" panose="020B0604030504040204" pitchFamily="34" charset="0"/>
                <a:cs typeface="Tahoma" panose="020B0604030504040204" pitchFamily="34" charset="0"/>
              </a:rPr>
              <a:t>Chapter 10: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MOOC Pedagogy</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AMP: A Tool for Characterizing the Pedagogical Approaches of MOOCs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Karen Swan, Scott Day, Leonard Bogle, and Traci van Prooyen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University of Illinois Springfield</a:t>
            </a:r>
            <a:br>
              <a:rPr lang="en-US" sz="1800" b="1" dirty="0">
                <a:latin typeface="Tahoma" panose="020B0604030504040204" pitchFamily="34" charset="0"/>
                <a:ea typeface="Tahoma" panose="020B0604030504040204" pitchFamily="34" charset="0"/>
                <a:cs typeface="Tahoma" panose="020B0604030504040204" pitchFamily="34" charset="0"/>
              </a:rPr>
            </a:b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Ratings Metaphors</a:t>
            </a:r>
          </a:p>
        </p:txBody>
      </p:sp>
      <p:pic>
        <p:nvPicPr>
          <p:cNvPr id="5" name="Picture 4"/>
          <p:cNvPicPr/>
          <p:nvPr/>
        </p:nvPicPr>
        <p:blipFill>
          <a:blip r:embed="rId2"/>
          <a:stretch>
            <a:fillRect/>
          </a:stretch>
        </p:blipFill>
        <p:spPr>
          <a:xfrm>
            <a:off x="3393830" y="3047999"/>
            <a:ext cx="5715000" cy="381000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47999"/>
            <a:ext cx="3183754" cy="3723958"/>
          </a:xfrm>
          <a:prstGeom prst="rect">
            <a:avLst/>
          </a:prstGeom>
        </p:spPr>
      </p:pic>
    </p:spTree>
    <p:extLst>
      <p:ext uri="{BB962C8B-B14F-4D97-AF65-F5344CB8AC3E}">
        <p14:creationId xmlns:p14="http://schemas.microsoft.com/office/powerpoint/2010/main" val="2870963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Title 1"/>
          <p:cNvSpPr>
            <a:spLocks noGrp="1"/>
          </p:cNvSpPr>
          <p:nvPr>
            <p:ph type="title"/>
          </p:nvPr>
        </p:nvSpPr>
        <p:spPr>
          <a:xfrm>
            <a:off x="533400" y="152400"/>
            <a:ext cx="8229600" cy="2438400"/>
          </a:xfrm>
        </p:spPr>
        <p:txBody>
          <a:bodyPr/>
          <a:lstStyle/>
          <a:p>
            <a:r>
              <a:rPr lang="en-US" altLang="en-US" sz="3200" b="1" dirty="0">
                <a:solidFill>
                  <a:srgbClr val="FF0000"/>
                </a:solidFill>
                <a:latin typeface="Tahoma" panose="020B0604030504040204" pitchFamily="34" charset="0"/>
                <a:cs typeface="Tahoma" panose="020B0604030504040204" pitchFamily="34" charset="0"/>
              </a:rPr>
              <a:t>Chapter 13: Unbundling Higher Education and the Georgia Tech Online MS in Computer Science: A Chronicle</a:t>
            </a:r>
            <a:br>
              <a:rPr lang="en-US" altLang="en-US" sz="24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Richard DeMillo</a:t>
            </a:r>
            <a:endParaRPr lang="en-US" altLang="en-US" sz="3200" dirty="0"/>
          </a:p>
        </p:txBody>
      </p:sp>
      <p:pic>
        <p:nvPicPr>
          <p:cNvPr id="629763" name="Picture 3"/>
          <p:cNvPicPr>
            <a:picLocks noChangeAspect="1"/>
          </p:cNvPicPr>
          <p:nvPr/>
        </p:nvPicPr>
        <p:blipFill>
          <a:blip r:embed="rId2">
            <a:extLst>
              <a:ext uri="{28A0092B-C50C-407E-A947-70E740481C1C}">
                <a14:useLocalDpi xmlns:a14="http://schemas.microsoft.com/office/drawing/2010/main" val="0"/>
              </a:ext>
            </a:extLst>
          </a:blip>
          <a:srcRect l="14969" t="19649" r="40912" b="17038"/>
          <a:stretch>
            <a:fillRect/>
          </a:stretch>
        </p:blipFill>
        <p:spPr bwMode="auto">
          <a:xfrm>
            <a:off x="4362599" y="2819399"/>
            <a:ext cx="4689326" cy="401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93" y="2848275"/>
            <a:ext cx="4229100" cy="2819400"/>
          </a:xfrm>
          <a:prstGeom prst="rect">
            <a:avLst/>
          </a:prstGeom>
        </p:spPr>
      </p:pic>
    </p:spTree>
    <p:extLst>
      <p:ext uri="{BB962C8B-B14F-4D97-AF65-F5344CB8AC3E}">
        <p14:creationId xmlns:p14="http://schemas.microsoft.com/office/powerpoint/2010/main" val="1996930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857251"/>
            <a:ext cx="8534400" cy="1608704"/>
          </a:xfrm>
        </p:spPr>
        <p:txBody>
          <a:bodyPr>
            <a:normAutofit fontScale="90000"/>
          </a:bodyPr>
          <a:lstStyle/>
          <a:p>
            <a:pPr algn="ct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14: Creating a Temporary Spontaneous Mini-Ecosystem through a MOOC</a:t>
            </a:r>
            <a:br>
              <a:rPr lang="en-US" sz="15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Paul Kim and Charlie Chung, Stanford University</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dirty="0">
                <a:latin typeface="Tahoma" panose="020B0604030504040204" pitchFamily="34" charset="0"/>
                <a:ea typeface="Tahoma" panose="020B0604030504040204" pitchFamily="34" charset="0"/>
                <a:cs typeface="Tahoma" panose="020B0604030504040204" pitchFamily="34" charset="0"/>
              </a:rPr>
              <a:t> </a:t>
            </a:r>
            <a:br>
              <a:rPr lang="en-US" sz="27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Figure 2. Twitter thread announcing the MOOC</a:t>
            </a:r>
            <a:br>
              <a:rPr lang="en-US" sz="1500" i="1"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743200"/>
            <a:ext cx="4012169" cy="3869055"/>
          </a:xfrm>
          <a:prstGeom prst="rect">
            <a:avLst/>
          </a:prstGeom>
          <a:noFill/>
          <a:ln>
            <a:solidFill>
              <a:schemeClr val="accent1"/>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46" y="2819400"/>
            <a:ext cx="3693377" cy="3501236"/>
          </a:xfrm>
          <a:prstGeom prst="rect">
            <a:avLst/>
          </a:prstGeom>
        </p:spPr>
      </p:pic>
    </p:spTree>
    <p:extLst>
      <p:ext uri="{BB962C8B-B14F-4D97-AF65-F5344CB8AC3E}">
        <p14:creationId xmlns:p14="http://schemas.microsoft.com/office/powerpoint/2010/main" val="2125381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49816"/>
            <a:ext cx="7807859" cy="2312384"/>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May 20, 2016</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 COL</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Balaji Venkataraman (</a:t>
            </a:r>
            <a:r>
              <a:rPr lang="en-US" sz="2000" b="1" dirty="0" err="1">
                <a:latin typeface="Tahoma" panose="020B0604030504040204" pitchFamily="34" charset="0"/>
                <a:ea typeface="Tahoma" panose="020B0604030504040204" pitchFamily="34" charset="0"/>
                <a:cs typeface="Tahoma" panose="020B0604030504040204" pitchFamily="34" charset="0"/>
              </a:rPr>
              <a:t>agMOOCs</a:t>
            </a:r>
            <a:r>
              <a:rPr lang="en-US" sz="2000" b="1" dirty="0">
                <a:latin typeface="Tahoma" panose="020B0604030504040204" pitchFamily="34" charset="0"/>
                <a:ea typeface="Tahoma" panose="020B0604030504040204" pitchFamily="34" charset="0"/>
                <a:cs typeface="Tahoma" panose="020B0604030504040204" pitchFamily="34" charset="0"/>
              </a:rPr>
              <a:t>  in India)</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000" b="1" u="sng"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94" t="9787" r="760" b="2140"/>
          <a:stretch/>
        </p:blipFill>
        <p:spPr>
          <a:xfrm>
            <a:off x="75501" y="2663112"/>
            <a:ext cx="6042498" cy="3955089"/>
          </a:xfrm>
          <a:prstGeom prst="rect">
            <a:avLst/>
          </a:prstGeom>
        </p:spPr>
      </p:pic>
      <p:pic>
        <p:nvPicPr>
          <p:cNvPr id="5" name="Picture 4"/>
          <p:cNvPicPr>
            <a:picLocks noChangeAspect="1"/>
          </p:cNvPicPr>
          <p:nvPr/>
        </p:nvPicPr>
        <p:blipFill rotWithShape="1">
          <a:blip r:embed="rId4"/>
          <a:srcRect l="-272" t="29583" r="1544" b="6528"/>
          <a:stretch/>
        </p:blipFill>
        <p:spPr>
          <a:xfrm>
            <a:off x="4753069" y="4816955"/>
            <a:ext cx="4315430" cy="2041045"/>
          </a:xfrm>
          <a:prstGeom prst="rect">
            <a:avLst/>
          </a:prstGeom>
        </p:spPr>
      </p:pic>
      <p:pic>
        <p:nvPicPr>
          <p:cNvPr id="6" name="Picture 5">
            <a:extLst>
              <a:ext uri="{FF2B5EF4-FFF2-40B4-BE49-F238E27FC236}">
                <a16:creationId xmlns:a16="http://schemas.microsoft.com/office/drawing/2014/main" id="{B41F886C-059D-4E78-9CB0-D87CB0250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285"/>
            <a:ext cx="1634247" cy="2451371"/>
          </a:xfrm>
          <a:prstGeom prst="rect">
            <a:avLst/>
          </a:prstGeom>
        </p:spPr>
      </p:pic>
      <p:pic>
        <p:nvPicPr>
          <p:cNvPr id="9" name="Picture 8">
            <a:extLst>
              <a:ext uri="{FF2B5EF4-FFF2-40B4-BE49-F238E27FC236}">
                <a16:creationId xmlns:a16="http://schemas.microsoft.com/office/drawing/2014/main" id="{73DFC2B8-FAE9-44FA-B80A-07856DE25FB3}"/>
              </a:ext>
            </a:extLst>
          </p:cNvPr>
          <p:cNvPicPr>
            <a:picLocks noChangeAspect="1"/>
          </p:cNvPicPr>
          <p:nvPr/>
        </p:nvPicPr>
        <p:blipFill rotWithShape="1">
          <a:blip r:embed="rId6"/>
          <a:srcRect l="956" t="12486" r="21625" b="3675"/>
          <a:stretch/>
        </p:blipFill>
        <p:spPr>
          <a:xfrm>
            <a:off x="76200" y="2524125"/>
            <a:ext cx="6172201" cy="3581400"/>
          </a:xfrm>
          <a:prstGeom prst="rect">
            <a:avLst/>
          </a:prstGeom>
        </p:spPr>
      </p:pic>
      <p:pic>
        <p:nvPicPr>
          <p:cNvPr id="10" name="Picture 9">
            <a:extLst>
              <a:ext uri="{FF2B5EF4-FFF2-40B4-BE49-F238E27FC236}">
                <a16:creationId xmlns:a16="http://schemas.microsoft.com/office/drawing/2014/main" id="{25653856-F40E-4D72-97FE-62B3F6348D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2400" y="4637256"/>
            <a:ext cx="3778656" cy="2125494"/>
          </a:xfrm>
          <a:prstGeom prst="rect">
            <a:avLst/>
          </a:prstGeom>
        </p:spPr>
      </p:pic>
      <p:pic>
        <p:nvPicPr>
          <p:cNvPr id="11" name="Picture 10">
            <a:extLst>
              <a:ext uri="{FF2B5EF4-FFF2-40B4-BE49-F238E27FC236}">
                <a16:creationId xmlns:a16="http://schemas.microsoft.com/office/drawing/2014/main" id="{BBB76970-79EE-42EB-BF66-CCC797635E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1781" y="2473256"/>
            <a:ext cx="3847109" cy="2163999"/>
          </a:xfrm>
          <a:prstGeom prst="rect">
            <a:avLst/>
          </a:prstGeom>
        </p:spPr>
      </p:pic>
    </p:spTree>
    <p:extLst>
      <p:ext uri="{BB962C8B-B14F-4D97-AF65-F5344CB8AC3E}">
        <p14:creationId xmlns:p14="http://schemas.microsoft.com/office/powerpoint/2010/main" val="104419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19: Harnessing the Power of Open Learning to Share Global Prosperity and Eradicate Poverty</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Sheila </a:t>
            </a:r>
            <a:r>
              <a:rPr lang="en-US" sz="2200" b="1" dirty="0" err="1">
                <a:latin typeface="Tahoma" panose="020B0604030504040204" pitchFamily="34" charset="0"/>
                <a:ea typeface="Tahoma" panose="020B0604030504040204" pitchFamily="34" charset="0"/>
                <a:cs typeface="Tahoma" panose="020B0604030504040204" pitchFamily="34" charset="0"/>
              </a:rPr>
              <a:t>Jagannathan</a:t>
            </a:r>
            <a:r>
              <a:rPr lang="en-US" sz="2200" b="1" dirty="0">
                <a:latin typeface="Tahoma" panose="020B0604030504040204" pitchFamily="34" charset="0"/>
                <a:ea typeface="Tahoma" panose="020B0604030504040204" pitchFamily="34" charset="0"/>
                <a:cs typeface="Tahoma" panose="020B0604030504040204" pitchFamily="34" charset="0"/>
              </a:rPr>
              <a:t>, World Bank, Washington DC</a:t>
            </a:r>
            <a:br>
              <a:rPr lang="en-US" sz="2200" b="1" dirty="0">
                <a:latin typeface="Tahoma" panose="020B0604030504040204" pitchFamily="34" charset="0"/>
                <a:ea typeface="Tahoma" panose="020B0604030504040204" pitchFamily="34" charset="0"/>
                <a:cs typeface="Tahoma" panose="020B0604030504040204" pitchFamily="34" charset="0"/>
              </a:rPr>
            </a:b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1: World Bank Group Twin Goals</a:t>
            </a:r>
            <a:br>
              <a:rPr lang="en-US" sz="1350"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238" y="2794000"/>
            <a:ext cx="6096000" cy="4064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895600"/>
            <a:ext cx="2895600" cy="2895600"/>
          </a:xfrm>
          <a:prstGeom prst="rect">
            <a:avLst/>
          </a:prstGeom>
        </p:spPr>
      </p:pic>
    </p:spTree>
    <p:extLst>
      <p:ext uri="{BB962C8B-B14F-4D97-AF65-F5344CB8AC3E}">
        <p14:creationId xmlns:p14="http://schemas.microsoft.com/office/powerpoint/2010/main" val="1522628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609600"/>
            <a:ext cx="7905750" cy="1905000"/>
          </a:xfrm>
        </p:spPr>
        <p:txBody>
          <a:bodyPr>
            <a:normAutofit fontScale="90000"/>
          </a:bodyP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Chapter 20: The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Glocalization</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of MOOCs in Southeast Asia </a:t>
            </a:r>
            <a:br>
              <a:rPr lang="en-US"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Zoraini Wati Abas, </a:t>
            </a:r>
            <a:r>
              <a:rPr lang="en-US" sz="2700" b="1" dirty="0" err="1">
                <a:latin typeface="Tahoma" panose="020B0604030504040204" pitchFamily="34" charset="0"/>
                <a:ea typeface="Tahoma" panose="020B0604030504040204" pitchFamily="34" charset="0"/>
                <a:cs typeface="Tahoma" panose="020B0604030504040204" pitchFamily="34" charset="0"/>
              </a:rPr>
              <a:t>Ed.D</a:t>
            </a:r>
            <a:r>
              <a:rPr lang="en-US" sz="2700" b="1" dirty="0">
                <a:latin typeface="Tahoma" panose="020B0604030504040204" pitchFamily="34" charset="0"/>
                <a:ea typeface="Tahoma" panose="020B0604030504040204" pitchFamily="34" charset="0"/>
                <a:cs typeface="Tahoma" panose="020B0604030504040204" pitchFamily="34" charset="0"/>
              </a:rPr>
              <a:t>.</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Figure 2. Eight of thirteen MOOCs offered by Taylor’s University</a:t>
            </a:r>
            <a:endParaRPr lang="en-US" sz="27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926048"/>
            <a:ext cx="2606040" cy="32858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819400"/>
            <a:ext cx="4632960" cy="3499104"/>
          </a:xfrm>
          <a:prstGeom prst="rect">
            <a:avLst/>
          </a:prstGeom>
        </p:spPr>
      </p:pic>
    </p:spTree>
    <p:extLst>
      <p:ext uri="{BB962C8B-B14F-4D97-AF65-F5344CB8AC3E}">
        <p14:creationId xmlns:p14="http://schemas.microsoft.com/office/powerpoint/2010/main" val="2849016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itle 3"/>
          <p:cNvSpPr>
            <a:spLocks noGrp="1"/>
          </p:cNvSpPr>
          <p:nvPr>
            <p:ph type="title"/>
          </p:nvPr>
        </p:nvSpPr>
        <p:spPr>
          <a:xfrm>
            <a:off x="457200" y="381000"/>
            <a:ext cx="8382000" cy="2133600"/>
          </a:xfrm>
        </p:spPr>
        <p:txBody>
          <a:bodyPr/>
          <a:lstStyle/>
          <a:p>
            <a:r>
              <a:rPr lang="en-US" altLang="en-US" sz="4800" b="1" dirty="0">
                <a:solidFill>
                  <a:srgbClr val="0070C0"/>
                </a:solidFill>
                <a:latin typeface="Tahoma" panose="020B0604030504040204" pitchFamily="34" charset="0"/>
                <a:cs typeface="Tahoma" panose="020B0604030504040204" pitchFamily="34" charset="0"/>
              </a:rPr>
              <a:t>The World of Open Education</a:t>
            </a:r>
            <a:endParaRPr lang="en-US" altLang="en-US" sz="3600" b="1" dirty="0">
              <a:solidFill>
                <a:srgbClr val="FF0000"/>
              </a:solidFill>
              <a:latin typeface="Tahoma" panose="020B0604030504040204" pitchFamily="34" charset="0"/>
              <a:cs typeface="Tahoma" panose="020B0604030504040204" pitchFamily="34" charset="0"/>
            </a:endParaRPr>
          </a:p>
        </p:txBody>
      </p:sp>
      <p:pic>
        <p:nvPicPr>
          <p:cNvPr id="363523" name="Picture 1"/>
          <p:cNvPicPr>
            <a:picLocks noChangeAspect="1"/>
          </p:cNvPicPr>
          <p:nvPr/>
        </p:nvPicPr>
        <p:blipFill>
          <a:blip r:embed="rId2">
            <a:extLst>
              <a:ext uri="{28A0092B-C50C-407E-A947-70E740481C1C}">
                <a14:useLocalDpi xmlns:a14="http://schemas.microsoft.com/office/drawing/2010/main" val="0"/>
              </a:ext>
            </a:extLst>
          </a:blip>
          <a:srcRect l="2457" t="14771" r="4176" b="3874"/>
          <a:stretch>
            <a:fillRect/>
          </a:stretch>
        </p:blipFill>
        <p:spPr bwMode="auto">
          <a:xfrm>
            <a:off x="22403" y="2638139"/>
            <a:ext cx="4018743" cy="222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0678" y="2638139"/>
            <a:ext cx="2640919" cy="36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B453E6E-F8BE-49FA-8F9F-348E9CF30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0523" y="2638139"/>
            <a:ext cx="2410155" cy="3611613"/>
          </a:xfrm>
          <a:prstGeom prst="rect">
            <a:avLst/>
          </a:prstGeom>
        </p:spPr>
      </p:pic>
      <p:pic>
        <p:nvPicPr>
          <p:cNvPr id="7" name="Picture 3">
            <a:extLst>
              <a:ext uri="{FF2B5EF4-FFF2-40B4-BE49-F238E27FC236}">
                <a16:creationId xmlns:a16="http://schemas.microsoft.com/office/drawing/2014/main" id="{DBA7535E-BED0-40A7-B1B3-4A79BF4B27B2}"/>
              </a:ext>
            </a:extLst>
          </p:cNvPr>
          <p:cNvPicPr>
            <a:picLocks noChangeAspect="1"/>
          </p:cNvPicPr>
          <p:nvPr/>
        </p:nvPicPr>
        <p:blipFill>
          <a:blip r:embed="rId5">
            <a:extLst>
              <a:ext uri="{28A0092B-C50C-407E-A947-70E740481C1C}">
                <a14:useLocalDpi xmlns:a14="http://schemas.microsoft.com/office/drawing/2010/main" val="0"/>
              </a:ext>
            </a:extLst>
          </a:blip>
          <a:srcRect l="8604" t="18692" r="11496" b="10280"/>
          <a:stretch>
            <a:fillRect/>
          </a:stretch>
        </p:blipFill>
        <p:spPr bwMode="auto">
          <a:xfrm>
            <a:off x="0" y="4915486"/>
            <a:ext cx="3322622" cy="194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15E47D7-EFCB-409E-85EB-17925FB40C5C}"/>
              </a:ext>
            </a:extLst>
          </p:cNvPr>
          <p:cNvPicPr>
            <a:picLocks noChangeAspect="1"/>
          </p:cNvPicPr>
          <p:nvPr/>
        </p:nvPicPr>
        <p:blipFill rotWithShape="1">
          <a:blip r:embed="rId6"/>
          <a:srcRect l="15335" t="10175" r="17362" b="7154"/>
          <a:stretch/>
        </p:blipFill>
        <p:spPr>
          <a:xfrm>
            <a:off x="2229556" y="4860965"/>
            <a:ext cx="1811590" cy="1490548"/>
          </a:xfrm>
          <a:prstGeom prst="rect">
            <a:avLst/>
          </a:prstGeom>
        </p:spPr>
      </p:pic>
    </p:spTree>
    <p:extLst>
      <p:ext uri="{BB962C8B-B14F-4D97-AF65-F5344CB8AC3E}">
        <p14:creationId xmlns:p14="http://schemas.microsoft.com/office/powerpoint/2010/main" val="2765330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472662"/>
            <a:ext cx="7886700" cy="1325563"/>
          </a:xfrm>
        </p:spPr>
        <p:txBody>
          <a:bodyPr>
            <a:no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22: OER and MOOCs in Africa: The AVU Experience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Griff Richards and Bakary Diallo,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African Virtual University, Nairobi, Kenya</a:t>
            </a:r>
          </a:p>
        </p:txBody>
      </p:sp>
      <p:sp>
        <p:nvSpPr>
          <p:cNvPr id="3" name="Content Placeholder 2"/>
          <p:cNvSpPr>
            <a:spLocks noGrp="1"/>
          </p:cNvSpPr>
          <p:nvPr>
            <p:ph idx="1"/>
          </p:nvPr>
        </p:nvSpPr>
        <p:spPr>
          <a:xfrm>
            <a:off x="628650" y="2057400"/>
            <a:ext cx="7886700" cy="4043363"/>
          </a:xfrm>
        </p:spPr>
        <p:txBody>
          <a:bodyPr>
            <a:normAutofit/>
          </a:bodyPr>
          <a:lstStyle/>
          <a:p>
            <a:pPr marL="0" indent="0">
              <a:lnSpc>
                <a:spcPct val="100000"/>
              </a:lnSpc>
              <a:spcBef>
                <a:spcPts val="0"/>
              </a:spcBef>
              <a:buNone/>
            </a:pPr>
            <a:r>
              <a:rPr lang="en-US" sz="2800" b="1" dirty="0">
                <a:latin typeface="Tahoma" panose="020B0604030504040204" pitchFamily="34" charset="0"/>
                <a:ea typeface="Tahoma" panose="020B0604030504040204" pitchFamily="34" charset="0"/>
                <a:cs typeface="Tahoma" panose="020B0604030504040204" pitchFamily="34" charset="0"/>
              </a:rPr>
              <a:t>It is estimated that only 6% of Africans can access post-secondary education. The development goal is set at 12% even though North America and Europe are somewhere around 45%. </a:t>
            </a:r>
          </a:p>
        </p:txBody>
      </p:sp>
      <p:pic>
        <p:nvPicPr>
          <p:cNvPr id="5" name="Picture 4"/>
          <p:cNvPicPr>
            <a:picLocks noChangeAspect="1"/>
          </p:cNvPicPr>
          <p:nvPr/>
        </p:nvPicPr>
        <p:blipFill rotWithShape="1">
          <a:blip r:embed="rId2"/>
          <a:srcRect t="17545" r="2439"/>
          <a:stretch/>
        </p:blipFill>
        <p:spPr>
          <a:xfrm>
            <a:off x="3953823" y="4495799"/>
            <a:ext cx="5286036" cy="238271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 y="5090744"/>
            <a:ext cx="1660072" cy="17877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3302" y="5090744"/>
            <a:ext cx="1973731" cy="1764325"/>
          </a:xfrm>
          <a:prstGeom prst="rect">
            <a:avLst/>
          </a:prstGeom>
        </p:spPr>
      </p:pic>
    </p:spTree>
    <p:extLst>
      <p:ext uri="{BB962C8B-B14F-4D97-AF65-F5344CB8AC3E}">
        <p14:creationId xmlns:p14="http://schemas.microsoft.com/office/powerpoint/2010/main" val="3733656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5446986"/>
            <a:ext cx="6361781" cy="1411014"/>
          </a:xfrm>
        </p:spPr>
        <p:txBody>
          <a:bodyPr>
            <a:normAutofit fontScale="90000"/>
          </a:bodyPr>
          <a:lstStyle/>
          <a:p>
            <a:r>
              <a:rPr lang="en-US" sz="1500" b="1" dirty="0">
                <a:latin typeface="Tahoma" panose="020B0604030504040204" pitchFamily="34" charset="0"/>
                <a:ea typeface="Tahoma" panose="020B0604030504040204" pitchFamily="34" charset="0"/>
                <a:cs typeface="Tahoma" panose="020B0604030504040204" pitchFamily="34" charset="0"/>
              </a:rPr>
              <a:t>Bonk, C. J., Lee. M. M., Reeves, T. C., &amp; Reynolds, T. H. (in press). The emergence and design of massive open online courses (MOOCs). In R. A. Reiser, &amp; J. V. </a:t>
            </a:r>
            <a:r>
              <a:rPr lang="en-US" sz="1500" b="1" dirty="0" err="1">
                <a:latin typeface="Tahoma" panose="020B0604030504040204" pitchFamily="34" charset="0"/>
                <a:ea typeface="Tahoma" panose="020B0604030504040204" pitchFamily="34" charset="0"/>
                <a:cs typeface="Tahoma" panose="020B0604030504040204" pitchFamily="34" charset="0"/>
              </a:rPr>
              <a:t>Demsey</a:t>
            </a:r>
            <a:r>
              <a:rPr lang="en-US" sz="1500" b="1" dirty="0">
                <a:latin typeface="Tahoma" panose="020B0604030504040204" pitchFamily="34" charset="0"/>
                <a:ea typeface="Tahoma" panose="020B0604030504040204" pitchFamily="34" charset="0"/>
                <a:cs typeface="Tahoma" panose="020B0604030504040204" pitchFamily="34" charset="0"/>
              </a:rPr>
              <a:t> (Eds.), </a:t>
            </a:r>
            <a:r>
              <a:rPr lang="en-US" sz="1500" b="1" i="1" dirty="0">
                <a:latin typeface="Tahoma" panose="020B0604030504040204" pitchFamily="34" charset="0"/>
                <a:ea typeface="Tahoma" panose="020B0604030504040204" pitchFamily="34" charset="0"/>
                <a:cs typeface="Tahoma" panose="020B0604030504040204" pitchFamily="34" charset="0"/>
              </a:rPr>
              <a:t>Trends and issues in instructional design and technology</a:t>
            </a:r>
            <a:r>
              <a:rPr lang="en-US" sz="1500" b="1" dirty="0">
                <a:latin typeface="Tahoma" panose="020B0604030504040204" pitchFamily="34" charset="0"/>
                <a:ea typeface="Tahoma" panose="020B0604030504040204" pitchFamily="34" charset="0"/>
                <a:cs typeface="Tahoma" panose="020B0604030504040204" pitchFamily="34" charset="0"/>
              </a:rPr>
              <a:t> (4</a:t>
            </a:r>
            <a:r>
              <a:rPr lang="en-US" sz="1500" b="1" baseline="30000" dirty="0">
                <a:latin typeface="Tahoma" panose="020B0604030504040204" pitchFamily="34" charset="0"/>
                <a:ea typeface="Tahoma" panose="020B0604030504040204" pitchFamily="34" charset="0"/>
                <a:cs typeface="Tahoma" panose="020B0604030504040204" pitchFamily="34" charset="0"/>
              </a:rPr>
              <a:t>th</a:t>
            </a:r>
            <a:r>
              <a:rPr lang="en-US" sz="1500" b="1" dirty="0">
                <a:latin typeface="Tahoma" panose="020B0604030504040204" pitchFamily="34" charset="0"/>
                <a:ea typeface="Tahoma" panose="020B0604030504040204" pitchFamily="34" charset="0"/>
                <a:cs typeface="Tahoma" panose="020B0604030504040204" pitchFamily="34" charset="0"/>
              </a:rPr>
              <a:t> Ed.), (pp.?). Boston, MA: Pearson Education. Available: </a:t>
            </a:r>
            <a:r>
              <a:rPr lang="en-US" sz="1500" b="1" u="sng" dirty="0">
                <a:latin typeface="Tahoma" panose="020B0604030504040204" pitchFamily="34" charset="0"/>
                <a:ea typeface="Tahoma" panose="020B0604030504040204" pitchFamily="34" charset="0"/>
                <a:cs typeface="Tahoma" panose="020B0604030504040204" pitchFamily="34" charset="0"/>
                <a:hlinkClick r:id="rId2"/>
              </a:rPr>
              <a:t>http://www.publicationshare.com/3</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23087" t="26483" r="28237" b="20679"/>
          <a:stretch/>
        </p:blipFill>
        <p:spPr>
          <a:xfrm>
            <a:off x="381000" y="112986"/>
            <a:ext cx="8271567" cy="5334000"/>
          </a:xfrm>
          <a:prstGeom prst="rect">
            <a:avLst/>
          </a:prstGeom>
        </p:spPr>
      </p:pic>
    </p:spTree>
    <p:extLst>
      <p:ext uri="{BB962C8B-B14F-4D97-AF65-F5344CB8AC3E}">
        <p14:creationId xmlns:p14="http://schemas.microsoft.com/office/powerpoint/2010/main" val="1646142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The Personalization of MOOCs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2291300"/>
            <a:ext cx="5715000" cy="4566700"/>
          </a:xfrm>
          <a:prstGeom prst="rect">
            <a:avLst/>
          </a:prstGeom>
        </p:spPr>
      </p:pic>
    </p:spTree>
    <p:extLst>
      <p:ext uri="{BB962C8B-B14F-4D97-AF65-F5344CB8AC3E}">
        <p14:creationId xmlns:p14="http://schemas.microsoft.com/office/powerpoint/2010/main" val="646147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96697" y="495589"/>
            <a:ext cx="5726317" cy="1143000"/>
          </a:xfrm>
        </p:spPr>
        <p:txBody>
          <a:bodyPr>
            <a:noAutofit/>
          </a:bodyPr>
          <a:lstStyle/>
          <a:p>
            <a:pPr lvl="0" algn="l"/>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 Karen Head from Georgia Tech</a:t>
            </a:r>
          </a:p>
        </p:txBody>
      </p:sp>
      <p:sp>
        <p:nvSpPr>
          <p:cNvPr id="4" name="Content Placeholder 3"/>
          <p:cNvSpPr>
            <a:spLocks noGrp="1"/>
          </p:cNvSpPr>
          <p:nvPr>
            <p:ph idx="1"/>
          </p:nvPr>
        </p:nvSpPr>
        <p:spPr>
          <a:xfrm>
            <a:off x="1231270" y="2049663"/>
            <a:ext cx="6984749" cy="3988999"/>
          </a:xfrm>
        </p:spPr>
        <p:txBody>
          <a:bodyPr>
            <a:normAutofit lnSpcReduction="10000"/>
          </a:bodyPr>
          <a:lstStyle/>
          <a:p>
            <a:r>
              <a:rPr lang="en-US" sz="2200" b="1" dirty="0">
                <a:latin typeface="Tahoma" panose="020B0604030504040204" pitchFamily="34" charset="0"/>
                <a:ea typeface="Tahoma" panose="020B0604030504040204" pitchFamily="34" charset="0"/>
                <a:cs typeface="Tahoma" panose="020B0604030504040204" pitchFamily="34" charset="0"/>
              </a:rPr>
              <a:t>Be careful with small things like finger pointing—use at least two fingers.</a:t>
            </a:r>
          </a:p>
          <a:p>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Jokes and humor can easily be misinterpreted.</a:t>
            </a:r>
          </a:p>
          <a:p>
            <a:r>
              <a:rPr lang="en-US" sz="2200" b="1" dirty="0">
                <a:latin typeface="Tahoma" panose="020B0604030504040204" pitchFamily="34" charset="0"/>
                <a:ea typeface="Tahoma" panose="020B0604030504040204" pitchFamily="34" charset="0"/>
                <a:cs typeface="Tahoma" panose="020B0604030504040204" pitchFamily="34" charset="0"/>
              </a:rPr>
              <a:t>Be aware of shifting political climates impacting resource access such as YouTube in China.</a:t>
            </a:r>
          </a:p>
          <a:p>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Many cultures do not have a linear approach</a:t>
            </a:r>
            <a:r>
              <a:rPr lang="en-US" sz="2200" b="1" dirty="0">
                <a:latin typeface="Tahoma" panose="020B0604030504040204" pitchFamily="34" charset="0"/>
                <a:ea typeface="Tahoma" panose="020B0604030504040204" pitchFamily="34" charset="0"/>
                <a:cs typeface="Tahoma" panose="020B0604030504040204" pitchFamily="34" charset="0"/>
              </a:rPr>
              <a:t> (e.g., from A to B) to communication.</a:t>
            </a:r>
          </a:p>
          <a:p>
            <a:r>
              <a:rPr lang="en-US" sz="2200" b="1" dirty="0">
                <a:latin typeface="Tahoma" panose="020B0604030504040204" pitchFamily="34" charset="0"/>
                <a:ea typeface="Tahoma" panose="020B0604030504040204" pitchFamily="34" charset="0"/>
                <a:cs typeface="Tahoma" panose="020B0604030504040204" pitchFamily="34" charset="0"/>
              </a:rPr>
              <a:t>Using visual rhetoric (e.g., visual images) to communicate can be a minefield of problems.</a:t>
            </a:r>
          </a:p>
          <a:p>
            <a:endParaRPr lang="en-US" dirty="0"/>
          </a:p>
        </p:txBody>
      </p:sp>
      <p:pic>
        <p:nvPicPr>
          <p:cNvPr id="6" name="Picture 5">
            <a:extLst>
              <a:ext uri="{FF2B5EF4-FFF2-40B4-BE49-F238E27FC236}">
                <a16:creationId xmlns:a16="http://schemas.microsoft.com/office/drawing/2014/main" id="{A2E5CD21-D303-4794-8179-5686C103A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24" y="-89446"/>
            <a:ext cx="2592053" cy="1728035"/>
          </a:xfrm>
          <a:prstGeom prst="rect">
            <a:avLst/>
          </a:prstGeom>
        </p:spPr>
      </p:pic>
    </p:spTree>
    <p:extLst>
      <p:ext uri="{BB962C8B-B14F-4D97-AF65-F5344CB8AC3E}">
        <p14:creationId xmlns:p14="http://schemas.microsoft.com/office/powerpoint/2010/main" val="1624236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21190"/>
            <a:ext cx="8229600" cy="1143000"/>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14 (USA/Stanford): </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Paul Kim and Charlie Chung</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457199" y="2335794"/>
            <a:ext cx="8229599" cy="3413156"/>
          </a:xfrm>
        </p:spPr>
        <p:txBody>
          <a:bodyPr/>
          <a:lstStyle/>
          <a:p>
            <a:pPr lvl="1"/>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Encourage students to download lecture videos and translate them to other languages and perhaps add captions </a:t>
            </a:r>
            <a:r>
              <a:rPr lang="en-US" sz="2000" b="1" dirty="0">
                <a:latin typeface="Tahoma" panose="020B0604030504040204" pitchFamily="34" charset="0"/>
                <a:ea typeface="Tahoma" panose="020B0604030504040204" pitchFamily="34" charset="0"/>
                <a:cs typeface="Tahoma" panose="020B0604030504040204" pitchFamily="34" charset="0"/>
              </a:rPr>
              <a:t>and make available in their local cloud services.</a:t>
            </a:r>
          </a:p>
          <a:p>
            <a:pPr lvl="1"/>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Encourage students to create low bandwidth versions </a:t>
            </a:r>
            <a:r>
              <a:rPr lang="en-US" sz="2000" b="1" dirty="0">
                <a:latin typeface="Tahoma" panose="020B0604030504040204" pitchFamily="34" charset="0"/>
                <a:ea typeface="Tahoma" panose="020B0604030504040204" pitchFamily="34" charset="0"/>
                <a:cs typeface="Tahoma" panose="020B0604030504040204" pitchFamily="34" charset="0"/>
              </a:rPr>
              <a:t>of videos for those in low bandwidth areas.</a:t>
            </a:r>
          </a:p>
          <a:p>
            <a:pPr lvl="1"/>
            <a:r>
              <a:rPr lang="en-US" sz="2000" b="1" dirty="0">
                <a:latin typeface="Tahoma" panose="020B0604030504040204" pitchFamily="34" charset="0"/>
                <a:ea typeface="Tahoma" panose="020B0604030504040204" pitchFamily="34" charset="0"/>
                <a:cs typeface="Tahoma" panose="020B0604030504040204" pitchFamily="34" charset="0"/>
              </a:rPr>
              <a:t>Encourage students to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translate videos </a:t>
            </a:r>
            <a:r>
              <a:rPr lang="en-US" sz="2000" b="1" dirty="0">
                <a:latin typeface="Tahoma" panose="020B0604030504040204" pitchFamily="34" charset="0"/>
                <a:ea typeface="Tahoma" panose="020B0604030504040204" pitchFamily="34" charset="0"/>
                <a:cs typeface="Tahoma" panose="020B0604030504040204" pitchFamily="34" charset="0"/>
              </a:rPr>
              <a:t>and add nuances and words understandable in local languages.</a:t>
            </a:r>
          </a:p>
          <a:p>
            <a:pPr lvl="1"/>
            <a:r>
              <a:rPr lang="en-US" sz="2000" b="1" dirty="0">
                <a:latin typeface="Tahoma" panose="020B0604030504040204" pitchFamily="34" charset="0"/>
                <a:ea typeface="Tahoma" panose="020B0604030504040204" pitchFamily="34" charset="0"/>
                <a:cs typeface="Tahoma" panose="020B0604030504040204" pitchFamily="34" charset="0"/>
              </a:rPr>
              <a:t>Encourage students to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meet locally </a:t>
            </a:r>
            <a:r>
              <a:rPr lang="en-US" sz="2000" b="1" dirty="0">
                <a:latin typeface="Tahoma" panose="020B0604030504040204" pitchFamily="34" charset="0"/>
                <a:ea typeface="Tahoma" panose="020B0604030504040204" pitchFamily="34" charset="0"/>
                <a:cs typeface="Tahoma" panose="020B0604030504040204" pitchFamily="34" charset="0"/>
              </a:rPr>
              <a:t>in teams to share materials and take care of “sensitive matters.”</a:t>
            </a:r>
          </a:p>
          <a:p>
            <a:endParaRPr lang="en-US" dirty="0"/>
          </a:p>
        </p:txBody>
      </p:sp>
      <p:pic>
        <p:nvPicPr>
          <p:cNvPr id="5" name="Picture 4">
            <a:extLst>
              <a:ext uri="{FF2B5EF4-FFF2-40B4-BE49-F238E27FC236}">
                <a16:creationId xmlns:a16="http://schemas.microsoft.com/office/drawing/2014/main" id="{9DE1BDBB-3D9B-4BED-A02C-7ABE75B0B2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25823"/>
            <a:ext cx="1405284" cy="1332177"/>
          </a:xfrm>
          <a:prstGeom prst="rect">
            <a:avLst/>
          </a:prstGeom>
        </p:spPr>
      </p:pic>
    </p:spTree>
    <p:extLst>
      <p:ext uri="{BB962C8B-B14F-4D97-AF65-F5344CB8AC3E}">
        <p14:creationId xmlns:p14="http://schemas.microsoft.com/office/powerpoint/2010/main" val="3459272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15660"/>
            <a:ext cx="8229600" cy="15541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15 (USA/U of Michigan): </a:t>
            </a:r>
            <a:r>
              <a:rPr lang="en-US" sz="3600" b="1" dirty="0">
                <a:latin typeface="Tahoma" panose="020B0604030504040204" pitchFamily="34" charset="0"/>
                <a:ea typeface="Tahoma" panose="020B0604030504040204" pitchFamily="34" charset="0"/>
                <a:cs typeface="Tahoma" panose="020B0604030504040204" pitchFamily="34" charset="0"/>
              </a:rPr>
              <a:t>Chuck Severance</a:t>
            </a:r>
            <a:endParaRPr lang="en-US" sz="3600" dirty="0"/>
          </a:p>
        </p:txBody>
      </p:sp>
      <p:sp>
        <p:nvSpPr>
          <p:cNvPr id="4" name="Content Placeholder 3"/>
          <p:cNvSpPr>
            <a:spLocks noGrp="1"/>
          </p:cNvSpPr>
          <p:nvPr>
            <p:ph idx="1"/>
          </p:nvPr>
        </p:nvSpPr>
        <p:spPr>
          <a:xfrm>
            <a:off x="380246" y="2169822"/>
            <a:ext cx="8306554" cy="3533861"/>
          </a:xfrm>
        </p:spPr>
        <p:txBody>
          <a:bodyPr/>
          <a:lstStyle/>
          <a:p>
            <a:pPr lvl="1"/>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Avoid troublesome metaphors and examples </a:t>
            </a:r>
            <a:r>
              <a:rPr lang="en-US" sz="2400" b="1" dirty="0">
                <a:latin typeface="Tahoma" panose="020B0604030504040204" pitchFamily="34" charset="0"/>
                <a:ea typeface="Tahoma" panose="020B0604030504040204" pitchFamily="34" charset="0"/>
                <a:cs typeface="Tahoma" panose="020B0604030504040204" pitchFamily="34" charset="0"/>
              </a:rPr>
              <a:t>(e.g., the baseball World Series in the USA).</a:t>
            </a:r>
          </a:p>
          <a:p>
            <a:pPr lvl="1"/>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Never show lecturer’s face </a:t>
            </a:r>
            <a:r>
              <a:rPr lang="en-US" sz="2400" b="1" dirty="0">
                <a:latin typeface="Tahoma" panose="020B0604030504040204" pitchFamily="34" charset="0"/>
                <a:ea typeface="Tahoma" panose="020B0604030504040204" pitchFamily="34" charset="0"/>
                <a:cs typeface="Tahoma" panose="020B0604030504040204" pitchFamily="34" charset="0"/>
              </a:rPr>
              <a:t>(use audio only)—allows for complete overdubbing in the native language and avoid hand gesture problems.</a:t>
            </a:r>
          </a:p>
          <a:p>
            <a:pPr lvl="1"/>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Make slides as word free as possible</a:t>
            </a:r>
            <a:r>
              <a:rPr lang="en-US" sz="2400" b="1" dirty="0">
                <a:latin typeface="Tahoma" panose="020B0604030504040204" pitchFamily="34" charset="0"/>
                <a:ea typeface="Tahoma" panose="020B0604030504040204" pitchFamily="34" charset="0"/>
                <a:cs typeface="Tahoma" panose="020B0604030504040204" pitchFamily="34" charset="0"/>
              </a:rPr>
              <a:t>—where possible use symbols</a:t>
            </a:r>
          </a:p>
        </p:txBody>
      </p:sp>
      <p:pic>
        <p:nvPicPr>
          <p:cNvPr id="5" name="Picture 4">
            <a:extLst>
              <a:ext uri="{FF2B5EF4-FFF2-40B4-BE49-F238E27FC236}">
                <a16:creationId xmlns:a16="http://schemas.microsoft.com/office/drawing/2014/main" id="{1F1FF3F3-24E2-4E67-AEC1-567780CA3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06566"/>
            <a:ext cx="1373928" cy="1851434"/>
          </a:xfrm>
          <a:prstGeom prst="rect">
            <a:avLst/>
          </a:prstGeom>
        </p:spPr>
      </p:pic>
    </p:spTree>
    <p:extLst>
      <p:ext uri="{BB962C8B-B14F-4D97-AF65-F5344CB8AC3E}">
        <p14:creationId xmlns:p14="http://schemas.microsoft.com/office/powerpoint/2010/main" val="3019439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432" y="457200"/>
            <a:ext cx="7504568" cy="195607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 Canada/COL</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Balaji Venkataraman</a:t>
            </a:r>
          </a:p>
        </p:txBody>
      </p:sp>
      <p:sp>
        <p:nvSpPr>
          <p:cNvPr id="3" name="Content Placeholder 2"/>
          <p:cNvSpPr>
            <a:spLocks noGrp="1"/>
          </p:cNvSpPr>
          <p:nvPr>
            <p:ph idx="1"/>
          </p:nvPr>
        </p:nvSpPr>
        <p:spPr>
          <a:xfrm>
            <a:off x="609600" y="2514600"/>
            <a:ext cx="8153400" cy="3840163"/>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In the </a:t>
            </a:r>
            <a:r>
              <a:rPr lang="en-US" sz="2400" b="1" dirty="0" err="1">
                <a:latin typeface="Tahoma" panose="020B0604030504040204" pitchFamily="34" charset="0"/>
                <a:ea typeface="Tahoma" panose="020B0604030504040204" pitchFamily="34" charset="0"/>
                <a:cs typeface="Tahoma" panose="020B0604030504040204" pitchFamily="34" charset="0"/>
              </a:rPr>
              <a:t>Mooc</a:t>
            </a:r>
            <a:r>
              <a:rPr lang="en-US" sz="2400" b="1" dirty="0">
                <a:latin typeface="Tahoma" panose="020B0604030504040204" pitchFamily="34" charset="0"/>
                <a:ea typeface="Tahoma" panose="020B0604030504040204" pitchFamily="34" charset="0"/>
                <a:cs typeface="Tahoma" panose="020B0604030504040204" pitchFamily="34" charset="0"/>
              </a:rPr>
              <a:t> on mobiles for development the course team received requests from two groups of learners in Sierra Leone and Zambia for the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course materials on DVD</a:t>
            </a:r>
            <a:r>
              <a:rPr lang="en-US" sz="2400" b="1" dirty="0">
                <a:latin typeface="Tahoma" panose="020B0604030504040204" pitchFamily="34" charset="0"/>
                <a:ea typeface="Tahoma" panose="020B0604030504040204" pitchFamily="34" charset="0"/>
                <a:cs typeface="Tahoma" panose="020B0604030504040204" pitchFamily="34" charset="0"/>
              </a:rPr>
              <a:t>.</a:t>
            </a:r>
          </a:p>
          <a:p>
            <a:pPr lvl="0"/>
            <a:r>
              <a:rPr lang="en-US" sz="2400" b="1" dirty="0" err="1">
                <a:latin typeface="Tahoma" panose="020B0604030504040204" pitchFamily="34" charset="0"/>
                <a:ea typeface="Tahoma" panose="020B0604030504040204" pitchFamily="34" charset="0"/>
                <a:cs typeface="Tahoma" panose="020B0604030504040204" pitchFamily="34" charset="0"/>
              </a:rPr>
              <a:t>AgMoocs</a:t>
            </a:r>
            <a:r>
              <a:rPr lang="en-US" sz="2400" b="1" dirty="0">
                <a:latin typeface="Tahoma" panose="020B0604030504040204" pitchFamily="34" charset="0"/>
                <a:ea typeface="Tahoma" panose="020B0604030504040204" pitchFamily="34" charset="0"/>
                <a:cs typeface="Tahoma" panose="020B0604030504040204" pitchFamily="34" charset="0"/>
              </a:rPr>
              <a:t> initiative (</a:t>
            </a:r>
            <a:r>
              <a:rPr lang="en-US" sz="24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400" b="1" dirty="0">
                <a:latin typeface="Tahoma" panose="020B0604030504040204" pitchFamily="34" charset="0"/>
                <a:ea typeface="Tahoma" panose="020B0604030504040204" pitchFamily="34" charset="0"/>
                <a:cs typeface="Tahoma" panose="020B0604030504040204" pitchFamily="34" charset="0"/>
              </a:rPr>
              <a:t>) uses </a:t>
            </a:r>
            <a:r>
              <a:rPr lang="en-US" sz="2400" b="1" dirty="0" err="1">
                <a:latin typeface="Tahoma" panose="020B0604030504040204" pitchFamily="34" charset="0"/>
                <a:ea typeface="Tahoma" panose="020B0604030504040204" pitchFamily="34" charset="0"/>
                <a:cs typeface="Tahoma" panose="020B0604030504040204" pitchFamily="34" charset="0"/>
              </a:rPr>
              <a:t>MooKIT</a:t>
            </a:r>
            <a:r>
              <a:rPr lang="en-US" sz="2400" b="1" dirty="0">
                <a:latin typeface="Tahoma" panose="020B0604030504040204" pitchFamily="34" charset="0"/>
                <a:ea typeface="Tahoma" panose="020B0604030504040204" pitchFamily="34" charset="0"/>
                <a:cs typeface="Tahoma" panose="020B0604030504040204" pitchFamily="34" charset="0"/>
              </a:rPr>
              <a:t> platform designed for access in low bandwidth conditions. It includes a functionality for a learner to hear the voice track on a basic mobile phone.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48" y="-38101"/>
            <a:ext cx="1634247" cy="2451371"/>
          </a:xfrm>
          <a:prstGeom prst="rect">
            <a:avLst/>
          </a:prstGeom>
        </p:spPr>
      </p:pic>
    </p:spTree>
    <p:extLst>
      <p:ext uri="{BB962C8B-B14F-4D97-AF65-F5344CB8AC3E}">
        <p14:creationId xmlns:p14="http://schemas.microsoft.com/office/powerpoint/2010/main" val="1510669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19:</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DC/World Bank Institute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Sheila </a:t>
            </a:r>
            <a:r>
              <a:rPr lang="en-US" sz="3200" b="1" dirty="0" err="1">
                <a:latin typeface="Tahoma" panose="020B0604030504040204" pitchFamily="34" charset="0"/>
                <a:ea typeface="Tahoma" panose="020B0604030504040204" pitchFamily="34" charset="0"/>
                <a:cs typeface="Tahoma" panose="020B0604030504040204" pitchFamily="34" charset="0"/>
              </a:rPr>
              <a:t>Jagannathan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3400" y="2286000"/>
            <a:ext cx="7848600" cy="4191000"/>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We try to do badging etc. to give motivation and personal incentives such as champion or expert.</a:t>
            </a:r>
          </a:p>
          <a:p>
            <a:pPr lvl="0"/>
            <a:r>
              <a:rPr lang="en-US" sz="2400" b="1" dirty="0">
                <a:latin typeface="Tahoma" panose="020B0604030504040204" pitchFamily="34" charset="0"/>
                <a:ea typeface="Tahoma" panose="020B0604030504040204" pitchFamily="34" charset="0"/>
                <a:cs typeface="Tahoma" panose="020B0604030504040204" pitchFamily="34" charset="0"/>
              </a:rPr>
              <a:t>We try to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customize the discussion forums with regional and very level forums, topics and moderators.</a:t>
            </a:r>
          </a:p>
          <a:p>
            <a:pPr lvl="0"/>
            <a:r>
              <a:rPr lang="en-US" sz="2400" b="1" dirty="0">
                <a:latin typeface="Tahoma" panose="020B0604030504040204" pitchFamily="34" charset="0"/>
                <a:ea typeface="Tahoma" panose="020B0604030504040204" pitchFamily="34" charset="0"/>
                <a:cs typeface="Tahoma" panose="020B0604030504040204" pitchFamily="34" charset="0"/>
              </a:rPr>
              <a:t>Google hangouts are also used to customize and personalize at country or institutional levels.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 cy="1828800"/>
          </a:xfrm>
          <a:prstGeom prst="rect">
            <a:avLst/>
          </a:prstGeom>
        </p:spPr>
      </p:pic>
    </p:spTree>
    <p:extLst>
      <p:ext uri="{BB962C8B-B14F-4D97-AF65-F5344CB8AC3E}">
        <p14:creationId xmlns:p14="http://schemas.microsoft.com/office/powerpoint/2010/main" val="4016340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709204"/>
            <a:ext cx="8229600" cy="1554162"/>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21 (the Philippines/The Open U): </a:t>
            </a:r>
            <a:r>
              <a:rPr lang="en-US" sz="3600" b="1" dirty="0">
                <a:latin typeface="Tahoma" panose="020B0604030504040204" pitchFamily="34" charset="0"/>
                <a:ea typeface="Tahoma" panose="020B0604030504040204" pitchFamily="34" charset="0"/>
                <a:cs typeface="Tahoma" panose="020B0604030504040204" pitchFamily="34" charset="0"/>
              </a:rPr>
              <a:t>Melinda </a:t>
            </a:r>
            <a:r>
              <a:rPr lang="en-US" sz="3600" b="1" dirty="0" err="1">
                <a:latin typeface="Tahoma" panose="020B0604030504040204" pitchFamily="34" charset="0"/>
                <a:ea typeface="Tahoma" panose="020B0604030504040204" pitchFamily="34" charset="0"/>
                <a:cs typeface="Tahoma" panose="020B0604030504040204" pitchFamily="34" charset="0"/>
              </a:rPr>
              <a:t>Bandalaria</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968720" y="2362200"/>
            <a:ext cx="7718079" cy="3992563"/>
          </a:xfrm>
        </p:spPr>
        <p:txBody>
          <a:bodyPr/>
          <a:lstStyle/>
          <a:p>
            <a:pPr lvl="1"/>
            <a:r>
              <a:rPr lang="en-US" sz="2000" b="1" dirty="0">
                <a:latin typeface="Tahoma" panose="020B0604030504040204" pitchFamily="34" charset="0"/>
                <a:ea typeface="Tahoma" panose="020B0604030504040204" pitchFamily="34" charset="0"/>
                <a:cs typeface="Tahoma" panose="020B0604030504040204" pitchFamily="34" charset="0"/>
              </a:rPr>
              <a:t>Strictly avoid references to religion.</a:t>
            </a:r>
          </a:p>
          <a:p>
            <a:pPr lvl="1"/>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Use acceptable dress code.</a:t>
            </a:r>
          </a:p>
          <a:p>
            <a:pPr lvl="1"/>
            <a:r>
              <a:rPr lang="en-US" sz="2000" b="1" dirty="0">
                <a:latin typeface="Tahoma" panose="020B0604030504040204" pitchFamily="34" charset="0"/>
                <a:ea typeface="Tahoma" panose="020B0604030504040204" pitchFamily="34" charset="0"/>
                <a:cs typeface="Tahoma" panose="020B0604030504040204" pitchFamily="34" charset="0"/>
              </a:rPr>
              <a:t>Even when English is the primary or secondary language of the country, consider making MOOC content available in the major dialects of the country.</a:t>
            </a:r>
          </a:p>
          <a:p>
            <a:pPr lvl="1"/>
            <a:r>
              <a:rPr lang="en-US" sz="2000" b="1" dirty="0">
                <a:latin typeface="Tahoma" panose="020B0604030504040204" pitchFamily="34" charset="0"/>
                <a:ea typeface="Tahoma" panose="020B0604030504040204" pitchFamily="34" charset="0"/>
                <a:cs typeface="Tahoma" panose="020B0604030504040204" pitchFamily="34" charset="0"/>
              </a:rPr>
              <a:t>…one feature that we have integrated into our MOOCs which I think is one effort to personalize learning is the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"Multiple Paths to Learning" or the "Learning on the Go". </a:t>
            </a:r>
            <a:r>
              <a:rPr lang="en-US" sz="2000" b="1" dirty="0">
                <a:latin typeface="Tahoma" panose="020B0604030504040204" pitchFamily="34" charset="0"/>
                <a:ea typeface="Tahoma" panose="020B0604030504040204" pitchFamily="34" charset="0"/>
                <a:cs typeface="Tahoma" panose="020B0604030504040204" pitchFamily="34" charset="0"/>
              </a:rPr>
              <a:t>Through this feature, the learner can choose whether to learn through the video lessons, text lessons or podcast. </a:t>
            </a:r>
          </a:p>
          <a:p>
            <a:pPr lvl="1"/>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3D44F54C-89A1-47AA-9E71-0162F7540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98336"/>
            <a:ext cx="1378783" cy="2059663"/>
          </a:xfrm>
          <a:prstGeom prst="rect">
            <a:avLst/>
          </a:prstGeom>
        </p:spPr>
      </p:pic>
    </p:spTree>
    <p:extLst>
      <p:ext uri="{BB962C8B-B14F-4D97-AF65-F5344CB8AC3E}">
        <p14:creationId xmlns:p14="http://schemas.microsoft.com/office/powerpoint/2010/main" val="776706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25:</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USA/Illinois</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Ray Schroeder</a:t>
            </a:r>
          </a:p>
        </p:txBody>
      </p:sp>
      <p:sp>
        <p:nvSpPr>
          <p:cNvPr id="3" name="Content Placeholder 2"/>
          <p:cNvSpPr>
            <a:spLocks noGrp="1"/>
          </p:cNvSpPr>
          <p:nvPr>
            <p:ph idx="1"/>
          </p:nvPr>
        </p:nvSpPr>
        <p:spPr>
          <a:xfrm>
            <a:off x="601494" y="2362200"/>
            <a:ext cx="8153400" cy="3840163"/>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Most obvious way to personalize is to include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group projects</a:t>
            </a:r>
            <a:r>
              <a:rPr lang="en-US" sz="2400" b="1" dirty="0">
                <a:latin typeface="Tahoma" panose="020B0604030504040204" pitchFamily="34" charset="0"/>
                <a:ea typeface="Tahoma" panose="020B0604030504040204" pitchFamily="34" charset="0"/>
                <a:cs typeface="Tahoma" panose="020B0604030504040204" pitchFamily="34" charset="0"/>
              </a:rPr>
              <a:t>, allowing students to self-select into interest areas to conduct collaborative projects that are relevant to the MOOC topic</a:t>
            </a:r>
          </a:p>
          <a:p>
            <a:pPr lvl="0"/>
            <a:r>
              <a:rPr lang="en-US" sz="2400" b="1" dirty="0">
                <a:latin typeface="Tahoma" panose="020B0604030504040204" pitchFamily="34" charset="0"/>
                <a:ea typeface="Tahoma" panose="020B0604030504040204" pitchFamily="34" charset="0"/>
                <a:cs typeface="Tahoma" panose="020B0604030504040204" pitchFamily="34" charset="0"/>
              </a:rPr>
              <a:t>One of the easiest and most effective ways is to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build self-reflection </a:t>
            </a:r>
            <a:r>
              <a:rPr lang="en-US" sz="2400" b="1" dirty="0">
                <a:latin typeface="Tahoma" panose="020B0604030504040204" pitchFamily="34" charset="0"/>
                <a:ea typeface="Tahoma" panose="020B0604030504040204" pitchFamily="34" charset="0"/>
                <a:cs typeface="Tahoma" panose="020B0604030504040204" pitchFamily="34" charset="0"/>
              </a:rPr>
              <a:t>into each module of a MOOC. </a:t>
            </a:r>
          </a:p>
          <a:p>
            <a:pPr lvl="0"/>
            <a:r>
              <a:rPr lang="en-US" sz="2400" b="1" dirty="0">
                <a:latin typeface="Tahoma" panose="020B0604030504040204" pitchFamily="34" charset="0"/>
                <a:ea typeface="Tahoma" panose="020B0604030504040204" pitchFamily="34" charset="0"/>
                <a:cs typeface="Tahoma" panose="020B0604030504040204" pitchFamily="34" charset="0"/>
              </a:rPr>
              <a:t>Motivated self-determined learners (such as many </a:t>
            </a:r>
            <a:r>
              <a:rPr lang="en-US" sz="2400" b="1" dirty="0" err="1">
                <a:latin typeface="Tahoma" panose="020B0604030504040204" pitchFamily="34" charset="0"/>
                <a:ea typeface="Tahoma" panose="020B0604030504040204" pitchFamily="34" charset="0"/>
                <a:cs typeface="Tahoma" panose="020B0604030504040204" pitchFamily="34" charset="0"/>
              </a:rPr>
              <a:t>MOOCers</a:t>
            </a:r>
            <a:r>
              <a:rPr lang="en-US" sz="2400" b="1" dirty="0">
                <a:latin typeface="Tahoma" panose="020B0604030504040204" pitchFamily="34" charset="0"/>
                <a:ea typeface="Tahoma" panose="020B0604030504040204" pitchFamily="34" charset="0"/>
                <a:cs typeface="Tahoma" panose="020B0604030504040204" pitchFamily="34" charset="0"/>
              </a:rPr>
              <a:t> are) do naturally adapt, build upon and scaffold MOOCs to meet their personal learning needs and desires.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99783" cy="2209800"/>
          </a:xfrm>
          <a:prstGeom prst="rect">
            <a:avLst/>
          </a:prstGeom>
        </p:spPr>
      </p:pic>
    </p:spTree>
    <p:extLst>
      <p:ext uri="{BB962C8B-B14F-4D97-AF65-F5344CB8AC3E}">
        <p14:creationId xmlns:p14="http://schemas.microsoft.com/office/powerpoint/2010/main" val="313671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F9EB-1B34-4B9D-8CFB-DD5D1CAEA3E7}"/>
              </a:ext>
            </a:extLst>
          </p:cNvPr>
          <p:cNvSpPr>
            <a:spLocks noGrp="1"/>
          </p:cNvSpPr>
          <p:nvPr>
            <p:ph type="title"/>
          </p:nvPr>
        </p:nvSpPr>
        <p:spPr>
          <a:xfrm>
            <a:off x="381000" y="566812"/>
            <a:ext cx="8382000" cy="2239962"/>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19, 2014</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Story #1</a:t>
            </a:r>
            <a:r>
              <a:rPr lang="en-US" sz="2700" b="1" dirty="0">
                <a:latin typeface="Tahoma" panose="020B0604030504040204" pitchFamily="34" charset="0"/>
                <a:ea typeface="Tahoma" panose="020B0604030504040204" pitchFamily="34" charset="0"/>
                <a:cs typeface="Tahoma" panose="020B0604030504040204" pitchFamily="34" charset="0"/>
              </a:rPr>
              <a:t>…I am a product of distance learning…</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Bob </a:t>
            </a:r>
            <a:r>
              <a:rPr lang="en-US" sz="3100" b="1" dirty="0" err="1">
                <a:latin typeface="Tahoma" panose="020B0604030504040204" pitchFamily="34" charset="0"/>
                <a:ea typeface="Tahoma" panose="020B0604030504040204" pitchFamily="34" charset="0"/>
                <a:cs typeface="Tahoma" panose="020B0604030504040204" pitchFamily="34" charset="0"/>
              </a:rPr>
              <a:t>Clasen</a:t>
            </a:r>
            <a:r>
              <a:rPr lang="en-US" sz="3100" b="1" dirty="0">
                <a:latin typeface="Tahoma" panose="020B0604030504040204" pitchFamily="34" charset="0"/>
                <a:ea typeface="Tahoma" panose="020B0604030504040204" pitchFamily="34" charset="0"/>
                <a:cs typeface="Tahoma" panose="020B0604030504040204" pitchFamily="34" charset="0"/>
              </a:rPr>
              <a:t>, University of Wisconsin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https://www.youtube.com/watch?v=kCm1_MGaqec&amp;feature=youtu.be</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February 27, 1934-March 17, 2018</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3"/>
              </a:rPr>
              <a:t>https://www.cressfuneralservice.com/obituary/249139/Robert-Clasen</a:t>
            </a:r>
            <a:r>
              <a:rPr lang="en-US" sz="1200" b="1" dirty="0">
                <a:hlinkClick r:id="rId3"/>
              </a:rPr>
              <a:t>/</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AA3B6E8-0611-48E9-B622-0C084BAED083}"/>
              </a:ext>
            </a:extLst>
          </p:cNvPr>
          <p:cNvPicPr>
            <a:picLocks noChangeAspect="1"/>
          </p:cNvPicPr>
          <p:nvPr/>
        </p:nvPicPr>
        <p:blipFill rotWithShape="1">
          <a:blip r:embed="rId4"/>
          <a:srcRect l="15001" t="8873" r="25833" b="27770"/>
          <a:stretch/>
        </p:blipFill>
        <p:spPr>
          <a:xfrm>
            <a:off x="0" y="2806774"/>
            <a:ext cx="5029200" cy="4037527"/>
          </a:xfrm>
          <a:prstGeom prst="rect">
            <a:avLst/>
          </a:prstGeom>
        </p:spPr>
      </p:pic>
      <p:pic>
        <p:nvPicPr>
          <p:cNvPr id="5" name="Picture 4">
            <a:extLst>
              <a:ext uri="{FF2B5EF4-FFF2-40B4-BE49-F238E27FC236}">
                <a16:creationId xmlns:a16="http://schemas.microsoft.com/office/drawing/2014/main" id="{7E50A8F9-F4A1-45D2-A311-D2EFD6C92B33}"/>
              </a:ext>
            </a:extLst>
          </p:cNvPr>
          <p:cNvPicPr>
            <a:picLocks noChangeAspect="1"/>
          </p:cNvPicPr>
          <p:nvPr/>
        </p:nvPicPr>
        <p:blipFill rotWithShape="1">
          <a:blip r:embed="rId5"/>
          <a:srcRect l="15833" t="11535" r="25833" b="7098"/>
          <a:stretch/>
        </p:blipFill>
        <p:spPr>
          <a:xfrm>
            <a:off x="2924269" y="5190426"/>
            <a:ext cx="2104931" cy="1653875"/>
          </a:xfrm>
          <a:prstGeom prst="rect">
            <a:avLst/>
          </a:prstGeom>
        </p:spPr>
      </p:pic>
      <p:pic>
        <p:nvPicPr>
          <p:cNvPr id="6" name="Picture 5">
            <a:extLst>
              <a:ext uri="{FF2B5EF4-FFF2-40B4-BE49-F238E27FC236}">
                <a16:creationId xmlns:a16="http://schemas.microsoft.com/office/drawing/2014/main" id="{6D079D59-8321-4FEB-A4DF-7A457493EFCD}"/>
              </a:ext>
            </a:extLst>
          </p:cNvPr>
          <p:cNvPicPr>
            <a:picLocks noChangeAspect="1"/>
          </p:cNvPicPr>
          <p:nvPr/>
        </p:nvPicPr>
        <p:blipFill rotWithShape="1">
          <a:blip r:embed="rId6"/>
          <a:srcRect l="30024" t="45298" r="14282" b="-19"/>
          <a:stretch/>
        </p:blipFill>
        <p:spPr>
          <a:xfrm>
            <a:off x="5278681" y="4010685"/>
            <a:ext cx="3865319" cy="2847315"/>
          </a:xfrm>
          <a:prstGeom prst="rect">
            <a:avLst/>
          </a:prstGeom>
        </p:spPr>
      </p:pic>
    </p:spTree>
    <p:extLst>
      <p:ext uri="{BB962C8B-B14F-4D97-AF65-F5344CB8AC3E}">
        <p14:creationId xmlns:p14="http://schemas.microsoft.com/office/powerpoint/2010/main" val="2263447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756607" y="688933"/>
            <a:ext cx="7630786" cy="1916482"/>
          </a:xfrm>
        </p:spPr>
        <p:txBody>
          <a:bodyPr/>
          <a:lstStyle/>
          <a:p>
            <a:pPr algn="ctr"/>
            <a:r>
              <a:rPr lang="en-US" sz="5400" dirty="0"/>
              <a:t>MOOC Research Gaps and Summaries</a:t>
            </a:r>
          </a:p>
        </p:txBody>
      </p:sp>
      <p:pic>
        <p:nvPicPr>
          <p:cNvPr id="5" name="Picture 4">
            <a:extLst>
              <a:ext uri="{FF2B5EF4-FFF2-40B4-BE49-F238E27FC236}">
                <a16:creationId xmlns:a16="http://schemas.microsoft.com/office/drawing/2014/main" id="{762257B0-91F7-4561-B14B-4BB8B3119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465" y="2805830"/>
            <a:ext cx="7197936" cy="4052170"/>
          </a:xfrm>
          <a:prstGeom prst="rect">
            <a:avLst/>
          </a:prstGeom>
        </p:spPr>
      </p:pic>
    </p:spTree>
    <p:extLst>
      <p:ext uri="{BB962C8B-B14F-4D97-AF65-F5344CB8AC3E}">
        <p14:creationId xmlns:p14="http://schemas.microsoft.com/office/powerpoint/2010/main" val="332060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273017" y="366338"/>
            <a:ext cx="8589628" cy="1040430"/>
          </a:xfrm>
        </p:spPr>
        <p:txBody>
          <a:bodyPr/>
          <a:lstStyle/>
          <a:p>
            <a:pPr algn="ctr"/>
            <a:r>
              <a:rPr lang="en-US" sz="2800" dirty="0" err="1">
                <a:solidFill>
                  <a:srgbClr val="FF0000"/>
                </a:solidFill>
                <a:latin typeface="Tahoma" panose="020B0604030504040204" pitchFamily="34" charset="0"/>
                <a:ea typeface="Tahoma" panose="020B0604030504040204" pitchFamily="34" charset="0"/>
                <a:cs typeface="Tahoma" panose="020B0604030504040204" pitchFamily="34" charset="0"/>
              </a:rPr>
              <a:t>Khe</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FF0000"/>
                </a:solidFill>
                <a:latin typeface="Tahoma" panose="020B0604030504040204" pitchFamily="34" charset="0"/>
                <a:ea typeface="Tahoma" panose="020B0604030504040204" pitchFamily="34" charset="0"/>
                <a:cs typeface="Tahoma" panose="020B0604030504040204" pitchFamily="34" charset="0"/>
              </a:rPr>
              <a:t>Foon</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(Timothy) Hew (2018)</a:t>
            </a:r>
            <a:b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Hew, K. F. (2018). Unpacking the Strategies of Ten Highly Rated MOOCs: Implications for Engaging Students in Large Online Courses. </a:t>
            </a:r>
            <a:r>
              <a:rPr lang="en-US" sz="1400" i="1" dirty="0">
                <a:solidFill>
                  <a:schemeClr val="tx1"/>
                </a:solidFill>
                <a:latin typeface="Tahoma" panose="020B0604030504040204" pitchFamily="34" charset="0"/>
                <a:ea typeface="Tahoma" panose="020B0604030504040204" pitchFamily="34" charset="0"/>
                <a:cs typeface="Tahoma" panose="020B0604030504040204" pitchFamily="34" charset="0"/>
              </a:rPr>
              <a:t>Teachers College Record</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i="1" dirty="0">
                <a:solidFill>
                  <a:schemeClr val="tx1"/>
                </a:solidFill>
                <a:latin typeface="Tahoma" panose="020B0604030504040204" pitchFamily="34" charset="0"/>
                <a:ea typeface="Tahoma" panose="020B0604030504040204" pitchFamily="34" charset="0"/>
                <a:cs typeface="Tahoma" panose="020B0604030504040204" pitchFamily="34" charset="0"/>
              </a:rPr>
              <a:t>120</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(1).</a:t>
            </a:r>
            <a:b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hlinkClick r:id="rId3"/>
              </a:rPr>
              <a:t>https://www.coursetalk.com/</a:t>
            </a:r>
            <a:r>
              <a:rPr lang="en-US" sz="1800" dirty="0">
                <a:latin typeface="Tahoma" panose="020B0604030504040204" pitchFamily="34" charset="0"/>
                <a:ea typeface="Tahoma" panose="020B0604030504040204" pitchFamily="34" charset="0"/>
                <a:cs typeface="Tahoma" panose="020B0604030504040204" pitchFamily="34" charset="0"/>
              </a:rPr>
              <a:t> </a:t>
            </a:r>
            <a:b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29303" y="1500554"/>
            <a:ext cx="8133342" cy="4421987"/>
          </a:xfrm>
        </p:spPr>
        <p:txBody>
          <a:bodyPr>
            <a:noAutofit/>
          </a:bodyPr>
          <a:lstStyle/>
          <a:p>
            <a:pPr marL="0" indent="0">
              <a:spcAft>
                <a:spcPts val="0"/>
              </a:spcAft>
              <a:buNone/>
            </a:pPr>
            <a:r>
              <a:rPr lang="en-US" sz="2200" b="1" dirty="0" err="1">
                <a:solidFill>
                  <a:schemeClr val="tx1"/>
                </a:solidFill>
                <a:latin typeface="Tahoma" panose="020B0604030504040204" pitchFamily="34" charset="0"/>
                <a:ea typeface="Tahoma" panose="020B0604030504040204" pitchFamily="34" charset="0"/>
                <a:cs typeface="Tahoma" panose="020B0604030504040204" pitchFamily="34" charset="0"/>
              </a:rPr>
              <a:t>Hew’s</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 (2018, p. 1) analyzed 4,565 </a:t>
            </a:r>
            <a:r>
              <a:rPr lang="en-US" sz="2200" b="1" dirty="0" err="1">
                <a:solidFill>
                  <a:schemeClr val="tx1"/>
                </a:solidFill>
                <a:latin typeface="Tahoma" panose="020B0604030504040204" pitchFamily="34" charset="0"/>
                <a:ea typeface="Tahoma" panose="020B0604030504040204" pitchFamily="34" charset="0"/>
                <a:cs typeface="Tahoma" panose="020B0604030504040204" pitchFamily="34" charset="0"/>
              </a:rPr>
              <a:t>coursetalk</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 review comments of 10 highly rated MOOCs. He found “six key factors that can engage online [MOOC] participants and nine reasons for participant disaffection.”</a:t>
            </a:r>
          </a:p>
          <a:p>
            <a:pPr>
              <a:spcAft>
                <a:spcPts val="0"/>
              </a:spcAft>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Problem-centric learning supported by clear explanations.</a:t>
            </a:r>
          </a:p>
          <a:p>
            <a:pPr>
              <a:spcAft>
                <a:spcPts val="0"/>
              </a:spcAft>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Active learning supported by timely feedback (e.g., assignments, projects, discussion).</a:t>
            </a:r>
          </a:p>
          <a:p>
            <a:pPr>
              <a:spcAft>
                <a:spcPts val="0"/>
              </a:spcAft>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Course resources that cater to participants’ learning needs or preferences.</a:t>
            </a:r>
          </a:p>
          <a:p>
            <a:pPr>
              <a:spcAft>
                <a:spcPts val="0"/>
              </a:spcAft>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Instructor attributes (e.g., passion, enthusiasm, humor, variety of examples).</a:t>
            </a:r>
          </a:p>
          <a:p>
            <a:pPr>
              <a:spcAft>
                <a:spcPts val="0"/>
              </a:spcAft>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Peer interaction.</a:t>
            </a:r>
          </a:p>
          <a:p>
            <a:pPr>
              <a:spcAft>
                <a:spcPts val="0"/>
              </a:spcAft>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Instructor availability.</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DE6D0D6-057E-4B3F-B1B9-8A73173BE6DE}"/>
              </a:ext>
            </a:extLst>
          </p:cNvPr>
          <p:cNvPicPr>
            <a:picLocks noChangeAspect="1"/>
          </p:cNvPicPr>
          <p:nvPr/>
        </p:nvPicPr>
        <p:blipFill rotWithShape="1">
          <a:blip r:embed="rId4"/>
          <a:srcRect l="11667" t="10855" r="12304" b="3236"/>
          <a:stretch/>
        </p:blipFill>
        <p:spPr>
          <a:xfrm>
            <a:off x="6858001" y="4578710"/>
            <a:ext cx="2286000" cy="1738517"/>
          </a:xfrm>
          <a:prstGeom prst="rect">
            <a:avLst/>
          </a:prstGeom>
        </p:spPr>
      </p:pic>
    </p:spTree>
    <p:extLst>
      <p:ext uri="{BB962C8B-B14F-4D97-AF65-F5344CB8AC3E}">
        <p14:creationId xmlns:p14="http://schemas.microsoft.com/office/powerpoint/2010/main" val="919558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8892" y="481263"/>
            <a:ext cx="7449045" cy="2147637"/>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2017</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Contemporary Review of Research Methods Adopted to Understand Students’ and Instructors’ Use of Massive Open Online Courses (MOOCs)</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err="1">
                <a:latin typeface="Tahoma" panose="020B0604030504040204" pitchFamily="34" charset="0"/>
                <a:ea typeface="Tahoma" panose="020B0604030504040204" pitchFamily="34" charset="0"/>
                <a:cs typeface="Tahoma" panose="020B0604030504040204" pitchFamily="34" charset="0"/>
              </a:rPr>
              <a:t>Ruiqi</a:t>
            </a:r>
            <a:r>
              <a:rPr lang="en-US" sz="1500" b="1" dirty="0">
                <a:latin typeface="Tahoma" panose="020B0604030504040204" pitchFamily="34" charset="0"/>
                <a:ea typeface="Tahoma" panose="020B0604030504040204" pitchFamily="34" charset="0"/>
                <a:cs typeface="Tahoma" panose="020B0604030504040204" pitchFamily="34" charset="0"/>
              </a:rPr>
              <a:t> Deng and Pierre </a:t>
            </a:r>
            <a:r>
              <a:rPr lang="en-US" sz="1500" b="1" dirty="0" err="1">
                <a:latin typeface="Tahoma" panose="020B0604030504040204" pitchFamily="34" charset="0"/>
                <a:ea typeface="Tahoma" panose="020B0604030504040204" pitchFamily="34" charset="0"/>
                <a:cs typeface="Tahoma" panose="020B0604030504040204" pitchFamily="34" charset="0"/>
              </a:rPr>
              <a:t>Benckendorff</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a:srcRect l="40646" t="46718" r="24137" b="34586"/>
          <a:stretch/>
        </p:blipFill>
        <p:spPr>
          <a:xfrm>
            <a:off x="14085" y="2544213"/>
            <a:ext cx="4883228" cy="2518753"/>
          </a:xfrm>
          <a:prstGeom prst="rect">
            <a:avLst/>
          </a:prstGeom>
        </p:spPr>
      </p:pic>
      <p:pic>
        <p:nvPicPr>
          <p:cNvPr id="2" name="Picture 1"/>
          <p:cNvPicPr>
            <a:picLocks noChangeAspect="1"/>
          </p:cNvPicPr>
          <p:nvPr/>
        </p:nvPicPr>
        <p:blipFill rotWithShape="1">
          <a:blip r:embed="rId3"/>
          <a:srcRect l="41250" t="67375" r="23528" b="14457"/>
          <a:stretch/>
        </p:blipFill>
        <p:spPr>
          <a:xfrm>
            <a:off x="4883228" y="2704642"/>
            <a:ext cx="4245272" cy="1307479"/>
          </a:xfrm>
          <a:prstGeom prst="rect">
            <a:avLst/>
          </a:prstGeom>
        </p:spPr>
      </p:pic>
      <p:pic>
        <p:nvPicPr>
          <p:cNvPr id="7" name="Picture 6">
            <a:extLst>
              <a:ext uri="{FF2B5EF4-FFF2-40B4-BE49-F238E27FC236}">
                <a16:creationId xmlns:a16="http://schemas.microsoft.com/office/drawing/2014/main" id="{FE1BAC4F-AF69-4DF1-99C9-92455B70FC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7917" y="4804613"/>
            <a:ext cx="1556084" cy="1556084"/>
          </a:xfrm>
          <a:prstGeom prst="rect">
            <a:avLst/>
          </a:prstGeom>
        </p:spPr>
      </p:pic>
      <p:pic>
        <p:nvPicPr>
          <p:cNvPr id="8" name="Picture 7">
            <a:extLst>
              <a:ext uri="{FF2B5EF4-FFF2-40B4-BE49-F238E27FC236}">
                <a16:creationId xmlns:a16="http://schemas.microsoft.com/office/drawing/2014/main" id="{68739669-223B-4CB9-B378-117DD0AF83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874" y="4784560"/>
            <a:ext cx="1313446" cy="1576136"/>
          </a:xfrm>
          <a:prstGeom prst="rect">
            <a:avLst/>
          </a:prstGeom>
        </p:spPr>
      </p:pic>
      <p:sp>
        <p:nvSpPr>
          <p:cNvPr id="9" name="Content Placeholder 4">
            <a:extLst>
              <a:ext uri="{FF2B5EF4-FFF2-40B4-BE49-F238E27FC236}">
                <a16:creationId xmlns:a16="http://schemas.microsoft.com/office/drawing/2014/main" id="{CFF3A2D6-3C17-41D6-ACEF-854FB5450BBC}"/>
              </a:ext>
            </a:extLst>
          </p:cNvPr>
          <p:cNvSpPr>
            <a:spLocks noGrp="1"/>
          </p:cNvSpPr>
          <p:nvPr>
            <p:ph idx="1"/>
          </p:nvPr>
        </p:nvSpPr>
        <p:spPr>
          <a:xfrm>
            <a:off x="177457" y="5056986"/>
            <a:ext cx="5897820" cy="1273751"/>
          </a:xfrm>
        </p:spPr>
        <p:txBody>
          <a:bodyPr>
            <a:normAutofit/>
          </a:bodyPr>
          <a:lstStyle/>
          <a:p>
            <a:pPr marL="0" indent="0">
              <a:spcBef>
                <a:spcPts val="0"/>
              </a:spcBef>
              <a:buNone/>
            </a:pPr>
            <a:r>
              <a:rPr lang="en-US" sz="1200" b="1" dirty="0">
                <a:latin typeface="Tahoma" panose="020B0604030504040204" pitchFamily="34" charset="0"/>
                <a:ea typeface="Tahoma" panose="020B0604030504040204" pitchFamily="34" charset="0"/>
                <a:cs typeface="Tahoma" panose="020B0604030504040204" pitchFamily="34" charset="0"/>
              </a:rPr>
              <a:t>“Second, triangulation of a wider range of research methods and data source should be undertaken. Beyond triangulation of surveys and interviews or log files, MOOC scholars are encouraged to combine other research methods to triangulate findings, such as diary studies and focus groups.” (p. 605)</a:t>
            </a:r>
          </a:p>
        </p:txBody>
      </p:sp>
    </p:spTree>
    <p:extLst>
      <p:ext uri="{BB962C8B-B14F-4D97-AF65-F5344CB8AC3E}">
        <p14:creationId xmlns:p14="http://schemas.microsoft.com/office/powerpoint/2010/main" val="2474287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273018" y="491029"/>
            <a:ext cx="8432070" cy="638906"/>
          </a:xfrm>
        </p:spPr>
        <p:txBody>
          <a:bodyP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Quotes: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Veletsianos</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et al. (2015-2016)</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46177" y="1255776"/>
            <a:ext cx="6827520" cy="4791456"/>
          </a:xfrm>
        </p:spPr>
        <p:txBody>
          <a:bodyPr>
            <a:noAutofit/>
          </a:bodyPr>
          <a:lstStyle/>
          <a:p>
            <a:pPr marL="0"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To gain a deeper and more diverse understanding of the MOOC phenomenon, researchers need to use multiple research approaches (e.g., ethnography, phenomenology, discourse analysis) add content to them.</a:t>
            </a:r>
            <a:r>
              <a:rPr lang="en-US" sz="2000" b="1" dirty="0">
                <a:latin typeface="Tahoma" panose="020B0604030504040204" pitchFamily="34" charset="0"/>
                <a:ea typeface="Tahoma" panose="020B0604030504040204" pitchFamily="34" charset="0"/>
                <a:cs typeface="Tahoma" panose="020B0604030504040204" pitchFamily="34" charset="0"/>
              </a:rPr>
              <a:t>” (p. 583)</a:t>
            </a:r>
            <a:br>
              <a:rPr lang="en-US" sz="1100" b="1" dirty="0">
                <a:latin typeface="Tahoma" panose="020B0604030504040204" pitchFamily="34" charset="0"/>
                <a:ea typeface="Tahoma" panose="020B0604030504040204" pitchFamily="34" charset="0"/>
                <a:cs typeface="Tahoma" panose="020B0604030504040204" pitchFamily="34" charset="0"/>
              </a:rPr>
            </a:br>
            <a:endParaRPr lang="en-US" sz="11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dirty="0" err="1">
                <a:latin typeface="Tahoma" panose="020B0604030504040204" pitchFamily="34" charset="0"/>
                <a:ea typeface="Tahoma" panose="020B0604030504040204" pitchFamily="34" charset="0"/>
                <a:cs typeface="Tahoma" panose="020B0604030504040204" pitchFamily="34" charset="0"/>
              </a:rPr>
              <a:t>Veletsianos</a:t>
            </a:r>
            <a:r>
              <a:rPr lang="en-US" sz="1400" b="1" dirty="0">
                <a:latin typeface="Tahoma" panose="020B0604030504040204" pitchFamily="34" charset="0"/>
                <a:ea typeface="Tahoma" panose="020B0604030504040204" pitchFamily="34" charset="0"/>
                <a:cs typeface="Tahoma" panose="020B0604030504040204" pitchFamily="34" charset="0"/>
              </a:rPr>
              <a:t>, Collier, &amp; Schneider (2015, May), Digging deeper into learners’ experiences in MOOCs: Participation in social networks outside of MOOCs, notetaking and contexts surrounding content consumption. </a:t>
            </a:r>
            <a:r>
              <a:rPr lang="en-US" sz="1400" b="1" i="1" dirty="0">
                <a:latin typeface="Tahoma" panose="020B0604030504040204" pitchFamily="34" charset="0"/>
                <a:ea typeface="Tahoma" panose="020B0604030504040204" pitchFamily="34" charset="0"/>
                <a:cs typeface="Tahoma" panose="020B0604030504040204" pitchFamily="34" charset="0"/>
              </a:rPr>
              <a:t>BJET</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i="1" dirty="0">
                <a:latin typeface="Tahoma" panose="020B0604030504040204" pitchFamily="34" charset="0"/>
                <a:ea typeface="Tahoma" panose="020B0604030504040204" pitchFamily="34" charset="0"/>
                <a:cs typeface="Tahoma" panose="020B0604030504040204" pitchFamily="34" charset="0"/>
              </a:rPr>
              <a:t>46</a:t>
            </a:r>
            <a:r>
              <a:rPr lang="en-US" sz="1400" b="1" dirty="0">
                <a:latin typeface="Tahoma" panose="020B0604030504040204" pitchFamily="34" charset="0"/>
                <a:ea typeface="Tahoma" panose="020B0604030504040204" pitchFamily="34" charset="0"/>
                <a:cs typeface="Tahoma" panose="020B0604030504040204" pitchFamily="34" charset="0"/>
              </a:rPr>
              <a:t>(3), 570-587.</a:t>
            </a:r>
          </a:p>
          <a:p>
            <a:pPr marL="0" indent="0">
              <a:spcAft>
                <a:spcPts val="0"/>
              </a:spcAft>
              <a:buNone/>
            </a:pPr>
            <a:endParaRPr lang="en-US" sz="16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Dependence on Particular Research Methods May Restrict our Understanding of MOOCs.</a:t>
            </a:r>
            <a:r>
              <a:rPr lang="en-US" sz="2400" b="1" dirty="0">
                <a:latin typeface="Tahoma" panose="020B0604030504040204" pitchFamily="34" charset="0"/>
                <a:ea typeface="Tahoma" panose="020B0604030504040204" pitchFamily="34" charset="0"/>
                <a:cs typeface="Tahoma" panose="020B0604030504040204" pitchFamily="34" charset="0"/>
              </a:rPr>
              <a:t>”</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George </a:t>
            </a:r>
            <a:r>
              <a:rPr lang="en-US" sz="1400" b="1" dirty="0" err="1">
                <a:solidFill>
                  <a:schemeClr val="tx1"/>
                </a:solidFill>
                <a:latin typeface="Tahoma" panose="020B0604030504040204" pitchFamily="34" charset="0"/>
                <a:ea typeface="Tahoma" panose="020B0604030504040204" pitchFamily="34" charset="0"/>
                <a:cs typeface="Tahoma" panose="020B0604030504040204" pitchFamily="34" charset="0"/>
              </a:rPr>
              <a:t>Veletsianos</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&amp; Peter Shepherdson’s Study (2016). Systematic Analysis and Synthesis of the Empirical MOOC Literature Published in 2013-2015. </a:t>
            </a:r>
            <a:r>
              <a:rPr lang="en-US" sz="1400" b="1" i="1" dirty="0">
                <a:solidFill>
                  <a:schemeClr val="tx1"/>
                </a:solidFill>
                <a:latin typeface="Tahoma" panose="020B0604030504040204" pitchFamily="34" charset="0"/>
                <a:ea typeface="Tahoma" panose="020B0604030504040204" pitchFamily="34" charset="0"/>
                <a:cs typeface="Tahoma" panose="020B0604030504040204" pitchFamily="34" charset="0"/>
              </a:rPr>
              <a:t>IRRODL</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3"/>
              </a:rPr>
              <a:t>http://www.irrodl.org/index.php/irrodl/article/view/2448/3655</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lvl="1">
              <a:lnSpc>
                <a:spcPct val="170000"/>
              </a:lnSpc>
            </a:pP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FFFB205-37CD-4A33-AE6A-585D0A9E2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3696" y="4292093"/>
            <a:ext cx="1670303" cy="2091145"/>
          </a:xfrm>
          <a:prstGeom prst="rect">
            <a:avLst/>
          </a:prstGeom>
        </p:spPr>
      </p:pic>
      <p:pic>
        <p:nvPicPr>
          <p:cNvPr id="6" name="Picture 5">
            <a:extLst>
              <a:ext uri="{FF2B5EF4-FFF2-40B4-BE49-F238E27FC236}">
                <a16:creationId xmlns:a16="http://schemas.microsoft.com/office/drawing/2014/main" id="{59D473D2-263F-4E08-84EE-C521818F8D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529" t="5636" r="31694"/>
          <a:stretch/>
        </p:blipFill>
        <p:spPr>
          <a:xfrm>
            <a:off x="7455407" y="1199785"/>
            <a:ext cx="1670303" cy="2228883"/>
          </a:xfrm>
          <a:prstGeom prst="rect">
            <a:avLst/>
          </a:prstGeom>
        </p:spPr>
      </p:pic>
      <p:pic>
        <p:nvPicPr>
          <p:cNvPr id="8" name="Picture 7">
            <a:extLst>
              <a:ext uri="{FF2B5EF4-FFF2-40B4-BE49-F238E27FC236}">
                <a16:creationId xmlns:a16="http://schemas.microsoft.com/office/drawing/2014/main" id="{993A97C1-07F9-46FE-A461-D29DCC2CAED9}"/>
              </a:ext>
            </a:extLst>
          </p:cNvPr>
          <p:cNvPicPr>
            <a:picLocks noChangeAspect="1"/>
          </p:cNvPicPr>
          <p:nvPr/>
        </p:nvPicPr>
        <p:blipFill rotWithShape="1">
          <a:blip r:embed="rId6"/>
          <a:srcRect l="18666" t="22906" r="15333" b="7610"/>
          <a:stretch/>
        </p:blipFill>
        <p:spPr>
          <a:xfrm>
            <a:off x="7455407" y="3281758"/>
            <a:ext cx="1706880" cy="1010335"/>
          </a:xfrm>
          <a:prstGeom prst="rect">
            <a:avLst/>
          </a:prstGeom>
        </p:spPr>
      </p:pic>
    </p:spTree>
    <p:extLst>
      <p:ext uri="{BB962C8B-B14F-4D97-AF65-F5344CB8AC3E}">
        <p14:creationId xmlns:p14="http://schemas.microsoft.com/office/powerpoint/2010/main" val="3883480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794768"/>
            <a:ext cx="7613178" cy="1887472"/>
          </a:xfrm>
        </p:spPr>
        <p:txBody>
          <a:bodyPr/>
          <a:lstStyle/>
          <a:p>
            <a:pPr algn="ctr"/>
            <a:r>
              <a:rPr lang="en-US" sz="6000" dirty="0"/>
              <a:t>Research Focus and Purpose</a:t>
            </a:r>
          </a:p>
        </p:txBody>
      </p:sp>
      <p:pic>
        <p:nvPicPr>
          <p:cNvPr id="8" name="Picture 8" descr="https://www.openeducationeuropa.eu/sites/default/files/legacy_files/news/MOOC_research_spotlight.gif">
            <a:extLst>
              <a:ext uri="{FF2B5EF4-FFF2-40B4-BE49-F238E27FC236}">
                <a16:creationId xmlns:a16="http://schemas.microsoft.com/office/drawing/2014/main" id="{3082CD53-A55F-4BBC-A5E3-5337A8BA1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8300"/>
            <a:ext cx="3841913" cy="29749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25A63F-88F3-4AB5-BFAC-689D12B69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22" y="3088300"/>
            <a:ext cx="4773337" cy="2974932"/>
          </a:xfrm>
          <a:prstGeom prst="rect">
            <a:avLst/>
          </a:prstGeom>
        </p:spPr>
      </p:pic>
    </p:spTree>
    <p:extLst>
      <p:ext uri="{BB962C8B-B14F-4D97-AF65-F5344CB8AC3E}">
        <p14:creationId xmlns:p14="http://schemas.microsoft.com/office/powerpoint/2010/main" val="3154124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6717"/>
            <a:ext cx="7886700" cy="994172"/>
          </a:xfrm>
        </p:spPr>
        <p:txBody>
          <a:bodyPr>
            <a:normAutofit/>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MOOC Study #1: MOOC Research</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7923" y="3082751"/>
            <a:ext cx="6150077" cy="369332"/>
          </a:xfrm>
          <a:prstGeom prst="rect">
            <a:avLst/>
          </a:prstGeom>
        </p:spPr>
        <p:txBody>
          <a:bodyPr wrap="square">
            <a:spAutoFit/>
          </a:bodyPr>
          <a:lstStyle/>
          <a:p>
            <a:pPr defTabSz="685800">
              <a:defRP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0F3A225-A388-4E23-9437-933AE975D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318" y="3876519"/>
            <a:ext cx="4624931" cy="2981481"/>
          </a:xfrm>
          <a:prstGeom prst="rect">
            <a:avLst/>
          </a:prstGeom>
        </p:spPr>
      </p:pic>
      <p:sp>
        <p:nvSpPr>
          <p:cNvPr id="3" name="Rectangle 2">
            <a:extLst>
              <a:ext uri="{FF2B5EF4-FFF2-40B4-BE49-F238E27FC236}">
                <a16:creationId xmlns:a16="http://schemas.microsoft.com/office/drawing/2014/main" id="{2889498F-4244-4987-998C-FE3ED4D8D689}"/>
              </a:ext>
            </a:extLst>
          </p:cNvPr>
          <p:cNvSpPr/>
          <p:nvPr/>
        </p:nvSpPr>
        <p:spPr>
          <a:xfrm>
            <a:off x="628650" y="1959769"/>
            <a:ext cx="8343900" cy="1694503"/>
          </a:xfrm>
          <a:prstGeom prst="rect">
            <a:avLst/>
          </a:prstGeom>
        </p:spPr>
        <p:txBody>
          <a:bodyPr wrap="square">
            <a:spAutoFit/>
          </a:bodyPr>
          <a:lstStyle/>
          <a:p>
            <a:pPr algn="ctr" defTabSz="685800">
              <a:lnSpc>
                <a:spcPct val="160000"/>
              </a:lnSpc>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A Systematic Review of Research Methods and Topics of the Empirical MOOC Literature (2014-2016) </a:t>
            </a:r>
          </a:p>
          <a:p>
            <a:pPr algn="ctr" defTabSz="685800">
              <a:lnSpc>
                <a:spcPct val="160000"/>
              </a:lnSpc>
            </a:pPr>
            <a:r>
              <a:rPr lang="en-US" sz="135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 Systematic Review of Research Methods and Topics of the Empirical MOOC Literature (2014-2016). </a:t>
            </a:r>
            <a:r>
              <a:rPr lang="en-US" sz="1350" b="1" i="1" dirty="0">
                <a:solidFill>
                  <a:srgbClr val="0070C0"/>
                </a:solidFill>
                <a:latin typeface="Tahoma" panose="020B0604030504040204" pitchFamily="34" charset="0"/>
                <a:ea typeface="Tahoma" panose="020B0604030504040204" pitchFamily="34" charset="0"/>
                <a:cs typeface="Tahoma" panose="020B0604030504040204" pitchFamily="34" charset="0"/>
              </a:rPr>
              <a:t>The Internet and Higher Education. </a:t>
            </a:r>
            <a:r>
              <a:rPr lang="en-US" sz="1350" b="1" dirty="0">
                <a:solidFill>
                  <a:srgbClr val="0070C0"/>
                </a:solidFill>
                <a:latin typeface="Tahoma" panose="020B0604030504040204" pitchFamily="34" charset="0"/>
                <a:ea typeface="Tahoma" panose="020B0604030504040204" pitchFamily="34" charset="0"/>
                <a:cs typeface="Tahoma" panose="020B0604030504040204" pitchFamily="34" charset="0"/>
              </a:rPr>
              <a:t>37,31-39.</a:t>
            </a:r>
          </a:p>
        </p:txBody>
      </p:sp>
    </p:spTree>
    <p:extLst>
      <p:ext uri="{BB962C8B-B14F-4D97-AF65-F5344CB8AC3E}">
        <p14:creationId xmlns:p14="http://schemas.microsoft.com/office/powerpoint/2010/main" val="1352056163"/>
      </p:ext>
    </p:extLst>
  </p:cSld>
  <p:clrMapOvr>
    <a:masterClrMapping/>
  </p:clrMapOvr>
  <mc:AlternateContent xmlns:mc="http://schemas.openxmlformats.org/markup-compatibility/2006" xmlns:p14="http://schemas.microsoft.com/office/powerpoint/2010/main">
    <mc:Choice Requires="p14">
      <p:transition spd="slow" p14:dur="2000" advTm="72939"/>
    </mc:Choice>
    <mc:Fallback xmlns="">
      <p:transition spd="slow" advTm="72939"/>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477982"/>
            <a:ext cx="8046841" cy="1485900"/>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Rationale…</a:t>
            </a:r>
            <a:br>
              <a:rPr lang="en-US" sz="4400" dirty="0">
                <a:latin typeface="Tahoma" panose="020B0604030504040204" pitchFamily="34" charset="0"/>
                <a:ea typeface="Tahoma" panose="020B0604030504040204" pitchFamily="34" charset="0"/>
                <a:cs typeface="Tahoma" panose="020B0604030504040204" pitchFamily="34" charset="0"/>
              </a:rPr>
            </a:br>
            <a:r>
              <a:rPr lang="en-US" sz="4400" dirty="0">
                <a:latin typeface="Tahoma" panose="020B0604030504040204" pitchFamily="34" charset="0"/>
                <a:ea typeface="Tahoma" panose="020B0604030504040204" pitchFamily="34" charset="0"/>
                <a:cs typeface="Tahoma" panose="020B0604030504040204" pitchFamily="34" charset="0"/>
              </a:rPr>
              <a:t>R</a:t>
            </a:r>
            <a:r>
              <a:rPr lang="en-US" altLang="zh-CN" sz="4400" dirty="0">
                <a:latin typeface="Tahoma" panose="020B0604030504040204" pitchFamily="34" charset="0"/>
                <a:ea typeface="Tahoma" panose="020B0604030504040204" pitchFamily="34" charset="0"/>
                <a:cs typeface="Tahoma" panose="020B0604030504040204" pitchFamily="34" charset="0"/>
              </a:rPr>
              <a:t>esearch Background</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597494" y="2091759"/>
            <a:ext cx="7778479" cy="3846225"/>
          </a:xfrm>
        </p:spPr>
        <p:txBody>
          <a:bodyPr>
            <a:noAutofit/>
          </a:bodyPr>
          <a:lstStyle/>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MOOCs can be beneficial to both learners and instructors </a:t>
            </a:r>
          </a:p>
          <a:p>
            <a:pPr marL="914400" lvl="2" indent="0">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(Hew &amp; Cheung, 2014)</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Instructors are one of the five main components of MOOCs; the other four are learners, topic, material, and context </a:t>
            </a:r>
          </a:p>
          <a:p>
            <a:pPr marL="914400" lvl="2" indent="0">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(Kop, 2011 )</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Few studies have examined instructional design from MOOC instructors’ perspectives </a:t>
            </a:r>
          </a:p>
          <a:p>
            <a:pPr marL="914400" lvl="2" indent="0">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a:t>
            </a:r>
            <a:r>
              <a:rPr lang="en-US" sz="1800" b="1" dirty="0" err="1">
                <a:latin typeface="Tahoma" panose="020B0604030504040204" pitchFamily="34" charset="0"/>
                <a:ea typeface="Tahoma" panose="020B0604030504040204" pitchFamily="34" charset="0"/>
                <a:cs typeface="Tahoma" panose="020B0604030504040204" pitchFamily="34" charset="0"/>
              </a:rPr>
              <a:t>Margaryan</a:t>
            </a:r>
            <a:r>
              <a:rPr lang="en-US" sz="1800" b="1" dirty="0">
                <a:latin typeface="Tahoma" panose="020B0604030504040204" pitchFamily="34" charset="0"/>
                <a:ea typeface="Tahoma" panose="020B0604030504040204" pitchFamily="34" charset="0"/>
                <a:cs typeface="Tahoma" panose="020B0604030504040204" pitchFamily="34" charset="0"/>
              </a:rPr>
              <a:t> et al., 2015; Ross, Sinclair, Knox, Bayne, &amp; Macleod, 2014; Watson et al., 2016)</a:t>
            </a:r>
          </a:p>
        </p:txBody>
      </p:sp>
    </p:spTree>
    <p:extLst>
      <p:ext uri="{BB962C8B-B14F-4D97-AF65-F5344CB8AC3E}">
        <p14:creationId xmlns:p14="http://schemas.microsoft.com/office/powerpoint/2010/main" val="3916647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267532"/>
            <a:ext cx="8210648" cy="1817300"/>
          </a:xfrm>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8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e 5">
            <a:extLst>
              <a:ext uri="{FF2B5EF4-FFF2-40B4-BE49-F238E27FC236}">
                <a16:creationId xmlns:a16="http://schemas.microsoft.com/office/drawing/2014/main" id="{5FC5A53D-4BDB-4C4D-979E-4C90E3E48345}"/>
              </a:ext>
            </a:extLst>
          </p:cNvPr>
          <p:cNvGraphicFramePr>
            <a:graphicFrameLocks noGrp="1"/>
          </p:cNvGraphicFramePr>
          <p:nvPr>
            <p:extLst>
              <p:ext uri="{D42A27DB-BD31-4B8C-83A1-F6EECF244321}">
                <p14:modId xmlns:p14="http://schemas.microsoft.com/office/powerpoint/2010/main" val="1926140573"/>
              </p:ext>
            </p:extLst>
          </p:nvPr>
        </p:nvGraphicFramePr>
        <p:xfrm>
          <a:off x="156455" y="2231136"/>
          <a:ext cx="8935385" cy="3888411"/>
        </p:xfrm>
        <a:graphic>
          <a:graphicData uri="http://schemas.openxmlformats.org/drawingml/2006/table">
            <a:tbl>
              <a:tblPr firstRow="1" firstCol="1" bandRow="1">
                <a:tableStyleId>{7E9639D4-E3E2-4D34-9284-5A2195B3D0D7}</a:tableStyleId>
              </a:tblPr>
              <a:tblGrid>
                <a:gridCol w="2564566">
                  <a:extLst>
                    <a:ext uri="{9D8B030D-6E8A-4147-A177-3AD203B41FA5}">
                      <a16:colId xmlns:a16="http://schemas.microsoft.com/office/drawing/2014/main" val="20000"/>
                    </a:ext>
                  </a:extLst>
                </a:gridCol>
                <a:gridCol w="1902091">
                  <a:extLst>
                    <a:ext uri="{9D8B030D-6E8A-4147-A177-3AD203B41FA5}">
                      <a16:colId xmlns:a16="http://schemas.microsoft.com/office/drawing/2014/main" val="20001"/>
                    </a:ext>
                  </a:extLst>
                </a:gridCol>
                <a:gridCol w="2234364">
                  <a:extLst>
                    <a:ext uri="{9D8B030D-6E8A-4147-A177-3AD203B41FA5}">
                      <a16:colId xmlns:a16="http://schemas.microsoft.com/office/drawing/2014/main" val="20002"/>
                    </a:ext>
                  </a:extLst>
                </a:gridCol>
                <a:gridCol w="2234364">
                  <a:extLst>
                    <a:ext uri="{9D8B030D-6E8A-4147-A177-3AD203B41FA5}">
                      <a16:colId xmlns:a16="http://schemas.microsoft.com/office/drawing/2014/main" val="20003"/>
                    </a:ext>
                  </a:extLst>
                </a:gridCol>
              </a:tblGrid>
              <a:tr h="775111">
                <a:tc>
                  <a:txBody>
                    <a:bodyPr/>
                    <a:lstStyle/>
                    <a:p>
                      <a:pPr marL="0" marR="0">
                        <a:lnSpc>
                          <a:spcPct val="200000"/>
                        </a:lnSpc>
                        <a:spcBef>
                          <a:spcPts val="0"/>
                        </a:spcBef>
                        <a:spcAft>
                          <a:spcPts val="0"/>
                        </a:spcAft>
                      </a:pPr>
                      <a:r>
                        <a:rPr lang="en-US" sz="2000" dirty="0">
                          <a:effectLst/>
                        </a:rPr>
                        <a:t> </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Quantitative </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Qualitative </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Mixed methods</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0"/>
                  </a:ext>
                </a:extLst>
              </a:tr>
              <a:tr h="659206">
                <a:tc>
                  <a:txBody>
                    <a:bodyPr/>
                    <a:lstStyle/>
                    <a:p>
                      <a:pPr marL="0" marR="0">
                        <a:lnSpc>
                          <a:spcPct val="200000"/>
                        </a:lnSpc>
                        <a:spcBef>
                          <a:spcPts val="0"/>
                        </a:spcBef>
                        <a:spcAft>
                          <a:spcPts val="0"/>
                        </a:spcAft>
                      </a:pPr>
                      <a:r>
                        <a:rPr lang="en-US" sz="2000" dirty="0">
                          <a:effectLst/>
                        </a:rPr>
                        <a:t>Student-focused</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39</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9</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26</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659206">
                <a:tc>
                  <a:txBody>
                    <a:bodyPr/>
                    <a:lstStyle/>
                    <a:p>
                      <a:pPr marL="0" marR="0">
                        <a:lnSpc>
                          <a:spcPct val="200000"/>
                        </a:lnSpc>
                        <a:spcBef>
                          <a:spcPts val="0"/>
                        </a:spcBef>
                        <a:spcAft>
                          <a:spcPts val="0"/>
                        </a:spcAft>
                      </a:pPr>
                      <a:r>
                        <a:rPr lang="en-US" sz="2000" dirty="0">
                          <a:effectLst/>
                        </a:rPr>
                        <a:t>Design-focused</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19</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12</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17</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779592">
                <a:tc>
                  <a:txBody>
                    <a:bodyPr/>
                    <a:lstStyle/>
                    <a:p>
                      <a:pPr marL="0" marR="0">
                        <a:lnSpc>
                          <a:spcPct val="200000"/>
                        </a:lnSpc>
                        <a:spcBef>
                          <a:spcPts val="0"/>
                        </a:spcBef>
                        <a:spcAft>
                          <a:spcPts val="0"/>
                        </a:spcAft>
                      </a:pPr>
                      <a:r>
                        <a:rPr lang="en-US" sz="2000" dirty="0">
                          <a:effectLst/>
                        </a:rPr>
                        <a:t>Context and impact</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9</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6</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5</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3"/>
                  </a:ext>
                </a:extLst>
              </a:tr>
              <a:tr h="1015296">
                <a:tc>
                  <a:txBody>
                    <a:bodyPr/>
                    <a:lstStyle/>
                    <a:p>
                      <a:pPr marL="0" marR="0">
                        <a:lnSpc>
                          <a:spcPct val="200000"/>
                        </a:lnSpc>
                        <a:spcBef>
                          <a:spcPts val="0"/>
                        </a:spcBef>
                        <a:spcAft>
                          <a:spcPts val="0"/>
                        </a:spcAft>
                      </a:pPr>
                      <a:r>
                        <a:rPr lang="en-US" sz="2000" dirty="0">
                          <a:effectLst/>
                        </a:rPr>
                        <a:t>Instructor-focused</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0</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3</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2</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77637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267532"/>
            <a:ext cx="8210648" cy="1817300"/>
          </a:xfrm>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8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7">
            <a:extLst>
              <a:ext uri="{FF2B5EF4-FFF2-40B4-BE49-F238E27FC236}">
                <a16:creationId xmlns:a16="http://schemas.microsoft.com/office/drawing/2014/main" id="{6D406ABF-6192-41A2-AFB7-DA4AD0523678}"/>
              </a:ext>
            </a:extLst>
          </p:cNvPr>
          <p:cNvGraphicFramePr>
            <a:graphicFrameLocks noGrp="1"/>
          </p:cNvGraphicFramePr>
          <p:nvPr>
            <p:ph idx="1"/>
            <p:extLst/>
          </p:nvPr>
        </p:nvGraphicFramePr>
        <p:xfrm>
          <a:off x="1447368" y="2186053"/>
          <a:ext cx="6662489" cy="4141348"/>
        </p:xfrm>
        <a:graphic>
          <a:graphicData uri="http://schemas.openxmlformats.org/drawingml/2006/table">
            <a:tbl>
              <a:tblPr firstRow="1" firstCol="1" bandRow="1">
                <a:tableStyleId>{7E9639D4-E3E2-4D34-9284-5A2195B3D0D7}</a:tableStyleId>
              </a:tblPr>
              <a:tblGrid>
                <a:gridCol w="381089">
                  <a:extLst>
                    <a:ext uri="{9D8B030D-6E8A-4147-A177-3AD203B41FA5}">
                      <a16:colId xmlns:a16="http://schemas.microsoft.com/office/drawing/2014/main" val="20000"/>
                    </a:ext>
                  </a:extLst>
                </a:gridCol>
                <a:gridCol w="5520019">
                  <a:extLst>
                    <a:ext uri="{9D8B030D-6E8A-4147-A177-3AD203B41FA5}">
                      <a16:colId xmlns:a16="http://schemas.microsoft.com/office/drawing/2014/main" val="20001"/>
                    </a:ext>
                  </a:extLst>
                </a:gridCol>
                <a:gridCol w="761381">
                  <a:extLst>
                    <a:ext uri="{9D8B030D-6E8A-4147-A177-3AD203B41FA5}">
                      <a16:colId xmlns:a16="http://schemas.microsoft.com/office/drawing/2014/main" val="20002"/>
                    </a:ext>
                  </a:extLst>
                </a:gridCol>
              </a:tblGrid>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No.</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Total</a:t>
                      </a:r>
                    </a:p>
                  </a:txBody>
                  <a:tcPr marL="37737" marR="37737" marT="37737" marB="37737"/>
                </a:tc>
                <a:extLst>
                  <a:ext uri="{0D108BD9-81ED-4DB2-BD59-A6C34878D82A}">
                    <a16:rowId xmlns:a16="http://schemas.microsoft.com/office/drawing/2014/main" val="10000"/>
                  </a:ext>
                </a:extLst>
              </a:tr>
              <a:tr h="355300">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International Review of Research in Open and Distance Learning (IRRODL)</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31</a:t>
                      </a:r>
                    </a:p>
                  </a:txBody>
                  <a:tcPr marL="37737" marR="37737" marT="37737" marB="37737"/>
                </a:tc>
                <a:extLst>
                  <a:ext uri="{0D108BD9-81ED-4DB2-BD59-A6C34878D82A}">
                    <a16:rowId xmlns:a16="http://schemas.microsoft.com/office/drawing/2014/main" val="10001"/>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2</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Computers &amp; Education</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12</a:t>
                      </a:r>
                    </a:p>
                  </a:txBody>
                  <a:tcPr marL="37737" marR="37737" marT="37737" marB="37737"/>
                </a:tc>
                <a:extLst>
                  <a:ext uri="{0D108BD9-81ED-4DB2-BD59-A6C34878D82A}">
                    <a16:rowId xmlns:a16="http://schemas.microsoft.com/office/drawing/2014/main" val="10002"/>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3</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British Journal of Educational Technology</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9</a:t>
                      </a:r>
                    </a:p>
                  </a:txBody>
                  <a:tcPr marL="37737" marR="37737" marT="37737" marB="37737"/>
                </a:tc>
                <a:extLst>
                  <a:ext uri="{0D108BD9-81ED-4DB2-BD59-A6C34878D82A}">
                    <a16:rowId xmlns:a16="http://schemas.microsoft.com/office/drawing/2014/main" val="10003"/>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4</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Online Learning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7</a:t>
                      </a:r>
                    </a:p>
                  </a:txBody>
                  <a:tcPr marL="37737" marR="37737" marT="37737" marB="37737"/>
                </a:tc>
                <a:extLst>
                  <a:ext uri="{0D108BD9-81ED-4DB2-BD59-A6C34878D82A}">
                    <a16:rowId xmlns:a16="http://schemas.microsoft.com/office/drawing/2014/main" val="10004"/>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Distance Education</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5"/>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6</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Educational Media International</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6"/>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7</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Internet and Higher Education</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7"/>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8</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 of Computer Assisted Learning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8"/>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9</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Computers in Human Behavior</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4</a:t>
                      </a:r>
                    </a:p>
                  </a:txBody>
                  <a:tcPr marL="37737" marR="37737" marT="37737" marB="37737"/>
                </a:tc>
                <a:extLst>
                  <a:ext uri="{0D108BD9-81ED-4DB2-BD59-A6C34878D82A}">
                    <a16:rowId xmlns:a16="http://schemas.microsoft.com/office/drawing/2014/main" val="10009"/>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10</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Open Learning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4</a:t>
                      </a:r>
                    </a:p>
                  </a:txBody>
                  <a:tcPr marL="37737" marR="37737" marT="37737" marB="37737"/>
                </a:tc>
                <a:extLst>
                  <a:ext uri="{0D108BD9-81ED-4DB2-BD59-A6C34878D82A}">
                    <a16:rowId xmlns:a16="http://schemas.microsoft.com/office/drawing/2014/main" val="10010"/>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11</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 of Online Learning and Teaching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3</a:t>
                      </a:r>
                    </a:p>
                  </a:txBody>
                  <a:tcPr marL="37737" marR="37737" marT="37737" marB="37737"/>
                </a:tc>
                <a:extLst>
                  <a:ext uri="{0D108BD9-81ED-4DB2-BD59-A6C34878D82A}">
                    <a16:rowId xmlns:a16="http://schemas.microsoft.com/office/drawing/2014/main" val="10011"/>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12</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 of Asynchronous Learning Network</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3</a:t>
                      </a:r>
                    </a:p>
                  </a:txBody>
                  <a:tcPr marL="37737" marR="37737" marT="37737" marB="3773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6994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985709"/>
            <a:ext cx="8058150" cy="803053"/>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Findings </a:t>
            </a:r>
            <a:r>
              <a:rPr lang="en-US" altLang="zh-CN" sz="18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a:t>
            </a:r>
            <a:b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Country of MOOC Delivery and MOOC Research </a:t>
            </a:r>
            <a:endPar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05EA39F-75AA-492B-A8F8-854411D925A7}"/>
              </a:ext>
            </a:extLst>
          </p:cNvPr>
          <p:cNvPicPr>
            <a:picLocks noChangeAspect="1"/>
          </p:cNvPicPr>
          <p:nvPr/>
        </p:nvPicPr>
        <p:blipFill>
          <a:blip r:embed="rId3"/>
          <a:stretch>
            <a:fillRect/>
          </a:stretch>
        </p:blipFill>
        <p:spPr>
          <a:xfrm>
            <a:off x="1564660" y="2306545"/>
            <a:ext cx="6014680" cy="3911489"/>
          </a:xfrm>
          <a:prstGeom prst="rect">
            <a:avLst/>
          </a:prstGeom>
        </p:spPr>
      </p:pic>
      <p:pic>
        <p:nvPicPr>
          <p:cNvPr id="7" name="Picture 6">
            <a:extLst>
              <a:ext uri="{FF2B5EF4-FFF2-40B4-BE49-F238E27FC236}">
                <a16:creationId xmlns:a16="http://schemas.microsoft.com/office/drawing/2014/main" id="{67BEE2E6-BC5A-4676-AE33-9E0E5175E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214" y="2891183"/>
            <a:ext cx="3147126" cy="1798512"/>
          </a:xfrm>
          <a:prstGeom prst="rect">
            <a:avLst/>
          </a:prstGeom>
        </p:spPr>
      </p:pic>
      <p:pic>
        <p:nvPicPr>
          <p:cNvPr id="8" name="Picture 7">
            <a:extLst>
              <a:ext uri="{FF2B5EF4-FFF2-40B4-BE49-F238E27FC236}">
                <a16:creationId xmlns:a16="http://schemas.microsoft.com/office/drawing/2014/main" id="{4A21458E-7DD0-4A6B-BCD3-3D146AF1FB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869" y="2257762"/>
            <a:ext cx="7138799" cy="4079663"/>
          </a:xfrm>
          <a:prstGeom prst="rect">
            <a:avLst/>
          </a:prstGeom>
        </p:spPr>
      </p:pic>
      <p:sp>
        <p:nvSpPr>
          <p:cNvPr id="9" name="Rectangle 8">
            <a:extLst>
              <a:ext uri="{FF2B5EF4-FFF2-40B4-BE49-F238E27FC236}">
                <a16:creationId xmlns:a16="http://schemas.microsoft.com/office/drawing/2014/main" id="{3E549491-18A7-4692-939E-A4D431AD607C}"/>
              </a:ext>
            </a:extLst>
          </p:cNvPr>
          <p:cNvSpPr/>
          <p:nvPr/>
        </p:nvSpPr>
        <p:spPr>
          <a:xfrm>
            <a:off x="1262236" y="2054983"/>
            <a:ext cx="7338839" cy="369332"/>
          </a:xfrm>
          <a:prstGeom prst="rect">
            <a:avLst/>
          </a:prstGeom>
        </p:spPr>
        <p:txBody>
          <a:bodyPr wrap="square">
            <a:spAutoFit/>
          </a:bodyPr>
          <a:lstStyle/>
          <a:p>
            <a:pPr defTabSz="685800"/>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Location of MOOC Research Team Members (2014-2016</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4007405398"/>
      </p:ext>
    </p:extLst>
  </p:cSld>
  <p:clrMapOvr>
    <a:masterClrMapping/>
  </p:clrMapOvr>
  <mc:AlternateContent xmlns:mc="http://schemas.openxmlformats.org/markup-compatibility/2006" xmlns:p14="http://schemas.microsoft.com/office/powerpoint/2010/main">
    <mc:Choice Requires="p14">
      <p:transition spd="slow" p14:dur="2000" advTm="15331"/>
    </mc:Choice>
    <mc:Fallback xmlns="">
      <p:transition spd="slow" advTm="153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Some Weird Things Going On…</a:t>
            </a:r>
          </a:p>
        </p:txBody>
      </p:sp>
      <p:pic>
        <p:nvPicPr>
          <p:cNvPr id="5" name="Picture 4">
            <a:extLst>
              <a:ext uri="{FF2B5EF4-FFF2-40B4-BE49-F238E27FC236}">
                <a16:creationId xmlns:a16="http://schemas.microsoft.com/office/drawing/2014/main" id="{542CE386-1142-4979-A5B3-BED600626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8109" y="3112109"/>
            <a:ext cx="3745892" cy="3745892"/>
          </a:xfrm>
          <a:prstGeom prst="rect">
            <a:avLst/>
          </a:prstGeom>
        </p:spPr>
      </p:pic>
      <p:pic>
        <p:nvPicPr>
          <p:cNvPr id="7" name="Picture 6">
            <a:extLst>
              <a:ext uri="{FF2B5EF4-FFF2-40B4-BE49-F238E27FC236}">
                <a16:creationId xmlns:a16="http://schemas.microsoft.com/office/drawing/2014/main" id="{4741B383-26DD-4E16-BCB8-DACBADFE4913}"/>
              </a:ext>
            </a:extLst>
          </p:cNvPr>
          <p:cNvPicPr>
            <a:picLocks noChangeAspect="1"/>
          </p:cNvPicPr>
          <p:nvPr/>
        </p:nvPicPr>
        <p:blipFill rotWithShape="1">
          <a:blip r:embed="rId3"/>
          <a:srcRect l="11417" t="16552" r="8663" b="689"/>
          <a:stretch/>
        </p:blipFill>
        <p:spPr>
          <a:xfrm>
            <a:off x="0" y="3178413"/>
            <a:ext cx="5151422" cy="3679587"/>
          </a:xfrm>
          <a:prstGeom prst="rect">
            <a:avLst/>
          </a:prstGeom>
        </p:spPr>
      </p:pic>
      <p:pic>
        <p:nvPicPr>
          <p:cNvPr id="8" name="Picture 7">
            <a:extLst>
              <a:ext uri="{FF2B5EF4-FFF2-40B4-BE49-F238E27FC236}">
                <a16:creationId xmlns:a16="http://schemas.microsoft.com/office/drawing/2014/main" id="{FA8A3D7C-BECC-497B-9E23-A4D16CBB328A}"/>
              </a:ext>
            </a:extLst>
          </p:cNvPr>
          <p:cNvPicPr>
            <a:picLocks noChangeAspect="1"/>
          </p:cNvPicPr>
          <p:nvPr/>
        </p:nvPicPr>
        <p:blipFill rotWithShape="1">
          <a:blip r:embed="rId4">
            <a:extLst>
              <a:ext uri="{28A0092B-C50C-407E-A947-70E740481C1C}">
                <a14:useLocalDpi xmlns:a14="http://schemas.microsoft.com/office/drawing/2010/main" val="0"/>
              </a:ext>
            </a:extLst>
          </a:blip>
          <a:srcRect t="21093" r="2255"/>
          <a:stretch/>
        </p:blipFill>
        <p:spPr>
          <a:xfrm>
            <a:off x="680913" y="4912779"/>
            <a:ext cx="1797353" cy="815541"/>
          </a:xfrm>
          <a:prstGeom prst="rect">
            <a:avLst/>
          </a:prstGeom>
        </p:spPr>
      </p:pic>
      <p:pic>
        <p:nvPicPr>
          <p:cNvPr id="10" name="Picture 9">
            <a:extLst>
              <a:ext uri="{FF2B5EF4-FFF2-40B4-BE49-F238E27FC236}">
                <a16:creationId xmlns:a16="http://schemas.microsoft.com/office/drawing/2014/main" id="{FFBF417A-B574-439A-BBE1-A73741E603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3824" y="5033577"/>
            <a:ext cx="765258" cy="573944"/>
          </a:xfrm>
          <a:prstGeom prst="rect">
            <a:avLst/>
          </a:prstGeom>
        </p:spPr>
      </p:pic>
    </p:spTree>
    <p:extLst>
      <p:ext uri="{BB962C8B-B14F-4D97-AF65-F5344CB8AC3E}">
        <p14:creationId xmlns:p14="http://schemas.microsoft.com/office/powerpoint/2010/main" val="3542950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267532"/>
            <a:ext cx="8210648" cy="1817300"/>
          </a:xfrm>
          <a:solidFill>
            <a:schemeClr val="bg1"/>
          </a:solidFill>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8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778000" y="2084832"/>
            <a:ext cx="5702300" cy="646331"/>
          </a:xfrm>
          <a:prstGeom prst="rect">
            <a:avLst/>
          </a:prstGeom>
        </p:spPr>
        <p:txBody>
          <a:bodyPr wrap="square">
            <a:spAutoFit/>
          </a:bodyPr>
          <a:lstStyle/>
          <a:p>
            <a:r>
              <a:rPr lang="en-US" b="1" dirty="0"/>
              <a:t>RQ1: What are the research methods researchers employed in empirical MOOC studies?</a:t>
            </a:r>
          </a:p>
        </p:txBody>
      </p:sp>
      <p:graphicFrame>
        <p:nvGraphicFramePr>
          <p:cNvPr id="5" name="Chart 4">
            <a:extLst>
              <a:ext uri="{FF2B5EF4-FFF2-40B4-BE49-F238E27FC236}">
                <a16:creationId xmlns:a16="http://schemas.microsoft.com/office/drawing/2014/main" id="{498F4C5F-C1CC-4E02-97A0-1CD6D0AC88C8}"/>
              </a:ext>
            </a:extLst>
          </p:cNvPr>
          <p:cNvGraphicFramePr/>
          <p:nvPr>
            <p:extLst>
              <p:ext uri="{D42A27DB-BD31-4B8C-83A1-F6EECF244321}">
                <p14:modId xmlns:p14="http://schemas.microsoft.com/office/powerpoint/2010/main" val="4256691489"/>
              </p:ext>
            </p:extLst>
          </p:nvPr>
        </p:nvGraphicFramePr>
        <p:xfrm>
          <a:off x="1077276" y="3057398"/>
          <a:ext cx="7093743" cy="29821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4403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267532"/>
            <a:ext cx="8210648" cy="1817300"/>
          </a:xfrm>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8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778000" y="2084832"/>
            <a:ext cx="5702300" cy="646331"/>
          </a:xfrm>
          <a:prstGeom prst="rect">
            <a:avLst/>
          </a:prstGeom>
        </p:spPr>
        <p:txBody>
          <a:bodyPr wrap="square">
            <a:spAutoFit/>
          </a:bodyPr>
          <a:lstStyle/>
          <a:p>
            <a:r>
              <a:rPr lang="en-US" b="1" dirty="0"/>
              <a:t>RQ1: What are the research methods researchers employed in empirical MOOC studies?</a:t>
            </a:r>
          </a:p>
        </p:txBody>
      </p:sp>
      <p:pic>
        <p:nvPicPr>
          <p:cNvPr id="5" name="Picture 4">
            <a:extLst>
              <a:ext uri="{FF2B5EF4-FFF2-40B4-BE49-F238E27FC236}">
                <a16:creationId xmlns:a16="http://schemas.microsoft.com/office/drawing/2014/main" id="{A1BDD75E-1E44-43F9-9FF3-0D93AEE2AD45}"/>
              </a:ext>
            </a:extLst>
          </p:cNvPr>
          <p:cNvPicPr>
            <a:picLocks noChangeAspect="1"/>
          </p:cNvPicPr>
          <p:nvPr/>
        </p:nvPicPr>
        <p:blipFill>
          <a:blip r:embed="rId3"/>
          <a:stretch>
            <a:fillRect/>
          </a:stretch>
        </p:blipFill>
        <p:spPr>
          <a:xfrm>
            <a:off x="1916080" y="3115499"/>
            <a:ext cx="5416135" cy="3107538"/>
          </a:xfrm>
          <a:prstGeom prst="rect">
            <a:avLst/>
          </a:prstGeom>
        </p:spPr>
      </p:pic>
    </p:spTree>
    <p:extLst>
      <p:ext uri="{BB962C8B-B14F-4D97-AF65-F5344CB8AC3E}">
        <p14:creationId xmlns:p14="http://schemas.microsoft.com/office/powerpoint/2010/main" val="515472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267532"/>
            <a:ext cx="8210648" cy="1817300"/>
          </a:xfrm>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8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778000" y="2084832"/>
            <a:ext cx="5702300" cy="646331"/>
          </a:xfrm>
          <a:prstGeom prst="rect">
            <a:avLst/>
          </a:prstGeom>
        </p:spPr>
        <p:txBody>
          <a:bodyPr wrap="square">
            <a:spAutoFit/>
          </a:bodyPr>
          <a:lstStyle/>
          <a:p>
            <a:r>
              <a:rPr lang="en-US" b="1" dirty="0"/>
              <a:t>RQ1: What are the research methods researchers employed in empirical MOOC studies?</a:t>
            </a:r>
          </a:p>
        </p:txBody>
      </p:sp>
      <p:pic>
        <p:nvPicPr>
          <p:cNvPr id="6" name="Picture 5">
            <a:extLst>
              <a:ext uri="{FF2B5EF4-FFF2-40B4-BE49-F238E27FC236}">
                <a16:creationId xmlns:a16="http://schemas.microsoft.com/office/drawing/2014/main" id="{9C682569-9CBF-4D02-AF27-47C402E669DC}"/>
              </a:ext>
            </a:extLst>
          </p:cNvPr>
          <p:cNvPicPr>
            <a:picLocks noChangeAspect="1"/>
          </p:cNvPicPr>
          <p:nvPr/>
        </p:nvPicPr>
        <p:blipFill>
          <a:blip r:embed="rId3"/>
          <a:stretch>
            <a:fillRect/>
          </a:stretch>
        </p:blipFill>
        <p:spPr>
          <a:xfrm>
            <a:off x="2013095" y="2884631"/>
            <a:ext cx="5561030" cy="3327664"/>
          </a:xfrm>
          <a:prstGeom prst="rect">
            <a:avLst/>
          </a:prstGeom>
        </p:spPr>
      </p:pic>
    </p:spTree>
    <p:extLst>
      <p:ext uri="{BB962C8B-B14F-4D97-AF65-F5344CB8AC3E}">
        <p14:creationId xmlns:p14="http://schemas.microsoft.com/office/powerpoint/2010/main" val="90574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267532"/>
            <a:ext cx="8210648" cy="1817300"/>
          </a:xfrm>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8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274098" y="2353228"/>
            <a:ext cx="6069568" cy="369332"/>
          </a:xfrm>
          <a:prstGeom prst="rect">
            <a:avLst/>
          </a:prstGeom>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Specific Focus of MOOC Research (2014-2016)</a:t>
            </a:r>
            <a:endParaRPr lang="en-US" b="1" dirty="0"/>
          </a:p>
        </p:txBody>
      </p:sp>
      <p:pic>
        <p:nvPicPr>
          <p:cNvPr id="5" name="Picture 4">
            <a:extLst>
              <a:ext uri="{FF2B5EF4-FFF2-40B4-BE49-F238E27FC236}">
                <a16:creationId xmlns:a16="http://schemas.microsoft.com/office/drawing/2014/main" id="{849436DA-C2C4-4E10-A9D1-C083B4950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0732" y="2722560"/>
            <a:ext cx="6177738" cy="3530438"/>
          </a:xfrm>
          <a:prstGeom prst="rect">
            <a:avLst/>
          </a:prstGeom>
        </p:spPr>
      </p:pic>
    </p:spTree>
    <p:extLst>
      <p:ext uri="{BB962C8B-B14F-4D97-AF65-F5344CB8AC3E}">
        <p14:creationId xmlns:p14="http://schemas.microsoft.com/office/powerpoint/2010/main" val="1492868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6717"/>
            <a:ext cx="7886700" cy="994172"/>
          </a:xfrm>
        </p:spPr>
        <p:txBody>
          <a:bodyPr>
            <a:normAutofit/>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MOOC Study #2: MOOC Research</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7923" y="3082751"/>
            <a:ext cx="6150077" cy="369332"/>
          </a:xfrm>
          <a:prstGeom prst="rect">
            <a:avLst/>
          </a:prstGeom>
        </p:spPr>
        <p:txBody>
          <a:bodyPr wrap="square">
            <a:spAutoFit/>
          </a:bodyPr>
          <a:lstStyle/>
          <a:p>
            <a:pPr defTabSz="685800">
              <a:defRP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2889498F-4244-4987-998C-FE3ED4D8D689}"/>
              </a:ext>
            </a:extLst>
          </p:cNvPr>
          <p:cNvSpPr/>
          <p:nvPr/>
        </p:nvSpPr>
        <p:spPr>
          <a:xfrm>
            <a:off x="628650" y="1959769"/>
            <a:ext cx="8058150" cy="1071062"/>
          </a:xfrm>
          <a:prstGeom prst="rect">
            <a:avLst/>
          </a:prstGeom>
        </p:spPr>
        <p:txBody>
          <a:bodyPr wrap="square">
            <a:spAutoFit/>
          </a:bodyPr>
          <a:lstStyle/>
          <a:p>
            <a:pPr algn="ctr" defTabSz="685800"/>
            <a:r>
              <a:rPr lang="en-US" sz="2100" b="1" dirty="0">
                <a:solidFill>
                  <a:prstClr val="black"/>
                </a:solidFill>
                <a:latin typeface="Calibri" panose="020F0502020204030204"/>
              </a:rPr>
              <a:t>A Systematic Review of MOOC Research Methods and Topics: </a:t>
            </a:r>
            <a:endParaRPr lang="en-US" sz="2100" dirty="0">
              <a:solidFill>
                <a:prstClr val="black"/>
              </a:solidFill>
              <a:latin typeface="Calibri" panose="020F0502020204030204"/>
            </a:endParaRPr>
          </a:p>
          <a:p>
            <a:pPr algn="ctr" defTabSz="685800"/>
            <a:r>
              <a:rPr lang="en-US" sz="2100" b="1" dirty="0">
                <a:solidFill>
                  <a:prstClr val="black"/>
                </a:solidFill>
                <a:latin typeface="Calibri" panose="020F0502020204030204"/>
              </a:rPr>
              <a:t>Comparing 2014-2016 and 2016-2017</a:t>
            </a:r>
            <a:endParaRPr lang="en-US" sz="2100" dirty="0">
              <a:solidFill>
                <a:prstClr val="black"/>
              </a:solidFill>
              <a:latin typeface="Calibri" panose="020F0502020204030204"/>
            </a:endParaRPr>
          </a:p>
          <a:p>
            <a:pPr algn="ctr" defTabSz="685800">
              <a:lnSpc>
                <a:spcPct val="160000"/>
              </a:lnSpc>
            </a:pPr>
            <a:r>
              <a:rPr lang="en-US" sz="1350" b="1"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To be presented at Ed Media Amsterdam.</a:t>
            </a:r>
          </a:p>
        </p:txBody>
      </p:sp>
      <p:pic>
        <p:nvPicPr>
          <p:cNvPr id="13" name="Picture 12">
            <a:extLst>
              <a:ext uri="{FF2B5EF4-FFF2-40B4-BE49-F238E27FC236}">
                <a16:creationId xmlns:a16="http://schemas.microsoft.com/office/drawing/2014/main" id="{5A9F6A61-3A38-4F7B-922B-887B9A0CA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52530"/>
            <a:ext cx="4719638" cy="2657275"/>
          </a:xfrm>
          <a:prstGeom prst="rect">
            <a:avLst/>
          </a:prstGeom>
        </p:spPr>
      </p:pic>
      <p:pic>
        <p:nvPicPr>
          <p:cNvPr id="9" name="Picture 8">
            <a:extLst>
              <a:ext uri="{FF2B5EF4-FFF2-40B4-BE49-F238E27FC236}">
                <a16:creationId xmlns:a16="http://schemas.microsoft.com/office/drawing/2014/main" id="{D189BB76-32B2-47F4-9BA2-4CA456D5F9EB}"/>
              </a:ext>
            </a:extLst>
          </p:cNvPr>
          <p:cNvPicPr>
            <a:picLocks noChangeAspect="1"/>
          </p:cNvPicPr>
          <p:nvPr/>
        </p:nvPicPr>
        <p:blipFill rotWithShape="1">
          <a:blip r:embed="rId4">
            <a:extLst>
              <a:ext uri="{28A0092B-C50C-407E-A947-70E740481C1C}">
                <a14:useLocalDpi xmlns:a14="http://schemas.microsoft.com/office/drawing/2010/main" val="0"/>
              </a:ext>
            </a:extLst>
          </a:blip>
          <a:srcRect t="142" r="27052"/>
          <a:stretch/>
        </p:blipFill>
        <p:spPr>
          <a:xfrm>
            <a:off x="5049845" y="2989849"/>
            <a:ext cx="4094155" cy="3573352"/>
          </a:xfrm>
          <a:prstGeom prst="rect">
            <a:avLst/>
          </a:prstGeom>
        </p:spPr>
      </p:pic>
    </p:spTree>
    <p:extLst>
      <p:ext uri="{BB962C8B-B14F-4D97-AF65-F5344CB8AC3E}">
        <p14:creationId xmlns:p14="http://schemas.microsoft.com/office/powerpoint/2010/main" val="4271005507"/>
      </p:ext>
    </p:extLst>
  </p:cSld>
  <p:clrMapOvr>
    <a:masterClrMapping/>
  </p:clrMapOvr>
  <mc:AlternateContent xmlns:mc="http://schemas.openxmlformats.org/markup-compatibility/2006" xmlns:p14="http://schemas.microsoft.com/office/powerpoint/2010/main">
    <mc:Choice Requires="p14">
      <p:transition spd="slow" p14:dur="2000" advTm="72939"/>
    </mc:Choice>
    <mc:Fallback xmlns="">
      <p:transition spd="slow" advTm="72939"/>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93457"/>
            <a:ext cx="8210648" cy="1817300"/>
          </a:xfrm>
        </p:spPr>
        <p:txBody>
          <a:bodyPr/>
          <a:lstStyle/>
          <a:p>
            <a:pPr algn="ct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4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a:t>
            </a: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772997" y="2495802"/>
            <a:ext cx="5702300" cy="646331"/>
          </a:xfrm>
          <a:prstGeom prst="rect">
            <a:avLst/>
          </a:prstGeom>
        </p:spPr>
        <p:txBody>
          <a:bodyPr wrap="square">
            <a:spAutoFit/>
          </a:bodyPr>
          <a:lstStyle/>
          <a:p>
            <a:r>
              <a:rPr lang="en-US" b="1" i="1" dirty="0"/>
              <a:t>Figure 2</a:t>
            </a:r>
            <a:r>
              <a:rPr lang="en-US" b="1" dirty="0"/>
              <a:t>.</a:t>
            </a:r>
            <a:r>
              <a:rPr lang="en-US" b="1" i="1" dirty="0"/>
              <a:t> </a:t>
            </a:r>
            <a:r>
              <a:rPr lang="en-US" b="1" dirty="0"/>
              <a:t>Research methods used in empirical MOOCs studies (2016 – 2017) (n=51)</a:t>
            </a:r>
          </a:p>
        </p:txBody>
      </p:sp>
      <p:graphicFrame>
        <p:nvGraphicFramePr>
          <p:cNvPr id="5" name="Chart 4">
            <a:extLst>
              <a:ext uri="{FF2B5EF4-FFF2-40B4-BE49-F238E27FC236}">
                <a16:creationId xmlns:a16="http://schemas.microsoft.com/office/drawing/2014/main" id="{FA309187-E4C6-4AB2-B900-4D659A1B4EE2}"/>
              </a:ext>
            </a:extLst>
          </p:cNvPr>
          <p:cNvGraphicFramePr/>
          <p:nvPr>
            <p:extLst>
              <p:ext uri="{D42A27DB-BD31-4B8C-83A1-F6EECF244321}">
                <p14:modId xmlns:p14="http://schemas.microsoft.com/office/powerpoint/2010/main" val="1280334397"/>
              </p:ext>
            </p:extLst>
          </p:nvPr>
        </p:nvGraphicFramePr>
        <p:xfrm>
          <a:off x="2082840" y="3227178"/>
          <a:ext cx="4779687" cy="28688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6430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6676" y="410893"/>
            <a:ext cx="8210648" cy="1817300"/>
          </a:xfrm>
        </p:spPr>
        <p:txBody>
          <a:bodyPr/>
          <a:lstStyle/>
          <a:p>
            <a:pPr algn="ct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4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861848" y="2443336"/>
            <a:ext cx="6613450" cy="923330"/>
          </a:xfrm>
          <a:prstGeom prst="rect">
            <a:avLst/>
          </a:prstGeom>
        </p:spPr>
        <p:txBody>
          <a:bodyPr wrap="square">
            <a:spAutoFit/>
          </a:bodyPr>
          <a:lstStyle/>
          <a:p>
            <a:r>
              <a:rPr lang="en-US" b="1" i="1" dirty="0"/>
              <a:t>Figure 8</a:t>
            </a:r>
            <a:r>
              <a:rPr lang="en-US" b="1" dirty="0"/>
              <a:t>.</a:t>
            </a:r>
            <a:r>
              <a:rPr lang="en-US" b="1" i="1" dirty="0"/>
              <a:t> </a:t>
            </a:r>
            <a:r>
              <a:rPr lang="en-US" b="1" dirty="0"/>
              <a:t>Primary/general focus of MOOC delivery (2016 – 2017) (n=51) (Note: some studies contain more than one area of focus)</a:t>
            </a:r>
          </a:p>
        </p:txBody>
      </p:sp>
      <p:graphicFrame>
        <p:nvGraphicFramePr>
          <p:cNvPr id="6" name="Chart 5">
            <a:extLst>
              <a:ext uri="{FF2B5EF4-FFF2-40B4-BE49-F238E27FC236}">
                <a16:creationId xmlns:a16="http://schemas.microsoft.com/office/drawing/2014/main" id="{A85C4625-E602-4252-850F-2E9440891A29}"/>
              </a:ext>
            </a:extLst>
          </p:cNvPr>
          <p:cNvGraphicFramePr/>
          <p:nvPr>
            <p:extLst>
              <p:ext uri="{D42A27DB-BD31-4B8C-83A1-F6EECF244321}">
                <p14:modId xmlns:p14="http://schemas.microsoft.com/office/powerpoint/2010/main" val="2078167288"/>
              </p:ext>
            </p:extLst>
          </p:nvPr>
        </p:nvGraphicFramePr>
        <p:xfrm>
          <a:off x="2577064" y="34290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4788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81360" y="670556"/>
            <a:ext cx="7857018" cy="1521712"/>
          </a:xfrm>
        </p:spPr>
        <p:txBody>
          <a:bodyPr/>
          <a:lstStyle/>
          <a:p>
            <a:pPr algn="ctr"/>
            <a:r>
              <a:rPr lang="en-US" sz="6000" dirty="0"/>
              <a:t>Phase 3:The Study has expanded again!</a:t>
            </a:r>
          </a:p>
        </p:txBody>
      </p:sp>
      <p:pic>
        <p:nvPicPr>
          <p:cNvPr id="3" name="Picture 2">
            <a:extLst>
              <a:ext uri="{FF2B5EF4-FFF2-40B4-BE49-F238E27FC236}">
                <a16:creationId xmlns:a16="http://schemas.microsoft.com/office/drawing/2014/main" id="{99899C92-5AEA-40DC-8F17-8EBE4CB8A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441" y="2634785"/>
            <a:ext cx="7507937" cy="4223215"/>
          </a:xfrm>
          <a:prstGeom prst="rect">
            <a:avLst/>
          </a:prstGeom>
        </p:spPr>
      </p:pic>
    </p:spTree>
    <p:extLst>
      <p:ext uri="{BB962C8B-B14F-4D97-AF65-F5344CB8AC3E}">
        <p14:creationId xmlns:p14="http://schemas.microsoft.com/office/powerpoint/2010/main" val="1951821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34796" y="250787"/>
            <a:ext cx="8279853" cy="1746860"/>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Total Number of Empirical MOOC Studies Published in Different Journals from 2013-2018</a:t>
            </a:r>
          </a:p>
        </p:txBody>
      </p:sp>
      <p:graphicFrame>
        <p:nvGraphicFramePr>
          <p:cNvPr id="3" name="Table 2"/>
          <p:cNvGraphicFramePr>
            <a:graphicFrameLocks noGrp="1"/>
          </p:cNvGraphicFramePr>
          <p:nvPr>
            <p:extLst/>
          </p:nvPr>
        </p:nvGraphicFramePr>
        <p:xfrm>
          <a:off x="753844" y="2459419"/>
          <a:ext cx="7612389" cy="3594540"/>
        </p:xfrm>
        <a:graphic>
          <a:graphicData uri="http://schemas.openxmlformats.org/drawingml/2006/table">
            <a:tbl>
              <a:tblPr firstRow="1" firstCol="1" bandRow="1">
                <a:tableStyleId>{073A0DAA-6AF3-43AB-8588-CEC1D06C72B9}</a:tableStyleId>
              </a:tblPr>
              <a:tblGrid>
                <a:gridCol w="5429587">
                  <a:extLst>
                    <a:ext uri="{9D8B030D-6E8A-4147-A177-3AD203B41FA5}">
                      <a16:colId xmlns:a16="http://schemas.microsoft.com/office/drawing/2014/main" val="2297353475"/>
                    </a:ext>
                  </a:extLst>
                </a:gridCol>
                <a:gridCol w="2182802">
                  <a:extLst>
                    <a:ext uri="{9D8B030D-6E8A-4147-A177-3AD203B41FA5}">
                      <a16:colId xmlns:a16="http://schemas.microsoft.com/office/drawing/2014/main" val="3320730187"/>
                    </a:ext>
                  </a:extLst>
                </a:gridCol>
              </a:tblGrid>
              <a:tr h="599090">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Journals</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Number of empirical studies</a:t>
                      </a:r>
                    </a:p>
                  </a:txBody>
                  <a:tcPr marL="68580" marR="68580" marT="0" marB="0"/>
                </a:tc>
                <a:extLst>
                  <a:ext uri="{0D108BD9-81ED-4DB2-BD59-A6C34878D82A}">
                    <a16:rowId xmlns:a16="http://schemas.microsoft.com/office/drawing/2014/main" val="2492254633"/>
                  </a:ext>
                </a:extLst>
              </a:tr>
              <a:tr h="599090">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International Review of Research in Open and Distributed Learning</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51</a:t>
                      </a:r>
                    </a:p>
                  </a:txBody>
                  <a:tcPr marL="68580" marR="68580" marT="0" marB="0"/>
                </a:tc>
                <a:extLst>
                  <a:ext uri="{0D108BD9-81ED-4DB2-BD59-A6C34878D82A}">
                    <a16:rowId xmlns:a16="http://schemas.microsoft.com/office/drawing/2014/main" val="892731575"/>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Computers &amp; Education</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22</a:t>
                      </a:r>
                    </a:p>
                  </a:txBody>
                  <a:tcPr marL="68580" marR="68580" marT="0" marB="0"/>
                </a:tc>
                <a:extLst>
                  <a:ext uri="{0D108BD9-81ED-4DB2-BD59-A6C34878D82A}">
                    <a16:rowId xmlns:a16="http://schemas.microsoft.com/office/drawing/2014/main" val="1979222300"/>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British Journal of Educational Technology</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15</a:t>
                      </a:r>
                    </a:p>
                  </a:txBody>
                  <a:tcPr marL="68580" marR="68580" marT="0" marB="0"/>
                </a:tc>
                <a:extLst>
                  <a:ext uri="{0D108BD9-81ED-4DB2-BD59-A6C34878D82A}">
                    <a16:rowId xmlns:a16="http://schemas.microsoft.com/office/drawing/2014/main" val="923315520"/>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Online Learning</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12</a:t>
                      </a:r>
                    </a:p>
                  </a:txBody>
                  <a:tcPr marL="68580" marR="68580" marT="0" marB="0"/>
                </a:tc>
                <a:extLst>
                  <a:ext uri="{0D108BD9-81ED-4DB2-BD59-A6C34878D82A}">
                    <a16:rowId xmlns:a16="http://schemas.microsoft.com/office/drawing/2014/main" val="627529759"/>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Distance Education</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11</a:t>
                      </a:r>
                    </a:p>
                  </a:txBody>
                  <a:tcPr marL="68580" marR="68580" marT="0" marB="0"/>
                </a:tc>
                <a:extLst>
                  <a:ext uri="{0D108BD9-81ED-4DB2-BD59-A6C34878D82A}">
                    <a16:rowId xmlns:a16="http://schemas.microsoft.com/office/drawing/2014/main" val="1931086240"/>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Journal of Online Learning and Teaching</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11</a:t>
                      </a:r>
                    </a:p>
                  </a:txBody>
                  <a:tcPr marL="68580" marR="68580" marT="0" marB="0"/>
                </a:tc>
                <a:extLst>
                  <a:ext uri="{0D108BD9-81ED-4DB2-BD59-A6C34878D82A}">
                    <a16:rowId xmlns:a16="http://schemas.microsoft.com/office/drawing/2014/main" val="315899370"/>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The Internet and Higher Education</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10</a:t>
                      </a:r>
                    </a:p>
                  </a:txBody>
                  <a:tcPr marL="68580" marR="68580" marT="0" marB="0"/>
                </a:tc>
                <a:extLst>
                  <a:ext uri="{0D108BD9-81ED-4DB2-BD59-A6C34878D82A}">
                    <a16:rowId xmlns:a16="http://schemas.microsoft.com/office/drawing/2014/main" val="3428836138"/>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Computers in Human Behavior</a:t>
                      </a:r>
                    </a:p>
                  </a:txBody>
                  <a:tcPr marL="68580" marR="68580" marT="0" marB="0"/>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10</a:t>
                      </a:r>
                    </a:p>
                  </a:txBody>
                  <a:tcPr marL="68580" marR="68580" marT="0" marB="0"/>
                </a:tc>
                <a:extLst>
                  <a:ext uri="{0D108BD9-81ED-4DB2-BD59-A6C34878D82A}">
                    <a16:rowId xmlns:a16="http://schemas.microsoft.com/office/drawing/2014/main" val="327907459"/>
                  </a:ext>
                </a:extLst>
              </a:tr>
              <a:tr h="299545">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Open Learning</a:t>
                      </a:r>
                    </a:p>
                  </a:txBody>
                  <a:tcPr marL="68580" marR="68580" marT="0" marB="0"/>
                </a:tc>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8</a:t>
                      </a:r>
                    </a:p>
                  </a:txBody>
                  <a:tcPr marL="68580" marR="68580" marT="0" marB="0"/>
                </a:tc>
                <a:extLst>
                  <a:ext uri="{0D108BD9-81ED-4DB2-BD59-A6C34878D82A}">
                    <a16:rowId xmlns:a16="http://schemas.microsoft.com/office/drawing/2014/main" val="3874340226"/>
                  </a:ext>
                </a:extLst>
              </a:tr>
            </a:tbl>
          </a:graphicData>
        </a:graphic>
      </p:graphicFrame>
      <p:sp>
        <p:nvSpPr>
          <p:cNvPr id="4" name="Rectangle 1"/>
          <p:cNvSpPr>
            <a:spLocks noChangeArrowheads="1"/>
          </p:cNvSpPr>
          <p:nvPr/>
        </p:nvSpPr>
        <p:spPr bwMode="auto">
          <a:xfrm>
            <a:off x="609600" y="1902474"/>
            <a:ext cx="837674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Table 1</a:t>
            </a:r>
            <a:endParaRPr kumimoji="0" lang="en-US" alt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(Note: the table only includes the top nine journals in terms of the number of empirical MOOC studies)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8866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3586" y="527656"/>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Research methods used in empirical MOOCs studies</a:t>
            </a:r>
          </a:p>
        </p:txBody>
      </p:sp>
      <p:sp>
        <p:nvSpPr>
          <p:cNvPr id="5" name="Rectangle 2"/>
          <p:cNvSpPr>
            <a:spLocks noChangeArrowheads="1"/>
          </p:cNvSpPr>
          <p:nvPr/>
        </p:nvSpPr>
        <p:spPr bwMode="auto">
          <a:xfrm>
            <a:off x="1387365" y="15660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00000000-0008-0000-0600-000005000000}"/>
              </a:ext>
            </a:extLst>
          </p:cNvPr>
          <p:cNvGraphicFramePr/>
          <p:nvPr>
            <p:extLst/>
          </p:nvPr>
        </p:nvGraphicFramePr>
        <p:xfrm>
          <a:off x="1135117" y="1726094"/>
          <a:ext cx="6810703" cy="405699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3"/>
          <p:cNvSpPr>
            <a:spLocks noChangeArrowheads="1"/>
          </p:cNvSpPr>
          <p:nvPr/>
        </p:nvSpPr>
        <p:spPr bwMode="auto">
          <a:xfrm>
            <a:off x="303907" y="5789251"/>
            <a:ext cx="87719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Figure 2</a:t>
            </a:r>
            <a:r>
              <a:rPr kumimoji="0" lang="en-US" altLang="en-US" sz="1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14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Research methods used in empirical MOOCs studies from 2013-2018 (N=321 studies)</a:t>
            </a:r>
            <a:endParaRPr kumimoji="0" lang="en-US" alt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86193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480" y="167615"/>
            <a:ext cx="8295992" cy="2366923"/>
          </a:xfrm>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Weirdness #1…</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June 15, 2017</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Massive List of MOOC Providers Around The World, Class Central</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JMOOC, K-MOOC, and T-MOOC?</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https://www.class-central.com/report/mooc-providers-list/</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B5A623A-2366-44A6-AD17-1559BA02284E}"/>
              </a:ext>
            </a:extLst>
          </p:cNvPr>
          <p:cNvPicPr>
            <a:picLocks noChangeAspect="1"/>
          </p:cNvPicPr>
          <p:nvPr/>
        </p:nvPicPr>
        <p:blipFill rotWithShape="1">
          <a:blip r:embed="rId4"/>
          <a:srcRect l="14332" t="12148" r="1722" b="1085"/>
          <a:stretch/>
        </p:blipFill>
        <p:spPr>
          <a:xfrm>
            <a:off x="45257" y="2786502"/>
            <a:ext cx="3259258" cy="1987352"/>
          </a:xfrm>
          <a:prstGeom prst="rect">
            <a:avLst/>
          </a:prstGeom>
        </p:spPr>
      </p:pic>
      <p:pic>
        <p:nvPicPr>
          <p:cNvPr id="5" name="Picture 4">
            <a:extLst>
              <a:ext uri="{FF2B5EF4-FFF2-40B4-BE49-F238E27FC236}">
                <a16:creationId xmlns:a16="http://schemas.microsoft.com/office/drawing/2014/main" id="{D7467EA9-6F35-4CA9-B28E-0BF3A985A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111" y="2697892"/>
            <a:ext cx="3138362" cy="1691228"/>
          </a:xfrm>
          <a:prstGeom prst="rect">
            <a:avLst/>
          </a:prstGeom>
        </p:spPr>
      </p:pic>
      <p:pic>
        <p:nvPicPr>
          <p:cNvPr id="7" name="Picture 6">
            <a:extLst>
              <a:ext uri="{FF2B5EF4-FFF2-40B4-BE49-F238E27FC236}">
                <a16:creationId xmlns:a16="http://schemas.microsoft.com/office/drawing/2014/main" id="{9DC58E23-0438-49BC-8158-97EFB90951CE}"/>
              </a:ext>
            </a:extLst>
          </p:cNvPr>
          <p:cNvPicPr>
            <a:picLocks noChangeAspect="1"/>
          </p:cNvPicPr>
          <p:nvPr/>
        </p:nvPicPr>
        <p:blipFill rotWithShape="1">
          <a:blip r:embed="rId6"/>
          <a:srcRect l="14433" t="18286" r="28823" b="19164"/>
          <a:stretch/>
        </p:blipFill>
        <p:spPr>
          <a:xfrm>
            <a:off x="24384" y="4330068"/>
            <a:ext cx="3259258" cy="2025470"/>
          </a:xfrm>
          <a:prstGeom prst="rect">
            <a:avLst/>
          </a:prstGeom>
        </p:spPr>
      </p:pic>
      <p:pic>
        <p:nvPicPr>
          <p:cNvPr id="8" name="Picture 7">
            <a:extLst>
              <a:ext uri="{FF2B5EF4-FFF2-40B4-BE49-F238E27FC236}">
                <a16:creationId xmlns:a16="http://schemas.microsoft.com/office/drawing/2014/main" id="{C9C383BE-3861-4F62-AE99-8535ABFDB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2861" y="4514757"/>
            <a:ext cx="3415882" cy="1840781"/>
          </a:xfrm>
          <a:prstGeom prst="rect">
            <a:avLst/>
          </a:prstGeom>
        </p:spPr>
      </p:pic>
    </p:spTree>
    <p:extLst>
      <p:ext uri="{BB962C8B-B14F-4D97-AF65-F5344CB8AC3E}">
        <p14:creationId xmlns:p14="http://schemas.microsoft.com/office/powerpoint/2010/main" val="1543188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43858" y="561632"/>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Types of MOOC research methods used in different countries</a:t>
            </a:r>
          </a:p>
        </p:txBody>
      </p:sp>
      <p:sp>
        <p:nvSpPr>
          <p:cNvPr id="3" name="Rectangle 2"/>
          <p:cNvSpPr>
            <a:spLocks noChangeArrowheads="1"/>
          </p:cNvSpPr>
          <p:nvPr/>
        </p:nvSpPr>
        <p:spPr bwMode="auto">
          <a:xfrm>
            <a:off x="777766" y="209795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Chart 7">
            <a:extLst>
              <a:ext uri="{FF2B5EF4-FFF2-40B4-BE49-F238E27FC236}">
                <a16:creationId xmlns:a16="http://schemas.microsoft.com/office/drawing/2014/main" id="{4BC37EF9-805B-4FE4-9D23-670AECCCB78D}"/>
              </a:ext>
            </a:extLst>
          </p:cNvPr>
          <p:cNvGraphicFramePr/>
          <p:nvPr>
            <p:extLst/>
          </p:nvPr>
        </p:nvGraphicFramePr>
        <p:xfrm>
          <a:off x="777765" y="1660634"/>
          <a:ext cx="7851228" cy="388882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a:spLocks noChangeArrowheads="1"/>
          </p:cNvSpPr>
          <p:nvPr/>
        </p:nvSpPr>
        <p:spPr bwMode="auto">
          <a:xfrm>
            <a:off x="777765" y="5711593"/>
            <a:ext cx="79773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Figure 3</a:t>
            </a:r>
            <a:r>
              <a:rPr kumimoji="0" lang="en-US" alt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16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Types of MOOC research methods used in the five countries with the most MOOC research from 2013-2018 (N=321 studies)</a:t>
            </a:r>
            <a:endParaRPr kumimoji="0" lang="en-US" alt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6731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502970"/>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Types of MOOC research methods used by year (2013-2018)</a:t>
            </a:r>
          </a:p>
        </p:txBody>
      </p:sp>
      <p:sp>
        <p:nvSpPr>
          <p:cNvPr id="3" name="Rectangle 2"/>
          <p:cNvSpPr>
            <a:spLocks noChangeArrowheads="1"/>
          </p:cNvSpPr>
          <p:nvPr/>
        </p:nvSpPr>
        <p:spPr bwMode="auto">
          <a:xfrm>
            <a:off x="777766" y="209795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Chart 6">
            <a:extLst>
              <a:ext uri="{FF2B5EF4-FFF2-40B4-BE49-F238E27FC236}">
                <a16:creationId xmlns:a16="http://schemas.microsoft.com/office/drawing/2014/main" id="{26808749-0F1A-427E-808D-23AC9B97CC7B}"/>
              </a:ext>
            </a:extLst>
          </p:cNvPr>
          <p:cNvGraphicFramePr/>
          <p:nvPr>
            <p:extLst/>
          </p:nvPr>
        </p:nvGraphicFramePr>
        <p:xfrm>
          <a:off x="777766" y="1524000"/>
          <a:ext cx="7689939" cy="401494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p:cNvSpPr>
            <a:spLocks noChangeArrowheads="1"/>
          </p:cNvSpPr>
          <p:nvPr/>
        </p:nvSpPr>
        <p:spPr bwMode="auto">
          <a:xfrm>
            <a:off x="196887" y="5626447"/>
            <a:ext cx="89471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Figure 4</a:t>
            </a:r>
            <a:r>
              <a:rPr kumimoji="0" lang="en-US" alt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16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Types of MOOC research methods used in each year from 2013-2018 (N=321 studies)</a:t>
            </a:r>
            <a:endParaRPr kumimoji="0" lang="en-US" alt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4864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502970"/>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Data collection methods used in empirical MOOCs studies </a:t>
            </a:r>
          </a:p>
        </p:txBody>
      </p:sp>
      <p:sp>
        <p:nvSpPr>
          <p:cNvPr id="3" name="Rectangle 2"/>
          <p:cNvSpPr>
            <a:spLocks noChangeArrowheads="1"/>
          </p:cNvSpPr>
          <p:nvPr/>
        </p:nvSpPr>
        <p:spPr bwMode="auto">
          <a:xfrm>
            <a:off x="777766" y="209795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Rectangle 2"/>
          <p:cNvSpPr>
            <a:spLocks noChangeArrowheads="1"/>
          </p:cNvSpPr>
          <p:nvPr/>
        </p:nvSpPr>
        <p:spPr bwMode="auto">
          <a:xfrm>
            <a:off x="0" y="59323"/>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Chart 7">
            <a:extLst>
              <a:ext uri="{FF2B5EF4-FFF2-40B4-BE49-F238E27FC236}">
                <a16:creationId xmlns:a16="http://schemas.microsoft.com/office/drawing/2014/main" id="{66F3911A-D95D-4EDA-B41F-C9302828A7FF}"/>
              </a:ext>
            </a:extLst>
          </p:cNvPr>
          <p:cNvGraphicFramePr/>
          <p:nvPr>
            <p:extLst/>
          </p:nvPr>
        </p:nvGraphicFramePr>
        <p:xfrm>
          <a:off x="666020" y="1471449"/>
          <a:ext cx="7598978" cy="378891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3"/>
          <p:cNvSpPr>
            <a:spLocks noChangeArrowheads="1"/>
          </p:cNvSpPr>
          <p:nvPr/>
        </p:nvSpPr>
        <p:spPr bwMode="auto">
          <a:xfrm>
            <a:off x="325820" y="5176282"/>
            <a:ext cx="870256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Figure 5</a:t>
            </a:r>
            <a:r>
              <a:rPr kumimoji="0" lang="en-US" alt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16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Data collection methods used in empirical MOOCs studies from 2013-2018 (N = 321 studies)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(Note: some studies contain more than one data collection method and this figure only includes the main data collection methods)</a:t>
            </a:r>
            <a:endParaRPr kumimoji="0" lang="en-US" alt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7017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06693" y="646329"/>
            <a:ext cx="7973427" cy="2102368"/>
          </a:xfrm>
        </p:spPr>
        <p:txBody>
          <a:bodyPr/>
          <a:lstStyle/>
          <a:p>
            <a:pPr algn="ctr"/>
            <a:r>
              <a:rPr lang="en-US" sz="4800" dirty="0"/>
              <a:t>Tired of MOOCs…?</a:t>
            </a:r>
          </a:p>
        </p:txBody>
      </p:sp>
      <p:pic>
        <p:nvPicPr>
          <p:cNvPr id="5" name="Picture 4">
            <a:extLst>
              <a:ext uri="{FF2B5EF4-FFF2-40B4-BE49-F238E27FC236}">
                <a16:creationId xmlns:a16="http://schemas.microsoft.com/office/drawing/2014/main" id="{07999D5E-109B-4073-B925-333711700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82" y="2748697"/>
            <a:ext cx="7557338" cy="4109303"/>
          </a:xfrm>
          <a:prstGeom prst="rect">
            <a:avLst/>
          </a:prstGeom>
        </p:spPr>
      </p:pic>
    </p:spTree>
    <p:extLst>
      <p:ext uri="{BB962C8B-B14F-4D97-AF65-F5344CB8AC3E}">
        <p14:creationId xmlns:p14="http://schemas.microsoft.com/office/powerpoint/2010/main" val="3735834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5F2FB-DC2C-4C16-94DC-64E0CE5D5D5B}"/>
              </a:ext>
            </a:extLst>
          </p:cNvPr>
          <p:cNvPicPr>
            <a:picLocks noChangeAspect="1"/>
          </p:cNvPicPr>
          <p:nvPr/>
        </p:nvPicPr>
        <p:blipFill rotWithShape="1">
          <a:blip r:embed="rId2"/>
          <a:srcRect l="8590" t="10699" r="25024" b="47410"/>
          <a:stretch/>
        </p:blipFill>
        <p:spPr>
          <a:xfrm>
            <a:off x="1186213" y="2883385"/>
            <a:ext cx="7333099" cy="3974615"/>
          </a:xfrm>
          <a:prstGeom prst="rect">
            <a:avLst/>
          </a:prstGeom>
        </p:spPr>
      </p:pic>
      <p:sp>
        <p:nvSpPr>
          <p:cNvPr id="2" name="Title 1">
            <a:extLst>
              <a:ext uri="{FF2B5EF4-FFF2-40B4-BE49-F238E27FC236}">
                <a16:creationId xmlns:a16="http://schemas.microsoft.com/office/drawing/2014/main" id="{47BA6762-03CF-412B-8675-8DB2A69A2BDE}"/>
              </a:ext>
            </a:extLst>
          </p:cNvPr>
          <p:cNvSpPr>
            <a:spLocks noGrp="1"/>
          </p:cNvSpPr>
          <p:nvPr>
            <p:ph type="title"/>
          </p:nvPr>
        </p:nvSpPr>
        <p:spPr>
          <a:xfrm>
            <a:off x="262551" y="674484"/>
            <a:ext cx="8501204" cy="1824272"/>
          </a:xfrm>
        </p:spPr>
        <p:txBody>
          <a:bodyPr>
            <a:noAutofit/>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If not, you might read…</a:t>
            </a:r>
            <a:b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600" b="1" dirty="0">
                <a:solidFill>
                  <a:srgbClr val="0070C0"/>
                </a:solidFill>
                <a:latin typeface="Tahoma" panose="020B0604030504040204" pitchFamily="34" charset="0"/>
                <a:ea typeface="Tahoma" panose="020B0604030504040204" pitchFamily="34" charset="0"/>
                <a:cs typeface="Tahoma" panose="020B0604030504040204" pitchFamily="34" charset="0"/>
              </a:rPr>
              <a:t>MOOC Study #4: MOOC Instructor Personalization and Addressing Learner Diversity</a:t>
            </a:r>
            <a:br>
              <a:rPr lang="en-US" sz="1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800" b="1" u="sng" dirty="0">
                <a:latin typeface="Tahoma" panose="020B0604030504040204" pitchFamily="34" charset="0"/>
                <a:ea typeface="Tahoma" panose="020B0604030504040204" pitchFamily="34" charset="0"/>
                <a:cs typeface="Tahoma" panose="020B0604030504040204" pitchFamily="34" charset="0"/>
                <a:hlinkClick r:id="rId3"/>
              </a:rPr>
              <a:t>http://www.irrodl.org/index.php/irrodl/article/view/3439/4726</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1421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785362" y="343095"/>
            <a:ext cx="8050924" cy="1818289"/>
          </a:xfrm>
        </p:spPr>
        <p:txBody>
          <a:bodyPr/>
          <a:lstStyle/>
          <a:p>
            <a:pPr algn="ctr"/>
            <a:r>
              <a:rPr lang="en-US" sz="3200" i="1" dirty="0">
                <a:latin typeface="Tahoma" panose="020B0604030504040204" pitchFamily="34" charset="0"/>
                <a:ea typeface="Tahoma" panose="020B0604030504040204" pitchFamily="34" charset="0"/>
                <a:cs typeface="Tahoma" panose="020B0604030504040204" pitchFamily="34" charset="0"/>
              </a:rPr>
              <a:t>Figure 1.</a:t>
            </a:r>
            <a:r>
              <a:rPr lang="en-US" sz="3200" dirty="0">
                <a:latin typeface="Tahoma" panose="020B0604030504040204" pitchFamily="34" charset="0"/>
                <a:ea typeface="Tahoma" panose="020B0604030504040204" pitchFamily="34" charset="0"/>
                <a:cs typeface="Tahoma" panose="020B0604030504040204" pitchFamily="34" charset="0"/>
              </a:rPr>
              <a:t> MOOC instructor departmental or primary discipline affiliations (n=150)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Chart 5">
            <a:extLst>
              <a:ext uri="{FF2B5EF4-FFF2-40B4-BE49-F238E27FC236}">
                <a16:creationId xmlns:a16="http://schemas.microsoft.com/office/drawing/2014/main" id="{ECC4436D-1314-4997-A1D8-4B6E76387AFF}"/>
              </a:ext>
            </a:extLst>
          </p:cNvPr>
          <p:cNvGraphicFramePr/>
          <p:nvPr>
            <p:extLst>
              <p:ext uri="{D42A27DB-BD31-4B8C-83A1-F6EECF244321}">
                <p14:modId xmlns:p14="http://schemas.microsoft.com/office/powerpoint/2010/main" val="3942098254"/>
              </p:ext>
            </p:extLst>
          </p:nvPr>
        </p:nvGraphicFramePr>
        <p:xfrm>
          <a:off x="1908815" y="2161384"/>
          <a:ext cx="5489947" cy="4078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8345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714704" y="578070"/>
            <a:ext cx="7998372" cy="1618592"/>
          </a:xfrm>
        </p:spPr>
        <p:txBody>
          <a:bodyPr/>
          <a:lstStyle/>
          <a:p>
            <a:r>
              <a:rPr lang="en-US" sz="3200" i="1" dirty="0">
                <a:latin typeface="Tahoma" panose="020B0604030504040204" pitchFamily="34" charset="0"/>
                <a:ea typeface="Tahoma" panose="020B0604030504040204" pitchFamily="34" charset="0"/>
                <a:cs typeface="Tahoma" panose="020B0604030504040204" pitchFamily="34" charset="0"/>
              </a:rPr>
              <a:t>Figure 2</a:t>
            </a:r>
            <a:r>
              <a:rPr lang="en-US" sz="3200" dirty="0">
                <a:latin typeface="Tahoma" panose="020B0604030504040204" pitchFamily="34" charset="0"/>
                <a:ea typeface="Tahoma" panose="020B0604030504040204" pitchFamily="34" charset="0"/>
                <a:cs typeface="Tahoma" panose="020B0604030504040204" pitchFamily="34" charset="0"/>
              </a:rPr>
              <a:t>. Size of most recent MOOC enrollments for survey respondents (n= 150)</a:t>
            </a:r>
          </a:p>
        </p:txBody>
      </p:sp>
      <p:graphicFrame>
        <p:nvGraphicFramePr>
          <p:cNvPr id="4" name="Chart 3">
            <a:extLst>
              <a:ext uri="{FF2B5EF4-FFF2-40B4-BE49-F238E27FC236}">
                <a16:creationId xmlns:a16="http://schemas.microsoft.com/office/drawing/2014/main" id="{950DB9AE-98F7-4AE7-B15F-8D7BB59EEAF9}"/>
              </a:ext>
            </a:extLst>
          </p:cNvPr>
          <p:cNvGraphicFramePr/>
          <p:nvPr>
            <p:extLst>
              <p:ext uri="{D42A27DB-BD31-4B8C-83A1-F6EECF244321}">
                <p14:modId xmlns:p14="http://schemas.microsoft.com/office/powerpoint/2010/main" val="3678345022"/>
              </p:ext>
            </p:extLst>
          </p:nvPr>
        </p:nvGraphicFramePr>
        <p:xfrm>
          <a:off x="2134095" y="2196662"/>
          <a:ext cx="4655820" cy="3924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9174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20111" y="346842"/>
            <a:ext cx="7998372" cy="1618592"/>
          </a:xfrm>
        </p:spPr>
        <p:txBody>
          <a:bodyPr/>
          <a:lstStyle/>
          <a:p>
            <a:r>
              <a:rPr lang="en-US" sz="2400" i="1" dirty="0">
                <a:latin typeface="Tahoma" panose="020B0604030504040204" pitchFamily="34" charset="0"/>
                <a:ea typeface="Tahoma" panose="020B0604030504040204" pitchFamily="34" charset="0"/>
                <a:cs typeface="Tahoma" panose="020B0604030504040204" pitchFamily="34" charset="0"/>
              </a:rPr>
              <a:t>Figure 1</a:t>
            </a:r>
            <a:r>
              <a:rPr lang="en-US" sz="2400" dirty="0">
                <a:latin typeface="Tahoma" panose="020B0604030504040204" pitchFamily="34" charset="0"/>
                <a:ea typeface="Tahoma" panose="020B0604030504040204" pitchFamily="34" charset="0"/>
                <a:cs typeface="Tahoma" panose="020B0604030504040204" pitchFamily="34" charset="0"/>
              </a:rPr>
              <a:t>. MOOC instructor prior experience teaching fully online and blended courses prior to teaching their most recent MOOC (Note: on a scale of 1 (low) to 10 (high) (n= 148))</a:t>
            </a:r>
          </a:p>
        </p:txBody>
      </p:sp>
      <p:pic>
        <p:nvPicPr>
          <p:cNvPr id="5" name="Picture 4" descr="Inline image 1">
            <a:extLst>
              <a:ext uri="{FF2B5EF4-FFF2-40B4-BE49-F238E27FC236}">
                <a16:creationId xmlns:a16="http://schemas.microsoft.com/office/drawing/2014/main" id="{65DE9D4F-8C4C-479D-B497-E7AC2F3BB9A4}"/>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46120" y="2257095"/>
            <a:ext cx="6768169" cy="3838903"/>
          </a:xfrm>
          <a:prstGeom prst="rect">
            <a:avLst/>
          </a:prstGeom>
          <a:noFill/>
          <a:ln>
            <a:noFill/>
          </a:ln>
        </p:spPr>
      </p:pic>
    </p:spTree>
    <p:extLst>
      <p:ext uri="{BB962C8B-B14F-4D97-AF65-F5344CB8AC3E}">
        <p14:creationId xmlns:p14="http://schemas.microsoft.com/office/powerpoint/2010/main" val="3134394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20111" y="346842"/>
            <a:ext cx="7998372" cy="1618592"/>
          </a:xfrm>
        </p:spPr>
        <p:txBody>
          <a:bodyPr/>
          <a:lstStyle/>
          <a:p>
            <a:r>
              <a:rPr lang="en-US" sz="2900" i="1" dirty="0">
                <a:latin typeface="Tahoma" panose="020B0604030504040204" pitchFamily="34" charset="0"/>
                <a:ea typeface="Tahoma" panose="020B0604030504040204" pitchFamily="34" charset="0"/>
                <a:cs typeface="Tahoma" panose="020B0604030504040204" pitchFamily="34" charset="0"/>
              </a:rPr>
              <a:t>Figure 2</a:t>
            </a:r>
            <a:r>
              <a:rPr lang="en-US" sz="2900" dirty="0">
                <a:latin typeface="Tahoma" panose="020B0604030504040204" pitchFamily="34" charset="0"/>
                <a:ea typeface="Tahoma" panose="020B0604030504040204" pitchFamily="34" charset="0"/>
                <a:cs typeface="Tahoma" panose="020B0604030504040204" pitchFamily="34" charset="0"/>
              </a:rPr>
              <a:t>. MOOC instructor involvement in designing course content for the MOOC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(Note: on a scale of 1 (low) to 10 (high) (n=152)</a:t>
            </a:r>
          </a:p>
        </p:txBody>
      </p:sp>
      <p:graphicFrame>
        <p:nvGraphicFramePr>
          <p:cNvPr id="4" name="Chart 3">
            <a:extLst>
              <a:ext uri="{FF2B5EF4-FFF2-40B4-BE49-F238E27FC236}">
                <a16:creationId xmlns:a16="http://schemas.microsoft.com/office/drawing/2014/main" id="{AA7E70C9-C008-4E2F-A39F-DF5CBBD5CA5A}"/>
              </a:ext>
            </a:extLst>
          </p:cNvPr>
          <p:cNvGraphicFramePr/>
          <p:nvPr>
            <p:extLst>
              <p:ext uri="{D42A27DB-BD31-4B8C-83A1-F6EECF244321}">
                <p14:modId xmlns:p14="http://schemas.microsoft.com/office/powerpoint/2010/main" val="2590061957"/>
              </p:ext>
            </p:extLst>
          </p:nvPr>
        </p:nvGraphicFramePr>
        <p:xfrm>
          <a:off x="1608083" y="2039007"/>
          <a:ext cx="6159062" cy="40780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6285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746234" y="378372"/>
            <a:ext cx="8040413" cy="1807780"/>
          </a:xfrm>
        </p:spPr>
        <p:txBody>
          <a:bodyPr/>
          <a:lstStyle/>
          <a:p>
            <a:r>
              <a:rPr lang="en-US" sz="2800" i="1" dirty="0">
                <a:latin typeface="Tahoma" panose="020B0604030504040204" pitchFamily="34" charset="0"/>
                <a:ea typeface="Tahoma" panose="020B0604030504040204" pitchFamily="34" charset="0"/>
                <a:cs typeface="Tahoma" panose="020B0604030504040204" pitchFamily="34" charset="0"/>
              </a:rPr>
              <a:t>Figure 3 and 4</a:t>
            </a:r>
            <a:r>
              <a:rPr lang="en-US" sz="2800" dirty="0">
                <a:latin typeface="Tahoma" panose="020B0604030504040204" pitchFamily="34" charset="0"/>
                <a:ea typeface="Tahoma" panose="020B0604030504040204" pitchFamily="34" charset="0"/>
                <a:cs typeface="Tahoma" panose="020B0604030504040204" pitchFamily="34" charset="0"/>
              </a:rPr>
              <a:t>. Effort placed on meeting unique learner needs when designing and delivering most recent MOOC </a:t>
            </a:r>
            <a:br>
              <a:rPr lang="en-US" sz="32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(Note: on a scale of 1 (low) to 10 (high) (n=144)</a:t>
            </a:r>
            <a:endParaRPr lang="en-US" sz="12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Chart 4">
            <a:extLst>
              <a:ext uri="{FF2B5EF4-FFF2-40B4-BE49-F238E27FC236}">
                <a16:creationId xmlns:a16="http://schemas.microsoft.com/office/drawing/2014/main" id="{CB117168-E4F7-49D1-8C15-BF3CE4524F6E}"/>
              </a:ext>
            </a:extLst>
          </p:cNvPr>
          <p:cNvGraphicFramePr/>
          <p:nvPr>
            <p:extLst>
              <p:ext uri="{D42A27DB-BD31-4B8C-83A1-F6EECF244321}">
                <p14:modId xmlns:p14="http://schemas.microsoft.com/office/powerpoint/2010/main" val="1071615070"/>
              </p:ext>
            </p:extLst>
          </p:nvPr>
        </p:nvGraphicFramePr>
        <p:xfrm>
          <a:off x="176440" y="2562131"/>
          <a:ext cx="4295972" cy="34923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18493CDE-42EB-49E5-BD43-ADBEB40F2C56}"/>
              </a:ext>
            </a:extLst>
          </p:cNvPr>
          <p:cNvGraphicFramePr/>
          <p:nvPr>
            <p:extLst>
              <p:ext uri="{D42A27DB-BD31-4B8C-83A1-F6EECF244321}">
                <p14:modId xmlns:p14="http://schemas.microsoft.com/office/powerpoint/2010/main" val="3960177954"/>
              </p:ext>
            </p:extLst>
          </p:nvPr>
        </p:nvGraphicFramePr>
        <p:xfrm>
          <a:off x="4572001" y="2562131"/>
          <a:ext cx="4395560" cy="34923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74869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fontScale="90000"/>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#2…</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10,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edX (Summer discounts)</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https://www.edx.org/course</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726554F-DD33-49E7-9C48-5946024B11EC}"/>
              </a:ext>
            </a:extLst>
          </p:cNvPr>
          <p:cNvPicPr>
            <a:picLocks noChangeAspect="1"/>
          </p:cNvPicPr>
          <p:nvPr/>
        </p:nvPicPr>
        <p:blipFill rotWithShape="1">
          <a:blip r:embed="rId3"/>
          <a:srcRect l="28395" t="18889" r="29476"/>
          <a:stretch/>
        </p:blipFill>
        <p:spPr>
          <a:xfrm>
            <a:off x="457200" y="2586100"/>
            <a:ext cx="2203341" cy="4124202"/>
          </a:xfrm>
          <a:prstGeom prst="rect">
            <a:avLst/>
          </a:prstGeom>
        </p:spPr>
      </p:pic>
      <p:pic>
        <p:nvPicPr>
          <p:cNvPr id="7" name="Picture 6">
            <a:extLst>
              <a:ext uri="{FF2B5EF4-FFF2-40B4-BE49-F238E27FC236}">
                <a16:creationId xmlns:a16="http://schemas.microsoft.com/office/drawing/2014/main" id="{90E1E965-5089-49F9-B77E-9FA8AD6DDBF8}"/>
              </a:ext>
            </a:extLst>
          </p:cNvPr>
          <p:cNvPicPr>
            <a:picLocks noChangeAspect="1"/>
          </p:cNvPicPr>
          <p:nvPr/>
        </p:nvPicPr>
        <p:blipFill rotWithShape="1">
          <a:blip r:embed="rId4"/>
          <a:srcRect l="24074" t="22223" r="27315" b="5348"/>
          <a:stretch/>
        </p:blipFill>
        <p:spPr>
          <a:xfrm>
            <a:off x="6174308" y="3064730"/>
            <a:ext cx="2638268" cy="3821730"/>
          </a:xfrm>
          <a:prstGeom prst="rect">
            <a:avLst/>
          </a:prstGeom>
        </p:spPr>
      </p:pic>
      <p:pic>
        <p:nvPicPr>
          <p:cNvPr id="8" name="Picture 7">
            <a:extLst>
              <a:ext uri="{FF2B5EF4-FFF2-40B4-BE49-F238E27FC236}">
                <a16:creationId xmlns:a16="http://schemas.microsoft.com/office/drawing/2014/main" id="{9766B172-DD97-4B3F-9B94-DB0CA480A0D6}"/>
              </a:ext>
            </a:extLst>
          </p:cNvPr>
          <p:cNvPicPr>
            <a:picLocks noChangeAspect="1"/>
          </p:cNvPicPr>
          <p:nvPr/>
        </p:nvPicPr>
        <p:blipFill rotWithShape="1">
          <a:blip r:embed="rId5"/>
          <a:srcRect l="26235" t="22223" r="30556" b="2221"/>
          <a:stretch/>
        </p:blipFill>
        <p:spPr>
          <a:xfrm>
            <a:off x="3390444" y="3217130"/>
            <a:ext cx="2141689" cy="3640870"/>
          </a:xfrm>
          <a:prstGeom prst="rect">
            <a:avLst/>
          </a:prstGeom>
        </p:spPr>
      </p:pic>
      <p:pic>
        <p:nvPicPr>
          <p:cNvPr id="9" name="Picture 8">
            <a:extLst>
              <a:ext uri="{FF2B5EF4-FFF2-40B4-BE49-F238E27FC236}">
                <a16:creationId xmlns:a16="http://schemas.microsoft.com/office/drawing/2014/main" id="{0017FB12-C94B-44B1-89C3-27AAA839F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8133" y="2332787"/>
            <a:ext cx="2715867" cy="2715867"/>
          </a:xfrm>
          <a:prstGeom prst="rect">
            <a:avLst/>
          </a:prstGeom>
        </p:spPr>
      </p:pic>
    </p:spTree>
    <p:extLst>
      <p:ext uri="{BB962C8B-B14F-4D97-AF65-F5344CB8AC3E}">
        <p14:creationId xmlns:p14="http://schemas.microsoft.com/office/powerpoint/2010/main" val="15225690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767255" y="546538"/>
            <a:ext cx="8040413" cy="1807780"/>
          </a:xfrm>
        </p:spPr>
        <p:txBody>
          <a:bodyPr/>
          <a:lstStyle/>
          <a:p>
            <a:r>
              <a:rPr lang="en-US" sz="3200" i="1" dirty="0">
                <a:latin typeface="Tahoma" panose="020B0604030504040204" pitchFamily="34" charset="0"/>
                <a:ea typeface="Tahoma" panose="020B0604030504040204" pitchFamily="34" charset="0"/>
                <a:cs typeface="Tahoma" panose="020B0604030504040204" pitchFamily="34" charset="0"/>
              </a:rPr>
              <a:t>Figure 5</a:t>
            </a:r>
            <a:r>
              <a:rPr lang="en-US" sz="3200" dirty="0">
                <a:latin typeface="Tahoma" panose="020B0604030504040204" pitchFamily="34" charset="0"/>
                <a:ea typeface="Tahoma" panose="020B0604030504040204" pitchFamily="34" charset="0"/>
                <a:cs typeface="Tahoma" panose="020B0604030504040204" pitchFamily="34" charset="0"/>
              </a:rPr>
              <a:t>. Number of MOOCs that offer different types of learner feedback (n=135)</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Inline image 1">
            <a:extLst>
              <a:ext uri="{FF2B5EF4-FFF2-40B4-BE49-F238E27FC236}">
                <a16:creationId xmlns:a16="http://schemas.microsoft.com/office/drawing/2014/main" id="{ED672DAB-690E-4012-8358-D155DBC95A92}"/>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713623" y="2545375"/>
            <a:ext cx="6473935" cy="3519094"/>
          </a:xfrm>
          <a:prstGeom prst="rect">
            <a:avLst/>
          </a:prstGeom>
          <a:noFill/>
          <a:ln>
            <a:noFill/>
          </a:ln>
        </p:spPr>
      </p:pic>
    </p:spTree>
    <p:extLst>
      <p:ext uri="{BB962C8B-B14F-4D97-AF65-F5344CB8AC3E}">
        <p14:creationId xmlns:p14="http://schemas.microsoft.com/office/powerpoint/2010/main" val="3633820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767255" y="546538"/>
            <a:ext cx="8040413" cy="1807780"/>
          </a:xfrm>
        </p:spPr>
        <p:txBody>
          <a:bodyPr/>
          <a:lstStyle/>
          <a:p>
            <a:r>
              <a:rPr lang="en-US" sz="3200" i="1" dirty="0">
                <a:latin typeface="Tahoma" panose="020B0604030504040204" pitchFamily="34" charset="0"/>
                <a:ea typeface="Tahoma" panose="020B0604030504040204" pitchFamily="34" charset="0"/>
                <a:cs typeface="Tahoma" panose="020B0604030504040204" pitchFamily="34" charset="0"/>
              </a:rPr>
              <a:t>Figure 6.</a:t>
            </a:r>
            <a:r>
              <a:rPr lang="en-US" sz="3200" dirty="0">
                <a:latin typeface="Tahoma" panose="020B0604030504040204" pitchFamily="34" charset="0"/>
                <a:ea typeface="Tahoma" panose="020B0604030504040204" pitchFamily="34" charset="0"/>
                <a:cs typeface="Tahoma" panose="020B0604030504040204" pitchFamily="34" charset="0"/>
              </a:rPr>
              <a:t> Number of MOOCs that offer different types of learning system automation and adaptation (n=127)</a:t>
            </a:r>
          </a:p>
        </p:txBody>
      </p:sp>
      <p:pic>
        <p:nvPicPr>
          <p:cNvPr id="4" name="Picture 3" descr="Inline image 2">
            <a:extLst>
              <a:ext uri="{FF2B5EF4-FFF2-40B4-BE49-F238E27FC236}">
                <a16:creationId xmlns:a16="http://schemas.microsoft.com/office/drawing/2014/main" id="{C2F64987-4E2F-4363-BF37-1FC6D9B4B5DE}"/>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76926" y="2593196"/>
            <a:ext cx="7137061" cy="3450252"/>
          </a:xfrm>
          <a:prstGeom prst="rect">
            <a:avLst/>
          </a:prstGeom>
          <a:noFill/>
          <a:ln>
            <a:noFill/>
          </a:ln>
        </p:spPr>
      </p:pic>
    </p:spTree>
    <p:extLst>
      <p:ext uri="{BB962C8B-B14F-4D97-AF65-F5344CB8AC3E}">
        <p14:creationId xmlns:p14="http://schemas.microsoft.com/office/powerpoint/2010/main" val="845289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767256" y="546538"/>
            <a:ext cx="7507612" cy="1807780"/>
          </a:xfrm>
        </p:spPr>
        <p:txBody>
          <a:bodyPr/>
          <a:lstStyle/>
          <a:p>
            <a:r>
              <a:rPr lang="en-US" sz="2800" i="1" dirty="0">
                <a:latin typeface="Tahoma" panose="020B0604030504040204" pitchFamily="34" charset="0"/>
                <a:ea typeface="Tahoma" panose="020B0604030504040204" pitchFamily="34" charset="0"/>
                <a:cs typeface="Tahoma" panose="020B0604030504040204" pitchFamily="34" charset="0"/>
              </a:rPr>
              <a:t>Figure 7.</a:t>
            </a:r>
            <a:r>
              <a:rPr lang="en-US" sz="2800" dirty="0">
                <a:latin typeface="Tahoma" panose="020B0604030504040204" pitchFamily="34" charset="0"/>
                <a:ea typeface="Tahoma" panose="020B0604030504040204" pitchFamily="34" charset="0"/>
                <a:cs typeface="Tahoma" panose="020B0604030504040204" pitchFamily="34" charset="0"/>
              </a:rPr>
              <a:t> MOOC instructor interest in learning new ways to personalize their next MOOC offering (Note: on a scale of 1 (low) to 10 (high) (n=134)</a:t>
            </a:r>
          </a:p>
        </p:txBody>
      </p:sp>
      <p:graphicFrame>
        <p:nvGraphicFramePr>
          <p:cNvPr id="5" name="Chart 4">
            <a:extLst>
              <a:ext uri="{FF2B5EF4-FFF2-40B4-BE49-F238E27FC236}">
                <a16:creationId xmlns:a16="http://schemas.microsoft.com/office/drawing/2014/main" id="{D3070561-196C-4A11-8FEC-74AFD137B5B3}"/>
              </a:ext>
            </a:extLst>
          </p:cNvPr>
          <p:cNvGraphicFramePr/>
          <p:nvPr>
            <p:extLst>
              <p:ext uri="{D42A27DB-BD31-4B8C-83A1-F6EECF244321}">
                <p14:modId xmlns:p14="http://schemas.microsoft.com/office/powerpoint/2010/main" val="1565154540"/>
              </p:ext>
            </p:extLst>
          </p:nvPr>
        </p:nvGraphicFramePr>
        <p:xfrm>
          <a:off x="1589688" y="2572407"/>
          <a:ext cx="6395545" cy="36707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432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767255" y="546538"/>
            <a:ext cx="8040413" cy="1807780"/>
          </a:xfrm>
        </p:spPr>
        <p:txBody>
          <a:bodyPr/>
          <a:lstStyle/>
          <a:p>
            <a:r>
              <a:rPr lang="en-US" sz="2400" i="1" dirty="0">
                <a:latin typeface="Tahoma" panose="020B0604030504040204" pitchFamily="34" charset="0"/>
                <a:ea typeface="Tahoma" panose="020B0604030504040204" pitchFamily="34" charset="0"/>
                <a:cs typeface="Tahoma" panose="020B0604030504040204" pitchFamily="34" charset="0"/>
              </a:rPr>
              <a:t>Figure 8</a:t>
            </a:r>
            <a:r>
              <a:rPr lang="en-US" sz="2400" dirty="0">
                <a:latin typeface="Tahoma" panose="020B0604030504040204" pitchFamily="34" charset="0"/>
                <a:ea typeface="Tahoma" panose="020B0604030504040204" pitchFamily="34" charset="0"/>
                <a:cs typeface="Tahoma" panose="020B0604030504040204" pitchFamily="34" charset="0"/>
              </a:rPr>
              <a:t>. The perceived effort of MOOC instructors in addressing the needs of individuals from different cultural backgrounds and languages in their most recent MOOC (Note: on a scale of 1 (low) to 10 (high) (n= 141)</a:t>
            </a:r>
          </a:p>
        </p:txBody>
      </p:sp>
      <p:graphicFrame>
        <p:nvGraphicFramePr>
          <p:cNvPr id="4" name="Chart 3">
            <a:extLst>
              <a:ext uri="{FF2B5EF4-FFF2-40B4-BE49-F238E27FC236}">
                <a16:creationId xmlns:a16="http://schemas.microsoft.com/office/drawing/2014/main" id="{C0535D08-F1D7-448B-8C3D-35BECC5DB4B9}"/>
              </a:ext>
            </a:extLst>
          </p:cNvPr>
          <p:cNvGraphicFramePr/>
          <p:nvPr>
            <p:extLst>
              <p:ext uri="{D42A27DB-BD31-4B8C-83A1-F6EECF244321}">
                <p14:modId xmlns:p14="http://schemas.microsoft.com/office/powerpoint/2010/main" val="2083279755"/>
              </p:ext>
            </p:extLst>
          </p:nvPr>
        </p:nvGraphicFramePr>
        <p:xfrm>
          <a:off x="1527614" y="2877205"/>
          <a:ext cx="6302594" cy="32713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330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830630" y="763821"/>
            <a:ext cx="7851644" cy="1807780"/>
          </a:xfrm>
        </p:spPr>
        <p:txBody>
          <a:bodyPr/>
          <a:lstStyle/>
          <a:p>
            <a:r>
              <a:rPr lang="en-US" sz="3200" i="1" dirty="0">
                <a:latin typeface="Tahoma" panose="020B0604030504040204" pitchFamily="34" charset="0"/>
                <a:ea typeface="Tahoma" panose="020B0604030504040204" pitchFamily="34" charset="0"/>
                <a:cs typeface="Tahoma" panose="020B0604030504040204" pitchFamily="34" charset="0"/>
              </a:rPr>
              <a:t>Figure 9: </a:t>
            </a:r>
            <a:r>
              <a:rPr lang="en-US" sz="3200" dirty="0">
                <a:latin typeface="Tahoma" panose="020B0604030504040204" pitchFamily="34" charset="0"/>
                <a:ea typeface="Tahoma" panose="020B0604030504040204" pitchFamily="34" charset="0"/>
                <a:cs typeface="Tahoma" panose="020B0604030504040204" pitchFamily="34" charset="0"/>
              </a:rPr>
              <a:t>MOOC instructors (n=133) instructional practices to address cultural diversity</a:t>
            </a:r>
          </a:p>
        </p:txBody>
      </p:sp>
      <p:graphicFrame>
        <p:nvGraphicFramePr>
          <p:cNvPr id="5" name="Chart 4">
            <a:extLst>
              <a:ext uri="{FF2B5EF4-FFF2-40B4-BE49-F238E27FC236}">
                <a16:creationId xmlns:a16="http://schemas.microsoft.com/office/drawing/2014/main" id="{02C8D21F-607F-4E2E-8816-4661136C4A9E}"/>
              </a:ext>
            </a:extLst>
          </p:cNvPr>
          <p:cNvGraphicFramePr/>
          <p:nvPr>
            <p:extLst>
              <p:ext uri="{D42A27DB-BD31-4B8C-83A1-F6EECF244321}">
                <p14:modId xmlns:p14="http://schemas.microsoft.com/office/powerpoint/2010/main" val="1003826130"/>
              </p:ext>
            </p:extLst>
          </p:nvPr>
        </p:nvGraphicFramePr>
        <p:xfrm>
          <a:off x="1628438" y="2743616"/>
          <a:ext cx="5596227" cy="3424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4092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F77B47-DF8A-4698-82A9-EC4EBBD3850A}"/>
              </a:ext>
            </a:extLst>
          </p:cNvPr>
          <p:cNvSpPr>
            <a:spLocks noGrp="1"/>
          </p:cNvSpPr>
          <p:nvPr>
            <p:ph type="ctrTitle"/>
          </p:nvPr>
        </p:nvSpPr>
        <p:spPr>
          <a:xfrm>
            <a:off x="749148" y="580829"/>
            <a:ext cx="8040413" cy="1807780"/>
          </a:xfrm>
        </p:spPr>
        <p:txBody>
          <a:bodyPr/>
          <a:lstStyle/>
          <a:p>
            <a:r>
              <a:rPr lang="en-US" sz="2800" i="1" dirty="0">
                <a:latin typeface="Tahoma" panose="020B0604030504040204" pitchFamily="34" charset="0"/>
                <a:ea typeface="Tahoma" panose="020B0604030504040204" pitchFamily="34" charset="0"/>
                <a:cs typeface="Tahoma" panose="020B0604030504040204" pitchFamily="34" charset="0"/>
              </a:rPr>
              <a:t>Table 1</a:t>
            </a:r>
            <a:r>
              <a:rPr lang="en-US" sz="2800" dirty="0">
                <a:latin typeface="Tahoma" panose="020B0604030504040204" pitchFamily="34" charset="0"/>
                <a:ea typeface="Tahoma" panose="020B0604030504040204" pitchFamily="34" charset="0"/>
                <a:cs typeface="Tahoma" panose="020B0604030504040204" pitchFamily="34" charset="0"/>
              </a:rPr>
              <a:t>. Instructional Practices of MOOC Instructors to Address the Variety of Student Competencies and Needs (n=142)</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00A9AF6E-ED68-4BA0-8DEB-0F7E256A54E4}"/>
              </a:ext>
            </a:extLst>
          </p:cNvPr>
          <p:cNvPicPr>
            <a:picLocks noChangeAspect="1"/>
          </p:cNvPicPr>
          <p:nvPr/>
        </p:nvPicPr>
        <p:blipFill rotWithShape="1">
          <a:blip r:embed="rId3"/>
          <a:srcRect l="7194" t="31122" r="35876" b="10827"/>
          <a:stretch/>
        </p:blipFill>
        <p:spPr>
          <a:xfrm>
            <a:off x="1331493" y="2446020"/>
            <a:ext cx="6391819" cy="3831151"/>
          </a:xfrm>
          <a:prstGeom prst="rect">
            <a:avLst/>
          </a:prstGeom>
        </p:spPr>
      </p:pic>
    </p:spTree>
    <p:extLst>
      <p:ext uri="{BB962C8B-B14F-4D97-AF65-F5344CB8AC3E}">
        <p14:creationId xmlns:p14="http://schemas.microsoft.com/office/powerpoint/2010/main" val="3972836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F77B47-DF8A-4698-82A9-EC4EBBD3850A}"/>
              </a:ext>
            </a:extLst>
          </p:cNvPr>
          <p:cNvSpPr>
            <a:spLocks noGrp="1"/>
          </p:cNvSpPr>
          <p:nvPr>
            <p:ph type="ctrTitle"/>
          </p:nvPr>
        </p:nvSpPr>
        <p:spPr>
          <a:xfrm>
            <a:off x="767255" y="787650"/>
            <a:ext cx="7969339" cy="1566667"/>
          </a:xfrm>
        </p:spPr>
        <p:txBody>
          <a:bodyPr/>
          <a:lstStyle/>
          <a:p>
            <a:r>
              <a:rPr lang="en-US" sz="2800" i="1" dirty="0">
                <a:latin typeface="Tahoma" panose="020B0604030504040204" pitchFamily="34" charset="0"/>
                <a:ea typeface="Tahoma" panose="020B0604030504040204" pitchFamily="34" charset="0"/>
                <a:cs typeface="Tahoma" panose="020B0604030504040204" pitchFamily="34" charset="0"/>
              </a:rPr>
              <a:t>Table 2</a:t>
            </a:r>
            <a:r>
              <a:rPr lang="en-US" sz="2800" dirty="0">
                <a:latin typeface="Tahoma" panose="020B0604030504040204" pitchFamily="34" charset="0"/>
                <a:ea typeface="Tahoma" panose="020B0604030504040204" pitchFamily="34" charset="0"/>
                <a:cs typeface="Tahoma" panose="020B0604030504040204" pitchFamily="34" charset="0"/>
              </a:rPr>
              <a:t>. Items instructors provided in their most recent MOOC (n=126)</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E3DFA093-88CE-460F-B253-016D66408BD8}"/>
              </a:ext>
            </a:extLst>
          </p:cNvPr>
          <p:cNvPicPr>
            <a:picLocks noChangeAspect="1"/>
          </p:cNvPicPr>
          <p:nvPr/>
        </p:nvPicPr>
        <p:blipFill rotWithShape="1">
          <a:blip r:embed="rId3"/>
          <a:srcRect l="7193" t="46045" r="39035" b="10976"/>
          <a:stretch/>
        </p:blipFill>
        <p:spPr>
          <a:xfrm>
            <a:off x="470851" y="2190939"/>
            <a:ext cx="7905894" cy="3714351"/>
          </a:xfrm>
          <a:prstGeom prst="rect">
            <a:avLst/>
          </a:prstGeom>
        </p:spPr>
      </p:pic>
    </p:spTree>
    <p:extLst>
      <p:ext uri="{BB962C8B-B14F-4D97-AF65-F5344CB8AC3E}">
        <p14:creationId xmlns:p14="http://schemas.microsoft.com/office/powerpoint/2010/main" val="2662156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1DDDD7-EAC6-4BE0-96AC-E0782E7A0975}"/>
              </a:ext>
            </a:extLst>
          </p:cNvPr>
          <p:cNvPicPr>
            <a:picLocks noChangeAspect="1"/>
          </p:cNvPicPr>
          <p:nvPr/>
        </p:nvPicPr>
        <p:blipFill rotWithShape="1">
          <a:blip r:embed="rId3"/>
          <a:srcRect l="7445" t="7816" r="34633" b="2682"/>
          <a:stretch/>
        </p:blipFill>
        <p:spPr>
          <a:xfrm>
            <a:off x="173472" y="106562"/>
            <a:ext cx="5150069" cy="6138041"/>
          </a:xfrm>
          <a:prstGeom prst="rect">
            <a:avLst/>
          </a:prstGeom>
        </p:spPr>
      </p:pic>
      <p:pic>
        <p:nvPicPr>
          <p:cNvPr id="3" name="Picture 2">
            <a:extLst>
              <a:ext uri="{FF2B5EF4-FFF2-40B4-BE49-F238E27FC236}">
                <a16:creationId xmlns:a16="http://schemas.microsoft.com/office/drawing/2014/main" id="{95178A10-CA59-4F73-97AF-C3E263C4D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374" y="1358375"/>
            <a:ext cx="3397154" cy="2263011"/>
          </a:xfrm>
          <a:prstGeom prst="rect">
            <a:avLst/>
          </a:prstGeom>
        </p:spPr>
      </p:pic>
    </p:spTree>
    <p:extLst>
      <p:ext uri="{BB962C8B-B14F-4D97-AF65-F5344CB8AC3E}">
        <p14:creationId xmlns:p14="http://schemas.microsoft.com/office/powerpoint/2010/main" val="1241870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438221"/>
            <a:ext cx="8004391" cy="63890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Study #4: Findings Recap</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21989" y="1233996"/>
            <a:ext cx="7376792" cy="4749554"/>
          </a:xfrm>
        </p:spPr>
        <p:txBody>
          <a:bodyPr>
            <a:noAutofit/>
          </a:bodyPr>
          <a:lstStyle/>
          <a:p>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There is a lack of learner monitoring and feedback (i.e., mostly self and peer monitoring/feedback).</a:t>
            </a:r>
          </a:p>
          <a:p>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More emphasis on personalization in the design of the course than in the delivery of it.</a:t>
            </a:r>
          </a:p>
          <a:p>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Subtitles and transcripts are the most common ways to address cultural and linguistic differences.</a:t>
            </a:r>
          </a:p>
          <a:p>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Automated grading and feedback more prevalent than automated alerts, advice/counseling, and plagiarism detection.</a:t>
            </a:r>
          </a:p>
          <a:p>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Instructors have high interest in learning techniques for personalization in their next MOOC.</a:t>
            </a:r>
          </a:p>
          <a:p>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38A62F0-C326-4CCC-A266-6AE7C609B2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3376" y="1"/>
            <a:ext cx="1690624" cy="950976"/>
          </a:xfrm>
          <a:prstGeom prst="rect">
            <a:avLst/>
          </a:prstGeom>
        </p:spPr>
      </p:pic>
    </p:spTree>
    <p:extLst>
      <p:ext uri="{BB962C8B-B14F-4D97-AF65-F5344CB8AC3E}">
        <p14:creationId xmlns:p14="http://schemas.microsoft.com/office/powerpoint/2010/main" val="1749874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11" y="839168"/>
            <a:ext cx="7886700" cy="994172"/>
          </a:xfrm>
        </p:spPr>
        <p:txBody>
          <a:bodyPr>
            <a:normAutofit/>
          </a:bodyPr>
          <a:lstStyle/>
          <a:p>
            <a:pPr algn="ctr"/>
            <a:r>
              <a:rPr 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MOOC Study #5: MOOC Instructor Design Challenges and Considerations</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7923" y="3082751"/>
            <a:ext cx="6150077"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2889498F-4244-4987-998C-FE3ED4D8D689}"/>
              </a:ext>
            </a:extLst>
          </p:cNvPr>
          <p:cNvSpPr/>
          <p:nvPr/>
        </p:nvSpPr>
        <p:spPr>
          <a:xfrm>
            <a:off x="628650" y="1959769"/>
            <a:ext cx="8058150" cy="1200329"/>
          </a:xfrm>
          <a:prstGeom prst="rect">
            <a:avLst/>
          </a:prstGeom>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Bonk, C., J., Zhu, M., &amp; Sari, A. (2018, April 14). </a:t>
            </a:r>
            <a:r>
              <a:rPr lang="en-US" b="1" i="1" dirty="0">
                <a:latin typeface="Tahoma" panose="020B0604030504040204" pitchFamily="34" charset="0"/>
                <a:ea typeface="Tahoma" panose="020B0604030504040204" pitchFamily="34" charset="0"/>
                <a:cs typeface="Tahoma" panose="020B0604030504040204" pitchFamily="34" charset="0"/>
              </a:rPr>
              <a:t>MOOC Instructor Motivations, Innovations, and Designs: Surveys, Interviews, and Course Reviews</a:t>
            </a:r>
            <a:r>
              <a:rPr lang="en-US" b="1" dirty="0">
                <a:latin typeface="Tahoma" panose="020B0604030504040204" pitchFamily="34" charset="0"/>
                <a:ea typeface="Tahoma" panose="020B0604030504040204" pitchFamily="34" charset="0"/>
                <a:cs typeface="Tahoma" panose="020B0604030504040204" pitchFamily="34" charset="0"/>
              </a:rPr>
              <a:t>. Paper presented at the 2018 American Educational Research Association (AERA) annual meeting, New York City, NY</a:t>
            </a:r>
            <a:r>
              <a:rPr kumimoji="0" lang="en-US" sz="1350" b="1" i="1"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35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2B70DC3B-2256-42FA-8093-8FF040A7B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96" y="3374016"/>
            <a:ext cx="6584731" cy="3483984"/>
          </a:xfrm>
          <a:prstGeom prst="rect">
            <a:avLst/>
          </a:prstGeom>
        </p:spPr>
      </p:pic>
    </p:spTree>
    <p:extLst>
      <p:ext uri="{BB962C8B-B14F-4D97-AF65-F5344CB8AC3E}">
        <p14:creationId xmlns:p14="http://schemas.microsoft.com/office/powerpoint/2010/main" val="2245510400"/>
      </p:ext>
    </p:extLst>
  </p:cSld>
  <p:clrMapOvr>
    <a:masterClrMapping/>
  </p:clrMapOvr>
  <mc:AlternateContent xmlns:mc="http://schemas.openxmlformats.org/markup-compatibility/2006" xmlns:p14="http://schemas.microsoft.com/office/powerpoint/2010/main">
    <mc:Choice Requires="p14">
      <p:transition spd="slow" p14:dur="2000" advTm="72939"/>
    </mc:Choice>
    <mc:Fallback xmlns="">
      <p:transition spd="slow" advTm="7293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381000" y="611277"/>
            <a:ext cx="8382000" cy="1842966"/>
          </a:xfrm>
        </p:spPr>
        <p:txBody>
          <a:bodyPr>
            <a:normAutofit fontScale="90000"/>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#3…</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11,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Coursera</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https://www.coursera.org/</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C7E23A3-3D78-42D3-82C3-500B8B976191}"/>
              </a:ext>
            </a:extLst>
          </p:cNvPr>
          <p:cNvPicPr>
            <a:picLocks noChangeAspect="1"/>
          </p:cNvPicPr>
          <p:nvPr/>
        </p:nvPicPr>
        <p:blipFill rotWithShape="1">
          <a:blip r:embed="rId3"/>
          <a:srcRect l="20000" t="15599" r="1665" b="3313"/>
          <a:stretch/>
        </p:blipFill>
        <p:spPr>
          <a:xfrm>
            <a:off x="81481" y="2834215"/>
            <a:ext cx="5730844" cy="4023785"/>
          </a:xfrm>
          <a:prstGeom prst="rect">
            <a:avLst/>
          </a:prstGeom>
        </p:spPr>
      </p:pic>
      <p:pic>
        <p:nvPicPr>
          <p:cNvPr id="6" name="Picture 5">
            <a:extLst>
              <a:ext uri="{FF2B5EF4-FFF2-40B4-BE49-F238E27FC236}">
                <a16:creationId xmlns:a16="http://schemas.microsoft.com/office/drawing/2014/main" id="{DF0155AF-A1DC-4036-ABBC-582B2DDD04A2}"/>
              </a:ext>
            </a:extLst>
          </p:cNvPr>
          <p:cNvPicPr>
            <a:picLocks noChangeAspect="1"/>
          </p:cNvPicPr>
          <p:nvPr/>
        </p:nvPicPr>
        <p:blipFill rotWithShape="1">
          <a:blip r:embed="rId4"/>
          <a:srcRect l="56892" t="47818" r="707" b="14445"/>
          <a:stretch/>
        </p:blipFill>
        <p:spPr>
          <a:xfrm>
            <a:off x="5938092" y="4597653"/>
            <a:ext cx="3205909" cy="2260347"/>
          </a:xfrm>
          <a:prstGeom prst="rect">
            <a:avLst/>
          </a:prstGeom>
        </p:spPr>
      </p:pic>
    </p:spTree>
    <p:extLst>
      <p:ext uri="{BB962C8B-B14F-4D97-AF65-F5344CB8AC3E}">
        <p14:creationId xmlns:p14="http://schemas.microsoft.com/office/powerpoint/2010/main" val="18140906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7864" y="608909"/>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R</a:t>
            </a:r>
            <a:r>
              <a:rPr lang="en-US" altLang="zh-CN" dirty="0">
                <a:latin typeface="Tahoma" panose="020B0604030504040204" pitchFamily="34" charset="0"/>
                <a:ea typeface="Tahoma" panose="020B0604030504040204" pitchFamily="34" charset="0"/>
                <a:cs typeface="Tahoma" panose="020B0604030504040204" pitchFamily="34" charset="0"/>
              </a:rPr>
              <a:t>esearch Questions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57864" y="1572768"/>
            <a:ext cx="7503512" cy="4267200"/>
          </a:xfrm>
        </p:spPr>
        <p:txBody>
          <a:bodyPr>
            <a:noAutofit/>
          </a:bodyPr>
          <a:lstStyle/>
          <a:p>
            <a:pPr marL="914400" lvl="1" indent="-457200">
              <a:spcAft>
                <a:spcPts val="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What motivates instructors to offer MOOCs? </a:t>
            </a:r>
          </a:p>
          <a:p>
            <a:pPr marL="914400" lvl="1" indent="-457200">
              <a:spcAft>
                <a:spcPts val="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What instructional innovations do MOOC instructors perceive?</a:t>
            </a:r>
          </a:p>
          <a:p>
            <a:pPr marL="914400" lvl="1" indent="-457200">
              <a:spcAft>
                <a:spcPts val="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What do instructors perceive as the strengths of their MOOCs?</a:t>
            </a:r>
          </a:p>
          <a:p>
            <a:pPr marL="914400" lvl="1" indent="-457200">
              <a:spcAft>
                <a:spcPts val="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How would they redesign the MOOC?</a:t>
            </a:r>
          </a:p>
        </p:txBody>
      </p:sp>
    </p:spTree>
    <p:extLst>
      <p:ext uri="{BB962C8B-B14F-4D97-AF65-F5344CB8AC3E}">
        <p14:creationId xmlns:p14="http://schemas.microsoft.com/office/powerpoint/2010/main" val="1394534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755000" y="420920"/>
            <a:ext cx="7857018" cy="1521712"/>
          </a:xfrm>
        </p:spPr>
        <p:txBody>
          <a:bodyPr/>
          <a:lstStyle/>
          <a:p>
            <a:pPr algn="ctr"/>
            <a:r>
              <a:rPr lang="en-US" sz="6000" dirty="0"/>
              <a:t>Research Design</a:t>
            </a:r>
          </a:p>
        </p:txBody>
      </p:sp>
      <p:pic>
        <p:nvPicPr>
          <p:cNvPr id="3" name="Picture 2">
            <a:extLst>
              <a:ext uri="{FF2B5EF4-FFF2-40B4-BE49-F238E27FC236}">
                <a16:creationId xmlns:a16="http://schemas.microsoft.com/office/drawing/2014/main" id="{C25FB8F7-3ECB-4281-BABD-E96334E61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4776"/>
            <a:ext cx="9144000" cy="3687387"/>
          </a:xfrm>
          <a:prstGeom prst="rect">
            <a:avLst/>
          </a:prstGeom>
        </p:spPr>
      </p:pic>
      <p:pic>
        <p:nvPicPr>
          <p:cNvPr id="4" name="Picture 3">
            <a:extLst>
              <a:ext uri="{FF2B5EF4-FFF2-40B4-BE49-F238E27FC236}">
                <a16:creationId xmlns:a16="http://schemas.microsoft.com/office/drawing/2014/main" id="{2B73C6DC-1A7B-433F-97F0-C1EBA49A35B2}"/>
              </a:ext>
            </a:extLst>
          </p:cNvPr>
          <p:cNvPicPr>
            <a:picLocks noChangeAspect="1"/>
          </p:cNvPicPr>
          <p:nvPr/>
        </p:nvPicPr>
        <p:blipFill rotWithShape="1">
          <a:blip r:embed="rId3">
            <a:extLst>
              <a:ext uri="{28A0092B-C50C-407E-A947-70E740481C1C}">
                <a14:useLocalDpi xmlns:a14="http://schemas.microsoft.com/office/drawing/2010/main" val="0"/>
              </a:ext>
            </a:extLst>
          </a:blip>
          <a:srcRect l="25962" t="52860"/>
          <a:stretch/>
        </p:blipFill>
        <p:spPr>
          <a:xfrm>
            <a:off x="1040866" y="4847947"/>
            <a:ext cx="7062267" cy="2010053"/>
          </a:xfrm>
          <a:prstGeom prst="rect">
            <a:avLst/>
          </a:prstGeom>
        </p:spPr>
      </p:pic>
    </p:spTree>
    <p:extLst>
      <p:ext uri="{BB962C8B-B14F-4D97-AF65-F5344CB8AC3E}">
        <p14:creationId xmlns:p14="http://schemas.microsoft.com/office/powerpoint/2010/main" val="1618472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6290" y="384464"/>
            <a:ext cx="8396765" cy="1222610"/>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R</a:t>
            </a:r>
            <a:r>
              <a:rPr lang="en-US" altLang="zh-CN" sz="3600" dirty="0">
                <a:latin typeface="Tahoma" panose="020B0604030504040204" pitchFamily="34" charset="0"/>
                <a:ea typeface="Tahoma" panose="020B0604030504040204" pitchFamily="34" charset="0"/>
                <a:cs typeface="Tahoma" panose="020B0604030504040204" pitchFamily="34" charset="0"/>
              </a:rPr>
              <a:t>esearch Methods-Data collection</a:t>
            </a:r>
            <a:br>
              <a:rPr lang="en-US" altLang="zh-CN" sz="36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Sequential mixed methods design (Creswell &amp; Clark, 2007)</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7503" y="1607074"/>
            <a:ext cx="8517022" cy="4167257"/>
          </a:xfrm>
        </p:spPr>
        <p:txBody>
          <a:bodyPr>
            <a:noAutofit/>
          </a:bodyPr>
          <a:lstStyle/>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Data Collection: </a:t>
            </a:r>
          </a:p>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 surveys, (2) interviews, and (3) course reviews.</a:t>
            </a:r>
          </a:p>
          <a:p>
            <a:pPr marL="457200" lvl="1" indent="0">
              <a:spcAft>
                <a:spcPts val="0"/>
              </a:spcAft>
              <a:buNone/>
            </a:pPr>
            <a:endPar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Participants: </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143 survey participants (10% response rate)</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12 interviewees </a:t>
            </a:r>
          </a:p>
        </p:txBody>
      </p:sp>
      <p:pic>
        <p:nvPicPr>
          <p:cNvPr id="4" name="Picture 3">
            <a:extLst>
              <a:ext uri="{FF2B5EF4-FFF2-40B4-BE49-F238E27FC236}">
                <a16:creationId xmlns:a16="http://schemas.microsoft.com/office/drawing/2014/main" id="{A6734CD4-0567-429C-93DA-6C15B8F60F29}"/>
              </a:ext>
            </a:extLst>
          </p:cNvPr>
          <p:cNvPicPr>
            <a:picLocks noChangeAspect="1"/>
          </p:cNvPicPr>
          <p:nvPr/>
        </p:nvPicPr>
        <p:blipFill rotWithShape="1">
          <a:blip r:embed="rId3">
            <a:extLst>
              <a:ext uri="{28A0092B-C50C-407E-A947-70E740481C1C}">
                <a14:useLocalDpi xmlns:a14="http://schemas.microsoft.com/office/drawing/2010/main" val="0"/>
              </a:ext>
            </a:extLst>
          </a:blip>
          <a:srcRect l="2949" r="5362"/>
          <a:stretch/>
        </p:blipFill>
        <p:spPr>
          <a:xfrm>
            <a:off x="967602" y="4137638"/>
            <a:ext cx="6981444" cy="2014241"/>
          </a:xfrm>
          <a:prstGeom prst="rect">
            <a:avLst/>
          </a:prstGeom>
        </p:spPr>
      </p:pic>
    </p:spTree>
    <p:extLst>
      <p:ext uri="{BB962C8B-B14F-4D97-AF65-F5344CB8AC3E}">
        <p14:creationId xmlns:p14="http://schemas.microsoft.com/office/powerpoint/2010/main" val="953000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82248" y="412067"/>
            <a:ext cx="8315460" cy="638906"/>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R</a:t>
            </a:r>
            <a:r>
              <a:rPr lang="en-US" altLang="zh-CN" sz="3600" dirty="0">
                <a:latin typeface="Tahoma" panose="020B0604030504040204" pitchFamily="34" charset="0"/>
                <a:ea typeface="Tahoma" panose="020B0604030504040204" pitchFamily="34" charset="0"/>
                <a:cs typeface="Tahoma" panose="020B0604030504040204" pitchFamily="34" charset="0"/>
              </a:rPr>
              <a:t>esearch Methods-Data collection</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0" y="731520"/>
            <a:ext cx="8583559" cy="802313"/>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MOOC instructors interviewed</a:t>
            </a:r>
          </a:p>
          <a:p>
            <a:pPr marL="457200" lvl="1" indent="0">
              <a:lnSpc>
                <a:spcPct val="170000"/>
              </a:lnSpc>
              <a:buNone/>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4D5EFAA4-7428-4D45-9D16-4B3681ACC6E6}"/>
              </a:ext>
            </a:extLst>
          </p:cNvPr>
          <p:cNvGraphicFramePr>
            <a:graphicFrameLocks noGrp="1"/>
          </p:cNvGraphicFramePr>
          <p:nvPr>
            <p:extLst>
              <p:ext uri="{D42A27DB-BD31-4B8C-83A1-F6EECF244321}">
                <p14:modId xmlns:p14="http://schemas.microsoft.com/office/powerpoint/2010/main" val="4204982308"/>
              </p:ext>
            </p:extLst>
          </p:nvPr>
        </p:nvGraphicFramePr>
        <p:xfrm>
          <a:off x="630315" y="1370426"/>
          <a:ext cx="7953244" cy="5019989"/>
        </p:xfrm>
        <a:graphic>
          <a:graphicData uri="http://schemas.openxmlformats.org/drawingml/2006/table">
            <a:tbl>
              <a:tblPr>
                <a:tableStyleId>{9D7B26C5-4107-4FEC-AEDC-1716B250A1EF}</a:tableStyleId>
              </a:tblPr>
              <a:tblGrid>
                <a:gridCol w="751486">
                  <a:extLst>
                    <a:ext uri="{9D8B030D-6E8A-4147-A177-3AD203B41FA5}">
                      <a16:colId xmlns:a16="http://schemas.microsoft.com/office/drawing/2014/main" val="20000"/>
                    </a:ext>
                  </a:extLst>
                </a:gridCol>
                <a:gridCol w="1701632">
                  <a:extLst>
                    <a:ext uri="{9D8B030D-6E8A-4147-A177-3AD203B41FA5}">
                      <a16:colId xmlns:a16="http://schemas.microsoft.com/office/drawing/2014/main" val="20001"/>
                    </a:ext>
                  </a:extLst>
                </a:gridCol>
                <a:gridCol w="3306876">
                  <a:extLst>
                    <a:ext uri="{9D8B030D-6E8A-4147-A177-3AD203B41FA5}">
                      <a16:colId xmlns:a16="http://schemas.microsoft.com/office/drawing/2014/main" val="20002"/>
                    </a:ext>
                  </a:extLst>
                </a:gridCol>
                <a:gridCol w="2193250">
                  <a:extLst>
                    <a:ext uri="{9D8B030D-6E8A-4147-A177-3AD203B41FA5}">
                      <a16:colId xmlns:a16="http://schemas.microsoft.com/office/drawing/2014/main" val="20003"/>
                    </a:ext>
                  </a:extLst>
                </a:gridCol>
              </a:tblGrid>
              <a:tr h="386153">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No.</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Countries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Subject areas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Platforms</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0"/>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1"/>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2.</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Education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2"/>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3. 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Education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Canvas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3"/>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4. 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Chemistry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4"/>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5. 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UK</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Public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err="1">
                          <a:effectLst/>
                          <a:latin typeface="Tahoma" panose="020B0604030504040204" pitchFamily="34" charset="0"/>
                          <a:ea typeface="Tahoma" panose="020B0604030504040204" pitchFamily="34" charset="0"/>
                          <a:cs typeface="Tahoma" panose="020B0604030504040204" pitchFamily="34" charset="0"/>
                        </a:rPr>
                        <a:t>FutureLearn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5"/>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6. 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UK</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err="1">
                          <a:effectLst/>
                          <a:latin typeface="Tahoma" panose="020B0604030504040204" pitchFamily="34" charset="0"/>
                          <a:ea typeface="Tahoma" panose="020B0604030504040204" pitchFamily="34" charset="0"/>
                          <a:cs typeface="Tahoma" panose="020B0604030504040204" pitchFamily="34" charset="0"/>
                        </a:rPr>
                        <a:t>FutureLearn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6"/>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7. 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Hong Kong</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7"/>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8. 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Mainland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8"/>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9. 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Canada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Psychology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9"/>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10. 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Australia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Public Health</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Open2Study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0"/>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11. 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Sweden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a:effectLst/>
                          <a:latin typeface="Tahoma" panose="020B0604030504040204" pitchFamily="34" charset="0"/>
                          <a:ea typeface="Tahoma" panose="020B0604030504040204" pitchFamily="34" charset="0"/>
                          <a:cs typeface="Tahoma" panose="020B0604030504040204" pitchFamily="34" charset="0"/>
                        </a:rPr>
                        <a:t>Computer Science</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err="1">
                          <a:effectLst/>
                          <a:latin typeface="Tahoma" panose="020B0604030504040204" pitchFamily="34" charset="0"/>
                          <a:ea typeface="Tahoma" panose="020B0604030504040204" pitchFamily="34" charset="0"/>
                          <a:cs typeface="Tahoma" panose="020B0604030504040204" pitchFamily="34" charset="0"/>
                        </a:rPr>
                        <a:t>edX</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1"/>
                  </a:ext>
                </a:extLst>
              </a:tr>
              <a:tr h="386153">
                <a:tc>
                  <a:txBody>
                    <a:bodyPr/>
                    <a:lstStyle/>
                    <a:p>
                      <a:pPr marL="0" marR="0" lvl="0" indent="0">
                        <a:lnSpc>
                          <a:spcPct val="200000"/>
                        </a:lnSpc>
                        <a:spcBef>
                          <a:spcPts val="0"/>
                        </a:spcBef>
                        <a:spcAft>
                          <a:spcPts val="0"/>
                        </a:spcAft>
                        <a:buFont typeface="+mj-lt"/>
                        <a:buNone/>
                      </a:pPr>
                      <a:r>
                        <a:rPr lang="en-US" sz="1200" b="1" dirty="0">
                          <a:effectLst/>
                          <a:latin typeface="Tahoma" panose="020B0604030504040204" pitchFamily="34" charset="0"/>
                          <a:ea typeface="Tahoma" panose="020B0604030504040204" pitchFamily="34" charset="0"/>
                          <a:cs typeface="Tahoma" panose="020B0604030504040204" pitchFamily="34" charset="0"/>
                        </a:rPr>
                        <a:t>12. 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India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Management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b="1" dirty="0" err="1">
                          <a:effectLst/>
                          <a:latin typeface="Tahoma" panose="020B0604030504040204" pitchFamily="34" charset="0"/>
                          <a:ea typeface="Tahoma" panose="020B0604030504040204" pitchFamily="34" charset="0"/>
                          <a:cs typeface="Tahoma" panose="020B0604030504040204" pitchFamily="34" charset="0"/>
                        </a:rPr>
                        <a:t>edX</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83399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16992" y="426029"/>
            <a:ext cx="842467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Prior Online or Blended Experience</a:t>
            </a:r>
          </a:p>
        </p:txBody>
      </p:sp>
      <p:graphicFrame>
        <p:nvGraphicFramePr>
          <p:cNvPr id="4" name="Chart 3">
            <a:extLst>
              <a:ext uri="{FF2B5EF4-FFF2-40B4-BE49-F238E27FC236}">
                <a16:creationId xmlns:a16="http://schemas.microsoft.com/office/drawing/2014/main" id="{D03845E6-FAD2-49C9-97FF-2EF0BA033857}"/>
              </a:ext>
            </a:extLst>
          </p:cNvPr>
          <p:cNvGraphicFramePr>
            <a:graphicFrameLocks/>
          </p:cNvGraphicFramePr>
          <p:nvPr>
            <p:extLst>
              <p:ext uri="{D42A27DB-BD31-4B8C-83A1-F6EECF244321}">
                <p14:modId xmlns:p14="http://schemas.microsoft.com/office/powerpoint/2010/main" val="634959426"/>
              </p:ext>
            </p:extLst>
          </p:nvPr>
        </p:nvGraphicFramePr>
        <p:xfrm>
          <a:off x="650601" y="1064935"/>
          <a:ext cx="8314944" cy="52317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7391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71528" y="380525"/>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Prior MOOC Experience</a:t>
            </a:r>
          </a:p>
        </p:txBody>
      </p:sp>
      <p:graphicFrame>
        <p:nvGraphicFramePr>
          <p:cNvPr id="6" name="Chart 5">
            <a:extLst>
              <a:ext uri="{FF2B5EF4-FFF2-40B4-BE49-F238E27FC236}">
                <a16:creationId xmlns:a16="http://schemas.microsoft.com/office/drawing/2014/main" id="{FC44A67C-7155-43CF-89FE-90E693C1E8B9}"/>
              </a:ext>
            </a:extLst>
          </p:cNvPr>
          <p:cNvGraphicFramePr>
            <a:graphicFrameLocks/>
          </p:cNvGraphicFramePr>
          <p:nvPr>
            <p:extLst>
              <p:ext uri="{D42A27DB-BD31-4B8C-83A1-F6EECF244321}">
                <p14:modId xmlns:p14="http://schemas.microsoft.com/office/powerpoint/2010/main" val="4095569964"/>
              </p:ext>
            </p:extLst>
          </p:nvPr>
        </p:nvGraphicFramePr>
        <p:xfrm>
          <a:off x="571528" y="1251079"/>
          <a:ext cx="8442961" cy="46640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6987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2" y="316087"/>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Subject Area of MOOC Taught</a:t>
            </a:r>
          </a:p>
        </p:txBody>
      </p:sp>
      <p:graphicFrame>
        <p:nvGraphicFramePr>
          <p:cNvPr id="4" name="Chart 3">
            <a:extLst>
              <a:ext uri="{FF2B5EF4-FFF2-40B4-BE49-F238E27FC236}">
                <a16:creationId xmlns:a16="http://schemas.microsoft.com/office/drawing/2014/main" id="{0E5C5F4A-2C42-47A5-B86A-6DE19067896E}"/>
              </a:ext>
            </a:extLst>
          </p:cNvPr>
          <p:cNvGraphicFramePr/>
          <p:nvPr>
            <p:extLst>
              <p:ext uri="{D42A27DB-BD31-4B8C-83A1-F6EECF244321}">
                <p14:modId xmlns:p14="http://schemas.microsoft.com/office/powerpoint/2010/main" val="4152718444"/>
              </p:ext>
            </p:extLst>
          </p:nvPr>
        </p:nvGraphicFramePr>
        <p:xfrm>
          <a:off x="783581" y="1048512"/>
          <a:ext cx="7474875" cy="52486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5803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377261"/>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MOOC Enrollments</a:t>
            </a:r>
          </a:p>
        </p:txBody>
      </p:sp>
      <p:pic>
        <p:nvPicPr>
          <p:cNvPr id="4" name="Picture 3">
            <a:extLst>
              <a:ext uri="{FF2B5EF4-FFF2-40B4-BE49-F238E27FC236}">
                <a16:creationId xmlns:a16="http://schemas.microsoft.com/office/drawing/2014/main" id="{3F918770-91A8-4557-AFFB-F70907EC2B8F}"/>
              </a:ext>
            </a:extLst>
          </p:cNvPr>
          <p:cNvPicPr>
            <a:picLocks noChangeAspect="1"/>
          </p:cNvPicPr>
          <p:nvPr/>
        </p:nvPicPr>
        <p:blipFill>
          <a:blip r:embed="rId3"/>
          <a:stretch>
            <a:fillRect/>
          </a:stretch>
        </p:blipFill>
        <p:spPr>
          <a:xfrm>
            <a:off x="637306" y="1269890"/>
            <a:ext cx="7767426" cy="5038632"/>
          </a:xfrm>
          <a:prstGeom prst="rect">
            <a:avLst/>
          </a:prstGeom>
        </p:spPr>
      </p:pic>
    </p:spTree>
    <p:extLst>
      <p:ext uri="{BB962C8B-B14F-4D97-AF65-F5344CB8AC3E}">
        <p14:creationId xmlns:p14="http://schemas.microsoft.com/office/powerpoint/2010/main" val="2467654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48927" y="645485"/>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MOOC Delivery Format</a:t>
            </a:r>
          </a:p>
        </p:txBody>
      </p:sp>
      <p:pic>
        <p:nvPicPr>
          <p:cNvPr id="3" name="Picture 2">
            <a:extLst>
              <a:ext uri="{FF2B5EF4-FFF2-40B4-BE49-F238E27FC236}">
                <a16:creationId xmlns:a16="http://schemas.microsoft.com/office/drawing/2014/main" id="{744092EE-5643-4C10-B141-75A87721E941}"/>
              </a:ext>
            </a:extLst>
          </p:cNvPr>
          <p:cNvPicPr>
            <a:picLocks noChangeAspect="1"/>
          </p:cNvPicPr>
          <p:nvPr/>
        </p:nvPicPr>
        <p:blipFill rotWithShape="1">
          <a:blip r:embed="rId3"/>
          <a:srcRect t="8479" r="-467"/>
          <a:stretch/>
        </p:blipFill>
        <p:spPr>
          <a:xfrm>
            <a:off x="427935" y="1495150"/>
            <a:ext cx="8446373" cy="4279594"/>
          </a:xfrm>
          <a:prstGeom prst="rect">
            <a:avLst/>
          </a:prstGeom>
        </p:spPr>
      </p:pic>
    </p:spTree>
    <p:extLst>
      <p:ext uri="{BB962C8B-B14F-4D97-AF65-F5344CB8AC3E}">
        <p14:creationId xmlns:p14="http://schemas.microsoft.com/office/powerpoint/2010/main" val="3215246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93174" y="526217"/>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Involvement in Course Design</a:t>
            </a:r>
          </a:p>
        </p:txBody>
      </p:sp>
      <p:graphicFrame>
        <p:nvGraphicFramePr>
          <p:cNvPr id="5" name="Chart 4">
            <a:extLst>
              <a:ext uri="{FF2B5EF4-FFF2-40B4-BE49-F238E27FC236}">
                <a16:creationId xmlns:a16="http://schemas.microsoft.com/office/drawing/2014/main" id="{C826E634-7D8E-48A3-ABC1-82B098D5AB3F}"/>
              </a:ext>
            </a:extLst>
          </p:cNvPr>
          <p:cNvGraphicFramePr>
            <a:graphicFrameLocks/>
          </p:cNvGraphicFramePr>
          <p:nvPr>
            <p:extLst>
              <p:ext uri="{D42A27DB-BD31-4B8C-83A1-F6EECF244321}">
                <p14:modId xmlns:p14="http://schemas.microsoft.com/office/powerpoint/2010/main" val="4286160924"/>
              </p:ext>
            </p:extLst>
          </p:nvPr>
        </p:nvGraphicFramePr>
        <p:xfrm>
          <a:off x="620746" y="1361139"/>
          <a:ext cx="7580673" cy="49407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8637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76249" y="506019"/>
            <a:ext cx="8305612" cy="1875042"/>
          </a:xfrm>
        </p:spPr>
        <p:txBody>
          <a:bodyPr>
            <a:normAutofit fontScale="90000"/>
          </a:bodyPr>
          <a:lstStyle/>
          <a:p>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#4… </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26, 2018</a:t>
            </a:r>
            <a:br>
              <a:rPr lang="en-US"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The Future of Professional Credentialing ... in an Engagement Announcement</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Joshua Kim, Inside Higher Ed</a:t>
            </a:r>
            <a:br>
              <a:rPr lang="en-US" sz="2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https://www.insidehighered.com/digital-learning/blogs/technology-and-learning/future-professional-credentialing-engagement</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AutoShape 4" descr="Related image">
            <a:extLst>
              <a:ext uri="{FF2B5EF4-FFF2-40B4-BE49-F238E27FC236}">
                <a16:creationId xmlns:a16="http://schemas.microsoft.com/office/drawing/2014/main" id="{EF547C72-3099-4C98-9363-7FF85806E83A}"/>
              </a:ext>
            </a:extLst>
          </p:cNvPr>
          <p:cNvSpPr>
            <a:spLocks noChangeAspect="1" noChangeArrowheads="1"/>
          </p:cNvSpPr>
          <p:nvPr/>
        </p:nvSpPr>
        <p:spPr bwMode="auto">
          <a:xfrm>
            <a:off x="1581150" y="947738"/>
            <a:ext cx="6286500" cy="5267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9F8E84B-6FCC-432A-A698-19ABFD8EA5B5}"/>
              </a:ext>
            </a:extLst>
          </p:cNvPr>
          <p:cNvPicPr>
            <a:picLocks noChangeAspect="1"/>
          </p:cNvPicPr>
          <p:nvPr/>
        </p:nvPicPr>
        <p:blipFill rotWithShape="1">
          <a:blip r:embed="rId3"/>
          <a:srcRect l="15546" t="72429" r="39364" b="5668"/>
          <a:stretch/>
        </p:blipFill>
        <p:spPr>
          <a:xfrm>
            <a:off x="316156" y="3034979"/>
            <a:ext cx="8099135" cy="3112532"/>
          </a:xfrm>
          <a:prstGeom prst="rect">
            <a:avLst/>
          </a:prstGeom>
        </p:spPr>
      </p:pic>
      <p:pic>
        <p:nvPicPr>
          <p:cNvPr id="5" name="Picture 4">
            <a:extLst>
              <a:ext uri="{FF2B5EF4-FFF2-40B4-BE49-F238E27FC236}">
                <a16:creationId xmlns:a16="http://schemas.microsoft.com/office/drawing/2014/main" id="{E810D3CC-2065-4ED1-B965-E260ADB72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7650" y="3336993"/>
            <a:ext cx="1276350" cy="638176"/>
          </a:xfrm>
          <a:prstGeom prst="rect">
            <a:avLst/>
          </a:prstGeom>
        </p:spPr>
      </p:pic>
      <p:pic>
        <p:nvPicPr>
          <p:cNvPr id="7" name="Picture 6">
            <a:extLst>
              <a:ext uri="{FF2B5EF4-FFF2-40B4-BE49-F238E27FC236}">
                <a16:creationId xmlns:a16="http://schemas.microsoft.com/office/drawing/2014/main" id="{3619107B-4087-4257-AA17-AB9091A59874}"/>
              </a:ext>
            </a:extLst>
          </p:cNvPr>
          <p:cNvPicPr>
            <a:picLocks noChangeAspect="1"/>
          </p:cNvPicPr>
          <p:nvPr/>
        </p:nvPicPr>
        <p:blipFill rotWithShape="1">
          <a:blip r:embed="rId5"/>
          <a:srcRect l="15545" t="12246" r="891" b="18396"/>
          <a:stretch/>
        </p:blipFill>
        <p:spPr>
          <a:xfrm>
            <a:off x="6174464" y="5440578"/>
            <a:ext cx="3067616" cy="1413866"/>
          </a:xfrm>
          <a:prstGeom prst="rect">
            <a:avLst/>
          </a:prstGeom>
        </p:spPr>
      </p:pic>
    </p:spTree>
    <p:extLst>
      <p:ext uri="{BB962C8B-B14F-4D97-AF65-F5344CB8AC3E}">
        <p14:creationId xmlns:p14="http://schemas.microsoft.com/office/powerpoint/2010/main" val="19103606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51223" y="703197"/>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Enjoyment in Designing MOOCs</a:t>
            </a:r>
          </a:p>
        </p:txBody>
      </p:sp>
      <p:graphicFrame>
        <p:nvGraphicFramePr>
          <p:cNvPr id="4" name="Chart 3">
            <a:extLst>
              <a:ext uri="{FF2B5EF4-FFF2-40B4-BE49-F238E27FC236}">
                <a16:creationId xmlns:a16="http://schemas.microsoft.com/office/drawing/2014/main" id="{AFC5F78B-4D22-41A9-9DFD-75267D47D1B6}"/>
              </a:ext>
            </a:extLst>
          </p:cNvPr>
          <p:cNvGraphicFramePr>
            <a:graphicFrameLocks/>
          </p:cNvGraphicFramePr>
          <p:nvPr>
            <p:extLst>
              <p:ext uri="{D42A27DB-BD31-4B8C-83A1-F6EECF244321}">
                <p14:modId xmlns:p14="http://schemas.microsoft.com/office/powerpoint/2010/main" val="1661464945"/>
              </p:ext>
            </p:extLst>
          </p:nvPr>
        </p:nvGraphicFramePr>
        <p:xfrm>
          <a:off x="847147" y="1573751"/>
          <a:ext cx="7818195" cy="45277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1977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79172" y="385215"/>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1. Motivational Findings</a:t>
            </a:r>
          </a:p>
        </p:txBody>
      </p:sp>
      <p:sp>
        <p:nvSpPr>
          <p:cNvPr id="5" name="Content Placeholder 2">
            <a:extLst>
              <a:ext uri="{FF2B5EF4-FFF2-40B4-BE49-F238E27FC236}">
                <a16:creationId xmlns:a16="http://schemas.microsoft.com/office/drawing/2014/main" id="{708919A3-0B0E-4611-907D-6415BBF25ABE}"/>
              </a:ext>
            </a:extLst>
          </p:cNvPr>
          <p:cNvSpPr>
            <a:spLocks noGrp="1"/>
          </p:cNvSpPr>
          <p:nvPr>
            <p:ph idx="1"/>
          </p:nvPr>
        </p:nvSpPr>
        <p:spPr>
          <a:xfrm>
            <a:off x="232040" y="936465"/>
            <a:ext cx="8517022" cy="784919"/>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RQ1: What motivated instructors to offer MOOCs? </a:t>
            </a:r>
          </a:p>
        </p:txBody>
      </p:sp>
      <p:graphicFrame>
        <p:nvGraphicFramePr>
          <p:cNvPr id="6" name="Chart 5">
            <a:extLst>
              <a:ext uri="{FF2B5EF4-FFF2-40B4-BE49-F238E27FC236}">
                <a16:creationId xmlns:a16="http://schemas.microsoft.com/office/drawing/2014/main" id="{7DD9D2E2-64DE-45C9-97FD-3F4662DFEFCF}"/>
              </a:ext>
            </a:extLst>
          </p:cNvPr>
          <p:cNvGraphicFramePr/>
          <p:nvPr>
            <p:extLst>
              <p:ext uri="{D42A27DB-BD31-4B8C-83A1-F6EECF244321}">
                <p14:modId xmlns:p14="http://schemas.microsoft.com/office/powerpoint/2010/main" val="680080146"/>
              </p:ext>
            </p:extLst>
          </p:nvPr>
        </p:nvGraphicFramePr>
        <p:xfrm>
          <a:off x="926591" y="1633727"/>
          <a:ext cx="7822471" cy="47055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742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85085" y="365069"/>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1. Motivational Findings</a:t>
            </a:r>
          </a:p>
        </p:txBody>
      </p:sp>
      <p:sp>
        <p:nvSpPr>
          <p:cNvPr id="5" name="Content Placeholder 2">
            <a:extLst>
              <a:ext uri="{FF2B5EF4-FFF2-40B4-BE49-F238E27FC236}">
                <a16:creationId xmlns:a16="http://schemas.microsoft.com/office/drawing/2014/main" id="{708919A3-0B0E-4611-907D-6415BBF25ABE}"/>
              </a:ext>
            </a:extLst>
          </p:cNvPr>
          <p:cNvSpPr>
            <a:spLocks noGrp="1"/>
          </p:cNvSpPr>
          <p:nvPr>
            <p:ph idx="1"/>
          </p:nvPr>
        </p:nvSpPr>
        <p:spPr>
          <a:xfrm>
            <a:off x="51791" y="1117627"/>
            <a:ext cx="8641106" cy="4648996"/>
          </a:xfrm>
        </p:spPr>
        <p:txBody>
          <a:bodyPr>
            <a:noAutofit/>
          </a:bodyPr>
          <a:lstStyle/>
          <a:p>
            <a:pPr marL="457200" lvl="1" indent="0">
              <a:buNone/>
            </a:pPr>
            <a:r>
              <a:rPr lang="en-US" sz="2400" b="1" dirty="0">
                <a:latin typeface="Tahoma" panose="020B0604030504040204" pitchFamily="34" charset="0"/>
                <a:ea typeface="Tahoma" panose="020B0604030504040204" pitchFamily="34" charset="0"/>
                <a:cs typeface="Tahoma" panose="020B0604030504040204" pitchFamily="34" charset="0"/>
              </a:rPr>
              <a:t>RQ1: What motivated instructors to offer MOOCs? </a:t>
            </a:r>
          </a:p>
          <a:p>
            <a:pPr marL="857250" lvl="2" indent="0">
              <a:buNone/>
            </a:pPr>
            <a:r>
              <a:rPr lang="en-US" sz="2400" b="1" dirty="0">
                <a:latin typeface="Tahoma" panose="020B0604030504040204" pitchFamily="34" charset="0"/>
                <a:ea typeface="Tahoma" panose="020B0604030504040204" pitchFamily="34" charset="0"/>
                <a:cs typeface="Tahoma" panose="020B0604030504040204" pitchFamily="34" charset="0"/>
              </a:rPr>
              <a:t>Many of them wanted to experience instructional innovation with MOOCs. </a:t>
            </a:r>
          </a:p>
          <a:p>
            <a:pPr marL="857250" lvl="2" indent="0">
              <a:buNone/>
            </a:pP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U.S.: decided to design MOOCs “just to experiment.”</a:t>
            </a:r>
          </a:p>
          <a:p>
            <a:pPr marL="857250" lvl="2" indent="0">
              <a:buNone/>
            </a:pP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U.S.: “expose your university to broader world.”</a:t>
            </a:r>
          </a:p>
          <a:p>
            <a:pPr marL="857250" lvl="2" indent="0">
              <a:buNone/>
            </a:pP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Sweden: “summarizes our way to teaching Computer Architecture and then I was very motivated to give a MOOC.”</a:t>
            </a:r>
          </a:p>
          <a:p>
            <a:pPr marL="857250" lvl="2" indent="0">
              <a:buNone/>
            </a:pP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U.S. “The initial motivation was to make some video resources for my own students.”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6242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70056" y="738790"/>
            <a:ext cx="8004391" cy="638906"/>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2. Innovation Findings</a:t>
            </a:r>
          </a:p>
        </p:txBody>
      </p:sp>
      <p:sp>
        <p:nvSpPr>
          <p:cNvPr id="5" name="Content Placeholder 2">
            <a:extLst>
              <a:ext uri="{FF2B5EF4-FFF2-40B4-BE49-F238E27FC236}">
                <a16:creationId xmlns:a16="http://schemas.microsoft.com/office/drawing/2014/main" id="{708919A3-0B0E-4611-907D-6415BBF25ABE}"/>
              </a:ext>
            </a:extLst>
          </p:cNvPr>
          <p:cNvSpPr>
            <a:spLocks noGrp="1"/>
          </p:cNvSpPr>
          <p:nvPr>
            <p:ph idx="1"/>
          </p:nvPr>
        </p:nvSpPr>
        <p:spPr>
          <a:xfrm>
            <a:off x="470056" y="1377696"/>
            <a:ext cx="8186264" cy="4152949"/>
          </a:xfrm>
        </p:spPr>
        <p:txBody>
          <a:bodyPr>
            <a:noAutofit/>
          </a:bodyPr>
          <a:lstStyle/>
          <a:p>
            <a:pPr marL="457200" lvl="1" indent="0">
              <a:lnSpc>
                <a:spcPct val="170000"/>
              </a:lnSpc>
              <a:buNone/>
            </a:pPr>
            <a:r>
              <a:rPr lang="en-US" sz="2800" b="1" dirty="0">
                <a:latin typeface="Tahoma" panose="020B0604030504040204" pitchFamily="34" charset="0"/>
                <a:ea typeface="Tahoma" panose="020B0604030504040204" pitchFamily="34" charset="0"/>
                <a:cs typeface="Tahoma" panose="020B0604030504040204" pitchFamily="34" charset="0"/>
              </a:rPr>
              <a:t>RQ2: What instructional innovations do MOOC instructors perceive?</a:t>
            </a:r>
          </a:p>
          <a:p>
            <a:pPr lvl="1">
              <a:spcAft>
                <a:spcPts val="0"/>
              </a:spcAft>
            </a:pPr>
            <a:r>
              <a:rPr lang="en-US" sz="2800" b="1" dirty="0">
                <a:latin typeface="Tahoma" panose="020B0604030504040204" pitchFamily="34" charset="0"/>
                <a:ea typeface="Tahoma" panose="020B0604030504040204" pitchFamily="34" charset="0"/>
                <a:cs typeface="Tahoma" panose="020B0604030504040204" pitchFamily="34" charset="0"/>
              </a:rPr>
              <a:t>Cutting videos into small chunks.</a:t>
            </a:r>
          </a:p>
          <a:p>
            <a:pPr lvl="1">
              <a:spcAft>
                <a:spcPts val="0"/>
              </a:spcAft>
            </a:pPr>
            <a:r>
              <a:rPr lang="en-US" sz="2800" b="1" dirty="0">
                <a:latin typeface="Tahoma" panose="020B0604030504040204" pitchFamily="34" charset="0"/>
                <a:ea typeface="Tahoma" panose="020B0604030504040204" pitchFamily="34" charset="0"/>
                <a:cs typeface="Tahoma" panose="020B0604030504040204" pitchFamily="34" charset="0"/>
              </a:rPr>
              <a:t>Integrating interactive media.</a:t>
            </a:r>
          </a:p>
          <a:p>
            <a:pPr lvl="1">
              <a:spcAft>
                <a:spcPts val="0"/>
              </a:spcAft>
            </a:pPr>
            <a:r>
              <a:rPr lang="en-US" sz="2800" b="1" dirty="0">
                <a:latin typeface="Tahoma" panose="020B0604030504040204" pitchFamily="34" charset="0"/>
                <a:ea typeface="Tahoma" panose="020B0604030504040204" pitchFamily="34" charset="0"/>
                <a:cs typeface="Tahoma" panose="020B0604030504040204" pitchFamily="34" charset="0"/>
              </a:rPr>
              <a:t>Peer review.</a:t>
            </a:r>
          </a:p>
          <a:p>
            <a:pPr lvl="1">
              <a:spcAft>
                <a:spcPts val="0"/>
              </a:spcAft>
            </a:pPr>
            <a:r>
              <a:rPr lang="en-US" sz="2800" b="1" dirty="0">
                <a:latin typeface="Tahoma" panose="020B0604030504040204" pitchFamily="34" charset="0"/>
                <a:ea typeface="Tahoma" panose="020B0604030504040204" pitchFamily="34" charset="0"/>
                <a:cs typeface="Tahoma" panose="020B0604030504040204" pitchFamily="34" charset="0"/>
              </a:rPr>
              <a:t>Problem-based learning.</a:t>
            </a:r>
          </a:p>
          <a:p>
            <a:pPr lvl="1">
              <a:spcAft>
                <a:spcPts val="0"/>
              </a:spcAft>
            </a:pPr>
            <a:r>
              <a:rPr lang="en-US" sz="2800" b="1" dirty="0">
                <a:latin typeface="Tahoma" panose="020B0604030504040204" pitchFamily="34" charset="0"/>
                <a:ea typeface="Tahoma" panose="020B0604030504040204" pitchFamily="34" charset="0"/>
                <a:cs typeface="Tahoma" panose="020B0604030504040204" pitchFamily="34" charset="0"/>
              </a:rPr>
              <a:t>Service learning.</a:t>
            </a:r>
          </a:p>
        </p:txBody>
      </p:sp>
    </p:spTree>
    <p:extLst>
      <p:ext uri="{BB962C8B-B14F-4D97-AF65-F5344CB8AC3E}">
        <p14:creationId xmlns:p14="http://schemas.microsoft.com/office/powerpoint/2010/main" val="3057611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79172" y="385215"/>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Address Diverse Learner Needs</a:t>
            </a:r>
          </a:p>
        </p:txBody>
      </p:sp>
      <p:sp>
        <p:nvSpPr>
          <p:cNvPr id="5" name="Content Placeholder 2">
            <a:extLst>
              <a:ext uri="{FF2B5EF4-FFF2-40B4-BE49-F238E27FC236}">
                <a16:creationId xmlns:a16="http://schemas.microsoft.com/office/drawing/2014/main" id="{708919A3-0B0E-4611-907D-6415BBF25ABE}"/>
              </a:ext>
            </a:extLst>
          </p:cNvPr>
          <p:cNvSpPr>
            <a:spLocks noGrp="1"/>
          </p:cNvSpPr>
          <p:nvPr>
            <p:ph idx="1"/>
          </p:nvPr>
        </p:nvSpPr>
        <p:spPr>
          <a:xfrm>
            <a:off x="322856" y="1158606"/>
            <a:ext cx="8517022" cy="784919"/>
          </a:xfrm>
        </p:spPr>
        <p:txBody>
          <a:bodyPr>
            <a:noAutofit/>
          </a:bodyPr>
          <a:lstStyle/>
          <a:p>
            <a:pPr marL="0" indent="0">
              <a:buNone/>
            </a:pPr>
            <a:r>
              <a:rPr lang="en-US" sz="2000" b="1" i="1" dirty="0">
                <a:latin typeface="Tahoma" panose="020B0604030504040204" pitchFamily="34" charset="0"/>
                <a:ea typeface="Tahoma" panose="020B0604030504040204" pitchFamily="34" charset="0"/>
                <a:cs typeface="Tahoma" panose="020B0604030504040204" pitchFamily="34" charset="0"/>
              </a:rPr>
              <a:t>Figure 7</a:t>
            </a:r>
            <a:r>
              <a:rPr lang="en-US" sz="2000" b="1" dirty="0">
                <a:latin typeface="Tahoma" panose="020B0604030504040204" pitchFamily="34" charset="0"/>
                <a:ea typeface="Tahoma" panose="020B0604030504040204" pitchFamily="34" charset="0"/>
                <a:cs typeface="Tahoma" panose="020B0604030504040204" pitchFamily="34" charset="0"/>
              </a:rPr>
              <a:t>. Ways used by MOOC instructors to address learner diverse needs</a:t>
            </a:r>
          </a:p>
        </p:txBody>
      </p:sp>
      <p:pic>
        <p:nvPicPr>
          <p:cNvPr id="2050" name="Chart 26">
            <a:extLst>
              <a:ext uri="{FF2B5EF4-FFF2-40B4-BE49-F238E27FC236}">
                <a16:creationId xmlns:a16="http://schemas.microsoft.com/office/drawing/2014/main" id="{DDDAAEF2-4B23-46C3-979D-6B2C8A92658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008" y="2078010"/>
            <a:ext cx="7112329" cy="401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060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04129" y="767405"/>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3. MOOC Strengths Findings</a:t>
            </a:r>
          </a:p>
        </p:txBody>
      </p:sp>
      <p:sp>
        <p:nvSpPr>
          <p:cNvPr id="5" name="Content Placeholder 2">
            <a:extLst>
              <a:ext uri="{FF2B5EF4-FFF2-40B4-BE49-F238E27FC236}">
                <a16:creationId xmlns:a16="http://schemas.microsoft.com/office/drawing/2014/main" id="{708919A3-0B0E-4611-907D-6415BBF25ABE}"/>
              </a:ext>
            </a:extLst>
          </p:cNvPr>
          <p:cNvSpPr>
            <a:spLocks noGrp="1"/>
          </p:cNvSpPr>
          <p:nvPr>
            <p:ph idx="1"/>
          </p:nvPr>
        </p:nvSpPr>
        <p:spPr>
          <a:xfrm>
            <a:off x="243839" y="1524000"/>
            <a:ext cx="8324973" cy="4006645"/>
          </a:xfrm>
        </p:spPr>
        <p:txBody>
          <a:bodyPr>
            <a:noAutofit/>
          </a:bodyPr>
          <a:lstStyle/>
          <a:p>
            <a:pPr marL="457200" lvl="1" indent="0">
              <a:lnSpc>
                <a:spcPct val="170000"/>
              </a:lnSpc>
              <a:buNone/>
            </a:pPr>
            <a:r>
              <a:rPr lang="en-US" sz="2800" b="1" dirty="0">
                <a:latin typeface="Tahoma" panose="020B0604030504040204" pitchFamily="34" charset="0"/>
                <a:ea typeface="Tahoma" panose="020B0604030504040204" pitchFamily="34" charset="0"/>
                <a:cs typeface="Tahoma" panose="020B0604030504040204" pitchFamily="34" charset="0"/>
              </a:rPr>
              <a:t>RQ3: What do instructors perceive as the strengths of their MOOCs?</a:t>
            </a:r>
          </a:p>
          <a:p>
            <a:pPr lvl="1">
              <a:spcAft>
                <a:spcPts val="0"/>
              </a:spcAft>
            </a:pPr>
            <a:r>
              <a:rPr lang="en-US" sz="2800" b="1" dirty="0">
                <a:latin typeface="Tahoma" panose="020B0604030504040204" pitchFamily="34" charset="0"/>
                <a:ea typeface="Tahoma" panose="020B0604030504040204" pitchFamily="34" charset="0"/>
                <a:cs typeface="Tahoma" panose="020B0604030504040204" pitchFamily="34" charset="0"/>
              </a:rPr>
              <a:t>The topic of the MOOC itself.</a:t>
            </a:r>
          </a:p>
          <a:p>
            <a:pPr lvl="1">
              <a:spcAft>
                <a:spcPts val="0"/>
              </a:spcAft>
            </a:pPr>
            <a:r>
              <a:rPr lang="en-US" sz="2800" b="1" dirty="0">
                <a:latin typeface="Tahoma" panose="020B0604030504040204" pitchFamily="34" charset="0"/>
                <a:ea typeface="Tahoma" panose="020B0604030504040204" pitchFamily="34" charset="0"/>
                <a:cs typeface="Tahoma" panose="020B0604030504040204" pitchFamily="34" charset="0"/>
              </a:rPr>
              <a:t>The pedagogical methods employed.</a:t>
            </a:r>
          </a:p>
          <a:p>
            <a:pPr lvl="1">
              <a:spcAft>
                <a:spcPts val="0"/>
              </a:spcAft>
            </a:pPr>
            <a:r>
              <a:rPr lang="en-US" sz="2800" b="1" dirty="0">
                <a:latin typeface="Tahoma" panose="020B0604030504040204" pitchFamily="34" charset="0"/>
                <a:ea typeface="Tahoma" panose="020B0604030504040204" pitchFamily="34" charset="0"/>
                <a:cs typeface="Tahoma" panose="020B0604030504040204" pitchFamily="34" charset="0"/>
              </a:rPr>
              <a:t>The impact on participants.</a:t>
            </a:r>
          </a:p>
        </p:txBody>
      </p:sp>
    </p:spTree>
    <p:extLst>
      <p:ext uri="{BB962C8B-B14F-4D97-AF65-F5344CB8AC3E}">
        <p14:creationId xmlns:p14="http://schemas.microsoft.com/office/powerpoint/2010/main" val="3578177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061" y="631616"/>
            <a:ext cx="7886700" cy="994172"/>
          </a:xfrm>
        </p:spPr>
        <p:txBody>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Findings</a:t>
            </a:r>
          </a:p>
        </p:txBody>
      </p:sp>
      <p:cxnSp>
        <p:nvCxnSpPr>
          <p:cNvPr id="5" name="Straight Connector 4"/>
          <p:cNvCxnSpPr/>
          <p:nvPr/>
        </p:nvCxnSpPr>
        <p:spPr>
          <a:xfrm flipV="1">
            <a:off x="628650" y="1959769"/>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Content Placeholder 2"/>
          <p:cNvSpPr>
            <a:spLocks noGrp="1"/>
          </p:cNvSpPr>
          <p:nvPr>
            <p:ph idx="1"/>
          </p:nvPr>
        </p:nvSpPr>
        <p:spPr>
          <a:xfrm>
            <a:off x="322537" y="2150888"/>
            <a:ext cx="2680436" cy="4394201"/>
          </a:xfrm>
        </p:spPr>
        <p:txBody>
          <a:bodyPr>
            <a:normAutofit/>
          </a:bodyPr>
          <a:lstStyle/>
          <a:p>
            <a:pPr marL="0" indent="0">
              <a:lnSpc>
                <a:spcPct val="150000"/>
              </a:lnSpc>
              <a:buNone/>
            </a:pPr>
            <a:r>
              <a:rPr lang="en-US" sz="1600" b="1" dirty="0">
                <a:latin typeface="Tahoma" panose="020B0604030504040204" pitchFamily="34" charset="0"/>
                <a:ea typeface="Tahoma" panose="020B0604030504040204" pitchFamily="34" charset="0"/>
                <a:cs typeface="Tahoma" panose="020B0604030504040204" pitchFamily="34" charset="0"/>
              </a:rPr>
              <a:t>RQ. How do instructors address the challenges that they perceive related to MOOCs? </a:t>
            </a:r>
          </a:p>
          <a:p>
            <a:pPr>
              <a:lnSpc>
                <a:spcPct val="150000"/>
              </a:lnSpc>
            </a:pPr>
            <a:r>
              <a:rPr lang="en-US" sz="1600" b="1" dirty="0">
                <a:latin typeface="Tahoma" panose="020B0604030504040204" pitchFamily="34" charset="0"/>
                <a:ea typeface="Tahoma" panose="020B0604030504040204" pitchFamily="34" charset="0"/>
                <a:cs typeface="Tahoma" panose="020B0604030504040204" pitchFamily="34" charset="0"/>
              </a:rPr>
              <a:t>Explore other MOOC examples </a:t>
            </a:r>
          </a:p>
          <a:p>
            <a:pPr>
              <a:lnSpc>
                <a:spcPct val="150000"/>
              </a:lnSpc>
            </a:pPr>
            <a:r>
              <a:rPr lang="en-US" sz="1600" b="1" dirty="0">
                <a:latin typeface="Tahoma" panose="020B0604030504040204" pitchFamily="34" charset="0"/>
                <a:ea typeface="Tahoma" panose="020B0604030504040204" pitchFamily="34" charset="0"/>
                <a:cs typeface="Tahoma" panose="020B0604030504040204" pitchFamily="34" charset="0"/>
              </a:rPr>
              <a:t>Seek help from the platform/Colleagues/institutions </a:t>
            </a:r>
          </a:p>
          <a:p>
            <a:pPr>
              <a:lnSpc>
                <a:spcPct val="150000"/>
              </a:lnSpc>
            </a:pPr>
            <a:endParaRPr lang="en-US" b="1" dirty="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Chart 5"/>
          <p:cNvGraphicFramePr/>
          <p:nvPr>
            <p:extLst>
              <p:ext uri="{D42A27DB-BD31-4B8C-83A1-F6EECF244321}">
                <p14:modId xmlns:p14="http://schemas.microsoft.com/office/powerpoint/2010/main" val="2670789012"/>
              </p:ext>
            </p:extLst>
          </p:nvPr>
        </p:nvGraphicFramePr>
        <p:xfrm>
          <a:off x="3075709" y="1959769"/>
          <a:ext cx="5745754" cy="476170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EAD0547C-D32D-4A6F-8C9C-67D434304BD9}" type="slidenum">
              <a:rPr lang="en-US" smtClean="0"/>
              <a:t>96</a:t>
            </a:fld>
            <a:endParaRPr lang="en-US"/>
          </a:p>
        </p:txBody>
      </p:sp>
    </p:spTree>
    <p:extLst>
      <p:ext uri="{BB962C8B-B14F-4D97-AF65-F5344CB8AC3E}">
        <p14:creationId xmlns:p14="http://schemas.microsoft.com/office/powerpoint/2010/main" val="3760235529"/>
      </p:ext>
    </p:extLst>
  </p:cSld>
  <p:clrMapOvr>
    <a:masterClrMapping/>
  </p:clrMapOvr>
  <mc:AlternateContent xmlns:mc="http://schemas.openxmlformats.org/markup-compatibility/2006" xmlns:p14="http://schemas.microsoft.com/office/powerpoint/2010/main">
    <mc:Choice Requires="p14">
      <p:transition spd="slow" p14:dur="2000" advTm="25861"/>
    </mc:Choice>
    <mc:Fallback xmlns="">
      <p:transition spd="slow" advTm="25861"/>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426763"/>
            <a:ext cx="7886700" cy="994172"/>
          </a:xfrm>
        </p:spPr>
        <p:txBody>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Findings</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p:cNvCxnSpPr/>
          <p:nvPr/>
        </p:nvCxnSpPr>
        <p:spPr>
          <a:xfrm flipV="1">
            <a:off x="542925" y="1620556"/>
            <a:ext cx="8058150" cy="238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Content Placeholder 2"/>
          <p:cNvSpPr>
            <a:spLocks noGrp="1"/>
          </p:cNvSpPr>
          <p:nvPr>
            <p:ph idx="1"/>
          </p:nvPr>
        </p:nvSpPr>
        <p:spPr>
          <a:xfrm>
            <a:off x="411017" y="1821966"/>
            <a:ext cx="2900509" cy="4283866"/>
          </a:xfrm>
        </p:spPr>
        <p:txBody>
          <a:bodyPr>
            <a:normAutofit/>
          </a:bodyPr>
          <a:lstStyle/>
          <a:p>
            <a:pPr marL="0" indent="0">
              <a:lnSpc>
                <a:spcPct val="150000"/>
              </a:lnSpc>
              <a:buNone/>
            </a:pPr>
            <a:r>
              <a:rPr lang="en-US" sz="1800" b="1" dirty="0">
                <a:latin typeface="Tahoma" panose="020B0604030504040204" pitchFamily="34" charset="0"/>
                <a:ea typeface="Tahoma" panose="020B0604030504040204" pitchFamily="34" charset="0"/>
                <a:cs typeface="Tahoma" panose="020B0604030504040204" pitchFamily="34" charset="0"/>
              </a:rPr>
              <a:t>RQ. What are the design considerations of instructors when designing MOOCs?</a:t>
            </a:r>
          </a:p>
          <a:p>
            <a:pPr>
              <a:lnSpc>
                <a:spcPct val="150000"/>
              </a:lnSpc>
            </a:pPr>
            <a:r>
              <a:rPr lang="en-US" sz="1800" b="1" dirty="0">
                <a:latin typeface="Tahoma" panose="020B0604030504040204" pitchFamily="34" charset="0"/>
                <a:ea typeface="Tahoma" panose="020B0604030504040204" pitchFamily="34" charset="0"/>
                <a:cs typeface="Tahoma" panose="020B0604030504040204" pitchFamily="34" charset="0"/>
              </a:rPr>
              <a:t>Learning objectives </a:t>
            </a:r>
          </a:p>
          <a:p>
            <a:pPr>
              <a:lnSpc>
                <a:spcPct val="150000"/>
              </a:lnSpc>
            </a:pPr>
            <a:r>
              <a:rPr lang="en-US" sz="1800" b="1" dirty="0">
                <a:latin typeface="Tahoma" panose="020B0604030504040204" pitchFamily="34" charset="0"/>
                <a:ea typeface="Tahoma" panose="020B0604030504040204" pitchFamily="34" charset="0"/>
                <a:cs typeface="Tahoma" panose="020B0604030504040204" pitchFamily="34" charset="0"/>
              </a:rPr>
              <a:t>Assessment </a:t>
            </a:r>
          </a:p>
          <a:p>
            <a:pPr>
              <a:lnSpc>
                <a:spcPct val="150000"/>
              </a:lnSpc>
            </a:pPr>
            <a:r>
              <a:rPr lang="en-US" sz="1800" b="1" dirty="0">
                <a:latin typeface="Tahoma" panose="020B0604030504040204" pitchFamily="34" charset="0"/>
                <a:ea typeface="Tahoma" panose="020B0604030504040204" pitchFamily="34" charset="0"/>
                <a:cs typeface="Tahoma" panose="020B0604030504040204" pitchFamily="34" charset="0"/>
              </a:rPr>
              <a:t>Time for designing MOOC</a:t>
            </a:r>
          </a:p>
          <a:p>
            <a:pPr>
              <a:lnSpc>
                <a:spcPct val="150000"/>
              </a:lnSpc>
            </a:pPr>
            <a:r>
              <a:rPr lang="en-US" sz="1800" b="1" dirty="0">
                <a:latin typeface="Tahoma" panose="020B0604030504040204" pitchFamily="34" charset="0"/>
                <a:ea typeface="Tahoma" panose="020B0604030504040204" pitchFamily="34" charset="0"/>
                <a:cs typeface="Tahoma" panose="020B0604030504040204" pitchFamily="34" charset="0"/>
              </a:rPr>
              <a:t>Engaging learners</a:t>
            </a:r>
          </a:p>
          <a:p>
            <a:pPr>
              <a:lnSpc>
                <a:spcPct val="150000"/>
              </a:lnSpc>
            </a:pPr>
            <a:endParaRPr lang="en-US"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Chart 5"/>
          <p:cNvGraphicFramePr/>
          <p:nvPr>
            <p:extLst>
              <p:ext uri="{D42A27DB-BD31-4B8C-83A1-F6EECF244321}">
                <p14:modId xmlns:p14="http://schemas.microsoft.com/office/powerpoint/2010/main" val="1722623217"/>
              </p:ext>
            </p:extLst>
          </p:nvPr>
        </p:nvGraphicFramePr>
        <p:xfrm>
          <a:off x="3179618" y="1536431"/>
          <a:ext cx="5964382" cy="51595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7820940"/>
      </p:ext>
    </p:extLst>
  </p:cSld>
  <p:clrMapOvr>
    <a:masterClrMapping/>
  </p:clrMapOvr>
  <mc:AlternateContent xmlns:mc="http://schemas.openxmlformats.org/markup-compatibility/2006" xmlns:p14="http://schemas.microsoft.com/office/powerpoint/2010/main">
    <mc:Choice Requires="p14">
      <p:transition spd="slow" p14:dur="2000" advTm="26659"/>
    </mc:Choice>
    <mc:Fallback xmlns="">
      <p:transition spd="slow" advTm="26659"/>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64423" y="519327"/>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4. MOOC Design Findings</a:t>
            </a:r>
          </a:p>
        </p:txBody>
      </p:sp>
      <p:sp>
        <p:nvSpPr>
          <p:cNvPr id="5" name="Content Placeholder 2">
            <a:extLst>
              <a:ext uri="{FF2B5EF4-FFF2-40B4-BE49-F238E27FC236}">
                <a16:creationId xmlns:a16="http://schemas.microsoft.com/office/drawing/2014/main" id="{708919A3-0B0E-4611-907D-6415BBF25ABE}"/>
              </a:ext>
            </a:extLst>
          </p:cNvPr>
          <p:cNvSpPr>
            <a:spLocks noGrp="1"/>
          </p:cNvSpPr>
          <p:nvPr>
            <p:ph idx="1"/>
          </p:nvPr>
        </p:nvSpPr>
        <p:spPr>
          <a:xfrm>
            <a:off x="182880" y="1243584"/>
            <a:ext cx="8385934" cy="4287061"/>
          </a:xfrm>
        </p:spPr>
        <p:txBody>
          <a:bodyPr>
            <a:noAutofit/>
          </a:bodyPr>
          <a:lstStyle/>
          <a:p>
            <a:pPr marL="457200" lvl="1" indent="0">
              <a:lnSpc>
                <a:spcPct val="170000"/>
              </a:lnSpc>
              <a:buNone/>
            </a:pPr>
            <a:r>
              <a:rPr lang="en-US" sz="2800" b="1" dirty="0">
                <a:latin typeface="Tahoma" panose="020B0604030504040204" pitchFamily="34" charset="0"/>
                <a:ea typeface="Tahoma" panose="020B0604030504040204" pitchFamily="34" charset="0"/>
                <a:cs typeface="Tahoma" panose="020B0604030504040204" pitchFamily="34" charset="0"/>
              </a:rPr>
              <a:t>RQ4: How would they redesign the MOOC?</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Overall, they were satisfied with the current course, especially with the structure.</a:t>
            </a:r>
          </a:p>
          <a:p>
            <a:pPr marL="857250" lvl="2" indent="0">
              <a:lnSpc>
                <a:spcPct val="150000"/>
              </a:lnSpc>
              <a:buNone/>
            </a:pPr>
            <a:r>
              <a:rPr lang="en-US" sz="2400" b="1" dirty="0">
                <a:latin typeface="Tahoma" panose="020B0604030504040204" pitchFamily="34" charset="0"/>
                <a:ea typeface="Tahoma" panose="020B0604030504040204" pitchFamily="34" charset="0"/>
                <a:cs typeface="Tahoma" panose="020B0604030504040204" pitchFamily="34" charset="0"/>
              </a:rPr>
              <a:t>One literacy instructor from the UK emphatically stated: </a:t>
            </a:r>
          </a:p>
          <a:p>
            <a:pPr marL="1314450" lvl="3"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“Actually no. I'm quite happy with it and we've had good feedback from learners.”</a:t>
            </a:r>
          </a:p>
        </p:txBody>
      </p:sp>
    </p:spTree>
    <p:extLst>
      <p:ext uri="{BB962C8B-B14F-4D97-AF65-F5344CB8AC3E}">
        <p14:creationId xmlns:p14="http://schemas.microsoft.com/office/powerpoint/2010/main" val="118676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21288" y="621101"/>
            <a:ext cx="8004391" cy="638906"/>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4. MOOC Design Findings</a:t>
            </a:r>
          </a:p>
        </p:txBody>
      </p:sp>
      <p:sp>
        <p:nvSpPr>
          <p:cNvPr id="5" name="Content Placeholder 2">
            <a:extLst>
              <a:ext uri="{FF2B5EF4-FFF2-40B4-BE49-F238E27FC236}">
                <a16:creationId xmlns:a16="http://schemas.microsoft.com/office/drawing/2014/main" id="{708919A3-0B0E-4611-907D-6415BBF25ABE}"/>
              </a:ext>
            </a:extLst>
          </p:cNvPr>
          <p:cNvSpPr>
            <a:spLocks noGrp="1"/>
          </p:cNvSpPr>
          <p:nvPr>
            <p:ph idx="1"/>
          </p:nvPr>
        </p:nvSpPr>
        <p:spPr>
          <a:xfrm>
            <a:off x="316992" y="1694688"/>
            <a:ext cx="8583168" cy="4681728"/>
          </a:xfrm>
        </p:spPr>
        <p:txBody>
          <a:bodyPr>
            <a:noAutofit/>
          </a:bodyPr>
          <a:lstStyle/>
          <a:p>
            <a:pPr marL="457200" lvl="1" indent="0">
              <a:buNone/>
            </a:pPr>
            <a:r>
              <a:rPr lang="en-US" sz="2800" b="1" dirty="0">
                <a:latin typeface="Tahoma" panose="020B0604030504040204" pitchFamily="34" charset="0"/>
                <a:ea typeface="Tahoma" panose="020B0604030504040204" pitchFamily="34" charset="0"/>
                <a:cs typeface="Tahoma" panose="020B0604030504040204" pitchFamily="34" charset="0"/>
              </a:rPr>
              <a:t>RQ4: How would they redesign the MOOC?</a:t>
            </a:r>
          </a:p>
          <a:p>
            <a:pPr lvl="1">
              <a:spcAft>
                <a:spcPts val="0"/>
              </a:spcAft>
            </a:pPr>
            <a:r>
              <a:rPr lang="en-US" sz="2200" b="1" dirty="0">
                <a:latin typeface="Tahoma" panose="020B0604030504040204" pitchFamily="34" charset="0"/>
                <a:ea typeface="Tahoma" panose="020B0604030504040204" pitchFamily="34" charset="0"/>
                <a:cs typeface="Tahoma" panose="020B0604030504040204" pitchFamily="34" charset="0"/>
              </a:rPr>
              <a:t>Adjusting the difficulty of quizzes.</a:t>
            </a:r>
          </a:p>
          <a:p>
            <a:pPr lvl="1">
              <a:spcAft>
                <a:spcPts val="0"/>
              </a:spcAft>
            </a:pPr>
            <a:r>
              <a:rPr lang="en-US" sz="2200" b="1" dirty="0">
                <a:latin typeface="Tahoma" panose="020B0604030504040204" pitchFamily="34" charset="0"/>
                <a:ea typeface="Tahoma" panose="020B0604030504040204" pitchFamily="34" charset="0"/>
                <a:cs typeface="Tahoma" panose="020B0604030504040204" pitchFamily="34" charset="0"/>
              </a:rPr>
              <a:t>Adding lab experiences.</a:t>
            </a:r>
          </a:p>
          <a:p>
            <a:pPr lvl="1">
              <a:spcAft>
                <a:spcPts val="0"/>
              </a:spcAft>
            </a:pPr>
            <a:r>
              <a:rPr lang="en-US" sz="2200" b="1" dirty="0">
                <a:latin typeface="Tahoma" panose="020B0604030504040204" pitchFamily="34" charset="0"/>
                <a:ea typeface="Tahoma" panose="020B0604030504040204" pitchFamily="34" charset="0"/>
                <a:cs typeface="Tahoma" panose="020B0604030504040204" pitchFamily="34" charset="0"/>
              </a:rPr>
              <a:t>Adding international perspectives.</a:t>
            </a:r>
          </a:p>
          <a:p>
            <a:pPr lvl="1">
              <a:spcAft>
                <a:spcPts val="0"/>
              </a:spcAft>
            </a:pPr>
            <a:r>
              <a:rPr lang="en-US" sz="2200" b="1" dirty="0">
                <a:latin typeface="Tahoma" panose="020B0604030504040204" pitchFamily="34" charset="0"/>
                <a:ea typeface="Tahoma" panose="020B0604030504040204" pitchFamily="34" charset="0"/>
                <a:cs typeface="Tahoma" panose="020B0604030504040204" pitchFamily="34" charset="0"/>
              </a:rPr>
              <a:t>Cancelling peer-grading.</a:t>
            </a:r>
          </a:p>
          <a:p>
            <a:pPr lvl="1">
              <a:spcAft>
                <a:spcPts val="0"/>
              </a:spcAft>
            </a:pPr>
            <a:r>
              <a:rPr lang="en-US" sz="2200" b="1" dirty="0">
                <a:latin typeface="Tahoma" panose="020B0604030504040204" pitchFamily="34" charset="0"/>
                <a:ea typeface="Tahoma" panose="020B0604030504040204" pitchFamily="34" charset="0"/>
                <a:cs typeface="Tahoma" panose="020B0604030504040204" pitchFamily="34" charset="0"/>
              </a:rPr>
              <a:t>Increasing instructor-student and peer-to-peer interaction.</a:t>
            </a:r>
          </a:p>
          <a:p>
            <a:pPr lvl="1">
              <a:spcAft>
                <a:spcPts val="0"/>
              </a:spcAft>
            </a:pPr>
            <a:r>
              <a:rPr lang="en-US" sz="2200" b="1" dirty="0">
                <a:latin typeface="Tahoma" panose="020B0604030504040204" pitchFamily="34" charset="0"/>
                <a:ea typeface="Tahoma" panose="020B0604030504040204" pitchFamily="34" charset="0"/>
                <a:cs typeface="Tahoma" panose="020B0604030504040204" pitchFamily="34" charset="0"/>
              </a:rPr>
              <a:t>Inviting guest speakers.</a:t>
            </a:r>
          </a:p>
          <a:p>
            <a:pPr lvl="1">
              <a:spcAft>
                <a:spcPts val="0"/>
              </a:spcAft>
            </a:pPr>
            <a:r>
              <a:rPr lang="en-US" sz="2200" b="1" dirty="0">
                <a:latin typeface="Tahoma" panose="020B0604030504040204" pitchFamily="34" charset="0"/>
                <a:ea typeface="Tahoma" panose="020B0604030504040204" pitchFamily="34" charset="0"/>
                <a:cs typeface="Tahoma" panose="020B0604030504040204" pitchFamily="34" charset="0"/>
              </a:rPr>
              <a:t>Making the length of the MOOC shorter.</a:t>
            </a:r>
          </a:p>
          <a:p>
            <a:pPr lvl="1">
              <a:spcAft>
                <a:spcPts val="0"/>
              </a:spcAft>
            </a:pPr>
            <a:r>
              <a:rPr lang="en-US" sz="2200" b="1" dirty="0">
                <a:latin typeface="Tahoma" panose="020B0604030504040204" pitchFamily="34" charset="0"/>
                <a:ea typeface="Tahoma" panose="020B0604030504040204" pitchFamily="34" charset="0"/>
                <a:cs typeface="Tahoma" panose="020B0604030504040204" pitchFamily="34" charset="0"/>
              </a:rPr>
              <a:t>Using learning analytics before redesigning MOOC.</a:t>
            </a:r>
          </a:p>
        </p:txBody>
      </p:sp>
    </p:spTree>
    <p:extLst>
      <p:ext uri="{BB962C8B-B14F-4D97-AF65-F5344CB8AC3E}">
        <p14:creationId xmlns:p14="http://schemas.microsoft.com/office/powerpoint/2010/main" val="4124921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IU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10.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IU theme</Template>
  <TotalTime>7059</TotalTime>
  <Words>5293</Words>
  <Application>Microsoft Office PowerPoint</Application>
  <PresentationFormat>On-screen Show (4:3)</PresentationFormat>
  <Paragraphs>635</Paragraphs>
  <Slides>138</Slides>
  <Notes>94</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138</vt:i4>
      </vt:variant>
    </vt:vector>
  </HeadingPairs>
  <TitlesOfParts>
    <vt:vector size="164" baseType="lpstr">
      <vt:lpstr>MS PGothic</vt:lpstr>
      <vt:lpstr>Arial</vt:lpstr>
      <vt:lpstr>BentonSans Black</vt:lpstr>
      <vt:lpstr>BentonSansCond Book</vt:lpstr>
      <vt:lpstr>BentonSansCond Light</vt:lpstr>
      <vt:lpstr>Berlin Sans FB Demi</vt:lpstr>
      <vt:lpstr>Calibri</vt:lpstr>
      <vt:lpstr>Calibri Light</vt:lpstr>
      <vt:lpstr>Georgia</vt:lpstr>
      <vt:lpstr>Georgia Pro Cond</vt:lpstr>
      <vt:lpstr>Lucida Bright</vt:lpstr>
      <vt:lpstr>Tahoma</vt:lpstr>
      <vt:lpstr>Wingdings</vt:lpstr>
      <vt:lpstr>IU theme</vt:lpstr>
      <vt:lpstr>51_Office Theme</vt:lpstr>
      <vt:lpstr>3_Office Theme</vt:lpstr>
      <vt:lpstr>2_Office Theme</vt:lpstr>
      <vt:lpstr>Office Theme</vt:lpstr>
      <vt:lpstr>5_Office Theme</vt:lpstr>
      <vt:lpstr>6_Office Theme</vt:lpstr>
      <vt:lpstr>13_Office Theme</vt:lpstr>
      <vt:lpstr>70_Office Theme</vt:lpstr>
      <vt:lpstr>1_Office Theme</vt:lpstr>
      <vt:lpstr>4_Office Theme</vt:lpstr>
      <vt:lpstr>7_Office Theme</vt:lpstr>
      <vt:lpstr>21_Default Design</vt:lpstr>
      <vt:lpstr>MOOC Instructor Research: Motivations, Considerations, and Personalizations in the Design of Instruction for the Masses</vt:lpstr>
      <vt:lpstr>Poll #1: Who in here has taken a MOOC? Poll #2: Are you happy or frustrated when you take a MOOC?</vt:lpstr>
      <vt:lpstr>The World of Open Education</vt:lpstr>
      <vt:lpstr>September 19, 2014 Story #1…I am a product of distance learning… Bob Clasen, University of Wisconsin https://www.youtube.com/watch?v=kCm1_MGaqec&amp;feature=youtu.be February 27, 1934-March 17, 2018 https://www.cressfuneralservice.com/obituary/249139/Robert-Clasen/ </vt:lpstr>
      <vt:lpstr>Some Weird Things Going On…</vt:lpstr>
      <vt:lpstr>Weirdness #1… June 15, 2017 Massive List of MOOC Providers Around The World, Class Central JMOOC, K-MOOC, and T-MOOC? https://www.class-central.com/report/mooc-providers-list/ </vt:lpstr>
      <vt:lpstr>Weirdness #2… Email inbox: June 10, 2018 edX (Summer discounts) https://www.edx.org/course </vt:lpstr>
      <vt:lpstr>Weirdness #3… Email inbox: June 11, 2018 Coursera https://www.coursera.org/ </vt:lpstr>
      <vt:lpstr> Weirdness #4…  September 26, 2018 The Future of Professional Credentialing ... in an Engagement Announcement Joshua Kim, Inside Higher Ed https://www.insidehighered.com/digital-learning/blogs/technology-and-learning/future-professional-credentialing-engagement </vt:lpstr>
      <vt:lpstr>Weirdness #5…April 20, 2015 250 MOOCs and Counting: One Man’s Educational Journey, Chronicle of Higher Education http://chronicle.com/article/250-MOOCsCounting-One/229397/?cid=at  If the MOOC movement has faded, nobody told Jima Ngei. Mr. Ngei, who lives in Port Harcourt, Nigeria, has completed and passed 250.</vt:lpstr>
      <vt:lpstr>Weirdness #6…Chapter 15: Learning about MOOCs by Talking to Students Charles Severance, University of Michigan  Figure 3. Internet History, Technology, and Security on the Coursera Platform. </vt:lpstr>
      <vt:lpstr>Weirdness #7…October, 2018 Teaching the World Sarah Fister Gale, CLO https://magazine.clomedia.com/issue/october-2018/teaching-the-world/  https://magazine.clomedia.com/issue/october-2018/ </vt:lpstr>
      <vt:lpstr>Weirdness #8…(MOOCs are not dead!) May 21, 2018 The Second Wave of MOOC Hype Is Here, and It’s Online Degrees Dhawal Shah, Class Central https://www.edsurge.com/news/2018-05-21-the-second-wave-of-mooc-hype-is-here-and-it-s-online-degrees </vt:lpstr>
      <vt:lpstr>September 12, 2018 Coursera's CEO on the Evolving Meaning of 'MOOC’ Dian Schaffhauser, Campus Technology https://campustechnology.com/articles/2018/09/12/courseras-ceo-on-the-evolving-meaning-of-mooc.aspx </vt:lpstr>
      <vt:lpstr>Weirdness #9…January 22, 2018 A Review of MOOCs Stats and Trends in 2017, Dhawal Shah, Class Central https://www.class-central.com/report/moocs-stats-and-trends-2017/  </vt:lpstr>
      <vt:lpstr>Weirdness #10…August 7, 2017 FutureLearn and Coventry University to Roll Out 50 Online Degrees (Last year Deakin University announced a similar partnership with FutureLearn) Class Central, Dhawal Shah https://www.class-central.com/report/futurelearn-coventry-university-roll-50-online-degrees/ </vt:lpstr>
      <vt:lpstr>MOOC Trends and Recent Data</vt:lpstr>
      <vt:lpstr>January 22, 2018 A Review of MOOCs Stats and Trends in 2017, Dhawal Shah, Class Central https://www.class-central.com/report/moocs-stats-and-trends-2017/ </vt:lpstr>
      <vt:lpstr>August 19, 2018 Cumulative Growth in Number of MOOCs, 2011-18 Almanac 2018, Chronicle of Higher Education https://www.chronicle.com/article/Top-5-MOOC-Providers-by-Number/244090?cid=cp216 </vt:lpstr>
      <vt:lpstr>Subject areas (January 22, 2018)</vt:lpstr>
      <vt:lpstr>MOOCs and Open Education Around the World (2015) http://moocsbook.com/ </vt:lpstr>
      <vt:lpstr>Chapter 1: The MOOC Misstep and the Open Education Infrastructure  David Wiley, Co-founder and Chief Academic Officer, Lumen Learning</vt:lpstr>
      <vt:lpstr>Chapter 8: MOOCs Downunder: Insights from the Open2Study Experience   Maggie Hartnett, Mark Brown, and Amy Wilson Massey University, Dublin City University, and Massey University Figure 3: Example of the Indigenous Studies subject</vt:lpstr>
      <vt:lpstr>Chapter 10: MOOC Pedagogy AMP: A Tool for Characterizing the Pedagogical Approaches of MOOCs Karen Swan, Scott Day, Leonard Bogle, and Traci van Prooyen University of Illinois Springfield  Figure 3. Ratings Metaphors</vt:lpstr>
      <vt:lpstr>Chapter 13: Unbundling Higher Education and the Georgia Tech Online MS in Computer Science: A Chronicle Richard DeMillo</vt:lpstr>
      <vt:lpstr>Chapter 14: Creating a Temporary Spontaneous Mini-Ecosystem through a MOOC Paul Kim and Charlie Chung, Stanford University   Figure 2. Twitter thread announcing the MOOC </vt:lpstr>
      <vt:lpstr>May 20, 2016 Chapter 18: COL Balaji Venkataraman (agMOOCs  in India) http://www.agmoocs.in/ </vt:lpstr>
      <vt:lpstr>Chapter 19: Harnessing the Power of Open Learning to Share Global Prosperity and Eradicate Poverty Sheila Jagannathan, World Bank, Washington DC  Figure 1: World Bank Group Twin Goals </vt:lpstr>
      <vt:lpstr>Chapter 20: The Glocalization of MOOCs in Southeast Asia  Zoraini Wati Abas, Ed.D. Figure 2. Eight of thirteen MOOCs offered by Taylor’s University</vt:lpstr>
      <vt:lpstr>Chapter 22: OER and MOOCs in Africa: The AVU Experience Griff Richards and Bakary Diallo,  African Virtual University, Nairobi, Kenya</vt:lpstr>
      <vt:lpstr>Bonk, C. J., Lee. M. M., Reeves, T. C., &amp; Reynolds, T. H. (in press). The emergence and design of massive open online courses (MOOCs). In R. A. Reiser, &amp; J. V. Demsey (Eds.), Trends and issues in instructional design and technology (4th Ed.), (pp.?). Boston, MA: Pearson Education. Available: http://www.publicationshare.com/3</vt:lpstr>
      <vt:lpstr>The Personalization of MOOCs</vt:lpstr>
      <vt:lpstr>Chapter 2: Karen Head from Georgia Tech</vt:lpstr>
      <vt:lpstr>Chapter 14 (USA/Stanford):  Paul Kim and Charlie Chung</vt:lpstr>
      <vt:lpstr>Chapter 15 (USA/U of Michigan): Chuck Severance</vt:lpstr>
      <vt:lpstr>Chapter 18: Canada/COL Balaji Venkataraman</vt:lpstr>
      <vt:lpstr>Chapter 19: DC/World Bank Institute  Sheila Jagannathan</vt:lpstr>
      <vt:lpstr>Chapter 21 (the Philippines/The Open U): Melinda Bandalaria</vt:lpstr>
      <vt:lpstr>Chapter 25: USA/Illinois Ray Schroeder</vt:lpstr>
      <vt:lpstr>MOOC Research Gaps and Summaries</vt:lpstr>
      <vt:lpstr>Khe Foon (Timothy) Hew (2018) Hew, K. F. (2018). Unpacking the Strategies of Ten Highly Rated MOOCs: Implications for Engaging Students in Large Online Courses. Teachers College Record, 120(1). https://www.coursetalk.com/  </vt:lpstr>
      <vt:lpstr>August 2017 A Contemporary Review of Research Methods Adopted to Understand Students’ and Instructors’ Use of Massive Open Online Courses (MOOCs) Ruiqi Deng and Pierre Benckendorff</vt:lpstr>
      <vt:lpstr>Quotes: Veletsianos et al. (2015-2016)</vt:lpstr>
      <vt:lpstr>Research Focus and Purpose</vt:lpstr>
      <vt:lpstr>MOOC Study #1: MOOC Research</vt:lpstr>
      <vt:lpstr>Rationale… Research Background</vt:lpstr>
      <vt:lpstr>Systematic Review of Research Methods in MOOCs (2014-2016) (Zhu, M., Sari, A., &amp; Lee, M. M., 2018) </vt:lpstr>
      <vt:lpstr>Systematic Review of Research Methods in MOOCs (2014-2016) (Zhu, M., Sari, A., &amp; Lee, M. M., 2018) </vt:lpstr>
      <vt:lpstr>Findings (Zhu, M., Sari, A., &amp; Lee, M. M., 2018) Country of MOOC Delivery and MOOC Research </vt:lpstr>
      <vt:lpstr>Systematic Review of Research Methods in MOOCs (2014-2016) (Zhu, M., Sari, A., &amp; Lee, M. M., 2018) </vt:lpstr>
      <vt:lpstr>Systematic Review of Research Methods in MOOCs (2014-2016) (Zhu, M., Sari, A., &amp; Lee, M. M., 2018) </vt:lpstr>
      <vt:lpstr>Systematic Review of Research Methods in MOOCs (2014-2016) (Zhu, M., Sari, A., &amp; Lee, M. M., 2018) </vt:lpstr>
      <vt:lpstr>Systematic Review of Research Methods in MOOCs (2014-2016) (Zhu, M., Sari, A., &amp; Lee, M. M., 2018) </vt:lpstr>
      <vt:lpstr>MOOC Study #2: MOOC Research</vt:lpstr>
      <vt:lpstr>Systematic Review of Research Methods and Topics in MOOCs: Comparing 2014-2016 and 2016-2017 (Zhu, M., Sari, A., &amp; Bonk, C. J., 2018) </vt:lpstr>
      <vt:lpstr>Systematic Review of Research Methods and Topics in MOOCs: Comparing 2014-2016 and 2016-2017 (Zhu, M., Sari, A., &amp; Bonk, C. J., 2018) </vt:lpstr>
      <vt:lpstr>Phase 3:The Study has expanded again!</vt:lpstr>
      <vt:lpstr>Total Number of Empirical MOOC Studies Published in Different Journals from 2013-2018</vt:lpstr>
      <vt:lpstr>Research methods used in empirical MOOCs studies</vt:lpstr>
      <vt:lpstr>Types of MOOC research methods used in different countries</vt:lpstr>
      <vt:lpstr>Types of MOOC research methods used by year (2013-2018)</vt:lpstr>
      <vt:lpstr>Data collection methods used in empirical MOOCs studies </vt:lpstr>
      <vt:lpstr>Tired of MOOCs…?</vt:lpstr>
      <vt:lpstr>If not, you might read… MOOC Study #4: MOOC Instructor Personalization and Addressing Learner Diversity http://www.irrodl.org/index.php/irrodl/article/view/3439/4726  </vt:lpstr>
      <vt:lpstr>Figure 1. MOOC instructor departmental or primary discipline affiliations (n=150) </vt:lpstr>
      <vt:lpstr>Figure 2. Size of most recent MOOC enrollments for survey respondents (n= 150)</vt:lpstr>
      <vt:lpstr>Figure 1. MOOC instructor prior experience teaching fully online and blended courses prior to teaching their most recent MOOC (Note: on a scale of 1 (low) to 10 (high) (n= 148))</vt:lpstr>
      <vt:lpstr>Figure 2. MOOC instructor involvement in designing course content for the MOOC (Note: on a scale of 1 (low) to 10 (high) (n=152)</vt:lpstr>
      <vt:lpstr>Figure 3 and 4. Effort placed on meeting unique learner needs when designing and delivering most recent MOOC  (Note: on a scale of 1 (low) to 10 (high) (n=144)</vt:lpstr>
      <vt:lpstr>Figure 5. Number of MOOCs that offer different types of learner feedback (n=135)</vt:lpstr>
      <vt:lpstr>Figure 6. Number of MOOCs that offer different types of learning system automation and adaptation (n=127)</vt:lpstr>
      <vt:lpstr>Figure 7. MOOC instructor interest in learning new ways to personalize their next MOOC offering (Note: on a scale of 1 (low) to 10 (high) (n=134)</vt:lpstr>
      <vt:lpstr>Figure 8. The perceived effort of MOOC instructors in addressing the needs of individuals from different cultural backgrounds and languages in their most recent MOOC (Note: on a scale of 1 (low) to 10 (high) (n= 141)</vt:lpstr>
      <vt:lpstr>Figure 9: MOOC instructors (n=133) instructional practices to address cultural diversity</vt:lpstr>
      <vt:lpstr>Table 1. Instructional Practices of MOOC Instructors to Address the Variety of Student Competencies and Needs (n=142)</vt:lpstr>
      <vt:lpstr>Table 2. Items instructors provided in their most recent MOOC (n=126)</vt:lpstr>
      <vt:lpstr>PowerPoint Presentation</vt:lpstr>
      <vt:lpstr>Study #4: Findings Recap</vt:lpstr>
      <vt:lpstr>MOOC Study #5: MOOC Instructor Design Challenges and Considerations</vt:lpstr>
      <vt:lpstr>Research Questions</vt:lpstr>
      <vt:lpstr>Research Design</vt:lpstr>
      <vt:lpstr>Research Methods-Data collection Sequential mixed methods design (Creswell &amp; Clark, 2007)</vt:lpstr>
      <vt:lpstr>Research Methods-Data collection</vt:lpstr>
      <vt:lpstr>Prior Online or Blended Experience</vt:lpstr>
      <vt:lpstr>Prior MOOC Experience</vt:lpstr>
      <vt:lpstr>Subject Area of MOOC Taught</vt:lpstr>
      <vt:lpstr>MOOC Enrollments</vt:lpstr>
      <vt:lpstr>MOOC Delivery Format</vt:lpstr>
      <vt:lpstr>Involvement in Course Design</vt:lpstr>
      <vt:lpstr>Enjoyment in Designing MOOCs</vt:lpstr>
      <vt:lpstr>1. Motivational Findings</vt:lpstr>
      <vt:lpstr>1. Motivational Findings</vt:lpstr>
      <vt:lpstr>2. Innovation Findings</vt:lpstr>
      <vt:lpstr>Address Diverse Learner Needs</vt:lpstr>
      <vt:lpstr>3. MOOC Strengths Findings</vt:lpstr>
      <vt:lpstr>Findings</vt:lpstr>
      <vt:lpstr>Findings</vt:lpstr>
      <vt:lpstr>4. MOOC Design Findings</vt:lpstr>
      <vt:lpstr>4. MOOC Design Findings</vt:lpstr>
      <vt:lpstr>4. MOOC Design Findings</vt:lpstr>
      <vt:lpstr>Study #5: Findings Recap </vt:lpstr>
      <vt:lpstr>Do we have time for another study?</vt:lpstr>
      <vt:lpstr>MOOC Study #6: Malaysian and Indonesian MOOC Instructors</vt:lpstr>
      <vt:lpstr>Research Questions</vt:lpstr>
      <vt:lpstr>Research Methods-Data collection</vt:lpstr>
      <vt:lpstr>Preparation for MOOC</vt:lpstr>
      <vt:lpstr>Increase Attraction</vt:lpstr>
      <vt:lpstr>Increase Participation</vt:lpstr>
      <vt:lpstr>Participation Monitoring</vt:lpstr>
      <vt:lpstr>Assess Learning</vt:lpstr>
      <vt:lpstr>Obtain Feedback</vt:lpstr>
      <vt:lpstr>MOOC Instructor Challenges</vt:lpstr>
      <vt:lpstr>Help of Advice from…?</vt:lpstr>
      <vt:lpstr>Study #6: Findings Recap and Future Directions</vt:lpstr>
      <vt:lpstr>Study #7: MOOC Instructor Perceptions of Participant Self-Directed Learning Research Purpose</vt:lpstr>
      <vt:lpstr>Research Questions</vt:lpstr>
      <vt:lpstr>Research Design</vt:lpstr>
      <vt:lpstr>Research Methods-Data collection</vt:lpstr>
      <vt:lpstr>Research Methods-Data analysis</vt:lpstr>
      <vt:lpstr>Demographic Information</vt:lpstr>
      <vt:lpstr>Prior Online or Blended Experience</vt:lpstr>
      <vt:lpstr>Prior MOOC Experience</vt:lpstr>
      <vt:lpstr>MOOC Delivery Format</vt:lpstr>
      <vt:lpstr>RQ1:MOOC instructors’ perceptions of self-directed learning</vt:lpstr>
      <vt:lpstr>RQ1:MOOC instructors’ perceptions of self-directed learning</vt:lpstr>
      <vt:lpstr>RQ1:MOOC instructors’ perceptions of self-directed learning</vt:lpstr>
      <vt:lpstr>RQ1:MOOC instructors’ perceptions of self-directed learning</vt:lpstr>
      <vt:lpstr>RQ2: MOOC instructors’ perceptions of their role in facilitating SDL skills</vt:lpstr>
      <vt:lpstr>RQ2: MOOC instructors’ perceptions of their role in facilitating SDL skills</vt:lpstr>
      <vt:lpstr>RQ3: How do instructors design and deliver MOOCs to facilitate participant SDL skills?</vt:lpstr>
      <vt:lpstr>RQ3: How do instructors design and deliver MOOCs to facilitate participant SDL skills?</vt:lpstr>
      <vt:lpstr>PowerPoint Presentation</vt:lpstr>
      <vt:lpstr>RQ3: How do instructors design and deliver MOOCs to facilitate participant SDL skills?</vt:lpstr>
      <vt:lpstr>PowerPoint Presentation</vt:lpstr>
      <vt:lpstr>PowerPoint Presentation</vt:lpstr>
      <vt:lpstr>Discussion,  Significance,  and Conclusion</vt:lpstr>
      <vt:lpstr>Discussion of Results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Curtis Bonk</cp:lastModifiedBy>
  <cp:revision>195</cp:revision>
  <dcterms:created xsi:type="dcterms:W3CDTF">2017-10-19T12:45:28Z</dcterms:created>
  <dcterms:modified xsi:type="dcterms:W3CDTF">2018-11-15T01:45:58Z</dcterms:modified>
</cp:coreProperties>
</file>