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
  </p:notesMasterIdLst>
  <p:sldIdLst>
    <p:sldId id="256" r:id="rId2"/>
  </p:sldIdLst>
  <p:sldSz cx="5486400" cy="3657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2" userDrawn="1">
          <p15:clr>
            <a:srgbClr val="A4A3A4"/>
          </p15:clr>
        </p15:guide>
        <p15:guide id="2" pos="23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100"/>
    <a:srgbClr val="37A6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1" autoAdjust="0"/>
    <p:restoredTop sz="93612" autoAdjust="0"/>
  </p:normalViewPr>
  <p:slideViewPr>
    <p:cSldViewPr snapToGrid="0">
      <p:cViewPr varScale="1">
        <p:scale>
          <a:sx n="151" d="100"/>
          <a:sy n="151" d="100"/>
        </p:scale>
        <p:origin x="1464" y="86"/>
      </p:cViewPr>
      <p:guideLst>
        <p:guide orient="horz" pos="742"/>
        <p:guide pos="231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Data\F\IU\IST%20program\courses\Spring%202018\Z641\Assignment\Final\Data\0426%20data\Week%2014-analysi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89242221669141"/>
          <c:y val="7.1487651112634498E-2"/>
          <c:w val="0.7977471387423849"/>
          <c:h val="0.57512112679227545"/>
        </c:manualLayout>
      </c:layout>
      <c:barChart>
        <c:barDir val="col"/>
        <c:grouping val="clustered"/>
        <c:varyColors val="0"/>
        <c:ser>
          <c:idx val="0"/>
          <c:order val="0"/>
          <c:tx>
            <c:strRef>
              <c:f>'[Week 14-analysis.xlsx]Trend 3 weesk'!$C$2</c:f>
              <c:strCache>
                <c:ptCount val="1"/>
                <c:pt idx="0">
                  <c:v>Week 2</c:v>
                </c:pt>
              </c:strCache>
            </c:strRef>
          </c:tx>
          <c:spPr>
            <a:solidFill>
              <a:schemeClr val="accent1"/>
            </a:solidFill>
            <a:ln>
              <a:noFill/>
            </a:ln>
            <a:effectLst/>
          </c:spPr>
          <c:invertIfNegative val="0"/>
          <c:cat>
            <c:strRef>
              <c:f>'[Week 14-analysis.xlsx]Trend 3 weesk'!$B$3:$B$17</c:f>
              <c:strCache>
                <c:ptCount val="15"/>
                <c:pt idx="0">
                  <c:v>Claim</c:v>
                </c:pt>
                <c:pt idx="1">
                  <c:v>Inform</c:v>
                </c:pt>
                <c:pt idx="2">
                  <c:v>Elaborate</c:v>
                </c:pt>
                <c:pt idx="3">
                  <c:v>Greet</c:v>
                </c:pt>
                <c:pt idx="4">
                  <c:v>Inquire</c:v>
                </c:pt>
                <c:pt idx="5">
                  <c:v>Accept</c:v>
                </c:pt>
                <c:pt idx="6">
                  <c:v>Desire</c:v>
                </c:pt>
                <c:pt idx="7">
                  <c:v>Manage</c:v>
                </c:pt>
                <c:pt idx="8">
                  <c:v>Thank</c:v>
                </c:pt>
                <c:pt idx="9">
                  <c:v>React</c:v>
                </c:pt>
                <c:pt idx="10">
                  <c:v>Invite</c:v>
                </c:pt>
                <c:pt idx="11">
                  <c:v>Reject</c:v>
                </c:pt>
                <c:pt idx="12">
                  <c:v>Repair</c:v>
                </c:pt>
                <c:pt idx="13">
                  <c:v>Direct</c:v>
                </c:pt>
                <c:pt idx="14">
                  <c:v>Request</c:v>
                </c:pt>
              </c:strCache>
            </c:strRef>
          </c:cat>
          <c:val>
            <c:numRef>
              <c:f>'[Week 14-analysis.xlsx]Trend 3 weesk'!$C$3:$C$17</c:f>
              <c:numCache>
                <c:formatCode>0%</c:formatCode>
                <c:ptCount val="15"/>
                <c:pt idx="0">
                  <c:v>0.34</c:v>
                </c:pt>
                <c:pt idx="1">
                  <c:v>0.08</c:v>
                </c:pt>
                <c:pt idx="2">
                  <c:v>0.17</c:v>
                </c:pt>
                <c:pt idx="3">
                  <c:v>0.08</c:v>
                </c:pt>
                <c:pt idx="4">
                  <c:v>0.05</c:v>
                </c:pt>
                <c:pt idx="5">
                  <c:v>0.06</c:v>
                </c:pt>
                <c:pt idx="6">
                  <c:v>0.05</c:v>
                </c:pt>
                <c:pt idx="7">
                  <c:v>0.11</c:v>
                </c:pt>
                <c:pt idx="8">
                  <c:v>0.03</c:v>
                </c:pt>
                <c:pt idx="9">
                  <c:v>0.01</c:v>
                </c:pt>
                <c:pt idx="10">
                  <c:v>0</c:v>
                </c:pt>
                <c:pt idx="11">
                  <c:v>0.01</c:v>
                </c:pt>
                <c:pt idx="12">
                  <c:v>0</c:v>
                </c:pt>
                <c:pt idx="13">
                  <c:v>0.01</c:v>
                </c:pt>
                <c:pt idx="14">
                  <c:v>0</c:v>
                </c:pt>
              </c:numCache>
            </c:numRef>
          </c:val>
          <c:extLst>
            <c:ext xmlns:c16="http://schemas.microsoft.com/office/drawing/2014/chart" uri="{C3380CC4-5D6E-409C-BE32-E72D297353CC}">
              <c16:uniqueId val="{00000000-E520-4B5E-B830-F5D695782082}"/>
            </c:ext>
          </c:extLst>
        </c:ser>
        <c:ser>
          <c:idx val="1"/>
          <c:order val="1"/>
          <c:tx>
            <c:strRef>
              <c:f>'[Week 14-analysis.xlsx]Trend 3 weesk'!$D$2</c:f>
              <c:strCache>
                <c:ptCount val="1"/>
                <c:pt idx="0">
                  <c:v>Week 10</c:v>
                </c:pt>
              </c:strCache>
            </c:strRef>
          </c:tx>
          <c:spPr>
            <a:solidFill>
              <a:schemeClr val="accent2"/>
            </a:solidFill>
            <a:ln>
              <a:noFill/>
            </a:ln>
            <a:effectLst/>
          </c:spPr>
          <c:invertIfNegative val="0"/>
          <c:cat>
            <c:strRef>
              <c:f>'[Week 14-analysis.xlsx]Trend 3 weesk'!$B$3:$B$17</c:f>
              <c:strCache>
                <c:ptCount val="15"/>
                <c:pt idx="0">
                  <c:v>Claim</c:v>
                </c:pt>
                <c:pt idx="1">
                  <c:v>Inform</c:v>
                </c:pt>
                <c:pt idx="2">
                  <c:v>Elaborate</c:v>
                </c:pt>
                <c:pt idx="3">
                  <c:v>Greet</c:v>
                </c:pt>
                <c:pt idx="4">
                  <c:v>Inquire</c:v>
                </c:pt>
                <c:pt idx="5">
                  <c:v>Accept</c:v>
                </c:pt>
                <c:pt idx="6">
                  <c:v>Desire</c:v>
                </c:pt>
                <c:pt idx="7">
                  <c:v>Manage</c:v>
                </c:pt>
                <c:pt idx="8">
                  <c:v>Thank</c:v>
                </c:pt>
                <c:pt idx="9">
                  <c:v>React</c:v>
                </c:pt>
                <c:pt idx="10">
                  <c:v>Invite</c:v>
                </c:pt>
                <c:pt idx="11">
                  <c:v>Reject</c:v>
                </c:pt>
                <c:pt idx="12">
                  <c:v>Repair</c:v>
                </c:pt>
                <c:pt idx="13">
                  <c:v>Direct</c:v>
                </c:pt>
                <c:pt idx="14">
                  <c:v>Request</c:v>
                </c:pt>
              </c:strCache>
            </c:strRef>
          </c:cat>
          <c:val>
            <c:numRef>
              <c:f>'[Week 14-analysis.xlsx]Trend 3 weesk'!$D$3:$D$17</c:f>
              <c:numCache>
                <c:formatCode>0%</c:formatCode>
                <c:ptCount val="15"/>
                <c:pt idx="0">
                  <c:v>0.24</c:v>
                </c:pt>
                <c:pt idx="1">
                  <c:v>0.16</c:v>
                </c:pt>
                <c:pt idx="2">
                  <c:v>0.11</c:v>
                </c:pt>
                <c:pt idx="3">
                  <c:v>0.1</c:v>
                </c:pt>
                <c:pt idx="4">
                  <c:v>0.08</c:v>
                </c:pt>
                <c:pt idx="5">
                  <c:v>0.06</c:v>
                </c:pt>
                <c:pt idx="6">
                  <c:v>0.06</c:v>
                </c:pt>
                <c:pt idx="7">
                  <c:v>0.09</c:v>
                </c:pt>
                <c:pt idx="8">
                  <c:v>0.03</c:v>
                </c:pt>
                <c:pt idx="9">
                  <c:v>0.02</c:v>
                </c:pt>
                <c:pt idx="10">
                  <c:v>0.01</c:v>
                </c:pt>
                <c:pt idx="11">
                  <c:v>0.01</c:v>
                </c:pt>
                <c:pt idx="12">
                  <c:v>0.01</c:v>
                </c:pt>
                <c:pt idx="13">
                  <c:v>0.01</c:v>
                </c:pt>
                <c:pt idx="14">
                  <c:v>0</c:v>
                </c:pt>
              </c:numCache>
            </c:numRef>
          </c:val>
          <c:extLst>
            <c:ext xmlns:c16="http://schemas.microsoft.com/office/drawing/2014/chart" uri="{C3380CC4-5D6E-409C-BE32-E72D297353CC}">
              <c16:uniqueId val="{00000001-E520-4B5E-B830-F5D695782082}"/>
            </c:ext>
          </c:extLst>
        </c:ser>
        <c:ser>
          <c:idx val="2"/>
          <c:order val="2"/>
          <c:tx>
            <c:strRef>
              <c:f>'[Week 14-analysis.xlsx]Trend 3 weesk'!$E$2</c:f>
              <c:strCache>
                <c:ptCount val="1"/>
                <c:pt idx="0">
                  <c:v>Week 14</c:v>
                </c:pt>
              </c:strCache>
            </c:strRef>
          </c:tx>
          <c:spPr>
            <a:solidFill>
              <a:schemeClr val="accent3"/>
            </a:solidFill>
            <a:ln>
              <a:noFill/>
            </a:ln>
            <a:effectLst/>
          </c:spPr>
          <c:invertIfNegative val="0"/>
          <c:cat>
            <c:strRef>
              <c:f>'[Week 14-analysis.xlsx]Trend 3 weesk'!$B$3:$B$17</c:f>
              <c:strCache>
                <c:ptCount val="15"/>
                <c:pt idx="0">
                  <c:v>Claim</c:v>
                </c:pt>
                <c:pt idx="1">
                  <c:v>Inform</c:v>
                </c:pt>
                <c:pt idx="2">
                  <c:v>Elaborate</c:v>
                </c:pt>
                <c:pt idx="3">
                  <c:v>Greet</c:v>
                </c:pt>
                <c:pt idx="4">
                  <c:v>Inquire</c:v>
                </c:pt>
                <c:pt idx="5">
                  <c:v>Accept</c:v>
                </c:pt>
                <c:pt idx="6">
                  <c:v>Desire</c:v>
                </c:pt>
                <c:pt idx="7">
                  <c:v>Manage</c:v>
                </c:pt>
                <c:pt idx="8">
                  <c:v>Thank</c:v>
                </c:pt>
                <c:pt idx="9">
                  <c:v>React</c:v>
                </c:pt>
                <c:pt idx="10">
                  <c:v>Invite</c:v>
                </c:pt>
                <c:pt idx="11">
                  <c:v>Reject</c:v>
                </c:pt>
                <c:pt idx="12">
                  <c:v>Repair</c:v>
                </c:pt>
                <c:pt idx="13">
                  <c:v>Direct</c:v>
                </c:pt>
                <c:pt idx="14">
                  <c:v>Request</c:v>
                </c:pt>
              </c:strCache>
            </c:strRef>
          </c:cat>
          <c:val>
            <c:numRef>
              <c:f>'[Week 14-analysis.xlsx]Trend 3 weesk'!$E$3:$E$17</c:f>
              <c:numCache>
                <c:formatCode>0%</c:formatCode>
                <c:ptCount val="15"/>
                <c:pt idx="0">
                  <c:v>0.27432216905901102</c:v>
                </c:pt>
                <c:pt idx="1">
                  <c:v>0.15151515151515199</c:v>
                </c:pt>
                <c:pt idx="2">
                  <c:v>0.111642743221691</c:v>
                </c:pt>
                <c:pt idx="3">
                  <c:v>6.3795853269537503E-2</c:v>
                </c:pt>
                <c:pt idx="4">
                  <c:v>6.2200956937799E-2</c:v>
                </c:pt>
                <c:pt idx="5">
                  <c:v>4.9441786283891502E-2</c:v>
                </c:pt>
                <c:pt idx="6">
                  <c:v>9.8883572567783101E-2</c:v>
                </c:pt>
                <c:pt idx="7">
                  <c:v>9.8883572567783101E-2</c:v>
                </c:pt>
                <c:pt idx="8">
                  <c:v>2.23285486443381E-2</c:v>
                </c:pt>
                <c:pt idx="9">
                  <c:v>2.5518341307814999E-2</c:v>
                </c:pt>
                <c:pt idx="10">
                  <c:v>1.59489633173844E-3</c:v>
                </c:pt>
                <c:pt idx="11">
                  <c:v>3.1897926634768701E-3</c:v>
                </c:pt>
                <c:pt idx="12">
                  <c:v>0</c:v>
                </c:pt>
                <c:pt idx="13">
                  <c:v>3.5087719298245598E-2</c:v>
                </c:pt>
                <c:pt idx="14">
                  <c:v>1.59489633173844E-3</c:v>
                </c:pt>
              </c:numCache>
            </c:numRef>
          </c:val>
          <c:extLst>
            <c:ext xmlns:c16="http://schemas.microsoft.com/office/drawing/2014/chart" uri="{C3380CC4-5D6E-409C-BE32-E72D297353CC}">
              <c16:uniqueId val="{00000002-E520-4B5E-B830-F5D695782082}"/>
            </c:ext>
          </c:extLst>
        </c:ser>
        <c:dLbls>
          <c:showLegendKey val="0"/>
          <c:showVal val="0"/>
          <c:showCatName val="0"/>
          <c:showSerName val="0"/>
          <c:showPercent val="0"/>
          <c:showBubbleSize val="0"/>
        </c:dLbls>
        <c:gapWidth val="219"/>
        <c:overlap val="-27"/>
        <c:axId val="-101809088"/>
        <c:axId val="-101841504"/>
      </c:barChart>
      <c:catAx>
        <c:axId val="-101809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00" b="0" i="0" u="none" strike="noStrike" kern="1200" baseline="0">
                <a:solidFill>
                  <a:schemeClr val="tx1">
                    <a:lumMod val="65000"/>
                    <a:lumOff val="35000"/>
                  </a:schemeClr>
                </a:solidFill>
                <a:latin typeface="+mn-lt"/>
                <a:ea typeface="+mn-ea"/>
                <a:cs typeface="+mn-cs"/>
              </a:defRPr>
            </a:pPr>
            <a:endParaRPr lang="en-US"/>
          </a:p>
        </c:txPr>
        <c:crossAx val="-101841504"/>
        <c:crosses val="autoZero"/>
        <c:auto val="1"/>
        <c:lblAlgn val="ctr"/>
        <c:lblOffset val="100"/>
        <c:noMultiLvlLbl val="0"/>
      </c:catAx>
      <c:valAx>
        <c:axId val="-101841504"/>
        <c:scaling>
          <c:orientation val="minMax"/>
          <c:max val="0.35000000000000003"/>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300" b="0" i="0" u="none" strike="noStrike" kern="1200" baseline="0">
                <a:solidFill>
                  <a:schemeClr val="tx1">
                    <a:lumMod val="65000"/>
                    <a:lumOff val="35000"/>
                  </a:schemeClr>
                </a:solidFill>
                <a:latin typeface="+mn-lt"/>
                <a:ea typeface="+mn-ea"/>
                <a:cs typeface="+mn-cs"/>
              </a:defRPr>
            </a:pPr>
            <a:endParaRPr lang="en-US"/>
          </a:p>
        </c:txPr>
        <c:crossAx val="-101809088"/>
        <c:crosses val="autoZero"/>
        <c:crossBetween val="between"/>
        <c:majorUnit val="0.1"/>
        <c:minorUnit val="1.0000000000000002E-2"/>
      </c:valAx>
      <c:spPr>
        <a:noFill/>
        <a:ln>
          <a:noFill/>
        </a:ln>
        <a:effectLst/>
      </c:spPr>
    </c:plotArea>
    <c:legend>
      <c:legendPos val="b"/>
      <c:layout>
        <c:manualLayout>
          <c:xMode val="edge"/>
          <c:yMode val="edge"/>
          <c:x val="0.30654884367796831"/>
          <c:y val="0.88162855200888235"/>
          <c:w val="0.38690231264406344"/>
          <c:h val="0.11353558321442493"/>
        </c:manualLayout>
      </c:layout>
      <c:overlay val="0"/>
      <c:spPr>
        <a:noFill/>
        <a:ln>
          <a:noFill/>
        </a:ln>
        <a:effectLst/>
      </c:spPr>
      <c:txPr>
        <a:bodyPr rot="0" spcFirstLastPara="1" vertOverflow="ellipsis" vert="horz" wrap="square" anchor="ctr" anchorCtr="1"/>
        <a:lstStyle/>
        <a:p>
          <a:pPr>
            <a:defRPr sz="3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3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4C5C0-72B6-436C-AD58-C3C11231B49B}" type="datetimeFigureOut">
              <a:rPr lang="en-US" smtClean="0"/>
              <a:t>10/17/2018</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7B76BB-CCFA-43FC-B0EE-8F34649DA905}" type="slidenum">
              <a:rPr lang="en-US" smtClean="0"/>
              <a:t>‹#›</a:t>
            </a:fld>
            <a:endParaRPr lang="en-US"/>
          </a:p>
        </p:txBody>
      </p:sp>
    </p:spTree>
    <p:extLst>
      <p:ext uri="{BB962C8B-B14F-4D97-AF65-F5344CB8AC3E}">
        <p14:creationId xmlns:p14="http://schemas.microsoft.com/office/powerpoint/2010/main" val="3649840055"/>
      </p:ext>
    </p:extLst>
  </p:cSld>
  <p:clrMap bg1="lt1" tx1="dk1" bg2="lt2" tx2="dk2" accent1="accent1" accent2="accent2" accent3="accent3" accent4="accent4" accent5="accent5" accent6="accent6" hlink="hlink" folHlink="folHlink"/>
  <p:notesStyle>
    <a:lvl1pPr marL="0" algn="l" defTabSz="522462" rtl="0" eaLnBrk="1" latinLnBrk="0" hangingPunct="1">
      <a:defRPr sz="686" kern="1200">
        <a:solidFill>
          <a:schemeClr val="tx1"/>
        </a:solidFill>
        <a:latin typeface="+mn-lt"/>
        <a:ea typeface="+mn-ea"/>
        <a:cs typeface="+mn-cs"/>
      </a:defRPr>
    </a:lvl1pPr>
    <a:lvl2pPr marL="261231" algn="l" defTabSz="522462" rtl="0" eaLnBrk="1" latinLnBrk="0" hangingPunct="1">
      <a:defRPr sz="686" kern="1200">
        <a:solidFill>
          <a:schemeClr val="tx1"/>
        </a:solidFill>
        <a:latin typeface="+mn-lt"/>
        <a:ea typeface="+mn-ea"/>
        <a:cs typeface="+mn-cs"/>
      </a:defRPr>
    </a:lvl2pPr>
    <a:lvl3pPr marL="522462" algn="l" defTabSz="522462" rtl="0" eaLnBrk="1" latinLnBrk="0" hangingPunct="1">
      <a:defRPr sz="686" kern="1200">
        <a:solidFill>
          <a:schemeClr val="tx1"/>
        </a:solidFill>
        <a:latin typeface="+mn-lt"/>
        <a:ea typeface="+mn-ea"/>
        <a:cs typeface="+mn-cs"/>
      </a:defRPr>
    </a:lvl3pPr>
    <a:lvl4pPr marL="783693" algn="l" defTabSz="522462" rtl="0" eaLnBrk="1" latinLnBrk="0" hangingPunct="1">
      <a:defRPr sz="686" kern="1200">
        <a:solidFill>
          <a:schemeClr val="tx1"/>
        </a:solidFill>
        <a:latin typeface="+mn-lt"/>
        <a:ea typeface="+mn-ea"/>
        <a:cs typeface="+mn-cs"/>
      </a:defRPr>
    </a:lvl4pPr>
    <a:lvl5pPr marL="1044924" algn="l" defTabSz="522462" rtl="0" eaLnBrk="1" latinLnBrk="0" hangingPunct="1">
      <a:defRPr sz="686" kern="1200">
        <a:solidFill>
          <a:schemeClr val="tx1"/>
        </a:solidFill>
        <a:latin typeface="+mn-lt"/>
        <a:ea typeface="+mn-ea"/>
        <a:cs typeface="+mn-cs"/>
      </a:defRPr>
    </a:lvl5pPr>
    <a:lvl6pPr marL="1306155" algn="l" defTabSz="522462" rtl="0" eaLnBrk="1" latinLnBrk="0" hangingPunct="1">
      <a:defRPr sz="686" kern="1200">
        <a:solidFill>
          <a:schemeClr val="tx1"/>
        </a:solidFill>
        <a:latin typeface="+mn-lt"/>
        <a:ea typeface="+mn-ea"/>
        <a:cs typeface="+mn-cs"/>
      </a:defRPr>
    </a:lvl6pPr>
    <a:lvl7pPr marL="1567386" algn="l" defTabSz="522462" rtl="0" eaLnBrk="1" latinLnBrk="0" hangingPunct="1">
      <a:defRPr sz="686" kern="1200">
        <a:solidFill>
          <a:schemeClr val="tx1"/>
        </a:solidFill>
        <a:latin typeface="+mn-lt"/>
        <a:ea typeface="+mn-ea"/>
        <a:cs typeface="+mn-cs"/>
      </a:defRPr>
    </a:lvl7pPr>
    <a:lvl8pPr marL="1828618" algn="l" defTabSz="522462" rtl="0" eaLnBrk="1" latinLnBrk="0" hangingPunct="1">
      <a:defRPr sz="686" kern="1200">
        <a:solidFill>
          <a:schemeClr val="tx1"/>
        </a:solidFill>
        <a:latin typeface="+mn-lt"/>
        <a:ea typeface="+mn-ea"/>
        <a:cs typeface="+mn-cs"/>
      </a:defRPr>
    </a:lvl8pPr>
    <a:lvl9pPr marL="2089849" algn="l" defTabSz="522462" rtl="0" eaLnBrk="1" latinLnBrk="0" hangingPunct="1">
      <a:defRPr sz="6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1143000"/>
            <a:ext cx="462915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a:t>
            </a:fld>
            <a:endParaRPr lang="en-US"/>
          </a:p>
        </p:txBody>
      </p:sp>
    </p:spTree>
    <p:extLst>
      <p:ext uri="{BB962C8B-B14F-4D97-AF65-F5344CB8AC3E}">
        <p14:creationId xmlns:p14="http://schemas.microsoft.com/office/powerpoint/2010/main" val="823194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27C2D-7B5B-43DD-B51A-9366ADE10BB7}"/>
              </a:ext>
            </a:extLst>
          </p:cNvPr>
          <p:cNvSpPr>
            <a:spLocks noGrp="1"/>
          </p:cNvSpPr>
          <p:nvPr>
            <p:ph type="ctrTitle"/>
          </p:nvPr>
        </p:nvSpPr>
        <p:spPr>
          <a:xfrm>
            <a:off x="685800" y="598594"/>
            <a:ext cx="4114800" cy="1273387"/>
          </a:xfrm>
        </p:spPr>
        <p:txBody>
          <a:bodyPr anchor="b"/>
          <a:lstStyle>
            <a:lvl1pPr algn="ctr">
              <a:defRPr sz="2700"/>
            </a:lvl1pPr>
          </a:lstStyle>
          <a:p>
            <a:r>
              <a:rPr lang="en-US"/>
              <a:t>Click to edit Master title style</a:t>
            </a:r>
          </a:p>
        </p:txBody>
      </p:sp>
      <p:sp>
        <p:nvSpPr>
          <p:cNvPr id="3" name="Subtitle 2">
            <a:extLst>
              <a:ext uri="{FF2B5EF4-FFF2-40B4-BE49-F238E27FC236}">
                <a16:creationId xmlns:a16="http://schemas.microsoft.com/office/drawing/2014/main" id="{D20043F3-F995-4FFC-A769-FE0EBAC81B5F}"/>
              </a:ext>
            </a:extLst>
          </p:cNvPr>
          <p:cNvSpPr>
            <a:spLocks noGrp="1"/>
          </p:cNvSpPr>
          <p:nvPr>
            <p:ph type="subTitle" idx="1"/>
          </p:nvPr>
        </p:nvSpPr>
        <p:spPr>
          <a:xfrm>
            <a:off x="685800" y="1921088"/>
            <a:ext cx="4114800" cy="883073"/>
          </a:xfrm>
        </p:spPr>
        <p:txBody>
          <a:bodyPr/>
          <a:lstStyle>
            <a:lvl1pPr marL="0" indent="0" algn="ctr">
              <a:buNone/>
              <a:defRPr sz="1080"/>
            </a:lvl1pPr>
            <a:lvl2pPr marL="205740" indent="0" algn="ctr">
              <a:buNone/>
              <a:defRPr sz="900"/>
            </a:lvl2pPr>
            <a:lvl3pPr marL="411480" indent="0" algn="ctr">
              <a:buNone/>
              <a:defRPr sz="810"/>
            </a:lvl3pPr>
            <a:lvl4pPr marL="617220" indent="0" algn="ctr">
              <a:buNone/>
              <a:defRPr sz="720"/>
            </a:lvl4pPr>
            <a:lvl5pPr marL="822960" indent="0" algn="ctr">
              <a:buNone/>
              <a:defRPr sz="720"/>
            </a:lvl5pPr>
            <a:lvl6pPr marL="1028700" indent="0" algn="ctr">
              <a:buNone/>
              <a:defRPr sz="720"/>
            </a:lvl6pPr>
            <a:lvl7pPr marL="1234440" indent="0" algn="ctr">
              <a:buNone/>
              <a:defRPr sz="720"/>
            </a:lvl7pPr>
            <a:lvl8pPr marL="1440180" indent="0" algn="ctr">
              <a:buNone/>
              <a:defRPr sz="720"/>
            </a:lvl8pPr>
            <a:lvl9pPr marL="1645920" indent="0" algn="ctr">
              <a:buNone/>
              <a:defRPr sz="720"/>
            </a:lvl9pPr>
          </a:lstStyle>
          <a:p>
            <a:r>
              <a:rPr lang="en-US"/>
              <a:t>Click to edit Master subtitle style</a:t>
            </a:r>
          </a:p>
        </p:txBody>
      </p:sp>
      <p:sp>
        <p:nvSpPr>
          <p:cNvPr id="4" name="Date Placeholder 3">
            <a:extLst>
              <a:ext uri="{FF2B5EF4-FFF2-40B4-BE49-F238E27FC236}">
                <a16:creationId xmlns:a16="http://schemas.microsoft.com/office/drawing/2014/main" id="{AFF6CB1F-D341-4235-B4C7-127A0C9F6698}"/>
              </a:ext>
            </a:extLst>
          </p:cNvPr>
          <p:cNvSpPr>
            <a:spLocks noGrp="1"/>
          </p:cNvSpPr>
          <p:nvPr>
            <p:ph type="dt" sz="half" idx="10"/>
          </p:nvPr>
        </p:nvSpPr>
        <p:spPr/>
        <p:txBody>
          <a:bodyPr/>
          <a:lstStyle/>
          <a:p>
            <a:fld id="{F692FB81-0084-4199-812F-93D9A2CE6C5D}" type="datetimeFigureOut">
              <a:rPr lang="en-US" smtClean="0"/>
              <a:t>10/17/2018</a:t>
            </a:fld>
            <a:endParaRPr lang="en-US" dirty="0"/>
          </a:p>
        </p:txBody>
      </p:sp>
      <p:sp>
        <p:nvSpPr>
          <p:cNvPr id="5" name="Footer Placeholder 4">
            <a:extLst>
              <a:ext uri="{FF2B5EF4-FFF2-40B4-BE49-F238E27FC236}">
                <a16:creationId xmlns:a16="http://schemas.microsoft.com/office/drawing/2014/main" id="{700F6620-0B3D-4945-A3D1-56C268D721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213AAB-1A0A-48BA-A67A-EC2E80308143}"/>
              </a:ext>
            </a:extLst>
          </p:cNvPr>
          <p:cNvSpPr>
            <a:spLocks noGrp="1"/>
          </p:cNvSpPr>
          <p:nvPr>
            <p:ph type="sldNum" sz="quarter" idx="12"/>
          </p:nvPr>
        </p:nvSpPr>
        <p:spPr/>
        <p:txBody>
          <a:bodyPr/>
          <a:lstStyle/>
          <a:p>
            <a:fld id="{F727949A-D976-413A-B898-215FA607BCD6}" type="slidenum">
              <a:rPr lang="en-US" smtClean="0"/>
              <a:t>‹#›</a:t>
            </a:fld>
            <a:endParaRPr lang="en-US" dirty="0"/>
          </a:p>
        </p:txBody>
      </p:sp>
    </p:spTree>
    <p:extLst>
      <p:ext uri="{BB962C8B-B14F-4D97-AF65-F5344CB8AC3E}">
        <p14:creationId xmlns:p14="http://schemas.microsoft.com/office/powerpoint/2010/main" val="1463261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AD11D-E71E-4C88-A281-3A5627482C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F3A3F9-5CFC-4161-9F2B-9A182821709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44240-6AD0-4227-BB3B-6F7C4F03306B}"/>
              </a:ext>
            </a:extLst>
          </p:cNvPr>
          <p:cNvSpPr>
            <a:spLocks noGrp="1"/>
          </p:cNvSpPr>
          <p:nvPr>
            <p:ph type="dt" sz="half" idx="10"/>
          </p:nvPr>
        </p:nvSpPr>
        <p:spPr/>
        <p:txBody>
          <a:bodyPr/>
          <a:lstStyle/>
          <a:p>
            <a:fld id="{4B45B24B-F41A-4540-8EEC-C29B4F79802D}" type="datetimeFigureOut">
              <a:rPr lang="en-US" smtClean="0"/>
              <a:t>10/17/2018</a:t>
            </a:fld>
            <a:endParaRPr lang="en-US" dirty="0"/>
          </a:p>
        </p:txBody>
      </p:sp>
      <p:sp>
        <p:nvSpPr>
          <p:cNvPr id="5" name="Footer Placeholder 4">
            <a:extLst>
              <a:ext uri="{FF2B5EF4-FFF2-40B4-BE49-F238E27FC236}">
                <a16:creationId xmlns:a16="http://schemas.microsoft.com/office/drawing/2014/main" id="{86A79635-2C73-4813-B650-C8A628D7A0A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34E6D1-BB0D-4E9D-BBE3-BF58041BEF7A}"/>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93597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69CD76-87A4-4CBE-AA1E-C700D45B11CB}"/>
              </a:ext>
            </a:extLst>
          </p:cNvPr>
          <p:cNvSpPr>
            <a:spLocks noGrp="1"/>
          </p:cNvSpPr>
          <p:nvPr>
            <p:ph type="title" orient="vert"/>
          </p:nvPr>
        </p:nvSpPr>
        <p:spPr>
          <a:xfrm>
            <a:off x="3926207" y="194734"/>
            <a:ext cx="1183005" cy="309964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5E4F9A-782A-409B-A515-C290F09B27EF}"/>
              </a:ext>
            </a:extLst>
          </p:cNvPr>
          <p:cNvSpPr>
            <a:spLocks noGrp="1"/>
          </p:cNvSpPr>
          <p:nvPr>
            <p:ph type="body" orient="vert" idx="1"/>
          </p:nvPr>
        </p:nvSpPr>
        <p:spPr>
          <a:xfrm>
            <a:off x="377192" y="194734"/>
            <a:ext cx="3480435" cy="309964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4DE8AB-A30D-4BAF-BBE1-749DD7718071}"/>
              </a:ext>
            </a:extLst>
          </p:cNvPr>
          <p:cNvSpPr>
            <a:spLocks noGrp="1"/>
          </p:cNvSpPr>
          <p:nvPr>
            <p:ph type="dt" sz="half" idx="10"/>
          </p:nvPr>
        </p:nvSpPr>
        <p:spPr/>
        <p:txBody>
          <a:bodyPr/>
          <a:lstStyle/>
          <a:p>
            <a:fld id="{CFBF989E-5397-49EE-B0F5-E72D9FFD7EC0}" type="datetimeFigureOut">
              <a:rPr lang="en-US" smtClean="0"/>
              <a:t>10/17/2018</a:t>
            </a:fld>
            <a:endParaRPr lang="en-US" dirty="0"/>
          </a:p>
        </p:txBody>
      </p:sp>
      <p:sp>
        <p:nvSpPr>
          <p:cNvPr id="5" name="Footer Placeholder 4">
            <a:extLst>
              <a:ext uri="{FF2B5EF4-FFF2-40B4-BE49-F238E27FC236}">
                <a16:creationId xmlns:a16="http://schemas.microsoft.com/office/drawing/2014/main" id="{EF802664-84A6-4F26-ACFE-45E4EC0A4F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774D3E-CEF6-4715-85E0-C9B8F02DD020}"/>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286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73BC-3AF4-462F-A68C-76640701ED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C78C23-C61C-4306-BBC8-BD029166FC9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0AD7C8-D34C-4D0E-AC3F-ED85E9AAA324}"/>
              </a:ext>
            </a:extLst>
          </p:cNvPr>
          <p:cNvSpPr>
            <a:spLocks noGrp="1"/>
          </p:cNvSpPr>
          <p:nvPr>
            <p:ph type="dt" sz="half" idx="10"/>
          </p:nvPr>
        </p:nvSpPr>
        <p:spPr/>
        <p:txBody>
          <a:bodyPr/>
          <a:lstStyle/>
          <a:p>
            <a:fld id="{0D6BC42F-EA91-460E-9436-9A6C9B1CB0C6}" type="datetimeFigureOut">
              <a:rPr lang="en-US" smtClean="0"/>
              <a:t>10/17/2018</a:t>
            </a:fld>
            <a:endParaRPr lang="en-US" dirty="0"/>
          </a:p>
        </p:txBody>
      </p:sp>
      <p:sp>
        <p:nvSpPr>
          <p:cNvPr id="5" name="Footer Placeholder 4">
            <a:extLst>
              <a:ext uri="{FF2B5EF4-FFF2-40B4-BE49-F238E27FC236}">
                <a16:creationId xmlns:a16="http://schemas.microsoft.com/office/drawing/2014/main" id="{FE19B991-7171-4508-A837-7FA4184FBC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FAF1A86-7431-4FF6-A983-5EAE6CE0F8B3}"/>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44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5533E-9F41-4850-A534-10C7BD0A43FD}"/>
              </a:ext>
            </a:extLst>
          </p:cNvPr>
          <p:cNvSpPr>
            <a:spLocks noGrp="1"/>
          </p:cNvSpPr>
          <p:nvPr>
            <p:ph type="title"/>
          </p:nvPr>
        </p:nvSpPr>
        <p:spPr>
          <a:xfrm>
            <a:off x="374333" y="911860"/>
            <a:ext cx="4732020" cy="1521460"/>
          </a:xfrm>
        </p:spPr>
        <p:txBody>
          <a:bodyPr anchor="b"/>
          <a:lstStyle>
            <a:lvl1pPr>
              <a:defRPr sz="2700"/>
            </a:lvl1pPr>
          </a:lstStyle>
          <a:p>
            <a:r>
              <a:rPr lang="en-US"/>
              <a:t>Click to edit Master title style</a:t>
            </a:r>
          </a:p>
        </p:txBody>
      </p:sp>
      <p:sp>
        <p:nvSpPr>
          <p:cNvPr id="3" name="Text Placeholder 2">
            <a:extLst>
              <a:ext uri="{FF2B5EF4-FFF2-40B4-BE49-F238E27FC236}">
                <a16:creationId xmlns:a16="http://schemas.microsoft.com/office/drawing/2014/main" id="{ACC1A3DA-3FE3-4180-B8A0-2524AADF68AE}"/>
              </a:ext>
            </a:extLst>
          </p:cNvPr>
          <p:cNvSpPr>
            <a:spLocks noGrp="1"/>
          </p:cNvSpPr>
          <p:nvPr>
            <p:ph type="body" idx="1"/>
          </p:nvPr>
        </p:nvSpPr>
        <p:spPr>
          <a:xfrm>
            <a:off x="374333" y="2447714"/>
            <a:ext cx="4732020" cy="800100"/>
          </a:xfrm>
        </p:spPr>
        <p:txBody>
          <a:bodyPr/>
          <a:lstStyle>
            <a:lvl1pPr marL="0" indent="0">
              <a:buNone/>
              <a:defRPr sz="1080">
                <a:solidFill>
                  <a:schemeClr val="tx1">
                    <a:tint val="75000"/>
                  </a:schemeClr>
                </a:solidFill>
              </a:defRPr>
            </a:lvl1pPr>
            <a:lvl2pPr marL="205740" indent="0">
              <a:buNone/>
              <a:defRPr sz="900">
                <a:solidFill>
                  <a:schemeClr val="tx1">
                    <a:tint val="75000"/>
                  </a:schemeClr>
                </a:solidFill>
              </a:defRPr>
            </a:lvl2pPr>
            <a:lvl3pPr marL="411480" indent="0">
              <a:buNone/>
              <a:defRPr sz="810">
                <a:solidFill>
                  <a:schemeClr val="tx1">
                    <a:tint val="75000"/>
                  </a:schemeClr>
                </a:solidFill>
              </a:defRPr>
            </a:lvl3pPr>
            <a:lvl4pPr marL="617220" indent="0">
              <a:buNone/>
              <a:defRPr sz="720">
                <a:solidFill>
                  <a:schemeClr val="tx1">
                    <a:tint val="75000"/>
                  </a:schemeClr>
                </a:solidFill>
              </a:defRPr>
            </a:lvl4pPr>
            <a:lvl5pPr marL="822960" indent="0">
              <a:buNone/>
              <a:defRPr sz="720">
                <a:solidFill>
                  <a:schemeClr val="tx1">
                    <a:tint val="75000"/>
                  </a:schemeClr>
                </a:solidFill>
              </a:defRPr>
            </a:lvl5pPr>
            <a:lvl6pPr marL="1028700" indent="0">
              <a:buNone/>
              <a:defRPr sz="720">
                <a:solidFill>
                  <a:schemeClr val="tx1">
                    <a:tint val="75000"/>
                  </a:schemeClr>
                </a:solidFill>
              </a:defRPr>
            </a:lvl6pPr>
            <a:lvl7pPr marL="1234440" indent="0">
              <a:buNone/>
              <a:defRPr sz="720">
                <a:solidFill>
                  <a:schemeClr val="tx1">
                    <a:tint val="75000"/>
                  </a:schemeClr>
                </a:solidFill>
              </a:defRPr>
            </a:lvl7pPr>
            <a:lvl8pPr marL="1440180" indent="0">
              <a:buNone/>
              <a:defRPr sz="720">
                <a:solidFill>
                  <a:schemeClr val="tx1">
                    <a:tint val="75000"/>
                  </a:schemeClr>
                </a:solidFill>
              </a:defRPr>
            </a:lvl8pPr>
            <a:lvl9pPr marL="1645920" indent="0">
              <a:buNone/>
              <a:defRPr sz="7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692FEF9-4B38-4DBC-BB6F-18D016989608}"/>
              </a:ext>
            </a:extLst>
          </p:cNvPr>
          <p:cNvSpPr>
            <a:spLocks noGrp="1"/>
          </p:cNvSpPr>
          <p:nvPr>
            <p:ph type="dt" sz="half" idx="10"/>
          </p:nvPr>
        </p:nvSpPr>
        <p:spPr/>
        <p:txBody>
          <a:bodyPr/>
          <a:lstStyle/>
          <a:p>
            <a:fld id="{823D4350-0632-4F67-B357-AFC21C62564D}" type="datetimeFigureOut">
              <a:rPr lang="en-US" smtClean="0"/>
              <a:t>10/17/2018</a:t>
            </a:fld>
            <a:endParaRPr lang="en-US" dirty="0"/>
          </a:p>
        </p:txBody>
      </p:sp>
      <p:sp>
        <p:nvSpPr>
          <p:cNvPr id="5" name="Footer Placeholder 4">
            <a:extLst>
              <a:ext uri="{FF2B5EF4-FFF2-40B4-BE49-F238E27FC236}">
                <a16:creationId xmlns:a16="http://schemas.microsoft.com/office/drawing/2014/main" id="{FAA3AC73-9EBE-4FD1-8A62-82A6735C1A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79E543C-AFC3-47F3-81A2-97B2530F574B}"/>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11710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993C9-A18D-44F2-9254-EE6A238E09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E626B1-DC60-486F-8AAF-5BE4EDC14AA0}"/>
              </a:ext>
            </a:extLst>
          </p:cNvPr>
          <p:cNvSpPr>
            <a:spLocks noGrp="1"/>
          </p:cNvSpPr>
          <p:nvPr>
            <p:ph sz="half" idx="1"/>
          </p:nvPr>
        </p:nvSpPr>
        <p:spPr>
          <a:xfrm>
            <a:off x="377190" y="973666"/>
            <a:ext cx="2331720" cy="2320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7E4B9B-BB12-431C-A14B-3B66B30838F3}"/>
              </a:ext>
            </a:extLst>
          </p:cNvPr>
          <p:cNvSpPr>
            <a:spLocks noGrp="1"/>
          </p:cNvSpPr>
          <p:nvPr>
            <p:ph sz="half" idx="2"/>
          </p:nvPr>
        </p:nvSpPr>
        <p:spPr>
          <a:xfrm>
            <a:off x="2777490" y="973666"/>
            <a:ext cx="2331720" cy="2320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097B32-19CC-44E4-B67F-8D43D4FAE617}"/>
              </a:ext>
            </a:extLst>
          </p:cNvPr>
          <p:cNvSpPr>
            <a:spLocks noGrp="1"/>
          </p:cNvSpPr>
          <p:nvPr>
            <p:ph type="dt" sz="half" idx="10"/>
          </p:nvPr>
        </p:nvSpPr>
        <p:spPr/>
        <p:txBody>
          <a:bodyPr/>
          <a:lstStyle/>
          <a:p>
            <a:fld id="{87F31A35-803D-44FA-BA88-E6B5FB347587}" type="datetimeFigureOut">
              <a:rPr lang="en-US" smtClean="0"/>
              <a:t>10/17/2018</a:t>
            </a:fld>
            <a:endParaRPr lang="en-US" dirty="0"/>
          </a:p>
        </p:txBody>
      </p:sp>
      <p:sp>
        <p:nvSpPr>
          <p:cNvPr id="6" name="Footer Placeholder 5">
            <a:extLst>
              <a:ext uri="{FF2B5EF4-FFF2-40B4-BE49-F238E27FC236}">
                <a16:creationId xmlns:a16="http://schemas.microsoft.com/office/drawing/2014/main" id="{D3B209D5-C080-4C23-8108-4E58FA8D418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FC432BD-D298-492E-A8FC-15B90521B45C}"/>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461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A2A06-063E-4FBD-AA5B-A92C8A0CD409}"/>
              </a:ext>
            </a:extLst>
          </p:cNvPr>
          <p:cNvSpPr>
            <a:spLocks noGrp="1"/>
          </p:cNvSpPr>
          <p:nvPr>
            <p:ph type="title"/>
          </p:nvPr>
        </p:nvSpPr>
        <p:spPr>
          <a:xfrm>
            <a:off x="377905" y="194735"/>
            <a:ext cx="4732020" cy="706967"/>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D73216-4CB5-4842-AD89-59644032D461}"/>
              </a:ext>
            </a:extLst>
          </p:cNvPr>
          <p:cNvSpPr>
            <a:spLocks noGrp="1"/>
          </p:cNvSpPr>
          <p:nvPr>
            <p:ph type="body" idx="1"/>
          </p:nvPr>
        </p:nvSpPr>
        <p:spPr>
          <a:xfrm>
            <a:off x="377905" y="896620"/>
            <a:ext cx="2321004" cy="439420"/>
          </a:xfrm>
        </p:spPr>
        <p:txBody>
          <a:bodyPr anchor="b"/>
          <a:lstStyle>
            <a:lvl1pPr marL="0" indent="0">
              <a:buNone/>
              <a:defRPr sz="1080" b="1"/>
            </a:lvl1pPr>
            <a:lvl2pPr marL="205740" indent="0">
              <a:buNone/>
              <a:defRPr sz="900" b="1"/>
            </a:lvl2pPr>
            <a:lvl3pPr marL="411480" indent="0">
              <a:buNone/>
              <a:defRPr sz="810" b="1"/>
            </a:lvl3pPr>
            <a:lvl4pPr marL="617220" indent="0">
              <a:buNone/>
              <a:defRPr sz="720" b="1"/>
            </a:lvl4pPr>
            <a:lvl5pPr marL="822960" indent="0">
              <a:buNone/>
              <a:defRPr sz="720" b="1"/>
            </a:lvl5pPr>
            <a:lvl6pPr marL="1028700" indent="0">
              <a:buNone/>
              <a:defRPr sz="720" b="1"/>
            </a:lvl6pPr>
            <a:lvl7pPr marL="1234440" indent="0">
              <a:buNone/>
              <a:defRPr sz="720" b="1"/>
            </a:lvl7pPr>
            <a:lvl8pPr marL="1440180" indent="0">
              <a:buNone/>
              <a:defRPr sz="720" b="1"/>
            </a:lvl8pPr>
            <a:lvl9pPr marL="1645920" indent="0">
              <a:buNone/>
              <a:defRPr sz="720" b="1"/>
            </a:lvl9pPr>
          </a:lstStyle>
          <a:p>
            <a:pPr lvl="0"/>
            <a:r>
              <a:rPr lang="en-US"/>
              <a:t>Edit Master text styles</a:t>
            </a:r>
          </a:p>
        </p:txBody>
      </p:sp>
      <p:sp>
        <p:nvSpPr>
          <p:cNvPr id="4" name="Content Placeholder 3">
            <a:extLst>
              <a:ext uri="{FF2B5EF4-FFF2-40B4-BE49-F238E27FC236}">
                <a16:creationId xmlns:a16="http://schemas.microsoft.com/office/drawing/2014/main" id="{90CA7D81-95D5-472B-8152-1477D966F917}"/>
              </a:ext>
            </a:extLst>
          </p:cNvPr>
          <p:cNvSpPr>
            <a:spLocks noGrp="1"/>
          </p:cNvSpPr>
          <p:nvPr>
            <p:ph sz="half" idx="2"/>
          </p:nvPr>
        </p:nvSpPr>
        <p:spPr>
          <a:xfrm>
            <a:off x="377905" y="1336040"/>
            <a:ext cx="2321004" cy="19651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99539B-C0F3-48FB-B382-59A0EAA84C6D}"/>
              </a:ext>
            </a:extLst>
          </p:cNvPr>
          <p:cNvSpPr>
            <a:spLocks noGrp="1"/>
          </p:cNvSpPr>
          <p:nvPr>
            <p:ph type="body" sz="quarter" idx="3"/>
          </p:nvPr>
        </p:nvSpPr>
        <p:spPr>
          <a:xfrm>
            <a:off x="2777490" y="896620"/>
            <a:ext cx="2332435" cy="439420"/>
          </a:xfrm>
        </p:spPr>
        <p:txBody>
          <a:bodyPr anchor="b"/>
          <a:lstStyle>
            <a:lvl1pPr marL="0" indent="0">
              <a:buNone/>
              <a:defRPr sz="1080" b="1"/>
            </a:lvl1pPr>
            <a:lvl2pPr marL="205740" indent="0">
              <a:buNone/>
              <a:defRPr sz="900" b="1"/>
            </a:lvl2pPr>
            <a:lvl3pPr marL="411480" indent="0">
              <a:buNone/>
              <a:defRPr sz="810" b="1"/>
            </a:lvl3pPr>
            <a:lvl4pPr marL="617220" indent="0">
              <a:buNone/>
              <a:defRPr sz="720" b="1"/>
            </a:lvl4pPr>
            <a:lvl5pPr marL="822960" indent="0">
              <a:buNone/>
              <a:defRPr sz="720" b="1"/>
            </a:lvl5pPr>
            <a:lvl6pPr marL="1028700" indent="0">
              <a:buNone/>
              <a:defRPr sz="720" b="1"/>
            </a:lvl6pPr>
            <a:lvl7pPr marL="1234440" indent="0">
              <a:buNone/>
              <a:defRPr sz="720" b="1"/>
            </a:lvl7pPr>
            <a:lvl8pPr marL="1440180" indent="0">
              <a:buNone/>
              <a:defRPr sz="720" b="1"/>
            </a:lvl8pPr>
            <a:lvl9pPr marL="1645920" indent="0">
              <a:buNone/>
              <a:defRPr sz="720" b="1"/>
            </a:lvl9pPr>
          </a:lstStyle>
          <a:p>
            <a:pPr lvl="0"/>
            <a:r>
              <a:rPr lang="en-US"/>
              <a:t>Edit Master text styles</a:t>
            </a:r>
          </a:p>
        </p:txBody>
      </p:sp>
      <p:sp>
        <p:nvSpPr>
          <p:cNvPr id="6" name="Content Placeholder 5">
            <a:extLst>
              <a:ext uri="{FF2B5EF4-FFF2-40B4-BE49-F238E27FC236}">
                <a16:creationId xmlns:a16="http://schemas.microsoft.com/office/drawing/2014/main" id="{B1EAE8C9-CC3F-4FE7-9E61-813E55D5E760}"/>
              </a:ext>
            </a:extLst>
          </p:cNvPr>
          <p:cNvSpPr>
            <a:spLocks noGrp="1"/>
          </p:cNvSpPr>
          <p:nvPr>
            <p:ph sz="quarter" idx="4"/>
          </p:nvPr>
        </p:nvSpPr>
        <p:spPr>
          <a:xfrm>
            <a:off x="2777490" y="1336040"/>
            <a:ext cx="2332435" cy="19651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449BEC-2531-4D3C-BBBB-EBE61AB52D3D}"/>
              </a:ext>
            </a:extLst>
          </p:cNvPr>
          <p:cNvSpPr>
            <a:spLocks noGrp="1"/>
          </p:cNvSpPr>
          <p:nvPr>
            <p:ph type="dt" sz="half" idx="10"/>
          </p:nvPr>
        </p:nvSpPr>
        <p:spPr/>
        <p:txBody>
          <a:bodyPr/>
          <a:lstStyle/>
          <a:p>
            <a:fld id="{14956CED-B3EE-49D9-9922-CBB48E543356}" type="datetimeFigureOut">
              <a:rPr lang="en-US" smtClean="0"/>
              <a:t>10/17/2018</a:t>
            </a:fld>
            <a:endParaRPr lang="en-US" dirty="0"/>
          </a:p>
        </p:txBody>
      </p:sp>
      <p:sp>
        <p:nvSpPr>
          <p:cNvPr id="8" name="Footer Placeholder 7">
            <a:extLst>
              <a:ext uri="{FF2B5EF4-FFF2-40B4-BE49-F238E27FC236}">
                <a16:creationId xmlns:a16="http://schemas.microsoft.com/office/drawing/2014/main" id="{43261D64-4D35-4676-ABB6-459D52E4DB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F06251E-0D04-4FD8-93AF-E551573662B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571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3E7AC-212C-48C0-ABEC-941FE5DE46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1FD9FA-581F-4603-A2B6-FE8173DB5CF3}"/>
              </a:ext>
            </a:extLst>
          </p:cNvPr>
          <p:cNvSpPr>
            <a:spLocks noGrp="1"/>
          </p:cNvSpPr>
          <p:nvPr>
            <p:ph type="dt" sz="half" idx="10"/>
          </p:nvPr>
        </p:nvSpPr>
        <p:spPr/>
        <p:txBody>
          <a:bodyPr/>
          <a:lstStyle/>
          <a:p>
            <a:fld id="{3F9237B0-CC05-45CB-9D8E-44851499E325}" type="datetimeFigureOut">
              <a:rPr lang="en-US" smtClean="0"/>
              <a:t>10/17/2018</a:t>
            </a:fld>
            <a:endParaRPr lang="en-US" dirty="0"/>
          </a:p>
        </p:txBody>
      </p:sp>
      <p:sp>
        <p:nvSpPr>
          <p:cNvPr id="4" name="Footer Placeholder 3">
            <a:extLst>
              <a:ext uri="{FF2B5EF4-FFF2-40B4-BE49-F238E27FC236}">
                <a16:creationId xmlns:a16="http://schemas.microsoft.com/office/drawing/2014/main" id="{C7263FCE-E2FD-4EE3-888A-D45C8D3C9DD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C7412D8-65C1-4C94-989D-E632C9B20A9E}"/>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2913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89E0CB-2F37-4915-A77B-E4893606C0B5}"/>
              </a:ext>
            </a:extLst>
          </p:cNvPr>
          <p:cNvSpPr>
            <a:spLocks noGrp="1"/>
          </p:cNvSpPr>
          <p:nvPr>
            <p:ph type="dt" sz="half" idx="10"/>
          </p:nvPr>
        </p:nvSpPr>
        <p:spPr/>
        <p:txBody>
          <a:bodyPr/>
          <a:lstStyle/>
          <a:p>
            <a:fld id="{B7B41777-83B6-4CFA-89A1-52400FB2059F}" type="datetimeFigureOut">
              <a:rPr lang="en-US" smtClean="0"/>
              <a:t>10/17/2018</a:t>
            </a:fld>
            <a:endParaRPr lang="en-US" dirty="0"/>
          </a:p>
        </p:txBody>
      </p:sp>
      <p:sp>
        <p:nvSpPr>
          <p:cNvPr id="3" name="Footer Placeholder 2">
            <a:extLst>
              <a:ext uri="{FF2B5EF4-FFF2-40B4-BE49-F238E27FC236}">
                <a16:creationId xmlns:a16="http://schemas.microsoft.com/office/drawing/2014/main" id="{0EDBDDBB-A15E-425A-B282-CAF86B10892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A1E84CE-F282-453D-AB48-0FEFCFA3B711}"/>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4867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2AF3-C547-419B-80DA-035A841A9F83}"/>
              </a:ext>
            </a:extLst>
          </p:cNvPr>
          <p:cNvSpPr>
            <a:spLocks noGrp="1"/>
          </p:cNvSpPr>
          <p:nvPr>
            <p:ph type="title"/>
          </p:nvPr>
        </p:nvSpPr>
        <p:spPr>
          <a:xfrm>
            <a:off x="377907" y="243840"/>
            <a:ext cx="1769507" cy="853440"/>
          </a:xfrm>
        </p:spPr>
        <p:txBody>
          <a:bodyPr anchor="b"/>
          <a:lstStyle>
            <a:lvl1pPr>
              <a:defRPr sz="1440"/>
            </a:lvl1pPr>
          </a:lstStyle>
          <a:p>
            <a:r>
              <a:rPr lang="en-US"/>
              <a:t>Click to edit Master title style</a:t>
            </a:r>
          </a:p>
        </p:txBody>
      </p:sp>
      <p:sp>
        <p:nvSpPr>
          <p:cNvPr id="3" name="Content Placeholder 2">
            <a:extLst>
              <a:ext uri="{FF2B5EF4-FFF2-40B4-BE49-F238E27FC236}">
                <a16:creationId xmlns:a16="http://schemas.microsoft.com/office/drawing/2014/main" id="{57E22BC8-F1EC-4F78-AD05-D108A2E9B551}"/>
              </a:ext>
            </a:extLst>
          </p:cNvPr>
          <p:cNvSpPr>
            <a:spLocks noGrp="1"/>
          </p:cNvSpPr>
          <p:nvPr>
            <p:ph idx="1"/>
          </p:nvPr>
        </p:nvSpPr>
        <p:spPr>
          <a:xfrm>
            <a:off x="2332435" y="526628"/>
            <a:ext cx="2777490" cy="2599267"/>
          </a:xfrm>
        </p:spPr>
        <p:txBody>
          <a:bodyPr/>
          <a:lstStyle>
            <a:lvl1pPr>
              <a:defRPr sz="1440"/>
            </a:lvl1pPr>
            <a:lvl2pPr>
              <a:defRPr sz="1260"/>
            </a:lvl2pPr>
            <a:lvl3pPr>
              <a:defRPr sz="1080"/>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E8A529-169C-4E37-9460-BB0A3BDB1EEA}"/>
              </a:ext>
            </a:extLst>
          </p:cNvPr>
          <p:cNvSpPr>
            <a:spLocks noGrp="1"/>
          </p:cNvSpPr>
          <p:nvPr>
            <p:ph type="body" sz="half" idx="2"/>
          </p:nvPr>
        </p:nvSpPr>
        <p:spPr>
          <a:xfrm>
            <a:off x="377907" y="1097281"/>
            <a:ext cx="1769507" cy="2032847"/>
          </a:xfrm>
        </p:spPr>
        <p:txBody>
          <a:bodyPr/>
          <a:lstStyle>
            <a:lvl1pPr marL="0" indent="0">
              <a:buNone/>
              <a:defRPr sz="720"/>
            </a:lvl1pPr>
            <a:lvl2pPr marL="205740" indent="0">
              <a:buNone/>
              <a:defRPr sz="630"/>
            </a:lvl2pPr>
            <a:lvl3pPr marL="411480" indent="0">
              <a:buNone/>
              <a:defRPr sz="540"/>
            </a:lvl3pPr>
            <a:lvl4pPr marL="617220" indent="0">
              <a:buNone/>
              <a:defRPr sz="450"/>
            </a:lvl4pPr>
            <a:lvl5pPr marL="822960" indent="0">
              <a:buNone/>
              <a:defRPr sz="450"/>
            </a:lvl5pPr>
            <a:lvl6pPr marL="1028700" indent="0">
              <a:buNone/>
              <a:defRPr sz="450"/>
            </a:lvl6pPr>
            <a:lvl7pPr marL="1234440" indent="0">
              <a:buNone/>
              <a:defRPr sz="450"/>
            </a:lvl7pPr>
            <a:lvl8pPr marL="1440180" indent="0">
              <a:buNone/>
              <a:defRPr sz="450"/>
            </a:lvl8pPr>
            <a:lvl9pPr marL="1645920" indent="0">
              <a:buNone/>
              <a:defRPr sz="450"/>
            </a:lvl9pPr>
          </a:lstStyle>
          <a:p>
            <a:pPr lvl="0"/>
            <a:r>
              <a:rPr lang="en-US"/>
              <a:t>Edit Master text styles</a:t>
            </a:r>
          </a:p>
        </p:txBody>
      </p:sp>
      <p:sp>
        <p:nvSpPr>
          <p:cNvPr id="5" name="Date Placeholder 4">
            <a:extLst>
              <a:ext uri="{FF2B5EF4-FFF2-40B4-BE49-F238E27FC236}">
                <a16:creationId xmlns:a16="http://schemas.microsoft.com/office/drawing/2014/main" id="{BE2D09D6-C631-4A19-9D11-AD9FF5746629}"/>
              </a:ext>
            </a:extLst>
          </p:cNvPr>
          <p:cNvSpPr>
            <a:spLocks noGrp="1"/>
          </p:cNvSpPr>
          <p:nvPr>
            <p:ph type="dt" sz="half" idx="10"/>
          </p:nvPr>
        </p:nvSpPr>
        <p:spPr/>
        <p:txBody>
          <a:bodyPr/>
          <a:lstStyle/>
          <a:p>
            <a:fld id="{6F6AA2A1-C9A8-42DC-AF5F-29D58FE3A81E}" type="datetimeFigureOut">
              <a:rPr lang="en-US" smtClean="0"/>
              <a:t>10/17/2018</a:t>
            </a:fld>
            <a:endParaRPr lang="en-US" dirty="0"/>
          </a:p>
        </p:txBody>
      </p:sp>
      <p:sp>
        <p:nvSpPr>
          <p:cNvPr id="6" name="Footer Placeholder 5">
            <a:extLst>
              <a:ext uri="{FF2B5EF4-FFF2-40B4-BE49-F238E27FC236}">
                <a16:creationId xmlns:a16="http://schemas.microsoft.com/office/drawing/2014/main" id="{6756ED42-DA45-4A59-B148-A40FB196C2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C35CC1-6508-4ABB-8FFC-CF0B372060C5}"/>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091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E6C6-9414-42B2-9FB4-4FC9B7963054}"/>
              </a:ext>
            </a:extLst>
          </p:cNvPr>
          <p:cNvSpPr>
            <a:spLocks noGrp="1"/>
          </p:cNvSpPr>
          <p:nvPr>
            <p:ph type="title"/>
          </p:nvPr>
        </p:nvSpPr>
        <p:spPr>
          <a:xfrm>
            <a:off x="377907" y="243840"/>
            <a:ext cx="1769507" cy="853440"/>
          </a:xfrm>
        </p:spPr>
        <p:txBody>
          <a:bodyPr anchor="b"/>
          <a:lstStyle>
            <a:lvl1pPr>
              <a:defRPr sz="1440"/>
            </a:lvl1pPr>
          </a:lstStyle>
          <a:p>
            <a:r>
              <a:rPr lang="en-US"/>
              <a:t>Click to edit Master title style</a:t>
            </a:r>
          </a:p>
        </p:txBody>
      </p:sp>
      <p:sp>
        <p:nvSpPr>
          <p:cNvPr id="3" name="Picture Placeholder 2">
            <a:extLst>
              <a:ext uri="{FF2B5EF4-FFF2-40B4-BE49-F238E27FC236}">
                <a16:creationId xmlns:a16="http://schemas.microsoft.com/office/drawing/2014/main" id="{C3F38DCF-7EFC-47A2-A18A-745077F71E1C}"/>
              </a:ext>
            </a:extLst>
          </p:cNvPr>
          <p:cNvSpPr>
            <a:spLocks noGrp="1"/>
          </p:cNvSpPr>
          <p:nvPr>
            <p:ph type="pic" idx="1"/>
          </p:nvPr>
        </p:nvSpPr>
        <p:spPr>
          <a:xfrm>
            <a:off x="2332435" y="526628"/>
            <a:ext cx="2777490" cy="2599267"/>
          </a:xfrm>
        </p:spPr>
        <p:txBody>
          <a:bodyPr/>
          <a:lstStyle>
            <a:lvl1pPr marL="0" indent="0">
              <a:buNone/>
              <a:defRPr sz="1440"/>
            </a:lvl1pPr>
            <a:lvl2pPr marL="205740" indent="0">
              <a:buNone/>
              <a:defRPr sz="1260"/>
            </a:lvl2pPr>
            <a:lvl3pPr marL="411480" indent="0">
              <a:buNone/>
              <a:defRPr sz="1080"/>
            </a:lvl3pPr>
            <a:lvl4pPr marL="617220" indent="0">
              <a:buNone/>
              <a:defRPr sz="900"/>
            </a:lvl4pPr>
            <a:lvl5pPr marL="822960" indent="0">
              <a:buNone/>
              <a:defRPr sz="900"/>
            </a:lvl5pPr>
            <a:lvl6pPr marL="1028700" indent="0">
              <a:buNone/>
              <a:defRPr sz="900"/>
            </a:lvl6pPr>
            <a:lvl7pPr marL="1234440" indent="0">
              <a:buNone/>
              <a:defRPr sz="900"/>
            </a:lvl7pPr>
            <a:lvl8pPr marL="1440180" indent="0">
              <a:buNone/>
              <a:defRPr sz="900"/>
            </a:lvl8pPr>
            <a:lvl9pPr marL="1645920" indent="0">
              <a:buNone/>
              <a:defRPr sz="900"/>
            </a:lvl9pPr>
          </a:lstStyle>
          <a:p>
            <a:endParaRPr lang="en-US"/>
          </a:p>
        </p:txBody>
      </p:sp>
      <p:sp>
        <p:nvSpPr>
          <p:cNvPr id="4" name="Text Placeholder 3">
            <a:extLst>
              <a:ext uri="{FF2B5EF4-FFF2-40B4-BE49-F238E27FC236}">
                <a16:creationId xmlns:a16="http://schemas.microsoft.com/office/drawing/2014/main" id="{ED0D4D99-5A8F-48B1-A1EE-5D52A7C831FA}"/>
              </a:ext>
            </a:extLst>
          </p:cNvPr>
          <p:cNvSpPr>
            <a:spLocks noGrp="1"/>
          </p:cNvSpPr>
          <p:nvPr>
            <p:ph type="body" sz="half" idx="2"/>
          </p:nvPr>
        </p:nvSpPr>
        <p:spPr>
          <a:xfrm>
            <a:off x="377907" y="1097281"/>
            <a:ext cx="1769507" cy="2032847"/>
          </a:xfrm>
        </p:spPr>
        <p:txBody>
          <a:bodyPr/>
          <a:lstStyle>
            <a:lvl1pPr marL="0" indent="0">
              <a:buNone/>
              <a:defRPr sz="720"/>
            </a:lvl1pPr>
            <a:lvl2pPr marL="205740" indent="0">
              <a:buNone/>
              <a:defRPr sz="630"/>
            </a:lvl2pPr>
            <a:lvl3pPr marL="411480" indent="0">
              <a:buNone/>
              <a:defRPr sz="540"/>
            </a:lvl3pPr>
            <a:lvl4pPr marL="617220" indent="0">
              <a:buNone/>
              <a:defRPr sz="450"/>
            </a:lvl4pPr>
            <a:lvl5pPr marL="822960" indent="0">
              <a:buNone/>
              <a:defRPr sz="450"/>
            </a:lvl5pPr>
            <a:lvl6pPr marL="1028700" indent="0">
              <a:buNone/>
              <a:defRPr sz="450"/>
            </a:lvl6pPr>
            <a:lvl7pPr marL="1234440" indent="0">
              <a:buNone/>
              <a:defRPr sz="450"/>
            </a:lvl7pPr>
            <a:lvl8pPr marL="1440180" indent="0">
              <a:buNone/>
              <a:defRPr sz="450"/>
            </a:lvl8pPr>
            <a:lvl9pPr marL="1645920" indent="0">
              <a:buNone/>
              <a:defRPr sz="450"/>
            </a:lvl9pPr>
          </a:lstStyle>
          <a:p>
            <a:pPr lvl="0"/>
            <a:r>
              <a:rPr lang="en-US"/>
              <a:t>Edit Master text styles</a:t>
            </a:r>
          </a:p>
        </p:txBody>
      </p:sp>
      <p:sp>
        <p:nvSpPr>
          <p:cNvPr id="5" name="Date Placeholder 4">
            <a:extLst>
              <a:ext uri="{FF2B5EF4-FFF2-40B4-BE49-F238E27FC236}">
                <a16:creationId xmlns:a16="http://schemas.microsoft.com/office/drawing/2014/main" id="{E650AFBB-20E2-49FA-B7CE-E103AAE2785E}"/>
              </a:ext>
            </a:extLst>
          </p:cNvPr>
          <p:cNvSpPr>
            <a:spLocks noGrp="1"/>
          </p:cNvSpPr>
          <p:nvPr>
            <p:ph type="dt" sz="half" idx="10"/>
          </p:nvPr>
        </p:nvSpPr>
        <p:spPr/>
        <p:txBody>
          <a:bodyPr/>
          <a:lstStyle/>
          <a:p>
            <a:fld id="{18FC28B6-2144-4760-B3DF-18C646FA52B1}" type="datetimeFigureOut">
              <a:rPr lang="en-US" smtClean="0"/>
              <a:t>10/17/2018</a:t>
            </a:fld>
            <a:endParaRPr lang="en-US" dirty="0"/>
          </a:p>
        </p:txBody>
      </p:sp>
      <p:sp>
        <p:nvSpPr>
          <p:cNvPr id="6" name="Footer Placeholder 5">
            <a:extLst>
              <a:ext uri="{FF2B5EF4-FFF2-40B4-BE49-F238E27FC236}">
                <a16:creationId xmlns:a16="http://schemas.microsoft.com/office/drawing/2014/main" id="{7C16C445-8C62-4634-B21D-A6567B49CB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D130F5-6004-42D0-B02D-1B1CE2309F2C}"/>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3317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0DC67-4D0B-43AE-8BC0-9A6ABA37518E}"/>
              </a:ext>
            </a:extLst>
          </p:cNvPr>
          <p:cNvSpPr>
            <a:spLocks noGrp="1"/>
          </p:cNvSpPr>
          <p:nvPr>
            <p:ph type="title"/>
          </p:nvPr>
        </p:nvSpPr>
        <p:spPr>
          <a:xfrm>
            <a:off x="377190" y="194735"/>
            <a:ext cx="4732020" cy="70696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685663-7BDC-45AD-A7BB-30CFB8BCCB2F}"/>
              </a:ext>
            </a:extLst>
          </p:cNvPr>
          <p:cNvSpPr>
            <a:spLocks noGrp="1"/>
          </p:cNvSpPr>
          <p:nvPr>
            <p:ph type="body" idx="1"/>
          </p:nvPr>
        </p:nvSpPr>
        <p:spPr>
          <a:xfrm>
            <a:off x="377190" y="973666"/>
            <a:ext cx="4732020" cy="2320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096164-DB86-4ECA-A947-FE1466B4ABA8}"/>
              </a:ext>
            </a:extLst>
          </p:cNvPr>
          <p:cNvSpPr>
            <a:spLocks noGrp="1"/>
          </p:cNvSpPr>
          <p:nvPr>
            <p:ph type="dt" sz="half" idx="2"/>
          </p:nvPr>
        </p:nvSpPr>
        <p:spPr>
          <a:xfrm>
            <a:off x="377190" y="3390055"/>
            <a:ext cx="1234440" cy="194733"/>
          </a:xfrm>
          <a:prstGeom prst="rect">
            <a:avLst/>
          </a:prstGeom>
        </p:spPr>
        <p:txBody>
          <a:bodyPr vert="horz" lIns="91440" tIns="45720" rIns="91440" bIns="45720" rtlCol="0" anchor="ctr"/>
          <a:lstStyle>
            <a:lvl1pPr algn="l">
              <a:defRPr sz="540">
                <a:solidFill>
                  <a:schemeClr val="tx1">
                    <a:tint val="75000"/>
                  </a:schemeClr>
                </a:solidFill>
              </a:defRPr>
            </a:lvl1pPr>
          </a:lstStyle>
          <a:p>
            <a:fld id="{251F38EA-B09F-4C97-9264-D1353869D1EA}" type="datetimeFigureOut">
              <a:rPr lang="en-US" smtClean="0"/>
              <a:t>10/17/2018</a:t>
            </a:fld>
            <a:endParaRPr lang="en-US" dirty="0"/>
          </a:p>
        </p:txBody>
      </p:sp>
      <p:sp>
        <p:nvSpPr>
          <p:cNvPr id="5" name="Footer Placeholder 4">
            <a:extLst>
              <a:ext uri="{FF2B5EF4-FFF2-40B4-BE49-F238E27FC236}">
                <a16:creationId xmlns:a16="http://schemas.microsoft.com/office/drawing/2014/main" id="{90C9E047-AA41-4ED8-8EBE-81E8F03C20D8}"/>
              </a:ext>
            </a:extLst>
          </p:cNvPr>
          <p:cNvSpPr>
            <a:spLocks noGrp="1"/>
          </p:cNvSpPr>
          <p:nvPr>
            <p:ph type="ftr" sz="quarter" idx="3"/>
          </p:nvPr>
        </p:nvSpPr>
        <p:spPr>
          <a:xfrm>
            <a:off x="1817370" y="3390055"/>
            <a:ext cx="1851660" cy="194733"/>
          </a:xfrm>
          <a:prstGeom prst="rect">
            <a:avLst/>
          </a:prstGeom>
        </p:spPr>
        <p:txBody>
          <a:bodyPr vert="horz" lIns="91440" tIns="45720" rIns="91440" bIns="45720" rtlCol="0" anchor="ctr"/>
          <a:lstStyle>
            <a:lvl1pPr algn="ctr">
              <a:defRPr sz="54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8610A43-75FD-4955-A2E7-1EEB33256CF5}"/>
              </a:ext>
            </a:extLst>
          </p:cNvPr>
          <p:cNvSpPr>
            <a:spLocks noGrp="1"/>
          </p:cNvSpPr>
          <p:nvPr>
            <p:ph type="sldNum" sz="quarter" idx="4"/>
          </p:nvPr>
        </p:nvSpPr>
        <p:spPr>
          <a:xfrm>
            <a:off x="3874770" y="3390055"/>
            <a:ext cx="1234440" cy="194733"/>
          </a:xfrm>
          <a:prstGeom prst="rect">
            <a:avLst/>
          </a:prstGeom>
        </p:spPr>
        <p:txBody>
          <a:bodyPr vert="horz" lIns="91440" tIns="45720" rIns="91440" bIns="45720" rtlCol="0" anchor="ctr"/>
          <a:lstStyle>
            <a:lvl1pPr algn="r">
              <a:defRPr sz="54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5477047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slow">
    <p:push dir="u"/>
  </p:transition>
  <p:txStyles>
    <p:titleStyle>
      <a:lvl1pPr algn="l" defTabSz="411480" rtl="0" eaLnBrk="1" latinLnBrk="0" hangingPunct="1">
        <a:lnSpc>
          <a:spcPct val="90000"/>
        </a:lnSpc>
        <a:spcBef>
          <a:spcPct val="0"/>
        </a:spcBef>
        <a:buNone/>
        <a:defRPr sz="1980" kern="1200">
          <a:solidFill>
            <a:schemeClr val="tx1"/>
          </a:solidFill>
          <a:latin typeface="+mj-lt"/>
          <a:ea typeface="+mj-ea"/>
          <a:cs typeface="+mj-cs"/>
        </a:defRPr>
      </a:lvl1pPr>
    </p:titleStyle>
    <p:bodyStyle>
      <a:lvl1pPr marL="102870" indent="-102870" algn="l" defTabSz="411480" rtl="0" eaLnBrk="1" latinLnBrk="0" hangingPunct="1">
        <a:lnSpc>
          <a:spcPct val="90000"/>
        </a:lnSpc>
        <a:spcBef>
          <a:spcPts val="450"/>
        </a:spcBef>
        <a:buFont typeface="Arial" panose="020B0604020202020204" pitchFamily="34" charset="0"/>
        <a:buChar char="•"/>
        <a:defRPr sz="1260" kern="1200">
          <a:solidFill>
            <a:schemeClr val="tx1"/>
          </a:solidFill>
          <a:latin typeface="+mn-lt"/>
          <a:ea typeface="+mn-ea"/>
          <a:cs typeface="+mn-cs"/>
        </a:defRPr>
      </a:lvl1pPr>
      <a:lvl2pPr marL="308610" indent="-102870" algn="l" defTabSz="411480" rtl="0" eaLnBrk="1" latinLnBrk="0" hangingPunct="1">
        <a:lnSpc>
          <a:spcPct val="90000"/>
        </a:lnSpc>
        <a:spcBef>
          <a:spcPts val="225"/>
        </a:spcBef>
        <a:buFont typeface="Arial" panose="020B0604020202020204" pitchFamily="34" charset="0"/>
        <a:buChar char="•"/>
        <a:defRPr sz="1080" kern="1200">
          <a:solidFill>
            <a:schemeClr val="tx1"/>
          </a:solidFill>
          <a:latin typeface="+mn-lt"/>
          <a:ea typeface="+mn-ea"/>
          <a:cs typeface="+mn-cs"/>
        </a:defRPr>
      </a:lvl2pPr>
      <a:lvl3pPr marL="514350" indent="-102870" algn="l" defTabSz="411480" rtl="0" eaLnBrk="1" latinLnBrk="0" hangingPunct="1">
        <a:lnSpc>
          <a:spcPct val="90000"/>
        </a:lnSpc>
        <a:spcBef>
          <a:spcPts val="225"/>
        </a:spcBef>
        <a:buFont typeface="Arial" panose="020B0604020202020204" pitchFamily="34" charset="0"/>
        <a:buChar char="•"/>
        <a:defRPr sz="900" kern="1200">
          <a:solidFill>
            <a:schemeClr val="tx1"/>
          </a:solidFill>
          <a:latin typeface="+mn-lt"/>
          <a:ea typeface="+mn-ea"/>
          <a:cs typeface="+mn-cs"/>
        </a:defRPr>
      </a:lvl3pPr>
      <a:lvl4pPr marL="720090" indent="-102870" algn="l" defTabSz="411480" rtl="0" eaLnBrk="1" latinLnBrk="0" hangingPunct="1">
        <a:lnSpc>
          <a:spcPct val="90000"/>
        </a:lnSpc>
        <a:spcBef>
          <a:spcPts val="225"/>
        </a:spcBef>
        <a:buFont typeface="Arial" panose="020B0604020202020204" pitchFamily="34" charset="0"/>
        <a:buChar char="•"/>
        <a:defRPr sz="810" kern="1200">
          <a:solidFill>
            <a:schemeClr val="tx1"/>
          </a:solidFill>
          <a:latin typeface="+mn-lt"/>
          <a:ea typeface="+mn-ea"/>
          <a:cs typeface="+mn-cs"/>
        </a:defRPr>
      </a:lvl4pPr>
      <a:lvl5pPr marL="925830" indent="-102870" algn="l" defTabSz="411480" rtl="0" eaLnBrk="1" latinLnBrk="0" hangingPunct="1">
        <a:lnSpc>
          <a:spcPct val="90000"/>
        </a:lnSpc>
        <a:spcBef>
          <a:spcPts val="225"/>
        </a:spcBef>
        <a:buFont typeface="Arial" panose="020B0604020202020204" pitchFamily="34" charset="0"/>
        <a:buChar char="•"/>
        <a:defRPr sz="810" kern="1200">
          <a:solidFill>
            <a:schemeClr val="tx1"/>
          </a:solidFill>
          <a:latin typeface="+mn-lt"/>
          <a:ea typeface="+mn-ea"/>
          <a:cs typeface="+mn-cs"/>
        </a:defRPr>
      </a:lvl5pPr>
      <a:lvl6pPr marL="1131570" indent="-102870" algn="l" defTabSz="411480" rtl="0" eaLnBrk="1" latinLnBrk="0" hangingPunct="1">
        <a:lnSpc>
          <a:spcPct val="90000"/>
        </a:lnSpc>
        <a:spcBef>
          <a:spcPts val="225"/>
        </a:spcBef>
        <a:buFont typeface="Arial" panose="020B0604020202020204" pitchFamily="34" charset="0"/>
        <a:buChar char="•"/>
        <a:defRPr sz="810" kern="1200">
          <a:solidFill>
            <a:schemeClr val="tx1"/>
          </a:solidFill>
          <a:latin typeface="+mn-lt"/>
          <a:ea typeface="+mn-ea"/>
          <a:cs typeface="+mn-cs"/>
        </a:defRPr>
      </a:lvl6pPr>
      <a:lvl7pPr marL="1337310" indent="-102870" algn="l" defTabSz="411480" rtl="0" eaLnBrk="1" latinLnBrk="0" hangingPunct="1">
        <a:lnSpc>
          <a:spcPct val="90000"/>
        </a:lnSpc>
        <a:spcBef>
          <a:spcPts val="225"/>
        </a:spcBef>
        <a:buFont typeface="Arial" panose="020B0604020202020204" pitchFamily="34" charset="0"/>
        <a:buChar char="•"/>
        <a:defRPr sz="810" kern="1200">
          <a:solidFill>
            <a:schemeClr val="tx1"/>
          </a:solidFill>
          <a:latin typeface="+mn-lt"/>
          <a:ea typeface="+mn-ea"/>
          <a:cs typeface="+mn-cs"/>
        </a:defRPr>
      </a:lvl7pPr>
      <a:lvl8pPr marL="1543050" indent="-102870" algn="l" defTabSz="411480" rtl="0" eaLnBrk="1" latinLnBrk="0" hangingPunct="1">
        <a:lnSpc>
          <a:spcPct val="90000"/>
        </a:lnSpc>
        <a:spcBef>
          <a:spcPts val="225"/>
        </a:spcBef>
        <a:buFont typeface="Arial" panose="020B0604020202020204" pitchFamily="34" charset="0"/>
        <a:buChar char="•"/>
        <a:defRPr sz="810" kern="1200">
          <a:solidFill>
            <a:schemeClr val="tx1"/>
          </a:solidFill>
          <a:latin typeface="+mn-lt"/>
          <a:ea typeface="+mn-ea"/>
          <a:cs typeface="+mn-cs"/>
        </a:defRPr>
      </a:lvl8pPr>
      <a:lvl9pPr marL="1748790" indent="-102870" algn="l" defTabSz="411480" rtl="0" eaLnBrk="1" latinLnBrk="0" hangingPunct="1">
        <a:lnSpc>
          <a:spcPct val="90000"/>
        </a:lnSpc>
        <a:spcBef>
          <a:spcPts val="225"/>
        </a:spcBef>
        <a:buFont typeface="Arial" panose="020B0604020202020204" pitchFamily="34" charset="0"/>
        <a:buChar char="•"/>
        <a:defRPr sz="810" kern="1200">
          <a:solidFill>
            <a:schemeClr val="tx1"/>
          </a:solidFill>
          <a:latin typeface="+mn-lt"/>
          <a:ea typeface="+mn-ea"/>
          <a:cs typeface="+mn-cs"/>
        </a:defRPr>
      </a:lvl9pPr>
    </p:bodyStyle>
    <p:otherStyle>
      <a:defPPr>
        <a:defRPr lang="en-US"/>
      </a:defPPr>
      <a:lvl1pPr marL="0" algn="l" defTabSz="411480" rtl="0" eaLnBrk="1" latinLnBrk="0" hangingPunct="1">
        <a:defRPr sz="810" kern="1200">
          <a:solidFill>
            <a:schemeClr val="tx1"/>
          </a:solidFill>
          <a:latin typeface="+mn-lt"/>
          <a:ea typeface="+mn-ea"/>
          <a:cs typeface="+mn-cs"/>
        </a:defRPr>
      </a:lvl1pPr>
      <a:lvl2pPr marL="205740" algn="l" defTabSz="411480" rtl="0" eaLnBrk="1" latinLnBrk="0" hangingPunct="1">
        <a:defRPr sz="810" kern="1200">
          <a:solidFill>
            <a:schemeClr val="tx1"/>
          </a:solidFill>
          <a:latin typeface="+mn-lt"/>
          <a:ea typeface="+mn-ea"/>
          <a:cs typeface="+mn-cs"/>
        </a:defRPr>
      </a:lvl2pPr>
      <a:lvl3pPr marL="411480" algn="l" defTabSz="411480" rtl="0" eaLnBrk="1" latinLnBrk="0" hangingPunct="1">
        <a:defRPr sz="810" kern="1200">
          <a:solidFill>
            <a:schemeClr val="tx1"/>
          </a:solidFill>
          <a:latin typeface="+mn-lt"/>
          <a:ea typeface="+mn-ea"/>
          <a:cs typeface="+mn-cs"/>
        </a:defRPr>
      </a:lvl3pPr>
      <a:lvl4pPr marL="617220" algn="l" defTabSz="411480" rtl="0" eaLnBrk="1" latinLnBrk="0" hangingPunct="1">
        <a:defRPr sz="810" kern="1200">
          <a:solidFill>
            <a:schemeClr val="tx1"/>
          </a:solidFill>
          <a:latin typeface="+mn-lt"/>
          <a:ea typeface="+mn-ea"/>
          <a:cs typeface="+mn-cs"/>
        </a:defRPr>
      </a:lvl4pPr>
      <a:lvl5pPr marL="822960" algn="l" defTabSz="411480" rtl="0" eaLnBrk="1" latinLnBrk="0" hangingPunct="1">
        <a:defRPr sz="810" kern="1200">
          <a:solidFill>
            <a:schemeClr val="tx1"/>
          </a:solidFill>
          <a:latin typeface="+mn-lt"/>
          <a:ea typeface="+mn-ea"/>
          <a:cs typeface="+mn-cs"/>
        </a:defRPr>
      </a:lvl5pPr>
      <a:lvl6pPr marL="1028700" algn="l" defTabSz="411480" rtl="0" eaLnBrk="1" latinLnBrk="0" hangingPunct="1">
        <a:defRPr sz="810" kern="1200">
          <a:solidFill>
            <a:schemeClr val="tx1"/>
          </a:solidFill>
          <a:latin typeface="+mn-lt"/>
          <a:ea typeface="+mn-ea"/>
          <a:cs typeface="+mn-cs"/>
        </a:defRPr>
      </a:lvl6pPr>
      <a:lvl7pPr marL="1234440" algn="l" defTabSz="411480" rtl="0" eaLnBrk="1" latinLnBrk="0" hangingPunct="1">
        <a:defRPr sz="810" kern="1200">
          <a:solidFill>
            <a:schemeClr val="tx1"/>
          </a:solidFill>
          <a:latin typeface="+mn-lt"/>
          <a:ea typeface="+mn-ea"/>
          <a:cs typeface="+mn-cs"/>
        </a:defRPr>
      </a:lvl7pPr>
      <a:lvl8pPr marL="1440180" algn="l" defTabSz="411480" rtl="0" eaLnBrk="1" latinLnBrk="0" hangingPunct="1">
        <a:defRPr sz="810" kern="1200">
          <a:solidFill>
            <a:schemeClr val="tx1"/>
          </a:solidFill>
          <a:latin typeface="+mn-lt"/>
          <a:ea typeface="+mn-ea"/>
          <a:cs typeface="+mn-cs"/>
        </a:defRPr>
      </a:lvl8pPr>
      <a:lvl9pPr marL="1645920" algn="l" defTabSz="411480" rtl="0" eaLnBrk="1" latinLnBrk="0" hangingPunct="1">
        <a:defRPr sz="8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312DF41-4819-4518-9BAD-09AE000AE10A}"/>
              </a:ext>
            </a:extLst>
          </p:cNvPr>
          <p:cNvSpPr/>
          <p:nvPr/>
        </p:nvSpPr>
        <p:spPr>
          <a:xfrm>
            <a:off x="782565" y="70436"/>
            <a:ext cx="3955775" cy="373786"/>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rPr>
              <a:t>Exploring </a:t>
            </a:r>
            <a:r>
              <a:rPr lang="en-US" sz="1000" b="1" dirty="0" smtClean="0">
                <a:solidFill>
                  <a:schemeClr val="bg1"/>
                </a:solidFill>
              </a:rPr>
              <a:t>Presence </a:t>
            </a:r>
            <a:r>
              <a:rPr lang="en-US" sz="1000" b="1" dirty="0">
                <a:solidFill>
                  <a:schemeClr val="bg1"/>
                </a:solidFill>
              </a:rPr>
              <a:t>in O</a:t>
            </a:r>
            <a:r>
              <a:rPr lang="en-US" sz="1000" b="1" dirty="0" smtClean="0">
                <a:solidFill>
                  <a:schemeClr val="bg1"/>
                </a:solidFill>
              </a:rPr>
              <a:t>nline Learning </a:t>
            </a:r>
            <a:r>
              <a:rPr lang="en-US" sz="1000" b="1" dirty="0">
                <a:solidFill>
                  <a:schemeClr val="bg1"/>
                </a:solidFill>
              </a:rPr>
              <a:t>through </a:t>
            </a:r>
            <a:r>
              <a:rPr lang="en-US" sz="1000" b="1" dirty="0" smtClean="0">
                <a:solidFill>
                  <a:schemeClr val="bg1"/>
                </a:solidFill>
              </a:rPr>
              <a:t>Three Forms </a:t>
            </a:r>
            <a:r>
              <a:rPr lang="en-US" sz="1000" b="1" dirty="0">
                <a:solidFill>
                  <a:schemeClr val="bg1"/>
                </a:solidFill>
              </a:rPr>
              <a:t>of </a:t>
            </a:r>
            <a:r>
              <a:rPr lang="en-US" sz="1000" b="1" dirty="0" smtClean="0">
                <a:solidFill>
                  <a:schemeClr val="bg1"/>
                </a:solidFill>
              </a:rPr>
              <a:t>Computer-Mediated Discourse Analysis </a:t>
            </a:r>
            <a:endParaRPr lang="en-US" sz="1000" b="1" dirty="0">
              <a:solidFill>
                <a:schemeClr val="bg1"/>
              </a:solidFill>
            </a:endParaRPr>
          </a:p>
        </p:txBody>
      </p:sp>
      <p:pic>
        <p:nvPicPr>
          <p:cNvPr id="6" name="Picture 5">
            <a:extLst>
              <a:ext uri="{FF2B5EF4-FFF2-40B4-BE49-F238E27FC236}">
                <a16:creationId xmlns:a16="http://schemas.microsoft.com/office/drawing/2014/main" id="{08F2CB09-FF65-413F-89DC-48547BC7C5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5272" y="53185"/>
            <a:ext cx="396818" cy="396818"/>
          </a:xfrm>
          <a:prstGeom prst="rect">
            <a:avLst/>
          </a:prstGeom>
          <a:ln>
            <a:noFill/>
          </a:ln>
        </p:spPr>
      </p:pic>
      <p:sp>
        <p:nvSpPr>
          <p:cNvPr id="7" name="Rectangle: Rounded Corners 6">
            <a:extLst>
              <a:ext uri="{FF2B5EF4-FFF2-40B4-BE49-F238E27FC236}">
                <a16:creationId xmlns:a16="http://schemas.microsoft.com/office/drawing/2014/main" id="{FA8B0263-E6D3-4FD0-8A9D-E424E5B552F5}"/>
              </a:ext>
            </a:extLst>
          </p:cNvPr>
          <p:cNvSpPr/>
          <p:nvPr/>
        </p:nvSpPr>
        <p:spPr>
          <a:xfrm>
            <a:off x="172528" y="715991"/>
            <a:ext cx="1544129" cy="145069"/>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rPr>
              <a:t>Introduction</a:t>
            </a:r>
          </a:p>
        </p:txBody>
      </p:sp>
      <p:sp>
        <p:nvSpPr>
          <p:cNvPr id="8" name="Rectangle: Rounded Corners 7">
            <a:extLst>
              <a:ext uri="{FF2B5EF4-FFF2-40B4-BE49-F238E27FC236}">
                <a16:creationId xmlns:a16="http://schemas.microsoft.com/office/drawing/2014/main" id="{AC11C41E-852E-4687-9B89-64119656C8E6}"/>
              </a:ext>
            </a:extLst>
          </p:cNvPr>
          <p:cNvSpPr/>
          <p:nvPr/>
        </p:nvSpPr>
        <p:spPr>
          <a:xfrm>
            <a:off x="172527" y="1930905"/>
            <a:ext cx="1544129" cy="156976"/>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rPr>
              <a:t>Methods</a:t>
            </a:r>
          </a:p>
        </p:txBody>
      </p:sp>
      <p:sp>
        <p:nvSpPr>
          <p:cNvPr id="9" name="Rectangle: Rounded Corners 8">
            <a:extLst>
              <a:ext uri="{FF2B5EF4-FFF2-40B4-BE49-F238E27FC236}">
                <a16:creationId xmlns:a16="http://schemas.microsoft.com/office/drawing/2014/main" id="{0E99F37C-C09E-4751-A3FA-70AEF8ACE507}"/>
              </a:ext>
            </a:extLst>
          </p:cNvPr>
          <p:cNvSpPr/>
          <p:nvPr/>
        </p:nvSpPr>
        <p:spPr>
          <a:xfrm>
            <a:off x="3734677" y="1927182"/>
            <a:ext cx="1548714" cy="155226"/>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bg1"/>
                </a:solidFill>
              </a:rPr>
              <a:t>Conclusions</a:t>
            </a:r>
            <a:endParaRPr lang="en-US" sz="800" dirty="0">
              <a:solidFill>
                <a:schemeClr val="bg1"/>
              </a:solidFill>
            </a:endParaRPr>
          </a:p>
        </p:txBody>
      </p:sp>
      <p:sp>
        <p:nvSpPr>
          <p:cNvPr id="10" name="Rectangle: Rounded Corners 9">
            <a:extLst>
              <a:ext uri="{FF2B5EF4-FFF2-40B4-BE49-F238E27FC236}">
                <a16:creationId xmlns:a16="http://schemas.microsoft.com/office/drawing/2014/main" id="{CE1E91A6-623D-4ED2-B134-E4B4AB5B3891}"/>
              </a:ext>
            </a:extLst>
          </p:cNvPr>
          <p:cNvSpPr/>
          <p:nvPr/>
        </p:nvSpPr>
        <p:spPr>
          <a:xfrm>
            <a:off x="1925128" y="713471"/>
            <a:ext cx="1544129" cy="147589"/>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bg1"/>
                </a:solidFill>
              </a:rPr>
              <a:t>Results-</a:t>
            </a:r>
            <a:r>
              <a:rPr lang="en-US" sz="800" dirty="0" err="1" smtClean="0">
                <a:solidFill>
                  <a:schemeClr val="bg1"/>
                </a:solidFill>
              </a:rPr>
              <a:t>cont</a:t>
            </a:r>
            <a:endParaRPr lang="en-US" sz="800" dirty="0">
              <a:solidFill>
                <a:schemeClr val="bg1"/>
              </a:solidFill>
            </a:endParaRPr>
          </a:p>
        </p:txBody>
      </p:sp>
      <p:sp>
        <p:nvSpPr>
          <p:cNvPr id="12" name="TextBox 11">
            <a:extLst>
              <a:ext uri="{FF2B5EF4-FFF2-40B4-BE49-F238E27FC236}">
                <a16:creationId xmlns:a16="http://schemas.microsoft.com/office/drawing/2014/main" id="{E0EF96D3-F16A-45FE-880F-6534DAB002B1}"/>
              </a:ext>
            </a:extLst>
          </p:cNvPr>
          <p:cNvSpPr txBox="1"/>
          <p:nvPr/>
        </p:nvSpPr>
        <p:spPr>
          <a:xfrm>
            <a:off x="95250" y="882441"/>
            <a:ext cx="1694031" cy="1107996"/>
          </a:xfrm>
          <a:prstGeom prst="rect">
            <a:avLst/>
          </a:prstGeom>
          <a:noFill/>
        </p:spPr>
        <p:txBody>
          <a:bodyPr wrap="square" rtlCol="0">
            <a:spAutoFit/>
          </a:bodyPr>
          <a:lstStyle/>
          <a:p>
            <a:r>
              <a:rPr lang="en-US" sz="300" dirty="0" smtClean="0"/>
              <a:t>Garrison </a:t>
            </a:r>
            <a:r>
              <a:rPr lang="en-US" sz="300" dirty="0"/>
              <a:t>et al. (2000) indicated that three essential elements of COI, namely, (1) social presence, (2) teaching presence, and (3) cognitive presence can foster engagement and communication which is necessary for deep and meaningful learning in online courses. </a:t>
            </a:r>
            <a:endParaRPr lang="en-US" sz="300" dirty="0" smtClean="0"/>
          </a:p>
          <a:p>
            <a:endParaRPr lang="en-US" sz="300" dirty="0"/>
          </a:p>
          <a:p>
            <a:r>
              <a:rPr lang="en-US" sz="300" dirty="0"/>
              <a:t>The reviews of </a:t>
            </a:r>
            <a:r>
              <a:rPr lang="en-US" sz="300" dirty="0" err="1"/>
              <a:t>CoI</a:t>
            </a:r>
            <a:r>
              <a:rPr lang="en-US" sz="300" dirty="0"/>
              <a:t> research indicate that the framework provides an important conceptual perspective to examining communication and interaction in online education (</a:t>
            </a:r>
            <a:r>
              <a:rPr lang="en-US" sz="300" dirty="0" err="1"/>
              <a:t>Akyol</a:t>
            </a:r>
            <a:r>
              <a:rPr lang="en-US" sz="300" dirty="0"/>
              <a:t> et al., 2009; Garrison, Anderson, &amp; Archer, </a:t>
            </a:r>
            <a:r>
              <a:rPr lang="en-US" sz="300" dirty="0" smtClean="0"/>
              <a:t>2001). What’s </a:t>
            </a:r>
            <a:r>
              <a:rPr lang="en-US" sz="300" dirty="0"/>
              <a:t>more, </a:t>
            </a:r>
            <a:r>
              <a:rPr lang="en-US" sz="300" dirty="0" err="1"/>
              <a:t>Gonyea</a:t>
            </a:r>
            <a:r>
              <a:rPr lang="en-US" sz="300" dirty="0"/>
              <a:t> (2005) notes that the </a:t>
            </a:r>
            <a:r>
              <a:rPr lang="en-US" sz="300" dirty="0" err="1"/>
              <a:t>CoI</a:t>
            </a:r>
            <a:r>
              <a:rPr lang="en-US" sz="300" dirty="0"/>
              <a:t> research relies too heavily on students’ self-reported data leading to serious potential limitations. </a:t>
            </a:r>
            <a:endParaRPr lang="en-US" sz="300" dirty="0" smtClean="0"/>
          </a:p>
          <a:p>
            <a:endParaRPr lang="en-US" sz="300" dirty="0"/>
          </a:p>
          <a:p>
            <a:r>
              <a:rPr lang="en-US" sz="300" dirty="0" smtClean="0"/>
              <a:t>As </a:t>
            </a:r>
            <a:r>
              <a:rPr lang="en-US" sz="300" dirty="0"/>
              <a:t>most of the online interaction was carried out through discussion forums, analyzing the actual interaction and language used may provide a richer and deeper understanding on what is going on in online courses. Therefore, this study examines the patterns in online communication in terms of discourse features such as participation, message complexity, and speech acts to better understand how the teaching presence, student’s social presence, and cognitive presence is manifested in online learning environment</a:t>
            </a:r>
            <a:r>
              <a:rPr lang="en-US" sz="300" dirty="0" smtClean="0"/>
              <a:t>.</a:t>
            </a:r>
          </a:p>
          <a:p>
            <a:endParaRPr lang="en-US" sz="300" dirty="0" smtClean="0"/>
          </a:p>
          <a:p>
            <a:r>
              <a:rPr lang="en-US" sz="300" dirty="0"/>
              <a:t>The following research questions guided this study. </a:t>
            </a:r>
          </a:p>
          <a:p>
            <a:r>
              <a:rPr lang="en-US" sz="300" dirty="0" smtClean="0"/>
              <a:t>1. To </a:t>
            </a:r>
            <a:r>
              <a:rPr lang="en-US" sz="300" dirty="0"/>
              <a:t>what extent do the instructor and students participate in the online discussion? </a:t>
            </a:r>
          </a:p>
          <a:p>
            <a:r>
              <a:rPr lang="en-US" sz="300" dirty="0" smtClean="0"/>
              <a:t>2. How </a:t>
            </a:r>
            <a:r>
              <a:rPr lang="en-US" sz="300" dirty="0"/>
              <a:t>is teaching presence manifested in the discussion? </a:t>
            </a:r>
          </a:p>
          <a:p>
            <a:r>
              <a:rPr lang="en-US" sz="300" dirty="0" smtClean="0"/>
              <a:t>3. How </a:t>
            </a:r>
            <a:r>
              <a:rPr lang="en-US" sz="300" dirty="0"/>
              <a:t>is students’ social presence manifested in the online discussion?</a:t>
            </a:r>
          </a:p>
          <a:p>
            <a:r>
              <a:rPr lang="en-US" sz="300" dirty="0" smtClean="0"/>
              <a:t>4. How </a:t>
            </a:r>
            <a:r>
              <a:rPr lang="en-US" sz="300" dirty="0"/>
              <a:t>is students’ cognitive presence manifested in the online discussion? </a:t>
            </a:r>
          </a:p>
          <a:p>
            <a:endParaRPr lang="en-US" sz="300" dirty="0"/>
          </a:p>
        </p:txBody>
      </p:sp>
      <p:sp>
        <p:nvSpPr>
          <p:cNvPr id="13" name="TextBox 12">
            <a:extLst>
              <a:ext uri="{FF2B5EF4-FFF2-40B4-BE49-F238E27FC236}">
                <a16:creationId xmlns:a16="http://schemas.microsoft.com/office/drawing/2014/main" id="{01AF0F57-AEBC-4861-9780-9E4C334DF064}"/>
              </a:ext>
            </a:extLst>
          </p:cNvPr>
          <p:cNvSpPr txBox="1"/>
          <p:nvPr/>
        </p:nvSpPr>
        <p:spPr>
          <a:xfrm>
            <a:off x="94889" y="2099612"/>
            <a:ext cx="1672951" cy="184666"/>
          </a:xfrm>
          <a:prstGeom prst="rect">
            <a:avLst/>
          </a:prstGeom>
          <a:noFill/>
        </p:spPr>
        <p:txBody>
          <a:bodyPr wrap="square" rtlCol="0">
            <a:spAutoFit/>
          </a:bodyPr>
          <a:lstStyle/>
          <a:p>
            <a:r>
              <a:rPr lang="en-US" sz="300" dirty="0"/>
              <a:t>To answer these research questions, we utilized a case study approach to empirically analyze persons, events, decisions, and projects in a real-life context (Thomas, 2011; Yin, 1994). </a:t>
            </a:r>
            <a:endParaRPr lang="en-US" sz="300" dirty="0" smtClean="0"/>
          </a:p>
        </p:txBody>
      </p:sp>
      <p:sp>
        <p:nvSpPr>
          <p:cNvPr id="15" name="TextBox 14">
            <a:extLst>
              <a:ext uri="{FF2B5EF4-FFF2-40B4-BE49-F238E27FC236}">
                <a16:creationId xmlns:a16="http://schemas.microsoft.com/office/drawing/2014/main" id="{29740482-8851-485C-A43B-8D10AD44AEE8}"/>
              </a:ext>
            </a:extLst>
          </p:cNvPr>
          <p:cNvSpPr txBox="1"/>
          <p:nvPr/>
        </p:nvSpPr>
        <p:spPr>
          <a:xfrm>
            <a:off x="1840230" y="458934"/>
            <a:ext cx="1794510" cy="246221"/>
          </a:xfrm>
          <a:prstGeom prst="rect">
            <a:avLst/>
          </a:prstGeom>
          <a:noFill/>
        </p:spPr>
        <p:txBody>
          <a:bodyPr wrap="square" rtlCol="0">
            <a:spAutoFit/>
          </a:bodyPr>
          <a:lstStyle/>
          <a:p>
            <a:pPr algn="ctr"/>
            <a:r>
              <a:rPr lang="nn-NO" sz="500" b="1" dirty="0"/>
              <a:t>Meina Zhu, Susan C. </a:t>
            </a:r>
            <a:r>
              <a:rPr lang="nn-NO" sz="500" b="1" dirty="0" smtClean="0"/>
              <a:t>Herring, and Curtis </a:t>
            </a:r>
            <a:r>
              <a:rPr lang="nn-NO" sz="500" b="1" dirty="0"/>
              <a:t>J. </a:t>
            </a:r>
            <a:r>
              <a:rPr lang="nn-NO" sz="500" b="1" dirty="0" smtClean="0"/>
              <a:t>Bonk</a:t>
            </a:r>
            <a:endParaRPr lang="nn-NO" sz="500" b="1" dirty="0"/>
          </a:p>
          <a:p>
            <a:pPr algn="ctr"/>
            <a:r>
              <a:rPr lang="nn-NO" sz="500" b="1" dirty="0"/>
              <a:t>Indiana University, Bloomington</a:t>
            </a:r>
            <a:endParaRPr lang="en-US" sz="500" dirty="0"/>
          </a:p>
        </p:txBody>
      </p:sp>
      <p:sp>
        <p:nvSpPr>
          <p:cNvPr id="17" name="TextBox 16">
            <a:extLst>
              <a:ext uri="{FF2B5EF4-FFF2-40B4-BE49-F238E27FC236}">
                <a16:creationId xmlns:a16="http://schemas.microsoft.com/office/drawing/2014/main" id="{F6A399FE-7EA1-4B78-B1F0-AFC16DE00730}"/>
              </a:ext>
            </a:extLst>
          </p:cNvPr>
          <p:cNvSpPr txBox="1"/>
          <p:nvPr/>
        </p:nvSpPr>
        <p:spPr>
          <a:xfrm>
            <a:off x="1840230" y="833277"/>
            <a:ext cx="1708209" cy="600164"/>
          </a:xfrm>
          <a:prstGeom prst="rect">
            <a:avLst/>
          </a:prstGeom>
          <a:noFill/>
        </p:spPr>
        <p:txBody>
          <a:bodyPr wrap="square" rtlCol="0">
            <a:spAutoFit/>
          </a:bodyPr>
          <a:lstStyle/>
          <a:p>
            <a:endParaRPr lang="en-US" sz="300" dirty="0"/>
          </a:p>
          <a:p>
            <a:r>
              <a:rPr lang="en-US" sz="300" b="1" dirty="0" smtClean="0"/>
              <a:t>Word counts</a:t>
            </a:r>
          </a:p>
          <a:p>
            <a:r>
              <a:rPr lang="en-US" sz="300" dirty="0"/>
              <a:t>From the word frequency counts in Table 2</a:t>
            </a:r>
            <a:r>
              <a:rPr lang="en-US" sz="300" dirty="0" smtClean="0"/>
              <a:t>, </a:t>
            </a:r>
            <a:r>
              <a:rPr lang="en-US" sz="300" dirty="0"/>
              <a:t>we can see overall language use differences among the different roles in the discussion forum. Students, especially female students (3.84), used more first person singular pronouns overall than the instructor (2.01) or facilitator (2.28). Both female students (51.27) and male students (46.00) used more authenticity words than the instructor (32.48) or facilitators (34.03), suggesting that students described more personal experiences in the discussion and were more ego-centered. </a:t>
            </a:r>
            <a:endParaRPr lang="en-US" sz="300" dirty="0" smtClean="0"/>
          </a:p>
          <a:p>
            <a:endParaRPr lang="en-US" sz="300" dirty="0" smtClean="0"/>
          </a:p>
          <a:p>
            <a:r>
              <a:rPr lang="en-US" sz="300" dirty="0" smtClean="0"/>
              <a:t>Table 2 Word </a:t>
            </a:r>
            <a:r>
              <a:rPr lang="en-US" sz="300" dirty="0"/>
              <a:t>frequency counts (values normalized per 1,00 words) </a:t>
            </a:r>
          </a:p>
          <a:p>
            <a:endParaRPr lang="en-US" sz="300" dirty="0"/>
          </a:p>
        </p:txBody>
      </p:sp>
      <p:sp>
        <p:nvSpPr>
          <p:cNvPr id="24" name="TextBox 23">
            <a:extLst>
              <a:ext uri="{FF2B5EF4-FFF2-40B4-BE49-F238E27FC236}">
                <a16:creationId xmlns:a16="http://schemas.microsoft.com/office/drawing/2014/main" id="{CB6F451D-5E56-487E-AA5F-7997960D7A43}"/>
              </a:ext>
            </a:extLst>
          </p:cNvPr>
          <p:cNvSpPr txBox="1"/>
          <p:nvPr/>
        </p:nvSpPr>
        <p:spPr>
          <a:xfrm>
            <a:off x="1839655" y="2731139"/>
            <a:ext cx="1629602" cy="369332"/>
          </a:xfrm>
          <a:prstGeom prst="rect">
            <a:avLst/>
          </a:prstGeom>
          <a:noFill/>
        </p:spPr>
        <p:txBody>
          <a:bodyPr wrap="square" rtlCol="0">
            <a:spAutoFit/>
          </a:bodyPr>
          <a:lstStyle/>
          <a:p>
            <a:r>
              <a:rPr lang="en-US" sz="300" b="1" dirty="0" smtClean="0"/>
              <a:t>CMC acts </a:t>
            </a:r>
            <a:endParaRPr lang="en-US" sz="300" b="1" dirty="0"/>
          </a:p>
          <a:p>
            <a:r>
              <a:rPr lang="en-US" sz="300" dirty="0"/>
              <a:t>During Week 2, the CMC act analysis revealed that ‘claim’ (n=182) and ‘elaborate’ (n=90) were the top two most frequent acts overall, followed by ‘manage’ (n=58), ‘inform’ (n=45), and ‘greet’ (n=41). For the other two weeks, ‘claim’ and ‘inform’ were the top two most frequent acts, followed by ‘elaborate’ (see Figure </a:t>
            </a:r>
            <a:r>
              <a:rPr lang="en-US" sz="300" dirty="0" smtClean="0"/>
              <a:t>1).</a:t>
            </a:r>
            <a:endParaRPr lang="en-US" sz="300" dirty="0"/>
          </a:p>
          <a:p>
            <a:endParaRPr lang="en-US" sz="300" dirty="0"/>
          </a:p>
        </p:txBody>
      </p:sp>
      <p:sp>
        <p:nvSpPr>
          <p:cNvPr id="27" name="TextBox 26">
            <a:extLst>
              <a:ext uri="{FF2B5EF4-FFF2-40B4-BE49-F238E27FC236}">
                <a16:creationId xmlns:a16="http://schemas.microsoft.com/office/drawing/2014/main" id="{D66062DB-0F0A-45E8-B460-9F3A8D4A2604}"/>
              </a:ext>
            </a:extLst>
          </p:cNvPr>
          <p:cNvSpPr txBox="1"/>
          <p:nvPr/>
        </p:nvSpPr>
        <p:spPr>
          <a:xfrm>
            <a:off x="3657600" y="2086131"/>
            <a:ext cx="1760220" cy="830997"/>
          </a:xfrm>
          <a:prstGeom prst="rect">
            <a:avLst/>
          </a:prstGeom>
          <a:noFill/>
        </p:spPr>
        <p:txBody>
          <a:bodyPr wrap="square" rtlCol="0">
            <a:spAutoFit/>
          </a:bodyPr>
          <a:lstStyle/>
          <a:p>
            <a:r>
              <a:rPr lang="en-US" sz="300" dirty="0"/>
              <a:t>A unique contribution of this study is the use of three complementary measures of CMDA to understand how social presence, cognitive presence, and teaching presence are manifested in an online learning environment. Participation analysis </a:t>
            </a:r>
            <a:r>
              <a:rPr lang="en-US" sz="300" dirty="0" smtClean="0"/>
              <a:t>(Herrings</a:t>
            </a:r>
            <a:r>
              <a:rPr lang="en-US" sz="300" dirty="0"/>
              <a:t>, 2004), the Linguistic Inquiry and Word Count (LIWC) tool from </a:t>
            </a:r>
            <a:r>
              <a:rPr lang="en-US" sz="300" dirty="0" err="1"/>
              <a:t>Pennebaker</a:t>
            </a:r>
            <a:r>
              <a:rPr lang="en-US" sz="300" dirty="0"/>
              <a:t> et al. (2001), and the CMC speech act taxonomy </a:t>
            </a:r>
            <a:r>
              <a:rPr lang="en-US" sz="300" dirty="0" smtClean="0"/>
              <a:t>(Herring, </a:t>
            </a:r>
            <a:r>
              <a:rPr lang="en-US" sz="300" dirty="0"/>
              <a:t>2005) together proved helpful in revealing key insights into the posting behaviors of learners, facilitators, and the course instructor during three weeks of online discussion. </a:t>
            </a:r>
            <a:endParaRPr lang="en-US" sz="300" dirty="0" smtClean="0"/>
          </a:p>
          <a:p>
            <a:endParaRPr lang="en-US" sz="300" dirty="0" smtClean="0"/>
          </a:p>
          <a:p>
            <a:r>
              <a:rPr lang="en-US" sz="300" dirty="0" smtClean="0"/>
              <a:t>Of </a:t>
            </a:r>
            <a:r>
              <a:rPr lang="en-US" sz="300" dirty="0"/>
              <a:t>the three forms of presence, teaching presence was especially high in this particular learning community. The instructor motivated students’ participation by using a strategy of transferring the responsibility to students to facilitate the discussion. </a:t>
            </a:r>
            <a:r>
              <a:rPr lang="en-US" sz="300" dirty="0" smtClean="0"/>
              <a:t>Meanwhile</a:t>
            </a:r>
            <a:r>
              <a:rPr lang="en-US" sz="300" dirty="0"/>
              <a:t>, students used many social and positive emotion-based words, as well as a positive tone, indicating that they were satisfied with the direction of the discussion. At the end of the semester, students used more clout words, which indicates that they had become more confident in their communication abilities. These findings align with </a:t>
            </a:r>
            <a:r>
              <a:rPr lang="en-US" sz="300" dirty="0" err="1"/>
              <a:t>Abdous</a:t>
            </a:r>
            <a:r>
              <a:rPr lang="en-US" sz="300" dirty="0"/>
              <a:t> and Yen’s (2010) research as well as Shin’s (2003) study, which found a positive relationship between teaching presence and student-perceived learning, as well as teaching presence and student satisfaction</a:t>
            </a:r>
          </a:p>
        </p:txBody>
      </p:sp>
      <p:sp>
        <p:nvSpPr>
          <p:cNvPr id="28" name="Rectangle: Rounded Corners 27">
            <a:extLst>
              <a:ext uri="{FF2B5EF4-FFF2-40B4-BE49-F238E27FC236}">
                <a16:creationId xmlns:a16="http://schemas.microsoft.com/office/drawing/2014/main" id="{84B0F66E-2DA8-4144-9359-77D759A79997}"/>
              </a:ext>
            </a:extLst>
          </p:cNvPr>
          <p:cNvSpPr/>
          <p:nvPr/>
        </p:nvSpPr>
        <p:spPr>
          <a:xfrm>
            <a:off x="3734677" y="2891311"/>
            <a:ext cx="1548714" cy="147589"/>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rPr>
              <a:t>References</a:t>
            </a:r>
          </a:p>
        </p:txBody>
      </p:sp>
      <p:sp>
        <p:nvSpPr>
          <p:cNvPr id="29" name="TextBox 28">
            <a:extLst>
              <a:ext uri="{FF2B5EF4-FFF2-40B4-BE49-F238E27FC236}">
                <a16:creationId xmlns:a16="http://schemas.microsoft.com/office/drawing/2014/main" id="{27391F9C-9879-490C-9862-8C20F95FCCC6}"/>
              </a:ext>
            </a:extLst>
          </p:cNvPr>
          <p:cNvSpPr txBox="1"/>
          <p:nvPr/>
        </p:nvSpPr>
        <p:spPr>
          <a:xfrm>
            <a:off x="3654930" y="2993349"/>
            <a:ext cx="1734544" cy="707886"/>
          </a:xfrm>
          <a:prstGeom prst="rect">
            <a:avLst/>
          </a:prstGeom>
          <a:noFill/>
        </p:spPr>
        <p:txBody>
          <a:bodyPr wrap="square" rtlCol="0">
            <a:spAutoFit/>
          </a:bodyPr>
          <a:lstStyle/>
          <a:p>
            <a:endParaRPr lang="en-US" sz="200" dirty="0"/>
          </a:p>
          <a:p>
            <a:r>
              <a:rPr lang="en-US" sz="200" dirty="0" err="1"/>
              <a:t>Abdous</a:t>
            </a:r>
            <a:r>
              <a:rPr lang="en-US" sz="200" dirty="0"/>
              <a:t>, M. H., &amp; Yen, C. J. (2010). A predictive study of learner satisfaction and outcomes in face-to-face, satellite broadcast, and live video-streaming learning environments. The Internet and Higher Education, 13(4), 248-257. </a:t>
            </a:r>
            <a:r>
              <a:rPr lang="en-US" sz="200" dirty="0" smtClean="0"/>
              <a:t>doi:10.1016/j.iheduc.2010.04.005</a:t>
            </a:r>
          </a:p>
          <a:p>
            <a:r>
              <a:rPr lang="en-US" sz="200" dirty="0" err="1" smtClean="0"/>
              <a:t>Akyol</a:t>
            </a:r>
            <a:r>
              <a:rPr lang="en-US" sz="200" dirty="0"/>
              <a:t>, Z., </a:t>
            </a:r>
            <a:r>
              <a:rPr lang="en-US" sz="200" dirty="0" err="1"/>
              <a:t>Arbaugh</a:t>
            </a:r>
            <a:r>
              <a:rPr lang="en-US" sz="200" dirty="0"/>
              <a:t>, J. B., Cleveland-Innes, M., Garrison, D. R., Ice, P., Richardson, J. C., &amp; Swan, K. P. (2009). A response to the review of the Community of Inquiry framework. The Journal of Distance Education, 23, 123-136. Retrieved from http://www.ijede.ca/index.php/jde/index</a:t>
            </a:r>
          </a:p>
          <a:p>
            <a:r>
              <a:rPr lang="en-US" sz="200" dirty="0"/>
              <a:t>Herring, S. C. (2004). Computer-mediated discourse analysis: An approach to researching online behavior. In S. A. </a:t>
            </a:r>
            <a:r>
              <a:rPr lang="en-US" sz="200" dirty="0" err="1"/>
              <a:t>Barab</a:t>
            </a:r>
            <a:r>
              <a:rPr lang="en-US" sz="200" dirty="0"/>
              <a:t>, R. Kling, &amp; J. H. Gray (Eds.), Designing for virtual communities in the service of learning (pp. 338-376). New York: Cambridge University Press</a:t>
            </a:r>
            <a:r>
              <a:rPr lang="en-US" sz="200" dirty="0" smtClean="0"/>
              <a:t>.</a:t>
            </a:r>
          </a:p>
          <a:p>
            <a:r>
              <a:rPr lang="en-US" sz="200" dirty="0"/>
              <a:t>Herring, S. C., Das, A., &amp; </a:t>
            </a:r>
            <a:r>
              <a:rPr lang="en-US" sz="200" dirty="0" err="1"/>
              <a:t>Penumarthy</a:t>
            </a:r>
            <a:r>
              <a:rPr lang="en-US" sz="200" dirty="0"/>
              <a:t>, S. (2005). CMC act taxonomy. Retrieved from http://info.ils.indiana.edu/~herring/cmc.acts</a:t>
            </a:r>
          </a:p>
          <a:p>
            <a:r>
              <a:rPr lang="en-US" sz="200" dirty="0"/>
              <a:t>Garrison, D. R., Anderson, T., &amp; Archer, W. (2000). Critical inquiry in a text-based environment: Computer conferencing in higher education. The Internet and Higher Education, 2(2), 87-105. doi:10.1016/S1096-7516(00)00016-6</a:t>
            </a:r>
          </a:p>
          <a:p>
            <a:r>
              <a:rPr lang="en-US" sz="200" dirty="0"/>
              <a:t>Garrison, D. R., Anderson, T., &amp; Archer, W. (2001). Critical thinking, cognitive presence, and computer conferencing in distance education. American Journal of Distance Education, 15(1), 7–23. doi:10.1080/08923640109527071</a:t>
            </a:r>
          </a:p>
          <a:p>
            <a:r>
              <a:rPr lang="en-US" sz="200" dirty="0" err="1"/>
              <a:t>Gonyea</a:t>
            </a:r>
            <a:r>
              <a:rPr lang="en-US" sz="200" dirty="0"/>
              <a:t>, R. M. (2005). Self-reported data in institutional research: Review and recommendations. New Directions for Institutional Research, 2005, 73-89. </a:t>
            </a:r>
            <a:r>
              <a:rPr lang="en-US" sz="200" dirty="0" smtClean="0"/>
              <a:t>doi:10.1002/ir.156</a:t>
            </a:r>
          </a:p>
          <a:p>
            <a:r>
              <a:rPr lang="en-US" sz="200" dirty="0" err="1"/>
              <a:t>Pennebaker</a:t>
            </a:r>
            <a:r>
              <a:rPr lang="en-US" sz="200" dirty="0"/>
              <a:t>, J. W., Francis, M. E., &amp; Booth, R. J. (2001). Linguistic inquiry and word count (LIWC): LIWC 2001. Mahwah, NJ: Erlbaum</a:t>
            </a:r>
            <a:r>
              <a:rPr lang="en-US" sz="200" dirty="0" smtClean="0"/>
              <a:t>.</a:t>
            </a:r>
          </a:p>
          <a:p>
            <a:r>
              <a:rPr lang="en-US" sz="200" dirty="0"/>
              <a:t>Shin, N. (2003). Transactional presence as a critical predictor of success in distance learning. Distance Education, 24, 69–86. doi:10.1080/01587910303048</a:t>
            </a:r>
          </a:p>
          <a:p>
            <a:r>
              <a:rPr lang="en-US" sz="200" dirty="0"/>
              <a:t>Thomas, G. (2011). How to do your case study: A guide for students and researchers. London: Sage.</a:t>
            </a:r>
          </a:p>
          <a:p>
            <a:r>
              <a:rPr lang="en-US" sz="200" dirty="0"/>
              <a:t>Yin, R. K. (1994). Case study research: Design and methods (2nd edition). Thousand Oaks, CA: Sage.</a:t>
            </a:r>
          </a:p>
          <a:p>
            <a:endParaRPr lang="en-US" sz="200" dirty="0"/>
          </a:p>
        </p:txBody>
      </p:sp>
      <p:sp>
        <p:nvSpPr>
          <p:cNvPr id="30" name="TextBox 29">
            <a:extLst>
              <a:ext uri="{FF2B5EF4-FFF2-40B4-BE49-F238E27FC236}">
                <a16:creationId xmlns:a16="http://schemas.microsoft.com/office/drawing/2014/main" id="{426E0606-229E-4A3F-81A0-408F9CB1412E}"/>
              </a:ext>
            </a:extLst>
          </p:cNvPr>
          <p:cNvSpPr txBox="1"/>
          <p:nvPr/>
        </p:nvSpPr>
        <p:spPr>
          <a:xfrm>
            <a:off x="96327" y="2215161"/>
            <a:ext cx="1675323" cy="415498"/>
          </a:xfrm>
          <a:prstGeom prst="rect">
            <a:avLst/>
          </a:prstGeom>
          <a:noFill/>
        </p:spPr>
        <p:txBody>
          <a:bodyPr wrap="square" rtlCol="0">
            <a:spAutoFit/>
          </a:bodyPr>
          <a:lstStyle/>
          <a:p>
            <a:r>
              <a:rPr lang="en-US" sz="300" dirty="0"/>
              <a:t>The context of this study is a graduate-level online course in an instructional technology program in a Midwestern university that took place during Fall 2017. </a:t>
            </a:r>
            <a:r>
              <a:rPr lang="en-US" sz="300" dirty="0" smtClean="0"/>
              <a:t>Selected </a:t>
            </a:r>
            <a:r>
              <a:rPr lang="en-US" sz="300" dirty="0"/>
              <a:t>for analysis in the present study were three weeks of online discussion forum data comprising 277 posts from the online </a:t>
            </a:r>
            <a:r>
              <a:rPr lang="en-US" sz="300" dirty="0" smtClean="0"/>
              <a:t>course.</a:t>
            </a:r>
            <a:br>
              <a:rPr lang="en-US" sz="300" dirty="0" smtClean="0"/>
            </a:br>
            <a:endParaRPr lang="en-US" sz="300" dirty="0" smtClean="0"/>
          </a:p>
          <a:p>
            <a:r>
              <a:rPr lang="en-US" sz="300" dirty="0" smtClean="0"/>
              <a:t>Computer-mediated </a:t>
            </a:r>
            <a:r>
              <a:rPr lang="en-US" sz="300" dirty="0"/>
              <a:t>discourse analysis (CMDA) was used to analyze the online discussion data </a:t>
            </a:r>
            <a:r>
              <a:rPr lang="en-US" sz="300" dirty="0" smtClean="0"/>
              <a:t>(Herring, </a:t>
            </a:r>
            <a:r>
              <a:rPr lang="en-US" sz="300" dirty="0"/>
              <a:t>2004). </a:t>
            </a:r>
          </a:p>
        </p:txBody>
      </p:sp>
      <p:sp>
        <p:nvSpPr>
          <p:cNvPr id="31" name="Rectangle: Rounded Corners 30">
            <a:extLst>
              <a:ext uri="{FF2B5EF4-FFF2-40B4-BE49-F238E27FC236}">
                <a16:creationId xmlns:a16="http://schemas.microsoft.com/office/drawing/2014/main" id="{15F9421D-9AED-47A6-89BD-892955DCFB67}"/>
              </a:ext>
            </a:extLst>
          </p:cNvPr>
          <p:cNvSpPr/>
          <p:nvPr/>
        </p:nvSpPr>
        <p:spPr>
          <a:xfrm>
            <a:off x="3739262" y="713471"/>
            <a:ext cx="1544129" cy="147589"/>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bg1"/>
                </a:solidFill>
              </a:rPr>
              <a:t>Discussion</a:t>
            </a:r>
            <a:endParaRPr lang="en-US" sz="800" dirty="0">
              <a:solidFill>
                <a:schemeClr val="bg1"/>
              </a:solidFill>
            </a:endParaRPr>
          </a:p>
        </p:txBody>
      </p:sp>
      <p:sp>
        <p:nvSpPr>
          <p:cNvPr id="26" name="TextBox 25">
            <a:extLst>
              <a:ext uri="{FF2B5EF4-FFF2-40B4-BE49-F238E27FC236}">
                <a16:creationId xmlns:a16="http://schemas.microsoft.com/office/drawing/2014/main" id="{C05E0435-E5D5-4DD4-836B-354ACA53CE6E}"/>
              </a:ext>
            </a:extLst>
          </p:cNvPr>
          <p:cNvSpPr txBox="1"/>
          <p:nvPr/>
        </p:nvSpPr>
        <p:spPr>
          <a:xfrm>
            <a:off x="1853614" y="3514220"/>
            <a:ext cx="1579196" cy="138499"/>
          </a:xfrm>
          <a:prstGeom prst="rect">
            <a:avLst/>
          </a:prstGeom>
          <a:noFill/>
        </p:spPr>
        <p:txBody>
          <a:bodyPr wrap="square" rtlCol="0">
            <a:spAutoFit/>
          </a:bodyPr>
          <a:lstStyle/>
          <a:p>
            <a:r>
              <a:rPr lang="en-US" sz="300" dirty="0"/>
              <a:t>Figure </a:t>
            </a:r>
            <a:r>
              <a:rPr lang="en-US" sz="300" dirty="0" smtClean="0"/>
              <a:t>1: </a:t>
            </a:r>
            <a:r>
              <a:rPr lang="en-US" sz="300" dirty="0"/>
              <a:t>Percentage of each speech act during Weeks 2, 10, and 14</a:t>
            </a:r>
          </a:p>
        </p:txBody>
      </p:sp>
      <p:graphicFrame>
        <p:nvGraphicFramePr>
          <p:cNvPr id="5" name="Table 4"/>
          <p:cNvGraphicFramePr>
            <a:graphicFrameLocks noGrp="1"/>
          </p:cNvGraphicFramePr>
          <p:nvPr>
            <p:extLst>
              <p:ext uri="{D42A27DB-BD31-4B8C-83A1-F6EECF244321}">
                <p14:modId xmlns:p14="http://schemas.microsoft.com/office/powerpoint/2010/main" val="826267252"/>
              </p:ext>
            </p:extLst>
          </p:nvPr>
        </p:nvGraphicFramePr>
        <p:xfrm>
          <a:off x="1936606" y="1348855"/>
          <a:ext cx="1517783" cy="1392095"/>
        </p:xfrm>
        <a:graphic>
          <a:graphicData uri="http://schemas.openxmlformats.org/drawingml/2006/table">
            <a:tbl>
              <a:tblPr firstRow="1" bandRow="1">
                <a:tableStyleId>{7E9639D4-E3E2-4D34-9284-5A2195B3D0D7}</a:tableStyleId>
              </a:tblPr>
              <a:tblGrid>
                <a:gridCol w="247588">
                  <a:extLst>
                    <a:ext uri="{9D8B030D-6E8A-4147-A177-3AD203B41FA5}">
                      <a16:colId xmlns:a16="http://schemas.microsoft.com/office/drawing/2014/main" val="1957092104"/>
                    </a:ext>
                  </a:extLst>
                </a:gridCol>
                <a:gridCol w="129687">
                  <a:extLst>
                    <a:ext uri="{9D8B030D-6E8A-4147-A177-3AD203B41FA5}">
                      <a16:colId xmlns:a16="http://schemas.microsoft.com/office/drawing/2014/main" val="567743797"/>
                    </a:ext>
                  </a:extLst>
                </a:gridCol>
                <a:gridCol w="171760">
                  <a:extLst>
                    <a:ext uri="{9D8B030D-6E8A-4147-A177-3AD203B41FA5}">
                      <a16:colId xmlns:a16="http://schemas.microsoft.com/office/drawing/2014/main" val="3754305814"/>
                    </a:ext>
                  </a:extLst>
                </a:gridCol>
                <a:gridCol w="171760">
                  <a:extLst>
                    <a:ext uri="{9D8B030D-6E8A-4147-A177-3AD203B41FA5}">
                      <a16:colId xmlns:a16="http://schemas.microsoft.com/office/drawing/2014/main" val="183171971"/>
                    </a:ext>
                  </a:extLst>
                </a:gridCol>
                <a:gridCol w="159174">
                  <a:extLst>
                    <a:ext uri="{9D8B030D-6E8A-4147-A177-3AD203B41FA5}">
                      <a16:colId xmlns:a16="http://schemas.microsoft.com/office/drawing/2014/main" val="1970227569"/>
                    </a:ext>
                  </a:extLst>
                </a:gridCol>
                <a:gridCol w="159174">
                  <a:extLst>
                    <a:ext uri="{9D8B030D-6E8A-4147-A177-3AD203B41FA5}">
                      <a16:colId xmlns:a16="http://schemas.microsoft.com/office/drawing/2014/main" val="3677585243"/>
                    </a:ext>
                  </a:extLst>
                </a:gridCol>
                <a:gridCol w="153912">
                  <a:extLst>
                    <a:ext uri="{9D8B030D-6E8A-4147-A177-3AD203B41FA5}">
                      <a16:colId xmlns:a16="http://schemas.microsoft.com/office/drawing/2014/main" val="1578158452"/>
                    </a:ext>
                  </a:extLst>
                </a:gridCol>
                <a:gridCol w="180475">
                  <a:extLst>
                    <a:ext uri="{9D8B030D-6E8A-4147-A177-3AD203B41FA5}">
                      <a16:colId xmlns:a16="http://schemas.microsoft.com/office/drawing/2014/main" val="1157022333"/>
                    </a:ext>
                  </a:extLst>
                </a:gridCol>
                <a:gridCol w="144253">
                  <a:extLst>
                    <a:ext uri="{9D8B030D-6E8A-4147-A177-3AD203B41FA5}">
                      <a16:colId xmlns:a16="http://schemas.microsoft.com/office/drawing/2014/main" val="1304959395"/>
                    </a:ext>
                  </a:extLst>
                </a:gridCol>
              </a:tblGrid>
              <a:tr h="73271">
                <a:tc>
                  <a:txBody>
                    <a:bodyPr/>
                    <a:lstStyle/>
                    <a:p>
                      <a:pPr marL="0" marR="0">
                        <a:lnSpc>
                          <a:spcPct val="107000"/>
                        </a:lnSpc>
                        <a:spcBef>
                          <a:spcPts val="0"/>
                        </a:spcBef>
                        <a:spcAft>
                          <a:spcPts val="0"/>
                        </a:spcAft>
                      </a:pPr>
                      <a:r>
                        <a:rPr lang="en-US" sz="300" baseline="-25000" dirty="0">
                          <a:effectLst/>
                        </a:rPr>
                        <a:t>Items</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Week</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Count</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Scientific writing</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Social media</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Instructor</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Male</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Female</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Facilitator</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729498978"/>
                  </a:ext>
                </a:extLst>
              </a:tr>
              <a:tr h="36634">
                <a:tc rowSpan="4">
                  <a:txBody>
                    <a:bodyPr/>
                    <a:lstStyle/>
                    <a:p>
                      <a:pPr marL="0" marR="0">
                        <a:lnSpc>
                          <a:spcPct val="107000"/>
                        </a:lnSpc>
                        <a:spcBef>
                          <a:spcPts val="0"/>
                        </a:spcBef>
                        <a:spcAft>
                          <a:spcPts val="0"/>
                        </a:spcAft>
                      </a:pPr>
                      <a:r>
                        <a:rPr lang="en-US" sz="300" baseline="-25000" dirty="0">
                          <a:effectLst/>
                        </a:rPr>
                        <a:t>1st-pers. sg. pronouns</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3.19</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0.63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5.51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2.01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3.84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2.28</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817680909"/>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dirty="0">
                          <a:effectLst/>
                        </a:rPr>
                        <a:t>W2</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0.58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2.67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2.97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3.01</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052713438"/>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2.01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2.21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3.84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1.76</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424999450"/>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3.52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3.03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4.66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2.50</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096648723"/>
                  </a:ext>
                </a:extLst>
              </a:tr>
              <a:tr h="36634">
                <a:tc rowSpan="4">
                  <a:txBody>
                    <a:bodyPr/>
                    <a:lstStyle/>
                    <a:p>
                      <a:pPr marL="0" marR="0">
                        <a:lnSpc>
                          <a:spcPct val="107000"/>
                        </a:lnSpc>
                        <a:spcBef>
                          <a:spcPts val="0"/>
                        </a:spcBef>
                        <a:spcAft>
                          <a:spcPts val="0"/>
                        </a:spcAft>
                      </a:pPr>
                      <a:r>
                        <a:rPr lang="en-US" sz="300" baseline="-25000">
                          <a:effectLst/>
                        </a:rPr>
                        <a:t>Social words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6.99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7.62</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9.71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5.95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6.49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9.69</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433690292"/>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5.67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4.99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4.57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3542860238"/>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5.88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5.72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7.92</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3918227450"/>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7.19</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7.64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8.74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12.63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292320064"/>
                  </a:ext>
                </a:extLst>
              </a:tr>
              <a:tr h="36634">
                <a:tc rowSpan="4">
                  <a:txBody>
                    <a:bodyPr/>
                    <a:lstStyle/>
                    <a:p>
                      <a:pPr marL="0" marR="0">
                        <a:lnSpc>
                          <a:spcPct val="107000"/>
                        </a:lnSpc>
                        <a:spcBef>
                          <a:spcPts val="0"/>
                        </a:spcBef>
                        <a:spcAft>
                          <a:spcPts val="0"/>
                        </a:spcAft>
                      </a:pPr>
                      <a:r>
                        <a:rPr lang="en-US" sz="300" baseline="-25000">
                          <a:effectLst/>
                        </a:rPr>
                        <a:t>Positive emotions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3.59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2.32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4.57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3.45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4.62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3.11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4.52</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782631457"/>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 </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2.69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2.32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2.28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3.20</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873321523"/>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4.18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4.04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3.88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4.25</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016659553"/>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 </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3.52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7.48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3.44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5.25</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25635939"/>
                  </a:ext>
                </a:extLst>
              </a:tr>
              <a:tr h="36634">
                <a:tc rowSpan="4">
                  <a:txBody>
                    <a:bodyPr/>
                    <a:lstStyle/>
                    <a:p>
                      <a:pPr marL="0" marR="0">
                        <a:lnSpc>
                          <a:spcPct val="107000"/>
                        </a:lnSpc>
                        <a:spcBef>
                          <a:spcPts val="0"/>
                        </a:spcBef>
                        <a:spcAft>
                          <a:spcPts val="0"/>
                        </a:spcAft>
                      </a:pPr>
                      <a:r>
                        <a:rPr lang="en-US" sz="300" baseline="-25000" dirty="0">
                          <a:effectLst/>
                        </a:rPr>
                        <a:t>Negative emotions </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0.60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1.45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0.68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0.98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0.52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0.58</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947303952"/>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 </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0.51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0.52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0.34</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0.29</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731203714"/>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1.01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1.01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0.74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0.62</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550490935"/>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0.54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1.35</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0.56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0.65</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299146827"/>
                  </a:ext>
                </a:extLst>
              </a:tr>
              <a:tr h="36634">
                <a:tc rowSpan="4">
                  <a:txBody>
                    <a:bodyPr/>
                    <a:lstStyle/>
                    <a:p>
                      <a:pPr marL="0" marR="0">
                        <a:lnSpc>
                          <a:spcPct val="107000"/>
                        </a:lnSpc>
                        <a:spcBef>
                          <a:spcPts val="0"/>
                        </a:spcBef>
                        <a:spcAft>
                          <a:spcPts val="0"/>
                        </a:spcAft>
                      </a:pPr>
                      <a:r>
                        <a:rPr lang="en-US" sz="300" baseline="-25000" dirty="0">
                          <a:effectLst/>
                        </a:rPr>
                        <a:t>Cognitive processes </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15.22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7.52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10.77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11.43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16.05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15.71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15.51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3265975056"/>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62.65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15.40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16.92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16.68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4081581336"/>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11.91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17.55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15.21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17.56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062260732"/>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9.64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14.73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14.86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13.17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25740259"/>
                  </a:ext>
                </a:extLst>
              </a:tr>
              <a:tr h="36634">
                <a:tc rowSpan="4">
                  <a:txBody>
                    <a:bodyPr/>
                    <a:lstStyle/>
                    <a:p>
                      <a:pPr marL="0" marR="0">
                        <a:lnSpc>
                          <a:spcPct val="107000"/>
                        </a:lnSpc>
                        <a:spcBef>
                          <a:spcPts val="0"/>
                        </a:spcBef>
                        <a:spcAft>
                          <a:spcPts val="0"/>
                        </a:spcAft>
                      </a:pPr>
                      <a:r>
                        <a:rPr lang="en-US" sz="300" baseline="-25000">
                          <a:effectLst/>
                        </a:rPr>
                        <a:t>Analytic</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71.51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92.57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55.92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77.08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78.72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70.86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64.72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512975663"/>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87.33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88.95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80.46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64.43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4270961409"/>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70.42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80.25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70.23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62.72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615533583"/>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70.01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63.02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60.61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66.66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941846246"/>
                  </a:ext>
                </a:extLst>
              </a:tr>
              <a:tr h="36634">
                <a:tc rowSpan="4">
                  <a:txBody>
                    <a:bodyPr/>
                    <a:lstStyle/>
                    <a:p>
                      <a:pPr marL="0" marR="0">
                        <a:lnSpc>
                          <a:spcPct val="107000"/>
                        </a:lnSpc>
                        <a:spcBef>
                          <a:spcPts val="0"/>
                        </a:spcBef>
                        <a:spcAft>
                          <a:spcPts val="0"/>
                        </a:spcAft>
                      </a:pPr>
                      <a:r>
                        <a:rPr lang="en-US" sz="300" baseline="-25000">
                          <a:effectLst/>
                        </a:rPr>
                        <a:t>Clout</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57.97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68.17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55.45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62.45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50.80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51.88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76.54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3878673729"/>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64.48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47.93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48.10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57.69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965309234"/>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59.78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47.22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45.59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64.04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777440170"/>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62.89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57.89</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59.01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89.58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131773522"/>
                  </a:ext>
                </a:extLst>
              </a:tr>
              <a:tr h="36634">
                <a:tc rowSpan="4">
                  <a:txBody>
                    <a:bodyPr/>
                    <a:lstStyle/>
                    <a:p>
                      <a:pPr marL="0" marR="0">
                        <a:lnSpc>
                          <a:spcPct val="107000"/>
                        </a:lnSpc>
                        <a:spcBef>
                          <a:spcPts val="0"/>
                        </a:spcBef>
                        <a:spcAft>
                          <a:spcPts val="0"/>
                        </a:spcAft>
                      </a:pPr>
                      <a:r>
                        <a:rPr lang="en-US" sz="300" baseline="-25000" dirty="0">
                          <a:effectLst/>
                        </a:rPr>
                        <a:t>Authenticity</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45.14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24.84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55.66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32.48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46.00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51.27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34.03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3880354076"/>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31.07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57.39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48.53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51.61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924790230"/>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25.73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38.14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51.16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27.88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454563088"/>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41.20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45.38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53.88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33.76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4032073685"/>
                  </a:ext>
                </a:extLst>
              </a:tr>
              <a:tr h="36634">
                <a:tc rowSpan="4">
                  <a:txBody>
                    <a:bodyPr/>
                    <a:lstStyle/>
                    <a:p>
                      <a:pPr marL="0" marR="0">
                        <a:lnSpc>
                          <a:spcPct val="107000"/>
                        </a:lnSpc>
                        <a:spcBef>
                          <a:spcPts val="0"/>
                        </a:spcBef>
                        <a:spcAft>
                          <a:spcPts val="0"/>
                        </a:spcAft>
                      </a:pPr>
                      <a:r>
                        <a:rPr lang="en-US" sz="300" baseline="-25000" dirty="0">
                          <a:effectLst/>
                        </a:rPr>
                        <a:t>Emotional tone</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Total</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83.05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43.61</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63.35</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76.86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74.12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90.59</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1063678335"/>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67.03</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60.02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62.57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78.97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4146440959"/>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82.52</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80.64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82.16</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87.78</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2800055"/>
                  </a:ext>
                </a:extLst>
              </a:tr>
              <a:tr h="36634">
                <a:tc vMerge="1">
                  <a:txBody>
                    <a:bodyPr/>
                    <a:lstStyle/>
                    <a:p>
                      <a:endParaRPr lang="en-US"/>
                    </a:p>
                  </a:txBody>
                  <a:tcPr/>
                </a:tc>
                <a:tc>
                  <a:txBody>
                    <a:bodyPr/>
                    <a:lstStyle/>
                    <a:p>
                      <a:pPr marL="0" marR="0" algn="ctr">
                        <a:lnSpc>
                          <a:spcPct val="107000"/>
                        </a:lnSpc>
                        <a:spcBef>
                          <a:spcPts val="0"/>
                        </a:spcBef>
                        <a:spcAft>
                          <a:spcPts val="0"/>
                        </a:spcAft>
                      </a:pPr>
                      <a:r>
                        <a:rPr lang="en-US" sz="300" baseline="-25000">
                          <a:effectLst/>
                        </a:rPr>
                        <a:t>W14</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 </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 </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80.00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89.00</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a:effectLst/>
                        </a:rPr>
                        <a:t>78.57</a:t>
                      </a:r>
                      <a:endParaRPr lang="en-US" sz="300" baseline="-2500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tc>
                  <a:txBody>
                    <a:bodyPr/>
                    <a:lstStyle/>
                    <a:p>
                      <a:pPr marL="0" marR="0" algn="ctr">
                        <a:lnSpc>
                          <a:spcPct val="107000"/>
                        </a:lnSpc>
                        <a:spcBef>
                          <a:spcPts val="0"/>
                        </a:spcBef>
                        <a:spcAft>
                          <a:spcPts val="0"/>
                        </a:spcAft>
                      </a:pPr>
                      <a:r>
                        <a:rPr lang="en-US" sz="300" baseline="-25000" dirty="0">
                          <a:effectLst/>
                        </a:rPr>
                        <a:t>95.02</a:t>
                      </a:r>
                      <a:endParaRPr lang="en-US" sz="300" baseline="-25000" dirty="0">
                        <a:effectLst/>
                        <a:latin typeface="Calibri" panose="020F0502020204030204" pitchFamily="34" charset="0"/>
                        <a:ea typeface="SimSun" panose="02010600030101010101" pitchFamily="2" charset="-122"/>
                        <a:cs typeface="Times New Roman" panose="02020603050405020304" pitchFamily="18" charset="0"/>
                      </a:endParaRPr>
                    </a:p>
                  </a:txBody>
                  <a:tcPr marL="11236" marR="11236" marT="0" marB="0"/>
                </a:tc>
                <a:extLst>
                  <a:ext uri="{0D108BD9-81ED-4DB2-BD59-A6C34878D82A}">
                    <a16:rowId xmlns:a16="http://schemas.microsoft.com/office/drawing/2014/main" val="549954350"/>
                  </a:ext>
                </a:extLst>
              </a:tr>
            </a:tbl>
          </a:graphicData>
        </a:graphic>
      </p:graphicFrame>
      <p:graphicFrame>
        <p:nvGraphicFramePr>
          <p:cNvPr id="33" name="Chart 32">
            <a:extLst>
              <a:ext uri="{FF2B5EF4-FFF2-40B4-BE49-F238E27FC236}">
                <a16:creationId xmlns:a16="http://schemas.microsoft.com/office/drawing/2014/main" id="{A8C78795-76EA-4A81-8DEA-724105B3A882}"/>
              </a:ext>
            </a:extLst>
          </p:cNvPr>
          <p:cNvGraphicFramePr/>
          <p:nvPr>
            <p:extLst>
              <p:ext uri="{D42A27DB-BD31-4B8C-83A1-F6EECF244321}">
                <p14:modId xmlns:p14="http://schemas.microsoft.com/office/powerpoint/2010/main" val="1563680913"/>
              </p:ext>
            </p:extLst>
          </p:nvPr>
        </p:nvGraphicFramePr>
        <p:xfrm>
          <a:off x="1853614" y="2985547"/>
          <a:ext cx="1599122" cy="579121"/>
        </p:xfrm>
        <a:graphic>
          <a:graphicData uri="http://schemas.openxmlformats.org/drawingml/2006/chart">
            <c:chart xmlns:c="http://schemas.openxmlformats.org/drawingml/2006/chart" xmlns:r="http://schemas.openxmlformats.org/officeDocument/2006/relationships" r:id="rId4"/>
          </a:graphicData>
        </a:graphic>
      </p:graphicFrame>
      <p:sp>
        <p:nvSpPr>
          <p:cNvPr id="34" name="Rectangle: Rounded Corners 9">
            <a:extLst>
              <a:ext uri="{FF2B5EF4-FFF2-40B4-BE49-F238E27FC236}">
                <a16:creationId xmlns:a16="http://schemas.microsoft.com/office/drawing/2014/main" id="{CE1E91A6-623D-4ED2-B134-E4B4AB5B3891}"/>
              </a:ext>
            </a:extLst>
          </p:cNvPr>
          <p:cNvSpPr/>
          <p:nvPr/>
        </p:nvSpPr>
        <p:spPr>
          <a:xfrm>
            <a:off x="172527" y="2593361"/>
            <a:ext cx="1544129" cy="147589"/>
          </a:xfrm>
          <a:prstGeom prst="roundRect">
            <a:avLst/>
          </a:prstGeom>
          <a:solidFill>
            <a:srgbClr val="990100"/>
          </a:solidFill>
          <a:ln>
            <a:noFill/>
          </a:ln>
          <a:effectLst>
            <a:outerShdw blurRad="50800" dist="254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rPr>
              <a:t>Results</a:t>
            </a:r>
          </a:p>
        </p:txBody>
      </p:sp>
      <p:sp>
        <p:nvSpPr>
          <p:cNvPr id="35" name="TextBox 34">
            <a:extLst>
              <a:ext uri="{FF2B5EF4-FFF2-40B4-BE49-F238E27FC236}">
                <a16:creationId xmlns:a16="http://schemas.microsoft.com/office/drawing/2014/main" id="{01CC3379-4FB1-4663-9788-EC12CD60CAC1}"/>
              </a:ext>
            </a:extLst>
          </p:cNvPr>
          <p:cNvSpPr txBox="1"/>
          <p:nvPr/>
        </p:nvSpPr>
        <p:spPr>
          <a:xfrm>
            <a:off x="88935" y="2732462"/>
            <a:ext cx="1703070" cy="507831"/>
          </a:xfrm>
          <a:prstGeom prst="rect">
            <a:avLst/>
          </a:prstGeom>
          <a:noFill/>
        </p:spPr>
        <p:txBody>
          <a:bodyPr wrap="square" rtlCol="0">
            <a:spAutoFit/>
          </a:bodyPr>
          <a:lstStyle/>
          <a:p>
            <a:r>
              <a:rPr lang="en-US" sz="300" b="1" dirty="0" smtClean="0"/>
              <a:t>Participation metrics</a:t>
            </a:r>
            <a:endParaRPr lang="en-US" sz="300" b="1" dirty="0"/>
          </a:p>
          <a:p>
            <a:r>
              <a:rPr lang="en-US" sz="300" dirty="0"/>
              <a:t>During the three weeks of this analysis, 227 messages were posted in 24 days (8 days each week, from Sunday to the next Sunday), or approximately 12 posts per </a:t>
            </a:r>
            <a:r>
              <a:rPr lang="en-US" sz="300" dirty="0" smtClean="0"/>
              <a:t>day. </a:t>
            </a:r>
            <a:r>
              <a:rPr lang="en-US" sz="300" dirty="0"/>
              <a:t>The posts averaged about 123 words in length. The students who signed up to be “facilitators” for the week generated the most posts (n=62), followed by the instructor (n=44). </a:t>
            </a:r>
            <a:r>
              <a:rPr lang="en-US" sz="300" dirty="0" smtClean="0"/>
              <a:t>On </a:t>
            </a:r>
            <a:r>
              <a:rPr lang="en-US" sz="300" dirty="0"/>
              <a:t>average, facilitators posted three times as many posts as the students, whereas the instructor posted twice as many posts as the students. </a:t>
            </a:r>
            <a:r>
              <a:rPr lang="en-US" sz="300" dirty="0" smtClean="0"/>
              <a:t>Please see an example in Table 1.</a:t>
            </a:r>
          </a:p>
          <a:p>
            <a:endParaRPr lang="en-US" sz="300" dirty="0" smtClean="0"/>
          </a:p>
          <a:p>
            <a:r>
              <a:rPr lang="en-US" sz="300" dirty="0" smtClean="0"/>
              <a:t>Table 1 Number </a:t>
            </a:r>
            <a:r>
              <a:rPr lang="en-US" sz="300" dirty="0"/>
              <a:t>of posts and utterances in the discussion forum in Week 2</a:t>
            </a:r>
          </a:p>
        </p:txBody>
      </p:sp>
      <p:sp>
        <p:nvSpPr>
          <p:cNvPr id="36" name="TextBox 35">
            <a:extLst>
              <a:ext uri="{FF2B5EF4-FFF2-40B4-BE49-F238E27FC236}">
                <a16:creationId xmlns:a16="http://schemas.microsoft.com/office/drawing/2014/main" id="{F6A399FE-7EA1-4B78-B1F0-AFC16DE00730}"/>
              </a:ext>
            </a:extLst>
          </p:cNvPr>
          <p:cNvSpPr txBox="1"/>
          <p:nvPr/>
        </p:nvSpPr>
        <p:spPr>
          <a:xfrm>
            <a:off x="3654930" y="825657"/>
            <a:ext cx="1708209" cy="369332"/>
          </a:xfrm>
          <a:prstGeom prst="rect">
            <a:avLst/>
          </a:prstGeom>
          <a:noFill/>
        </p:spPr>
        <p:txBody>
          <a:bodyPr wrap="square" rtlCol="0">
            <a:spAutoFit/>
          </a:bodyPr>
          <a:lstStyle/>
          <a:p>
            <a:endParaRPr lang="en-US" sz="300" dirty="0"/>
          </a:p>
          <a:p>
            <a:r>
              <a:rPr lang="en-US" sz="300" b="1" dirty="0" smtClean="0"/>
              <a:t>RQ1: To what extent do the instructor and students participate in the online discussion?</a:t>
            </a:r>
            <a:endParaRPr lang="en-US" sz="300" b="1" dirty="0"/>
          </a:p>
          <a:p>
            <a:r>
              <a:rPr lang="en-US" sz="300" dirty="0"/>
              <a:t>All the participants actively participated in the discussion. On average, each student contributed five posts per week, which is much higher than the minimum requirement of two postings per week. Meanwhile, the instructor posted around 16 messages per week, while the weekly facilitator(s) posted 21 messages per person per </a:t>
            </a:r>
            <a:r>
              <a:rPr lang="en-US" sz="300" dirty="0" smtClean="0"/>
              <a:t>week.</a:t>
            </a:r>
            <a:endParaRPr lang="en-US" sz="300" dirty="0"/>
          </a:p>
        </p:txBody>
      </p:sp>
      <p:sp>
        <p:nvSpPr>
          <p:cNvPr id="37" name="TextBox 36">
            <a:extLst>
              <a:ext uri="{FF2B5EF4-FFF2-40B4-BE49-F238E27FC236}">
                <a16:creationId xmlns:a16="http://schemas.microsoft.com/office/drawing/2014/main" id="{F6A399FE-7EA1-4B78-B1F0-AFC16DE00730}"/>
              </a:ext>
            </a:extLst>
          </p:cNvPr>
          <p:cNvSpPr txBox="1"/>
          <p:nvPr/>
        </p:nvSpPr>
        <p:spPr>
          <a:xfrm>
            <a:off x="3654930" y="1069497"/>
            <a:ext cx="1708209" cy="323165"/>
          </a:xfrm>
          <a:prstGeom prst="rect">
            <a:avLst/>
          </a:prstGeom>
          <a:noFill/>
        </p:spPr>
        <p:txBody>
          <a:bodyPr wrap="square" rtlCol="0">
            <a:spAutoFit/>
          </a:bodyPr>
          <a:lstStyle/>
          <a:p>
            <a:endParaRPr lang="en-US" sz="300" dirty="0"/>
          </a:p>
          <a:p>
            <a:r>
              <a:rPr lang="en-US" sz="300" b="1" dirty="0" smtClean="0"/>
              <a:t>RQ2: </a:t>
            </a:r>
            <a:r>
              <a:rPr lang="en-US" sz="300" b="1" dirty="0"/>
              <a:t>How is teaching presence manifested in the discussion</a:t>
            </a:r>
            <a:r>
              <a:rPr lang="en-US" sz="300" b="1" dirty="0" smtClean="0"/>
              <a:t>?</a:t>
            </a:r>
          </a:p>
          <a:p>
            <a:r>
              <a:rPr lang="en-US" sz="300" dirty="0" smtClean="0"/>
              <a:t>Teaching </a:t>
            </a:r>
            <a:r>
              <a:rPr lang="en-US" sz="300" dirty="0"/>
              <a:t>presence was manifested in the behavior of both the instructor and the facilitators. The results of this study indicate that the facilitators were the most engaged participants in the online discussion.</a:t>
            </a:r>
          </a:p>
        </p:txBody>
      </p:sp>
      <p:sp>
        <p:nvSpPr>
          <p:cNvPr id="38" name="TextBox 37">
            <a:extLst>
              <a:ext uri="{FF2B5EF4-FFF2-40B4-BE49-F238E27FC236}">
                <a16:creationId xmlns:a16="http://schemas.microsoft.com/office/drawing/2014/main" id="{F6A399FE-7EA1-4B78-B1F0-AFC16DE00730}"/>
              </a:ext>
            </a:extLst>
          </p:cNvPr>
          <p:cNvSpPr txBox="1"/>
          <p:nvPr/>
        </p:nvSpPr>
        <p:spPr>
          <a:xfrm>
            <a:off x="3654930" y="1273625"/>
            <a:ext cx="1708209" cy="323165"/>
          </a:xfrm>
          <a:prstGeom prst="rect">
            <a:avLst/>
          </a:prstGeom>
          <a:noFill/>
        </p:spPr>
        <p:txBody>
          <a:bodyPr wrap="square" rtlCol="0">
            <a:spAutoFit/>
          </a:bodyPr>
          <a:lstStyle/>
          <a:p>
            <a:endParaRPr lang="en-US" sz="300" dirty="0"/>
          </a:p>
          <a:p>
            <a:r>
              <a:rPr lang="en-US" sz="300" b="1" dirty="0" smtClean="0"/>
              <a:t>RQ3</a:t>
            </a:r>
            <a:r>
              <a:rPr lang="en-US" sz="300" b="1" dirty="0"/>
              <a:t>: How is social presence manifested in the online discussion?</a:t>
            </a:r>
          </a:p>
          <a:p>
            <a:r>
              <a:rPr lang="en-US" sz="300" dirty="0"/>
              <a:t>Student social presence was manifested by using first person singular pronouns and authenticity words. Students showed open communication by sharing their own learning or work experiences with the community. </a:t>
            </a:r>
          </a:p>
        </p:txBody>
      </p:sp>
      <p:sp>
        <p:nvSpPr>
          <p:cNvPr id="39" name="TextBox 38">
            <a:extLst>
              <a:ext uri="{FF2B5EF4-FFF2-40B4-BE49-F238E27FC236}">
                <a16:creationId xmlns:a16="http://schemas.microsoft.com/office/drawing/2014/main" id="{F6A399FE-7EA1-4B78-B1F0-AFC16DE00730}"/>
              </a:ext>
            </a:extLst>
          </p:cNvPr>
          <p:cNvSpPr txBox="1"/>
          <p:nvPr/>
        </p:nvSpPr>
        <p:spPr>
          <a:xfrm>
            <a:off x="3654930" y="1523057"/>
            <a:ext cx="1708209" cy="415498"/>
          </a:xfrm>
          <a:prstGeom prst="rect">
            <a:avLst/>
          </a:prstGeom>
          <a:noFill/>
        </p:spPr>
        <p:txBody>
          <a:bodyPr wrap="square" rtlCol="0">
            <a:spAutoFit/>
          </a:bodyPr>
          <a:lstStyle/>
          <a:p>
            <a:r>
              <a:rPr lang="en-US" sz="300" b="1" dirty="0"/>
              <a:t>RQ4: How is student cognitive presence manifested in the online discussion? </a:t>
            </a:r>
          </a:p>
          <a:p>
            <a:r>
              <a:rPr lang="en-US" sz="300" dirty="0" smtClean="0"/>
              <a:t>Garrison </a:t>
            </a:r>
            <a:r>
              <a:rPr lang="en-US" sz="300" dirty="0"/>
              <a:t>et al. (2001) categorized cognitive presence into four phases: (1) the problem definition, (2) exploration of different ideas, (3) construction of the meaning of the solutions, and (d) selection of the best solutions. In this study, the first phase was mainly initiated by the instructor and the facilitator through raising discussion questions. The exploration phase involved providing evidence through acts of ‘informing.’ The construction of meaning was manifested by ‘elaboration.’ And the selection of best solutions was mainly in the form of ‘claims</a:t>
            </a:r>
            <a:r>
              <a:rPr lang="en-US" sz="300" dirty="0" smtClean="0"/>
              <a:t>.’</a:t>
            </a:r>
            <a:endParaRPr lang="en-US" sz="300" dirty="0"/>
          </a:p>
        </p:txBody>
      </p:sp>
      <p:graphicFrame>
        <p:nvGraphicFramePr>
          <p:cNvPr id="2" name="Table 1"/>
          <p:cNvGraphicFramePr>
            <a:graphicFrameLocks noGrp="1"/>
          </p:cNvGraphicFramePr>
          <p:nvPr>
            <p:extLst>
              <p:ext uri="{D42A27DB-BD31-4B8C-83A1-F6EECF244321}">
                <p14:modId xmlns:p14="http://schemas.microsoft.com/office/powerpoint/2010/main" val="891552990"/>
              </p:ext>
            </p:extLst>
          </p:nvPr>
        </p:nvGraphicFramePr>
        <p:xfrm>
          <a:off x="179932" y="3220274"/>
          <a:ext cx="1473393" cy="342002"/>
        </p:xfrm>
        <a:graphic>
          <a:graphicData uri="http://schemas.openxmlformats.org/drawingml/2006/table">
            <a:tbl>
              <a:tblPr firstRow="1" bandRow="1">
                <a:tableStyleId>{7E9639D4-E3E2-4D34-9284-5A2195B3D0D7}</a:tableStyleId>
              </a:tblPr>
              <a:tblGrid>
                <a:gridCol w="230732">
                  <a:extLst>
                    <a:ext uri="{9D8B030D-6E8A-4147-A177-3AD203B41FA5}">
                      <a16:colId xmlns:a16="http://schemas.microsoft.com/office/drawing/2014/main" val="3248562242"/>
                    </a:ext>
                  </a:extLst>
                </a:gridCol>
                <a:gridCol w="266700">
                  <a:extLst>
                    <a:ext uri="{9D8B030D-6E8A-4147-A177-3AD203B41FA5}">
                      <a16:colId xmlns:a16="http://schemas.microsoft.com/office/drawing/2014/main" val="2191932084"/>
                    </a:ext>
                  </a:extLst>
                </a:gridCol>
                <a:gridCol w="205740">
                  <a:extLst>
                    <a:ext uri="{9D8B030D-6E8A-4147-A177-3AD203B41FA5}">
                      <a16:colId xmlns:a16="http://schemas.microsoft.com/office/drawing/2014/main" val="1292373778"/>
                    </a:ext>
                  </a:extLst>
                </a:gridCol>
                <a:gridCol w="241935">
                  <a:extLst>
                    <a:ext uri="{9D8B030D-6E8A-4147-A177-3AD203B41FA5}">
                      <a16:colId xmlns:a16="http://schemas.microsoft.com/office/drawing/2014/main" val="2827342627"/>
                    </a:ext>
                  </a:extLst>
                </a:gridCol>
                <a:gridCol w="240030">
                  <a:extLst>
                    <a:ext uri="{9D8B030D-6E8A-4147-A177-3AD203B41FA5}">
                      <a16:colId xmlns:a16="http://schemas.microsoft.com/office/drawing/2014/main" val="2982044586"/>
                    </a:ext>
                  </a:extLst>
                </a:gridCol>
                <a:gridCol w="288256">
                  <a:extLst>
                    <a:ext uri="{9D8B030D-6E8A-4147-A177-3AD203B41FA5}">
                      <a16:colId xmlns:a16="http://schemas.microsoft.com/office/drawing/2014/main" val="2157349443"/>
                    </a:ext>
                  </a:extLst>
                </a:gridCol>
              </a:tblGrid>
              <a:tr h="35571">
                <a:tc>
                  <a:txBody>
                    <a:bodyPr/>
                    <a:lstStyle/>
                    <a:p>
                      <a:pPr marL="0" marR="0">
                        <a:lnSpc>
                          <a:spcPct val="107000"/>
                        </a:lnSpc>
                        <a:spcBef>
                          <a:spcPts val="0"/>
                        </a:spcBef>
                        <a:spcAft>
                          <a:spcPts val="0"/>
                        </a:spcAft>
                      </a:pPr>
                      <a:r>
                        <a:rPr lang="en-US" sz="200" dirty="0">
                          <a:effectLst/>
                        </a:rPr>
                        <a:t>Role</a:t>
                      </a:r>
                      <a:endParaRPr lang="en-US" sz="200" dirty="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nSpc>
                          <a:spcPct val="107000"/>
                        </a:lnSpc>
                        <a:spcBef>
                          <a:spcPts val="0"/>
                        </a:spcBef>
                        <a:spcAft>
                          <a:spcPts val="0"/>
                        </a:spcAft>
                      </a:pPr>
                      <a:r>
                        <a:rPr lang="en-US" sz="200">
                          <a:effectLst/>
                        </a:rPr>
                        <a:t>Participants</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Total posts</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Avg. posts per person</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Total utterances</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Avg. utterances per person</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extLst>
                  <a:ext uri="{0D108BD9-81ED-4DB2-BD59-A6C34878D82A}">
                    <a16:rowId xmlns:a16="http://schemas.microsoft.com/office/drawing/2014/main" val="3801830084"/>
                  </a:ext>
                </a:extLst>
              </a:tr>
              <a:tr h="48817">
                <a:tc>
                  <a:txBody>
                    <a:bodyPr/>
                    <a:lstStyle/>
                    <a:p>
                      <a:pPr marL="0" marR="0">
                        <a:lnSpc>
                          <a:spcPct val="107000"/>
                        </a:lnSpc>
                        <a:spcBef>
                          <a:spcPts val="0"/>
                        </a:spcBef>
                        <a:spcAft>
                          <a:spcPts val="0"/>
                        </a:spcAft>
                      </a:pPr>
                      <a:r>
                        <a:rPr lang="en-US" sz="200">
                          <a:effectLst/>
                        </a:rPr>
                        <a:t>Instructor</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nSpc>
                          <a:spcPct val="107000"/>
                        </a:lnSpc>
                        <a:spcBef>
                          <a:spcPts val="0"/>
                        </a:spcBef>
                        <a:spcAft>
                          <a:spcPts val="0"/>
                        </a:spcAft>
                      </a:pPr>
                      <a:r>
                        <a:rPr lang="en-US" sz="200">
                          <a:effectLst/>
                        </a:rPr>
                        <a:t>Male (1)</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11</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11</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62</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62</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extLst>
                  <a:ext uri="{0D108BD9-81ED-4DB2-BD59-A6C34878D82A}">
                    <a16:rowId xmlns:a16="http://schemas.microsoft.com/office/drawing/2014/main" val="4226870556"/>
                  </a:ext>
                </a:extLst>
              </a:tr>
              <a:tr h="48817">
                <a:tc>
                  <a:txBody>
                    <a:bodyPr/>
                    <a:lstStyle/>
                    <a:p>
                      <a:pPr marL="0" marR="0">
                        <a:lnSpc>
                          <a:spcPct val="107000"/>
                        </a:lnSpc>
                        <a:spcBef>
                          <a:spcPts val="0"/>
                        </a:spcBef>
                        <a:spcAft>
                          <a:spcPts val="0"/>
                        </a:spcAft>
                      </a:pPr>
                      <a:r>
                        <a:rPr lang="en-US" sz="200">
                          <a:effectLst/>
                        </a:rPr>
                        <a:t>Facilitator </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nSpc>
                          <a:spcPct val="107000"/>
                        </a:lnSpc>
                        <a:spcBef>
                          <a:spcPts val="0"/>
                        </a:spcBef>
                        <a:spcAft>
                          <a:spcPts val="0"/>
                        </a:spcAft>
                      </a:pPr>
                      <a:r>
                        <a:rPr lang="en-US" sz="200">
                          <a:effectLst/>
                        </a:rPr>
                        <a:t>Male (1)</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dirty="0">
                          <a:effectLst/>
                        </a:rPr>
                        <a:t>11</a:t>
                      </a:r>
                      <a:endParaRPr lang="en-US" sz="200" dirty="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11</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53</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53</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extLst>
                  <a:ext uri="{0D108BD9-81ED-4DB2-BD59-A6C34878D82A}">
                    <a16:rowId xmlns:a16="http://schemas.microsoft.com/office/drawing/2014/main" val="281919151"/>
                  </a:ext>
                </a:extLst>
              </a:tr>
              <a:tr h="48817">
                <a:tc rowSpan="2">
                  <a:txBody>
                    <a:bodyPr/>
                    <a:lstStyle/>
                    <a:p>
                      <a:pPr marL="0" marR="0">
                        <a:lnSpc>
                          <a:spcPct val="107000"/>
                        </a:lnSpc>
                        <a:spcBef>
                          <a:spcPts val="0"/>
                        </a:spcBef>
                        <a:spcAft>
                          <a:spcPts val="0"/>
                        </a:spcAft>
                      </a:pPr>
                      <a:r>
                        <a:rPr lang="en-US" sz="200">
                          <a:effectLst/>
                        </a:rPr>
                        <a:t>Students</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nSpc>
                          <a:spcPct val="107000"/>
                        </a:lnSpc>
                        <a:spcBef>
                          <a:spcPts val="0"/>
                        </a:spcBef>
                        <a:spcAft>
                          <a:spcPts val="0"/>
                        </a:spcAft>
                      </a:pPr>
                      <a:r>
                        <a:rPr lang="en-US" sz="200">
                          <a:effectLst/>
                        </a:rPr>
                        <a:t>Female (11)</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43</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3.9</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360</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32.7</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extLst>
                  <a:ext uri="{0D108BD9-81ED-4DB2-BD59-A6C34878D82A}">
                    <a16:rowId xmlns:a16="http://schemas.microsoft.com/office/drawing/2014/main" val="1612673236"/>
                  </a:ext>
                </a:extLst>
              </a:tr>
              <a:tr h="48817">
                <a:tc vMerge="1">
                  <a:txBody>
                    <a:bodyPr/>
                    <a:lstStyle/>
                    <a:p>
                      <a:endParaRPr lang="en-US"/>
                    </a:p>
                  </a:txBody>
                  <a:tcPr/>
                </a:tc>
                <a:tc>
                  <a:txBody>
                    <a:bodyPr/>
                    <a:lstStyle/>
                    <a:p>
                      <a:pPr marL="0" marR="0">
                        <a:lnSpc>
                          <a:spcPct val="107000"/>
                        </a:lnSpc>
                        <a:spcBef>
                          <a:spcPts val="0"/>
                        </a:spcBef>
                        <a:spcAft>
                          <a:spcPts val="0"/>
                        </a:spcAft>
                      </a:pPr>
                      <a:r>
                        <a:rPr lang="en-US" sz="200">
                          <a:effectLst/>
                        </a:rPr>
                        <a:t>Male (2)</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9</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4.5</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64</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dirty="0">
                          <a:effectLst/>
                        </a:rPr>
                        <a:t>32</a:t>
                      </a:r>
                      <a:endParaRPr lang="en-US" sz="200" dirty="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extLst>
                  <a:ext uri="{0D108BD9-81ED-4DB2-BD59-A6C34878D82A}">
                    <a16:rowId xmlns:a16="http://schemas.microsoft.com/office/drawing/2014/main" val="2298703268"/>
                  </a:ext>
                </a:extLst>
              </a:tr>
              <a:tr h="48817">
                <a:tc>
                  <a:txBody>
                    <a:bodyPr/>
                    <a:lstStyle/>
                    <a:p>
                      <a:pPr marL="0" marR="0">
                        <a:lnSpc>
                          <a:spcPct val="107000"/>
                        </a:lnSpc>
                        <a:spcBef>
                          <a:spcPts val="0"/>
                        </a:spcBef>
                        <a:spcAft>
                          <a:spcPts val="0"/>
                        </a:spcAft>
                      </a:pPr>
                      <a:r>
                        <a:rPr lang="en-US" sz="200">
                          <a:effectLst/>
                        </a:rPr>
                        <a:t>Total</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nSpc>
                          <a:spcPct val="107000"/>
                        </a:lnSpc>
                        <a:spcBef>
                          <a:spcPts val="0"/>
                        </a:spcBef>
                        <a:spcAft>
                          <a:spcPts val="0"/>
                        </a:spcAft>
                      </a:pPr>
                      <a:r>
                        <a:rPr lang="en-US" sz="200" dirty="0">
                          <a:effectLst/>
                        </a:rPr>
                        <a:t>15</a:t>
                      </a:r>
                      <a:endParaRPr lang="en-US" sz="200" dirty="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dirty="0">
                          <a:effectLst/>
                        </a:rPr>
                        <a:t>74</a:t>
                      </a:r>
                      <a:endParaRPr lang="en-US" sz="200" dirty="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4.9</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a:effectLst/>
                        </a:rPr>
                        <a:t>539</a:t>
                      </a:r>
                      <a:endParaRPr lang="en-US" sz="20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tc>
                  <a:txBody>
                    <a:bodyPr/>
                    <a:lstStyle/>
                    <a:p>
                      <a:pPr marL="0" marR="0" algn="ctr">
                        <a:lnSpc>
                          <a:spcPct val="107000"/>
                        </a:lnSpc>
                        <a:spcBef>
                          <a:spcPts val="0"/>
                        </a:spcBef>
                        <a:spcAft>
                          <a:spcPts val="0"/>
                        </a:spcAft>
                      </a:pPr>
                      <a:r>
                        <a:rPr lang="en-US" sz="200" dirty="0">
                          <a:effectLst/>
                        </a:rPr>
                        <a:t>35.9</a:t>
                      </a:r>
                      <a:endParaRPr lang="en-US" sz="200" dirty="0">
                        <a:effectLst/>
                        <a:latin typeface="Calibri" panose="020F0502020204030204" pitchFamily="34" charset="0"/>
                        <a:ea typeface="SimSun" panose="02010600030101010101" pitchFamily="2" charset="-122"/>
                        <a:cs typeface="Times New Roman" panose="02020603050405020304" pitchFamily="18" charset="0"/>
                      </a:endParaRPr>
                    </a:p>
                  </a:txBody>
                  <a:tcPr marL="59203" marR="59203" marT="0" marB="0"/>
                </a:tc>
                <a:extLst>
                  <a:ext uri="{0D108BD9-81ED-4DB2-BD59-A6C34878D82A}">
                    <a16:rowId xmlns:a16="http://schemas.microsoft.com/office/drawing/2014/main" val="2997666915"/>
                  </a:ext>
                </a:extLst>
              </a:tr>
            </a:tbl>
          </a:graphicData>
        </a:graphic>
      </p:graphicFrame>
      <p:sp>
        <p:nvSpPr>
          <p:cNvPr id="3" name="Rectangle 2"/>
          <p:cNvSpPr/>
          <p:nvPr/>
        </p:nvSpPr>
        <p:spPr>
          <a:xfrm>
            <a:off x="4470964" y="41134"/>
            <a:ext cx="1226688" cy="400110"/>
          </a:xfrm>
          <a:prstGeom prst="rect">
            <a:avLst/>
          </a:prstGeom>
          <a:noFill/>
        </p:spPr>
        <p:txBody>
          <a:bodyPr wrap="square" lIns="91440" tIns="45720" rIns="91440" bIns="45720">
            <a:spAutoFit/>
            <a:scene3d>
              <a:camera prst="obliqueTopLeft"/>
              <a:lightRig rig="threePt" dir="t"/>
            </a:scene3d>
          </a:bodyPr>
          <a:lstStyle/>
          <a:p>
            <a:pPr algn="ctr"/>
            <a:r>
              <a:rPr lang="en-US" sz="2000" b="1" cap="none" spc="0" dirty="0" smtClean="0">
                <a:ln w="6600">
                  <a:solidFill>
                    <a:srgbClr val="990100"/>
                  </a:solidFill>
                  <a:prstDash val="solid"/>
                </a:ln>
                <a:solidFill>
                  <a:srgbClr val="FFFFFF"/>
                </a:solidFill>
                <a:effectLst>
                  <a:outerShdw dist="38100" dir="2700000" algn="tl" rotWithShape="0">
                    <a:schemeClr val="accent2"/>
                  </a:outerShdw>
                  <a:reflection blurRad="6350" stA="55000" endA="300" endPos="45500" dir="5400000" sy="-100000" algn="bl" rotWithShape="0"/>
                </a:effectLst>
              </a:rPr>
              <a:t>CMC</a:t>
            </a:r>
            <a:endParaRPr lang="en-US" sz="2000" b="1" cap="none" spc="0" dirty="0">
              <a:ln w="6600">
                <a:solidFill>
                  <a:srgbClr val="990100"/>
                </a:solidFill>
                <a:prstDash val="solid"/>
              </a:ln>
              <a:solidFill>
                <a:srgbClr val="FFFFFF"/>
              </a:solidFill>
              <a:effectLst>
                <a:outerShdw dist="38100" dir="2700000" algn="tl" rotWithShape="0">
                  <a:schemeClr val="accent2"/>
                </a:outerShdw>
                <a:reflection blurRad="6350" stA="55000" endA="300" endPos="45500" dir="5400000" sy="-100000" algn="bl" rotWithShape="0"/>
              </a:effectLst>
            </a:endParaRPr>
          </a:p>
        </p:txBody>
      </p:sp>
    </p:spTree>
    <p:extLst>
      <p:ext uri="{BB962C8B-B14F-4D97-AF65-F5344CB8AC3E}">
        <p14:creationId xmlns:p14="http://schemas.microsoft.com/office/powerpoint/2010/main" val="1318815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2143</TotalTime>
  <Words>1960</Words>
  <Application>Microsoft Office PowerPoint</Application>
  <PresentationFormat>Custom</PresentationFormat>
  <Paragraphs>405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SimSun</vt: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implementing methods in a study of ID practice</dc:title>
  <dc:creator>Ahmed Lachheb</dc:creator>
  <cp:lastModifiedBy>Zhu, Meina</cp:lastModifiedBy>
  <cp:revision>128</cp:revision>
  <dcterms:created xsi:type="dcterms:W3CDTF">2017-10-19T12:45:28Z</dcterms:created>
  <dcterms:modified xsi:type="dcterms:W3CDTF">2018-10-17T21:40:13Z</dcterms:modified>
</cp:coreProperties>
</file>