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5143500" type="screen16x9"/>
  <p:notesSz cx="6858000" cy="9144000"/>
  <p:embeddedFontLst>
    <p:embeddedFont>
      <p:font typeface="Proxima Nova"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F383674-101C-4D18-9714-CDFF404E9F99}">
  <a:tblStyle styleId="{5F383674-101C-4D18-9714-CDFF404E9F9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1"/>
    <p:restoredTop sz="94599"/>
  </p:normalViewPr>
  <p:slideViewPr>
    <p:cSldViewPr snapToGrid="0" snapToObjects="1">
      <p:cViewPr varScale="1">
        <p:scale>
          <a:sx n="135" d="100"/>
          <a:sy n="135" d="100"/>
        </p:scale>
        <p:origin x="17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A3B4CD6B-B918-4BC9-8E05-8AEF06A73075}"/>
    <pc:docChg chg="modSld">
      <pc:chgData name="" userId="" providerId="" clId="Web-{A3B4CD6B-B918-4BC9-8E05-8AEF06A73075}" dt="2018-10-22T22:50:05.511" v="17" actId="14100"/>
      <pc:docMkLst>
        <pc:docMk/>
      </pc:docMkLst>
      <pc:sldChg chg="modSp">
        <pc:chgData name="" userId="" providerId="" clId="Web-{A3B4CD6B-B918-4BC9-8E05-8AEF06A73075}" dt="2018-10-22T22:48:54.698" v="1" actId="14100"/>
        <pc:sldMkLst>
          <pc:docMk/>
          <pc:sldMk cId="0" sldId="256"/>
        </pc:sldMkLst>
        <pc:spChg chg="mod">
          <ac:chgData name="" userId="" providerId="" clId="Web-{A3B4CD6B-B918-4BC9-8E05-8AEF06A73075}" dt="2018-10-22T22:48:54.698" v="1" actId="14100"/>
          <ac:spMkLst>
            <pc:docMk/>
            <pc:sldMk cId="0" sldId="256"/>
            <ac:spMk id="59" creationId="{00000000-0000-0000-0000-000000000000}"/>
          </ac:spMkLst>
        </pc:spChg>
      </pc:sldChg>
      <pc:sldChg chg="modSp">
        <pc:chgData name="" userId="" providerId="" clId="Web-{A3B4CD6B-B918-4BC9-8E05-8AEF06A73075}" dt="2018-10-22T22:50:05.511" v="17" actId="14100"/>
        <pc:sldMkLst>
          <pc:docMk/>
          <pc:sldMk cId="0" sldId="257"/>
        </pc:sldMkLst>
        <pc:spChg chg="mod">
          <ac:chgData name="" userId="" providerId="" clId="Web-{A3B4CD6B-B918-4BC9-8E05-8AEF06A73075}" dt="2018-10-22T22:50:05.511" v="17" actId="14100"/>
          <ac:spMkLst>
            <pc:docMk/>
            <pc:sldMk cId="0" sldId="257"/>
            <ac:spMk id="69" creationId="{00000000-0000-0000-0000-000000000000}"/>
          </ac:spMkLst>
        </pc:spChg>
      </pc:sldChg>
      <pc:sldChg chg="modSp">
        <pc:chgData name="" userId="" providerId="" clId="Web-{A3B4CD6B-B918-4BC9-8E05-8AEF06A73075}" dt="2018-10-22T22:49:37.917" v="15" actId="20577"/>
        <pc:sldMkLst>
          <pc:docMk/>
          <pc:sldMk cId="0" sldId="279"/>
        </pc:sldMkLst>
        <pc:spChg chg="mod">
          <ac:chgData name="" userId="" providerId="" clId="Web-{A3B4CD6B-B918-4BC9-8E05-8AEF06A73075}" dt="2018-10-22T22:49:37.917" v="15" actId="20577"/>
          <ac:spMkLst>
            <pc:docMk/>
            <pc:sldMk cId="0" sldId="279"/>
            <ac:spMk id="24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d9c45342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d9c45342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91ad1e848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91ad1e848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91ad1e848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91ad1e848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91ad1e848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91ad1e848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91ad1e848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91ad1e848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91ad1e848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91ad1e848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3ae2318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3ae2318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ae5b19e8_0_1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ae5b19e8_0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3ae2318f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3ae2318f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3ae2318fd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3ae2318fd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3ae2318fd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3ae2318f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Times New Roman"/>
                <a:ea typeface="Times New Roman"/>
                <a:cs typeface="Times New Roman"/>
                <a:sym typeface="Times New Roman"/>
              </a:rPr>
              <a:t>This captures the “state of e-readiness” of countries by measuring the availability and adoption of  ICT, connectivity and technology infrastructure, the “quality” of broadband and mobile connections, broadband affordability, Internet penetration, and education level of the population</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4120dc864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4120dc864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3ae2318fd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3ae2318fd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3ae5b19e8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3ae5b19e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3ae5b19e8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3ae5b19e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ae5b19e8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3ae5b19e8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3ae5b19e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3ae5b19e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3ae5b19e8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3ae5b19e8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3ae5b19e8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13ae5b19e8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3ae5b19e8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3ae5b19e8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4120dc864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4120dc864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4120dc864_1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4120dc864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91ad1e848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91ad1e848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4120dc864_1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4120dc864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44120dc864_1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44120dc864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44120dc864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44120dc864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44120dc864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44120dc86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44b81c31d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44b81c31d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44b81c31d8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44b81c31d8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44b81c31d8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44b81c31d8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44b81c31d8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44b81c31d8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44b81c31d8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44b81c31d8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https://teachonline.ca/tools-trends/blended-learning-successful-design-delivery-and-student-engagement/making-sense-blended-learning-treasuring-older-tradition-or-finding-better-future</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44120dc864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44120dc86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91ad1e848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91ad1e848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ae5b19e8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3ae5b19e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91ad1e848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91ad1e84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91ad1e848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91ad1e848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91ad1e848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91ad1e848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91ad1e848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91ad1e848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jolt.merlot.org/vol6no1/parker_0310.pdf" TargetMode="External"/><Relationship Id="rId3" Type="http://schemas.openxmlformats.org/officeDocument/2006/relationships/hyperlink" Target="https://webpages.uncc.edu/fmartin3/site2018/publications.html" TargetMode="External"/><Relationship Id="rId7" Type="http://schemas.openxmlformats.org/officeDocument/2006/relationships/hyperlink" Target="http://www.itdl.org/Journal/Feb_11/Feb_11.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www.irrodl.org/index.php/irrodl/article/view/1174/2253" TargetMode="External"/><Relationship Id="rId5" Type="http://schemas.openxmlformats.org/officeDocument/2006/relationships/hyperlink" Target="http://www.ejel.org/issue/download.html?idArticle=240" TargetMode="External"/><Relationship Id="rId4" Type="http://schemas.openxmlformats.org/officeDocument/2006/relationships/hyperlink" Target="http://jolt.merlot.org/vol10no2/martin_0614.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461550" y="474050"/>
            <a:ext cx="5586450" cy="236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dirty="0"/>
              <a:t> </a:t>
            </a:r>
            <a:endParaRPr sz="3000" dirty="0"/>
          </a:p>
          <a:p>
            <a:pPr marL="0" lvl="0" indent="0" algn="l" rtl="0">
              <a:spcBef>
                <a:spcPts val="0"/>
              </a:spcBef>
              <a:spcAft>
                <a:spcPts val="0"/>
              </a:spcAft>
              <a:buNone/>
            </a:pPr>
            <a:r>
              <a:rPr lang="en" sz="3000" dirty="0"/>
              <a:t>Systematic Review of </a:t>
            </a:r>
            <a:br>
              <a:rPr lang="en" sz="3000" dirty="0"/>
            </a:br>
            <a:r>
              <a:rPr lang="en" sz="2800" b="1" dirty="0">
                <a:solidFill>
                  <a:srgbClr val="F1C232"/>
                </a:solidFill>
              </a:rPr>
              <a:t>TWO DECADES (1995 to 2014)</a:t>
            </a:r>
            <a:r>
              <a:rPr lang="en" sz="2800" b="1" dirty="0"/>
              <a:t> </a:t>
            </a:r>
            <a:br>
              <a:rPr lang="en" sz="2800" b="1" dirty="0"/>
            </a:br>
            <a:r>
              <a:rPr lang="en" sz="3000" dirty="0"/>
              <a:t>of research on </a:t>
            </a:r>
            <a:br>
              <a:rPr lang="en" sz="3000" dirty="0"/>
            </a:br>
            <a:r>
              <a:rPr lang="en" sz="2800" b="1" dirty="0">
                <a:solidFill>
                  <a:srgbClr val="39D2BD"/>
                </a:solidFill>
              </a:rPr>
              <a:t>SYNCHRONOUS ONLINE LEARNING</a:t>
            </a:r>
            <a:endParaRPr sz="2800" b="1" dirty="0">
              <a:solidFill>
                <a:srgbClr val="39D2BD"/>
              </a:solidFill>
            </a:endParaRPr>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Your company tagline</a:t>
            </a:r>
            <a:endParaRPr/>
          </a:p>
        </p:txBody>
      </p:sp>
      <p:pic>
        <p:nvPicPr>
          <p:cNvPr id="61" name="Google Shape;61;p13" descr="Image result"/>
          <p:cNvPicPr preferRelativeResize="0"/>
          <p:nvPr/>
        </p:nvPicPr>
        <p:blipFill rotWithShape="1">
          <a:blip r:embed="rId3">
            <a:alphaModFix/>
          </a:blip>
          <a:srcRect t="24044" b="40982"/>
          <a:stretch/>
        </p:blipFill>
        <p:spPr>
          <a:xfrm>
            <a:off x="0" y="3012500"/>
            <a:ext cx="9144001" cy="2131001"/>
          </a:xfrm>
          <a:prstGeom prst="rect">
            <a:avLst/>
          </a:prstGeom>
          <a:noFill/>
          <a:ln>
            <a:noFill/>
          </a:ln>
        </p:spPr>
      </p:pic>
      <p:sp>
        <p:nvSpPr>
          <p:cNvPr id="62" name="Google Shape;62;p13"/>
          <p:cNvSpPr/>
          <p:nvPr/>
        </p:nvSpPr>
        <p:spPr>
          <a:xfrm>
            <a:off x="6234450" y="0"/>
            <a:ext cx="2909400" cy="3012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txBox="1"/>
          <p:nvPr/>
        </p:nvSpPr>
        <p:spPr>
          <a:xfrm>
            <a:off x="6370700" y="500075"/>
            <a:ext cx="2773200" cy="236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Florence Martin, Ph.D.</a:t>
            </a:r>
            <a:endParaRPr dirty="0"/>
          </a:p>
          <a:p>
            <a:pPr marL="0" lvl="0" indent="0" algn="l" rtl="0">
              <a:spcBef>
                <a:spcPts val="0"/>
              </a:spcBef>
              <a:spcAft>
                <a:spcPts val="0"/>
              </a:spcAft>
              <a:buNone/>
            </a:pPr>
            <a:r>
              <a:rPr lang="en" sz="1100" dirty="0"/>
              <a:t>Professor</a:t>
            </a:r>
            <a:endParaRPr sz="1100" dirty="0"/>
          </a:p>
          <a:p>
            <a:pPr marL="0" lvl="0" indent="0" algn="l" rtl="0">
              <a:spcBef>
                <a:spcPts val="0"/>
              </a:spcBef>
              <a:spcAft>
                <a:spcPts val="0"/>
              </a:spcAft>
              <a:buNone/>
            </a:pPr>
            <a:r>
              <a:rPr lang="en" sz="1100" dirty="0"/>
              <a:t>University of North Carolina at Charlotte</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 dirty="0"/>
              <a:t>Lynn </a:t>
            </a:r>
            <a:r>
              <a:rPr lang="en" dirty="0" err="1"/>
              <a:t>Ahlgrim-Delzell</a:t>
            </a:r>
            <a:r>
              <a:rPr lang="en" dirty="0"/>
              <a:t>, Ph.D.</a:t>
            </a:r>
            <a:endParaRPr dirty="0"/>
          </a:p>
          <a:p>
            <a:pPr marL="0" lvl="0" indent="0" algn="l" rtl="0">
              <a:spcBef>
                <a:spcPts val="0"/>
              </a:spcBef>
              <a:spcAft>
                <a:spcPts val="0"/>
              </a:spcAft>
              <a:buNone/>
            </a:pPr>
            <a:r>
              <a:rPr lang="en" sz="1100" dirty="0"/>
              <a:t>Associate Professor</a:t>
            </a:r>
            <a:endParaRPr sz="1100" dirty="0"/>
          </a:p>
          <a:p>
            <a:pPr marL="0" lvl="0" indent="0" algn="l" rtl="0">
              <a:spcBef>
                <a:spcPts val="0"/>
              </a:spcBef>
              <a:spcAft>
                <a:spcPts val="0"/>
              </a:spcAft>
              <a:buNone/>
            </a:pPr>
            <a:r>
              <a:rPr lang="en" sz="1100" dirty="0"/>
              <a:t>University of North Carolina at Charlotte</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 dirty="0"/>
              <a:t>Kiran </a:t>
            </a:r>
            <a:r>
              <a:rPr lang="en" dirty="0" err="1"/>
              <a:t>Budhrani</a:t>
            </a:r>
            <a:endParaRPr dirty="0"/>
          </a:p>
          <a:p>
            <a:pPr marL="0" lvl="0" indent="0" algn="l" rtl="0">
              <a:spcBef>
                <a:spcPts val="0"/>
              </a:spcBef>
              <a:spcAft>
                <a:spcPts val="0"/>
              </a:spcAft>
              <a:buNone/>
            </a:pPr>
            <a:r>
              <a:rPr lang="en" sz="1100" dirty="0"/>
              <a:t>Doctoral Candidate</a:t>
            </a:r>
            <a:endParaRPr sz="1100" dirty="0"/>
          </a:p>
          <a:p>
            <a:pPr marL="0" lvl="0" indent="0" algn="l" rtl="0">
              <a:spcBef>
                <a:spcPts val="0"/>
              </a:spcBef>
              <a:spcAft>
                <a:spcPts val="0"/>
              </a:spcAft>
              <a:buNone/>
            </a:pPr>
            <a:r>
              <a:rPr lang="en" sz="1100" dirty="0"/>
              <a:t>University of North Carolina at Charlotte</a:t>
            </a: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Purpose and Research Questions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Need for a Systematic Review</a:t>
            </a:r>
            <a:endParaRPr/>
          </a:p>
        </p:txBody>
      </p:sp>
      <p:sp>
        <p:nvSpPr>
          <p:cNvPr id="128" name="Google Shape;128;p23"/>
          <p:cNvSpPr txBox="1">
            <a:spLocks noGrp="1"/>
          </p:cNvSpPr>
          <p:nvPr>
            <p:ph type="body" idx="1"/>
          </p:nvPr>
        </p:nvSpPr>
        <p:spPr>
          <a:xfrm>
            <a:off x="311700" y="1152475"/>
            <a:ext cx="70197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This systematic review summarizes research on synchronous online learning from</a:t>
            </a:r>
            <a:r>
              <a:rPr lang="en" b="1"/>
              <a:t> 1995 to 2014</a:t>
            </a:r>
            <a:endParaRPr b="1"/>
          </a:p>
          <a:p>
            <a:pPr marL="914400" lvl="1" indent="-342900" algn="l" rtl="0">
              <a:spcBef>
                <a:spcPts val="0"/>
              </a:spcBef>
              <a:spcAft>
                <a:spcPts val="0"/>
              </a:spcAft>
              <a:buSzPts val="1800"/>
              <a:buChar char="○"/>
            </a:pPr>
            <a:r>
              <a:rPr lang="en"/>
              <a:t>1995 - Internet was commercialized in 1995 and had a drastic impact on education</a:t>
            </a:r>
            <a:endParaRPr/>
          </a:p>
          <a:p>
            <a:pPr marL="914400" lvl="1" indent="-317500" algn="l" rtl="0">
              <a:spcBef>
                <a:spcPts val="0"/>
              </a:spcBef>
              <a:spcAft>
                <a:spcPts val="0"/>
              </a:spcAft>
              <a:buSzPts val="1400"/>
              <a:buChar char="○"/>
            </a:pPr>
            <a:r>
              <a:rPr lang="en" sz="1400"/>
              <a:t>2014 - formed two decades of research</a:t>
            </a:r>
            <a:br>
              <a:rPr lang="en"/>
            </a:br>
            <a:endParaRPr>
              <a:solidFill>
                <a:schemeClr val="dk2"/>
              </a:solidFill>
            </a:endParaRPr>
          </a:p>
          <a:p>
            <a:pPr marL="457200" lvl="0" indent="-342900" algn="l" rtl="0">
              <a:spcBef>
                <a:spcPts val="0"/>
              </a:spcBef>
              <a:spcAft>
                <a:spcPts val="0"/>
              </a:spcAft>
              <a:buSzPts val="1800"/>
              <a:buChar char="●"/>
            </a:pPr>
            <a:r>
              <a:rPr lang="en"/>
              <a:t>Meta-analysis and systematic reviews have been conducted in distance education and online learning, but there are </a:t>
            </a:r>
            <a:r>
              <a:rPr lang="en">
                <a:solidFill>
                  <a:schemeClr val="dk2"/>
                </a:solidFill>
              </a:rPr>
              <a:t>no meta-analysis or systematic reviews that examine synchronous online learning</a:t>
            </a:r>
            <a:r>
              <a:rPr lang="en"/>
              <a:t>.</a:t>
            </a:r>
            <a:br>
              <a:rPr lang="en"/>
            </a:b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Questions</a:t>
            </a:r>
            <a:endParaRPr/>
          </a:p>
        </p:txBody>
      </p:sp>
      <p:sp>
        <p:nvSpPr>
          <p:cNvPr id="134" name="Google Shape;134;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1.    How many synchronous online learning articles were published between 1995 and 2014?</a:t>
            </a:r>
            <a:endParaRPr sz="1200"/>
          </a:p>
          <a:p>
            <a:pPr marL="0" lvl="0" indent="0" algn="l" rtl="0">
              <a:spcBef>
                <a:spcPts val="1600"/>
              </a:spcBef>
              <a:spcAft>
                <a:spcPts val="0"/>
              </a:spcAft>
              <a:buNone/>
            </a:pPr>
            <a:r>
              <a:rPr lang="en" sz="1200"/>
              <a:t>2.    Which journals publish synchronous online learning research?</a:t>
            </a:r>
            <a:endParaRPr sz="1200"/>
          </a:p>
          <a:p>
            <a:pPr marL="0" lvl="0" indent="0" algn="l" rtl="0">
              <a:spcBef>
                <a:spcPts val="1600"/>
              </a:spcBef>
              <a:spcAft>
                <a:spcPts val="0"/>
              </a:spcAft>
              <a:buNone/>
            </a:pPr>
            <a:r>
              <a:rPr lang="en" sz="1200"/>
              <a:t>3.    Which countries are represented in synchronous online learning research?</a:t>
            </a:r>
            <a:endParaRPr sz="1200"/>
          </a:p>
          <a:p>
            <a:pPr marL="0" lvl="0" indent="0" algn="l" rtl="0">
              <a:spcBef>
                <a:spcPts val="1600"/>
              </a:spcBef>
              <a:spcAft>
                <a:spcPts val="0"/>
              </a:spcAft>
              <a:buNone/>
            </a:pPr>
            <a:r>
              <a:rPr lang="en" sz="1200"/>
              <a:t>4.    What are the instructional settings in which the synchronous technology was used?</a:t>
            </a:r>
            <a:endParaRPr sz="1200"/>
          </a:p>
          <a:p>
            <a:pPr marL="0" lvl="0" indent="0" algn="l" rtl="0">
              <a:spcBef>
                <a:spcPts val="1600"/>
              </a:spcBef>
              <a:spcAft>
                <a:spcPts val="0"/>
              </a:spcAft>
              <a:buNone/>
            </a:pPr>
            <a:r>
              <a:rPr lang="en" sz="1200"/>
              <a:t>5.    What content areas are represented in the research articles on synchronous online learning?</a:t>
            </a:r>
            <a:endParaRPr sz="1200"/>
          </a:p>
          <a:p>
            <a:pPr marL="0" lvl="0" indent="0" algn="l" rtl="0">
              <a:spcBef>
                <a:spcPts val="1600"/>
              </a:spcBef>
              <a:spcAft>
                <a:spcPts val="0"/>
              </a:spcAft>
              <a:buNone/>
            </a:pPr>
            <a:r>
              <a:rPr lang="en" sz="1200"/>
              <a:t>6.    What are the participant demographics for those who participate in synchronous online research?</a:t>
            </a:r>
            <a:endParaRPr sz="1200"/>
          </a:p>
          <a:p>
            <a:pPr marL="0" lvl="0" indent="0" algn="l" rtl="0">
              <a:spcBef>
                <a:spcPts val="1600"/>
              </a:spcBef>
              <a:spcAft>
                <a:spcPts val="0"/>
              </a:spcAft>
              <a:buNone/>
            </a:pPr>
            <a:endParaRPr sz="1200"/>
          </a:p>
          <a:p>
            <a:pPr marL="0" lvl="0" indent="0" algn="l" rtl="0">
              <a:spcBef>
                <a:spcPts val="1600"/>
              </a:spcBef>
              <a:spcAft>
                <a:spcPts val="1600"/>
              </a:spcAft>
              <a:buNone/>
            </a:pPr>
            <a:endParaRPr sz="1200"/>
          </a:p>
        </p:txBody>
      </p:sp>
      <p:sp>
        <p:nvSpPr>
          <p:cNvPr id="135" name="Google Shape;135;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7.    What research designs are used in synchronous online learning research?</a:t>
            </a:r>
            <a:endParaRPr sz="1200"/>
          </a:p>
          <a:p>
            <a:pPr marL="0" lvl="0" indent="0" algn="l" rtl="0">
              <a:spcBef>
                <a:spcPts val="1600"/>
              </a:spcBef>
              <a:spcAft>
                <a:spcPts val="0"/>
              </a:spcAft>
              <a:buNone/>
            </a:pPr>
            <a:r>
              <a:rPr lang="en" sz="1200"/>
              <a:t>8.    What are the synchronous online learning technologies that are used in these articles?</a:t>
            </a:r>
            <a:endParaRPr sz="1200"/>
          </a:p>
          <a:p>
            <a:pPr marL="0" lvl="0" indent="0" algn="l" rtl="0">
              <a:spcBef>
                <a:spcPts val="1600"/>
              </a:spcBef>
              <a:spcAft>
                <a:spcPts val="0"/>
              </a:spcAft>
              <a:buNone/>
            </a:pPr>
            <a:r>
              <a:rPr lang="en" sz="1200"/>
              <a:t>9.    What are the independent variables used in the synchronous online learning articles?</a:t>
            </a:r>
            <a:endParaRPr sz="1200"/>
          </a:p>
          <a:p>
            <a:pPr marL="0" lvl="0" indent="0" algn="l" rtl="0">
              <a:spcBef>
                <a:spcPts val="1600"/>
              </a:spcBef>
              <a:spcAft>
                <a:spcPts val="0"/>
              </a:spcAft>
              <a:buNone/>
            </a:pPr>
            <a:r>
              <a:rPr lang="en" sz="1200"/>
              <a:t>10.    What types of dependent measures are studied as part of research on synchronous online learning research?</a:t>
            </a:r>
            <a:endParaRPr sz="1200"/>
          </a:p>
          <a:p>
            <a:pPr marL="0" lvl="0" indent="0" algn="l" rtl="0">
              <a:spcBef>
                <a:spcPts val="1600"/>
              </a:spcBef>
              <a:spcAft>
                <a:spcPts val="0"/>
              </a:spcAft>
              <a:buNone/>
            </a:pPr>
            <a:r>
              <a:rPr lang="en" sz="1200"/>
              <a:t>11.    What data collection tools are used in synchronous online learning research?</a:t>
            </a:r>
            <a:endParaRPr sz="1200"/>
          </a:p>
          <a:p>
            <a:pPr marL="0" lvl="0" indent="0" algn="l" rtl="0">
              <a:spcBef>
                <a:spcPts val="1600"/>
              </a:spcBef>
              <a:spcAft>
                <a:spcPts val="1600"/>
              </a:spcAft>
              <a:buNone/>
            </a:pPr>
            <a:endParaRPr sz="1200"/>
          </a:p>
        </p:txBody>
      </p:sp>
      <p:sp>
        <p:nvSpPr>
          <p:cNvPr id="136" name="Google Shape;136;p24"/>
          <p:cNvSpPr/>
          <p:nvPr/>
        </p:nvSpPr>
        <p:spPr>
          <a:xfrm>
            <a:off x="256975" y="1086800"/>
            <a:ext cx="8629500" cy="3851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a:t>
            </a:r>
            <a:endParaRPr/>
          </a:p>
        </p:txBody>
      </p:sp>
      <p:sp>
        <p:nvSpPr>
          <p:cNvPr id="142" name="Google Shape;142;p25"/>
          <p:cNvSpPr txBox="1">
            <a:spLocks noGrp="1"/>
          </p:cNvSpPr>
          <p:nvPr>
            <p:ph type="body" idx="1"/>
          </p:nvPr>
        </p:nvSpPr>
        <p:spPr>
          <a:xfrm>
            <a:off x="311700" y="1152475"/>
            <a:ext cx="6528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Four-step systematic review process </a:t>
            </a:r>
            <a:br>
              <a:rPr lang="en"/>
            </a:br>
            <a:r>
              <a:rPr lang="en" sz="1400"/>
              <a:t>(described in the U.S. Department of Education, Institute of Education Sciences, What Works Clearinghouse Procedures and Standards Handbook, Version 3.0, 2014)</a:t>
            </a:r>
            <a:endParaRPr sz="1400"/>
          </a:p>
          <a:p>
            <a:pPr marL="914400" lvl="0" indent="-342900" algn="l" rtl="0">
              <a:spcBef>
                <a:spcPts val="1600"/>
              </a:spcBef>
              <a:spcAft>
                <a:spcPts val="0"/>
              </a:spcAft>
              <a:buSzPts val="1800"/>
              <a:buAutoNum type="arabicPeriod"/>
            </a:pPr>
            <a:r>
              <a:rPr lang="en"/>
              <a:t>Developing the review protocol</a:t>
            </a:r>
            <a:endParaRPr/>
          </a:p>
          <a:p>
            <a:pPr marL="914400" lvl="0" indent="-342900" algn="l" rtl="0">
              <a:spcBef>
                <a:spcPts val="0"/>
              </a:spcBef>
              <a:spcAft>
                <a:spcPts val="0"/>
              </a:spcAft>
              <a:buSzPts val="1800"/>
              <a:buAutoNum type="arabicPeriod"/>
            </a:pPr>
            <a:r>
              <a:rPr lang="en"/>
              <a:t>Identifying relevant literature</a:t>
            </a:r>
            <a:endParaRPr/>
          </a:p>
          <a:p>
            <a:pPr marL="914400" lvl="0" indent="-342900" algn="l" rtl="0">
              <a:spcBef>
                <a:spcPts val="0"/>
              </a:spcBef>
              <a:spcAft>
                <a:spcPts val="0"/>
              </a:spcAft>
              <a:buSzPts val="1800"/>
              <a:buAutoNum type="arabicPeriod"/>
            </a:pPr>
            <a:r>
              <a:rPr lang="en"/>
              <a:t>Screening and reviewing articles</a:t>
            </a:r>
            <a:endParaRPr/>
          </a:p>
          <a:p>
            <a:pPr marL="914400" lvl="0" indent="-342900" algn="l" rtl="0">
              <a:spcBef>
                <a:spcPts val="0"/>
              </a:spcBef>
              <a:spcAft>
                <a:spcPts val="0"/>
              </a:spcAft>
              <a:buSzPts val="1800"/>
              <a:buAutoNum type="arabicPeriod"/>
            </a:pPr>
            <a:r>
              <a:rPr lang="en"/>
              <a:t>Reporting findings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Sources</a:t>
            </a:r>
            <a:endParaRPr/>
          </a:p>
        </p:txBody>
      </p:sp>
      <p:sp>
        <p:nvSpPr>
          <p:cNvPr id="148" name="Google Shape;148;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Search </a:t>
            </a:r>
            <a:endParaRPr/>
          </a:p>
          <a:p>
            <a:pPr marL="914400" lvl="1" indent="-317500" algn="l" rtl="0">
              <a:spcBef>
                <a:spcPts val="0"/>
              </a:spcBef>
              <a:spcAft>
                <a:spcPts val="0"/>
              </a:spcAft>
              <a:buSzPts val="1400"/>
              <a:buChar char="○"/>
            </a:pPr>
            <a:r>
              <a:rPr lang="en"/>
              <a:t>public literature from 1995 through December 2014 </a:t>
            </a:r>
            <a:endParaRPr/>
          </a:p>
          <a:p>
            <a:pPr marL="457200" lvl="0" indent="-342900" algn="l" rtl="0">
              <a:spcBef>
                <a:spcPts val="0"/>
              </a:spcBef>
              <a:spcAft>
                <a:spcPts val="0"/>
              </a:spcAft>
              <a:buSzPts val="1800"/>
              <a:buChar char="●"/>
            </a:pPr>
            <a:r>
              <a:rPr lang="en"/>
              <a:t>Search Terms</a:t>
            </a:r>
            <a:endParaRPr/>
          </a:p>
          <a:p>
            <a:pPr marL="914400" lvl="1" indent="-317500" algn="l" rtl="0">
              <a:spcBef>
                <a:spcPts val="0"/>
              </a:spcBef>
              <a:spcAft>
                <a:spcPts val="0"/>
              </a:spcAft>
              <a:buSzPts val="1400"/>
              <a:buChar char="○"/>
            </a:pPr>
            <a:r>
              <a:rPr lang="en" sz="1400"/>
              <a:t>“synchronous” and “online learning” using the “all text” search function</a:t>
            </a:r>
            <a:endParaRPr/>
          </a:p>
          <a:p>
            <a:pPr marL="457200" lvl="0" indent="-342900" algn="l" rtl="0">
              <a:spcBef>
                <a:spcPts val="0"/>
              </a:spcBef>
              <a:spcAft>
                <a:spcPts val="0"/>
              </a:spcAft>
              <a:buSzPts val="1800"/>
              <a:buChar char="●"/>
            </a:pPr>
            <a:r>
              <a:rPr lang="en"/>
              <a:t>Databases</a:t>
            </a:r>
            <a:endParaRPr/>
          </a:p>
          <a:p>
            <a:pPr marL="914400" lvl="1" indent="-317500" algn="l" rtl="0">
              <a:spcBef>
                <a:spcPts val="0"/>
              </a:spcBef>
              <a:spcAft>
                <a:spcPts val="0"/>
              </a:spcAft>
              <a:buSzPts val="1400"/>
              <a:buChar char="○"/>
            </a:pPr>
            <a:r>
              <a:rPr lang="en"/>
              <a:t>WorldCat.org, ArticleFirst, ScienceDirect, Academic Search Complete, and ERIC</a:t>
            </a:r>
            <a:endParaRPr/>
          </a:p>
          <a:p>
            <a:pPr marL="457200" lvl="0" indent="-342900" algn="l" rtl="0">
              <a:spcBef>
                <a:spcPts val="0"/>
              </a:spcBef>
              <a:spcAft>
                <a:spcPts val="0"/>
              </a:spcAft>
              <a:buSzPts val="1800"/>
              <a:buChar char="●"/>
            </a:pPr>
            <a:r>
              <a:rPr lang="en"/>
              <a:t>Hand search </a:t>
            </a:r>
            <a:endParaRPr/>
          </a:p>
          <a:p>
            <a:pPr marL="914400" lvl="1" indent="-317500" algn="l" rtl="0">
              <a:spcBef>
                <a:spcPts val="0"/>
              </a:spcBef>
              <a:spcAft>
                <a:spcPts val="0"/>
              </a:spcAft>
              <a:buSzPts val="1400"/>
              <a:buChar char="○"/>
            </a:pPr>
            <a:r>
              <a:rPr lang="en"/>
              <a:t>20 instructional technology and distance education journals from 2013 and 2014 </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p:nvPr/>
        </p:nvSpPr>
        <p:spPr>
          <a:xfrm>
            <a:off x="1025" y="2878500"/>
            <a:ext cx="9144000" cy="2169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Included Articles</a:t>
            </a:r>
            <a:endParaRPr/>
          </a:p>
        </p:txBody>
      </p:sp>
      <p:sp>
        <p:nvSpPr>
          <p:cNvPr id="155" name="Google Shape;155;p27"/>
          <p:cNvSpPr txBox="1">
            <a:spLocks noGrp="1"/>
          </p:cNvSpPr>
          <p:nvPr>
            <p:ph type="body" idx="1"/>
          </p:nvPr>
        </p:nvSpPr>
        <p:spPr>
          <a:xfrm>
            <a:off x="311700" y="1152475"/>
            <a:ext cx="2901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t>157 articles </a:t>
            </a:r>
            <a:endParaRPr sz="2400" b="1"/>
          </a:p>
          <a:p>
            <a:pPr marL="0" lvl="0" indent="0" algn="l" rtl="0">
              <a:spcBef>
                <a:spcPts val="1600"/>
              </a:spcBef>
              <a:spcAft>
                <a:spcPts val="0"/>
              </a:spcAft>
              <a:buNone/>
            </a:pPr>
            <a:r>
              <a:rPr lang="en"/>
              <a:t>The mean interrater reliability: 89.1%</a:t>
            </a: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
        <p:nvSpPr>
          <p:cNvPr id="156" name="Google Shape;156;p27"/>
          <p:cNvSpPr/>
          <p:nvPr/>
        </p:nvSpPr>
        <p:spPr>
          <a:xfrm>
            <a:off x="3259300" y="1152475"/>
            <a:ext cx="5318100" cy="3469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a:solidFill>
                  <a:schemeClr val="accent3"/>
                </a:solidFill>
                <a:latin typeface="Proxima Nova"/>
                <a:ea typeface="Proxima Nova"/>
                <a:cs typeface="Proxima Nova"/>
                <a:sym typeface="Proxima Nova"/>
              </a:rPr>
              <a:t>CODED ELEMENTS:</a:t>
            </a:r>
            <a:endParaRPr sz="1800" b="1">
              <a:solidFill>
                <a:schemeClr val="accent3"/>
              </a:solidFill>
              <a:latin typeface="Proxima Nova"/>
              <a:ea typeface="Proxima Nova"/>
              <a:cs typeface="Proxima Nova"/>
              <a:sym typeface="Proxima Nova"/>
            </a:endParaRPr>
          </a:p>
          <a:p>
            <a:pPr marL="457200" lvl="0" indent="-342900" algn="l" rtl="0">
              <a:lnSpc>
                <a:spcPct val="115000"/>
              </a:lnSpc>
              <a:spcBef>
                <a:spcPts val="160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Article Information</a:t>
            </a:r>
            <a:endParaRPr sz="1800">
              <a:solidFill>
                <a:schemeClr val="accent3"/>
              </a:solidFill>
              <a:latin typeface="Proxima Nova"/>
              <a:ea typeface="Proxima Nova"/>
              <a:cs typeface="Proxima Nova"/>
              <a:sym typeface="Proxima Nova"/>
            </a:endParaRPr>
          </a:p>
          <a:p>
            <a:pPr marL="457200" lvl="0" indent="-342900" algn="l" rtl="0">
              <a:lnSpc>
                <a:spcPct val="115000"/>
              </a:lnSpc>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Research Design</a:t>
            </a:r>
            <a:endParaRPr sz="1800">
              <a:solidFill>
                <a:schemeClr val="accent3"/>
              </a:solidFill>
              <a:latin typeface="Proxima Nova"/>
              <a:ea typeface="Proxima Nova"/>
              <a:cs typeface="Proxima Nova"/>
              <a:sym typeface="Proxima Nova"/>
            </a:endParaRPr>
          </a:p>
          <a:p>
            <a:pPr marL="457200" lvl="0" indent="-342900" algn="l" rtl="0">
              <a:lnSpc>
                <a:spcPct val="115000"/>
              </a:lnSpc>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Participant Demographics Context</a:t>
            </a:r>
            <a:endParaRPr sz="1800">
              <a:solidFill>
                <a:schemeClr val="accent3"/>
              </a:solidFill>
              <a:latin typeface="Proxima Nova"/>
              <a:ea typeface="Proxima Nova"/>
              <a:cs typeface="Proxima Nova"/>
              <a:sym typeface="Proxima Nova"/>
            </a:endParaRPr>
          </a:p>
          <a:p>
            <a:pPr marL="457200" lvl="0" indent="-342900" algn="l" rtl="0">
              <a:lnSpc>
                <a:spcPct val="115000"/>
              </a:lnSpc>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Type of synchronous online technology</a:t>
            </a:r>
            <a:endParaRPr sz="1800">
              <a:solidFill>
                <a:schemeClr val="accent3"/>
              </a:solidFill>
              <a:latin typeface="Proxima Nova"/>
              <a:ea typeface="Proxima Nova"/>
              <a:cs typeface="Proxima Nova"/>
              <a:sym typeface="Proxima Nova"/>
            </a:endParaRPr>
          </a:p>
          <a:p>
            <a:pPr marL="457200" lvl="0" indent="-342900" algn="l" rtl="0">
              <a:lnSpc>
                <a:spcPct val="115000"/>
              </a:lnSpc>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Independent variable (IV), if not the technology tool</a:t>
            </a:r>
            <a:endParaRPr sz="1800">
              <a:solidFill>
                <a:schemeClr val="accent3"/>
              </a:solidFill>
              <a:latin typeface="Proxima Nova"/>
              <a:ea typeface="Proxima Nova"/>
              <a:cs typeface="Proxima Nova"/>
              <a:sym typeface="Proxima Nova"/>
            </a:endParaRPr>
          </a:p>
          <a:p>
            <a:pPr marL="457200" lvl="0" indent="-342900" algn="l" rtl="0">
              <a:lnSpc>
                <a:spcPct val="115000"/>
              </a:lnSpc>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Dependent variable</a:t>
            </a:r>
            <a:endParaRPr sz="1800">
              <a:solidFill>
                <a:schemeClr val="accent3"/>
              </a:solidFill>
              <a:latin typeface="Proxima Nova"/>
              <a:ea typeface="Proxima Nova"/>
              <a:cs typeface="Proxima Nova"/>
              <a:sym typeface="Proxima Nova"/>
            </a:endParaRPr>
          </a:p>
          <a:p>
            <a:pPr marL="457200" lvl="0" indent="-342900" algn="l" rtl="0">
              <a:lnSpc>
                <a:spcPct val="115000"/>
              </a:lnSpc>
              <a:spcBef>
                <a:spcPts val="0"/>
              </a:spcBef>
              <a:spcAft>
                <a:spcPts val="0"/>
              </a:spcAft>
              <a:buClr>
                <a:schemeClr val="accent3"/>
              </a:buClr>
              <a:buSzPts val="1800"/>
              <a:buFont typeface="Proxima Nova"/>
              <a:buChar char="●"/>
            </a:pPr>
            <a:r>
              <a:rPr lang="en" sz="1800">
                <a:solidFill>
                  <a:schemeClr val="accent3"/>
                </a:solidFill>
                <a:latin typeface="Proxima Nova"/>
                <a:ea typeface="Proxima Nova"/>
                <a:cs typeface="Proxima Nova"/>
                <a:sym typeface="Proxima Nova"/>
              </a:rPr>
              <a:t>Data collection</a:t>
            </a:r>
            <a:endParaRPr sz="1800">
              <a:solidFill>
                <a:schemeClr val="accent3"/>
              </a:solidFill>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8"/>
          <p:cNvSpPr txBox="1">
            <a:spLocks noGrp="1"/>
          </p:cNvSpPr>
          <p:nvPr>
            <p:ph type="title"/>
          </p:nvPr>
        </p:nvSpPr>
        <p:spPr>
          <a:xfrm>
            <a:off x="510450" y="2057400"/>
            <a:ext cx="8335800" cy="77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Results, Implications, Recommendations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(157 articles): Journals</a:t>
            </a:r>
            <a:endParaRPr/>
          </a:p>
        </p:txBody>
      </p:sp>
      <p:sp>
        <p:nvSpPr>
          <p:cNvPr id="167" name="Google Shape;167;p29"/>
          <p:cNvSpPr txBox="1"/>
          <p:nvPr/>
        </p:nvSpPr>
        <p:spPr>
          <a:xfrm>
            <a:off x="374425" y="1154875"/>
            <a:ext cx="8571300" cy="2157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400" b="1">
                <a:solidFill>
                  <a:schemeClr val="accent3"/>
                </a:solidFill>
                <a:latin typeface="Proxima Nova"/>
                <a:ea typeface="Proxima Nova"/>
                <a:cs typeface="Proxima Nova"/>
                <a:sym typeface="Proxima Nova"/>
              </a:rPr>
              <a:t>Top</a:t>
            </a:r>
            <a:r>
              <a:rPr lang="en" sz="2400">
                <a:solidFill>
                  <a:schemeClr val="accent3"/>
                </a:solidFill>
                <a:latin typeface="Proxima Nova"/>
                <a:ea typeface="Proxima Nova"/>
                <a:cs typeface="Proxima Nova"/>
                <a:sym typeface="Proxima Nova"/>
              </a:rPr>
              <a:t> </a:t>
            </a:r>
            <a:r>
              <a:rPr lang="en" sz="2400" b="1">
                <a:solidFill>
                  <a:schemeClr val="accent3"/>
                </a:solidFill>
                <a:latin typeface="Proxima Nova"/>
                <a:ea typeface="Proxima Nova"/>
                <a:cs typeface="Proxima Nova"/>
                <a:sym typeface="Proxima Nova"/>
              </a:rPr>
              <a:t>4</a:t>
            </a:r>
            <a:r>
              <a:rPr lang="en" sz="2400">
                <a:solidFill>
                  <a:schemeClr val="accent3"/>
                </a:solidFill>
                <a:latin typeface="Proxima Nova"/>
                <a:ea typeface="Proxima Nova"/>
                <a:cs typeface="Proxima Nova"/>
                <a:sym typeface="Proxima Nova"/>
              </a:rPr>
              <a:t> </a:t>
            </a:r>
            <a:endParaRPr sz="2400">
              <a:solidFill>
                <a:schemeClr val="accent3"/>
              </a:solidFill>
              <a:latin typeface="Proxima Nova"/>
              <a:ea typeface="Proxima Nova"/>
              <a:cs typeface="Proxima Nova"/>
              <a:sym typeface="Proxima Nova"/>
            </a:endParaRPr>
          </a:p>
          <a:p>
            <a:pPr marL="457200" lvl="0" indent="-342900" algn="l" rtl="0">
              <a:lnSpc>
                <a:spcPct val="115000"/>
              </a:lnSpc>
              <a:spcBef>
                <a:spcPts val="160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Computers &amp; Education (10.8%)</a:t>
            </a:r>
            <a:endParaRPr sz="1800">
              <a:solidFill>
                <a:schemeClr val="accent3"/>
              </a:solidFill>
              <a:latin typeface="Proxima Nova"/>
              <a:ea typeface="Proxima Nova"/>
              <a:cs typeface="Proxima Nova"/>
              <a:sym typeface="Proxima Nova"/>
            </a:endParaRPr>
          </a:p>
          <a:p>
            <a:pPr marL="457200" lvl="0" indent="-342900" algn="l" rtl="0">
              <a:lnSpc>
                <a:spcPct val="115000"/>
              </a:lnSpc>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British Journal of Educational Technology (8.3%)</a:t>
            </a:r>
            <a:endParaRPr sz="1800">
              <a:solidFill>
                <a:schemeClr val="accent3"/>
              </a:solidFill>
              <a:latin typeface="Proxima Nova"/>
              <a:ea typeface="Proxima Nova"/>
              <a:cs typeface="Proxima Nova"/>
              <a:sym typeface="Proxima Nova"/>
            </a:endParaRPr>
          </a:p>
          <a:p>
            <a:pPr marL="457200" lvl="0" indent="-342900" algn="l" rtl="0">
              <a:lnSpc>
                <a:spcPct val="115000"/>
              </a:lnSpc>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The International Review of Research in Open and Distributed Learning (8.3%)</a:t>
            </a:r>
            <a:endParaRPr sz="1800">
              <a:solidFill>
                <a:schemeClr val="accent3"/>
              </a:solidFill>
              <a:latin typeface="Proxima Nova"/>
              <a:ea typeface="Proxima Nova"/>
              <a:cs typeface="Proxima Nova"/>
              <a:sym typeface="Proxima Nova"/>
            </a:endParaRPr>
          </a:p>
          <a:p>
            <a:pPr marL="457200" lvl="0" indent="-342900" algn="l" rtl="0">
              <a:lnSpc>
                <a:spcPct val="115000"/>
              </a:lnSpc>
              <a:spcBef>
                <a:spcPts val="0"/>
              </a:spcBef>
              <a:spcAft>
                <a:spcPts val="0"/>
              </a:spcAft>
              <a:buClr>
                <a:schemeClr val="accent3"/>
              </a:buClr>
              <a:buSzPts val="1800"/>
              <a:buFont typeface="Proxima Nova"/>
              <a:buAutoNum type="arabicPeriod"/>
            </a:pPr>
            <a:r>
              <a:rPr lang="en" sz="1800">
                <a:solidFill>
                  <a:schemeClr val="accent3"/>
                </a:solidFill>
                <a:latin typeface="Proxima Nova"/>
                <a:ea typeface="Proxima Nova"/>
                <a:cs typeface="Proxima Nova"/>
                <a:sym typeface="Proxima Nova"/>
              </a:rPr>
              <a:t>Journal of Assisted Learning (7.0%)</a:t>
            </a:r>
            <a:endParaRPr sz="1800">
              <a:solidFill>
                <a:schemeClr val="accent3"/>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741200" y="491350"/>
            <a:ext cx="7702500" cy="4265400"/>
          </a:xfrm>
          <a:prstGeom prst="rect">
            <a:avLst/>
          </a:prstGeom>
          <a:noFill/>
        </p:spPr>
        <p:txBody>
          <a:bodyPr spcFirstLastPara="1" wrap="square" lIns="91425" tIns="91425" rIns="91425" bIns="91425" anchor="ctr" anchorCtr="0">
            <a:noAutofit/>
          </a:bodyPr>
          <a:lstStyle/>
          <a:p>
            <a:pPr marL="457200" lvl="0" indent="-355600" algn="l" rtl="0">
              <a:spcBef>
                <a:spcPts val="0"/>
              </a:spcBef>
              <a:spcAft>
                <a:spcPts val="0"/>
              </a:spcAft>
              <a:buClr>
                <a:srgbClr val="FFFFFF"/>
              </a:buClr>
              <a:buSzPts val="2000"/>
              <a:buChar char="●"/>
            </a:pPr>
            <a:r>
              <a:rPr lang="en" sz="2000">
                <a:solidFill>
                  <a:srgbClr val="FFFFFF"/>
                </a:solidFill>
              </a:rPr>
              <a:t>No published research articles on synchronous online learning </a:t>
            </a:r>
            <a:r>
              <a:rPr lang="en" sz="2000" b="1">
                <a:solidFill>
                  <a:srgbClr val="FFFFFF"/>
                </a:solidFill>
              </a:rPr>
              <a:t>prior to 2000</a:t>
            </a:r>
            <a:endParaRPr sz="2000" b="1">
              <a:solidFill>
                <a:srgbClr val="FFFFFF"/>
              </a:solidFill>
            </a:endParaRPr>
          </a:p>
          <a:p>
            <a:pPr marL="0" lvl="0" indent="0" algn="l" rtl="0">
              <a:spcBef>
                <a:spcPts val="0"/>
              </a:spcBef>
              <a:spcAft>
                <a:spcPts val="0"/>
              </a:spcAft>
              <a:buNone/>
            </a:pPr>
            <a:endParaRPr sz="2000">
              <a:solidFill>
                <a:srgbClr val="FFFFFF"/>
              </a:solidFill>
            </a:endParaRPr>
          </a:p>
          <a:p>
            <a:pPr marL="457200" lvl="0" indent="-355600" algn="l" rtl="0">
              <a:spcBef>
                <a:spcPts val="0"/>
              </a:spcBef>
              <a:spcAft>
                <a:spcPts val="0"/>
              </a:spcAft>
              <a:buClr>
                <a:srgbClr val="FFFFFF"/>
              </a:buClr>
              <a:buSzPts val="2000"/>
              <a:buFont typeface="Arial"/>
              <a:buChar char="●"/>
            </a:pPr>
            <a:r>
              <a:rPr lang="en" sz="2000">
                <a:solidFill>
                  <a:srgbClr val="FFFFFF"/>
                </a:solidFill>
                <a:latin typeface="Arial"/>
                <a:ea typeface="Arial"/>
                <a:cs typeface="Arial"/>
                <a:sym typeface="Arial"/>
              </a:rPr>
              <a:t>Most of the articles published after </a:t>
            </a:r>
            <a:r>
              <a:rPr lang="en" sz="2000" b="1">
                <a:solidFill>
                  <a:srgbClr val="FFFFFF"/>
                </a:solidFill>
                <a:latin typeface="Arial"/>
                <a:ea typeface="Arial"/>
                <a:cs typeface="Arial"/>
                <a:sym typeface="Arial"/>
              </a:rPr>
              <a:t>2002</a:t>
            </a:r>
            <a:endParaRPr sz="2000" b="1">
              <a:solidFill>
                <a:srgbClr val="FFFFFF"/>
              </a:solidFill>
              <a:latin typeface="Arial"/>
              <a:ea typeface="Arial"/>
              <a:cs typeface="Arial"/>
              <a:sym typeface="Arial"/>
            </a:endParaRPr>
          </a:p>
          <a:p>
            <a:pPr marL="0" lvl="0" indent="0" algn="l" rtl="0">
              <a:spcBef>
                <a:spcPts val="0"/>
              </a:spcBef>
              <a:spcAft>
                <a:spcPts val="0"/>
              </a:spcAft>
              <a:buNone/>
            </a:pPr>
            <a:endParaRPr sz="2000">
              <a:solidFill>
                <a:srgbClr val="FFFFFF"/>
              </a:solidFill>
              <a:latin typeface="Arial"/>
              <a:ea typeface="Arial"/>
              <a:cs typeface="Arial"/>
              <a:sym typeface="Arial"/>
            </a:endParaRPr>
          </a:p>
          <a:p>
            <a:pPr marL="457200" lvl="0" indent="-355600" algn="l" rtl="0">
              <a:spcBef>
                <a:spcPts val="0"/>
              </a:spcBef>
              <a:spcAft>
                <a:spcPts val="0"/>
              </a:spcAft>
              <a:buClr>
                <a:srgbClr val="FFFFFF"/>
              </a:buClr>
              <a:buSzPts val="2000"/>
              <a:buFont typeface="Arial"/>
              <a:buChar char="●"/>
            </a:pPr>
            <a:r>
              <a:rPr lang="en" sz="2000" b="1">
                <a:solidFill>
                  <a:srgbClr val="FFFFFF"/>
                </a:solidFill>
                <a:latin typeface="Arial"/>
                <a:ea typeface="Arial"/>
                <a:cs typeface="Arial"/>
                <a:sym typeface="Arial"/>
              </a:rPr>
              <a:t>2012 PEAK</a:t>
            </a:r>
            <a:r>
              <a:rPr lang="en" sz="2000">
                <a:solidFill>
                  <a:srgbClr val="FFFFFF"/>
                </a:solidFill>
                <a:latin typeface="Arial"/>
                <a:ea typeface="Arial"/>
                <a:cs typeface="Arial"/>
                <a:sym typeface="Arial"/>
              </a:rPr>
              <a:t> - the most published articles on synchronous online learning</a:t>
            </a:r>
            <a:endParaRPr sz="2000">
              <a:solidFill>
                <a:srgbClr val="FFFFFF"/>
              </a:solidFill>
            </a:endParaRPr>
          </a:p>
        </p:txBody>
      </p:sp>
      <p:cxnSp>
        <p:nvCxnSpPr>
          <p:cNvPr id="173" name="Google Shape;173;p30"/>
          <p:cNvCxnSpPr/>
          <p:nvPr/>
        </p:nvCxnSpPr>
        <p:spPr>
          <a:xfrm>
            <a:off x="454525" y="867700"/>
            <a:ext cx="8304900" cy="0"/>
          </a:xfrm>
          <a:prstGeom prst="straightConnector1">
            <a:avLst/>
          </a:prstGeom>
          <a:noFill/>
          <a:ln w="28575" cap="flat" cmpd="sng">
            <a:solidFill>
              <a:schemeClr val="lt2"/>
            </a:solidFill>
            <a:prstDash val="solid"/>
            <a:round/>
            <a:headEnd type="none" w="med" len="med"/>
            <a:tailEnd type="none" w="med" len="med"/>
          </a:ln>
        </p:spPr>
      </p:cxnSp>
      <p:cxnSp>
        <p:nvCxnSpPr>
          <p:cNvPr id="174" name="Google Shape;174;p30"/>
          <p:cNvCxnSpPr/>
          <p:nvPr/>
        </p:nvCxnSpPr>
        <p:spPr>
          <a:xfrm>
            <a:off x="454525" y="4468150"/>
            <a:ext cx="8304900" cy="0"/>
          </a:xfrm>
          <a:prstGeom prst="straightConnector1">
            <a:avLst/>
          </a:prstGeom>
          <a:noFill/>
          <a:ln w="28575" cap="flat" cmpd="sng">
            <a:solidFill>
              <a:schemeClr val="lt2"/>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1"/>
          <p:cNvSpPr/>
          <p:nvPr/>
        </p:nvSpPr>
        <p:spPr>
          <a:xfrm>
            <a:off x="0" y="1152475"/>
            <a:ext cx="9170100" cy="384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Results (157 articles): Countries</a:t>
            </a:r>
            <a:endParaRPr sz="2400"/>
          </a:p>
        </p:txBody>
      </p:sp>
      <p:pic>
        <p:nvPicPr>
          <p:cNvPr id="181" name="Google Shape;181;p31" descr="World Map PNG Photos"/>
          <p:cNvPicPr preferRelativeResize="0"/>
          <p:nvPr/>
        </p:nvPicPr>
        <p:blipFill>
          <a:blip r:embed="rId3">
            <a:alphaModFix amt="70000"/>
          </a:blip>
          <a:stretch>
            <a:fillRect/>
          </a:stretch>
        </p:blipFill>
        <p:spPr>
          <a:xfrm>
            <a:off x="3211550" y="1948825"/>
            <a:ext cx="6314400" cy="3046350"/>
          </a:xfrm>
          <a:prstGeom prst="rect">
            <a:avLst/>
          </a:prstGeom>
          <a:noFill/>
          <a:ln>
            <a:noFill/>
          </a:ln>
        </p:spPr>
      </p:pic>
      <p:sp>
        <p:nvSpPr>
          <p:cNvPr id="182" name="Google Shape;182;p31"/>
          <p:cNvSpPr/>
          <p:nvPr/>
        </p:nvSpPr>
        <p:spPr>
          <a:xfrm>
            <a:off x="388475" y="1358000"/>
            <a:ext cx="3105300" cy="456600"/>
          </a:xfrm>
          <a:prstGeom prst="rect">
            <a:avLst/>
          </a:prstGeom>
          <a:solidFill>
            <a:srgbClr val="F3F3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t>34 countries represented</a:t>
            </a:r>
            <a:endParaRPr sz="1800" b="1"/>
          </a:p>
        </p:txBody>
      </p:sp>
      <p:graphicFrame>
        <p:nvGraphicFramePr>
          <p:cNvPr id="183" name="Google Shape;183;p31"/>
          <p:cNvGraphicFramePr/>
          <p:nvPr/>
        </p:nvGraphicFramePr>
        <p:xfrm>
          <a:off x="388475" y="1969913"/>
          <a:ext cx="3105150" cy="2861100"/>
        </p:xfrm>
        <a:graphic>
          <a:graphicData uri="http://schemas.openxmlformats.org/drawingml/2006/table">
            <a:tbl>
              <a:tblPr>
                <a:noFill/>
                <a:tableStyleId>{5F383674-101C-4D18-9714-CDFF404E9F99}</a:tableStyleId>
              </a:tblPr>
              <a:tblGrid>
                <a:gridCol w="158115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76850">
                <a:tc>
                  <a:txBody>
                    <a:bodyPr/>
                    <a:lstStyle/>
                    <a:p>
                      <a:pPr marL="0" lvl="0" indent="0" algn="l" rtl="0">
                        <a:lnSpc>
                          <a:spcPct val="115000"/>
                        </a:lnSpc>
                        <a:spcBef>
                          <a:spcPts val="0"/>
                        </a:spcBef>
                        <a:spcAft>
                          <a:spcPts val="0"/>
                        </a:spcAft>
                        <a:buNone/>
                      </a:pPr>
                      <a:r>
                        <a:rPr lang="en"/>
                        <a:t>Country</a:t>
                      </a:r>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F</a:t>
                      </a:r>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a:t>
                      </a:r>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476850">
                <a:tc>
                  <a:txBody>
                    <a:bodyPr/>
                    <a:lstStyle/>
                    <a:p>
                      <a:pPr marL="0" lvl="0" indent="0" algn="l" rtl="0">
                        <a:lnSpc>
                          <a:spcPct val="115000"/>
                        </a:lnSpc>
                        <a:spcBef>
                          <a:spcPts val="0"/>
                        </a:spcBef>
                        <a:spcAft>
                          <a:spcPts val="0"/>
                        </a:spcAft>
                        <a:buNone/>
                      </a:pPr>
                      <a:r>
                        <a:rPr lang="en" b="1">
                          <a:solidFill>
                            <a:srgbClr val="B45F06"/>
                          </a:solidFill>
                        </a:rPr>
                        <a:t>United States</a:t>
                      </a:r>
                      <a:endParaRPr b="1">
                        <a:solidFill>
                          <a:srgbClr val="B45F06"/>
                        </a:solidFill>
                      </a:endParaRPr>
                    </a:p>
                  </a:txBody>
                  <a:tcPr marL="68575" marR="68575" marT="91425" marB="91425">
                    <a:lnT w="12700" cap="flat" cmpd="sng">
                      <a:solidFill>
                        <a:srgbClr val="000000"/>
                      </a:solidFill>
                      <a:prstDash val="solid"/>
                      <a:round/>
                      <a:headEnd type="none" w="sm" len="sm"/>
                      <a:tailEnd type="none" w="sm" len="sm"/>
                    </a:lnT>
                    <a:solidFill>
                      <a:srgbClr val="FFFFFF"/>
                    </a:solidFill>
                  </a:tcPr>
                </a:tc>
                <a:tc>
                  <a:txBody>
                    <a:bodyPr/>
                    <a:lstStyle/>
                    <a:p>
                      <a:pPr marL="0" lvl="0" indent="0" algn="ctr" rtl="0">
                        <a:lnSpc>
                          <a:spcPct val="115000"/>
                        </a:lnSpc>
                        <a:spcBef>
                          <a:spcPts val="0"/>
                        </a:spcBef>
                        <a:spcAft>
                          <a:spcPts val="0"/>
                        </a:spcAft>
                        <a:buNone/>
                      </a:pPr>
                      <a:r>
                        <a:rPr lang="en"/>
                        <a:t>42</a:t>
                      </a:r>
                      <a:endParaRPr/>
                    </a:p>
                  </a:txBody>
                  <a:tcPr marL="68575" marR="68575" marT="91425" marB="91425">
                    <a:lnT w="12700" cap="flat" cmpd="sng">
                      <a:solidFill>
                        <a:srgbClr val="000000"/>
                      </a:solidFill>
                      <a:prstDash val="solid"/>
                      <a:round/>
                      <a:headEnd type="none" w="sm" len="sm"/>
                      <a:tailEnd type="none" w="sm" len="sm"/>
                    </a:lnT>
                    <a:solidFill>
                      <a:srgbClr val="FFFFFF"/>
                    </a:solidFill>
                  </a:tcPr>
                </a:tc>
                <a:tc>
                  <a:txBody>
                    <a:bodyPr/>
                    <a:lstStyle/>
                    <a:p>
                      <a:pPr marL="0" lvl="0" indent="0" algn="ctr" rtl="0">
                        <a:lnSpc>
                          <a:spcPct val="115000"/>
                        </a:lnSpc>
                        <a:spcBef>
                          <a:spcPts val="0"/>
                        </a:spcBef>
                        <a:spcAft>
                          <a:spcPts val="0"/>
                        </a:spcAft>
                        <a:buNone/>
                      </a:pPr>
                      <a:r>
                        <a:rPr lang="en"/>
                        <a:t>26.8</a:t>
                      </a:r>
                      <a:endParaRPr/>
                    </a:p>
                  </a:txBody>
                  <a:tcPr marL="68575" marR="68575" marT="91425" marB="91425">
                    <a:lnT w="12700" cap="flat" cmpd="sng">
                      <a:solidFill>
                        <a:srgbClr val="000000"/>
                      </a:solidFill>
                      <a:prstDash val="solid"/>
                      <a:round/>
                      <a:headEnd type="none" w="sm" len="sm"/>
                      <a:tailEnd type="none" w="sm" len="sm"/>
                    </a:lnT>
                    <a:solidFill>
                      <a:srgbClr val="FFFFFF"/>
                    </a:solidFill>
                  </a:tcPr>
                </a:tc>
                <a:extLst>
                  <a:ext uri="{0D108BD9-81ED-4DB2-BD59-A6C34878D82A}">
                    <a16:rowId xmlns:a16="http://schemas.microsoft.com/office/drawing/2014/main" val="10001"/>
                  </a:ext>
                </a:extLst>
              </a:tr>
              <a:tr h="476850">
                <a:tc>
                  <a:txBody>
                    <a:bodyPr/>
                    <a:lstStyle/>
                    <a:p>
                      <a:pPr marL="0" lvl="0" indent="0" algn="l" rtl="0">
                        <a:lnSpc>
                          <a:spcPct val="115000"/>
                        </a:lnSpc>
                        <a:spcBef>
                          <a:spcPts val="0"/>
                        </a:spcBef>
                        <a:spcAft>
                          <a:spcPts val="0"/>
                        </a:spcAft>
                        <a:buNone/>
                      </a:pPr>
                      <a:r>
                        <a:rPr lang="en" b="1">
                          <a:solidFill>
                            <a:srgbClr val="B45F06"/>
                          </a:solidFill>
                        </a:rPr>
                        <a:t>United Kingdom</a:t>
                      </a:r>
                      <a:endParaRPr b="1">
                        <a:solidFill>
                          <a:srgbClr val="B45F06"/>
                        </a:solidFill>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18</a:t>
                      </a:r>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11.5</a:t>
                      </a:r>
                      <a:endParaRPr/>
                    </a:p>
                  </a:txBody>
                  <a:tcPr marL="68575" marR="68575" marT="91425" marB="91425">
                    <a:solidFill>
                      <a:srgbClr val="FFFFFF"/>
                    </a:solidFill>
                  </a:tcPr>
                </a:tc>
                <a:extLst>
                  <a:ext uri="{0D108BD9-81ED-4DB2-BD59-A6C34878D82A}">
                    <a16:rowId xmlns:a16="http://schemas.microsoft.com/office/drawing/2014/main" val="10002"/>
                  </a:ext>
                </a:extLst>
              </a:tr>
              <a:tr h="476850">
                <a:tc>
                  <a:txBody>
                    <a:bodyPr/>
                    <a:lstStyle/>
                    <a:p>
                      <a:pPr marL="0" lvl="0" indent="0" algn="l" rtl="0">
                        <a:lnSpc>
                          <a:spcPct val="115000"/>
                        </a:lnSpc>
                        <a:spcBef>
                          <a:spcPts val="0"/>
                        </a:spcBef>
                        <a:spcAft>
                          <a:spcPts val="0"/>
                        </a:spcAft>
                        <a:buNone/>
                      </a:pPr>
                      <a:r>
                        <a:rPr lang="en" b="1">
                          <a:solidFill>
                            <a:srgbClr val="B45F06"/>
                          </a:solidFill>
                        </a:rPr>
                        <a:t>Taiwan</a:t>
                      </a:r>
                      <a:endParaRPr b="1">
                        <a:solidFill>
                          <a:srgbClr val="B45F06"/>
                        </a:solidFill>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15</a:t>
                      </a:r>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9.6</a:t>
                      </a:r>
                      <a:endParaRPr/>
                    </a:p>
                  </a:txBody>
                  <a:tcPr marL="68575" marR="68575" marT="91425" marB="91425">
                    <a:solidFill>
                      <a:srgbClr val="FFFFFF"/>
                    </a:solidFill>
                  </a:tcPr>
                </a:tc>
                <a:extLst>
                  <a:ext uri="{0D108BD9-81ED-4DB2-BD59-A6C34878D82A}">
                    <a16:rowId xmlns:a16="http://schemas.microsoft.com/office/drawing/2014/main" val="10003"/>
                  </a:ext>
                </a:extLst>
              </a:tr>
              <a:tr h="476850">
                <a:tc>
                  <a:txBody>
                    <a:bodyPr/>
                    <a:lstStyle/>
                    <a:p>
                      <a:pPr marL="0" lvl="0" indent="0" algn="l" rtl="0">
                        <a:lnSpc>
                          <a:spcPct val="115000"/>
                        </a:lnSpc>
                        <a:spcBef>
                          <a:spcPts val="0"/>
                        </a:spcBef>
                        <a:spcAft>
                          <a:spcPts val="0"/>
                        </a:spcAft>
                        <a:buNone/>
                      </a:pPr>
                      <a:r>
                        <a:rPr lang="en"/>
                        <a:t>Canada</a:t>
                      </a:r>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11</a:t>
                      </a:r>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7.0</a:t>
                      </a:r>
                      <a:endParaRPr/>
                    </a:p>
                  </a:txBody>
                  <a:tcPr marL="68575" marR="68575" marT="91425" marB="91425">
                    <a:solidFill>
                      <a:srgbClr val="FFFFFF"/>
                    </a:solidFill>
                  </a:tcPr>
                </a:tc>
                <a:extLst>
                  <a:ext uri="{0D108BD9-81ED-4DB2-BD59-A6C34878D82A}">
                    <a16:rowId xmlns:a16="http://schemas.microsoft.com/office/drawing/2014/main" val="10004"/>
                  </a:ext>
                </a:extLst>
              </a:tr>
              <a:tr h="476850">
                <a:tc>
                  <a:txBody>
                    <a:bodyPr/>
                    <a:lstStyle/>
                    <a:p>
                      <a:pPr marL="0" lvl="0" indent="0" algn="l" rtl="0">
                        <a:lnSpc>
                          <a:spcPct val="115000"/>
                        </a:lnSpc>
                        <a:spcBef>
                          <a:spcPts val="0"/>
                        </a:spcBef>
                        <a:spcAft>
                          <a:spcPts val="0"/>
                        </a:spcAft>
                        <a:buNone/>
                      </a:pPr>
                      <a:r>
                        <a:rPr lang="en"/>
                        <a:t>Sweden</a:t>
                      </a:r>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6</a:t>
                      </a:r>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3.8</a:t>
                      </a:r>
                      <a:endParaRPr/>
                    </a:p>
                  </a:txBody>
                  <a:tcPr marL="68575" marR="68575" marT="91425" marB="91425">
                    <a:solidFill>
                      <a:srgbClr val="FFFFFF"/>
                    </a:solidFill>
                  </a:tcPr>
                </a:tc>
                <a:extLst>
                  <a:ext uri="{0D108BD9-81ED-4DB2-BD59-A6C34878D82A}">
                    <a16:rowId xmlns:a16="http://schemas.microsoft.com/office/drawing/2014/main" val="10005"/>
                  </a:ext>
                </a:extLst>
              </a:tr>
            </a:tbl>
          </a:graphicData>
        </a:graphic>
      </p:graphicFrame>
      <p:sp>
        <p:nvSpPr>
          <p:cNvPr id="184" name="Google Shape;184;p31"/>
          <p:cNvSpPr txBox="1"/>
          <p:nvPr/>
        </p:nvSpPr>
        <p:spPr>
          <a:xfrm>
            <a:off x="4024563" y="1717900"/>
            <a:ext cx="476700" cy="27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US</a:t>
            </a:r>
            <a:endParaRPr b="1"/>
          </a:p>
        </p:txBody>
      </p:sp>
      <p:sp>
        <p:nvSpPr>
          <p:cNvPr id="185" name="Google Shape;185;p31"/>
          <p:cNvSpPr txBox="1"/>
          <p:nvPr/>
        </p:nvSpPr>
        <p:spPr>
          <a:xfrm>
            <a:off x="5727900" y="1870300"/>
            <a:ext cx="476700" cy="27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UK</a:t>
            </a:r>
            <a:endParaRPr b="1"/>
          </a:p>
        </p:txBody>
      </p:sp>
      <p:sp>
        <p:nvSpPr>
          <p:cNvPr id="186" name="Google Shape;186;p31"/>
          <p:cNvSpPr txBox="1"/>
          <p:nvPr/>
        </p:nvSpPr>
        <p:spPr>
          <a:xfrm>
            <a:off x="8049675" y="2250250"/>
            <a:ext cx="882600" cy="27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Taiwan</a:t>
            </a:r>
            <a:endParaRPr b="1"/>
          </a:p>
        </p:txBody>
      </p:sp>
      <p:sp>
        <p:nvSpPr>
          <p:cNvPr id="187" name="Google Shape;187;p31"/>
          <p:cNvSpPr txBox="1"/>
          <p:nvPr/>
        </p:nvSpPr>
        <p:spPr>
          <a:xfrm>
            <a:off x="4044888" y="1562488"/>
            <a:ext cx="5277600" cy="3840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1800" b="1">
                <a:latin typeface="Proxima Nova"/>
                <a:ea typeface="Proxima Nova"/>
                <a:cs typeface="Proxima Nova"/>
                <a:sym typeface="Proxima Nova"/>
              </a:rPr>
              <a:t>E-Readiness Rankings </a:t>
            </a:r>
            <a:br>
              <a:rPr lang="en" sz="1800" b="1">
                <a:latin typeface="Proxima Nova"/>
                <a:ea typeface="Proxima Nova"/>
                <a:cs typeface="Proxima Nova"/>
                <a:sym typeface="Proxima Nova"/>
              </a:rPr>
            </a:br>
            <a:r>
              <a:rPr lang="en">
                <a:latin typeface="Proxima Nova"/>
                <a:ea typeface="Proxima Nova"/>
                <a:cs typeface="Proxima Nova"/>
                <a:sym typeface="Proxima Nova"/>
              </a:rPr>
              <a:t>(Economist Intelligence Unit, 2010)</a:t>
            </a:r>
            <a:endParaRPr/>
          </a:p>
        </p:txBody>
      </p:sp>
      <p:sp>
        <p:nvSpPr>
          <p:cNvPr id="188" name="Google Shape;188;p31"/>
          <p:cNvSpPr/>
          <p:nvPr/>
        </p:nvSpPr>
        <p:spPr>
          <a:xfrm>
            <a:off x="4115400" y="2466975"/>
            <a:ext cx="644400" cy="384000"/>
          </a:xfrm>
          <a:prstGeom prst="roundRect">
            <a:avLst>
              <a:gd name="adj" fmla="val 16667"/>
            </a:avLst>
          </a:prstGeom>
          <a:solidFill>
            <a:srgbClr val="FFFFFF"/>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5"/>
                </a:solidFill>
              </a:rPr>
              <a:t>3rd</a:t>
            </a:r>
            <a:endParaRPr b="1">
              <a:solidFill>
                <a:schemeClr val="accent5"/>
              </a:solidFill>
            </a:endParaRPr>
          </a:p>
        </p:txBody>
      </p:sp>
      <p:pic>
        <p:nvPicPr>
          <p:cNvPr id="189" name="Google Shape;189;p31" descr="http://icon-park.com/imagefiles/location_map_pin_orange5.png"/>
          <p:cNvPicPr preferRelativeResize="0"/>
          <p:nvPr/>
        </p:nvPicPr>
        <p:blipFill>
          <a:blip r:embed="rId4">
            <a:alphaModFix/>
          </a:blip>
          <a:stretch>
            <a:fillRect/>
          </a:stretch>
        </p:blipFill>
        <p:spPr>
          <a:xfrm>
            <a:off x="4055300" y="2046900"/>
            <a:ext cx="415214" cy="572700"/>
          </a:xfrm>
          <a:prstGeom prst="rect">
            <a:avLst/>
          </a:prstGeom>
          <a:noFill/>
          <a:ln>
            <a:noFill/>
          </a:ln>
        </p:spPr>
      </p:pic>
      <p:sp>
        <p:nvSpPr>
          <p:cNvPr id="190" name="Google Shape;190;p31"/>
          <p:cNvSpPr/>
          <p:nvPr/>
        </p:nvSpPr>
        <p:spPr>
          <a:xfrm>
            <a:off x="5845025" y="2621650"/>
            <a:ext cx="644400" cy="384000"/>
          </a:xfrm>
          <a:prstGeom prst="roundRect">
            <a:avLst>
              <a:gd name="adj" fmla="val 16667"/>
            </a:avLst>
          </a:prstGeom>
          <a:solidFill>
            <a:srgbClr val="FFFFFF"/>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5"/>
                </a:solidFill>
              </a:rPr>
              <a:t>14th</a:t>
            </a:r>
            <a:endParaRPr b="1">
              <a:solidFill>
                <a:schemeClr val="accent5"/>
              </a:solidFill>
            </a:endParaRPr>
          </a:p>
        </p:txBody>
      </p:sp>
      <p:sp>
        <p:nvSpPr>
          <p:cNvPr id="191" name="Google Shape;191;p31"/>
          <p:cNvSpPr/>
          <p:nvPr/>
        </p:nvSpPr>
        <p:spPr>
          <a:xfrm>
            <a:off x="7948150" y="3081850"/>
            <a:ext cx="644400" cy="384000"/>
          </a:xfrm>
          <a:prstGeom prst="roundRect">
            <a:avLst>
              <a:gd name="adj" fmla="val 16667"/>
            </a:avLst>
          </a:prstGeom>
          <a:solidFill>
            <a:srgbClr val="FFFFFF"/>
          </a:solid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accent5"/>
                </a:solidFill>
              </a:rPr>
              <a:t>12th</a:t>
            </a:r>
            <a:endParaRPr b="1">
              <a:solidFill>
                <a:schemeClr val="accent5"/>
              </a:solidFill>
            </a:endParaRPr>
          </a:p>
        </p:txBody>
      </p:sp>
      <p:pic>
        <p:nvPicPr>
          <p:cNvPr id="192" name="Google Shape;192;p31" descr="http://icon-park.com/imagefiles/location_map_pin_orange5.png"/>
          <p:cNvPicPr preferRelativeResize="0"/>
          <p:nvPr/>
        </p:nvPicPr>
        <p:blipFill>
          <a:blip r:embed="rId4">
            <a:alphaModFix/>
          </a:blip>
          <a:stretch>
            <a:fillRect/>
          </a:stretch>
        </p:blipFill>
        <p:spPr>
          <a:xfrm>
            <a:off x="5758650" y="2175100"/>
            <a:ext cx="415214" cy="572700"/>
          </a:xfrm>
          <a:prstGeom prst="rect">
            <a:avLst/>
          </a:prstGeom>
          <a:noFill/>
          <a:ln>
            <a:noFill/>
          </a:ln>
        </p:spPr>
      </p:pic>
      <p:pic>
        <p:nvPicPr>
          <p:cNvPr id="193" name="Google Shape;193;p31" descr="http://icon-park.com/imagefiles/location_map_pin_orange5.png"/>
          <p:cNvPicPr preferRelativeResize="0"/>
          <p:nvPr/>
        </p:nvPicPr>
        <p:blipFill>
          <a:blip r:embed="rId4">
            <a:alphaModFix/>
          </a:blip>
          <a:stretch>
            <a:fillRect/>
          </a:stretch>
        </p:blipFill>
        <p:spPr>
          <a:xfrm>
            <a:off x="8277425" y="2603500"/>
            <a:ext cx="415214" cy="572700"/>
          </a:xfrm>
          <a:prstGeom prst="rect">
            <a:avLst/>
          </a:prstGeom>
          <a:noFill/>
          <a:ln>
            <a:noFill/>
          </a:ln>
        </p:spPr>
      </p:pic>
      <p:sp>
        <p:nvSpPr>
          <p:cNvPr id="194" name="Google Shape;194;p31"/>
          <p:cNvSpPr txBox="1"/>
          <p:nvPr/>
        </p:nvSpPr>
        <p:spPr>
          <a:xfrm>
            <a:off x="3823550" y="3680800"/>
            <a:ext cx="5346600" cy="11904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b="1"/>
              <a:t>Large U.S. Representation?</a:t>
            </a:r>
            <a:endParaRPr b="1"/>
          </a:p>
          <a:p>
            <a:pPr marL="457200" lvl="0" indent="-317500" algn="l" rtl="0">
              <a:lnSpc>
                <a:spcPct val="115000"/>
              </a:lnSpc>
              <a:spcBef>
                <a:spcPts val="0"/>
              </a:spcBef>
              <a:spcAft>
                <a:spcPts val="0"/>
              </a:spcAft>
              <a:buSzPts val="1400"/>
              <a:buChar char="●"/>
            </a:pPr>
            <a:r>
              <a:rPr lang="en"/>
              <a:t>Researchers use other terms </a:t>
            </a:r>
            <a:br>
              <a:rPr lang="en"/>
            </a:br>
            <a:r>
              <a:rPr lang="en" sz="1200"/>
              <a:t>(virtual learning environments, virtual classroom, web conferencing)</a:t>
            </a:r>
            <a:endParaRPr sz="1200"/>
          </a:p>
          <a:p>
            <a:pPr marL="457200" lvl="0" indent="-317500" algn="l" rtl="0">
              <a:lnSpc>
                <a:spcPct val="115000"/>
              </a:lnSpc>
              <a:spcBef>
                <a:spcPts val="0"/>
              </a:spcBef>
              <a:spcAft>
                <a:spcPts val="0"/>
              </a:spcAft>
              <a:buSzPts val="1400"/>
              <a:buChar char="●"/>
            </a:pPr>
            <a:r>
              <a:rPr lang="en"/>
              <a:t>International studies are not in peer-reviewed journals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Synchronous Online Learning Research Studies by Author</a:t>
            </a:r>
            <a:endParaRPr sz="2400"/>
          </a:p>
        </p:txBody>
      </p:sp>
      <p:sp>
        <p:nvSpPr>
          <p:cNvPr id="69" name="Google Shape;69;p14"/>
          <p:cNvSpPr txBox="1">
            <a:spLocks noGrp="1"/>
          </p:cNvSpPr>
          <p:nvPr>
            <p:ph type="body" idx="1"/>
          </p:nvPr>
        </p:nvSpPr>
        <p:spPr>
          <a:xfrm>
            <a:off x="363800" y="959225"/>
            <a:ext cx="8520600" cy="3606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3"/>
              </a:rPr>
              <a:t>Martin, F., Ahlgrim-Delzell, L., Budhrani, K. (2017).</a:t>
            </a:r>
            <a:r>
              <a:rPr lang="en" sz="1100">
                <a:solidFill>
                  <a:srgbClr val="000000"/>
                </a:solidFill>
                <a:latin typeface="Arial"/>
                <a:ea typeface="Arial"/>
                <a:cs typeface="Arial"/>
                <a:sym typeface="Arial"/>
              </a:rPr>
              <a:t> Two Decades (1995 to 2014) of Systematic Review of Research on Synchronous Online Learning. </a:t>
            </a:r>
            <a:r>
              <a:rPr lang="en" sz="1100" i="1">
                <a:solidFill>
                  <a:srgbClr val="000000"/>
                </a:solidFill>
                <a:latin typeface="Arial"/>
                <a:ea typeface="Arial"/>
                <a:cs typeface="Arial"/>
                <a:sym typeface="Arial"/>
              </a:rPr>
              <a:t>American Journal of Distance Education, 31(1), 3-19</a:t>
            </a:r>
            <a:endParaRPr sz="1100" i="1">
              <a:solidFill>
                <a:srgbClr val="000000"/>
              </a:solidFill>
              <a:latin typeface="Arial"/>
              <a:ea typeface="Arial"/>
              <a:cs typeface="Arial"/>
              <a:sym typeface="Arial"/>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4"/>
              </a:rPr>
              <a:t>Martin, F. &amp; Parker, M.A. (2014).</a:t>
            </a:r>
            <a:r>
              <a:rPr lang="en" sz="1100">
                <a:solidFill>
                  <a:srgbClr val="000000"/>
                </a:solidFill>
                <a:latin typeface="Arial"/>
                <a:ea typeface="Arial"/>
                <a:cs typeface="Arial"/>
                <a:sym typeface="Arial"/>
              </a:rPr>
              <a:t> Use of Synchronous Virtual Classrooms: Why, Who and How? </a:t>
            </a:r>
            <a:r>
              <a:rPr lang="en" sz="1100" i="1">
                <a:solidFill>
                  <a:srgbClr val="000000"/>
                </a:solidFill>
                <a:latin typeface="Arial"/>
                <a:ea typeface="Arial"/>
                <a:cs typeface="Arial"/>
                <a:sym typeface="Arial"/>
              </a:rPr>
              <a:t>MERLOT Journal of Online Learning and Teaching, 10, 2, 192-210.</a:t>
            </a:r>
            <a:endParaRPr sz="1100" i="1">
              <a:solidFill>
                <a:srgbClr val="000000"/>
              </a:solidFill>
              <a:latin typeface="Arial"/>
              <a:ea typeface="Arial"/>
              <a:cs typeface="Arial"/>
              <a:sym typeface="Arial"/>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5"/>
              </a:rPr>
              <a:t>Martin, F., Parker, M. &amp; Allred, B. (2013).</a:t>
            </a:r>
            <a:r>
              <a:rPr lang="en" sz="1100">
                <a:solidFill>
                  <a:srgbClr val="000000"/>
                </a:solidFill>
                <a:latin typeface="Arial"/>
                <a:ea typeface="Arial"/>
                <a:cs typeface="Arial"/>
                <a:sym typeface="Arial"/>
              </a:rPr>
              <a:t> A Case Study on the adoption and use of synchronous virtual classrooms, </a:t>
            </a:r>
            <a:r>
              <a:rPr lang="en" sz="1100" i="1">
                <a:solidFill>
                  <a:srgbClr val="000000"/>
                </a:solidFill>
                <a:latin typeface="Arial"/>
                <a:ea typeface="Arial"/>
                <a:cs typeface="Arial"/>
                <a:sym typeface="Arial"/>
              </a:rPr>
              <a:t>Electronic journal of E-learning</a:t>
            </a:r>
            <a:r>
              <a:rPr lang="en" sz="1100">
                <a:solidFill>
                  <a:srgbClr val="000000"/>
                </a:solidFill>
                <a:latin typeface="Arial"/>
                <a:ea typeface="Arial"/>
                <a:cs typeface="Arial"/>
                <a:sym typeface="Arial"/>
              </a:rPr>
              <a:t>, </a:t>
            </a:r>
            <a:r>
              <a:rPr lang="en" sz="1100" i="1">
                <a:solidFill>
                  <a:srgbClr val="000000"/>
                </a:solidFill>
                <a:latin typeface="Arial"/>
                <a:ea typeface="Arial"/>
                <a:cs typeface="Arial"/>
                <a:sym typeface="Arial"/>
              </a:rPr>
              <a:t>11</a:t>
            </a:r>
            <a:r>
              <a:rPr lang="en" sz="1100">
                <a:solidFill>
                  <a:srgbClr val="000000"/>
                </a:solidFill>
                <a:latin typeface="Arial"/>
                <a:ea typeface="Arial"/>
                <a:cs typeface="Arial"/>
                <a:sym typeface="Arial"/>
              </a:rPr>
              <a:t>, 2, 124 - 128</a:t>
            </a:r>
            <a:endParaRPr sz="1100">
              <a:solidFill>
                <a:srgbClr val="000000"/>
              </a:solidFill>
              <a:latin typeface="Arial"/>
              <a:ea typeface="Arial"/>
              <a:cs typeface="Arial"/>
              <a:sym typeface="Arial"/>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6"/>
              </a:rPr>
              <a:t>Martin, F., Parker, M. A., Deale, D. (2012).</a:t>
            </a:r>
            <a:r>
              <a:rPr lang="en" sz="1100">
                <a:solidFill>
                  <a:srgbClr val="000000"/>
                </a:solidFill>
                <a:latin typeface="Arial"/>
                <a:ea typeface="Arial"/>
                <a:cs typeface="Arial"/>
                <a:sym typeface="Arial"/>
              </a:rPr>
              <a:t> Examining the Interactivity of Synchronous Virtual Classrooms. </a:t>
            </a:r>
            <a:r>
              <a:rPr lang="en" sz="1100" i="1">
                <a:solidFill>
                  <a:srgbClr val="000000"/>
                </a:solidFill>
                <a:latin typeface="Arial"/>
                <a:ea typeface="Arial"/>
                <a:cs typeface="Arial"/>
                <a:sym typeface="Arial"/>
              </a:rPr>
              <a:t>The International Review of Research in Open and Distance Learning</a:t>
            </a:r>
            <a:r>
              <a:rPr lang="en" sz="1100">
                <a:solidFill>
                  <a:srgbClr val="000000"/>
                </a:solidFill>
                <a:latin typeface="Arial"/>
                <a:ea typeface="Arial"/>
                <a:cs typeface="Arial"/>
                <a:sym typeface="Arial"/>
              </a:rPr>
              <a:t>, 13, 3, 227-260</a:t>
            </a:r>
            <a:endParaRPr sz="1100">
              <a:solidFill>
                <a:srgbClr val="000000"/>
              </a:solidFill>
              <a:latin typeface="Arial"/>
              <a:ea typeface="Arial"/>
              <a:cs typeface="Arial"/>
              <a:sym typeface="Arial"/>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7"/>
              </a:rPr>
              <a:t>Roughton, C., Martin,F., Warren, J., &amp; Gritmon, C. (2011).</a:t>
            </a:r>
            <a:r>
              <a:rPr lang="en" sz="1100">
                <a:solidFill>
                  <a:srgbClr val="000000"/>
                </a:solidFill>
                <a:latin typeface="Arial"/>
                <a:ea typeface="Arial"/>
                <a:cs typeface="Arial"/>
                <a:sym typeface="Arial"/>
              </a:rPr>
              <a:t> Challenges in Synchronous Virtual Classrooms Adoption by Faculty, </a:t>
            </a:r>
            <a:r>
              <a:rPr lang="en" sz="1100" i="1">
                <a:solidFill>
                  <a:srgbClr val="000000"/>
                </a:solidFill>
                <a:latin typeface="Arial"/>
                <a:ea typeface="Arial"/>
                <a:cs typeface="Arial"/>
                <a:sym typeface="Arial"/>
              </a:rPr>
              <a:t>International Journal of Instructional Technology and Distance Learning, 8, 2, 45 - 54</a:t>
            </a:r>
            <a:endParaRPr sz="1100" i="1">
              <a:solidFill>
                <a:srgbClr val="000000"/>
              </a:solidFill>
              <a:latin typeface="Arial"/>
              <a:ea typeface="Arial"/>
              <a:cs typeface="Arial"/>
              <a:sym typeface="Arial"/>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8"/>
              </a:rPr>
              <a:t>Parker, M., &amp; Martin, F. (2010).</a:t>
            </a:r>
            <a:r>
              <a:rPr lang="en" sz="1100">
                <a:solidFill>
                  <a:srgbClr val="000000"/>
                </a:solidFill>
                <a:latin typeface="Arial"/>
                <a:ea typeface="Arial"/>
                <a:cs typeface="Arial"/>
                <a:sym typeface="Arial"/>
              </a:rPr>
              <a:t> Using Virtual Classrooms: Student Perceptions of Features and Characteristics in an Online and a Blended Course. Journal of Online Learning and Teaching, 6, 1, 135-147</a:t>
            </a:r>
            <a:endParaRPr sz="1100" i="1">
              <a:solidFill>
                <a:srgbClr val="000000"/>
              </a:solidFill>
              <a:latin typeface="Arial"/>
              <a:ea typeface="Arial"/>
              <a:cs typeface="Arial"/>
              <a:sym typeface="Arial"/>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3"/>
              </a:rPr>
              <a:t>Martin, F., &amp; Noonan, D. (2010, July).</a:t>
            </a:r>
            <a:r>
              <a:rPr lang="en" sz="1100">
                <a:solidFill>
                  <a:srgbClr val="000000"/>
                </a:solidFill>
                <a:latin typeface="Arial"/>
                <a:ea typeface="Arial"/>
                <a:cs typeface="Arial"/>
                <a:sym typeface="Arial"/>
              </a:rPr>
              <a:t> Synchronous Technologies for Online teaching. Proceeding of the International Conference on Technology for Education, Mumbai, India.</a:t>
            </a:r>
            <a:endParaRPr sz="1100">
              <a:solidFill>
                <a:srgbClr val="000000"/>
              </a:solidFill>
              <a:latin typeface="Arial"/>
              <a:ea typeface="Arial"/>
              <a:cs typeface="Arial"/>
              <a:sym typeface="Arial"/>
            </a:endParaRPr>
          </a:p>
          <a:p>
            <a:pPr marL="457200" lvl="0" indent="-342900" algn="l" rtl="0">
              <a:spcBef>
                <a:spcPts val="0"/>
              </a:spcBef>
              <a:spcAft>
                <a:spcPts val="0"/>
              </a:spcAft>
              <a:buSzPts val="1800"/>
              <a:buChar char="●"/>
            </a:pPr>
            <a:r>
              <a:rPr lang="en" sz="1100" u="sng">
                <a:solidFill>
                  <a:schemeClr val="hlink"/>
                </a:solidFill>
                <a:latin typeface="Arial"/>
                <a:ea typeface="Arial"/>
                <a:cs typeface="Arial"/>
                <a:sym typeface="Arial"/>
                <a:hlinkClick r:id="rId3"/>
              </a:rPr>
              <a:t>Martin, F. (2010, July).</a:t>
            </a:r>
            <a:r>
              <a:rPr lang="en" sz="1100">
                <a:solidFill>
                  <a:srgbClr val="000000"/>
                </a:solidFill>
                <a:latin typeface="Arial"/>
                <a:ea typeface="Arial"/>
                <a:cs typeface="Arial"/>
                <a:sym typeface="Arial"/>
              </a:rPr>
              <a:t> Best Practices for Teaching in a Synchronous Virtual Classroom. Proceeding of the International Conference on Technology for Education, Mumbai, India. 	</a:t>
            </a:r>
            <a:endParaRPr sz="1100">
              <a:solidFill>
                <a:srgbClr val="000000"/>
              </a:solidFill>
              <a:latin typeface="Arial"/>
              <a:ea typeface="Arial"/>
              <a:cs typeface="Arial"/>
              <a:sym typeface="Arial"/>
            </a:endParaRPr>
          </a:p>
          <a:p>
            <a:pPr marL="45720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p:nvPr/>
        </p:nvSpPr>
        <p:spPr>
          <a:xfrm>
            <a:off x="0" y="1152475"/>
            <a:ext cx="9170100" cy="384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0" name="Google Shape;200;p32" descr="Image result"/>
          <p:cNvPicPr preferRelativeResize="0"/>
          <p:nvPr/>
        </p:nvPicPr>
        <p:blipFill rotWithShape="1">
          <a:blip r:embed="rId3">
            <a:alphaModFix amt="40000"/>
          </a:blip>
          <a:srcRect t="14645" b="24608"/>
          <a:stretch/>
        </p:blipFill>
        <p:spPr>
          <a:xfrm>
            <a:off x="208900" y="1152475"/>
            <a:ext cx="9170099" cy="3842699"/>
          </a:xfrm>
          <a:prstGeom prst="rect">
            <a:avLst/>
          </a:prstGeom>
          <a:noFill/>
          <a:ln>
            <a:noFill/>
          </a:ln>
        </p:spPr>
      </p:pic>
      <p:sp>
        <p:nvSpPr>
          <p:cNvPr id="201" name="Google Shape;20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Results (157 articles): Instructional Setting and Content Area</a:t>
            </a:r>
            <a:endParaRPr sz="2400"/>
          </a:p>
        </p:txBody>
      </p:sp>
      <p:graphicFrame>
        <p:nvGraphicFramePr>
          <p:cNvPr id="202" name="Google Shape;202;p32"/>
          <p:cNvGraphicFramePr/>
          <p:nvPr/>
        </p:nvGraphicFramePr>
        <p:xfrm>
          <a:off x="464100" y="1433975"/>
          <a:ext cx="3505200" cy="2851261"/>
        </p:xfrm>
        <a:graphic>
          <a:graphicData uri="http://schemas.openxmlformats.org/drawingml/2006/table">
            <a:tbl>
              <a:tblPr>
                <a:noFill/>
                <a:tableStyleId>{5F383674-101C-4D18-9714-CDFF404E9F99}</a:tableStyleId>
              </a:tblPr>
              <a:tblGrid>
                <a:gridCol w="2162175">
                  <a:extLst>
                    <a:ext uri="{9D8B030D-6E8A-4147-A177-3AD203B41FA5}">
                      <a16:colId xmlns:a16="http://schemas.microsoft.com/office/drawing/2014/main" val="20000"/>
                    </a:ext>
                  </a:extLst>
                </a:gridCol>
                <a:gridCol w="695325">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tblGrid>
              <a:tr h="0">
                <a:tc>
                  <a:txBody>
                    <a:bodyPr/>
                    <a:lstStyle/>
                    <a:p>
                      <a:pPr marL="0" lvl="0" indent="0" algn="l" rtl="0">
                        <a:lnSpc>
                          <a:spcPct val="115000"/>
                        </a:lnSpc>
                        <a:spcBef>
                          <a:spcPts val="0"/>
                        </a:spcBef>
                        <a:spcAft>
                          <a:spcPts val="0"/>
                        </a:spcAft>
                        <a:buNone/>
                      </a:pPr>
                      <a:r>
                        <a:rPr lang="en"/>
                        <a:t>Instructional Setting</a:t>
                      </a:r>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F</a:t>
                      </a:r>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a:t>%</a:t>
                      </a:r>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 b="1">
                          <a:solidFill>
                            <a:srgbClr val="B45F06"/>
                          </a:solidFill>
                        </a:rPr>
                        <a:t>Higher Education</a:t>
                      </a:r>
                      <a:endParaRPr b="1">
                        <a:solidFill>
                          <a:srgbClr val="B45F06"/>
                        </a:solidFill>
                      </a:endParaRPr>
                    </a:p>
                  </a:txBody>
                  <a:tcPr marL="68575" marR="68575" marT="91425" marB="91425">
                    <a:lnT w="12700" cap="flat" cmpd="sng">
                      <a:solidFill>
                        <a:srgbClr val="000000"/>
                      </a:solidFill>
                      <a:prstDash val="solid"/>
                      <a:round/>
                      <a:headEnd type="none" w="sm" len="sm"/>
                      <a:tailEnd type="none" w="sm" len="sm"/>
                    </a:lnT>
                    <a:solidFill>
                      <a:srgbClr val="FFFFFF"/>
                    </a:solidFill>
                  </a:tcPr>
                </a:tc>
                <a:tc>
                  <a:txBody>
                    <a:bodyPr/>
                    <a:lstStyle/>
                    <a:p>
                      <a:pPr marL="0" lvl="0" indent="0" algn="ctr" rtl="0">
                        <a:lnSpc>
                          <a:spcPct val="115000"/>
                        </a:lnSpc>
                        <a:spcBef>
                          <a:spcPts val="0"/>
                        </a:spcBef>
                        <a:spcAft>
                          <a:spcPts val="0"/>
                        </a:spcAft>
                        <a:buNone/>
                      </a:pPr>
                      <a:r>
                        <a:rPr lang="en"/>
                        <a:t>108</a:t>
                      </a:r>
                      <a:endParaRPr/>
                    </a:p>
                  </a:txBody>
                  <a:tcPr marL="68575" marR="68575" marT="91425" marB="91425">
                    <a:lnT w="12700" cap="flat" cmpd="sng">
                      <a:solidFill>
                        <a:srgbClr val="000000"/>
                      </a:solidFill>
                      <a:prstDash val="solid"/>
                      <a:round/>
                      <a:headEnd type="none" w="sm" len="sm"/>
                      <a:tailEnd type="none" w="sm" len="sm"/>
                    </a:lnT>
                    <a:solidFill>
                      <a:srgbClr val="FFFFFF"/>
                    </a:solidFill>
                  </a:tcPr>
                </a:tc>
                <a:tc>
                  <a:txBody>
                    <a:bodyPr/>
                    <a:lstStyle/>
                    <a:p>
                      <a:pPr marL="0" lvl="0" indent="0" algn="l" rtl="0">
                        <a:lnSpc>
                          <a:spcPct val="115000"/>
                        </a:lnSpc>
                        <a:spcBef>
                          <a:spcPts val="0"/>
                        </a:spcBef>
                        <a:spcAft>
                          <a:spcPts val="0"/>
                        </a:spcAft>
                        <a:buNone/>
                      </a:pPr>
                      <a:r>
                        <a:rPr lang="en"/>
                        <a:t>68.8</a:t>
                      </a:r>
                      <a:endParaRPr/>
                    </a:p>
                  </a:txBody>
                  <a:tcPr marL="68575" marR="68575" marT="91425" marB="91425">
                    <a:lnT w="12700" cap="flat" cmpd="sng">
                      <a:solidFill>
                        <a:srgbClr val="000000"/>
                      </a:solidFill>
                      <a:prstDash val="solid"/>
                      <a:round/>
                      <a:headEnd type="none" w="sm" len="sm"/>
                      <a:tailEnd type="none" w="sm" len="sm"/>
                    </a:lnT>
                    <a:solidFill>
                      <a:srgbClr val="FFFFFF"/>
                    </a:solidFill>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en"/>
                        <a:t>K-12 schools</a:t>
                      </a:r>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20</a:t>
                      </a:r>
                      <a:endParaRPr/>
                    </a:p>
                  </a:txBody>
                  <a:tcPr marL="68575" marR="68575" marT="91425" marB="91425">
                    <a:solidFill>
                      <a:srgbClr val="FFFFFF"/>
                    </a:solidFill>
                  </a:tcPr>
                </a:tc>
                <a:tc>
                  <a:txBody>
                    <a:bodyPr/>
                    <a:lstStyle/>
                    <a:p>
                      <a:pPr marL="0" lvl="0" indent="0" algn="l" rtl="0">
                        <a:lnSpc>
                          <a:spcPct val="115000"/>
                        </a:lnSpc>
                        <a:spcBef>
                          <a:spcPts val="0"/>
                        </a:spcBef>
                        <a:spcAft>
                          <a:spcPts val="0"/>
                        </a:spcAft>
                        <a:buNone/>
                      </a:pPr>
                      <a:r>
                        <a:rPr lang="en"/>
                        <a:t>12.7</a:t>
                      </a:r>
                      <a:endParaRPr/>
                    </a:p>
                  </a:txBody>
                  <a:tcPr marL="68575" marR="68575" marT="91425" marB="91425">
                    <a:solidFill>
                      <a:srgbClr val="FFFFFF"/>
                    </a:solidFill>
                  </a:tcPr>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0"/>
                        </a:spcAft>
                        <a:buNone/>
                      </a:pPr>
                      <a:r>
                        <a:rPr lang="en"/>
                        <a:t>Business &amp; Industry</a:t>
                      </a:r>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4</a:t>
                      </a:r>
                      <a:endParaRPr/>
                    </a:p>
                  </a:txBody>
                  <a:tcPr marL="68575" marR="68575" marT="91425" marB="91425">
                    <a:solidFill>
                      <a:srgbClr val="FFFFFF"/>
                    </a:solidFill>
                  </a:tcPr>
                </a:tc>
                <a:tc>
                  <a:txBody>
                    <a:bodyPr/>
                    <a:lstStyle/>
                    <a:p>
                      <a:pPr marL="0" lvl="0" indent="0" algn="l" rtl="0">
                        <a:lnSpc>
                          <a:spcPct val="115000"/>
                        </a:lnSpc>
                        <a:spcBef>
                          <a:spcPts val="0"/>
                        </a:spcBef>
                        <a:spcAft>
                          <a:spcPts val="0"/>
                        </a:spcAft>
                        <a:buNone/>
                      </a:pPr>
                      <a:r>
                        <a:rPr lang="en"/>
                        <a:t>2.5</a:t>
                      </a:r>
                      <a:endParaRPr/>
                    </a:p>
                  </a:txBody>
                  <a:tcPr marL="68575" marR="68575" marT="91425" marB="91425">
                    <a:solidFill>
                      <a:srgbClr val="FFFFFF"/>
                    </a:solidFill>
                  </a:tcPr>
                </a:tc>
                <a:extLst>
                  <a:ext uri="{0D108BD9-81ED-4DB2-BD59-A6C34878D82A}">
                    <a16:rowId xmlns:a16="http://schemas.microsoft.com/office/drawing/2014/main" val="10003"/>
                  </a:ext>
                </a:extLst>
              </a:tr>
              <a:tr h="0">
                <a:tc>
                  <a:txBody>
                    <a:bodyPr/>
                    <a:lstStyle/>
                    <a:p>
                      <a:pPr marL="0" lvl="0" indent="0" algn="l" rtl="0">
                        <a:lnSpc>
                          <a:spcPct val="115000"/>
                        </a:lnSpc>
                        <a:spcBef>
                          <a:spcPts val="0"/>
                        </a:spcBef>
                        <a:spcAft>
                          <a:spcPts val="0"/>
                        </a:spcAft>
                        <a:buNone/>
                      </a:pPr>
                      <a:r>
                        <a:rPr lang="en"/>
                        <a:t>Healthcare</a:t>
                      </a:r>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2</a:t>
                      </a:r>
                      <a:endParaRPr/>
                    </a:p>
                  </a:txBody>
                  <a:tcPr marL="68575" marR="68575" marT="91425" marB="91425">
                    <a:solidFill>
                      <a:srgbClr val="FFFFFF"/>
                    </a:solidFill>
                  </a:tcPr>
                </a:tc>
                <a:tc>
                  <a:txBody>
                    <a:bodyPr/>
                    <a:lstStyle/>
                    <a:p>
                      <a:pPr marL="0" lvl="0" indent="0" algn="l" rtl="0">
                        <a:lnSpc>
                          <a:spcPct val="115000"/>
                        </a:lnSpc>
                        <a:spcBef>
                          <a:spcPts val="0"/>
                        </a:spcBef>
                        <a:spcAft>
                          <a:spcPts val="0"/>
                        </a:spcAft>
                        <a:buNone/>
                      </a:pPr>
                      <a:r>
                        <a:rPr lang="en"/>
                        <a:t>1.3</a:t>
                      </a:r>
                      <a:endParaRPr/>
                    </a:p>
                  </a:txBody>
                  <a:tcPr marL="68575" marR="68575" marT="91425" marB="91425">
                    <a:solidFill>
                      <a:srgbClr val="FFFFFF"/>
                    </a:solidFill>
                  </a:tcPr>
                </a:tc>
                <a:extLst>
                  <a:ext uri="{0D108BD9-81ED-4DB2-BD59-A6C34878D82A}">
                    <a16:rowId xmlns:a16="http://schemas.microsoft.com/office/drawing/2014/main" val="10004"/>
                  </a:ext>
                </a:extLst>
              </a:tr>
              <a:tr h="0">
                <a:tc>
                  <a:txBody>
                    <a:bodyPr/>
                    <a:lstStyle/>
                    <a:p>
                      <a:pPr marL="0" lvl="0" indent="0" algn="l" rtl="0">
                        <a:lnSpc>
                          <a:spcPct val="115000"/>
                        </a:lnSpc>
                        <a:spcBef>
                          <a:spcPts val="0"/>
                        </a:spcBef>
                        <a:spcAft>
                          <a:spcPts val="0"/>
                        </a:spcAft>
                        <a:buNone/>
                      </a:pPr>
                      <a:r>
                        <a:rPr lang="en"/>
                        <a:t>Military</a:t>
                      </a:r>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1</a:t>
                      </a:r>
                      <a:endParaRPr/>
                    </a:p>
                  </a:txBody>
                  <a:tcPr marL="68575" marR="68575" marT="91425" marB="91425">
                    <a:solidFill>
                      <a:srgbClr val="FFFFFF"/>
                    </a:solidFill>
                  </a:tcPr>
                </a:tc>
                <a:tc>
                  <a:txBody>
                    <a:bodyPr/>
                    <a:lstStyle/>
                    <a:p>
                      <a:pPr marL="0" lvl="0" indent="0" algn="l" rtl="0">
                        <a:lnSpc>
                          <a:spcPct val="115000"/>
                        </a:lnSpc>
                        <a:spcBef>
                          <a:spcPts val="0"/>
                        </a:spcBef>
                        <a:spcAft>
                          <a:spcPts val="0"/>
                        </a:spcAft>
                        <a:buNone/>
                      </a:pPr>
                      <a:r>
                        <a:rPr lang="en"/>
                        <a:t>.6</a:t>
                      </a:r>
                      <a:endParaRPr/>
                    </a:p>
                  </a:txBody>
                  <a:tcPr marL="68575" marR="68575" marT="91425" marB="91425">
                    <a:solidFill>
                      <a:srgbClr val="FFFFFF"/>
                    </a:solidFill>
                  </a:tcPr>
                </a:tc>
                <a:extLst>
                  <a:ext uri="{0D108BD9-81ED-4DB2-BD59-A6C34878D82A}">
                    <a16:rowId xmlns:a16="http://schemas.microsoft.com/office/drawing/2014/main" val="10005"/>
                  </a:ext>
                </a:extLst>
              </a:tr>
              <a:tr h="0">
                <a:tc>
                  <a:txBody>
                    <a:bodyPr/>
                    <a:lstStyle/>
                    <a:p>
                      <a:pPr marL="0" lvl="0" indent="0" algn="l" rtl="0">
                        <a:lnSpc>
                          <a:spcPct val="115000"/>
                        </a:lnSpc>
                        <a:spcBef>
                          <a:spcPts val="0"/>
                        </a:spcBef>
                        <a:spcAft>
                          <a:spcPts val="0"/>
                        </a:spcAft>
                        <a:buNone/>
                      </a:pPr>
                      <a:r>
                        <a:rPr lang="en"/>
                        <a:t>Did not report</a:t>
                      </a:r>
                      <a:endParaRPr/>
                    </a:p>
                  </a:txBody>
                  <a:tcPr marL="68575" marR="68575" marT="91425" marB="91425">
                    <a:lnB w="12700"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23</a:t>
                      </a:r>
                      <a:endParaRPr/>
                    </a:p>
                  </a:txBody>
                  <a:tcPr marL="68575" marR="68575" marT="91425" marB="91425">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a:t>14.6</a:t>
                      </a:r>
                      <a:endParaRPr/>
                    </a:p>
                  </a:txBody>
                  <a:tcPr marL="68575" marR="68575" marT="91425" marB="91425">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bl>
          </a:graphicData>
        </a:graphic>
      </p:graphicFrame>
      <p:graphicFrame>
        <p:nvGraphicFramePr>
          <p:cNvPr id="203" name="Google Shape;203;p32"/>
          <p:cNvGraphicFramePr/>
          <p:nvPr/>
        </p:nvGraphicFramePr>
        <p:xfrm>
          <a:off x="4600375" y="1433975"/>
          <a:ext cx="3973025" cy="3096625"/>
        </p:xfrm>
        <a:graphic>
          <a:graphicData uri="http://schemas.openxmlformats.org/drawingml/2006/table">
            <a:tbl>
              <a:tblPr>
                <a:noFill/>
                <a:tableStyleId>{5F383674-101C-4D18-9714-CDFF404E9F99}</a:tableStyleId>
              </a:tblPr>
              <a:tblGrid>
                <a:gridCol w="28967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42925">
                  <a:extLst>
                    <a:ext uri="{9D8B030D-6E8A-4147-A177-3AD203B41FA5}">
                      <a16:colId xmlns:a16="http://schemas.microsoft.com/office/drawing/2014/main" val="20002"/>
                    </a:ext>
                  </a:extLst>
                </a:gridCol>
              </a:tblGrid>
              <a:tr h="0">
                <a:tc>
                  <a:txBody>
                    <a:bodyPr/>
                    <a:lstStyle/>
                    <a:p>
                      <a:pPr marL="0" lvl="0" indent="0" algn="l" rtl="0">
                        <a:lnSpc>
                          <a:spcPct val="115000"/>
                        </a:lnSpc>
                        <a:spcBef>
                          <a:spcPts val="0"/>
                        </a:spcBef>
                        <a:spcAft>
                          <a:spcPts val="0"/>
                        </a:spcAft>
                        <a:buNone/>
                      </a:pPr>
                      <a:r>
                        <a:rPr lang="en"/>
                        <a:t>Content Area</a:t>
                      </a:r>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a:t>F</a:t>
                      </a:r>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lvl="0" indent="0" algn="l" rtl="0">
                        <a:lnSpc>
                          <a:spcPct val="115000"/>
                        </a:lnSpc>
                        <a:spcBef>
                          <a:spcPts val="0"/>
                        </a:spcBef>
                        <a:spcAft>
                          <a:spcPts val="0"/>
                        </a:spcAft>
                        <a:buNone/>
                      </a:pPr>
                      <a:r>
                        <a:rPr lang="en"/>
                        <a:t>%</a:t>
                      </a:r>
                      <a:endParaRPr/>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 b="1">
                          <a:solidFill>
                            <a:srgbClr val="B45F06"/>
                          </a:solidFill>
                        </a:rPr>
                        <a:t>English/Foreign Language</a:t>
                      </a:r>
                      <a:endParaRPr b="1">
                        <a:solidFill>
                          <a:srgbClr val="B45F06"/>
                        </a:solidFill>
                      </a:endParaRPr>
                    </a:p>
                  </a:txBody>
                  <a:tcPr marL="68575" marR="68575" marT="91425" marB="91425">
                    <a:lnT w="12700" cap="flat" cmpd="sng">
                      <a:solidFill>
                        <a:srgbClr val="000000"/>
                      </a:solidFill>
                      <a:prstDash val="solid"/>
                      <a:round/>
                      <a:headEnd type="none" w="sm" len="sm"/>
                      <a:tailEnd type="none" w="sm" len="sm"/>
                    </a:lnT>
                    <a:solidFill>
                      <a:srgbClr val="FFFFFF"/>
                    </a:solidFill>
                  </a:tcPr>
                </a:tc>
                <a:tc>
                  <a:txBody>
                    <a:bodyPr/>
                    <a:lstStyle/>
                    <a:p>
                      <a:pPr marL="0" lvl="0" indent="0" algn="ctr" rtl="0">
                        <a:lnSpc>
                          <a:spcPct val="115000"/>
                        </a:lnSpc>
                        <a:spcBef>
                          <a:spcPts val="0"/>
                        </a:spcBef>
                        <a:spcAft>
                          <a:spcPts val="0"/>
                        </a:spcAft>
                        <a:buNone/>
                      </a:pPr>
                      <a:r>
                        <a:rPr lang="en"/>
                        <a:t>31</a:t>
                      </a:r>
                      <a:endParaRPr/>
                    </a:p>
                  </a:txBody>
                  <a:tcPr marL="68575" marR="68575" marT="91425" marB="91425">
                    <a:lnT w="12700" cap="flat" cmpd="sng">
                      <a:solidFill>
                        <a:srgbClr val="000000"/>
                      </a:solidFill>
                      <a:prstDash val="solid"/>
                      <a:round/>
                      <a:headEnd type="none" w="sm" len="sm"/>
                      <a:tailEnd type="none" w="sm" len="sm"/>
                    </a:lnT>
                    <a:solidFill>
                      <a:srgbClr val="FFFFFF"/>
                    </a:solidFill>
                  </a:tcPr>
                </a:tc>
                <a:tc>
                  <a:txBody>
                    <a:bodyPr/>
                    <a:lstStyle/>
                    <a:p>
                      <a:pPr marL="0" lvl="0" indent="0" algn="l" rtl="0">
                        <a:lnSpc>
                          <a:spcPct val="115000"/>
                        </a:lnSpc>
                        <a:spcBef>
                          <a:spcPts val="0"/>
                        </a:spcBef>
                        <a:spcAft>
                          <a:spcPts val="0"/>
                        </a:spcAft>
                        <a:buNone/>
                      </a:pPr>
                      <a:r>
                        <a:rPr lang="en"/>
                        <a:t>19.7</a:t>
                      </a:r>
                      <a:endParaRPr/>
                    </a:p>
                  </a:txBody>
                  <a:tcPr marL="68575" marR="68575" marT="91425" marB="91425">
                    <a:lnT w="12700" cap="flat" cmpd="sng">
                      <a:solidFill>
                        <a:srgbClr val="000000"/>
                      </a:solidFill>
                      <a:prstDash val="solid"/>
                      <a:round/>
                      <a:headEnd type="none" w="sm" len="sm"/>
                      <a:tailEnd type="none" w="sm" len="sm"/>
                    </a:lnT>
                    <a:solidFill>
                      <a:srgbClr val="FFFFFF"/>
                    </a:solidFill>
                  </a:tcP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en" b="1">
                          <a:solidFill>
                            <a:srgbClr val="B45F06"/>
                          </a:solidFill>
                        </a:rPr>
                        <a:t>Education</a:t>
                      </a:r>
                      <a:endParaRPr b="1">
                        <a:solidFill>
                          <a:srgbClr val="B45F06"/>
                        </a:solidFill>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30</a:t>
                      </a:r>
                      <a:endParaRPr/>
                    </a:p>
                  </a:txBody>
                  <a:tcPr marL="68575" marR="68575" marT="91425" marB="91425">
                    <a:solidFill>
                      <a:srgbClr val="FFFFFF"/>
                    </a:solidFill>
                  </a:tcPr>
                </a:tc>
                <a:tc>
                  <a:txBody>
                    <a:bodyPr/>
                    <a:lstStyle/>
                    <a:p>
                      <a:pPr marL="0" lvl="0" indent="0" algn="l" rtl="0">
                        <a:lnSpc>
                          <a:spcPct val="115000"/>
                        </a:lnSpc>
                        <a:spcBef>
                          <a:spcPts val="0"/>
                        </a:spcBef>
                        <a:spcAft>
                          <a:spcPts val="0"/>
                        </a:spcAft>
                        <a:buNone/>
                      </a:pPr>
                      <a:r>
                        <a:rPr lang="en"/>
                        <a:t>19.1</a:t>
                      </a:r>
                      <a:endParaRPr/>
                    </a:p>
                  </a:txBody>
                  <a:tcPr marL="68575" marR="68575" marT="91425" marB="91425">
                    <a:solidFill>
                      <a:srgbClr val="FFFFFF"/>
                    </a:solidFill>
                  </a:tcPr>
                </a:tc>
                <a:extLst>
                  <a:ext uri="{0D108BD9-81ED-4DB2-BD59-A6C34878D82A}">
                    <a16:rowId xmlns:a16="http://schemas.microsoft.com/office/drawing/2014/main" val="10002"/>
                  </a:ext>
                </a:extLst>
              </a:tr>
              <a:tr h="361950">
                <a:tc>
                  <a:txBody>
                    <a:bodyPr/>
                    <a:lstStyle/>
                    <a:p>
                      <a:pPr marL="114300" lvl="0" indent="-114300" algn="l" rtl="0">
                        <a:lnSpc>
                          <a:spcPct val="115000"/>
                        </a:lnSpc>
                        <a:spcBef>
                          <a:spcPts val="0"/>
                        </a:spcBef>
                        <a:spcAft>
                          <a:spcPts val="0"/>
                        </a:spcAft>
                        <a:buNone/>
                      </a:pPr>
                      <a:r>
                        <a:rPr lang="en"/>
                        <a:t>Engineering/Computer Science /Information Technology</a:t>
                      </a:r>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21</a:t>
                      </a:r>
                      <a:endParaRPr/>
                    </a:p>
                  </a:txBody>
                  <a:tcPr marL="68575" marR="68575" marT="91425" marB="91425">
                    <a:solidFill>
                      <a:srgbClr val="FFFFFF"/>
                    </a:solidFill>
                  </a:tcPr>
                </a:tc>
                <a:tc>
                  <a:txBody>
                    <a:bodyPr/>
                    <a:lstStyle/>
                    <a:p>
                      <a:pPr marL="0" lvl="0" indent="0" algn="l" rtl="0">
                        <a:lnSpc>
                          <a:spcPct val="115000"/>
                        </a:lnSpc>
                        <a:spcBef>
                          <a:spcPts val="0"/>
                        </a:spcBef>
                        <a:spcAft>
                          <a:spcPts val="0"/>
                        </a:spcAft>
                        <a:buNone/>
                      </a:pPr>
                      <a:r>
                        <a:rPr lang="en"/>
                        <a:t>13.4</a:t>
                      </a:r>
                      <a:endParaRPr/>
                    </a:p>
                  </a:txBody>
                  <a:tcPr marL="68575" marR="68575" marT="91425" marB="91425">
                    <a:solidFill>
                      <a:srgbClr val="FFFFFF"/>
                    </a:solidFill>
                  </a:tcPr>
                </a:tc>
                <a:extLst>
                  <a:ext uri="{0D108BD9-81ED-4DB2-BD59-A6C34878D82A}">
                    <a16:rowId xmlns:a16="http://schemas.microsoft.com/office/drawing/2014/main" val="10003"/>
                  </a:ext>
                </a:extLst>
              </a:tr>
              <a:tr h="0">
                <a:tc>
                  <a:txBody>
                    <a:bodyPr/>
                    <a:lstStyle/>
                    <a:p>
                      <a:pPr marL="0" lvl="0" indent="0" algn="l" rtl="0">
                        <a:lnSpc>
                          <a:spcPct val="115000"/>
                        </a:lnSpc>
                        <a:spcBef>
                          <a:spcPts val="0"/>
                        </a:spcBef>
                        <a:spcAft>
                          <a:spcPts val="0"/>
                        </a:spcAft>
                        <a:buNone/>
                      </a:pPr>
                      <a:r>
                        <a:rPr lang="en"/>
                        <a:t>Science</a:t>
                      </a:r>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12</a:t>
                      </a:r>
                      <a:endParaRPr/>
                    </a:p>
                  </a:txBody>
                  <a:tcPr marL="68575" marR="68575" marT="91425" marB="91425">
                    <a:solidFill>
                      <a:srgbClr val="FFFFFF"/>
                    </a:solidFill>
                  </a:tcPr>
                </a:tc>
                <a:tc>
                  <a:txBody>
                    <a:bodyPr/>
                    <a:lstStyle/>
                    <a:p>
                      <a:pPr marL="0" lvl="0" indent="0" algn="l" rtl="0">
                        <a:lnSpc>
                          <a:spcPct val="115000"/>
                        </a:lnSpc>
                        <a:spcBef>
                          <a:spcPts val="0"/>
                        </a:spcBef>
                        <a:spcAft>
                          <a:spcPts val="0"/>
                        </a:spcAft>
                        <a:buNone/>
                      </a:pPr>
                      <a:r>
                        <a:rPr lang="en"/>
                        <a:t>7.6</a:t>
                      </a:r>
                      <a:endParaRPr/>
                    </a:p>
                  </a:txBody>
                  <a:tcPr marL="68575" marR="68575" marT="91425" marB="91425">
                    <a:solidFill>
                      <a:srgbClr val="FFFFFF"/>
                    </a:solidFill>
                  </a:tcPr>
                </a:tc>
                <a:extLst>
                  <a:ext uri="{0D108BD9-81ED-4DB2-BD59-A6C34878D82A}">
                    <a16:rowId xmlns:a16="http://schemas.microsoft.com/office/drawing/2014/main" val="10004"/>
                  </a:ext>
                </a:extLst>
              </a:tr>
              <a:tr h="0">
                <a:tc>
                  <a:txBody>
                    <a:bodyPr/>
                    <a:lstStyle/>
                    <a:p>
                      <a:pPr marL="0" lvl="0" indent="0" algn="l" rtl="0">
                        <a:lnSpc>
                          <a:spcPct val="115000"/>
                        </a:lnSpc>
                        <a:spcBef>
                          <a:spcPts val="0"/>
                        </a:spcBef>
                        <a:spcAft>
                          <a:spcPts val="0"/>
                        </a:spcAft>
                        <a:buNone/>
                      </a:pPr>
                      <a:r>
                        <a:rPr lang="en"/>
                        <a:t>Business</a:t>
                      </a:r>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9</a:t>
                      </a:r>
                      <a:endParaRPr/>
                    </a:p>
                  </a:txBody>
                  <a:tcPr marL="68575" marR="68575" marT="91425" marB="91425">
                    <a:solidFill>
                      <a:srgbClr val="FFFFFF"/>
                    </a:solidFill>
                  </a:tcPr>
                </a:tc>
                <a:tc>
                  <a:txBody>
                    <a:bodyPr/>
                    <a:lstStyle/>
                    <a:p>
                      <a:pPr marL="0" lvl="0" indent="0" algn="l" rtl="0">
                        <a:lnSpc>
                          <a:spcPct val="115000"/>
                        </a:lnSpc>
                        <a:spcBef>
                          <a:spcPts val="0"/>
                        </a:spcBef>
                        <a:spcAft>
                          <a:spcPts val="0"/>
                        </a:spcAft>
                        <a:buNone/>
                      </a:pPr>
                      <a:r>
                        <a:rPr lang="en"/>
                        <a:t>5.7</a:t>
                      </a:r>
                      <a:endParaRPr/>
                    </a:p>
                  </a:txBody>
                  <a:tcPr marL="68575" marR="68575" marT="91425" marB="91425">
                    <a:solidFill>
                      <a:srgbClr val="FFFFFF"/>
                    </a:solidFill>
                  </a:tcPr>
                </a:tc>
                <a:extLst>
                  <a:ext uri="{0D108BD9-81ED-4DB2-BD59-A6C34878D82A}">
                    <a16:rowId xmlns:a16="http://schemas.microsoft.com/office/drawing/2014/main" val="10005"/>
                  </a:ext>
                </a:extLst>
              </a:tr>
              <a:tr h="0">
                <a:tc>
                  <a:txBody>
                    <a:bodyPr/>
                    <a:lstStyle/>
                    <a:p>
                      <a:pPr marL="0" lvl="0" indent="0" algn="l" rtl="0">
                        <a:lnSpc>
                          <a:spcPct val="115000"/>
                        </a:lnSpc>
                        <a:spcBef>
                          <a:spcPts val="0"/>
                        </a:spcBef>
                        <a:spcAft>
                          <a:spcPts val="0"/>
                        </a:spcAft>
                        <a:buNone/>
                      </a:pPr>
                      <a:r>
                        <a:rPr lang="en"/>
                        <a:t>Medical/Health</a:t>
                      </a:r>
                      <a:endParaRPr/>
                    </a:p>
                  </a:txBody>
                  <a:tcPr marL="68575" marR="68575" marT="91425" marB="91425">
                    <a:solidFill>
                      <a:srgbClr val="FFFFFF"/>
                    </a:solidFill>
                  </a:tcPr>
                </a:tc>
                <a:tc>
                  <a:txBody>
                    <a:bodyPr/>
                    <a:lstStyle/>
                    <a:p>
                      <a:pPr marL="0" lvl="0" indent="0" algn="ctr" rtl="0">
                        <a:lnSpc>
                          <a:spcPct val="115000"/>
                        </a:lnSpc>
                        <a:spcBef>
                          <a:spcPts val="0"/>
                        </a:spcBef>
                        <a:spcAft>
                          <a:spcPts val="0"/>
                        </a:spcAft>
                        <a:buNone/>
                      </a:pPr>
                      <a:r>
                        <a:rPr lang="en"/>
                        <a:t>7</a:t>
                      </a:r>
                      <a:endParaRPr/>
                    </a:p>
                  </a:txBody>
                  <a:tcPr marL="68575" marR="68575" marT="91425" marB="91425">
                    <a:solidFill>
                      <a:srgbClr val="FFFFFF"/>
                    </a:solidFill>
                  </a:tcPr>
                </a:tc>
                <a:tc>
                  <a:txBody>
                    <a:bodyPr/>
                    <a:lstStyle/>
                    <a:p>
                      <a:pPr marL="0" lvl="0" indent="0" algn="l" rtl="0">
                        <a:lnSpc>
                          <a:spcPct val="115000"/>
                        </a:lnSpc>
                        <a:spcBef>
                          <a:spcPts val="0"/>
                        </a:spcBef>
                        <a:spcAft>
                          <a:spcPts val="0"/>
                        </a:spcAft>
                        <a:buNone/>
                      </a:pPr>
                      <a:r>
                        <a:rPr lang="en"/>
                        <a:t>4.5</a:t>
                      </a:r>
                      <a:endParaRPr/>
                    </a:p>
                  </a:txBody>
                  <a:tcPr marL="68575" marR="68575" marT="91425" marB="91425">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3"/>
          <p:cNvSpPr/>
          <p:nvPr/>
        </p:nvSpPr>
        <p:spPr>
          <a:xfrm>
            <a:off x="0" y="1152475"/>
            <a:ext cx="9170100" cy="384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33" descr="Image result"/>
          <p:cNvPicPr preferRelativeResize="0"/>
          <p:nvPr/>
        </p:nvPicPr>
        <p:blipFill rotWithShape="1">
          <a:blip r:embed="rId3">
            <a:alphaModFix amt="40000"/>
          </a:blip>
          <a:srcRect t="14645" b="24608"/>
          <a:stretch/>
        </p:blipFill>
        <p:spPr>
          <a:xfrm>
            <a:off x="-19700" y="1152475"/>
            <a:ext cx="9170099" cy="3842699"/>
          </a:xfrm>
          <a:prstGeom prst="rect">
            <a:avLst/>
          </a:prstGeom>
          <a:noFill/>
          <a:ln>
            <a:noFill/>
          </a:ln>
        </p:spPr>
      </p:pic>
      <p:sp>
        <p:nvSpPr>
          <p:cNvPr id="210" name="Google Shape;210;p33"/>
          <p:cNvSpPr/>
          <p:nvPr/>
        </p:nvSpPr>
        <p:spPr>
          <a:xfrm>
            <a:off x="134925" y="1152475"/>
            <a:ext cx="5227800" cy="482700"/>
          </a:xfrm>
          <a:prstGeom prst="rect">
            <a:avLst/>
          </a:prstGeom>
          <a:solidFill>
            <a:srgbClr val="FFD9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Age</a:t>
            </a:r>
            <a:r>
              <a:rPr lang="en"/>
              <a:t> (reported by 51 articles)</a:t>
            </a:r>
            <a:endParaRPr/>
          </a:p>
        </p:txBody>
      </p:sp>
      <p:sp>
        <p:nvSpPr>
          <p:cNvPr id="211" name="Google Shape;21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Results (157 articles): Demographics</a:t>
            </a:r>
            <a:endParaRPr sz="2400"/>
          </a:p>
        </p:txBody>
      </p:sp>
      <p:sp>
        <p:nvSpPr>
          <p:cNvPr id="212" name="Google Shape;212;p33"/>
          <p:cNvSpPr/>
          <p:nvPr/>
        </p:nvSpPr>
        <p:spPr>
          <a:xfrm>
            <a:off x="5754575" y="1152475"/>
            <a:ext cx="3077700" cy="482700"/>
          </a:xfrm>
          <a:prstGeom prst="rect">
            <a:avLst/>
          </a:prstGeom>
          <a:solidFill>
            <a:srgbClr val="FF9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Missing / Unclear Demographics</a:t>
            </a:r>
            <a:endParaRPr b="1"/>
          </a:p>
        </p:txBody>
      </p:sp>
      <p:pic>
        <p:nvPicPr>
          <p:cNvPr id="213" name="Google Shape;213;p33" title="Points scored"/>
          <p:cNvPicPr preferRelativeResize="0"/>
          <p:nvPr/>
        </p:nvPicPr>
        <p:blipFill>
          <a:blip r:embed="rId4">
            <a:alphaModFix/>
          </a:blip>
          <a:stretch>
            <a:fillRect/>
          </a:stretch>
        </p:blipFill>
        <p:spPr>
          <a:xfrm>
            <a:off x="134925" y="1678175"/>
            <a:ext cx="5227800" cy="2301375"/>
          </a:xfrm>
          <a:prstGeom prst="rect">
            <a:avLst/>
          </a:prstGeom>
          <a:noFill/>
          <a:ln>
            <a:noFill/>
          </a:ln>
        </p:spPr>
      </p:pic>
      <p:sp>
        <p:nvSpPr>
          <p:cNvPr id="214" name="Google Shape;214;p33"/>
          <p:cNvSpPr txBox="1"/>
          <p:nvPr/>
        </p:nvSpPr>
        <p:spPr>
          <a:xfrm>
            <a:off x="5754575" y="1720875"/>
            <a:ext cx="3077700" cy="2907600"/>
          </a:xfrm>
          <a:prstGeom prst="rect">
            <a:avLst/>
          </a:prstGeom>
          <a:solidFill>
            <a:srgbClr val="FFF2CC"/>
          </a:solidFill>
          <a:ln>
            <a:noFill/>
          </a:ln>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300"/>
              <a:t>Demographic information is not clearly reported </a:t>
            </a:r>
            <a:br>
              <a:rPr lang="en" sz="1300"/>
            </a:br>
            <a:endParaRPr sz="1300"/>
          </a:p>
          <a:p>
            <a:pPr marL="457200" lvl="0" indent="-311150" algn="l" rtl="0">
              <a:spcBef>
                <a:spcPts val="0"/>
              </a:spcBef>
              <a:spcAft>
                <a:spcPts val="0"/>
              </a:spcAft>
              <a:buSzPts val="1300"/>
              <a:buChar char="●"/>
            </a:pPr>
            <a:r>
              <a:rPr lang="en" sz="1300"/>
              <a:t>While some </a:t>
            </a:r>
            <a:r>
              <a:rPr lang="en" sz="1300" b="1"/>
              <a:t>student</a:t>
            </a:r>
            <a:r>
              <a:rPr lang="en" sz="1300"/>
              <a:t> </a:t>
            </a:r>
            <a:r>
              <a:rPr lang="en" sz="1300" b="1"/>
              <a:t>demographics</a:t>
            </a:r>
            <a:r>
              <a:rPr lang="en" sz="1300"/>
              <a:t> reported, there </a:t>
            </a:r>
            <a:br>
              <a:rPr lang="en" sz="1300"/>
            </a:br>
            <a:r>
              <a:rPr lang="en" sz="1300"/>
              <a:t>was NONE reported on </a:t>
            </a:r>
            <a:r>
              <a:rPr lang="en" sz="1300" b="1"/>
              <a:t>faculty</a:t>
            </a:r>
            <a:endParaRPr sz="1300" b="1"/>
          </a:p>
          <a:p>
            <a:pPr marL="0" lvl="0" indent="0" algn="l" rtl="0">
              <a:spcBef>
                <a:spcPts val="0"/>
              </a:spcBef>
              <a:spcAft>
                <a:spcPts val="0"/>
              </a:spcAft>
              <a:buNone/>
            </a:pPr>
            <a:endParaRPr sz="1300"/>
          </a:p>
          <a:p>
            <a:pPr marL="457200" lvl="0" indent="-311150" algn="l" rtl="0">
              <a:spcBef>
                <a:spcPts val="0"/>
              </a:spcBef>
              <a:spcAft>
                <a:spcPts val="0"/>
              </a:spcAft>
              <a:buSzPts val="1300"/>
              <a:buChar char="●"/>
            </a:pPr>
            <a:r>
              <a:rPr lang="en" sz="1300"/>
              <a:t>No uniform understanding between </a:t>
            </a:r>
            <a:r>
              <a:rPr lang="en" sz="1300" b="1"/>
              <a:t>race, ethnicity and country</a:t>
            </a:r>
            <a:r>
              <a:rPr lang="en" sz="1300"/>
              <a:t>. </a:t>
            </a:r>
            <a:endParaRPr sz="1300"/>
          </a:p>
          <a:p>
            <a:pPr marL="457200" lvl="0" indent="0" algn="l" rtl="0">
              <a:spcBef>
                <a:spcPts val="0"/>
              </a:spcBef>
              <a:spcAft>
                <a:spcPts val="0"/>
              </a:spcAft>
              <a:buNone/>
            </a:pPr>
            <a:r>
              <a:rPr lang="en" sz="1300"/>
              <a:t>E.g. “Taiwanese” </a:t>
            </a:r>
            <a:endParaRPr sz="1300"/>
          </a:p>
          <a:p>
            <a:pPr marL="914400" lvl="1" indent="-311150" algn="l" rtl="0">
              <a:spcBef>
                <a:spcPts val="0"/>
              </a:spcBef>
              <a:spcAft>
                <a:spcPts val="0"/>
              </a:spcAft>
              <a:buSzPts val="1300"/>
              <a:buChar char="○"/>
            </a:pPr>
            <a:r>
              <a:rPr lang="en" sz="1300"/>
              <a:t>Could refer to ethnicity and/or country</a:t>
            </a:r>
            <a:endParaRPr sz="13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4"/>
          <p:cNvSpPr/>
          <p:nvPr/>
        </p:nvSpPr>
        <p:spPr>
          <a:xfrm>
            <a:off x="0" y="1152475"/>
            <a:ext cx="9170100" cy="384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0" name="Google Shape;220;p34" descr="Image result"/>
          <p:cNvPicPr preferRelativeResize="0"/>
          <p:nvPr/>
        </p:nvPicPr>
        <p:blipFill rotWithShape="1">
          <a:blip r:embed="rId3">
            <a:alphaModFix amt="40000"/>
          </a:blip>
          <a:srcRect t="14645" b="24608"/>
          <a:stretch/>
        </p:blipFill>
        <p:spPr>
          <a:xfrm>
            <a:off x="-19700" y="911100"/>
            <a:ext cx="9170099" cy="4084125"/>
          </a:xfrm>
          <a:prstGeom prst="rect">
            <a:avLst/>
          </a:prstGeom>
          <a:noFill/>
          <a:ln>
            <a:noFill/>
          </a:ln>
        </p:spPr>
      </p:pic>
      <p:sp>
        <p:nvSpPr>
          <p:cNvPr id="221" name="Google Shape;22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Results (157 articles): Research Design</a:t>
            </a:r>
            <a:endParaRPr sz="2400"/>
          </a:p>
        </p:txBody>
      </p:sp>
      <p:sp>
        <p:nvSpPr>
          <p:cNvPr id="222" name="Google Shape;222;p34"/>
          <p:cNvSpPr txBox="1"/>
          <p:nvPr/>
        </p:nvSpPr>
        <p:spPr>
          <a:xfrm>
            <a:off x="1087975" y="2474025"/>
            <a:ext cx="6657000" cy="2521200"/>
          </a:xfrm>
          <a:prstGeom prst="rect">
            <a:avLst/>
          </a:prstGeom>
          <a:solidFill>
            <a:srgbClr val="D9EAD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Qualitative studies are well suited for answering “how” or “why”</a:t>
            </a:r>
            <a:endParaRPr sz="1500"/>
          </a:p>
          <a:p>
            <a:pPr marL="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Useful for new ideas, constructs, or developing theories when little is known about the topic</a:t>
            </a:r>
            <a:endParaRPr sz="1500"/>
          </a:p>
          <a:p>
            <a:pPr marL="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Used to better understand the impact of synchronous online learning, its components, or the different synchronous tools on student learning and behavior</a:t>
            </a:r>
            <a:endParaRPr sz="1500"/>
          </a:p>
        </p:txBody>
      </p:sp>
      <p:sp>
        <p:nvSpPr>
          <p:cNvPr id="223" name="Google Shape;223;p34"/>
          <p:cNvSpPr/>
          <p:nvPr/>
        </p:nvSpPr>
        <p:spPr>
          <a:xfrm>
            <a:off x="4126275" y="1563850"/>
            <a:ext cx="3744600" cy="854400"/>
          </a:xfrm>
          <a:prstGeom prst="rect">
            <a:avLst/>
          </a:prstGeom>
          <a:solidFill>
            <a:srgbClr val="FFD966"/>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t>57%</a:t>
            </a:r>
            <a:r>
              <a:rPr lang="en" sz="1600" b="1"/>
              <a:t> Qualitative</a:t>
            </a:r>
            <a:endParaRPr sz="1600"/>
          </a:p>
        </p:txBody>
      </p:sp>
      <p:sp>
        <p:nvSpPr>
          <p:cNvPr id="224" name="Google Shape;224;p34"/>
          <p:cNvSpPr/>
          <p:nvPr/>
        </p:nvSpPr>
        <p:spPr>
          <a:xfrm>
            <a:off x="996425" y="1563850"/>
            <a:ext cx="3129900" cy="854400"/>
          </a:xfrm>
          <a:prstGeom prst="rect">
            <a:avLst/>
          </a:prstGeom>
          <a:solidFill>
            <a:srgbClr val="F1C232"/>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t>43% </a:t>
            </a:r>
            <a:r>
              <a:rPr lang="en" sz="1600" b="1"/>
              <a:t>Quantitative</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p:nvPr/>
        </p:nvSpPr>
        <p:spPr>
          <a:xfrm>
            <a:off x="0" y="1152475"/>
            <a:ext cx="9170100" cy="3842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t>Results (157 articles): Synchronous Online Learning Tools</a:t>
            </a:r>
            <a:endParaRPr sz="2400" dirty="0"/>
          </a:p>
        </p:txBody>
      </p:sp>
      <p:sp>
        <p:nvSpPr>
          <p:cNvPr id="231" name="Google Shape;231;p35"/>
          <p:cNvSpPr txBox="1"/>
          <p:nvPr/>
        </p:nvSpPr>
        <p:spPr>
          <a:xfrm>
            <a:off x="724350" y="1813225"/>
            <a:ext cx="2463000" cy="26337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t>TOOLS</a:t>
            </a:r>
            <a:br>
              <a:rPr lang="en" sz="1500" b="1"/>
            </a:br>
            <a:endParaRPr sz="1500" b="1"/>
          </a:p>
          <a:p>
            <a:pPr marL="457200" lvl="0" indent="-317500" algn="l" rtl="0">
              <a:spcBef>
                <a:spcPts val="0"/>
              </a:spcBef>
              <a:spcAft>
                <a:spcPts val="0"/>
              </a:spcAft>
              <a:buSzPts val="1400"/>
              <a:buChar char="●"/>
            </a:pPr>
            <a:r>
              <a:rPr lang="en"/>
              <a:t>Instant Messenger </a:t>
            </a:r>
            <a:endParaRPr/>
          </a:p>
          <a:p>
            <a:pPr marL="457200" lvl="0" indent="-317500" algn="l" rtl="0">
              <a:spcBef>
                <a:spcPts val="0"/>
              </a:spcBef>
              <a:spcAft>
                <a:spcPts val="0"/>
              </a:spcAft>
              <a:buSzPts val="1400"/>
              <a:buChar char="●"/>
            </a:pPr>
            <a:r>
              <a:rPr lang="en"/>
              <a:t>Elluminate </a:t>
            </a:r>
            <a:endParaRPr/>
          </a:p>
          <a:p>
            <a:pPr marL="457200" lvl="0" indent="-317500" algn="l" rtl="0">
              <a:spcBef>
                <a:spcPts val="0"/>
              </a:spcBef>
              <a:spcAft>
                <a:spcPts val="0"/>
              </a:spcAft>
              <a:buSzPts val="1400"/>
              <a:buChar char="●"/>
            </a:pPr>
            <a:r>
              <a:rPr lang="en"/>
              <a:t>Blackboard Collaborate</a:t>
            </a:r>
            <a:endParaRPr/>
          </a:p>
          <a:p>
            <a:pPr marL="457200" lvl="0" indent="-317500" algn="l" rtl="0">
              <a:spcBef>
                <a:spcPts val="0"/>
              </a:spcBef>
              <a:spcAft>
                <a:spcPts val="0"/>
              </a:spcAft>
              <a:buSzPts val="1400"/>
              <a:buChar char="●"/>
            </a:pPr>
            <a:r>
              <a:rPr lang="en"/>
              <a:t>WebCT Chat </a:t>
            </a:r>
            <a:endParaRPr/>
          </a:p>
          <a:p>
            <a:pPr marL="457200" lvl="0" indent="-317500" algn="l" rtl="0">
              <a:spcBef>
                <a:spcPts val="0"/>
              </a:spcBef>
              <a:spcAft>
                <a:spcPts val="0"/>
              </a:spcAft>
              <a:buSzPts val="1400"/>
              <a:buChar char="●"/>
            </a:pPr>
            <a:r>
              <a:rPr lang="en"/>
              <a:t>Adobe Connect </a:t>
            </a:r>
            <a:endParaRPr/>
          </a:p>
          <a:p>
            <a:pPr marL="457200" lvl="0" indent="-317500" algn="l" rtl="0">
              <a:spcBef>
                <a:spcPts val="0"/>
              </a:spcBef>
              <a:spcAft>
                <a:spcPts val="0"/>
              </a:spcAft>
              <a:buSzPts val="1400"/>
              <a:buChar char="●"/>
            </a:pPr>
            <a:r>
              <a:rPr lang="en"/>
              <a:t>JoinNet </a:t>
            </a:r>
            <a:endParaRPr/>
          </a:p>
          <a:p>
            <a:pPr marL="457200" lvl="0" indent="-317500" algn="l" rtl="0">
              <a:spcBef>
                <a:spcPts val="0"/>
              </a:spcBef>
              <a:spcAft>
                <a:spcPts val="0"/>
              </a:spcAft>
              <a:buSzPts val="1400"/>
              <a:buChar char="●"/>
            </a:pPr>
            <a:r>
              <a:rPr lang="en"/>
              <a:t>Horizon Wimba</a:t>
            </a:r>
            <a:endParaRPr/>
          </a:p>
          <a:p>
            <a:pPr marL="457200" lvl="0" indent="-317500" algn="l" rtl="0">
              <a:spcBef>
                <a:spcPts val="0"/>
              </a:spcBef>
              <a:spcAft>
                <a:spcPts val="0"/>
              </a:spcAft>
              <a:buSzPts val="1400"/>
              <a:buChar char="●"/>
            </a:pPr>
            <a:r>
              <a:rPr lang="en"/>
              <a:t>Skype </a:t>
            </a:r>
            <a:endParaRPr/>
          </a:p>
        </p:txBody>
      </p:sp>
      <p:pic>
        <p:nvPicPr>
          <p:cNvPr id="232" name="Google Shape;232;p35" descr="Image result"/>
          <p:cNvPicPr preferRelativeResize="0"/>
          <p:nvPr/>
        </p:nvPicPr>
        <p:blipFill>
          <a:blip r:embed="rId3">
            <a:alphaModFix/>
          </a:blip>
          <a:stretch>
            <a:fillRect/>
          </a:stretch>
        </p:blipFill>
        <p:spPr>
          <a:xfrm>
            <a:off x="3417475" y="1983838"/>
            <a:ext cx="2179975" cy="2179975"/>
          </a:xfrm>
          <a:prstGeom prst="rect">
            <a:avLst/>
          </a:prstGeom>
          <a:noFill/>
          <a:ln>
            <a:noFill/>
          </a:ln>
        </p:spPr>
      </p:pic>
      <p:sp>
        <p:nvSpPr>
          <p:cNvPr id="233" name="Google Shape;233;p35"/>
          <p:cNvSpPr txBox="1"/>
          <p:nvPr/>
        </p:nvSpPr>
        <p:spPr>
          <a:xfrm>
            <a:off x="5827575" y="1813225"/>
            <a:ext cx="2463000" cy="2629200"/>
          </a:xfrm>
          <a:prstGeom prst="rect">
            <a:avLst/>
          </a:prstGeom>
          <a:solidFill>
            <a:srgbClr val="D9EAD3"/>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t>SYNCHRONOUS </a:t>
            </a:r>
            <a:br>
              <a:rPr lang="en" sz="1500" b="1"/>
            </a:br>
            <a:r>
              <a:rPr lang="en" sz="1500" b="1"/>
              <a:t>ONLINE STRATEGIES</a:t>
            </a:r>
            <a:endParaRPr sz="1500" b="1"/>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Synchronous chat </a:t>
            </a:r>
            <a:endParaRPr/>
          </a:p>
          <a:p>
            <a:pPr marL="457200" lvl="0" indent="-317500" algn="l" rtl="0">
              <a:spcBef>
                <a:spcPts val="0"/>
              </a:spcBef>
              <a:spcAft>
                <a:spcPts val="0"/>
              </a:spcAft>
              <a:buSzPts val="1400"/>
              <a:buChar char="●"/>
            </a:pPr>
            <a:r>
              <a:rPr lang="en"/>
              <a:t>Video conferencing</a:t>
            </a:r>
            <a:endParaRPr/>
          </a:p>
        </p:txBody>
      </p:sp>
      <p:sp>
        <p:nvSpPr>
          <p:cNvPr id="234" name="Google Shape;234;p35"/>
          <p:cNvSpPr/>
          <p:nvPr/>
        </p:nvSpPr>
        <p:spPr>
          <a:xfrm rot="7650312">
            <a:off x="2156886" y="2320003"/>
            <a:ext cx="2083328" cy="1611101"/>
          </a:xfrm>
          <a:prstGeom prst="diagStripe">
            <a:avLst>
              <a:gd name="adj" fmla="val 82951"/>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5"/>
          <p:cNvSpPr/>
          <p:nvPr/>
        </p:nvSpPr>
        <p:spPr>
          <a:xfrm rot="-7650312" flipH="1">
            <a:off x="4764511" y="2324528"/>
            <a:ext cx="2083328" cy="1611101"/>
          </a:xfrm>
          <a:prstGeom prst="diagStripe">
            <a:avLst>
              <a:gd name="adj" fmla="val 82951"/>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6"/>
          <p:cNvSpPr/>
          <p:nvPr/>
        </p:nvSpPr>
        <p:spPr>
          <a:xfrm>
            <a:off x="0" y="1836100"/>
            <a:ext cx="4568400" cy="982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6"/>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Implications</a:t>
            </a:r>
            <a:endParaRPr/>
          </a:p>
        </p:txBody>
      </p:sp>
      <p:sp>
        <p:nvSpPr>
          <p:cNvPr id="242" name="Google Shape;242;p36"/>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243" name="Google Shape;243;p3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Provided a big picture of what research has examined the past </a:t>
            </a:r>
            <a:br>
              <a:rPr lang="en" dirty="0"/>
            </a:br>
            <a:r>
              <a:rPr lang="en" b="1" dirty="0"/>
              <a:t>two decades</a:t>
            </a:r>
            <a:endParaRPr b="1" dirty="0"/>
          </a:p>
          <a:p>
            <a:pPr marL="0" indent="0">
              <a:spcBef>
                <a:spcPts val="1600"/>
              </a:spcBef>
              <a:spcAft>
                <a:spcPts val="1600"/>
              </a:spcAft>
              <a:buNone/>
            </a:pPr>
            <a:r>
              <a:rPr lang="en" dirty="0"/>
              <a:t>Know more... </a:t>
            </a:r>
            <a:br>
              <a:rPr lang="en" dirty="0"/>
            </a:br>
            <a:r>
              <a:rPr lang="en" dirty="0"/>
              <a:t>about </a:t>
            </a:r>
            <a:r>
              <a:rPr lang="en" dirty="0">
                <a:solidFill>
                  <a:srgbClr val="39D2BD"/>
                </a:solidFill>
              </a:rPr>
              <a:t>LEARNERS</a:t>
            </a:r>
            <a:r>
              <a:rPr lang="en" dirty="0"/>
              <a:t> </a:t>
            </a:r>
            <a:br>
              <a:rPr lang="en" dirty="0"/>
            </a:br>
            <a:r>
              <a:rPr lang="en" dirty="0"/>
              <a:t>about </a:t>
            </a:r>
            <a:r>
              <a:rPr lang="en" dirty="0">
                <a:solidFill>
                  <a:srgbClr val="9CD4EA"/>
                </a:solidFill>
              </a:rPr>
              <a:t>TOOLS</a:t>
            </a:r>
            <a:r>
              <a:rPr lang="en" dirty="0"/>
              <a:t> </a:t>
            </a:r>
            <a:br>
              <a:rPr lang="en" dirty="0"/>
            </a:br>
            <a:r>
              <a:rPr lang="en" dirty="0"/>
              <a:t>about </a:t>
            </a:r>
            <a:r>
              <a:rPr lang="en" dirty="0">
                <a:solidFill>
                  <a:srgbClr val="F1C232"/>
                </a:solidFill>
              </a:rPr>
              <a:t>RESEARCH</a:t>
            </a:r>
            <a:r>
              <a:rPr lang="en" dirty="0"/>
              <a:t>	</a:t>
            </a:r>
            <a:br>
              <a:rPr lang="en" dirty="0"/>
            </a:br>
            <a:r>
              <a:rPr lang="en" dirty="0"/>
              <a:t>about </a:t>
            </a:r>
            <a:r>
              <a:rPr lang="en" dirty="0">
                <a:solidFill>
                  <a:srgbClr val="FF9900"/>
                </a:solidFill>
              </a:rPr>
              <a:t>OUR FIELD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Recommendations</a:t>
            </a:r>
            <a:endParaRPr/>
          </a:p>
        </p:txBody>
      </p:sp>
      <p:sp>
        <p:nvSpPr>
          <p:cNvPr id="249" name="Google Shape;249;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Breakdown findings further into granular year segments.</a:t>
            </a:r>
            <a:br>
              <a:rPr lang="en"/>
            </a:br>
            <a:endParaRPr/>
          </a:p>
          <a:p>
            <a:pPr marL="457200" lvl="0" indent="-342900" algn="l" rtl="0">
              <a:spcBef>
                <a:spcPts val="0"/>
              </a:spcBef>
              <a:spcAft>
                <a:spcPts val="0"/>
              </a:spcAft>
              <a:buSzPts val="1800"/>
              <a:buChar char="●"/>
            </a:pPr>
            <a:r>
              <a:rPr lang="en"/>
              <a:t>Explore dependent variables focusing on faculty or administrators to examine research trends beyond student perspectives.</a:t>
            </a:r>
            <a:br>
              <a:rPr lang="en"/>
            </a:br>
            <a:endParaRPr/>
          </a:p>
          <a:p>
            <a:pPr marL="457200" lvl="0" indent="-342900" algn="l" rtl="0">
              <a:spcBef>
                <a:spcPts val="0"/>
              </a:spcBef>
              <a:spcAft>
                <a:spcPts val="0"/>
              </a:spcAft>
              <a:buSzPts val="1800"/>
              <a:buChar char="●"/>
            </a:pPr>
            <a:r>
              <a:rPr lang="en"/>
              <a:t>Explore variables on attitudes, participation, interaction and motivation in depth.</a:t>
            </a:r>
            <a:br>
              <a:rPr lang="en"/>
            </a:br>
            <a:endParaRPr/>
          </a:p>
          <a:p>
            <a:pPr marL="457200" lvl="0" indent="-342900" algn="l" rtl="0">
              <a:spcBef>
                <a:spcPts val="0"/>
              </a:spcBef>
              <a:spcAft>
                <a:spcPts val="0"/>
              </a:spcAft>
              <a:buSzPts val="1800"/>
              <a:buChar char="●"/>
            </a:pPr>
            <a:r>
              <a:rPr lang="en"/>
              <a:t>Conduct meta-analysis or review from open access documents.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Limitations</a:t>
            </a:r>
            <a:endParaRPr/>
          </a:p>
        </p:txBody>
      </p:sp>
      <p:sp>
        <p:nvSpPr>
          <p:cNvPr id="255" name="Google Shape;255;p38"/>
          <p:cNvSpPr txBox="1">
            <a:spLocks noGrp="1"/>
          </p:cNvSpPr>
          <p:nvPr>
            <p:ph type="body" idx="1"/>
          </p:nvPr>
        </p:nvSpPr>
        <p:spPr>
          <a:xfrm>
            <a:off x="311700" y="1152475"/>
            <a:ext cx="70947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Search term “synchronous online learning” </a:t>
            </a:r>
            <a:endParaRPr/>
          </a:p>
          <a:p>
            <a:pPr marL="914400" lvl="1" indent="-317500" algn="l" rtl="0">
              <a:spcBef>
                <a:spcPts val="0"/>
              </a:spcBef>
              <a:spcAft>
                <a:spcPts val="0"/>
              </a:spcAft>
              <a:buSzPts val="1400"/>
              <a:buChar char="○"/>
            </a:pPr>
            <a:r>
              <a:rPr lang="en"/>
              <a:t>may have excluded research articles from other countries </a:t>
            </a:r>
            <a:br>
              <a:rPr lang="en"/>
            </a:br>
            <a:r>
              <a:rPr lang="en"/>
              <a:t>(e.g. web conferencing, synchronous virtual classrooms)  </a:t>
            </a:r>
            <a:br>
              <a:rPr lang="en"/>
            </a:br>
            <a:endParaRPr/>
          </a:p>
          <a:p>
            <a:pPr marL="457200" lvl="0" indent="-342900" algn="l" rtl="0">
              <a:spcBef>
                <a:spcPts val="0"/>
              </a:spcBef>
              <a:spcAft>
                <a:spcPts val="0"/>
              </a:spcAft>
              <a:buSzPts val="1800"/>
              <a:buAutoNum type="arabicPeriod"/>
            </a:pPr>
            <a:r>
              <a:rPr lang="en"/>
              <a:t>This study was a systematic review of online synchronous learning and not a meta-analysis. </a:t>
            </a:r>
            <a:endParaRPr/>
          </a:p>
          <a:p>
            <a:pPr marL="914400" lvl="1" indent="-317500" algn="l" rtl="0">
              <a:spcBef>
                <a:spcPts val="0"/>
              </a:spcBef>
              <a:spcAft>
                <a:spcPts val="0"/>
              </a:spcAft>
              <a:buSzPts val="1400"/>
              <a:buChar char="○"/>
            </a:pPr>
            <a:r>
              <a:rPr lang="en"/>
              <a:t>A meta-analysis could provide additional information (e.g. effect of the independent variables in the context of synchronous online learning)</a:t>
            </a:r>
            <a:endParaRPr/>
          </a:p>
          <a:p>
            <a:pPr marL="914400" lvl="1" indent="-317500" algn="l" rtl="0">
              <a:spcBef>
                <a:spcPts val="0"/>
              </a:spcBef>
              <a:spcAft>
                <a:spcPts val="0"/>
              </a:spcAft>
              <a:buSzPts val="1400"/>
              <a:buChar char="○"/>
            </a:pPr>
            <a:r>
              <a:rPr lang="en"/>
              <a:t>Includes only qualitative studies (which are much fewer)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9"/>
          <p:cNvSpPr txBox="1">
            <a:spLocks noGrp="1"/>
          </p:cNvSpPr>
          <p:nvPr>
            <p:ph type="title"/>
          </p:nvPr>
        </p:nvSpPr>
        <p:spPr>
          <a:xfrm>
            <a:off x="534925" y="526350"/>
            <a:ext cx="7980600" cy="4090800"/>
          </a:xfrm>
          <a:prstGeom prst="rect">
            <a:avLst/>
          </a:prstGeom>
        </p:spPr>
        <p:txBody>
          <a:bodyPr spcFirstLastPara="1" wrap="square" lIns="91425" tIns="91425" rIns="91425" bIns="91425" anchor="ctr" anchorCtr="0">
            <a:noAutofit/>
          </a:bodyPr>
          <a:lstStyle/>
          <a:p>
            <a:pPr marL="2286000" lvl="0" indent="0" algn="l" rtl="0">
              <a:spcBef>
                <a:spcPts val="0"/>
              </a:spcBef>
              <a:spcAft>
                <a:spcPts val="0"/>
              </a:spcAft>
              <a:buNone/>
            </a:pPr>
            <a:r>
              <a:rPr lang="en"/>
              <a:t>Next Steps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Examining Quality</a:t>
            </a:r>
            <a:endParaRPr/>
          </a:p>
        </p:txBody>
      </p:sp>
      <p:sp>
        <p:nvSpPr>
          <p:cNvPr id="266" name="Google Shape;266;p40"/>
          <p:cNvSpPr txBox="1">
            <a:spLocks noGrp="1"/>
          </p:cNvSpPr>
          <p:nvPr>
            <p:ph type="body" idx="1"/>
          </p:nvPr>
        </p:nvSpPr>
        <p:spPr>
          <a:xfrm>
            <a:off x="311700" y="1152475"/>
            <a:ext cx="71862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Examining the quality of the articles published assists us in building knowledge, understanding the issues, and increasing confidence in generalizing findings to others</a:t>
            </a:r>
            <a:br>
              <a:rPr lang="en"/>
            </a:br>
            <a:endParaRPr/>
          </a:p>
          <a:p>
            <a:pPr marL="457200" lvl="0" indent="-342900" algn="l" rtl="0">
              <a:spcBef>
                <a:spcPts val="0"/>
              </a:spcBef>
              <a:spcAft>
                <a:spcPts val="0"/>
              </a:spcAft>
              <a:buSzPts val="1800"/>
              <a:buChar char="●"/>
            </a:pPr>
            <a:r>
              <a:rPr lang="en"/>
              <a:t>The What Works Clearinghouse was established by the US Department of Education, Institute of Education Sciences (IES).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Research Question</a:t>
            </a:r>
            <a:endParaRPr/>
          </a:p>
        </p:txBody>
      </p:sp>
      <p:sp>
        <p:nvSpPr>
          <p:cNvPr id="272" name="Google Shape;272;p41"/>
          <p:cNvSpPr txBox="1">
            <a:spLocks noGrp="1"/>
          </p:cNvSpPr>
          <p:nvPr>
            <p:ph type="body" idx="1"/>
          </p:nvPr>
        </p:nvSpPr>
        <p:spPr>
          <a:xfrm>
            <a:off x="311700" y="1152475"/>
            <a:ext cx="71862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To what extent does research on synchronous online learning meet quality research criteria on</a:t>
            </a:r>
            <a:endParaRPr/>
          </a:p>
          <a:p>
            <a:pPr marL="914400" lvl="1" indent="-342900" algn="l" rtl="0">
              <a:spcBef>
                <a:spcPts val="1600"/>
              </a:spcBef>
              <a:spcAft>
                <a:spcPts val="0"/>
              </a:spcAft>
              <a:buSzPts val="1800"/>
              <a:buAutoNum type="alphaLcPeriod"/>
            </a:pPr>
            <a:r>
              <a:rPr lang="en" sz="1800"/>
              <a:t>study design</a:t>
            </a:r>
            <a:endParaRPr sz="1800"/>
          </a:p>
          <a:p>
            <a:pPr marL="914400" lvl="1" indent="-342900" algn="l" rtl="0">
              <a:spcBef>
                <a:spcPts val="0"/>
              </a:spcBef>
              <a:spcAft>
                <a:spcPts val="0"/>
              </a:spcAft>
              <a:buSzPts val="1800"/>
              <a:buAutoNum type="alphaLcPeriod"/>
            </a:pPr>
            <a:r>
              <a:rPr lang="en" sz="1800"/>
              <a:t>attrition</a:t>
            </a:r>
            <a:endParaRPr sz="1800"/>
          </a:p>
          <a:p>
            <a:pPr marL="914400" lvl="1" indent="-342900" algn="l" rtl="0">
              <a:spcBef>
                <a:spcPts val="0"/>
              </a:spcBef>
              <a:spcAft>
                <a:spcPts val="0"/>
              </a:spcAft>
              <a:buSzPts val="1800"/>
              <a:buAutoNum type="alphaLcPeriod"/>
            </a:pPr>
            <a:r>
              <a:rPr lang="en" sz="1800"/>
              <a:t>outcome measures</a:t>
            </a:r>
            <a:endParaRPr sz="1800"/>
          </a:p>
          <a:p>
            <a:pPr marL="914400" lvl="1" indent="-342900" algn="l" rtl="0">
              <a:spcBef>
                <a:spcPts val="0"/>
              </a:spcBef>
              <a:spcAft>
                <a:spcPts val="0"/>
              </a:spcAft>
              <a:buSzPts val="1800"/>
              <a:buAutoNum type="alphaLcPeriod"/>
            </a:pPr>
            <a:r>
              <a:rPr lang="en" sz="1800"/>
              <a:t>confounding factors</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Introduction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Quantitative Studies (n= 86)</a:t>
            </a:r>
            <a:endParaRPr/>
          </a:p>
        </p:txBody>
      </p:sp>
      <p:sp>
        <p:nvSpPr>
          <p:cNvPr id="278" name="Google Shape;278;p42"/>
          <p:cNvSpPr txBox="1">
            <a:spLocks noGrp="1"/>
          </p:cNvSpPr>
          <p:nvPr>
            <p:ph type="body" idx="1"/>
          </p:nvPr>
        </p:nvSpPr>
        <p:spPr>
          <a:xfrm>
            <a:off x="311700" y="1167350"/>
            <a:ext cx="71862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The sample was grouped into two categories, group experimental designs (n=47) and group non-experimental designs (n=39)</a:t>
            </a:r>
            <a:br>
              <a:rPr lang="en"/>
            </a:br>
            <a:endParaRPr/>
          </a:p>
          <a:p>
            <a:pPr marL="457200" lvl="0" indent="-342900" algn="l" rtl="0">
              <a:spcBef>
                <a:spcPts val="0"/>
              </a:spcBef>
              <a:spcAft>
                <a:spcPts val="0"/>
              </a:spcAft>
              <a:buSzPts val="1800"/>
              <a:buChar char="●"/>
            </a:pPr>
            <a:r>
              <a:rPr lang="en"/>
              <a:t>Results indicate that 46.2% of experimental and 44.0% of nonexperimental studies meet the quality design standards.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aphicFrame>
        <p:nvGraphicFramePr>
          <p:cNvPr id="283" name="Google Shape;283;p43"/>
          <p:cNvGraphicFramePr/>
          <p:nvPr/>
        </p:nvGraphicFramePr>
        <p:xfrm>
          <a:off x="293825" y="383150"/>
          <a:ext cx="8438825" cy="3322230"/>
        </p:xfrm>
        <a:graphic>
          <a:graphicData uri="http://schemas.openxmlformats.org/drawingml/2006/table">
            <a:tbl>
              <a:tblPr>
                <a:noFill/>
                <a:tableStyleId>{5F383674-101C-4D18-9714-CDFF404E9F99}</a:tableStyleId>
              </a:tblPr>
              <a:tblGrid>
                <a:gridCol w="1123950">
                  <a:extLst>
                    <a:ext uri="{9D8B030D-6E8A-4147-A177-3AD203B41FA5}">
                      <a16:colId xmlns:a16="http://schemas.microsoft.com/office/drawing/2014/main" val="20000"/>
                    </a:ext>
                  </a:extLst>
                </a:gridCol>
                <a:gridCol w="3125700">
                  <a:extLst>
                    <a:ext uri="{9D8B030D-6E8A-4147-A177-3AD203B41FA5}">
                      <a16:colId xmlns:a16="http://schemas.microsoft.com/office/drawing/2014/main" val="20001"/>
                    </a:ext>
                  </a:extLst>
                </a:gridCol>
                <a:gridCol w="41891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b="1"/>
                        <a:t>Criteria</a:t>
                      </a:r>
                      <a:endParaRPr b="1"/>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en" b="1"/>
                        <a:t>Experimental</a:t>
                      </a:r>
                      <a:endParaRPr b="1"/>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en" b="1"/>
                        <a:t>Nonexperimental</a:t>
                      </a:r>
                      <a:endParaRPr b="1"/>
                    </a:p>
                  </a:txBody>
                  <a:tcPr marL="68575" marR="68575" marT="91425" marB="91425">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E599"/>
                    </a:solidFill>
                  </a:tcPr>
                </a:tc>
                <a:extLst>
                  <a:ext uri="{0D108BD9-81ED-4DB2-BD59-A6C34878D82A}">
                    <a16:rowId xmlns:a16="http://schemas.microsoft.com/office/drawing/2014/main" val="10000"/>
                  </a:ext>
                </a:extLst>
              </a:tr>
              <a:tr h="2077675">
                <a:tc>
                  <a:txBody>
                    <a:bodyPr/>
                    <a:lstStyle/>
                    <a:p>
                      <a:pPr marL="0" lvl="0" indent="0" algn="l" rtl="0">
                        <a:spcBef>
                          <a:spcPts val="0"/>
                        </a:spcBef>
                        <a:spcAft>
                          <a:spcPts val="0"/>
                        </a:spcAft>
                        <a:buNone/>
                      </a:pPr>
                      <a:r>
                        <a:rPr lang="en" b="1"/>
                        <a:t>Study Design</a:t>
                      </a:r>
                      <a:endParaRPr b="1"/>
                    </a:p>
                  </a:txBody>
                  <a:tcPr marL="68575" marR="68575" marT="91425" marB="91425">
                    <a:lnT w="12700" cap="flat" cmpd="sng">
                      <a:solidFill>
                        <a:srgbClr val="000000"/>
                      </a:solidFill>
                      <a:prstDash val="solid"/>
                      <a:round/>
                      <a:headEnd type="none" w="sm" len="sm"/>
                      <a:tailEnd type="none" w="sm" len="sm"/>
                    </a:lnT>
                    <a:solidFill>
                      <a:srgbClr val="FFF2CC"/>
                    </a:solidFill>
                  </a:tcPr>
                </a:tc>
                <a:tc>
                  <a:txBody>
                    <a:bodyPr/>
                    <a:lstStyle/>
                    <a:p>
                      <a:pPr marL="0" lvl="0" indent="0" algn="l" rtl="0">
                        <a:spcBef>
                          <a:spcPts val="0"/>
                        </a:spcBef>
                        <a:spcAft>
                          <a:spcPts val="0"/>
                        </a:spcAft>
                        <a:buNone/>
                      </a:pPr>
                      <a:r>
                        <a:rPr lang="en"/>
                        <a:t>Participants randomized to groups</a:t>
                      </a:r>
                      <a:endParaRPr/>
                    </a:p>
                    <a:p>
                      <a:pPr marL="0" lvl="0" indent="0" algn="l" rtl="0">
                        <a:spcBef>
                          <a:spcPts val="0"/>
                        </a:spcBef>
                        <a:spcAft>
                          <a:spcPts val="0"/>
                        </a:spcAft>
                        <a:buNone/>
                      </a:pPr>
                      <a:r>
                        <a:rPr lang="en"/>
                        <a:t>Baseline equivalence</a:t>
                      </a:r>
                      <a:endParaRPr/>
                    </a:p>
                  </a:txBody>
                  <a:tcPr marL="68575" marR="68575" marT="91425" marB="91425">
                    <a:lnT w="12700" cap="flat" cmpd="sng">
                      <a:solidFill>
                        <a:srgbClr val="000000"/>
                      </a:solidFill>
                      <a:prstDash val="solid"/>
                      <a:round/>
                      <a:headEnd type="none" w="sm" len="sm"/>
                      <a:tailEnd type="none" w="sm" len="sm"/>
                    </a:lnT>
                  </a:tcPr>
                </a:tc>
                <a:tc>
                  <a:txBody>
                    <a:bodyPr/>
                    <a:lstStyle/>
                    <a:p>
                      <a:pPr marL="0" lvl="0" indent="0" algn="l" rtl="0">
                        <a:spcBef>
                          <a:spcPts val="0"/>
                        </a:spcBef>
                        <a:spcAft>
                          <a:spcPts val="0"/>
                        </a:spcAft>
                        <a:buNone/>
                      </a:pPr>
                      <a:r>
                        <a:rPr lang="en"/>
                        <a:t>Must have one design:</a:t>
                      </a:r>
                      <a:endParaRPr/>
                    </a:p>
                    <a:p>
                      <a:pPr marL="457200" lvl="0" indent="-317500" algn="l" rtl="0">
                        <a:spcBef>
                          <a:spcPts val="0"/>
                        </a:spcBef>
                        <a:spcAft>
                          <a:spcPts val="0"/>
                        </a:spcAft>
                        <a:buSzPts val="1400"/>
                        <a:buChar char="●"/>
                      </a:pPr>
                      <a:r>
                        <a:rPr lang="en"/>
                        <a:t>Descriptive</a:t>
                      </a:r>
                      <a:endParaRPr/>
                    </a:p>
                    <a:p>
                      <a:pPr marL="457200" lvl="0" indent="-317500" algn="l" rtl="0">
                        <a:spcBef>
                          <a:spcPts val="0"/>
                        </a:spcBef>
                        <a:spcAft>
                          <a:spcPts val="0"/>
                        </a:spcAft>
                        <a:buSzPts val="1400"/>
                        <a:buChar char="●"/>
                      </a:pPr>
                      <a:r>
                        <a:rPr lang="en"/>
                        <a:t>Comparative</a:t>
                      </a:r>
                      <a:endParaRPr/>
                    </a:p>
                    <a:p>
                      <a:pPr marL="457200" lvl="0" indent="-317500" algn="l" rtl="0">
                        <a:spcBef>
                          <a:spcPts val="0"/>
                        </a:spcBef>
                        <a:spcAft>
                          <a:spcPts val="0"/>
                        </a:spcAft>
                        <a:buSzPts val="1400"/>
                        <a:buChar char="●"/>
                      </a:pPr>
                      <a:r>
                        <a:rPr lang="en"/>
                        <a:t>Simple correlation</a:t>
                      </a:r>
                      <a:endParaRPr/>
                    </a:p>
                    <a:p>
                      <a:pPr marL="457200" lvl="0" indent="-317500" algn="l" rtl="0">
                        <a:spcBef>
                          <a:spcPts val="0"/>
                        </a:spcBef>
                        <a:spcAft>
                          <a:spcPts val="0"/>
                        </a:spcAft>
                        <a:buSzPts val="1400"/>
                        <a:buChar char="●"/>
                      </a:pPr>
                      <a:r>
                        <a:rPr lang="en"/>
                        <a:t>Prediction</a:t>
                      </a:r>
                      <a:endParaRPr/>
                    </a:p>
                    <a:p>
                      <a:pPr marL="457200" lvl="0" indent="-317500" algn="l" rtl="0">
                        <a:spcBef>
                          <a:spcPts val="0"/>
                        </a:spcBef>
                        <a:spcAft>
                          <a:spcPts val="0"/>
                        </a:spcAft>
                        <a:buSzPts val="1400"/>
                        <a:buChar char="●"/>
                      </a:pPr>
                      <a:r>
                        <a:rPr lang="en"/>
                        <a:t>Multiple regression</a:t>
                      </a:r>
                      <a:endParaRPr/>
                    </a:p>
                    <a:p>
                      <a:pPr marL="457200" lvl="0" indent="-317500" algn="l" rtl="0">
                        <a:spcBef>
                          <a:spcPts val="0"/>
                        </a:spcBef>
                        <a:spcAft>
                          <a:spcPts val="0"/>
                        </a:spcAft>
                        <a:buSzPts val="1400"/>
                        <a:buChar char="●"/>
                      </a:pPr>
                      <a:r>
                        <a:rPr lang="en"/>
                        <a:t>Logistic regression</a:t>
                      </a:r>
                      <a:endParaRPr/>
                    </a:p>
                    <a:p>
                      <a:pPr marL="457200" lvl="0" indent="-317500" algn="l" rtl="0">
                        <a:spcBef>
                          <a:spcPts val="0"/>
                        </a:spcBef>
                        <a:spcAft>
                          <a:spcPts val="0"/>
                        </a:spcAft>
                        <a:buSzPts val="1400"/>
                        <a:buChar char="●"/>
                      </a:pPr>
                      <a:r>
                        <a:rPr lang="en"/>
                        <a:t>Expost facto</a:t>
                      </a:r>
                      <a:endParaRPr/>
                    </a:p>
                    <a:p>
                      <a:pPr marL="457200" lvl="0" indent="-317500" algn="l" rtl="0">
                        <a:spcBef>
                          <a:spcPts val="0"/>
                        </a:spcBef>
                        <a:spcAft>
                          <a:spcPts val="0"/>
                        </a:spcAft>
                        <a:buSzPts val="1400"/>
                        <a:buChar char="●"/>
                      </a:pPr>
                      <a:r>
                        <a:rPr lang="en"/>
                        <a:t>Causal-comparative</a:t>
                      </a:r>
                      <a:endParaRPr/>
                    </a:p>
                  </a:txBody>
                  <a:tcPr marL="68575" marR="68575" marT="91425" marB="91425">
                    <a:lnT w="12700"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a:t>Attrition</a:t>
                      </a:r>
                      <a:endParaRPr b="1"/>
                    </a:p>
                  </a:txBody>
                  <a:tcPr marL="68575" marR="68575" marT="91425" marB="91425">
                    <a:solidFill>
                      <a:srgbClr val="FFF2CC"/>
                    </a:solidFill>
                  </a:tcPr>
                </a:tc>
                <a:tc>
                  <a:txBody>
                    <a:bodyPr/>
                    <a:lstStyle/>
                    <a:p>
                      <a:pPr marL="0" lvl="0" indent="0" algn="l" rtl="0">
                        <a:spcBef>
                          <a:spcPts val="0"/>
                        </a:spcBef>
                        <a:spcAft>
                          <a:spcPts val="0"/>
                        </a:spcAft>
                        <a:buNone/>
                      </a:pPr>
                      <a:r>
                        <a:rPr lang="en"/>
                        <a:t>No more than 20% overall or 7% differential attrition between the groups</a:t>
                      </a:r>
                      <a:endParaRPr/>
                    </a:p>
                  </a:txBody>
                  <a:tcPr marL="68575" marR="68575" marT="91425" marB="91425"/>
                </a:tc>
                <a:tc>
                  <a:txBody>
                    <a:bodyPr/>
                    <a:lstStyle/>
                    <a:p>
                      <a:pPr marL="0" lvl="0" indent="0" algn="l" rtl="0">
                        <a:spcBef>
                          <a:spcPts val="0"/>
                        </a:spcBef>
                        <a:spcAft>
                          <a:spcPts val="0"/>
                        </a:spcAft>
                        <a:buNone/>
                      </a:pPr>
                      <a:r>
                        <a:rPr lang="en"/>
                        <a:t>No more than 20% overall</a:t>
                      </a:r>
                      <a:endParaRPr/>
                    </a:p>
                  </a:txBody>
                  <a:tcPr marL="68575" marR="6857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aphicFrame>
        <p:nvGraphicFramePr>
          <p:cNvPr id="288" name="Google Shape;288;p44"/>
          <p:cNvGraphicFramePr/>
          <p:nvPr/>
        </p:nvGraphicFramePr>
        <p:xfrm>
          <a:off x="293825" y="383150"/>
          <a:ext cx="8438825" cy="4289190"/>
        </p:xfrm>
        <a:graphic>
          <a:graphicData uri="http://schemas.openxmlformats.org/drawingml/2006/table">
            <a:tbl>
              <a:tblPr>
                <a:noFill/>
                <a:tableStyleId>{5F383674-101C-4D18-9714-CDFF404E9F99}</a:tableStyleId>
              </a:tblPr>
              <a:tblGrid>
                <a:gridCol w="1540775">
                  <a:extLst>
                    <a:ext uri="{9D8B030D-6E8A-4147-A177-3AD203B41FA5}">
                      <a16:colId xmlns:a16="http://schemas.microsoft.com/office/drawing/2014/main" val="20000"/>
                    </a:ext>
                  </a:extLst>
                </a:gridCol>
                <a:gridCol w="2919975">
                  <a:extLst>
                    <a:ext uri="{9D8B030D-6E8A-4147-A177-3AD203B41FA5}">
                      <a16:colId xmlns:a16="http://schemas.microsoft.com/office/drawing/2014/main" val="20001"/>
                    </a:ext>
                  </a:extLst>
                </a:gridCol>
                <a:gridCol w="3978075">
                  <a:extLst>
                    <a:ext uri="{9D8B030D-6E8A-4147-A177-3AD203B41FA5}">
                      <a16:colId xmlns:a16="http://schemas.microsoft.com/office/drawing/2014/main" val="20002"/>
                    </a:ext>
                  </a:extLst>
                </a:gridCol>
              </a:tblGrid>
              <a:tr h="0">
                <a:tc>
                  <a:txBody>
                    <a:bodyPr/>
                    <a:lstStyle/>
                    <a:p>
                      <a:pPr marL="0" lvl="0" indent="0" algn="l" rtl="0">
                        <a:spcBef>
                          <a:spcPts val="0"/>
                        </a:spcBef>
                        <a:spcAft>
                          <a:spcPts val="0"/>
                        </a:spcAft>
                        <a:buNone/>
                      </a:pPr>
                      <a:r>
                        <a:rPr lang="en" b="1"/>
                        <a:t>Criteria</a:t>
                      </a:r>
                      <a:endParaRPr b="1"/>
                    </a:p>
                  </a:txBody>
                  <a:tcPr marL="68575" marR="68575" marT="91425" marB="91425">
                    <a:lnT w="12700" cap="flat" cmpd="sng">
                      <a:solidFill>
                        <a:srgbClr val="000000"/>
                      </a:solidFill>
                      <a:prstDash val="solid"/>
                      <a:round/>
                      <a:headEnd type="none" w="sm" len="sm"/>
                      <a:tailEnd type="none" w="sm" len="sm"/>
                    </a:lnT>
                    <a:solidFill>
                      <a:srgbClr val="FFE599"/>
                    </a:solidFill>
                  </a:tcPr>
                </a:tc>
                <a:tc>
                  <a:txBody>
                    <a:bodyPr/>
                    <a:lstStyle/>
                    <a:p>
                      <a:pPr marL="0" lvl="0" indent="0" algn="l" rtl="0">
                        <a:spcBef>
                          <a:spcPts val="0"/>
                        </a:spcBef>
                        <a:spcAft>
                          <a:spcPts val="0"/>
                        </a:spcAft>
                        <a:buNone/>
                      </a:pPr>
                      <a:r>
                        <a:rPr lang="en" b="1"/>
                        <a:t>Experimental</a:t>
                      </a:r>
                      <a:endParaRPr b="1"/>
                    </a:p>
                  </a:txBody>
                  <a:tcPr marL="68575" marR="68575" marT="91425" marB="91425">
                    <a:lnT w="12700" cap="flat" cmpd="sng">
                      <a:solidFill>
                        <a:srgbClr val="000000"/>
                      </a:solidFill>
                      <a:prstDash val="solid"/>
                      <a:round/>
                      <a:headEnd type="none" w="sm" len="sm"/>
                      <a:tailEnd type="none" w="sm" len="sm"/>
                    </a:lnT>
                    <a:solidFill>
                      <a:srgbClr val="FFE599"/>
                    </a:solidFill>
                  </a:tcPr>
                </a:tc>
                <a:tc>
                  <a:txBody>
                    <a:bodyPr/>
                    <a:lstStyle/>
                    <a:p>
                      <a:pPr marL="0" lvl="0" indent="0" algn="l" rtl="0">
                        <a:spcBef>
                          <a:spcPts val="0"/>
                        </a:spcBef>
                        <a:spcAft>
                          <a:spcPts val="0"/>
                        </a:spcAft>
                        <a:buNone/>
                      </a:pPr>
                      <a:r>
                        <a:rPr lang="en" b="1"/>
                        <a:t>Nonexperimental</a:t>
                      </a:r>
                      <a:endParaRPr b="1"/>
                    </a:p>
                  </a:txBody>
                  <a:tcPr marL="68575" marR="68575" marT="91425" marB="91425">
                    <a:lnT w="12700" cap="flat" cmpd="sng">
                      <a:solidFill>
                        <a:srgbClr val="000000"/>
                      </a:solidFill>
                      <a:prstDash val="solid"/>
                      <a:round/>
                      <a:headEnd type="none" w="sm" len="sm"/>
                      <a:tailEnd type="none" w="sm" len="sm"/>
                    </a:lnT>
                    <a:solidFill>
                      <a:srgbClr val="FFE599"/>
                    </a:solidFill>
                  </a:tcPr>
                </a:tc>
                <a:extLst>
                  <a:ext uri="{0D108BD9-81ED-4DB2-BD59-A6C34878D82A}">
                    <a16:rowId xmlns:a16="http://schemas.microsoft.com/office/drawing/2014/main" val="10000"/>
                  </a:ext>
                </a:extLst>
              </a:tr>
              <a:tr h="2003250">
                <a:tc>
                  <a:txBody>
                    <a:bodyPr/>
                    <a:lstStyle/>
                    <a:p>
                      <a:pPr marL="0" lvl="0" indent="0" algn="l" rtl="0">
                        <a:spcBef>
                          <a:spcPts val="0"/>
                        </a:spcBef>
                        <a:spcAft>
                          <a:spcPts val="0"/>
                        </a:spcAft>
                        <a:buNone/>
                      </a:pPr>
                      <a:r>
                        <a:rPr lang="en" b="1"/>
                        <a:t>Outcome Measures</a:t>
                      </a:r>
                      <a:endParaRPr b="1"/>
                    </a:p>
                  </a:txBody>
                  <a:tcPr marL="68575" marR="68575" marT="91425" marB="91425">
                    <a:solidFill>
                      <a:srgbClr val="FFF2CC"/>
                    </a:solidFill>
                  </a:tcPr>
                </a:tc>
                <a:tc>
                  <a:txBody>
                    <a:bodyPr/>
                    <a:lstStyle/>
                    <a:p>
                      <a:pPr marL="0" lvl="0" indent="0" algn="l" rtl="0">
                        <a:spcBef>
                          <a:spcPts val="0"/>
                        </a:spcBef>
                        <a:spcAft>
                          <a:spcPts val="0"/>
                        </a:spcAft>
                        <a:buNone/>
                      </a:pPr>
                      <a:r>
                        <a:rPr lang="en"/>
                        <a:t>Must have all:</a:t>
                      </a:r>
                      <a:endParaRPr/>
                    </a:p>
                    <a:p>
                      <a:pPr marL="457200" lvl="0" indent="-317500" algn="l" rtl="0">
                        <a:spcBef>
                          <a:spcPts val="0"/>
                        </a:spcBef>
                        <a:spcAft>
                          <a:spcPts val="0"/>
                        </a:spcAft>
                        <a:buSzPts val="1400"/>
                        <a:buChar char="●"/>
                      </a:pPr>
                      <a:r>
                        <a:rPr lang="en"/>
                        <a:t>Evidence of face validity</a:t>
                      </a:r>
                      <a:endParaRPr/>
                    </a:p>
                    <a:p>
                      <a:pPr marL="457200" lvl="0" indent="-317500" algn="l" rtl="0">
                        <a:spcBef>
                          <a:spcPts val="0"/>
                        </a:spcBef>
                        <a:spcAft>
                          <a:spcPts val="0"/>
                        </a:spcAft>
                        <a:buSzPts val="1400"/>
                        <a:buChar char="●"/>
                      </a:pPr>
                      <a:r>
                        <a:rPr lang="en"/>
                        <a:t>Reports at least one reliability measure</a:t>
                      </a:r>
                      <a:endParaRPr/>
                    </a:p>
                    <a:p>
                      <a:pPr marL="457200" lvl="0" indent="-317500" algn="l" rtl="0">
                        <a:spcBef>
                          <a:spcPts val="0"/>
                        </a:spcBef>
                        <a:spcAft>
                          <a:spcPts val="0"/>
                        </a:spcAft>
                        <a:buSzPts val="1400"/>
                        <a:buChar char="●"/>
                      </a:pPr>
                      <a:r>
                        <a:rPr lang="en"/>
                        <a:t>Measures not overaligned with intervention</a:t>
                      </a:r>
                      <a:endParaRPr/>
                    </a:p>
                    <a:p>
                      <a:pPr marL="457200" lvl="0" indent="-317500" algn="l" rtl="0">
                        <a:spcBef>
                          <a:spcPts val="0"/>
                        </a:spcBef>
                        <a:spcAft>
                          <a:spcPts val="0"/>
                        </a:spcAft>
                        <a:buSzPts val="1400"/>
                        <a:buChar char="●"/>
                      </a:pPr>
                      <a:r>
                        <a:rPr lang="en"/>
                        <a:t>Data collected in the same manner for all groups</a:t>
                      </a:r>
                      <a:endParaRPr/>
                    </a:p>
                  </a:txBody>
                  <a:tcPr marL="68575" marR="68575" marT="91425" marB="91425"/>
                </a:tc>
                <a:tc>
                  <a:txBody>
                    <a:bodyPr/>
                    <a:lstStyle/>
                    <a:p>
                      <a:pPr marL="0" lvl="0" indent="0" algn="l" rtl="0">
                        <a:spcBef>
                          <a:spcPts val="0"/>
                        </a:spcBef>
                        <a:spcAft>
                          <a:spcPts val="0"/>
                        </a:spcAft>
                        <a:buNone/>
                      </a:pPr>
                      <a:r>
                        <a:rPr lang="en"/>
                        <a:t>Must have all:</a:t>
                      </a:r>
                      <a:endParaRPr/>
                    </a:p>
                    <a:p>
                      <a:pPr marL="457200" lvl="0" indent="-317500" algn="l" rtl="0">
                        <a:spcBef>
                          <a:spcPts val="0"/>
                        </a:spcBef>
                        <a:spcAft>
                          <a:spcPts val="0"/>
                        </a:spcAft>
                        <a:buSzPts val="1400"/>
                        <a:buChar char="●"/>
                      </a:pPr>
                      <a:r>
                        <a:rPr lang="en"/>
                        <a:t>Evidence of face validity</a:t>
                      </a:r>
                      <a:endParaRPr/>
                    </a:p>
                    <a:p>
                      <a:pPr marL="457200" lvl="0" indent="-317500" algn="l" rtl="0">
                        <a:spcBef>
                          <a:spcPts val="0"/>
                        </a:spcBef>
                        <a:spcAft>
                          <a:spcPts val="0"/>
                        </a:spcAft>
                        <a:buSzPts val="1400"/>
                        <a:buChar char="●"/>
                      </a:pPr>
                      <a:r>
                        <a:rPr lang="en"/>
                        <a:t>Reports at least one reliability measure</a:t>
                      </a:r>
                      <a:endParaRPr/>
                    </a:p>
                    <a:p>
                      <a:pPr marL="0" lvl="0" indent="0" algn="l" rtl="0">
                        <a:spcBef>
                          <a:spcPts val="0"/>
                        </a:spcBef>
                        <a:spcAft>
                          <a:spcPts val="0"/>
                        </a:spcAft>
                        <a:buNone/>
                      </a:pPr>
                      <a:r>
                        <a:rPr lang="en"/>
                        <a:t> </a:t>
                      </a:r>
                      <a:endParaRPr/>
                    </a:p>
                  </a:txBody>
                  <a:tcPr marL="68575" marR="6857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b="1"/>
                        <a:t>Confounding Factors</a:t>
                      </a:r>
                      <a:endParaRPr b="1"/>
                    </a:p>
                  </a:txBody>
                  <a:tcPr marL="68575" marR="68575" marT="91425" marB="91425">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
                        <a:t>Must not have any confounds:</a:t>
                      </a:r>
                      <a:endParaRPr/>
                    </a:p>
                    <a:p>
                      <a:pPr marL="457200" lvl="0" indent="-317500" algn="l" rtl="0">
                        <a:spcBef>
                          <a:spcPts val="0"/>
                        </a:spcBef>
                        <a:spcAft>
                          <a:spcPts val="0"/>
                        </a:spcAft>
                        <a:buSzPts val="1400"/>
                        <a:buChar char="●"/>
                      </a:pPr>
                      <a:r>
                        <a:rPr lang="en"/>
                        <a:t>Compares one unit to a different unit</a:t>
                      </a:r>
                      <a:endParaRPr/>
                    </a:p>
                    <a:p>
                      <a:pPr marL="457200" lvl="0" indent="-317500" algn="l" rtl="0">
                        <a:spcBef>
                          <a:spcPts val="0"/>
                        </a:spcBef>
                        <a:spcAft>
                          <a:spcPts val="0"/>
                        </a:spcAft>
                        <a:buSzPts val="1400"/>
                        <a:buChar char="●"/>
                      </a:pPr>
                      <a:r>
                        <a:rPr lang="en"/>
                        <a:t>Characteristics of units differ systematically</a:t>
                      </a:r>
                      <a:endParaRPr/>
                    </a:p>
                    <a:p>
                      <a:pPr marL="457200" lvl="0" indent="-317500" algn="l" rtl="0">
                        <a:spcBef>
                          <a:spcPts val="0"/>
                        </a:spcBef>
                        <a:spcAft>
                          <a:spcPts val="0"/>
                        </a:spcAft>
                        <a:buSzPts val="1400"/>
                        <a:buChar char="●"/>
                      </a:pPr>
                      <a:r>
                        <a:rPr lang="en"/>
                        <a:t>Provides multiple interventions separately in same study</a:t>
                      </a:r>
                      <a:endParaRPr/>
                    </a:p>
                  </a:txBody>
                  <a:tcPr marL="68575" marR="68575" marT="91425" marB="91425">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a:t>Must not have any confounds:</a:t>
                      </a:r>
                      <a:endParaRPr/>
                    </a:p>
                    <a:p>
                      <a:pPr marL="457200" lvl="0" indent="-317500" algn="l" rtl="0">
                        <a:spcBef>
                          <a:spcPts val="0"/>
                        </a:spcBef>
                        <a:spcAft>
                          <a:spcPts val="0"/>
                        </a:spcAft>
                        <a:buSzPts val="1400"/>
                        <a:buChar char="●"/>
                      </a:pPr>
                      <a:r>
                        <a:rPr lang="en"/>
                        <a:t>Compares one unit to a different unit</a:t>
                      </a:r>
                      <a:endParaRPr/>
                    </a:p>
                    <a:p>
                      <a:pPr marL="457200" lvl="0" indent="-317500" algn="l" rtl="0">
                        <a:spcBef>
                          <a:spcPts val="0"/>
                        </a:spcBef>
                        <a:spcAft>
                          <a:spcPts val="0"/>
                        </a:spcAft>
                        <a:buSzPts val="1400"/>
                        <a:buChar char="●"/>
                      </a:pPr>
                      <a:r>
                        <a:rPr lang="en"/>
                        <a:t>Characteristics of units differ systematically</a:t>
                      </a:r>
                      <a:endParaRPr/>
                    </a:p>
                    <a:p>
                      <a:pPr marL="457200" lvl="0" indent="-317500" algn="l" rtl="0">
                        <a:spcBef>
                          <a:spcPts val="0"/>
                        </a:spcBef>
                        <a:spcAft>
                          <a:spcPts val="0"/>
                        </a:spcAft>
                        <a:buSzPts val="1400"/>
                        <a:buChar char="●"/>
                      </a:pPr>
                      <a:r>
                        <a:rPr lang="en"/>
                        <a:t>Presence of alternate variable associated with the dependent variable</a:t>
                      </a:r>
                      <a:endParaRPr/>
                    </a:p>
                    <a:p>
                      <a:pPr marL="0" lvl="0" indent="0" algn="l" rtl="0">
                        <a:spcBef>
                          <a:spcPts val="0"/>
                        </a:spcBef>
                        <a:spcAft>
                          <a:spcPts val="0"/>
                        </a:spcAft>
                        <a:buNone/>
                      </a:pPr>
                      <a:r>
                        <a:rPr lang="en"/>
                        <a:t> </a:t>
                      </a:r>
                      <a:endParaRPr/>
                    </a:p>
                  </a:txBody>
                  <a:tcPr marL="68575" marR="68575" marT="91425" marB="91425">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a different study on facilitation strategies - Mixed Findings</a:t>
            </a:r>
            <a:endParaRPr/>
          </a:p>
        </p:txBody>
      </p:sp>
      <p:graphicFrame>
        <p:nvGraphicFramePr>
          <p:cNvPr id="294" name="Google Shape;294;p45"/>
          <p:cNvGraphicFramePr/>
          <p:nvPr/>
        </p:nvGraphicFramePr>
        <p:xfrm>
          <a:off x="229188" y="2653425"/>
          <a:ext cx="8679300" cy="912239"/>
        </p:xfrm>
        <a:graphic>
          <a:graphicData uri="http://schemas.openxmlformats.org/drawingml/2006/table">
            <a:tbl>
              <a:tblPr>
                <a:noFill/>
                <a:tableStyleId>{5F383674-101C-4D18-9714-CDFF404E9F99}</a:tableStyleId>
              </a:tblPr>
              <a:tblGrid>
                <a:gridCol w="6447725">
                  <a:extLst>
                    <a:ext uri="{9D8B030D-6E8A-4147-A177-3AD203B41FA5}">
                      <a16:colId xmlns:a16="http://schemas.microsoft.com/office/drawing/2014/main" val="20000"/>
                    </a:ext>
                  </a:extLst>
                </a:gridCol>
                <a:gridCol w="1174850">
                  <a:extLst>
                    <a:ext uri="{9D8B030D-6E8A-4147-A177-3AD203B41FA5}">
                      <a16:colId xmlns:a16="http://schemas.microsoft.com/office/drawing/2014/main" val="20001"/>
                    </a:ext>
                  </a:extLst>
                </a:gridCol>
                <a:gridCol w="1056725">
                  <a:extLst>
                    <a:ext uri="{9D8B030D-6E8A-4147-A177-3AD203B41FA5}">
                      <a16:colId xmlns:a16="http://schemas.microsoft.com/office/drawing/2014/main" val="20002"/>
                    </a:ext>
                  </a:extLst>
                </a:gridCol>
              </a:tblGrid>
              <a:tr h="228600">
                <a:tc>
                  <a:txBody>
                    <a:bodyPr/>
                    <a:lstStyle/>
                    <a:p>
                      <a:pPr marL="0" lvl="0" indent="0" algn="l" rtl="0">
                        <a:lnSpc>
                          <a:spcPct val="115000"/>
                        </a:lnSpc>
                        <a:spcBef>
                          <a:spcPts val="0"/>
                        </a:spcBef>
                        <a:spcAft>
                          <a:spcPts val="0"/>
                        </a:spcAft>
                        <a:buNone/>
                      </a:pPr>
                      <a:r>
                        <a:rPr lang="en"/>
                        <a:t>Participant Reported - Helpful Facilitation Strategies - Instructor connection</a:t>
                      </a:r>
                      <a:endParaRPr/>
                    </a:p>
                  </a:txBody>
                  <a:tcPr marL="73025" marR="73025" marT="18425" marB="18425"/>
                </a:tc>
                <a:tc>
                  <a:txBody>
                    <a:bodyPr/>
                    <a:lstStyle/>
                    <a:p>
                      <a:pPr marL="0" lvl="0" indent="0" algn="ctr" rtl="0">
                        <a:lnSpc>
                          <a:spcPct val="115000"/>
                        </a:lnSpc>
                        <a:spcBef>
                          <a:spcPts val="0"/>
                        </a:spcBef>
                        <a:spcAft>
                          <a:spcPts val="0"/>
                        </a:spcAft>
                        <a:buNone/>
                      </a:pPr>
                      <a:r>
                        <a:rPr lang="en"/>
                        <a:t>Frequency </a:t>
                      </a:r>
                      <a:endParaRPr/>
                    </a:p>
                  </a:txBody>
                  <a:tcPr marL="73025" marR="73025" marT="18425" marB="18425"/>
                </a:tc>
                <a:tc>
                  <a:txBody>
                    <a:bodyPr/>
                    <a:lstStyle/>
                    <a:p>
                      <a:pPr marL="0" lvl="0" indent="0" algn="ctr" rtl="0">
                        <a:lnSpc>
                          <a:spcPct val="115000"/>
                        </a:lnSpc>
                        <a:spcBef>
                          <a:spcPts val="0"/>
                        </a:spcBef>
                        <a:spcAft>
                          <a:spcPts val="0"/>
                        </a:spcAft>
                        <a:buNone/>
                      </a:pPr>
                      <a:r>
                        <a:rPr lang="en"/>
                        <a:t>Percentage </a:t>
                      </a:r>
                      <a:endParaRPr/>
                    </a:p>
                  </a:txBody>
                  <a:tcPr marL="73025" marR="73025" marT="18425" marB="18425"/>
                </a:tc>
                <a:extLst>
                  <a:ext uri="{0D108BD9-81ED-4DB2-BD59-A6C34878D82A}">
                    <a16:rowId xmlns:a16="http://schemas.microsoft.com/office/drawing/2014/main" val="10000"/>
                  </a:ext>
                </a:extLst>
              </a:tr>
              <a:tr h="228600">
                <a:tc>
                  <a:txBody>
                    <a:bodyPr/>
                    <a:lstStyle/>
                    <a:p>
                      <a:pPr marL="0" lvl="0" indent="0" algn="l" rtl="0">
                        <a:lnSpc>
                          <a:spcPct val="115000"/>
                        </a:lnSpc>
                        <a:spcBef>
                          <a:spcPts val="0"/>
                        </a:spcBef>
                        <a:spcAft>
                          <a:spcPts val="0"/>
                        </a:spcAft>
                        <a:buNone/>
                      </a:pPr>
                      <a:r>
                        <a:rPr lang="en" sz="1800" b="1"/>
                        <a:t>   	Synchronous meetings</a:t>
                      </a:r>
                      <a:endParaRPr sz="1800" b="1"/>
                    </a:p>
                  </a:txBody>
                  <a:tcPr marL="73025" marR="73025" marT="18425" marB="18425"/>
                </a:tc>
                <a:tc>
                  <a:txBody>
                    <a:bodyPr/>
                    <a:lstStyle/>
                    <a:p>
                      <a:pPr marL="0" lvl="0" indent="0" algn="ctr" rtl="0">
                        <a:lnSpc>
                          <a:spcPct val="115000"/>
                        </a:lnSpc>
                        <a:spcBef>
                          <a:spcPts val="0"/>
                        </a:spcBef>
                        <a:spcAft>
                          <a:spcPts val="0"/>
                        </a:spcAft>
                        <a:buNone/>
                      </a:pPr>
                      <a:r>
                        <a:rPr lang="en" sz="1800"/>
                        <a:t>13</a:t>
                      </a:r>
                      <a:endParaRPr sz="1800"/>
                    </a:p>
                  </a:txBody>
                  <a:tcPr marL="73025" marR="73025" marT="18425" marB="18425"/>
                </a:tc>
                <a:tc>
                  <a:txBody>
                    <a:bodyPr/>
                    <a:lstStyle/>
                    <a:p>
                      <a:pPr marL="0" lvl="0" indent="0" algn="ctr" rtl="0">
                        <a:lnSpc>
                          <a:spcPct val="115000"/>
                        </a:lnSpc>
                        <a:spcBef>
                          <a:spcPts val="0"/>
                        </a:spcBef>
                        <a:spcAft>
                          <a:spcPts val="0"/>
                        </a:spcAft>
                        <a:buNone/>
                      </a:pPr>
                      <a:r>
                        <a:rPr lang="en" sz="1800"/>
                        <a:t>6.91</a:t>
                      </a:r>
                      <a:endParaRPr sz="1800"/>
                    </a:p>
                  </a:txBody>
                  <a:tcPr marL="73025" marR="73025" marT="18425" marB="18425"/>
                </a:tc>
                <a:extLst>
                  <a:ext uri="{0D108BD9-81ED-4DB2-BD59-A6C34878D82A}">
                    <a16:rowId xmlns:a16="http://schemas.microsoft.com/office/drawing/2014/main" val="10001"/>
                  </a:ext>
                </a:extLst>
              </a:tr>
              <a:tr h="228600">
                <a:tc>
                  <a:txBody>
                    <a:bodyPr/>
                    <a:lstStyle/>
                    <a:p>
                      <a:pPr marL="0" lvl="0" indent="0" algn="l" rtl="0">
                        <a:lnSpc>
                          <a:spcPct val="115000"/>
                        </a:lnSpc>
                        <a:spcBef>
                          <a:spcPts val="0"/>
                        </a:spcBef>
                        <a:spcAft>
                          <a:spcPts val="0"/>
                        </a:spcAft>
                        <a:buNone/>
                      </a:pPr>
                      <a:r>
                        <a:rPr lang="en" sz="1800" b="1"/>
                        <a:t>   	Question and Answer Sessions</a:t>
                      </a:r>
                      <a:endParaRPr sz="1800" b="1"/>
                    </a:p>
                  </a:txBody>
                  <a:tcPr marL="73025" marR="73025" marT="18425" marB="18425"/>
                </a:tc>
                <a:tc>
                  <a:txBody>
                    <a:bodyPr/>
                    <a:lstStyle/>
                    <a:p>
                      <a:pPr marL="0" lvl="0" indent="0" algn="ctr" rtl="0">
                        <a:lnSpc>
                          <a:spcPct val="115000"/>
                        </a:lnSpc>
                        <a:spcBef>
                          <a:spcPts val="0"/>
                        </a:spcBef>
                        <a:spcAft>
                          <a:spcPts val="0"/>
                        </a:spcAft>
                        <a:buNone/>
                      </a:pPr>
                      <a:r>
                        <a:rPr lang="en" sz="1800"/>
                        <a:t>4</a:t>
                      </a:r>
                      <a:endParaRPr sz="1800"/>
                    </a:p>
                  </a:txBody>
                  <a:tcPr marL="73025" marR="73025" marT="18425" marB="18425"/>
                </a:tc>
                <a:tc>
                  <a:txBody>
                    <a:bodyPr/>
                    <a:lstStyle/>
                    <a:p>
                      <a:pPr marL="0" lvl="0" indent="0" algn="ctr" rtl="0">
                        <a:lnSpc>
                          <a:spcPct val="115000"/>
                        </a:lnSpc>
                        <a:spcBef>
                          <a:spcPts val="0"/>
                        </a:spcBef>
                        <a:spcAft>
                          <a:spcPts val="0"/>
                        </a:spcAft>
                        <a:buNone/>
                      </a:pPr>
                      <a:r>
                        <a:rPr lang="en" sz="1800"/>
                        <a:t>2.13</a:t>
                      </a:r>
                      <a:endParaRPr sz="1800"/>
                    </a:p>
                  </a:txBody>
                  <a:tcPr marL="73025" marR="73025" marT="18425" marB="18425"/>
                </a:tc>
                <a:extLst>
                  <a:ext uri="{0D108BD9-81ED-4DB2-BD59-A6C34878D82A}">
                    <a16:rowId xmlns:a16="http://schemas.microsoft.com/office/drawing/2014/main" val="10002"/>
                  </a:ext>
                </a:extLst>
              </a:tr>
            </a:tbl>
          </a:graphicData>
        </a:graphic>
      </p:graphicFrame>
      <p:sp>
        <p:nvSpPr>
          <p:cNvPr id="295" name="Google Shape;295;p45"/>
          <p:cNvSpPr txBox="1"/>
          <p:nvPr/>
        </p:nvSpPr>
        <p:spPr>
          <a:xfrm>
            <a:off x="232350" y="1618725"/>
            <a:ext cx="8679300" cy="10347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t>Instructors use of various features in synchronous sessions to interact with students (</a:t>
            </a:r>
            <a:r>
              <a:rPr lang="en" i="1"/>
              <a:t>M </a:t>
            </a:r>
            <a:r>
              <a:rPr lang="en"/>
              <a:t>= 3.85) as the lowest for instructor presence and instructor connection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6"/>
          <p:cNvSpPr txBox="1">
            <a:spLocks noGrp="1"/>
          </p:cNvSpPr>
          <p:nvPr>
            <p:ph type="title"/>
          </p:nvPr>
        </p:nvSpPr>
        <p:spPr>
          <a:xfrm>
            <a:off x="510450" y="2057400"/>
            <a:ext cx="8335800" cy="77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Future of Synchronous…?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7"/>
          <p:cNvSpPr/>
          <p:nvPr/>
        </p:nvSpPr>
        <p:spPr>
          <a:xfrm>
            <a:off x="3388100" y="3031125"/>
            <a:ext cx="2088900" cy="1751400"/>
          </a:xfrm>
          <a:prstGeom prst="teardrop">
            <a:avLst>
              <a:gd name="adj" fmla="val 100000"/>
            </a:avLst>
          </a:prstGeom>
          <a:solidFill>
            <a:srgbClr val="9CD4E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7"/>
          <p:cNvSpPr/>
          <p:nvPr/>
        </p:nvSpPr>
        <p:spPr>
          <a:xfrm rot="-5400000">
            <a:off x="6647825" y="2869650"/>
            <a:ext cx="1736700" cy="2088900"/>
          </a:xfrm>
          <a:prstGeom prst="teardrop">
            <a:avLst>
              <a:gd name="adj" fmla="val 100000"/>
            </a:avLst>
          </a:prstGeom>
          <a:solidFill>
            <a:srgbClr val="7FF3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7"/>
          <p:cNvSpPr/>
          <p:nvPr/>
        </p:nvSpPr>
        <p:spPr>
          <a:xfrm rot="5400000">
            <a:off x="3639255" y="874673"/>
            <a:ext cx="1751400" cy="2047200"/>
          </a:xfrm>
          <a:prstGeom prst="teardrop">
            <a:avLst>
              <a:gd name="adj" fmla="val 100000"/>
            </a:avLst>
          </a:prstGeom>
          <a:solidFill>
            <a:srgbClr val="7FF3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7"/>
          <p:cNvSpPr/>
          <p:nvPr/>
        </p:nvSpPr>
        <p:spPr>
          <a:xfrm rot="10800000">
            <a:off x="6513425" y="1022498"/>
            <a:ext cx="2047200" cy="1751400"/>
          </a:xfrm>
          <a:prstGeom prst="teardrop">
            <a:avLst>
              <a:gd name="adj" fmla="val 100000"/>
            </a:avLst>
          </a:prstGeom>
          <a:solidFill>
            <a:srgbClr val="9CD4E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7"/>
          <p:cNvSpPr/>
          <p:nvPr/>
        </p:nvSpPr>
        <p:spPr>
          <a:xfrm>
            <a:off x="4923700" y="1930575"/>
            <a:ext cx="2088900" cy="20889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7"/>
          <p:cNvSpPr/>
          <p:nvPr/>
        </p:nvSpPr>
        <p:spPr>
          <a:xfrm>
            <a:off x="93200" y="105275"/>
            <a:ext cx="2886600" cy="48207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7"/>
          <p:cNvSpPr txBox="1">
            <a:spLocks noGrp="1"/>
          </p:cNvSpPr>
          <p:nvPr>
            <p:ph type="title"/>
          </p:nvPr>
        </p:nvSpPr>
        <p:spPr>
          <a:xfrm>
            <a:off x="351800" y="733500"/>
            <a:ext cx="2960100" cy="140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Blended Synchronous Learning Environments (BSLE)</a:t>
            </a:r>
            <a:br>
              <a:rPr lang="en"/>
            </a:br>
            <a:r>
              <a:rPr lang="en" sz="1400"/>
              <a:t>(Bower, Dalgarno, </a:t>
            </a:r>
            <a:br>
              <a:rPr lang="en" sz="1400"/>
            </a:br>
            <a:r>
              <a:rPr lang="en" sz="1400"/>
              <a:t>Kennedy, Lee, &amp; </a:t>
            </a:r>
            <a:br>
              <a:rPr lang="en" sz="1400"/>
            </a:br>
            <a:r>
              <a:rPr lang="en" sz="1400"/>
              <a:t>Kenney, 2015)</a:t>
            </a:r>
            <a:endParaRPr sz="2400"/>
          </a:p>
        </p:txBody>
      </p:sp>
      <p:sp>
        <p:nvSpPr>
          <p:cNvPr id="312" name="Google Shape;312;p47"/>
          <p:cNvSpPr txBox="1"/>
          <p:nvPr/>
        </p:nvSpPr>
        <p:spPr>
          <a:xfrm>
            <a:off x="3685425" y="1489075"/>
            <a:ext cx="1621800" cy="8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Face to Face Delivery</a:t>
            </a:r>
            <a:endParaRPr sz="1800" b="1"/>
          </a:p>
        </p:txBody>
      </p:sp>
      <p:sp>
        <p:nvSpPr>
          <p:cNvPr id="313" name="Google Shape;313;p47"/>
          <p:cNvSpPr txBox="1"/>
          <p:nvPr/>
        </p:nvSpPr>
        <p:spPr>
          <a:xfrm>
            <a:off x="6552875" y="1468761"/>
            <a:ext cx="1913400" cy="8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Synchronous Online</a:t>
            </a:r>
            <a:endParaRPr sz="1800" b="1"/>
          </a:p>
        </p:txBody>
      </p:sp>
      <p:pic>
        <p:nvPicPr>
          <p:cNvPr id="314" name="Google Shape;314;p47" descr="Image result"/>
          <p:cNvPicPr preferRelativeResize="0"/>
          <p:nvPr/>
        </p:nvPicPr>
        <p:blipFill>
          <a:blip r:embed="rId3">
            <a:alphaModFix/>
          </a:blip>
          <a:stretch>
            <a:fillRect/>
          </a:stretch>
        </p:blipFill>
        <p:spPr>
          <a:xfrm>
            <a:off x="5268100" y="2274975"/>
            <a:ext cx="1400100" cy="1400100"/>
          </a:xfrm>
          <a:prstGeom prst="rect">
            <a:avLst/>
          </a:prstGeom>
          <a:noFill/>
          <a:ln>
            <a:noFill/>
          </a:ln>
        </p:spPr>
      </p:pic>
      <p:sp>
        <p:nvSpPr>
          <p:cNvPr id="315" name="Google Shape;315;p47"/>
          <p:cNvSpPr txBox="1"/>
          <p:nvPr/>
        </p:nvSpPr>
        <p:spPr>
          <a:xfrm>
            <a:off x="3504250" y="3664550"/>
            <a:ext cx="1913400" cy="81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t>Asynchronous Online</a:t>
            </a:r>
            <a:endParaRPr sz="1800" b="1"/>
          </a:p>
        </p:txBody>
      </p:sp>
      <p:sp>
        <p:nvSpPr>
          <p:cNvPr id="316" name="Google Shape;316;p47"/>
          <p:cNvSpPr txBox="1"/>
          <p:nvPr/>
        </p:nvSpPr>
        <p:spPr>
          <a:xfrm>
            <a:off x="6635675" y="3689600"/>
            <a:ext cx="1913400" cy="81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Open Learning</a:t>
            </a:r>
            <a:endParaRPr sz="1800" b="1"/>
          </a:p>
        </p:txBody>
      </p:sp>
      <p:sp>
        <p:nvSpPr>
          <p:cNvPr id="317" name="Google Shape;317;p47"/>
          <p:cNvSpPr txBox="1"/>
          <p:nvPr/>
        </p:nvSpPr>
        <p:spPr>
          <a:xfrm>
            <a:off x="3580450" y="485975"/>
            <a:ext cx="4898400" cy="539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1600"/>
              </a:spcAft>
              <a:buNone/>
            </a:pPr>
            <a:r>
              <a:rPr lang="en" sz="2400" b="1">
                <a:latin typeface="Proxima Nova"/>
                <a:ea typeface="Proxima Nova"/>
                <a:cs typeface="Proxima Nova"/>
                <a:sym typeface="Proxima Nova"/>
              </a:rPr>
              <a:t>4-Tier Multi-Access Learning</a:t>
            </a:r>
            <a:br>
              <a:rPr lang="en" sz="2400" b="1">
                <a:latin typeface="Proxima Nova"/>
                <a:ea typeface="Proxima Nova"/>
                <a:cs typeface="Proxima Nova"/>
                <a:sym typeface="Proxima Nova"/>
              </a:rPr>
            </a:br>
            <a:r>
              <a:rPr lang="en" sz="1200">
                <a:latin typeface="Proxima Nova"/>
                <a:ea typeface="Proxima Nova"/>
                <a:cs typeface="Proxima Nova"/>
                <a:sym typeface="Proxima Nova"/>
              </a:rPr>
              <a:t>(Irvine 2009, 2010)</a:t>
            </a:r>
            <a:endParaRPr sz="2400" b="1">
              <a:latin typeface="Proxima Nova"/>
              <a:ea typeface="Proxima Nova"/>
              <a:cs typeface="Proxima Nova"/>
              <a:sym typeface="Proxima Nov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8"/>
          <p:cNvSpPr/>
          <p:nvPr/>
        </p:nvSpPr>
        <p:spPr>
          <a:xfrm>
            <a:off x="93200" y="105275"/>
            <a:ext cx="6634500" cy="1512000"/>
          </a:xfrm>
          <a:prstGeom prst="rect">
            <a:avLst/>
          </a:prstGeom>
          <a:solidFill>
            <a:srgbClr val="FFD9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8"/>
          <p:cNvSpPr txBox="1">
            <a:spLocks noGrp="1"/>
          </p:cNvSpPr>
          <p:nvPr>
            <p:ph type="title"/>
          </p:nvPr>
        </p:nvSpPr>
        <p:spPr>
          <a:xfrm>
            <a:off x="160500" y="210550"/>
            <a:ext cx="6142500" cy="140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Blended Synchronous Learning Environments (BSLE)</a:t>
            </a:r>
            <a:br>
              <a:rPr lang="en"/>
            </a:br>
            <a:r>
              <a:rPr lang="en" sz="1400"/>
              <a:t>(Bower, Dalgarno, Kennedy, Lee, &amp; Kenney, 2015)</a:t>
            </a:r>
            <a:endParaRPr sz="2400"/>
          </a:p>
        </p:txBody>
      </p:sp>
      <p:pic>
        <p:nvPicPr>
          <p:cNvPr id="324" name="Google Shape;324;p48" descr="Image result"/>
          <p:cNvPicPr preferRelativeResize="0"/>
          <p:nvPr/>
        </p:nvPicPr>
        <p:blipFill>
          <a:blip r:embed="rId3">
            <a:alphaModFix/>
          </a:blip>
          <a:stretch>
            <a:fillRect/>
          </a:stretch>
        </p:blipFill>
        <p:spPr>
          <a:xfrm>
            <a:off x="7161451" y="60200"/>
            <a:ext cx="1557124" cy="1557100"/>
          </a:xfrm>
          <a:prstGeom prst="rect">
            <a:avLst/>
          </a:prstGeom>
          <a:noFill/>
          <a:ln>
            <a:noFill/>
          </a:ln>
        </p:spPr>
      </p:pic>
      <p:sp>
        <p:nvSpPr>
          <p:cNvPr id="325" name="Google Shape;325;p48"/>
          <p:cNvSpPr txBox="1"/>
          <p:nvPr/>
        </p:nvSpPr>
        <p:spPr>
          <a:xfrm>
            <a:off x="93200" y="1680775"/>
            <a:ext cx="4038600" cy="3286500"/>
          </a:xfrm>
          <a:prstGeom prst="rect">
            <a:avLst/>
          </a:prstGeom>
          <a:solidFill>
            <a:srgbClr val="96FF55"/>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latin typeface="Proxima Nova"/>
                <a:ea typeface="Proxima Nova"/>
                <a:cs typeface="Proxima Nova"/>
                <a:sym typeface="Proxima Nova"/>
              </a:rPr>
              <a:t>Pedagogical, Social, and Technical Designs </a:t>
            </a:r>
            <a:r>
              <a:rPr lang="en" sz="1200">
                <a:latin typeface="Proxima Nova"/>
                <a:ea typeface="Proxima Nova"/>
                <a:cs typeface="Proxima Nova"/>
                <a:sym typeface="Proxima Nova"/>
              </a:rPr>
              <a:t>(Wang &amp; Huang, 2018)</a:t>
            </a:r>
            <a:endParaRPr sz="1200">
              <a:latin typeface="Proxima Nova"/>
              <a:ea typeface="Proxima Nova"/>
              <a:cs typeface="Proxima Nova"/>
              <a:sym typeface="Proxima Nova"/>
            </a:endParaRPr>
          </a:p>
          <a:p>
            <a:pPr marL="457200" lvl="0" indent="-330200" algn="l" rtl="0">
              <a:lnSpc>
                <a:spcPct val="115000"/>
              </a:lnSpc>
              <a:spcBef>
                <a:spcPts val="1600"/>
              </a:spcBef>
              <a:spcAft>
                <a:spcPts val="0"/>
              </a:spcAft>
              <a:buSzPts val="1600"/>
              <a:buFont typeface="Proxima Nova"/>
              <a:buChar char="●"/>
            </a:pPr>
            <a:r>
              <a:rPr lang="en" sz="1600">
                <a:latin typeface="Proxima Nova"/>
                <a:ea typeface="Proxima Nova"/>
                <a:cs typeface="Proxima Nova"/>
                <a:sym typeface="Proxima Nova"/>
              </a:rPr>
              <a:t>Synchromodal Classes </a:t>
            </a:r>
            <a:r>
              <a:rPr lang="en" sz="1200">
                <a:latin typeface="Proxima Nova"/>
                <a:ea typeface="Proxima Nova"/>
                <a:cs typeface="Proxima Nova"/>
                <a:sym typeface="Proxima Nova"/>
              </a:rPr>
              <a:t>(Bell, Sawaya, &amp; Cain, 2014)</a:t>
            </a:r>
            <a:endParaRPr sz="1200">
              <a:latin typeface="Proxima Nova"/>
              <a:ea typeface="Proxima Nova"/>
              <a:cs typeface="Proxima Nova"/>
              <a:sym typeface="Proxima Nova"/>
            </a:endParaRPr>
          </a:p>
          <a:p>
            <a:pPr marL="457200" lvl="0" indent="-330200" algn="l" rtl="0">
              <a:lnSpc>
                <a:spcPct val="115000"/>
              </a:lnSpc>
              <a:spcBef>
                <a:spcPts val="0"/>
              </a:spcBef>
              <a:spcAft>
                <a:spcPts val="0"/>
              </a:spcAft>
              <a:buSzPts val="1600"/>
              <a:buFont typeface="Proxima Nova"/>
              <a:buChar char="●"/>
            </a:pPr>
            <a:r>
              <a:rPr lang="en" sz="1600">
                <a:latin typeface="Proxima Nova"/>
                <a:ea typeface="Proxima Nova"/>
                <a:cs typeface="Proxima Nova"/>
                <a:sym typeface="Proxima Nova"/>
              </a:rPr>
              <a:t>Multi-Access Learning</a:t>
            </a:r>
            <a:r>
              <a:rPr lang="en" sz="1200">
                <a:latin typeface="Proxima Nova"/>
                <a:ea typeface="Proxima Nova"/>
                <a:cs typeface="Proxima Nova"/>
                <a:sym typeface="Proxima Nova"/>
              </a:rPr>
              <a:t> (Irvine 2009, 2010)</a:t>
            </a:r>
            <a:endParaRPr sz="1200">
              <a:latin typeface="Proxima Nova"/>
              <a:ea typeface="Proxima Nova"/>
              <a:cs typeface="Proxima Nova"/>
              <a:sym typeface="Proxima Nova"/>
            </a:endParaRPr>
          </a:p>
          <a:p>
            <a:pPr marL="457200" lvl="0" indent="-330200" algn="l" rtl="0">
              <a:lnSpc>
                <a:spcPct val="115000"/>
              </a:lnSpc>
              <a:spcBef>
                <a:spcPts val="0"/>
              </a:spcBef>
              <a:spcAft>
                <a:spcPts val="0"/>
              </a:spcAft>
              <a:buSzPts val="1600"/>
              <a:buFont typeface="Proxima Nova"/>
              <a:buChar char="●"/>
            </a:pPr>
            <a:r>
              <a:rPr lang="en" sz="1600">
                <a:latin typeface="Proxima Nova"/>
                <a:ea typeface="Proxima Nova"/>
                <a:cs typeface="Proxima Nova"/>
                <a:sym typeface="Proxima Nova"/>
              </a:rPr>
              <a:t>Multi-Sensory Learning </a:t>
            </a:r>
            <a:r>
              <a:rPr lang="en" sz="1200">
                <a:latin typeface="Proxima Nova"/>
                <a:ea typeface="Proxima Nova"/>
                <a:cs typeface="Proxima Nova"/>
                <a:sym typeface="Proxima Nova"/>
              </a:rPr>
              <a:t>(Sinclaire, 2018)</a:t>
            </a:r>
            <a:endParaRPr sz="1200"/>
          </a:p>
        </p:txBody>
      </p:sp>
      <p:sp>
        <p:nvSpPr>
          <p:cNvPr id="326" name="Google Shape;326;p48"/>
          <p:cNvSpPr txBox="1"/>
          <p:nvPr/>
        </p:nvSpPr>
        <p:spPr>
          <a:xfrm>
            <a:off x="4213275" y="1665275"/>
            <a:ext cx="4837500" cy="3286500"/>
          </a:xfrm>
          <a:prstGeom prst="rect">
            <a:avLst/>
          </a:prstGeom>
          <a:solidFill>
            <a:srgbClr val="7FF3D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latin typeface="Proxima Nova"/>
                <a:ea typeface="Proxima Nova"/>
                <a:cs typeface="Proxima Nova"/>
                <a:sym typeface="Proxima Nova"/>
              </a:rPr>
              <a:t>Tools</a:t>
            </a:r>
            <a:endParaRPr sz="1800" b="1">
              <a:latin typeface="Proxima Nova"/>
              <a:ea typeface="Proxima Nova"/>
              <a:cs typeface="Proxima Nova"/>
              <a:sym typeface="Proxima Nova"/>
            </a:endParaRPr>
          </a:p>
          <a:p>
            <a:pPr marL="457200" lvl="0" indent="-330200" algn="l" rtl="0">
              <a:lnSpc>
                <a:spcPct val="115000"/>
              </a:lnSpc>
              <a:spcBef>
                <a:spcPts val="1600"/>
              </a:spcBef>
              <a:spcAft>
                <a:spcPts val="0"/>
              </a:spcAft>
              <a:buSzPts val="1600"/>
              <a:buFont typeface="Proxima Nova"/>
              <a:buChar char="●"/>
            </a:pPr>
            <a:r>
              <a:rPr lang="en" sz="1600">
                <a:latin typeface="Proxima Nova"/>
                <a:ea typeface="Proxima Nova"/>
                <a:cs typeface="Proxima Nova"/>
                <a:sym typeface="Proxima Nova"/>
              </a:rPr>
              <a:t>Virtual Presence (video conferencing, virtual reality, telepresence robots)</a:t>
            </a:r>
            <a:endParaRPr sz="1600">
              <a:latin typeface="Proxima Nova"/>
              <a:ea typeface="Proxima Nova"/>
              <a:cs typeface="Proxima Nova"/>
              <a:sym typeface="Proxima Nova"/>
            </a:endParaRPr>
          </a:p>
          <a:p>
            <a:pPr marL="457200" lvl="0" indent="-330200" algn="l" rtl="0">
              <a:lnSpc>
                <a:spcPct val="115000"/>
              </a:lnSpc>
              <a:spcBef>
                <a:spcPts val="0"/>
              </a:spcBef>
              <a:spcAft>
                <a:spcPts val="0"/>
              </a:spcAft>
              <a:buSzPts val="1600"/>
              <a:buFont typeface="Proxima Nova"/>
              <a:buChar char="●"/>
            </a:pPr>
            <a:r>
              <a:rPr lang="en" sz="1600">
                <a:latin typeface="Proxima Nova"/>
                <a:ea typeface="Proxima Nova"/>
                <a:cs typeface="Proxima Nova"/>
                <a:sym typeface="Proxima Nova"/>
              </a:rPr>
              <a:t>Livesteaming &amp; Interactive Video Conferencing  </a:t>
            </a:r>
            <a:endParaRPr sz="1600">
              <a:latin typeface="Proxima Nova"/>
              <a:ea typeface="Proxima Nova"/>
              <a:cs typeface="Proxima Nova"/>
              <a:sym typeface="Proxima Nova"/>
            </a:endParaRPr>
          </a:p>
          <a:p>
            <a:pPr marL="457200" lvl="0" indent="-342900" algn="l" rtl="0">
              <a:lnSpc>
                <a:spcPct val="115000"/>
              </a:lnSpc>
              <a:spcBef>
                <a:spcPts val="0"/>
              </a:spcBef>
              <a:spcAft>
                <a:spcPts val="0"/>
              </a:spcAft>
              <a:buSzPts val="1800"/>
              <a:buFont typeface="Proxima Nova"/>
              <a:buChar char="●"/>
            </a:pPr>
            <a:r>
              <a:rPr lang="en" sz="1600">
                <a:latin typeface="Proxima Nova"/>
                <a:ea typeface="Proxima Nova"/>
                <a:cs typeface="Proxima Nova"/>
                <a:sym typeface="Proxima Nova"/>
              </a:rPr>
              <a:t>Synchronous Video Classrooms  </a:t>
            </a:r>
            <a:endParaRPr sz="1800">
              <a:latin typeface="Proxima Nova"/>
              <a:ea typeface="Proxima Nova"/>
              <a:cs typeface="Proxima Nova"/>
              <a:sym typeface="Proxima Nova"/>
            </a:endParaRPr>
          </a:p>
          <a:p>
            <a:pPr marL="0" lvl="0" indent="0" algn="l" rtl="0">
              <a:lnSpc>
                <a:spcPct val="115000"/>
              </a:lnSpc>
              <a:spcBef>
                <a:spcPts val="1600"/>
              </a:spcBef>
              <a:spcAft>
                <a:spcPts val="0"/>
              </a:spcAft>
              <a:buNone/>
            </a:pPr>
            <a:r>
              <a:rPr lang="en" sz="1800" b="1">
                <a:latin typeface="Proxima Nova"/>
                <a:ea typeface="Proxima Nova"/>
                <a:cs typeface="Proxima Nova"/>
                <a:sym typeface="Proxima Nova"/>
              </a:rPr>
              <a:t>Learner Settings</a:t>
            </a:r>
            <a:endParaRPr sz="1800" b="1">
              <a:latin typeface="Proxima Nova"/>
              <a:ea typeface="Proxima Nova"/>
              <a:cs typeface="Proxima Nova"/>
              <a:sym typeface="Proxima Nova"/>
            </a:endParaRPr>
          </a:p>
          <a:p>
            <a:pPr marL="457200" lvl="0" indent="-330200" algn="l" rtl="0">
              <a:lnSpc>
                <a:spcPct val="115000"/>
              </a:lnSpc>
              <a:spcBef>
                <a:spcPts val="1600"/>
              </a:spcBef>
              <a:spcAft>
                <a:spcPts val="0"/>
              </a:spcAft>
              <a:buSzPts val="1600"/>
              <a:buFont typeface="Proxima Nova"/>
              <a:buChar char="●"/>
            </a:pPr>
            <a:r>
              <a:rPr lang="en" sz="1600">
                <a:latin typeface="Proxima Nova"/>
                <a:ea typeface="Proxima Nova"/>
                <a:cs typeface="Proxima Nova"/>
                <a:sym typeface="Proxima Nova"/>
              </a:rPr>
              <a:t>Point-to-Point vs. Multipoint Connections  </a:t>
            </a:r>
            <a:endParaRPr sz="1600">
              <a:latin typeface="Proxima Nova"/>
              <a:ea typeface="Proxima Nova"/>
              <a:cs typeface="Proxima Nova"/>
              <a:sym typeface="Proxima Nova"/>
            </a:endParaRPr>
          </a:p>
          <a:p>
            <a:pPr marL="457200" lvl="0" indent="-342900" algn="l" rtl="0">
              <a:lnSpc>
                <a:spcPct val="115000"/>
              </a:lnSpc>
              <a:spcBef>
                <a:spcPts val="0"/>
              </a:spcBef>
              <a:spcAft>
                <a:spcPts val="0"/>
              </a:spcAft>
              <a:buSzPts val="1800"/>
              <a:buFont typeface="Proxima Nova"/>
              <a:buChar char="●"/>
            </a:pPr>
            <a:r>
              <a:rPr lang="en" sz="1600">
                <a:latin typeface="Proxima Nova"/>
                <a:ea typeface="Proxima Nova"/>
                <a:cs typeface="Proxima Nova"/>
                <a:sym typeface="Proxima Nova"/>
              </a:rPr>
              <a:t>Co-Located vs. Distributed Learners </a:t>
            </a:r>
            <a:r>
              <a:rPr lang="en" sz="1800">
                <a:latin typeface="Proxima Nova"/>
                <a:ea typeface="Proxima Nova"/>
                <a:cs typeface="Proxima Nova"/>
                <a:sym typeface="Proxima Nova"/>
              </a:rPr>
              <a:t> </a:t>
            </a:r>
            <a:endParaRPr sz="1800" b="1">
              <a:latin typeface="Proxima Nova"/>
              <a:ea typeface="Proxima Nova"/>
              <a:cs typeface="Proxima Nova"/>
              <a:sym typeface="Proxima Nov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9"/>
          <p:cNvSpPr/>
          <p:nvPr/>
        </p:nvSpPr>
        <p:spPr>
          <a:xfrm>
            <a:off x="479275" y="216525"/>
            <a:ext cx="8273700" cy="44394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2" name="Google Shape;332;p49"/>
          <p:cNvPicPr preferRelativeResize="0"/>
          <p:nvPr/>
        </p:nvPicPr>
        <p:blipFill>
          <a:blip r:embed="rId3">
            <a:alphaModFix/>
          </a:blip>
          <a:stretch>
            <a:fillRect/>
          </a:stretch>
        </p:blipFill>
        <p:spPr>
          <a:xfrm>
            <a:off x="533400" y="304800"/>
            <a:ext cx="5219700" cy="4124325"/>
          </a:xfrm>
          <a:prstGeom prst="rect">
            <a:avLst/>
          </a:prstGeom>
          <a:noFill/>
          <a:ln>
            <a:noFill/>
          </a:ln>
        </p:spPr>
      </p:pic>
      <p:pic>
        <p:nvPicPr>
          <p:cNvPr id="333" name="Google Shape;333;p49"/>
          <p:cNvPicPr preferRelativeResize="0"/>
          <p:nvPr/>
        </p:nvPicPr>
        <p:blipFill>
          <a:blip r:embed="rId4">
            <a:alphaModFix/>
          </a:blip>
          <a:stretch>
            <a:fillRect/>
          </a:stretch>
        </p:blipFill>
        <p:spPr>
          <a:xfrm>
            <a:off x="6162300" y="3622925"/>
            <a:ext cx="2492850" cy="671150"/>
          </a:xfrm>
          <a:prstGeom prst="rect">
            <a:avLst/>
          </a:prstGeom>
          <a:noFill/>
          <a:ln>
            <a:noFill/>
          </a:ln>
        </p:spPr>
      </p:pic>
      <p:pic>
        <p:nvPicPr>
          <p:cNvPr id="334" name="Google Shape;334;p49"/>
          <p:cNvPicPr preferRelativeResize="0"/>
          <p:nvPr/>
        </p:nvPicPr>
        <p:blipFill>
          <a:blip r:embed="rId5">
            <a:alphaModFix/>
          </a:blip>
          <a:stretch>
            <a:fillRect/>
          </a:stretch>
        </p:blipFill>
        <p:spPr>
          <a:xfrm>
            <a:off x="6323825" y="1907625"/>
            <a:ext cx="2169800" cy="17903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38"/>
        <p:cNvGrpSpPr/>
        <p:nvPr/>
      </p:nvGrpSpPr>
      <p:grpSpPr>
        <a:xfrm>
          <a:off x="0" y="0"/>
          <a:ext cx="0" cy="0"/>
          <a:chOff x="0" y="0"/>
          <a:chExt cx="0" cy="0"/>
        </a:xfrm>
      </p:grpSpPr>
      <p:sp>
        <p:nvSpPr>
          <p:cNvPr id="339" name="Google Shape;339;p50"/>
          <p:cNvSpPr/>
          <p:nvPr/>
        </p:nvSpPr>
        <p:spPr>
          <a:xfrm>
            <a:off x="248000" y="3014800"/>
            <a:ext cx="2299800" cy="523500"/>
          </a:xfrm>
          <a:prstGeom prst="rect">
            <a:avLst/>
          </a:prstGeom>
          <a:solidFill>
            <a:srgbClr val="7FF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0"/>
          <p:cNvSpPr/>
          <p:nvPr/>
        </p:nvSpPr>
        <p:spPr>
          <a:xfrm>
            <a:off x="2683900" y="3014800"/>
            <a:ext cx="1967100" cy="52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0"/>
          <p:cNvSpPr/>
          <p:nvPr/>
        </p:nvSpPr>
        <p:spPr>
          <a:xfrm>
            <a:off x="4806300" y="3014800"/>
            <a:ext cx="3983400" cy="523500"/>
          </a:xfrm>
          <a:prstGeom prst="rect">
            <a:avLst/>
          </a:pr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2" name="Google Shape;342;p50"/>
          <p:cNvCxnSpPr/>
          <p:nvPr/>
        </p:nvCxnSpPr>
        <p:spPr>
          <a:xfrm>
            <a:off x="454525" y="1172500"/>
            <a:ext cx="8304900" cy="0"/>
          </a:xfrm>
          <a:prstGeom prst="straightConnector1">
            <a:avLst/>
          </a:prstGeom>
          <a:noFill/>
          <a:ln w="28575" cap="flat" cmpd="sng">
            <a:solidFill>
              <a:schemeClr val="lt2"/>
            </a:solidFill>
            <a:prstDash val="solid"/>
            <a:round/>
            <a:headEnd type="none" w="med" len="med"/>
            <a:tailEnd type="none" w="med" len="med"/>
          </a:ln>
        </p:spPr>
      </p:cxnSp>
      <p:cxnSp>
        <p:nvCxnSpPr>
          <p:cNvPr id="343" name="Google Shape;343;p50"/>
          <p:cNvCxnSpPr/>
          <p:nvPr/>
        </p:nvCxnSpPr>
        <p:spPr>
          <a:xfrm>
            <a:off x="454525" y="4772950"/>
            <a:ext cx="8304900" cy="0"/>
          </a:xfrm>
          <a:prstGeom prst="straightConnector1">
            <a:avLst/>
          </a:prstGeom>
          <a:noFill/>
          <a:ln w="28575" cap="flat" cmpd="sng">
            <a:solidFill>
              <a:schemeClr val="lt2"/>
            </a:solidFill>
            <a:prstDash val="solid"/>
            <a:round/>
            <a:headEnd type="none" w="med" len="med"/>
            <a:tailEnd type="none" w="med" len="med"/>
          </a:ln>
        </p:spPr>
      </p:cxnSp>
      <p:sp>
        <p:nvSpPr>
          <p:cNvPr id="344" name="Google Shape;344;p50"/>
          <p:cNvSpPr txBox="1">
            <a:spLocks noGrp="1"/>
          </p:cNvSpPr>
          <p:nvPr>
            <p:ph type="title"/>
          </p:nvPr>
        </p:nvSpPr>
        <p:spPr>
          <a:xfrm>
            <a:off x="47090" y="1421118"/>
            <a:ext cx="8076900" cy="572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20000" dirty="0">
                <a:solidFill>
                  <a:srgbClr val="39D2BD"/>
                </a:solidFill>
              </a:rPr>
              <a:t>“</a:t>
            </a:r>
            <a:endParaRPr sz="20000" dirty="0">
              <a:solidFill>
                <a:srgbClr val="39D2BD"/>
              </a:solidFill>
            </a:endParaRPr>
          </a:p>
        </p:txBody>
      </p:sp>
      <p:sp>
        <p:nvSpPr>
          <p:cNvPr id="345" name="Google Shape;345;p50"/>
          <p:cNvSpPr txBox="1">
            <a:spLocks noGrp="1"/>
          </p:cNvSpPr>
          <p:nvPr>
            <p:ph type="title"/>
          </p:nvPr>
        </p:nvSpPr>
        <p:spPr>
          <a:xfrm>
            <a:off x="149725" y="1543929"/>
            <a:ext cx="8709900" cy="180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rgbClr val="D9EAD3"/>
                </a:solidFill>
              </a:rPr>
              <a:t>Uniting </a:t>
            </a:r>
            <a:br>
              <a:rPr lang="en" sz="3600" dirty="0">
                <a:solidFill>
                  <a:srgbClr val="D9EAD3"/>
                </a:solidFill>
              </a:rPr>
            </a:br>
            <a:r>
              <a:rPr lang="en" sz="3600" b="1" i="1" dirty="0">
                <a:solidFill>
                  <a:srgbClr val="FFD966"/>
                </a:solidFill>
              </a:rPr>
              <a:t>on-campus</a:t>
            </a:r>
            <a:r>
              <a:rPr lang="en" sz="3600" b="1" dirty="0">
                <a:solidFill>
                  <a:srgbClr val="D9EAD3"/>
                </a:solidFill>
              </a:rPr>
              <a:t> </a:t>
            </a:r>
            <a:r>
              <a:rPr lang="en" sz="3600" dirty="0">
                <a:solidFill>
                  <a:srgbClr val="D9EAD3"/>
                </a:solidFill>
              </a:rPr>
              <a:t>and </a:t>
            </a:r>
            <a:r>
              <a:rPr lang="en" sz="3600" b="1" i="1" dirty="0">
                <a:solidFill>
                  <a:srgbClr val="F6B26B"/>
                </a:solidFill>
              </a:rPr>
              <a:t>distributed learners</a:t>
            </a:r>
            <a:r>
              <a:rPr lang="en" sz="3600" dirty="0">
                <a:solidFill>
                  <a:srgbClr val="F6B26B"/>
                </a:solidFill>
              </a:rPr>
              <a:t> </a:t>
            </a:r>
            <a:r>
              <a:rPr lang="en" sz="3600" dirty="0">
                <a:solidFill>
                  <a:srgbClr val="D9EAD3"/>
                </a:solidFill>
              </a:rPr>
              <a:t>through </a:t>
            </a:r>
            <a:br>
              <a:rPr lang="en" sz="3600" dirty="0">
                <a:solidFill>
                  <a:srgbClr val="D9EAD3"/>
                </a:solidFill>
              </a:rPr>
            </a:br>
            <a:r>
              <a:rPr lang="en" sz="3600" b="1" dirty="0">
                <a:solidFill>
                  <a:srgbClr val="000000"/>
                </a:solidFill>
              </a:rPr>
              <a:t>rich-media</a:t>
            </a:r>
            <a:r>
              <a:rPr lang="en" sz="3600" dirty="0">
                <a:solidFill>
                  <a:srgbClr val="000000"/>
                </a:solidFill>
              </a:rPr>
              <a:t>  </a:t>
            </a:r>
            <a:r>
              <a:rPr lang="en" sz="3600" b="1" dirty="0">
                <a:solidFill>
                  <a:srgbClr val="000000"/>
                </a:solidFill>
              </a:rPr>
              <a:t>real-time   synchronous tools</a:t>
            </a:r>
            <a:r>
              <a:rPr lang="en" sz="3600" b="1" dirty="0">
                <a:solidFill>
                  <a:srgbClr val="FFFFFF"/>
                </a:solidFill>
              </a:rPr>
              <a:t> </a:t>
            </a:r>
            <a:endParaRPr sz="3600" b="1" dirty="0">
              <a:solidFill>
                <a:srgbClr val="D9EAD3"/>
              </a:solidFill>
            </a:endParaRPr>
          </a:p>
        </p:txBody>
      </p:sp>
      <p:sp>
        <p:nvSpPr>
          <p:cNvPr id="346" name="Google Shape;346;p50"/>
          <p:cNvSpPr txBox="1">
            <a:spLocks noGrp="1"/>
          </p:cNvSpPr>
          <p:nvPr>
            <p:ph type="title"/>
          </p:nvPr>
        </p:nvSpPr>
        <p:spPr>
          <a:xfrm>
            <a:off x="606925" y="4081900"/>
            <a:ext cx="8186100" cy="1132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rPr>
              <a:t>Bower, M., Kennedy, G.E., Dalgarno, B., &amp; Lee, M.J.W. (2011). Uniting on-campus and distributed learners through media-rich synchronous tools.</a:t>
            </a:r>
            <a:endParaRPr sz="100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1"/>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rPr>
              <a:t>Thank you.</a:t>
            </a:r>
            <a:endParaRPr>
              <a:solidFill>
                <a:srgbClr val="000000"/>
              </a:solidFill>
            </a:endParaRPr>
          </a:p>
        </p:txBody>
      </p:sp>
      <p:sp>
        <p:nvSpPr>
          <p:cNvPr id="352" name="Google Shape;352;p51"/>
          <p:cNvSpPr txBox="1"/>
          <p:nvPr/>
        </p:nvSpPr>
        <p:spPr>
          <a:xfrm>
            <a:off x="638950" y="3098075"/>
            <a:ext cx="4300800" cy="1221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b="1"/>
              <a:t>Florence Martin, Ph.D.</a:t>
            </a:r>
            <a:endParaRPr sz="1800" b="1"/>
          </a:p>
          <a:p>
            <a:pPr marL="0" lvl="0" indent="0" algn="l" rtl="0">
              <a:lnSpc>
                <a:spcPct val="115000"/>
              </a:lnSpc>
              <a:spcBef>
                <a:spcPts val="0"/>
              </a:spcBef>
              <a:spcAft>
                <a:spcPts val="0"/>
              </a:spcAft>
              <a:buNone/>
            </a:pPr>
            <a:r>
              <a:rPr lang="en" sz="1800"/>
              <a:t>University of North Carolina at Charlotte</a:t>
            </a:r>
            <a:endParaRPr sz="1800"/>
          </a:p>
          <a:p>
            <a:pPr marL="0" lvl="0" indent="0" algn="l" rtl="0">
              <a:lnSpc>
                <a:spcPct val="115000"/>
              </a:lnSpc>
              <a:spcBef>
                <a:spcPts val="0"/>
              </a:spcBef>
              <a:spcAft>
                <a:spcPts val="0"/>
              </a:spcAft>
              <a:buNone/>
            </a:pPr>
            <a:r>
              <a:rPr lang="en" sz="1800"/>
              <a:t>florence.martin@uncc.edu</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p:nvPr/>
        </p:nvSpPr>
        <p:spPr>
          <a:xfrm>
            <a:off x="484650" y="200850"/>
            <a:ext cx="4741800" cy="4741800"/>
          </a:xfrm>
          <a:prstGeom prst="ellipse">
            <a:avLst/>
          </a:prstGeom>
          <a:solidFill>
            <a:srgbClr val="96FF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p:nvPr/>
        </p:nvSpPr>
        <p:spPr>
          <a:xfrm>
            <a:off x="924900" y="1081350"/>
            <a:ext cx="3861300" cy="3861300"/>
          </a:xfrm>
          <a:prstGeom prst="ellipse">
            <a:avLst/>
          </a:prstGeom>
          <a:solidFill>
            <a:srgbClr val="39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p:nvPr/>
        </p:nvSpPr>
        <p:spPr>
          <a:xfrm>
            <a:off x="1384650" y="2000850"/>
            <a:ext cx="2941800" cy="2941800"/>
          </a:xfrm>
          <a:prstGeom prst="ellipse">
            <a:avLst/>
          </a:prstGeom>
          <a:solidFill>
            <a:srgbClr val="8D4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6"/>
          <p:cNvSpPr/>
          <p:nvPr/>
        </p:nvSpPr>
        <p:spPr>
          <a:xfrm>
            <a:off x="1758150" y="578200"/>
            <a:ext cx="2194800" cy="414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Distance Education</a:t>
            </a:r>
            <a:endParaRPr sz="1600"/>
          </a:p>
        </p:txBody>
      </p:sp>
      <p:sp>
        <p:nvSpPr>
          <p:cNvPr id="83" name="Google Shape;83;p16"/>
          <p:cNvSpPr/>
          <p:nvPr/>
        </p:nvSpPr>
        <p:spPr>
          <a:xfrm>
            <a:off x="1758150" y="1497825"/>
            <a:ext cx="2194800" cy="4149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Online Learning</a:t>
            </a:r>
            <a:endParaRPr sz="1600"/>
          </a:p>
        </p:txBody>
      </p:sp>
      <p:sp>
        <p:nvSpPr>
          <p:cNvPr id="84" name="Google Shape;84;p16"/>
          <p:cNvSpPr/>
          <p:nvPr/>
        </p:nvSpPr>
        <p:spPr>
          <a:xfrm>
            <a:off x="1758150" y="3147600"/>
            <a:ext cx="2194800" cy="648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t>Synchronous Online Learning</a:t>
            </a:r>
            <a:endParaRPr sz="1600"/>
          </a:p>
        </p:txBody>
      </p:sp>
      <p:sp>
        <p:nvSpPr>
          <p:cNvPr id="85" name="Google Shape;85;p16"/>
          <p:cNvSpPr txBox="1">
            <a:spLocks noGrp="1"/>
          </p:cNvSpPr>
          <p:nvPr>
            <p:ph type="body" idx="1"/>
          </p:nvPr>
        </p:nvSpPr>
        <p:spPr>
          <a:xfrm>
            <a:off x="5428300" y="578200"/>
            <a:ext cx="3440400" cy="4026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Font typeface="Arial"/>
              <a:buChar char="●"/>
            </a:pPr>
            <a:r>
              <a:rPr lang="en" sz="1400">
                <a:latin typeface="Arial"/>
                <a:ea typeface="Arial"/>
                <a:cs typeface="Arial"/>
                <a:sym typeface="Arial"/>
              </a:rPr>
              <a:t>This study systematically reviews the existing research on </a:t>
            </a:r>
            <a:r>
              <a:rPr lang="en" sz="1400" b="1">
                <a:latin typeface="Arial"/>
                <a:ea typeface="Arial"/>
                <a:cs typeface="Arial"/>
                <a:sym typeface="Arial"/>
              </a:rPr>
              <a:t>synchronous online learning.</a:t>
            </a:r>
            <a:br>
              <a:rPr lang="en" sz="1400">
                <a:latin typeface="Arial"/>
                <a:ea typeface="Arial"/>
                <a:cs typeface="Arial"/>
                <a:sym typeface="Arial"/>
              </a:rPr>
            </a:b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SOL occurs when the student and instructor are </a:t>
            </a:r>
            <a:r>
              <a:rPr lang="en" sz="1400" b="1">
                <a:latin typeface="Arial"/>
                <a:ea typeface="Arial"/>
                <a:cs typeface="Arial"/>
                <a:sym typeface="Arial"/>
              </a:rPr>
              <a:t>together</a:t>
            </a:r>
            <a:r>
              <a:rPr lang="en" sz="1400">
                <a:latin typeface="Arial"/>
                <a:ea typeface="Arial"/>
                <a:cs typeface="Arial"/>
                <a:sym typeface="Arial"/>
              </a:rPr>
              <a:t> in "real time" but not at the “same place.” </a:t>
            </a:r>
            <a:br>
              <a:rPr lang="en" sz="1400">
                <a:latin typeface="Arial"/>
                <a:ea typeface="Arial"/>
                <a:cs typeface="Arial"/>
                <a:sym typeface="Arial"/>
              </a:rPr>
            </a:br>
            <a:endParaRPr sz="1400">
              <a:latin typeface="Arial"/>
              <a:ea typeface="Arial"/>
              <a:cs typeface="Arial"/>
              <a:sym typeface="Arial"/>
            </a:endParaRPr>
          </a:p>
          <a:p>
            <a:pPr marL="457200" lvl="0" indent="-317500" algn="l" rtl="0">
              <a:spcBef>
                <a:spcPts val="0"/>
              </a:spcBef>
              <a:spcAft>
                <a:spcPts val="0"/>
              </a:spcAft>
              <a:buSzPts val="1400"/>
              <a:buFont typeface="Arial"/>
              <a:buChar char="●"/>
            </a:pPr>
            <a:r>
              <a:rPr lang="en" sz="1400">
                <a:latin typeface="Arial"/>
                <a:ea typeface="Arial"/>
                <a:cs typeface="Arial"/>
                <a:sym typeface="Arial"/>
              </a:rPr>
              <a:t>Adding synchronous components to online courses can </a:t>
            </a:r>
            <a:r>
              <a:rPr lang="en" sz="1400" b="1">
                <a:latin typeface="Arial"/>
                <a:ea typeface="Arial"/>
                <a:cs typeface="Arial"/>
                <a:sym typeface="Arial"/>
              </a:rPr>
              <a:t>enrich meaningful interactions</a:t>
            </a:r>
            <a:r>
              <a:rPr lang="en" sz="1400">
                <a:latin typeface="Arial"/>
                <a:ea typeface="Arial"/>
                <a:cs typeface="Arial"/>
                <a:sym typeface="Arial"/>
              </a:rPr>
              <a:t> between student-instructor and student-student (Repman, Zinskie &amp; Carlson, 2005).</a:t>
            </a:r>
            <a:endParaRPr sz="14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741200" y="796150"/>
            <a:ext cx="7633200" cy="4265400"/>
          </a:xfrm>
          <a:prstGeom prst="rect">
            <a:avLst/>
          </a:prstGeom>
          <a:noFill/>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i="1">
                <a:solidFill>
                  <a:srgbClr val="FFFFFF"/>
                </a:solidFill>
              </a:rPr>
              <a:t>A permanent separation (of place) of the learner and instructor during planned learning events where... </a:t>
            </a:r>
            <a:endParaRPr sz="1800" i="1">
              <a:solidFill>
                <a:srgbClr val="FFFFFF"/>
              </a:solidFill>
            </a:endParaRPr>
          </a:p>
          <a:p>
            <a:pPr marL="914400" lvl="0" indent="0" algn="l" rtl="0">
              <a:lnSpc>
                <a:spcPct val="115000"/>
              </a:lnSpc>
              <a:spcBef>
                <a:spcPts val="1600"/>
              </a:spcBef>
              <a:spcAft>
                <a:spcPts val="0"/>
              </a:spcAft>
              <a:buNone/>
            </a:pPr>
            <a:r>
              <a:rPr lang="en" sz="1800" i="1">
                <a:solidFill>
                  <a:srgbClr val="FFFFFF"/>
                </a:solidFill>
              </a:rPr>
              <a:t>Instruction occurred in real time such that…</a:t>
            </a:r>
            <a:endParaRPr sz="1800" i="1">
              <a:solidFill>
                <a:srgbClr val="FFFFFF"/>
              </a:solidFill>
            </a:endParaRPr>
          </a:p>
          <a:p>
            <a:pPr marL="1828800" lvl="0" indent="0" algn="l" rtl="0">
              <a:lnSpc>
                <a:spcPct val="115000"/>
              </a:lnSpc>
              <a:spcBef>
                <a:spcPts val="1600"/>
              </a:spcBef>
              <a:spcAft>
                <a:spcPts val="0"/>
              </a:spcAft>
              <a:buNone/>
            </a:pPr>
            <a:r>
              <a:rPr lang="en" sz="1800" i="1">
                <a:solidFill>
                  <a:srgbClr val="FFFFFF"/>
                </a:solidFill>
              </a:rPr>
              <a:t>Students were able to communicate with other </a:t>
            </a:r>
            <a:br>
              <a:rPr lang="en" sz="1800" i="1">
                <a:solidFill>
                  <a:srgbClr val="FFFFFF"/>
                </a:solidFill>
              </a:rPr>
            </a:br>
            <a:r>
              <a:rPr lang="en" sz="1800" i="1">
                <a:solidFill>
                  <a:srgbClr val="FFFFFF"/>
                </a:solidFill>
              </a:rPr>
              <a:t>students and the instructor through text, audio, and/or video based communication of two-way media </a:t>
            </a:r>
            <a:endParaRPr sz="1800" i="1">
              <a:solidFill>
                <a:srgbClr val="FFFFFF"/>
              </a:solidFill>
            </a:endParaRPr>
          </a:p>
          <a:p>
            <a:pPr marL="2286000" lvl="0" indent="457200" algn="l" rtl="0">
              <a:lnSpc>
                <a:spcPct val="115000"/>
              </a:lnSpc>
              <a:spcBef>
                <a:spcPts val="1600"/>
              </a:spcBef>
              <a:spcAft>
                <a:spcPts val="1600"/>
              </a:spcAft>
              <a:buNone/>
            </a:pPr>
            <a:r>
              <a:rPr lang="en" sz="1800" i="1">
                <a:solidFill>
                  <a:srgbClr val="FFFFFF"/>
                </a:solidFill>
              </a:rPr>
              <a:t>which facilitated dialogue and interaction</a:t>
            </a:r>
            <a:endParaRPr sz="1800" i="1">
              <a:solidFill>
                <a:srgbClr val="FFFFFF"/>
              </a:solidFill>
            </a:endParaRPr>
          </a:p>
        </p:txBody>
      </p:sp>
      <p:cxnSp>
        <p:nvCxnSpPr>
          <p:cNvPr id="91" name="Google Shape;91;p17"/>
          <p:cNvCxnSpPr/>
          <p:nvPr/>
        </p:nvCxnSpPr>
        <p:spPr>
          <a:xfrm>
            <a:off x="454525" y="1172500"/>
            <a:ext cx="8304900" cy="0"/>
          </a:xfrm>
          <a:prstGeom prst="straightConnector1">
            <a:avLst/>
          </a:prstGeom>
          <a:noFill/>
          <a:ln w="28575" cap="flat" cmpd="sng">
            <a:solidFill>
              <a:schemeClr val="lt2"/>
            </a:solidFill>
            <a:prstDash val="solid"/>
            <a:round/>
            <a:headEnd type="none" w="med" len="med"/>
            <a:tailEnd type="none" w="med" len="med"/>
          </a:ln>
        </p:spPr>
      </p:cxnSp>
      <p:cxnSp>
        <p:nvCxnSpPr>
          <p:cNvPr id="92" name="Google Shape;92;p17"/>
          <p:cNvCxnSpPr/>
          <p:nvPr/>
        </p:nvCxnSpPr>
        <p:spPr>
          <a:xfrm>
            <a:off x="454525" y="4772950"/>
            <a:ext cx="8304900" cy="0"/>
          </a:xfrm>
          <a:prstGeom prst="straightConnector1">
            <a:avLst/>
          </a:prstGeom>
          <a:noFill/>
          <a:ln w="28575" cap="flat" cmpd="sng">
            <a:solidFill>
              <a:schemeClr val="lt2"/>
            </a:solidFill>
            <a:prstDash val="solid"/>
            <a:round/>
            <a:headEnd type="none" w="med" len="med"/>
            <a:tailEnd type="none" w="med" len="med"/>
          </a:ln>
        </p:spPr>
      </p:cxnSp>
      <p:sp>
        <p:nvSpPr>
          <p:cNvPr id="93" name="Google Shape;93;p17"/>
          <p:cNvSpPr txBox="1">
            <a:spLocks noGrp="1"/>
          </p:cNvSpPr>
          <p:nvPr>
            <p:ph type="title"/>
          </p:nvPr>
        </p:nvSpPr>
        <p:spPr>
          <a:xfrm>
            <a:off x="741200" y="599800"/>
            <a:ext cx="8076900" cy="5727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r>
              <a:rPr lang="en" sz="2400">
                <a:solidFill>
                  <a:srgbClr val="39D2BD"/>
                </a:solidFill>
              </a:rPr>
              <a:t>Working Definition of Synchronous Online Learning</a:t>
            </a:r>
            <a:endParaRPr sz="2400">
              <a:solidFill>
                <a:srgbClr val="39D2BD"/>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Synchronous Online Learning Research</a:t>
            </a:r>
            <a:endParaRPr/>
          </a:p>
        </p:txBody>
      </p:sp>
      <p:sp>
        <p:nvSpPr>
          <p:cNvPr id="99" name="Google Shape;99;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Student perception </a:t>
            </a:r>
            <a:br>
              <a:rPr lang="en"/>
            </a:br>
            <a:endParaRPr/>
          </a:p>
          <a:p>
            <a:pPr marL="457200" lvl="0" indent="-342900" algn="l" rtl="0">
              <a:spcBef>
                <a:spcPts val="0"/>
              </a:spcBef>
              <a:spcAft>
                <a:spcPts val="0"/>
              </a:spcAft>
              <a:buSzPts val="1800"/>
              <a:buChar char="●"/>
            </a:pPr>
            <a:r>
              <a:rPr lang="en"/>
              <a:t>Instructor perception</a:t>
            </a:r>
            <a:br>
              <a:rPr lang="en"/>
            </a:br>
            <a:endParaRPr/>
          </a:p>
          <a:p>
            <a:pPr marL="457200" lvl="0" indent="-342900" algn="l" rtl="0">
              <a:spcBef>
                <a:spcPts val="0"/>
              </a:spcBef>
              <a:spcAft>
                <a:spcPts val="0"/>
              </a:spcAft>
              <a:buSzPts val="1800"/>
              <a:buChar char="●"/>
            </a:pPr>
            <a:r>
              <a:rPr lang="en"/>
              <a:t>Benefits of interaction and engagement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Synchronous Online Learning Research</a:t>
            </a:r>
            <a:endParaRPr/>
          </a:p>
        </p:txBody>
      </p:sp>
      <p:sp>
        <p:nvSpPr>
          <p:cNvPr id="105" name="Google Shape;105;p19"/>
          <p:cNvSpPr txBox="1">
            <a:spLocks noGrp="1"/>
          </p:cNvSpPr>
          <p:nvPr>
            <p:ph type="body" idx="1"/>
          </p:nvPr>
        </p:nvSpPr>
        <p:spPr>
          <a:xfrm>
            <a:off x="311700" y="1152475"/>
            <a:ext cx="70530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en">
                <a:solidFill>
                  <a:schemeClr val="dk2"/>
                </a:solidFill>
              </a:rPr>
              <a:t>Student perception </a:t>
            </a:r>
            <a:endParaRPr>
              <a:solidFill>
                <a:schemeClr val="dk2"/>
              </a:solidFill>
            </a:endParaRPr>
          </a:p>
          <a:p>
            <a:pPr marL="914400" lvl="1" indent="-317500" algn="l" rtl="0">
              <a:spcBef>
                <a:spcPts val="0"/>
              </a:spcBef>
              <a:spcAft>
                <a:spcPts val="0"/>
              </a:spcAft>
              <a:buSzPts val="1400"/>
              <a:buChar char="○"/>
            </a:pPr>
            <a:r>
              <a:rPr lang="en"/>
              <a:t>Positive attitude with synchronous technology (Aydin, 2008)</a:t>
            </a:r>
            <a:endParaRPr/>
          </a:p>
          <a:p>
            <a:pPr marL="914400" lvl="1" indent="-317500" algn="l" rtl="0">
              <a:spcBef>
                <a:spcPts val="0"/>
              </a:spcBef>
              <a:spcAft>
                <a:spcPts val="0"/>
              </a:spcAft>
              <a:buSzPts val="1400"/>
              <a:buChar char="○"/>
            </a:pPr>
            <a:r>
              <a:rPr lang="en"/>
              <a:t>Interaction opportunities (Lietzau, 2009)</a:t>
            </a:r>
            <a:endParaRPr/>
          </a:p>
          <a:p>
            <a:pPr marL="914400" lvl="1" indent="-317500" algn="l" rtl="0">
              <a:spcBef>
                <a:spcPts val="0"/>
              </a:spcBef>
              <a:spcAft>
                <a:spcPts val="0"/>
              </a:spcAft>
              <a:buSzPts val="1400"/>
              <a:buChar char="○"/>
            </a:pPr>
            <a:r>
              <a:rPr lang="en"/>
              <a:t>Positive achievement (Carbonara, King and Taylor, 2008)</a:t>
            </a:r>
            <a:endParaRPr/>
          </a:p>
          <a:p>
            <a:pPr marL="914400" lvl="1" indent="-317500" algn="l" rtl="0">
              <a:spcBef>
                <a:spcPts val="0"/>
              </a:spcBef>
              <a:spcAft>
                <a:spcPts val="0"/>
              </a:spcAft>
              <a:buSzPts val="1400"/>
              <a:buChar char="○"/>
            </a:pPr>
            <a:r>
              <a:rPr lang="en"/>
              <a:t>Student satisfaction (Somenarain, Akkaraju, and  Gharbaran, 2010)</a:t>
            </a:r>
            <a:endParaRPr/>
          </a:p>
          <a:p>
            <a:pPr marL="914400" lvl="1" indent="-317500" algn="l" rtl="0">
              <a:spcBef>
                <a:spcPts val="0"/>
              </a:spcBef>
              <a:spcAft>
                <a:spcPts val="0"/>
              </a:spcAft>
              <a:buSzPts val="1400"/>
              <a:buChar char="○"/>
            </a:pPr>
            <a:r>
              <a:rPr lang="en"/>
              <a:t>Positive impact on motivation and on learning outcomes (Jauregi, 2008)</a:t>
            </a:r>
            <a:endParaRPr/>
          </a:p>
          <a:p>
            <a:pPr marL="914400" lvl="1" indent="-317500" algn="l" rtl="0">
              <a:spcBef>
                <a:spcPts val="0"/>
              </a:spcBef>
              <a:spcAft>
                <a:spcPts val="0"/>
              </a:spcAft>
              <a:buSzPts val="1400"/>
              <a:buChar char="○"/>
            </a:pPr>
            <a:r>
              <a:rPr lang="en"/>
              <a:t>Important elements - convenience, technical issues, pedagogical preferences (McBrien and Jones, 2009)</a:t>
            </a:r>
            <a:br>
              <a:rPr lang="en"/>
            </a:br>
            <a:endParaRPr/>
          </a:p>
          <a:p>
            <a:pPr marL="457200" lvl="0" indent="-342900" algn="l" rtl="0">
              <a:spcBef>
                <a:spcPts val="0"/>
              </a:spcBef>
              <a:spcAft>
                <a:spcPts val="0"/>
              </a:spcAft>
              <a:buSzPts val="1800"/>
              <a:buChar char="●"/>
            </a:pPr>
            <a:r>
              <a:rPr lang="en"/>
              <a:t>Instructor perception</a:t>
            </a:r>
            <a:endParaRPr/>
          </a:p>
          <a:p>
            <a:pPr marL="457200" lvl="0" indent="-342900" algn="l" rtl="0">
              <a:spcBef>
                <a:spcPts val="0"/>
              </a:spcBef>
              <a:spcAft>
                <a:spcPts val="0"/>
              </a:spcAft>
              <a:buSzPts val="1800"/>
              <a:buChar char="●"/>
            </a:pPr>
            <a:r>
              <a:rPr lang="en"/>
              <a:t>Benefits of interaction and engagement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Synchronous Online Learning Research</a:t>
            </a:r>
            <a:endParaRPr/>
          </a:p>
        </p:txBody>
      </p:sp>
      <p:sp>
        <p:nvSpPr>
          <p:cNvPr id="111" name="Google Shape;111;p20"/>
          <p:cNvSpPr txBox="1">
            <a:spLocks noGrp="1"/>
          </p:cNvSpPr>
          <p:nvPr>
            <p:ph type="body" idx="1"/>
          </p:nvPr>
        </p:nvSpPr>
        <p:spPr>
          <a:xfrm>
            <a:off x="311700" y="1152475"/>
            <a:ext cx="75108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Student perception </a:t>
            </a:r>
            <a:br>
              <a:rPr lang="en"/>
            </a:br>
            <a:endParaRPr/>
          </a:p>
          <a:p>
            <a:pPr marL="457200" lvl="0" indent="-342900" algn="l" rtl="0">
              <a:spcBef>
                <a:spcPts val="0"/>
              </a:spcBef>
              <a:spcAft>
                <a:spcPts val="0"/>
              </a:spcAft>
              <a:buClr>
                <a:schemeClr val="dk2"/>
              </a:buClr>
              <a:buSzPts val="1800"/>
              <a:buChar char="●"/>
            </a:pPr>
            <a:r>
              <a:rPr lang="en">
                <a:solidFill>
                  <a:schemeClr val="dk2"/>
                </a:solidFill>
              </a:rPr>
              <a:t>Instructor perception</a:t>
            </a:r>
            <a:endParaRPr>
              <a:solidFill>
                <a:schemeClr val="dk2"/>
              </a:solidFill>
            </a:endParaRPr>
          </a:p>
          <a:p>
            <a:pPr marL="914400" lvl="1" indent="-317500" algn="l" rtl="0">
              <a:spcBef>
                <a:spcPts val="0"/>
              </a:spcBef>
              <a:spcAft>
                <a:spcPts val="0"/>
              </a:spcAft>
              <a:buSzPts val="1400"/>
              <a:buChar char="○"/>
            </a:pPr>
            <a:r>
              <a:rPr lang="en"/>
              <a:t>3 reasons why instructors were not using synchronous tools (Roughton Martin, Warren, and Gritmon, 2010):</a:t>
            </a:r>
            <a:endParaRPr b="1"/>
          </a:p>
          <a:p>
            <a:pPr marL="1371600" lvl="2" indent="-317500" algn="l" rtl="0">
              <a:spcBef>
                <a:spcPts val="0"/>
              </a:spcBef>
              <a:spcAft>
                <a:spcPts val="0"/>
              </a:spcAft>
              <a:buSzPts val="1400"/>
              <a:buChar char="■"/>
            </a:pPr>
            <a:r>
              <a:rPr lang="en" b="1"/>
              <a:t>Lack the flexibility</a:t>
            </a:r>
            <a:r>
              <a:rPr lang="en"/>
              <a:t> that attracts students who want to attend class on their own time</a:t>
            </a:r>
            <a:endParaRPr/>
          </a:p>
          <a:p>
            <a:pPr marL="1371600" lvl="2" indent="-317500" algn="l" rtl="0">
              <a:spcBef>
                <a:spcPts val="0"/>
              </a:spcBef>
              <a:spcAft>
                <a:spcPts val="0"/>
              </a:spcAft>
              <a:buSzPts val="1400"/>
              <a:buChar char="■"/>
            </a:pPr>
            <a:r>
              <a:rPr lang="en" b="1"/>
              <a:t>Lack the skills </a:t>
            </a:r>
            <a:r>
              <a:rPr lang="en"/>
              <a:t>and knowledge to use synchronous tools </a:t>
            </a:r>
            <a:endParaRPr/>
          </a:p>
          <a:p>
            <a:pPr marL="1371600" lvl="2" indent="-317500" algn="l" rtl="0">
              <a:spcBef>
                <a:spcPts val="0"/>
              </a:spcBef>
              <a:spcAft>
                <a:spcPts val="0"/>
              </a:spcAft>
              <a:buSzPts val="1400"/>
              <a:buChar char="■"/>
            </a:pPr>
            <a:r>
              <a:rPr lang="en" b="1"/>
              <a:t>Synchronous meetings are not necessary</a:t>
            </a:r>
            <a:r>
              <a:rPr lang="en"/>
              <a:t> to teach course content </a:t>
            </a:r>
            <a:br>
              <a:rPr lang="en"/>
            </a:br>
            <a:endParaRPr/>
          </a:p>
          <a:p>
            <a:pPr marL="457200" lvl="0" indent="-342900" algn="l" rtl="0">
              <a:spcBef>
                <a:spcPts val="0"/>
              </a:spcBef>
              <a:spcAft>
                <a:spcPts val="0"/>
              </a:spcAft>
              <a:buSzPts val="1800"/>
              <a:buChar char="●"/>
            </a:pPr>
            <a:r>
              <a:rPr lang="en"/>
              <a:t>Benefits of interaction and engagement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Synchronous Online Learning Research</a:t>
            </a:r>
            <a:endParaRPr/>
          </a:p>
        </p:txBody>
      </p:sp>
      <p:sp>
        <p:nvSpPr>
          <p:cNvPr id="117" name="Google Shape;117;p21"/>
          <p:cNvSpPr txBox="1">
            <a:spLocks noGrp="1"/>
          </p:cNvSpPr>
          <p:nvPr>
            <p:ph type="body" idx="1"/>
          </p:nvPr>
        </p:nvSpPr>
        <p:spPr>
          <a:xfrm>
            <a:off x="311700" y="1152475"/>
            <a:ext cx="78852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Student perception </a:t>
            </a:r>
            <a:br>
              <a:rPr lang="en"/>
            </a:br>
            <a:endParaRPr/>
          </a:p>
          <a:p>
            <a:pPr marL="457200" lvl="0" indent="-342900" algn="l" rtl="0">
              <a:spcBef>
                <a:spcPts val="0"/>
              </a:spcBef>
              <a:spcAft>
                <a:spcPts val="0"/>
              </a:spcAft>
              <a:buSzPts val="1800"/>
              <a:buChar char="●"/>
            </a:pPr>
            <a:r>
              <a:rPr lang="en"/>
              <a:t>Instructor perception</a:t>
            </a:r>
            <a:br>
              <a:rPr lang="en"/>
            </a:br>
            <a:endParaRPr/>
          </a:p>
          <a:p>
            <a:pPr marL="457200" lvl="0" indent="-342900" algn="l" rtl="0">
              <a:spcBef>
                <a:spcPts val="0"/>
              </a:spcBef>
              <a:spcAft>
                <a:spcPts val="0"/>
              </a:spcAft>
              <a:buClr>
                <a:schemeClr val="dk2"/>
              </a:buClr>
              <a:buSzPts val="1800"/>
              <a:buChar char="●"/>
            </a:pPr>
            <a:r>
              <a:rPr lang="en">
                <a:solidFill>
                  <a:schemeClr val="dk2"/>
                </a:solidFill>
              </a:rPr>
              <a:t>Benefits of interaction and engagement</a:t>
            </a:r>
            <a:endParaRPr>
              <a:solidFill>
                <a:schemeClr val="dk2"/>
              </a:solidFill>
            </a:endParaRPr>
          </a:p>
          <a:p>
            <a:pPr marL="914400" lvl="1" indent="-317500" algn="l" rtl="0">
              <a:spcBef>
                <a:spcPts val="0"/>
              </a:spcBef>
              <a:spcAft>
                <a:spcPts val="0"/>
              </a:spcAft>
              <a:buSzPts val="1400"/>
              <a:buChar char="○"/>
            </a:pPr>
            <a:r>
              <a:rPr lang="en" b="1"/>
              <a:t>Interaction types</a:t>
            </a:r>
            <a:r>
              <a:rPr lang="en"/>
              <a:t> (student-teacher, student-student, student-content, and student-teacher)   provide guidance on ways in which tools can be used for synchronous communication (Murphy and Coffin, 2003). </a:t>
            </a:r>
            <a:endParaRPr/>
          </a:p>
          <a:p>
            <a:pPr marL="914400" lvl="1" indent="-317500" algn="l" rtl="0">
              <a:spcBef>
                <a:spcPts val="0"/>
              </a:spcBef>
              <a:spcAft>
                <a:spcPts val="0"/>
              </a:spcAft>
              <a:buSzPts val="1400"/>
              <a:buChar char="○"/>
            </a:pPr>
            <a:r>
              <a:rPr lang="en" b="1"/>
              <a:t>Synchronous tools provide a structured approach to interaction </a:t>
            </a:r>
            <a:r>
              <a:rPr lang="en"/>
              <a:t>which enabled greater peer and teacher communication (Andrews et al., 2001)</a:t>
            </a:r>
            <a:endParaRPr/>
          </a:p>
          <a:p>
            <a:pPr marL="914400" lvl="1" indent="-317500" algn="l" rtl="0">
              <a:spcBef>
                <a:spcPts val="0"/>
              </a:spcBef>
              <a:spcAft>
                <a:spcPts val="0"/>
              </a:spcAft>
              <a:buSzPts val="1400"/>
              <a:buChar char="○"/>
            </a:pPr>
            <a:r>
              <a:rPr lang="en" b="1"/>
              <a:t>Student participation, teacher postings </a:t>
            </a:r>
            <a:r>
              <a:rPr lang="en"/>
              <a:t>and the quality of teacher moderating levels had a significant effect on student intellectual engagement (Shi, 2010). </a:t>
            </a:r>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1679</Words>
  <Application>Microsoft Office PowerPoint</Application>
  <PresentationFormat>On-screen Show (16:9)</PresentationFormat>
  <Paragraphs>332</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Spearmint</vt:lpstr>
      <vt:lpstr>  Systematic Review of  TWO DECADES (1995 to 2014)  of research on  SYNCHRONOUS ONLINE LEARNING</vt:lpstr>
      <vt:lpstr>Synchronous Online Learning Research Studies by Author</vt:lpstr>
      <vt:lpstr>Introduction</vt:lpstr>
      <vt:lpstr>PowerPoint Presentation</vt:lpstr>
      <vt:lpstr>A permanent separation (of place) of the learner and instructor during planned learning events where...  Instruction occurred in real time such that… Students were able to communicate with other  students and the instructor through text, audio, and/or video based communication of two-way media  which facilitated dialogue and interaction</vt:lpstr>
      <vt:lpstr>Synchronous Online Learning Research</vt:lpstr>
      <vt:lpstr>Synchronous Online Learning Research</vt:lpstr>
      <vt:lpstr>Synchronous Online Learning Research</vt:lpstr>
      <vt:lpstr>Synchronous Online Learning Research</vt:lpstr>
      <vt:lpstr>Purpose and Research Questions</vt:lpstr>
      <vt:lpstr>The Need for a Systematic Review</vt:lpstr>
      <vt:lpstr>Research Questions</vt:lpstr>
      <vt:lpstr>Method</vt:lpstr>
      <vt:lpstr>Data Sources</vt:lpstr>
      <vt:lpstr>Included Articles</vt:lpstr>
      <vt:lpstr>Results, Implications, Recommendations</vt:lpstr>
      <vt:lpstr>Results (157 articles): Journals</vt:lpstr>
      <vt:lpstr>No published research articles on synchronous online learning prior to 2000  Most of the articles published after 2002  2012 PEAK - the most published articles on synchronous online learning</vt:lpstr>
      <vt:lpstr>Results (157 articles): Countries</vt:lpstr>
      <vt:lpstr>Results (157 articles): Instructional Setting and Content Area</vt:lpstr>
      <vt:lpstr>Results (157 articles): Demographics</vt:lpstr>
      <vt:lpstr>Results (157 articles): Research Design</vt:lpstr>
      <vt:lpstr>Results (157 articles): Synchronous Online Learning Tools</vt:lpstr>
      <vt:lpstr>Implications</vt:lpstr>
      <vt:lpstr>Recommendations</vt:lpstr>
      <vt:lpstr>Limitations</vt:lpstr>
      <vt:lpstr>Next Steps</vt:lpstr>
      <vt:lpstr>Examining Quality</vt:lpstr>
      <vt:lpstr>Research Question</vt:lpstr>
      <vt:lpstr>Quantitative Studies (n= 86)</vt:lpstr>
      <vt:lpstr>PowerPoint Presentation</vt:lpstr>
      <vt:lpstr>PowerPoint Presentation</vt:lpstr>
      <vt:lpstr>From a different study on facilitation strategies - Mixed Findings</vt:lpstr>
      <vt:lpstr>The Future of Synchronous…?</vt:lpstr>
      <vt:lpstr>Blended Synchronous Learning Environments (BSLE) (Bower, Dalgarno,  Kennedy, Lee, &amp;  Kenney, 2015)</vt:lpstr>
      <vt:lpstr>Blended Synchronous Learning Environments (BSLE) (Bower, Dalgarno, Kennedy, Lee, &amp; Kenney, 2015)</vt:lpstr>
      <vt:lpstr>PowerPoint Presentation</vt:lpstr>
      <vt:lpst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Systematic Review of  TWO DECADES (1995 to 2014)  of research on  SYNCHRONOUS ONLINE LEARNING</dc:title>
  <cp:lastModifiedBy>Microsoft Office User</cp:lastModifiedBy>
  <cp:revision>8</cp:revision>
  <dcterms:modified xsi:type="dcterms:W3CDTF">2018-10-22T22:50:16Z</dcterms:modified>
</cp:coreProperties>
</file>