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28"/>
  </p:notesMasterIdLst>
  <p:sldIdLst>
    <p:sldId id="256" r:id="rId2"/>
    <p:sldId id="287" r:id="rId3"/>
    <p:sldId id="288" r:id="rId4"/>
    <p:sldId id="286" r:id="rId5"/>
    <p:sldId id="307" r:id="rId6"/>
    <p:sldId id="260" r:id="rId7"/>
    <p:sldId id="289" r:id="rId8"/>
    <p:sldId id="261" r:id="rId9"/>
    <p:sldId id="262" r:id="rId10"/>
    <p:sldId id="290" r:id="rId11"/>
    <p:sldId id="291" r:id="rId12"/>
    <p:sldId id="292" r:id="rId13"/>
    <p:sldId id="293" r:id="rId14"/>
    <p:sldId id="294" r:id="rId15"/>
    <p:sldId id="263" r:id="rId16"/>
    <p:sldId id="310" r:id="rId17"/>
    <p:sldId id="308" r:id="rId18"/>
    <p:sldId id="266" r:id="rId19"/>
    <p:sldId id="311" r:id="rId20"/>
    <p:sldId id="313" r:id="rId21"/>
    <p:sldId id="312" r:id="rId22"/>
    <p:sldId id="267" r:id="rId23"/>
    <p:sldId id="309" r:id="rId24"/>
    <p:sldId id="268" r:id="rId25"/>
    <p:sldId id="278"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u, Meina" initials="Z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20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F:\S3%20IUB\Dossier%201\1st%20author%20proposals\MOOC%20Design\Survey%20&amp;%20interview%20results\Summary%20Survey%20Indo%20Malay%20Sept%2024%202017.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S3%20IUB\Dossier%201\1st%20author%20proposals\MOOC%20Design\Survey%20&amp;%20interview%20results\Summary%20Survey%20Indo%20Malay%20Sept%2024%202017.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S3%20IUB\Dossier%201\1st%20author%20proposals\MOOC%20Design\Survey%20&amp;%20interview%20results\Summary%20Survey%20Indo%20Malay%20Sept%2024%202017.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S3%20IUB\Dossier%201\1st%20author%20proposals\MOOC%20Design\Survey%20&amp;%20interview%20results\Summary%20Survey%20Indo%20Malay%20Sept%2024%202017.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S3%20IUB\Dossier%201\1st%20author%20proposals\MOOC%20Design\Survey%20&amp;%20interview%20results\Summary%20Survey%20Indo%20Malay%20Sept%2024%202017.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S3%20IUB\Dossier%201\1st%20author%20proposals\MOOC%20Design\Survey%20&amp;%20interview%20results\Summary%20Survey%20Indo%20Malay%20Sept%2024%202017.xlsx" TargetMode="Externa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800"/>
            </a:pPr>
            <a:r>
              <a:rPr lang="id-ID" sz="2800" dirty="0">
                <a:latin typeface="+mj-lt"/>
              </a:rPr>
              <a:t>MOOC Providers</a:t>
            </a:r>
            <a:endParaRPr lang="en-US" sz="2800" dirty="0">
              <a:latin typeface="+mj-lt"/>
            </a:endParaRPr>
          </a:p>
        </c:rich>
      </c:tx>
      <c:overlay val="0"/>
    </c:title>
    <c:autoTitleDeleted val="0"/>
    <c:plotArea>
      <c:layout/>
      <c:barChart>
        <c:barDir val="col"/>
        <c:grouping val="clustered"/>
        <c:varyColors val="0"/>
        <c:ser>
          <c:idx val="0"/>
          <c:order val="0"/>
          <c:tx>
            <c:strRef>
              <c:f>'Question 3'!$C$3</c:f>
              <c:strCache>
                <c:ptCount val="1"/>
              </c:strCache>
            </c:strRef>
          </c:tx>
          <c:spPr>
            <a:solidFill>
              <a:srgbClr val="00BF6F"/>
            </a:solidFill>
            <a:ln>
              <a:prstDash val="solid"/>
            </a:ln>
          </c:spPr>
          <c:invertIfNegative val="0"/>
          <c:dLbls>
            <c:spPr>
              <a:noFill/>
              <a:ln>
                <a:noFill/>
              </a:ln>
              <a:effectLst/>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'Question 3'!$A$5:$A$10</c:f>
              <c:strCache>
                <c:ptCount val="6"/>
                <c:pt idx="0">
                  <c:v>Akademi CIPS</c:v>
                </c:pt>
                <c:pt idx="1">
                  <c:v>FOCUS Fisipol UGM</c:v>
                </c:pt>
                <c:pt idx="2">
                  <c:v>iMOOC</c:v>
                </c:pt>
                <c:pt idx="3">
                  <c:v>MOOCs Universitas Terbuka</c:v>
                </c:pt>
                <c:pt idx="4">
                  <c:v>IndonesiaX</c:v>
                </c:pt>
                <c:pt idx="5">
                  <c:v>Open Learning</c:v>
                </c:pt>
              </c:strCache>
            </c:strRef>
          </c:cat>
          <c:val>
            <c:numRef>
              <c:f>'Question 3'!$C$5:$C$10</c:f>
              <c:numCache>
                <c:formatCode>General</c:formatCode>
                <c:ptCount val="6"/>
                <c:pt idx="0">
                  <c:v>1</c:v>
                </c:pt>
                <c:pt idx="1">
                  <c:v>3</c:v>
                </c:pt>
                <c:pt idx="2">
                  <c:v>5</c:v>
                </c:pt>
                <c:pt idx="3">
                  <c:v>5</c:v>
                </c:pt>
                <c:pt idx="4">
                  <c:v>8</c:v>
                </c:pt>
                <c:pt idx="5">
                  <c:v>24</c:v>
                </c:pt>
              </c:numCache>
            </c:numRef>
          </c:val>
          <c:extLst>
            <c:ext xmlns:c16="http://schemas.microsoft.com/office/drawing/2014/chart" uri="{C3380CC4-5D6E-409C-BE32-E72D297353CC}">
              <c16:uniqueId val="{00000000-AF2B-4B7C-8793-F9102FBD72B1}"/>
            </c:ext>
          </c:extLst>
        </c:ser>
        <c:dLbls>
          <c:showLegendKey val="0"/>
          <c:showVal val="1"/>
          <c:showCatName val="0"/>
          <c:showSerName val="0"/>
          <c:showPercent val="0"/>
          <c:showBubbleSize val="0"/>
        </c:dLbls>
        <c:gapWidth val="150"/>
        <c:overlap val="-25"/>
        <c:axId val="52762112"/>
        <c:axId val="52672384"/>
      </c:barChart>
      <c:valAx>
        <c:axId val="52672384"/>
        <c:scaling>
          <c:orientation val="minMax"/>
        </c:scaling>
        <c:delete val="1"/>
        <c:axPos val="l"/>
        <c:numFmt formatCode="General" sourceLinked="1"/>
        <c:majorTickMark val="none"/>
        <c:minorTickMark val="none"/>
        <c:tickLblPos val="nextTo"/>
        <c:crossAx val="52762112"/>
        <c:crosses val="autoZero"/>
        <c:crossBetween val="between"/>
      </c:valAx>
      <c:catAx>
        <c:axId val="52762112"/>
        <c:scaling>
          <c:orientation val="minMax"/>
        </c:scaling>
        <c:delete val="0"/>
        <c:axPos val="b"/>
        <c:numFmt formatCode="General" sourceLinked="0"/>
        <c:majorTickMark val="none"/>
        <c:minorTickMark val="none"/>
        <c:tickLblPos val="nextTo"/>
        <c:txPr>
          <a:bodyPr/>
          <a:lstStyle/>
          <a:p>
            <a:pPr>
              <a:defRPr sz="1800" b="1"/>
            </a:pPr>
            <a:endParaRPr lang="en-US"/>
          </a:p>
        </c:txPr>
        <c:crossAx val="52672384"/>
        <c:crosses val="autoZero"/>
        <c:auto val="0"/>
        <c:lblAlgn val="ctr"/>
        <c:lblOffset val="100"/>
        <c:noMultiLvlLbl val="0"/>
      </c:catAx>
    </c:plotArea>
    <c:plotVisOnly val="0"/>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id-ID" sz="2400" b="1" dirty="0">
                <a:latin typeface="+mj-lt"/>
              </a:rPr>
              <a:t>P</a:t>
            </a:r>
            <a:r>
              <a:rPr lang="en-US" sz="2400" b="1" dirty="0" err="1">
                <a:latin typeface="+mj-lt"/>
              </a:rPr>
              <a:t>rimary</a:t>
            </a:r>
            <a:r>
              <a:rPr lang="en-US" sz="2400" b="1" dirty="0">
                <a:latin typeface="+mj-lt"/>
              </a:rPr>
              <a:t> </a:t>
            </a:r>
            <a:r>
              <a:rPr lang="id-ID" sz="2400" b="1" dirty="0">
                <a:latin typeface="+mj-lt"/>
              </a:rPr>
              <a:t>D</a:t>
            </a:r>
            <a:r>
              <a:rPr lang="en-US" sz="2400" b="1" dirty="0" err="1">
                <a:latin typeface="+mj-lt"/>
              </a:rPr>
              <a:t>iscipline</a:t>
            </a:r>
            <a:r>
              <a:rPr lang="en-US" sz="2400" b="1" dirty="0">
                <a:latin typeface="+mj-lt"/>
              </a:rPr>
              <a:t> </a:t>
            </a:r>
            <a:r>
              <a:rPr lang="id-ID" sz="2400" b="1" dirty="0">
                <a:latin typeface="+mj-lt"/>
              </a:rPr>
              <a:t>A</a:t>
            </a:r>
            <a:r>
              <a:rPr lang="en-US" sz="2400" b="1" dirty="0" err="1">
                <a:latin typeface="+mj-lt"/>
              </a:rPr>
              <a:t>ffiliation</a:t>
            </a:r>
            <a:endParaRPr lang="en-US" sz="2400" b="1" dirty="0">
              <a:latin typeface="+mj-lt"/>
            </a:endParaRPr>
          </a:p>
        </c:rich>
      </c:tx>
      <c:overlay val="0"/>
    </c:title>
    <c:autoTitleDeleted val="0"/>
    <c:plotArea>
      <c:layout>
        <c:manualLayout>
          <c:layoutTarget val="inner"/>
          <c:xMode val="edge"/>
          <c:yMode val="edge"/>
          <c:x val="0.45423058228832514"/>
          <c:y val="0.1152368960057069"/>
          <c:w val="0.52879410906969959"/>
          <c:h val="0.85456406487281056"/>
        </c:manualLayout>
      </c:layout>
      <c:barChart>
        <c:barDir val="bar"/>
        <c:grouping val="clustered"/>
        <c:varyColors val="0"/>
        <c:ser>
          <c:idx val="0"/>
          <c:order val="0"/>
          <c:tx>
            <c:strRef>
              <c:f>'Question 4'!$C$3</c:f>
              <c:strCache>
                <c:ptCount val="1"/>
              </c:strCache>
            </c:strRef>
          </c:tx>
          <c:spPr>
            <a:solidFill>
              <a:srgbClr val="00BF6F"/>
            </a:solidFill>
            <a:ln>
              <a:prstDash val="solid"/>
            </a:ln>
          </c:spPr>
          <c:invertIfNegative val="0"/>
          <c:dLbls>
            <c:spPr>
              <a:noFill/>
              <a:ln>
                <a:noFill/>
              </a:ln>
              <a:effectLst/>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'Question 4'!$A$4:$A$14</c:f>
              <c:strCache>
                <c:ptCount val="11"/>
                <c:pt idx="0">
                  <c:v>Natural Sciences</c:v>
                </c:pt>
                <c:pt idx="1">
                  <c:v>Agriculture</c:v>
                </c:pt>
                <c:pt idx="2">
                  <c:v>Law</c:v>
                </c:pt>
                <c:pt idx="3">
                  <c:v>Humanities</c:v>
                </c:pt>
                <c:pt idx="4">
                  <c:v>Other</c:v>
                </c:pt>
                <c:pt idx="5">
                  <c:v>Health Sciences</c:v>
                </c:pt>
                <c:pt idx="6">
                  <c:v>Engineering and Architecture</c:v>
                </c:pt>
                <c:pt idx="7">
                  <c:v>Business and Management</c:v>
                </c:pt>
                <c:pt idx="8">
                  <c:v>Mathematics, Statistics, and Computer Sciences</c:v>
                </c:pt>
                <c:pt idx="9">
                  <c:v>Social Sciences</c:v>
                </c:pt>
                <c:pt idx="10">
                  <c:v>Education</c:v>
                </c:pt>
              </c:strCache>
            </c:strRef>
          </c:cat>
          <c:val>
            <c:numRef>
              <c:f>'Question 4'!$C$4:$C$14</c:f>
              <c:numCache>
                <c:formatCode>General</c:formatCode>
                <c:ptCount val="11"/>
                <c:pt idx="0">
                  <c:v>0</c:v>
                </c:pt>
                <c:pt idx="1">
                  <c:v>1</c:v>
                </c:pt>
                <c:pt idx="2">
                  <c:v>2</c:v>
                </c:pt>
                <c:pt idx="3">
                  <c:v>2</c:v>
                </c:pt>
                <c:pt idx="4">
                  <c:v>4</c:v>
                </c:pt>
                <c:pt idx="5">
                  <c:v>4</c:v>
                </c:pt>
                <c:pt idx="6">
                  <c:v>4</c:v>
                </c:pt>
                <c:pt idx="7">
                  <c:v>4</c:v>
                </c:pt>
                <c:pt idx="8">
                  <c:v>6</c:v>
                </c:pt>
                <c:pt idx="9">
                  <c:v>9</c:v>
                </c:pt>
                <c:pt idx="10">
                  <c:v>10</c:v>
                </c:pt>
              </c:numCache>
            </c:numRef>
          </c:val>
          <c:extLst>
            <c:ext xmlns:c16="http://schemas.microsoft.com/office/drawing/2014/chart" uri="{C3380CC4-5D6E-409C-BE32-E72D297353CC}">
              <c16:uniqueId val="{00000000-06BD-4356-82AE-35BBFF164D4E}"/>
            </c:ext>
          </c:extLst>
        </c:ser>
        <c:dLbls>
          <c:showLegendKey val="0"/>
          <c:showVal val="1"/>
          <c:showCatName val="0"/>
          <c:showSerName val="0"/>
          <c:showPercent val="0"/>
          <c:showBubbleSize val="0"/>
        </c:dLbls>
        <c:gapWidth val="150"/>
        <c:axId val="97057024"/>
        <c:axId val="163634176"/>
      </c:barChart>
      <c:valAx>
        <c:axId val="163634176"/>
        <c:scaling>
          <c:orientation val="minMax"/>
        </c:scaling>
        <c:delete val="1"/>
        <c:axPos val="b"/>
        <c:numFmt formatCode="General" sourceLinked="1"/>
        <c:majorTickMark val="none"/>
        <c:minorTickMark val="none"/>
        <c:tickLblPos val="nextTo"/>
        <c:crossAx val="97057024"/>
        <c:crosses val="autoZero"/>
        <c:crossBetween val="between"/>
      </c:valAx>
      <c:catAx>
        <c:axId val="97057024"/>
        <c:scaling>
          <c:orientation val="minMax"/>
        </c:scaling>
        <c:delete val="0"/>
        <c:axPos val="l"/>
        <c:numFmt formatCode="General" sourceLinked="0"/>
        <c:majorTickMark val="none"/>
        <c:minorTickMark val="none"/>
        <c:tickLblPos val="nextTo"/>
        <c:txPr>
          <a:bodyPr/>
          <a:lstStyle/>
          <a:p>
            <a:pPr>
              <a:defRPr sz="1800" b="1"/>
            </a:pPr>
            <a:endParaRPr lang="en-US"/>
          </a:p>
        </c:txPr>
        <c:crossAx val="163634176"/>
        <c:crosses val="autoZero"/>
        <c:auto val="0"/>
        <c:lblAlgn val="ctr"/>
        <c:lblOffset val="100"/>
        <c:noMultiLvlLbl val="0"/>
      </c:catAx>
    </c:plotArea>
    <c:plotVisOnly val="0"/>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id-ID" sz="2400" b="1" dirty="0">
                <a:latin typeface="+mn-lt"/>
              </a:rPr>
              <a:t>The Number of Participants</a:t>
            </a:r>
            <a:endParaRPr lang="en-US" sz="2400" b="1" dirty="0">
              <a:latin typeface="+mn-lt"/>
            </a:endParaRPr>
          </a:p>
        </c:rich>
      </c:tx>
      <c:overlay val="0"/>
    </c:title>
    <c:autoTitleDeleted val="0"/>
    <c:plotArea>
      <c:layout/>
      <c:barChart>
        <c:barDir val="col"/>
        <c:grouping val="clustered"/>
        <c:varyColors val="0"/>
        <c:ser>
          <c:idx val="0"/>
          <c:order val="0"/>
          <c:tx>
            <c:strRef>
              <c:f>'Question 5'!$B$3</c:f>
              <c:strCache>
                <c:ptCount val="1"/>
                <c:pt idx="0">
                  <c:v>Responses</c:v>
                </c:pt>
              </c:strCache>
            </c:strRef>
          </c:tx>
          <c:spPr>
            <a:solidFill>
              <a:srgbClr val="00BF6F"/>
            </a:solidFill>
            <a:ln>
              <a:prstDash val="solid"/>
            </a:ln>
          </c:spPr>
          <c:invertIfNegative val="0"/>
          <c:dLbls>
            <c:spPr>
              <a:noFill/>
              <a:ln>
                <a:noFill/>
              </a:ln>
              <a:effectLst/>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'Question 5'!$A$4:$A$9</c:f>
              <c:strCache>
                <c:ptCount val="6"/>
                <c:pt idx="0">
                  <c:v>Less than 1,000</c:v>
                </c:pt>
                <c:pt idx="1">
                  <c:v>1,000-5,000</c:v>
                </c:pt>
                <c:pt idx="2">
                  <c:v>5,001-10,000</c:v>
                </c:pt>
                <c:pt idx="3">
                  <c:v>10,001-20,000</c:v>
                </c:pt>
                <c:pt idx="4">
                  <c:v>20,001-50,000</c:v>
                </c:pt>
                <c:pt idx="5">
                  <c:v>More than 50,000</c:v>
                </c:pt>
              </c:strCache>
            </c:strRef>
          </c:cat>
          <c:val>
            <c:numRef>
              <c:f>'Question 5'!$C$4:$C$9</c:f>
              <c:numCache>
                <c:formatCode>General</c:formatCode>
                <c:ptCount val="6"/>
                <c:pt idx="0">
                  <c:v>36</c:v>
                </c:pt>
                <c:pt idx="1">
                  <c:v>9</c:v>
                </c:pt>
                <c:pt idx="2">
                  <c:v>0</c:v>
                </c:pt>
                <c:pt idx="3">
                  <c:v>0</c:v>
                </c:pt>
                <c:pt idx="4">
                  <c:v>1</c:v>
                </c:pt>
                <c:pt idx="5">
                  <c:v>0</c:v>
                </c:pt>
              </c:numCache>
            </c:numRef>
          </c:val>
          <c:extLst>
            <c:ext xmlns:c16="http://schemas.microsoft.com/office/drawing/2014/chart" uri="{C3380CC4-5D6E-409C-BE32-E72D297353CC}">
              <c16:uniqueId val="{00000000-2864-4A34-A8E0-0869FB998939}"/>
            </c:ext>
          </c:extLst>
        </c:ser>
        <c:dLbls>
          <c:showLegendKey val="0"/>
          <c:showVal val="1"/>
          <c:showCatName val="0"/>
          <c:showSerName val="0"/>
          <c:showPercent val="0"/>
          <c:showBubbleSize val="0"/>
        </c:dLbls>
        <c:gapWidth val="150"/>
        <c:overlap val="-25"/>
        <c:axId val="140879360"/>
        <c:axId val="114543232"/>
      </c:barChart>
      <c:valAx>
        <c:axId val="114543232"/>
        <c:scaling>
          <c:orientation val="minMax"/>
        </c:scaling>
        <c:delete val="1"/>
        <c:axPos val="l"/>
        <c:numFmt formatCode="General" sourceLinked="1"/>
        <c:majorTickMark val="out"/>
        <c:minorTickMark val="none"/>
        <c:tickLblPos val="nextTo"/>
        <c:crossAx val="140879360"/>
        <c:crosses val="autoZero"/>
        <c:crossBetween val="between"/>
      </c:valAx>
      <c:catAx>
        <c:axId val="140879360"/>
        <c:scaling>
          <c:orientation val="minMax"/>
        </c:scaling>
        <c:delete val="0"/>
        <c:axPos val="b"/>
        <c:numFmt formatCode="General" sourceLinked="0"/>
        <c:majorTickMark val="none"/>
        <c:minorTickMark val="none"/>
        <c:tickLblPos val="nextTo"/>
        <c:txPr>
          <a:bodyPr/>
          <a:lstStyle/>
          <a:p>
            <a:pPr>
              <a:defRPr sz="1800" b="1"/>
            </a:pPr>
            <a:endParaRPr lang="en-US"/>
          </a:p>
        </c:txPr>
        <c:crossAx val="114543232"/>
        <c:crosses val="autoZero"/>
        <c:auto val="0"/>
        <c:lblAlgn val="ctr"/>
        <c:lblOffset val="100"/>
        <c:noMultiLvlLbl val="0"/>
      </c:catAx>
    </c:plotArea>
    <c:plotVisOnly val="0"/>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id-ID" sz="2400" b="1" dirty="0">
                <a:latin typeface="+mj-lt"/>
              </a:rPr>
              <a:t>The number of</a:t>
            </a:r>
            <a:r>
              <a:rPr lang="en-US" sz="2400" b="1" dirty="0">
                <a:latin typeface="+mj-lt"/>
              </a:rPr>
              <a:t> MOOCs have </a:t>
            </a:r>
            <a:r>
              <a:rPr lang="id-ID" sz="2400" b="1" dirty="0">
                <a:latin typeface="+mj-lt"/>
              </a:rPr>
              <a:t>been </a:t>
            </a:r>
            <a:r>
              <a:rPr lang="en-US" sz="2400" b="1" dirty="0">
                <a:latin typeface="+mj-lt"/>
              </a:rPr>
              <a:t>designed</a:t>
            </a:r>
          </a:p>
        </c:rich>
      </c:tx>
      <c:overlay val="0"/>
    </c:title>
    <c:autoTitleDeleted val="0"/>
    <c:plotArea>
      <c:layout/>
      <c:barChart>
        <c:barDir val="col"/>
        <c:grouping val="clustered"/>
        <c:varyColors val="0"/>
        <c:ser>
          <c:idx val="0"/>
          <c:order val="0"/>
          <c:tx>
            <c:strRef>
              <c:f>'Question 7'!$C$3</c:f>
              <c:strCache>
                <c:ptCount val="1"/>
              </c:strCache>
            </c:strRef>
          </c:tx>
          <c:spPr>
            <a:solidFill>
              <a:srgbClr val="00BF6F"/>
            </a:solidFill>
            <a:ln>
              <a:prstDash val="solid"/>
            </a:ln>
          </c:spPr>
          <c:invertIfNegative val="0"/>
          <c:dLbls>
            <c:spPr>
              <a:noFill/>
              <a:ln>
                <a:noFill/>
              </a:ln>
              <a:effectLst/>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'Question 7'!$A$5:$A$7</c:f>
              <c:strCache>
                <c:ptCount val="3"/>
                <c:pt idx="0">
                  <c:v>1</c:v>
                </c:pt>
                <c:pt idx="1">
                  <c:v>2</c:v>
                </c:pt>
                <c:pt idx="2">
                  <c:v>3 or more</c:v>
                </c:pt>
              </c:strCache>
            </c:strRef>
          </c:cat>
          <c:val>
            <c:numRef>
              <c:f>'Question 7'!$E$5:$E$7</c:f>
              <c:numCache>
                <c:formatCode>General</c:formatCode>
                <c:ptCount val="3"/>
                <c:pt idx="0">
                  <c:v>33</c:v>
                </c:pt>
                <c:pt idx="1">
                  <c:v>9</c:v>
                </c:pt>
                <c:pt idx="2">
                  <c:v>4</c:v>
                </c:pt>
              </c:numCache>
            </c:numRef>
          </c:val>
          <c:extLst>
            <c:ext xmlns:c16="http://schemas.microsoft.com/office/drawing/2014/chart" uri="{C3380CC4-5D6E-409C-BE32-E72D297353CC}">
              <c16:uniqueId val="{00000000-E12D-4332-A576-BB2D6CC53E85}"/>
            </c:ext>
          </c:extLst>
        </c:ser>
        <c:dLbls>
          <c:showLegendKey val="0"/>
          <c:showVal val="1"/>
          <c:showCatName val="0"/>
          <c:showSerName val="0"/>
          <c:showPercent val="0"/>
          <c:showBubbleSize val="0"/>
        </c:dLbls>
        <c:gapWidth val="150"/>
        <c:overlap val="-25"/>
        <c:axId val="157250304"/>
        <c:axId val="157230976"/>
      </c:barChart>
      <c:valAx>
        <c:axId val="157230976"/>
        <c:scaling>
          <c:orientation val="minMax"/>
        </c:scaling>
        <c:delete val="1"/>
        <c:axPos val="l"/>
        <c:numFmt formatCode="General" sourceLinked="1"/>
        <c:majorTickMark val="out"/>
        <c:minorTickMark val="none"/>
        <c:tickLblPos val="nextTo"/>
        <c:crossAx val="157250304"/>
        <c:crosses val="autoZero"/>
        <c:crossBetween val="between"/>
      </c:valAx>
      <c:catAx>
        <c:axId val="157250304"/>
        <c:scaling>
          <c:orientation val="minMax"/>
        </c:scaling>
        <c:delete val="0"/>
        <c:axPos val="b"/>
        <c:numFmt formatCode="General" sourceLinked="0"/>
        <c:majorTickMark val="none"/>
        <c:minorTickMark val="none"/>
        <c:tickLblPos val="nextTo"/>
        <c:txPr>
          <a:bodyPr/>
          <a:lstStyle/>
          <a:p>
            <a:pPr>
              <a:defRPr sz="1800" b="1"/>
            </a:pPr>
            <a:endParaRPr lang="en-US"/>
          </a:p>
        </c:txPr>
        <c:crossAx val="157230976"/>
        <c:crosses val="autoZero"/>
        <c:auto val="0"/>
        <c:lblAlgn val="ctr"/>
        <c:lblOffset val="100"/>
        <c:noMultiLvlLbl val="0"/>
      </c:catAx>
    </c:plotArea>
    <c:plotVisOnly val="0"/>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id-ID" sz="2400" b="1" dirty="0">
                <a:latin typeface="+mj-lt"/>
              </a:rPr>
              <a:t>T</a:t>
            </a:r>
            <a:r>
              <a:rPr lang="en-US" sz="2400" b="1" dirty="0">
                <a:latin typeface="+mj-lt"/>
              </a:rPr>
              <a:t>he </a:t>
            </a:r>
            <a:r>
              <a:rPr lang="id-ID" sz="2400" b="1" dirty="0">
                <a:latin typeface="+mj-lt"/>
              </a:rPr>
              <a:t>D</a:t>
            </a:r>
            <a:r>
              <a:rPr lang="en-US" sz="2400" b="1" dirty="0" err="1">
                <a:latin typeface="+mj-lt"/>
              </a:rPr>
              <a:t>elivery</a:t>
            </a:r>
            <a:r>
              <a:rPr lang="en-US" sz="2400" b="1" dirty="0">
                <a:latin typeface="+mj-lt"/>
              </a:rPr>
              <a:t> </a:t>
            </a:r>
            <a:r>
              <a:rPr lang="id-ID" sz="2400" b="1" dirty="0">
                <a:latin typeface="+mj-lt"/>
              </a:rPr>
              <a:t>F</a:t>
            </a:r>
            <a:r>
              <a:rPr lang="en-US" sz="2400" b="1" dirty="0" err="1">
                <a:latin typeface="+mj-lt"/>
              </a:rPr>
              <a:t>ormat</a:t>
            </a:r>
            <a:r>
              <a:rPr lang="en-US" sz="2400" b="1" dirty="0">
                <a:latin typeface="+mj-lt"/>
              </a:rPr>
              <a:t> of MOOC</a:t>
            </a:r>
          </a:p>
        </c:rich>
      </c:tx>
      <c:overlay val="0"/>
    </c:title>
    <c:autoTitleDeleted val="0"/>
    <c:plotArea>
      <c:layout/>
      <c:barChart>
        <c:barDir val="bar"/>
        <c:grouping val="clustered"/>
        <c:varyColors val="0"/>
        <c:ser>
          <c:idx val="0"/>
          <c:order val="0"/>
          <c:tx>
            <c:strRef>
              <c:f>'Question 8'!$B$3</c:f>
              <c:strCache>
                <c:ptCount val="1"/>
                <c:pt idx="0">
                  <c:v>Responses</c:v>
                </c:pt>
              </c:strCache>
            </c:strRef>
          </c:tx>
          <c:spPr>
            <a:solidFill>
              <a:srgbClr val="00BF6F"/>
            </a:solidFill>
            <a:ln>
              <a:prstDash val="solid"/>
            </a:ln>
          </c:spPr>
          <c:invertIfNegative val="0"/>
          <c:dLbls>
            <c:spPr>
              <a:noFill/>
              <a:ln>
                <a:noFill/>
              </a:ln>
              <a:effectLst/>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'Question 8'!$A$4:$A$9</c:f>
              <c:strCache>
                <c:ptCount val="6"/>
                <c:pt idx="0">
                  <c:v>Primarily learner/participant driven</c:v>
                </c:pt>
                <c:pt idx="1">
                  <c:v>Other (Please describe):</c:v>
                </c:pt>
                <c:pt idx="2">
                  <c:v>Self-paced</c:v>
                </c:pt>
                <c:pt idx="3">
                  <c:v>Instructor led with no additional teaching support</c:v>
                </c:pt>
                <c:pt idx="4">
                  <c:v>Instructor led with instructor assistants, and/or tutor support</c:v>
                </c:pt>
                <c:pt idx="5">
                  <c:v>Hybrid or blended type of MOOC</c:v>
                </c:pt>
              </c:strCache>
            </c:strRef>
          </c:cat>
          <c:val>
            <c:numRef>
              <c:f>'Question 8'!$C$4:$C$9</c:f>
              <c:numCache>
                <c:formatCode>General</c:formatCode>
                <c:ptCount val="6"/>
                <c:pt idx="0">
                  <c:v>2</c:v>
                </c:pt>
                <c:pt idx="1">
                  <c:v>2</c:v>
                </c:pt>
                <c:pt idx="2">
                  <c:v>4</c:v>
                </c:pt>
                <c:pt idx="3">
                  <c:v>5</c:v>
                </c:pt>
                <c:pt idx="4">
                  <c:v>10</c:v>
                </c:pt>
                <c:pt idx="5">
                  <c:v>23</c:v>
                </c:pt>
              </c:numCache>
            </c:numRef>
          </c:val>
          <c:extLst>
            <c:ext xmlns:c16="http://schemas.microsoft.com/office/drawing/2014/chart" uri="{C3380CC4-5D6E-409C-BE32-E72D297353CC}">
              <c16:uniqueId val="{00000000-056C-4E99-9818-EB1A6C310B64}"/>
            </c:ext>
          </c:extLst>
        </c:ser>
        <c:dLbls>
          <c:showLegendKey val="0"/>
          <c:showVal val="1"/>
          <c:showCatName val="0"/>
          <c:showSerName val="0"/>
          <c:showPercent val="0"/>
          <c:showBubbleSize val="0"/>
        </c:dLbls>
        <c:gapWidth val="150"/>
        <c:axId val="157274112"/>
        <c:axId val="157271168"/>
      </c:barChart>
      <c:valAx>
        <c:axId val="157271168"/>
        <c:scaling>
          <c:orientation val="minMax"/>
        </c:scaling>
        <c:delete val="1"/>
        <c:axPos val="b"/>
        <c:numFmt formatCode="General" sourceLinked="1"/>
        <c:majorTickMark val="out"/>
        <c:minorTickMark val="none"/>
        <c:tickLblPos val="nextTo"/>
        <c:crossAx val="157274112"/>
        <c:crosses val="autoZero"/>
        <c:crossBetween val="between"/>
      </c:valAx>
      <c:catAx>
        <c:axId val="157274112"/>
        <c:scaling>
          <c:orientation val="minMax"/>
        </c:scaling>
        <c:delete val="0"/>
        <c:axPos val="l"/>
        <c:numFmt formatCode="General" sourceLinked="0"/>
        <c:majorTickMark val="none"/>
        <c:minorTickMark val="none"/>
        <c:tickLblPos val="nextTo"/>
        <c:txPr>
          <a:bodyPr/>
          <a:lstStyle/>
          <a:p>
            <a:pPr>
              <a:defRPr sz="1800" b="1"/>
            </a:pPr>
            <a:endParaRPr lang="en-US"/>
          </a:p>
        </c:txPr>
        <c:crossAx val="157271168"/>
        <c:crosses val="autoZero"/>
        <c:auto val="0"/>
        <c:lblAlgn val="ctr"/>
        <c:lblOffset val="100"/>
        <c:noMultiLvlLbl val="0"/>
      </c:catAx>
    </c:plotArea>
    <c:plotVisOnly val="0"/>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id-ID" sz="2400" b="1" dirty="0">
                <a:latin typeface="+mj-lt"/>
              </a:rPr>
              <a:t>Reasons to Offer </a:t>
            </a:r>
            <a:r>
              <a:rPr lang="en-US" sz="2400" b="1" dirty="0">
                <a:latin typeface="+mj-lt"/>
              </a:rPr>
              <a:t>MOOCs </a:t>
            </a:r>
          </a:p>
        </c:rich>
      </c:tx>
      <c:overlay val="0"/>
    </c:title>
    <c:autoTitleDeleted val="0"/>
    <c:plotArea>
      <c:layout/>
      <c:barChart>
        <c:barDir val="bar"/>
        <c:grouping val="clustered"/>
        <c:varyColors val="0"/>
        <c:ser>
          <c:idx val="0"/>
          <c:order val="0"/>
          <c:tx>
            <c:strRef>
              <c:f>'Question 9'!$C$3</c:f>
              <c:strCache>
                <c:ptCount val="1"/>
              </c:strCache>
            </c:strRef>
          </c:tx>
          <c:spPr>
            <a:solidFill>
              <a:srgbClr val="00BF6F"/>
            </a:solidFill>
            <a:ln>
              <a:prstDash val="solid"/>
            </a:ln>
          </c:spPr>
          <c:invertIfNegative val="0"/>
          <c:dLbls>
            <c:spPr>
              <a:noFill/>
              <a:ln>
                <a:noFill/>
              </a:ln>
              <a:effectLst/>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'Question 9'!$A$4:$A$10</c:f>
              <c:strCache>
                <c:ptCount val="7"/>
                <c:pt idx="0">
                  <c:v>Other (Please describe):</c:v>
                </c:pt>
                <c:pt idx="1">
                  <c:v>For research purposes</c:v>
                </c:pt>
                <c:pt idx="2">
                  <c:v>Personal interest</c:v>
                </c:pt>
                <c:pt idx="3">
                  <c:v>To experience teaching and connecting to a large online course</c:v>
                </c:pt>
                <c:pt idx="4">
                  <c:v>Institutional encouragement</c:v>
                </c:pt>
                <c:pt idx="5">
                  <c:v>Contributing to human development</c:v>
                </c:pt>
                <c:pt idx="6">
                  <c:v>Increase participant access to education</c:v>
                </c:pt>
              </c:strCache>
            </c:strRef>
          </c:cat>
          <c:val>
            <c:numRef>
              <c:f>'Question 9'!$C$4:$C$10</c:f>
              <c:numCache>
                <c:formatCode>General</c:formatCode>
                <c:ptCount val="7"/>
                <c:pt idx="0">
                  <c:v>1</c:v>
                </c:pt>
                <c:pt idx="1">
                  <c:v>7</c:v>
                </c:pt>
                <c:pt idx="2">
                  <c:v>15</c:v>
                </c:pt>
                <c:pt idx="3">
                  <c:v>24</c:v>
                </c:pt>
                <c:pt idx="4">
                  <c:v>26</c:v>
                </c:pt>
                <c:pt idx="5">
                  <c:v>26</c:v>
                </c:pt>
                <c:pt idx="6">
                  <c:v>32</c:v>
                </c:pt>
              </c:numCache>
            </c:numRef>
          </c:val>
          <c:extLst>
            <c:ext xmlns:c16="http://schemas.microsoft.com/office/drawing/2014/chart" uri="{C3380CC4-5D6E-409C-BE32-E72D297353CC}">
              <c16:uniqueId val="{00000000-38E9-45B7-9BE6-FA2CEECDCD66}"/>
            </c:ext>
          </c:extLst>
        </c:ser>
        <c:dLbls>
          <c:showLegendKey val="0"/>
          <c:showVal val="1"/>
          <c:showCatName val="0"/>
          <c:showSerName val="0"/>
          <c:showPercent val="0"/>
          <c:showBubbleSize val="0"/>
        </c:dLbls>
        <c:gapWidth val="150"/>
        <c:axId val="171871232"/>
        <c:axId val="171868544"/>
      </c:barChart>
      <c:valAx>
        <c:axId val="171868544"/>
        <c:scaling>
          <c:orientation val="minMax"/>
        </c:scaling>
        <c:delete val="1"/>
        <c:axPos val="b"/>
        <c:numFmt formatCode="General" sourceLinked="1"/>
        <c:majorTickMark val="out"/>
        <c:minorTickMark val="none"/>
        <c:tickLblPos val="nextTo"/>
        <c:crossAx val="171871232"/>
        <c:crosses val="autoZero"/>
        <c:crossBetween val="between"/>
      </c:valAx>
      <c:catAx>
        <c:axId val="171871232"/>
        <c:scaling>
          <c:orientation val="minMax"/>
        </c:scaling>
        <c:delete val="0"/>
        <c:axPos val="l"/>
        <c:numFmt formatCode="General" sourceLinked="0"/>
        <c:majorTickMark val="none"/>
        <c:minorTickMark val="none"/>
        <c:tickLblPos val="nextTo"/>
        <c:txPr>
          <a:bodyPr/>
          <a:lstStyle/>
          <a:p>
            <a:pPr>
              <a:defRPr sz="1800" b="1"/>
            </a:pPr>
            <a:endParaRPr lang="en-US"/>
          </a:p>
        </c:txPr>
        <c:crossAx val="171868544"/>
        <c:crosses val="autoZero"/>
        <c:auto val="0"/>
        <c:lblAlgn val="ctr"/>
        <c:lblOffset val="100"/>
        <c:noMultiLvlLbl val="0"/>
      </c:catAx>
    </c:plotArea>
    <c:plotVisOnly val="0"/>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id-ID" sz="2400" b="1" dirty="0">
                <a:latin typeface="+mj-lt"/>
                <a:cs typeface="Arial" panose="020B0604020202020204" pitchFamily="34" charset="0"/>
              </a:rPr>
              <a:t>Design Considerations</a:t>
            </a:r>
            <a:endParaRPr lang="en-US" sz="2400" b="1" dirty="0">
              <a:latin typeface="+mj-lt"/>
              <a:cs typeface="Arial" panose="020B0604020202020204" pitchFamily="34" charset="0"/>
            </a:endParaRPr>
          </a:p>
        </c:rich>
      </c:tx>
      <c:overlay val="0"/>
    </c:title>
    <c:autoTitleDeleted val="0"/>
    <c:plotArea>
      <c:layout/>
      <c:barChart>
        <c:barDir val="bar"/>
        <c:grouping val="clustered"/>
        <c:varyColors val="0"/>
        <c:ser>
          <c:idx val="0"/>
          <c:order val="0"/>
          <c:spPr>
            <a:solidFill>
              <a:srgbClr val="00B050"/>
            </a:solidFill>
          </c:spPr>
          <c:invertIfNegative val="0"/>
          <c:dLbls>
            <c:spPr>
              <a:noFill/>
              <a:ln>
                <a:noFill/>
              </a:ln>
              <a:effectLst/>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'Question 12'!$H$33:$H$42</c:f>
              <c:strCache>
                <c:ptCount val="10"/>
                <c:pt idx="0">
                  <c:v>Participant interaction</c:v>
                </c:pt>
                <c:pt idx="1">
                  <c:v>Software supports</c:v>
                </c:pt>
                <c:pt idx="2">
                  <c:v>The ideal course structure</c:v>
                </c:pt>
                <c:pt idx="3">
                  <c:v>Time needed to design MOOC</c:v>
                </c:pt>
                <c:pt idx="4">
                  <c:v>MOOC platform</c:v>
                </c:pt>
                <c:pt idx="5">
                  <c:v>Technical support</c:v>
                </c:pt>
                <c:pt idx="6">
                  <c:v>Pedagogical approaches</c:v>
                </c:pt>
                <c:pt idx="7">
                  <c:v>Available online resources (e.g., OER, YouTube video, etc)</c:v>
                </c:pt>
                <c:pt idx="8">
                  <c:v>Learning objectives</c:v>
                </c:pt>
                <c:pt idx="9">
                  <c:v>Easy access to the learning materials</c:v>
                </c:pt>
              </c:strCache>
            </c:strRef>
          </c:cat>
          <c:val>
            <c:numRef>
              <c:f>'Question 12'!$I$33:$I$42</c:f>
              <c:numCache>
                <c:formatCode>General</c:formatCode>
                <c:ptCount val="10"/>
                <c:pt idx="0">
                  <c:v>36</c:v>
                </c:pt>
                <c:pt idx="1">
                  <c:v>36</c:v>
                </c:pt>
                <c:pt idx="2">
                  <c:v>36</c:v>
                </c:pt>
                <c:pt idx="3">
                  <c:v>36</c:v>
                </c:pt>
                <c:pt idx="4">
                  <c:v>37</c:v>
                </c:pt>
                <c:pt idx="5">
                  <c:v>37</c:v>
                </c:pt>
                <c:pt idx="6">
                  <c:v>39</c:v>
                </c:pt>
                <c:pt idx="7">
                  <c:v>40</c:v>
                </c:pt>
                <c:pt idx="8">
                  <c:v>41</c:v>
                </c:pt>
                <c:pt idx="9">
                  <c:v>43</c:v>
                </c:pt>
              </c:numCache>
            </c:numRef>
          </c:val>
          <c:extLst>
            <c:ext xmlns:c16="http://schemas.microsoft.com/office/drawing/2014/chart" uri="{C3380CC4-5D6E-409C-BE32-E72D297353CC}">
              <c16:uniqueId val="{00000000-4777-4162-A046-FD3312E8E503}"/>
            </c:ext>
          </c:extLst>
        </c:ser>
        <c:dLbls>
          <c:showLegendKey val="0"/>
          <c:showVal val="1"/>
          <c:showCatName val="0"/>
          <c:showSerName val="0"/>
          <c:showPercent val="0"/>
          <c:showBubbleSize val="0"/>
        </c:dLbls>
        <c:gapWidth val="150"/>
        <c:overlap val="-25"/>
        <c:axId val="52549504"/>
        <c:axId val="52760576"/>
      </c:barChart>
      <c:catAx>
        <c:axId val="52549504"/>
        <c:scaling>
          <c:orientation val="minMax"/>
        </c:scaling>
        <c:delete val="0"/>
        <c:axPos val="l"/>
        <c:numFmt formatCode="General" sourceLinked="0"/>
        <c:majorTickMark val="none"/>
        <c:minorTickMark val="none"/>
        <c:tickLblPos val="nextTo"/>
        <c:txPr>
          <a:bodyPr/>
          <a:lstStyle/>
          <a:p>
            <a:pPr>
              <a:defRPr sz="1800" b="1"/>
            </a:pPr>
            <a:endParaRPr lang="en-US"/>
          </a:p>
        </c:txPr>
        <c:crossAx val="52760576"/>
        <c:crosses val="autoZero"/>
        <c:auto val="1"/>
        <c:lblAlgn val="ctr"/>
        <c:lblOffset val="100"/>
        <c:noMultiLvlLbl val="0"/>
      </c:catAx>
      <c:valAx>
        <c:axId val="52760576"/>
        <c:scaling>
          <c:orientation val="minMax"/>
        </c:scaling>
        <c:delete val="1"/>
        <c:axPos val="b"/>
        <c:numFmt formatCode="General" sourceLinked="1"/>
        <c:majorTickMark val="out"/>
        <c:minorTickMark val="none"/>
        <c:tickLblPos val="nextTo"/>
        <c:crossAx val="52549504"/>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C2BBAD-C13C-4587-B7C2-9DFF74563BC1}" type="datetimeFigureOut">
              <a:rPr lang="en-US" smtClean="0"/>
              <a:t>10/23/2018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825436-8922-4E4A-B498-DBC0899B3633}" type="slidenum">
              <a:rPr lang="en-US" smtClean="0"/>
              <a:t>‹#›</a:t>
            </a:fld>
            <a:endParaRPr lang="en-US"/>
          </a:p>
        </p:txBody>
      </p:sp>
    </p:spTree>
    <p:extLst>
      <p:ext uri="{BB962C8B-B14F-4D97-AF65-F5344CB8AC3E}">
        <p14:creationId xmlns:p14="http://schemas.microsoft.com/office/powerpoint/2010/main" val="142844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825436-8922-4E4A-B498-DBC0899B3633}" type="slidenum">
              <a:rPr lang="en-US" smtClean="0"/>
              <a:t>1</a:t>
            </a:fld>
            <a:endParaRPr lang="en-US"/>
          </a:p>
        </p:txBody>
      </p:sp>
    </p:spTree>
    <p:extLst>
      <p:ext uri="{BB962C8B-B14F-4D97-AF65-F5344CB8AC3E}">
        <p14:creationId xmlns:p14="http://schemas.microsoft.com/office/powerpoint/2010/main" val="1468156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social, institutional, technological and economical aspects</a:t>
            </a:r>
            <a:r>
              <a:rPr lang="id-ID" dirty="0"/>
              <a:t> + design aspects</a:t>
            </a:r>
            <a:r>
              <a:rPr lang="en-US" dirty="0"/>
              <a:t> </a:t>
            </a:r>
            <a:endParaRPr lang="id-ID" dirty="0"/>
          </a:p>
          <a:p>
            <a:r>
              <a:rPr lang="en-US" dirty="0"/>
              <a:t>issues of quality, sustainability, pedagogy, completion rates, and awarding of credit </a:t>
            </a:r>
            <a:r>
              <a:rPr lang="id-ID" dirty="0"/>
              <a:t> + best practice</a:t>
            </a:r>
            <a:endParaRPr lang="en-US" dirty="0"/>
          </a:p>
        </p:txBody>
      </p:sp>
      <p:sp>
        <p:nvSpPr>
          <p:cNvPr id="4" name="Slide Number Placeholder 3"/>
          <p:cNvSpPr>
            <a:spLocks noGrp="1"/>
          </p:cNvSpPr>
          <p:nvPr>
            <p:ph type="sldNum" sz="quarter" idx="10"/>
          </p:nvPr>
        </p:nvSpPr>
        <p:spPr/>
        <p:txBody>
          <a:bodyPr/>
          <a:lstStyle/>
          <a:p>
            <a:fld id="{42825436-8922-4E4A-B498-DBC0899B3633}" type="slidenum">
              <a:rPr lang="en-US" smtClean="0"/>
              <a:t>2</a:t>
            </a:fld>
            <a:endParaRPr lang="en-US"/>
          </a:p>
        </p:txBody>
      </p:sp>
    </p:spTree>
    <p:extLst>
      <p:ext uri="{BB962C8B-B14F-4D97-AF65-F5344CB8AC3E}">
        <p14:creationId xmlns:p14="http://schemas.microsoft.com/office/powerpoint/2010/main" val="1755170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825436-8922-4E4A-B498-DBC0899B3633}" type="slidenum">
              <a:rPr lang="en-US" smtClean="0"/>
              <a:t>3</a:t>
            </a:fld>
            <a:endParaRPr lang="en-US"/>
          </a:p>
        </p:txBody>
      </p:sp>
    </p:spTree>
    <p:extLst>
      <p:ext uri="{BB962C8B-B14F-4D97-AF65-F5344CB8AC3E}">
        <p14:creationId xmlns:p14="http://schemas.microsoft.com/office/powerpoint/2010/main" val="2564847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r>
              <a:rPr lang="en-US"/>
              <a:t>1/18/2018</a:t>
            </a:r>
          </a:p>
        </p:txBody>
      </p:sp>
      <p:sp>
        <p:nvSpPr>
          <p:cNvPr id="5" name="Footer Placeholder 4"/>
          <p:cNvSpPr>
            <a:spLocks noGrp="1"/>
          </p:cNvSpPr>
          <p:nvPr>
            <p:ph type="ftr" sz="quarter" idx="11"/>
          </p:nvPr>
        </p:nvSpPr>
        <p:spPr/>
        <p:txBody>
          <a:bodyPr/>
          <a:lstStyle/>
          <a:p>
            <a:r>
              <a:rPr lang="en-US"/>
              <a:t>1/26/2018</a:t>
            </a:r>
          </a:p>
        </p:txBody>
      </p:sp>
      <p:sp>
        <p:nvSpPr>
          <p:cNvPr id="6" name="Slide Number Placeholder 5"/>
          <p:cNvSpPr>
            <a:spLocks noGrp="1"/>
          </p:cNvSpPr>
          <p:nvPr>
            <p:ph type="sldNum" sz="quarter" idx="12"/>
          </p:nvPr>
        </p:nvSpPr>
        <p:spPr/>
        <p:txBody>
          <a:bodyPr/>
          <a:lstStyle/>
          <a:p>
            <a:fld id="{6FE71247-A52D-4908-AA8E-2EF9EE75ABA2}"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1/18/2018</a:t>
            </a:r>
          </a:p>
        </p:txBody>
      </p:sp>
      <p:sp>
        <p:nvSpPr>
          <p:cNvPr id="5" name="Footer Placeholder 4"/>
          <p:cNvSpPr>
            <a:spLocks noGrp="1"/>
          </p:cNvSpPr>
          <p:nvPr>
            <p:ph type="ftr" sz="quarter" idx="11"/>
          </p:nvPr>
        </p:nvSpPr>
        <p:spPr/>
        <p:txBody>
          <a:bodyPr/>
          <a:lstStyle/>
          <a:p>
            <a:r>
              <a:rPr lang="en-US"/>
              <a:t>1/26/2018</a:t>
            </a:r>
          </a:p>
        </p:txBody>
      </p:sp>
      <p:sp>
        <p:nvSpPr>
          <p:cNvPr id="6" name="Slide Number Placeholder 5"/>
          <p:cNvSpPr>
            <a:spLocks noGrp="1"/>
          </p:cNvSpPr>
          <p:nvPr>
            <p:ph type="sldNum" sz="quarter" idx="12"/>
          </p:nvPr>
        </p:nvSpPr>
        <p:spPr/>
        <p:txBody>
          <a:bodyPr/>
          <a:lstStyle/>
          <a:p>
            <a:fld id="{6FE71247-A52D-4908-AA8E-2EF9EE75ABA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1/18/2018</a:t>
            </a:r>
          </a:p>
        </p:txBody>
      </p:sp>
      <p:sp>
        <p:nvSpPr>
          <p:cNvPr id="5" name="Footer Placeholder 4"/>
          <p:cNvSpPr>
            <a:spLocks noGrp="1"/>
          </p:cNvSpPr>
          <p:nvPr>
            <p:ph type="ftr" sz="quarter" idx="11"/>
          </p:nvPr>
        </p:nvSpPr>
        <p:spPr>
          <a:xfrm>
            <a:off x="2640597" y="6377459"/>
            <a:ext cx="3836404" cy="365125"/>
          </a:xfrm>
        </p:spPr>
        <p:txBody>
          <a:bodyPr/>
          <a:lstStyle/>
          <a:p>
            <a:r>
              <a:rPr lang="en-US"/>
              <a:t>1/26/2018</a:t>
            </a:r>
          </a:p>
        </p:txBody>
      </p:sp>
      <p:sp>
        <p:nvSpPr>
          <p:cNvPr id="6" name="Slide Number Placeholder 5"/>
          <p:cNvSpPr>
            <a:spLocks noGrp="1"/>
          </p:cNvSpPr>
          <p:nvPr>
            <p:ph type="sldNum" sz="quarter" idx="12"/>
          </p:nvPr>
        </p:nvSpPr>
        <p:spPr/>
        <p:txBody>
          <a:bodyPr/>
          <a:lstStyle/>
          <a:p>
            <a:fld id="{6FE71247-A52D-4908-AA8E-2EF9EE75ABA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1/18/2018</a:t>
            </a:r>
          </a:p>
        </p:txBody>
      </p:sp>
      <p:sp>
        <p:nvSpPr>
          <p:cNvPr id="5" name="Footer Placeholder 4"/>
          <p:cNvSpPr>
            <a:spLocks noGrp="1"/>
          </p:cNvSpPr>
          <p:nvPr>
            <p:ph type="ftr" sz="quarter" idx="11"/>
          </p:nvPr>
        </p:nvSpPr>
        <p:spPr/>
        <p:txBody>
          <a:bodyPr/>
          <a:lstStyle/>
          <a:p>
            <a:r>
              <a:rPr lang="en-US"/>
              <a:t>1/26/2018</a:t>
            </a:r>
          </a:p>
        </p:txBody>
      </p:sp>
      <p:sp>
        <p:nvSpPr>
          <p:cNvPr id="6" name="Slide Number Placeholder 5"/>
          <p:cNvSpPr>
            <a:spLocks noGrp="1"/>
          </p:cNvSpPr>
          <p:nvPr>
            <p:ph type="sldNum" sz="quarter" idx="12"/>
          </p:nvPr>
        </p:nvSpPr>
        <p:spPr/>
        <p:txBody>
          <a:bodyPr/>
          <a:lstStyle/>
          <a:p>
            <a:fld id="{6FE71247-A52D-4908-AA8E-2EF9EE75ABA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r>
              <a:rPr lang="en-US"/>
              <a:t>1/18/2018</a:t>
            </a:r>
          </a:p>
        </p:txBody>
      </p:sp>
      <p:sp>
        <p:nvSpPr>
          <p:cNvPr id="5" name="Footer Placeholder 4"/>
          <p:cNvSpPr>
            <a:spLocks noGrp="1"/>
          </p:cNvSpPr>
          <p:nvPr>
            <p:ph type="ftr" sz="quarter" idx="11"/>
          </p:nvPr>
        </p:nvSpPr>
        <p:spPr/>
        <p:txBody>
          <a:bodyPr/>
          <a:lstStyle/>
          <a:p>
            <a:r>
              <a:rPr lang="en-US"/>
              <a:t>1/26/2018</a:t>
            </a:r>
          </a:p>
        </p:txBody>
      </p:sp>
      <p:sp>
        <p:nvSpPr>
          <p:cNvPr id="6" name="Slide Number Placeholder 5"/>
          <p:cNvSpPr>
            <a:spLocks noGrp="1"/>
          </p:cNvSpPr>
          <p:nvPr>
            <p:ph type="sldNum" sz="quarter" idx="12"/>
          </p:nvPr>
        </p:nvSpPr>
        <p:spPr/>
        <p:txBody>
          <a:bodyPr/>
          <a:lstStyle/>
          <a:p>
            <a:fld id="{6FE71247-A52D-4908-AA8E-2EF9EE75ABA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r>
              <a:rPr lang="en-US"/>
              <a:t>1/18/2018</a:t>
            </a:r>
          </a:p>
        </p:txBody>
      </p:sp>
      <p:sp>
        <p:nvSpPr>
          <p:cNvPr id="6" name="Footer Placeholder 5"/>
          <p:cNvSpPr>
            <a:spLocks noGrp="1"/>
          </p:cNvSpPr>
          <p:nvPr>
            <p:ph type="ftr" sz="quarter" idx="11"/>
          </p:nvPr>
        </p:nvSpPr>
        <p:spPr/>
        <p:txBody>
          <a:bodyPr/>
          <a:lstStyle/>
          <a:p>
            <a:r>
              <a:rPr lang="en-US"/>
              <a:t>1/26/2018</a:t>
            </a:r>
          </a:p>
        </p:txBody>
      </p:sp>
      <p:sp>
        <p:nvSpPr>
          <p:cNvPr id="7" name="Slide Number Placeholder 6"/>
          <p:cNvSpPr>
            <a:spLocks noGrp="1"/>
          </p:cNvSpPr>
          <p:nvPr>
            <p:ph type="sldNum" sz="quarter" idx="12"/>
          </p:nvPr>
        </p:nvSpPr>
        <p:spPr/>
        <p:txBody>
          <a:bodyPr/>
          <a:lstStyle/>
          <a:p>
            <a:fld id="{6FE71247-A52D-4908-AA8E-2EF9EE75ABA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r>
              <a:rPr lang="en-US"/>
              <a:t>1/18/2018</a:t>
            </a:r>
          </a:p>
        </p:txBody>
      </p:sp>
      <p:sp>
        <p:nvSpPr>
          <p:cNvPr id="8" name="Footer Placeholder 7"/>
          <p:cNvSpPr>
            <a:spLocks noGrp="1"/>
          </p:cNvSpPr>
          <p:nvPr>
            <p:ph type="ftr" sz="quarter" idx="11"/>
          </p:nvPr>
        </p:nvSpPr>
        <p:spPr/>
        <p:txBody>
          <a:bodyPr/>
          <a:lstStyle/>
          <a:p>
            <a:r>
              <a:rPr lang="en-US"/>
              <a:t>1/26/2018</a:t>
            </a:r>
          </a:p>
        </p:txBody>
      </p:sp>
      <p:sp>
        <p:nvSpPr>
          <p:cNvPr id="9" name="Slide Number Placeholder 8"/>
          <p:cNvSpPr>
            <a:spLocks noGrp="1"/>
          </p:cNvSpPr>
          <p:nvPr>
            <p:ph type="sldNum" sz="quarter" idx="12"/>
          </p:nvPr>
        </p:nvSpPr>
        <p:spPr/>
        <p:txBody>
          <a:bodyPr/>
          <a:lstStyle/>
          <a:p>
            <a:fld id="{6FE71247-A52D-4908-AA8E-2EF9EE75ABA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r>
              <a:rPr lang="en-US"/>
              <a:t>1/18/2018</a:t>
            </a:r>
          </a:p>
        </p:txBody>
      </p:sp>
      <p:sp>
        <p:nvSpPr>
          <p:cNvPr id="4" name="Footer Placeholder 3"/>
          <p:cNvSpPr>
            <a:spLocks noGrp="1"/>
          </p:cNvSpPr>
          <p:nvPr>
            <p:ph type="ftr" sz="quarter" idx="11"/>
          </p:nvPr>
        </p:nvSpPr>
        <p:spPr/>
        <p:txBody>
          <a:bodyPr/>
          <a:lstStyle/>
          <a:p>
            <a:r>
              <a:rPr lang="en-US"/>
              <a:t>1/26/2018</a:t>
            </a:r>
          </a:p>
        </p:txBody>
      </p:sp>
      <p:sp>
        <p:nvSpPr>
          <p:cNvPr id="5" name="Slide Number Placeholder 4"/>
          <p:cNvSpPr>
            <a:spLocks noGrp="1"/>
          </p:cNvSpPr>
          <p:nvPr>
            <p:ph type="sldNum" sz="quarter" idx="12"/>
          </p:nvPr>
        </p:nvSpPr>
        <p:spPr/>
        <p:txBody>
          <a:bodyPr/>
          <a:lstStyle/>
          <a:p>
            <a:fld id="{6FE71247-A52D-4908-AA8E-2EF9EE75ABA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1/18/2018</a:t>
            </a:r>
          </a:p>
        </p:txBody>
      </p:sp>
      <p:sp>
        <p:nvSpPr>
          <p:cNvPr id="3" name="Footer Placeholder 2"/>
          <p:cNvSpPr>
            <a:spLocks noGrp="1"/>
          </p:cNvSpPr>
          <p:nvPr>
            <p:ph type="ftr" sz="quarter" idx="11"/>
          </p:nvPr>
        </p:nvSpPr>
        <p:spPr/>
        <p:txBody>
          <a:bodyPr/>
          <a:lstStyle/>
          <a:p>
            <a:r>
              <a:rPr lang="en-US"/>
              <a:t>1/26/2018</a:t>
            </a:r>
          </a:p>
        </p:txBody>
      </p:sp>
      <p:sp>
        <p:nvSpPr>
          <p:cNvPr id="4" name="Slide Number Placeholder 3"/>
          <p:cNvSpPr>
            <a:spLocks noGrp="1"/>
          </p:cNvSpPr>
          <p:nvPr>
            <p:ph type="sldNum" sz="quarter" idx="12"/>
          </p:nvPr>
        </p:nvSpPr>
        <p:spPr/>
        <p:txBody>
          <a:bodyPr/>
          <a:lstStyle/>
          <a:p>
            <a:fld id="{6FE71247-A52D-4908-AA8E-2EF9EE75ABA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r>
              <a:rPr lang="en-US"/>
              <a:t>1/18/2018</a:t>
            </a:r>
          </a:p>
        </p:txBody>
      </p:sp>
      <p:sp>
        <p:nvSpPr>
          <p:cNvPr id="6" name="Footer Placeholder 5"/>
          <p:cNvSpPr>
            <a:spLocks noGrp="1"/>
          </p:cNvSpPr>
          <p:nvPr>
            <p:ph type="ftr" sz="quarter" idx="11"/>
          </p:nvPr>
        </p:nvSpPr>
        <p:spPr/>
        <p:txBody>
          <a:bodyPr/>
          <a:lstStyle/>
          <a:p>
            <a:r>
              <a:rPr lang="en-US"/>
              <a:t>1/26/2018</a:t>
            </a:r>
          </a:p>
        </p:txBody>
      </p:sp>
      <p:sp>
        <p:nvSpPr>
          <p:cNvPr id="7" name="Slide Number Placeholder 6"/>
          <p:cNvSpPr>
            <a:spLocks noGrp="1"/>
          </p:cNvSpPr>
          <p:nvPr>
            <p:ph type="sldNum" sz="quarter" idx="12"/>
          </p:nvPr>
        </p:nvSpPr>
        <p:spPr/>
        <p:txBody>
          <a:bodyPr/>
          <a:lstStyle/>
          <a:p>
            <a:fld id="{6FE71247-A52D-4908-AA8E-2EF9EE75ABA2}"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r>
              <a:rPr lang="en-US"/>
              <a:t>1/18/2018</a:t>
            </a: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en-US"/>
              <a:t>1/26/2018</a:t>
            </a:r>
          </a:p>
        </p:txBody>
      </p:sp>
      <p:sp>
        <p:nvSpPr>
          <p:cNvPr id="7" name="Slide Number Placeholder 6"/>
          <p:cNvSpPr>
            <a:spLocks noGrp="1"/>
          </p:cNvSpPr>
          <p:nvPr>
            <p:ph type="sldNum" sz="quarter" idx="12"/>
          </p:nvPr>
        </p:nvSpPr>
        <p:spPr>
          <a:xfrm>
            <a:off x="8339328" y="1170432"/>
            <a:ext cx="733864" cy="201168"/>
          </a:xfrm>
        </p:spPr>
        <p:txBody>
          <a:bodyPr/>
          <a:lstStyle/>
          <a:p>
            <a:fld id="{6FE71247-A52D-4908-AA8E-2EF9EE75ABA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r>
              <a:rPr lang="en-US"/>
              <a:t>1/18/2018</a:t>
            </a:r>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r>
              <a:rPr lang="en-US"/>
              <a:t>1/26/2018</a:t>
            </a:r>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6FE71247-A52D-4908-AA8E-2EF9EE75ABA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library.oum.edu.my/repository/1022/1/library-document-1022.pdf" TargetMode="External"/><Relationship Id="rId2" Type="http://schemas.openxmlformats.org/officeDocument/2006/relationships/hyperlink" Target="http://www.col.org/SiteCollectionDocuments/MOOCsPromisePeril_Anderson.pdf" TargetMode="External"/><Relationship Id="rId1" Type="http://schemas.openxmlformats.org/officeDocument/2006/relationships/slideLayout" Target="../slideLayouts/slideLayout2.xml"/><Relationship Id="rId4" Type="http://schemas.openxmlformats.org/officeDocument/2006/relationships/hyperlink" Target="http://www.elearnspace.org/Articles/MOOC_Final.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mailto:cjbonk@indiana.edu" TargetMode="External"/><Relationship Id="rId2" Type="http://schemas.openxmlformats.org/officeDocument/2006/relationships/hyperlink" Target="mailto:annsari@iu.edu" TargetMode="External"/><Relationship Id="rId1" Type="http://schemas.openxmlformats.org/officeDocument/2006/relationships/slideLayout" Target="../slideLayouts/slideLayout2.xml"/><Relationship Id="rId4" Type="http://schemas.openxmlformats.org/officeDocument/2006/relationships/hyperlink" Target="mailto:meinzhu@iu.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normAutofit/>
          </a:bodyPr>
          <a:lstStyle/>
          <a:p>
            <a:r>
              <a:rPr lang="en-US" sz="3200" dirty="0"/>
              <a:t>Instructors’ Reasons and Considerations in Designing MOOCs: A South East Asian’s Perspectives</a:t>
            </a:r>
          </a:p>
        </p:txBody>
      </p:sp>
      <p:sp>
        <p:nvSpPr>
          <p:cNvPr id="3" name="Subtitle 2"/>
          <p:cNvSpPr>
            <a:spLocks noGrp="1"/>
          </p:cNvSpPr>
          <p:nvPr>
            <p:ph type="subTitle" idx="1"/>
          </p:nvPr>
        </p:nvSpPr>
        <p:spPr>
          <a:xfrm>
            <a:off x="1219200" y="3505200"/>
            <a:ext cx="7162800" cy="1447800"/>
          </a:xfrm>
        </p:spPr>
        <p:txBody>
          <a:bodyPr>
            <a:normAutofit fontScale="85000" lnSpcReduction="20000"/>
          </a:bodyPr>
          <a:lstStyle/>
          <a:p>
            <a:endParaRPr lang="id-ID" sz="4400" dirty="0">
              <a:solidFill>
                <a:schemeClr val="tx2"/>
              </a:solidFill>
            </a:endParaRPr>
          </a:p>
          <a:p>
            <a:r>
              <a:rPr lang="id-ID" sz="3300" dirty="0">
                <a:solidFill>
                  <a:schemeClr val="tx2"/>
                </a:solidFill>
              </a:rPr>
              <a:t>Annisa R. Sari, Curtis J. Bonk, Meina Zhu</a:t>
            </a:r>
          </a:p>
          <a:p>
            <a:r>
              <a:rPr lang="id-ID" sz="3300" dirty="0"/>
              <a:t>Indiana University Bloomington</a:t>
            </a:r>
          </a:p>
          <a:p>
            <a:r>
              <a:rPr lang="id-ID" sz="2600" dirty="0"/>
              <a:t>AECT 2018, Kansas City Missouri</a:t>
            </a:r>
          </a:p>
        </p:txBody>
      </p:sp>
    </p:spTree>
    <p:extLst>
      <p:ext uri="{BB962C8B-B14F-4D97-AF65-F5344CB8AC3E}">
        <p14:creationId xmlns:p14="http://schemas.microsoft.com/office/powerpoint/2010/main" val="384657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400" dirty="0"/>
              <a:t>Demographics</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10805983"/>
              </p:ext>
            </p:extLst>
          </p:nvPr>
        </p:nvGraphicFramePr>
        <p:xfrm>
          <a:off x="914400" y="1774825"/>
          <a:ext cx="7772400" cy="4625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12051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400" dirty="0"/>
              <a:t>Demographics</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74489942"/>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44556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400" dirty="0"/>
              <a:t>Demographics</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34191847"/>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9883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400" dirty="0"/>
              <a:t>Demographics</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56808527"/>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97841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RQ1: </a:t>
            </a:r>
            <a:r>
              <a:rPr lang="en-US" dirty="0"/>
              <a:t>What are the instructors’ reasons to offer MOOC?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83133639"/>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70227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RQ1: </a:t>
            </a:r>
            <a:r>
              <a:rPr lang="en-US" dirty="0"/>
              <a:t>What are the instructors’ reasons to offer MOOC?</a:t>
            </a:r>
          </a:p>
        </p:txBody>
      </p:sp>
      <p:sp>
        <p:nvSpPr>
          <p:cNvPr id="3" name="Content Placeholder 2"/>
          <p:cNvSpPr>
            <a:spLocks noGrp="1"/>
          </p:cNvSpPr>
          <p:nvPr>
            <p:ph idx="1"/>
          </p:nvPr>
        </p:nvSpPr>
        <p:spPr/>
        <p:txBody>
          <a:bodyPr>
            <a:noAutofit/>
          </a:bodyPr>
          <a:lstStyle/>
          <a:p>
            <a:pPr marL="0" indent="0">
              <a:buClrTx/>
              <a:buNone/>
            </a:pPr>
            <a:r>
              <a:rPr lang="id-ID" dirty="0">
                <a:solidFill>
                  <a:schemeClr val="tx1"/>
                </a:solidFill>
              </a:rPr>
              <a:t>Two </a:t>
            </a:r>
            <a:r>
              <a:rPr lang="en-US" dirty="0">
                <a:solidFill>
                  <a:schemeClr val="tx1"/>
                </a:solidFill>
              </a:rPr>
              <a:t>interviewee</a:t>
            </a:r>
            <a:r>
              <a:rPr lang="id-ID" dirty="0">
                <a:solidFill>
                  <a:schemeClr val="tx1"/>
                </a:solidFill>
              </a:rPr>
              <a:t>s</a:t>
            </a:r>
            <a:r>
              <a:rPr lang="en-US" dirty="0">
                <a:solidFill>
                  <a:schemeClr val="tx1"/>
                </a:solidFill>
              </a:rPr>
              <a:t> stated that </a:t>
            </a:r>
            <a:r>
              <a:rPr lang="id-ID" dirty="0">
                <a:solidFill>
                  <a:schemeClr val="tx1"/>
                </a:solidFill>
              </a:rPr>
              <a:t>their courses were part of </a:t>
            </a:r>
            <a:r>
              <a:rPr lang="id-ID" b="1" dirty="0">
                <a:solidFill>
                  <a:schemeClr val="tx1"/>
                </a:solidFill>
              </a:rPr>
              <a:t>contribution to human development</a:t>
            </a:r>
            <a:r>
              <a:rPr lang="en-US" dirty="0">
                <a:solidFill>
                  <a:schemeClr val="tx1"/>
                </a:solidFill>
              </a:rPr>
              <a:t>:</a:t>
            </a:r>
          </a:p>
          <a:p>
            <a:pPr>
              <a:buClrTx/>
              <a:buFont typeface="Wingdings" panose="05000000000000000000" pitchFamily="2" charset="2"/>
              <a:buChar char="§"/>
            </a:pPr>
            <a:r>
              <a:rPr lang="id-ID" dirty="0"/>
              <a:t>“It</a:t>
            </a:r>
            <a:r>
              <a:rPr lang="en-US" dirty="0"/>
              <a:t> was designed for elevating awareness of the ASEAN COMMUNITY</a:t>
            </a:r>
            <a:r>
              <a:rPr lang="id-ID" dirty="0"/>
              <a:t>.”</a:t>
            </a:r>
          </a:p>
          <a:p>
            <a:pPr>
              <a:buClrTx/>
              <a:buFont typeface="Wingdings" panose="05000000000000000000" pitchFamily="2" charset="2"/>
              <a:buChar char="§"/>
            </a:pPr>
            <a:r>
              <a:rPr lang="id-ID" dirty="0"/>
              <a:t>“</a:t>
            </a:r>
            <a:r>
              <a:rPr lang="en-US" dirty="0"/>
              <a:t>The </a:t>
            </a:r>
            <a:r>
              <a:rPr lang="id-ID" dirty="0"/>
              <a:t>(English) </a:t>
            </a:r>
            <a:r>
              <a:rPr lang="en-US" dirty="0"/>
              <a:t>program is designed to meet the needs of Indonesian educators, the design and content of the program is made to strongly relate to the Indonesian education context and able to be practiced in a real life setting.</a:t>
            </a:r>
            <a:r>
              <a:rPr lang="id-ID" dirty="0"/>
              <a:t>”</a:t>
            </a:r>
            <a:endParaRPr lang="en-US" dirty="0">
              <a:solidFill>
                <a:schemeClr val="tx1"/>
              </a:solidFill>
            </a:endParaRPr>
          </a:p>
        </p:txBody>
      </p:sp>
    </p:spTree>
    <p:extLst>
      <p:ext uri="{BB962C8B-B14F-4D97-AF65-F5344CB8AC3E}">
        <p14:creationId xmlns:p14="http://schemas.microsoft.com/office/powerpoint/2010/main" val="2397360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RQ1: </a:t>
            </a:r>
            <a:r>
              <a:rPr lang="en-US" dirty="0"/>
              <a:t>What are the instructors’ reasons to offer MOOC?</a:t>
            </a:r>
          </a:p>
        </p:txBody>
      </p:sp>
      <p:sp>
        <p:nvSpPr>
          <p:cNvPr id="3" name="Content Placeholder 2"/>
          <p:cNvSpPr>
            <a:spLocks noGrp="1"/>
          </p:cNvSpPr>
          <p:nvPr>
            <p:ph idx="1"/>
          </p:nvPr>
        </p:nvSpPr>
        <p:spPr/>
        <p:txBody>
          <a:bodyPr/>
          <a:lstStyle/>
          <a:p>
            <a:pPr marL="118872" indent="0">
              <a:buClrTx/>
              <a:buNone/>
            </a:pPr>
            <a:r>
              <a:rPr lang="en-US" dirty="0"/>
              <a:t>During the interview, at least two interviewees explained that they were </a:t>
            </a:r>
            <a:r>
              <a:rPr lang="en-US" b="1" dirty="0"/>
              <a:t>appointed by their institution</a:t>
            </a:r>
            <a:r>
              <a:rPr lang="en-US" dirty="0"/>
              <a:t> to offer MOOCs. </a:t>
            </a:r>
            <a:endParaRPr lang="id-ID" dirty="0"/>
          </a:p>
          <a:p>
            <a:pPr>
              <a:buClrTx/>
            </a:pPr>
            <a:r>
              <a:rPr lang="id-ID" dirty="0"/>
              <a:t>“</a:t>
            </a:r>
            <a:r>
              <a:rPr lang="en-US" dirty="0"/>
              <a:t>Actually my course has been selected by the university to be offered in MOOC, and the university asked me to develop the content of this course for MOOC</a:t>
            </a:r>
            <a:r>
              <a:rPr lang="id-ID" dirty="0"/>
              <a:t>.”</a:t>
            </a:r>
            <a:endParaRPr lang="en-US" dirty="0"/>
          </a:p>
          <a:p>
            <a:endParaRPr lang="en-US" dirty="0"/>
          </a:p>
        </p:txBody>
      </p:sp>
    </p:spTree>
    <p:extLst>
      <p:ext uri="{BB962C8B-B14F-4D97-AF65-F5344CB8AC3E}">
        <p14:creationId xmlns:p14="http://schemas.microsoft.com/office/powerpoint/2010/main" val="2019999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RQ2: </a:t>
            </a:r>
            <a:r>
              <a:rPr lang="en-US" dirty="0"/>
              <a:t>What factors do instructors consider in designing their MOOC?</a:t>
            </a:r>
          </a:p>
        </p:txBody>
      </p:sp>
      <p:graphicFrame>
        <p:nvGraphicFramePr>
          <p:cNvPr id="9" name="Chart 8"/>
          <p:cNvGraphicFramePr>
            <a:graphicFrameLocks/>
          </p:cNvGraphicFramePr>
          <p:nvPr>
            <p:extLst>
              <p:ext uri="{D42A27DB-BD31-4B8C-83A1-F6EECF244321}">
                <p14:modId xmlns:p14="http://schemas.microsoft.com/office/powerpoint/2010/main" val="1525128357"/>
              </p:ext>
            </p:extLst>
          </p:nvPr>
        </p:nvGraphicFramePr>
        <p:xfrm>
          <a:off x="457200" y="1754981"/>
          <a:ext cx="8229600" cy="45696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7778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RQ2: </a:t>
            </a:r>
            <a:r>
              <a:rPr lang="en-US" dirty="0"/>
              <a:t>What factors do instructors consider in designing their MOOC?</a:t>
            </a:r>
          </a:p>
        </p:txBody>
      </p:sp>
      <p:sp>
        <p:nvSpPr>
          <p:cNvPr id="3" name="Content Placeholder 2"/>
          <p:cNvSpPr>
            <a:spLocks noGrp="1"/>
          </p:cNvSpPr>
          <p:nvPr>
            <p:ph idx="1"/>
          </p:nvPr>
        </p:nvSpPr>
        <p:spPr/>
        <p:txBody>
          <a:bodyPr>
            <a:normAutofit/>
          </a:bodyPr>
          <a:lstStyle/>
          <a:p>
            <a:pPr marL="0" indent="0">
              <a:buNone/>
            </a:pPr>
            <a:r>
              <a:rPr lang="id-ID" dirty="0">
                <a:solidFill>
                  <a:schemeClr val="tx1"/>
                </a:solidFill>
              </a:rPr>
              <a:t>Other considerations:</a:t>
            </a:r>
          </a:p>
          <a:p>
            <a:pPr marL="292608" lvl="1" indent="0">
              <a:buNone/>
            </a:pPr>
            <a:r>
              <a:rPr lang="id-ID" sz="3200" dirty="0"/>
              <a:t>Institutional support, possible context application (local/national/international), culture and language, assessment method, tools for communication, hardware supports, course duration, and participant characteristics </a:t>
            </a:r>
            <a:endParaRPr lang="en-US" sz="3200" dirty="0">
              <a:solidFill>
                <a:schemeClr val="tx1"/>
              </a:solidFill>
            </a:endParaRPr>
          </a:p>
        </p:txBody>
      </p:sp>
    </p:spTree>
    <p:extLst>
      <p:ext uri="{BB962C8B-B14F-4D97-AF65-F5344CB8AC3E}">
        <p14:creationId xmlns:p14="http://schemas.microsoft.com/office/powerpoint/2010/main" val="289084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RQ2: </a:t>
            </a:r>
            <a:r>
              <a:rPr lang="en-US" dirty="0"/>
              <a:t>What factors do instructors consider in designing their MOOC?</a:t>
            </a:r>
          </a:p>
        </p:txBody>
      </p:sp>
      <p:sp>
        <p:nvSpPr>
          <p:cNvPr id="3" name="Content Placeholder 2"/>
          <p:cNvSpPr>
            <a:spLocks noGrp="1"/>
          </p:cNvSpPr>
          <p:nvPr>
            <p:ph idx="1"/>
          </p:nvPr>
        </p:nvSpPr>
        <p:spPr/>
        <p:txBody>
          <a:bodyPr>
            <a:normAutofit/>
          </a:bodyPr>
          <a:lstStyle/>
          <a:p>
            <a:pPr marL="118872" indent="0">
              <a:lnSpc>
                <a:spcPct val="150000"/>
              </a:lnSpc>
              <a:buNone/>
            </a:pPr>
            <a:r>
              <a:rPr lang="id-ID" dirty="0"/>
              <a:t>One interviewee mentioned </a:t>
            </a:r>
            <a:r>
              <a:rPr lang="id-ID" b="1" dirty="0"/>
              <a:t>the ideal course structure</a:t>
            </a:r>
            <a:r>
              <a:rPr lang="id-ID" dirty="0"/>
              <a:t> and </a:t>
            </a:r>
            <a:r>
              <a:rPr lang="id-ID" b="1" dirty="0"/>
              <a:t>participant characteristics</a:t>
            </a:r>
            <a:r>
              <a:rPr lang="id-ID" dirty="0"/>
              <a:t>:</a:t>
            </a:r>
          </a:p>
          <a:p>
            <a:pPr>
              <a:lnSpc>
                <a:spcPct val="150000"/>
              </a:lnSpc>
              <a:buClrTx/>
            </a:pPr>
            <a:r>
              <a:rPr lang="id-ID" dirty="0"/>
              <a:t>“</a:t>
            </a:r>
            <a:r>
              <a:rPr lang="en-US" dirty="0"/>
              <a:t>Variability of the audience</a:t>
            </a:r>
            <a:r>
              <a:rPr lang="id-ID" dirty="0"/>
              <a:t>, </a:t>
            </a:r>
            <a:r>
              <a:rPr lang="en-US" dirty="0"/>
              <a:t>hence material should be general</a:t>
            </a:r>
            <a:r>
              <a:rPr lang="id-ID" dirty="0"/>
              <a:t>;</a:t>
            </a:r>
            <a:r>
              <a:rPr lang="en-US" dirty="0"/>
              <a:t> and the length of duration</a:t>
            </a:r>
            <a:r>
              <a:rPr lang="id-ID" dirty="0"/>
              <a:t>, </a:t>
            </a:r>
            <a:r>
              <a:rPr lang="en-US" dirty="0"/>
              <a:t>hence material should not exceed 7 minutes per session</a:t>
            </a:r>
            <a:r>
              <a:rPr lang="id-ID" dirty="0"/>
              <a:t>.”</a:t>
            </a:r>
          </a:p>
        </p:txBody>
      </p:sp>
    </p:spTree>
    <p:extLst>
      <p:ext uri="{BB962C8B-B14F-4D97-AF65-F5344CB8AC3E}">
        <p14:creationId xmlns:p14="http://schemas.microsoft.com/office/powerpoint/2010/main" val="378439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Background</a:t>
            </a:r>
            <a:endParaRPr lang="en-US" dirty="0"/>
          </a:p>
        </p:txBody>
      </p:sp>
      <p:sp>
        <p:nvSpPr>
          <p:cNvPr id="3" name="Content Placeholder 2"/>
          <p:cNvSpPr>
            <a:spLocks noGrp="1"/>
          </p:cNvSpPr>
          <p:nvPr>
            <p:ph idx="1"/>
          </p:nvPr>
        </p:nvSpPr>
        <p:spPr/>
        <p:txBody>
          <a:bodyPr>
            <a:normAutofit fontScale="92500" lnSpcReduction="10000"/>
          </a:bodyPr>
          <a:lstStyle/>
          <a:p>
            <a:pPr>
              <a:buClrTx/>
            </a:pPr>
            <a:r>
              <a:rPr lang="id-ID" dirty="0">
                <a:solidFill>
                  <a:schemeClr val="tx1"/>
                </a:solidFill>
              </a:rPr>
              <a:t>Debate &amp; critiques around MOOCs </a:t>
            </a:r>
          </a:p>
          <a:p>
            <a:pPr>
              <a:buClrTx/>
            </a:pPr>
            <a:r>
              <a:rPr lang="en-US" dirty="0">
                <a:solidFill>
                  <a:schemeClr val="tx1"/>
                </a:solidFill>
              </a:rPr>
              <a:t>MOOC course design is an essential factor and pre-requisite potential to effective learning experience (</a:t>
            </a:r>
            <a:r>
              <a:rPr lang="en-US" dirty="0" err="1">
                <a:solidFill>
                  <a:schemeClr val="tx1"/>
                </a:solidFill>
              </a:rPr>
              <a:t>Margaryan</a:t>
            </a:r>
            <a:r>
              <a:rPr lang="en-US" dirty="0">
                <a:solidFill>
                  <a:schemeClr val="tx1"/>
                </a:solidFill>
              </a:rPr>
              <a:t>, Bianco, &amp; Littlejohn, 2015). </a:t>
            </a:r>
            <a:endParaRPr lang="id-ID" dirty="0">
              <a:solidFill>
                <a:schemeClr val="tx1"/>
              </a:solidFill>
            </a:endParaRPr>
          </a:p>
          <a:p>
            <a:pPr>
              <a:buClrTx/>
            </a:pPr>
            <a:r>
              <a:rPr lang="id-ID" dirty="0">
                <a:solidFill>
                  <a:schemeClr val="tx1"/>
                </a:solidFill>
              </a:rPr>
              <a:t>T</a:t>
            </a:r>
            <a:r>
              <a:rPr lang="en-US" dirty="0">
                <a:solidFill>
                  <a:schemeClr val="tx1"/>
                </a:solidFill>
              </a:rPr>
              <a:t>he study of MOOCs research articles published between 2014 </a:t>
            </a:r>
            <a:r>
              <a:rPr lang="id-ID" dirty="0">
                <a:solidFill>
                  <a:schemeClr val="tx1"/>
                </a:solidFill>
              </a:rPr>
              <a:t>and</a:t>
            </a:r>
            <a:r>
              <a:rPr lang="en-US" dirty="0">
                <a:solidFill>
                  <a:schemeClr val="tx1"/>
                </a:solidFill>
              </a:rPr>
              <a:t> 2016 showed that instructor-focused research is the least studied area after student-focused, design-focused, and context and impact focused (Zhu, Sari, &amp; Lee, </a:t>
            </a:r>
            <a:r>
              <a:rPr lang="id-ID" dirty="0">
                <a:solidFill>
                  <a:schemeClr val="tx1"/>
                </a:solidFill>
              </a:rPr>
              <a:t>2018</a:t>
            </a:r>
            <a:r>
              <a:rPr lang="en-US" dirty="0">
                <a:solidFill>
                  <a:schemeClr val="tx1"/>
                </a:solidFill>
              </a:rPr>
              <a:t>)</a:t>
            </a:r>
          </a:p>
        </p:txBody>
      </p:sp>
    </p:spTree>
    <p:extLst>
      <p:ext uri="{BB962C8B-B14F-4D97-AF65-F5344CB8AC3E}">
        <p14:creationId xmlns:p14="http://schemas.microsoft.com/office/powerpoint/2010/main" val="19117157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RQ2: </a:t>
            </a:r>
            <a:r>
              <a:rPr lang="en-US" dirty="0"/>
              <a:t>What factors do instructors consider in designing their MOOC?</a:t>
            </a:r>
          </a:p>
        </p:txBody>
      </p:sp>
      <p:sp>
        <p:nvSpPr>
          <p:cNvPr id="3" name="Content Placeholder 2"/>
          <p:cNvSpPr>
            <a:spLocks noGrp="1"/>
          </p:cNvSpPr>
          <p:nvPr>
            <p:ph idx="1"/>
          </p:nvPr>
        </p:nvSpPr>
        <p:spPr/>
        <p:txBody>
          <a:bodyPr>
            <a:normAutofit/>
          </a:bodyPr>
          <a:lstStyle/>
          <a:p>
            <a:pPr marL="118872" indent="0">
              <a:lnSpc>
                <a:spcPct val="150000"/>
              </a:lnSpc>
              <a:buClrTx/>
              <a:buNone/>
            </a:pPr>
            <a:r>
              <a:rPr lang="id-ID" dirty="0"/>
              <a:t>One interviewee considered </a:t>
            </a:r>
            <a:r>
              <a:rPr lang="id-ID" b="1" dirty="0"/>
              <a:t>participant interaction</a:t>
            </a:r>
            <a:r>
              <a:rPr lang="id-ID" dirty="0"/>
              <a:t>:</a:t>
            </a:r>
          </a:p>
          <a:p>
            <a:pPr>
              <a:lnSpc>
                <a:spcPct val="150000"/>
              </a:lnSpc>
              <a:buClrTx/>
            </a:pPr>
            <a:r>
              <a:rPr lang="id-ID" dirty="0"/>
              <a:t>“</a:t>
            </a:r>
            <a:r>
              <a:rPr lang="en-US" dirty="0"/>
              <a:t>Students active learning, at which students can shares their experiences &amp; knowledge</a:t>
            </a:r>
            <a:r>
              <a:rPr lang="id-ID" dirty="0"/>
              <a:t>.”</a:t>
            </a:r>
            <a:endParaRPr lang="en-US" dirty="0"/>
          </a:p>
        </p:txBody>
      </p:sp>
    </p:spTree>
    <p:extLst>
      <p:ext uri="{BB962C8B-B14F-4D97-AF65-F5344CB8AC3E}">
        <p14:creationId xmlns:p14="http://schemas.microsoft.com/office/powerpoint/2010/main" val="1905587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RQ2: </a:t>
            </a:r>
            <a:r>
              <a:rPr lang="en-US" dirty="0"/>
              <a:t>What factors do instructors consider in designing their MOOC?</a:t>
            </a:r>
          </a:p>
        </p:txBody>
      </p:sp>
      <p:sp>
        <p:nvSpPr>
          <p:cNvPr id="3" name="Content Placeholder 2"/>
          <p:cNvSpPr>
            <a:spLocks noGrp="1"/>
          </p:cNvSpPr>
          <p:nvPr>
            <p:ph idx="1"/>
          </p:nvPr>
        </p:nvSpPr>
        <p:spPr>
          <a:xfrm>
            <a:off x="457200" y="1775191"/>
            <a:ext cx="8382000" cy="4625609"/>
          </a:xfrm>
        </p:spPr>
        <p:txBody>
          <a:bodyPr>
            <a:normAutofit/>
          </a:bodyPr>
          <a:lstStyle/>
          <a:p>
            <a:pPr marL="118872" indent="0">
              <a:buNone/>
            </a:pPr>
            <a:r>
              <a:rPr lang="id-ID" dirty="0"/>
              <a:t>One interviewee explained </a:t>
            </a:r>
            <a:r>
              <a:rPr lang="id-ID" b="1" dirty="0"/>
              <a:t>the ideal course structure, learning objective, and assessment</a:t>
            </a:r>
            <a:r>
              <a:rPr lang="id-ID" dirty="0"/>
              <a:t>:</a:t>
            </a:r>
          </a:p>
          <a:p>
            <a:pPr>
              <a:buClrTx/>
            </a:pPr>
            <a:r>
              <a:rPr lang="id-ID" dirty="0"/>
              <a:t>“</a:t>
            </a:r>
            <a:r>
              <a:rPr lang="en-US" dirty="0"/>
              <a:t>The main consideration for designing our MOOC is the inter-connectedness between four elements</a:t>
            </a:r>
            <a:r>
              <a:rPr lang="id-ID" dirty="0"/>
              <a:t>.</a:t>
            </a:r>
            <a:r>
              <a:rPr lang="en-US" dirty="0"/>
              <a:t> First the contents of each module, second the learning goals, third the ways of evaluating participants learning results, and fourth the timing or duration of each module.</a:t>
            </a:r>
            <a:r>
              <a:rPr lang="id-ID" dirty="0"/>
              <a:t>”</a:t>
            </a:r>
            <a:endParaRPr lang="en-US" dirty="0"/>
          </a:p>
        </p:txBody>
      </p:sp>
    </p:spTree>
    <p:extLst>
      <p:ext uri="{BB962C8B-B14F-4D97-AF65-F5344CB8AC3E}">
        <p14:creationId xmlns:p14="http://schemas.microsoft.com/office/powerpoint/2010/main" val="245199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Discussion &amp; Implication</a:t>
            </a:r>
            <a:endParaRPr lang="en-US" dirty="0"/>
          </a:p>
        </p:txBody>
      </p:sp>
      <p:sp>
        <p:nvSpPr>
          <p:cNvPr id="3" name="Content Placeholder 2"/>
          <p:cNvSpPr>
            <a:spLocks noGrp="1"/>
          </p:cNvSpPr>
          <p:nvPr>
            <p:ph idx="1"/>
          </p:nvPr>
        </p:nvSpPr>
        <p:spPr/>
        <p:txBody>
          <a:bodyPr>
            <a:normAutofit/>
          </a:bodyPr>
          <a:lstStyle/>
          <a:p>
            <a:pPr marL="0" indent="0">
              <a:buNone/>
            </a:pPr>
            <a:r>
              <a:rPr lang="id-ID" dirty="0">
                <a:solidFill>
                  <a:schemeClr val="tx1"/>
                </a:solidFill>
              </a:rPr>
              <a:t>There are 5 primary </a:t>
            </a:r>
            <a:r>
              <a:rPr lang="id-ID" b="1" dirty="0">
                <a:solidFill>
                  <a:schemeClr val="tx1"/>
                </a:solidFill>
              </a:rPr>
              <a:t>reasons</a:t>
            </a:r>
            <a:r>
              <a:rPr lang="id-ID" dirty="0">
                <a:solidFill>
                  <a:schemeClr val="tx1"/>
                </a:solidFill>
              </a:rPr>
              <a:t> for offering MOOCs:</a:t>
            </a:r>
          </a:p>
          <a:p>
            <a:pPr marL="292608" lvl="1" indent="0">
              <a:buNone/>
            </a:pPr>
            <a:r>
              <a:rPr lang="id-ID" dirty="0">
                <a:solidFill>
                  <a:schemeClr val="tx1"/>
                </a:solidFill>
              </a:rPr>
              <a:t>(1) </a:t>
            </a:r>
            <a:r>
              <a:rPr lang="en-US" dirty="0">
                <a:solidFill>
                  <a:schemeClr val="tx1"/>
                </a:solidFill>
              </a:rPr>
              <a:t>personal interest</a:t>
            </a:r>
            <a:r>
              <a:rPr lang="id-ID" dirty="0">
                <a:solidFill>
                  <a:schemeClr val="tx1"/>
                </a:solidFill>
              </a:rPr>
              <a:t> </a:t>
            </a:r>
            <a:r>
              <a:rPr lang="en-US" dirty="0">
                <a:solidFill>
                  <a:schemeClr val="tx1"/>
                </a:solidFill>
              </a:rPr>
              <a:t>(Hew &amp; Cheung, 2014)</a:t>
            </a:r>
            <a:endParaRPr lang="id-ID" dirty="0">
              <a:solidFill>
                <a:schemeClr val="tx1"/>
              </a:solidFill>
            </a:endParaRPr>
          </a:p>
          <a:p>
            <a:pPr marL="292608" lvl="1" indent="0">
              <a:buNone/>
            </a:pPr>
            <a:r>
              <a:rPr lang="id-ID" dirty="0">
                <a:solidFill>
                  <a:schemeClr val="tx1"/>
                </a:solidFill>
              </a:rPr>
              <a:t>(2) </a:t>
            </a:r>
            <a:r>
              <a:rPr lang="en-US" dirty="0">
                <a:solidFill>
                  <a:schemeClr val="tx1"/>
                </a:solidFill>
              </a:rPr>
              <a:t>research purposes</a:t>
            </a:r>
            <a:r>
              <a:rPr lang="id-ID" dirty="0">
                <a:solidFill>
                  <a:schemeClr val="tx1"/>
                </a:solidFill>
              </a:rPr>
              <a:t> </a:t>
            </a:r>
            <a:r>
              <a:rPr lang="en-US" dirty="0">
                <a:solidFill>
                  <a:schemeClr val="tx1"/>
                </a:solidFill>
              </a:rPr>
              <a:t>(</a:t>
            </a:r>
            <a:r>
              <a:rPr lang="en-US" dirty="0" err="1">
                <a:solidFill>
                  <a:schemeClr val="tx1"/>
                </a:solidFill>
              </a:rPr>
              <a:t>Fadzil</a:t>
            </a:r>
            <a:r>
              <a:rPr lang="en-US" dirty="0">
                <a:solidFill>
                  <a:schemeClr val="tx1"/>
                </a:solidFill>
              </a:rPr>
              <a:t> et al., 2015; </a:t>
            </a:r>
            <a:r>
              <a:rPr lang="en-US" dirty="0" err="1">
                <a:solidFill>
                  <a:schemeClr val="tx1"/>
                </a:solidFill>
              </a:rPr>
              <a:t>Teplechuk</a:t>
            </a:r>
            <a:r>
              <a:rPr lang="en-US" dirty="0">
                <a:solidFill>
                  <a:schemeClr val="tx1"/>
                </a:solidFill>
              </a:rPr>
              <a:t>, 2013)</a:t>
            </a:r>
            <a:endParaRPr lang="id-ID" dirty="0">
              <a:solidFill>
                <a:schemeClr val="tx1"/>
              </a:solidFill>
            </a:endParaRPr>
          </a:p>
          <a:p>
            <a:pPr marL="292608" lvl="1" indent="0">
              <a:buNone/>
            </a:pPr>
            <a:r>
              <a:rPr lang="id-ID" dirty="0">
                <a:solidFill>
                  <a:schemeClr val="tx1"/>
                </a:solidFill>
              </a:rPr>
              <a:t>(3) </a:t>
            </a:r>
            <a:r>
              <a:rPr lang="en-US" dirty="0">
                <a:solidFill>
                  <a:schemeClr val="tx1"/>
                </a:solidFill>
              </a:rPr>
              <a:t>experience teaching a large online course</a:t>
            </a:r>
            <a:r>
              <a:rPr lang="id-ID" dirty="0">
                <a:solidFill>
                  <a:schemeClr val="tx1"/>
                </a:solidFill>
              </a:rPr>
              <a:t> </a:t>
            </a:r>
            <a:r>
              <a:rPr lang="en-US" dirty="0">
                <a:solidFill>
                  <a:schemeClr val="tx1"/>
                </a:solidFill>
              </a:rPr>
              <a:t>(Hew &amp; Cheung, 2014) </a:t>
            </a:r>
            <a:endParaRPr lang="id-ID" dirty="0">
              <a:solidFill>
                <a:schemeClr val="tx1"/>
              </a:solidFill>
            </a:endParaRPr>
          </a:p>
          <a:p>
            <a:pPr marL="292608" lvl="1" indent="0">
              <a:buNone/>
            </a:pPr>
            <a:r>
              <a:rPr lang="en-US" dirty="0">
                <a:solidFill>
                  <a:schemeClr val="tx1"/>
                </a:solidFill>
              </a:rPr>
              <a:t>(4) institutional encouragement</a:t>
            </a:r>
            <a:r>
              <a:rPr lang="id-ID" dirty="0">
                <a:solidFill>
                  <a:schemeClr val="tx1"/>
                </a:solidFill>
              </a:rPr>
              <a:t> </a:t>
            </a:r>
            <a:r>
              <a:rPr lang="en-US" dirty="0">
                <a:solidFill>
                  <a:schemeClr val="tx1"/>
                </a:solidFill>
              </a:rPr>
              <a:t>(</a:t>
            </a:r>
            <a:r>
              <a:rPr lang="en-US" dirty="0" err="1">
                <a:solidFill>
                  <a:schemeClr val="tx1"/>
                </a:solidFill>
              </a:rPr>
              <a:t>Teplechuk</a:t>
            </a:r>
            <a:r>
              <a:rPr lang="en-US" dirty="0">
                <a:solidFill>
                  <a:schemeClr val="tx1"/>
                </a:solidFill>
              </a:rPr>
              <a:t>, 2013)</a:t>
            </a:r>
            <a:endParaRPr lang="id-ID" dirty="0">
              <a:solidFill>
                <a:schemeClr val="tx1"/>
              </a:solidFill>
            </a:endParaRPr>
          </a:p>
          <a:p>
            <a:pPr marL="292608" lvl="1" indent="0">
              <a:buNone/>
            </a:pPr>
            <a:r>
              <a:rPr lang="en-US" dirty="0">
                <a:solidFill>
                  <a:schemeClr val="tx1"/>
                </a:solidFill>
              </a:rPr>
              <a:t>(5) </a:t>
            </a:r>
            <a:r>
              <a:rPr lang="id-ID" dirty="0">
                <a:solidFill>
                  <a:schemeClr val="tx1"/>
                </a:solidFill>
              </a:rPr>
              <a:t>a</a:t>
            </a:r>
            <a:r>
              <a:rPr lang="en-US" dirty="0" err="1">
                <a:solidFill>
                  <a:schemeClr val="tx1"/>
                </a:solidFill>
              </a:rPr>
              <a:t>ltruism</a:t>
            </a:r>
            <a:r>
              <a:rPr lang="id-ID" dirty="0">
                <a:solidFill>
                  <a:schemeClr val="tx1"/>
                </a:solidFill>
              </a:rPr>
              <a:t> (Wong, 2016)</a:t>
            </a:r>
            <a:r>
              <a:rPr lang="en-US" dirty="0">
                <a:solidFill>
                  <a:schemeClr val="tx1"/>
                </a:solidFill>
              </a:rPr>
              <a:t>. </a:t>
            </a:r>
            <a:endParaRPr lang="id-ID" dirty="0">
              <a:solidFill>
                <a:schemeClr val="tx1"/>
              </a:solidFill>
            </a:endParaRPr>
          </a:p>
        </p:txBody>
      </p:sp>
    </p:spTree>
    <p:extLst>
      <p:ext uri="{BB962C8B-B14F-4D97-AF65-F5344CB8AC3E}">
        <p14:creationId xmlns:p14="http://schemas.microsoft.com/office/powerpoint/2010/main" val="12388429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Discussion &amp; Implication</a:t>
            </a:r>
            <a:endParaRPr lang="en-US" dirty="0"/>
          </a:p>
        </p:txBody>
      </p:sp>
      <p:sp>
        <p:nvSpPr>
          <p:cNvPr id="3" name="Content Placeholder 2"/>
          <p:cNvSpPr>
            <a:spLocks noGrp="1"/>
          </p:cNvSpPr>
          <p:nvPr>
            <p:ph idx="1"/>
          </p:nvPr>
        </p:nvSpPr>
        <p:spPr/>
        <p:txBody>
          <a:bodyPr/>
          <a:lstStyle/>
          <a:p>
            <a:pPr>
              <a:buClrTx/>
            </a:pPr>
            <a:r>
              <a:rPr lang="id-ID" dirty="0"/>
              <a:t>MOOCs design considered inter-connected factors </a:t>
            </a:r>
          </a:p>
          <a:p>
            <a:pPr>
              <a:buClrTx/>
            </a:pPr>
            <a:r>
              <a:rPr lang="id-ID" dirty="0"/>
              <a:t>Content, pedagogy, and supports are among the main factors of MOOC design consideration (ideal vs reality)</a:t>
            </a:r>
          </a:p>
          <a:p>
            <a:pPr>
              <a:buClrTx/>
            </a:pPr>
            <a:r>
              <a:rPr lang="id-ID" dirty="0"/>
              <a:t>Cross-cultural needs </a:t>
            </a:r>
            <a:r>
              <a:rPr lang="id-ID" dirty="0">
                <a:sym typeface="Wingdings" panose="05000000000000000000" pitchFamily="2" charset="2"/>
              </a:rPr>
              <a:t> application context, culture and language, </a:t>
            </a:r>
            <a:r>
              <a:rPr lang="en-US" dirty="0">
                <a:sym typeface="Wingdings" panose="05000000000000000000" pitchFamily="2" charset="2"/>
              </a:rPr>
              <a:t>and </a:t>
            </a:r>
            <a:r>
              <a:rPr lang="id-ID" dirty="0">
                <a:sym typeface="Wingdings" panose="05000000000000000000" pitchFamily="2" charset="2"/>
              </a:rPr>
              <a:t>participant characteristics (</a:t>
            </a:r>
            <a:r>
              <a:rPr lang="en-US" dirty="0"/>
              <a:t>Mercado, </a:t>
            </a:r>
            <a:r>
              <a:rPr lang="en-US" dirty="0" err="1"/>
              <a:t>Parboteeah</a:t>
            </a:r>
            <a:r>
              <a:rPr lang="en-US" dirty="0"/>
              <a:t>, &amp; Zhao,</a:t>
            </a:r>
            <a:r>
              <a:rPr lang="id-ID" dirty="0"/>
              <a:t> 2004</a:t>
            </a:r>
            <a:r>
              <a:rPr lang="id-ID" dirty="0">
                <a:sym typeface="Wingdings" panose="05000000000000000000" pitchFamily="2" charset="2"/>
              </a:rPr>
              <a:t>)</a:t>
            </a:r>
            <a:endParaRPr lang="en-US" dirty="0"/>
          </a:p>
        </p:txBody>
      </p:sp>
    </p:spTree>
    <p:extLst>
      <p:ext uri="{BB962C8B-B14F-4D97-AF65-F5344CB8AC3E}">
        <p14:creationId xmlns:p14="http://schemas.microsoft.com/office/powerpoint/2010/main" val="2253359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400" dirty="0"/>
              <a:t>Limitation &amp; Future Direction</a:t>
            </a:r>
            <a:endParaRPr lang="en-US" sz="4400" dirty="0"/>
          </a:p>
        </p:txBody>
      </p:sp>
      <p:sp>
        <p:nvSpPr>
          <p:cNvPr id="3" name="Content Placeholder 2"/>
          <p:cNvSpPr>
            <a:spLocks noGrp="1"/>
          </p:cNvSpPr>
          <p:nvPr>
            <p:ph idx="1"/>
          </p:nvPr>
        </p:nvSpPr>
        <p:spPr>
          <a:xfrm>
            <a:off x="685800" y="1775191"/>
            <a:ext cx="8001000" cy="4625609"/>
          </a:xfrm>
        </p:spPr>
        <p:txBody>
          <a:bodyPr>
            <a:normAutofit fontScale="92500" lnSpcReduction="10000"/>
          </a:bodyPr>
          <a:lstStyle/>
          <a:p>
            <a:pPr marL="457200" indent="-457200">
              <a:buClrTx/>
              <a:buFont typeface="Wingdings" panose="05000000000000000000" pitchFamily="2" charset="2"/>
              <a:buChar char="§"/>
            </a:pPr>
            <a:r>
              <a:rPr lang="id-ID" dirty="0">
                <a:solidFill>
                  <a:schemeClr val="tx1"/>
                </a:solidFill>
              </a:rPr>
              <a:t>The</a:t>
            </a:r>
            <a:r>
              <a:rPr lang="en-US" dirty="0">
                <a:solidFill>
                  <a:schemeClr val="tx1"/>
                </a:solidFill>
              </a:rPr>
              <a:t> MOOC course design strategies</a:t>
            </a:r>
            <a:r>
              <a:rPr lang="id-ID" dirty="0">
                <a:solidFill>
                  <a:schemeClr val="tx1"/>
                </a:solidFill>
              </a:rPr>
              <a:t> is approached from</a:t>
            </a:r>
            <a:r>
              <a:rPr lang="en-US" dirty="0">
                <a:solidFill>
                  <a:schemeClr val="tx1"/>
                </a:solidFill>
              </a:rPr>
              <a:t> </a:t>
            </a:r>
            <a:r>
              <a:rPr lang="en-US" b="1" dirty="0">
                <a:solidFill>
                  <a:schemeClr val="tx1"/>
                </a:solidFill>
              </a:rPr>
              <a:t>the perspectives of instructors</a:t>
            </a:r>
            <a:r>
              <a:rPr lang="en-US" dirty="0">
                <a:solidFill>
                  <a:schemeClr val="tx1"/>
                </a:solidFill>
              </a:rPr>
              <a:t>. </a:t>
            </a:r>
            <a:endParaRPr lang="id-ID" dirty="0">
              <a:solidFill>
                <a:schemeClr val="tx1"/>
              </a:solidFill>
            </a:endParaRPr>
          </a:p>
          <a:p>
            <a:pPr marL="292608" lvl="1" indent="0">
              <a:buNone/>
            </a:pPr>
            <a:r>
              <a:rPr lang="id-ID" dirty="0">
                <a:solidFill>
                  <a:schemeClr val="tx1"/>
                </a:solidFill>
                <a:sym typeface="Wingdings" panose="05000000000000000000" pitchFamily="2" charset="2"/>
              </a:rPr>
              <a:t></a:t>
            </a:r>
            <a:r>
              <a:rPr lang="id-ID" dirty="0">
                <a:solidFill>
                  <a:schemeClr val="tx1"/>
                </a:solidFill>
              </a:rPr>
              <a:t>Expand </a:t>
            </a:r>
            <a:r>
              <a:rPr lang="en-US" dirty="0">
                <a:solidFill>
                  <a:schemeClr val="tx1"/>
                </a:solidFill>
              </a:rPr>
              <a:t>these findings by </a:t>
            </a:r>
            <a:r>
              <a:rPr lang="en-US" b="1" dirty="0">
                <a:solidFill>
                  <a:schemeClr val="tx1"/>
                </a:solidFill>
              </a:rPr>
              <a:t>adding more perspectives </a:t>
            </a:r>
            <a:r>
              <a:rPr lang="id-ID" dirty="0">
                <a:solidFill>
                  <a:schemeClr val="tx1"/>
                </a:solidFill>
              </a:rPr>
              <a:t>(e.g., </a:t>
            </a:r>
            <a:r>
              <a:rPr lang="en-US" dirty="0">
                <a:solidFill>
                  <a:schemeClr val="tx1"/>
                </a:solidFill>
              </a:rPr>
              <a:t>students, affiliated institutions, </a:t>
            </a:r>
            <a:r>
              <a:rPr lang="id-ID" dirty="0">
                <a:solidFill>
                  <a:schemeClr val="tx1"/>
                </a:solidFill>
              </a:rPr>
              <a:t>or </a:t>
            </a:r>
            <a:r>
              <a:rPr lang="en-US" dirty="0">
                <a:solidFill>
                  <a:schemeClr val="tx1"/>
                </a:solidFill>
              </a:rPr>
              <a:t>MOOC providers</a:t>
            </a:r>
            <a:r>
              <a:rPr lang="id-ID" dirty="0">
                <a:solidFill>
                  <a:schemeClr val="tx1"/>
                </a:solidFill>
              </a:rPr>
              <a:t>)</a:t>
            </a:r>
            <a:r>
              <a:rPr lang="en-US" dirty="0">
                <a:solidFill>
                  <a:schemeClr val="tx1"/>
                </a:solidFill>
              </a:rPr>
              <a:t>. </a:t>
            </a:r>
            <a:endParaRPr lang="id-ID" dirty="0">
              <a:solidFill>
                <a:schemeClr val="tx1"/>
              </a:solidFill>
            </a:endParaRPr>
          </a:p>
          <a:p>
            <a:pPr marL="457200" indent="-457200">
              <a:buAutoNum type="arabicParenBoth"/>
            </a:pPr>
            <a:endParaRPr lang="id-ID" dirty="0">
              <a:solidFill>
                <a:schemeClr val="tx1"/>
              </a:solidFill>
            </a:endParaRPr>
          </a:p>
          <a:p>
            <a:pPr marL="457200" indent="-457200">
              <a:buClrTx/>
            </a:pPr>
            <a:r>
              <a:rPr lang="id-ID" dirty="0">
                <a:solidFill>
                  <a:schemeClr val="tx1"/>
                </a:solidFill>
              </a:rPr>
              <a:t>T</a:t>
            </a:r>
            <a:r>
              <a:rPr lang="en-US" dirty="0">
                <a:solidFill>
                  <a:schemeClr val="tx1"/>
                </a:solidFill>
              </a:rPr>
              <a:t>his study only focuses on MOOCs developed by </a:t>
            </a:r>
            <a:r>
              <a:rPr lang="en-US" b="1" dirty="0">
                <a:solidFill>
                  <a:schemeClr val="tx1"/>
                </a:solidFill>
              </a:rPr>
              <a:t>Indonesian and Malaysian instructors</a:t>
            </a:r>
            <a:r>
              <a:rPr lang="en-US" dirty="0">
                <a:solidFill>
                  <a:schemeClr val="tx1"/>
                </a:solidFill>
              </a:rPr>
              <a:t>. </a:t>
            </a:r>
            <a:endParaRPr lang="id-ID" dirty="0">
              <a:solidFill>
                <a:schemeClr val="tx1"/>
              </a:solidFill>
            </a:endParaRPr>
          </a:p>
          <a:p>
            <a:pPr marL="292608" lvl="1" indent="0">
              <a:buClrTx/>
              <a:buNone/>
            </a:pPr>
            <a:r>
              <a:rPr lang="id-ID" dirty="0">
                <a:solidFill>
                  <a:schemeClr val="tx1"/>
                </a:solidFill>
                <a:sym typeface="Wingdings" panose="05000000000000000000" pitchFamily="2" charset="2"/>
              </a:rPr>
              <a:t></a:t>
            </a:r>
            <a:r>
              <a:rPr lang="id-ID" dirty="0">
                <a:solidFill>
                  <a:schemeClr val="tx1"/>
                </a:solidFill>
              </a:rPr>
              <a:t>An </a:t>
            </a:r>
            <a:r>
              <a:rPr lang="en-US" dirty="0">
                <a:solidFill>
                  <a:schemeClr val="tx1"/>
                </a:solidFill>
              </a:rPr>
              <a:t>opportunity </a:t>
            </a:r>
            <a:r>
              <a:rPr lang="en-US" b="1" dirty="0">
                <a:solidFill>
                  <a:schemeClr val="tx1"/>
                </a:solidFill>
              </a:rPr>
              <a:t>to extend the study to a bigger context</a:t>
            </a:r>
            <a:r>
              <a:rPr lang="en-US" dirty="0">
                <a:solidFill>
                  <a:schemeClr val="tx1"/>
                </a:solidFill>
              </a:rPr>
              <a:t> </a:t>
            </a:r>
            <a:r>
              <a:rPr lang="id-ID" dirty="0">
                <a:solidFill>
                  <a:schemeClr val="tx1"/>
                </a:solidFill>
              </a:rPr>
              <a:t>(e.g., SE</a:t>
            </a:r>
            <a:r>
              <a:rPr lang="en-US" dirty="0">
                <a:solidFill>
                  <a:schemeClr val="tx1"/>
                </a:solidFill>
              </a:rPr>
              <a:t> Asia</a:t>
            </a:r>
            <a:r>
              <a:rPr lang="id-ID" dirty="0">
                <a:solidFill>
                  <a:schemeClr val="tx1"/>
                </a:solidFill>
              </a:rPr>
              <a:t>, Asia, </a:t>
            </a:r>
            <a:r>
              <a:rPr lang="en-US" dirty="0"/>
              <a:t>or </a:t>
            </a:r>
            <a:r>
              <a:rPr lang="en-US" dirty="0">
                <a:solidFill>
                  <a:schemeClr val="tx1"/>
                </a:solidFill>
              </a:rPr>
              <a:t>world community</a:t>
            </a:r>
            <a:r>
              <a:rPr lang="id-ID" dirty="0">
                <a:solidFill>
                  <a:schemeClr val="tx1"/>
                </a:solidFill>
              </a:rPr>
              <a:t>)</a:t>
            </a:r>
            <a:r>
              <a:rPr lang="en-US" dirty="0">
                <a:solidFill>
                  <a:schemeClr val="tx1"/>
                </a:solidFill>
              </a:rPr>
              <a:t>. </a:t>
            </a:r>
          </a:p>
        </p:txBody>
      </p:sp>
    </p:spTree>
    <p:extLst>
      <p:ext uri="{BB962C8B-B14F-4D97-AF65-F5344CB8AC3E}">
        <p14:creationId xmlns:p14="http://schemas.microsoft.com/office/powerpoint/2010/main" val="21855819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References</a:t>
            </a:r>
            <a:endParaRPr lang="en-US" dirty="0"/>
          </a:p>
        </p:txBody>
      </p:sp>
      <p:sp>
        <p:nvSpPr>
          <p:cNvPr id="3" name="Content Placeholder 2"/>
          <p:cNvSpPr>
            <a:spLocks noGrp="1"/>
          </p:cNvSpPr>
          <p:nvPr>
            <p:ph idx="1"/>
          </p:nvPr>
        </p:nvSpPr>
        <p:spPr>
          <a:xfrm>
            <a:off x="457200" y="1600200"/>
            <a:ext cx="8229600" cy="4648200"/>
          </a:xfrm>
        </p:spPr>
        <p:txBody>
          <a:bodyPr>
            <a:noAutofit/>
          </a:bodyPr>
          <a:lstStyle/>
          <a:p>
            <a:pPr marL="171450" indent="-171450"/>
            <a:r>
              <a:rPr lang="en-US" sz="1200" dirty="0">
                <a:solidFill>
                  <a:schemeClr val="tx1"/>
                </a:solidFill>
              </a:rPr>
              <a:t>Abas, Z. W. (2015). The </a:t>
            </a:r>
            <a:r>
              <a:rPr lang="en-US" sz="1200" dirty="0" err="1">
                <a:solidFill>
                  <a:schemeClr val="tx1"/>
                </a:solidFill>
              </a:rPr>
              <a:t>glocalization</a:t>
            </a:r>
            <a:r>
              <a:rPr lang="en-US" sz="1200" dirty="0">
                <a:solidFill>
                  <a:schemeClr val="tx1"/>
                </a:solidFill>
              </a:rPr>
              <a:t> of MOOCs in southeast Asia. </a:t>
            </a:r>
            <a:r>
              <a:rPr lang="en-US" sz="1200" i="1" dirty="0">
                <a:solidFill>
                  <a:schemeClr val="tx1"/>
                </a:solidFill>
              </a:rPr>
              <a:t>Bonk, Lee, Reeves, &amp; Reynolds (Ed.), MOOCs and open education: Around the world</a:t>
            </a:r>
            <a:r>
              <a:rPr lang="en-US" sz="1200" dirty="0">
                <a:solidFill>
                  <a:schemeClr val="tx1"/>
                </a:solidFill>
              </a:rPr>
              <a:t>, 232-242.</a:t>
            </a:r>
          </a:p>
          <a:p>
            <a:pPr marL="171450" indent="-171450"/>
            <a:r>
              <a:rPr lang="en-US" sz="1200" dirty="0">
                <a:solidFill>
                  <a:schemeClr val="tx1"/>
                </a:solidFill>
              </a:rPr>
              <a:t>Anderson, Terry. (2013). “Promise and/or peril: MOOCs and open and distance education.” Retrieved on April 26, 2017 from  </a:t>
            </a:r>
          </a:p>
          <a:p>
            <a:pPr marL="171450" indent="-171450"/>
            <a:r>
              <a:rPr lang="en-US" sz="1200" u="sng" dirty="0">
                <a:solidFill>
                  <a:schemeClr val="tx1"/>
                </a:solidFill>
                <a:hlinkClick r:id="rId2"/>
              </a:rPr>
              <a:t>http://www.col.org/SiteCollectionDocuments/MOOCsPromisePeril_Anderson.pdf</a:t>
            </a:r>
            <a:endParaRPr lang="id-ID" sz="1200" u="sng" dirty="0">
              <a:solidFill>
                <a:schemeClr val="tx1"/>
              </a:solidFill>
            </a:endParaRPr>
          </a:p>
          <a:p>
            <a:pPr marL="171450" indent="-171450"/>
            <a:r>
              <a:rPr lang="en-US" sz="1200" dirty="0"/>
              <a:t>Creswell, J. W. (1999). Mixed-method research: Introduction and application. </a:t>
            </a:r>
            <a:r>
              <a:rPr lang="en-US" sz="1200" i="1" dirty="0"/>
              <a:t>Handbook of educational policy</a:t>
            </a:r>
            <a:r>
              <a:rPr lang="en-US" sz="1200" dirty="0"/>
              <a:t>, 455-472.</a:t>
            </a:r>
          </a:p>
          <a:p>
            <a:pPr marL="171450" indent="-171450"/>
            <a:r>
              <a:rPr lang="en-US" sz="1200" dirty="0" err="1"/>
              <a:t>Fadzil</a:t>
            </a:r>
            <a:r>
              <a:rPr lang="en-US" sz="1200" dirty="0"/>
              <a:t>, M., Latif, L. A., &amp; </a:t>
            </a:r>
            <a:r>
              <a:rPr lang="en-US" sz="1200" dirty="0" err="1"/>
              <a:t>Munira</a:t>
            </a:r>
            <a:r>
              <a:rPr lang="en-US" sz="1200" dirty="0"/>
              <a:t>, T. A. M. (2015). MOOCs in Malaysia: A preliminary case study. </a:t>
            </a:r>
            <a:r>
              <a:rPr lang="en-US" sz="1200" i="1" dirty="0"/>
              <a:t>MOOCs in Malaysia: a preliminary case study</a:t>
            </a:r>
            <a:r>
              <a:rPr lang="en-US" sz="1200" dirty="0"/>
              <a:t>. Retrieved from: </a:t>
            </a:r>
            <a:r>
              <a:rPr lang="en-US" sz="1200" dirty="0">
                <a:hlinkClick r:id="rId3"/>
              </a:rPr>
              <a:t>http://library.oum.edu.my/repository/1022/1/library-document-1022.pdf</a:t>
            </a:r>
            <a:endParaRPr lang="id-ID" sz="1200" dirty="0"/>
          </a:p>
          <a:p>
            <a:pPr marL="171450" indent="-171450"/>
            <a:r>
              <a:rPr lang="en-US" sz="1200" dirty="0"/>
              <a:t>Hew, K. F., &amp; Cheung, W. S. (2014). Students’ and instructors’ use of massive open online courses (MOOCs): Motivations and challenges. </a:t>
            </a:r>
            <a:r>
              <a:rPr lang="en-US" sz="1200" i="1" dirty="0"/>
              <a:t>Educational Research Review</a:t>
            </a:r>
            <a:r>
              <a:rPr lang="en-US" sz="1200" dirty="0"/>
              <a:t>, </a:t>
            </a:r>
            <a:r>
              <a:rPr lang="en-US" sz="1200" i="1" dirty="0"/>
              <a:t>12</a:t>
            </a:r>
            <a:r>
              <a:rPr lang="en-US" sz="1200" dirty="0"/>
              <a:t>, 45-58.</a:t>
            </a:r>
          </a:p>
          <a:p>
            <a:pPr marL="171450" indent="-171450"/>
            <a:r>
              <a:rPr lang="en-US" sz="1200" dirty="0"/>
              <a:t>Israel, M. J. (2015). Effectiveness of Integrating MOOCs in Traditional Classrooms for Undergraduate Students. </a:t>
            </a:r>
            <a:r>
              <a:rPr lang="en-US" sz="1200" i="1" dirty="0"/>
              <a:t>International Review of Research in Open and Distributed Learning</a:t>
            </a:r>
            <a:r>
              <a:rPr lang="en-US" sz="1200" dirty="0"/>
              <a:t>, </a:t>
            </a:r>
            <a:r>
              <a:rPr lang="en-US" sz="1200" i="1" dirty="0"/>
              <a:t>16</a:t>
            </a:r>
            <a:r>
              <a:rPr lang="en-US" sz="1200" dirty="0"/>
              <a:t>(5), 102–118. Retrieved from?</a:t>
            </a:r>
          </a:p>
          <a:p>
            <a:pPr marL="171450" indent="-171450"/>
            <a:r>
              <a:rPr lang="en-US" sz="1200" dirty="0" err="1"/>
              <a:t>McAuley</a:t>
            </a:r>
            <a:r>
              <a:rPr lang="en-US" sz="1200" dirty="0"/>
              <a:t>, A., Stewart, B., Siemens, G., &amp; Cormier, D. (2010). The MOOC model for digital practice. Retrieved from </a:t>
            </a:r>
            <a:r>
              <a:rPr lang="en-US" sz="1200" u="sng" dirty="0">
                <a:hlinkClick r:id="rId4"/>
              </a:rPr>
              <a:t>http://www.elearnspace.org/Articles/MOOC_Final.pdf</a:t>
            </a:r>
            <a:endParaRPr lang="id-ID" sz="1200" u="sng" dirty="0"/>
          </a:p>
          <a:p>
            <a:pPr marL="171450" indent="-171450"/>
            <a:r>
              <a:rPr lang="en-US" sz="1200" dirty="0"/>
              <a:t>Mercado, S., </a:t>
            </a:r>
            <a:r>
              <a:rPr lang="en-US" sz="1200" dirty="0" err="1"/>
              <a:t>Parboteeah</a:t>
            </a:r>
            <a:r>
              <a:rPr lang="en-US" sz="1200" dirty="0"/>
              <a:t>, K. P., &amp; Zhao, Y. (2004). On‐line course design and delivery: cross‐national considerations. </a:t>
            </a:r>
            <a:r>
              <a:rPr lang="en-US" sz="1200" i="1" dirty="0"/>
              <a:t>Strategic Change</a:t>
            </a:r>
            <a:r>
              <a:rPr lang="en-US" sz="1200" dirty="0"/>
              <a:t>, </a:t>
            </a:r>
            <a:r>
              <a:rPr lang="en-US" sz="1200" i="1" dirty="0"/>
              <a:t>13</a:t>
            </a:r>
            <a:r>
              <a:rPr lang="en-US" sz="1200" dirty="0"/>
              <a:t>(4), 183-192.</a:t>
            </a:r>
            <a:endParaRPr lang="id-ID" sz="1200" u="sng" dirty="0"/>
          </a:p>
          <a:p>
            <a:pPr marL="171450" indent="-171450"/>
            <a:r>
              <a:rPr lang="en-US" sz="1200" dirty="0" err="1"/>
              <a:t>Teplechuk</a:t>
            </a:r>
            <a:r>
              <a:rPr lang="en-US" sz="1200" dirty="0"/>
              <a:t>, E. (2013). </a:t>
            </a:r>
            <a:r>
              <a:rPr lang="en-US" sz="1200" i="1" dirty="0"/>
              <a:t>Emergent models of massive open online courses: an exploration of sustainable practices for MOOC institutions in the context of the launch of MOOCs at the University of Edinburgh</a:t>
            </a:r>
            <a:r>
              <a:rPr lang="en-US" sz="1200" dirty="0"/>
              <a:t>. MBA dissertation, University of Edinburgh.</a:t>
            </a:r>
          </a:p>
          <a:p>
            <a:pPr marL="171450" indent="-171450"/>
            <a:r>
              <a:rPr lang="en-US" sz="1200" dirty="0"/>
              <a:t>Wong, B. T. (2016). Factors leading to effective teaching of MOOCs. </a:t>
            </a:r>
            <a:r>
              <a:rPr lang="en-US" sz="1200" i="1" dirty="0"/>
              <a:t>Asian Association of Open Universities Journal</a:t>
            </a:r>
            <a:r>
              <a:rPr lang="en-US" sz="1200" dirty="0"/>
              <a:t>, </a:t>
            </a:r>
            <a:r>
              <a:rPr lang="en-US" sz="1200" i="1" dirty="0"/>
              <a:t>11</a:t>
            </a:r>
            <a:r>
              <a:rPr lang="en-US" sz="1200" dirty="0"/>
              <a:t>(1), 105-118.</a:t>
            </a:r>
          </a:p>
          <a:p>
            <a:pPr marL="171450" indent="-171450"/>
            <a:r>
              <a:rPr lang="en-US" sz="1200" dirty="0"/>
              <a:t>Zhu, M., Sari, A. </a:t>
            </a:r>
            <a:r>
              <a:rPr lang="id-ID" sz="1200" dirty="0"/>
              <a:t>&amp; Lee, M. M. </a:t>
            </a:r>
            <a:r>
              <a:rPr lang="en-US" sz="1200" dirty="0"/>
              <a:t>(</a:t>
            </a:r>
            <a:r>
              <a:rPr lang="id-ID" sz="1200" dirty="0"/>
              <a:t>2018</a:t>
            </a:r>
            <a:r>
              <a:rPr lang="en-US" sz="1200" dirty="0"/>
              <a:t>). A Systematic Review of Research Methods and Topics of the Empirical MOOC Literature (2014-2016). </a:t>
            </a:r>
            <a:r>
              <a:rPr lang="en-US" sz="1200" i="1" dirty="0"/>
              <a:t>The Internet and Higher Education</a:t>
            </a:r>
            <a:r>
              <a:rPr lang="en-US" sz="1200" dirty="0"/>
              <a:t>.</a:t>
            </a:r>
          </a:p>
          <a:p>
            <a:pPr marL="171450" indent="-171450"/>
            <a:endParaRPr lang="en-US" sz="1200" dirty="0">
              <a:solidFill>
                <a:schemeClr val="tx1"/>
              </a:solidFill>
            </a:endParaRPr>
          </a:p>
          <a:p>
            <a:pPr marL="171450" indent="-171450"/>
            <a:endParaRPr lang="en-US" sz="1200" dirty="0">
              <a:solidFill>
                <a:schemeClr val="tx1"/>
              </a:solidFill>
            </a:endParaRPr>
          </a:p>
        </p:txBody>
      </p:sp>
    </p:spTree>
    <p:extLst>
      <p:ext uri="{BB962C8B-B14F-4D97-AF65-F5344CB8AC3E}">
        <p14:creationId xmlns:p14="http://schemas.microsoft.com/office/powerpoint/2010/main" val="17923184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76400"/>
            <a:ext cx="8229600" cy="1600200"/>
          </a:xfrm>
        </p:spPr>
        <p:txBody>
          <a:bodyPr>
            <a:normAutofit/>
          </a:bodyPr>
          <a:lstStyle/>
          <a:p>
            <a:pPr algn="ctr"/>
            <a:r>
              <a:rPr lang="id-ID" sz="8000" dirty="0">
                <a:solidFill>
                  <a:schemeClr val="tx1"/>
                </a:solidFill>
                <a:latin typeface="Brush Script MT" panose="03060802040406070304" pitchFamily="66" charset="0"/>
              </a:rPr>
              <a:t>Thank you.</a:t>
            </a:r>
            <a:endParaRPr lang="en-US" sz="8000" dirty="0">
              <a:solidFill>
                <a:schemeClr val="tx1"/>
              </a:solidFill>
              <a:latin typeface="Brush Script MT" panose="03060802040406070304" pitchFamily="66" charset="0"/>
            </a:endParaRPr>
          </a:p>
        </p:txBody>
      </p:sp>
      <p:sp>
        <p:nvSpPr>
          <p:cNvPr id="3" name="Content Placeholder 2"/>
          <p:cNvSpPr>
            <a:spLocks noGrp="1"/>
          </p:cNvSpPr>
          <p:nvPr>
            <p:ph idx="1"/>
          </p:nvPr>
        </p:nvSpPr>
        <p:spPr>
          <a:xfrm>
            <a:off x="457200" y="3124200"/>
            <a:ext cx="8229600" cy="3276600"/>
          </a:xfrm>
        </p:spPr>
        <p:txBody>
          <a:bodyPr>
            <a:normAutofit lnSpcReduction="10000"/>
          </a:bodyPr>
          <a:lstStyle/>
          <a:p>
            <a:pPr marL="0" indent="0" algn="ctr">
              <a:buNone/>
            </a:pPr>
            <a:r>
              <a:rPr lang="id-ID" sz="4400" b="1" dirty="0">
                <a:solidFill>
                  <a:schemeClr val="tx2"/>
                </a:solidFill>
              </a:rPr>
              <a:t>Questions and Comments?</a:t>
            </a:r>
          </a:p>
          <a:p>
            <a:pPr marL="0" indent="0" algn="ctr">
              <a:buNone/>
            </a:pPr>
            <a:endParaRPr lang="id-ID" sz="4400" b="1" dirty="0">
              <a:solidFill>
                <a:schemeClr val="tx2"/>
              </a:solidFill>
            </a:endParaRPr>
          </a:p>
          <a:p>
            <a:pPr marL="0" indent="0">
              <a:buNone/>
            </a:pPr>
            <a:endParaRPr lang="id-ID" sz="3000" b="1" dirty="0">
              <a:solidFill>
                <a:schemeClr val="tx2"/>
              </a:solidFill>
            </a:endParaRPr>
          </a:p>
          <a:p>
            <a:pPr marL="0" indent="0" algn="ctr">
              <a:buNone/>
            </a:pPr>
            <a:r>
              <a:rPr lang="id-ID" sz="3000" b="1" dirty="0">
                <a:solidFill>
                  <a:schemeClr val="accent5">
                    <a:lumMod val="75000"/>
                  </a:schemeClr>
                </a:solidFill>
                <a:latin typeface="Nyala" panose="02000504070300020003" pitchFamily="2" charset="0"/>
              </a:rPr>
              <a:t>Annisa R. Sari	</a:t>
            </a:r>
            <a:r>
              <a:rPr lang="id-ID" sz="3000" b="1" dirty="0">
                <a:solidFill>
                  <a:schemeClr val="accent5">
                    <a:lumMod val="75000"/>
                  </a:schemeClr>
                </a:solidFill>
                <a:latin typeface="Nyala" panose="02000504070300020003" pitchFamily="2" charset="0"/>
                <a:hlinkClick r:id="rId2"/>
              </a:rPr>
              <a:t>annsari@iu.edu</a:t>
            </a:r>
            <a:endParaRPr lang="id-ID" sz="3000" b="1" dirty="0">
              <a:solidFill>
                <a:schemeClr val="accent5">
                  <a:lumMod val="75000"/>
                </a:schemeClr>
              </a:solidFill>
              <a:latin typeface="Nyala" panose="02000504070300020003" pitchFamily="2" charset="0"/>
            </a:endParaRPr>
          </a:p>
          <a:p>
            <a:pPr marL="0" indent="0" algn="ctr">
              <a:buNone/>
            </a:pPr>
            <a:r>
              <a:rPr lang="id-ID" sz="3000" b="1" dirty="0">
                <a:solidFill>
                  <a:schemeClr val="accent5">
                    <a:lumMod val="75000"/>
                  </a:schemeClr>
                </a:solidFill>
                <a:latin typeface="Nyala" panose="02000504070300020003" pitchFamily="2" charset="0"/>
              </a:rPr>
              <a:t>Curtis J. Bonk	</a:t>
            </a:r>
            <a:r>
              <a:rPr lang="id-ID" sz="3000" b="1" dirty="0">
                <a:solidFill>
                  <a:schemeClr val="accent5">
                    <a:lumMod val="75000"/>
                  </a:schemeClr>
                </a:solidFill>
                <a:latin typeface="Nyala" panose="02000504070300020003" pitchFamily="2" charset="0"/>
                <a:hlinkClick r:id="rId3"/>
              </a:rPr>
              <a:t>cjbonk@indiana.edu</a:t>
            </a:r>
            <a:r>
              <a:rPr lang="id-ID" sz="3000" b="1" dirty="0">
                <a:solidFill>
                  <a:schemeClr val="accent5">
                    <a:lumMod val="75000"/>
                  </a:schemeClr>
                </a:solidFill>
                <a:latin typeface="Nyala" panose="02000504070300020003" pitchFamily="2" charset="0"/>
              </a:rPr>
              <a:t> </a:t>
            </a:r>
          </a:p>
          <a:p>
            <a:pPr marL="0" indent="0" algn="ctr">
              <a:buNone/>
            </a:pPr>
            <a:r>
              <a:rPr lang="id-ID" sz="3000" b="1" dirty="0">
                <a:solidFill>
                  <a:schemeClr val="accent5">
                    <a:lumMod val="75000"/>
                  </a:schemeClr>
                </a:solidFill>
                <a:latin typeface="Nyala" panose="02000504070300020003" pitchFamily="2" charset="0"/>
              </a:rPr>
              <a:t>Meina Zhu		</a:t>
            </a:r>
            <a:r>
              <a:rPr lang="id-ID" sz="3000" b="1" dirty="0">
                <a:solidFill>
                  <a:schemeClr val="accent5">
                    <a:lumMod val="75000"/>
                  </a:schemeClr>
                </a:solidFill>
                <a:latin typeface="Nyala" panose="02000504070300020003" pitchFamily="2" charset="0"/>
                <a:hlinkClick r:id="rId4"/>
              </a:rPr>
              <a:t>meinzhu@iu.edu</a:t>
            </a:r>
            <a:r>
              <a:rPr lang="id-ID" sz="3000" b="1" dirty="0">
                <a:solidFill>
                  <a:schemeClr val="accent5">
                    <a:lumMod val="75000"/>
                  </a:schemeClr>
                </a:solidFill>
                <a:latin typeface="Nyala" panose="02000504070300020003" pitchFamily="2" charset="0"/>
              </a:rPr>
              <a:t> </a:t>
            </a:r>
            <a:endParaRPr lang="en-US" sz="3000" b="1" dirty="0">
              <a:solidFill>
                <a:schemeClr val="accent5">
                  <a:lumMod val="75000"/>
                </a:schemeClr>
              </a:solidFill>
              <a:latin typeface="Nyala" panose="02000504070300020003" pitchFamily="2" charset="0"/>
            </a:endParaRPr>
          </a:p>
        </p:txBody>
      </p:sp>
    </p:spTree>
    <p:extLst>
      <p:ext uri="{BB962C8B-B14F-4D97-AF65-F5344CB8AC3E}">
        <p14:creationId xmlns:p14="http://schemas.microsoft.com/office/powerpoint/2010/main" val="2549026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Background</a:t>
            </a:r>
            <a:endParaRPr lang="en-US" dirty="0"/>
          </a:p>
        </p:txBody>
      </p:sp>
      <p:sp>
        <p:nvSpPr>
          <p:cNvPr id="3" name="Content Placeholder 2"/>
          <p:cNvSpPr>
            <a:spLocks noGrp="1"/>
          </p:cNvSpPr>
          <p:nvPr>
            <p:ph idx="1"/>
          </p:nvPr>
        </p:nvSpPr>
        <p:spPr/>
        <p:txBody>
          <a:bodyPr>
            <a:normAutofit lnSpcReduction="10000"/>
          </a:bodyPr>
          <a:lstStyle/>
          <a:p>
            <a:pPr>
              <a:buClrTx/>
            </a:pPr>
            <a:r>
              <a:rPr lang="id-ID" dirty="0">
                <a:solidFill>
                  <a:schemeClr val="tx1"/>
                </a:solidFill>
              </a:rPr>
              <a:t>The expansion of MOOCs in southeast Asia:</a:t>
            </a:r>
          </a:p>
          <a:p>
            <a:pPr marL="411480" lvl="1" indent="0">
              <a:lnSpc>
                <a:spcPct val="150000"/>
              </a:lnSpc>
              <a:buClrTx/>
              <a:buNone/>
            </a:pPr>
            <a:endParaRPr lang="en-US" dirty="0">
              <a:solidFill>
                <a:schemeClr val="tx1"/>
              </a:solidFill>
            </a:endParaRPr>
          </a:p>
          <a:p>
            <a:pPr marL="411480" lvl="1" indent="0">
              <a:lnSpc>
                <a:spcPct val="150000"/>
              </a:lnSpc>
              <a:buClrTx/>
              <a:buNone/>
            </a:pPr>
            <a:r>
              <a:rPr lang="en-US" dirty="0">
                <a:solidFill>
                  <a:schemeClr val="tx1"/>
                </a:solidFill>
              </a:rPr>
              <a:t>Indonesia, Malaysia, Singapore, Thailand, and the Philippines have begun to launch MOOCs, but the MOOCs in Indonesia and Malaysia are part of key “strategic government initiatives” (</a:t>
            </a:r>
            <a:r>
              <a:rPr lang="id-ID" dirty="0">
                <a:solidFill>
                  <a:schemeClr val="tx1"/>
                </a:solidFill>
              </a:rPr>
              <a:t>Abas, </a:t>
            </a:r>
            <a:r>
              <a:rPr lang="en-US" dirty="0">
                <a:solidFill>
                  <a:schemeClr val="tx1"/>
                </a:solidFill>
              </a:rPr>
              <a:t>2015, p. 233). </a:t>
            </a:r>
          </a:p>
        </p:txBody>
      </p:sp>
    </p:spTree>
    <p:extLst>
      <p:ext uri="{BB962C8B-B14F-4D97-AF65-F5344CB8AC3E}">
        <p14:creationId xmlns:p14="http://schemas.microsoft.com/office/powerpoint/2010/main" val="3302614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Literature Review</a:t>
            </a:r>
            <a:endParaRPr lang="en-US" dirty="0"/>
          </a:p>
        </p:txBody>
      </p:sp>
      <p:sp>
        <p:nvSpPr>
          <p:cNvPr id="3" name="Content Placeholder 2"/>
          <p:cNvSpPr>
            <a:spLocks noGrp="1"/>
          </p:cNvSpPr>
          <p:nvPr>
            <p:ph idx="1"/>
          </p:nvPr>
        </p:nvSpPr>
        <p:spPr/>
        <p:txBody>
          <a:bodyPr>
            <a:normAutofit fontScale="92500" lnSpcReduction="20000"/>
          </a:bodyPr>
          <a:lstStyle/>
          <a:p>
            <a:pPr>
              <a:buClrTx/>
            </a:pPr>
            <a:r>
              <a:rPr lang="en-US" dirty="0">
                <a:solidFill>
                  <a:schemeClr val="tx1"/>
                </a:solidFill>
              </a:rPr>
              <a:t>MOOCs have been characterized as an online course which is open to anyone who has internet access, based on self-motivated learning, and can be accessed anytime and anywhere (Israel, 2015). </a:t>
            </a:r>
            <a:endParaRPr lang="id-ID" dirty="0">
              <a:solidFill>
                <a:schemeClr val="tx1"/>
              </a:solidFill>
            </a:endParaRPr>
          </a:p>
          <a:p>
            <a:pPr>
              <a:buClrTx/>
            </a:pPr>
            <a:r>
              <a:rPr lang="en-US" dirty="0">
                <a:solidFill>
                  <a:schemeClr val="tx1"/>
                </a:solidFill>
              </a:rPr>
              <a:t>The openness </a:t>
            </a:r>
            <a:r>
              <a:rPr lang="id-ID" dirty="0">
                <a:solidFill>
                  <a:schemeClr val="tx1"/>
                </a:solidFill>
              </a:rPr>
              <a:t>= </a:t>
            </a:r>
            <a:r>
              <a:rPr lang="en-US" dirty="0">
                <a:solidFill>
                  <a:schemeClr val="tx1"/>
                </a:solidFill>
              </a:rPr>
              <a:t>no specific requirements regarding academic qualification, fees, and course completion (</a:t>
            </a:r>
            <a:r>
              <a:rPr lang="en-US" dirty="0" err="1">
                <a:solidFill>
                  <a:schemeClr val="tx1"/>
                </a:solidFill>
              </a:rPr>
              <a:t>McAuley</a:t>
            </a:r>
            <a:r>
              <a:rPr lang="en-US" dirty="0">
                <a:solidFill>
                  <a:schemeClr val="tx1"/>
                </a:solidFill>
              </a:rPr>
              <a:t> et al., 2010). </a:t>
            </a:r>
            <a:endParaRPr lang="id-ID" dirty="0">
              <a:solidFill>
                <a:schemeClr val="tx1"/>
              </a:solidFill>
            </a:endParaRPr>
          </a:p>
          <a:p>
            <a:pPr>
              <a:buClrTx/>
            </a:pPr>
            <a:r>
              <a:rPr lang="id-ID" dirty="0">
                <a:solidFill>
                  <a:schemeClr val="tx1"/>
                </a:solidFill>
              </a:rPr>
              <a:t>The </a:t>
            </a:r>
            <a:r>
              <a:rPr lang="en-US" dirty="0">
                <a:solidFill>
                  <a:schemeClr val="tx1"/>
                </a:solidFill>
              </a:rPr>
              <a:t>massiveness </a:t>
            </a:r>
            <a:r>
              <a:rPr lang="id-ID" dirty="0">
                <a:solidFill>
                  <a:schemeClr val="tx1"/>
                </a:solidFill>
              </a:rPr>
              <a:t>= </a:t>
            </a:r>
            <a:r>
              <a:rPr lang="en-US" dirty="0">
                <a:solidFill>
                  <a:schemeClr val="tx1"/>
                </a:solidFill>
              </a:rPr>
              <a:t>the large number of students, without creating extensive disruption on component parts or activities of the course</a:t>
            </a:r>
            <a:r>
              <a:rPr lang="id-ID" dirty="0">
                <a:solidFill>
                  <a:schemeClr val="tx1"/>
                </a:solidFill>
              </a:rPr>
              <a:t> (</a:t>
            </a:r>
            <a:r>
              <a:rPr lang="en-US" dirty="0">
                <a:solidFill>
                  <a:schemeClr val="tx1"/>
                </a:solidFill>
              </a:rPr>
              <a:t>Anderson</a:t>
            </a:r>
            <a:r>
              <a:rPr lang="id-ID" dirty="0">
                <a:solidFill>
                  <a:schemeClr val="tx1"/>
                </a:solidFill>
              </a:rPr>
              <a:t>, </a:t>
            </a:r>
            <a:r>
              <a:rPr lang="en-US" dirty="0">
                <a:solidFill>
                  <a:schemeClr val="tx1"/>
                </a:solidFill>
              </a:rPr>
              <a:t>2013) .</a:t>
            </a:r>
          </a:p>
        </p:txBody>
      </p:sp>
    </p:spTree>
    <p:extLst>
      <p:ext uri="{BB962C8B-B14F-4D97-AF65-F5344CB8AC3E}">
        <p14:creationId xmlns:p14="http://schemas.microsoft.com/office/powerpoint/2010/main" val="2660235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Research Questions</a:t>
            </a:r>
            <a:endParaRPr lang="en-US" dirty="0"/>
          </a:p>
        </p:txBody>
      </p:sp>
      <p:sp>
        <p:nvSpPr>
          <p:cNvPr id="3" name="Content Placeholder 2"/>
          <p:cNvSpPr>
            <a:spLocks noGrp="1"/>
          </p:cNvSpPr>
          <p:nvPr>
            <p:ph idx="1"/>
          </p:nvPr>
        </p:nvSpPr>
        <p:spPr/>
        <p:txBody>
          <a:bodyPr/>
          <a:lstStyle/>
          <a:p>
            <a:pPr marL="118872" indent="0">
              <a:buNone/>
            </a:pPr>
            <a:r>
              <a:rPr lang="en-US" dirty="0"/>
              <a:t>1. What are the instructors’ reasons to offer MOOC?</a:t>
            </a:r>
          </a:p>
          <a:p>
            <a:pPr marL="118872" indent="0">
              <a:buNone/>
            </a:pPr>
            <a:endParaRPr lang="id-ID" dirty="0"/>
          </a:p>
          <a:p>
            <a:pPr marL="118872" indent="0">
              <a:buNone/>
            </a:pPr>
            <a:r>
              <a:rPr lang="en-US" dirty="0"/>
              <a:t>2. What factors do instructors consider in designing their MOOC?</a:t>
            </a:r>
          </a:p>
          <a:p>
            <a:endParaRPr lang="en-US" dirty="0"/>
          </a:p>
        </p:txBody>
      </p:sp>
    </p:spTree>
    <p:extLst>
      <p:ext uri="{BB962C8B-B14F-4D97-AF65-F5344CB8AC3E}">
        <p14:creationId xmlns:p14="http://schemas.microsoft.com/office/powerpoint/2010/main" val="2673483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chemeClr val="accent1"/>
                </a:solidFill>
              </a:rPr>
              <a:t>Method</a:t>
            </a:r>
            <a:endParaRPr lang="en-US" dirty="0">
              <a:solidFill>
                <a:schemeClr val="accent1"/>
              </a:solidFill>
            </a:endParaRPr>
          </a:p>
        </p:txBody>
      </p:sp>
      <p:sp>
        <p:nvSpPr>
          <p:cNvPr id="3" name="Content Placeholder 2"/>
          <p:cNvSpPr>
            <a:spLocks noGrp="1"/>
          </p:cNvSpPr>
          <p:nvPr>
            <p:ph idx="1"/>
          </p:nvPr>
        </p:nvSpPr>
        <p:spPr/>
        <p:txBody>
          <a:bodyPr/>
          <a:lstStyle/>
          <a:p>
            <a:pPr>
              <a:buClrTx/>
            </a:pPr>
            <a:r>
              <a:rPr lang="id-ID" dirty="0">
                <a:solidFill>
                  <a:schemeClr val="tx1"/>
                </a:solidFill>
              </a:rPr>
              <a:t>Research Design: </a:t>
            </a:r>
            <a:r>
              <a:rPr lang="en-US" dirty="0">
                <a:solidFill>
                  <a:schemeClr val="tx1"/>
                </a:solidFill>
              </a:rPr>
              <a:t>mixed method design (Creswell, 1999)</a:t>
            </a:r>
            <a:endParaRPr lang="id-ID" dirty="0">
              <a:solidFill>
                <a:schemeClr val="tx1"/>
              </a:solidFill>
            </a:endParaRPr>
          </a:p>
          <a:p>
            <a:pPr>
              <a:buClrTx/>
            </a:pPr>
            <a:r>
              <a:rPr lang="id-ID" dirty="0">
                <a:solidFill>
                  <a:schemeClr val="tx1"/>
                </a:solidFill>
              </a:rPr>
              <a:t>Data Collection: Survey, interview</a:t>
            </a:r>
          </a:p>
          <a:p>
            <a:pPr>
              <a:buClrTx/>
            </a:pPr>
            <a:r>
              <a:rPr lang="id-ID" dirty="0">
                <a:solidFill>
                  <a:schemeClr val="tx1"/>
                </a:solidFill>
              </a:rPr>
              <a:t>Participants: 46 survey participants (15.6%) and 9 interviewees </a:t>
            </a:r>
            <a:endParaRPr lang="en-US" dirty="0">
              <a:solidFill>
                <a:schemeClr val="tx1"/>
              </a:solidFill>
            </a:endParaRPr>
          </a:p>
        </p:txBody>
      </p:sp>
    </p:spTree>
    <p:extLst>
      <p:ext uri="{BB962C8B-B14F-4D97-AF65-F5344CB8AC3E}">
        <p14:creationId xmlns:p14="http://schemas.microsoft.com/office/powerpoint/2010/main" val="1618820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chemeClr val="accent1"/>
                </a:solidFill>
              </a:rPr>
              <a:t>Method</a:t>
            </a:r>
            <a:endParaRPr lang="en-US" dirty="0">
              <a:solidFill>
                <a:schemeClr val="accent1"/>
              </a:solidFill>
            </a:endParaRPr>
          </a:p>
        </p:txBody>
      </p:sp>
      <p:sp>
        <p:nvSpPr>
          <p:cNvPr id="3" name="Content Placeholder 2"/>
          <p:cNvSpPr>
            <a:spLocks noGrp="1"/>
          </p:cNvSpPr>
          <p:nvPr>
            <p:ph idx="1"/>
          </p:nvPr>
        </p:nvSpPr>
        <p:spPr>
          <a:xfrm>
            <a:off x="457200" y="1470391"/>
            <a:ext cx="8229600" cy="4625609"/>
          </a:xfrm>
        </p:spPr>
        <p:txBody>
          <a:bodyPr/>
          <a:lstStyle/>
          <a:p>
            <a:pPr marL="0" indent="0">
              <a:buNone/>
            </a:pPr>
            <a:r>
              <a:rPr lang="en-US" dirty="0">
                <a:solidFill>
                  <a:schemeClr val="tx1"/>
                </a:solidFill>
              </a:rPr>
              <a:t>Interviewees’ demographic information</a:t>
            </a:r>
          </a:p>
          <a:p>
            <a:pPr marL="0" indent="0">
              <a:buNone/>
            </a:pPr>
            <a:endParaRPr lang="en-US"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001586621"/>
              </p:ext>
            </p:extLst>
          </p:nvPr>
        </p:nvGraphicFramePr>
        <p:xfrm>
          <a:off x="554182" y="2200560"/>
          <a:ext cx="6380018" cy="4581240"/>
        </p:xfrm>
        <a:graphic>
          <a:graphicData uri="http://schemas.openxmlformats.org/drawingml/2006/table">
            <a:tbl>
              <a:tblPr>
                <a:tableStyleId>{5C22544A-7EE6-4342-B048-85BDC9FD1C3A}</a:tableStyleId>
              </a:tblPr>
              <a:tblGrid>
                <a:gridCol w="1124801">
                  <a:extLst>
                    <a:ext uri="{9D8B030D-6E8A-4147-A177-3AD203B41FA5}">
                      <a16:colId xmlns:a16="http://schemas.microsoft.com/office/drawing/2014/main" val="20000"/>
                    </a:ext>
                  </a:extLst>
                </a:gridCol>
                <a:gridCol w="1751739">
                  <a:extLst>
                    <a:ext uri="{9D8B030D-6E8A-4147-A177-3AD203B41FA5}">
                      <a16:colId xmlns:a16="http://schemas.microsoft.com/office/drawing/2014/main" val="20001"/>
                    </a:ext>
                  </a:extLst>
                </a:gridCol>
                <a:gridCol w="3503478">
                  <a:extLst>
                    <a:ext uri="{9D8B030D-6E8A-4147-A177-3AD203B41FA5}">
                      <a16:colId xmlns:a16="http://schemas.microsoft.com/office/drawing/2014/main" val="20002"/>
                    </a:ext>
                  </a:extLst>
                </a:gridCol>
              </a:tblGrid>
              <a:tr h="458124">
                <a:tc>
                  <a:txBody>
                    <a:bodyPr/>
                    <a:lstStyle/>
                    <a:p>
                      <a:pPr marL="0" marR="0">
                        <a:lnSpc>
                          <a:spcPct val="150000"/>
                        </a:lnSpc>
                        <a:spcBef>
                          <a:spcPts val="0"/>
                        </a:spcBef>
                        <a:spcAft>
                          <a:spcPts val="0"/>
                        </a:spcAft>
                      </a:pPr>
                      <a:r>
                        <a:rPr lang="en-US" sz="2000" dirty="0">
                          <a:effectLst/>
                        </a:rPr>
                        <a:t>Number</a:t>
                      </a:r>
                      <a:endParaRPr lang="en-US" sz="2000" dirty="0">
                        <a:solidFill>
                          <a:srgbClr val="000000"/>
                        </a:solidFill>
                        <a:effectLst/>
                        <a:latin typeface="Arial"/>
                        <a:ea typeface="Arial"/>
                        <a:cs typeface="Calibri"/>
                      </a:endParaRPr>
                    </a:p>
                  </a:txBody>
                  <a:tcPr marL="68580" marR="68580" marT="0" marB="0"/>
                </a:tc>
                <a:tc>
                  <a:txBody>
                    <a:bodyPr/>
                    <a:lstStyle/>
                    <a:p>
                      <a:pPr marL="0" marR="0">
                        <a:lnSpc>
                          <a:spcPct val="150000"/>
                        </a:lnSpc>
                        <a:spcBef>
                          <a:spcPts val="0"/>
                        </a:spcBef>
                        <a:spcAft>
                          <a:spcPts val="0"/>
                        </a:spcAft>
                      </a:pPr>
                      <a:r>
                        <a:rPr lang="en-US" sz="2000">
                          <a:effectLst/>
                        </a:rPr>
                        <a:t>Countries</a:t>
                      </a:r>
                      <a:endParaRPr lang="en-US" sz="2000">
                        <a:solidFill>
                          <a:srgbClr val="000000"/>
                        </a:solidFill>
                        <a:effectLst/>
                        <a:latin typeface="Arial"/>
                        <a:ea typeface="Arial"/>
                        <a:cs typeface="Calibri"/>
                      </a:endParaRPr>
                    </a:p>
                  </a:txBody>
                  <a:tcPr marL="68580" marR="68580" marT="0" marB="0"/>
                </a:tc>
                <a:tc>
                  <a:txBody>
                    <a:bodyPr/>
                    <a:lstStyle/>
                    <a:p>
                      <a:pPr marL="0" marR="0">
                        <a:lnSpc>
                          <a:spcPct val="150000"/>
                        </a:lnSpc>
                        <a:spcBef>
                          <a:spcPts val="0"/>
                        </a:spcBef>
                        <a:spcAft>
                          <a:spcPts val="0"/>
                        </a:spcAft>
                      </a:pPr>
                      <a:r>
                        <a:rPr lang="en-US" sz="2000" dirty="0">
                          <a:effectLst/>
                        </a:rPr>
                        <a:t>Providers</a:t>
                      </a:r>
                      <a:endParaRPr lang="en-US" sz="2000" dirty="0">
                        <a:solidFill>
                          <a:srgbClr val="000000"/>
                        </a:solidFill>
                        <a:effectLst/>
                        <a:latin typeface="Arial"/>
                        <a:ea typeface="Arial"/>
                        <a:cs typeface="Calibri"/>
                      </a:endParaRPr>
                    </a:p>
                  </a:txBody>
                  <a:tcPr marL="68580" marR="68580" marT="0" marB="0"/>
                </a:tc>
                <a:extLst>
                  <a:ext uri="{0D108BD9-81ED-4DB2-BD59-A6C34878D82A}">
                    <a16:rowId xmlns:a16="http://schemas.microsoft.com/office/drawing/2014/main" val="10000"/>
                  </a:ext>
                </a:extLst>
              </a:tr>
              <a:tr h="458124">
                <a:tc>
                  <a:txBody>
                    <a:bodyPr/>
                    <a:lstStyle/>
                    <a:p>
                      <a:pPr marL="0" marR="0" lvl="0" indent="0">
                        <a:lnSpc>
                          <a:spcPct val="150000"/>
                        </a:lnSpc>
                        <a:spcBef>
                          <a:spcPts val="0"/>
                        </a:spcBef>
                        <a:spcAft>
                          <a:spcPts val="0"/>
                        </a:spcAft>
                        <a:buFont typeface="+mj-lt"/>
                        <a:buNone/>
                      </a:pPr>
                      <a:r>
                        <a:rPr lang="id-ID" sz="2000" dirty="0">
                          <a:effectLst/>
                        </a:rPr>
                        <a:t>1</a:t>
                      </a:r>
                      <a:r>
                        <a:rPr lang="en-US" sz="2000" dirty="0">
                          <a:effectLst/>
                        </a:rPr>
                        <a:t> </a:t>
                      </a:r>
                      <a:endParaRPr lang="en-US" sz="2000" dirty="0">
                        <a:solidFill>
                          <a:srgbClr val="000000"/>
                        </a:solidFill>
                        <a:effectLst/>
                        <a:latin typeface="Calibri"/>
                        <a:ea typeface="Times New Roman"/>
                        <a:cs typeface="Calibri"/>
                      </a:endParaRPr>
                    </a:p>
                  </a:txBody>
                  <a:tcPr marL="68580" marR="68580" marT="0" marB="0"/>
                </a:tc>
                <a:tc>
                  <a:txBody>
                    <a:bodyPr/>
                    <a:lstStyle/>
                    <a:p>
                      <a:pPr marL="0" marR="0">
                        <a:lnSpc>
                          <a:spcPct val="150000"/>
                        </a:lnSpc>
                        <a:spcBef>
                          <a:spcPts val="0"/>
                        </a:spcBef>
                        <a:spcAft>
                          <a:spcPts val="0"/>
                        </a:spcAft>
                      </a:pPr>
                      <a:r>
                        <a:rPr lang="en-US" sz="2000">
                          <a:effectLst/>
                        </a:rPr>
                        <a:t>Malaysia</a:t>
                      </a:r>
                      <a:endParaRPr lang="en-US" sz="2000">
                        <a:solidFill>
                          <a:srgbClr val="000000"/>
                        </a:solidFill>
                        <a:effectLst/>
                        <a:latin typeface="Arial"/>
                        <a:ea typeface="Arial"/>
                        <a:cs typeface="Calibri"/>
                      </a:endParaRPr>
                    </a:p>
                  </a:txBody>
                  <a:tcPr marL="68580" marR="68580" marT="0" marB="0"/>
                </a:tc>
                <a:tc>
                  <a:txBody>
                    <a:bodyPr/>
                    <a:lstStyle/>
                    <a:p>
                      <a:pPr marL="0" marR="0">
                        <a:lnSpc>
                          <a:spcPct val="150000"/>
                        </a:lnSpc>
                        <a:spcBef>
                          <a:spcPts val="0"/>
                        </a:spcBef>
                        <a:spcAft>
                          <a:spcPts val="0"/>
                        </a:spcAft>
                      </a:pPr>
                      <a:r>
                        <a:rPr lang="en-US" sz="2000" dirty="0" err="1">
                          <a:effectLst/>
                        </a:rPr>
                        <a:t>OpenLearning</a:t>
                      </a:r>
                      <a:endParaRPr lang="en-US" sz="2000" dirty="0">
                        <a:solidFill>
                          <a:srgbClr val="000000"/>
                        </a:solidFill>
                        <a:effectLst/>
                        <a:latin typeface="Arial"/>
                        <a:ea typeface="Arial"/>
                        <a:cs typeface="Calibri"/>
                      </a:endParaRPr>
                    </a:p>
                  </a:txBody>
                  <a:tcPr marL="68580" marR="68580" marT="0" marB="0"/>
                </a:tc>
                <a:extLst>
                  <a:ext uri="{0D108BD9-81ED-4DB2-BD59-A6C34878D82A}">
                    <a16:rowId xmlns:a16="http://schemas.microsoft.com/office/drawing/2014/main" val="10001"/>
                  </a:ext>
                </a:extLst>
              </a:tr>
              <a:tr h="458124">
                <a:tc>
                  <a:txBody>
                    <a:bodyPr/>
                    <a:lstStyle/>
                    <a:p>
                      <a:pPr marL="0" marR="0" lvl="0" indent="0">
                        <a:lnSpc>
                          <a:spcPct val="150000"/>
                        </a:lnSpc>
                        <a:spcBef>
                          <a:spcPts val="0"/>
                        </a:spcBef>
                        <a:spcAft>
                          <a:spcPts val="0"/>
                        </a:spcAft>
                        <a:buFont typeface="+mj-lt"/>
                        <a:buNone/>
                      </a:pPr>
                      <a:r>
                        <a:rPr lang="id-ID" sz="2000" dirty="0">
                          <a:effectLst/>
                        </a:rPr>
                        <a:t>2</a:t>
                      </a:r>
                      <a:r>
                        <a:rPr lang="en-US" sz="2000" dirty="0">
                          <a:effectLst/>
                        </a:rPr>
                        <a:t> </a:t>
                      </a:r>
                      <a:endParaRPr lang="en-US" sz="2000" dirty="0">
                        <a:solidFill>
                          <a:srgbClr val="000000"/>
                        </a:solidFill>
                        <a:effectLst/>
                        <a:latin typeface="Calibri"/>
                        <a:ea typeface="Times New Roman"/>
                        <a:cs typeface="Calibri"/>
                      </a:endParaRPr>
                    </a:p>
                  </a:txBody>
                  <a:tcPr marL="68580" marR="68580" marT="0" marB="0"/>
                </a:tc>
                <a:tc>
                  <a:txBody>
                    <a:bodyPr/>
                    <a:lstStyle/>
                    <a:p>
                      <a:pPr marL="0" marR="0">
                        <a:lnSpc>
                          <a:spcPct val="150000"/>
                        </a:lnSpc>
                        <a:spcBef>
                          <a:spcPts val="0"/>
                        </a:spcBef>
                        <a:spcAft>
                          <a:spcPts val="0"/>
                        </a:spcAft>
                      </a:pPr>
                      <a:r>
                        <a:rPr lang="en-US" sz="2000">
                          <a:effectLst/>
                        </a:rPr>
                        <a:t>Malaysia</a:t>
                      </a:r>
                      <a:endParaRPr lang="en-US" sz="2000">
                        <a:solidFill>
                          <a:srgbClr val="000000"/>
                        </a:solidFill>
                        <a:effectLst/>
                        <a:latin typeface="Arial"/>
                        <a:ea typeface="Arial"/>
                        <a:cs typeface="Calibri"/>
                      </a:endParaRPr>
                    </a:p>
                  </a:txBody>
                  <a:tcPr marL="68580" marR="68580" marT="0" marB="0"/>
                </a:tc>
                <a:tc>
                  <a:txBody>
                    <a:bodyPr/>
                    <a:lstStyle/>
                    <a:p>
                      <a:pPr marL="0" marR="0">
                        <a:lnSpc>
                          <a:spcPct val="150000"/>
                        </a:lnSpc>
                        <a:spcBef>
                          <a:spcPts val="0"/>
                        </a:spcBef>
                        <a:spcAft>
                          <a:spcPts val="0"/>
                        </a:spcAft>
                      </a:pPr>
                      <a:r>
                        <a:rPr lang="en-US" sz="2000">
                          <a:effectLst/>
                        </a:rPr>
                        <a:t>OpenLearning</a:t>
                      </a:r>
                      <a:endParaRPr lang="en-US" sz="2000">
                        <a:solidFill>
                          <a:srgbClr val="000000"/>
                        </a:solidFill>
                        <a:effectLst/>
                        <a:latin typeface="Arial"/>
                        <a:ea typeface="Arial"/>
                        <a:cs typeface="Calibri"/>
                      </a:endParaRPr>
                    </a:p>
                  </a:txBody>
                  <a:tcPr marL="68580" marR="68580" marT="0" marB="0"/>
                </a:tc>
                <a:extLst>
                  <a:ext uri="{0D108BD9-81ED-4DB2-BD59-A6C34878D82A}">
                    <a16:rowId xmlns:a16="http://schemas.microsoft.com/office/drawing/2014/main" val="10002"/>
                  </a:ext>
                </a:extLst>
              </a:tr>
              <a:tr h="458124">
                <a:tc>
                  <a:txBody>
                    <a:bodyPr/>
                    <a:lstStyle/>
                    <a:p>
                      <a:pPr marL="0" marR="0" lvl="0" indent="0">
                        <a:lnSpc>
                          <a:spcPct val="150000"/>
                        </a:lnSpc>
                        <a:spcBef>
                          <a:spcPts val="0"/>
                        </a:spcBef>
                        <a:spcAft>
                          <a:spcPts val="0"/>
                        </a:spcAft>
                        <a:buFont typeface="+mj-lt"/>
                        <a:buNone/>
                      </a:pPr>
                      <a:r>
                        <a:rPr lang="id-ID" sz="2000" dirty="0">
                          <a:effectLst/>
                        </a:rPr>
                        <a:t>3</a:t>
                      </a:r>
                      <a:r>
                        <a:rPr lang="en-US" sz="2000" dirty="0">
                          <a:effectLst/>
                        </a:rPr>
                        <a:t> </a:t>
                      </a:r>
                      <a:endParaRPr lang="en-US" sz="2000" dirty="0">
                        <a:solidFill>
                          <a:srgbClr val="000000"/>
                        </a:solidFill>
                        <a:effectLst/>
                        <a:latin typeface="Calibri"/>
                        <a:ea typeface="Times New Roman"/>
                        <a:cs typeface="Calibri"/>
                      </a:endParaRPr>
                    </a:p>
                  </a:txBody>
                  <a:tcPr marL="68580" marR="68580" marT="0" marB="0"/>
                </a:tc>
                <a:tc>
                  <a:txBody>
                    <a:bodyPr/>
                    <a:lstStyle/>
                    <a:p>
                      <a:pPr marL="0" marR="0">
                        <a:lnSpc>
                          <a:spcPct val="150000"/>
                        </a:lnSpc>
                        <a:spcBef>
                          <a:spcPts val="0"/>
                        </a:spcBef>
                        <a:spcAft>
                          <a:spcPts val="0"/>
                        </a:spcAft>
                      </a:pPr>
                      <a:r>
                        <a:rPr lang="en-US" sz="2000">
                          <a:effectLst/>
                        </a:rPr>
                        <a:t>Malaysia</a:t>
                      </a:r>
                      <a:endParaRPr lang="en-US" sz="2000">
                        <a:solidFill>
                          <a:srgbClr val="000000"/>
                        </a:solidFill>
                        <a:effectLst/>
                        <a:latin typeface="Arial"/>
                        <a:ea typeface="Arial"/>
                        <a:cs typeface="Calibri"/>
                      </a:endParaRPr>
                    </a:p>
                  </a:txBody>
                  <a:tcPr marL="68580" marR="68580" marT="0" marB="0"/>
                </a:tc>
                <a:tc>
                  <a:txBody>
                    <a:bodyPr/>
                    <a:lstStyle/>
                    <a:p>
                      <a:pPr marL="0" marR="0">
                        <a:lnSpc>
                          <a:spcPct val="150000"/>
                        </a:lnSpc>
                        <a:spcBef>
                          <a:spcPts val="0"/>
                        </a:spcBef>
                        <a:spcAft>
                          <a:spcPts val="0"/>
                        </a:spcAft>
                      </a:pPr>
                      <a:r>
                        <a:rPr lang="en-US" sz="2000" dirty="0" err="1">
                          <a:effectLst/>
                        </a:rPr>
                        <a:t>OpenLearning</a:t>
                      </a:r>
                      <a:endParaRPr lang="en-US" sz="2000" dirty="0">
                        <a:solidFill>
                          <a:srgbClr val="000000"/>
                        </a:solidFill>
                        <a:effectLst/>
                        <a:latin typeface="Arial"/>
                        <a:ea typeface="Arial"/>
                        <a:cs typeface="Calibri"/>
                      </a:endParaRPr>
                    </a:p>
                  </a:txBody>
                  <a:tcPr marL="68580" marR="68580" marT="0" marB="0"/>
                </a:tc>
                <a:extLst>
                  <a:ext uri="{0D108BD9-81ED-4DB2-BD59-A6C34878D82A}">
                    <a16:rowId xmlns:a16="http://schemas.microsoft.com/office/drawing/2014/main" val="10003"/>
                  </a:ext>
                </a:extLst>
              </a:tr>
              <a:tr h="458124">
                <a:tc>
                  <a:txBody>
                    <a:bodyPr/>
                    <a:lstStyle/>
                    <a:p>
                      <a:pPr marL="0" marR="0" lvl="0" indent="0">
                        <a:lnSpc>
                          <a:spcPct val="150000"/>
                        </a:lnSpc>
                        <a:spcBef>
                          <a:spcPts val="0"/>
                        </a:spcBef>
                        <a:spcAft>
                          <a:spcPts val="0"/>
                        </a:spcAft>
                        <a:buFont typeface="+mj-lt"/>
                        <a:buNone/>
                      </a:pPr>
                      <a:r>
                        <a:rPr lang="id-ID" sz="2000" dirty="0">
                          <a:effectLst/>
                        </a:rPr>
                        <a:t>4</a:t>
                      </a:r>
                      <a:r>
                        <a:rPr lang="en-US" sz="2000" dirty="0">
                          <a:effectLst/>
                        </a:rPr>
                        <a:t> </a:t>
                      </a:r>
                      <a:endParaRPr lang="en-US" sz="2000" dirty="0">
                        <a:solidFill>
                          <a:srgbClr val="000000"/>
                        </a:solidFill>
                        <a:effectLst/>
                        <a:latin typeface="Calibri"/>
                        <a:ea typeface="Times New Roman"/>
                        <a:cs typeface="Calibri"/>
                      </a:endParaRPr>
                    </a:p>
                  </a:txBody>
                  <a:tcPr marL="68580" marR="68580" marT="0" marB="0"/>
                </a:tc>
                <a:tc>
                  <a:txBody>
                    <a:bodyPr/>
                    <a:lstStyle/>
                    <a:p>
                      <a:pPr marL="0" marR="0">
                        <a:lnSpc>
                          <a:spcPct val="150000"/>
                        </a:lnSpc>
                        <a:spcBef>
                          <a:spcPts val="0"/>
                        </a:spcBef>
                        <a:spcAft>
                          <a:spcPts val="0"/>
                        </a:spcAft>
                      </a:pPr>
                      <a:r>
                        <a:rPr lang="en-US" sz="2000">
                          <a:effectLst/>
                        </a:rPr>
                        <a:t>Indonesia</a:t>
                      </a:r>
                      <a:endParaRPr lang="en-US" sz="2000">
                        <a:solidFill>
                          <a:srgbClr val="000000"/>
                        </a:solidFill>
                        <a:effectLst/>
                        <a:latin typeface="Arial"/>
                        <a:ea typeface="Arial"/>
                        <a:cs typeface="Calibri"/>
                      </a:endParaRPr>
                    </a:p>
                  </a:txBody>
                  <a:tcPr marL="68580" marR="68580" marT="0" marB="0"/>
                </a:tc>
                <a:tc>
                  <a:txBody>
                    <a:bodyPr/>
                    <a:lstStyle/>
                    <a:p>
                      <a:pPr marL="0" marR="0">
                        <a:lnSpc>
                          <a:spcPct val="150000"/>
                        </a:lnSpc>
                        <a:spcBef>
                          <a:spcPts val="0"/>
                        </a:spcBef>
                        <a:spcAft>
                          <a:spcPts val="0"/>
                        </a:spcAft>
                      </a:pPr>
                      <a:r>
                        <a:rPr lang="en-US" sz="2000">
                          <a:effectLst/>
                        </a:rPr>
                        <a:t>Akademi CIPS</a:t>
                      </a:r>
                      <a:endParaRPr lang="en-US" sz="2000">
                        <a:solidFill>
                          <a:srgbClr val="000000"/>
                        </a:solidFill>
                        <a:effectLst/>
                        <a:latin typeface="Arial"/>
                        <a:ea typeface="Arial"/>
                        <a:cs typeface="Calibri"/>
                      </a:endParaRPr>
                    </a:p>
                  </a:txBody>
                  <a:tcPr marL="68580" marR="68580" marT="0" marB="0"/>
                </a:tc>
                <a:extLst>
                  <a:ext uri="{0D108BD9-81ED-4DB2-BD59-A6C34878D82A}">
                    <a16:rowId xmlns:a16="http://schemas.microsoft.com/office/drawing/2014/main" val="10004"/>
                  </a:ext>
                </a:extLst>
              </a:tr>
              <a:tr h="458124">
                <a:tc>
                  <a:txBody>
                    <a:bodyPr/>
                    <a:lstStyle/>
                    <a:p>
                      <a:pPr marL="0" marR="0" lvl="0" indent="0">
                        <a:lnSpc>
                          <a:spcPct val="150000"/>
                        </a:lnSpc>
                        <a:spcBef>
                          <a:spcPts val="0"/>
                        </a:spcBef>
                        <a:spcAft>
                          <a:spcPts val="0"/>
                        </a:spcAft>
                        <a:buFont typeface="+mj-lt"/>
                        <a:buNone/>
                      </a:pPr>
                      <a:r>
                        <a:rPr lang="id-ID" sz="2000" dirty="0">
                          <a:effectLst/>
                        </a:rPr>
                        <a:t>5</a:t>
                      </a:r>
                      <a:r>
                        <a:rPr lang="en-US" sz="2000" dirty="0">
                          <a:effectLst/>
                        </a:rPr>
                        <a:t> </a:t>
                      </a:r>
                      <a:endParaRPr lang="en-US" sz="2000" dirty="0">
                        <a:solidFill>
                          <a:srgbClr val="000000"/>
                        </a:solidFill>
                        <a:effectLst/>
                        <a:latin typeface="Calibri"/>
                        <a:ea typeface="Times New Roman"/>
                        <a:cs typeface="Calibri"/>
                      </a:endParaRPr>
                    </a:p>
                  </a:txBody>
                  <a:tcPr marL="68580" marR="68580" marT="0" marB="0"/>
                </a:tc>
                <a:tc>
                  <a:txBody>
                    <a:bodyPr/>
                    <a:lstStyle/>
                    <a:p>
                      <a:pPr marL="0" marR="0">
                        <a:lnSpc>
                          <a:spcPct val="150000"/>
                        </a:lnSpc>
                        <a:spcBef>
                          <a:spcPts val="0"/>
                        </a:spcBef>
                        <a:spcAft>
                          <a:spcPts val="0"/>
                        </a:spcAft>
                      </a:pPr>
                      <a:r>
                        <a:rPr lang="en-US" sz="2000">
                          <a:effectLst/>
                        </a:rPr>
                        <a:t>Indonesia</a:t>
                      </a:r>
                      <a:endParaRPr lang="en-US" sz="2000">
                        <a:solidFill>
                          <a:srgbClr val="000000"/>
                        </a:solidFill>
                        <a:effectLst/>
                        <a:latin typeface="Arial"/>
                        <a:ea typeface="Arial"/>
                        <a:cs typeface="Calibri"/>
                      </a:endParaRPr>
                    </a:p>
                  </a:txBody>
                  <a:tcPr marL="68580" marR="68580" marT="0" marB="0"/>
                </a:tc>
                <a:tc>
                  <a:txBody>
                    <a:bodyPr/>
                    <a:lstStyle/>
                    <a:p>
                      <a:pPr marL="0" marR="0">
                        <a:lnSpc>
                          <a:spcPct val="150000"/>
                        </a:lnSpc>
                        <a:spcBef>
                          <a:spcPts val="0"/>
                        </a:spcBef>
                        <a:spcAft>
                          <a:spcPts val="0"/>
                        </a:spcAft>
                      </a:pPr>
                      <a:r>
                        <a:rPr lang="en-US" sz="2000">
                          <a:effectLst/>
                        </a:rPr>
                        <a:t>iMOOC</a:t>
                      </a:r>
                      <a:endParaRPr lang="en-US" sz="2000">
                        <a:solidFill>
                          <a:srgbClr val="000000"/>
                        </a:solidFill>
                        <a:effectLst/>
                        <a:latin typeface="Arial"/>
                        <a:ea typeface="Arial"/>
                        <a:cs typeface="Calibri"/>
                      </a:endParaRPr>
                    </a:p>
                  </a:txBody>
                  <a:tcPr marL="68580" marR="68580" marT="0" marB="0"/>
                </a:tc>
                <a:extLst>
                  <a:ext uri="{0D108BD9-81ED-4DB2-BD59-A6C34878D82A}">
                    <a16:rowId xmlns:a16="http://schemas.microsoft.com/office/drawing/2014/main" val="10005"/>
                  </a:ext>
                </a:extLst>
              </a:tr>
              <a:tr h="458124">
                <a:tc>
                  <a:txBody>
                    <a:bodyPr/>
                    <a:lstStyle/>
                    <a:p>
                      <a:pPr marL="0" marR="0" lvl="0" indent="0">
                        <a:lnSpc>
                          <a:spcPct val="150000"/>
                        </a:lnSpc>
                        <a:spcBef>
                          <a:spcPts val="0"/>
                        </a:spcBef>
                        <a:spcAft>
                          <a:spcPts val="0"/>
                        </a:spcAft>
                        <a:buFont typeface="+mj-lt"/>
                        <a:buNone/>
                      </a:pPr>
                      <a:r>
                        <a:rPr lang="id-ID" sz="2000" dirty="0">
                          <a:effectLst/>
                        </a:rPr>
                        <a:t>6</a:t>
                      </a:r>
                      <a:r>
                        <a:rPr lang="en-US" sz="2000" dirty="0">
                          <a:effectLst/>
                        </a:rPr>
                        <a:t> </a:t>
                      </a:r>
                      <a:endParaRPr lang="en-US" sz="2000" dirty="0">
                        <a:solidFill>
                          <a:srgbClr val="000000"/>
                        </a:solidFill>
                        <a:effectLst/>
                        <a:latin typeface="Calibri"/>
                        <a:ea typeface="Times New Roman"/>
                        <a:cs typeface="Calibri"/>
                      </a:endParaRPr>
                    </a:p>
                  </a:txBody>
                  <a:tcPr marL="68580" marR="68580" marT="0" marB="0"/>
                </a:tc>
                <a:tc>
                  <a:txBody>
                    <a:bodyPr/>
                    <a:lstStyle/>
                    <a:p>
                      <a:pPr marL="0" marR="0">
                        <a:lnSpc>
                          <a:spcPct val="150000"/>
                        </a:lnSpc>
                        <a:spcBef>
                          <a:spcPts val="0"/>
                        </a:spcBef>
                        <a:spcAft>
                          <a:spcPts val="0"/>
                        </a:spcAft>
                      </a:pPr>
                      <a:r>
                        <a:rPr lang="en-US" sz="2000">
                          <a:effectLst/>
                        </a:rPr>
                        <a:t>Indonesia</a:t>
                      </a:r>
                      <a:endParaRPr lang="en-US" sz="2000">
                        <a:solidFill>
                          <a:srgbClr val="000000"/>
                        </a:solidFill>
                        <a:effectLst/>
                        <a:latin typeface="Arial"/>
                        <a:ea typeface="Arial"/>
                        <a:cs typeface="Calibri"/>
                      </a:endParaRPr>
                    </a:p>
                  </a:txBody>
                  <a:tcPr marL="68580" marR="68580" marT="0" marB="0"/>
                </a:tc>
                <a:tc>
                  <a:txBody>
                    <a:bodyPr/>
                    <a:lstStyle/>
                    <a:p>
                      <a:pPr marL="0" marR="0">
                        <a:lnSpc>
                          <a:spcPct val="150000"/>
                        </a:lnSpc>
                        <a:spcBef>
                          <a:spcPts val="0"/>
                        </a:spcBef>
                        <a:spcAft>
                          <a:spcPts val="0"/>
                        </a:spcAft>
                      </a:pPr>
                      <a:r>
                        <a:rPr lang="en-US" sz="2000">
                          <a:effectLst/>
                        </a:rPr>
                        <a:t>iMOOC</a:t>
                      </a:r>
                      <a:endParaRPr lang="en-US" sz="2000">
                        <a:solidFill>
                          <a:srgbClr val="000000"/>
                        </a:solidFill>
                        <a:effectLst/>
                        <a:latin typeface="Arial"/>
                        <a:ea typeface="Arial"/>
                        <a:cs typeface="Calibri"/>
                      </a:endParaRPr>
                    </a:p>
                  </a:txBody>
                  <a:tcPr marL="68580" marR="68580" marT="0" marB="0"/>
                </a:tc>
                <a:extLst>
                  <a:ext uri="{0D108BD9-81ED-4DB2-BD59-A6C34878D82A}">
                    <a16:rowId xmlns:a16="http://schemas.microsoft.com/office/drawing/2014/main" val="10006"/>
                  </a:ext>
                </a:extLst>
              </a:tr>
              <a:tr h="458124">
                <a:tc>
                  <a:txBody>
                    <a:bodyPr/>
                    <a:lstStyle/>
                    <a:p>
                      <a:pPr marL="0" marR="0" lvl="0" indent="0">
                        <a:lnSpc>
                          <a:spcPct val="150000"/>
                        </a:lnSpc>
                        <a:spcBef>
                          <a:spcPts val="0"/>
                        </a:spcBef>
                        <a:spcAft>
                          <a:spcPts val="0"/>
                        </a:spcAft>
                        <a:buFont typeface="+mj-lt"/>
                        <a:buNone/>
                      </a:pPr>
                      <a:r>
                        <a:rPr lang="id-ID" sz="2000" dirty="0">
                          <a:effectLst/>
                        </a:rPr>
                        <a:t>7</a:t>
                      </a:r>
                      <a:r>
                        <a:rPr lang="en-US" sz="2000" dirty="0">
                          <a:effectLst/>
                        </a:rPr>
                        <a:t> </a:t>
                      </a:r>
                      <a:endParaRPr lang="en-US" sz="2000" dirty="0">
                        <a:solidFill>
                          <a:srgbClr val="000000"/>
                        </a:solidFill>
                        <a:effectLst/>
                        <a:latin typeface="Calibri"/>
                        <a:ea typeface="Times New Roman"/>
                        <a:cs typeface="Calibri"/>
                      </a:endParaRPr>
                    </a:p>
                  </a:txBody>
                  <a:tcPr marL="68580" marR="68580" marT="0" marB="0"/>
                </a:tc>
                <a:tc>
                  <a:txBody>
                    <a:bodyPr/>
                    <a:lstStyle/>
                    <a:p>
                      <a:pPr marL="0" marR="0">
                        <a:lnSpc>
                          <a:spcPct val="150000"/>
                        </a:lnSpc>
                        <a:spcBef>
                          <a:spcPts val="0"/>
                        </a:spcBef>
                        <a:spcAft>
                          <a:spcPts val="0"/>
                        </a:spcAft>
                      </a:pPr>
                      <a:r>
                        <a:rPr lang="en-US" sz="2000">
                          <a:effectLst/>
                        </a:rPr>
                        <a:t>Indonesia</a:t>
                      </a:r>
                      <a:endParaRPr lang="en-US" sz="2000">
                        <a:solidFill>
                          <a:srgbClr val="000000"/>
                        </a:solidFill>
                        <a:effectLst/>
                        <a:latin typeface="Arial"/>
                        <a:ea typeface="Arial"/>
                        <a:cs typeface="Calibri"/>
                      </a:endParaRPr>
                    </a:p>
                  </a:txBody>
                  <a:tcPr marL="68580" marR="68580" marT="0" marB="0"/>
                </a:tc>
                <a:tc>
                  <a:txBody>
                    <a:bodyPr/>
                    <a:lstStyle/>
                    <a:p>
                      <a:pPr marL="0" marR="0">
                        <a:lnSpc>
                          <a:spcPct val="150000"/>
                        </a:lnSpc>
                        <a:spcBef>
                          <a:spcPts val="0"/>
                        </a:spcBef>
                        <a:spcAft>
                          <a:spcPts val="0"/>
                        </a:spcAft>
                      </a:pPr>
                      <a:r>
                        <a:rPr lang="en-US" sz="2000" dirty="0" err="1">
                          <a:effectLst/>
                        </a:rPr>
                        <a:t>iMOOC</a:t>
                      </a:r>
                      <a:endParaRPr lang="en-US" sz="2000" dirty="0">
                        <a:solidFill>
                          <a:srgbClr val="000000"/>
                        </a:solidFill>
                        <a:effectLst/>
                        <a:latin typeface="Arial"/>
                        <a:ea typeface="Arial"/>
                        <a:cs typeface="Calibri"/>
                      </a:endParaRPr>
                    </a:p>
                  </a:txBody>
                  <a:tcPr marL="68580" marR="68580" marT="0" marB="0"/>
                </a:tc>
                <a:extLst>
                  <a:ext uri="{0D108BD9-81ED-4DB2-BD59-A6C34878D82A}">
                    <a16:rowId xmlns:a16="http://schemas.microsoft.com/office/drawing/2014/main" val="10007"/>
                  </a:ext>
                </a:extLst>
              </a:tr>
              <a:tr h="458124">
                <a:tc>
                  <a:txBody>
                    <a:bodyPr/>
                    <a:lstStyle/>
                    <a:p>
                      <a:pPr marL="0" marR="0" lvl="0" indent="0">
                        <a:lnSpc>
                          <a:spcPct val="150000"/>
                        </a:lnSpc>
                        <a:spcBef>
                          <a:spcPts val="0"/>
                        </a:spcBef>
                        <a:spcAft>
                          <a:spcPts val="0"/>
                        </a:spcAft>
                        <a:buFont typeface="+mj-lt"/>
                        <a:buNone/>
                      </a:pPr>
                      <a:r>
                        <a:rPr lang="id-ID" sz="2000" dirty="0">
                          <a:effectLst/>
                        </a:rPr>
                        <a:t>8</a:t>
                      </a:r>
                      <a:r>
                        <a:rPr lang="en-US" sz="2000" dirty="0">
                          <a:effectLst/>
                        </a:rPr>
                        <a:t> </a:t>
                      </a:r>
                      <a:endParaRPr lang="en-US" sz="2000" dirty="0">
                        <a:solidFill>
                          <a:srgbClr val="000000"/>
                        </a:solidFill>
                        <a:effectLst/>
                        <a:latin typeface="Calibri"/>
                        <a:ea typeface="Times New Roman"/>
                        <a:cs typeface="Calibri"/>
                      </a:endParaRPr>
                    </a:p>
                  </a:txBody>
                  <a:tcPr marL="68580" marR="68580" marT="0" marB="0"/>
                </a:tc>
                <a:tc>
                  <a:txBody>
                    <a:bodyPr/>
                    <a:lstStyle/>
                    <a:p>
                      <a:pPr marL="0" marR="0">
                        <a:lnSpc>
                          <a:spcPct val="150000"/>
                        </a:lnSpc>
                        <a:spcBef>
                          <a:spcPts val="0"/>
                        </a:spcBef>
                        <a:spcAft>
                          <a:spcPts val="0"/>
                        </a:spcAft>
                      </a:pPr>
                      <a:r>
                        <a:rPr lang="en-US" sz="2000">
                          <a:effectLst/>
                        </a:rPr>
                        <a:t>Indonesia</a:t>
                      </a:r>
                      <a:endParaRPr lang="en-US" sz="2000">
                        <a:solidFill>
                          <a:srgbClr val="000000"/>
                        </a:solidFill>
                        <a:effectLst/>
                        <a:latin typeface="Arial"/>
                        <a:ea typeface="Arial"/>
                        <a:cs typeface="Calibri"/>
                      </a:endParaRPr>
                    </a:p>
                  </a:txBody>
                  <a:tcPr marL="68580" marR="68580" marT="0" marB="0"/>
                </a:tc>
                <a:tc>
                  <a:txBody>
                    <a:bodyPr/>
                    <a:lstStyle/>
                    <a:p>
                      <a:pPr marL="0" marR="0">
                        <a:lnSpc>
                          <a:spcPct val="150000"/>
                        </a:lnSpc>
                        <a:spcBef>
                          <a:spcPts val="0"/>
                        </a:spcBef>
                        <a:spcAft>
                          <a:spcPts val="0"/>
                        </a:spcAft>
                      </a:pPr>
                      <a:r>
                        <a:rPr lang="en-US" sz="2000" dirty="0">
                          <a:effectLst/>
                          <a:highlight>
                            <a:srgbClr val="FFFFFF"/>
                          </a:highlight>
                        </a:rPr>
                        <a:t>MOOCs </a:t>
                      </a:r>
                      <a:r>
                        <a:rPr lang="en-US" sz="2000" dirty="0" err="1">
                          <a:effectLst/>
                          <a:highlight>
                            <a:srgbClr val="FFFFFF"/>
                          </a:highlight>
                        </a:rPr>
                        <a:t>Universitas</a:t>
                      </a:r>
                      <a:r>
                        <a:rPr lang="en-US" sz="2000" dirty="0">
                          <a:effectLst/>
                          <a:highlight>
                            <a:srgbClr val="FFFFFF"/>
                          </a:highlight>
                        </a:rPr>
                        <a:t> Terbuka</a:t>
                      </a:r>
                      <a:endParaRPr lang="en-US" sz="2000" dirty="0">
                        <a:solidFill>
                          <a:srgbClr val="000000"/>
                        </a:solidFill>
                        <a:effectLst/>
                        <a:latin typeface="Arial"/>
                        <a:ea typeface="Arial"/>
                        <a:cs typeface="Calibri"/>
                      </a:endParaRPr>
                    </a:p>
                  </a:txBody>
                  <a:tcPr marL="68580" marR="68580" marT="0" marB="0"/>
                </a:tc>
                <a:extLst>
                  <a:ext uri="{0D108BD9-81ED-4DB2-BD59-A6C34878D82A}">
                    <a16:rowId xmlns:a16="http://schemas.microsoft.com/office/drawing/2014/main" val="10008"/>
                  </a:ext>
                </a:extLst>
              </a:tr>
              <a:tr h="458124">
                <a:tc>
                  <a:txBody>
                    <a:bodyPr/>
                    <a:lstStyle/>
                    <a:p>
                      <a:pPr marL="0" marR="0" lvl="0" indent="0">
                        <a:lnSpc>
                          <a:spcPct val="150000"/>
                        </a:lnSpc>
                        <a:spcBef>
                          <a:spcPts val="0"/>
                        </a:spcBef>
                        <a:spcAft>
                          <a:spcPts val="0"/>
                        </a:spcAft>
                        <a:buFont typeface="+mj-lt"/>
                        <a:buNone/>
                      </a:pPr>
                      <a:r>
                        <a:rPr lang="id-ID" sz="2000" dirty="0">
                          <a:effectLst/>
                        </a:rPr>
                        <a:t>9</a:t>
                      </a:r>
                      <a:r>
                        <a:rPr lang="en-US" sz="2000" dirty="0">
                          <a:effectLst/>
                        </a:rPr>
                        <a:t> </a:t>
                      </a:r>
                      <a:endParaRPr lang="en-US" sz="2000" dirty="0">
                        <a:solidFill>
                          <a:srgbClr val="000000"/>
                        </a:solidFill>
                        <a:effectLst/>
                        <a:latin typeface="Calibri"/>
                        <a:ea typeface="Times New Roman"/>
                        <a:cs typeface="Calibri"/>
                      </a:endParaRPr>
                    </a:p>
                  </a:txBody>
                  <a:tcPr marL="68580" marR="68580" marT="0" marB="0"/>
                </a:tc>
                <a:tc>
                  <a:txBody>
                    <a:bodyPr/>
                    <a:lstStyle/>
                    <a:p>
                      <a:pPr marL="0" marR="0">
                        <a:lnSpc>
                          <a:spcPct val="150000"/>
                        </a:lnSpc>
                        <a:spcBef>
                          <a:spcPts val="0"/>
                        </a:spcBef>
                        <a:spcAft>
                          <a:spcPts val="0"/>
                        </a:spcAft>
                      </a:pPr>
                      <a:r>
                        <a:rPr lang="en-US" sz="2000" dirty="0">
                          <a:effectLst/>
                        </a:rPr>
                        <a:t>Indonesia</a:t>
                      </a:r>
                      <a:endParaRPr lang="en-US" sz="2000" dirty="0">
                        <a:solidFill>
                          <a:srgbClr val="000000"/>
                        </a:solidFill>
                        <a:effectLst/>
                        <a:latin typeface="Arial"/>
                        <a:ea typeface="Arial"/>
                        <a:cs typeface="Calibri"/>
                      </a:endParaRPr>
                    </a:p>
                  </a:txBody>
                  <a:tcPr marL="68580" marR="68580" marT="0" marB="0"/>
                </a:tc>
                <a:tc>
                  <a:txBody>
                    <a:bodyPr/>
                    <a:lstStyle/>
                    <a:p>
                      <a:pPr marL="0" marR="0">
                        <a:lnSpc>
                          <a:spcPct val="150000"/>
                        </a:lnSpc>
                        <a:spcBef>
                          <a:spcPts val="0"/>
                        </a:spcBef>
                        <a:spcAft>
                          <a:spcPts val="0"/>
                        </a:spcAft>
                      </a:pPr>
                      <a:r>
                        <a:rPr lang="en-US" sz="2000" dirty="0" err="1">
                          <a:effectLst/>
                        </a:rPr>
                        <a:t>IndonesiaX</a:t>
                      </a:r>
                      <a:endParaRPr lang="en-US" sz="2000" dirty="0">
                        <a:solidFill>
                          <a:srgbClr val="000000"/>
                        </a:solidFill>
                        <a:effectLst/>
                        <a:latin typeface="Arial"/>
                        <a:ea typeface="Arial"/>
                        <a:cs typeface="Calibri"/>
                      </a:endParaRPr>
                    </a:p>
                  </a:txBody>
                  <a:tcPr marL="68580" marR="68580"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040943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solidFill>
                  <a:schemeClr val="accent1"/>
                </a:solidFill>
              </a:rPr>
              <a:t>Data Analysis</a:t>
            </a:r>
            <a:endParaRPr lang="en-US"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25289761"/>
              </p:ext>
            </p:extLst>
          </p:nvPr>
        </p:nvGraphicFramePr>
        <p:xfrm>
          <a:off x="457200" y="1774825"/>
          <a:ext cx="8229600" cy="397764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a:lnSpc>
                          <a:spcPct val="150000"/>
                        </a:lnSpc>
                      </a:pPr>
                      <a:r>
                        <a:rPr lang="id-ID" dirty="0"/>
                        <a:t>RQ</a:t>
                      </a:r>
                      <a:endParaRPr lang="en-US" dirty="0"/>
                    </a:p>
                  </a:txBody>
                  <a:tcPr>
                    <a:solidFill>
                      <a:srgbClr val="00B050"/>
                    </a:solidFill>
                  </a:tcPr>
                </a:tc>
                <a:tc>
                  <a:txBody>
                    <a:bodyPr/>
                    <a:lstStyle/>
                    <a:p>
                      <a:pPr>
                        <a:lnSpc>
                          <a:spcPct val="150000"/>
                        </a:lnSpc>
                      </a:pPr>
                      <a:r>
                        <a:rPr lang="id-ID" dirty="0"/>
                        <a:t>Data Sources</a:t>
                      </a:r>
                      <a:endParaRPr lang="en-US" dirty="0"/>
                    </a:p>
                  </a:txBody>
                  <a:tcPr>
                    <a:solidFill>
                      <a:srgbClr val="00B050"/>
                    </a:solidFill>
                  </a:tcPr>
                </a:tc>
                <a:tc>
                  <a:txBody>
                    <a:bodyPr/>
                    <a:lstStyle/>
                    <a:p>
                      <a:pPr>
                        <a:lnSpc>
                          <a:spcPct val="150000"/>
                        </a:lnSpc>
                      </a:pPr>
                      <a:r>
                        <a:rPr lang="id-ID" dirty="0"/>
                        <a:t>Data Analysis</a:t>
                      </a:r>
                      <a:endParaRPr lang="en-US" dirty="0"/>
                    </a:p>
                  </a:txBody>
                  <a:tcPr>
                    <a:solidFill>
                      <a:srgbClr val="00B050"/>
                    </a:solidFill>
                  </a:tcPr>
                </a:tc>
                <a:extLst>
                  <a:ext uri="{0D108BD9-81ED-4DB2-BD59-A6C34878D82A}">
                    <a16:rowId xmlns:a16="http://schemas.microsoft.com/office/drawing/2014/main" val="10000"/>
                  </a:ext>
                </a:extLst>
              </a:tr>
              <a:tr h="370840">
                <a:tc>
                  <a:txBody>
                    <a:bodyPr/>
                    <a:lstStyle/>
                    <a:p>
                      <a:pPr>
                        <a:lnSpc>
                          <a:spcPct val="150000"/>
                        </a:lnSpc>
                      </a:pPr>
                      <a:r>
                        <a:rPr lang="id-ID" dirty="0"/>
                        <a:t>RQ1</a:t>
                      </a:r>
                      <a:endParaRPr lang="en-US" dirty="0"/>
                    </a:p>
                  </a:txBody>
                  <a:tcPr/>
                </a:tc>
                <a:tc>
                  <a:txBody>
                    <a:bodyPr/>
                    <a:lstStyle/>
                    <a:p>
                      <a:pPr>
                        <a:lnSpc>
                          <a:spcPct val="150000"/>
                        </a:lnSpc>
                      </a:pPr>
                      <a:r>
                        <a:rPr lang="id-ID" dirty="0"/>
                        <a:t>Survey multiple-choice questions</a:t>
                      </a:r>
                    </a:p>
                    <a:p>
                      <a:pPr>
                        <a:lnSpc>
                          <a:spcPct val="150000"/>
                        </a:lnSpc>
                      </a:pPr>
                      <a:r>
                        <a:rPr lang="id-ID" dirty="0"/>
                        <a:t>Interview</a:t>
                      </a:r>
                      <a:endParaRPr lang="en-US" dirty="0"/>
                    </a:p>
                  </a:txBody>
                  <a:tcPr/>
                </a:tc>
                <a:tc>
                  <a:txBody>
                    <a:bodyPr/>
                    <a:lstStyle/>
                    <a:p>
                      <a:pPr>
                        <a:lnSpc>
                          <a:spcPct val="150000"/>
                        </a:lnSpc>
                      </a:pPr>
                      <a:r>
                        <a:rPr lang="id-ID" dirty="0"/>
                        <a:t>Descriptive Statistics </a:t>
                      </a:r>
                      <a:r>
                        <a:rPr lang="en-US" sz="1800" kern="1200" dirty="0">
                          <a:solidFill>
                            <a:schemeClr val="dk1"/>
                          </a:solidFill>
                          <a:effectLst/>
                          <a:latin typeface="+mn-lt"/>
                          <a:ea typeface="+mn-ea"/>
                          <a:cs typeface="+mn-cs"/>
                        </a:rPr>
                        <a:t>(</a:t>
                      </a:r>
                      <a:r>
                        <a:rPr lang="en-US" sz="1800" kern="1200" dirty="0" err="1">
                          <a:solidFill>
                            <a:schemeClr val="dk1"/>
                          </a:solidFill>
                          <a:effectLst/>
                          <a:latin typeface="+mn-lt"/>
                          <a:ea typeface="+mn-ea"/>
                          <a:cs typeface="+mn-cs"/>
                        </a:rPr>
                        <a:t>Knupfer</a:t>
                      </a:r>
                      <a:r>
                        <a:rPr lang="en-US" sz="1800" kern="1200" dirty="0">
                          <a:solidFill>
                            <a:schemeClr val="dk1"/>
                          </a:solidFill>
                          <a:effectLst/>
                          <a:latin typeface="+mn-lt"/>
                          <a:ea typeface="+mn-ea"/>
                          <a:cs typeface="+mn-cs"/>
                        </a:rPr>
                        <a:t> &amp; McLellan, 1996)</a:t>
                      </a:r>
                      <a:endParaRPr lang="id-ID" dirty="0"/>
                    </a:p>
                    <a:p>
                      <a:pPr>
                        <a:lnSpc>
                          <a:spcPct val="150000"/>
                        </a:lnSpc>
                      </a:pPr>
                      <a:r>
                        <a:rPr lang="id-ID" dirty="0"/>
                        <a:t>Content</a:t>
                      </a:r>
                      <a:r>
                        <a:rPr lang="id-ID" baseline="0" dirty="0"/>
                        <a:t> analysis </a:t>
                      </a:r>
                      <a:r>
                        <a:rPr lang="en-US" sz="1800" kern="1200" dirty="0">
                          <a:solidFill>
                            <a:schemeClr val="dk1"/>
                          </a:solidFill>
                          <a:effectLst/>
                          <a:latin typeface="+mn-lt"/>
                          <a:ea typeface="+mn-ea"/>
                          <a:cs typeface="+mn-cs"/>
                        </a:rPr>
                        <a:t>(</a:t>
                      </a:r>
                      <a:r>
                        <a:rPr lang="en-US" sz="1800" kern="1200" dirty="0" err="1">
                          <a:solidFill>
                            <a:schemeClr val="dk1"/>
                          </a:solidFill>
                          <a:effectLst/>
                          <a:latin typeface="+mn-lt"/>
                          <a:ea typeface="+mn-ea"/>
                          <a:cs typeface="+mn-cs"/>
                        </a:rPr>
                        <a:t>Vaismoradi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Turunen</a:t>
                      </a:r>
                      <a:r>
                        <a:rPr lang="en-US" sz="1800" kern="1200" dirty="0">
                          <a:solidFill>
                            <a:schemeClr val="dk1"/>
                          </a:solidFill>
                          <a:effectLst/>
                          <a:latin typeface="+mn-lt"/>
                          <a:ea typeface="+mn-ea"/>
                          <a:cs typeface="+mn-cs"/>
                        </a:rPr>
                        <a:t>, &amp; </a:t>
                      </a:r>
                      <a:r>
                        <a:rPr lang="en-US" sz="1800" kern="1200" dirty="0" err="1">
                          <a:solidFill>
                            <a:schemeClr val="dk1"/>
                          </a:solidFill>
                          <a:effectLst/>
                          <a:latin typeface="+mn-lt"/>
                          <a:ea typeface="+mn-ea"/>
                          <a:cs typeface="+mn-cs"/>
                        </a:rPr>
                        <a:t>Bondas</a:t>
                      </a:r>
                      <a:r>
                        <a:rPr lang="en-US" sz="1800" kern="1200" dirty="0">
                          <a:solidFill>
                            <a:schemeClr val="dk1"/>
                          </a:solidFill>
                          <a:effectLst/>
                          <a:latin typeface="+mn-lt"/>
                          <a:ea typeface="+mn-ea"/>
                          <a:cs typeface="+mn-cs"/>
                        </a:rPr>
                        <a:t>, 2013) </a:t>
                      </a:r>
                      <a:endParaRPr lang="en-US" dirty="0"/>
                    </a:p>
                  </a:txBody>
                  <a:tcPr/>
                </a:tc>
                <a:extLst>
                  <a:ext uri="{0D108BD9-81ED-4DB2-BD59-A6C34878D82A}">
                    <a16:rowId xmlns:a16="http://schemas.microsoft.com/office/drawing/2014/main" val="10001"/>
                  </a:ext>
                </a:extLst>
              </a:tr>
              <a:tr h="370840">
                <a:tc>
                  <a:txBody>
                    <a:bodyPr/>
                    <a:lstStyle/>
                    <a:p>
                      <a:pPr>
                        <a:lnSpc>
                          <a:spcPct val="150000"/>
                        </a:lnSpc>
                      </a:pPr>
                      <a:r>
                        <a:rPr lang="id-ID" dirty="0"/>
                        <a:t>RQ2</a:t>
                      </a:r>
                      <a:endParaRPr lang="en-US" dirty="0"/>
                    </a:p>
                  </a:txBody>
                  <a:tcPr/>
                </a:tc>
                <a:tc>
                  <a:txBody>
                    <a:bodyPr/>
                    <a:lstStyle/>
                    <a:p>
                      <a:pPr>
                        <a:lnSpc>
                          <a:spcPct val="150000"/>
                        </a:lnSpc>
                      </a:pPr>
                      <a:r>
                        <a:rPr lang="id-ID" dirty="0"/>
                        <a:t>Survey multiple-choice questions</a:t>
                      </a:r>
                    </a:p>
                    <a:p>
                      <a:pPr>
                        <a:lnSpc>
                          <a:spcPct val="150000"/>
                        </a:lnSpc>
                      </a:pPr>
                      <a:r>
                        <a:rPr lang="id-ID" dirty="0"/>
                        <a:t>Interview</a:t>
                      </a:r>
                    </a:p>
                  </a:txBody>
                  <a:tcPr/>
                </a:tc>
                <a:tc>
                  <a:txBody>
                    <a:bodyPr/>
                    <a:lstStyle/>
                    <a:p>
                      <a:pPr>
                        <a:lnSpc>
                          <a:spcPct val="150000"/>
                        </a:lnSpc>
                      </a:pPr>
                      <a:r>
                        <a:rPr lang="id-ID" dirty="0"/>
                        <a:t>Descriptive Statistics</a:t>
                      </a:r>
                    </a:p>
                    <a:p>
                      <a:pPr>
                        <a:lnSpc>
                          <a:spcPct val="150000"/>
                        </a:lnSpc>
                      </a:pPr>
                      <a:r>
                        <a:rPr lang="id-ID" dirty="0"/>
                        <a:t>Content</a:t>
                      </a:r>
                      <a:r>
                        <a:rPr lang="id-ID" baseline="0" dirty="0"/>
                        <a:t> analysis</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82199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400" dirty="0"/>
              <a:t>Demographics</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83969131"/>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506892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6543</TotalTime>
  <Words>1111</Words>
  <Application>Microsoft Office PowerPoint</Application>
  <PresentationFormat>On-screen Show (4:3)</PresentationFormat>
  <Paragraphs>146</Paragraphs>
  <Slides>26</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Arial</vt:lpstr>
      <vt:lpstr>Brush Script MT</vt:lpstr>
      <vt:lpstr>Calibri</vt:lpstr>
      <vt:lpstr>Corbel</vt:lpstr>
      <vt:lpstr>Nyala</vt:lpstr>
      <vt:lpstr>Times New Roman</vt:lpstr>
      <vt:lpstr>Wingdings</vt:lpstr>
      <vt:lpstr>Wingdings 2</vt:lpstr>
      <vt:lpstr>Wingdings 3</vt:lpstr>
      <vt:lpstr>Module</vt:lpstr>
      <vt:lpstr>Instructors’ Reasons and Considerations in Designing MOOCs: A South East Asian’s Perspectives</vt:lpstr>
      <vt:lpstr>Background</vt:lpstr>
      <vt:lpstr>Background</vt:lpstr>
      <vt:lpstr>Literature Review</vt:lpstr>
      <vt:lpstr>Research Questions</vt:lpstr>
      <vt:lpstr>Method</vt:lpstr>
      <vt:lpstr>Method</vt:lpstr>
      <vt:lpstr>Data Analysis</vt:lpstr>
      <vt:lpstr>Demographics</vt:lpstr>
      <vt:lpstr>Demographics</vt:lpstr>
      <vt:lpstr>Demographics</vt:lpstr>
      <vt:lpstr>Demographics</vt:lpstr>
      <vt:lpstr>Demographics</vt:lpstr>
      <vt:lpstr>RQ1: What are the instructors’ reasons to offer MOOC?</vt:lpstr>
      <vt:lpstr>RQ1: What are the instructors’ reasons to offer MOOC?</vt:lpstr>
      <vt:lpstr>RQ1: What are the instructors’ reasons to offer MOOC?</vt:lpstr>
      <vt:lpstr>RQ2: What factors do instructors consider in designing their MOOC?</vt:lpstr>
      <vt:lpstr>RQ2: What factors do instructors consider in designing their MOOC?</vt:lpstr>
      <vt:lpstr>RQ2: What factors do instructors consider in designing their MOOC?</vt:lpstr>
      <vt:lpstr>RQ2: What factors do instructors consider in designing their MOOC?</vt:lpstr>
      <vt:lpstr>RQ2: What factors do instructors consider in designing their MOOC?</vt:lpstr>
      <vt:lpstr>Discussion &amp; Implication</vt:lpstr>
      <vt:lpstr>Discussion &amp; Implication</vt:lpstr>
      <vt:lpstr>Limitation &amp; Future Direction</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ANNISA</dc:creator>
  <cp:lastModifiedBy>Curtis Bonk</cp:lastModifiedBy>
  <cp:revision>140</cp:revision>
  <dcterms:created xsi:type="dcterms:W3CDTF">2018-01-18T16:09:34Z</dcterms:created>
  <dcterms:modified xsi:type="dcterms:W3CDTF">2018-10-23T04:07:32Z</dcterms:modified>
</cp:coreProperties>
</file>