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7"/>
  </p:notesMasterIdLst>
  <p:sldIdLst>
    <p:sldId id="256" r:id="rId2"/>
    <p:sldId id="257" r:id="rId3"/>
    <p:sldId id="259" r:id="rId4"/>
    <p:sldId id="264" r:id="rId5"/>
    <p:sldId id="265" r:id="rId6"/>
    <p:sldId id="266" r:id="rId7"/>
    <p:sldId id="268" r:id="rId8"/>
    <p:sldId id="269" r:id="rId9"/>
    <p:sldId id="327" r:id="rId10"/>
    <p:sldId id="328" r:id="rId11"/>
    <p:sldId id="277" r:id="rId12"/>
    <p:sldId id="274" r:id="rId13"/>
    <p:sldId id="275" r:id="rId14"/>
    <p:sldId id="278" r:id="rId15"/>
    <p:sldId id="279" r:id="rId16"/>
    <p:sldId id="280" r:id="rId17"/>
    <p:sldId id="281" r:id="rId18"/>
    <p:sldId id="276" r:id="rId19"/>
    <p:sldId id="283" r:id="rId20"/>
    <p:sldId id="285" r:id="rId21"/>
    <p:sldId id="286" r:id="rId22"/>
    <p:sldId id="326" r:id="rId23"/>
    <p:sldId id="287" r:id="rId24"/>
    <p:sldId id="300" r:id="rId25"/>
    <p:sldId id="30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B777"/>
    <a:srgbClr val="DC8823"/>
    <a:srgbClr val="8C9B37"/>
    <a:srgbClr val="008264"/>
    <a:srgbClr val="F1BE48"/>
    <a:srgbClr val="DD0031"/>
    <a:srgbClr val="990000"/>
    <a:srgbClr val="63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26" autoAdjust="0"/>
    <p:restoredTop sz="85273" autoAdjust="0"/>
  </p:normalViewPr>
  <p:slideViewPr>
    <p:cSldViewPr snapToGrid="0">
      <p:cViewPr varScale="1">
        <p:scale>
          <a:sx n="62" d="100"/>
          <a:sy n="62" d="100"/>
        </p:scale>
        <p:origin x="-95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F:\S3%20IUB\Dossier%201\1st%20author%20proposals\MOOC%20Design\Survey%20&amp;%20interview%20results\Summary%20Survey%20Indo%20Malay%20Sept%2024%202017.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S3%20IUB\Dossier%201\1st%20author%20proposals\MOOC%20Design\Survey%20&amp;%20interview%20results\Summary%20Survey%20Indo%20Malay%20Sept%2024%202017.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S3%20IUB\Dossier%201\1st%20author%20proposals\MOOC%20Design\Survey%20&amp;%20interview%20results\Summary%20Survey%20Indo%20Malay%20Sept%2024%2020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Georgia" panose="02040502050405020303" pitchFamily="18" charset="0"/>
              </a:defRPr>
            </a:pPr>
            <a:r>
              <a:rPr lang="id-ID" dirty="0">
                <a:latin typeface="Georgia" panose="02040502050405020303" pitchFamily="18" charset="0"/>
              </a:rPr>
              <a:t>MOOC </a:t>
            </a:r>
            <a:r>
              <a:rPr lang="id-ID" dirty="0" smtClean="0">
                <a:latin typeface="Georgia" panose="02040502050405020303" pitchFamily="18" charset="0"/>
              </a:rPr>
              <a:t>Providers (n=46)</a:t>
            </a:r>
            <a:endParaRPr lang="en-US" dirty="0">
              <a:latin typeface="Georgia" panose="02040502050405020303" pitchFamily="18" charset="0"/>
            </a:endParaRPr>
          </a:p>
        </c:rich>
      </c:tx>
      <c:layout/>
      <c:overlay val="0"/>
    </c:title>
    <c:autoTitleDeleted val="0"/>
    <c:plotArea>
      <c:layout/>
      <c:barChart>
        <c:barDir val="col"/>
        <c:grouping val="clustered"/>
        <c:varyColors val="0"/>
        <c:ser>
          <c:idx val="0"/>
          <c:order val="0"/>
          <c:tx>
            <c:strRef>
              <c:f>'Question 3'!$C$3</c:f>
              <c:strCache>
                <c:ptCount val="1"/>
              </c:strCache>
            </c:strRef>
          </c:tx>
          <c:spPr>
            <a:solidFill>
              <a:srgbClr val="94B777"/>
            </a:solidFill>
            <a:ln>
              <a:prstDash val="solid"/>
            </a:ln>
          </c:spPr>
          <c:invertIfNegative val="0"/>
          <c:dLbls>
            <c:spPr>
              <a:noFill/>
              <a:ln>
                <a:noFill/>
              </a:ln>
              <a:effectLst/>
            </c:spPr>
            <c:txPr>
              <a:bodyPr/>
              <a:lstStyle/>
              <a:p>
                <a:pPr>
                  <a:defRPr sz="1600">
                    <a:latin typeface="Georgia" panose="02040502050405020303" pitchFamily="18"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'Question 3'!$A$5:$A$10</c:f>
              <c:strCache>
                <c:ptCount val="6"/>
                <c:pt idx="0">
                  <c:v>Akademi CIPS</c:v>
                </c:pt>
                <c:pt idx="1">
                  <c:v>FOCUS Fisipol UGM</c:v>
                </c:pt>
                <c:pt idx="2">
                  <c:v>iMOOC</c:v>
                </c:pt>
                <c:pt idx="3">
                  <c:v>MOOCs Universitas Terbuka</c:v>
                </c:pt>
                <c:pt idx="4">
                  <c:v>IndonesiaX</c:v>
                </c:pt>
                <c:pt idx="5">
                  <c:v>Open Learning (Malaysia)</c:v>
                </c:pt>
              </c:strCache>
            </c:strRef>
          </c:cat>
          <c:val>
            <c:numRef>
              <c:f>'Question 3'!$C$5:$C$10</c:f>
              <c:numCache>
                <c:formatCode>General</c:formatCode>
                <c:ptCount val="6"/>
                <c:pt idx="0">
                  <c:v>1</c:v>
                </c:pt>
                <c:pt idx="1">
                  <c:v>3</c:v>
                </c:pt>
                <c:pt idx="2">
                  <c:v>5</c:v>
                </c:pt>
                <c:pt idx="3">
                  <c:v>5</c:v>
                </c:pt>
                <c:pt idx="4">
                  <c:v>8</c:v>
                </c:pt>
                <c:pt idx="5">
                  <c:v>24</c:v>
                </c:pt>
              </c:numCache>
            </c:numRef>
          </c:val>
          <c:extLst xmlns:c16r2="http://schemas.microsoft.com/office/drawing/2015/06/chart">
            <c:ext xmlns:c16="http://schemas.microsoft.com/office/drawing/2014/chart" uri="{C3380CC4-5D6E-409C-BE32-E72D297353CC}">
              <c16:uniqueId val="{00000000-AF2B-4B7C-8793-F9102FBD72B1}"/>
            </c:ext>
          </c:extLst>
        </c:ser>
        <c:dLbls>
          <c:showLegendKey val="0"/>
          <c:showVal val="1"/>
          <c:showCatName val="0"/>
          <c:showSerName val="0"/>
          <c:showPercent val="0"/>
          <c:showBubbleSize val="0"/>
        </c:dLbls>
        <c:gapWidth val="150"/>
        <c:overlap val="-25"/>
        <c:axId val="243799552"/>
        <c:axId val="241617536"/>
      </c:barChart>
      <c:valAx>
        <c:axId val="241617536"/>
        <c:scaling>
          <c:orientation val="minMax"/>
        </c:scaling>
        <c:delete val="1"/>
        <c:axPos val="l"/>
        <c:numFmt formatCode="General" sourceLinked="1"/>
        <c:majorTickMark val="none"/>
        <c:minorTickMark val="none"/>
        <c:tickLblPos val="nextTo"/>
        <c:crossAx val="243799552"/>
        <c:crosses val="autoZero"/>
        <c:crossBetween val="between"/>
      </c:valAx>
      <c:catAx>
        <c:axId val="243799552"/>
        <c:scaling>
          <c:orientation val="minMax"/>
        </c:scaling>
        <c:delete val="0"/>
        <c:axPos val="b"/>
        <c:numFmt formatCode="General" sourceLinked="0"/>
        <c:majorTickMark val="none"/>
        <c:minorTickMark val="none"/>
        <c:tickLblPos val="nextTo"/>
        <c:txPr>
          <a:bodyPr/>
          <a:lstStyle/>
          <a:p>
            <a:pPr>
              <a:defRPr sz="1600">
                <a:latin typeface="Georgia" panose="02040502050405020303" pitchFamily="18" charset="0"/>
              </a:defRPr>
            </a:pPr>
            <a:endParaRPr lang="en-US"/>
          </a:p>
        </c:txPr>
        <c:crossAx val="241617536"/>
        <c:crosses val="autoZero"/>
        <c:auto val="0"/>
        <c:lblAlgn val="ctr"/>
        <c:lblOffset val="100"/>
        <c:noMultiLvlLbl val="0"/>
      </c:catAx>
    </c:plotArea>
    <c:plotVisOnly val="0"/>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id-ID" b="1" dirty="0">
                <a:latin typeface="Georgia" panose="02040502050405020303" pitchFamily="18" charset="0"/>
              </a:rPr>
              <a:t>P</a:t>
            </a:r>
            <a:r>
              <a:rPr lang="en-US" b="1" dirty="0" err="1">
                <a:latin typeface="Georgia" panose="02040502050405020303" pitchFamily="18" charset="0"/>
              </a:rPr>
              <a:t>rimary</a:t>
            </a:r>
            <a:r>
              <a:rPr lang="en-US" b="1" dirty="0">
                <a:latin typeface="Georgia" panose="02040502050405020303" pitchFamily="18" charset="0"/>
              </a:rPr>
              <a:t> </a:t>
            </a:r>
            <a:r>
              <a:rPr lang="id-ID" b="1" dirty="0">
                <a:latin typeface="Georgia" panose="02040502050405020303" pitchFamily="18" charset="0"/>
              </a:rPr>
              <a:t>D</a:t>
            </a:r>
            <a:r>
              <a:rPr lang="en-US" b="1" dirty="0" err="1">
                <a:latin typeface="Georgia" panose="02040502050405020303" pitchFamily="18" charset="0"/>
              </a:rPr>
              <a:t>iscipline</a:t>
            </a:r>
            <a:r>
              <a:rPr lang="en-US" b="1" dirty="0">
                <a:latin typeface="Georgia" panose="02040502050405020303" pitchFamily="18" charset="0"/>
              </a:rPr>
              <a:t> </a:t>
            </a:r>
            <a:r>
              <a:rPr lang="id-ID" b="1" dirty="0">
                <a:latin typeface="Georgia" panose="02040502050405020303" pitchFamily="18" charset="0"/>
              </a:rPr>
              <a:t>A</a:t>
            </a:r>
            <a:r>
              <a:rPr lang="en-US" b="1" dirty="0" err="1" smtClean="0">
                <a:latin typeface="Georgia" panose="02040502050405020303" pitchFamily="18" charset="0"/>
              </a:rPr>
              <a:t>ffiliation</a:t>
            </a:r>
            <a:r>
              <a:rPr lang="id-ID" b="1" dirty="0" smtClean="0">
                <a:latin typeface="Georgia" panose="02040502050405020303" pitchFamily="18" charset="0"/>
              </a:rPr>
              <a:t> </a:t>
            </a:r>
            <a:r>
              <a:rPr lang="id-ID" b="1" dirty="0" smtClean="0">
                <a:effectLst/>
                <a:latin typeface="Georgia" panose="02040502050405020303" pitchFamily="18" charset="0"/>
              </a:rPr>
              <a:t>(n=46)</a:t>
            </a:r>
            <a:r>
              <a:rPr lang="en-US" b="1" dirty="0" smtClean="0">
                <a:effectLst/>
                <a:latin typeface="Georgia" panose="02040502050405020303" pitchFamily="18" charset="0"/>
              </a:rPr>
              <a:t> </a:t>
            </a:r>
            <a:endParaRPr lang="en-US" b="1" dirty="0">
              <a:latin typeface="Georgia" panose="02040502050405020303" pitchFamily="18" charset="0"/>
            </a:endParaRPr>
          </a:p>
        </c:rich>
      </c:tx>
      <c:layout/>
      <c:overlay val="0"/>
    </c:title>
    <c:autoTitleDeleted val="0"/>
    <c:plotArea>
      <c:layout/>
      <c:barChart>
        <c:barDir val="bar"/>
        <c:grouping val="clustered"/>
        <c:varyColors val="0"/>
        <c:ser>
          <c:idx val="0"/>
          <c:order val="0"/>
          <c:tx>
            <c:strRef>
              <c:f>'Question 4'!$C$3</c:f>
              <c:strCache>
                <c:ptCount val="1"/>
              </c:strCache>
            </c:strRef>
          </c:tx>
          <c:spPr>
            <a:solidFill>
              <a:srgbClr val="94B777"/>
            </a:solidFill>
            <a:ln>
              <a:prstDash val="solid"/>
            </a:ln>
          </c:spPr>
          <c:invertIfNegative val="0"/>
          <c:dLbls>
            <c:spPr>
              <a:noFill/>
              <a:ln>
                <a:noFill/>
              </a:ln>
              <a:effectLst/>
            </c:spPr>
            <c:txPr>
              <a:bodyPr/>
              <a:lstStyle/>
              <a:p>
                <a:pPr>
                  <a:defRPr sz="1600">
                    <a:latin typeface="Georgia" panose="02040502050405020303" pitchFamily="18"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'Question 4'!$A$4:$A$14</c:f>
              <c:strCache>
                <c:ptCount val="11"/>
                <c:pt idx="0">
                  <c:v>Natural Sciences</c:v>
                </c:pt>
                <c:pt idx="1">
                  <c:v>Agriculture</c:v>
                </c:pt>
                <c:pt idx="2">
                  <c:v>Law</c:v>
                </c:pt>
                <c:pt idx="3">
                  <c:v>Humanities</c:v>
                </c:pt>
                <c:pt idx="4">
                  <c:v>Other</c:v>
                </c:pt>
                <c:pt idx="5">
                  <c:v>Health Sciences</c:v>
                </c:pt>
                <c:pt idx="6">
                  <c:v>Engineering and Architecture</c:v>
                </c:pt>
                <c:pt idx="7">
                  <c:v>Business and Management</c:v>
                </c:pt>
                <c:pt idx="8">
                  <c:v>Mathematics, Statistics, and Computer Sciences</c:v>
                </c:pt>
                <c:pt idx="9">
                  <c:v>Social Sciences</c:v>
                </c:pt>
                <c:pt idx="10">
                  <c:v>Education</c:v>
                </c:pt>
              </c:strCache>
            </c:strRef>
          </c:cat>
          <c:val>
            <c:numRef>
              <c:f>'Question 4'!$C$4:$C$14</c:f>
              <c:numCache>
                <c:formatCode>General</c:formatCode>
                <c:ptCount val="11"/>
                <c:pt idx="0">
                  <c:v>0</c:v>
                </c:pt>
                <c:pt idx="1">
                  <c:v>1</c:v>
                </c:pt>
                <c:pt idx="2">
                  <c:v>2</c:v>
                </c:pt>
                <c:pt idx="3">
                  <c:v>2</c:v>
                </c:pt>
                <c:pt idx="4">
                  <c:v>4</c:v>
                </c:pt>
                <c:pt idx="5">
                  <c:v>4</c:v>
                </c:pt>
                <c:pt idx="6">
                  <c:v>4</c:v>
                </c:pt>
                <c:pt idx="7">
                  <c:v>4</c:v>
                </c:pt>
                <c:pt idx="8">
                  <c:v>6</c:v>
                </c:pt>
                <c:pt idx="9">
                  <c:v>9</c:v>
                </c:pt>
                <c:pt idx="10">
                  <c:v>10</c:v>
                </c:pt>
              </c:numCache>
            </c:numRef>
          </c:val>
          <c:extLst xmlns:c16r2="http://schemas.microsoft.com/office/drawing/2015/06/chart">
            <c:ext xmlns:c16="http://schemas.microsoft.com/office/drawing/2014/chart" uri="{C3380CC4-5D6E-409C-BE32-E72D297353CC}">
              <c16:uniqueId val="{00000000-06BD-4356-82AE-35BBFF164D4E}"/>
            </c:ext>
          </c:extLst>
        </c:ser>
        <c:dLbls>
          <c:showLegendKey val="0"/>
          <c:showVal val="1"/>
          <c:showCatName val="0"/>
          <c:showSerName val="0"/>
          <c:showPercent val="0"/>
          <c:showBubbleSize val="0"/>
        </c:dLbls>
        <c:gapWidth val="150"/>
        <c:axId val="313142272"/>
        <c:axId val="313140352"/>
      </c:barChart>
      <c:valAx>
        <c:axId val="313140352"/>
        <c:scaling>
          <c:orientation val="minMax"/>
        </c:scaling>
        <c:delete val="1"/>
        <c:axPos val="b"/>
        <c:numFmt formatCode="General" sourceLinked="1"/>
        <c:majorTickMark val="none"/>
        <c:minorTickMark val="none"/>
        <c:tickLblPos val="nextTo"/>
        <c:crossAx val="313142272"/>
        <c:crosses val="autoZero"/>
        <c:crossBetween val="between"/>
      </c:valAx>
      <c:catAx>
        <c:axId val="313142272"/>
        <c:scaling>
          <c:orientation val="minMax"/>
        </c:scaling>
        <c:delete val="0"/>
        <c:axPos val="l"/>
        <c:numFmt formatCode="General" sourceLinked="0"/>
        <c:majorTickMark val="none"/>
        <c:minorTickMark val="none"/>
        <c:tickLblPos val="nextTo"/>
        <c:txPr>
          <a:bodyPr/>
          <a:lstStyle/>
          <a:p>
            <a:pPr>
              <a:defRPr sz="1600">
                <a:latin typeface="Georgia" panose="02040502050405020303" pitchFamily="18" charset="0"/>
              </a:defRPr>
            </a:pPr>
            <a:endParaRPr lang="en-US"/>
          </a:p>
        </c:txPr>
        <c:crossAx val="313140352"/>
        <c:crosses val="autoZero"/>
        <c:auto val="0"/>
        <c:lblAlgn val="ctr"/>
        <c:lblOffset val="100"/>
        <c:noMultiLvlLbl val="0"/>
      </c:catAx>
    </c:plotArea>
    <c:plotVisOnly val="0"/>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id-ID" b="1" dirty="0">
                <a:latin typeface="Georgia" panose="02040502050405020303" pitchFamily="18" charset="0"/>
              </a:rPr>
              <a:t>The Number of </a:t>
            </a:r>
            <a:r>
              <a:rPr lang="id-ID" b="1" dirty="0" smtClean="0">
                <a:latin typeface="Georgia" panose="02040502050405020303" pitchFamily="18" charset="0"/>
              </a:rPr>
              <a:t>Participants </a:t>
            </a:r>
            <a:r>
              <a:rPr lang="id-ID" b="1" dirty="0" smtClean="0">
                <a:effectLst/>
                <a:latin typeface="Georgia" panose="02040502050405020303" pitchFamily="18" charset="0"/>
              </a:rPr>
              <a:t>(n=46)</a:t>
            </a:r>
            <a:r>
              <a:rPr lang="en-US" b="1" dirty="0" smtClean="0">
                <a:effectLst/>
                <a:latin typeface="Georgia" panose="02040502050405020303" pitchFamily="18" charset="0"/>
              </a:rPr>
              <a:t> </a:t>
            </a:r>
            <a:endParaRPr lang="en-US" b="1" dirty="0">
              <a:latin typeface="Georgia" panose="02040502050405020303" pitchFamily="18" charset="0"/>
            </a:endParaRPr>
          </a:p>
        </c:rich>
      </c:tx>
      <c:layout/>
      <c:overlay val="0"/>
    </c:title>
    <c:autoTitleDeleted val="0"/>
    <c:plotArea>
      <c:layout/>
      <c:barChart>
        <c:barDir val="col"/>
        <c:grouping val="clustered"/>
        <c:varyColors val="0"/>
        <c:ser>
          <c:idx val="0"/>
          <c:order val="0"/>
          <c:tx>
            <c:strRef>
              <c:f>'Question 5'!$B$3</c:f>
              <c:strCache>
                <c:ptCount val="1"/>
                <c:pt idx="0">
                  <c:v>Responses</c:v>
                </c:pt>
              </c:strCache>
            </c:strRef>
          </c:tx>
          <c:spPr>
            <a:solidFill>
              <a:srgbClr val="94B777"/>
            </a:solidFill>
            <a:ln>
              <a:prstDash val="solid"/>
            </a:ln>
          </c:spPr>
          <c:invertIfNegative val="0"/>
          <c:dLbls>
            <c:spPr>
              <a:noFill/>
              <a:ln>
                <a:noFill/>
              </a:ln>
              <a:effectLst/>
            </c:spPr>
            <c:txPr>
              <a:bodyPr/>
              <a:lstStyle/>
              <a:p>
                <a:pPr>
                  <a:defRPr sz="1600">
                    <a:latin typeface="Georgia" panose="02040502050405020303" pitchFamily="18"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'Question 5'!$A$4:$A$9</c:f>
              <c:strCache>
                <c:ptCount val="6"/>
                <c:pt idx="0">
                  <c:v>Less than 1,000</c:v>
                </c:pt>
                <c:pt idx="1">
                  <c:v>1,000-5,000</c:v>
                </c:pt>
                <c:pt idx="2">
                  <c:v>5,001-10,000</c:v>
                </c:pt>
                <c:pt idx="3">
                  <c:v>10,001-20,000</c:v>
                </c:pt>
                <c:pt idx="4">
                  <c:v>20,001-50,000</c:v>
                </c:pt>
                <c:pt idx="5">
                  <c:v>More than 50,000</c:v>
                </c:pt>
              </c:strCache>
            </c:strRef>
          </c:cat>
          <c:val>
            <c:numRef>
              <c:f>'Question 5'!$C$4:$C$9</c:f>
              <c:numCache>
                <c:formatCode>General</c:formatCode>
                <c:ptCount val="6"/>
                <c:pt idx="0">
                  <c:v>36</c:v>
                </c:pt>
                <c:pt idx="1">
                  <c:v>9</c:v>
                </c:pt>
                <c:pt idx="2">
                  <c:v>0</c:v>
                </c:pt>
                <c:pt idx="3">
                  <c:v>0</c:v>
                </c:pt>
                <c:pt idx="4">
                  <c:v>1</c:v>
                </c:pt>
                <c:pt idx="5">
                  <c:v>0</c:v>
                </c:pt>
              </c:numCache>
            </c:numRef>
          </c:val>
          <c:extLst xmlns:c16r2="http://schemas.microsoft.com/office/drawing/2015/06/chart">
            <c:ext xmlns:c16="http://schemas.microsoft.com/office/drawing/2014/chart" uri="{C3380CC4-5D6E-409C-BE32-E72D297353CC}">
              <c16:uniqueId val="{00000000-2864-4A34-A8E0-0869FB998939}"/>
            </c:ext>
          </c:extLst>
        </c:ser>
        <c:dLbls>
          <c:showLegendKey val="0"/>
          <c:showVal val="1"/>
          <c:showCatName val="0"/>
          <c:showSerName val="0"/>
          <c:showPercent val="0"/>
          <c:showBubbleSize val="0"/>
        </c:dLbls>
        <c:gapWidth val="150"/>
        <c:overlap val="-25"/>
        <c:axId val="313952128"/>
        <c:axId val="313716096"/>
      </c:barChart>
      <c:valAx>
        <c:axId val="313716096"/>
        <c:scaling>
          <c:orientation val="minMax"/>
        </c:scaling>
        <c:delete val="1"/>
        <c:axPos val="l"/>
        <c:numFmt formatCode="General" sourceLinked="1"/>
        <c:majorTickMark val="out"/>
        <c:minorTickMark val="none"/>
        <c:tickLblPos val="nextTo"/>
        <c:crossAx val="313952128"/>
        <c:crosses val="autoZero"/>
        <c:crossBetween val="between"/>
      </c:valAx>
      <c:catAx>
        <c:axId val="313952128"/>
        <c:scaling>
          <c:orientation val="minMax"/>
        </c:scaling>
        <c:delete val="0"/>
        <c:axPos val="b"/>
        <c:numFmt formatCode="General" sourceLinked="0"/>
        <c:majorTickMark val="none"/>
        <c:minorTickMark val="none"/>
        <c:tickLblPos val="nextTo"/>
        <c:txPr>
          <a:bodyPr/>
          <a:lstStyle/>
          <a:p>
            <a:pPr>
              <a:defRPr sz="1600">
                <a:latin typeface="Georgia" panose="02040502050405020303" pitchFamily="18" charset="0"/>
              </a:defRPr>
            </a:pPr>
            <a:endParaRPr lang="en-US"/>
          </a:p>
        </c:txPr>
        <c:crossAx val="313716096"/>
        <c:crosses val="autoZero"/>
        <c:auto val="0"/>
        <c:lblAlgn val="ctr"/>
        <c:lblOffset val="100"/>
        <c:noMultiLvlLbl val="0"/>
      </c:catAx>
    </c:plotArea>
    <c:plotVisOnly val="0"/>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738738-15EB-4CBC-A25D-E5DD7B0F94F6}" type="datetimeFigureOut">
              <a:rPr lang="en-US" smtClean="0"/>
              <a:t>10/20/2018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738A16-629C-4EB4-A5C3-D341B12DCD7A}" type="slidenum">
              <a:rPr lang="en-US" smtClean="0"/>
              <a:t>‹#›</a:t>
            </a:fld>
            <a:endParaRPr lang="en-US"/>
          </a:p>
        </p:txBody>
      </p:sp>
    </p:spTree>
    <p:extLst>
      <p:ext uri="{BB962C8B-B14F-4D97-AF65-F5344CB8AC3E}">
        <p14:creationId xmlns:p14="http://schemas.microsoft.com/office/powerpoint/2010/main" val="3140073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D003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48BF2C-1C46-4114-8C68-052230F3F1E7}" type="datetime1">
              <a:rPr lang="en-US" smtClean="0"/>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54374-DF35-480D-9EA4-732436C0BA88}" type="slidenum">
              <a:rPr lang="en-US" smtClean="0"/>
              <a:t>‹#›</a:t>
            </a:fld>
            <a:endParaRPr lang="en-US"/>
          </a:p>
        </p:txBody>
      </p:sp>
      <p:cxnSp>
        <p:nvCxnSpPr>
          <p:cNvPr id="9" name="Straight Connector 8"/>
          <p:cNvCxnSpPr/>
          <p:nvPr/>
        </p:nvCxnSpPr>
        <p:spPr>
          <a:xfrm>
            <a:off x="1097280" y="4325112"/>
            <a:ext cx="10058400" cy="0"/>
          </a:xfrm>
          <a:prstGeom prst="line">
            <a:avLst/>
          </a:prstGeom>
          <a:ln w="31750">
            <a:solidFill>
              <a:srgbClr val="DD003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7787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lang="en-US" dirty="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2D5614-0618-41FE-96C0-B388A4F86665}" type="datetime1">
              <a:rPr lang="en-US" smtClean="0"/>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54374-DF35-480D-9EA4-732436C0BA88}" type="slidenum">
              <a:rPr lang="en-US" smtClean="0"/>
              <a:t>‹#›</a:t>
            </a:fld>
            <a:endParaRPr lang="en-US"/>
          </a:p>
        </p:txBody>
      </p:sp>
    </p:spTree>
    <p:extLst>
      <p:ext uri="{BB962C8B-B14F-4D97-AF65-F5344CB8AC3E}">
        <p14:creationId xmlns:p14="http://schemas.microsoft.com/office/powerpoint/2010/main" val="1577115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972870-4A8C-489B-9E18-8A00A9C86AFF}" type="datetime1">
              <a:rPr lang="en-US" smtClean="0"/>
              <a:t>10/20/2018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754374-DF35-480D-9EA4-732436C0BA88}" type="slidenum">
              <a:rPr lang="en-US" smtClean="0"/>
              <a:t>‹#›</a:t>
            </a:fld>
            <a:endParaRPr lang="en-US"/>
          </a:p>
        </p:txBody>
      </p:sp>
    </p:spTree>
    <p:extLst>
      <p:ext uri="{BB962C8B-B14F-4D97-AF65-F5344CB8AC3E}">
        <p14:creationId xmlns:p14="http://schemas.microsoft.com/office/powerpoint/2010/main" val="2976180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DEB3C29-FFBA-4A54-8539-6CA8BA615240}" type="datetime1">
              <a:rPr lang="en-US" smtClean="0"/>
              <a:t>10/20/2018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754374-DF35-480D-9EA4-732436C0BA88}" type="slidenum">
              <a:rPr lang="en-US" smtClean="0"/>
              <a:t>‹#›</a:t>
            </a:fld>
            <a:endParaRPr lang="en-US"/>
          </a:p>
        </p:txBody>
      </p:sp>
    </p:spTree>
    <p:extLst>
      <p:ext uri="{BB962C8B-B14F-4D97-AF65-F5344CB8AC3E}">
        <p14:creationId xmlns:p14="http://schemas.microsoft.com/office/powerpoint/2010/main" val="258185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2FA4BA5-E270-4605-BD0F-1AC56819FA87}" type="datetime1">
              <a:rPr lang="en-US" smtClean="0"/>
              <a:t>10/20/2018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754374-DF35-480D-9EA4-732436C0BA88}" type="slidenum">
              <a:rPr lang="en-US" smtClean="0"/>
              <a:t>‹#›</a:t>
            </a:fld>
            <a:endParaRPr lang="en-US"/>
          </a:p>
        </p:txBody>
      </p:sp>
    </p:spTree>
    <p:extLst>
      <p:ext uri="{BB962C8B-B14F-4D97-AF65-F5344CB8AC3E}">
        <p14:creationId xmlns:p14="http://schemas.microsoft.com/office/powerpoint/2010/main" val="2089256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0D7E70D-3EA8-4A85-829A-75F7E5F1B493}" type="datetime1">
              <a:rPr lang="en-US" smtClean="0"/>
              <a:t>10/20/2018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D754374-DF35-480D-9EA4-732436C0BA88}" type="slidenum">
              <a:rPr lang="en-US" smtClean="0"/>
              <a:t>‹#›</a:t>
            </a:fld>
            <a:endParaRPr lang="en-US"/>
          </a:p>
        </p:txBody>
      </p:sp>
    </p:spTree>
    <p:extLst>
      <p:ext uri="{BB962C8B-B14F-4D97-AF65-F5344CB8AC3E}">
        <p14:creationId xmlns:p14="http://schemas.microsoft.com/office/powerpoint/2010/main" val="36257056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D003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460224D-A692-47E1-8350-5E01A2A96397}" type="datetime1">
              <a:rPr lang="en-US" smtClean="0"/>
              <a:t>10/20/2018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D754374-DF35-480D-9EA4-732436C0BA88}" type="slidenum">
              <a:rPr lang="en-US" smtClean="0"/>
              <a:t>‹#›</a:t>
            </a:fld>
            <a:endParaRPr lang="en-US"/>
          </a:p>
        </p:txBody>
      </p:sp>
      <p:cxnSp>
        <p:nvCxnSpPr>
          <p:cNvPr id="10" name="Straight Connector 9"/>
          <p:cNvCxnSpPr/>
          <p:nvPr/>
        </p:nvCxnSpPr>
        <p:spPr>
          <a:xfrm>
            <a:off x="1097280" y="1737360"/>
            <a:ext cx="10063212" cy="485"/>
          </a:xfrm>
          <a:prstGeom prst="line">
            <a:avLst/>
          </a:prstGeom>
          <a:ln w="31750">
            <a:solidFill>
              <a:srgbClr val="DD003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52552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library.oum.edu.my/repository/1022/1/library-document-1022.pdf" TargetMode="External"/><Relationship Id="rId2" Type="http://schemas.openxmlformats.org/officeDocument/2006/relationships/hyperlink" Target="http://www.col.org/SiteCollectionDocuments/MOOCsPromisePeril_Anderson.pdf" TargetMode="External"/><Relationship Id="rId1" Type="http://schemas.openxmlformats.org/officeDocument/2006/relationships/slideLayout" Target="../slideLayouts/slideLayout2.xml"/><Relationship Id="rId4" Type="http://schemas.openxmlformats.org/officeDocument/2006/relationships/hyperlink" Target="http://www.elearnspace.org/Articles/MOOC_Final.pdf"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solidFill>
                  <a:schemeClr val="tx1">
                    <a:lumMod val="75000"/>
                    <a:lumOff val="25000"/>
                  </a:schemeClr>
                </a:solidFill>
                <a:latin typeface="Georgia" panose="02040502050405020303" pitchFamily="18" charset="0"/>
              </a:rPr>
              <a:t/>
            </a:r>
            <a:br>
              <a:rPr lang="en-US" sz="4800" dirty="0">
                <a:solidFill>
                  <a:schemeClr val="tx1">
                    <a:lumMod val="75000"/>
                    <a:lumOff val="25000"/>
                  </a:schemeClr>
                </a:solidFill>
                <a:latin typeface="Georgia" panose="02040502050405020303" pitchFamily="18" charset="0"/>
              </a:rPr>
            </a:br>
            <a:r>
              <a:rPr lang="id-ID" sz="4800" dirty="0" smtClean="0">
                <a:latin typeface="Georgia" panose="02040502050405020303" pitchFamily="18" charset="0"/>
              </a:rPr>
              <a:t>The </a:t>
            </a:r>
            <a:r>
              <a:rPr lang="id-ID" sz="4800" dirty="0">
                <a:latin typeface="Georgia" panose="02040502050405020303" pitchFamily="18" charset="0"/>
              </a:rPr>
              <a:t>Design Challanges and Challenges of MOOCs: A Case Study of Indonesian and Malaysian MOOCs</a:t>
            </a:r>
            <a:r>
              <a:rPr lang="en-US" sz="4800" dirty="0" smtClean="0">
                <a:solidFill>
                  <a:schemeClr val="tx1">
                    <a:lumMod val="75000"/>
                    <a:lumOff val="25000"/>
                  </a:schemeClr>
                </a:solidFill>
                <a:latin typeface="Georgia" panose="02040502050405020303" pitchFamily="18" charset="0"/>
              </a:rPr>
              <a:t/>
            </a:r>
            <a:br>
              <a:rPr lang="en-US" sz="4800" dirty="0" smtClean="0">
                <a:solidFill>
                  <a:schemeClr val="tx1">
                    <a:lumMod val="75000"/>
                    <a:lumOff val="25000"/>
                  </a:schemeClr>
                </a:solidFill>
                <a:latin typeface="Georgia" panose="02040502050405020303" pitchFamily="18" charset="0"/>
              </a:rPr>
            </a:br>
            <a:endParaRPr lang="en-US" sz="2400" dirty="0">
              <a:solidFill>
                <a:schemeClr val="tx1">
                  <a:lumMod val="75000"/>
                  <a:lumOff val="25000"/>
                </a:schemeClr>
              </a:solidFill>
              <a:latin typeface="Georgia" panose="02040502050405020303" pitchFamily="18" charset="0"/>
            </a:endParaRPr>
          </a:p>
        </p:txBody>
      </p:sp>
      <p:sp>
        <p:nvSpPr>
          <p:cNvPr id="3" name="Subtitle 2"/>
          <p:cNvSpPr>
            <a:spLocks noGrp="1"/>
          </p:cNvSpPr>
          <p:nvPr>
            <p:ph type="subTitle" idx="1"/>
          </p:nvPr>
        </p:nvSpPr>
        <p:spPr/>
        <p:txBody>
          <a:bodyPr>
            <a:normAutofit fontScale="40000" lnSpcReduction="20000"/>
          </a:bodyPr>
          <a:lstStyle/>
          <a:p>
            <a:r>
              <a:rPr lang="en-US" sz="4800" cap="none" dirty="0" smtClean="0">
                <a:solidFill>
                  <a:schemeClr val="tx1">
                    <a:lumMod val="75000"/>
                    <a:lumOff val="25000"/>
                  </a:schemeClr>
                </a:solidFill>
                <a:latin typeface="Georgia" panose="02040502050405020303" pitchFamily="18" charset="0"/>
              </a:rPr>
              <a:t>Annisa</a:t>
            </a:r>
            <a:r>
              <a:rPr lang="en-US" sz="4800" dirty="0" smtClean="0">
                <a:solidFill>
                  <a:schemeClr val="tx1">
                    <a:lumMod val="75000"/>
                    <a:lumOff val="25000"/>
                  </a:schemeClr>
                </a:solidFill>
                <a:latin typeface="Georgia" panose="02040502050405020303" pitchFamily="18" charset="0"/>
              </a:rPr>
              <a:t> r. </a:t>
            </a:r>
            <a:r>
              <a:rPr lang="en-US" sz="4800" cap="none" dirty="0" smtClean="0">
                <a:solidFill>
                  <a:schemeClr val="tx1">
                    <a:lumMod val="75000"/>
                    <a:lumOff val="25000"/>
                  </a:schemeClr>
                </a:solidFill>
                <a:latin typeface="Georgia" panose="02040502050405020303" pitchFamily="18" charset="0"/>
              </a:rPr>
              <a:t>Sari</a:t>
            </a:r>
            <a:endParaRPr lang="id-ID" sz="4800" cap="none" dirty="0" smtClean="0">
              <a:solidFill>
                <a:schemeClr val="tx1">
                  <a:lumMod val="75000"/>
                  <a:lumOff val="25000"/>
                </a:schemeClr>
              </a:solidFill>
              <a:latin typeface="Georgia" panose="02040502050405020303" pitchFamily="18" charset="0"/>
            </a:endParaRPr>
          </a:p>
          <a:p>
            <a:r>
              <a:rPr lang="id-ID" sz="4800" cap="none" dirty="0" smtClean="0">
                <a:solidFill>
                  <a:schemeClr val="tx1">
                    <a:lumMod val="75000"/>
                    <a:lumOff val="25000"/>
                  </a:schemeClr>
                </a:solidFill>
                <a:latin typeface="Georgia" panose="02040502050405020303" pitchFamily="18" charset="0"/>
              </a:rPr>
              <a:t>Curtis J. Bonk</a:t>
            </a:r>
          </a:p>
          <a:p>
            <a:r>
              <a:rPr lang="id-ID" sz="4800" cap="none" dirty="0" smtClean="0">
                <a:solidFill>
                  <a:schemeClr val="tx1">
                    <a:lumMod val="75000"/>
                    <a:lumOff val="25000"/>
                  </a:schemeClr>
                </a:solidFill>
                <a:latin typeface="Georgia" panose="02040502050405020303" pitchFamily="18" charset="0"/>
              </a:rPr>
              <a:t>Meina Zhu</a:t>
            </a:r>
            <a:endParaRPr lang="en-US" sz="4800" dirty="0" smtClean="0">
              <a:solidFill>
                <a:schemeClr val="tx1">
                  <a:lumMod val="75000"/>
                  <a:lumOff val="25000"/>
                </a:schemeClr>
              </a:solidFill>
              <a:latin typeface="Georgia" panose="02040502050405020303" pitchFamily="18" charset="0"/>
            </a:endParaRPr>
          </a:p>
        </p:txBody>
      </p:sp>
    </p:spTree>
    <p:extLst>
      <p:ext uri="{BB962C8B-B14F-4D97-AF65-F5344CB8AC3E}">
        <p14:creationId xmlns:p14="http://schemas.microsoft.com/office/powerpoint/2010/main" val="423757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latin typeface="Georgia" panose="02040502050405020303" pitchFamily="18" charset="0"/>
              </a:rPr>
              <a:t>Findings-Demographics</a:t>
            </a:r>
            <a:endParaRPr lang="en-US" dirty="0">
              <a:latin typeface="Georgia" panose="02040502050405020303" pitchFamily="18" charset="0"/>
            </a:endParaRPr>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2927431721"/>
              </p:ext>
            </p:extLst>
          </p:nvPr>
        </p:nvGraphicFramePr>
        <p:xfrm>
          <a:off x="1096963" y="1846263"/>
          <a:ext cx="10058400" cy="4022725"/>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7D754374-DF35-480D-9EA4-732436C0BA88}" type="slidenum">
              <a:rPr lang="en-US" smtClean="0"/>
              <a:t>10</a:t>
            </a:fld>
            <a:endParaRPr lang="en-US"/>
          </a:p>
        </p:txBody>
      </p:sp>
    </p:spTree>
    <p:extLst>
      <p:ext uri="{BB962C8B-B14F-4D97-AF65-F5344CB8AC3E}">
        <p14:creationId xmlns:p14="http://schemas.microsoft.com/office/powerpoint/2010/main" val="27896198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Georgia" panose="02040502050405020303" pitchFamily="18" charset="0"/>
              </a:rPr>
              <a:t>Findings-RQ1</a:t>
            </a:r>
            <a:endParaRPr lang="en-US" dirty="0">
              <a:latin typeface="Georgia" panose="02040502050405020303" pitchFamily="18" charset="0"/>
            </a:endParaRPr>
          </a:p>
        </p:txBody>
      </p:sp>
      <p:sp>
        <p:nvSpPr>
          <p:cNvPr id="3" name="Content Placeholder 2"/>
          <p:cNvSpPr>
            <a:spLocks noGrp="1"/>
          </p:cNvSpPr>
          <p:nvPr>
            <p:ph idx="1"/>
          </p:nvPr>
        </p:nvSpPr>
        <p:spPr/>
        <p:txBody>
          <a:bodyPr>
            <a:normAutofit/>
          </a:bodyPr>
          <a:lstStyle/>
          <a:p>
            <a:pPr marL="0" indent="0">
              <a:buNone/>
            </a:pPr>
            <a:r>
              <a:rPr lang="en-US" sz="2400" b="1" dirty="0">
                <a:solidFill>
                  <a:schemeClr val="tx1"/>
                </a:solidFill>
                <a:latin typeface="Georgia" panose="02040502050405020303" pitchFamily="18" charset="0"/>
              </a:rPr>
              <a:t>Preparation</a:t>
            </a:r>
            <a:r>
              <a:rPr lang="id-ID" sz="2400" b="1" dirty="0">
                <a:solidFill>
                  <a:schemeClr val="tx1"/>
                </a:solidFill>
                <a:latin typeface="Georgia" panose="02040502050405020303" pitchFamily="18" charset="0"/>
              </a:rPr>
              <a:t>:</a:t>
            </a:r>
            <a:endParaRPr lang="en-US" sz="2400" b="1" dirty="0">
              <a:solidFill>
                <a:schemeClr val="tx1"/>
              </a:solidFill>
              <a:latin typeface="Georgia" panose="02040502050405020303" pitchFamily="18" charset="0"/>
            </a:endParaRP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a:t>
            </a:r>
            <a:r>
              <a:rPr lang="en-US" sz="2400" dirty="0" smtClean="0">
                <a:solidFill>
                  <a:schemeClr val="tx1"/>
                </a:solidFill>
                <a:latin typeface="Georgia" panose="02040502050405020303" pitchFamily="18" charset="0"/>
              </a:rPr>
              <a:t>Build </a:t>
            </a:r>
            <a:r>
              <a:rPr lang="en-US" sz="2400" dirty="0">
                <a:solidFill>
                  <a:schemeClr val="tx1"/>
                </a:solidFill>
                <a:latin typeface="Georgia" panose="02040502050405020303" pitchFamily="18" charset="0"/>
              </a:rPr>
              <a:t>a </a:t>
            </a:r>
            <a:r>
              <a:rPr lang="en-US" sz="2400" b="1" dirty="0">
                <a:solidFill>
                  <a:schemeClr val="tx1"/>
                </a:solidFill>
                <a:latin typeface="Georgia" panose="02040502050405020303" pitchFamily="18" charset="0"/>
              </a:rPr>
              <a:t>team work</a:t>
            </a: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a:t>
            </a:r>
            <a:r>
              <a:rPr lang="en-US" sz="2400" dirty="0" smtClean="0">
                <a:solidFill>
                  <a:schemeClr val="tx1"/>
                </a:solidFill>
                <a:latin typeface="Georgia" panose="02040502050405020303" pitchFamily="18" charset="0"/>
              </a:rPr>
              <a:t>Familiarize </a:t>
            </a:r>
            <a:r>
              <a:rPr lang="en-US" sz="2400" dirty="0">
                <a:solidFill>
                  <a:schemeClr val="tx1"/>
                </a:solidFill>
                <a:latin typeface="Georgia" panose="02040502050405020303" pitchFamily="18" charset="0"/>
              </a:rPr>
              <a:t>myself with various </a:t>
            </a:r>
            <a:r>
              <a:rPr lang="en-US" sz="2400" b="1" dirty="0">
                <a:solidFill>
                  <a:schemeClr val="tx1"/>
                </a:solidFill>
                <a:latin typeface="Georgia" panose="02040502050405020303" pitchFamily="18" charset="0"/>
              </a:rPr>
              <a:t>design tools</a:t>
            </a:r>
          </a:p>
          <a:p>
            <a:pPr>
              <a:buClr>
                <a:srgbClr val="94B777"/>
              </a:buClr>
              <a:buFont typeface="Wingdings" panose="05000000000000000000" pitchFamily="2" charset="2"/>
              <a:buChar char="§"/>
            </a:pPr>
            <a:r>
              <a:rPr lang="id-ID" sz="2400" b="1" dirty="0" smtClean="0">
                <a:solidFill>
                  <a:schemeClr val="tx1"/>
                </a:solidFill>
                <a:latin typeface="Georgia" panose="02040502050405020303" pitchFamily="18" charset="0"/>
              </a:rPr>
              <a:t> </a:t>
            </a:r>
            <a:r>
              <a:rPr lang="en-US" sz="2400" b="1" dirty="0" smtClean="0">
                <a:solidFill>
                  <a:schemeClr val="tx1"/>
                </a:solidFill>
                <a:latin typeface="Georgia" panose="02040502050405020303" pitchFamily="18" charset="0"/>
              </a:rPr>
              <a:t>Join</a:t>
            </a:r>
            <a:r>
              <a:rPr lang="en-US" sz="2400" dirty="0" smtClean="0">
                <a:solidFill>
                  <a:schemeClr val="tx1"/>
                </a:solidFill>
                <a:latin typeface="Georgia" panose="02040502050405020303" pitchFamily="18" charset="0"/>
              </a:rPr>
              <a:t> </a:t>
            </a:r>
            <a:r>
              <a:rPr lang="en-US" sz="2400" dirty="0">
                <a:solidFill>
                  <a:schemeClr val="tx1"/>
                </a:solidFill>
                <a:latin typeface="Georgia" panose="02040502050405020303" pitchFamily="18" charset="0"/>
              </a:rPr>
              <a:t>in other MOOC </a:t>
            </a:r>
            <a:r>
              <a:rPr lang="en-US" sz="2400" b="1" dirty="0" smtClean="0">
                <a:solidFill>
                  <a:schemeClr val="tx1"/>
                </a:solidFill>
                <a:latin typeface="Georgia" panose="02040502050405020303" pitchFamily="18" charset="0"/>
              </a:rPr>
              <a:t>courses</a:t>
            </a:r>
            <a:endParaRPr lang="id-ID" sz="2400" b="1" dirty="0" smtClean="0">
              <a:solidFill>
                <a:schemeClr val="tx1"/>
              </a:solidFill>
              <a:latin typeface="Georgia" panose="02040502050405020303" pitchFamily="18" charset="0"/>
            </a:endParaRPr>
          </a:p>
          <a:p>
            <a:pPr>
              <a:buClr>
                <a:srgbClr val="94B777"/>
              </a:buClr>
              <a:buFont typeface="Wingdings" panose="05000000000000000000" pitchFamily="2" charset="2"/>
              <a:buChar char="§"/>
            </a:pPr>
            <a:r>
              <a:rPr lang="id-ID" sz="2400" b="1" dirty="0" smtClean="0">
                <a:solidFill>
                  <a:schemeClr val="tx1"/>
                </a:solidFill>
                <a:latin typeface="Georgia" panose="02040502050405020303" pitchFamily="18" charset="0"/>
              </a:rPr>
              <a:t> </a:t>
            </a:r>
            <a:r>
              <a:rPr lang="id-ID" sz="2400" dirty="0" smtClean="0">
                <a:solidFill>
                  <a:schemeClr val="tx1"/>
                </a:solidFill>
                <a:latin typeface="Georgia" panose="02040502050405020303" pitchFamily="18" charset="0"/>
              </a:rPr>
              <a:t>Investigate</a:t>
            </a:r>
            <a:r>
              <a:rPr lang="id-ID" sz="2400" b="1" dirty="0" smtClean="0">
                <a:solidFill>
                  <a:schemeClr val="tx1"/>
                </a:solidFill>
                <a:latin typeface="Georgia" panose="02040502050405020303" pitchFamily="18" charset="0"/>
              </a:rPr>
              <a:t> MOOC environment</a:t>
            </a:r>
          </a:p>
          <a:p>
            <a:pPr>
              <a:buClr>
                <a:srgbClr val="94B777"/>
              </a:buClr>
              <a:buFont typeface="Wingdings" panose="05000000000000000000" pitchFamily="2" charset="2"/>
              <a:buChar char="§"/>
            </a:pPr>
            <a:r>
              <a:rPr lang="id-ID" sz="2400" b="1" dirty="0" smtClean="0">
                <a:solidFill>
                  <a:schemeClr val="tx1"/>
                </a:solidFill>
                <a:latin typeface="Georgia" panose="02040502050405020303" pitchFamily="18" charset="0"/>
              </a:rPr>
              <a:t> </a:t>
            </a:r>
            <a:r>
              <a:rPr lang="id-ID" sz="2400" dirty="0" smtClean="0">
                <a:solidFill>
                  <a:schemeClr val="tx1"/>
                </a:solidFill>
                <a:latin typeface="Georgia" panose="02040502050405020303" pitchFamily="18" charset="0"/>
              </a:rPr>
              <a:t>Seek </a:t>
            </a:r>
            <a:r>
              <a:rPr lang="id-ID" sz="2400" b="1" dirty="0" smtClean="0">
                <a:solidFill>
                  <a:schemeClr val="tx1"/>
                </a:solidFill>
                <a:latin typeface="Georgia" panose="02040502050405020303" pitchFamily="18" charset="0"/>
              </a:rPr>
              <a:t>advice</a:t>
            </a:r>
            <a:r>
              <a:rPr lang="id-ID" sz="2400" dirty="0" smtClean="0">
                <a:solidFill>
                  <a:schemeClr val="tx1"/>
                </a:solidFill>
                <a:latin typeface="Georgia" panose="02040502050405020303" pitchFamily="18" charset="0"/>
              </a:rPr>
              <a:t> from any MOOC or regular online course </a:t>
            </a:r>
            <a:r>
              <a:rPr lang="id-ID" sz="2400" b="1" dirty="0" smtClean="0">
                <a:solidFill>
                  <a:schemeClr val="tx1"/>
                </a:solidFill>
                <a:latin typeface="Georgia" panose="02040502050405020303" pitchFamily="18" charset="0"/>
              </a:rPr>
              <a:t>instructor</a:t>
            </a:r>
            <a:endParaRPr lang="id-ID" sz="2400" b="1" dirty="0">
              <a:solidFill>
                <a:schemeClr val="tx1"/>
              </a:solidFill>
              <a:latin typeface="Georgia" panose="02040502050405020303" pitchFamily="18" charset="0"/>
            </a:endParaRPr>
          </a:p>
          <a:p>
            <a:endParaRPr lang="en-US" sz="2400" dirty="0">
              <a:latin typeface="Georgia" panose="02040502050405020303" pitchFamily="18" charset="0"/>
            </a:endParaRPr>
          </a:p>
        </p:txBody>
      </p:sp>
      <p:sp>
        <p:nvSpPr>
          <p:cNvPr id="4" name="Slide Number Placeholder 3"/>
          <p:cNvSpPr>
            <a:spLocks noGrp="1"/>
          </p:cNvSpPr>
          <p:nvPr>
            <p:ph type="sldNum" sz="quarter" idx="12"/>
          </p:nvPr>
        </p:nvSpPr>
        <p:spPr/>
        <p:txBody>
          <a:bodyPr/>
          <a:lstStyle/>
          <a:p>
            <a:fld id="{7D754374-DF35-480D-9EA4-732436C0BA88}" type="slidenum">
              <a:rPr lang="en-US" smtClean="0"/>
              <a:t>11</a:t>
            </a:fld>
            <a:endParaRPr lang="en-US"/>
          </a:p>
        </p:txBody>
      </p:sp>
    </p:spTree>
    <p:extLst>
      <p:ext uri="{BB962C8B-B14F-4D97-AF65-F5344CB8AC3E}">
        <p14:creationId xmlns:p14="http://schemas.microsoft.com/office/powerpoint/2010/main" val="1474777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Georgia" panose="02040502050405020303" pitchFamily="18" charset="0"/>
              </a:rPr>
              <a:t>Findings-RQ1</a:t>
            </a:r>
            <a:endParaRPr lang="en-US" dirty="0">
              <a:latin typeface="Georgia" panose="02040502050405020303" pitchFamily="18" charset="0"/>
            </a:endParaRPr>
          </a:p>
        </p:txBody>
      </p:sp>
      <p:sp>
        <p:nvSpPr>
          <p:cNvPr id="3" name="Content Placeholder 2"/>
          <p:cNvSpPr>
            <a:spLocks noGrp="1"/>
          </p:cNvSpPr>
          <p:nvPr>
            <p:ph idx="1"/>
          </p:nvPr>
        </p:nvSpPr>
        <p:spPr/>
        <p:txBody>
          <a:bodyPr>
            <a:normAutofit/>
          </a:bodyPr>
          <a:lstStyle/>
          <a:p>
            <a:pPr marL="0" indent="0">
              <a:buNone/>
            </a:pPr>
            <a:r>
              <a:rPr lang="id-ID" sz="2400" b="1" dirty="0">
                <a:solidFill>
                  <a:schemeClr val="tx1"/>
                </a:solidFill>
                <a:latin typeface="Georgia" panose="02040502050405020303" pitchFamily="18" charset="0"/>
              </a:rPr>
              <a:t>Attraction:</a:t>
            </a:r>
            <a:endParaRPr lang="en-US" sz="2400" b="1" dirty="0">
              <a:solidFill>
                <a:schemeClr val="tx1"/>
              </a:solidFill>
              <a:latin typeface="Georgia" panose="02040502050405020303" pitchFamily="18" charset="0"/>
            </a:endParaRP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a:t>
            </a:r>
            <a:r>
              <a:rPr lang="en-US" sz="2400" dirty="0" smtClean="0">
                <a:solidFill>
                  <a:schemeClr val="tx1"/>
                </a:solidFill>
                <a:latin typeface="Georgia" panose="02040502050405020303" pitchFamily="18" charset="0"/>
              </a:rPr>
              <a:t>Provide </a:t>
            </a:r>
            <a:r>
              <a:rPr lang="en-US" sz="2400" b="1" dirty="0">
                <a:solidFill>
                  <a:schemeClr val="tx1"/>
                </a:solidFill>
                <a:latin typeface="Georgia" panose="02040502050405020303" pitchFamily="18" charset="0"/>
              </a:rPr>
              <a:t>course information</a:t>
            </a: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a:t>
            </a:r>
            <a:r>
              <a:rPr lang="en-US" sz="2400" dirty="0" smtClean="0">
                <a:solidFill>
                  <a:schemeClr val="tx1"/>
                </a:solidFill>
                <a:latin typeface="Georgia" panose="02040502050405020303" pitchFamily="18" charset="0"/>
              </a:rPr>
              <a:t>Offer </a:t>
            </a:r>
            <a:r>
              <a:rPr lang="en-US" sz="2400" b="1" dirty="0">
                <a:solidFill>
                  <a:schemeClr val="tx1"/>
                </a:solidFill>
                <a:latin typeface="Georgia" panose="02040502050405020303" pitchFamily="18" charset="0"/>
              </a:rPr>
              <a:t>recognition</a:t>
            </a:r>
            <a:r>
              <a:rPr lang="en-US" sz="2400" dirty="0">
                <a:solidFill>
                  <a:schemeClr val="tx1"/>
                </a:solidFill>
                <a:latin typeface="Georgia" panose="02040502050405020303" pitchFamily="18" charset="0"/>
              </a:rPr>
              <a:t> (e.g., certificate, badge, points, credits)</a:t>
            </a: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a:t>
            </a:r>
            <a:r>
              <a:rPr lang="en-US" sz="2400" dirty="0" smtClean="0">
                <a:solidFill>
                  <a:schemeClr val="tx1"/>
                </a:solidFill>
                <a:latin typeface="Georgia" panose="02040502050405020303" pitchFamily="18" charset="0"/>
              </a:rPr>
              <a:t>Design </a:t>
            </a:r>
            <a:r>
              <a:rPr lang="en-US" sz="2400" dirty="0">
                <a:solidFill>
                  <a:schemeClr val="tx1"/>
                </a:solidFill>
                <a:latin typeface="Georgia" panose="02040502050405020303" pitchFamily="18" charset="0"/>
              </a:rPr>
              <a:t>a list of </a:t>
            </a:r>
            <a:r>
              <a:rPr lang="en-US" sz="2400" b="1" dirty="0">
                <a:solidFill>
                  <a:schemeClr val="tx1"/>
                </a:solidFill>
                <a:latin typeface="Georgia" panose="02040502050405020303" pitchFamily="18" charset="0"/>
              </a:rPr>
              <a:t>steps to complete </a:t>
            </a:r>
            <a:r>
              <a:rPr lang="en-US" sz="2400" dirty="0">
                <a:solidFill>
                  <a:schemeClr val="tx1"/>
                </a:solidFill>
                <a:latin typeface="Georgia" panose="02040502050405020303" pitchFamily="18" charset="0"/>
              </a:rPr>
              <a:t>the course</a:t>
            </a: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a:t>
            </a:r>
            <a:r>
              <a:rPr lang="en-US" sz="2400" dirty="0" smtClean="0">
                <a:solidFill>
                  <a:schemeClr val="tx1"/>
                </a:solidFill>
                <a:latin typeface="Georgia" panose="02040502050405020303" pitchFamily="18" charset="0"/>
              </a:rPr>
              <a:t>Provide </a:t>
            </a:r>
            <a:r>
              <a:rPr lang="en-US" sz="2400" b="1" dirty="0">
                <a:solidFill>
                  <a:schemeClr val="tx1"/>
                </a:solidFill>
                <a:latin typeface="Georgia" panose="02040502050405020303" pitchFamily="18" charset="0"/>
              </a:rPr>
              <a:t>welcoming</a:t>
            </a:r>
            <a:r>
              <a:rPr lang="en-US" sz="2400" dirty="0">
                <a:solidFill>
                  <a:schemeClr val="tx1"/>
                </a:solidFill>
                <a:latin typeface="Georgia" panose="02040502050405020303" pitchFamily="18" charset="0"/>
              </a:rPr>
              <a:t> lectures</a:t>
            </a: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a:t>
            </a:r>
            <a:r>
              <a:rPr lang="en-US" sz="2400" dirty="0" smtClean="0">
                <a:solidFill>
                  <a:schemeClr val="tx1"/>
                </a:solidFill>
                <a:latin typeface="Georgia" panose="02040502050405020303" pitchFamily="18" charset="0"/>
              </a:rPr>
              <a:t>Lay </a:t>
            </a:r>
            <a:r>
              <a:rPr lang="en-US" sz="2400" dirty="0">
                <a:solidFill>
                  <a:schemeClr val="tx1"/>
                </a:solidFill>
                <a:latin typeface="Georgia" panose="02040502050405020303" pitchFamily="18" charset="0"/>
              </a:rPr>
              <a:t>out instructor’s </a:t>
            </a:r>
            <a:r>
              <a:rPr lang="en-US" sz="2400" b="1" dirty="0">
                <a:solidFill>
                  <a:schemeClr val="tx1"/>
                </a:solidFill>
                <a:latin typeface="Georgia" panose="02040502050405020303" pitchFamily="18" charset="0"/>
              </a:rPr>
              <a:t>expectations</a:t>
            </a:r>
            <a:endParaRPr lang="id-ID" sz="2400" b="1" dirty="0">
              <a:solidFill>
                <a:schemeClr val="tx1"/>
              </a:solidFill>
              <a:latin typeface="Georgia" panose="02040502050405020303" pitchFamily="18" charset="0"/>
            </a:endParaRPr>
          </a:p>
          <a:p>
            <a:endParaRPr lang="en-US" sz="2400" dirty="0">
              <a:latin typeface="Georgia" panose="02040502050405020303" pitchFamily="18" charset="0"/>
            </a:endParaRPr>
          </a:p>
        </p:txBody>
      </p:sp>
      <p:sp>
        <p:nvSpPr>
          <p:cNvPr id="4" name="Slide Number Placeholder 3"/>
          <p:cNvSpPr>
            <a:spLocks noGrp="1"/>
          </p:cNvSpPr>
          <p:nvPr>
            <p:ph type="sldNum" sz="quarter" idx="12"/>
          </p:nvPr>
        </p:nvSpPr>
        <p:spPr/>
        <p:txBody>
          <a:bodyPr/>
          <a:lstStyle/>
          <a:p>
            <a:fld id="{7D754374-DF35-480D-9EA4-732436C0BA88}" type="slidenum">
              <a:rPr lang="en-US" smtClean="0"/>
              <a:t>12</a:t>
            </a:fld>
            <a:endParaRPr lang="en-US"/>
          </a:p>
        </p:txBody>
      </p:sp>
    </p:spTree>
    <p:extLst>
      <p:ext uri="{BB962C8B-B14F-4D97-AF65-F5344CB8AC3E}">
        <p14:creationId xmlns:p14="http://schemas.microsoft.com/office/powerpoint/2010/main" val="6137565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Georgia" panose="02040502050405020303" pitchFamily="18" charset="0"/>
              </a:rPr>
              <a:t>Findings-RQ1</a:t>
            </a:r>
            <a:endParaRPr lang="en-US" dirty="0">
              <a:latin typeface="Georgia" panose="02040502050405020303" pitchFamily="18" charset="0"/>
            </a:endParaRPr>
          </a:p>
        </p:txBody>
      </p:sp>
      <p:sp>
        <p:nvSpPr>
          <p:cNvPr id="3" name="Content Placeholder 2"/>
          <p:cNvSpPr>
            <a:spLocks noGrp="1"/>
          </p:cNvSpPr>
          <p:nvPr>
            <p:ph idx="1"/>
          </p:nvPr>
        </p:nvSpPr>
        <p:spPr/>
        <p:txBody>
          <a:bodyPr>
            <a:normAutofit/>
          </a:bodyPr>
          <a:lstStyle/>
          <a:p>
            <a:pPr marL="0" indent="0">
              <a:lnSpc>
                <a:spcPct val="150000"/>
              </a:lnSpc>
              <a:buNone/>
            </a:pPr>
            <a:endParaRPr lang="id-ID" sz="2400" dirty="0" smtClean="0">
              <a:solidFill>
                <a:schemeClr val="tx1"/>
              </a:solidFill>
              <a:latin typeface="Georgia" panose="02040502050405020303" pitchFamily="18" charset="0"/>
            </a:endParaRPr>
          </a:p>
          <a:p>
            <a:pPr marL="0" indent="0">
              <a:lnSpc>
                <a:spcPct val="150000"/>
              </a:lnSpc>
              <a:buNone/>
            </a:pPr>
            <a:r>
              <a:rPr lang="en-US" sz="2400" dirty="0" smtClean="0">
                <a:solidFill>
                  <a:schemeClr val="tx1"/>
                </a:solidFill>
                <a:latin typeface="Georgia" panose="02040502050405020303" pitchFamily="18" charset="0"/>
              </a:rPr>
              <a:t>In </a:t>
            </a:r>
            <a:r>
              <a:rPr lang="en-US" sz="2400" dirty="0">
                <a:solidFill>
                  <a:schemeClr val="tx1"/>
                </a:solidFill>
                <a:latin typeface="Georgia" panose="02040502050405020303" pitchFamily="18" charset="0"/>
              </a:rPr>
              <a:t>order to attract students to enroll </a:t>
            </a:r>
            <a:r>
              <a:rPr lang="en-US" sz="2400" dirty="0" smtClean="0">
                <a:solidFill>
                  <a:schemeClr val="tx1"/>
                </a:solidFill>
                <a:latin typeface="Georgia" panose="02040502050405020303" pitchFamily="18" charset="0"/>
              </a:rPr>
              <a:t>in </a:t>
            </a:r>
            <a:r>
              <a:rPr lang="en-US" sz="2400" dirty="0">
                <a:solidFill>
                  <a:schemeClr val="tx1"/>
                </a:solidFill>
                <a:latin typeface="Georgia" panose="02040502050405020303" pitchFamily="18" charset="0"/>
              </a:rPr>
              <a:t>the course, one interviewee use </a:t>
            </a:r>
            <a:r>
              <a:rPr lang="id-ID" sz="2400" b="1" dirty="0" smtClean="0">
                <a:solidFill>
                  <a:schemeClr val="tx1"/>
                </a:solidFill>
                <a:latin typeface="Georgia" panose="02040502050405020303" pitchFamily="18" charset="0"/>
              </a:rPr>
              <a:t>course information</a:t>
            </a:r>
            <a:r>
              <a:rPr lang="en-US" sz="2400" dirty="0" smtClean="0">
                <a:solidFill>
                  <a:schemeClr val="tx1"/>
                </a:solidFill>
                <a:latin typeface="Georgia" panose="02040502050405020303" pitchFamily="18" charset="0"/>
              </a:rPr>
              <a:t>:</a:t>
            </a:r>
            <a:endParaRPr lang="en-US" sz="2400" dirty="0">
              <a:solidFill>
                <a:schemeClr val="tx1"/>
              </a:solidFill>
              <a:latin typeface="Georgia" panose="02040502050405020303" pitchFamily="18" charset="0"/>
            </a:endParaRPr>
          </a:p>
          <a:p>
            <a:pPr lvl="2">
              <a:lnSpc>
                <a:spcPct val="150000"/>
              </a:lnSpc>
            </a:pPr>
            <a:r>
              <a:rPr lang="id-ID" sz="2000" dirty="0" smtClean="0">
                <a:solidFill>
                  <a:schemeClr val="tx1"/>
                </a:solidFill>
                <a:latin typeface="Georgia" panose="02040502050405020303" pitchFamily="18" charset="0"/>
              </a:rPr>
              <a:t>“I </a:t>
            </a:r>
            <a:r>
              <a:rPr lang="id-ID" sz="2000" dirty="0">
                <a:solidFill>
                  <a:schemeClr val="tx1"/>
                </a:solidFill>
                <a:latin typeface="Georgia" panose="02040502050405020303" pitchFamily="18" charset="0"/>
              </a:rPr>
              <a:t>explain what content will be discussed in this course, and the goal of this course. Sometimes students send email to me, and ask about the course or certificate</a:t>
            </a:r>
            <a:r>
              <a:rPr lang="id-ID" sz="2000" dirty="0" smtClean="0">
                <a:solidFill>
                  <a:schemeClr val="tx1"/>
                </a:solidFill>
                <a:latin typeface="Georgia" panose="02040502050405020303" pitchFamily="18" charset="0"/>
              </a:rPr>
              <a:t>.” </a:t>
            </a:r>
          </a:p>
        </p:txBody>
      </p:sp>
      <p:sp>
        <p:nvSpPr>
          <p:cNvPr id="4" name="Slide Number Placeholder 3"/>
          <p:cNvSpPr>
            <a:spLocks noGrp="1"/>
          </p:cNvSpPr>
          <p:nvPr>
            <p:ph type="sldNum" sz="quarter" idx="12"/>
          </p:nvPr>
        </p:nvSpPr>
        <p:spPr/>
        <p:txBody>
          <a:bodyPr/>
          <a:lstStyle/>
          <a:p>
            <a:fld id="{7D754374-DF35-480D-9EA4-732436C0BA88}" type="slidenum">
              <a:rPr lang="en-US" smtClean="0"/>
              <a:t>13</a:t>
            </a:fld>
            <a:endParaRPr lang="en-US"/>
          </a:p>
        </p:txBody>
      </p:sp>
    </p:spTree>
    <p:extLst>
      <p:ext uri="{BB962C8B-B14F-4D97-AF65-F5344CB8AC3E}">
        <p14:creationId xmlns:p14="http://schemas.microsoft.com/office/powerpoint/2010/main" val="882069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Georgia" panose="02040502050405020303" pitchFamily="18" charset="0"/>
              </a:rPr>
              <a:t>Findings-RQ1</a:t>
            </a:r>
            <a:endParaRPr lang="en-US" dirty="0">
              <a:latin typeface="Georgia" panose="02040502050405020303" pitchFamily="18" charset="0"/>
            </a:endParaRPr>
          </a:p>
        </p:txBody>
      </p:sp>
      <p:sp>
        <p:nvSpPr>
          <p:cNvPr id="3" name="Content Placeholder 2"/>
          <p:cNvSpPr>
            <a:spLocks noGrp="1"/>
          </p:cNvSpPr>
          <p:nvPr>
            <p:ph idx="1"/>
          </p:nvPr>
        </p:nvSpPr>
        <p:spPr/>
        <p:txBody>
          <a:bodyPr>
            <a:noAutofit/>
          </a:bodyPr>
          <a:lstStyle/>
          <a:p>
            <a:pPr marL="0" indent="0">
              <a:buNone/>
            </a:pPr>
            <a:r>
              <a:rPr lang="id-ID" sz="2400" b="1" dirty="0">
                <a:solidFill>
                  <a:schemeClr val="tx1"/>
                </a:solidFill>
                <a:latin typeface="Georgia" panose="02040502050405020303" pitchFamily="18" charset="0"/>
              </a:rPr>
              <a:t>Participation</a:t>
            </a:r>
            <a:r>
              <a:rPr lang="id-ID" sz="2400" b="1" dirty="0">
                <a:latin typeface="Georgia" panose="02040502050405020303" pitchFamily="18" charset="0"/>
              </a:rPr>
              <a:t>:</a:t>
            </a:r>
          </a:p>
          <a:p>
            <a:pPr marL="0" indent="0">
              <a:buNone/>
            </a:pPr>
            <a:r>
              <a:rPr lang="id-ID" sz="2400" dirty="0" smtClean="0">
                <a:solidFill>
                  <a:schemeClr val="tx1"/>
                </a:solidFill>
                <a:latin typeface="Georgia" panose="02040502050405020303" pitchFamily="18" charset="0"/>
              </a:rPr>
              <a:t>Certificate/badge</a:t>
            </a:r>
            <a:r>
              <a:rPr lang="id-ID" sz="2400" dirty="0">
                <a:solidFill>
                  <a:schemeClr val="tx1"/>
                </a:solidFill>
                <a:latin typeface="Georgia" panose="02040502050405020303" pitchFamily="18" charset="0"/>
              </a:rPr>
              <a:t>, </a:t>
            </a: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The </a:t>
            </a:r>
            <a:r>
              <a:rPr lang="id-ID" sz="2400" dirty="0">
                <a:solidFill>
                  <a:schemeClr val="tx1"/>
                </a:solidFill>
                <a:latin typeface="Georgia" panose="02040502050405020303" pitchFamily="18" charset="0"/>
              </a:rPr>
              <a:t>use of multimedia</a:t>
            </a: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Assign </a:t>
            </a:r>
            <a:r>
              <a:rPr lang="id-ID" sz="2400" dirty="0">
                <a:solidFill>
                  <a:schemeClr val="tx1"/>
                </a:solidFill>
                <a:latin typeface="Georgia" panose="02040502050405020303" pitchFamily="18" charset="0"/>
              </a:rPr>
              <a:t>optional readings, video, other </a:t>
            </a:r>
            <a:r>
              <a:rPr lang="id-ID" sz="2400" dirty="0" smtClean="0">
                <a:solidFill>
                  <a:schemeClr val="tx1"/>
                </a:solidFill>
                <a:latin typeface="Georgia" panose="02040502050405020303" pitchFamily="18" charset="0"/>
              </a:rPr>
              <a:t>materials</a:t>
            </a:r>
            <a:endParaRPr lang="id-ID" sz="2400" dirty="0">
              <a:solidFill>
                <a:schemeClr val="tx1"/>
              </a:solidFill>
              <a:latin typeface="Georgia" panose="02040502050405020303" pitchFamily="18" charset="0"/>
            </a:endParaRP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Attempt </a:t>
            </a:r>
            <a:r>
              <a:rPr lang="id-ID" sz="2400" dirty="0">
                <a:solidFill>
                  <a:schemeClr val="tx1"/>
                </a:solidFill>
                <a:latin typeface="Georgia" panose="02040502050405020303" pitchFamily="18" charset="0"/>
              </a:rPr>
              <a:t>to create learning communities</a:t>
            </a: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Provide quizzess</a:t>
            </a:r>
          </a:p>
          <a:p>
            <a:pPr indent="-182880">
              <a:buNone/>
            </a:pPr>
            <a:r>
              <a:rPr lang="id-ID" sz="2400" b="1" dirty="0" smtClean="0">
                <a:solidFill>
                  <a:schemeClr val="tx1"/>
                </a:solidFill>
                <a:latin typeface="Georgia" panose="02040502050405020303" pitchFamily="18" charset="0"/>
              </a:rPr>
              <a:t>How to track:</a:t>
            </a:r>
            <a:r>
              <a:rPr lang="id-ID" sz="2400" dirty="0" smtClean="0">
                <a:solidFill>
                  <a:schemeClr val="tx1"/>
                </a:solidFill>
                <a:latin typeface="Georgia" panose="02040502050405020303" pitchFamily="18" charset="0"/>
              </a:rPr>
              <a:t> Self monitoring, learning analytics, personal tracking from instructors</a:t>
            </a:r>
            <a:endParaRPr lang="id-ID" sz="2400" dirty="0">
              <a:solidFill>
                <a:schemeClr val="tx1"/>
              </a:solidFill>
              <a:latin typeface="Georgia" panose="02040502050405020303" pitchFamily="18" charset="0"/>
            </a:endParaRPr>
          </a:p>
        </p:txBody>
      </p:sp>
      <p:sp>
        <p:nvSpPr>
          <p:cNvPr id="4" name="Slide Number Placeholder 3"/>
          <p:cNvSpPr>
            <a:spLocks noGrp="1"/>
          </p:cNvSpPr>
          <p:nvPr>
            <p:ph type="sldNum" sz="quarter" idx="12"/>
          </p:nvPr>
        </p:nvSpPr>
        <p:spPr/>
        <p:txBody>
          <a:bodyPr/>
          <a:lstStyle/>
          <a:p>
            <a:fld id="{7D754374-DF35-480D-9EA4-732436C0BA88}" type="slidenum">
              <a:rPr lang="en-US" smtClean="0"/>
              <a:t>14</a:t>
            </a:fld>
            <a:endParaRPr lang="en-US"/>
          </a:p>
        </p:txBody>
      </p:sp>
    </p:spTree>
    <p:extLst>
      <p:ext uri="{BB962C8B-B14F-4D97-AF65-F5344CB8AC3E}">
        <p14:creationId xmlns:p14="http://schemas.microsoft.com/office/powerpoint/2010/main" val="2711066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Georgia" panose="02040502050405020303" pitchFamily="18" charset="0"/>
              </a:rPr>
              <a:t>Findings-RQ1</a:t>
            </a:r>
            <a:endParaRPr lang="en-US" dirty="0">
              <a:latin typeface="Georgia" panose="02040502050405020303" pitchFamily="18" charset="0"/>
            </a:endParaRPr>
          </a:p>
        </p:txBody>
      </p:sp>
      <p:sp>
        <p:nvSpPr>
          <p:cNvPr id="3" name="Content Placeholder 2"/>
          <p:cNvSpPr>
            <a:spLocks noGrp="1"/>
          </p:cNvSpPr>
          <p:nvPr>
            <p:ph idx="1"/>
          </p:nvPr>
        </p:nvSpPr>
        <p:spPr/>
        <p:txBody>
          <a:bodyPr>
            <a:normAutofit fontScale="92500" lnSpcReduction="20000"/>
          </a:bodyPr>
          <a:lstStyle/>
          <a:p>
            <a:pPr marL="0" indent="0">
              <a:lnSpc>
                <a:spcPct val="150000"/>
              </a:lnSpc>
              <a:buNone/>
            </a:pPr>
            <a:endParaRPr lang="id-ID" dirty="0" smtClean="0">
              <a:solidFill>
                <a:schemeClr val="tx1"/>
              </a:solidFill>
              <a:latin typeface="Georgia" panose="02040502050405020303" pitchFamily="18" charset="0"/>
            </a:endParaRPr>
          </a:p>
          <a:p>
            <a:pPr marL="0" indent="0">
              <a:lnSpc>
                <a:spcPct val="150000"/>
              </a:lnSpc>
              <a:buNone/>
            </a:pPr>
            <a:r>
              <a:rPr lang="en-US" sz="2600" dirty="0" smtClean="0">
                <a:solidFill>
                  <a:schemeClr val="tx1"/>
                </a:solidFill>
                <a:latin typeface="Georgia" panose="02040502050405020303" pitchFamily="18" charset="0"/>
              </a:rPr>
              <a:t>One </a:t>
            </a:r>
            <a:r>
              <a:rPr lang="en-US" sz="2600" dirty="0">
                <a:solidFill>
                  <a:schemeClr val="tx1"/>
                </a:solidFill>
                <a:latin typeface="Georgia" panose="02040502050405020303" pitchFamily="18" charset="0"/>
              </a:rPr>
              <a:t>of the interviewee stated that his MOOC course is equipped with </a:t>
            </a:r>
            <a:r>
              <a:rPr lang="en-US" sz="2600" b="1" dirty="0">
                <a:solidFill>
                  <a:schemeClr val="tx1"/>
                </a:solidFill>
                <a:latin typeface="Georgia" panose="02040502050405020303" pitchFamily="18" charset="0"/>
              </a:rPr>
              <a:t>learning analytics</a:t>
            </a:r>
            <a:r>
              <a:rPr lang="en-US" sz="2600" dirty="0">
                <a:solidFill>
                  <a:schemeClr val="tx1"/>
                </a:solidFill>
                <a:latin typeface="Georgia" panose="02040502050405020303" pitchFamily="18" charset="0"/>
              </a:rPr>
              <a:t> to track students’ progress:</a:t>
            </a:r>
          </a:p>
          <a:p>
            <a:pPr marL="292608" lvl="1" indent="0">
              <a:lnSpc>
                <a:spcPct val="150000"/>
              </a:lnSpc>
              <a:buClr>
                <a:srgbClr val="94B777"/>
              </a:buClr>
              <a:buNone/>
            </a:pPr>
            <a:r>
              <a:rPr lang="id-ID" sz="2000" dirty="0" smtClean="0">
                <a:solidFill>
                  <a:schemeClr val="tx1"/>
                </a:solidFill>
                <a:latin typeface="Georgia" panose="02040502050405020303" pitchFamily="18" charset="0"/>
              </a:rPr>
              <a:t>“</a:t>
            </a:r>
            <a:r>
              <a:rPr lang="en-US" sz="2000" dirty="0" smtClean="0">
                <a:solidFill>
                  <a:schemeClr val="tx1"/>
                </a:solidFill>
                <a:latin typeface="Georgia" panose="02040502050405020303" pitchFamily="18" charset="0"/>
              </a:rPr>
              <a:t>We </a:t>
            </a:r>
            <a:r>
              <a:rPr lang="en-US" sz="2000" dirty="0">
                <a:solidFill>
                  <a:schemeClr val="tx1"/>
                </a:solidFill>
                <a:latin typeface="Georgia" panose="02040502050405020303" pitchFamily="18" charset="0"/>
              </a:rPr>
              <a:t>are equipped our LMS with Learning Analytics</a:t>
            </a:r>
            <a:r>
              <a:rPr lang="id-ID" sz="2000" dirty="0">
                <a:solidFill>
                  <a:schemeClr val="tx1"/>
                </a:solidFill>
                <a:latin typeface="Georgia" panose="02040502050405020303" pitchFamily="18" charset="0"/>
              </a:rPr>
              <a:t>.</a:t>
            </a:r>
            <a:r>
              <a:rPr lang="en-US" sz="2000" dirty="0">
                <a:solidFill>
                  <a:schemeClr val="tx1"/>
                </a:solidFill>
                <a:latin typeface="Georgia" panose="02040502050405020303" pitchFamily="18" charset="0"/>
              </a:rPr>
              <a:t> Learning Analytics (LA) is currently being widely used by online learning providers to enhance learning process and to boost student engagement and interaction. The LA can be used as both a prescriptive tools and predictive measures. It collects information about the student access to learning resources, interactions and activities. LA provides real time visual image of student learning behaviors. It is easy to manage and operate</a:t>
            </a:r>
            <a:r>
              <a:rPr lang="en-US" sz="2000" dirty="0" smtClean="0">
                <a:solidFill>
                  <a:schemeClr val="tx1"/>
                </a:solidFill>
                <a:latin typeface="Georgia" panose="02040502050405020303" pitchFamily="18" charset="0"/>
              </a:rPr>
              <a:t>.</a:t>
            </a:r>
            <a:r>
              <a:rPr lang="id-ID" sz="2000" dirty="0" smtClean="0">
                <a:solidFill>
                  <a:schemeClr val="tx1"/>
                </a:solidFill>
                <a:latin typeface="Georgia" panose="02040502050405020303" pitchFamily="18" charset="0"/>
              </a:rPr>
              <a:t>”</a:t>
            </a:r>
          </a:p>
          <a:p>
            <a:pPr>
              <a:lnSpc>
                <a:spcPct val="150000"/>
              </a:lnSpc>
            </a:pPr>
            <a:endParaRPr lang="en-US" dirty="0">
              <a:solidFill>
                <a:schemeClr val="tx1"/>
              </a:solidFill>
              <a:latin typeface="Georgia" panose="02040502050405020303" pitchFamily="18" charset="0"/>
            </a:endParaRPr>
          </a:p>
        </p:txBody>
      </p:sp>
      <p:sp>
        <p:nvSpPr>
          <p:cNvPr id="4" name="Slide Number Placeholder 3"/>
          <p:cNvSpPr>
            <a:spLocks noGrp="1"/>
          </p:cNvSpPr>
          <p:nvPr>
            <p:ph type="sldNum" sz="quarter" idx="12"/>
          </p:nvPr>
        </p:nvSpPr>
        <p:spPr/>
        <p:txBody>
          <a:bodyPr/>
          <a:lstStyle/>
          <a:p>
            <a:fld id="{7D754374-DF35-480D-9EA4-732436C0BA88}" type="slidenum">
              <a:rPr lang="en-US" smtClean="0"/>
              <a:t>15</a:t>
            </a:fld>
            <a:endParaRPr lang="en-US"/>
          </a:p>
        </p:txBody>
      </p:sp>
    </p:spTree>
    <p:extLst>
      <p:ext uri="{BB962C8B-B14F-4D97-AF65-F5344CB8AC3E}">
        <p14:creationId xmlns:p14="http://schemas.microsoft.com/office/powerpoint/2010/main" val="8748560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Georgia" panose="02040502050405020303" pitchFamily="18" charset="0"/>
              </a:rPr>
              <a:t>Findings-RQ1</a:t>
            </a:r>
            <a:endParaRPr lang="en-US" dirty="0">
              <a:latin typeface="Georgia" panose="02040502050405020303" pitchFamily="18" charset="0"/>
            </a:endParaRPr>
          </a:p>
        </p:txBody>
      </p:sp>
      <p:sp>
        <p:nvSpPr>
          <p:cNvPr id="3" name="Content Placeholder 2"/>
          <p:cNvSpPr>
            <a:spLocks noGrp="1"/>
          </p:cNvSpPr>
          <p:nvPr>
            <p:ph idx="1"/>
          </p:nvPr>
        </p:nvSpPr>
        <p:spPr>
          <a:xfrm>
            <a:off x="1097280" y="1845734"/>
            <a:ext cx="3718560" cy="4023360"/>
          </a:xfrm>
        </p:spPr>
        <p:txBody>
          <a:bodyPr>
            <a:normAutofit/>
          </a:bodyPr>
          <a:lstStyle/>
          <a:p>
            <a:pPr marL="0" indent="0">
              <a:buNone/>
            </a:pPr>
            <a:endParaRPr lang="id-ID" sz="2400" b="1" dirty="0" smtClean="0">
              <a:solidFill>
                <a:schemeClr val="tx1"/>
              </a:solidFill>
              <a:latin typeface="Georgia" panose="02040502050405020303" pitchFamily="18" charset="0"/>
            </a:endParaRPr>
          </a:p>
          <a:p>
            <a:pPr marL="0" indent="0">
              <a:buNone/>
            </a:pPr>
            <a:r>
              <a:rPr lang="id-ID" sz="2400" b="1" dirty="0" smtClean="0">
                <a:solidFill>
                  <a:schemeClr val="tx1"/>
                </a:solidFill>
                <a:latin typeface="Georgia" panose="02040502050405020303" pitchFamily="18" charset="0"/>
              </a:rPr>
              <a:t>Assessment</a:t>
            </a:r>
            <a:r>
              <a:rPr lang="id-ID" sz="2400" b="1" dirty="0">
                <a:solidFill>
                  <a:schemeClr val="tx1"/>
                </a:solidFill>
                <a:latin typeface="Georgia" panose="02040502050405020303" pitchFamily="18" charset="0"/>
              </a:rPr>
              <a:t>:</a:t>
            </a: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Quizz/test</a:t>
            </a:r>
            <a:endParaRPr lang="id-ID" sz="2400" dirty="0">
              <a:solidFill>
                <a:schemeClr val="tx1"/>
              </a:solidFill>
              <a:latin typeface="Georgia" panose="02040502050405020303" pitchFamily="18" charset="0"/>
            </a:endParaRP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Student </a:t>
            </a:r>
            <a:r>
              <a:rPr lang="id-ID" sz="2400" dirty="0">
                <a:solidFill>
                  <a:schemeClr val="tx1"/>
                </a:solidFill>
                <a:latin typeface="Georgia" panose="02040502050405020303" pitchFamily="18" charset="0"/>
              </a:rPr>
              <a:t>portofolio</a:t>
            </a: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Student </a:t>
            </a:r>
            <a:r>
              <a:rPr lang="id-ID" sz="2400" dirty="0">
                <a:solidFill>
                  <a:schemeClr val="tx1"/>
                </a:solidFill>
                <a:latin typeface="Georgia" panose="02040502050405020303" pitchFamily="18" charset="0"/>
              </a:rPr>
              <a:t>presentation</a:t>
            </a: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Student </a:t>
            </a:r>
            <a:r>
              <a:rPr lang="id-ID" sz="2400" dirty="0">
                <a:solidFill>
                  <a:schemeClr val="tx1"/>
                </a:solidFill>
                <a:latin typeface="Georgia" panose="02040502050405020303" pitchFamily="18" charset="0"/>
              </a:rPr>
              <a:t>log data</a:t>
            </a: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Papers</a:t>
            </a:r>
            <a:endParaRPr lang="id-ID" sz="2400" dirty="0">
              <a:solidFill>
                <a:schemeClr val="tx1"/>
              </a:solidFill>
              <a:latin typeface="Georgia" panose="02040502050405020303" pitchFamily="18" charset="0"/>
            </a:endParaRPr>
          </a:p>
          <a:p>
            <a:pPr marL="0" indent="0">
              <a:buNone/>
            </a:pPr>
            <a:endParaRPr lang="id-ID" sz="2400" dirty="0">
              <a:latin typeface="Georgia" panose="02040502050405020303" pitchFamily="18" charset="0"/>
            </a:endParaRPr>
          </a:p>
        </p:txBody>
      </p:sp>
      <p:sp>
        <p:nvSpPr>
          <p:cNvPr id="4" name="Slide Number Placeholder 3"/>
          <p:cNvSpPr>
            <a:spLocks noGrp="1"/>
          </p:cNvSpPr>
          <p:nvPr>
            <p:ph type="sldNum" sz="quarter" idx="12"/>
          </p:nvPr>
        </p:nvSpPr>
        <p:spPr/>
        <p:txBody>
          <a:bodyPr/>
          <a:lstStyle/>
          <a:p>
            <a:fld id="{7D754374-DF35-480D-9EA4-732436C0BA88}" type="slidenum">
              <a:rPr lang="en-US" smtClean="0"/>
              <a:t>16</a:t>
            </a:fld>
            <a:endParaRPr lang="en-US"/>
          </a:p>
        </p:txBody>
      </p:sp>
      <p:sp>
        <p:nvSpPr>
          <p:cNvPr id="6" name="Content Placeholder 2"/>
          <p:cNvSpPr txBox="1">
            <a:spLocks/>
          </p:cNvSpPr>
          <p:nvPr/>
        </p:nvSpPr>
        <p:spPr>
          <a:xfrm>
            <a:off x="6239618" y="1862668"/>
            <a:ext cx="4916062"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id-ID" sz="2400" dirty="0" smtClean="0">
              <a:solidFill>
                <a:schemeClr val="tx1"/>
              </a:solidFill>
              <a:latin typeface="Georgia" panose="02040502050405020303" pitchFamily="18" charset="0"/>
            </a:endParaRPr>
          </a:p>
          <a:p>
            <a:pPr marL="0" indent="0">
              <a:buFont typeface="Calibri" panose="020F0502020204030204" pitchFamily="34" charset="0"/>
              <a:buNone/>
            </a:pPr>
            <a:r>
              <a:rPr lang="id-ID" sz="2400" dirty="0" smtClean="0">
                <a:solidFill>
                  <a:schemeClr val="tx1"/>
                </a:solidFill>
                <a:latin typeface="Georgia" panose="02040502050405020303" pitchFamily="18" charset="0"/>
              </a:rPr>
              <a:t>How do participants </a:t>
            </a:r>
            <a:r>
              <a:rPr lang="en-US" sz="2400" b="1" dirty="0" smtClean="0">
                <a:solidFill>
                  <a:schemeClr val="tx1"/>
                </a:solidFill>
                <a:latin typeface="Georgia" panose="02040502050405020303" pitchFamily="18" charset="0"/>
              </a:rPr>
              <a:t>obtain</a:t>
            </a:r>
            <a:r>
              <a:rPr lang="id-ID" sz="2400" b="1" dirty="0" smtClean="0">
                <a:solidFill>
                  <a:schemeClr val="tx1"/>
                </a:solidFill>
                <a:latin typeface="Georgia" panose="02040502050405020303" pitchFamily="18" charset="0"/>
              </a:rPr>
              <a:t> feedback</a:t>
            </a:r>
            <a:r>
              <a:rPr lang="id-ID" sz="2400" dirty="0">
                <a:solidFill>
                  <a:schemeClr val="tx1"/>
                </a:solidFill>
                <a:latin typeface="Georgia" panose="02040502050405020303" pitchFamily="18" charset="0"/>
              </a:rPr>
              <a:t>?</a:t>
            </a:r>
            <a:endParaRPr lang="id-ID" sz="2400" dirty="0" smtClean="0">
              <a:solidFill>
                <a:schemeClr val="tx1"/>
              </a:solidFill>
              <a:latin typeface="Georgia" panose="02040502050405020303" pitchFamily="18" charset="0"/>
            </a:endParaRP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a:t>
            </a:r>
            <a:r>
              <a:rPr lang="id-ID" sz="2400" dirty="0" err="1" smtClean="0">
                <a:solidFill>
                  <a:schemeClr val="tx1"/>
                </a:solidFill>
                <a:latin typeface="Georgia" panose="02040502050405020303" pitchFamily="18" charset="0"/>
              </a:rPr>
              <a:t>Instructor</a:t>
            </a:r>
            <a:endParaRPr lang="id-ID" sz="2400" dirty="0" smtClean="0">
              <a:solidFill>
                <a:schemeClr val="tx1"/>
              </a:solidFill>
              <a:latin typeface="Georgia" panose="02040502050405020303" pitchFamily="18" charset="0"/>
            </a:endParaRP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a:t>
            </a:r>
            <a:r>
              <a:rPr lang="id-ID" sz="2400" dirty="0" err="1" smtClean="0">
                <a:solidFill>
                  <a:schemeClr val="tx1"/>
                </a:solidFill>
                <a:latin typeface="Georgia" panose="02040502050405020303" pitchFamily="18" charset="0"/>
              </a:rPr>
              <a:t>Peer</a:t>
            </a:r>
            <a:endParaRPr lang="id-ID" sz="2400" dirty="0" smtClean="0">
              <a:solidFill>
                <a:schemeClr val="tx1"/>
              </a:solidFill>
              <a:latin typeface="Georgia" panose="02040502050405020303" pitchFamily="18" charset="0"/>
            </a:endParaRP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Moderator/Tutor/TA</a:t>
            </a:r>
            <a:endParaRPr lang="id-ID" sz="2400" dirty="0">
              <a:solidFill>
                <a:schemeClr val="tx1"/>
              </a:solidFill>
              <a:latin typeface="Georgia" panose="02040502050405020303" pitchFamily="18" charset="0"/>
            </a:endParaRPr>
          </a:p>
        </p:txBody>
      </p:sp>
    </p:spTree>
    <p:extLst>
      <p:ext uri="{BB962C8B-B14F-4D97-AF65-F5344CB8AC3E}">
        <p14:creationId xmlns:p14="http://schemas.microsoft.com/office/powerpoint/2010/main" val="39209938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Georgia" panose="02040502050405020303" pitchFamily="18" charset="0"/>
              </a:rPr>
              <a:t>Findings-RQ1</a:t>
            </a:r>
            <a:endParaRPr lang="en-US" dirty="0">
              <a:latin typeface="Georgia" panose="02040502050405020303" pitchFamily="18" charset="0"/>
            </a:endParaRPr>
          </a:p>
        </p:txBody>
      </p:sp>
      <p:sp>
        <p:nvSpPr>
          <p:cNvPr id="3" name="Content Placeholder 2"/>
          <p:cNvSpPr>
            <a:spLocks noGrp="1"/>
          </p:cNvSpPr>
          <p:nvPr>
            <p:ph idx="1"/>
          </p:nvPr>
        </p:nvSpPr>
        <p:spPr/>
        <p:txBody>
          <a:bodyPr>
            <a:normAutofit/>
          </a:bodyPr>
          <a:lstStyle/>
          <a:p>
            <a:pPr marL="0" indent="0">
              <a:lnSpc>
                <a:spcPct val="150000"/>
              </a:lnSpc>
              <a:buNone/>
            </a:pPr>
            <a:endParaRPr lang="id-ID" sz="2400" dirty="0" smtClean="0">
              <a:solidFill>
                <a:schemeClr val="tx1"/>
              </a:solidFill>
              <a:latin typeface="Georgia" panose="02040502050405020303" pitchFamily="18" charset="0"/>
            </a:endParaRPr>
          </a:p>
          <a:p>
            <a:pPr marL="0" indent="0">
              <a:lnSpc>
                <a:spcPct val="150000"/>
              </a:lnSpc>
              <a:buNone/>
            </a:pPr>
            <a:r>
              <a:rPr lang="en-US" sz="2400" dirty="0" smtClean="0">
                <a:solidFill>
                  <a:schemeClr val="tx1"/>
                </a:solidFill>
                <a:latin typeface="Georgia" panose="02040502050405020303" pitchFamily="18" charset="0"/>
              </a:rPr>
              <a:t>One </a:t>
            </a:r>
            <a:r>
              <a:rPr lang="en-US" sz="2400" dirty="0">
                <a:solidFill>
                  <a:schemeClr val="tx1"/>
                </a:solidFill>
                <a:latin typeface="Georgia" panose="02040502050405020303" pitchFamily="18" charset="0"/>
              </a:rPr>
              <a:t>interviewee mentioned </a:t>
            </a:r>
            <a:r>
              <a:rPr lang="en-US" sz="2400" b="1" dirty="0">
                <a:solidFill>
                  <a:schemeClr val="tx1"/>
                </a:solidFill>
                <a:latin typeface="Georgia" panose="02040502050405020303" pitchFamily="18" charset="0"/>
              </a:rPr>
              <a:t>several ways to assess </a:t>
            </a:r>
            <a:r>
              <a:rPr lang="en-US" sz="2400" dirty="0">
                <a:solidFill>
                  <a:schemeClr val="tx1"/>
                </a:solidFill>
                <a:latin typeface="Georgia" panose="02040502050405020303" pitchFamily="18" charset="0"/>
              </a:rPr>
              <a:t>students’ learning:</a:t>
            </a:r>
          </a:p>
          <a:p>
            <a:pPr marL="566928" lvl="3" indent="0">
              <a:lnSpc>
                <a:spcPct val="150000"/>
              </a:lnSpc>
              <a:buNone/>
            </a:pPr>
            <a:r>
              <a:rPr lang="id-ID" sz="2000" dirty="0" smtClean="0">
                <a:solidFill>
                  <a:schemeClr val="tx1"/>
                </a:solidFill>
                <a:latin typeface="Georgia" panose="02040502050405020303" pitchFamily="18" charset="0"/>
              </a:rPr>
              <a:t>“</a:t>
            </a:r>
            <a:r>
              <a:rPr lang="en-US" sz="2000" dirty="0" smtClean="0">
                <a:solidFill>
                  <a:schemeClr val="tx1"/>
                </a:solidFill>
                <a:latin typeface="Georgia" panose="02040502050405020303" pitchFamily="18" charset="0"/>
              </a:rPr>
              <a:t>we </a:t>
            </a:r>
            <a:r>
              <a:rPr lang="en-US" sz="2000" dirty="0">
                <a:solidFill>
                  <a:schemeClr val="tx1"/>
                </a:solidFill>
                <a:latin typeface="Georgia" panose="02040502050405020303" pitchFamily="18" charset="0"/>
              </a:rPr>
              <a:t>provide ........ and varieties of ways for measuring participants learning result such as participation in guided discussions, quizzes, essay writing, involve in individual or group projects, etc</a:t>
            </a:r>
            <a:r>
              <a:rPr lang="en-US" sz="2000" dirty="0" smtClean="0">
                <a:solidFill>
                  <a:schemeClr val="tx1"/>
                </a:solidFill>
                <a:latin typeface="Georgia" panose="02040502050405020303" pitchFamily="18" charset="0"/>
              </a:rPr>
              <a:t>.</a:t>
            </a:r>
            <a:r>
              <a:rPr lang="id-ID" sz="2000" dirty="0" smtClean="0">
                <a:solidFill>
                  <a:schemeClr val="tx1"/>
                </a:solidFill>
                <a:latin typeface="Georgia" panose="02040502050405020303" pitchFamily="18" charset="0"/>
              </a:rPr>
              <a:t>”</a:t>
            </a:r>
            <a:r>
              <a:rPr lang="en-US" sz="2000" dirty="0">
                <a:solidFill>
                  <a:schemeClr val="tx1"/>
                </a:solidFill>
                <a:latin typeface="Georgia" panose="02040502050405020303" pitchFamily="18" charset="0"/>
              </a:rPr>
              <a:t> </a:t>
            </a:r>
            <a:endParaRPr lang="en-US" sz="2000" dirty="0">
              <a:latin typeface="Georgia" panose="02040502050405020303" pitchFamily="18" charset="0"/>
            </a:endParaRPr>
          </a:p>
        </p:txBody>
      </p:sp>
      <p:sp>
        <p:nvSpPr>
          <p:cNvPr id="4" name="Slide Number Placeholder 3"/>
          <p:cNvSpPr>
            <a:spLocks noGrp="1"/>
          </p:cNvSpPr>
          <p:nvPr>
            <p:ph type="sldNum" sz="quarter" idx="12"/>
          </p:nvPr>
        </p:nvSpPr>
        <p:spPr/>
        <p:txBody>
          <a:bodyPr/>
          <a:lstStyle/>
          <a:p>
            <a:fld id="{7D754374-DF35-480D-9EA4-732436C0BA88}" type="slidenum">
              <a:rPr lang="en-US" smtClean="0"/>
              <a:t>17</a:t>
            </a:fld>
            <a:endParaRPr lang="en-US"/>
          </a:p>
        </p:txBody>
      </p:sp>
    </p:spTree>
    <p:extLst>
      <p:ext uri="{BB962C8B-B14F-4D97-AF65-F5344CB8AC3E}">
        <p14:creationId xmlns:p14="http://schemas.microsoft.com/office/powerpoint/2010/main" val="2145460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Georgia" panose="02040502050405020303" pitchFamily="18" charset="0"/>
              </a:rPr>
              <a:t>Findings-RQ2</a:t>
            </a:r>
            <a:endParaRPr lang="en-US" dirty="0">
              <a:latin typeface="Georgia" panose="02040502050405020303" pitchFamily="18" charset="0"/>
            </a:endParaRPr>
          </a:p>
        </p:txBody>
      </p:sp>
      <p:sp>
        <p:nvSpPr>
          <p:cNvPr id="3" name="Content Placeholder 2"/>
          <p:cNvSpPr>
            <a:spLocks noGrp="1"/>
          </p:cNvSpPr>
          <p:nvPr>
            <p:ph idx="1"/>
          </p:nvPr>
        </p:nvSpPr>
        <p:spPr>
          <a:xfrm>
            <a:off x="1097280" y="1845734"/>
            <a:ext cx="10058400" cy="4280746"/>
          </a:xfrm>
        </p:spPr>
        <p:txBody>
          <a:bodyPr>
            <a:noAutofit/>
          </a:bodyPr>
          <a:lstStyle/>
          <a:p>
            <a:pPr marL="0" indent="0">
              <a:buNone/>
            </a:pPr>
            <a:r>
              <a:rPr lang="id-ID" sz="2400" b="1" dirty="0" smtClean="0">
                <a:solidFill>
                  <a:schemeClr val="tx1"/>
                </a:solidFill>
                <a:latin typeface="Georgia" panose="02040502050405020303" pitchFamily="18" charset="0"/>
              </a:rPr>
              <a:t>RQ2</a:t>
            </a:r>
            <a:r>
              <a:rPr lang="en-US" sz="2400" b="1" dirty="0" smtClean="0">
                <a:solidFill>
                  <a:schemeClr val="tx1"/>
                </a:solidFill>
                <a:latin typeface="Georgia" panose="02040502050405020303" pitchFamily="18" charset="0"/>
              </a:rPr>
              <a:t>: </a:t>
            </a:r>
            <a:r>
              <a:rPr lang="en-US" sz="2400" dirty="0" smtClean="0">
                <a:solidFill>
                  <a:schemeClr val="tx1"/>
                </a:solidFill>
                <a:latin typeface="Georgia" panose="02040502050405020303" pitchFamily="18" charset="0"/>
              </a:rPr>
              <a:t>What challenges do instructors experience in designing their MOOC?</a:t>
            </a:r>
            <a:endParaRPr lang="id-ID" sz="2400" dirty="0" smtClean="0">
              <a:solidFill>
                <a:schemeClr val="tx1"/>
              </a:solidFill>
              <a:latin typeface="Georgia" panose="02040502050405020303" pitchFamily="18" charset="0"/>
            </a:endParaRP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a:t>
            </a:r>
            <a:r>
              <a:rPr lang="en-US" sz="2400" dirty="0" smtClean="0">
                <a:solidFill>
                  <a:schemeClr val="tx1"/>
                </a:solidFill>
                <a:latin typeface="Georgia" panose="02040502050405020303" pitchFamily="18" charset="0"/>
              </a:rPr>
              <a:t>participant </a:t>
            </a:r>
            <a:r>
              <a:rPr lang="en-US" sz="2400" b="1" dirty="0" smtClean="0">
                <a:solidFill>
                  <a:schemeClr val="tx1"/>
                </a:solidFill>
                <a:latin typeface="Georgia" panose="02040502050405020303" pitchFamily="18" charset="0"/>
              </a:rPr>
              <a:t>engagement,</a:t>
            </a:r>
            <a:r>
              <a:rPr lang="en-US" sz="2400" dirty="0" smtClean="0">
                <a:solidFill>
                  <a:schemeClr val="tx1"/>
                </a:solidFill>
                <a:latin typeface="Georgia" panose="02040502050405020303" pitchFamily="18" charset="0"/>
              </a:rPr>
              <a:t> </a:t>
            </a:r>
            <a:endParaRPr lang="id-ID" sz="2400" dirty="0" smtClean="0">
              <a:solidFill>
                <a:schemeClr val="tx1"/>
              </a:solidFill>
              <a:latin typeface="Georgia" panose="02040502050405020303" pitchFamily="18" charset="0"/>
            </a:endParaRPr>
          </a:p>
          <a:p>
            <a:pPr>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a:t>
            </a:r>
            <a:r>
              <a:rPr lang="en-US" sz="2400" dirty="0" smtClean="0">
                <a:solidFill>
                  <a:schemeClr val="tx1"/>
                </a:solidFill>
                <a:latin typeface="Georgia" panose="02040502050405020303" pitchFamily="18" charset="0"/>
              </a:rPr>
              <a:t>encouraging </a:t>
            </a:r>
            <a:r>
              <a:rPr lang="en-US" sz="2400" b="1" dirty="0" smtClean="0">
                <a:solidFill>
                  <a:schemeClr val="tx1"/>
                </a:solidFill>
                <a:latin typeface="Georgia" panose="02040502050405020303" pitchFamily="18" charset="0"/>
              </a:rPr>
              <a:t>collaboration</a:t>
            </a:r>
            <a:r>
              <a:rPr lang="id-ID" sz="2400" dirty="0" smtClean="0">
                <a:solidFill>
                  <a:schemeClr val="tx1"/>
                </a:solidFill>
                <a:latin typeface="Georgia" panose="02040502050405020303" pitchFamily="18" charset="0"/>
              </a:rPr>
              <a:t> </a:t>
            </a:r>
          </a:p>
          <a:p>
            <a:pPr>
              <a:buClr>
                <a:srgbClr val="94B777"/>
              </a:buClr>
              <a:buFont typeface="Wingdings" panose="05000000000000000000" pitchFamily="2" charset="2"/>
              <a:buChar char="§"/>
            </a:pPr>
            <a:r>
              <a:rPr lang="id-ID" sz="2400" b="1" dirty="0" smtClean="0">
                <a:solidFill>
                  <a:schemeClr val="tx1"/>
                </a:solidFill>
                <a:latin typeface="Georgia" panose="02040502050405020303" pitchFamily="18" charset="0"/>
              </a:rPr>
              <a:t> </a:t>
            </a:r>
            <a:r>
              <a:rPr lang="en-US" sz="2400" b="1" dirty="0" smtClean="0">
                <a:solidFill>
                  <a:schemeClr val="tx1"/>
                </a:solidFill>
                <a:latin typeface="Georgia" panose="02040502050405020303" pitchFamily="18" charset="0"/>
              </a:rPr>
              <a:t>video</a:t>
            </a:r>
            <a:r>
              <a:rPr lang="en-US" sz="2400" dirty="0" smtClean="0">
                <a:solidFill>
                  <a:schemeClr val="tx1"/>
                </a:solidFill>
                <a:latin typeface="Georgia" panose="02040502050405020303" pitchFamily="18" charset="0"/>
              </a:rPr>
              <a:t> development, and </a:t>
            </a:r>
            <a:endParaRPr lang="id-ID" sz="2400" dirty="0" smtClean="0">
              <a:solidFill>
                <a:schemeClr val="tx1"/>
              </a:solidFill>
              <a:latin typeface="Georgia" panose="02040502050405020303" pitchFamily="18" charset="0"/>
            </a:endParaRPr>
          </a:p>
          <a:p>
            <a:pPr>
              <a:buClr>
                <a:srgbClr val="94B777"/>
              </a:buClr>
              <a:buFont typeface="Wingdings" panose="05000000000000000000" pitchFamily="2" charset="2"/>
              <a:buChar char="§"/>
            </a:pPr>
            <a:r>
              <a:rPr lang="id-ID" sz="2400" b="1" dirty="0" smtClean="0">
                <a:solidFill>
                  <a:schemeClr val="tx1"/>
                </a:solidFill>
                <a:latin typeface="Georgia" panose="02040502050405020303" pitchFamily="18" charset="0"/>
              </a:rPr>
              <a:t> </a:t>
            </a:r>
            <a:r>
              <a:rPr lang="en-US" sz="2400" b="1" dirty="0" smtClean="0">
                <a:solidFill>
                  <a:schemeClr val="tx1"/>
                </a:solidFill>
                <a:latin typeface="Georgia" panose="02040502050405020303" pitchFamily="18" charset="0"/>
              </a:rPr>
              <a:t>time</a:t>
            </a:r>
            <a:r>
              <a:rPr lang="en-US" sz="2400" dirty="0" smtClean="0">
                <a:solidFill>
                  <a:schemeClr val="tx1"/>
                </a:solidFill>
                <a:latin typeface="Georgia" panose="02040502050405020303" pitchFamily="18" charset="0"/>
              </a:rPr>
              <a:t> constraints</a:t>
            </a:r>
            <a:endParaRPr lang="id-ID" sz="2400" dirty="0" smtClean="0">
              <a:solidFill>
                <a:schemeClr val="tx1"/>
              </a:solidFill>
              <a:latin typeface="Georgia" panose="02040502050405020303" pitchFamily="18" charset="0"/>
            </a:endParaRPr>
          </a:p>
          <a:p>
            <a:pPr>
              <a:buClr>
                <a:srgbClr val="94B777"/>
              </a:buClr>
              <a:buFont typeface="Wingdings" panose="05000000000000000000" pitchFamily="2" charset="2"/>
              <a:buChar char="§"/>
            </a:pPr>
            <a:r>
              <a:rPr lang="id-ID" sz="2400" b="1" dirty="0" smtClean="0">
                <a:solidFill>
                  <a:schemeClr val="tx1"/>
                </a:solidFill>
                <a:latin typeface="Georgia" panose="02040502050405020303" pitchFamily="18" charset="0"/>
              </a:rPr>
              <a:t> Assess</a:t>
            </a:r>
            <a:r>
              <a:rPr lang="id-ID" sz="2400" dirty="0" smtClean="0">
                <a:solidFill>
                  <a:schemeClr val="tx1"/>
                </a:solidFill>
                <a:latin typeface="Georgia" panose="02040502050405020303" pitchFamily="18" charset="0"/>
              </a:rPr>
              <a:t> participants’ learning</a:t>
            </a:r>
            <a:endParaRPr lang="en-US" sz="2400" dirty="0" smtClean="0">
              <a:solidFill>
                <a:schemeClr val="tx1"/>
              </a:solidFill>
              <a:latin typeface="Georgia" panose="02040502050405020303" pitchFamily="18" charset="0"/>
            </a:endParaRPr>
          </a:p>
          <a:p>
            <a:pPr marL="0" indent="0">
              <a:buNone/>
            </a:pPr>
            <a:endParaRPr lang="id-ID" sz="2400" dirty="0" smtClean="0">
              <a:solidFill>
                <a:schemeClr val="tx1"/>
              </a:solidFill>
              <a:latin typeface="Georgia" panose="02040502050405020303" pitchFamily="18" charset="0"/>
            </a:endParaRPr>
          </a:p>
          <a:p>
            <a:pPr marL="0" indent="0">
              <a:buNone/>
            </a:pPr>
            <a:r>
              <a:rPr lang="id-ID" sz="2400" b="1" dirty="0" smtClean="0">
                <a:solidFill>
                  <a:schemeClr val="tx1"/>
                </a:solidFill>
                <a:latin typeface="Georgia" panose="02040502050405020303" pitchFamily="18" charset="0"/>
              </a:rPr>
              <a:t>Help for solutions</a:t>
            </a:r>
            <a:r>
              <a:rPr lang="id-ID" sz="2400" dirty="0" smtClean="0">
                <a:solidFill>
                  <a:schemeClr val="tx1"/>
                </a:solidFill>
                <a:latin typeface="Georgia" panose="02040502050405020303" pitchFamily="18" charset="0"/>
              </a:rPr>
              <a:t>: Other instructors, provider, institution</a:t>
            </a:r>
            <a:endParaRPr lang="en-US" sz="2400" dirty="0" smtClean="0">
              <a:solidFill>
                <a:schemeClr val="tx1"/>
              </a:solidFill>
              <a:latin typeface="Georgia" panose="02040502050405020303" pitchFamily="18" charset="0"/>
            </a:endParaRPr>
          </a:p>
        </p:txBody>
      </p:sp>
      <p:sp>
        <p:nvSpPr>
          <p:cNvPr id="4" name="Slide Number Placeholder 3"/>
          <p:cNvSpPr>
            <a:spLocks noGrp="1"/>
          </p:cNvSpPr>
          <p:nvPr>
            <p:ph type="sldNum" sz="quarter" idx="12"/>
          </p:nvPr>
        </p:nvSpPr>
        <p:spPr/>
        <p:txBody>
          <a:bodyPr/>
          <a:lstStyle/>
          <a:p>
            <a:fld id="{7D754374-DF35-480D-9EA4-732436C0BA88}" type="slidenum">
              <a:rPr lang="en-US" smtClean="0"/>
              <a:t>18</a:t>
            </a:fld>
            <a:endParaRPr lang="en-US"/>
          </a:p>
        </p:txBody>
      </p:sp>
    </p:spTree>
    <p:extLst>
      <p:ext uri="{BB962C8B-B14F-4D97-AF65-F5344CB8AC3E}">
        <p14:creationId xmlns:p14="http://schemas.microsoft.com/office/powerpoint/2010/main" val="2159447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Georgia" panose="02040502050405020303" pitchFamily="18" charset="0"/>
              </a:rPr>
              <a:t>Findings-RQ2</a:t>
            </a:r>
            <a:endParaRPr lang="en-US" dirty="0">
              <a:latin typeface="Georgia" panose="02040502050405020303" pitchFamily="18" charset="0"/>
            </a:endParaRPr>
          </a:p>
        </p:txBody>
      </p:sp>
      <p:sp>
        <p:nvSpPr>
          <p:cNvPr id="3" name="Content Placeholder 2"/>
          <p:cNvSpPr>
            <a:spLocks noGrp="1"/>
          </p:cNvSpPr>
          <p:nvPr>
            <p:ph idx="1"/>
          </p:nvPr>
        </p:nvSpPr>
        <p:spPr/>
        <p:txBody>
          <a:bodyPr/>
          <a:lstStyle/>
          <a:p>
            <a:pPr marL="0" indent="0">
              <a:buNone/>
            </a:pPr>
            <a:r>
              <a:rPr lang="id-ID" sz="2400" dirty="0">
                <a:solidFill>
                  <a:schemeClr val="tx1"/>
                </a:solidFill>
                <a:latin typeface="Georgia" panose="02040502050405020303" pitchFamily="18" charset="0"/>
              </a:rPr>
              <a:t>O</a:t>
            </a:r>
            <a:r>
              <a:rPr lang="en-US" sz="2400" dirty="0">
                <a:solidFill>
                  <a:schemeClr val="tx1"/>
                </a:solidFill>
                <a:latin typeface="Georgia" panose="02040502050405020303" pitchFamily="18" charset="0"/>
              </a:rPr>
              <a:t>ne interviewee mentioned that </a:t>
            </a:r>
            <a:r>
              <a:rPr lang="en-US" sz="2400" b="1" dirty="0">
                <a:solidFill>
                  <a:schemeClr val="tx1"/>
                </a:solidFill>
                <a:latin typeface="Georgia" panose="02040502050405020303" pitchFamily="18" charset="0"/>
              </a:rPr>
              <a:t>student engagement</a:t>
            </a:r>
            <a:r>
              <a:rPr lang="en-US" sz="2400" dirty="0">
                <a:solidFill>
                  <a:schemeClr val="tx1"/>
                </a:solidFill>
                <a:latin typeface="Georgia" panose="02040502050405020303" pitchFamily="18" charset="0"/>
              </a:rPr>
              <a:t> is challenging and crucial:</a:t>
            </a:r>
          </a:p>
          <a:p>
            <a:pPr marL="475488" lvl="2" indent="0">
              <a:buNone/>
            </a:pPr>
            <a:r>
              <a:rPr lang="id-ID" sz="2000" dirty="0" smtClean="0">
                <a:solidFill>
                  <a:schemeClr val="tx1"/>
                </a:solidFill>
                <a:latin typeface="Georgia" panose="02040502050405020303" pitchFamily="18" charset="0"/>
              </a:rPr>
              <a:t>“</a:t>
            </a:r>
            <a:r>
              <a:rPr lang="en-US" sz="2000" dirty="0" smtClean="0">
                <a:solidFill>
                  <a:schemeClr val="tx1"/>
                </a:solidFill>
                <a:latin typeface="Georgia" panose="02040502050405020303" pitchFamily="18" charset="0"/>
              </a:rPr>
              <a:t>Students </a:t>
            </a:r>
            <a:r>
              <a:rPr lang="en-US" sz="2000" dirty="0">
                <a:solidFill>
                  <a:schemeClr val="tx1"/>
                </a:solidFill>
                <a:latin typeface="Georgia" panose="02040502050405020303" pitchFamily="18" charset="0"/>
              </a:rPr>
              <a:t>engagement is vital…... to engage in a meaningful learning is a challenge especially with an instructor, peers and course content</a:t>
            </a:r>
            <a:r>
              <a:rPr lang="en-US" sz="2000" dirty="0" smtClean="0">
                <a:solidFill>
                  <a:schemeClr val="tx1"/>
                </a:solidFill>
                <a:latin typeface="Georgia" panose="02040502050405020303" pitchFamily="18" charset="0"/>
              </a:rPr>
              <a:t>.</a:t>
            </a:r>
            <a:r>
              <a:rPr lang="id-ID" sz="2000" dirty="0" smtClean="0">
                <a:solidFill>
                  <a:schemeClr val="tx1"/>
                </a:solidFill>
                <a:latin typeface="Georgia" panose="02040502050405020303" pitchFamily="18" charset="0"/>
              </a:rPr>
              <a:t>”</a:t>
            </a:r>
            <a:endParaRPr lang="en-US" sz="2000" dirty="0">
              <a:solidFill>
                <a:schemeClr val="tx1"/>
              </a:solidFill>
              <a:latin typeface="Georgia" panose="02040502050405020303" pitchFamily="18" charset="0"/>
            </a:endParaRPr>
          </a:p>
          <a:p>
            <a:pPr marL="0" indent="0">
              <a:buNone/>
            </a:pPr>
            <a:endParaRPr lang="id-ID" dirty="0">
              <a:solidFill>
                <a:schemeClr val="tx1"/>
              </a:solidFill>
              <a:latin typeface="Georgia" panose="02040502050405020303" pitchFamily="18" charset="0"/>
            </a:endParaRPr>
          </a:p>
          <a:p>
            <a:pPr marL="0" indent="0">
              <a:buNone/>
            </a:pPr>
            <a:r>
              <a:rPr lang="en-US" sz="2400" dirty="0">
                <a:solidFill>
                  <a:schemeClr val="tx1"/>
                </a:solidFill>
                <a:latin typeface="Georgia" panose="02040502050405020303" pitchFamily="18" charset="0"/>
              </a:rPr>
              <a:t>Regarding </a:t>
            </a:r>
            <a:r>
              <a:rPr lang="en-US" sz="2400" b="1" dirty="0">
                <a:solidFill>
                  <a:schemeClr val="tx1"/>
                </a:solidFill>
                <a:latin typeface="Georgia" panose="02040502050405020303" pitchFamily="18" charset="0"/>
              </a:rPr>
              <a:t>time constraint</a:t>
            </a:r>
            <a:r>
              <a:rPr lang="en-US" sz="2400" dirty="0">
                <a:solidFill>
                  <a:schemeClr val="tx1"/>
                </a:solidFill>
                <a:latin typeface="Georgia" panose="02040502050405020303" pitchFamily="18" charset="0"/>
              </a:rPr>
              <a:t>, another interviewee stated that:</a:t>
            </a:r>
          </a:p>
          <a:p>
            <a:pPr marL="475488" lvl="2" indent="0">
              <a:buNone/>
            </a:pPr>
            <a:r>
              <a:rPr lang="id-ID" sz="2000" dirty="0" smtClean="0">
                <a:solidFill>
                  <a:schemeClr val="tx1"/>
                </a:solidFill>
                <a:latin typeface="Georgia" panose="02040502050405020303" pitchFamily="18" charset="0"/>
              </a:rPr>
              <a:t>“</a:t>
            </a:r>
            <a:r>
              <a:rPr lang="en-US" sz="2000" dirty="0" smtClean="0">
                <a:solidFill>
                  <a:schemeClr val="tx1"/>
                </a:solidFill>
                <a:latin typeface="Georgia" panose="02040502050405020303" pitchFamily="18" charset="0"/>
              </a:rPr>
              <a:t>First </a:t>
            </a:r>
            <a:r>
              <a:rPr lang="en-US" sz="2000" dirty="0">
                <a:solidFill>
                  <a:schemeClr val="tx1"/>
                </a:solidFill>
                <a:latin typeface="Georgia" panose="02040502050405020303" pitchFamily="18" charset="0"/>
              </a:rPr>
              <a:t>of all this project is conducted at the same time we all have to complete our regular job so sometimes time management can be an important issue...... There are moments we cannot reach one or two of the developers because they were too busy with their work or they feel that this program does not provide strong financial support for them</a:t>
            </a:r>
            <a:r>
              <a:rPr lang="en-US" sz="2000" dirty="0" smtClean="0">
                <a:solidFill>
                  <a:schemeClr val="tx1"/>
                </a:solidFill>
                <a:latin typeface="Georgia" panose="02040502050405020303" pitchFamily="18" charset="0"/>
              </a:rPr>
              <a:t>.</a:t>
            </a:r>
            <a:r>
              <a:rPr lang="id-ID" sz="2000" dirty="0" smtClean="0">
                <a:solidFill>
                  <a:schemeClr val="tx1"/>
                </a:solidFill>
                <a:latin typeface="Georgia" panose="02040502050405020303" pitchFamily="18" charset="0"/>
              </a:rPr>
              <a:t>”</a:t>
            </a:r>
            <a:endParaRPr lang="en-US" sz="2000" dirty="0">
              <a:solidFill>
                <a:schemeClr val="tx1"/>
              </a:solidFill>
              <a:latin typeface="Georgia" panose="02040502050405020303" pitchFamily="18" charset="0"/>
            </a:endParaRPr>
          </a:p>
        </p:txBody>
      </p:sp>
      <p:sp>
        <p:nvSpPr>
          <p:cNvPr id="4" name="Slide Number Placeholder 3"/>
          <p:cNvSpPr>
            <a:spLocks noGrp="1"/>
          </p:cNvSpPr>
          <p:nvPr>
            <p:ph type="sldNum" sz="quarter" idx="12"/>
          </p:nvPr>
        </p:nvSpPr>
        <p:spPr/>
        <p:txBody>
          <a:bodyPr/>
          <a:lstStyle/>
          <a:p>
            <a:fld id="{7D754374-DF35-480D-9EA4-732436C0BA88}" type="slidenum">
              <a:rPr lang="en-US" smtClean="0"/>
              <a:t>19</a:t>
            </a:fld>
            <a:endParaRPr lang="en-US"/>
          </a:p>
        </p:txBody>
      </p:sp>
    </p:spTree>
    <p:extLst>
      <p:ext uri="{BB962C8B-B14F-4D97-AF65-F5344CB8AC3E}">
        <p14:creationId xmlns:p14="http://schemas.microsoft.com/office/powerpoint/2010/main" val="25460142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Georgia" panose="02040502050405020303" pitchFamily="18" charset="0"/>
              </a:rPr>
              <a:t>Background</a:t>
            </a:r>
            <a:endParaRPr lang="en-US" dirty="0">
              <a:latin typeface="Georgia" panose="02040502050405020303" pitchFamily="18" charset="0"/>
            </a:endParaRPr>
          </a:p>
        </p:txBody>
      </p:sp>
      <p:sp>
        <p:nvSpPr>
          <p:cNvPr id="3" name="Content Placeholder 2"/>
          <p:cNvSpPr>
            <a:spLocks noGrp="1"/>
          </p:cNvSpPr>
          <p:nvPr>
            <p:ph idx="1"/>
          </p:nvPr>
        </p:nvSpPr>
        <p:spPr>
          <a:xfrm>
            <a:off x="1097280" y="1935480"/>
            <a:ext cx="10058400" cy="3933614"/>
          </a:xfrm>
        </p:spPr>
        <p:txBody>
          <a:bodyPr>
            <a:normAutofit/>
          </a:bodyPr>
          <a:lstStyle/>
          <a:p>
            <a:pPr>
              <a:lnSpc>
                <a:spcPct val="150000"/>
              </a:lnSpc>
              <a:buClr>
                <a:srgbClr val="94B777"/>
              </a:buClr>
              <a:buFont typeface="Wingdings" panose="05000000000000000000" pitchFamily="2" charset="2"/>
              <a:buChar char="§"/>
            </a:pPr>
            <a:r>
              <a:rPr lang="en-US" sz="2400" dirty="0" smtClean="0">
                <a:solidFill>
                  <a:schemeClr val="tx1"/>
                </a:solidFill>
                <a:latin typeface="Georgia" panose="02040502050405020303" pitchFamily="18" charset="0"/>
              </a:rPr>
              <a:t>During </a:t>
            </a:r>
            <a:r>
              <a:rPr lang="en-US" sz="2400" dirty="0">
                <a:solidFill>
                  <a:schemeClr val="tx1"/>
                </a:solidFill>
                <a:latin typeface="Georgia" panose="02040502050405020303" pitchFamily="18" charset="0"/>
              </a:rPr>
              <a:t>the past few years, MOOC courses have been increasingly designed and delivered in countries outside of U.S. and Europe including </a:t>
            </a:r>
            <a:r>
              <a:rPr lang="id-ID" sz="2400" dirty="0" smtClean="0">
                <a:solidFill>
                  <a:schemeClr val="tx1"/>
                </a:solidFill>
                <a:latin typeface="Georgia" panose="02040502050405020303" pitchFamily="18" charset="0"/>
              </a:rPr>
              <a:t>SE </a:t>
            </a:r>
            <a:r>
              <a:rPr lang="en-US" sz="2400" dirty="0" smtClean="0">
                <a:solidFill>
                  <a:schemeClr val="tx1"/>
                </a:solidFill>
                <a:latin typeface="Georgia" panose="02040502050405020303" pitchFamily="18" charset="0"/>
              </a:rPr>
              <a:t>Asian </a:t>
            </a:r>
            <a:r>
              <a:rPr lang="en-US" sz="2400" dirty="0">
                <a:solidFill>
                  <a:schemeClr val="tx1"/>
                </a:solidFill>
                <a:latin typeface="Georgia" panose="02040502050405020303" pitchFamily="18" charset="0"/>
              </a:rPr>
              <a:t>countries. </a:t>
            </a:r>
            <a:endParaRPr lang="id-ID" sz="2400" dirty="0">
              <a:solidFill>
                <a:schemeClr val="tx1"/>
              </a:solidFill>
              <a:latin typeface="Georgia" panose="02040502050405020303" pitchFamily="18" charset="0"/>
            </a:endParaRPr>
          </a:p>
          <a:p>
            <a:pPr>
              <a:lnSpc>
                <a:spcPct val="150000"/>
              </a:lnSpc>
              <a:buClr>
                <a:srgbClr val="94B777"/>
              </a:buClr>
              <a:buFont typeface="Wingdings" panose="05000000000000000000" pitchFamily="2" charset="2"/>
              <a:buChar char="§"/>
            </a:pPr>
            <a:r>
              <a:rPr lang="en-US" sz="2400" dirty="0" smtClean="0">
                <a:solidFill>
                  <a:schemeClr val="tx1"/>
                </a:solidFill>
                <a:latin typeface="Georgia" panose="02040502050405020303" pitchFamily="18" charset="0"/>
              </a:rPr>
              <a:t>The </a:t>
            </a:r>
            <a:r>
              <a:rPr lang="en-US" sz="2400" dirty="0">
                <a:solidFill>
                  <a:schemeClr val="tx1"/>
                </a:solidFill>
                <a:latin typeface="Georgia" panose="02040502050405020303" pitchFamily="18" charset="0"/>
              </a:rPr>
              <a:t>growth of MOOC development in Malaysia has fostered growing research interest in Malaysian MOOCs (e.g., Al-</a:t>
            </a:r>
            <a:r>
              <a:rPr lang="en-US" sz="2400" dirty="0" err="1">
                <a:solidFill>
                  <a:schemeClr val="tx1"/>
                </a:solidFill>
                <a:latin typeface="Georgia" panose="02040502050405020303" pitchFamily="18" charset="0"/>
              </a:rPr>
              <a:t>Atabi</a:t>
            </a:r>
            <a:r>
              <a:rPr lang="en-US" sz="2400" dirty="0">
                <a:solidFill>
                  <a:schemeClr val="tx1"/>
                </a:solidFill>
                <a:latin typeface="Georgia" panose="02040502050405020303" pitchFamily="18" charset="0"/>
              </a:rPr>
              <a:t> &amp; </a:t>
            </a:r>
            <a:r>
              <a:rPr lang="en-US" sz="2400" dirty="0" err="1">
                <a:solidFill>
                  <a:schemeClr val="tx1"/>
                </a:solidFill>
                <a:latin typeface="Georgia" panose="02040502050405020303" pitchFamily="18" charset="0"/>
              </a:rPr>
              <a:t>DeBoer</a:t>
            </a:r>
            <a:r>
              <a:rPr lang="en-US" sz="2400" dirty="0">
                <a:solidFill>
                  <a:schemeClr val="tx1"/>
                </a:solidFill>
                <a:latin typeface="Georgia" panose="02040502050405020303" pitchFamily="18" charset="0"/>
              </a:rPr>
              <a:t>, 2014); however, there remains a lack of research focused on Indonesian MOOCs</a:t>
            </a:r>
            <a:r>
              <a:rPr lang="en-US" sz="2400" dirty="0" smtClean="0">
                <a:solidFill>
                  <a:schemeClr val="tx1"/>
                </a:solidFill>
                <a:latin typeface="Georgia" panose="02040502050405020303" pitchFamily="18" charset="0"/>
              </a:rPr>
              <a:t>.</a:t>
            </a:r>
            <a:endParaRPr lang="en-US" sz="2400" dirty="0">
              <a:solidFill>
                <a:schemeClr val="tx1"/>
              </a:solidFill>
              <a:latin typeface="Georgia" panose="02040502050405020303" pitchFamily="18" charset="0"/>
            </a:endParaRPr>
          </a:p>
        </p:txBody>
      </p:sp>
      <p:sp>
        <p:nvSpPr>
          <p:cNvPr id="4" name="Slide Number Placeholder 3"/>
          <p:cNvSpPr>
            <a:spLocks noGrp="1"/>
          </p:cNvSpPr>
          <p:nvPr>
            <p:ph type="sldNum" sz="quarter" idx="12"/>
          </p:nvPr>
        </p:nvSpPr>
        <p:spPr/>
        <p:txBody>
          <a:bodyPr/>
          <a:lstStyle/>
          <a:p>
            <a:fld id="{7D754374-DF35-480D-9EA4-732436C0BA88}" type="slidenum">
              <a:rPr lang="en-US" smtClean="0"/>
              <a:t>2</a:t>
            </a:fld>
            <a:endParaRPr lang="en-US"/>
          </a:p>
        </p:txBody>
      </p:sp>
    </p:spTree>
    <p:extLst>
      <p:ext uri="{BB962C8B-B14F-4D97-AF65-F5344CB8AC3E}">
        <p14:creationId xmlns:p14="http://schemas.microsoft.com/office/powerpoint/2010/main" val="41888372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latin typeface="Georgia" panose="02040502050405020303" pitchFamily="18" charset="0"/>
              </a:rPr>
              <a:t>Discussion</a:t>
            </a:r>
            <a:endParaRPr lang="en-US" dirty="0">
              <a:latin typeface="Georgia" panose="02040502050405020303" pitchFamily="18" charset="0"/>
            </a:endParaRPr>
          </a:p>
        </p:txBody>
      </p:sp>
      <p:sp>
        <p:nvSpPr>
          <p:cNvPr id="3" name="Content Placeholder 2"/>
          <p:cNvSpPr>
            <a:spLocks noGrp="1"/>
          </p:cNvSpPr>
          <p:nvPr>
            <p:ph idx="1"/>
          </p:nvPr>
        </p:nvSpPr>
        <p:spPr/>
        <p:txBody>
          <a:bodyPr>
            <a:normAutofit fontScale="92500" lnSpcReduction="10000"/>
          </a:bodyPr>
          <a:lstStyle/>
          <a:p>
            <a:pPr>
              <a:lnSpc>
                <a:spcPct val="150000"/>
              </a:lnSpc>
            </a:pPr>
            <a:r>
              <a:rPr lang="id-ID" sz="2400" dirty="0">
                <a:solidFill>
                  <a:schemeClr val="tx1"/>
                </a:solidFill>
                <a:latin typeface="Georgia" panose="02040502050405020303" pitchFamily="18" charset="0"/>
              </a:rPr>
              <a:t>During the preparation, attraction, participation, and asessment stages, instructors used several strategies in their design</a:t>
            </a:r>
            <a:endParaRPr lang="en-US" sz="2400" dirty="0">
              <a:solidFill>
                <a:schemeClr val="tx1"/>
              </a:solidFill>
              <a:latin typeface="Georgia" panose="02040502050405020303" pitchFamily="18" charset="0"/>
            </a:endParaRPr>
          </a:p>
          <a:p>
            <a:pPr>
              <a:lnSpc>
                <a:spcPct val="150000"/>
              </a:lnSpc>
            </a:pPr>
            <a:endParaRPr lang="id-ID" sz="2400" dirty="0" smtClean="0">
              <a:solidFill>
                <a:schemeClr val="tx1"/>
              </a:solidFill>
              <a:latin typeface="Georgia" panose="02040502050405020303" pitchFamily="18" charset="0"/>
            </a:endParaRPr>
          </a:p>
          <a:p>
            <a:pPr>
              <a:lnSpc>
                <a:spcPct val="150000"/>
              </a:lnSpc>
            </a:pPr>
            <a:r>
              <a:rPr lang="id-ID" sz="2400" dirty="0" smtClean="0">
                <a:solidFill>
                  <a:schemeClr val="tx1"/>
                </a:solidFill>
                <a:latin typeface="Georgia" panose="02040502050405020303" pitchFamily="18" charset="0"/>
              </a:rPr>
              <a:t>The</a:t>
            </a:r>
            <a:r>
              <a:rPr lang="en-US" sz="2400" dirty="0" smtClean="0">
                <a:solidFill>
                  <a:schemeClr val="tx1"/>
                </a:solidFill>
                <a:latin typeface="Georgia" panose="02040502050405020303" pitchFamily="18" charset="0"/>
              </a:rPr>
              <a:t> </a:t>
            </a:r>
            <a:r>
              <a:rPr lang="id-ID" sz="2400" dirty="0" smtClean="0">
                <a:solidFill>
                  <a:schemeClr val="tx1"/>
                </a:solidFill>
                <a:latin typeface="Georgia" panose="02040502050405020303" pitchFamily="18" charset="0"/>
              </a:rPr>
              <a:t>5 </a:t>
            </a:r>
            <a:r>
              <a:rPr lang="en-US" sz="2400" dirty="0" smtClean="0">
                <a:solidFill>
                  <a:schemeClr val="tx1"/>
                </a:solidFill>
                <a:latin typeface="Georgia" panose="02040502050405020303" pitchFamily="18" charset="0"/>
              </a:rPr>
              <a:t>top </a:t>
            </a:r>
            <a:r>
              <a:rPr lang="en-US" sz="2400" dirty="0">
                <a:solidFill>
                  <a:schemeClr val="tx1"/>
                </a:solidFill>
                <a:latin typeface="Georgia" panose="02040502050405020303" pitchFamily="18" charset="0"/>
              </a:rPr>
              <a:t>design challenges for instructors in MOOCs include encouraging </a:t>
            </a:r>
            <a:r>
              <a:rPr lang="en-US" sz="2400" b="1" dirty="0" smtClean="0">
                <a:solidFill>
                  <a:schemeClr val="tx1"/>
                </a:solidFill>
                <a:latin typeface="Georgia" panose="02040502050405020303" pitchFamily="18" charset="0"/>
              </a:rPr>
              <a:t>collaboration</a:t>
            </a:r>
            <a:r>
              <a:rPr lang="en-US" sz="2400" dirty="0" smtClean="0">
                <a:solidFill>
                  <a:schemeClr val="tx1"/>
                </a:solidFill>
                <a:latin typeface="Georgia" panose="02040502050405020303" pitchFamily="18" charset="0"/>
              </a:rPr>
              <a:t>, </a:t>
            </a:r>
            <a:r>
              <a:rPr lang="en-US" sz="2400" dirty="0">
                <a:solidFill>
                  <a:schemeClr val="tx1"/>
                </a:solidFill>
                <a:latin typeface="Georgia" panose="02040502050405020303" pitchFamily="18" charset="0"/>
              </a:rPr>
              <a:t>participant </a:t>
            </a:r>
            <a:r>
              <a:rPr lang="en-US" sz="2400" b="1" dirty="0">
                <a:solidFill>
                  <a:schemeClr val="tx1"/>
                </a:solidFill>
                <a:latin typeface="Georgia" panose="02040502050405020303" pitchFamily="18" charset="0"/>
              </a:rPr>
              <a:t>engagement,</a:t>
            </a:r>
            <a:r>
              <a:rPr lang="en-US" sz="2400" dirty="0">
                <a:solidFill>
                  <a:schemeClr val="tx1"/>
                </a:solidFill>
                <a:latin typeface="Georgia" panose="02040502050405020303" pitchFamily="18" charset="0"/>
              </a:rPr>
              <a:t> </a:t>
            </a:r>
            <a:r>
              <a:rPr lang="en-US" sz="2400" b="1" dirty="0">
                <a:solidFill>
                  <a:schemeClr val="tx1"/>
                </a:solidFill>
                <a:latin typeface="Georgia" panose="02040502050405020303" pitchFamily="18" charset="0"/>
              </a:rPr>
              <a:t>video</a:t>
            </a:r>
            <a:r>
              <a:rPr lang="en-US" sz="2400" dirty="0">
                <a:solidFill>
                  <a:schemeClr val="tx1"/>
                </a:solidFill>
                <a:latin typeface="Georgia" panose="02040502050405020303" pitchFamily="18" charset="0"/>
              </a:rPr>
              <a:t> </a:t>
            </a:r>
            <a:r>
              <a:rPr lang="en-US" sz="2400" dirty="0" smtClean="0">
                <a:solidFill>
                  <a:schemeClr val="tx1"/>
                </a:solidFill>
                <a:latin typeface="Georgia" panose="02040502050405020303" pitchFamily="18" charset="0"/>
              </a:rPr>
              <a:t>development,</a:t>
            </a:r>
            <a:r>
              <a:rPr lang="id-ID" sz="2400" dirty="0" smtClean="0">
                <a:solidFill>
                  <a:schemeClr val="tx1"/>
                </a:solidFill>
                <a:latin typeface="Georgia" panose="02040502050405020303" pitchFamily="18" charset="0"/>
              </a:rPr>
              <a:t> </a:t>
            </a:r>
            <a:r>
              <a:rPr lang="en-US" sz="2400" b="1" dirty="0" smtClean="0">
                <a:solidFill>
                  <a:schemeClr val="tx1"/>
                </a:solidFill>
                <a:latin typeface="Georgia" panose="02040502050405020303" pitchFamily="18" charset="0"/>
              </a:rPr>
              <a:t>time</a:t>
            </a:r>
            <a:r>
              <a:rPr lang="en-US" sz="2400" dirty="0" smtClean="0">
                <a:solidFill>
                  <a:schemeClr val="tx1"/>
                </a:solidFill>
                <a:latin typeface="Georgia" panose="02040502050405020303" pitchFamily="18" charset="0"/>
              </a:rPr>
              <a:t> constraints</a:t>
            </a:r>
            <a:r>
              <a:rPr lang="id-ID" sz="2400" dirty="0" smtClean="0">
                <a:solidFill>
                  <a:schemeClr val="tx1"/>
                </a:solidFill>
                <a:latin typeface="Georgia" panose="02040502050405020303" pitchFamily="18" charset="0"/>
              </a:rPr>
              <a:t>, and </a:t>
            </a:r>
            <a:r>
              <a:rPr lang="id-ID" sz="2400" b="1" dirty="0" smtClean="0">
                <a:solidFill>
                  <a:schemeClr val="tx1"/>
                </a:solidFill>
                <a:latin typeface="Georgia" panose="02040502050405020303" pitchFamily="18" charset="0"/>
              </a:rPr>
              <a:t>assessment</a:t>
            </a:r>
            <a:r>
              <a:rPr lang="id-ID" sz="2400" dirty="0">
                <a:solidFill>
                  <a:schemeClr val="tx1"/>
                </a:solidFill>
                <a:latin typeface="Georgia" panose="02040502050405020303" pitchFamily="18" charset="0"/>
              </a:rPr>
              <a:t> </a:t>
            </a:r>
            <a:endParaRPr lang="id-ID" sz="2400" dirty="0" smtClean="0">
              <a:solidFill>
                <a:schemeClr val="tx1"/>
              </a:solidFill>
              <a:latin typeface="Georgia" panose="02040502050405020303" pitchFamily="18" charset="0"/>
            </a:endParaRPr>
          </a:p>
          <a:p>
            <a:r>
              <a:rPr lang="id-ID" sz="2400" dirty="0" smtClean="0">
                <a:solidFill>
                  <a:schemeClr val="tx1"/>
                </a:solidFill>
                <a:latin typeface="Georgia" panose="02040502050405020303" pitchFamily="18" charset="0"/>
                <a:sym typeface="Wingdings" panose="05000000000000000000" pitchFamily="2" charset="2"/>
              </a:rPr>
              <a:t> Pedagogical and technological challenges are still the common  challanges to be handled</a:t>
            </a:r>
            <a:endParaRPr lang="id-ID" sz="2400" dirty="0">
              <a:solidFill>
                <a:schemeClr val="tx1"/>
              </a:solidFill>
              <a:latin typeface="Georgia" panose="02040502050405020303" pitchFamily="18" charset="0"/>
            </a:endParaRPr>
          </a:p>
          <a:p>
            <a:endParaRPr lang="en-US" sz="2400" dirty="0">
              <a:latin typeface="Georgia" panose="02040502050405020303" pitchFamily="18" charset="0"/>
            </a:endParaRPr>
          </a:p>
        </p:txBody>
      </p:sp>
      <p:sp>
        <p:nvSpPr>
          <p:cNvPr id="4" name="Slide Number Placeholder 3"/>
          <p:cNvSpPr>
            <a:spLocks noGrp="1"/>
          </p:cNvSpPr>
          <p:nvPr>
            <p:ph type="sldNum" sz="quarter" idx="12"/>
          </p:nvPr>
        </p:nvSpPr>
        <p:spPr/>
        <p:txBody>
          <a:bodyPr/>
          <a:lstStyle/>
          <a:p>
            <a:fld id="{7D754374-DF35-480D-9EA4-732436C0BA88}" type="slidenum">
              <a:rPr lang="en-US" smtClean="0"/>
              <a:t>20</a:t>
            </a:fld>
            <a:endParaRPr lang="en-US"/>
          </a:p>
        </p:txBody>
      </p:sp>
    </p:spTree>
    <p:extLst>
      <p:ext uri="{BB962C8B-B14F-4D97-AF65-F5344CB8AC3E}">
        <p14:creationId xmlns:p14="http://schemas.microsoft.com/office/powerpoint/2010/main" val="35322284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latin typeface="Georgia" panose="02040502050405020303" pitchFamily="18" charset="0"/>
              </a:rPr>
              <a:t>Implication</a:t>
            </a:r>
            <a:endParaRPr lang="en-US" dirty="0">
              <a:latin typeface="Georgia" panose="02040502050405020303" pitchFamily="18" charset="0"/>
            </a:endParaRPr>
          </a:p>
        </p:txBody>
      </p:sp>
      <p:sp>
        <p:nvSpPr>
          <p:cNvPr id="3" name="Content Placeholder 2"/>
          <p:cNvSpPr>
            <a:spLocks noGrp="1"/>
          </p:cNvSpPr>
          <p:nvPr>
            <p:ph idx="1"/>
          </p:nvPr>
        </p:nvSpPr>
        <p:spPr/>
        <p:txBody>
          <a:bodyPr>
            <a:normAutofit/>
          </a:bodyPr>
          <a:lstStyle/>
          <a:p>
            <a:pPr>
              <a:lnSpc>
                <a:spcPct val="150000"/>
              </a:lnSpc>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a:t>
            </a:r>
            <a:r>
              <a:rPr lang="en-US" sz="2400" dirty="0" smtClean="0">
                <a:solidFill>
                  <a:schemeClr val="tx1"/>
                </a:solidFill>
                <a:latin typeface="Georgia" panose="02040502050405020303" pitchFamily="18" charset="0"/>
              </a:rPr>
              <a:t>The </a:t>
            </a:r>
            <a:r>
              <a:rPr lang="en-US" sz="2400" dirty="0">
                <a:solidFill>
                  <a:schemeClr val="tx1"/>
                </a:solidFill>
                <a:latin typeface="Georgia" panose="02040502050405020303" pitchFamily="18" charset="0"/>
              </a:rPr>
              <a:t>findings of this study give an </a:t>
            </a:r>
            <a:r>
              <a:rPr lang="en-US" sz="2400" b="1" dirty="0">
                <a:solidFill>
                  <a:schemeClr val="tx1"/>
                </a:solidFill>
                <a:latin typeface="Georgia" panose="02040502050405020303" pitchFamily="18" charset="0"/>
              </a:rPr>
              <a:t>implication</a:t>
            </a:r>
            <a:r>
              <a:rPr lang="en-US" sz="2400" dirty="0">
                <a:solidFill>
                  <a:schemeClr val="tx1"/>
                </a:solidFill>
                <a:latin typeface="Georgia" panose="02040502050405020303" pitchFamily="18" charset="0"/>
              </a:rPr>
              <a:t> that MOOC course design </a:t>
            </a:r>
            <a:r>
              <a:rPr lang="en-US" sz="2400" b="1" dirty="0">
                <a:solidFill>
                  <a:schemeClr val="tx1"/>
                </a:solidFill>
                <a:latin typeface="Georgia" panose="02040502050405020303" pitchFamily="18" charset="0"/>
              </a:rPr>
              <a:t>needs full support</a:t>
            </a:r>
            <a:r>
              <a:rPr lang="en-US" sz="2400" dirty="0">
                <a:solidFill>
                  <a:schemeClr val="tx1"/>
                </a:solidFill>
                <a:latin typeface="Georgia" panose="02040502050405020303" pitchFamily="18" charset="0"/>
              </a:rPr>
              <a:t> from the entire </a:t>
            </a:r>
            <a:r>
              <a:rPr lang="en-US" sz="2400" b="1" dirty="0">
                <a:solidFill>
                  <a:schemeClr val="tx1"/>
                </a:solidFill>
                <a:latin typeface="Georgia" panose="02040502050405020303" pitchFamily="18" charset="0"/>
              </a:rPr>
              <a:t>MOOC team </a:t>
            </a:r>
            <a:r>
              <a:rPr lang="en-US" sz="2400" dirty="0">
                <a:solidFill>
                  <a:schemeClr val="tx1"/>
                </a:solidFill>
                <a:latin typeface="Georgia" panose="02040502050405020303" pitchFamily="18" charset="0"/>
              </a:rPr>
              <a:t>as well as their </a:t>
            </a:r>
            <a:r>
              <a:rPr lang="en-US" sz="2400" b="1" dirty="0" smtClean="0">
                <a:solidFill>
                  <a:schemeClr val="tx1"/>
                </a:solidFill>
                <a:latin typeface="Georgia" panose="02040502050405020303" pitchFamily="18" charset="0"/>
              </a:rPr>
              <a:t>institution</a:t>
            </a:r>
            <a:r>
              <a:rPr lang="id-ID" sz="2400" b="1" dirty="0" smtClean="0">
                <a:solidFill>
                  <a:schemeClr val="tx1"/>
                </a:solidFill>
                <a:latin typeface="Georgia" panose="02040502050405020303" pitchFamily="18" charset="0"/>
              </a:rPr>
              <a:t>. </a:t>
            </a:r>
          </a:p>
          <a:p>
            <a:pPr marL="0" indent="0">
              <a:lnSpc>
                <a:spcPct val="150000"/>
              </a:lnSpc>
              <a:buClr>
                <a:srgbClr val="94B777"/>
              </a:buClr>
              <a:buNone/>
            </a:pPr>
            <a:r>
              <a:rPr lang="en-US" sz="2400" dirty="0">
                <a:solidFill>
                  <a:schemeClr val="tx1"/>
                </a:solidFill>
                <a:latin typeface="Georgia" panose="02040502050405020303" pitchFamily="18" charset="0"/>
              </a:rPr>
              <a:t>The work sharing, availability of various content and technology resources, and the legal, administrative, and instructional design support </a:t>
            </a:r>
            <a:r>
              <a:rPr lang="en-US" sz="2400" b="1" dirty="0">
                <a:solidFill>
                  <a:schemeClr val="tx1"/>
                </a:solidFill>
                <a:latin typeface="Georgia" panose="02040502050405020303" pitchFamily="18" charset="0"/>
              </a:rPr>
              <a:t>can ease the instructors’ </a:t>
            </a:r>
            <a:r>
              <a:rPr lang="en-US" sz="2400" b="1" dirty="0" smtClean="0">
                <a:solidFill>
                  <a:schemeClr val="tx1"/>
                </a:solidFill>
                <a:latin typeface="Georgia" panose="02040502050405020303" pitchFamily="18" charset="0"/>
              </a:rPr>
              <a:t>responsibilities</a:t>
            </a:r>
            <a:r>
              <a:rPr lang="en-US" sz="2400" dirty="0" smtClean="0">
                <a:solidFill>
                  <a:schemeClr val="tx1"/>
                </a:solidFill>
                <a:latin typeface="Georgia" panose="02040502050405020303" pitchFamily="18" charset="0"/>
              </a:rPr>
              <a:t>.</a:t>
            </a:r>
            <a:r>
              <a:rPr lang="en-US" sz="2400" dirty="0" smtClean="0">
                <a:solidFill>
                  <a:schemeClr val="tx1"/>
                </a:solidFill>
                <a:latin typeface="Georgia" panose="02040502050405020303" pitchFamily="18" charset="0"/>
              </a:rPr>
              <a:t> </a:t>
            </a:r>
            <a:endParaRPr lang="id-ID" sz="2400" dirty="0">
              <a:solidFill>
                <a:schemeClr val="tx1"/>
              </a:solidFill>
              <a:latin typeface="Georgia" panose="02040502050405020303" pitchFamily="18" charset="0"/>
            </a:endParaRPr>
          </a:p>
          <a:p>
            <a:pPr>
              <a:lnSpc>
                <a:spcPct val="150000"/>
              </a:lnSpc>
            </a:pPr>
            <a:endParaRPr lang="en-US" sz="2400" dirty="0">
              <a:latin typeface="Georgia" panose="02040502050405020303" pitchFamily="18" charset="0"/>
            </a:endParaRPr>
          </a:p>
        </p:txBody>
      </p:sp>
      <p:sp>
        <p:nvSpPr>
          <p:cNvPr id="4" name="Slide Number Placeholder 3"/>
          <p:cNvSpPr>
            <a:spLocks noGrp="1"/>
          </p:cNvSpPr>
          <p:nvPr>
            <p:ph type="sldNum" sz="quarter" idx="12"/>
          </p:nvPr>
        </p:nvSpPr>
        <p:spPr/>
        <p:txBody>
          <a:bodyPr/>
          <a:lstStyle/>
          <a:p>
            <a:fld id="{7D754374-DF35-480D-9EA4-732436C0BA88}" type="slidenum">
              <a:rPr lang="en-US" smtClean="0"/>
              <a:t>21</a:t>
            </a:fld>
            <a:endParaRPr lang="en-US"/>
          </a:p>
        </p:txBody>
      </p:sp>
    </p:spTree>
    <p:extLst>
      <p:ext uri="{BB962C8B-B14F-4D97-AF65-F5344CB8AC3E}">
        <p14:creationId xmlns:p14="http://schemas.microsoft.com/office/powerpoint/2010/main" val="56006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latin typeface="Georgia" panose="02040502050405020303" pitchFamily="18" charset="0"/>
              </a:rPr>
              <a:t>Implication</a:t>
            </a:r>
            <a:endParaRPr lang="en-US" dirty="0"/>
          </a:p>
        </p:txBody>
      </p:sp>
      <p:sp>
        <p:nvSpPr>
          <p:cNvPr id="4" name="Slide Number Placeholder 3"/>
          <p:cNvSpPr>
            <a:spLocks noGrp="1"/>
          </p:cNvSpPr>
          <p:nvPr>
            <p:ph type="sldNum" sz="quarter" idx="12"/>
          </p:nvPr>
        </p:nvSpPr>
        <p:spPr/>
        <p:txBody>
          <a:bodyPr/>
          <a:lstStyle/>
          <a:p>
            <a:fld id="{7D754374-DF35-480D-9EA4-732436C0BA88}" type="slidenum">
              <a:rPr lang="en-US" smtClean="0"/>
              <a:t>22</a:t>
            </a:fld>
            <a:endParaRPr lang="en-US"/>
          </a:p>
        </p:txBody>
      </p:sp>
      <p:sp>
        <p:nvSpPr>
          <p:cNvPr id="5" name="Content Placeholder 2"/>
          <p:cNvSpPr>
            <a:spLocks noGrp="1"/>
          </p:cNvSpPr>
          <p:nvPr>
            <p:ph idx="1"/>
          </p:nvPr>
        </p:nvSpPr>
        <p:spPr/>
        <p:txBody>
          <a:bodyPr>
            <a:normAutofit/>
          </a:bodyPr>
          <a:lstStyle/>
          <a:p>
            <a:pPr>
              <a:lnSpc>
                <a:spcPct val="150000"/>
              </a:lnSpc>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I</a:t>
            </a:r>
            <a:r>
              <a:rPr lang="en-US" sz="2400" dirty="0" smtClean="0">
                <a:solidFill>
                  <a:schemeClr val="tx1"/>
                </a:solidFill>
                <a:latin typeface="Georgia" panose="02040502050405020303" pitchFamily="18" charset="0"/>
              </a:rPr>
              <a:t>t is important for the </a:t>
            </a:r>
            <a:r>
              <a:rPr lang="en-US" sz="2400" b="1" dirty="0" smtClean="0">
                <a:solidFill>
                  <a:schemeClr val="tx1"/>
                </a:solidFill>
                <a:latin typeface="Georgia" panose="02040502050405020303" pitchFamily="18" charset="0"/>
              </a:rPr>
              <a:t>institution to provide guidance and training</a:t>
            </a:r>
            <a:r>
              <a:rPr lang="en-US" sz="2400" dirty="0" smtClean="0">
                <a:solidFill>
                  <a:schemeClr val="tx1"/>
                </a:solidFill>
                <a:latin typeface="Georgia" panose="02040502050405020303" pitchFamily="18" charset="0"/>
              </a:rPr>
              <a:t> to these instructors, or assign a video maker professional to support MOOC instructors in designing their course (</a:t>
            </a:r>
            <a:r>
              <a:rPr lang="en-US" sz="2400" dirty="0" err="1" smtClean="0">
                <a:solidFill>
                  <a:schemeClr val="tx1"/>
                </a:solidFill>
                <a:latin typeface="Georgia" panose="02040502050405020303" pitchFamily="18" charset="0"/>
              </a:rPr>
              <a:t>Ritcher</a:t>
            </a:r>
            <a:r>
              <a:rPr lang="en-US" sz="2400" dirty="0" smtClean="0">
                <a:solidFill>
                  <a:schemeClr val="tx1"/>
                </a:solidFill>
                <a:latin typeface="Georgia" panose="02040502050405020303" pitchFamily="18" charset="0"/>
              </a:rPr>
              <a:t> &amp; </a:t>
            </a:r>
            <a:r>
              <a:rPr lang="en-US" sz="2400" dirty="0" err="1" smtClean="0">
                <a:solidFill>
                  <a:schemeClr val="tx1"/>
                </a:solidFill>
                <a:latin typeface="Georgia" panose="02040502050405020303" pitchFamily="18" charset="0"/>
              </a:rPr>
              <a:t>Krishnamurthi</a:t>
            </a:r>
            <a:r>
              <a:rPr lang="en-US" sz="2400" dirty="0" smtClean="0">
                <a:solidFill>
                  <a:schemeClr val="tx1"/>
                </a:solidFill>
                <a:latin typeface="Georgia" panose="02040502050405020303" pitchFamily="18" charset="0"/>
              </a:rPr>
              <a:t>, 2014). </a:t>
            </a:r>
          </a:p>
          <a:p>
            <a:pPr>
              <a:lnSpc>
                <a:spcPct val="150000"/>
              </a:lnSpc>
            </a:pPr>
            <a:endParaRPr lang="en-US" sz="2400" dirty="0">
              <a:latin typeface="Georgia" panose="02040502050405020303" pitchFamily="18" charset="0"/>
            </a:endParaRPr>
          </a:p>
        </p:txBody>
      </p:sp>
    </p:spTree>
    <p:extLst>
      <p:ext uri="{BB962C8B-B14F-4D97-AF65-F5344CB8AC3E}">
        <p14:creationId xmlns:p14="http://schemas.microsoft.com/office/powerpoint/2010/main" val="3749672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latin typeface="Georgia" panose="02040502050405020303" pitchFamily="18" charset="0"/>
              </a:rPr>
              <a:t>Limitation &amp; Future Direction</a:t>
            </a:r>
            <a:endParaRPr lang="en-US" dirty="0">
              <a:latin typeface="Georgia" panose="02040502050405020303" pitchFamily="18" charset="0"/>
            </a:endParaRPr>
          </a:p>
        </p:txBody>
      </p:sp>
      <p:sp>
        <p:nvSpPr>
          <p:cNvPr id="3" name="Content Placeholder 2"/>
          <p:cNvSpPr>
            <a:spLocks noGrp="1"/>
          </p:cNvSpPr>
          <p:nvPr>
            <p:ph idx="1"/>
          </p:nvPr>
        </p:nvSpPr>
        <p:spPr/>
        <p:txBody>
          <a:bodyPr>
            <a:noAutofit/>
          </a:bodyPr>
          <a:lstStyle/>
          <a:p>
            <a:pPr marL="0" indent="0">
              <a:buNone/>
            </a:pPr>
            <a:r>
              <a:rPr lang="id-ID" sz="2400" dirty="0">
                <a:solidFill>
                  <a:schemeClr val="tx1"/>
                </a:solidFill>
                <a:latin typeface="Georgia" panose="02040502050405020303" pitchFamily="18" charset="0"/>
              </a:rPr>
              <a:t>The</a:t>
            </a:r>
            <a:r>
              <a:rPr lang="en-US" sz="2400" dirty="0">
                <a:solidFill>
                  <a:schemeClr val="tx1"/>
                </a:solidFill>
                <a:latin typeface="Georgia" panose="02040502050405020303" pitchFamily="18" charset="0"/>
              </a:rPr>
              <a:t> MOOC course design strategies</a:t>
            </a:r>
            <a:r>
              <a:rPr lang="id-ID" sz="2400" dirty="0">
                <a:solidFill>
                  <a:schemeClr val="tx1"/>
                </a:solidFill>
                <a:latin typeface="Georgia" panose="02040502050405020303" pitchFamily="18" charset="0"/>
              </a:rPr>
              <a:t> is approached from</a:t>
            </a:r>
            <a:r>
              <a:rPr lang="en-US" sz="2400" dirty="0">
                <a:solidFill>
                  <a:schemeClr val="tx1"/>
                </a:solidFill>
                <a:latin typeface="Georgia" panose="02040502050405020303" pitchFamily="18" charset="0"/>
              </a:rPr>
              <a:t> </a:t>
            </a:r>
            <a:r>
              <a:rPr lang="en-US" sz="2400" b="1" dirty="0">
                <a:solidFill>
                  <a:schemeClr val="tx1"/>
                </a:solidFill>
                <a:latin typeface="Georgia" panose="02040502050405020303" pitchFamily="18" charset="0"/>
              </a:rPr>
              <a:t>the perspectives of </a:t>
            </a:r>
            <a:r>
              <a:rPr lang="en-US" sz="2400" b="1" dirty="0" smtClean="0">
                <a:solidFill>
                  <a:schemeClr val="tx1"/>
                </a:solidFill>
                <a:latin typeface="Georgia" panose="02040502050405020303" pitchFamily="18" charset="0"/>
              </a:rPr>
              <a:t>instructors</a:t>
            </a:r>
            <a:r>
              <a:rPr lang="id-ID" sz="2400" b="1" dirty="0" smtClean="0">
                <a:solidFill>
                  <a:schemeClr val="tx1"/>
                </a:solidFill>
                <a:latin typeface="Georgia" panose="02040502050405020303" pitchFamily="18" charset="0"/>
              </a:rPr>
              <a:t> only</a:t>
            </a:r>
            <a:r>
              <a:rPr lang="en-US" sz="2400" dirty="0" smtClean="0">
                <a:solidFill>
                  <a:schemeClr val="tx1"/>
                </a:solidFill>
                <a:latin typeface="Georgia" panose="02040502050405020303" pitchFamily="18" charset="0"/>
              </a:rPr>
              <a:t>. </a:t>
            </a:r>
            <a:endParaRPr lang="id-ID" sz="2400" dirty="0">
              <a:solidFill>
                <a:schemeClr val="tx1"/>
              </a:solidFill>
              <a:latin typeface="Georgia" panose="02040502050405020303" pitchFamily="18" charset="0"/>
            </a:endParaRPr>
          </a:p>
          <a:p>
            <a:pPr marL="0" indent="0">
              <a:buNone/>
            </a:pPr>
            <a:r>
              <a:rPr lang="id-ID" sz="2400" dirty="0">
                <a:solidFill>
                  <a:schemeClr val="tx1"/>
                </a:solidFill>
                <a:latin typeface="Georgia" panose="02040502050405020303" pitchFamily="18" charset="0"/>
                <a:sym typeface="Wingdings" panose="05000000000000000000" pitchFamily="2" charset="2"/>
              </a:rPr>
              <a:t></a:t>
            </a:r>
            <a:r>
              <a:rPr lang="en-US" sz="2400" dirty="0">
                <a:solidFill>
                  <a:schemeClr val="tx1"/>
                </a:solidFill>
                <a:latin typeface="Georgia" panose="02040502050405020303" pitchFamily="18" charset="0"/>
              </a:rPr>
              <a:t>Future research can expand these findings by </a:t>
            </a:r>
            <a:r>
              <a:rPr lang="en-US" sz="2400" b="1" dirty="0">
                <a:solidFill>
                  <a:schemeClr val="tx1"/>
                </a:solidFill>
                <a:latin typeface="Georgia" panose="02040502050405020303" pitchFamily="18" charset="0"/>
              </a:rPr>
              <a:t>adding more perspectives </a:t>
            </a:r>
            <a:r>
              <a:rPr lang="en-US" sz="2400" dirty="0">
                <a:solidFill>
                  <a:schemeClr val="tx1"/>
                </a:solidFill>
                <a:latin typeface="Georgia" panose="02040502050405020303" pitchFamily="18" charset="0"/>
              </a:rPr>
              <a:t>from students, affiliated institutions, and MOOC providers. </a:t>
            </a:r>
            <a:endParaRPr lang="id-ID" sz="2400" dirty="0">
              <a:solidFill>
                <a:schemeClr val="tx1"/>
              </a:solidFill>
              <a:latin typeface="Georgia" panose="02040502050405020303" pitchFamily="18" charset="0"/>
            </a:endParaRPr>
          </a:p>
          <a:p>
            <a:pPr marL="0" indent="0">
              <a:buNone/>
            </a:pPr>
            <a:endParaRPr lang="id-ID" sz="2400" dirty="0">
              <a:solidFill>
                <a:schemeClr val="tx1"/>
              </a:solidFill>
              <a:latin typeface="Georgia" panose="02040502050405020303" pitchFamily="18" charset="0"/>
            </a:endParaRPr>
          </a:p>
          <a:p>
            <a:pPr marL="0" indent="0">
              <a:buNone/>
            </a:pPr>
            <a:r>
              <a:rPr lang="id-ID" sz="2400" dirty="0">
                <a:solidFill>
                  <a:schemeClr val="tx1"/>
                </a:solidFill>
                <a:latin typeface="Georgia" panose="02040502050405020303" pitchFamily="18" charset="0"/>
              </a:rPr>
              <a:t>T</a:t>
            </a:r>
            <a:r>
              <a:rPr lang="en-US" sz="2400" dirty="0">
                <a:solidFill>
                  <a:schemeClr val="tx1"/>
                </a:solidFill>
                <a:latin typeface="Georgia" panose="02040502050405020303" pitchFamily="18" charset="0"/>
              </a:rPr>
              <a:t>his study only focuses on MOOCs developed by </a:t>
            </a:r>
            <a:r>
              <a:rPr lang="en-US" sz="2400" b="1" dirty="0">
                <a:solidFill>
                  <a:schemeClr val="tx1"/>
                </a:solidFill>
                <a:latin typeface="Georgia" panose="02040502050405020303" pitchFamily="18" charset="0"/>
              </a:rPr>
              <a:t>Indonesian and Malaysian instructors</a:t>
            </a:r>
            <a:r>
              <a:rPr lang="en-US" sz="2400" dirty="0">
                <a:solidFill>
                  <a:schemeClr val="tx1"/>
                </a:solidFill>
                <a:latin typeface="Georgia" panose="02040502050405020303" pitchFamily="18" charset="0"/>
              </a:rPr>
              <a:t>. </a:t>
            </a:r>
            <a:endParaRPr lang="id-ID" sz="2400" dirty="0">
              <a:solidFill>
                <a:schemeClr val="tx1"/>
              </a:solidFill>
              <a:latin typeface="Georgia" panose="02040502050405020303" pitchFamily="18" charset="0"/>
            </a:endParaRPr>
          </a:p>
          <a:p>
            <a:pPr marL="0" indent="0">
              <a:buNone/>
            </a:pPr>
            <a:r>
              <a:rPr lang="id-ID" sz="2400" dirty="0">
                <a:solidFill>
                  <a:schemeClr val="tx1"/>
                </a:solidFill>
                <a:latin typeface="Georgia" panose="02040502050405020303" pitchFamily="18" charset="0"/>
                <a:sym typeface="Wingdings" panose="05000000000000000000" pitchFamily="2" charset="2"/>
              </a:rPr>
              <a:t></a:t>
            </a:r>
            <a:r>
              <a:rPr lang="id-ID" sz="2400" dirty="0">
                <a:solidFill>
                  <a:schemeClr val="tx1"/>
                </a:solidFill>
                <a:latin typeface="Georgia" panose="02040502050405020303" pitchFamily="18" charset="0"/>
              </a:rPr>
              <a:t>T</a:t>
            </a:r>
            <a:r>
              <a:rPr lang="en-US" sz="2400" dirty="0">
                <a:solidFill>
                  <a:schemeClr val="tx1"/>
                </a:solidFill>
                <a:latin typeface="Georgia" panose="02040502050405020303" pitchFamily="18" charset="0"/>
              </a:rPr>
              <a:t>here is now an opportunity </a:t>
            </a:r>
            <a:r>
              <a:rPr lang="en-US" sz="2400" b="1" dirty="0">
                <a:solidFill>
                  <a:schemeClr val="tx1"/>
                </a:solidFill>
                <a:latin typeface="Georgia" panose="02040502050405020303" pitchFamily="18" charset="0"/>
              </a:rPr>
              <a:t>to extend the study to a bigger context</a:t>
            </a:r>
            <a:r>
              <a:rPr lang="en-US" sz="2400" dirty="0">
                <a:solidFill>
                  <a:schemeClr val="tx1"/>
                </a:solidFill>
                <a:latin typeface="Georgia" panose="02040502050405020303" pitchFamily="18" charset="0"/>
              </a:rPr>
              <a:t> such as to additional countries in southeast Asia or perhaps the world community. </a:t>
            </a:r>
          </a:p>
        </p:txBody>
      </p:sp>
      <p:sp>
        <p:nvSpPr>
          <p:cNvPr id="4" name="Slide Number Placeholder 3"/>
          <p:cNvSpPr>
            <a:spLocks noGrp="1"/>
          </p:cNvSpPr>
          <p:nvPr>
            <p:ph type="sldNum" sz="quarter" idx="12"/>
          </p:nvPr>
        </p:nvSpPr>
        <p:spPr/>
        <p:txBody>
          <a:bodyPr/>
          <a:lstStyle/>
          <a:p>
            <a:fld id="{7D754374-DF35-480D-9EA4-732436C0BA88}" type="slidenum">
              <a:rPr lang="en-US" smtClean="0"/>
              <a:t>23</a:t>
            </a:fld>
            <a:endParaRPr lang="en-US"/>
          </a:p>
        </p:txBody>
      </p:sp>
    </p:spTree>
    <p:extLst>
      <p:ext uri="{BB962C8B-B14F-4D97-AF65-F5344CB8AC3E}">
        <p14:creationId xmlns:p14="http://schemas.microsoft.com/office/powerpoint/2010/main" val="11832386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latin typeface="Georgia" panose="02040502050405020303" pitchFamily="18" charset="0"/>
              </a:rPr>
              <a:t>References</a:t>
            </a:r>
            <a:endParaRPr lang="en-US" dirty="0">
              <a:latin typeface="Georgia" panose="02040502050405020303" pitchFamily="18" charset="0"/>
            </a:endParaRPr>
          </a:p>
        </p:txBody>
      </p:sp>
      <p:sp>
        <p:nvSpPr>
          <p:cNvPr id="3" name="Content Placeholder 2"/>
          <p:cNvSpPr>
            <a:spLocks noGrp="1"/>
          </p:cNvSpPr>
          <p:nvPr>
            <p:ph idx="1"/>
          </p:nvPr>
        </p:nvSpPr>
        <p:spPr>
          <a:xfrm>
            <a:off x="1097279" y="1845734"/>
            <a:ext cx="10462117" cy="4356946"/>
          </a:xfrm>
        </p:spPr>
        <p:txBody>
          <a:bodyPr>
            <a:noAutofit/>
          </a:bodyPr>
          <a:lstStyle/>
          <a:p>
            <a:pPr marL="0" indent="0">
              <a:lnSpc>
                <a:spcPct val="100000"/>
              </a:lnSpc>
              <a:spcAft>
                <a:spcPts val="0"/>
              </a:spcAft>
              <a:buNone/>
            </a:pPr>
            <a:r>
              <a:rPr lang="en-US" sz="1200" dirty="0">
                <a:solidFill>
                  <a:schemeClr val="tx1"/>
                </a:solidFill>
              </a:rPr>
              <a:t>Abas, Z. W. (2015). The </a:t>
            </a:r>
            <a:r>
              <a:rPr lang="en-US" sz="1200" dirty="0" err="1">
                <a:solidFill>
                  <a:schemeClr val="tx1"/>
                </a:solidFill>
              </a:rPr>
              <a:t>glocalization</a:t>
            </a:r>
            <a:r>
              <a:rPr lang="en-US" sz="1200" dirty="0">
                <a:solidFill>
                  <a:schemeClr val="tx1"/>
                </a:solidFill>
              </a:rPr>
              <a:t> of MOOCs in southeast Asia. </a:t>
            </a:r>
            <a:r>
              <a:rPr lang="en-US" sz="1200" i="1" dirty="0">
                <a:solidFill>
                  <a:schemeClr val="tx1"/>
                </a:solidFill>
              </a:rPr>
              <a:t>Bonk, Lee, Reeves, &amp; Reynolds (Ed.), MOOCs and open education: Around the world</a:t>
            </a:r>
            <a:r>
              <a:rPr lang="en-US" sz="1200" dirty="0">
                <a:solidFill>
                  <a:schemeClr val="tx1"/>
                </a:solidFill>
              </a:rPr>
              <a:t>, 232-242.</a:t>
            </a:r>
          </a:p>
          <a:p>
            <a:pPr marL="0" indent="0">
              <a:lnSpc>
                <a:spcPct val="100000"/>
              </a:lnSpc>
              <a:spcAft>
                <a:spcPts val="0"/>
              </a:spcAft>
              <a:buNone/>
            </a:pPr>
            <a:r>
              <a:rPr lang="en-US" sz="1200" dirty="0">
                <a:solidFill>
                  <a:schemeClr val="tx1"/>
                </a:solidFill>
              </a:rPr>
              <a:t>Anderson, Terry. (2013). “Promise and/or peril: MOOCs and open and distance education.” Retrieved on April 26, 2017 from  </a:t>
            </a:r>
          </a:p>
          <a:p>
            <a:pPr marL="0" indent="0">
              <a:lnSpc>
                <a:spcPct val="100000"/>
              </a:lnSpc>
              <a:spcAft>
                <a:spcPts val="0"/>
              </a:spcAft>
              <a:buNone/>
            </a:pPr>
            <a:r>
              <a:rPr lang="en-US" sz="1200" u="sng" dirty="0">
                <a:solidFill>
                  <a:schemeClr val="tx1"/>
                </a:solidFill>
                <a:hlinkClick r:id="rId2"/>
              </a:rPr>
              <a:t>http://www.col.org/SiteCollectionDocuments/MOOCsPromisePeril_Anderson.pdf</a:t>
            </a:r>
            <a:endParaRPr lang="id-ID" sz="1200" u="sng" dirty="0">
              <a:solidFill>
                <a:schemeClr val="tx1"/>
              </a:solidFill>
            </a:endParaRPr>
          </a:p>
          <a:p>
            <a:pPr marL="0" indent="0">
              <a:lnSpc>
                <a:spcPct val="100000"/>
              </a:lnSpc>
              <a:spcAft>
                <a:spcPts val="0"/>
              </a:spcAft>
              <a:buNone/>
            </a:pPr>
            <a:r>
              <a:rPr lang="en-US" sz="1200" dirty="0">
                <a:solidFill>
                  <a:schemeClr val="tx1"/>
                </a:solidFill>
              </a:rPr>
              <a:t>Creswell, J. W. (1999). Mixed-method research: Introduction and application. </a:t>
            </a:r>
            <a:r>
              <a:rPr lang="en-US" sz="1200" i="1" dirty="0">
                <a:solidFill>
                  <a:schemeClr val="tx1"/>
                </a:solidFill>
              </a:rPr>
              <a:t>Handbook of educational policy</a:t>
            </a:r>
            <a:r>
              <a:rPr lang="en-US" sz="1200" dirty="0">
                <a:solidFill>
                  <a:schemeClr val="tx1"/>
                </a:solidFill>
              </a:rPr>
              <a:t>, 455-472.</a:t>
            </a:r>
          </a:p>
          <a:p>
            <a:pPr marL="0" indent="0">
              <a:lnSpc>
                <a:spcPct val="100000"/>
              </a:lnSpc>
              <a:spcAft>
                <a:spcPts val="0"/>
              </a:spcAft>
              <a:buNone/>
            </a:pPr>
            <a:r>
              <a:rPr lang="en-US" sz="1200" dirty="0" err="1">
                <a:solidFill>
                  <a:schemeClr val="tx1"/>
                </a:solidFill>
              </a:rPr>
              <a:t>Fadzil</a:t>
            </a:r>
            <a:r>
              <a:rPr lang="en-US" sz="1200" dirty="0">
                <a:solidFill>
                  <a:schemeClr val="tx1"/>
                </a:solidFill>
              </a:rPr>
              <a:t>, M., Latif, L. A., &amp; </a:t>
            </a:r>
            <a:r>
              <a:rPr lang="en-US" sz="1200" dirty="0" err="1">
                <a:solidFill>
                  <a:schemeClr val="tx1"/>
                </a:solidFill>
              </a:rPr>
              <a:t>Munira</a:t>
            </a:r>
            <a:r>
              <a:rPr lang="en-US" sz="1200" dirty="0">
                <a:solidFill>
                  <a:schemeClr val="tx1"/>
                </a:solidFill>
              </a:rPr>
              <a:t>, T. A. M. (2015). MOOCs in Malaysia: A preliminary case study. </a:t>
            </a:r>
            <a:r>
              <a:rPr lang="en-US" sz="1200" i="1" dirty="0">
                <a:solidFill>
                  <a:schemeClr val="tx1"/>
                </a:solidFill>
              </a:rPr>
              <a:t>MOOCs in Malaysia: a preliminary case study</a:t>
            </a:r>
            <a:r>
              <a:rPr lang="en-US" sz="1200" dirty="0">
                <a:solidFill>
                  <a:schemeClr val="tx1"/>
                </a:solidFill>
              </a:rPr>
              <a:t>. Retrieved from: </a:t>
            </a:r>
            <a:r>
              <a:rPr lang="en-US" sz="1200" dirty="0">
                <a:solidFill>
                  <a:schemeClr val="tx1"/>
                </a:solidFill>
                <a:hlinkClick r:id="rId3"/>
              </a:rPr>
              <a:t>http://library.oum.edu.my/repository/1022/1/library-document-1022.pdf</a:t>
            </a:r>
            <a:endParaRPr lang="id-ID" sz="1200" dirty="0">
              <a:solidFill>
                <a:schemeClr val="tx1"/>
              </a:solidFill>
            </a:endParaRPr>
          </a:p>
          <a:p>
            <a:pPr marL="0" indent="0">
              <a:lnSpc>
                <a:spcPct val="100000"/>
              </a:lnSpc>
              <a:spcAft>
                <a:spcPts val="0"/>
              </a:spcAft>
              <a:buNone/>
            </a:pPr>
            <a:r>
              <a:rPr lang="en-US" sz="1200" dirty="0">
                <a:solidFill>
                  <a:schemeClr val="tx1"/>
                </a:solidFill>
              </a:rPr>
              <a:t>Hew, K. F., &amp; Cheung, W. S. (2014). Students’ and instructors’ use of massive open online courses (MOOCs): Motivations and challenges. </a:t>
            </a:r>
            <a:r>
              <a:rPr lang="en-US" sz="1200" i="1" dirty="0">
                <a:solidFill>
                  <a:schemeClr val="tx1"/>
                </a:solidFill>
              </a:rPr>
              <a:t>Educational Research Review</a:t>
            </a:r>
            <a:r>
              <a:rPr lang="en-US" sz="1200" dirty="0">
                <a:solidFill>
                  <a:schemeClr val="tx1"/>
                </a:solidFill>
              </a:rPr>
              <a:t>, </a:t>
            </a:r>
            <a:r>
              <a:rPr lang="en-US" sz="1200" i="1" dirty="0">
                <a:solidFill>
                  <a:schemeClr val="tx1"/>
                </a:solidFill>
              </a:rPr>
              <a:t>12</a:t>
            </a:r>
            <a:r>
              <a:rPr lang="en-US" sz="1200" dirty="0">
                <a:solidFill>
                  <a:schemeClr val="tx1"/>
                </a:solidFill>
              </a:rPr>
              <a:t>, 45-58.</a:t>
            </a:r>
          </a:p>
          <a:p>
            <a:pPr marL="0" indent="0">
              <a:lnSpc>
                <a:spcPct val="100000"/>
              </a:lnSpc>
              <a:spcAft>
                <a:spcPts val="0"/>
              </a:spcAft>
              <a:buNone/>
            </a:pPr>
            <a:r>
              <a:rPr lang="en-US" sz="1200" dirty="0">
                <a:solidFill>
                  <a:schemeClr val="tx1"/>
                </a:solidFill>
              </a:rPr>
              <a:t>Israel, M. J. (2015). Effectiveness of Integrating MOOCs in Traditional Classrooms for Undergraduate Students. </a:t>
            </a:r>
            <a:r>
              <a:rPr lang="en-US" sz="1200" i="1" dirty="0">
                <a:solidFill>
                  <a:schemeClr val="tx1"/>
                </a:solidFill>
              </a:rPr>
              <a:t>International Review of Research in Open and Distributed Learning</a:t>
            </a:r>
            <a:r>
              <a:rPr lang="en-US" sz="1200" dirty="0">
                <a:solidFill>
                  <a:schemeClr val="tx1"/>
                </a:solidFill>
              </a:rPr>
              <a:t>, </a:t>
            </a:r>
            <a:r>
              <a:rPr lang="en-US" sz="1200" i="1" dirty="0">
                <a:solidFill>
                  <a:schemeClr val="tx1"/>
                </a:solidFill>
              </a:rPr>
              <a:t>16</a:t>
            </a:r>
            <a:r>
              <a:rPr lang="en-US" sz="1200" dirty="0">
                <a:solidFill>
                  <a:schemeClr val="tx1"/>
                </a:solidFill>
              </a:rPr>
              <a:t>(5), 102–118. Retrieved from?</a:t>
            </a:r>
          </a:p>
          <a:p>
            <a:pPr marL="0" indent="0">
              <a:lnSpc>
                <a:spcPct val="100000"/>
              </a:lnSpc>
              <a:spcAft>
                <a:spcPts val="0"/>
              </a:spcAft>
              <a:buNone/>
            </a:pPr>
            <a:r>
              <a:rPr lang="en-US" sz="1200" dirty="0" err="1">
                <a:solidFill>
                  <a:schemeClr val="tx1"/>
                </a:solidFill>
              </a:rPr>
              <a:t>McAuley</a:t>
            </a:r>
            <a:r>
              <a:rPr lang="en-US" sz="1200" dirty="0">
                <a:solidFill>
                  <a:schemeClr val="tx1"/>
                </a:solidFill>
              </a:rPr>
              <a:t>, A., Stewart, B., Siemens, G., &amp; Cormier, D. (2010). The MOOC model for digital practice. Retrieved from </a:t>
            </a:r>
            <a:r>
              <a:rPr lang="en-US" sz="1200" u="sng" dirty="0">
                <a:solidFill>
                  <a:schemeClr val="tx1"/>
                </a:solidFill>
                <a:hlinkClick r:id="rId4"/>
              </a:rPr>
              <a:t>http://www.elearnspace.org/Articles/MOOC_Final.pdf</a:t>
            </a:r>
            <a:endParaRPr lang="id-ID" sz="1200" u="sng" dirty="0">
              <a:solidFill>
                <a:schemeClr val="tx1"/>
              </a:solidFill>
            </a:endParaRPr>
          </a:p>
          <a:p>
            <a:pPr marL="0" indent="0">
              <a:lnSpc>
                <a:spcPct val="100000"/>
              </a:lnSpc>
              <a:spcAft>
                <a:spcPts val="0"/>
              </a:spcAft>
              <a:buNone/>
            </a:pPr>
            <a:r>
              <a:rPr lang="en-US" sz="1200" dirty="0">
                <a:solidFill>
                  <a:schemeClr val="tx1"/>
                </a:solidFill>
              </a:rPr>
              <a:t>Mercado, S., </a:t>
            </a:r>
            <a:r>
              <a:rPr lang="en-US" sz="1200" dirty="0" err="1">
                <a:solidFill>
                  <a:schemeClr val="tx1"/>
                </a:solidFill>
              </a:rPr>
              <a:t>Parboteeah</a:t>
            </a:r>
            <a:r>
              <a:rPr lang="en-US" sz="1200" dirty="0">
                <a:solidFill>
                  <a:schemeClr val="tx1"/>
                </a:solidFill>
              </a:rPr>
              <a:t>, K. P., &amp; Zhao, Y. (2004). On‐line course design and delivery: cross‐national considerations. </a:t>
            </a:r>
            <a:r>
              <a:rPr lang="en-US" sz="1200" i="1" dirty="0">
                <a:solidFill>
                  <a:schemeClr val="tx1"/>
                </a:solidFill>
              </a:rPr>
              <a:t>Strategic Change</a:t>
            </a:r>
            <a:r>
              <a:rPr lang="en-US" sz="1200" dirty="0">
                <a:solidFill>
                  <a:schemeClr val="tx1"/>
                </a:solidFill>
              </a:rPr>
              <a:t>, </a:t>
            </a:r>
            <a:r>
              <a:rPr lang="en-US" sz="1200" i="1" dirty="0">
                <a:solidFill>
                  <a:schemeClr val="tx1"/>
                </a:solidFill>
              </a:rPr>
              <a:t>13</a:t>
            </a:r>
            <a:r>
              <a:rPr lang="en-US" sz="1200" dirty="0">
                <a:solidFill>
                  <a:schemeClr val="tx1"/>
                </a:solidFill>
              </a:rPr>
              <a:t>(4), 183-192.</a:t>
            </a:r>
            <a:endParaRPr lang="id-ID" sz="1200" u="sng" dirty="0">
              <a:solidFill>
                <a:schemeClr val="tx1"/>
              </a:solidFill>
            </a:endParaRPr>
          </a:p>
          <a:p>
            <a:pPr marL="0" indent="0">
              <a:lnSpc>
                <a:spcPct val="100000"/>
              </a:lnSpc>
              <a:spcAft>
                <a:spcPts val="0"/>
              </a:spcAft>
              <a:buNone/>
            </a:pPr>
            <a:r>
              <a:rPr lang="en-US" sz="1200" dirty="0" smtClean="0">
                <a:solidFill>
                  <a:schemeClr val="tx1"/>
                </a:solidFill>
              </a:rPr>
              <a:t>Wong</a:t>
            </a:r>
            <a:r>
              <a:rPr lang="en-US" sz="1200" dirty="0">
                <a:solidFill>
                  <a:schemeClr val="tx1"/>
                </a:solidFill>
              </a:rPr>
              <a:t>, B. T. (2016). Factors leading to effective teaching of MOOCs. </a:t>
            </a:r>
            <a:r>
              <a:rPr lang="en-US" sz="1200" i="1" dirty="0">
                <a:solidFill>
                  <a:schemeClr val="tx1"/>
                </a:solidFill>
              </a:rPr>
              <a:t>Asian Association of Open Universities Journal</a:t>
            </a:r>
            <a:r>
              <a:rPr lang="en-US" sz="1200" dirty="0">
                <a:solidFill>
                  <a:schemeClr val="tx1"/>
                </a:solidFill>
              </a:rPr>
              <a:t>, </a:t>
            </a:r>
            <a:r>
              <a:rPr lang="en-US" sz="1200" i="1" dirty="0">
                <a:solidFill>
                  <a:schemeClr val="tx1"/>
                </a:solidFill>
              </a:rPr>
              <a:t>11</a:t>
            </a:r>
            <a:r>
              <a:rPr lang="en-US" sz="1200" dirty="0">
                <a:solidFill>
                  <a:schemeClr val="tx1"/>
                </a:solidFill>
              </a:rPr>
              <a:t>(1), 105-118.</a:t>
            </a:r>
          </a:p>
          <a:p>
            <a:pPr marL="0" indent="0">
              <a:lnSpc>
                <a:spcPct val="100000"/>
              </a:lnSpc>
              <a:spcAft>
                <a:spcPts val="0"/>
              </a:spcAft>
              <a:buNone/>
            </a:pPr>
            <a:r>
              <a:rPr lang="en-US" sz="1200" dirty="0">
                <a:solidFill>
                  <a:schemeClr val="tx1"/>
                </a:solidFill>
              </a:rPr>
              <a:t>Zhu, M., Sari, A. </a:t>
            </a:r>
            <a:r>
              <a:rPr lang="id-ID" sz="1200" dirty="0">
                <a:solidFill>
                  <a:schemeClr val="tx1"/>
                </a:solidFill>
              </a:rPr>
              <a:t>&amp; Lee, M. M. </a:t>
            </a:r>
            <a:r>
              <a:rPr lang="en-US" sz="1200" dirty="0">
                <a:solidFill>
                  <a:schemeClr val="tx1"/>
                </a:solidFill>
              </a:rPr>
              <a:t>(</a:t>
            </a:r>
            <a:r>
              <a:rPr lang="id-ID" sz="1200" dirty="0">
                <a:solidFill>
                  <a:schemeClr val="tx1"/>
                </a:solidFill>
              </a:rPr>
              <a:t>2018</a:t>
            </a:r>
            <a:r>
              <a:rPr lang="en-US" sz="1200" dirty="0">
                <a:solidFill>
                  <a:schemeClr val="tx1"/>
                </a:solidFill>
              </a:rPr>
              <a:t>). A Systematic Review of Research Methods and Topics of the Empirical MOOC Literature (2014-2016). </a:t>
            </a:r>
            <a:r>
              <a:rPr lang="en-US" sz="1200" i="1" dirty="0">
                <a:solidFill>
                  <a:schemeClr val="tx1"/>
                </a:solidFill>
              </a:rPr>
              <a:t>The Internet and Higher Education</a:t>
            </a:r>
            <a:r>
              <a:rPr lang="en-US" sz="1200" dirty="0" smtClean="0">
                <a:solidFill>
                  <a:schemeClr val="tx1"/>
                </a:solidFill>
              </a:rPr>
              <a:t>.</a:t>
            </a:r>
            <a:endParaRPr lang="en-US" sz="1200" dirty="0">
              <a:solidFill>
                <a:schemeClr val="tx1"/>
              </a:solidFill>
            </a:endParaRPr>
          </a:p>
        </p:txBody>
      </p:sp>
      <p:sp>
        <p:nvSpPr>
          <p:cNvPr id="4" name="Slide Number Placeholder 3"/>
          <p:cNvSpPr>
            <a:spLocks noGrp="1"/>
          </p:cNvSpPr>
          <p:nvPr>
            <p:ph type="sldNum" sz="quarter" idx="12"/>
          </p:nvPr>
        </p:nvSpPr>
        <p:spPr/>
        <p:txBody>
          <a:bodyPr/>
          <a:lstStyle/>
          <a:p>
            <a:fld id="{7D754374-DF35-480D-9EA4-732436C0BA88}" type="slidenum">
              <a:rPr lang="en-US" smtClean="0"/>
              <a:t>24</a:t>
            </a:fld>
            <a:endParaRPr lang="en-US"/>
          </a:p>
        </p:txBody>
      </p:sp>
    </p:spTree>
    <p:extLst>
      <p:ext uri="{BB962C8B-B14F-4D97-AF65-F5344CB8AC3E}">
        <p14:creationId xmlns:p14="http://schemas.microsoft.com/office/powerpoint/2010/main" val="38629293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id-ID" sz="6000" dirty="0">
                <a:latin typeface="Georgia" panose="02040502050405020303" pitchFamily="18" charset="0"/>
              </a:rPr>
              <a:t>Thank you.</a:t>
            </a:r>
            <a:endParaRPr lang="en-US" sz="6000" dirty="0">
              <a:latin typeface="Georgia" panose="02040502050405020303" pitchFamily="18" charset="0"/>
            </a:endParaRPr>
          </a:p>
        </p:txBody>
      </p:sp>
      <p:sp>
        <p:nvSpPr>
          <p:cNvPr id="3" name="Content Placeholder 2"/>
          <p:cNvSpPr>
            <a:spLocks noGrp="1"/>
          </p:cNvSpPr>
          <p:nvPr>
            <p:ph idx="1"/>
          </p:nvPr>
        </p:nvSpPr>
        <p:spPr/>
        <p:txBody>
          <a:bodyPr/>
          <a:lstStyle/>
          <a:p>
            <a:pPr algn="ctr"/>
            <a:r>
              <a:rPr lang="id-ID" sz="4400" b="1" dirty="0">
                <a:solidFill>
                  <a:schemeClr val="tx2"/>
                </a:solidFill>
                <a:latin typeface="Georgia" panose="02040502050405020303" pitchFamily="18" charset="0"/>
              </a:rPr>
              <a:t>Questions and Comments</a:t>
            </a:r>
            <a:endParaRPr lang="en-US" sz="4400" b="1" dirty="0">
              <a:solidFill>
                <a:schemeClr val="tx2"/>
              </a:solidFill>
              <a:latin typeface="Georgia" panose="02040502050405020303" pitchFamily="18" charset="0"/>
            </a:endParaRPr>
          </a:p>
          <a:p>
            <a:endParaRPr lang="en-US" dirty="0"/>
          </a:p>
        </p:txBody>
      </p:sp>
      <p:sp>
        <p:nvSpPr>
          <p:cNvPr id="4" name="Slide Number Placeholder 3"/>
          <p:cNvSpPr>
            <a:spLocks noGrp="1"/>
          </p:cNvSpPr>
          <p:nvPr>
            <p:ph type="sldNum" sz="quarter" idx="12"/>
          </p:nvPr>
        </p:nvSpPr>
        <p:spPr/>
        <p:txBody>
          <a:bodyPr/>
          <a:lstStyle/>
          <a:p>
            <a:fld id="{7D754374-DF35-480D-9EA4-732436C0BA88}" type="slidenum">
              <a:rPr lang="en-US" smtClean="0"/>
              <a:t>25</a:t>
            </a:fld>
            <a:endParaRPr lang="en-US"/>
          </a:p>
        </p:txBody>
      </p:sp>
    </p:spTree>
    <p:extLst>
      <p:ext uri="{BB962C8B-B14F-4D97-AF65-F5344CB8AC3E}">
        <p14:creationId xmlns:p14="http://schemas.microsoft.com/office/powerpoint/2010/main" val="3404684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Georgia" panose="02040502050405020303" pitchFamily="18" charset="0"/>
              </a:rPr>
              <a:t>Background</a:t>
            </a:r>
            <a:endParaRPr lang="en-US" dirty="0">
              <a:latin typeface="Georgia" panose="02040502050405020303" pitchFamily="18" charset="0"/>
            </a:endParaRPr>
          </a:p>
        </p:txBody>
      </p:sp>
      <p:sp>
        <p:nvSpPr>
          <p:cNvPr id="3" name="Content Placeholder 2"/>
          <p:cNvSpPr>
            <a:spLocks noGrp="1"/>
          </p:cNvSpPr>
          <p:nvPr>
            <p:ph idx="1"/>
          </p:nvPr>
        </p:nvSpPr>
        <p:spPr/>
        <p:txBody>
          <a:bodyPr>
            <a:normAutofit/>
          </a:bodyPr>
          <a:lstStyle/>
          <a:p>
            <a:pPr>
              <a:lnSpc>
                <a:spcPct val="150000"/>
              </a:lnSpc>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a:t>
            </a:r>
            <a:r>
              <a:rPr lang="id-ID" sz="2400" dirty="0" smtClean="0">
                <a:solidFill>
                  <a:schemeClr val="tx1"/>
                </a:solidFill>
                <a:latin typeface="Georgia" panose="02040502050405020303" pitchFamily="18" charset="0"/>
              </a:rPr>
              <a:t>Some critiques related to MOOCs.</a:t>
            </a:r>
          </a:p>
          <a:p>
            <a:pPr>
              <a:lnSpc>
                <a:spcPct val="150000"/>
              </a:lnSpc>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There </a:t>
            </a:r>
            <a:r>
              <a:rPr lang="en-US" sz="2400" dirty="0" smtClean="0">
                <a:solidFill>
                  <a:schemeClr val="tx1"/>
                </a:solidFill>
                <a:latin typeface="Georgia" panose="02040502050405020303" pitchFamily="18" charset="0"/>
              </a:rPr>
              <a:t>is </a:t>
            </a:r>
            <a:r>
              <a:rPr lang="en-US" sz="2400" dirty="0">
                <a:solidFill>
                  <a:schemeClr val="tx1"/>
                </a:solidFill>
                <a:latin typeface="Georgia" panose="02040502050405020303" pitchFamily="18" charset="0"/>
              </a:rPr>
              <a:t>a dearth of research investigating instructor aspects of </a:t>
            </a:r>
            <a:r>
              <a:rPr lang="en-US" sz="2400" dirty="0" smtClean="0">
                <a:solidFill>
                  <a:schemeClr val="tx1"/>
                </a:solidFill>
                <a:latin typeface="Georgia" panose="02040502050405020303" pitchFamily="18" charset="0"/>
              </a:rPr>
              <a:t>MOOCs</a:t>
            </a:r>
            <a:r>
              <a:rPr lang="id-ID" sz="2400" dirty="0" smtClean="0">
                <a:solidFill>
                  <a:schemeClr val="tx1"/>
                </a:solidFill>
                <a:latin typeface="Georgia" panose="02040502050405020303" pitchFamily="18" charset="0"/>
              </a:rPr>
              <a:t> (Zhu, Sari, &amp; Lee, 2018)</a:t>
            </a:r>
            <a:r>
              <a:rPr lang="en-US" sz="2400" dirty="0" smtClean="0">
                <a:solidFill>
                  <a:schemeClr val="tx1"/>
                </a:solidFill>
                <a:latin typeface="Georgia" panose="02040502050405020303" pitchFamily="18" charset="0"/>
              </a:rPr>
              <a:t>.</a:t>
            </a:r>
            <a:endParaRPr lang="id-ID" sz="2400" dirty="0" smtClean="0">
              <a:solidFill>
                <a:schemeClr val="tx1"/>
              </a:solidFill>
              <a:latin typeface="Georgia" panose="02040502050405020303" pitchFamily="18" charset="0"/>
            </a:endParaRPr>
          </a:p>
          <a:p>
            <a:pPr>
              <a:lnSpc>
                <a:spcPct val="150000"/>
              </a:lnSpc>
              <a:buClr>
                <a:srgbClr val="94B777"/>
              </a:buClr>
              <a:buFont typeface="Wingdings" panose="05000000000000000000" pitchFamily="2" charset="2"/>
              <a:buChar char="§"/>
            </a:pPr>
            <a:r>
              <a:rPr lang="en-US" sz="2400" dirty="0">
                <a:solidFill>
                  <a:schemeClr val="tx1"/>
                </a:solidFill>
                <a:latin typeface="Georgia" panose="02040502050405020303" pitchFamily="18" charset="0"/>
              </a:rPr>
              <a:t>This study is beneficial for the stakeholders in Indonesia to understand how certain MOOCs are designed and offer suggestions for future MOOCs </a:t>
            </a:r>
            <a:r>
              <a:rPr lang="en-US" sz="2400" dirty="0" smtClean="0">
                <a:solidFill>
                  <a:schemeClr val="tx1"/>
                </a:solidFill>
                <a:latin typeface="Georgia" panose="02040502050405020303" pitchFamily="18" charset="0"/>
              </a:rPr>
              <a:t>instructors/designers/institutions</a:t>
            </a:r>
            <a:r>
              <a:rPr lang="id-ID" sz="2400" dirty="0" smtClean="0">
                <a:solidFill>
                  <a:schemeClr val="tx1"/>
                </a:solidFill>
                <a:latin typeface="Georgia" panose="02040502050405020303" pitchFamily="18" charset="0"/>
              </a:rPr>
              <a:t>, esp. From SE Asian perspectives</a:t>
            </a:r>
            <a:r>
              <a:rPr lang="en-US" sz="2400" dirty="0" smtClean="0">
                <a:solidFill>
                  <a:schemeClr val="tx1"/>
                </a:solidFill>
                <a:latin typeface="Georgia" panose="02040502050405020303" pitchFamily="18" charset="0"/>
              </a:rPr>
              <a:t>. </a:t>
            </a:r>
            <a:endParaRPr lang="id-ID" sz="2400" dirty="0">
              <a:solidFill>
                <a:schemeClr val="tx1"/>
              </a:solidFill>
              <a:latin typeface="Georgia" panose="02040502050405020303" pitchFamily="18" charset="0"/>
            </a:endParaRPr>
          </a:p>
          <a:p>
            <a:pPr>
              <a:lnSpc>
                <a:spcPct val="150000"/>
              </a:lnSpc>
            </a:pPr>
            <a:endParaRPr lang="en-US" sz="2400" dirty="0">
              <a:latin typeface="Georgia" panose="02040502050405020303" pitchFamily="18" charset="0"/>
            </a:endParaRPr>
          </a:p>
        </p:txBody>
      </p:sp>
      <p:sp>
        <p:nvSpPr>
          <p:cNvPr id="4" name="Slide Number Placeholder 3"/>
          <p:cNvSpPr>
            <a:spLocks noGrp="1"/>
          </p:cNvSpPr>
          <p:nvPr>
            <p:ph type="sldNum" sz="quarter" idx="12"/>
          </p:nvPr>
        </p:nvSpPr>
        <p:spPr/>
        <p:txBody>
          <a:bodyPr/>
          <a:lstStyle/>
          <a:p>
            <a:fld id="{7D754374-DF35-480D-9EA4-732436C0BA88}" type="slidenum">
              <a:rPr lang="en-US" smtClean="0"/>
              <a:t>3</a:t>
            </a:fld>
            <a:endParaRPr lang="en-US"/>
          </a:p>
        </p:txBody>
      </p:sp>
    </p:spTree>
    <p:extLst>
      <p:ext uri="{BB962C8B-B14F-4D97-AF65-F5344CB8AC3E}">
        <p14:creationId xmlns:p14="http://schemas.microsoft.com/office/powerpoint/2010/main" val="27197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Georgia" panose="02040502050405020303" pitchFamily="18" charset="0"/>
              </a:rPr>
              <a:t>Research Questions:</a:t>
            </a:r>
            <a:endParaRPr lang="en-US" dirty="0">
              <a:latin typeface="Georgia" panose="02040502050405020303" pitchFamily="18" charset="0"/>
            </a:endParaRPr>
          </a:p>
        </p:txBody>
      </p:sp>
      <p:sp>
        <p:nvSpPr>
          <p:cNvPr id="3" name="Content Placeholder 2"/>
          <p:cNvSpPr>
            <a:spLocks noGrp="1"/>
          </p:cNvSpPr>
          <p:nvPr>
            <p:ph idx="1"/>
          </p:nvPr>
        </p:nvSpPr>
        <p:spPr>
          <a:xfrm>
            <a:off x="1097280" y="1967654"/>
            <a:ext cx="10058400" cy="3564466"/>
          </a:xfrm>
        </p:spPr>
        <p:txBody>
          <a:bodyPr>
            <a:noAutofit/>
          </a:bodyPr>
          <a:lstStyle/>
          <a:p>
            <a:pPr marL="0" indent="0">
              <a:buNone/>
            </a:pPr>
            <a:r>
              <a:rPr lang="id-ID" sz="2400" dirty="0" smtClean="0">
                <a:solidFill>
                  <a:schemeClr val="tx1"/>
                </a:solidFill>
                <a:latin typeface="Georgia" panose="02040502050405020303" pitchFamily="18" charset="0"/>
              </a:rPr>
              <a:t>Research </a:t>
            </a:r>
            <a:r>
              <a:rPr lang="id-ID" sz="2400" dirty="0">
                <a:solidFill>
                  <a:schemeClr val="tx1"/>
                </a:solidFill>
                <a:latin typeface="Georgia" panose="02040502050405020303" pitchFamily="18" charset="0"/>
              </a:rPr>
              <a:t>questions:</a:t>
            </a:r>
          </a:p>
          <a:p>
            <a:pPr marL="0" indent="0">
              <a:buNone/>
            </a:pPr>
            <a:r>
              <a:rPr lang="en-US" sz="2400" dirty="0">
                <a:solidFill>
                  <a:schemeClr val="tx1"/>
                </a:solidFill>
                <a:latin typeface="Georgia" panose="02040502050405020303" pitchFamily="18" charset="0"/>
              </a:rPr>
              <a:t>1. </a:t>
            </a:r>
            <a:r>
              <a:rPr lang="en-US" sz="2400" dirty="0" smtClean="0">
                <a:solidFill>
                  <a:schemeClr val="tx1"/>
                </a:solidFill>
                <a:latin typeface="Georgia" panose="02040502050405020303" pitchFamily="18" charset="0"/>
              </a:rPr>
              <a:t>How </a:t>
            </a:r>
            <a:r>
              <a:rPr lang="en-US" sz="2400" dirty="0">
                <a:solidFill>
                  <a:schemeClr val="tx1"/>
                </a:solidFill>
                <a:latin typeface="Georgia" panose="02040502050405020303" pitchFamily="18" charset="0"/>
              </a:rPr>
              <a:t>do instructors design their MOOC?</a:t>
            </a:r>
          </a:p>
          <a:p>
            <a:pPr marL="0" indent="0">
              <a:buNone/>
            </a:pPr>
            <a:r>
              <a:rPr lang="en-US" sz="2400" dirty="0">
                <a:solidFill>
                  <a:schemeClr val="tx1"/>
                </a:solidFill>
                <a:latin typeface="Georgia" panose="02040502050405020303" pitchFamily="18" charset="0"/>
              </a:rPr>
              <a:t>3. What challenges do instructors experience in designing their MOOC</a:t>
            </a:r>
            <a:r>
              <a:rPr lang="en-US" sz="2400" dirty="0" smtClean="0">
                <a:solidFill>
                  <a:schemeClr val="tx1"/>
                </a:solidFill>
                <a:latin typeface="Georgia" panose="02040502050405020303" pitchFamily="18" charset="0"/>
              </a:rPr>
              <a:t>?</a:t>
            </a:r>
            <a:endParaRPr lang="en-US" sz="2400" dirty="0">
              <a:solidFill>
                <a:schemeClr val="tx1"/>
              </a:solidFill>
              <a:latin typeface="Georgia" panose="02040502050405020303" pitchFamily="18" charset="0"/>
            </a:endParaRPr>
          </a:p>
        </p:txBody>
      </p:sp>
      <p:sp>
        <p:nvSpPr>
          <p:cNvPr id="4" name="Slide Number Placeholder 3"/>
          <p:cNvSpPr>
            <a:spLocks noGrp="1"/>
          </p:cNvSpPr>
          <p:nvPr>
            <p:ph type="sldNum" sz="quarter" idx="12"/>
          </p:nvPr>
        </p:nvSpPr>
        <p:spPr/>
        <p:txBody>
          <a:bodyPr/>
          <a:lstStyle/>
          <a:p>
            <a:fld id="{7D754374-DF35-480D-9EA4-732436C0BA88}" type="slidenum">
              <a:rPr lang="en-US" smtClean="0"/>
              <a:t>4</a:t>
            </a:fld>
            <a:endParaRPr lang="en-US"/>
          </a:p>
        </p:txBody>
      </p:sp>
    </p:spTree>
    <p:extLst>
      <p:ext uri="{BB962C8B-B14F-4D97-AF65-F5344CB8AC3E}">
        <p14:creationId xmlns:p14="http://schemas.microsoft.com/office/powerpoint/2010/main" val="3489736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Georgia" panose="02040502050405020303" pitchFamily="18" charset="0"/>
              </a:rPr>
              <a:t>Key Terms</a:t>
            </a:r>
            <a:endParaRPr lang="en-US" dirty="0">
              <a:latin typeface="Georgia" panose="02040502050405020303"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2400" dirty="0" smtClean="0">
                <a:solidFill>
                  <a:schemeClr val="tx1"/>
                </a:solidFill>
                <a:latin typeface="Georgia" panose="02040502050405020303" pitchFamily="18" charset="0"/>
              </a:rPr>
              <a:t>MOOCs </a:t>
            </a:r>
            <a:r>
              <a:rPr lang="en-US" sz="2400" dirty="0">
                <a:solidFill>
                  <a:schemeClr val="tx1"/>
                </a:solidFill>
                <a:latin typeface="Georgia" panose="02040502050405020303" pitchFamily="18" charset="0"/>
              </a:rPr>
              <a:t>= online course </a:t>
            </a:r>
            <a:r>
              <a:rPr lang="id-ID" sz="2400" dirty="0">
                <a:solidFill>
                  <a:schemeClr val="tx1"/>
                </a:solidFill>
                <a:latin typeface="Georgia" panose="02040502050405020303" pitchFamily="18" charset="0"/>
              </a:rPr>
              <a:t>that is </a:t>
            </a:r>
            <a:r>
              <a:rPr lang="en-US" sz="2400" dirty="0">
                <a:solidFill>
                  <a:schemeClr val="tx1"/>
                </a:solidFill>
                <a:latin typeface="Georgia" panose="02040502050405020303" pitchFamily="18" charset="0"/>
              </a:rPr>
              <a:t>based on </a:t>
            </a:r>
            <a:r>
              <a:rPr lang="en-US" sz="2400" b="1" dirty="0">
                <a:solidFill>
                  <a:schemeClr val="tx1"/>
                </a:solidFill>
                <a:latin typeface="Georgia" panose="02040502050405020303" pitchFamily="18" charset="0"/>
              </a:rPr>
              <a:t>self-motivated</a:t>
            </a:r>
            <a:r>
              <a:rPr lang="en-US" sz="2400" dirty="0">
                <a:solidFill>
                  <a:schemeClr val="tx1"/>
                </a:solidFill>
                <a:latin typeface="Georgia" panose="02040502050405020303" pitchFamily="18" charset="0"/>
              </a:rPr>
              <a:t> learning, and </a:t>
            </a:r>
            <a:r>
              <a:rPr lang="id-ID" sz="2400" b="1" dirty="0" smtClean="0">
                <a:solidFill>
                  <a:schemeClr val="tx1"/>
                </a:solidFill>
                <a:latin typeface="Georgia" panose="02040502050405020303" pitchFamily="18" charset="0"/>
              </a:rPr>
              <a:t>flexibility </a:t>
            </a:r>
            <a:r>
              <a:rPr lang="en-US" sz="2400" dirty="0" smtClean="0">
                <a:solidFill>
                  <a:schemeClr val="tx1"/>
                </a:solidFill>
                <a:latin typeface="Georgia" panose="02040502050405020303" pitchFamily="18" charset="0"/>
              </a:rPr>
              <a:t>(</a:t>
            </a:r>
            <a:r>
              <a:rPr lang="en-US" sz="2400" dirty="0">
                <a:solidFill>
                  <a:schemeClr val="tx1"/>
                </a:solidFill>
                <a:latin typeface="Georgia" panose="02040502050405020303" pitchFamily="18" charset="0"/>
              </a:rPr>
              <a:t>Israel, 2015;). </a:t>
            </a:r>
            <a:endParaRPr lang="id-ID" sz="2400" dirty="0">
              <a:solidFill>
                <a:schemeClr val="tx1"/>
              </a:solidFill>
              <a:latin typeface="Georgia" panose="02040502050405020303" pitchFamily="18" charset="0"/>
            </a:endParaRPr>
          </a:p>
          <a:p>
            <a:pPr>
              <a:lnSpc>
                <a:spcPct val="150000"/>
              </a:lnSpc>
            </a:pPr>
            <a:r>
              <a:rPr lang="en-US" sz="2400" dirty="0" smtClean="0">
                <a:solidFill>
                  <a:schemeClr val="tx1"/>
                </a:solidFill>
                <a:latin typeface="Georgia" panose="02040502050405020303" pitchFamily="18" charset="0"/>
              </a:rPr>
              <a:t>The </a:t>
            </a:r>
            <a:r>
              <a:rPr lang="en-US" sz="2400" b="1" dirty="0">
                <a:solidFill>
                  <a:schemeClr val="tx1"/>
                </a:solidFill>
                <a:latin typeface="Georgia" panose="02040502050405020303" pitchFamily="18" charset="0"/>
              </a:rPr>
              <a:t>openness</a:t>
            </a:r>
            <a:r>
              <a:rPr lang="en-US" sz="2400" dirty="0">
                <a:solidFill>
                  <a:schemeClr val="tx1"/>
                </a:solidFill>
                <a:latin typeface="Georgia" panose="02040502050405020303" pitchFamily="18" charset="0"/>
              </a:rPr>
              <a:t> </a:t>
            </a:r>
            <a:r>
              <a:rPr lang="id-ID" sz="2400" dirty="0">
                <a:solidFill>
                  <a:schemeClr val="tx1"/>
                </a:solidFill>
                <a:latin typeface="Georgia" panose="02040502050405020303" pitchFamily="18" charset="0"/>
              </a:rPr>
              <a:t>= </a:t>
            </a:r>
            <a:r>
              <a:rPr lang="en-US" sz="2400" dirty="0">
                <a:solidFill>
                  <a:schemeClr val="tx1"/>
                </a:solidFill>
                <a:latin typeface="Georgia" panose="02040502050405020303" pitchFamily="18" charset="0"/>
              </a:rPr>
              <a:t>no specific requirements regarding academic qualification, fees, and course completion (</a:t>
            </a:r>
            <a:r>
              <a:rPr lang="en-US" sz="2400" dirty="0" err="1">
                <a:solidFill>
                  <a:schemeClr val="tx1"/>
                </a:solidFill>
                <a:latin typeface="Georgia" panose="02040502050405020303" pitchFamily="18" charset="0"/>
              </a:rPr>
              <a:t>Liyanagunawardena</a:t>
            </a:r>
            <a:r>
              <a:rPr lang="en-US" sz="2400" dirty="0">
                <a:solidFill>
                  <a:schemeClr val="tx1"/>
                </a:solidFill>
                <a:latin typeface="Georgia" panose="02040502050405020303" pitchFamily="18" charset="0"/>
              </a:rPr>
              <a:t>, 2015;).</a:t>
            </a:r>
            <a:endParaRPr lang="id-ID" sz="2400" dirty="0">
              <a:solidFill>
                <a:schemeClr val="tx1"/>
              </a:solidFill>
              <a:latin typeface="Georgia" panose="02040502050405020303" pitchFamily="18" charset="0"/>
            </a:endParaRPr>
          </a:p>
          <a:p>
            <a:pPr>
              <a:lnSpc>
                <a:spcPct val="150000"/>
              </a:lnSpc>
            </a:pPr>
            <a:r>
              <a:rPr lang="id-ID" sz="2400" dirty="0" smtClean="0">
                <a:solidFill>
                  <a:schemeClr val="tx1"/>
                </a:solidFill>
                <a:latin typeface="Georgia" panose="02040502050405020303" pitchFamily="18" charset="0"/>
              </a:rPr>
              <a:t>The </a:t>
            </a:r>
            <a:r>
              <a:rPr lang="en-US" sz="2400" b="1" dirty="0">
                <a:solidFill>
                  <a:schemeClr val="tx1"/>
                </a:solidFill>
                <a:latin typeface="Georgia" panose="02040502050405020303" pitchFamily="18" charset="0"/>
              </a:rPr>
              <a:t>massiveness</a:t>
            </a:r>
            <a:r>
              <a:rPr lang="en-US" sz="2400" dirty="0">
                <a:solidFill>
                  <a:schemeClr val="tx1"/>
                </a:solidFill>
                <a:latin typeface="Georgia" panose="02040502050405020303" pitchFamily="18" charset="0"/>
              </a:rPr>
              <a:t> </a:t>
            </a:r>
            <a:r>
              <a:rPr lang="id-ID" sz="2400" dirty="0">
                <a:solidFill>
                  <a:schemeClr val="tx1"/>
                </a:solidFill>
                <a:latin typeface="Georgia" panose="02040502050405020303" pitchFamily="18" charset="0"/>
              </a:rPr>
              <a:t>= </a:t>
            </a:r>
            <a:r>
              <a:rPr lang="en-US" sz="2400" dirty="0">
                <a:solidFill>
                  <a:schemeClr val="tx1"/>
                </a:solidFill>
                <a:latin typeface="Georgia" panose="02040502050405020303" pitchFamily="18" charset="0"/>
              </a:rPr>
              <a:t>the large number of students</a:t>
            </a:r>
            <a:r>
              <a:rPr lang="id-ID" sz="2400" dirty="0">
                <a:solidFill>
                  <a:schemeClr val="tx1"/>
                </a:solidFill>
                <a:latin typeface="Georgia" panose="02040502050405020303" pitchFamily="18" charset="0"/>
              </a:rPr>
              <a:t> (</a:t>
            </a:r>
            <a:r>
              <a:rPr lang="en-US" sz="2400" dirty="0">
                <a:solidFill>
                  <a:schemeClr val="tx1"/>
                </a:solidFill>
                <a:latin typeface="Georgia" panose="02040502050405020303" pitchFamily="18" charset="0"/>
              </a:rPr>
              <a:t>Anderson</a:t>
            </a:r>
            <a:r>
              <a:rPr lang="id-ID" sz="2400" dirty="0">
                <a:solidFill>
                  <a:schemeClr val="tx1"/>
                </a:solidFill>
                <a:latin typeface="Georgia" panose="02040502050405020303" pitchFamily="18" charset="0"/>
              </a:rPr>
              <a:t>, </a:t>
            </a:r>
            <a:r>
              <a:rPr lang="en-US" sz="2400" dirty="0">
                <a:solidFill>
                  <a:schemeClr val="tx1"/>
                </a:solidFill>
                <a:latin typeface="Georgia" panose="02040502050405020303" pitchFamily="18" charset="0"/>
              </a:rPr>
              <a:t>2013).</a:t>
            </a:r>
          </a:p>
          <a:p>
            <a:pPr>
              <a:lnSpc>
                <a:spcPct val="150000"/>
              </a:lnSpc>
            </a:pPr>
            <a:endParaRPr lang="en-US" sz="2400" dirty="0">
              <a:latin typeface="Georgia" panose="02040502050405020303" pitchFamily="18" charset="0"/>
            </a:endParaRPr>
          </a:p>
        </p:txBody>
      </p:sp>
      <p:sp>
        <p:nvSpPr>
          <p:cNvPr id="4" name="Slide Number Placeholder 3"/>
          <p:cNvSpPr>
            <a:spLocks noGrp="1"/>
          </p:cNvSpPr>
          <p:nvPr>
            <p:ph type="sldNum" sz="quarter" idx="12"/>
          </p:nvPr>
        </p:nvSpPr>
        <p:spPr/>
        <p:txBody>
          <a:bodyPr/>
          <a:lstStyle/>
          <a:p>
            <a:fld id="{7D754374-DF35-480D-9EA4-732436C0BA88}" type="slidenum">
              <a:rPr lang="en-US" smtClean="0"/>
              <a:t>5</a:t>
            </a:fld>
            <a:endParaRPr lang="en-US"/>
          </a:p>
        </p:txBody>
      </p:sp>
    </p:spTree>
    <p:extLst>
      <p:ext uri="{BB962C8B-B14F-4D97-AF65-F5344CB8AC3E}">
        <p14:creationId xmlns:p14="http://schemas.microsoft.com/office/powerpoint/2010/main" val="2100321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latin typeface="Georgia" panose="02040502050405020303" pitchFamily="18" charset="0"/>
              </a:rPr>
              <a:t>Method</a:t>
            </a:r>
            <a:endParaRPr lang="en-US" dirty="0">
              <a:latin typeface="Georgia" panose="02040502050405020303" pitchFamily="18" charset="0"/>
            </a:endParaRPr>
          </a:p>
        </p:txBody>
      </p:sp>
      <p:sp>
        <p:nvSpPr>
          <p:cNvPr id="3" name="Content Placeholder 2"/>
          <p:cNvSpPr>
            <a:spLocks noGrp="1"/>
          </p:cNvSpPr>
          <p:nvPr>
            <p:ph idx="1"/>
          </p:nvPr>
        </p:nvSpPr>
        <p:spPr/>
        <p:txBody>
          <a:bodyPr>
            <a:normAutofit/>
          </a:bodyPr>
          <a:lstStyle/>
          <a:p>
            <a:pPr>
              <a:lnSpc>
                <a:spcPct val="150000"/>
              </a:lnSpc>
              <a:buClr>
                <a:srgbClr val="94B777"/>
              </a:buClr>
              <a:buFont typeface="Wingdings" panose="05000000000000000000" pitchFamily="2" charset="2"/>
              <a:buChar char="§"/>
            </a:pPr>
            <a:endParaRPr lang="id-ID" sz="2400" dirty="0" smtClean="0">
              <a:solidFill>
                <a:schemeClr val="tx1"/>
              </a:solidFill>
              <a:latin typeface="Georgia" panose="02040502050405020303" pitchFamily="18" charset="0"/>
            </a:endParaRPr>
          </a:p>
          <a:p>
            <a:pPr>
              <a:lnSpc>
                <a:spcPct val="150000"/>
              </a:lnSpc>
              <a:buClr>
                <a:srgbClr val="94B777"/>
              </a:buClr>
              <a:buFont typeface="Wingdings" panose="05000000000000000000" pitchFamily="2" charset="2"/>
              <a:buChar char="§"/>
            </a:pPr>
            <a:r>
              <a:rPr lang="id-ID" sz="2400" dirty="0">
                <a:solidFill>
                  <a:schemeClr val="tx1"/>
                </a:solidFill>
                <a:latin typeface="Georgia" panose="02040502050405020303" pitchFamily="18" charset="0"/>
              </a:rPr>
              <a:t> </a:t>
            </a:r>
            <a:r>
              <a:rPr lang="id-ID" sz="2400" dirty="0" smtClean="0">
                <a:solidFill>
                  <a:schemeClr val="tx1"/>
                </a:solidFill>
                <a:latin typeface="Georgia" panose="02040502050405020303" pitchFamily="18" charset="0"/>
              </a:rPr>
              <a:t>Research </a:t>
            </a:r>
            <a:r>
              <a:rPr lang="id-ID" sz="2400" dirty="0">
                <a:solidFill>
                  <a:schemeClr val="tx1"/>
                </a:solidFill>
                <a:latin typeface="Georgia" panose="02040502050405020303" pitchFamily="18" charset="0"/>
              </a:rPr>
              <a:t>Design: </a:t>
            </a:r>
            <a:r>
              <a:rPr lang="en-US" sz="2400" dirty="0">
                <a:solidFill>
                  <a:schemeClr val="tx1"/>
                </a:solidFill>
                <a:latin typeface="Georgia" panose="02040502050405020303" pitchFamily="18" charset="0"/>
              </a:rPr>
              <a:t>mixed method design (Creswell, 1999)</a:t>
            </a:r>
            <a:endParaRPr lang="id-ID" sz="2400" dirty="0">
              <a:solidFill>
                <a:schemeClr val="tx1"/>
              </a:solidFill>
              <a:latin typeface="Georgia" panose="02040502050405020303" pitchFamily="18" charset="0"/>
            </a:endParaRPr>
          </a:p>
          <a:p>
            <a:pPr>
              <a:lnSpc>
                <a:spcPct val="150000"/>
              </a:lnSpc>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Data </a:t>
            </a:r>
            <a:r>
              <a:rPr lang="id-ID" sz="2400" dirty="0">
                <a:solidFill>
                  <a:schemeClr val="tx1"/>
                </a:solidFill>
                <a:latin typeface="Georgia" panose="02040502050405020303" pitchFamily="18" charset="0"/>
              </a:rPr>
              <a:t>Collection: Survey, </a:t>
            </a:r>
            <a:r>
              <a:rPr lang="id-ID" sz="2400" dirty="0" smtClean="0">
                <a:solidFill>
                  <a:schemeClr val="tx1"/>
                </a:solidFill>
                <a:latin typeface="Georgia" panose="02040502050405020303" pitchFamily="18" charset="0"/>
              </a:rPr>
              <a:t>interview</a:t>
            </a:r>
          </a:p>
          <a:p>
            <a:pPr>
              <a:lnSpc>
                <a:spcPct val="150000"/>
              </a:lnSpc>
              <a:buClr>
                <a:srgbClr val="94B777"/>
              </a:buClr>
              <a:buFont typeface="Wingdings" panose="05000000000000000000" pitchFamily="2" charset="2"/>
              <a:buChar char="§"/>
            </a:pPr>
            <a:r>
              <a:rPr lang="id-ID" sz="2400" dirty="0" smtClean="0">
                <a:solidFill>
                  <a:schemeClr val="tx1"/>
                </a:solidFill>
                <a:latin typeface="Georgia" panose="02040502050405020303" pitchFamily="18" charset="0"/>
              </a:rPr>
              <a:t> </a:t>
            </a:r>
            <a:r>
              <a:rPr lang="id-ID" sz="2400" dirty="0" smtClean="0">
                <a:solidFill>
                  <a:schemeClr val="tx1"/>
                </a:solidFill>
                <a:latin typeface="Georgia" panose="02040502050405020303" pitchFamily="18" charset="0"/>
              </a:rPr>
              <a:t>Participants</a:t>
            </a:r>
            <a:r>
              <a:rPr lang="id-ID" sz="2400" dirty="0">
                <a:solidFill>
                  <a:schemeClr val="tx1"/>
                </a:solidFill>
                <a:latin typeface="Georgia" panose="02040502050405020303" pitchFamily="18" charset="0"/>
              </a:rPr>
              <a:t>: 46 survey participants </a:t>
            </a:r>
            <a:r>
              <a:rPr lang="id-ID" sz="2400" dirty="0" smtClean="0">
                <a:solidFill>
                  <a:schemeClr val="tx1"/>
                </a:solidFill>
                <a:latin typeface="Georgia" panose="02040502050405020303" pitchFamily="18" charset="0"/>
              </a:rPr>
              <a:t>(15.6%) and </a:t>
            </a:r>
            <a:r>
              <a:rPr lang="id-ID" sz="2400" dirty="0">
                <a:solidFill>
                  <a:schemeClr val="tx1"/>
                </a:solidFill>
                <a:latin typeface="Georgia" panose="02040502050405020303" pitchFamily="18" charset="0"/>
              </a:rPr>
              <a:t>9 interviewees </a:t>
            </a:r>
            <a:r>
              <a:rPr lang="en-US" sz="2400" dirty="0">
                <a:solidFill>
                  <a:schemeClr val="tx1"/>
                </a:solidFill>
                <a:latin typeface="Georgia" panose="02040502050405020303" pitchFamily="18" charset="0"/>
              </a:rPr>
              <a:t>(3 Malaysian + 6 Indonesian)</a:t>
            </a:r>
          </a:p>
          <a:p>
            <a:pPr>
              <a:lnSpc>
                <a:spcPct val="150000"/>
              </a:lnSpc>
            </a:pPr>
            <a:endParaRPr lang="en-US" sz="2400" dirty="0">
              <a:latin typeface="Georgia" panose="02040502050405020303" pitchFamily="18" charset="0"/>
            </a:endParaRPr>
          </a:p>
        </p:txBody>
      </p:sp>
      <p:sp>
        <p:nvSpPr>
          <p:cNvPr id="4" name="Slide Number Placeholder 3"/>
          <p:cNvSpPr>
            <a:spLocks noGrp="1"/>
          </p:cNvSpPr>
          <p:nvPr>
            <p:ph type="sldNum" sz="quarter" idx="12"/>
          </p:nvPr>
        </p:nvSpPr>
        <p:spPr/>
        <p:txBody>
          <a:bodyPr/>
          <a:lstStyle/>
          <a:p>
            <a:fld id="{7D754374-DF35-480D-9EA4-732436C0BA88}" type="slidenum">
              <a:rPr lang="en-US" smtClean="0"/>
              <a:t>6</a:t>
            </a:fld>
            <a:endParaRPr lang="en-US"/>
          </a:p>
        </p:txBody>
      </p:sp>
    </p:spTree>
    <p:extLst>
      <p:ext uri="{BB962C8B-B14F-4D97-AF65-F5344CB8AC3E}">
        <p14:creationId xmlns:p14="http://schemas.microsoft.com/office/powerpoint/2010/main" val="18054477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latin typeface="Georgia" panose="02040502050405020303" pitchFamily="18" charset="0"/>
              </a:rPr>
              <a:t>Data Analysis</a:t>
            </a:r>
            <a:endParaRPr lang="en-US" dirty="0">
              <a:latin typeface="Georgia" panose="02040502050405020303"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6770762"/>
              </p:ext>
            </p:extLst>
          </p:nvPr>
        </p:nvGraphicFramePr>
        <p:xfrm>
          <a:off x="1096963" y="2166303"/>
          <a:ext cx="10058400" cy="2407920"/>
        </p:xfrm>
        <a:graphic>
          <a:graphicData uri="http://schemas.openxmlformats.org/drawingml/2006/table">
            <a:tbl>
              <a:tblPr firstRow="1" bandRow="1">
                <a:tableStyleId>{93296810-A885-4BE3-A3E7-6D5BEEA58F35}</a:tableStyleId>
              </a:tblPr>
              <a:tblGrid>
                <a:gridCol w="1006157"/>
                <a:gridCol w="4389120"/>
                <a:gridCol w="4663123"/>
              </a:tblGrid>
              <a:tr h="370840">
                <a:tc>
                  <a:txBody>
                    <a:bodyPr/>
                    <a:lstStyle/>
                    <a:p>
                      <a:r>
                        <a:rPr lang="id-ID" sz="2000" dirty="0" smtClean="0">
                          <a:latin typeface="Georgia" panose="02040502050405020303" pitchFamily="18" charset="0"/>
                        </a:rPr>
                        <a:t>RQ</a:t>
                      </a:r>
                      <a:endParaRPr lang="en-US" sz="2000" dirty="0">
                        <a:latin typeface="Georgia" panose="02040502050405020303" pitchFamily="18" charset="0"/>
                      </a:endParaRPr>
                    </a:p>
                  </a:txBody>
                  <a:tcPr/>
                </a:tc>
                <a:tc>
                  <a:txBody>
                    <a:bodyPr/>
                    <a:lstStyle/>
                    <a:p>
                      <a:r>
                        <a:rPr lang="id-ID" sz="2000" dirty="0" smtClean="0">
                          <a:latin typeface="Georgia" panose="02040502050405020303" pitchFamily="18" charset="0"/>
                        </a:rPr>
                        <a:t>Data Sources</a:t>
                      </a:r>
                      <a:endParaRPr lang="en-US" sz="2000" dirty="0">
                        <a:latin typeface="Georgia" panose="02040502050405020303" pitchFamily="18" charset="0"/>
                      </a:endParaRPr>
                    </a:p>
                  </a:txBody>
                  <a:tcPr/>
                </a:tc>
                <a:tc>
                  <a:txBody>
                    <a:bodyPr/>
                    <a:lstStyle/>
                    <a:p>
                      <a:r>
                        <a:rPr lang="id-ID" sz="2000" dirty="0" smtClean="0">
                          <a:latin typeface="Georgia" panose="02040502050405020303" pitchFamily="18" charset="0"/>
                        </a:rPr>
                        <a:t>Data Analysis</a:t>
                      </a:r>
                      <a:endParaRPr lang="en-US" sz="2000" dirty="0">
                        <a:latin typeface="Georgia" panose="02040502050405020303" pitchFamily="18" charset="0"/>
                      </a:endParaRPr>
                    </a:p>
                  </a:txBody>
                  <a:tcPr/>
                </a:tc>
              </a:tr>
              <a:tr h="370840">
                <a:tc>
                  <a:txBody>
                    <a:bodyPr/>
                    <a:lstStyle/>
                    <a:p>
                      <a:r>
                        <a:rPr lang="id-ID" sz="2000" dirty="0" smtClean="0">
                          <a:latin typeface="Georgia" panose="02040502050405020303" pitchFamily="18" charset="0"/>
                        </a:rPr>
                        <a:t>RQ1</a:t>
                      </a:r>
                      <a:endParaRPr lang="en-US" sz="2000" dirty="0">
                        <a:latin typeface="Georgia" panose="02040502050405020303" pitchFamily="18" charset="0"/>
                      </a:endParaRPr>
                    </a:p>
                  </a:txBody>
                  <a:tcPr/>
                </a:tc>
                <a:tc>
                  <a:txBody>
                    <a:bodyPr/>
                    <a:lstStyle/>
                    <a:p>
                      <a:r>
                        <a:rPr lang="id-ID" sz="2000" dirty="0" smtClean="0">
                          <a:latin typeface="Georgia" panose="02040502050405020303" pitchFamily="18" charset="0"/>
                        </a:rPr>
                        <a:t>Survey multiple-choice questions</a:t>
                      </a:r>
                    </a:p>
                    <a:p>
                      <a:r>
                        <a:rPr lang="id-ID" sz="2000" dirty="0" smtClean="0">
                          <a:latin typeface="Georgia" panose="02040502050405020303" pitchFamily="18" charset="0"/>
                        </a:rPr>
                        <a:t>Interview</a:t>
                      </a:r>
                      <a:endParaRPr lang="en-US" sz="2000" dirty="0">
                        <a:latin typeface="Georgia" panose="02040502050405020303" pitchFamily="18" charset="0"/>
                      </a:endParaRPr>
                    </a:p>
                  </a:txBody>
                  <a:tcPr/>
                </a:tc>
                <a:tc>
                  <a:txBody>
                    <a:bodyPr/>
                    <a:lstStyle/>
                    <a:p>
                      <a:r>
                        <a:rPr lang="id-ID" sz="2000" dirty="0" smtClean="0">
                          <a:latin typeface="Georgia" panose="02040502050405020303" pitchFamily="18" charset="0"/>
                        </a:rPr>
                        <a:t>Descriptive Statistics </a:t>
                      </a:r>
                      <a:r>
                        <a:rPr lang="en-US" sz="2000" kern="1200" dirty="0" smtClean="0">
                          <a:solidFill>
                            <a:schemeClr val="dk1"/>
                          </a:solidFill>
                          <a:effectLst/>
                          <a:latin typeface="Georgia" panose="02040502050405020303" pitchFamily="18" charset="0"/>
                          <a:ea typeface="+mn-ea"/>
                          <a:cs typeface="+mn-cs"/>
                        </a:rPr>
                        <a:t>(</a:t>
                      </a:r>
                      <a:r>
                        <a:rPr lang="en-US" sz="2000" kern="1200" dirty="0" err="1" smtClean="0">
                          <a:solidFill>
                            <a:schemeClr val="dk1"/>
                          </a:solidFill>
                          <a:effectLst/>
                          <a:latin typeface="Georgia" panose="02040502050405020303" pitchFamily="18" charset="0"/>
                          <a:ea typeface="+mn-ea"/>
                          <a:cs typeface="+mn-cs"/>
                        </a:rPr>
                        <a:t>Knupfer</a:t>
                      </a:r>
                      <a:r>
                        <a:rPr lang="en-US" sz="2000" kern="1200" dirty="0" smtClean="0">
                          <a:solidFill>
                            <a:schemeClr val="dk1"/>
                          </a:solidFill>
                          <a:effectLst/>
                          <a:latin typeface="Georgia" panose="02040502050405020303" pitchFamily="18" charset="0"/>
                          <a:ea typeface="+mn-ea"/>
                          <a:cs typeface="+mn-cs"/>
                        </a:rPr>
                        <a:t> &amp; McLellan, 1996)</a:t>
                      </a:r>
                      <a:endParaRPr lang="id-ID" sz="2000" dirty="0" smtClean="0">
                        <a:latin typeface="Georgia" panose="02040502050405020303" pitchFamily="18" charset="0"/>
                      </a:endParaRPr>
                    </a:p>
                    <a:p>
                      <a:r>
                        <a:rPr lang="id-ID" sz="2000" dirty="0" smtClean="0">
                          <a:latin typeface="Georgia" panose="02040502050405020303" pitchFamily="18" charset="0"/>
                        </a:rPr>
                        <a:t>Content</a:t>
                      </a:r>
                      <a:r>
                        <a:rPr lang="id-ID" sz="2000" baseline="0" dirty="0" smtClean="0">
                          <a:latin typeface="Georgia" panose="02040502050405020303" pitchFamily="18" charset="0"/>
                        </a:rPr>
                        <a:t> analysis </a:t>
                      </a:r>
                      <a:r>
                        <a:rPr lang="en-US" sz="2000" kern="1200" dirty="0" smtClean="0">
                          <a:solidFill>
                            <a:schemeClr val="dk1"/>
                          </a:solidFill>
                          <a:effectLst/>
                          <a:latin typeface="Georgia" panose="02040502050405020303" pitchFamily="18" charset="0"/>
                          <a:ea typeface="+mn-ea"/>
                          <a:cs typeface="+mn-cs"/>
                        </a:rPr>
                        <a:t>(</a:t>
                      </a:r>
                      <a:r>
                        <a:rPr lang="en-US" sz="2000" kern="1200" dirty="0" err="1" smtClean="0">
                          <a:solidFill>
                            <a:schemeClr val="dk1"/>
                          </a:solidFill>
                          <a:effectLst/>
                          <a:latin typeface="Georgia" panose="02040502050405020303" pitchFamily="18" charset="0"/>
                          <a:ea typeface="+mn-ea"/>
                          <a:cs typeface="+mn-cs"/>
                        </a:rPr>
                        <a:t>Vaismoradi</a:t>
                      </a:r>
                      <a:r>
                        <a:rPr lang="en-US" sz="2000" kern="1200" dirty="0" smtClean="0">
                          <a:solidFill>
                            <a:schemeClr val="dk1"/>
                          </a:solidFill>
                          <a:effectLst/>
                          <a:latin typeface="Georgia" panose="02040502050405020303" pitchFamily="18" charset="0"/>
                          <a:ea typeface="+mn-ea"/>
                          <a:cs typeface="+mn-cs"/>
                        </a:rPr>
                        <a:t>, </a:t>
                      </a:r>
                      <a:r>
                        <a:rPr lang="en-US" sz="2000" kern="1200" dirty="0" err="1" smtClean="0">
                          <a:solidFill>
                            <a:schemeClr val="dk1"/>
                          </a:solidFill>
                          <a:effectLst/>
                          <a:latin typeface="Georgia" panose="02040502050405020303" pitchFamily="18" charset="0"/>
                          <a:ea typeface="+mn-ea"/>
                          <a:cs typeface="+mn-cs"/>
                        </a:rPr>
                        <a:t>Turunen</a:t>
                      </a:r>
                      <a:r>
                        <a:rPr lang="en-US" sz="2000" kern="1200" dirty="0" smtClean="0">
                          <a:solidFill>
                            <a:schemeClr val="dk1"/>
                          </a:solidFill>
                          <a:effectLst/>
                          <a:latin typeface="Georgia" panose="02040502050405020303" pitchFamily="18" charset="0"/>
                          <a:ea typeface="+mn-ea"/>
                          <a:cs typeface="+mn-cs"/>
                        </a:rPr>
                        <a:t>, &amp; </a:t>
                      </a:r>
                      <a:r>
                        <a:rPr lang="en-US" sz="2000" kern="1200" dirty="0" err="1" smtClean="0">
                          <a:solidFill>
                            <a:schemeClr val="dk1"/>
                          </a:solidFill>
                          <a:effectLst/>
                          <a:latin typeface="Georgia" panose="02040502050405020303" pitchFamily="18" charset="0"/>
                          <a:ea typeface="+mn-ea"/>
                          <a:cs typeface="+mn-cs"/>
                        </a:rPr>
                        <a:t>Bondas</a:t>
                      </a:r>
                      <a:r>
                        <a:rPr lang="en-US" sz="2000" kern="1200" dirty="0" smtClean="0">
                          <a:solidFill>
                            <a:schemeClr val="dk1"/>
                          </a:solidFill>
                          <a:effectLst/>
                          <a:latin typeface="Georgia" panose="02040502050405020303" pitchFamily="18" charset="0"/>
                          <a:ea typeface="+mn-ea"/>
                          <a:cs typeface="+mn-cs"/>
                        </a:rPr>
                        <a:t>, 2013) </a:t>
                      </a:r>
                      <a:endParaRPr lang="en-US" sz="2000" dirty="0">
                        <a:latin typeface="Georgia" panose="02040502050405020303" pitchFamily="18" charset="0"/>
                      </a:endParaRPr>
                    </a:p>
                  </a:txBody>
                  <a:tcPr/>
                </a:tc>
              </a:tr>
              <a:tr h="370840">
                <a:tc>
                  <a:txBody>
                    <a:bodyPr/>
                    <a:lstStyle/>
                    <a:p>
                      <a:r>
                        <a:rPr lang="id-ID" sz="2000" dirty="0" smtClean="0">
                          <a:latin typeface="Georgia" panose="02040502050405020303" pitchFamily="18" charset="0"/>
                        </a:rPr>
                        <a:t>RQ2</a:t>
                      </a:r>
                      <a:endParaRPr lang="en-US" sz="2000" dirty="0">
                        <a:latin typeface="Georgia" panose="02040502050405020303" pitchFamily="18" charset="0"/>
                      </a:endParaRPr>
                    </a:p>
                  </a:txBody>
                  <a:tcPr/>
                </a:tc>
                <a:tc>
                  <a:txBody>
                    <a:bodyPr/>
                    <a:lstStyle/>
                    <a:p>
                      <a:r>
                        <a:rPr lang="id-ID" sz="2000" dirty="0" smtClean="0">
                          <a:latin typeface="Georgia" panose="02040502050405020303" pitchFamily="18" charset="0"/>
                        </a:rPr>
                        <a:t>Survey multiple-choice questions</a:t>
                      </a:r>
                    </a:p>
                    <a:p>
                      <a:r>
                        <a:rPr lang="id-ID" sz="2000" dirty="0" smtClean="0">
                          <a:latin typeface="Georgia" panose="02040502050405020303" pitchFamily="18" charset="0"/>
                        </a:rPr>
                        <a:t>Interview</a:t>
                      </a:r>
                      <a:endParaRPr lang="id-ID" sz="2000" dirty="0" smtClean="0">
                        <a:latin typeface="Georgia" panose="02040502050405020303" pitchFamily="18" charset="0"/>
                      </a:endParaRPr>
                    </a:p>
                  </a:txBody>
                  <a:tcPr/>
                </a:tc>
                <a:tc>
                  <a:txBody>
                    <a:bodyPr/>
                    <a:lstStyle/>
                    <a:p>
                      <a:r>
                        <a:rPr lang="id-ID" sz="2000" dirty="0" smtClean="0">
                          <a:latin typeface="Georgia" panose="02040502050405020303" pitchFamily="18" charset="0"/>
                        </a:rPr>
                        <a:t>Descriptive Statistics</a:t>
                      </a:r>
                    </a:p>
                    <a:p>
                      <a:r>
                        <a:rPr lang="id-ID" sz="2000" dirty="0" smtClean="0">
                          <a:latin typeface="Georgia" panose="02040502050405020303" pitchFamily="18" charset="0"/>
                        </a:rPr>
                        <a:t>Content</a:t>
                      </a:r>
                      <a:r>
                        <a:rPr lang="id-ID" sz="2000" baseline="0" dirty="0" smtClean="0">
                          <a:latin typeface="Georgia" panose="02040502050405020303" pitchFamily="18" charset="0"/>
                        </a:rPr>
                        <a:t> </a:t>
                      </a:r>
                      <a:r>
                        <a:rPr lang="id-ID" sz="2000" baseline="0" dirty="0" smtClean="0">
                          <a:latin typeface="Georgia" panose="02040502050405020303" pitchFamily="18" charset="0"/>
                        </a:rPr>
                        <a:t>analysis</a:t>
                      </a:r>
                      <a:endParaRPr lang="en-US" sz="2000" dirty="0" smtClean="0">
                        <a:latin typeface="Georgia" panose="02040502050405020303" pitchFamily="18" charset="0"/>
                      </a:endParaRPr>
                    </a:p>
                  </a:txBody>
                  <a:tcPr/>
                </a:tc>
              </a:tr>
            </a:tbl>
          </a:graphicData>
        </a:graphic>
      </p:graphicFrame>
      <p:sp>
        <p:nvSpPr>
          <p:cNvPr id="3" name="Slide Number Placeholder 2"/>
          <p:cNvSpPr>
            <a:spLocks noGrp="1"/>
          </p:cNvSpPr>
          <p:nvPr>
            <p:ph type="sldNum" sz="quarter" idx="12"/>
          </p:nvPr>
        </p:nvSpPr>
        <p:spPr/>
        <p:txBody>
          <a:bodyPr/>
          <a:lstStyle/>
          <a:p>
            <a:fld id="{7D754374-DF35-480D-9EA4-732436C0BA88}" type="slidenum">
              <a:rPr lang="en-US" smtClean="0"/>
              <a:t>7</a:t>
            </a:fld>
            <a:endParaRPr lang="en-US"/>
          </a:p>
        </p:txBody>
      </p:sp>
    </p:spTree>
    <p:extLst>
      <p:ext uri="{BB962C8B-B14F-4D97-AF65-F5344CB8AC3E}">
        <p14:creationId xmlns:p14="http://schemas.microsoft.com/office/powerpoint/2010/main" val="11376160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latin typeface="Georgia" panose="02040502050405020303" pitchFamily="18" charset="0"/>
              </a:rPr>
              <a:t>Findings-Demographics</a:t>
            </a:r>
            <a:endParaRPr lang="en-US" dirty="0">
              <a:latin typeface="Georgia" panose="02040502050405020303" pitchFamily="18" charset="0"/>
            </a:endParaRPr>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214142818"/>
              </p:ext>
            </p:extLst>
          </p:nvPr>
        </p:nvGraphicFramePr>
        <p:xfrm>
          <a:off x="1096963" y="1846263"/>
          <a:ext cx="10058400" cy="4022725"/>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7D754374-DF35-480D-9EA4-732436C0BA88}" type="slidenum">
              <a:rPr lang="en-US" smtClean="0"/>
              <a:t>8</a:t>
            </a:fld>
            <a:endParaRPr lang="en-US"/>
          </a:p>
        </p:txBody>
      </p:sp>
    </p:spTree>
    <p:extLst>
      <p:ext uri="{BB962C8B-B14F-4D97-AF65-F5344CB8AC3E}">
        <p14:creationId xmlns:p14="http://schemas.microsoft.com/office/powerpoint/2010/main" val="2370445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latin typeface="Georgia" panose="02040502050405020303" pitchFamily="18" charset="0"/>
              </a:rPr>
              <a:t>Findings-Demographics</a:t>
            </a:r>
            <a:endParaRPr lang="en-US" dirty="0">
              <a:latin typeface="Georgia" panose="02040502050405020303" pitchFamily="18" charset="0"/>
            </a:endParaRPr>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2679592789"/>
              </p:ext>
            </p:extLst>
          </p:nvPr>
        </p:nvGraphicFramePr>
        <p:xfrm>
          <a:off x="1096963" y="1846263"/>
          <a:ext cx="10058400" cy="4022725"/>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7D754374-DF35-480D-9EA4-732436C0BA88}" type="slidenum">
              <a:rPr lang="en-US" smtClean="0"/>
              <a:t>9</a:t>
            </a:fld>
            <a:endParaRPr lang="en-US"/>
          </a:p>
        </p:txBody>
      </p:sp>
    </p:spTree>
    <p:extLst>
      <p:ext uri="{BB962C8B-B14F-4D97-AF65-F5344CB8AC3E}">
        <p14:creationId xmlns:p14="http://schemas.microsoft.com/office/powerpoint/2010/main" val="3871515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TM02900769[[fn=Retrospect]]</Template>
  <TotalTime>4655</TotalTime>
  <Words>1085</Words>
  <Application>Microsoft Office PowerPoint</Application>
  <PresentationFormat>Custom</PresentationFormat>
  <Paragraphs>160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Retrospect</vt:lpstr>
      <vt:lpstr> The Design Challanges and Challenges of MOOCs: A Case Study of Indonesian and Malaysian MOOCs </vt:lpstr>
      <vt:lpstr>Background</vt:lpstr>
      <vt:lpstr>Background</vt:lpstr>
      <vt:lpstr>Research Questions:</vt:lpstr>
      <vt:lpstr>Key Terms</vt:lpstr>
      <vt:lpstr>Method</vt:lpstr>
      <vt:lpstr>Data Analysis</vt:lpstr>
      <vt:lpstr>Findings-Demographics</vt:lpstr>
      <vt:lpstr>Findings-Demographics</vt:lpstr>
      <vt:lpstr>Findings-Demographics</vt:lpstr>
      <vt:lpstr>Findings-RQ1</vt:lpstr>
      <vt:lpstr>Findings-RQ1</vt:lpstr>
      <vt:lpstr>Findings-RQ1</vt:lpstr>
      <vt:lpstr>Findings-RQ1</vt:lpstr>
      <vt:lpstr>Findings-RQ1</vt:lpstr>
      <vt:lpstr>Findings-RQ1</vt:lpstr>
      <vt:lpstr>Findings-RQ1</vt:lpstr>
      <vt:lpstr>Findings-RQ2</vt:lpstr>
      <vt:lpstr>Findings-RQ2</vt:lpstr>
      <vt:lpstr>Discussion</vt:lpstr>
      <vt:lpstr>Implication</vt:lpstr>
      <vt:lpstr>Implication</vt:lpstr>
      <vt:lpstr>Limitation &amp; Future Direction</vt:lpstr>
      <vt:lpstr>References</vt:lpstr>
      <vt:lpstr>Thank you.</vt:lpstr>
    </vt:vector>
  </TitlesOfParts>
  <Company>Indiana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Annisa Sari</dc:creator>
  <cp:lastModifiedBy>ANNISA</cp:lastModifiedBy>
  <cp:revision>199</cp:revision>
  <dcterms:created xsi:type="dcterms:W3CDTF">2018-01-21T20:40:29Z</dcterms:created>
  <dcterms:modified xsi:type="dcterms:W3CDTF">2018-10-22T11:09:44Z</dcterms:modified>
</cp:coreProperties>
</file>