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1"/>
  </p:notesMasterIdLst>
  <p:sldIdLst>
    <p:sldId id="256" r:id="rId2"/>
    <p:sldId id="17435" r:id="rId3"/>
    <p:sldId id="17437" r:id="rId4"/>
    <p:sldId id="17438" r:id="rId5"/>
    <p:sldId id="17439" r:id="rId6"/>
    <p:sldId id="17448" r:id="rId7"/>
    <p:sldId id="17449" r:id="rId8"/>
    <p:sldId id="17440" r:id="rId9"/>
    <p:sldId id="17441" r:id="rId10"/>
    <p:sldId id="17450" r:id="rId11"/>
    <p:sldId id="17451" r:id="rId12"/>
    <p:sldId id="17443" r:id="rId13"/>
    <p:sldId id="17453" r:id="rId14"/>
    <p:sldId id="17454" r:id="rId15"/>
    <p:sldId id="17452" r:id="rId16"/>
    <p:sldId id="17456" r:id="rId17"/>
    <p:sldId id="17457" r:id="rId18"/>
    <p:sldId id="17442" r:id="rId19"/>
    <p:sldId id="17455" r:id="rId20"/>
    <p:sldId id="17459" r:id="rId21"/>
    <p:sldId id="17458" r:id="rId22"/>
    <p:sldId id="17461" r:id="rId23"/>
    <p:sldId id="17462" r:id="rId24"/>
    <p:sldId id="17463" r:id="rId25"/>
    <p:sldId id="17464" r:id="rId26"/>
    <p:sldId id="17466" r:id="rId27"/>
    <p:sldId id="17474" r:id="rId28"/>
    <p:sldId id="17467" r:id="rId29"/>
    <p:sldId id="17470" r:id="rId30"/>
    <p:sldId id="17476" r:id="rId31"/>
    <p:sldId id="17469" r:id="rId32"/>
    <p:sldId id="17468" r:id="rId33"/>
    <p:sldId id="17444" r:id="rId34"/>
    <p:sldId id="17471" r:id="rId35"/>
    <p:sldId id="17445" r:id="rId36"/>
    <p:sldId id="17472" r:id="rId37"/>
    <p:sldId id="17473" r:id="rId38"/>
    <p:sldId id="17446" r:id="rId39"/>
    <p:sldId id="17447"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92" userDrawn="1">
          <p15:clr>
            <a:srgbClr val="A4A3A4"/>
          </p15:clr>
        </p15:guide>
        <p15:guide id="2" pos="386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ISA" initials="Ni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690304"/>
    <a:srgbClr val="37A6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06" autoAdjust="0"/>
    <p:restoredTop sz="83096" autoAdjust="0"/>
  </p:normalViewPr>
  <p:slideViewPr>
    <p:cSldViewPr snapToGrid="0">
      <p:cViewPr varScale="1">
        <p:scale>
          <a:sx n="98" d="100"/>
          <a:sy n="98" d="100"/>
        </p:scale>
        <p:origin x="2442" y="90"/>
      </p:cViewPr>
      <p:guideLst>
        <p:guide orient="horz" pos="1392"/>
        <p:guide pos="3864"/>
      </p:guideLst>
    </p:cSldViewPr>
  </p:slideViewPr>
  <p:notesTextViewPr>
    <p:cViewPr>
      <p:scale>
        <a:sx n="3" d="2"/>
        <a:sy n="3" d="2"/>
      </p:scale>
      <p:origin x="0" y="0"/>
    </p:cViewPr>
  </p:notesTextViewPr>
  <p:sorterViewPr>
    <p:cViewPr varScale="1">
      <p:scale>
        <a:sx n="100" d="100"/>
        <a:sy n="100" d="100"/>
      </p:scale>
      <p:origin x="0" y="-3917"/>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B4C5C0-72B6-436C-AD58-C3C11231B49B}" type="datetimeFigureOut">
              <a:rPr lang="en-US" smtClean="0"/>
              <a:t>10/22/2018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7B76BB-CCFA-43FC-B0EE-8F34649DA905}" type="slidenum">
              <a:rPr lang="en-US" smtClean="0"/>
              <a:t>‹#›</a:t>
            </a:fld>
            <a:endParaRPr lang="en-US"/>
          </a:p>
        </p:txBody>
      </p:sp>
    </p:spTree>
    <p:extLst>
      <p:ext uri="{BB962C8B-B14F-4D97-AF65-F5344CB8AC3E}">
        <p14:creationId xmlns:p14="http://schemas.microsoft.com/office/powerpoint/2010/main" val="3649840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1</a:t>
            </a:fld>
            <a:endParaRPr lang="en-US" dirty="0"/>
          </a:p>
        </p:txBody>
      </p:sp>
    </p:spTree>
    <p:extLst>
      <p:ext uri="{BB962C8B-B14F-4D97-AF65-F5344CB8AC3E}">
        <p14:creationId xmlns:p14="http://schemas.microsoft.com/office/powerpoint/2010/main" val="2032387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11</a:t>
            </a:fld>
            <a:endParaRPr lang="en-US"/>
          </a:p>
        </p:txBody>
      </p:sp>
    </p:spTree>
    <p:extLst>
      <p:ext uri="{BB962C8B-B14F-4D97-AF65-F5344CB8AC3E}">
        <p14:creationId xmlns:p14="http://schemas.microsoft.com/office/powerpoint/2010/main" val="4676921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13</a:t>
            </a:fld>
            <a:endParaRPr lang="en-US"/>
          </a:p>
        </p:txBody>
      </p:sp>
    </p:spTree>
    <p:extLst>
      <p:ext uri="{BB962C8B-B14F-4D97-AF65-F5344CB8AC3E}">
        <p14:creationId xmlns:p14="http://schemas.microsoft.com/office/powerpoint/2010/main" val="14011976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14</a:t>
            </a:fld>
            <a:endParaRPr lang="en-US"/>
          </a:p>
        </p:txBody>
      </p:sp>
    </p:spTree>
    <p:extLst>
      <p:ext uri="{BB962C8B-B14F-4D97-AF65-F5344CB8AC3E}">
        <p14:creationId xmlns:p14="http://schemas.microsoft.com/office/powerpoint/2010/main" val="1491523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15</a:t>
            </a:fld>
            <a:endParaRPr lang="en-US"/>
          </a:p>
        </p:txBody>
      </p:sp>
    </p:spTree>
    <p:extLst>
      <p:ext uri="{BB962C8B-B14F-4D97-AF65-F5344CB8AC3E}">
        <p14:creationId xmlns:p14="http://schemas.microsoft.com/office/powerpoint/2010/main" val="24484445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Interview Icon retrieved from: https://pngtree.com/free-icon/character-interview_1398471</a:t>
            </a:r>
          </a:p>
          <a:p>
            <a:r>
              <a:rPr lang="en-US" dirty="0"/>
              <a:t>Document icon retrieved from: https://eyecarelocale.com/patient-information/patient-forms/forms/</a:t>
            </a:r>
          </a:p>
        </p:txBody>
      </p:sp>
      <p:sp>
        <p:nvSpPr>
          <p:cNvPr id="4" name="Slide Number Placeholder 3"/>
          <p:cNvSpPr>
            <a:spLocks noGrp="1"/>
          </p:cNvSpPr>
          <p:nvPr>
            <p:ph type="sldNum" sz="quarter" idx="10"/>
          </p:nvPr>
        </p:nvSpPr>
        <p:spPr/>
        <p:txBody>
          <a:bodyPr/>
          <a:lstStyle/>
          <a:p>
            <a:fld id="{2F7B76BB-CCFA-43FC-B0EE-8F34649DA905}" type="slidenum">
              <a:rPr lang="en-US" smtClean="0"/>
              <a:t>16</a:t>
            </a:fld>
            <a:endParaRPr lang="en-US"/>
          </a:p>
        </p:txBody>
      </p:sp>
    </p:spTree>
    <p:extLst>
      <p:ext uri="{BB962C8B-B14F-4D97-AF65-F5344CB8AC3E}">
        <p14:creationId xmlns:p14="http://schemas.microsoft.com/office/powerpoint/2010/main" val="18374765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17</a:t>
            </a:fld>
            <a:endParaRPr lang="en-US"/>
          </a:p>
        </p:txBody>
      </p:sp>
    </p:spTree>
    <p:extLst>
      <p:ext uri="{BB962C8B-B14F-4D97-AF65-F5344CB8AC3E}">
        <p14:creationId xmlns:p14="http://schemas.microsoft.com/office/powerpoint/2010/main" val="20848018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19</a:t>
            </a:fld>
            <a:endParaRPr lang="en-US"/>
          </a:p>
        </p:txBody>
      </p:sp>
    </p:spTree>
    <p:extLst>
      <p:ext uri="{BB962C8B-B14F-4D97-AF65-F5344CB8AC3E}">
        <p14:creationId xmlns:p14="http://schemas.microsoft.com/office/powerpoint/2010/main" val="35181042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20</a:t>
            </a:fld>
            <a:endParaRPr lang="en-US"/>
          </a:p>
        </p:txBody>
      </p:sp>
    </p:spTree>
    <p:extLst>
      <p:ext uri="{BB962C8B-B14F-4D97-AF65-F5344CB8AC3E}">
        <p14:creationId xmlns:p14="http://schemas.microsoft.com/office/powerpoint/2010/main" val="28206109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21</a:t>
            </a:fld>
            <a:endParaRPr lang="en-US"/>
          </a:p>
        </p:txBody>
      </p:sp>
    </p:spTree>
    <p:extLst>
      <p:ext uri="{BB962C8B-B14F-4D97-AF65-F5344CB8AC3E}">
        <p14:creationId xmlns:p14="http://schemas.microsoft.com/office/powerpoint/2010/main" val="25417491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22</a:t>
            </a:fld>
            <a:endParaRPr lang="en-US"/>
          </a:p>
        </p:txBody>
      </p:sp>
    </p:spTree>
    <p:extLst>
      <p:ext uri="{BB962C8B-B14F-4D97-AF65-F5344CB8AC3E}">
        <p14:creationId xmlns:p14="http://schemas.microsoft.com/office/powerpoint/2010/main" val="1482356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7B76BB-CCFA-43FC-B0EE-8F34649DA905}" type="slidenum">
              <a:rPr lang="en-US" smtClean="0"/>
              <a:t>2</a:t>
            </a:fld>
            <a:endParaRPr lang="en-US"/>
          </a:p>
        </p:txBody>
      </p:sp>
    </p:spTree>
    <p:extLst>
      <p:ext uri="{BB962C8B-B14F-4D97-AF65-F5344CB8AC3E}">
        <p14:creationId xmlns:p14="http://schemas.microsoft.com/office/powerpoint/2010/main" val="13739221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23</a:t>
            </a:fld>
            <a:endParaRPr lang="en-US"/>
          </a:p>
        </p:txBody>
      </p:sp>
    </p:spTree>
    <p:extLst>
      <p:ext uri="{BB962C8B-B14F-4D97-AF65-F5344CB8AC3E}">
        <p14:creationId xmlns:p14="http://schemas.microsoft.com/office/powerpoint/2010/main" val="42455838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24</a:t>
            </a:fld>
            <a:endParaRPr lang="en-US"/>
          </a:p>
        </p:txBody>
      </p:sp>
    </p:spTree>
    <p:extLst>
      <p:ext uri="{BB962C8B-B14F-4D97-AF65-F5344CB8AC3E}">
        <p14:creationId xmlns:p14="http://schemas.microsoft.com/office/powerpoint/2010/main" val="14646792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25</a:t>
            </a:fld>
            <a:endParaRPr lang="en-US"/>
          </a:p>
        </p:txBody>
      </p:sp>
    </p:spTree>
    <p:extLst>
      <p:ext uri="{BB962C8B-B14F-4D97-AF65-F5344CB8AC3E}">
        <p14:creationId xmlns:p14="http://schemas.microsoft.com/office/powerpoint/2010/main" val="27147417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26</a:t>
            </a:fld>
            <a:endParaRPr lang="en-US"/>
          </a:p>
        </p:txBody>
      </p:sp>
    </p:spTree>
    <p:extLst>
      <p:ext uri="{BB962C8B-B14F-4D97-AF65-F5344CB8AC3E}">
        <p14:creationId xmlns:p14="http://schemas.microsoft.com/office/powerpoint/2010/main" val="6009960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27</a:t>
            </a:fld>
            <a:endParaRPr lang="en-US"/>
          </a:p>
        </p:txBody>
      </p:sp>
    </p:spTree>
    <p:extLst>
      <p:ext uri="{BB962C8B-B14F-4D97-AF65-F5344CB8AC3E}">
        <p14:creationId xmlns:p14="http://schemas.microsoft.com/office/powerpoint/2010/main" val="560162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28</a:t>
            </a:fld>
            <a:endParaRPr lang="en-US"/>
          </a:p>
        </p:txBody>
      </p:sp>
    </p:spTree>
    <p:extLst>
      <p:ext uri="{BB962C8B-B14F-4D97-AF65-F5344CB8AC3E}">
        <p14:creationId xmlns:p14="http://schemas.microsoft.com/office/powerpoint/2010/main" val="1780138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29</a:t>
            </a:fld>
            <a:endParaRPr lang="en-US"/>
          </a:p>
        </p:txBody>
      </p:sp>
    </p:spTree>
    <p:extLst>
      <p:ext uri="{BB962C8B-B14F-4D97-AF65-F5344CB8AC3E}">
        <p14:creationId xmlns:p14="http://schemas.microsoft.com/office/powerpoint/2010/main" val="2721294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30</a:t>
            </a:fld>
            <a:endParaRPr lang="en-US"/>
          </a:p>
        </p:txBody>
      </p:sp>
    </p:spTree>
    <p:extLst>
      <p:ext uri="{BB962C8B-B14F-4D97-AF65-F5344CB8AC3E}">
        <p14:creationId xmlns:p14="http://schemas.microsoft.com/office/powerpoint/2010/main" val="36324073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31</a:t>
            </a:fld>
            <a:endParaRPr lang="en-US"/>
          </a:p>
        </p:txBody>
      </p:sp>
    </p:spTree>
    <p:extLst>
      <p:ext uri="{BB962C8B-B14F-4D97-AF65-F5344CB8AC3E}">
        <p14:creationId xmlns:p14="http://schemas.microsoft.com/office/powerpoint/2010/main" val="15003118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32</a:t>
            </a:fld>
            <a:endParaRPr lang="en-US"/>
          </a:p>
        </p:txBody>
      </p:sp>
    </p:spTree>
    <p:extLst>
      <p:ext uri="{BB962C8B-B14F-4D97-AF65-F5344CB8AC3E}">
        <p14:creationId xmlns:p14="http://schemas.microsoft.com/office/powerpoint/2010/main" val="779041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3</a:t>
            </a:fld>
            <a:endParaRPr lang="en-US"/>
          </a:p>
        </p:txBody>
      </p:sp>
    </p:spTree>
    <p:extLst>
      <p:ext uri="{BB962C8B-B14F-4D97-AF65-F5344CB8AC3E}">
        <p14:creationId xmlns:p14="http://schemas.microsoft.com/office/powerpoint/2010/main" val="7248365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34</a:t>
            </a:fld>
            <a:endParaRPr lang="en-US"/>
          </a:p>
        </p:txBody>
      </p:sp>
    </p:spTree>
    <p:extLst>
      <p:ext uri="{BB962C8B-B14F-4D97-AF65-F5344CB8AC3E}">
        <p14:creationId xmlns:p14="http://schemas.microsoft.com/office/powerpoint/2010/main" val="25183802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36</a:t>
            </a:fld>
            <a:endParaRPr lang="en-US"/>
          </a:p>
        </p:txBody>
      </p:sp>
    </p:spTree>
    <p:extLst>
      <p:ext uri="{BB962C8B-B14F-4D97-AF65-F5344CB8AC3E}">
        <p14:creationId xmlns:p14="http://schemas.microsoft.com/office/powerpoint/2010/main" val="14582353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37</a:t>
            </a:fld>
            <a:endParaRPr lang="en-US"/>
          </a:p>
        </p:txBody>
      </p:sp>
    </p:spTree>
    <p:extLst>
      <p:ext uri="{BB962C8B-B14F-4D97-AF65-F5344CB8AC3E}">
        <p14:creationId xmlns:p14="http://schemas.microsoft.com/office/powerpoint/2010/main" val="4134341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4</a:t>
            </a:fld>
            <a:endParaRPr lang="en-US"/>
          </a:p>
        </p:txBody>
      </p:sp>
    </p:spTree>
    <p:extLst>
      <p:ext uri="{BB962C8B-B14F-4D97-AF65-F5344CB8AC3E}">
        <p14:creationId xmlns:p14="http://schemas.microsoft.com/office/powerpoint/2010/main" val="31097027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5</a:t>
            </a:fld>
            <a:endParaRPr lang="en-US"/>
          </a:p>
        </p:txBody>
      </p:sp>
    </p:spTree>
    <p:extLst>
      <p:ext uri="{BB962C8B-B14F-4D97-AF65-F5344CB8AC3E}">
        <p14:creationId xmlns:p14="http://schemas.microsoft.com/office/powerpoint/2010/main" val="1845208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6</a:t>
            </a:fld>
            <a:endParaRPr lang="en-US"/>
          </a:p>
        </p:txBody>
      </p:sp>
    </p:spTree>
    <p:extLst>
      <p:ext uri="{BB962C8B-B14F-4D97-AF65-F5344CB8AC3E}">
        <p14:creationId xmlns:p14="http://schemas.microsoft.com/office/powerpoint/2010/main" val="2747155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7</a:t>
            </a:fld>
            <a:endParaRPr lang="en-US"/>
          </a:p>
        </p:txBody>
      </p:sp>
    </p:spTree>
    <p:extLst>
      <p:ext uri="{BB962C8B-B14F-4D97-AF65-F5344CB8AC3E}">
        <p14:creationId xmlns:p14="http://schemas.microsoft.com/office/powerpoint/2010/main" val="190820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8</a:t>
            </a:fld>
            <a:endParaRPr lang="en-US"/>
          </a:p>
        </p:txBody>
      </p:sp>
    </p:spTree>
    <p:extLst>
      <p:ext uri="{BB962C8B-B14F-4D97-AF65-F5344CB8AC3E}">
        <p14:creationId xmlns:p14="http://schemas.microsoft.com/office/powerpoint/2010/main" val="3468483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B76BB-CCFA-43FC-B0EE-8F34649DA905}" type="slidenum">
              <a:rPr lang="en-US" smtClean="0"/>
              <a:t>10</a:t>
            </a:fld>
            <a:endParaRPr lang="en-US"/>
          </a:p>
        </p:txBody>
      </p:sp>
    </p:spTree>
    <p:extLst>
      <p:ext uri="{BB962C8B-B14F-4D97-AF65-F5344CB8AC3E}">
        <p14:creationId xmlns:p14="http://schemas.microsoft.com/office/powerpoint/2010/main" val="3711716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page">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2904" y="3688697"/>
            <a:ext cx="7942596" cy="1485992"/>
          </a:xfrm>
        </p:spPr>
        <p:txBody>
          <a:bodyPr anchor="ctr">
            <a:normAutofit/>
          </a:bodyPr>
          <a:lstStyle>
            <a:lvl1pPr>
              <a:lnSpc>
                <a:spcPct val="90000"/>
              </a:lnSpc>
              <a:defRPr sz="4400" b="1" i="0" spc="0" baseline="0">
                <a:solidFill>
                  <a:schemeClr val="bg1"/>
                </a:solidFill>
                <a:latin typeface="Berlin Sans FB Demi" panose="020E0802020502020306" pitchFamily="34" charset="0"/>
                <a:cs typeface="Arial"/>
              </a:defRPr>
            </a:lvl1pPr>
          </a:lstStyle>
          <a:p>
            <a:r>
              <a:rPr lang="en-US" dirty="0"/>
              <a:t>Unnecessarily extra long title of presentation</a:t>
            </a:r>
          </a:p>
        </p:txBody>
      </p:sp>
      <p:sp>
        <p:nvSpPr>
          <p:cNvPr id="11" name="Text Placeholder 19"/>
          <p:cNvSpPr>
            <a:spLocks noGrp="1"/>
          </p:cNvSpPr>
          <p:nvPr>
            <p:ph type="body" sz="quarter" idx="10" hasCustomPrompt="1"/>
          </p:nvPr>
        </p:nvSpPr>
        <p:spPr>
          <a:xfrm>
            <a:off x="0" y="6279762"/>
            <a:ext cx="9144000" cy="370205"/>
          </a:xfrm>
        </p:spPr>
        <p:txBody>
          <a:bodyPr anchor="ctr">
            <a:noAutofit/>
          </a:bodyPr>
          <a:lstStyle>
            <a:lvl1pPr marL="0" indent="0">
              <a:buNone/>
              <a:defRPr sz="1100" b="1" spc="80" baseline="0">
                <a:solidFill>
                  <a:srgbClr val="A6A6A6"/>
                </a:solidFill>
                <a:latin typeface="Arial"/>
                <a:cs typeface="Arial"/>
              </a:defRPr>
            </a:lvl1pPr>
          </a:lstStyle>
          <a:p>
            <a:pPr lvl="0"/>
            <a:r>
              <a:rPr lang="en-US" dirty="0"/>
              <a:t>School of Education, IST: Design Research Group                                             INDIANA UNIVERSITY BLOOMINGTON</a:t>
            </a:r>
          </a:p>
        </p:txBody>
      </p:sp>
      <p:grpSp>
        <p:nvGrpSpPr>
          <p:cNvPr id="13" name="Group 12"/>
          <p:cNvGrpSpPr/>
          <p:nvPr/>
        </p:nvGrpSpPr>
        <p:grpSpPr>
          <a:xfrm>
            <a:off x="300413" y="0"/>
            <a:ext cx="950609" cy="2766507"/>
            <a:chOff x="633305" y="-72571"/>
            <a:chExt cx="950609" cy="2766507"/>
          </a:xfrm>
        </p:grpSpPr>
        <p:sp>
          <p:nvSpPr>
            <p:cNvPr id="6" name="Rectangle 5"/>
            <p:cNvSpPr/>
            <p:nvPr/>
          </p:nvSpPr>
          <p:spPr>
            <a:xfrm>
              <a:off x="633305" y="-72571"/>
              <a:ext cx="950609" cy="2766507"/>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Picture 9" descr="trident.eps"/>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88009" y="1730375"/>
              <a:ext cx="634481" cy="800730"/>
            </a:xfrm>
            <a:prstGeom prst="rect">
              <a:avLst/>
            </a:prstGeom>
          </p:spPr>
        </p:pic>
      </p:grpSp>
    </p:spTree>
    <p:extLst>
      <p:ext uri="{BB962C8B-B14F-4D97-AF65-F5344CB8AC3E}">
        <p14:creationId xmlns:p14="http://schemas.microsoft.com/office/powerpoint/2010/main" val="4266292279"/>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92FB81-0084-4199-812F-93D9A2CE6C5D}" type="datetimeFigureOut">
              <a:rPr lang="en-US" smtClean="0"/>
              <a:t>10/22/2018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27949A-D976-413A-B898-215FA607BCD6}" type="slidenum">
              <a:rPr lang="en-US" smtClean="0"/>
              <a:t>‹#›</a:t>
            </a:fld>
            <a:endParaRPr lang="en-US" dirty="0"/>
          </a:p>
        </p:txBody>
      </p:sp>
    </p:spTree>
    <p:extLst>
      <p:ext uri="{BB962C8B-B14F-4D97-AF65-F5344CB8AC3E}">
        <p14:creationId xmlns:p14="http://schemas.microsoft.com/office/powerpoint/2010/main" val="4199098019"/>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Header">
    <p:bg>
      <p:bgPr>
        <a:solidFill>
          <a:srgbClr val="660B13"/>
        </a:solidFill>
        <a:effectLst/>
      </p:bgPr>
    </p:bg>
    <p:spTree>
      <p:nvGrpSpPr>
        <p:cNvPr id="1" name=""/>
        <p:cNvGrpSpPr/>
        <p:nvPr/>
      </p:nvGrpSpPr>
      <p:grpSpPr>
        <a:xfrm>
          <a:off x="0" y="0"/>
          <a:ext cx="0" cy="0"/>
          <a:chOff x="0" y="0"/>
          <a:chExt cx="0" cy="0"/>
        </a:xfrm>
      </p:grpSpPr>
      <p:sp>
        <p:nvSpPr>
          <p:cNvPr id="2" name="TextBox 1"/>
          <p:cNvSpPr txBox="1"/>
          <p:nvPr/>
        </p:nvSpPr>
        <p:spPr>
          <a:xfrm>
            <a:off x="1378689" y="3187345"/>
            <a:ext cx="184666" cy="369332"/>
          </a:xfrm>
          <a:prstGeom prst="rect">
            <a:avLst/>
          </a:prstGeom>
          <a:noFill/>
        </p:spPr>
        <p:txBody>
          <a:bodyPr wrap="none" rtlCol="0">
            <a:spAutoFit/>
          </a:bodyPr>
          <a:lstStyle/>
          <a:p>
            <a:endParaRPr lang="en-US" dirty="0"/>
          </a:p>
        </p:txBody>
      </p:sp>
      <p:sp>
        <p:nvSpPr>
          <p:cNvPr id="10" name="TextBox 9"/>
          <p:cNvSpPr txBox="1"/>
          <p:nvPr/>
        </p:nvSpPr>
        <p:spPr>
          <a:xfrm>
            <a:off x="1378689" y="3187345"/>
            <a:ext cx="184666" cy="369332"/>
          </a:xfrm>
          <a:prstGeom prst="rect">
            <a:avLst/>
          </a:prstGeom>
          <a:noFill/>
        </p:spPr>
        <p:txBody>
          <a:bodyPr wrap="none" rtlCol="0">
            <a:spAutoFit/>
          </a:bodyPr>
          <a:lstStyle/>
          <a:p>
            <a:endParaRPr lang="en-US" dirty="0"/>
          </a:p>
        </p:txBody>
      </p:sp>
      <p:sp>
        <p:nvSpPr>
          <p:cNvPr id="11" name="TextBox 10"/>
          <p:cNvSpPr txBox="1"/>
          <p:nvPr/>
        </p:nvSpPr>
        <p:spPr>
          <a:xfrm>
            <a:off x="1378689" y="3187345"/>
            <a:ext cx="184666" cy="369332"/>
          </a:xfrm>
          <a:prstGeom prst="rect">
            <a:avLst/>
          </a:prstGeom>
          <a:noFill/>
        </p:spPr>
        <p:txBody>
          <a:bodyPr wrap="none" rtlCol="0">
            <a:spAutoFit/>
          </a:bodyPr>
          <a:lstStyle/>
          <a:p>
            <a:endParaRPr lang="en-US" dirty="0"/>
          </a:p>
        </p:txBody>
      </p:sp>
      <p:sp>
        <p:nvSpPr>
          <p:cNvPr id="14" name="Title 13"/>
          <p:cNvSpPr>
            <a:spLocks noGrp="1"/>
          </p:cNvSpPr>
          <p:nvPr>
            <p:ph type="title" hasCustomPrompt="1"/>
          </p:nvPr>
        </p:nvSpPr>
        <p:spPr>
          <a:xfrm>
            <a:off x="506694" y="3416048"/>
            <a:ext cx="6802482" cy="494412"/>
          </a:xfrm>
        </p:spPr>
        <p:txBody>
          <a:bodyPr anchor="ctr">
            <a:noAutofit/>
          </a:bodyPr>
          <a:lstStyle>
            <a:lvl1pPr>
              <a:defRPr sz="4400" b="1" i="0" spc="0" baseline="0">
                <a:solidFill>
                  <a:srgbClr val="FFFFFF"/>
                </a:solidFill>
                <a:latin typeface="Georgia Pro Cond" panose="02040506050405020303" pitchFamily="18" charset="0"/>
                <a:cs typeface="Arial"/>
              </a:defRPr>
            </a:lvl1pPr>
          </a:lstStyle>
          <a:p>
            <a:r>
              <a:rPr lang="en-US" dirty="0"/>
              <a:t>Section Heading</a:t>
            </a:r>
          </a:p>
        </p:txBody>
      </p:sp>
      <p:sp>
        <p:nvSpPr>
          <p:cNvPr id="20" name="Text Placeholder 19"/>
          <p:cNvSpPr>
            <a:spLocks noGrp="1"/>
          </p:cNvSpPr>
          <p:nvPr>
            <p:ph type="body" sz="quarter" idx="10" hasCustomPrompt="1"/>
          </p:nvPr>
        </p:nvSpPr>
        <p:spPr>
          <a:xfrm>
            <a:off x="526131" y="2945804"/>
            <a:ext cx="3700462" cy="336549"/>
          </a:xfrm>
        </p:spPr>
        <p:txBody>
          <a:bodyPr anchor="ctr">
            <a:noAutofit/>
          </a:bodyPr>
          <a:lstStyle>
            <a:lvl1pPr marL="0" indent="0">
              <a:buNone/>
              <a:defRPr sz="1600" b="1" i="0" spc="50" baseline="0">
                <a:solidFill>
                  <a:srgbClr val="A6A6A6"/>
                </a:solidFill>
                <a:latin typeface="Arial"/>
                <a:cs typeface="Arial"/>
              </a:defRPr>
            </a:lvl1pPr>
          </a:lstStyle>
          <a:p>
            <a:pPr lvl="0"/>
            <a:r>
              <a:rPr lang="en-US" dirty="0"/>
              <a:t>SECTION NUMBER OR SUBTITLE</a:t>
            </a:r>
          </a:p>
        </p:txBody>
      </p:sp>
    </p:spTree>
    <p:extLst>
      <p:ext uri="{BB962C8B-B14F-4D97-AF65-F5344CB8AC3E}">
        <p14:creationId xmlns:p14="http://schemas.microsoft.com/office/powerpoint/2010/main" val="2539666262"/>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only: whit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18824" y="267533"/>
            <a:ext cx="8004391" cy="638906"/>
          </a:xfrm>
        </p:spPr>
        <p:txBody>
          <a:bodyPr>
            <a:noAutofit/>
          </a:bodyPr>
          <a:lstStyle>
            <a:lvl1pPr>
              <a:defRPr sz="4000" b="1" i="0" cap="none" spc="0">
                <a:solidFill>
                  <a:srgbClr val="C00000"/>
                </a:solidFill>
                <a:latin typeface="BentonSans Black" panose="02000503000000020004" pitchFamily="50" charset="0"/>
                <a:cs typeface="Arial"/>
              </a:defRPr>
            </a:lvl1pPr>
          </a:lstStyle>
          <a:p>
            <a:r>
              <a:rPr lang="en-US" dirty="0"/>
              <a:t>Click to edit master title style</a:t>
            </a:r>
          </a:p>
        </p:txBody>
      </p:sp>
      <p:sp>
        <p:nvSpPr>
          <p:cNvPr id="4" name="TextBox 3"/>
          <p:cNvSpPr txBox="1"/>
          <p:nvPr/>
        </p:nvSpPr>
        <p:spPr>
          <a:xfrm>
            <a:off x="3556000" y="4721412"/>
            <a:ext cx="184666" cy="369332"/>
          </a:xfrm>
          <a:prstGeom prst="rect">
            <a:avLst/>
          </a:prstGeom>
          <a:noFill/>
        </p:spPr>
        <p:txBody>
          <a:bodyPr wrap="none" rtlCol="0">
            <a:spAutoFit/>
          </a:bodyPr>
          <a:lstStyle/>
          <a:p>
            <a:endParaRPr lang="en-US" dirty="0"/>
          </a:p>
        </p:txBody>
      </p:sp>
      <p:sp>
        <p:nvSpPr>
          <p:cNvPr id="7" name="Text Placeholder 2"/>
          <p:cNvSpPr>
            <a:spLocks noGrp="1"/>
          </p:cNvSpPr>
          <p:nvPr>
            <p:ph idx="1" hasCustomPrompt="1"/>
          </p:nvPr>
        </p:nvSpPr>
        <p:spPr>
          <a:xfrm>
            <a:off x="518824" y="1073417"/>
            <a:ext cx="8015594" cy="5022583"/>
          </a:xfrm>
          <a:prstGeom prst="rect">
            <a:avLst/>
          </a:prstGeom>
        </p:spPr>
        <p:txBody>
          <a:bodyPr vert="horz" lIns="91440" tIns="45720" rIns="91440" bIns="45720" rtlCol="0">
            <a:normAutofit/>
          </a:bodyPr>
          <a:lstStyle>
            <a:lvl1pPr marL="342900" marR="0" indent="-342900" algn="l" defTabSz="457200" rtl="0" eaLnBrk="1" fontAlgn="auto" latinLnBrk="0" hangingPunct="1">
              <a:lnSpc>
                <a:spcPct val="100000"/>
              </a:lnSpc>
              <a:spcBef>
                <a:spcPts val="0"/>
              </a:spcBef>
              <a:spcAft>
                <a:spcPts val="1800"/>
              </a:spcAft>
              <a:buClr>
                <a:schemeClr val="tx1">
                  <a:lumMod val="50000"/>
                  <a:lumOff val="50000"/>
                </a:schemeClr>
              </a:buClr>
              <a:buSzPct val="100000"/>
              <a:buFont typeface="+mj-lt"/>
              <a:buAutoNum type="arabicPeriod"/>
              <a:tabLst/>
              <a:defRPr sz="1800">
                <a:solidFill>
                  <a:srgbClr val="404041"/>
                </a:solidFill>
                <a:latin typeface="Arial"/>
                <a:cs typeface="Arial"/>
              </a:defRPr>
            </a:lvl1pPr>
            <a:lvl2pPr>
              <a:lnSpc>
                <a:spcPct val="100000"/>
              </a:lnSpc>
              <a:defRPr sz="1600">
                <a:solidFill>
                  <a:srgbClr val="404041"/>
                </a:solidFill>
                <a:latin typeface="Arial"/>
                <a:cs typeface="Arial"/>
              </a:defRPr>
            </a:lvl2pPr>
            <a:lvl3pPr>
              <a:lnSpc>
                <a:spcPct val="100000"/>
              </a:lnSpc>
              <a:defRPr sz="1600">
                <a:solidFill>
                  <a:srgbClr val="404041"/>
                </a:solidFill>
                <a:latin typeface="Arial"/>
                <a:cs typeface="Arial"/>
              </a:defRPr>
            </a:lvl3pPr>
            <a:lvl4pPr>
              <a:lnSpc>
                <a:spcPct val="100000"/>
              </a:lnSpc>
              <a:defRPr sz="1600">
                <a:solidFill>
                  <a:srgbClr val="404041"/>
                </a:solidFill>
                <a:latin typeface="Arial"/>
                <a:cs typeface="Arial"/>
              </a:defRPr>
            </a:lvl4pPr>
            <a:lvl5pPr>
              <a:lnSpc>
                <a:spcPct val="100000"/>
              </a:lnSpc>
              <a:defRPr sz="1600">
                <a:solidFill>
                  <a:srgbClr val="404041"/>
                </a:solidFill>
                <a:latin typeface="Arial"/>
                <a:cs typeface="Arial"/>
              </a:defRPr>
            </a:lvl5pPr>
          </a:lstStyle>
          <a:p>
            <a:pPr lvl="0"/>
            <a:r>
              <a:rPr lang="en-US" dirty="0"/>
              <a:t>Click to edit master subtitle style</a:t>
            </a:r>
          </a:p>
        </p:txBody>
      </p:sp>
      <p:grpSp>
        <p:nvGrpSpPr>
          <p:cNvPr id="23" name="Group 22"/>
          <p:cNvGrpSpPr/>
          <p:nvPr/>
        </p:nvGrpSpPr>
        <p:grpSpPr>
          <a:xfrm>
            <a:off x="-30788" y="6336171"/>
            <a:ext cx="9228667" cy="528963"/>
            <a:chOff x="-30788" y="4661517"/>
            <a:chExt cx="9228667" cy="528963"/>
          </a:xfrm>
        </p:grpSpPr>
        <p:sp>
          <p:nvSpPr>
            <p:cNvPr id="24" name="Rectangle 23"/>
            <p:cNvSpPr/>
            <p:nvPr/>
          </p:nvSpPr>
          <p:spPr>
            <a:xfrm>
              <a:off x="-30788" y="4734807"/>
              <a:ext cx="9228667" cy="455673"/>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 name="Rectangle 24"/>
            <p:cNvSpPr/>
            <p:nvPr/>
          </p:nvSpPr>
          <p:spPr>
            <a:xfrm>
              <a:off x="635303" y="4661517"/>
              <a:ext cx="387197" cy="528963"/>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6" name="Picture 25" descr="tab-rgb.eps"/>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99798" y="4726863"/>
              <a:ext cx="258207" cy="327725"/>
            </a:xfrm>
            <a:prstGeom prst="rect">
              <a:avLst/>
            </a:prstGeom>
          </p:spPr>
        </p:pic>
        <p:sp>
          <p:nvSpPr>
            <p:cNvPr id="27" name="TextBox 26"/>
            <p:cNvSpPr txBox="1"/>
            <p:nvPr/>
          </p:nvSpPr>
          <p:spPr>
            <a:xfrm>
              <a:off x="1030972" y="4823737"/>
              <a:ext cx="3613600" cy="230832"/>
            </a:xfrm>
            <a:prstGeom prst="rect">
              <a:avLst/>
            </a:prstGeom>
            <a:noFill/>
          </p:spPr>
          <p:txBody>
            <a:bodyPr wrap="square" rtlCol="0" anchor="ctr">
              <a:spAutoFit/>
            </a:bodyPr>
            <a:lstStyle/>
            <a:p>
              <a:r>
                <a:rPr lang="en-US" sz="900" dirty="0">
                  <a:solidFill>
                    <a:srgbClr val="FFFFFF"/>
                  </a:solidFill>
                </a:rPr>
                <a:t>INDIANA UNIVERSITY BLOOMINGTON</a:t>
              </a:r>
            </a:p>
          </p:txBody>
        </p:sp>
      </p:grpSp>
    </p:spTree>
    <p:extLst>
      <p:ext uri="{BB962C8B-B14F-4D97-AF65-F5344CB8AC3E}">
        <p14:creationId xmlns:p14="http://schemas.microsoft.com/office/powerpoint/2010/main" val="1172103219"/>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and photo: whit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525303" y="239413"/>
            <a:ext cx="4560579" cy="1271887"/>
          </a:xfrm>
          <a:prstGeom prst="rect">
            <a:avLst/>
          </a:prstGeom>
        </p:spPr>
        <p:txBody>
          <a:bodyPr vert="horz" lIns="91440" tIns="45720" rIns="91440" bIns="45720" rtlCol="0" anchor="ctr">
            <a:noAutofit/>
          </a:bodyPr>
          <a:lstStyle>
            <a:lvl1pPr>
              <a:defRPr sz="4000" b="1" i="0" spc="0">
                <a:solidFill>
                  <a:srgbClr val="C00000"/>
                </a:solidFill>
                <a:latin typeface="Lucida Bright" panose="02040602050505020304" pitchFamily="18" charset="0"/>
                <a:cs typeface="Arial"/>
              </a:defRPr>
            </a:lvl1pPr>
          </a:lstStyle>
          <a:p>
            <a:r>
              <a:rPr lang="en-US" dirty="0"/>
              <a:t>Click to edit master title style</a:t>
            </a:r>
          </a:p>
        </p:txBody>
      </p:sp>
      <p:sp>
        <p:nvSpPr>
          <p:cNvPr id="8" name="Text Placeholder 2"/>
          <p:cNvSpPr>
            <a:spLocks noGrp="1"/>
          </p:cNvSpPr>
          <p:nvPr>
            <p:ph idx="1"/>
          </p:nvPr>
        </p:nvSpPr>
        <p:spPr>
          <a:xfrm>
            <a:off x="525304" y="1733266"/>
            <a:ext cx="4560579" cy="4359563"/>
          </a:xfrm>
          <a:prstGeom prst="rect">
            <a:avLst/>
          </a:prstGeom>
        </p:spPr>
        <p:txBody>
          <a:bodyPr vert="horz" lIns="91440" tIns="45720" rIns="91440" bIns="45720" rtlCol="0">
            <a:normAutofit/>
          </a:bodyPr>
          <a:lstStyle>
            <a:lvl1pPr marL="342900" indent="-342900">
              <a:lnSpc>
                <a:spcPct val="100000"/>
              </a:lnSpc>
              <a:buFont typeface="Arial"/>
              <a:buChar char="•"/>
              <a:defRPr sz="1800">
                <a:solidFill>
                  <a:srgbClr val="404041"/>
                </a:solidFill>
                <a:latin typeface="Arial"/>
                <a:cs typeface="Arial"/>
              </a:defRPr>
            </a:lvl1pPr>
            <a:lvl2pPr marL="742950" indent="-285750">
              <a:lnSpc>
                <a:spcPct val="100000"/>
              </a:lnSpc>
              <a:buFont typeface="Arial"/>
              <a:buChar char="•"/>
              <a:defRPr sz="1800">
                <a:solidFill>
                  <a:srgbClr val="404041"/>
                </a:solidFill>
                <a:latin typeface="Arial"/>
                <a:cs typeface="Arial"/>
              </a:defRPr>
            </a:lvl2pPr>
            <a:lvl3pPr marL="1143000" indent="-228600">
              <a:lnSpc>
                <a:spcPct val="100000"/>
              </a:lnSpc>
              <a:buFont typeface="Arial"/>
              <a:buChar char="•"/>
              <a:defRPr sz="1800">
                <a:solidFill>
                  <a:srgbClr val="404041"/>
                </a:solidFill>
                <a:latin typeface="Arial"/>
                <a:cs typeface="Arial"/>
              </a:defRPr>
            </a:lvl3pPr>
            <a:lvl4pPr marL="1600200" indent="-228600">
              <a:lnSpc>
                <a:spcPct val="100000"/>
              </a:lnSpc>
              <a:buFont typeface="Arial"/>
              <a:buChar char="•"/>
              <a:defRPr sz="1800">
                <a:solidFill>
                  <a:srgbClr val="404041"/>
                </a:solidFill>
                <a:latin typeface="Arial"/>
                <a:cs typeface="Arial"/>
              </a:defRPr>
            </a:lvl4pPr>
            <a:lvl5pPr marL="2057400" indent="-228600">
              <a:lnSpc>
                <a:spcPct val="100000"/>
              </a:lnSpc>
              <a:buFont typeface="Arial"/>
              <a:buChar char="•"/>
              <a:defRPr sz="1800">
                <a:solidFill>
                  <a:srgbClr val="404041"/>
                </a:solidFill>
                <a:latin typeface="Arial"/>
                <a:cs typeface="Aria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p:cNvSpPr>
            <a:spLocks noGrp="1"/>
          </p:cNvSpPr>
          <p:nvPr>
            <p:ph type="pic" sz="quarter" idx="10"/>
          </p:nvPr>
        </p:nvSpPr>
        <p:spPr>
          <a:xfrm>
            <a:off x="5573059" y="0"/>
            <a:ext cx="3570941" cy="6858000"/>
          </a:xfrm>
        </p:spPr>
        <p:txBody>
          <a:bodyPr/>
          <a:lstStyle/>
          <a:p>
            <a:r>
              <a:rPr lang="en-US" dirty="0"/>
              <a:t>Click icon to add picture</a:t>
            </a:r>
          </a:p>
        </p:txBody>
      </p:sp>
      <p:sp>
        <p:nvSpPr>
          <p:cNvPr id="15" name="Rectangle 14"/>
          <p:cNvSpPr/>
          <p:nvPr/>
        </p:nvSpPr>
        <p:spPr>
          <a:xfrm>
            <a:off x="635303" y="6336171"/>
            <a:ext cx="387197" cy="528963"/>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6" name="Picture 15" descr="tab-rgb.eps"/>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99798" y="6401517"/>
            <a:ext cx="258207" cy="327725"/>
          </a:xfrm>
          <a:prstGeom prst="rect">
            <a:avLst/>
          </a:prstGeom>
        </p:spPr>
      </p:pic>
    </p:spTree>
    <p:extLst>
      <p:ext uri="{BB962C8B-B14F-4D97-AF65-F5344CB8AC3E}">
        <p14:creationId xmlns:p14="http://schemas.microsoft.com/office/powerpoint/2010/main" val="3763280899"/>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only: black">
    <p:bg>
      <p:bgPr>
        <a:solidFill>
          <a:schemeClr val="tx1">
            <a:lumMod val="85000"/>
            <a:lumOff val="15000"/>
          </a:schemeClr>
        </a:solidFill>
        <a:effectLst/>
      </p:bgPr>
    </p:bg>
    <p:spTree>
      <p:nvGrpSpPr>
        <p:cNvPr id="1" name=""/>
        <p:cNvGrpSpPr/>
        <p:nvPr/>
      </p:nvGrpSpPr>
      <p:grpSpPr>
        <a:xfrm>
          <a:off x="0" y="0"/>
          <a:ext cx="0" cy="0"/>
          <a:chOff x="0" y="0"/>
          <a:chExt cx="0" cy="0"/>
        </a:xfrm>
      </p:grpSpPr>
      <p:grpSp>
        <p:nvGrpSpPr>
          <p:cNvPr id="22" name="Group 21"/>
          <p:cNvGrpSpPr/>
          <p:nvPr/>
        </p:nvGrpSpPr>
        <p:grpSpPr>
          <a:xfrm>
            <a:off x="-30788" y="6336171"/>
            <a:ext cx="9228667" cy="528963"/>
            <a:chOff x="-30788" y="4661517"/>
            <a:chExt cx="9228667" cy="528963"/>
          </a:xfrm>
        </p:grpSpPr>
        <p:sp>
          <p:nvSpPr>
            <p:cNvPr id="24" name="Rectangle 23"/>
            <p:cNvSpPr/>
            <p:nvPr/>
          </p:nvSpPr>
          <p:spPr>
            <a:xfrm>
              <a:off x="-30788" y="4734807"/>
              <a:ext cx="9228667" cy="455673"/>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 name="Rectangle 24"/>
            <p:cNvSpPr/>
            <p:nvPr/>
          </p:nvSpPr>
          <p:spPr>
            <a:xfrm>
              <a:off x="635303" y="4661517"/>
              <a:ext cx="387197" cy="528963"/>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6" name="Picture 25" descr="tab-rgb.eps"/>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99798" y="4726863"/>
              <a:ext cx="258207" cy="327725"/>
            </a:xfrm>
            <a:prstGeom prst="rect">
              <a:avLst/>
            </a:prstGeom>
          </p:spPr>
        </p:pic>
        <p:sp>
          <p:nvSpPr>
            <p:cNvPr id="27" name="TextBox 26"/>
            <p:cNvSpPr txBox="1"/>
            <p:nvPr/>
          </p:nvSpPr>
          <p:spPr>
            <a:xfrm>
              <a:off x="1030972" y="4823737"/>
              <a:ext cx="3613600" cy="230832"/>
            </a:xfrm>
            <a:prstGeom prst="rect">
              <a:avLst/>
            </a:prstGeom>
            <a:noFill/>
          </p:spPr>
          <p:txBody>
            <a:bodyPr wrap="square" rtlCol="0" anchor="ctr">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dirty="0">
                  <a:solidFill>
                    <a:srgbClr val="FFFFFF"/>
                  </a:solidFill>
                </a:rPr>
                <a:t>INDIANA UNIVERSITY BLOOMINGTON</a:t>
              </a:r>
            </a:p>
          </p:txBody>
        </p:sp>
      </p:grpSp>
      <p:sp>
        <p:nvSpPr>
          <p:cNvPr id="28" name="Title 1"/>
          <p:cNvSpPr>
            <a:spLocks noGrp="1"/>
          </p:cNvSpPr>
          <p:nvPr>
            <p:ph type="ctrTitle" hasCustomPrompt="1"/>
          </p:nvPr>
        </p:nvSpPr>
        <p:spPr>
          <a:xfrm>
            <a:off x="530027" y="343884"/>
            <a:ext cx="8004391" cy="638906"/>
          </a:xfrm>
        </p:spPr>
        <p:txBody>
          <a:bodyPr>
            <a:normAutofit/>
          </a:bodyPr>
          <a:lstStyle>
            <a:lvl1pPr>
              <a:defRPr sz="3200" b="1" i="0" cap="none" spc="0">
                <a:solidFill>
                  <a:schemeClr val="bg1"/>
                </a:solidFill>
                <a:latin typeface="Lucida Bright" panose="02040602050505020304" pitchFamily="18" charset="0"/>
                <a:cs typeface="Arial"/>
              </a:defRPr>
            </a:lvl1pPr>
          </a:lstStyle>
          <a:p>
            <a:r>
              <a:rPr lang="en-US" dirty="0"/>
              <a:t>Click to edit master title style</a:t>
            </a:r>
          </a:p>
        </p:txBody>
      </p:sp>
      <p:sp>
        <p:nvSpPr>
          <p:cNvPr id="31" name="Text Placeholder 2"/>
          <p:cNvSpPr>
            <a:spLocks noGrp="1"/>
          </p:cNvSpPr>
          <p:nvPr>
            <p:ph idx="1" hasCustomPrompt="1"/>
          </p:nvPr>
        </p:nvSpPr>
        <p:spPr>
          <a:xfrm>
            <a:off x="518824" y="1308100"/>
            <a:ext cx="8015594" cy="4787900"/>
          </a:xfrm>
          <a:prstGeom prst="rect">
            <a:avLst/>
          </a:prstGeom>
        </p:spPr>
        <p:txBody>
          <a:bodyPr vert="horz" lIns="91440" tIns="45720" rIns="91440" bIns="45720" rtlCol="0">
            <a:normAutofit/>
          </a:bodyPr>
          <a:lstStyle>
            <a:lvl1pPr marL="342900" marR="0" indent="-342900" algn="l" defTabSz="457200" rtl="0" eaLnBrk="1" fontAlgn="auto" latinLnBrk="0" hangingPunct="1">
              <a:lnSpc>
                <a:spcPct val="100000"/>
              </a:lnSpc>
              <a:spcBef>
                <a:spcPts val="0"/>
              </a:spcBef>
              <a:spcAft>
                <a:spcPts val="1800"/>
              </a:spcAft>
              <a:buClr>
                <a:schemeClr val="tx1">
                  <a:lumMod val="50000"/>
                  <a:lumOff val="50000"/>
                </a:schemeClr>
              </a:buClr>
              <a:buSzPct val="100000"/>
              <a:buFont typeface="+mj-lt"/>
              <a:buAutoNum type="arabicPeriod"/>
              <a:tabLst/>
              <a:defRPr sz="1800">
                <a:solidFill>
                  <a:srgbClr val="FFFFFF"/>
                </a:solidFill>
                <a:latin typeface="Arial"/>
                <a:cs typeface="Arial"/>
              </a:defRPr>
            </a:lvl1pPr>
            <a:lvl2pPr>
              <a:lnSpc>
                <a:spcPct val="100000"/>
              </a:lnSpc>
              <a:defRPr sz="1600">
                <a:solidFill>
                  <a:srgbClr val="404041"/>
                </a:solidFill>
                <a:latin typeface="Arial"/>
                <a:cs typeface="Arial"/>
              </a:defRPr>
            </a:lvl2pPr>
            <a:lvl3pPr>
              <a:lnSpc>
                <a:spcPct val="100000"/>
              </a:lnSpc>
              <a:defRPr sz="1600">
                <a:solidFill>
                  <a:srgbClr val="404041"/>
                </a:solidFill>
                <a:latin typeface="Arial"/>
                <a:cs typeface="Arial"/>
              </a:defRPr>
            </a:lvl3pPr>
            <a:lvl4pPr>
              <a:lnSpc>
                <a:spcPct val="100000"/>
              </a:lnSpc>
              <a:defRPr sz="1600">
                <a:solidFill>
                  <a:srgbClr val="404041"/>
                </a:solidFill>
                <a:latin typeface="Arial"/>
                <a:cs typeface="Arial"/>
              </a:defRPr>
            </a:lvl4pPr>
            <a:lvl5pPr>
              <a:lnSpc>
                <a:spcPct val="100000"/>
              </a:lnSpc>
              <a:defRPr sz="1600">
                <a:solidFill>
                  <a:srgbClr val="404041"/>
                </a:solidFill>
                <a:latin typeface="Arial"/>
                <a:cs typeface="Arial"/>
              </a:defRPr>
            </a:lvl5pPr>
          </a:lstStyle>
          <a:p>
            <a:pPr lvl="0"/>
            <a:r>
              <a:rPr lang="en-US" dirty="0"/>
              <a:t>Click to edit master subtitle style</a:t>
            </a:r>
          </a:p>
        </p:txBody>
      </p:sp>
    </p:spTree>
    <p:extLst>
      <p:ext uri="{BB962C8B-B14F-4D97-AF65-F5344CB8AC3E}">
        <p14:creationId xmlns:p14="http://schemas.microsoft.com/office/powerpoint/2010/main" val="3372474237"/>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and photo: black">
    <p:bg>
      <p:bgPr>
        <a:solidFill>
          <a:srgbClr val="252626"/>
        </a:solidFill>
        <a:effectLst/>
      </p:bgPr>
    </p:bg>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5564910" y="0"/>
            <a:ext cx="3570941" cy="6858000"/>
          </a:xfrm>
        </p:spPr>
        <p:txBody>
          <a:bodyPr/>
          <a:lstStyle/>
          <a:p>
            <a:r>
              <a:rPr lang="en-US" dirty="0"/>
              <a:t>Click icon to add picture</a:t>
            </a:r>
          </a:p>
        </p:txBody>
      </p:sp>
      <p:sp>
        <p:nvSpPr>
          <p:cNvPr id="16" name="Rectangle 15"/>
          <p:cNvSpPr/>
          <p:nvPr/>
        </p:nvSpPr>
        <p:spPr>
          <a:xfrm>
            <a:off x="635303" y="6336171"/>
            <a:ext cx="387197" cy="528963"/>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7" name="Picture 16" descr="tab-rgb.eps"/>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99798" y="6401517"/>
            <a:ext cx="258207" cy="327725"/>
          </a:xfrm>
          <a:prstGeom prst="rect">
            <a:avLst/>
          </a:prstGeom>
        </p:spPr>
      </p:pic>
      <p:sp>
        <p:nvSpPr>
          <p:cNvPr id="19" name="Title Placeholder 1"/>
          <p:cNvSpPr>
            <a:spLocks noGrp="1"/>
          </p:cNvSpPr>
          <p:nvPr>
            <p:ph type="title" hasCustomPrompt="1"/>
          </p:nvPr>
        </p:nvSpPr>
        <p:spPr>
          <a:xfrm>
            <a:off x="545844" y="290213"/>
            <a:ext cx="4560579" cy="1039091"/>
          </a:xfrm>
          <a:prstGeom prst="rect">
            <a:avLst/>
          </a:prstGeom>
        </p:spPr>
        <p:txBody>
          <a:bodyPr vert="horz" lIns="91440" tIns="45720" rIns="91440" bIns="45720" rtlCol="0" anchor="ctr">
            <a:noAutofit/>
          </a:bodyPr>
          <a:lstStyle>
            <a:lvl1pPr>
              <a:defRPr sz="3200" b="1" i="0" spc="0">
                <a:solidFill>
                  <a:srgbClr val="FFFFFF"/>
                </a:solidFill>
                <a:latin typeface="Lucida Bright" panose="02040602050505020304" pitchFamily="18" charset="0"/>
                <a:cs typeface="Arial"/>
              </a:defRPr>
            </a:lvl1pPr>
          </a:lstStyle>
          <a:p>
            <a:r>
              <a:rPr lang="en-US" dirty="0"/>
              <a:t>Click to edit master title style</a:t>
            </a:r>
          </a:p>
        </p:txBody>
      </p:sp>
      <p:sp>
        <p:nvSpPr>
          <p:cNvPr id="20" name="Text Placeholder 2"/>
          <p:cNvSpPr>
            <a:spLocks noGrp="1"/>
          </p:cNvSpPr>
          <p:nvPr>
            <p:ph idx="1"/>
          </p:nvPr>
        </p:nvSpPr>
        <p:spPr>
          <a:xfrm>
            <a:off x="525304" y="1676400"/>
            <a:ext cx="4560579" cy="4416429"/>
          </a:xfrm>
          <a:prstGeom prst="rect">
            <a:avLst/>
          </a:prstGeom>
        </p:spPr>
        <p:txBody>
          <a:bodyPr vert="horz" lIns="91440" tIns="45720" rIns="91440" bIns="45720" rtlCol="0">
            <a:normAutofit/>
          </a:bodyPr>
          <a:lstStyle>
            <a:lvl1pPr marL="342900" indent="-342900">
              <a:lnSpc>
                <a:spcPct val="100000"/>
              </a:lnSpc>
              <a:buFont typeface="Arial"/>
              <a:buChar char="•"/>
              <a:defRPr sz="1800">
                <a:solidFill>
                  <a:srgbClr val="FFFFFF"/>
                </a:solidFill>
                <a:latin typeface="Arial"/>
                <a:cs typeface="Arial"/>
              </a:defRPr>
            </a:lvl1pPr>
            <a:lvl2pPr marL="742950" indent="-285750">
              <a:lnSpc>
                <a:spcPct val="100000"/>
              </a:lnSpc>
              <a:buFont typeface="Arial"/>
              <a:buChar char="•"/>
              <a:defRPr sz="1800">
                <a:solidFill>
                  <a:srgbClr val="FFFFFF"/>
                </a:solidFill>
                <a:latin typeface="Arial"/>
                <a:cs typeface="Arial"/>
              </a:defRPr>
            </a:lvl2pPr>
            <a:lvl3pPr marL="1143000" indent="-228600">
              <a:lnSpc>
                <a:spcPct val="100000"/>
              </a:lnSpc>
              <a:buFont typeface="Arial"/>
              <a:buChar char="•"/>
              <a:defRPr sz="1800">
                <a:solidFill>
                  <a:srgbClr val="FFFFFF"/>
                </a:solidFill>
                <a:latin typeface="Arial"/>
                <a:cs typeface="Arial"/>
              </a:defRPr>
            </a:lvl3pPr>
            <a:lvl4pPr marL="1600200" indent="-228600">
              <a:lnSpc>
                <a:spcPct val="100000"/>
              </a:lnSpc>
              <a:buFont typeface="Arial"/>
              <a:buChar char="•"/>
              <a:defRPr sz="1800">
                <a:solidFill>
                  <a:srgbClr val="FFFFFF"/>
                </a:solidFill>
                <a:latin typeface="Arial"/>
                <a:cs typeface="Arial"/>
              </a:defRPr>
            </a:lvl4pPr>
            <a:lvl5pPr marL="2057400" indent="-228600">
              <a:lnSpc>
                <a:spcPct val="100000"/>
              </a:lnSpc>
              <a:buFont typeface="Arial"/>
              <a:buChar char="•"/>
              <a:defRPr sz="1800">
                <a:solidFill>
                  <a:srgbClr val="FFFFFF"/>
                </a:solidFill>
                <a:latin typeface="Arial"/>
                <a:cs typeface="Aria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81895956"/>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with footer: white">
    <p:spTree>
      <p:nvGrpSpPr>
        <p:cNvPr id="1" name=""/>
        <p:cNvGrpSpPr/>
        <p:nvPr/>
      </p:nvGrpSpPr>
      <p:grpSpPr>
        <a:xfrm>
          <a:off x="0" y="0"/>
          <a:ext cx="0" cy="0"/>
          <a:chOff x="0" y="0"/>
          <a:chExt cx="0" cy="0"/>
        </a:xfrm>
      </p:grpSpPr>
      <p:grpSp>
        <p:nvGrpSpPr>
          <p:cNvPr id="17" name="Group 16"/>
          <p:cNvGrpSpPr/>
          <p:nvPr/>
        </p:nvGrpSpPr>
        <p:grpSpPr>
          <a:xfrm>
            <a:off x="-30788" y="6336171"/>
            <a:ext cx="9228667" cy="528963"/>
            <a:chOff x="-30788" y="4661517"/>
            <a:chExt cx="9228667" cy="528963"/>
          </a:xfrm>
        </p:grpSpPr>
        <p:sp>
          <p:nvSpPr>
            <p:cNvPr id="18" name="Rectangle 17"/>
            <p:cNvSpPr/>
            <p:nvPr/>
          </p:nvSpPr>
          <p:spPr>
            <a:xfrm>
              <a:off x="-30788" y="4734807"/>
              <a:ext cx="9228667" cy="455673"/>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Rectangle 18"/>
            <p:cNvSpPr/>
            <p:nvPr/>
          </p:nvSpPr>
          <p:spPr>
            <a:xfrm>
              <a:off x="635303" y="4661517"/>
              <a:ext cx="387197" cy="528963"/>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0" name="Picture 19" descr="tab-rgb.eps"/>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99798" y="4726863"/>
              <a:ext cx="258207" cy="327725"/>
            </a:xfrm>
            <a:prstGeom prst="rect">
              <a:avLst/>
            </a:prstGeom>
          </p:spPr>
        </p:pic>
        <p:sp>
          <p:nvSpPr>
            <p:cNvPr id="21" name="TextBox 20"/>
            <p:cNvSpPr txBox="1"/>
            <p:nvPr/>
          </p:nvSpPr>
          <p:spPr>
            <a:xfrm>
              <a:off x="1030972" y="4823737"/>
              <a:ext cx="3613600" cy="230832"/>
            </a:xfrm>
            <a:prstGeom prst="rect">
              <a:avLst/>
            </a:prstGeom>
            <a:noFill/>
          </p:spPr>
          <p:txBody>
            <a:bodyPr wrap="square" rtlCol="0" anchor="ctr">
              <a:spAutoFit/>
            </a:bodyPr>
            <a:lstStyle/>
            <a:p>
              <a:r>
                <a:rPr lang="en-US" sz="900" dirty="0">
                  <a:solidFill>
                    <a:srgbClr val="FFFFFF"/>
                  </a:solidFill>
                </a:rPr>
                <a:t>INDIANA UNIVERSITY BLOOMINGTON</a:t>
              </a:r>
            </a:p>
          </p:txBody>
        </p:sp>
      </p:grpSp>
    </p:spTree>
    <p:extLst>
      <p:ext uri="{BB962C8B-B14F-4D97-AF65-F5344CB8AC3E}">
        <p14:creationId xmlns:p14="http://schemas.microsoft.com/office/powerpoint/2010/main" val="209216117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lank with footer: black">
    <p:bg>
      <p:bgPr>
        <a:solidFill>
          <a:srgbClr val="252626"/>
        </a:solidFill>
        <a:effectLst/>
      </p:bgPr>
    </p:bg>
    <p:spTree>
      <p:nvGrpSpPr>
        <p:cNvPr id="1" name=""/>
        <p:cNvGrpSpPr/>
        <p:nvPr/>
      </p:nvGrpSpPr>
      <p:grpSpPr>
        <a:xfrm>
          <a:off x="0" y="0"/>
          <a:ext cx="0" cy="0"/>
          <a:chOff x="0" y="0"/>
          <a:chExt cx="0" cy="0"/>
        </a:xfrm>
      </p:grpSpPr>
      <p:grpSp>
        <p:nvGrpSpPr>
          <p:cNvPr id="13" name="Group 12"/>
          <p:cNvGrpSpPr/>
          <p:nvPr/>
        </p:nvGrpSpPr>
        <p:grpSpPr>
          <a:xfrm>
            <a:off x="-30788" y="6336171"/>
            <a:ext cx="9228667" cy="528963"/>
            <a:chOff x="-30788" y="4661517"/>
            <a:chExt cx="9228667" cy="528963"/>
          </a:xfrm>
        </p:grpSpPr>
        <p:sp>
          <p:nvSpPr>
            <p:cNvPr id="17" name="Rectangle 16"/>
            <p:cNvSpPr/>
            <p:nvPr/>
          </p:nvSpPr>
          <p:spPr>
            <a:xfrm>
              <a:off x="-30788" y="4734807"/>
              <a:ext cx="9228667" cy="455673"/>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8" name="Rectangle 17"/>
            <p:cNvSpPr/>
            <p:nvPr/>
          </p:nvSpPr>
          <p:spPr>
            <a:xfrm>
              <a:off x="635303" y="4661517"/>
              <a:ext cx="387197" cy="528963"/>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9" name="Picture 18" descr="tab-rgb.eps"/>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99798" y="4726863"/>
              <a:ext cx="258207" cy="327725"/>
            </a:xfrm>
            <a:prstGeom prst="rect">
              <a:avLst/>
            </a:prstGeom>
          </p:spPr>
        </p:pic>
        <p:sp>
          <p:nvSpPr>
            <p:cNvPr id="20" name="TextBox 19"/>
            <p:cNvSpPr txBox="1"/>
            <p:nvPr/>
          </p:nvSpPr>
          <p:spPr>
            <a:xfrm>
              <a:off x="1030972" y="4823737"/>
              <a:ext cx="3613600" cy="230832"/>
            </a:xfrm>
            <a:prstGeom prst="rect">
              <a:avLst/>
            </a:prstGeom>
            <a:noFill/>
          </p:spPr>
          <p:txBody>
            <a:bodyPr wrap="square" rtlCol="0" anchor="ctr">
              <a:spAutoFit/>
            </a:bodyPr>
            <a:lstStyle/>
            <a:p>
              <a:r>
                <a:rPr lang="en-US" sz="900" dirty="0">
                  <a:solidFill>
                    <a:srgbClr val="FFFFFF"/>
                  </a:solidFill>
                </a:rPr>
                <a:t>INDIANA UNIVERSITY BLOOMINGTON</a:t>
              </a:r>
            </a:p>
          </p:txBody>
        </p:sp>
      </p:grpSp>
    </p:spTree>
    <p:extLst>
      <p:ext uri="{BB962C8B-B14F-4D97-AF65-F5344CB8AC3E}">
        <p14:creationId xmlns:p14="http://schemas.microsoft.com/office/powerpoint/2010/main" val="2216952817"/>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losing slide with IUPUI lockup">
    <p:bg>
      <p:bgPr>
        <a:solidFill>
          <a:srgbClr val="690304"/>
        </a:solidFill>
        <a:effectLst/>
      </p:bgPr>
    </p:bg>
    <p:spTree>
      <p:nvGrpSpPr>
        <p:cNvPr id="1" name=""/>
        <p:cNvGrpSpPr/>
        <p:nvPr/>
      </p:nvGrpSpPr>
      <p:grpSpPr>
        <a:xfrm>
          <a:off x="0" y="0"/>
          <a:ext cx="0" cy="0"/>
          <a:chOff x="0" y="0"/>
          <a:chExt cx="0" cy="0"/>
        </a:xfrm>
      </p:grpSpPr>
      <p:sp>
        <p:nvSpPr>
          <p:cNvPr id="8" name="Text Placeholder 2"/>
          <p:cNvSpPr>
            <a:spLocks noGrp="1"/>
          </p:cNvSpPr>
          <p:nvPr>
            <p:ph idx="1"/>
          </p:nvPr>
        </p:nvSpPr>
        <p:spPr>
          <a:xfrm>
            <a:off x="536603" y="907197"/>
            <a:ext cx="7859185" cy="3628887"/>
          </a:xfrm>
          <a:prstGeom prst="rect">
            <a:avLst/>
          </a:prstGeom>
        </p:spPr>
        <p:txBody>
          <a:bodyPr vert="horz" lIns="91440" tIns="45720" rIns="91440" bIns="45720" rtlCol="0">
            <a:normAutofit/>
          </a:bodyPr>
          <a:lstStyle>
            <a:lvl1pPr marL="0" indent="0">
              <a:lnSpc>
                <a:spcPct val="100000"/>
              </a:lnSpc>
              <a:buNone/>
              <a:defRPr sz="1800">
                <a:solidFill>
                  <a:schemeClr val="bg1"/>
                </a:solidFill>
                <a:latin typeface="Arial"/>
                <a:cs typeface="Arial"/>
              </a:defRPr>
            </a:lvl1pPr>
            <a:lvl2pPr marL="457200" indent="0">
              <a:lnSpc>
                <a:spcPct val="100000"/>
              </a:lnSpc>
              <a:buNone/>
              <a:defRPr sz="1600">
                <a:solidFill>
                  <a:schemeClr val="bg1"/>
                </a:solidFill>
                <a:latin typeface="Arial"/>
                <a:cs typeface="Arial"/>
              </a:defRPr>
            </a:lvl2pPr>
            <a:lvl3pPr marL="914400" indent="0">
              <a:lnSpc>
                <a:spcPct val="100000"/>
              </a:lnSpc>
              <a:buNone/>
              <a:defRPr sz="1600">
                <a:solidFill>
                  <a:schemeClr val="bg1"/>
                </a:solidFill>
                <a:latin typeface="Arial"/>
                <a:cs typeface="Arial"/>
              </a:defRPr>
            </a:lvl3pPr>
            <a:lvl4pPr marL="1371600" indent="0">
              <a:lnSpc>
                <a:spcPct val="100000"/>
              </a:lnSpc>
              <a:buNone/>
              <a:defRPr sz="1600">
                <a:solidFill>
                  <a:schemeClr val="bg1"/>
                </a:solidFill>
                <a:latin typeface="Arial"/>
                <a:cs typeface="Arial"/>
              </a:defRPr>
            </a:lvl4pPr>
            <a:lvl5pPr>
              <a:lnSpc>
                <a:spcPct val="100000"/>
              </a:lnSpc>
              <a:defRPr sz="1600">
                <a:solidFill>
                  <a:schemeClr val="bg1"/>
                </a:solidFill>
                <a:latin typeface="Arial"/>
                <a:cs typeface="Arial"/>
              </a:defRPr>
            </a:lvl5pPr>
          </a:lstStyle>
          <a:p>
            <a:pPr lvl="0"/>
            <a:r>
              <a:rPr lang="en-US"/>
              <a:t>Edit Master text styles</a:t>
            </a:r>
          </a:p>
        </p:txBody>
      </p:sp>
      <p:grpSp>
        <p:nvGrpSpPr>
          <p:cNvPr id="17" name="Group 16"/>
          <p:cNvGrpSpPr/>
          <p:nvPr/>
        </p:nvGrpSpPr>
        <p:grpSpPr>
          <a:xfrm>
            <a:off x="631042" y="5943053"/>
            <a:ext cx="5157379" cy="922081"/>
            <a:chOff x="631042" y="4235585"/>
            <a:chExt cx="5157379" cy="922081"/>
          </a:xfrm>
        </p:grpSpPr>
        <p:pic>
          <p:nvPicPr>
            <p:cNvPr id="18" name="Picture 17" descr="IUB_ftp.H.201.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0367" y="4326067"/>
              <a:ext cx="4418054" cy="463183"/>
            </a:xfrm>
            <a:prstGeom prst="rect">
              <a:avLst/>
            </a:prstGeom>
          </p:spPr>
        </p:pic>
        <p:sp>
          <p:nvSpPr>
            <p:cNvPr id="19" name="Rectangle 18"/>
            <p:cNvSpPr/>
            <p:nvPr/>
          </p:nvSpPr>
          <p:spPr>
            <a:xfrm>
              <a:off x="631042" y="4235585"/>
              <a:ext cx="536130" cy="922081"/>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0" name="Picture 19" descr="tab-rgb.ep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0345" y="4326066"/>
              <a:ext cx="357525" cy="453783"/>
            </a:xfrm>
            <a:prstGeom prst="rect">
              <a:avLst/>
            </a:prstGeom>
          </p:spPr>
        </p:pic>
      </p:grpSp>
    </p:spTree>
    <p:extLst>
      <p:ext uri="{BB962C8B-B14F-4D97-AF65-F5344CB8AC3E}">
        <p14:creationId xmlns:p14="http://schemas.microsoft.com/office/powerpoint/2010/main" val="3809131044"/>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61891" y="846139"/>
            <a:ext cx="7354311"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61892" y="2119918"/>
            <a:ext cx="6802482" cy="428704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368720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transition spd="slow">
    <p:push dir="u"/>
  </p:transition>
  <p:txStyles>
    <p:titleStyle>
      <a:lvl1pPr algn="l" defTabSz="457200" rtl="0" eaLnBrk="1" latinLnBrk="0" hangingPunct="1">
        <a:spcBef>
          <a:spcPct val="0"/>
        </a:spcBef>
        <a:buNone/>
        <a:defRPr sz="4000" b="1" i="0" u="none" kern="100" spc="0">
          <a:solidFill>
            <a:srgbClr val="C00000"/>
          </a:solidFill>
          <a:latin typeface="Lucida Bright" panose="02040602050505020304" pitchFamily="18" charset="0"/>
          <a:ea typeface="+mj-ea"/>
          <a:cs typeface="Arial"/>
        </a:defRPr>
      </a:lvl1pPr>
    </p:titleStyle>
    <p:bodyStyle>
      <a:lvl1pPr marL="342900" indent="-342900" algn="l" defTabSz="457200" rtl="0" eaLnBrk="1" latinLnBrk="0" hangingPunct="1">
        <a:lnSpc>
          <a:spcPct val="100000"/>
        </a:lnSpc>
        <a:spcBef>
          <a:spcPts val="0"/>
        </a:spcBef>
        <a:spcAft>
          <a:spcPts val="1800"/>
        </a:spcAft>
        <a:buClr>
          <a:schemeClr val="tx1">
            <a:lumMod val="50000"/>
            <a:lumOff val="50000"/>
          </a:schemeClr>
        </a:buClr>
        <a:buSzPct val="100000"/>
        <a:buFont typeface="Wingdings" charset="2"/>
        <a:buChar char="§"/>
        <a:defRPr sz="1800" kern="1200">
          <a:solidFill>
            <a:schemeClr val="tx1"/>
          </a:solidFill>
          <a:latin typeface="Arial"/>
          <a:ea typeface="+mn-ea"/>
          <a:cs typeface="Arial"/>
        </a:defRPr>
      </a:lvl1pPr>
      <a:lvl2pPr marL="742950" indent="-285750" algn="l" defTabSz="457200" rtl="0" eaLnBrk="1" latinLnBrk="0" hangingPunct="1">
        <a:lnSpc>
          <a:spcPct val="100000"/>
        </a:lnSpc>
        <a:spcBef>
          <a:spcPts val="0"/>
        </a:spcBef>
        <a:spcAft>
          <a:spcPts val="1800"/>
        </a:spcAft>
        <a:buFont typeface="Arial"/>
        <a:buChar char="–"/>
        <a:defRPr sz="1800" b="0" i="0" u="none" kern="1200">
          <a:solidFill>
            <a:schemeClr val="tx1"/>
          </a:solidFill>
          <a:latin typeface="Arial"/>
          <a:ea typeface="+mn-ea"/>
          <a:cs typeface="Arial"/>
        </a:defRPr>
      </a:lvl2pPr>
      <a:lvl3pPr marL="1143000" indent="-228600" algn="l" defTabSz="457200" rtl="0" eaLnBrk="1" latinLnBrk="0" hangingPunct="1">
        <a:lnSpc>
          <a:spcPct val="100000"/>
        </a:lnSpc>
        <a:spcBef>
          <a:spcPts val="0"/>
        </a:spcBef>
        <a:spcAft>
          <a:spcPts val="1800"/>
        </a:spcAft>
        <a:buFont typeface="Arial"/>
        <a:buChar char="•"/>
        <a:defRPr sz="1800" kern="1200">
          <a:solidFill>
            <a:schemeClr val="tx1"/>
          </a:solidFill>
          <a:latin typeface="Arial"/>
          <a:ea typeface="+mn-ea"/>
          <a:cs typeface="Arial"/>
        </a:defRPr>
      </a:lvl3pPr>
      <a:lvl4pPr marL="1600200" indent="-228600" algn="l" defTabSz="457200" rtl="0" eaLnBrk="1" latinLnBrk="0" hangingPunct="1">
        <a:lnSpc>
          <a:spcPct val="100000"/>
        </a:lnSpc>
        <a:spcBef>
          <a:spcPts val="0"/>
        </a:spcBef>
        <a:spcAft>
          <a:spcPts val="1800"/>
        </a:spcAft>
        <a:buFont typeface="Arial"/>
        <a:buChar char="–"/>
        <a:defRPr sz="1800" kern="1200">
          <a:solidFill>
            <a:schemeClr val="tx1"/>
          </a:solidFill>
          <a:latin typeface="Arial"/>
          <a:ea typeface="+mn-ea"/>
          <a:cs typeface="Arial"/>
        </a:defRPr>
      </a:lvl4pPr>
      <a:lvl5pPr marL="2057400" indent="-228600" algn="l" defTabSz="457200" rtl="0" eaLnBrk="1" latinLnBrk="0" hangingPunct="1">
        <a:lnSpc>
          <a:spcPct val="100000"/>
        </a:lnSpc>
        <a:spcBef>
          <a:spcPts val="0"/>
        </a:spcBef>
        <a:spcAft>
          <a:spcPts val="1800"/>
        </a:spcAft>
        <a:buFont typeface="Arial"/>
        <a:buChar char="»"/>
        <a:defRPr sz="18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CA6C0CB-304F-4416-9F85-A8DC7643C8CE}"/>
              </a:ext>
            </a:extLst>
          </p:cNvPr>
          <p:cNvSpPr>
            <a:spLocks noGrp="1"/>
          </p:cNvSpPr>
          <p:nvPr>
            <p:ph type="title"/>
          </p:nvPr>
        </p:nvSpPr>
        <p:spPr>
          <a:xfrm>
            <a:off x="1749897" y="262381"/>
            <a:ext cx="6756055" cy="3166619"/>
          </a:xfrm>
        </p:spPr>
        <p:txBody>
          <a:bodyPr>
            <a:noAutofit/>
          </a:bodyPr>
          <a:lstStyle/>
          <a:p>
            <a:r>
              <a:rPr lang="en-US" sz="3200" dirty="0">
                <a:latin typeface="BentonSansCond Book" panose="02000606040000020004" pitchFamily="50" charset="0"/>
              </a:rPr>
              <a:t>A Case Study of the Design Practices and Judgments of Novice Instructional Designers in Public Health Majors </a:t>
            </a:r>
            <a:endParaRPr lang="en-US" sz="4000" dirty="0">
              <a:latin typeface="BentonSansCond Book" panose="02000606040000020004" pitchFamily="50" charset="0"/>
            </a:endParaRPr>
          </a:p>
        </p:txBody>
      </p:sp>
      <p:sp>
        <p:nvSpPr>
          <p:cNvPr id="7" name="Title 4">
            <a:extLst>
              <a:ext uri="{FF2B5EF4-FFF2-40B4-BE49-F238E27FC236}">
                <a16:creationId xmlns:a16="http://schemas.microsoft.com/office/drawing/2014/main" id="{5A7D227A-CE6D-4F78-A327-614EDBC157B7}"/>
              </a:ext>
            </a:extLst>
          </p:cNvPr>
          <p:cNvSpPr txBox="1">
            <a:spLocks/>
          </p:cNvSpPr>
          <p:nvPr/>
        </p:nvSpPr>
        <p:spPr>
          <a:xfrm>
            <a:off x="1436968" y="3713278"/>
            <a:ext cx="6756055" cy="2151074"/>
          </a:xfrm>
          <a:prstGeom prst="rect">
            <a:avLst/>
          </a:prstGeom>
        </p:spPr>
        <p:txBody>
          <a:bodyPr vert="horz" lIns="91440" tIns="45720" rIns="91440" bIns="45720" rtlCol="0" anchor="ctr">
            <a:normAutofit fontScale="97500"/>
          </a:bodyPr>
          <a:lstStyle>
            <a:lvl1pPr algn="l" defTabSz="457200" rtl="0" eaLnBrk="1" latinLnBrk="0" hangingPunct="1">
              <a:lnSpc>
                <a:spcPct val="90000"/>
              </a:lnSpc>
              <a:spcBef>
                <a:spcPct val="0"/>
              </a:spcBef>
              <a:buNone/>
              <a:defRPr sz="4400" b="1" i="0" u="none" kern="100" spc="0" baseline="0">
                <a:solidFill>
                  <a:schemeClr val="bg1"/>
                </a:solidFill>
                <a:latin typeface="Berlin Sans FB Demi" panose="020E0802020502020306" pitchFamily="34" charset="0"/>
                <a:ea typeface="+mj-ea"/>
                <a:cs typeface="Arial"/>
              </a:defRPr>
            </a:lvl1pPr>
          </a:lstStyle>
          <a:p>
            <a:pPr algn="ctr"/>
            <a:endParaRPr lang="en-US" dirty="0">
              <a:latin typeface="BentonSansCond Light" panose="02000606030000020004" pitchFamily="50" charset="0"/>
            </a:endParaRPr>
          </a:p>
        </p:txBody>
      </p:sp>
      <p:sp>
        <p:nvSpPr>
          <p:cNvPr id="8" name="Title 4">
            <a:extLst>
              <a:ext uri="{FF2B5EF4-FFF2-40B4-BE49-F238E27FC236}">
                <a16:creationId xmlns:a16="http://schemas.microsoft.com/office/drawing/2014/main" id="{8CF0132D-E6DA-4F87-801A-0CDE320AC11C}"/>
              </a:ext>
            </a:extLst>
          </p:cNvPr>
          <p:cNvSpPr txBox="1">
            <a:spLocks/>
          </p:cNvSpPr>
          <p:nvPr/>
        </p:nvSpPr>
        <p:spPr>
          <a:xfrm>
            <a:off x="1987415" y="2575420"/>
            <a:ext cx="6205608" cy="1753921"/>
          </a:xfrm>
          <a:prstGeom prst="rect">
            <a:avLst/>
          </a:prstGeom>
        </p:spPr>
        <p:txBody>
          <a:bodyPr vert="horz" lIns="91440" tIns="45720" rIns="91440" bIns="45720" rtlCol="0" anchor="ctr">
            <a:noAutofit/>
          </a:bodyPr>
          <a:lstStyle>
            <a:lvl1pPr algn="l" defTabSz="457200" rtl="0" eaLnBrk="1" latinLnBrk="0" hangingPunct="1">
              <a:lnSpc>
                <a:spcPct val="90000"/>
              </a:lnSpc>
              <a:spcBef>
                <a:spcPct val="0"/>
              </a:spcBef>
              <a:buNone/>
              <a:defRPr sz="4400" b="1" i="0" u="none" kern="100" spc="0" baseline="0">
                <a:solidFill>
                  <a:schemeClr val="bg1"/>
                </a:solidFill>
                <a:latin typeface="Berlin Sans FB Demi" panose="020E0802020502020306" pitchFamily="34" charset="0"/>
                <a:ea typeface="+mj-ea"/>
                <a:cs typeface="Arial"/>
              </a:defRPr>
            </a:lvl1pPr>
          </a:lstStyle>
          <a:p>
            <a:pPr algn="ctr"/>
            <a:r>
              <a:rPr lang="en-US" sz="2400" dirty="0" err="1">
                <a:latin typeface="Calibri" panose="020F0502020204030204" pitchFamily="34" charset="0"/>
                <a:cs typeface="Calibri" panose="020F0502020204030204" pitchFamily="34" charset="0"/>
              </a:rPr>
              <a:t>Meina</a:t>
            </a:r>
            <a:r>
              <a:rPr lang="en-US" sz="2400" dirty="0">
                <a:latin typeface="Calibri" panose="020F0502020204030204" pitchFamily="34" charset="0"/>
                <a:cs typeface="Calibri" panose="020F0502020204030204" pitchFamily="34" charset="0"/>
              </a:rPr>
              <a:t> Zhu, Indiana University</a:t>
            </a:r>
          </a:p>
          <a:p>
            <a:pPr algn="ctr"/>
            <a:r>
              <a:rPr lang="en-US" sz="2400" dirty="0">
                <a:latin typeface="Calibri" panose="020F0502020204030204" pitchFamily="34" charset="0"/>
                <a:cs typeface="Calibri" panose="020F0502020204030204" pitchFamily="34" charset="0"/>
              </a:rPr>
              <a:t>Merve Basdogan, Indiana University </a:t>
            </a:r>
          </a:p>
          <a:p>
            <a:pPr algn="ctr"/>
            <a:r>
              <a:rPr lang="en-US" sz="2400" dirty="0">
                <a:latin typeface="Calibri" panose="020F0502020204030204" pitchFamily="34" charset="0"/>
                <a:cs typeface="Calibri" panose="020F0502020204030204" pitchFamily="34" charset="0"/>
              </a:rPr>
              <a:t>Curtis J. Bonk, Indiana University</a:t>
            </a:r>
          </a:p>
        </p:txBody>
      </p:sp>
      <p:sp>
        <p:nvSpPr>
          <p:cNvPr id="11" name="Text Placeholder 19">
            <a:extLst>
              <a:ext uri="{FF2B5EF4-FFF2-40B4-BE49-F238E27FC236}">
                <a16:creationId xmlns:a16="http://schemas.microsoft.com/office/drawing/2014/main" id="{E628FCA4-0BD4-49E4-B890-F2D361ABF58B}"/>
              </a:ext>
            </a:extLst>
          </p:cNvPr>
          <p:cNvSpPr>
            <a:spLocks noGrp="1"/>
          </p:cNvSpPr>
          <p:nvPr>
            <p:ph type="body" sz="quarter" idx="10"/>
          </p:nvPr>
        </p:nvSpPr>
        <p:spPr>
          <a:xfrm>
            <a:off x="0" y="6279762"/>
            <a:ext cx="9144000" cy="370205"/>
          </a:xfrm>
        </p:spPr>
        <p:txBody>
          <a:bodyPr anchor="ctr">
            <a:noAutofit/>
          </a:bodyPr>
          <a:lstStyle>
            <a:lvl1pPr marL="0" indent="0">
              <a:buNone/>
              <a:defRPr sz="1100" b="1" spc="80" baseline="0">
                <a:solidFill>
                  <a:srgbClr val="A6A6A6"/>
                </a:solidFill>
                <a:latin typeface="Arial"/>
                <a:cs typeface="Arial"/>
              </a:defRPr>
            </a:lvl1pPr>
          </a:lstStyle>
          <a:p>
            <a:pPr lvl="0"/>
            <a:r>
              <a:rPr lang="en-US" dirty="0"/>
              <a:t>School of Education, IST                                                                                  INDIANA UNIVERSITY BLOOMINGTON</a:t>
            </a:r>
          </a:p>
        </p:txBody>
      </p:sp>
      <p:pic>
        <p:nvPicPr>
          <p:cNvPr id="6" name="Picture 5">
            <a:extLst>
              <a:ext uri="{FF2B5EF4-FFF2-40B4-BE49-F238E27FC236}">
                <a16:creationId xmlns:a16="http://schemas.microsoft.com/office/drawing/2014/main" id="{397A4FE7-27A8-4A88-B70E-28E7CA00F9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06564" y="4235008"/>
            <a:ext cx="4714044" cy="1723678"/>
          </a:xfrm>
          <a:prstGeom prst="rect">
            <a:avLst/>
          </a:prstGeom>
        </p:spPr>
      </p:pic>
    </p:spTree>
    <p:extLst>
      <p:ext uri="{BB962C8B-B14F-4D97-AF65-F5344CB8AC3E}">
        <p14:creationId xmlns:p14="http://schemas.microsoft.com/office/powerpoint/2010/main" val="2543251795"/>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463314" y="1780032"/>
            <a:ext cx="7642915" cy="3846225"/>
          </a:xfrm>
        </p:spPr>
        <p:txBody>
          <a:bodyPr>
            <a:noAutofit/>
          </a:bodyPr>
          <a:lstStyle/>
          <a:p>
            <a:pPr lvl="1">
              <a:lnSpc>
                <a:spcPct val="150000"/>
              </a:lnSpc>
              <a:spcAft>
                <a:spcPts val="0"/>
              </a:spcAft>
              <a:buFont typeface="Arial" panose="020B0604020202020204" pitchFamily="34" charset="0"/>
              <a:buChar char="•"/>
            </a:pPr>
            <a:r>
              <a:rPr lang="en-US" sz="2000" b="1" dirty="0">
                <a:latin typeface="Tahoma" panose="020B0604030504040204" pitchFamily="34" charset="0"/>
                <a:ea typeface="Tahoma" panose="020B0604030504040204" pitchFamily="34" charset="0"/>
                <a:cs typeface="Tahoma" panose="020B0604030504040204" pitchFamily="34" charset="0"/>
              </a:rPr>
              <a:t>To address the gap, the current study examines novice IDs’ design practice, judgment, and challenges when they design training in Public Health field for an authentic community. </a:t>
            </a:r>
          </a:p>
          <a:p>
            <a:pPr lvl="1">
              <a:lnSpc>
                <a:spcPct val="150000"/>
              </a:lnSpc>
              <a:spcAft>
                <a:spcPts val="0"/>
              </a:spcAft>
              <a:buFont typeface="Arial" panose="020B0604020202020204" pitchFamily="34" charset="0"/>
              <a:buChar char="•"/>
            </a:pPr>
            <a:endParaRPr lang="en-US" sz="2000" b="1" dirty="0">
              <a:latin typeface="Tahoma" panose="020B0604030504040204" pitchFamily="34" charset="0"/>
              <a:ea typeface="Tahoma" panose="020B0604030504040204" pitchFamily="34" charset="0"/>
              <a:cs typeface="Tahoma" panose="020B0604030504040204" pitchFamily="34" charset="0"/>
            </a:endParaRPr>
          </a:p>
          <a:p>
            <a:pPr lvl="1">
              <a:lnSpc>
                <a:spcPct val="150000"/>
              </a:lnSpc>
              <a:spcAft>
                <a:spcPts val="0"/>
              </a:spcAft>
              <a:buFont typeface="Arial" panose="020B0604020202020204" pitchFamily="34" charset="0"/>
              <a:buChar char="•"/>
            </a:pPr>
            <a:r>
              <a:rPr lang="en-US" sz="2000" b="1" dirty="0">
                <a:latin typeface="Tahoma" panose="020B0604030504040204" pitchFamily="34" charset="0"/>
                <a:ea typeface="Tahoma" panose="020B0604030504040204" pitchFamily="34" charset="0"/>
                <a:cs typeface="Tahoma" panose="020B0604030504040204" pitchFamily="34" charset="0"/>
              </a:rPr>
              <a:t>The purpose is to understand the design judgment used by novice instructional designers in order to provide a better educational support to the new instructional designers.</a:t>
            </a:r>
          </a:p>
        </p:txBody>
      </p:sp>
      <p:sp>
        <p:nvSpPr>
          <p:cNvPr id="4" name="Rectangle: Single Corner Snipped 3">
            <a:extLst>
              <a:ext uri="{FF2B5EF4-FFF2-40B4-BE49-F238E27FC236}">
                <a16:creationId xmlns:a16="http://schemas.microsoft.com/office/drawing/2014/main" id="{65D80E44-1C7B-47E4-9E46-DA7ABA424A41}"/>
              </a:ext>
            </a:extLst>
          </p:cNvPr>
          <p:cNvSpPr/>
          <p:nvPr/>
        </p:nvSpPr>
        <p:spPr>
          <a:xfrm>
            <a:off x="0" y="377372"/>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16147FDF-9B52-4717-B167-879205EBD59D}"/>
              </a:ext>
            </a:extLst>
          </p:cNvPr>
          <p:cNvSpPr txBox="1">
            <a:spLocks/>
          </p:cNvSpPr>
          <p:nvPr/>
        </p:nvSpPr>
        <p:spPr>
          <a:xfrm>
            <a:off x="641560" y="474219"/>
            <a:ext cx="5676229"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4400" dirty="0">
                <a:solidFill>
                  <a:schemeClr val="bg1"/>
                </a:solidFill>
                <a:latin typeface="Tahoma" panose="020B0604030504040204" pitchFamily="34" charset="0"/>
                <a:ea typeface="Tahoma" panose="020B0604030504040204" pitchFamily="34" charset="0"/>
                <a:cs typeface="Tahoma" panose="020B0604030504040204" pitchFamily="34" charset="0"/>
              </a:rPr>
              <a:t>Research Purpose</a:t>
            </a:r>
          </a:p>
        </p:txBody>
      </p:sp>
    </p:spTree>
    <p:extLst>
      <p:ext uri="{BB962C8B-B14F-4D97-AF65-F5344CB8AC3E}">
        <p14:creationId xmlns:p14="http://schemas.microsoft.com/office/powerpoint/2010/main" val="180344393"/>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115615" y="1325583"/>
            <a:ext cx="8390328" cy="3846225"/>
          </a:xfrm>
        </p:spPr>
        <p:txBody>
          <a:bodyPr>
            <a:noAutofit/>
          </a:bodyPr>
          <a:lstStyle/>
          <a:p>
            <a:pPr marL="914400" lvl="1" indent="-457200">
              <a:lnSpc>
                <a:spcPct val="200000"/>
              </a:lnSpc>
              <a:spcAft>
                <a:spcPts val="0"/>
              </a:spcAft>
              <a:buFont typeface="+mj-lt"/>
              <a:buAutoNum type="arabicPeriod"/>
            </a:pPr>
            <a:r>
              <a:rPr lang="en-US" sz="1800" b="1" dirty="0">
                <a:latin typeface="Tahoma" panose="020B0604030504040204" pitchFamily="34" charset="0"/>
                <a:ea typeface="Tahoma" panose="020B0604030504040204" pitchFamily="34" charset="0"/>
                <a:cs typeface="Tahoma" panose="020B0604030504040204" pitchFamily="34" charset="0"/>
              </a:rPr>
              <a:t>How do novice instructional designers frame their design problem?</a:t>
            </a:r>
          </a:p>
          <a:p>
            <a:pPr marL="914400" lvl="1" indent="-457200">
              <a:lnSpc>
                <a:spcPct val="200000"/>
              </a:lnSpc>
              <a:spcAft>
                <a:spcPts val="0"/>
              </a:spcAft>
              <a:buFont typeface="+mj-lt"/>
              <a:buAutoNum type="arabicPeriod"/>
            </a:pPr>
            <a:r>
              <a:rPr lang="en-US" sz="1800" b="1" dirty="0">
                <a:latin typeface="Tahoma" panose="020B0604030504040204" pitchFamily="34" charset="0"/>
                <a:ea typeface="Tahoma" panose="020B0604030504040204" pitchFamily="34" charset="0"/>
                <a:cs typeface="Tahoma" panose="020B0604030504040204" pitchFamily="34" charset="0"/>
              </a:rPr>
              <a:t>How do novice instructional designers design learning activities and assessment methods?</a:t>
            </a:r>
          </a:p>
          <a:p>
            <a:pPr marL="914400" lvl="1" indent="-457200">
              <a:lnSpc>
                <a:spcPct val="200000"/>
              </a:lnSpc>
              <a:spcAft>
                <a:spcPts val="0"/>
              </a:spcAft>
              <a:buFont typeface="+mj-lt"/>
              <a:buAutoNum type="arabicPeriod"/>
            </a:pPr>
            <a:r>
              <a:rPr lang="en-US" sz="1800" b="1" dirty="0">
                <a:latin typeface="Tahoma" panose="020B0604030504040204" pitchFamily="34" charset="0"/>
                <a:ea typeface="Tahoma" panose="020B0604030504040204" pitchFamily="34" charset="0"/>
                <a:cs typeface="Tahoma" panose="020B0604030504040204" pitchFamily="34" charset="0"/>
              </a:rPr>
              <a:t>What are the challenges that novice instructional designers encounter when they design and develop the training?</a:t>
            </a:r>
          </a:p>
          <a:p>
            <a:pPr marL="914400" lvl="1" indent="-457200">
              <a:lnSpc>
                <a:spcPct val="200000"/>
              </a:lnSpc>
              <a:spcAft>
                <a:spcPts val="0"/>
              </a:spcAft>
              <a:buFont typeface="+mj-lt"/>
              <a:buAutoNum type="arabicPeriod"/>
            </a:pPr>
            <a:r>
              <a:rPr lang="en-US" sz="1800" b="1" dirty="0">
                <a:latin typeface="Tahoma" panose="020B0604030504040204" pitchFamily="34" charset="0"/>
                <a:ea typeface="Tahoma" panose="020B0604030504040204" pitchFamily="34" charset="0"/>
                <a:cs typeface="Tahoma" panose="020B0604030504040204" pitchFamily="34" charset="0"/>
              </a:rPr>
              <a:t>How was novice instructional designers judgment manifested in the design process?</a:t>
            </a:r>
          </a:p>
        </p:txBody>
      </p:sp>
      <p:sp>
        <p:nvSpPr>
          <p:cNvPr id="4" name="Rectangle: Single Corner Snipped 3">
            <a:extLst>
              <a:ext uri="{FF2B5EF4-FFF2-40B4-BE49-F238E27FC236}">
                <a16:creationId xmlns:a16="http://schemas.microsoft.com/office/drawing/2014/main" id="{C3BFB2F4-247B-4363-9088-6F007AC9A3F3}"/>
              </a:ext>
            </a:extLst>
          </p:cNvPr>
          <p:cNvSpPr/>
          <p:nvPr/>
        </p:nvSpPr>
        <p:spPr>
          <a:xfrm>
            <a:off x="0" y="377372"/>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01BFFF2F-C089-4067-B027-0CD009C25A90}"/>
              </a:ext>
            </a:extLst>
          </p:cNvPr>
          <p:cNvSpPr txBox="1">
            <a:spLocks/>
          </p:cNvSpPr>
          <p:nvPr/>
        </p:nvSpPr>
        <p:spPr>
          <a:xfrm>
            <a:off x="641560" y="474219"/>
            <a:ext cx="5676229"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dirty="0">
                <a:solidFill>
                  <a:schemeClr val="bg1"/>
                </a:solidFill>
                <a:latin typeface="Tahoma" panose="020B0604030504040204" pitchFamily="34" charset="0"/>
                <a:ea typeface="Tahoma" panose="020B0604030504040204" pitchFamily="34" charset="0"/>
                <a:cs typeface="Tahoma" panose="020B0604030504040204" pitchFamily="34" charset="0"/>
              </a:rPr>
              <a:t>Research</a:t>
            </a:r>
            <a:r>
              <a:rPr lang="en-US" sz="44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dirty="0">
                <a:solidFill>
                  <a:schemeClr val="bg1"/>
                </a:solidFill>
                <a:latin typeface="Tahoma" panose="020B0604030504040204" pitchFamily="34" charset="0"/>
                <a:ea typeface="Tahoma" panose="020B0604030504040204" pitchFamily="34" charset="0"/>
                <a:cs typeface="Tahoma" panose="020B0604030504040204" pitchFamily="34" charset="0"/>
              </a:rPr>
              <a:t>Questions</a:t>
            </a:r>
            <a:endParaRPr lang="en-US" sz="44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46628733"/>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E52BE-193A-46DA-8839-95769CD1362D}"/>
              </a:ext>
            </a:extLst>
          </p:cNvPr>
          <p:cNvSpPr>
            <a:spLocks noGrp="1"/>
          </p:cNvSpPr>
          <p:nvPr>
            <p:ph type="title"/>
          </p:nvPr>
        </p:nvSpPr>
        <p:spPr>
          <a:xfrm>
            <a:off x="714513" y="1248855"/>
            <a:ext cx="7857018" cy="1521712"/>
          </a:xfrm>
        </p:spPr>
        <p:txBody>
          <a:bodyPr/>
          <a:lstStyle/>
          <a:p>
            <a:pPr algn="ctr"/>
            <a:r>
              <a:rPr lang="en-US" sz="6000" dirty="0"/>
              <a:t>Research Design</a:t>
            </a:r>
          </a:p>
        </p:txBody>
      </p:sp>
      <p:pic>
        <p:nvPicPr>
          <p:cNvPr id="4" name="Picture 3">
            <a:extLst>
              <a:ext uri="{FF2B5EF4-FFF2-40B4-BE49-F238E27FC236}">
                <a16:creationId xmlns:a16="http://schemas.microsoft.com/office/drawing/2014/main" id="{6647C9E3-D863-4175-A613-23922813B3A8}"/>
              </a:ext>
            </a:extLst>
          </p:cNvPr>
          <p:cNvPicPr>
            <a:picLocks noChangeAspect="1"/>
          </p:cNvPicPr>
          <p:nvPr/>
        </p:nvPicPr>
        <p:blipFill rotWithShape="1">
          <a:blip r:embed="rId2">
            <a:extLst>
              <a:ext uri="{28A0092B-C50C-407E-A947-70E740481C1C}">
                <a14:useLocalDpi xmlns:a14="http://schemas.microsoft.com/office/drawing/2010/main" val="0"/>
              </a:ext>
            </a:extLst>
          </a:blip>
          <a:srcRect b="13330"/>
          <a:stretch/>
        </p:blipFill>
        <p:spPr>
          <a:xfrm>
            <a:off x="2024108" y="2876365"/>
            <a:ext cx="5308847" cy="3450863"/>
          </a:xfrm>
          <a:prstGeom prst="rect">
            <a:avLst/>
          </a:prstGeom>
        </p:spPr>
      </p:pic>
    </p:spTree>
    <p:extLst>
      <p:ext uri="{BB962C8B-B14F-4D97-AF65-F5344CB8AC3E}">
        <p14:creationId xmlns:p14="http://schemas.microsoft.com/office/powerpoint/2010/main" val="850123436"/>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426965" y="1416047"/>
            <a:ext cx="8290069" cy="3846225"/>
          </a:xfrm>
        </p:spPr>
        <p:txBody>
          <a:bodyPr>
            <a:noAutofit/>
          </a:bodyPr>
          <a:lstStyle/>
          <a:p>
            <a:pPr lvl="1">
              <a:lnSpc>
                <a:spcPct val="200000"/>
              </a:lnSpc>
              <a:spcAft>
                <a:spcPts val="0"/>
              </a:spcAft>
              <a:buFont typeface="Arial" panose="020B0604020202020204" pitchFamily="34" charset="0"/>
              <a:buChar char="•"/>
            </a:pPr>
            <a:r>
              <a:rPr lang="en-US" sz="2000" b="1" dirty="0">
                <a:latin typeface="Tahoma" panose="020B0604030504040204" pitchFamily="34" charset="0"/>
                <a:ea typeface="Tahoma" panose="020B0604030504040204" pitchFamily="34" charset="0"/>
                <a:cs typeface="Tahoma" panose="020B0604030504040204" pitchFamily="34" charset="0"/>
              </a:rPr>
              <a:t>A 3-credit multimedia design course</a:t>
            </a:r>
          </a:p>
          <a:p>
            <a:pPr lvl="1">
              <a:lnSpc>
                <a:spcPct val="200000"/>
              </a:lnSpc>
              <a:spcAft>
                <a:spcPts val="0"/>
              </a:spcAft>
              <a:buFont typeface="Arial" panose="020B0604020202020204" pitchFamily="34" charset="0"/>
              <a:buChar char="•"/>
            </a:pPr>
            <a:r>
              <a:rPr lang="en-US" sz="2000" b="1" dirty="0">
                <a:latin typeface="Tahoma" panose="020B0604030504040204" pitchFamily="34" charset="0"/>
                <a:ea typeface="Tahoma" panose="020B0604030504040204" pitchFamily="34" charset="0"/>
                <a:cs typeface="Tahoma" panose="020B0604030504040204" pitchFamily="34" charset="0"/>
              </a:rPr>
              <a:t>Undergraduate students</a:t>
            </a:r>
          </a:p>
          <a:p>
            <a:pPr lvl="1">
              <a:lnSpc>
                <a:spcPct val="200000"/>
              </a:lnSpc>
              <a:spcAft>
                <a:spcPts val="0"/>
              </a:spcAft>
              <a:buFont typeface="Arial" panose="020B0604020202020204" pitchFamily="34" charset="0"/>
              <a:buChar char="•"/>
            </a:pPr>
            <a:r>
              <a:rPr lang="en-US" sz="2000" b="1" dirty="0">
                <a:latin typeface="Tahoma" panose="020B0604030504040204" pitchFamily="34" charset="0"/>
                <a:ea typeface="Tahoma" panose="020B0604030504040204" pitchFamily="34" charset="0"/>
                <a:cs typeface="Tahoma" panose="020B0604030504040204" pitchFamily="34" charset="0"/>
              </a:rPr>
              <a:t>Public Health School in a Midwestern university in the United States</a:t>
            </a:r>
          </a:p>
          <a:p>
            <a:pPr lvl="1">
              <a:lnSpc>
                <a:spcPct val="200000"/>
              </a:lnSpc>
              <a:spcAft>
                <a:spcPts val="0"/>
              </a:spcAft>
              <a:buFont typeface="Arial" panose="020B0604020202020204" pitchFamily="34" charset="0"/>
              <a:buChar char="•"/>
            </a:pPr>
            <a:r>
              <a:rPr lang="en-US" sz="2000" b="1" dirty="0">
                <a:latin typeface="Tahoma" panose="020B0604030504040204" pitchFamily="34" charset="0"/>
                <a:ea typeface="Tahoma" panose="020B0604030504040204" pitchFamily="34" charset="0"/>
                <a:cs typeface="Tahoma" panose="020B0604030504040204" pitchFamily="34" charset="0"/>
              </a:rPr>
              <a:t>37 students in the Spring, 2018 </a:t>
            </a:r>
          </a:p>
          <a:p>
            <a:pPr lvl="1">
              <a:lnSpc>
                <a:spcPct val="200000"/>
              </a:lnSpc>
              <a:spcAft>
                <a:spcPts val="0"/>
              </a:spcAft>
              <a:buFont typeface="Arial" panose="020B0604020202020204" pitchFamily="34" charset="0"/>
              <a:buChar char="•"/>
            </a:pPr>
            <a:r>
              <a:rPr lang="en-US" sz="2000" b="1" dirty="0">
                <a:latin typeface="Tahoma" panose="020B0604030504040204" pitchFamily="34" charset="0"/>
                <a:ea typeface="Tahoma" panose="020B0604030504040204" pitchFamily="34" charset="0"/>
                <a:cs typeface="Tahoma" panose="020B0604030504040204" pitchFamily="34" charset="0"/>
              </a:rPr>
              <a:t>The two sections were taught by two separate associate instructors</a:t>
            </a:r>
          </a:p>
        </p:txBody>
      </p:sp>
      <p:sp>
        <p:nvSpPr>
          <p:cNvPr id="4" name="Rectangle: Single Corner Snipped 3">
            <a:extLst>
              <a:ext uri="{FF2B5EF4-FFF2-40B4-BE49-F238E27FC236}">
                <a16:creationId xmlns:a16="http://schemas.microsoft.com/office/drawing/2014/main" id="{6F5E561A-5013-43BC-AF29-C83F7AC66D45}"/>
              </a:ext>
            </a:extLst>
          </p:cNvPr>
          <p:cNvSpPr/>
          <p:nvPr/>
        </p:nvSpPr>
        <p:spPr>
          <a:xfrm>
            <a:off x="0" y="377372"/>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C282F280-1953-4C80-AED4-2BC6AED71D6D}"/>
              </a:ext>
            </a:extLst>
          </p:cNvPr>
          <p:cNvSpPr txBox="1">
            <a:spLocks/>
          </p:cNvSpPr>
          <p:nvPr/>
        </p:nvSpPr>
        <p:spPr>
          <a:xfrm>
            <a:off x="641560" y="474219"/>
            <a:ext cx="5676229"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4400" dirty="0">
                <a:solidFill>
                  <a:schemeClr val="bg1"/>
                </a:solidFill>
                <a:latin typeface="Tahoma" panose="020B0604030504040204" pitchFamily="34" charset="0"/>
                <a:ea typeface="Tahoma" panose="020B0604030504040204" pitchFamily="34" charset="0"/>
                <a:cs typeface="Tahoma" panose="020B0604030504040204" pitchFamily="34" charset="0"/>
              </a:rPr>
              <a:t>Research Context</a:t>
            </a:r>
          </a:p>
        </p:txBody>
      </p:sp>
    </p:spTree>
    <p:extLst>
      <p:ext uri="{BB962C8B-B14F-4D97-AF65-F5344CB8AC3E}">
        <p14:creationId xmlns:p14="http://schemas.microsoft.com/office/powerpoint/2010/main" val="2885650602"/>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463314" y="1780032"/>
            <a:ext cx="7780800" cy="3846225"/>
          </a:xfrm>
        </p:spPr>
        <p:txBody>
          <a:bodyPr>
            <a:noAutofit/>
          </a:bodyPr>
          <a:lstStyle/>
          <a:p>
            <a:pPr lvl="1">
              <a:lnSpc>
                <a:spcPct val="150000"/>
              </a:lnSpc>
              <a:spcAft>
                <a:spcPts val="0"/>
              </a:spcAft>
              <a:buFont typeface="Arial" panose="020B0604020202020204" pitchFamily="34" charset="0"/>
              <a:buChar char="•"/>
            </a:pPr>
            <a:r>
              <a:rPr lang="en-US" sz="2000" b="1" dirty="0">
                <a:latin typeface="Tahoma" panose="020B0604030504040204" pitchFamily="34" charset="0"/>
                <a:ea typeface="Tahoma" panose="020B0604030504040204" pitchFamily="34" charset="0"/>
                <a:cs typeface="Tahoma" panose="020B0604030504040204" pitchFamily="34" charset="0"/>
              </a:rPr>
              <a:t>Students must design a one-hour training program on issues in the Public Health field </a:t>
            </a:r>
          </a:p>
          <a:p>
            <a:pPr lvl="1">
              <a:lnSpc>
                <a:spcPct val="150000"/>
              </a:lnSpc>
              <a:spcAft>
                <a:spcPts val="0"/>
              </a:spcAft>
              <a:buFont typeface="Arial" panose="020B0604020202020204" pitchFamily="34" charset="0"/>
              <a:buChar char="•"/>
            </a:pPr>
            <a:r>
              <a:rPr lang="en-US" sz="2000" b="1" dirty="0">
                <a:latin typeface="Tahoma" panose="020B0604030504040204" pitchFamily="34" charset="0"/>
                <a:ea typeface="Tahoma" panose="020B0604030504040204" pitchFamily="34" charset="0"/>
                <a:cs typeface="Tahoma" panose="020B0604030504040204" pitchFamily="34" charset="0"/>
              </a:rPr>
              <a:t>11 groups</a:t>
            </a:r>
          </a:p>
          <a:p>
            <a:pPr lvl="1">
              <a:lnSpc>
                <a:spcPct val="150000"/>
              </a:lnSpc>
              <a:spcAft>
                <a:spcPts val="0"/>
              </a:spcAft>
              <a:buFont typeface="Arial" panose="020B0604020202020204" pitchFamily="34" charset="0"/>
              <a:buChar char="•"/>
            </a:pPr>
            <a:r>
              <a:rPr lang="en-US" sz="2000" b="1" dirty="0">
                <a:latin typeface="Tahoma" panose="020B0604030504040204" pitchFamily="34" charset="0"/>
                <a:ea typeface="Tahoma" panose="020B0604030504040204" pitchFamily="34" charset="0"/>
                <a:cs typeface="Tahoma" panose="020B0604030504040204" pitchFamily="34" charset="0"/>
              </a:rPr>
              <a:t>Students regularly record the process into a shared Google document </a:t>
            </a:r>
          </a:p>
          <a:p>
            <a:pPr lvl="1">
              <a:lnSpc>
                <a:spcPct val="150000"/>
              </a:lnSpc>
              <a:spcAft>
                <a:spcPts val="0"/>
              </a:spcAft>
              <a:buFont typeface="Arial" panose="020B0604020202020204" pitchFamily="34" charset="0"/>
              <a:buChar char="•"/>
            </a:pPr>
            <a:r>
              <a:rPr lang="en-US" sz="2000" b="1" dirty="0">
                <a:latin typeface="Tahoma" panose="020B0604030504040204" pitchFamily="34" charset="0"/>
                <a:ea typeface="Tahoma" panose="020B0604030504040204" pitchFamily="34" charset="0"/>
                <a:cs typeface="Tahoma" panose="020B0604030504040204" pitchFamily="34" charset="0"/>
              </a:rPr>
              <a:t>Course instructors provide weekly consultation</a:t>
            </a:r>
          </a:p>
          <a:p>
            <a:pPr lvl="1">
              <a:lnSpc>
                <a:spcPct val="150000"/>
              </a:lnSpc>
              <a:spcAft>
                <a:spcPts val="0"/>
              </a:spcAft>
              <a:buFont typeface="Arial" panose="020B0604020202020204" pitchFamily="34" charset="0"/>
              <a:buChar char="•"/>
            </a:pPr>
            <a:r>
              <a:rPr lang="en-US" sz="2000" b="1" dirty="0">
                <a:latin typeface="Tahoma" panose="020B0604030504040204" pitchFamily="34" charset="0"/>
                <a:ea typeface="Tahoma" panose="020B0604030504040204" pitchFamily="34" charset="0"/>
                <a:cs typeface="Tahoma" panose="020B0604030504040204" pitchFamily="34" charset="0"/>
              </a:rPr>
              <a:t>Students implement their training with an authentic audience.</a:t>
            </a:r>
          </a:p>
        </p:txBody>
      </p:sp>
      <p:sp>
        <p:nvSpPr>
          <p:cNvPr id="4" name="Rectangle: Single Corner Snipped 3">
            <a:extLst>
              <a:ext uri="{FF2B5EF4-FFF2-40B4-BE49-F238E27FC236}">
                <a16:creationId xmlns:a16="http://schemas.microsoft.com/office/drawing/2014/main" id="{B55E9E05-6E73-4760-8D56-D8D49432D617}"/>
              </a:ext>
            </a:extLst>
          </p:cNvPr>
          <p:cNvSpPr/>
          <p:nvPr/>
        </p:nvSpPr>
        <p:spPr>
          <a:xfrm>
            <a:off x="0" y="377372"/>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AB49F322-1BA7-45E8-AB8B-7F7072F978F0}"/>
              </a:ext>
            </a:extLst>
          </p:cNvPr>
          <p:cNvSpPr txBox="1">
            <a:spLocks/>
          </p:cNvSpPr>
          <p:nvPr/>
        </p:nvSpPr>
        <p:spPr>
          <a:xfrm>
            <a:off x="641560" y="474219"/>
            <a:ext cx="5676229"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4400" dirty="0">
                <a:solidFill>
                  <a:schemeClr val="bg1"/>
                </a:solidFill>
                <a:latin typeface="Tahoma" panose="020B0604030504040204" pitchFamily="34" charset="0"/>
                <a:ea typeface="Tahoma" panose="020B0604030504040204" pitchFamily="34" charset="0"/>
                <a:cs typeface="Tahoma" panose="020B0604030504040204" pitchFamily="34" charset="0"/>
              </a:rPr>
              <a:t>Research Context</a:t>
            </a:r>
          </a:p>
        </p:txBody>
      </p:sp>
    </p:spTree>
    <p:extLst>
      <p:ext uri="{BB962C8B-B14F-4D97-AF65-F5344CB8AC3E}">
        <p14:creationId xmlns:p14="http://schemas.microsoft.com/office/powerpoint/2010/main" val="1587939698"/>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463314" y="1780032"/>
            <a:ext cx="7860879" cy="3846225"/>
          </a:xfrm>
        </p:spPr>
        <p:txBody>
          <a:bodyPr>
            <a:noAutofit/>
          </a:bodyPr>
          <a:lstStyle/>
          <a:p>
            <a:pPr marL="457200" lvl="1" indent="0">
              <a:lnSpc>
                <a:spcPct val="200000"/>
              </a:lnSpc>
              <a:spcAft>
                <a:spcPts val="0"/>
              </a:spcAft>
              <a:buNone/>
            </a:pPr>
            <a:r>
              <a:rPr lang="en-US" sz="2400" dirty="0">
                <a:latin typeface="Tahoma" panose="020B0604030504040204" pitchFamily="34" charset="0"/>
                <a:ea typeface="Tahoma" panose="020B0604030504040204" pitchFamily="34" charset="0"/>
                <a:cs typeface="Tahoma" panose="020B0604030504040204" pitchFamily="34" charset="0"/>
              </a:rPr>
              <a:t>A </a:t>
            </a:r>
            <a:r>
              <a:rPr lang="en-US" sz="2400" b="1" dirty="0">
                <a:latin typeface="Tahoma" panose="020B0604030504040204" pitchFamily="34" charset="0"/>
                <a:ea typeface="Tahoma" panose="020B0604030504040204" pitchFamily="34" charset="0"/>
                <a:cs typeface="Tahoma" panose="020B0604030504040204" pitchFamily="34" charset="0"/>
              </a:rPr>
              <a:t>qualitative case study design </a:t>
            </a:r>
            <a:r>
              <a:rPr lang="en-US" sz="2400" dirty="0">
                <a:latin typeface="Tahoma" panose="020B0604030504040204" pitchFamily="34" charset="0"/>
                <a:ea typeface="Tahoma" panose="020B0604030504040204" pitchFamily="34" charset="0"/>
                <a:cs typeface="Tahoma" panose="020B0604030504040204" pitchFamily="34" charset="0"/>
              </a:rPr>
              <a:t>was followed in order to empirically analyze persons, events, decisions, and projects within a real-live context (Thomas, 2011; Yin, 1994). </a:t>
            </a:r>
          </a:p>
        </p:txBody>
      </p:sp>
      <p:sp>
        <p:nvSpPr>
          <p:cNvPr id="4" name="Rectangle: Single Corner Snipped 3">
            <a:extLst>
              <a:ext uri="{FF2B5EF4-FFF2-40B4-BE49-F238E27FC236}">
                <a16:creationId xmlns:a16="http://schemas.microsoft.com/office/drawing/2014/main" id="{4D7B7DC0-7E05-4D17-B717-364BB20725CE}"/>
              </a:ext>
            </a:extLst>
          </p:cNvPr>
          <p:cNvSpPr/>
          <p:nvPr/>
        </p:nvSpPr>
        <p:spPr>
          <a:xfrm>
            <a:off x="0" y="377372"/>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50A2EF9C-6521-47CF-B603-3516A638A186}"/>
              </a:ext>
            </a:extLst>
          </p:cNvPr>
          <p:cNvSpPr txBox="1">
            <a:spLocks/>
          </p:cNvSpPr>
          <p:nvPr/>
        </p:nvSpPr>
        <p:spPr>
          <a:xfrm>
            <a:off x="641560" y="474219"/>
            <a:ext cx="5676229"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4400" dirty="0">
                <a:solidFill>
                  <a:schemeClr val="bg1"/>
                </a:solidFill>
                <a:latin typeface="Tahoma" panose="020B0604030504040204" pitchFamily="34" charset="0"/>
                <a:ea typeface="Tahoma" panose="020B0604030504040204" pitchFamily="34" charset="0"/>
                <a:cs typeface="Tahoma" panose="020B0604030504040204" pitchFamily="34" charset="0"/>
              </a:rPr>
              <a:t>Research Method</a:t>
            </a:r>
          </a:p>
        </p:txBody>
      </p:sp>
    </p:spTree>
    <p:extLst>
      <p:ext uri="{BB962C8B-B14F-4D97-AF65-F5344CB8AC3E}">
        <p14:creationId xmlns:p14="http://schemas.microsoft.com/office/powerpoint/2010/main" val="1099660191"/>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716486" y="2142525"/>
            <a:ext cx="5580283" cy="1157828"/>
          </a:xfrm>
        </p:spPr>
        <p:txBody>
          <a:bodyPr>
            <a:noAutofit/>
          </a:bodyPr>
          <a:lstStyle/>
          <a:p>
            <a:pPr marL="457200" lvl="1" indent="0">
              <a:lnSpc>
                <a:spcPct val="200000"/>
              </a:lnSpc>
              <a:spcAft>
                <a:spcPts val="0"/>
              </a:spcAft>
              <a:buNone/>
            </a:pPr>
            <a:r>
              <a:rPr lang="en-US" sz="2400" b="1" dirty="0">
                <a:latin typeface="Tahoma" panose="020B0604030504040204" pitchFamily="34" charset="0"/>
                <a:ea typeface="Tahoma" panose="020B0604030504040204" pitchFamily="34" charset="0"/>
                <a:cs typeface="Tahoma" panose="020B0604030504040204" pitchFamily="34" charset="0"/>
              </a:rPr>
              <a:t>Semi-structured interviews (6)</a:t>
            </a:r>
          </a:p>
          <a:p>
            <a:pPr marL="457200" lvl="1" indent="0">
              <a:spcAft>
                <a:spcPts val="0"/>
              </a:spcAft>
              <a:buNone/>
            </a:pPr>
            <a:endParaRPr lang="en-US" sz="2400" dirty="0">
              <a:latin typeface="Tahoma" panose="020B0604030504040204" pitchFamily="34" charset="0"/>
              <a:ea typeface="Tahoma" panose="020B0604030504040204" pitchFamily="34" charset="0"/>
              <a:cs typeface="Tahoma" panose="020B0604030504040204" pitchFamily="34" charset="0"/>
            </a:endParaRPr>
          </a:p>
        </p:txBody>
      </p:sp>
      <p:sp>
        <p:nvSpPr>
          <p:cNvPr id="4" name="Rectangle: Single Corner Snipped 3">
            <a:extLst>
              <a:ext uri="{FF2B5EF4-FFF2-40B4-BE49-F238E27FC236}">
                <a16:creationId xmlns:a16="http://schemas.microsoft.com/office/drawing/2014/main" id="{DA5897FF-F4C8-462A-A9FE-866B71FAA77A}"/>
              </a:ext>
            </a:extLst>
          </p:cNvPr>
          <p:cNvSpPr/>
          <p:nvPr/>
        </p:nvSpPr>
        <p:spPr>
          <a:xfrm>
            <a:off x="0" y="377372"/>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DA498E1D-82EF-4319-8735-E7EB592359A1}"/>
              </a:ext>
            </a:extLst>
          </p:cNvPr>
          <p:cNvSpPr txBox="1">
            <a:spLocks/>
          </p:cNvSpPr>
          <p:nvPr/>
        </p:nvSpPr>
        <p:spPr>
          <a:xfrm>
            <a:off x="641560" y="474219"/>
            <a:ext cx="5676229"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4400" dirty="0">
                <a:solidFill>
                  <a:schemeClr val="bg1"/>
                </a:solidFill>
                <a:latin typeface="Tahoma" panose="020B0604030504040204" pitchFamily="34" charset="0"/>
                <a:ea typeface="Tahoma" panose="020B0604030504040204" pitchFamily="34" charset="0"/>
                <a:cs typeface="Tahoma" panose="020B0604030504040204" pitchFamily="34" charset="0"/>
              </a:rPr>
              <a:t>Data Collection</a:t>
            </a:r>
          </a:p>
        </p:txBody>
      </p:sp>
      <p:pic>
        <p:nvPicPr>
          <p:cNvPr id="9" name="Picture 8">
            <a:extLst>
              <a:ext uri="{FF2B5EF4-FFF2-40B4-BE49-F238E27FC236}">
                <a16:creationId xmlns:a16="http://schemas.microsoft.com/office/drawing/2014/main" id="{31CB3FAE-B4A0-4667-8CAB-06BF22F124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50133" y="1113125"/>
            <a:ext cx="2199237" cy="2199237"/>
          </a:xfrm>
          <a:prstGeom prst="rect">
            <a:avLst/>
          </a:prstGeom>
        </p:spPr>
      </p:pic>
      <p:pic>
        <p:nvPicPr>
          <p:cNvPr id="11" name="Picture 10">
            <a:extLst>
              <a:ext uri="{FF2B5EF4-FFF2-40B4-BE49-F238E27FC236}">
                <a16:creationId xmlns:a16="http://schemas.microsoft.com/office/drawing/2014/main" id="{6D380BF2-B715-4073-BC17-346413E1EEE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26031" y="3821653"/>
            <a:ext cx="1739900" cy="1739900"/>
          </a:xfrm>
          <a:prstGeom prst="rect">
            <a:avLst/>
          </a:prstGeom>
        </p:spPr>
      </p:pic>
      <p:sp>
        <p:nvSpPr>
          <p:cNvPr id="12" name="Rectangle 11">
            <a:extLst>
              <a:ext uri="{FF2B5EF4-FFF2-40B4-BE49-F238E27FC236}">
                <a16:creationId xmlns:a16="http://schemas.microsoft.com/office/drawing/2014/main" id="{70506C22-8465-450A-A97B-20AF6F63B8A2}"/>
              </a:ext>
            </a:extLst>
          </p:cNvPr>
          <p:cNvSpPr/>
          <p:nvPr/>
        </p:nvSpPr>
        <p:spPr>
          <a:xfrm>
            <a:off x="641560" y="4455243"/>
            <a:ext cx="6718091" cy="709490"/>
          </a:xfrm>
          <a:prstGeom prst="rect">
            <a:avLst/>
          </a:prstGeom>
        </p:spPr>
        <p:txBody>
          <a:bodyPr wrap="square">
            <a:spAutoFit/>
          </a:bodyPr>
          <a:lstStyle/>
          <a:p>
            <a:pPr lvl="1">
              <a:lnSpc>
                <a:spcPct val="200000"/>
              </a:lnSpc>
            </a:pPr>
            <a:r>
              <a:rPr lang="en-US" sz="2400" b="1" dirty="0">
                <a:solidFill>
                  <a:srgbClr val="404041"/>
                </a:solidFill>
                <a:latin typeface="Tahoma" panose="020B0604030504040204" pitchFamily="34" charset="0"/>
                <a:ea typeface="Tahoma" panose="020B0604030504040204" pitchFamily="34" charset="0"/>
                <a:cs typeface="Tahoma" panose="020B0604030504040204" pitchFamily="34" charset="0"/>
              </a:rPr>
              <a:t>Document analyses (11 training plans</a:t>
            </a:r>
            <a:r>
              <a:rPr lang="en-US" sz="2400" b="1"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564952818"/>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463315" y="1780032"/>
            <a:ext cx="7686386" cy="3846225"/>
          </a:xfrm>
        </p:spPr>
        <p:txBody>
          <a:bodyPr>
            <a:noAutofit/>
          </a:bodyPr>
          <a:lstStyle/>
          <a:p>
            <a:pPr lvl="1">
              <a:lnSpc>
                <a:spcPct val="200000"/>
              </a:lnSpc>
              <a:spcAft>
                <a:spcPts val="0"/>
              </a:spcAft>
              <a:buFont typeface="Arial" panose="020B0604020202020204" pitchFamily="34" charset="0"/>
              <a:buChar char="•"/>
            </a:pPr>
            <a:r>
              <a:rPr lang="en-US" sz="2000" b="1" dirty="0">
                <a:solidFill>
                  <a:schemeClr val="tx1"/>
                </a:solidFill>
                <a:latin typeface="Tahoma" panose="020B0604030504040204" pitchFamily="34" charset="0"/>
                <a:ea typeface="Tahoma" panose="020B0604030504040204" pitchFamily="34" charset="0"/>
                <a:cs typeface="Tahoma" panose="020B0604030504040204" pitchFamily="34" charset="0"/>
              </a:rPr>
              <a:t>Transcribe interviews verbatim</a:t>
            </a:r>
          </a:p>
          <a:p>
            <a:pPr lvl="1">
              <a:lnSpc>
                <a:spcPct val="200000"/>
              </a:lnSpc>
              <a:spcAft>
                <a:spcPts val="0"/>
              </a:spcAft>
              <a:buFont typeface="Arial" panose="020B0604020202020204" pitchFamily="34" charset="0"/>
              <a:buChar char="•"/>
            </a:pPr>
            <a:r>
              <a:rPr lang="en-US" sz="2000" b="1" dirty="0">
                <a:solidFill>
                  <a:schemeClr val="tx1"/>
                </a:solidFill>
                <a:latin typeface="Tahoma" panose="020B0604030504040204" pitchFamily="34" charset="0"/>
                <a:ea typeface="Tahoma" panose="020B0604030504040204" pitchFamily="34" charset="0"/>
                <a:cs typeface="Tahoma" panose="020B0604030504040204" pitchFamily="34" charset="0"/>
              </a:rPr>
              <a:t>Two researchers co-analyzed the interviews and training plans using </a:t>
            </a:r>
            <a:r>
              <a:rPr lang="en-US" sz="2000" b="1" dirty="0">
                <a:solidFill>
                  <a:srgbClr val="C00000"/>
                </a:solidFill>
                <a:latin typeface="Tahoma" panose="020B0604030504040204" pitchFamily="34" charset="0"/>
                <a:ea typeface="Tahoma" panose="020B0604030504040204" pitchFamily="34" charset="0"/>
                <a:cs typeface="Tahoma" panose="020B0604030504040204" pitchFamily="34" charset="0"/>
              </a:rPr>
              <a:t>content analysis </a:t>
            </a:r>
            <a:r>
              <a:rPr lang="en-US" sz="2000" b="1" dirty="0">
                <a:solidFill>
                  <a:schemeClr val="tx1"/>
                </a:solidFill>
                <a:latin typeface="Tahoma" panose="020B0604030504040204" pitchFamily="34" charset="0"/>
                <a:ea typeface="Tahoma" panose="020B0604030504040204" pitchFamily="34" charset="0"/>
                <a:cs typeface="Tahoma" panose="020B0604030504040204" pitchFamily="34" charset="0"/>
              </a:rPr>
              <a:t>to make valid and replicable inferences from verbal, visual, or written data (</a:t>
            </a:r>
            <a:r>
              <a:rPr lang="en-US" sz="2000" b="1" dirty="0" err="1">
                <a:solidFill>
                  <a:schemeClr val="tx1"/>
                </a:solidFill>
                <a:latin typeface="Tahoma" panose="020B0604030504040204" pitchFamily="34" charset="0"/>
                <a:ea typeface="Tahoma" panose="020B0604030504040204" pitchFamily="34" charset="0"/>
                <a:cs typeface="Tahoma" panose="020B0604030504040204" pitchFamily="34" charset="0"/>
              </a:rPr>
              <a:t>Downe-Wambolt</a:t>
            </a:r>
            <a:r>
              <a:rPr lang="en-US" sz="2000" b="1" dirty="0">
                <a:solidFill>
                  <a:schemeClr val="tx1"/>
                </a:solidFill>
                <a:latin typeface="Tahoma" panose="020B0604030504040204" pitchFamily="34" charset="0"/>
                <a:ea typeface="Tahoma" panose="020B0604030504040204" pitchFamily="34" charset="0"/>
                <a:cs typeface="Tahoma" panose="020B0604030504040204" pitchFamily="34" charset="0"/>
              </a:rPr>
              <a:t>, 1992). </a:t>
            </a:r>
          </a:p>
          <a:p>
            <a:pPr lvl="1">
              <a:lnSpc>
                <a:spcPct val="200000"/>
              </a:lnSpc>
              <a:spcAft>
                <a:spcPts val="0"/>
              </a:spcAft>
              <a:buFont typeface="Arial" panose="020B0604020202020204" pitchFamily="34" charset="0"/>
              <a:buChar char="•"/>
            </a:pP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4" name="Rectangle: Single Corner Snipped 3">
            <a:extLst>
              <a:ext uri="{FF2B5EF4-FFF2-40B4-BE49-F238E27FC236}">
                <a16:creationId xmlns:a16="http://schemas.microsoft.com/office/drawing/2014/main" id="{9149F374-6F45-4140-A2A8-D5191DBE4DFC}"/>
              </a:ext>
            </a:extLst>
          </p:cNvPr>
          <p:cNvSpPr/>
          <p:nvPr/>
        </p:nvSpPr>
        <p:spPr>
          <a:xfrm>
            <a:off x="0" y="377372"/>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09755503-0FE2-4F65-9C01-99F1C000B536}"/>
              </a:ext>
            </a:extLst>
          </p:cNvPr>
          <p:cNvSpPr txBox="1">
            <a:spLocks/>
          </p:cNvSpPr>
          <p:nvPr/>
        </p:nvSpPr>
        <p:spPr>
          <a:xfrm>
            <a:off x="641560" y="474219"/>
            <a:ext cx="5676229"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4400" dirty="0">
                <a:solidFill>
                  <a:schemeClr val="bg1"/>
                </a:solidFill>
                <a:latin typeface="Tahoma" panose="020B0604030504040204" pitchFamily="34" charset="0"/>
                <a:ea typeface="Tahoma" panose="020B0604030504040204" pitchFamily="34" charset="0"/>
                <a:cs typeface="Tahoma" panose="020B0604030504040204" pitchFamily="34" charset="0"/>
              </a:rPr>
              <a:t>Data Analysis</a:t>
            </a:r>
          </a:p>
        </p:txBody>
      </p:sp>
    </p:spTree>
    <p:extLst>
      <p:ext uri="{BB962C8B-B14F-4D97-AF65-F5344CB8AC3E}">
        <p14:creationId xmlns:p14="http://schemas.microsoft.com/office/powerpoint/2010/main" val="713604218"/>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E52BE-193A-46DA-8839-95769CD1362D}"/>
              </a:ext>
            </a:extLst>
          </p:cNvPr>
          <p:cNvSpPr>
            <a:spLocks noGrp="1"/>
          </p:cNvSpPr>
          <p:nvPr>
            <p:ph type="title"/>
          </p:nvPr>
        </p:nvSpPr>
        <p:spPr>
          <a:xfrm>
            <a:off x="537513" y="718811"/>
            <a:ext cx="7940661" cy="2051022"/>
          </a:xfrm>
        </p:spPr>
        <p:txBody>
          <a:bodyPr/>
          <a:lstStyle/>
          <a:p>
            <a:pPr algn="ctr"/>
            <a:r>
              <a:rPr lang="en-US" sz="6000" dirty="0"/>
              <a:t>Results</a:t>
            </a:r>
          </a:p>
        </p:txBody>
      </p:sp>
      <p:pic>
        <p:nvPicPr>
          <p:cNvPr id="4" name="Picture 3">
            <a:extLst>
              <a:ext uri="{FF2B5EF4-FFF2-40B4-BE49-F238E27FC236}">
                <a16:creationId xmlns:a16="http://schemas.microsoft.com/office/drawing/2014/main" id="{06AA5094-29F4-412B-A431-23407C974E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0649" y="2672179"/>
            <a:ext cx="7877809" cy="4185821"/>
          </a:xfrm>
          <a:prstGeom prst="rect">
            <a:avLst/>
          </a:prstGeom>
        </p:spPr>
      </p:pic>
    </p:spTree>
    <p:extLst>
      <p:ext uri="{BB962C8B-B14F-4D97-AF65-F5344CB8AC3E}">
        <p14:creationId xmlns:p14="http://schemas.microsoft.com/office/powerpoint/2010/main" val="2151540598"/>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470571" y="1505887"/>
            <a:ext cx="7847806" cy="3846225"/>
          </a:xfrm>
        </p:spPr>
        <p:txBody>
          <a:bodyPr>
            <a:noAutofit/>
          </a:bodyPr>
          <a:lstStyle/>
          <a:p>
            <a:pPr lvl="1">
              <a:lnSpc>
                <a:spcPct val="200000"/>
              </a:lnSpc>
              <a:spcAft>
                <a:spcPts val="0"/>
              </a:spcAft>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Personal experiences</a:t>
            </a:r>
          </a:p>
          <a:p>
            <a:pPr lvl="1">
              <a:lnSpc>
                <a:spcPct val="200000"/>
              </a:lnSpc>
              <a:spcAft>
                <a:spcPts val="0"/>
              </a:spcAft>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The common issues </a:t>
            </a:r>
          </a:p>
          <a:p>
            <a:pPr lvl="1">
              <a:lnSpc>
                <a:spcPct val="200000"/>
              </a:lnSpc>
              <a:spcAft>
                <a:spcPts val="0"/>
              </a:spcAft>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Academic readings </a:t>
            </a:r>
          </a:p>
          <a:p>
            <a:pPr lvl="1">
              <a:lnSpc>
                <a:spcPct val="200000"/>
              </a:lnSpc>
              <a:spcAft>
                <a:spcPts val="0"/>
              </a:spcAft>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Desire to raise awareness</a:t>
            </a:r>
          </a:p>
          <a:p>
            <a:pPr lvl="1">
              <a:spcAft>
                <a:spcPts val="0"/>
              </a:spcAft>
              <a:buFont typeface="Arial" panose="020B0604020202020204" pitchFamily="34" charset="0"/>
              <a:buChar char="•"/>
            </a:pP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4" name="Rectangle: Single Corner Snipped 3">
            <a:extLst>
              <a:ext uri="{FF2B5EF4-FFF2-40B4-BE49-F238E27FC236}">
                <a16:creationId xmlns:a16="http://schemas.microsoft.com/office/drawing/2014/main" id="{DB056314-36BD-4D31-8E8F-6F51A5A30D6F}"/>
              </a:ext>
            </a:extLst>
          </p:cNvPr>
          <p:cNvSpPr/>
          <p:nvPr/>
        </p:nvSpPr>
        <p:spPr>
          <a:xfrm>
            <a:off x="0" y="377372"/>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65944928-1135-4C3E-B2DF-A7C976C6C2A3}"/>
              </a:ext>
            </a:extLst>
          </p:cNvPr>
          <p:cNvSpPr txBox="1">
            <a:spLocks/>
          </p:cNvSpPr>
          <p:nvPr/>
        </p:nvSpPr>
        <p:spPr>
          <a:xfrm>
            <a:off x="235160" y="474219"/>
            <a:ext cx="6368840"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3200" dirty="0">
                <a:solidFill>
                  <a:schemeClr val="bg1"/>
                </a:solidFill>
                <a:latin typeface="Tahoma" panose="020B0604030504040204" pitchFamily="34" charset="0"/>
                <a:ea typeface="Tahoma" panose="020B0604030504040204" pitchFamily="34" charset="0"/>
                <a:cs typeface="Tahoma" panose="020B0604030504040204" pitchFamily="34" charset="0"/>
              </a:rPr>
              <a:t>RQ1: Frame Design Problem</a:t>
            </a:r>
          </a:p>
        </p:txBody>
      </p:sp>
    </p:spTree>
    <p:extLst>
      <p:ext uri="{BB962C8B-B14F-4D97-AF65-F5344CB8AC3E}">
        <p14:creationId xmlns:p14="http://schemas.microsoft.com/office/powerpoint/2010/main" val="4157641440"/>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E52BE-193A-46DA-8839-95769CD1362D}"/>
              </a:ext>
            </a:extLst>
          </p:cNvPr>
          <p:cNvSpPr>
            <a:spLocks noGrp="1"/>
          </p:cNvSpPr>
          <p:nvPr>
            <p:ph type="title"/>
          </p:nvPr>
        </p:nvSpPr>
        <p:spPr>
          <a:xfrm>
            <a:off x="805759" y="704894"/>
            <a:ext cx="7857018" cy="1521712"/>
          </a:xfrm>
        </p:spPr>
        <p:txBody>
          <a:bodyPr/>
          <a:lstStyle/>
          <a:p>
            <a:pPr algn="ctr"/>
            <a:r>
              <a:rPr lang="en-US" sz="8000" dirty="0"/>
              <a:t>Background</a:t>
            </a:r>
            <a:endParaRPr lang="en-US" sz="8800" dirty="0"/>
          </a:p>
        </p:txBody>
      </p:sp>
      <p:pic>
        <p:nvPicPr>
          <p:cNvPr id="3" name="Picture 2">
            <a:extLst>
              <a:ext uri="{FF2B5EF4-FFF2-40B4-BE49-F238E27FC236}">
                <a16:creationId xmlns:a16="http://schemas.microsoft.com/office/drawing/2014/main" id="{2D348BDE-0FC2-4319-9C9C-252C916416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9514" y="2867168"/>
            <a:ext cx="7084972" cy="3990832"/>
          </a:xfrm>
          <a:prstGeom prst="rect">
            <a:avLst/>
          </a:prstGeom>
        </p:spPr>
      </p:pic>
    </p:spTree>
    <p:extLst>
      <p:ext uri="{BB962C8B-B14F-4D97-AF65-F5344CB8AC3E}">
        <p14:creationId xmlns:p14="http://schemas.microsoft.com/office/powerpoint/2010/main" val="1951821884"/>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235160" y="1591347"/>
            <a:ext cx="7914290" cy="3846225"/>
          </a:xfrm>
        </p:spPr>
        <p:txBody>
          <a:bodyPr>
            <a:noAutofit/>
          </a:bodyPr>
          <a:lstStyle/>
          <a:p>
            <a:pPr marL="457200" lvl="1" indent="0">
              <a:lnSpc>
                <a:spcPct val="150000"/>
              </a:lnSpc>
              <a:spcAft>
                <a:spcPts val="0"/>
              </a:spcAft>
              <a:buNone/>
            </a:pPr>
            <a:r>
              <a:rPr lang="en-US" sz="2000" b="1" dirty="0">
                <a:latin typeface="Tahoma" panose="020B0604030504040204" pitchFamily="34" charset="0"/>
                <a:ea typeface="Tahoma" panose="020B0604030504040204" pitchFamily="34" charset="0"/>
                <a:cs typeface="Tahoma" panose="020B0604030504040204" pitchFamily="34" charset="0"/>
              </a:rPr>
              <a:t>The common issues, concerns with the impact of the problem on the public at large. For example:</a:t>
            </a:r>
          </a:p>
          <a:p>
            <a:pPr marL="857250" lvl="2" indent="0" algn="just">
              <a:lnSpc>
                <a:spcPct val="150000"/>
              </a:lnSpc>
              <a:spcAft>
                <a:spcPts val="0"/>
              </a:spcAft>
              <a:buNone/>
            </a:pPr>
            <a:r>
              <a:rPr lang="en-US" sz="2000" dirty="0">
                <a:latin typeface="Tahoma" panose="020B0604030504040204" pitchFamily="34" charset="0"/>
                <a:ea typeface="Tahoma" panose="020B0604030504040204" pitchFamily="34" charset="0"/>
                <a:cs typeface="Tahoma" panose="020B0604030504040204" pitchFamily="34" charset="0"/>
              </a:rPr>
              <a:t>“We selected time management as our group topic because it is relevant to everyone. As Community Health majors, we strongly believe that attaining well balanced time management skills is one of the most important keys to a healthy lifestyle.”</a:t>
            </a:r>
          </a:p>
          <a:p>
            <a:pPr lvl="1">
              <a:spcAft>
                <a:spcPts val="0"/>
              </a:spcAft>
              <a:buFont typeface="Arial" panose="020B0604020202020204" pitchFamily="34" charset="0"/>
              <a:buChar char="•"/>
            </a:pPr>
            <a:endParaRPr lang="en-US" sz="2000" b="1" dirty="0">
              <a:latin typeface="Tahoma" panose="020B0604030504040204" pitchFamily="34" charset="0"/>
              <a:ea typeface="Tahoma" panose="020B0604030504040204" pitchFamily="34" charset="0"/>
              <a:cs typeface="Tahoma" panose="020B0604030504040204" pitchFamily="34" charset="0"/>
            </a:endParaRPr>
          </a:p>
        </p:txBody>
      </p:sp>
      <p:sp>
        <p:nvSpPr>
          <p:cNvPr id="4" name="Rectangle: Single Corner Snipped 3">
            <a:extLst>
              <a:ext uri="{FF2B5EF4-FFF2-40B4-BE49-F238E27FC236}">
                <a16:creationId xmlns:a16="http://schemas.microsoft.com/office/drawing/2014/main" id="{4D2D73EB-F501-4418-A31A-67B27485CB02}"/>
              </a:ext>
            </a:extLst>
          </p:cNvPr>
          <p:cNvSpPr/>
          <p:nvPr/>
        </p:nvSpPr>
        <p:spPr>
          <a:xfrm>
            <a:off x="0" y="377372"/>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189D1C0D-F272-468C-BDAB-CF063B1B6EE5}"/>
              </a:ext>
            </a:extLst>
          </p:cNvPr>
          <p:cNvSpPr txBox="1">
            <a:spLocks/>
          </p:cNvSpPr>
          <p:nvPr/>
        </p:nvSpPr>
        <p:spPr>
          <a:xfrm>
            <a:off x="235160" y="474219"/>
            <a:ext cx="6368840"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3200" dirty="0">
                <a:solidFill>
                  <a:schemeClr val="bg1"/>
                </a:solidFill>
                <a:latin typeface="Tahoma" panose="020B0604030504040204" pitchFamily="34" charset="0"/>
                <a:ea typeface="Tahoma" panose="020B0604030504040204" pitchFamily="34" charset="0"/>
                <a:cs typeface="Tahoma" panose="020B0604030504040204" pitchFamily="34" charset="0"/>
              </a:rPr>
              <a:t>RQ1: Frame Design Problem</a:t>
            </a:r>
          </a:p>
        </p:txBody>
      </p:sp>
    </p:spTree>
    <p:extLst>
      <p:ext uri="{BB962C8B-B14F-4D97-AF65-F5344CB8AC3E}">
        <p14:creationId xmlns:p14="http://schemas.microsoft.com/office/powerpoint/2010/main" val="4174208890"/>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390742" y="1823575"/>
            <a:ext cx="7497772" cy="3846225"/>
          </a:xfrm>
        </p:spPr>
        <p:txBody>
          <a:bodyPr>
            <a:noAutofit/>
          </a:bodyPr>
          <a:lstStyle/>
          <a:p>
            <a:pPr marL="457200" lvl="1" indent="0">
              <a:lnSpc>
                <a:spcPct val="150000"/>
              </a:lnSpc>
              <a:spcAft>
                <a:spcPts val="0"/>
              </a:spcAft>
              <a:buNone/>
            </a:pPr>
            <a:r>
              <a:rPr lang="en-US" sz="2000" dirty="0">
                <a:latin typeface="Tahoma" panose="020B0604030504040204" pitchFamily="34" charset="0"/>
                <a:ea typeface="Tahoma" panose="020B0604030504040204" pitchFamily="34" charset="0"/>
                <a:cs typeface="Tahoma" panose="020B0604030504040204" pitchFamily="34" charset="0"/>
              </a:rPr>
              <a:t>The </a:t>
            </a:r>
            <a:r>
              <a:rPr lang="en-US" sz="2000" b="1" dirty="0">
                <a:latin typeface="Tahoma" panose="020B0604030504040204" pitchFamily="34" charset="0"/>
                <a:ea typeface="Tahoma" panose="020B0604030504040204" pitchFamily="34" charset="0"/>
                <a:cs typeface="Tahoma" panose="020B0604030504040204" pitchFamily="34" charset="0"/>
              </a:rPr>
              <a:t>learning activities </a:t>
            </a:r>
            <a:r>
              <a:rPr lang="en-US" sz="2000" dirty="0">
                <a:latin typeface="Tahoma" panose="020B0604030504040204" pitchFamily="34" charset="0"/>
                <a:ea typeface="Tahoma" panose="020B0604030504040204" pitchFamily="34" charset="0"/>
                <a:cs typeface="Tahoma" panose="020B0604030504040204" pitchFamily="34" charset="0"/>
              </a:rPr>
              <a:t>in the MOOC include presentation with Prezi, PowerPoint, video, demo, hands on activities, group discussion, peer feedback, game, teach back, and ice breaker. </a:t>
            </a:r>
          </a:p>
          <a:p>
            <a:pPr marL="457200" lvl="1" indent="0">
              <a:lnSpc>
                <a:spcPct val="150000"/>
              </a:lnSpc>
              <a:spcAft>
                <a:spcPts val="0"/>
              </a:spcAft>
              <a:buNone/>
            </a:pPr>
            <a:r>
              <a:rPr lang="en-US" sz="2000" dirty="0">
                <a:latin typeface="Tahoma" panose="020B0604030504040204" pitchFamily="34" charset="0"/>
                <a:ea typeface="Tahoma" panose="020B0604030504040204" pitchFamily="34" charset="0"/>
                <a:cs typeface="Tahoma" panose="020B0604030504040204" pitchFamily="34" charset="0"/>
              </a:rPr>
              <a:t>For example, one interviewee mentioned they used PowerPoint to present: “so we had a PowerPoint to show them. In the power point we just gave them more information on what meditation is like.” </a:t>
            </a:r>
          </a:p>
        </p:txBody>
      </p:sp>
      <p:sp>
        <p:nvSpPr>
          <p:cNvPr id="4" name="Rectangle: Single Corner Snipped 3">
            <a:extLst>
              <a:ext uri="{FF2B5EF4-FFF2-40B4-BE49-F238E27FC236}">
                <a16:creationId xmlns:a16="http://schemas.microsoft.com/office/drawing/2014/main" id="{C8329CB2-05A4-4FD1-8654-87CE45AAEAA9}"/>
              </a:ext>
            </a:extLst>
          </p:cNvPr>
          <p:cNvSpPr/>
          <p:nvPr/>
        </p:nvSpPr>
        <p:spPr>
          <a:xfrm>
            <a:off x="-1" y="377372"/>
            <a:ext cx="734422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61C251FB-5314-4882-A854-F834E1842F3C}"/>
              </a:ext>
            </a:extLst>
          </p:cNvPr>
          <p:cNvSpPr txBox="1">
            <a:spLocks/>
          </p:cNvSpPr>
          <p:nvPr/>
        </p:nvSpPr>
        <p:spPr>
          <a:xfrm>
            <a:off x="390742" y="474219"/>
            <a:ext cx="6699487"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2400" dirty="0">
                <a:solidFill>
                  <a:schemeClr val="bg1"/>
                </a:solidFill>
                <a:latin typeface="Tahoma" panose="020B0604030504040204" pitchFamily="34" charset="0"/>
                <a:ea typeface="Tahoma" panose="020B0604030504040204" pitchFamily="34" charset="0"/>
                <a:cs typeface="Tahoma" panose="020B0604030504040204" pitchFamily="34" charset="0"/>
              </a:rPr>
              <a:t>RQ2: Design Learning Activities and </a:t>
            </a:r>
          </a:p>
          <a:p>
            <a:r>
              <a:rPr lang="en-US" sz="2400" dirty="0">
                <a:solidFill>
                  <a:schemeClr val="bg1"/>
                </a:solidFill>
                <a:latin typeface="Tahoma" panose="020B0604030504040204" pitchFamily="34" charset="0"/>
                <a:ea typeface="Tahoma" panose="020B0604030504040204" pitchFamily="34" charset="0"/>
                <a:cs typeface="Tahoma" panose="020B0604030504040204" pitchFamily="34" charset="0"/>
              </a:rPr>
              <a:t>Assessment Methods</a:t>
            </a:r>
          </a:p>
        </p:txBody>
      </p:sp>
    </p:spTree>
    <p:extLst>
      <p:ext uri="{BB962C8B-B14F-4D97-AF65-F5344CB8AC3E}">
        <p14:creationId xmlns:p14="http://schemas.microsoft.com/office/powerpoint/2010/main" val="3291779065"/>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463314" y="1780032"/>
            <a:ext cx="8365376" cy="3846225"/>
          </a:xfrm>
        </p:spPr>
        <p:txBody>
          <a:bodyPr>
            <a:noAutofit/>
          </a:bodyPr>
          <a:lstStyle/>
          <a:p>
            <a:pPr marL="457200" lvl="1" indent="0">
              <a:lnSpc>
                <a:spcPct val="150000"/>
              </a:lnSpc>
              <a:spcAft>
                <a:spcPts val="0"/>
              </a:spcAft>
              <a:buNone/>
            </a:pPr>
            <a:r>
              <a:rPr lang="en-US" sz="2000" b="1" dirty="0">
                <a:latin typeface="Tahoma" panose="020B0604030504040204" pitchFamily="34" charset="0"/>
                <a:ea typeface="Tahoma" panose="020B0604030504040204" pitchFamily="34" charset="0"/>
                <a:cs typeface="Tahoma" panose="020B0604030504040204" pitchFamily="34" charset="0"/>
              </a:rPr>
              <a:t>Interviewee also mentioned they used hands on activity to let students practice. </a:t>
            </a:r>
          </a:p>
          <a:p>
            <a:pPr marL="857250" lvl="2" indent="0" algn="just">
              <a:lnSpc>
                <a:spcPct val="150000"/>
              </a:lnSpc>
              <a:spcAft>
                <a:spcPts val="0"/>
              </a:spcAft>
              <a:buNone/>
            </a:pPr>
            <a:r>
              <a:rPr lang="en-US" sz="2000" dirty="0">
                <a:latin typeface="Tahoma" panose="020B0604030504040204" pitchFamily="34" charset="0"/>
                <a:ea typeface="Tahoma" panose="020B0604030504040204" pitchFamily="34" charset="0"/>
                <a:cs typeface="Tahoma" panose="020B0604030504040204" pitchFamily="34" charset="0"/>
              </a:rPr>
              <a:t>“At the end of our PowerPoint we had a video, like a five minute meditation video, and something like meditating. We cut the lights off. And we meditated. So we got to have a meditation instead of just telling them, like this is what you do. We actually gave them example. We practiced it together.”</a:t>
            </a:r>
          </a:p>
        </p:txBody>
      </p:sp>
      <p:sp>
        <p:nvSpPr>
          <p:cNvPr id="4" name="Rectangle: Single Corner Snipped 3">
            <a:extLst>
              <a:ext uri="{FF2B5EF4-FFF2-40B4-BE49-F238E27FC236}">
                <a16:creationId xmlns:a16="http://schemas.microsoft.com/office/drawing/2014/main" id="{E54D13D0-89CC-4D5D-97FE-8739246224C1}"/>
              </a:ext>
            </a:extLst>
          </p:cNvPr>
          <p:cNvSpPr/>
          <p:nvPr/>
        </p:nvSpPr>
        <p:spPr>
          <a:xfrm>
            <a:off x="-1" y="377372"/>
            <a:ext cx="734422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61309626-3949-4BBD-BCE1-83353E0058C3}"/>
              </a:ext>
            </a:extLst>
          </p:cNvPr>
          <p:cNvSpPr txBox="1">
            <a:spLocks/>
          </p:cNvSpPr>
          <p:nvPr/>
        </p:nvSpPr>
        <p:spPr>
          <a:xfrm>
            <a:off x="390742" y="474219"/>
            <a:ext cx="6699487"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2400" dirty="0">
                <a:solidFill>
                  <a:schemeClr val="bg1"/>
                </a:solidFill>
                <a:latin typeface="Tahoma" panose="020B0604030504040204" pitchFamily="34" charset="0"/>
                <a:ea typeface="Tahoma" panose="020B0604030504040204" pitchFamily="34" charset="0"/>
                <a:cs typeface="Tahoma" panose="020B0604030504040204" pitchFamily="34" charset="0"/>
              </a:rPr>
              <a:t>RQ2: Design Learning Activities and </a:t>
            </a:r>
          </a:p>
          <a:p>
            <a:r>
              <a:rPr lang="en-US" sz="2400" dirty="0">
                <a:solidFill>
                  <a:schemeClr val="bg1"/>
                </a:solidFill>
                <a:latin typeface="Tahoma" panose="020B0604030504040204" pitchFamily="34" charset="0"/>
                <a:ea typeface="Tahoma" panose="020B0604030504040204" pitchFamily="34" charset="0"/>
                <a:cs typeface="Tahoma" panose="020B0604030504040204" pitchFamily="34" charset="0"/>
              </a:rPr>
              <a:t>Assessment Methods</a:t>
            </a:r>
          </a:p>
        </p:txBody>
      </p:sp>
    </p:spTree>
    <p:extLst>
      <p:ext uri="{BB962C8B-B14F-4D97-AF65-F5344CB8AC3E}">
        <p14:creationId xmlns:p14="http://schemas.microsoft.com/office/powerpoint/2010/main" val="3564941452"/>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235160" y="1605861"/>
            <a:ext cx="8420568" cy="4022582"/>
          </a:xfrm>
        </p:spPr>
        <p:txBody>
          <a:bodyPr>
            <a:noAutofit/>
          </a:bodyPr>
          <a:lstStyle/>
          <a:p>
            <a:pPr marL="457200" lvl="1" indent="0">
              <a:lnSpc>
                <a:spcPct val="200000"/>
              </a:lnSpc>
              <a:spcAft>
                <a:spcPts val="0"/>
              </a:spcAft>
              <a:buNone/>
            </a:pPr>
            <a:r>
              <a:rPr lang="en-US" sz="2400" b="1" dirty="0">
                <a:latin typeface="Tahoma" panose="020B0604030504040204" pitchFamily="34" charset="0"/>
                <a:ea typeface="Tahoma" panose="020B0604030504040204" pitchFamily="34" charset="0"/>
                <a:cs typeface="Tahoma" panose="020B0604030504040204" pitchFamily="34" charset="0"/>
              </a:rPr>
              <a:t>The challenges that novice instructional designers encountered in three phases: </a:t>
            </a:r>
          </a:p>
          <a:p>
            <a:pPr marL="914400" lvl="1" indent="-457200">
              <a:lnSpc>
                <a:spcPct val="200000"/>
              </a:lnSpc>
              <a:spcAft>
                <a:spcPts val="0"/>
              </a:spcAft>
              <a:buAutoNum type="arabicParenBoth"/>
            </a:pPr>
            <a:r>
              <a:rPr lang="en-US" sz="2400" b="1" dirty="0">
                <a:latin typeface="Tahoma" panose="020B0604030504040204" pitchFamily="34" charset="0"/>
                <a:ea typeface="Tahoma" panose="020B0604030504040204" pitchFamily="34" charset="0"/>
                <a:cs typeface="Tahoma" panose="020B0604030504040204" pitchFamily="34" charset="0"/>
              </a:rPr>
              <a:t>design phase </a:t>
            </a:r>
          </a:p>
          <a:p>
            <a:pPr marL="914400" lvl="1" indent="-457200">
              <a:lnSpc>
                <a:spcPct val="200000"/>
              </a:lnSpc>
              <a:spcAft>
                <a:spcPts val="0"/>
              </a:spcAft>
              <a:buAutoNum type="arabicParenBoth"/>
            </a:pPr>
            <a:r>
              <a:rPr lang="en-US" sz="2400" b="1" dirty="0">
                <a:latin typeface="Tahoma" panose="020B0604030504040204" pitchFamily="34" charset="0"/>
                <a:ea typeface="Tahoma" panose="020B0604030504040204" pitchFamily="34" charset="0"/>
                <a:cs typeface="Tahoma" panose="020B0604030504040204" pitchFamily="34" charset="0"/>
              </a:rPr>
              <a:t>evaluation phase</a:t>
            </a:r>
          </a:p>
          <a:p>
            <a:pPr marL="914400" lvl="1" indent="-457200">
              <a:lnSpc>
                <a:spcPct val="200000"/>
              </a:lnSpc>
              <a:spcAft>
                <a:spcPts val="0"/>
              </a:spcAft>
              <a:buAutoNum type="arabicParenBoth"/>
            </a:pPr>
            <a:r>
              <a:rPr lang="en-US" sz="2400" b="1" dirty="0">
                <a:latin typeface="Tahoma" panose="020B0604030504040204" pitchFamily="34" charset="0"/>
                <a:ea typeface="Tahoma" panose="020B0604030504040204" pitchFamily="34" charset="0"/>
                <a:cs typeface="Tahoma" panose="020B0604030504040204" pitchFamily="34" charset="0"/>
              </a:rPr>
              <a:t>implementation phase</a:t>
            </a:r>
          </a:p>
        </p:txBody>
      </p:sp>
      <p:sp>
        <p:nvSpPr>
          <p:cNvPr id="4" name="Rectangle: Single Corner Snipped 3">
            <a:extLst>
              <a:ext uri="{FF2B5EF4-FFF2-40B4-BE49-F238E27FC236}">
                <a16:creationId xmlns:a16="http://schemas.microsoft.com/office/drawing/2014/main" id="{749020E5-C0D0-4ECD-865F-2A23BEF21713}"/>
              </a:ext>
            </a:extLst>
          </p:cNvPr>
          <p:cNvSpPr/>
          <p:nvPr/>
        </p:nvSpPr>
        <p:spPr>
          <a:xfrm>
            <a:off x="0" y="377372"/>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347B4BE9-A576-498A-91F9-716F06CE9766}"/>
              </a:ext>
            </a:extLst>
          </p:cNvPr>
          <p:cNvSpPr txBox="1">
            <a:spLocks/>
          </p:cNvSpPr>
          <p:nvPr/>
        </p:nvSpPr>
        <p:spPr>
          <a:xfrm>
            <a:off x="460129" y="474219"/>
            <a:ext cx="6368840"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3200" dirty="0">
                <a:solidFill>
                  <a:schemeClr val="bg1"/>
                </a:solidFill>
                <a:latin typeface="Tahoma" panose="020B0604030504040204" pitchFamily="34" charset="0"/>
                <a:ea typeface="Tahoma" panose="020B0604030504040204" pitchFamily="34" charset="0"/>
                <a:cs typeface="Tahoma" panose="020B0604030504040204" pitchFamily="34" charset="0"/>
              </a:rPr>
              <a:t>RQ3: Design Challenges</a:t>
            </a:r>
          </a:p>
        </p:txBody>
      </p:sp>
    </p:spTree>
    <p:extLst>
      <p:ext uri="{BB962C8B-B14F-4D97-AF65-F5344CB8AC3E}">
        <p14:creationId xmlns:p14="http://schemas.microsoft.com/office/powerpoint/2010/main" val="1085067699"/>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460129" y="1584089"/>
            <a:ext cx="8365376" cy="4374025"/>
          </a:xfrm>
        </p:spPr>
        <p:txBody>
          <a:bodyPr>
            <a:noAutofit/>
          </a:bodyPr>
          <a:lstStyle/>
          <a:p>
            <a:pPr marL="457200" lvl="1" indent="0">
              <a:lnSpc>
                <a:spcPct val="150000"/>
              </a:lnSpc>
              <a:spcAft>
                <a:spcPts val="0"/>
              </a:spcAft>
              <a:buNone/>
            </a:pPr>
            <a:r>
              <a:rPr lang="en-US" sz="1800" b="1" dirty="0">
                <a:latin typeface="Tahoma" panose="020B0604030504040204" pitchFamily="34" charset="0"/>
                <a:ea typeface="Tahoma" panose="020B0604030504040204" pitchFamily="34" charset="0"/>
                <a:cs typeface="Tahoma" panose="020B0604030504040204" pitchFamily="34" charset="0"/>
              </a:rPr>
              <a:t>The challenges in design phase includes learner analysis, finding high quality resources. For example one interviewee said:</a:t>
            </a:r>
          </a:p>
          <a:p>
            <a:pPr marL="857250" lvl="2" indent="0" algn="just">
              <a:lnSpc>
                <a:spcPct val="150000"/>
              </a:lnSpc>
              <a:spcAft>
                <a:spcPts val="0"/>
              </a:spcAft>
              <a:buNone/>
            </a:pPr>
            <a:r>
              <a:rPr lang="en-US" sz="1800" dirty="0">
                <a:latin typeface="Tahoma" panose="020B0604030504040204" pitchFamily="34" charset="0"/>
                <a:ea typeface="Tahoma" panose="020B0604030504040204" pitchFamily="34" charset="0"/>
                <a:cs typeface="Tahoma" panose="020B0604030504040204" pitchFamily="34" charset="0"/>
              </a:rPr>
              <a:t>“The learner analysis, this was something… I feel like it was something that kind of a little bit challenging for us, cause I've never done anything like that. For my idea, our target audience was college students here in Bloomington. The question asked the prior knowledge and attitude... It was a little bit challenging, because we have to do a little bit of research. Because it depends on like what country you are. Some countries have different religious backgrounds or ideas towards sexual health. It had to like be very specific in talking about where our audience would be.”</a:t>
            </a:r>
          </a:p>
        </p:txBody>
      </p:sp>
      <p:sp>
        <p:nvSpPr>
          <p:cNvPr id="4" name="Rectangle: Single Corner Snipped 3">
            <a:extLst>
              <a:ext uri="{FF2B5EF4-FFF2-40B4-BE49-F238E27FC236}">
                <a16:creationId xmlns:a16="http://schemas.microsoft.com/office/drawing/2014/main" id="{3BC2C39D-CD28-4976-BB9C-583137DB1FA3}"/>
              </a:ext>
            </a:extLst>
          </p:cNvPr>
          <p:cNvSpPr/>
          <p:nvPr/>
        </p:nvSpPr>
        <p:spPr>
          <a:xfrm>
            <a:off x="0" y="377372"/>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A842B037-4D03-48D7-BBCF-334EAB29516E}"/>
              </a:ext>
            </a:extLst>
          </p:cNvPr>
          <p:cNvSpPr txBox="1">
            <a:spLocks/>
          </p:cNvSpPr>
          <p:nvPr/>
        </p:nvSpPr>
        <p:spPr>
          <a:xfrm>
            <a:off x="460129" y="474219"/>
            <a:ext cx="6368840"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3200" dirty="0">
                <a:solidFill>
                  <a:schemeClr val="bg1"/>
                </a:solidFill>
                <a:latin typeface="Tahoma" panose="020B0604030504040204" pitchFamily="34" charset="0"/>
                <a:ea typeface="Tahoma" panose="020B0604030504040204" pitchFamily="34" charset="0"/>
                <a:cs typeface="Tahoma" panose="020B0604030504040204" pitchFamily="34" charset="0"/>
              </a:rPr>
              <a:t>RQ3: Design Challenges</a:t>
            </a:r>
          </a:p>
        </p:txBody>
      </p:sp>
    </p:spTree>
    <p:extLst>
      <p:ext uri="{BB962C8B-B14F-4D97-AF65-F5344CB8AC3E}">
        <p14:creationId xmlns:p14="http://schemas.microsoft.com/office/powerpoint/2010/main" val="2124638074"/>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463314" y="1780032"/>
            <a:ext cx="7759029" cy="3846225"/>
          </a:xfrm>
        </p:spPr>
        <p:txBody>
          <a:bodyPr>
            <a:noAutofit/>
          </a:bodyPr>
          <a:lstStyle/>
          <a:p>
            <a:pPr marL="457200" lvl="1" indent="0">
              <a:lnSpc>
                <a:spcPct val="150000"/>
              </a:lnSpc>
              <a:spcAft>
                <a:spcPts val="0"/>
              </a:spcAft>
              <a:buNone/>
            </a:pPr>
            <a:r>
              <a:rPr lang="en-US" sz="1800" b="1" dirty="0">
                <a:latin typeface="Tahoma" panose="020B0604030504040204" pitchFamily="34" charset="0"/>
                <a:ea typeface="Tahoma" panose="020B0604030504040204" pitchFamily="34" charset="0"/>
                <a:cs typeface="Tahoma" panose="020B0604030504040204" pitchFamily="34" charset="0"/>
              </a:rPr>
              <a:t>The challenge in evaluation phase mainly focuses on distinguishing getting feedback from different stakeholders such as subject experts and target audience. One student mentioned:</a:t>
            </a:r>
          </a:p>
          <a:p>
            <a:pPr marL="857250" lvl="2" indent="0" algn="just">
              <a:lnSpc>
                <a:spcPct val="150000"/>
              </a:lnSpc>
              <a:spcAft>
                <a:spcPts val="0"/>
              </a:spcAft>
              <a:buNone/>
            </a:pPr>
            <a:r>
              <a:rPr lang="en-US" sz="1800" dirty="0">
                <a:latin typeface="Tahoma" panose="020B0604030504040204" pitchFamily="34" charset="0"/>
                <a:ea typeface="Tahoma" panose="020B0604030504040204" pitchFamily="34" charset="0"/>
                <a:cs typeface="Tahoma" panose="020B0604030504040204" pitchFamily="34" charset="0"/>
              </a:rPr>
              <a:t>“We had the evaluation of the target audience to evaluate the outcomes. So we understood that. Before that we had an evaluation process from subject matter expert. Those two together kind of like threw us off. We weren't sure like what we were supposed to write, even though there were questions there.”</a:t>
            </a:r>
          </a:p>
        </p:txBody>
      </p:sp>
      <p:sp>
        <p:nvSpPr>
          <p:cNvPr id="5" name="Rectangle: Single Corner Snipped 4">
            <a:extLst>
              <a:ext uri="{FF2B5EF4-FFF2-40B4-BE49-F238E27FC236}">
                <a16:creationId xmlns:a16="http://schemas.microsoft.com/office/drawing/2014/main" id="{7B3792BA-53BD-4D08-AA02-6FBD0EA07191}"/>
              </a:ext>
            </a:extLst>
          </p:cNvPr>
          <p:cNvSpPr/>
          <p:nvPr/>
        </p:nvSpPr>
        <p:spPr>
          <a:xfrm>
            <a:off x="0" y="377372"/>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6D177E38-B447-461A-8530-6ADF88EEBF6D}"/>
              </a:ext>
            </a:extLst>
          </p:cNvPr>
          <p:cNvSpPr txBox="1">
            <a:spLocks/>
          </p:cNvSpPr>
          <p:nvPr/>
        </p:nvSpPr>
        <p:spPr>
          <a:xfrm>
            <a:off x="460129" y="474219"/>
            <a:ext cx="6368840"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3200" dirty="0">
                <a:solidFill>
                  <a:schemeClr val="bg1"/>
                </a:solidFill>
                <a:latin typeface="Tahoma" panose="020B0604030504040204" pitchFamily="34" charset="0"/>
                <a:ea typeface="Tahoma" panose="020B0604030504040204" pitchFamily="34" charset="0"/>
                <a:cs typeface="Tahoma" panose="020B0604030504040204" pitchFamily="34" charset="0"/>
              </a:rPr>
              <a:t>RQ3: Design Challenges</a:t>
            </a:r>
          </a:p>
        </p:txBody>
      </p:sp>
    </p:spTree>
    <p:extLst>
      <p:ext uri="{BB962C8B-B14F-4D97-AF65-F5344CB8AC3E}">
        <p14:creationId xmlns:p14="http://schemas.microsoft.com/office/powerpoint/2010/main" val="1886657502"/>
      </p:ext>
    </p:extLst>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463314" y="1780032"/>
            <a:ext cx="8071086" cy="3846225"/>
          </a:xfrm>
        </p:spPr>
        <p:txBody>
          <a:bodyPr>
            <a:noAutofit/>
          </a:bodyPr>
          <a:lstStyle/>
          <a:p>
            <a:pPr marL="457200" lvl="1" indent="0">
              <a:lnSpc>
                <a:spcPct val="150000"/>
              </a:lnSpc>
              <a:spcAft>
                <a:spcPts val="0"/>
              </a:spcAft>
              <a:buNone/>
            </a:pPr>
            <a:r>
              <a:rPr lang="en-US" sz="2000" b="1" dirty="0">
                <a:latin typeface="Tahoma" panose="020B0604030504040204" pitchFamily="34" charset="0"/>
                <a:ea typeface="Tahoma" panose="020B0604030504040204" pitchFamily="34" charset="0"/>
                <a:cs typeface="Tahoma" panose="020B0604030504040204" pitchFamily="34" charset="0"/>
              </a:rPr>
              <a:t>The challenges in implementing phase including technical issues during presentation and time management. One of the interviewee mentioned: </a:t>
            </a:r>
          </a:p>
          <a:p>
            <a:pPr marL="857250" lvl="2" indent="0">
              <a:lnSpc>
                <a:spcPct val="150000"/>
              </a:lnSpc>
              <a:spcAft>
                <a:spcPts val="0"/>
              </a:spcAft>
              <a:buNone/>
            </a:pPr>
            <a:r>
              <a:rPr lang="en-US" sz="2000" dirty="0">
                <a:latin typeface="Tahoma" panose="020B0604030504040204" pitchFamily="34" charset="0"/>
                <a:ea typeface="Tahoma" panose="020B0604030504040204" pitchFamily="34" charset="0"/>
                <a:cs typeface="Tahoma" panose="020B0604030504040204" pitchFamily="34" charset="0"/>
              </a:rPr>
              <a:t>“We have some technical difficulties. Like during the poll it wasn't unlocked. So they were not able to respond. But then she had to unlock it. And then we also had difficulties with the PowerPoint. Like the Internet crashed. And we tried to get it back.”</a:t>
            </a:r>
          </a:p>
        </p:txBody>
      </p:sp>
      <p:sp>
        <p:nvSpPr>
          <p:cNvPr id="5" name="Rectangle: Single Corner Snipped 4">
            <a:extLst>
              <a:ext uri="{FF2B5EF4-FFF2-40B4-BE49-F238E27FC236}">
                <a16:creationId xmlns:a16="http://schemas.microsoft.com/office/drawing/2014/main" id="{A20861BB-101D-4A1C-8A8E-61642D5D4055}"/>
              </a:ext>
            </a:extLst>
          </p:cNvPr>
          <p:cNvSpPr/>
          <p:nvPr/>
        </p:nvSpPr>
        <p:spPr>
          <a:xfrm>
            <a:off x="0" y="377372"/>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F3E0779D-3CC4-4387-A4B9-FD5685DDEFAC}"/>
              </a:ext>
            </a:extLst>
          </p:cNvPr>
          <p:cNvSpPr txBox="1">
            <a:spLocks/>
          </p:cNvSpPr>
          <p:nvPr/>
        </p:nvSpPr>
        <p:spPr>
          <a:xfrm>
            <a:off x="460129" y="474219"/>
            <a:ext cx="6368840"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3200" dirty="0">
                <a:solidFill>
                  <a:schemeClr val="bg1"/>
                </a:solidFill>
                <a:latin typeface="Tahoma" panose="020B0604030504040204" pitchFamily="34" charset="0"/>
                <a:ea typeface="Tahoma" panose="020B0604030504040204" pitchFamily="34" charset="0"/>
                <a:cs typeface="Tahoma" panose="020B0604030504040204" pitchFamily="34" charset="0"/>
              </a:rPr>
              <a:t>RQ3: Design Challenges</a:t>
            </a:r>
          </a:p>
        </p:txBody>
      </p:sp>
    </p:spTree>
    <p:extLst>
      <p:ext uri="{BB962C8B-B14F-4D97-AF65-F5344CB8AC3E}">
        <p14:creationId xmlns:p14="http://schemas.microsoft.com/office/powerpoint/2010/main" val="717967481"/>
      </p:ext>
    </p:extLst>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1233996" y="1438946"/>
            <a:ext cx="6659273" cy="3846225"/>
          </a:xfrm>
        </p:spPr>
        <p:txBody>
          <a:bodyPr>
            <a:noAutofit/>
          </a:bodyPr>
          <a:lstStyle/>
          <a:p>
            <a:pPr marL="457200" lvl="1" indent="0" algn="just">
              <a:lnSpc>
                <a:spcPct val="200000"/>
              </a:lnSpc>
              <a:spcAft>
                <a:spcPts val="0"/>
              </a:spcAft>
              <a:buNone/>
            </a:pPr>
            <a:r>
              <a:rPr lang="en-US" sz="2000" b="1" dirty="0">
                <a:latin typeface="Tahoma" panose="020B0604030504040204" pitchFamily="34" charset="0"/>
                <a:ea typeface="Tahoma" panose="020B0604030504040204" pitchFamily="34" charset="0"/>
                <a:cs typeface="Tahoma" panose="020B0604030504040204" pitchFamily="34" charset="0"/>
              </a:rPr>
              <a:t>A variety of novice ID’s design judgment was manifested in the design process such as </a:t>
            </a:r>
            <a:r>
              <a:rPr lang="en-US" sz="2000" b="1" dirty="0">
                <a:solidFill>
                  <a:srgbClr val="990000"/>
                </a:solidFill>
                <a:latin typeface="Tahoma" panose="020B0604030504040204" pitchFamily="34" charset="0"/>
                <a:ea typeface="Tahoma" panose="020B0604030504040204" pitchFamily="34" charset="0"/>
                <a:cs typeface="Tahoma" panose="020B0604030504040204" pitchFamily="34" charset="0"/>
              </a:rPr>
              <a:t>framing judgment, instrumental judgment, appearance judgment, navigational judgment, and core judgment. </a:t>
            </a:r>
          </a:p>
        </p:txBody>
      </p:sp>
      <p:sp>
        <p:nvSpPr>
          <p:cNvPr id="5" name="Rectangle: Single Corner Snipped 4">
            <a:extLst>
              <a:ext uri="{FF2B5EF4-FFF2-40B4-BE49-F238E27FC236}">
                <a16:creationId xmlns:a16="http://schemas.microsoft.com/office/drawing/2014/main" id="{B190B0E1-0AD3-45AA-BB10-35C0A7883155}"/>
              </a:ext>
            </a:extLst>
          </p:cNvPr>
          <p:cNvSpPr/>
          <p:nvPr/>
        </p:nvSpPr>
        <p:spPr>
          <a:xfrm>
            <a:off x="0" y="377372"/>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5E2F6D81-ED05-4E11-9E79-8D1F2637F0EC}"/>
              </a:ext>
            </a:extLst>
          </p:cNvPr>
          <p:cNvSpPr txBox="1">
            <a:spLocks/>
          </p:cNvSpPr>
          <p:nvPr/>
        </p:nvSpPr>
        <p:spPr>
          <a:xfrm>
            <a:off x="460129" y="474219"/>
            <a:ext cx="6368840"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3200" dirty="0">
                <a:solidFill>
                  <a:schemeClr val="bg1"/>
                </a:solidFill>
                <a:latin typeface="Tahoma" panose="020B0604030504040204" pitchFamily="34" charset="0"/>
                <a:ea typeface="Tahoma" panose="020B0604030504040204" pitchFamily="34" charset="0"/>
                <a:cs typeface="Tahoma" panose="020B0604030504040204" pitchFamily="34" charset="0"/>
              </a:rPr>
              <a:t>RQ4: Design Judgement</a:t>
            </a:r>
          </a:p>
        </p:txBody>
      </p:sp>
    </p:spTree>
    <p:extLst>
      <p:ext uri="{BB962C8B-B14F-4D97-AF65-F5344CB8AC3E}">
        <p14:creationId xmlns:p14="http://schemas.microsoft.com/office/powerpoint/2010/main" val="2466406397"/>
      </p:ext>
    </p:extLst>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389312" y="1505887"/>
            <a:ext cx="8365376" cy="3846225"/>
          </a:xfrm>
        </p:spPr>
        <p:txBody>
          <a:bodyPr>
            <a:noAutofit/>
          </a:bodyPr>
          <a:lstStyle/>
          <a:p>
            <a:pPr marL="457200" lvl="1" indent="0">
              <a:lnSpc>
                <a:spcPct val="200000"/>
              </a:lnSpc>
              <a:spcAft>
                <a:spcPts val="0"/>
              </a:spcAft>
              <a:buNone/>
            </a:pPr>
            <a:r>
              <a:rPr lang="en-US" sz="2400" b="1" dirty="0">
                <a:latin typeface="Tahoma" panose="020B0604030504040204" pitchFamily="34" charset="0"/>
                <a:ea typeface="Tahoma" panose="020B0604030504040204" pitchFamily="34" charset="0"/>
                <a:cs typeface="Tahoma" panose="020B0604030504040204" pitchFamily="34" charset="0"/>
              </a:rPr>
              <a:t>Framing judgment: </a:t>
            </a:r>
          </a:p>
          <a:p>
            <a:pPr marL="857250" lvl="2" indent="0">
              <a:lnSpc>
                <a:spcPct val="200000"/>
              </a:lnSpc>
              <a:spcAft>
                <a:spcPts val="0"/>
              </a:spcAft>
              <a:buNone/>
            </a:pPr>
            <a:r>
              <a:rPr lang="en-US" sz="1800" b="1" dirty="0">
                <a:solidFill>
                  <a:srgbClr val="0070C0"/>
                </a:solidFill>
                <a:latin typeface="Tahoma" panose="020B0604030504040204" pitchFamily="34" charset="0"/>
                <a:ea typeface="Tahoma" panose="020B0604030504040204" pitchFamily="34" charset="0"/>
                <a:cs typeface="Tahoma" panose="020B0604030504040204" pitchFamily="34" charset="0"/>
              </a:rPr>
              <a:t>“The topic we decided to choose is ‘How to cope with stress and anxiety by using meditation.’ We decided to select this topic because it is a healthy way to consider in stress management. When people hear the word meditation, they generally think it is something connected to spirituality, but it is actually a way to collect your thoughts.”</a:t>
            </a:r>
          </a:p>
        </p:txBody>
      </p:sp>
      <p:sp>
        <p:nvSpPr>
          <p:cNvPr id="5" name="Rectangle: Single Corner Snipped 4">
            <a:extLst>
              <a:ext uri="{FF2B5EF4-FFF2-40B4-BE49-F238E27FC236}">
                <a16:creationId xmlns:a16="http://schemas.microsoft.com/office/drawing/2014/main" id="{67BCFFE8-C9F1-43E3-848D-87E0475E7EB5}"/>
              </a:ext>
            </a:extLst>
          </p:cNvPr>
          <p:cNvSpPr/>
          <p:nvPr/>
        </p:nvSpPr>
        <p:spPr>
          <a:xfrm>
            <a:off x="0" y="377372"/>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183C4A57-3B4D-42F6-9DEE-3361118E8166}"/>
              </a:ext>
            </a:extLst>
          </p:cNvPr>
          <p:cNvSpPr txBox="1">
            <a:spLocks/>
          </p:cNvSpPr>
          <p:nvPr/>
        </p:nvSpPr>
        <p:spPr>
          <a:xfrm>
            <a:off x="460129" y="474219"/>
            <a:ext cx="6368840"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3200" dirty="0">
                <a:solidFill>
                  <a:schemeClr val="bg1"/>
                </a:solidFill>
                <a:latin typeface="Tahoma" panose="020B0604030504040204" pitchFamily="34" charset="0"/>
                <a:ea typeface="Tahoma" panose="020B0604030504040204" pitchFamily="34" charset="0"/>
                <a:cs typeface="Tahoma" panose="020B0604030504040204" pitchFamily="34" charset="0"/>
              </a:rPr>
              <a:t>RQ4: Design Judgement</a:t>
            </a:r>
          </a:p>
        </p:txBody>
      </p:sp>
    </p:spTree>
    <p:extLst>
      <p:ext uri="{BB962C8B-B14F-4D97-AF65-F5344CB8AC3E}">
        <p14:creationId xmlns:p14="http://schemas.microsoft.com/office/powerpoint/2010/main" val="3824168999"/>
      </p:ext>
    </p:extLst>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460129" y="1562318"/>
            <a:ext cx="7033315" cy="3846225"/>
          </a:xfrm>
        </p:spPr>
        <p:txBody>
          <a:bodyPr>
            <a:noAutofit/>
          </a:bodyPr>
          <a:lstStyle/>
          <a:p>
            <a:pPr marL="457200" lvl="1" indent="0">
              <a:lnSpc>
                <a:spcPct val="200000"/>
              </a:lnSpc>
              <a:spcAft>
                <a:spcPts val="0"/>
              </a:spcAft>
              <a:buNone/>
            </a:pPr>
            <a:r>
              <a:rPr lang="en-US" sz="2400" b="1" dirty="0">
                <a:latin typeface="Tahoma" panose="020B0604030504040204" pitchFamily="34" charset="0"/>
                <a:ea typeface="Tahoma" panose="020B0604030504040204" pitchFamily="34" charset="0"/>
                <a:cs typeface="Tahoma" panose="020B0604030504040204" pitchFamily="34" charset="0"/>
              </a:rPr>
              <a:t>Instrumental Judgement</a:t>
            </a:r>
          </a:p>
          <a:p>
            <a:pPr marL="857250" lvl="2" indent="0">
              <a:lnSpc>
                <a:spcPct val="200000"/>
              </a:lnSpc>
              <a:spcAft>
                <a:spcPts val="0"/>
              </a:spcAft>
              <a:buNone/>
            </a:pPr>
            <a:r>
              <a:rPr lang="en-US" sz="2000" b="1" dirty="0">
                <a:solidFill>
                  <a:srgbClr val="0070C0"/>
                </a:solidFill>
                <a:latin typeface="Tahoma" panose="020B0604030504040204" pitchFamily="34" charset="0"/>
                <a:ea typeface="Tahoma" panose="020B0604030504040204" pitchFamily="34" charset="0"/>
                <a:cs typeface="Tahoma" panose="020B0604030504040204" pitchFamily="34" charset="0"/>
              </a:rPr>
              <a:t>“There are no students on the McNutt residence hall floor that would require any accommodations. The room however, is inclusive and provides easy access for anyone who may needed if needed.”</a:t>
            </a:r>
          </a:p>
        </p:txBody>
      </p:sp>
      <p:sp>
        <p:nvSpPr>
          <p:cNvPr id="5" name="Rectangle: Single Corner Snipped 4">
            <a:extLst>
              <a:ext uri="{FF2B5EF4-FFF2-40B4-BE49-F238E27FC236}">
                <a16:creationId xmlns:a16="http://schemas.microsoft.com/office/drawing/2014/main" id="{637EC686-BA89-422E-A5FA-91751EA12A68}"/>
              </a:ext>
            </a:extLst>
          </p:cNvPr>
          <p:cNvSpPr/>
          <p:nvPr/>
        </p:nvSpPr>
        <p:spPr>
          <a:xfrm>
            <a:off x="0" y="377372"/>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D8CF7F55-757A-49DF-B326-AB49CE05CCE0}"/>
              </a:ext>
            </a:extLst>
          </p:cNvPr>
          <p:cNvSpPr txBox="1">
            <a:spLocks/>
          </p:cNvSpPr>
          <p:nvPr/>
        </p:nvSpPr>
        <p:spPr>
          <a:xfrm>
            <a:off x="460129" y="474219"/>
            <a:ext cx="6368840"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3200" dirty="0">
                <a:solidFill>
                  <a:schemeClr val="bg1"/>
                </a:solidFill>
                <a:latin typeface="Tahoma" panose="020B0604030504040204" pitchFamily="34" charset="0"/>
                <a:ea typeface="Tahoma" panose="020B0604030504040204" pitchFamily="34" charset="0"/>
                <a:cs typeface="Tahoma" panose="020B0604030504040204" pitchFamily="34" charset="0"/>
              </a:rPr>
              <a:t>RQ4: Design Judgement</a:t>
            </a:r>
          </a:p>
        </p:txBody>
      </p:sp>
    </p:spTree>
    <p:extLst>
      <p:ext uri="{BB962C8B-B14F-4D97-AF65-F5344CB8AC3E}">
        <p14:creationId xmlns:p14="http://schemas.microsoft.com/office/powerpoint/2010/main" val="334938541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568170" y="1500326"/>
            <a:ext cx="7403977" cy="4483223"/>
          </a:xfrm>
        </p:spPr>
        <p:txBody>
          <a:bodyPr>
            <a:noAutofit/>
          </a:bodyPr>
          <a:lstStyle/>
          <a:p>
            <a:pPr lvl="1">
              <a:lnSpc>
                <a:spcPct val="150000"/>
              </a:lnSpc>
              <a:spcAft>
                <a:spcPts val="0"/>
              </a:spcAft>
              <a:buFont typeface="Arial" panose="020B0604020202020204" pitchFamily="34" charset="0"/>
              <a:buChar char="•"/>
            </a:pPr>
            <a:r>
              <a:rPr lang="en-US" sz="1800" b="1" dirty="0">
                <a:solidFill>
                  <a:schemeClr val="tx1"/>
                </a:solidFill>
                <a:latin typeface="Tahoma" panose="020B0604030504040204" pitchFamily="34" charset="0"/>
                <a:ea typeface="Tahoma" panose="020B0604030504040204" pitchFamily="34" charset="0"/>
                <a:cs typeface="Tahoma" panose="020B0604030504040204" pitchFamily="34" charset="0"/>
              </a:rPr>
              <a:t>Increasing need for the professional instructional designer </a:t>
            </a:r>
            <a:r>
              <a:rPr lang="en-US" sz="1800" dirty="0">
                <a:solidFill>
                  <a:schemeClr val="tx1"/>
                </a:solidFill>
                <a:latin typeface="Tahoma" panose="020B0604030504040204" pitchFamily="34" charset="0"/>
                <a:ea typeface="Tahoma" panose="020B0604030504040204" pitchFamily="34" charset="0"/>
                <a:cs typeface="Tahoma" panose="020B0604030504040204" pitchFamily="34" charset="0"/>
              </a:rPr>
              <a:t>(Richey, Fields, &amp; Foxon,2001) urges educators to prepare competent ID professionals in instructional methods through solving real-world problem (Dijkstra, 2005; Jonassen &amp; Hernandez-Serrano, 2002). </a:t>
            </a:r>
          </a:p>
          <a:p>
            <a:pPr lvl="1">
              <a:lnSpc>
                <a:spcPct val="150000"/>
              </a:lnSpc>
              <a:spcAft>
                <a:spcPts val="0"/>
              </a:spcAft>
              <a:buFont typeface="Arial" panose="020B0604020202020204" pitchFamily="34" charset="0"/>
              <a:buChar char="•"/>
            </a:pPr>
            <a:endParaRPr lang="en-US" sz="18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lvl="1">
              <a:lnSpc>
                <a:spcPct val="150000"/>
              </a:lnSpc>
              <a:spcAft>
                <a:spcPts val="0"/>
              </a:spcAft>
              <a:buFont typeface="Arial" panose="020B0604020202020204" pitchFamily="34" charset="0"/>
              <a:buChar char="•"/>
            </a:pPr>
            <a:r>
              <a:rPr lang="en-US" sz="1800" dirty="0">
                <a:solidFill>
                  <a:schemeClr val="tx1"/>
                </a:solidFill>
                <a:latin typeface="Tahoma" panose="020B0604030504040204" pitchFamily="34" charset="0"/>
                <a:ea typeface="Tahoma" panose="020B0604030504040204" pitchFamily="34" charset="0"/>
                <a:cs typeface="Tahoma" panose="020B0604030504040204" pitchFamily="34" charset="0"/>
              </a:rPr>
              <a:t>Novice instructional designers (ID) are more likely </a:t>
            </a:r>
            <a:r>
              <a:rPr lang="en-US" sz="1800" b="1" dirty="0">
                <a:solidFill>
                  <a:schemeClr val="tx1"/>
                </a:solidFill>
                <a:latin typeface="Tahoma" panose="020B0604030504040204" pitchFamily="34" charset="0"/>
                <a:ea typeface="Tahoma" panose="020B0604030504040204" pitchFamily="34" charset="0"/>
                <a:cs typeface="Tahoma" panose="020B0604030504040204" pitchFamily="34" charset="0"/>
              </a:rPr>
              <a:t>missing integrating and connecting the different issues </a:t>
            </a:r>
            <a:r>
              <a:rPr lang="en-US" sz="1800" dirty="0">
                <a:solidFill>
                  <a:schemeClr val="tx1"/>
                </a:solidFill>
                <a:latin typeface="Tahoma" panose="020B0604030504040204" pitchFamily="34" charset="0"/>
                <a:ea typeface="Tahoma" panose="020B0604030504040204" pitchFamily="34" charset="0"/>
                <a:cs typeface="Tahoma" panose="020B0604030504040204" pitchFamily="34" charset="0"/>
              </a:rPr>
              <a:t>as compared to experts who can catch the underlying principles and connections (</a:t>
            </a:r>
            <a:r>
              <a:rPr lang="en-US" sz="1800" dirty="0" err="1">
                <a:solidFill>
                  <a:schemeClr val="tx1"/>
                </a:solidFill>
                <a:latin typeface="Tahoma" panose="020B0604030504040204" pitchFamily="34" charset="0"/>
                <a:ea typeface="Tahoma" panose="020B0604030504040204" pitchFamily="34" charset="0"/>
                <a:cs typeface="Tahoma" panose="020B0604030504040204" pitchFamily="34" charset="0"/>
              </a:rPr>
              <a:t>Ertmer</a:t>
            </a:r>
            <a:r>
              <a:rPr lang="en-US" sz="1800" dirty="0">
                <a:solidFill>
                  <a:schemeClr val="tx1"/>
                </a:solidFill>
                <a:latin typeface="Tahoma" panose="020B0604030504040204" pitchFamily="34" charset="0"/>
                <a:ea typeface="Tahoma" panose="020B0604030504040204" pitchFamily="34" charset="0"/>
                <a:cs typeface="Tahoma" panose="020B0604030504040204" pitchFamily="34" charset="0"/>
              </a:rPr>
              <a:t> &amp; </a:t>
            </a:r>
            <a:r>
              <a:rPr lang="en-US" sz="1800" dirty="0" err="1">
                <a:solidFill>
                  <a:schemeClr val="tx1"/>
                </a:solidFill>
                <a:latin typeface="Tahoma" panose="020B0604030504040204" pitchFamily="34" charset="0"/>
                <a:ea typeface="Tahoma" panose="020B0604030504040204" pitchFamily="34" charset="0"/>
                <a:cs typeface="Tahoma" panose="020B0604030504040204" pitchFamily="34" charset="0"/>
              </a:rPr>
              <a:t>Stepich</a:t>
            </a:r>
            <a:r>
              <a:rPr lang="en-US" sz="1800" dirty="0">
                <a:solidFill>
                  <a:schemeClr val="tx1"/>
                </a:solidFill>
                <a:latin typeface="Tahoma" panose="020B0604030504040204" pitchFamily="34" charset="0"/>
                <a:ea typeface="Tahoma" panose="020B0604030504040204" pitchFamily="34" charset="0"/>
                <a:cs typeface="Tahoma" panose="020B0604030504040204" pitchFamily="34" charset="0"/>
              </a:rPr>
              <a:t>, 2005).</a:t>
            </a:r>
          </a:p>
          <a:p>
            <a:pPr lvl="1">
              <a:spcAft>
                <a:spcPts val="0"/>
              </a:spcAft>
              <a:buFont typeface="Arial" panose="020B0604020202020204" pitchFamily="34" charset="0"/>
              <a:buChar char="•"/>
            </a:pPr>
            <a:endParaRPr lang="en-US" sz="18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5" name="Rectangle: Single Corner Snipped 4">
            <a:extLst>
              <a:ext uri="{FF2B5EF4-FFF2-40B4-BE49-F238E27FC236}">
                <a16:creationId xmlns:a16="http://schemas.microsoft.com/office/drawing/2014/main" id="{4FF3E240-468F-41C4-894E-FDF34B4B90D7}"/>
              </a:ext>
            </a:extLst>
          </p:cNvPr>
          <p:cNvSpPr/>
          <p:nvPr/>
        </p:nvSpPr>
        <p:spPr>
          <a:xfrm>
            <a:off x="0" y="399143"/>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C3F06A6E-9AEC-4E30-88B6-2C6F91DF9B6F}"/>
              </a:ext>
            </a:extLst>
          </p:cNvPr>
          <p:cNvSpPr txBox="1">
            <a:spLocks/>
          </p:cNvSpPr>
          <p:nvPr/>
        </p:nvSpPr>
        <p:spPr>
          <a:xfrm>
            <a:off x="641560" y="495990"/>
            <a:ext cx="5676229"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4400" dirty="0">
                <a:solidFill>
                  <a:schemeClr val="bg1"/>
                </a:solidFill>
                <a:latin typeface="Tahoma" panose="020B0604030504040204" pitchFamily="34" charset="0"/>
                <a:ea typeface="Tahoma" panose="020B0604030504040204" pitchFamily="34" charset="0"/>
                <a:cs typeface="Tahoma" panose="020B0604030504040204" pitchFamily="34" charset="0"/>
              </a:rPr>
              <a:t>Background</a:t>
            </a:r>
          </a:p>
        </p:txBody>
      </p:sp>
    </p:spTree>
    <p:extLst>
      <p:ext uri="{BB962C8B-B14F-4D97-AF65-F5344CB8AC3E}">
        <p14:creationId xmlns:p14="http://schemas.microsoft.com/office/powerpoint/2010/main" val="3679029526"/>
      </p:ext>
    </p:extLst>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463314" y="1780032"/>
            <a:ext cx="6917200" cy="3846225"/>
          </a:xfrm>
        </p:spPr>
        <p:txBody>
          <a:bodyPr>
            <a:noAutofit/>
          </a:bodyPr>
          <a:lstStyle/>
          <a:p>
            <a:pPr marL="457200" lvl="1" indent="0">
              <a:lnSpc>
                <a:spcPct val="200000"/>
              </a:lnSpc>
              <a:spcAft>
                <a:spcPts val="0"/>
              </a:spcAft>
              <a:buNone/>
            </a:pPr>
            <a:r>
              <a:rPr lang="en-US" sz="2400" b="1" dirty="0">
                <a:latin typeface="Tahoma" panose="020B0604030504040204" pitchFamily="34" charset="0"/>
                <a:ea typeface="Tahoma" panose="020B0604030504040204" pitchFamily="34" charset="0"/>
                <a:cs typeface="Tahoma" panose="020B0604030504040204" pitchFamily="34" charset="0"/>
              </a:rPr>
              <a:t>Appearance Judgement</a:t>
            </a:r>
          </a:p>
          <a:p>
            <a:pPr marL="857250" lvl="2" indent="0">
              <a:lnSpc>
                <a:spcPct val="200000"/>
              </a:lnSpc>
              <a:spcAft>
                <a:spcPts val="0"/>
              </a:spcAft>
              <a:buNone/>
            </a:pPr>
            <a:r>
              <a:rPr lang="en-US" sz="2000" b="1" dirty="0">
                <a:solidFill>
                  <a:srgbClr val="0070C0"/>
                </a:solidFill>
                <a:latin typeface="Tahoma" panose="020B0604030504040204" pitchFamily="34" charset="0"/>
                <a:ea typeface="Tahoma" panose="020B0604030504040204" pitchFamily="34" charset="0"/>
                <a:cs typeface="Tahoma" panose="020B0604030504040204" pitchFamily="34" charset="0"/>
              </a:rPr>
              <a:t>“We used alignment within our PowerPoint to ensure it is clean, organized and easy to read. We used space within the brochure of our program to help the important designs of it stand out better.”</a:t>
            </a:r>
          </a:p>
        </p:txBody>
      </p:sp>
      <p:sp>
        <p:nvSpPr>
          <p:cNvPr id="5" name="Rectangle: Single Corner Snipped 4">
            <a:extLst>
              <a:ext uri="{FF2B5EF4-FFF2-40B4-BE49-F238E27FC236}">
                <a16:creationId xmlns:a16="http://schemas.microsoft.com/office/drawing/2014/main" id="{04CE374C-0AD4-49DE-B183-5671B153E389}"/>
              </a:ext>
            </a:extLst>
          </p:cNvPr>
          <p:cNvSpPr/>
          <p:nvPr/>
        </p:nvSpPr>
        <p:spPr>
          <a:xfrm>
            <a:off x="0" y="377372"/>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5DECBCDB-8492-4518-8E57-DF7F6F902B98}"/>
              </a:ext>
            </a:extLst>
          </p:cNvPr>
          <p:cNvSpPr txBox="1">
            <a:spLocks/>
          </p:cNvSpPr>
          <p:nvPr/>
        </p:nvSpPr>
        <p:spPr>
          <a:xfrm>
            <a:off x="460129" y="474219"/>
            <a:ext cx="6368840"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3200" dirty="0">
                <a:solidFill>
                  <a:schemeClr val="bg1"/>
                </a:solidFill>
                <a:latin typeface="Tahoma" panose="020B0604030504040204" pitchFamily="34" charset="0"/>
                <a:ea typeface="Tahoma" panose="020B0604030504040204" pitchFamily="34" charset="0"/>
                <a:cs typeface="Tahoma" panose="020B0604030504040204" pitchFamily="34" charset="0"/>
              </a:rPr>
              <a:t>RQ4: Design Judgement</a:t>
            </a:r>
          </a:p>
        </p:txBody>
      </p:sp>
    </p:spTree>
    <p:extLst>
      <p:ext uri="{BB962C8B-B14F-4D97-AF65-F5344CB8AC3E}">
        <p14:creationId xmlns:p14="http://schemas.microsoft.com/office/powerpoint/2010/main" val="413929470"/>
      </p:ext>
    </p:extLst>
  </p:cSld>
  <p:clrMapOvr>
    <a:masterClrMapping/>
  </p:clrMapOvr>
  <p:transition spd="slow">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463314" y="1780032"/>
            <a:ext cx="6317789" cy="3846225"/>
          </a:xfrm>
        </p:spPr>
        <p:txBody>
          <a:bodyPr>
            <a:noAutofit/>
          </a:bodyPr>
          <a:lstStyle/>
          <a:p>
            <a:pPr marL="457200" lvl="1" indent="0">
              <a:lnSpc>
                <a:spcPct val="200000"/>
              </a:lnSpc>
              <a:spcAft>
                <a:spcPts val="0"/>
              </a:spcAft>
              <a:buNone/>
            </a:pPr>
            <a:r>
              <a:rPr lang="en-US" sz="2400" b="1" dirty="0">
                <a:latin typeface="Tahoma" panose="020B0604030504040204" pitchFamily="34" charset="0"/>
                <a:ea typeface="Tahoma" panose="020B0604030504040204" pitchFamily="34" charset="0"/>
                <a:cs typeface="Tahoma" panose="020B0604030504040204" pitchFamily="34" charset="0"/>
              </a:rPr>
              <a:t>Navigational Judgement</a:t>
            </a:r>
          </a:p>
          <a:p>
            <a:pPr marL="857250" lvl="2" indent="0">
              <a:lnSpc>
                <a:spcPct val="200000"/>
              </a:lnSpc>
              <a:spcAft>
                <a:spcPts val="0"/>
              </a:spcAft>
              <a:buNone/>
            </a:pPr>
            <a:r>
              <a:rPr lang="en-US" sz="2400" b="1" dirty="0">
                <a:solidFill>
                  <a:srgbClr val="0070C0"/>
                </a:solidFill>
                <a:latin typeface="Tahoma" panose="020B0604030504040204" pitchFamily="34" charset="0"/>
                <a:ea typeface="Tahoma" panose="020B0604030504040204" pitchFamily="34" charset="0"/>
                <a:cs typeface="Tahoma" panose="020B0604030504040204" pitchFamily="34" charset="0"/>
              </a:rPr>
              <a:t>“Tables and chairs can also be moved around in order to have enough space to practice meditation.” </a:t>
            </a:r>
          </a:p>
        </p:txBody>
      </p:sp>
      <p:sp>
        <p:nvSpPr>
          <p:cNvPr id="5" name="Rectangle: Single Corner Snipped 4">
            <a:extLst>
              <a:ext uri="{FF2B5EF4-FFF2-40B4-BE49-F238E27FC236}">
                <a16:creationId xmlns:a16="http://schemas.microsoft.com/office/drawing/2014/main" id="{F3CD37E2-6486-4F67-B897-9B9E34E70A20}"/>
              </a:ext>
            </a:extLst>
          </p:cNvPr>
          <p:cNvSpPr/>
          <p:nvPr/>
        </p:nvSpPr>
        <p:spPr>
          <a:xfrm>
            <a:off x="0" y="377372"/>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21FDEDC7-AB16-4EB8-A343-12560357BECE}"/>
              </a:ext>
            </a:extLst>
          </p:cNvPr>
          <p:cNvSpPr txBox="1">
            <a:spLocks/>
          </p:cNvSpPr>
          <p:nvPr/>
        </p:nvSpPr>
        <p:spPr>
          <a:xfrm>
            <a:off x="460129" y="474219"/>
            <a:ext cx="6368840"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3200" dirty="0">
                <a:solidFill>
                  <a:schemeClr val="bg1"/>
                </a:solidFill>
                <a:latin typeface="Tahoma" panose="020B0604030504040204" pitchFamily="34" charset="0"/>
                <a:ea typeface="Tahoma" panose="020B0604030504040204" pitchFamily="34" charset="0"/>
                <a:cs typeface="Tahoma" panose="020B0604030504040204" pitchFamily="34" charset="0"/>
              </a:rPr>
              <a:t>RQ4: Design Judgement</a:t>
            </a:r>
          </a:p>
        </p:txBody>
      </p:sp>
    </p:spTree>
    <p:extLst>
      <p:ext uri="{BB962C8B-B14F-4D97-AF65-F5344CB8AC3E}">
        <p14:creationId xmlns:p14="http://schemas.microsoft.com/office/powerpoint/2010/main" val="2278750543"/>
      </p:ext>
    </p:extLst>
  </p:cSld>
  <p:clrMapOvr>
    <a:masterClrMapping/>
  </p:clrMapOvr>
  <p:transition spd="slow">
    <p:push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460129" y="1380889"/>
            <a:ext cx="8365376" cy="3846225"/>
          </a:xfrm>
        </p:spPr>
        <p:txBody>
          <a:bodyPr>
            <a:noAutofit/>
          </a:bodyPr>
          <a:lstStyle/>
          <a:p>
            <a:pPr marL="457200" lvl="1" indent="0">
              <a:lnSpc>
                <a:spcPct val="200000"/>
              </a:lnSpc>
              <a:spcAft>
                <a:spcPts val="0"/>
              </a:spcAft>
              <a:buNone/>
            </a:pPr>
            <a:r>
              <a:rPr lang="en-US" sz="2400" b="1" dirty="0">
                <a:latin typeface="Tahoma" panose="020B0604030504040204" pitchFamily="34" charset="0"/>
                <a:ea typeface="Tahoma" panose="020B0604030504040204" pitchFamily="34" charset="0"/>
                <a:cs typeface="Tahoma" panose="020B0604030504040204" pitchFamily="34" charset="0"/>
              </a:rPr>
              <a:t>Core Judgement:</a:t>
            </a:r>
          </a:p>
          <a:p>
            <a:pPr marL="857250" lvl="2" indent="0">
              <a:lnSpc>
                <a:spcPct val="200000"/>
              </a:lnSpc>
              <a:spcAft>
                <a:spcPts val="0"/>
              </a:spcAft>
              <a:buNone/>
            </a:pPr>
            <a:r>
              <a:rPr lang="en-US" sz="1800" b="1" dirty="0">
                <a:solidFill>
                  <a:srgbClr val="0070C0"/>
                </a:solidFill>
                <a:latin typeface="Tahoma" panose="020B0604030504040204" pitchFamily="34" charset="0"/>
                <a:ea typeface="Tahoma" panose="020B0604030504040204" pitchFamily="34" charset="0"/>
                <a:cs typeface="Tahoma" panose="020B0604030504040204" pitchFamily="34" charset="0"/>
              </a:rPr>
              <a:t>“By using a Prezi rather than a regular presentation we will be allowed to use audio tools and video tools within the information being presented to create a more creative overall presentation that is still organized to help capture the learners attention more and keep them interested in the topic.”</a:t>
            </a:r>
          </a:p>
          <a:p>
            <a:pPr marL="857250" lvl="2" indent="0">
              <a:lnSpc>
                <a:spcPct val="200000"/>
              </a:lnSpc>
              <a:spcAft>
                <a:spcPts val="0"/>
              </a:spcAft>
              <a:buNone/>
            </a:pPr>
            <a:r>
              <a:rPr lang="en-US" sz="1800" b="1" dirty="0">
                <a:solidFill>
                  <a:srgbClr val="0070C0"/>
                </a:solidFill>
                <a:latin typeface="Tahoma" panose="020B0604030504040204" pitchFamily="34" charset="0"/>
                <a:ea typeface="Tahoma" panose="020B0604030504040204" pitchFamily="34" charset="0"/>
                <a:cs typeface="Tahoma" panose="020B0604030504040204" pitchFamily="34" charset="0"/>
              </a:rPr>
              <a:t>(Instruction should be interesting and engaging)</a:t>
            </a:r>
          </a:p>
        </p:txBody>
      </p:sp>
      <p:sp>
        <p:nvSpPr>
          <p:cNvPr id="5" name="Rectangle: Single Corner Snipped 4">
            <a:extLst>
              <a:ext uri="{FF2B5EF4-FFF2-40B4-BE49-F238E27FC236}">
                <a16:creationId xmlns:a16="http://schemas.microsoft.com/office/drawing/2014/main" id="{0499A03D-F38E-4E74-A4FB-4D2B5D88FDDA}"/>
              </a:ext>
            </a:extLst>
          </p:cNvPr>
          <p:cNvSpPr/>
          <p:nvPr/>
        </p:nvSpPr>
        <p:spPr>
          <a:xfrm>
            <a:off x="0" y="377372"/>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23D732D8-7BB2-40FD-9026-716C46A241DE}"/>
              </a:ext>
            </a:extLst>
          </p:cNvPr>
          <p:cNvSpPr txBox="1">
            <a:spLocks/>
          </p:cNvSpPr>
          <p:nvPr/>
        </p:nvSpPr>
        <p:spPr>
          <a:xfrm>
            <a:off x="460129" y="474219"/>
            <a:ext cx="6368840"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3200" dirty="0">
                <a:solidFill>
                  <a:schemeClr val="bg1"/>
                </a:solidFill>
                <a:latin typeface="Tahoma" panose="020B0604030504040204" pitchFamily="34" charset="0"/>
                <a:ea typeface="Tahoma" panose="020B0604030504040204" pitchFamily="34" charset="0"/>
                <a:cs typeface="Tahoma" panose="020B0604030504040204" pitchFamily="34" charset="0"/>
              </a:rPr>
              <a:t>RQ4: Design Judgement</a:t>
            </a:r>
          </a:p>
        </p:txBody>
      </p:sp>
    </p:spTree>
    <p:extLst>
      <p:ext uri="{BB962C8B-B14F-4D97-AF65-F5344CB8AC3E}">
        <p14:creationId xmlns:p14="http://schemas.microsoft.com/office/powerpoint/2010/main" val="3701673459"/>
      </p:ext>
    </p:extLst>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E52BE-193A-46DA-8839-95769CD1362D}"/>
              </a:ext>
            </a:extLst>
          </p:cNvPr>
          <p:cNvSpPr>
            <a:spLocks noGrp="1"/>
          </p:cNvSpPr>
          <p:nvPr>
            <p:ph type="title"/>
          </p:nvPr>
        </p:nvSpPr>
        <p:spPr>
          <a:xfrm>
            <a:off x="768096" y="1538580"/>
            <a:ext cx="7510272" cy="2868241"/>
          </a:xfrm>
        </p:spPr>
        <p:txBody>
          <a:bodyPr/>
          <a:lstStyle/>
          <a:p>
            <a:pPr algn="ctr"/>
            <a:r>
              <a:rPr lang="en-US" sz="6000" dirty="0"/>
              <a:t>Discussion, </a:t>
            </a:r>
            <a:br>
              <a:rPr lang="en-US" sz="6000" dirty="0"/>
            </a:br>
            <a:r>
              <a:rPr lang="en-US" sz="6000" dirty="0"/>
              <a:t>Significance, </a:t>
            </a:r>
            <a:br>
              <a:rPr lang="en-US" sz="6000" dirty="0"/>
            </a:br>
            <a:r>
              <a:rPr lang="en-US" sz="6000" dirty="0"/>
              <a:t>and Conclusion</a:t>
            </a:r>
          </a:p>
        </p:txBody>
      </p:sp>
    </p:spTree>
    <p:extLst>
      <p:ext uri="{BB962C8B-B14F-4D97-AF65-F5344CB8AC3E}">
        <p14:creationId xmlns:p14="http://schemas.microsoft.com/office/powerpoint/2010/main" val="1706687301"/>
      </p:ext>
    </p:extLst>
  </p:cSld>
  <p:clrMapOvr>
    <a:masterClrMapping/>
  </p:clrMapOvr>
  <p:transition spd="slow">
    <p:push di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59200" y="1209972"/>
            <a:ext cx="7867886" cy="3846225"/>
          </a:xfrm>
        </p:spPr>
        <p:txBody>
          <a:bodyPr>
            <a:noAutofit/>
          </a:bodyPr>
          <a:lstStyle/>
          <a:p>
            <a:pPr lvl="1">
              <a:lnSpc>
                <a:spcPct val="200000"/>
              </a:lnSpc>
              <a:spcAft>
                <a:spcPts val="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rPr>
              <a:t>Novice instructional designers more likely </a:t>
            </a:r>
            <a:r>
              <a:rPr lang="en-US" sz="2000" b="1" dirty="0">
                <a:latin typeface="Tahoma" panose="020B0604030504040204" pitchFamily="34" charset="0"/>
                <a:ea typeface="Tahoma" panose="020B0604030504040204" pitchFamily="34" charset="0"/>
                <a:cs typeface="Tahoma" panose="020B0604030504040204" pitchFamily="34" charset="0"/>
              </a:rPr>
              <a:t>capture the surface features of the design problem</a:t>
            </a:r>
            <a:r>
              <a:rPr lang="en-US" sz="2000" dirty="0">
                <a:latin typeface="Tahoma" panose="020B0604030504040204" pitchFamily="34" charset="0"/>
                <a:ea typeface="Tahoma" panose="020B0604030504040204" pitchFamily="34" charset="0"/>
                <a:cs typeface="Tahoma" panose="020B0604030504040204" pitchFamily="34" charset="0"/>
              </a:rPr>
              <a:t>, which is aligned with the study of </a:t>
            </a:r>
            <a:r>
              <a:rPr lang="en-US" sz="2000" dirty="0" err="1">
                <a:solidFill>
                  <a:schemeClr val="tx1"/>
                </a:solidFill>
                <a:latin typeface="Tahoma" panose="020B0604030504040204" pitchFamily="34" charset="0"/>
                <a:ea typeface="Tahoma" panose="020B0604030504040204" pitchFamily="34" charset="0"/>
                <a:cs typeface="Tahoma" panose="020B0604030504040204" pitchFamily="34" charset="0"/>
              </a:rPr>
              <a:t>Ertmer</a:t>
            </a:r>
            <a:r>
              <a:rPr lang="en-US" sz="2000" dirty="0">
                <a:solidFill>
                  <a:schemeClr val="tx1"/>
                </a:solidFill>
                <a:latin typeface="Tahoma" panose="020B0604030504040204" pitchFamily="34" charset="0"/>
                <a:ea typeface="Tahoma" panose="020B0604030504040204" pitchFamily="34" charset="0"/>
                <a:cs typeface="Tahoma" panose="020B0604030504040204" pitchFamily="34" charset="0"/>
              </a:rPr>
              <a:t> and </a:t>
            </a:r>
            <a:r>
              <a:rPr lang="en-US" sz="2000" dirty="0" err="1">
                <a:solidFill>
                  <a:schemeClr val="tx1"/>
                </a:solidFill>
                <a:latin typeface="Tahoma" panose="020B0604030504040204" pitchFamily="34" charset="0"/>
                <a:ea typeface="Tahoma" panose="020B0604030504040204" pitchFamily="34" charset="0"/>
                <a:cs typeface="Tahoma" panose="020B0604030504040204" pitchFamily="34" charset="0"/>
              </a:rPr>
              <a:t>Stepich</a:t>
            </a:r>
            <a:r>
              <a:rPr lang="en-US" sz="2000" dirty="0">
                <a:solidFill>
                  <a:schemeClr val="tx1"/>
                </a:solidFill>
                <a:latin typeface="Tahoma" panose="020B0604030504040204" pitchFamily="34" charset="0"/>
                <a:ea typeface="Tahoma" panose="020B0604030504040204" pitchFamily="34" charset="0"/>
                <a:cs typeface="Tahoma" panose="020B0604030504040204" pitchFamily="34" charset="0"/>
              </a:rPr>
              <a:t> (2005). </a:t>
            </a:r>
          </a:p>
          <a:p>
            <a:pPr lvl="1">
              <a:lnSpc>
                <a:spcPct val="200000"/>
              </a:lnSpc>
              <a:spcAft>
                <a:spcPts val="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rPr>
              <a:t>Students provide </a:t>
            </a:r>
            <a:r>
              <a:rPr lang="en-US" sz="2000" b="1" dirty="0">
                <a:latin typeface="Tahoma" panose="020B0604030504040204" pitchFamily="34" charset="0"/>
                <a:ea typeface="Tahoma" panose="020B0604030504040204" pitchFamily="34" charset="0"/>
                <a:cs typeface="Tahoma" panose="020B0604030504040204" pitchFamily="34" charset="0"/>
              </a:rPr>
              <a:t>generic rationales </a:t>
            </a:r>
            <a:r>
              <a:rPr lang="en-US" sz="2000" dirty="0">
                <a:latin typeface="Tahoma" panose="020B0604030504040204" pitchFamily="34" charset="0"/>
                <a:ea typeface="Tahoma" panose="020B0604030504040204" pitchFamily="34" charset="0"/>
                <a:cs typeface="Tahoma" panose="020B0604030504040204" pitchFamily="34" charset="0"/>
              </a:rPr>
              <a:t>for their design.</a:t>
            </a:r>
          </a:p>
          <a:p>
            <a:pPr lvl="1">
              <a:lnSpc>
                <a:spcPct val="200000"/>
              </a:lnSpc>
              <a:spcAft>
                <a:spcPts val="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rPr>
              <a:t>Challenges in design, evaluation, and implementation</a:t>
            </a:r>
          </a:p>
          <a:p>
            <a:pPr lvl="1">
              <a:lnSpc>
                <a:spcPct val="200000"/>
              </a:lnSpc>
              <a:spcAft>
                <a:spcPts val="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rPr>
              <a:t>Novice instructional designers </a:t>
            </a:r>
            <a:r>
              <a:rPr lang="en-US" sz="2000" b="1" dirty="0">
                <a:latin typeface="Tahoma" panose="020B0604030504040204" pitchFamily="34" charset="0"/>
                <a:ea typeface="Tahoma" panose="020B0604030504040204" pitchFamily="34" charset="0"/>
                <a:cs typeface="Tahoma" panose="020B0604030504040204" pitchFamily="34" charset="0"/>
              </a:rPr>
              <a:t>utilized design judgment</a:t>
            </a:r>
            <a:r>
              <a:rPr lang="en-US" sz="2000" dirty="0">
                <a:latin typeface="Tahoma" panose="020B0604030504040204" pitchFamily="34" charset="0"/>
                <a:ea typeface="Tahoma" panose="020B0604030504040204" pitchFamily="34" charset="0"/>
                <a:cs typeface="Tahoma" panose="020B0604030504040204" pitchFamily="34" charset="0"/>
              </a:rPr>
              <a:t> in their design process.</a:t>
            </a:r>
          </a:p>
        </p:txBody>
      </p:sp>
      <p:sp>
        <p:nvSpPr>
          <p:cNvPr id="5" name="Rectangle: Single Corner Snipped 4">
            <a:extLst>
              <a:ext uri="{FF2B5EF4-FFF2-40B4-BE49-F238E27FC236}">
                <a16:creationId xmlns:a16="http://schemas.microsoft.com/office/drawing/2014/main" id="{C8ABD99C-9D18-48F5-B219-34B126D1D480}"/>
              </a:ext>
            </a:extLst>
          </p:cNvPr>
          <p:cNvSpPr/>
          <p:nvPr/>
        </p:nvSpPr>
        <p:spPr>
          <a:xfrm>
            <a:off x="0" y="377372"/>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F62D3967-DAB0-4EA7-9B80-0E378938DCA3}"/>
              </a:ext>
            </a:extLst>
          </p:cNvPr>
          <p:cNvSpPr txBox="1">
            <a:spLocks/>
          </p:cNvSpPr>
          <p:nvPr/>
        </p:nvSpPr>
        <p:spPr>
          <a:xfrm>
            <a:off x="460129" y="474219"/>
            <a:ext cx="6368840"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3200" dirty="0">
                <a:solidFill>
                  <a:schemeClr val="bg1"/>
                </a:solidFill>
                <a:latin typeface="Tahoma" panose="020B0604030504040204" pitchFamily="34" charset="0"/>
                <a:ea typeface="Tahoma" panose="020B0604030504040204" pitchFamily="34" charset="0"/>
                <a:cs typeface="Tahoma" panose="020B0604030504040204" pitchFamily="34" charset="0"/>
              </a:rPr>
              <a:t>Discussion</a:t>
            </a:r>
          </a:p>
        </p:txBody>
      </p:sp>
    </p:spTree>
    <p:extLst>
      <p:ext uri="{BB962C8B-B14F-4D97-AF65-F5344CB8AC3E}">
        <p14:creationId xmlns:p14="http://schemas.microsoft.com/office/powerpoint/2010/main" val="895262891"/>
      </p:ext>
    </p:extLst>
  </p:cSld>
  <p:clrMapOvr>
    <a:masterClrMapping/>
  </p:clrMapOvr>
  <p:transition spd="slow">
    <p:push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E52BE-193A-46DA-8839-95769CD1362D}"/>
              </a:ext>
            </a:extLst>
          </p:cNvPr>
          <p:cNvSpPr>
            <a:spLocks noGrp="1"/>
          </p:cNvSpPr>
          <p:nvPr>
            <p:ph type="title"/>
          </p:nvPr>
        </p:nvSpPr>
        <p:spPr>
          <a:xfrm>
            <a:off x="868878" y="1383286"/>
            <a:ext cx="7857018" cy="1521712"/>
          </a:xfrm>
        </p:spPr>
        <p:txBody>
          <a:bodyPr/>
          <a:lstStyle/>
          <a:p>
            <a:pPr algn="ctr"/>
            <a:r>
              <a:rPr lang="en-US" sz="6000" dirty="0"/>
              <a:t>Limitations and Future Directions</a:t>
            </a:r>
          </a:p>
        </p:txBody>
      </p:sp>
      <p:pic>
        <p:nvPicPr>
          <p:cNvPr id="5" name="Picture 4">
            <a:extLst>
              <a:ext uri="{FF2B5EF4-FFF2-40B4-BE49-F238E27FC236}">
                <a16:creationId xmlns:a16="http://schemas.microsoft.com/office/drawing/2014/main" id="{F78D8273-2D37-417D-B533-9470784127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6480" y="3795347"/>
            <a:ext cx="4900246" cy="3062653"/>
          </a:xfrm>
          <a:prstGeom prst="rect">
            <a:avLst/>
          </a:prstGeom>
        </p:spPr>
      </p:pic>
    </p:spTree>
    <p:extLst>
      <p:ext uri="{BB962C8B-B14F-4D97-AF65-F5344CB8AC3E}">
        <p14:creationId xmlns:p14="http://schemas.microsoft.com/office/powerpoint/2010/main" val="1372372961"/>
      </p:ext>
    </p:extLst>
  </p:cSld>
  <p:clrMapOvr>
    <a:masterClrMapping/>
  </p:clrMapOvr>
  <p:transition spd="slow">
    <p:push di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463314" y="1780032"/>
            <a:ext cx="7969486" cy="3846225"/>
          </a:xfrm>
        </p:spPr>
        <p:txBody>
          <a:bodyPr>
            <a:noAutofit/>
          </a:bodyPr>
          <a:lstStyle/>
          <a:p>
            <a:pPr lvl="1">
              <a:lnSpc>
                <a:spcPct val="200000"/>
              </a:lnSpc>
              <a:spcAft>
                <a:spcPts val="0"/>
              </a:spcAft>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Limited number of interviewees </a:t>
            </a:r>
          </a:p>
          <a:p>
            <a:pPr lvl="1">
              <a:lnSpc>
                <a:spcPct val="200000"/>
              </a:lnSpc>
              <a:spcAft>
                <a:spcPts val="0"/>
              </a:spcAft>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Interviewees are only from Community Health major</a:t>
            </a:r>
          </a:p>
        </p:txBody>
      </p:sp>
      <p:sp>
        <p:nvSpPr>
          <p:cNvPr id="4" name="Title 1">
            <a:extLst>
              <a:ext uri="{FF2B5EF4-FFF2-40B4-BE49-F238E27FC236}">
                <a16:creationId xmlns:a16="http://schemas.microsoft.com/office/drawing/2014/main" id="{BF13DCF2-4CB0-445B-9B68-063F91439B0F}"/>
              </a:ext>
            </a:extLst>
          </p:cNvPr>
          <p:cNvSpPr txBox="1">
            <a:spLocks/>
          </p:cNvSpPr>
          <p:nvPr/>
        </p:nvSpPr>
        <p:spPr>
          <a:xfrm>
            <a:off x="152400" y="907613"/>
            <a:ext cx="9049407"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pPr algn="ctr"/>
            <a:r>
              <a:rPr lang="en-US" dirty="0">
                <a:latin typeface="Tahoma" panose="020B0604030504040204" pitchFamily="34" charset="0"/>
                <a:ea typeface="Tahoma" panose="020B0604030504040204" pitchFamily="34" charset="0"/>
                <a:cs typeface="Tahoma" panose="020B0604030504040204" pitchFamily="34" charset="0"/>
              </a:rPr>
              <a:t>Limitations</a:t>
            </a:r>
          </a:p>
        </p:txBody>
      </p:sp>
    </p:spTree>
    <p:extLst>
      <p:ext uri="{BB962C8B-B14F-4D97-AF65-F5344CB8AC3E}">
        <p14:creationId xmlns:p14="http://schemas.microsoft.com/office/powerpoint/2010/main" val="1054968642"/>
      </p:ext>
    </p:extLst>
  </p:cSld>
  <p:clrMapOvr>
    <a:masterClrMapping/>
  </p:clrMapOvr>
  <p:transition spd="slow">
    <p:push di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463314" y="1780032"/>
            <a:ext cx="7149426" cy="3846225"/>
          </a:xfrm>
        </p:spPr>
        <p:txBody>
          <a:bodyPr>
            <a:noAutofit/>
          </a:bodyPr>
          <a:lstStyle/>
          <a:p>
            <a:pPr lvl="1">
              <a:spcAft>
                <a:spcPts val="0"/>
              </a:spcAft>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Compare differences of design practice and judgment used between novice instructional designers and expert designers</a:t>
            </a:r>
          </a:p>
          <a:p>
            <a:pPr marL="457200" lvl="1" indent="0">
              <a:spcAft>
                <a:spcPts val="0"/>
              </a:spcAft>
              <a:buNone/>
            </a:pPr>
            <a:endParaRPr lang="en-US" sz="2400" b="1" dirty="0">
              <a:latin typeface="Tahoma" panose="020B0604030504040204" pitchFamily="34" charset="0"/>
              <a:ea typeface="Tahoma" panose="020B0604030504040204" pitchFamily="34" charset="0"/>
              <a:cs typeface="Tahoma" panose="020B0604030504040204" pitchFamily="34" charset="0"/>
            </a:endParaRPr>
          </a:p>
          <a:p>
            <a:pPr lvl="1">
              <a:spcAft>
                <a:spcPts val="0"/>
              </a:spcAft>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Participants from different subject backgrounds</a:t>
            </a:r>
          </a:p>
          <a:p>
            <a:pPr marL="457200" lvl="1" indent="0">
              <a:spcAft>
                <a:spcPts val="0"/>
              </a:spcAft>
              <a:buNone/>
            </a:pPr>
            <a:endParaRPr lang="en-US" sz="2400" b="1" dirty="0">
              <a:latin typeface="Tahoma" panose="020B0604030504040204" pitchFamily="34" charset="0"/>
              <a:ea typeface="Tahoma" panose="020B0604030504040204" pitchFamily="34" charset="0"/>
              <a:cs typeface="Tahoma" panose="020B0604030504040204" pitchFamily="34" charset="0"/>
            </a:endParaRPr>
          </a:p>
          <a:p>
            <a:pPr lvl="1">
              <a:spcAft>
                <a:spcPts val="0"/>
              </a:spcAft>
              <a:buFont typeface="Arial" panose="020B0604020202020204" pitchFamily="34" charset="0"/>
              <a:buChar char="•"/>
            </a:pPr>
            <a:r>
              <a:rPr lang="en-US" sz="2400" b="1" dirty="0">
                <a:latin typeface="Tahoma" panose="020B0604030504040204" pitchFamily="34" charset="0"/>
                <a:ea typeface="Tahoma" panose="020B0604030504040204" pitchFamily="34" charset="0"/>
                <a:cs typeface="Tahoma" panose="020B0604030504040204" pitchFamily="34" charset="0"/>
              </a:rPr>
              <a:t>Design based research on instructions for transforming Novice ID to expert ID</a:t>
            </a:r>
          </a:p>
        </p:txBody>
      </p:sp>
      <p:sp>
        <p:nvSpPr>
          <p:cNvPr id="5" name="Rectangle: Single Corner Snipped 4">
            <a:extLst>
              <a:ext uri="{FF2B5EF4-FFF2-40B4-BE49-F238E27FC236}">
                <a16:creationId xmlns:a16="http://schemas.microsoft.com/office/drawing/2014/main" id="{4463AE77-7141-408B-8129-F3744636CE79}"/>
              </a:ext>
            </a:extLst>
          </p:cNvPr>
          <p:cNvSpPr/>
          <p:nvPr/>
        </p:nvSpPr>
        <p:spPr>
          <a:xfrm>
            <a:off x="0" y="377372"/>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841EB801-AB00-4C8A-9C7E-C69887D39CDD}"/>
              </a:ext>
            </a:extLst>
          </p:cNvPr>
          <p:cNvSpPr txBox="1">
            <a:spLocks/>
          </p:cNvSpPr>
          <p:nvPr/>
        </p:nvSpPr>
        <p:spPr>
          <a:xfrm>
            <a:off x="1243900" y="474219"/>
            <a:ext cx="6368840"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3200" dirty="0">
                <a:solidFill>
                  <a:schemeClr val="bg1"/>
                </a:solidFill>
                <a:latin typeface="Tahoma" panose="020B0604030504040204" pitchFamily="34" charset="0"/>
                <a:ea typeface="Tahoma" panose="020B0604030504040204" pitchFamily="34" charset="0"/>
                <a:cs typeface="Tahoma" panose="020B0604030504040204" pitchFamily="34" charset="0"/>
              </a:rPr>
              <a:t>Future Directions</a:t>
            </a:r>
          </a:p>
        </p:txBody>
      </p:sp>
    </p:spTree>
    <p:extLst>
      <p:ext uri="{BB962C8B-B14F-4D97-AF65-F5344CB8AC3E}">
        <p14:creationId xmlns:p14="http://schemas.microsoft.com/office/powerpoint/2010/main" val="29474347"/>
      </p:ext>
    </p:extLst>
  </p:cSld>
  <p:clrMapOvr>
    <a:masterClrMapping/>
  </p:clrMapOvr>
  <p:transition spd="slow">
    <p:push di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E52BE-193A-46DA-8839-95769CD1362D}"/>
              </a:ext>
            </a:extLst>
          </p:cNvPr>
          <p:cNvSpPr>
            <a:spLocks noGrp="1"/>
          </p:cNvSpPr>
          <p:nvPr>
            <p:ph type="title"/>
          </p:nvPr>
        </p:nvSpPr>
        <p:spPr>
          <a:xfrm>
            <a:off x="560524" y="970617"/>
            <a:ext cx="7898270" cy="1463541"/>
          </a:xfrm>
        </p:spPr>
        <p:txBody>
          <a:bodyPr/>
          <a:lstStyle/>
          <a:p>
            <a:pPr algn="ctr"/>
            <a:r>
              <a:rPr lang="en-US" sz="6000" dirty="0"/>
              <a:t>Any Questions?</a:t>
            </a:r>
          </a:p>
        </p:txBody>
      </p:sp>
      <p:pic>
        <p:nvPicPr>
          <p:cNvPr id="7" name="Picture 6">
            <a:extLst>
              <a:ext uri="{FF2B5EF4-FFF2-40B4-BE49-F238E27FC236}">
                <a16:creationId xmlns:a16="http://schemas.microsoft.com/office/drawing/2014/main" id="{B6699E5E-326F-4180-B24D-9F7BE975E4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2730" y="2798435"/>
            <a:ext cx="4358889" cy="4059566"/>
          </a:xfrm>
          <a:prstGeom prst="rect">
            <a:avLst/>
          </a:prstGeom>
        </p:spPr>
      </p:pic>
    </p:spTree>
    <p:extLst>
      <p:ext uri="{BB962C8B-B14F-4D97-AF65-F5344CB8AC3E}">
        <p14:creationId xmlns:p14="http://schemas.microsoft.com/office/powerpoint/2010/main" val="3797314814"/>
      </p:ext>
    </p:extLst>
  </p:cSld>
  <p:clrMapOvr>
    <a:masterClrMapping/>
  </p:clrMapOvr>
  <p:transition spd="slow">
    <p:push di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45096E8-37A6-4D0F-A702-3BA8B38A92ED}"/>
              </a:ext>
            </a:extLst>
          </p:cNvPr>
          <p:cNvSpPr/>
          <p:nvPr/>
        </p:nvSpPr>
        <p:spPr>
          <a:xfrm>
            <a:off x="2433951" y="3506440"/>
            <a:ext cx="6035135" cy="1414554"/>
          </a:xfrm>
          <a:prstGeom prst="rect">
            <a:avLst/>
          </a:prstGeom>
        </p:spPr>
        <p:txBody>
          <a:bodyPr wrap="square">
            <a:spAutoFit/>
          </a:bodyPr>
          <a:lstStyle/>
          <a:p>
            <a:pPr>
              <a:lnSpc>
                <a:spcPct val="150000"/>
              </a:lnSpc>
            </a:pPr>
            <a:r>
              <a:rPr 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Meina Zhu, IU, meinzhu@iu.edu</a:t>
            </a:r>
          </a:p>
          <a:p>
            <a:pPr>
              <a:lnSpc>
                <a:spcPct val="150000"/>
              </a:lnSpc>
            </a:pPr>
            <a:r>
              <a:rPr 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Merve Basdogan, IU, basdogan@iu.edu</a:t>
            </a:r>
            <a:r>
              <a:rPr lang="id-ID" sz="2000" b="1" dirty="0">
                <a:solidFill>
                  <a:schemeClr val="bg1"/>
                </a:solidFill>
                <a:latin typeface="Tahoma" panose="020B0604030504040204" pitchFamily="34" charset="0"/>
                <a:ea typeface="Tahoma" panose="020B0604030504040204" pitchFamily="34" charset="0"/>
                <a:cs typeface="Tahoma" panose="020B0604030504040204" pitchFamily="34" charset="0"/>
              </a:rPr>
              <a:t>  </a:t>
            </a:r>
            <a:endParaRPr lang="en-US"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50000"/>
              </a:lnSpc>
            </a:pPr>
            <a:r>
              <a:rPr 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Curtis J. Bonk, IU, </a:t>
            </a:r>
            <a:r>
              <a:rPr 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cjbonk</a:t>
            </a:r>
            <a:r>
              <a:rPr 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id-ID" sz="2000" b="1" dirty="0">
                <a:solidFill>
                  <a:schemeClr val="bg1"/>
                </a:solidFill>
                <a:latin typeface="Tahoma" panose="020B0604030504040204" pitchFamily="34" charset="0"/>
                <a:ea typeface="Tahoma" panose="020B0604030504040204" pitchFamily="34" charset="0"/>
                <a:cs typeface="Tahoma" panose="020B0604030504040204" pitchFamily="34" charset="0"/>
              </a:rPr>
              <a:t>i</a:t>
            </a:r>
            <a:r>
              <a:rPr 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ndiana.edu</a:t>
            </a:r>
          </a:p>
        </p:txBody>
      </p:sp>
      <p:pic>
        <p:nvPicPr>
          <p:cNvPr id="4" name="Picture 3">
            <a:extLst>
              <a:ext uri="{FF2B5EF4-FFF2-40B4-BE49-F238E27FC236}">
                <a16:creationId xmlns:a16="http://schemas.microsoft.com/office/drawing/2014/main" id="{113D2559-4A69-4F04-B86D-DFA7554831B9}"/>
              </a:ext>
            </a:extLst>
          </p:cNvPr>
          <p:cNvPicPr>
            <a:picLocks noChangeAspect="1"/>
          </p:cNvPicPr>
          <p:nvPr/>
        </p:nvPicPr>
        <p:blipFill rotWithShape="1">
          <a:blip r:embed="rId2">
            <a:extLst>
              <a:ext uri="{28A0092B-C50C-407E-A947-70E740481C1C}">
                <a14:useLocalDpi xmlns:a14="http://schemas.microsoft.com/office/drawing/2010/main" val="0"/>
              </a:ext>
            </a:extLst>
          </a:blip>
          <a:srcRect l="13507" t="53244" r="12915" b="1881"/>
          <a:stretch/>
        </p:blipFill>
        <p:spPr>
          <a:xfrm>
            <a:off x="152398" y="152400"/>
            <a:ext cx="4085773" cy="2491884"/>
          </a:xfrm>
          <a:prstGeom prst="rect">
            <a:avLst/>
          </a:prstGeom>
        </p:spPr>
      </p:pic>
      <p:pic>
        <p:nvPicPr>
          <p:cNvPr id="5" name="Picture 4">
            <a:extLst>
              <a:ext uri="{FF2B5EF4-FFF2-40B4-BE49-F238E27FC236}">
                <a16:creationId xmlns:a16="http://schemas.microsoft.com/office/drawing/2014/main" id="{3FF40B0C-468F-45D9-B2BD-4EB5C335568A}"/>
              </a:ext>
            </a:extLst>
          </p:cNvPr>
          <p:cNvPicPr>
            <a:picLocks noChangeAspect="1"/>
          </p:cNvPicPr>
          <p:nvPr/>
        </p:nvPicPr>
        <p:blipFill rotWithShape="1">
          <a:blip r:embed="rId3">
            <a:extLst>
              <a:ext uri="{28A0092B-C50C-407E-A947-70E740481C1C}">
                <a14:useLocalDpi xmlns:a14="http://schemas.microsoft.com/office/drawing/2010/main" val="0"/>
              </a:ext>
            </a:extLst>
          </a:blip>
          <a:srcRect l="7752" t="16534" r="2204" b="15885"/>
          <a:stretch/>
        </p:blipFill>
        <p:spPr>
          <a:xfrm>
            <a:off x="4564744" y="152400"/>
            <a:ext cx="4426858" cy="2491883"/>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86967565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158514" y="1613118"/>
            <a:ext cx="7860879" cy="3846225"/>
          </a:xfrm>
        </p:spPr>
        <p:txBody>
          <a:bodyPr>
            <a:noAutofit/>
          </a:bodyPr>
          <a:lstStyle/>
          <a:p>
            <a:pPr lvl="1">
              <a:lnSpc>
                <a:spcPct val="150000"/>
              </a:lnSpc>
              <a:spcAft>
                <a:spcPts val="0"/>
              </a:spcAft>
              <a:buFont typeface="Arial" panose="020B0604020202020204" pitchFamily="34" charset="0"/>
              <a:buChar char="•"/>
            </a:pPr>
            <a:r>
              <a:rPr lang="en-US" sz="1800" dirty="0">
                <a:solidFill>
                  <a:schemeClr val="tx1"/>
                </a:solidFill>
                <a:latin typeface="Tahoma" panose="020B0604030504040204" pitchFamily="34" charset="0"/>
                <a:ea typeface="Tahoma" panose="020B0604030504040204" pitchFamily="34" charset="0"/>
                <a:cs typeface="Tahoma" panose="020B0604030504040204" pitchFamily="34" charset="0"/>
              </a:rPr>
              <a:t>Rowland (1992) indicated that experts spend more time on problem analysis. </a:t>
            </a:r>
            <a:r>
              <a:rPr lang="en-US" sz="1800" b="1" dirty="0">
                <a:solidFill>
                  <a:schemeClr val="tx1"/>
                </a:solidFill>
                <a:latin typeface="Tahoma" panose="020B0604030504040204" pitchFamily="34" charset="0"/>
                <a:ea typeface="Tahoma" panose="020B0604030504040204" pitchFamily="34" charset="0"/>
                <a:cs typeface="Tahoma" panose="020B0604030504040204" pitchFamily="34" charset="0"/>
              </a:rPr>
              <a:t>Novices, attempt to solve the problem quickly based on the surface difference. </a:t>
            </a:r>
            <a:r>
              <a:rPr lang="en-US" sz="1800" dirty="0">
                <a:solidFill>
                  <a:schemeClr val="tx1"/>
                </a:solidFill>
                <a:latin typeface="Tahoma" panose="020B0604030504040204" pitchFamily="34" charset="0"/>
                <a:ea typeface="Tahoma" panose="020B0604030504040204" pitchFamily="34" charset="0"/>
                <a:cs typeface="Tahoma" panose="020B0604030504040204" pitchFamily="34" charset="0"/>
              </a:rPr>
              <a:t>Therefore, they commit to a solution quickly and give up the solution as facing challenges. </a:t>
            </a:r>
          </a:p>
          <a:p>
            <a:pPr lvl="1">
              <a:lnSpc>
                <a:spcPct val="150000"/>
              </a:lnSpc>
              <a:spcAft>
                <a:spcPts val="0"/>
              </a:spcAft>
              <a:buFont typeface="Arial" panose="020B0604020202020204" pitchFamily="34" charset="0"/>
              <a:buChar char="•"/>
            </a:pPr>
            <a:endParaRPr lang="en-US" sz="18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lvl="1">
              <a:lnSpc>
                <a:spcPct val="150000"/>
              </a:lnSpc>
              <a:spcAft>
                <a:spcPts val="0"/>
              </a:spcAft>
              <a:buFont typeface="Arial" panose="020B0604020202020204" pitchFamily="34" charset="0"/>
              <a:buChar char="•"/>
            </a:pPr>
            <a:r>
              <a:rPr lang="en-US" sz="1800" dirty="0">
                <a:solidFill>
                  <a:schemeClr val="tx1"/>
                </a:solidFill>
                <a:latin typeface="Tahoma" panose="020B0604030504040204" pitchFamily="34" charset="0"/>
                <a:ea typeface="Tahoma" panose="020B0604030504040204" pitchFamily="34" charset="0"/>
                <a:cs typeface="Tahoma" panose="020B0604030504040204" pitchFamily="34" charset="0"/>
              </a:rPr>
              <a:t>In addition, educators often provide </a:t>
            </a:r>
            <a:r>
              <a:rPr lang="en-US" sz="1800" b="1" dirty="0">
                <a:solidFill>
                  <a:schemeClr val="tx1"/>
                </a:solidFill>
                <a:latin typeface="Tahoma" panose="020B0604030504040204" pitchFamily="34" charset="0"/>
                <a:ea typeface="Tahoma" panose="020B0604030504040204" pitchFamily="34" charset="0"/>
                <a:cs typeface="Tahoma" panose="020B0604030504040204" pitchFamily="34" charset="0"/>
              </a:rPr>
              <a:t>prescriptive guidance </a:t>
            </a:r>
            <a:r>
              <a:rPr lang="en-US" sz="1800" dirty="0">
                <a:solidFill>
                  <a:schemeClr val="tx1"/>
                </a:solidFill>
                <a:latin typeface="Tahoma" panose="020B0604030504040204" pitchFamily="34" charset="0"/>
                <a:ea typeface="Tahoma" panose="020B0604030504040204" pitchFamily="34" charset="0"/>
                <a:cs typeface="Tahoma" panose="020B0604030504040204" pitchFamily="34" charset="0"/>
              </a:rPr>
              <a:t>to novice instructional designers through instructional design theories (</a:t>
            </a:r>
            <a:r>
              <a:rPr lang="en-US" sz="1800" dirty="0" err="1">
                <a:solidFill>
                  <a:schemeClr val="tx1"/>
                </a:solidFill>
                <a:latin typeface="Tahoma" panose="020B0604030504040204" pitchFamily="34" charset="0"/>
                <a:ea typeface="Tahoma" panose="020B0604030504040204" pitchFamily="34" charset="0"/>
                <a:cs typeface="Tahoma" panose="020B0604030504040204" pitchFamily="34" charset="0"/>
              </a:rPr>
              <a:t>Reigeluth</a:t>
            </a:r>
            <a:r>
              <a:rPr lang="en-US" sz="1800" dirty="0">
                <a:solidFill>
                  <a:schemeClr val="tx1"/>
                </a:solidFill>
                <a:latin typeface="Tahoma" panose="020B0604030504040204" pitchFamily="34" charset="0"/>
                <a:ea typeface="Tahoma" panose="020B0604030504040204" pitchFamily="34" charset="0"/>
                <a:cs typeface="Tahoma" panose="020B0604030504040204" pitchFamily="34" charset="0"/>
              </a:rPr>
              <a:t> &amp; </a:t>
            </a:r>
            <a:r>
              <a:rPr lang="en-US" sz="1800" dirty="0" err="1">
                <a:solidFill>
                  <a:schemeClr val="tx1"/>
                </a:solidFill>
                <a:latin typeface="Tahoma" panose="020B0604030504040204" pitchFamily="34" charset="0"/>
                <a:ea typeface="Tahoma" panose="020B0604030504040204" pitchFamily="34" charset="0"/>
                <a:cs typeface="Tahoma" panose="020B0604030504040204" pitchFamily="34" charset="0"/>
              </a:rPr>
              <a:t>Carr-Chellman</a:t>
            </a:r>
            <a:r>
              <a:rPr lang="en-US" sz="1800" dirty="0">
                <a:solidFill>
                  <a:schemeClr val="tx1"/>
                </a:solidFill>
                <a:latin typeface="Tahoma" panose="020B0604030504040204" pitchFamily="34" charset="0"/>
                <a:ea typeface="Tahoma" panose="020B0604030504040204" pitchFamily="34" charset="0"/>
                <a:cs typeface="Tahoma" panose="020B0604030504040204" pitchFamily="34" charset="0"/>
              </a:rPr>
              <a:t>, 1999; </a:t>
            </a:r>
            <a:r>
              <a:rPr lang="en-US" sz="1800" dirty="0" err="1">
                <a:solidFill>
                  <a:schemeClr val="tx1"/>
                </a:solidFill>
                <a:latin typeface="Tahoma" panose="020B0604030504040204" pitchFamily="34" charset="0"/>
                <a:ea typeface="Tahoma" panose="020B0604030504040204" pitchFamily="34" charset="0"/>
                <a:cs typeface="Tahoma" panose="020B0604030504040204" pitchFamily="34" charset="0"/>
              </a:rPr>
              <a:t>Reigeluth</a:t>
            </a:r>
            <a:r>
              <a:rPr lang="en-US" sz="1800" dirty="0">
                <a:solidFill>
                  <a:schemeClr val="tx1"/>
                </a:solidFill>
                <a:latin typeface="Tahoma" panose="020B0604030504040204" pitchFamily="34" charset="0"/>
                <a:ea typeface="Tahoma" panose="020B0604030504040204" pitchFamily="34" charset="0"/>
                <a:cs typeface="Tahoma" panose="020B0604030504040204" pitchFamily="34" charset="0"/>
              </a:rPr>
              <a:t>, Beatty, &amp; Myers, 2016), principles (Merrill, 2002; Silber, 2007), and models (Branch, 2010). </a:t>
            </a:r>
          </a:p>
        </p:txBody>
      </p:sp>
      <p:sp>
        <p:nvSpPr>
          <p:cNvPr id="6" name="Rectangle: Single Corner Snipped 5">
            <a:extLst>
              <a:ext uri="{FF2B5EF4-FFF2-40B4-BE49-F238E27FC236}">
                <a16:creationId xmlns:a16="http://schemas.microsoft.com/office/drawing/2014/main" id="{23A39BA6-9B73-4C6F-89C6-2491F991FB7F}"/>
              </a:ext>
            </a:extLst>
          </p:cNvPr>
          <p:cNvSpPr/>
          <p:nvPr/>
        </p:nvSpPr>
        <p:spPr>
          <a:xfrm>
            <a:off x="0" y="399143"/>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C107DAD1-9FA3-4CC6-9B67-4595A2ECB1E4}"/>
              </a:ext>
            </a:extLst>
          </p:cNvPr>
          <p:cNvSpPr txBox="1">
            <a:spLocks/>
          </p:cNvSpPr>
          <p:nvPr/>
        </p:nvSpPr>
        <p:spPr>
          <a:xfrm>
            <a:off x="641560" y="495990"/>
            <a:ext cx="5676229"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4400" dirty="0">
                <a:solidFill>
                  <a:schemeClr val="bg1"/>
                </a:solidFill>
                <a:latin typeface="Tahoma" panose="020B0604030504040204" pitchFamily="34" charset="0"/>
                <a:ea typeface="Tahoma" panose="020B0604030504040204" pitchFamily="34" charset="0"/>
                <a:cs typeface="Tahoma" panose="020B0604030504040204" pitchFamily="34" charset="0"/>
              </a:rPr>
              <a:t>Background</a:t>
            </a:r>
          </a:p>
        </p:txBody>
      </p:sp>
    </p:spTree>
    <p:extLst>
      <p:ext uri="{BB962C8B-B14F-4D97-AF65-F5344CB8AC3E}">
        <p14:creationId xmlns:p14="http://schemas.microsoft.com/office/powerpoint/2010/main" val="113382085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463314" y="1780032"/>
            <a:ext cx="7860879" cy="3846225"/>
          </a:xfrm>
        </p:spPr>
        <p:txBody>
          <a:bodyPr>
            <a:noAutofit/>
          </a:bodyPr>
          <a:lstStyle/>
          <a:p>
            <a:pPr lvl="1">
              <a:lnSpc>
                <a:spcPct val="150000"/>
              </a:lnSpc>
              <a:spcAft>
                <a:spcPts val="0"/>
              </a:spcAft>
              <a:buFont typeface="Arial" panose="020B0604020202020204" pitchFamily="34" charset="0"/>
              <a:buChar char="•"/>
            </a:pPr>
            <a:r>
              <a:rPr lang="en-US" sz="2000" dirty="0">
                <a:solidFill>
                  <a:schemeClr val="tx1"/>
                </a:solidFill>
                <a:latin typeface="Tahoma" panose="020B0604030504040204" pitchFamily="34" charset="0"/>
                <a:ea typeface="Tahoma" panose="020B0604030504040204" pitchFamily="34" charset="0"/>
                <a:cs typeface="Tahoma" panose="020B0604030504040204" pitchFamily="34" charset="0"/>
              </a:rPr>
              <a:t>However, most instructional design theories emphasize that there is </a:t>
            </a:r>
            <a:r>
              <a:rPr lang="en-US" sz="2000" b="1" dirty="0">
                <a:solidFill>
                  <a:schemeClr val="tx1"/>
                </a:solidFill>
                <a:latin typeface="Tahoma" panose="020B0604030504040204" pitchFamily="34" charset="0"/>
                <a:ea typeface="Tahoma" panose="020B0604030504040204" pitchFamily="34" charset="0"/>
                <a:cs typeface="Tahoma" panose="020B0604030504040204" pitchFamily="34" charset="0"/>
              </a:rPr>
              <a:t>no absolute correct design theory or model for designers</a:t>
            </a:r>
            <a:r>
              <a:rPr lang="en-US" sz="2000" dirty="0">
                <a:solidFill>
                  <a:schemeClr val="tx1"/>
                </a:solidFill>
                <a:latin typeface="Tahoma" panose="020B0604030504040204" pitchFamily="34" charset="0"/>
                <a:ea typeface="Tahoma" panose="020B0604030504040204" pitchFamily="34" charset="0"/>
                <a:cs typeface="Tahoma" panose="020B0604030504040204" pitchFamily="34" charset="0"/>
              </a:rPr>
              <a:t>, and they </a:t>
            </a:r>
            <a:r>
              <a:rPr lang="en-US" sz="2000" b="1" dirty="0">
                <a:solidFill>
                  <a:schemeClr val="tx1"/>
                </a:solidFill>
                <a:latin typeface="Tahoma" panose="020B0604030504040204" pitchFamily="34" charset="0"/>
                <a:ea typeface="Tahoma" panose="020B0604030504040204" pitchFamily="34" charset="0"/>
                <a:cs typeface="Tahoma" panose="020B0604030504040204" pitchFamily="34" charset="0"/>
              </a:rPr>
              <a:t>must make judgments by themselves </a:t>
            </a:r>
            <a:r>
              <a:rPr lang="en-US" sz="2000" dirty="0">
                <a:solidFill>
                  <a:schemeClr val="tx1"/>
                </a:solidFill>
                <a:latin typeface="Tahoma" panose="020B0604030504040204" pitchFamily="34" charset="0"/>
                <a:ea typeface="Tahoma" panose="020B0604030504040204" pitchFamily="34" charset="0"/>
                <a:cs typeface="Tahoma" panose="020B0604030504040204" pitchFamily="34" charset="0"/>
              </a:rPr>
              <a:t>in design (Nelson &amp; </a:t>
            </a:r>
            <a:r>
              <a:rPr lang="en-US" sz="2000" dirty="0" err="1">
                <a:solidFill>
                  <a:schemeClr val="tx1"/>
                </a:solidFill>
                <a:latin typeface="Tahoma" panose="020B0604030504040204" pitchFamily="34" charset="0"/>
                <a:ea typeface="Tahoma" panose="020B0604030504040204" pitchFamily="34" charset="0"/>
                <a:cs typeface="Tahoma" panose="020B0604030504040204" pitchFamily="34" charset="0"/>
              </a:rPr>
              <a:t>Stolterman</a:t>
            </a:r>
            <a:r>
              <a:rPr lang="en-US" sz="2000" dirty="0">
                <a:solidFill>
                  <a:schemeClr val="tx1"/>
                </a:solidFill>
                <a:latin typeface="Tahoma" panose="020B0604030504040204" pitchFamily="34" charset="0"/>
                <a:ea typeface="Tahoma" panose="020B0604030504040204" pitchFamily="34" charset="0"/>
                <a:cs typeface="Tahoma" panose="020B0604030504040204" pitchFamily="34" charset="0"/>
              </a:rPr>
              <a:t>, 2012; Smith &amp; Boling, 2009).</a:t>
            </a:r>
          </a:p>
          <a:p>
            <a:pPr marL="457200" lvl="1" indent="0">
              <a:lnSpc>
                <a:spcPct val="150000"/>
              </a:lnSpc>
              <a:spcAft>
                <a:spcPts val="0"/>
              </a:spcAft>
              <a:buNone/>
            </a:pPr>
            <a:endParaRPr lang="en-US" sz="20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lvl="1">
              <a:lnSpc>
                <a:spcPct val="150000"/>
              </a:lnSpc>
              <a:spcAft>
                <a:spcPts val="0"/>
              </a:spcAft>
              <a:buFont typeface="Arial" panose="020B0604020202020204" pitchFamily="34" charset="0"/>
              <a:buChar char="•"/>
            </a:pPr>
            <a:r>
              <a:rPr lang="en-US" sz="2000" dirty="0">
                <a:solidFill>
                  <a:schemeClr val="tx1"/>
                </a:solidFill>
                <a:latin typeface="Tahoma" panose="020B0604030504040204" pitchFamily="34" charset="0"/>
                <a:ea typeface="Tahoma" panose="020B0604030504040204" pitchFamily="34" charset="0"/>
                <a:cs typeface="Tahoma" panose="020B0604030504040204" pitchFamily="34" charset="0"/>
              </a:rPr>
              <a:t>These judgments are used in their entire design process (Gray et al.,2015; Nelson &amp; </a:t>
            </a:r>
            <a:r>
              <a:rPr lang="en-US" sz="2000" dirty="0" err="1">
                <a:solidFill>
                  <a:schemeClr val="tx1"/>
                </a:solidFill>
                <a:latin typeface="Tahoma" panose="020B0604030504040204" pitchFamily="34" charset="0"/>
                <a:ea typeface="Tahoma" panose="020B0604030504040204" pitchFamily="34" charset="0"/>
                <a:cs typeface="Tahoma" panose="020B0604030504040204" pitchFamily="34" charset="0"/>
              </a:rPr>
              <a:t>Stolterman</a:t>
            </a:r>
            <a:r>
              <a:rPr lang="en-US" sz="2000" dirty="0">
                <a:solidFill>
                  <a:schemeClr val="tx1"/>
                </a:solidFill>
                <a:latin typeface="Tahoma" panose="020B0604030504040204" pitchFamily="34" charset="0"/>
                <a:ea typeface="Tahoma" panose="020B0604030504040204" pitchFamily="34" charset="0"/>
                <a:cs typeface="Tahoma" panose="020B0604030504040204" pitchFamily="34" charset="0"/>
              </a:rPr>
              <a:t>, 2012). </a:t>
            </a:r>
          </a:p>
        </p:txBody>
      </p:sp>
      <p:sp>
        <p:nvSpPr>
          <p:cNvPr id="6" name="Rectangle: Single Corner Snipped 5">
            <a:extLst>
              <a:ext uri="{FF2B5EF4-FFF2-40B4-BE49-F238E27FC236}">
                <a16:creationId xmlns:a16="http://schemas.microsoft.com/office/drawing/2014/main" id="{EC7363FF-BD85-4046-A535-6979D40B2F28}"/>
              </a:ext>
            </a:extLst>
          </p:cNvPr>
          <p:cNvSpPr/>
          <p:nvPr/>
        </p:nvSpPr>
        <p:spPr>
          <a:xfrm>
            <a:off x="0" y="399143"/>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FAA271F0-86EB-4DE8-9302-F08554CCECF7}"/>
              </a:ext>
            </a:extLst>
          </p:cNvPr>
          <p:cNvSpPr txBox="1">
            <a:spLocks/>
          </p:cNvSpPr>
          <p:nvPr/>
        </p:nvSpPr>
        <p:spPr>
          <a:xfrm>
            <a:off x="641560" y="495990"/>
            <a:ext cx="5676229"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4400" dirty="0">
                <a:solidFill>
                  <a:schemeClr val="bg1"/>
                </a:solidFill>
                <a:latin typeface="Tahoma" panose="020B0604030504040204" pitchFamily="34" charset="0"/>
                <a:ea typeface="Tahoma" panose="020B0604030504040204" pitchFamily="34" charset="0"/>
                <a:cs typeface="Tahoma" panose="020B0604030504040204" pitchFamily="34" charset="0"/>
              </a:rPr>
              <a:t>Background</a:t>
            </a:r>
          </a:p>
        </p:txBody>
      </p:sp>
    </p:spTree>
    <p:extLst>
      <p:ext uri="{BB962C8B-B14F-4D97-AF65-F5344CB8AC3E}">
        <p14:creationId xmlns:p14="http://schemas.microsoft.com/office/powerpoint/2010/main" val="2909419074"/>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361714" y="1231743"/>
            <a:ext cx="8172686" cy="3846225"/>
          </a:xfrm>
        </p:spPr>
        <p:txBody>
          <a:bodyPr>
            <a:noAutofit/>
          </a:bodyPr>
          <a:lstStyle/>
          <a:p>
            <a:pPr lvl="1">
              <a:lnSpc>
                <a:spcPct val="150000"/>
              </a:lnSpc>
              <a:spcAft>
                <a:spcPts val="0"/>
              </a:spcAft>
              <a:buFont typeface="Arial" panose="020B0604020202020204" pitchFamily="34" charset="0"/>
              <a:buChar char="•"/>
            </a:pPr>
            <a:endParaRPr lang="en-US" sz="18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lvl="1">
              <a:lnSpc>
                <a:spcPct val="150000"/>
              </a:lnSpc>
              <a:spcAft>
                <a:spcPts val="0"/>
              </a:spcAft>
              <a:buFont typeface="Arial" panose="020B0604020202020204" pitchFamily="34" charset="0"/>
              <a:buChar char="•"/>
            </a:pPr>
            <a:r>
              <a:rPr lang="en-US" sz="1800" dirty="0">
                <a:solidFill>
                  <a:schemeClr val="tx1"/>
                </a:solidFill>
                <a:latin typeface="Tahoma" panose="020B0604030504040204" pitchFamily="34" charset="0"/>
                <a:ea typeface="Tahoma" panose="020B0604030504040204" pitchFamily="34" charset="0"/>
                <a:cs typeface="Tahoma" panose="020B0604030504040204" pitchFamily="34" charset="0"/>
              </a:rPr>
              <a:t>Considering the ill-structured characteristics of design task, designers have to make initial designs based on incomplete and uncertain information and review and modify their decisions when new information is available (</a:t>
            </a:r>
            <a:r>
              <a:rPr lang="en-US" sz="1800" dirty="0" err="1">
                <a:solidFill>
                  <a:schemeClr val="tx1"/>
                </a:solidFill>
                <a:latin typeface="Tahoma" panose="020B0604030504040204" pitchFamily="34" charset="0"/>
                <a:ea typeface="Tahoma" panose="020B0604030504040204" pitchFamily="34" charset="0"/>
                <a:cs typeface="Tahoma" panose="020B0604030504040204" pitchFamily="34" charset="0"/>
              </a:rPr>
              <a:t>Greeno</a:t>
            </a:r>
            <a:r>
              <a:rPr lang="en-US" sz="18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1800" dirty="0" err="1">
                <a:solidFill>
                  <a:schemeClr val="tx1"/>
                </a:solidFill>
                <a:latin typeface="Tahoma" panose="020B0604030504040204" pitchFamily="34" charset="0"/>
                <a:ea typeface="Tahoma" panose="020B0604030504040204" pitchFamily="34" charset="0"/>
                <a:cs typeface="Tahoma" panose="020B0604030504040204" pitchFamily="34" charset="0"/>
              </a:rPr>
              <a:t>Korpi</a:t>
            </a:r>
            <a:r>
              <a:rPr lang="en-US" sz="1800" dirty="0">
                <a:solidFill>
                  <a:schemeClr val="tx1"/>
                </a:solidFill>
                <a:latin typeface="Tahoma" panose="020B0604030504040204" pitchFamily="34" charset="0"/>
                <a:ea typeface="Tahoma" panose="020B0604030504040204" pitchFamily="34" charset="0"/>
                <a:cs typeface="Tahoma" panose="020B0604030504040204" pitchFamily="34" charset="0"/>
              </a:rPr>
              <a:t>, Jackson, &amp; </a:t>
            </a:r>
            <a:r>
              <a:rPr lang="en-US" sz="1800" dirty="0" err="1">
                <a:solidFill>
                  <a:schemeClr val="tx1"/>
                </a:solidFill>
                <a:latin typeface="Tahoma" panose="020B0604030504040204" pitchFamily="34" charset="0"/>
                <a:ea typeface="Tahoma" panose="020B0604030504040204" pitchFamily="34" charset="0"/>
                <a:cs typeface="Tahoma" panose="020B0604030504040204" pitchFamily="34" charset="0"/>
              </a:rPr>
              <a:t>Michalchik</a:t>
            </a:r>
            <a:r>
              <a:rPr lang="en-US" sz="1800" dirty="0">
                <a:solidFill>
                  <a:schemeClr val="tx1"/>
                </a:solidFill>
                <a:latin typeface="Tahoma" panose="020B0604030504040204" pitchFamily="34" charset="0"/>
                <a:ea typeface="Tahoma" panose="020B0604030504040204" pitchFamily="34" charset="0"/>
                <a:cs typeface="Tahoma" panose="020B0604030504040204" pitchFamily="34" charset="0"/>
              </a:rPr>
              <a:t>, 1990). In other words, designers are expected to solve design problems that are </a:t>
            </a:r>
            <a:r>
              <a:rPr lang="en-US" sz="1800" b="1" dirty="0">
                <a:solidFill>
                  <a:schemeClr val="tx1"/>
                </a:solidFill>
                <a:latin typeface="Tahoma" panose="020B0604030504040204" pitchFamily="34" charset="0"/>
                <a:ea typeface="Tahoma" panose="020B0604030504040204" pitchFamily="34" charset="0"/>
                <a:cs typeface="Tahoma" panose="020B0604030504040204" pitchFamily="34" charset="0"/>
              </a:rPr>
              <a:t>complex, non-linear and lack of standard solutions </a:t>
            </a:r>
            <a:r>
              <a:rPr lang="en-US" sz="1800" dirty="0">
                <a:solidFill>
                  <a:schemeClr val="tx1"/>
                </a:solidFill>
                <a:latin typeface="Tahoma" panose="020B0604030504040204" pitchFamily="34" charset="0"/>
                <a:ea typeface="Tahoma" panose="020B0604030504040204" pitchFamily="34" charset="0"/>
                <a:cs typeface="Tahoma" panose="020B0604030504040204" pitchFamily="34" charset="0"/>
              </a:rPr>
              <a:t>(</a:t>
            </a:r>
            <a:r>
              <a:rPr lang="en-US" sz="1800" dirty="0" err="1">
                <a:solidFill>
                  <a:schemeClr val="tx1"/>
                </a:solidFill>
                <a:latin typeface="Tahoma" panose="020B0604030504040204" pitchFamily="34" charset="0"/>
                <a:ea typeface="Tahoma" panose="020B0604030504040204" pitchFamily="34" charset="0"/>
                <a:cs typeface="Tahoma" panose="020B0604030504040204" pitchFamily="34" charset="0"/>
              </a:rPr>
              <a:t>Verstegen</a:t>
            </a:r>
            <a:r>
              <a:rPr lang="en-US" sz="1800" dirty="0">
                <a:solidFill>
                  <a:schemeClr val="tx1"/>
                </a:solidFill>
                <a:latin typeface="Tahoma" panose="020B0604030504040204" pitchFamily="34" charset="0"/>
                <a:ea typeface="Tahoma" panose="020B0604030504040204" pitchFamily="34" charset="0"/>
                <a:cs typeface="Tahoma" panose="020B0604030504040204" pitchFamily="34" charset="0"/>
              </a:rPr>
              <a:t> et al., 2008). </a:t>
            </a:r>
          </a:p>
          <a:p>
            <a:pPr lvl="1">
              <a:lnSpc>
                <a:spcPct val="150000"/>
              </a:lnSpc>
              <a:spcAft>
                <a:spcPts val="0"/>
              </a:spcAft>
              <a:buFont typeface="Arial" panose="020B0604020202020204" pitchFamily="34" charset="0"/>
              <a:buChar char="•"/>
            </a:pPr>
            <a:r>
              <a:rPr lang="en-US" sz="1800" dirty="0">
                <a:solidFill>
                  <a:schemeClr val="tx1"/>
                </a:solidFill>
                <a:latin typeface="Tahoma" panose="020B0604030504040204" pitchFamily="34" charset="0"/>
                <a:ea typeface="Tahoma" panose="020B0604030504040204" pitchFamily="34" charset="0"/>
                <a:cs typeface="Tahoma" panose="020B0604030504040204" pitchFamily="34" charset="0"/>
              </a:rPr>
              <a:t>However, </a:t>
            </a:r>
            <a:r>
              <a:rPr lang="en-US" sz="1800" b="1" dirty="0">
                <a:solidFill>
                  <a:schemeClr val="tx1"/>
                </a:solidFill>
                <a:latin typeface="Tahoma" panose="020B0604030504040204" pitchFamily="34" charset="0"/>
                <a:ea typeface="Tahoma" panose="020B0604030504040204" pitchFamily="34" charset="0"/>
                <a:cs typeface="Tahoma" panose="020B0604030504040204" pitchFamily="34" charset="0"/>
              </a:rPr>
              <a:t>scant attention is paid to design judgment in practice </a:t>
            </a:r>
            <a:r>
              <a:rPr lang="en-US" sz="1800" dirty="0">
                <a:solidFill>
                  <a:schemeClr val="tx1"/>
                </a:solidFill>
                <a:latin typeface="Tahoma" panose="020B0604030504040204" pitchFamily="34" charset="0"/>
                <a:ea typeface="Tahoma" panose="020B0604030504040204" pitchFamily="34" charset="0"/>
                <a:cs typeface="Tahoma" panose="020B0604030504040204" pitchFamily="34" charset="0"/>
              </a:rPr>
              <a:t>(Boling &amp; Gray, 2014), especially, how novice instructional designers use judgment. </a:t>
            </a:r>
          </a:p>
        </p:txBody>
      </p:sp>
      <p:sp>
        <p:nvSpPr>
          <p:cNvPr id="6" name="Rectangle: Single Corner Snipped 5">
            <a:extLst>
              <a:ext uri="{FF2B5EF4-FFF2-40B4-BE49-F238E27FC236}">
                <a16:creationId xmlns:a16="http://schemas.microsoft.com/office/drawing/2014/main" id="{52DB1486-C6B9-4C09-BCAA-962B065B167E}"/>
              </a:ext>
            </a:extLst>
          </p:cNvPr>
          <p:cNvSpPr/>
          <p:nvPr/>
        </p:nvSpPr>
        <p:spPr>
          <a:xfrm>
            <a:off x="0" y="399143"/>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9978DC23-627B-4AE9-8D16-4E66CE9B29ED}"/>
              </a:ext>
            </a:extLst>
          </p:cNvPr>
          <p:cNvSpPr txBox="1">
            <a:spLocks/>
          </p:cNvSpPr>
          <p:nvPr/>
        </p:nvSpPr>
        <p:spPr>
          <a:xfrm>
            <a:off x="641560" y="495990"/>
            <a:ext cx="5676229"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4400" dirty="0">
                <a:solidFill>
                  <a:schemeClr val="bg1"/>
                </a:solidFill>
                <a:latin typeface="Tahoma" panose="020B0604030504040204" pitchFamily="34" charset="0"/>
                <a:ea typeface="Tahoma" panose="020B0604030504040204" pitchFamily="34" charset="0"/>
                <a:cs typeface="Tahoma" panose="020B0604030504040204" pitchFamily="34" charset="0"/>
              </a:rPr>
              <a:t>Background</a:t>
            </a:r>
          </a:p>
        </p:txBody>
      </p:sp>
    </p:spTree>
    <p:extLst>
      <p:ext uri="{BB962C8B-B14F-4D97-AF65-F5344CB8AC3E}">
        <p14:creationId xmlns:p14="http://schemas.microsoft.com/office/powerpoint/2010/main" val="3459249742"/>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445558" y="1637990"/>
            <a:ext cx="8094760" cy="3846225"/>
          </a:xfrm>
        </p:spPr>
        <p:txBody>
          <a:bodyPr>
            <a:noAutofit/>
          </a:bodyPr>
          <a:lstStyle/>
          <a:p>
            <a:pPr marL="457200" lvl="1" indent="0">
              <a:lnSpc>
                <a:spcPct val="200000"/>
              </a:lnSpc>
              <a:spcAft>
                <a:spcPts val="0"/>
              </a:spcAft>
              <a:buNone/>
            </a:pPr>
            <a:r>
              <a:rPr lang="en-US" sz="1800" b="1" dirty="0">
                <a:latin typeface="Tahoma" panose="020B0604030504040204" pitchFamily="34" charset="0"/>
                <a:ea typeface="Tahoma" panose="020B0604030504040204" pitchFamily="34" charset="0"/>
                <a:cs typeface="Tahoma" panose="020B0604030504040204" pitchFamily="34" charset="0"/>
              </a:rPr>
              <a:t>As understanding of design judgment can improve designers’ design ability </a:t>
            </a:r>
            <a:r>
              <a:rPr lang="en-US" sz="1800" b="1" dirty="0">
                <a:solidFill>
                  <a:schemeClr val="tx1"/>
                </a:solidFill>
                <a:latin typeface="Tahoma" panose="020B0604030504040204" pitchFamily="34" charset="0"/>
                <a:ea typeface="Tahoma" panose="020B0604030504040204" pitchFamily="34" charset="0"/>
                <a:cs typeface="Tahoma" panose="020B0604030504040204" pitchFamily="34" charset="0"/>
              </a:rPr>
              <a:t>(Nelson &amp; </a:t>
            </a:r>
            <a:r>
              <a:rPr lang="en-US" sz="1800" b="1" dirty="0" err="1">
                <a:solidFill>
                  <a:schemeClr val="tx1"/>
                </a:solidFill>
                <a:latin typeface="Tahoma" panose="020B0604030504040204" pitchFamily="34" charset="0"/>
                <a:ea typeface="Tahoma" panose="020B0604030504040204" pitchFamily="34" charset="0"/>
                <a:cs typeface="Tahoma" panose="020B0604030504040204" pitchFamily="34" charset="0"/>
              </a:rPr>
              <a:t>Stolterman</a:t>
            </a:r>
            <a:r>
              <a:rPr lang="en-US" sz="1800" b="1" dirty="0">
                <a:solidFill>
                  <a:schemeClr val="tx1"/>
                </a:solidFill>
                <a:latin typeface="Tahoma" panose="020B0604030504040204" pitchFamily="34" charset="0"/>
                <a:ea typeface="Tahoma" panose="020B0604030504040204" pitchFamily="34" charset="0"/>
                <a:cs typeface="Tahoma" panose="020B0604030504040204" pitchFamily="34" charset="0"/>
              </a:rPr>
              <a:t>, 2012), </a:t>
            </a:r>
            <a:r>
              <a:rPr lang="en-US" sz="1800" b="1" dirty="0">
                <a:latin typeface="Tahoma" panose="020B0604030504040204" pitchFamily="34" charset="0"/>
                <a:ea typeface="Tahoma" panose="020B0604030504040204" pitchFamily="34" charset="0"/>
                <a:cs typeface="Tahoma" panose="020B0604030504040204" pitchFamily="34" charset="0"/>
              </a:rPr>
              <a:t>it is important to understand the way that the novice IDs frame and solve design problems, the knowledge that they use, the design strategies that they adopt, the way they manage resources and constraints, and how they monitor and evaluate the design process as a whole. </a:t>
            </a:r>
          </a:p>
          <a:p>
            <a:pPr lvl="1">
              <a:lnSpc>
                <a:spcPct val="150000"/>
              </a:lnSpc>
              <a:spcAft>
                <a:spcPts val="0"/>
              </a:spcAft>
              <a:buFont typeface="Arial" panose="020B0604020202020204" pitchFamily="34" charset="0"/>
              <a:buChar char="•"/>
            </a:pP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6" name="Rectangle: Single Corner Snipped 5">
            <a:extLst>
              <a:ext uri="{FF2B5EF4-FFF2-40B4-BE49-F238E27FC236}">
                <a16:creationId xmlns:a16="http://schemas.microsoft.com/office/drawing/2014/main" id="{25184350-A7CD-44E0-BF7C-401F3233E212}"/>
              </a:ext>
            </a:extLst>
          </p:cNvPr>
          <p:cNvSpPr/>
          <p:nvPr/>
        </p:nvSpPr>
        <p:spPr>
          <a:xfrm>
            <a:off x="0" y="399143"/>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B7B1E037-24ED-4A85-B048-D2CDCA9CA15E}"/>
              </a:ext>
            </a:extLst>
          </p:cNvPr>
          <p:cNvSpPr txBox="1">
            <a:spLocks/>
          </p:cNvSpPr>
          <p:nvPr/>
        </p:nvSpPr>
        <p:spPr>
          <a:xfrm>
            <a:off x="641560" y="495990"/>
            <a:ext cx="5676229"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4400" dirty="0">
                <a:solidFill>
                  <a:schemeClr val="bg1"/>
                </a:solidFill>
                <a:latin typeface="Tahoma" panose="020B0604030504040204" pitchFamily="34" charset="0"/>
                <a:ea typeface="Tahoma" panose="020B0604030504040204" pitchFamily="34" charset="0"/>
                <a:cs typeface="Tahoma" panose="020B0604030504040204" pitchFamily="34" charset="0"/>
              </a:rPr>
              <a:t>Background</a:t>
            </a:r>
          </a:p>
        </p:txBody>
      </p:sp>
    </p:spTree>
    <p:extLst>
      <p:ext uri="{BB962C8B-B14F-4D97-AF65-F5344CB8AC3E}">
        <p14:creationId xmlns:p14="http://schemas.microsoft.com/office/powerpoint/2010/main" val="1802981666"/>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F370F3-624A-4BB6-9BE0-BBB5B052CDA5}"/>
              </a:ext>
            </a:extLst>
          </p:cNvPr>
          <p:cNvSpPr>
            <a:spLocks noGrp="1"/>
          </p:cNvSpPr>
          <p:nvPr>
            <p:ph idx="1"/>
          </p:nvPr>
        </p:nvSpPr>
        <p:spPr>
          <a:xfrm>
            <a:off x="351400" y="1328590"/>
            <a:ext cx="8441200" cy="5210096"/>
          </a:xfrm>
        </p:spPr>
        <p:txBody>
          <a:bodyPr>
            <a:noAutofit/>
          </a:bodyPr>
          <a:lstStyle/>
          <a:p>
            <a:pPr marL="457200" lvl="1" indent="0">
              <a:spcAft>
                <a:spcPts val="0"/>
              </a:spcAft>
              <a:buNone/>
            </a:pPr>
            <a:r>
              <a:rPr lang="en-US" b="1" dirty="0">
                <a:latin typeface="Tahoma" panose="020B0604030504040204" pitchFamily="34" charset="0"/>
                <a:ea typeface="Tahoma" panose="020B0604030504040204" pitchFamily="34" charset="0"/>
                <a:cs typeface="Tahoma" panose="020B0604030504040204" pitchFamily="34" charset="0"/>
              </a:rPr>
              <a:t>Nelson and </a:t>
            </a:r>
            <a:r>
              <a:rPr lang="en-US" b="1" dirty="0" err="1">
                <a:latin typeface="Tahoma" panose="020B0604030504040204" pitchFamily="34" charset="0"/>
                <a:ea typeface="Tahoma" panose="020B0604030504040204" pitchFamily="34" charset="0"/>
                <a:cs typeface="Tahoma" panose="020B0604030504040204" pitchFamily="34" charset="0"/>
              </a:rPr>
              <a:t>Stolterman</a:t>
            </a:r>
            <a:r>
              <a:rPr lang="en-US" b="1" dirty="0">
                <a:latin typeface="Tahoma" panose="020B0604030504040204" pitchFamily="34" charset="0"/>
                <a:ea typeface="Tahoma" panose="020B0604030504040204" pitchFamily="34" charset="0"/>
                <a:cs typeface="Tahoma" panose="020B0604030504040204" pitchFamily="34" charset="0"/>
              </a:rPr>
              <a:t> (2012) identified 12 instructional design judgments:</a:t>
            </a:r>
          </a:p>
          <a:p>
            <a:pPr marL="457200" lvl="1" indent="0">
              <a:spcAft>
                <a:spcPts val="0"/>
              </a:spcAft>
              <a:buNone/>
            </a:pPr>
            <a:endParaRPr lang="en-US" b="1" dirty="0">
              <a:latin typeface="Tahoma" panose="020B0604030504040204" pitchFamily="34" charset="0"/>
              <a:ea typeface="Tahoma" panose="020B0604030504040204" pitchFamily="34" charset="0"/>
              <a:cs typeface="Tahoma" panose="020B0604030504040204" pitchFamily="34" charset="0"/>
            </a:endParaRPr>
          </a:p>
          <a:p>
            <a:pPr marL="1200150" lvl="2" indent="-342900">
              <a:lnSpc>
                <a:spcPct val="150000"/>
              </a:lnSpc>
              <a:spcAft>
                <a:spcPts val="0"/>
              </a:spcAft>
              <a:buFont typeface="+mj-lt"/>
              <a:buAutoNum type="arabicPeriod"/>
            </a:pPr>
            <a:r>
              <a:rPr lang="en-US" b="1" dirty="0">
                <a:latin typeface="Tahoma" panose="020B0604030504040204" pitchFamily="34" charset="0"/>
                <a:ea typeface="Tahoma" panose="020B0604030504040204" pitchFamily="34" charset="0"/>
                <a:cs typeface="Tahoma" panose="020B0604030504040204" pitchFamily="34" charset="0"/>
              </a:rPr>
              <a:t>framing judgment</a:t>
            </a:r>
          </a:p>
          <a:p>
            <a:pPr marL="1200150" lvl="2" indent="-342900">
              <a:lnSpc>
                <a:spcPct val="150000"/>
              </a:lnSpc>
              <a:spcAft>
                <a:spcPts val="0"/>
              </a:spcAft>
              <a:buFont typeface="+mj-lt"/>
              <a:buAutoNum type="arabicPeriod"/>
            </a:pPr>
            <a:r>
              <a:rPr lang="en-US" b="1" dirty="0">
                <a:latin typeface="Tahoma" panose="020B0604030504040204" pitchFamily="34" charset="0"/>
                <a:ea typeface="Tahoma" panose="020B0604030504040204" pitchFamily="34" charset="0"/>
                <a:cs typeface="Tahoma" panose="020B0604030504040204" pitchFamily="34" charset="0"/>
              </a:rPr>
              <a:t>core judgment</a:t>
            </a:r>
          </a:p>
          <a:p>
            <a:pPr marL="1200150" lvl="2" indent="-342900">
              <a:lnSpc>
                <a:spcPct val="150000"/>
              </a:lnSpc>
              <a:spcAft>
                <a:spcPts val="0"/>
              </a:spcAft>
              <a:buFont typeface="+mj-lt"/>
              <a:buAutoNum type="arabicPeriod"/>
            </a:pPr>
            <a:r>
              <a:rPr lang="en-US" b="1" dirty="0">
                <a:latin typeface="Tahoma" panose="020B0604030504040204" pitchFamily="34" charset="0"/>
                <a:ea typeface="Tahoma" panose="020B0604030504040204" pitchFamily="34" charset="0"/>
                <a:cs typeface="Tahoma" panose="020B0604030504040204" pitchFamily="34" charset="0"/>
              </a:rPr>
              <a:t>default judgment</a:t>
            </a:r>
          </a:p>
          <a:p>
            <a:pPr marL="1200150" lvl="2" indent="-342900">
              <a:lnSpc>
                <a:spcPct val="150000"/>
              </a:lnSpc>
              <a:spcAft>
                <a:spcPts val="0"/>
              </a:spcAft>
              <a:buFont typeface="+mj-lt"/>
              <a:buAutoNum type="arabicPeriod"/>
            </a:pPr>
            <a:r>
              <a:rPr lang="en-US" b="1" dirty="0">
                <a:latin typeface="Tahoma" panose="020B0604030504040204" pitchFamily="34" charset="0"/>
                <a:ea typeface="Tahoma" panose="020B0604030504040204" pitchFamily="34" charset="0"/>
                <a:cs typeface="Tahoma" panose="020B0604030504040204" pitchFamily="34" charset="0"/>
              </a:rPr>
              <a:t>deliberated off hand judgment </a:t>
            </a:r>
          </a:p>
          <a:p>
            <a:pPr marL="1200150" lvl="2" indent="-342900">
              <a:lnSpc>
                <a:spcPct val="150000"/>
              </a:lnSpc>
              <a:spcAft>
                <a:spcPts val="0"/>
              </a:spcAft>
              <a:buFont typeface="+mj-lt"/>
              <a:buAutoNum type="arabicPeriod"/>
            </a:pPr>
            <a:r>
              <a:rPr lang="en-US" b="1" dirty="0">
                <a:latin typeface="Tahoma" panose="020B0604030504040204" pitchFamily="34" charset="0"/>
                <a:ea typeface="Tahoma" panose="020B0604030504040204" pitchFamily="34" charset="0"/>
                <a:cs typeface="Tahoma" panose="020B0604030504040204" pitchFamily="34" charset="0"/>
              </a:rPr>
              <a:t>appreciative judgment</a:t>
            </a:r>
          </a:p>
          <a:p>
            <a:pPr marL="1200150" lvl="2" indent="-342900">
              <a:lnSpc>
                <a:spcPct val="150000"/>
              </a:lnSpc>
              <a:spcAft>
                <a:spcPts val="0"/>
              </a:spcAft>
              <a:buFont typeface="+mj-lt"/>
              <a:buAutoNum type="arabicPeriod"/>
            </a:pPr>
            <a:r>
              <a:rPr lang="en-US" b="1" dirty="0">
                <a:latin typeface="Tahoma" panose="020B0604030504040204" pitchFamily="34" charset="0"/>
                <a:ea typeface="Tahoma" panose="020B0604030504040204" pitchFamily="34" charset="0"/>
                <a:cs typeface="Tahoma" panose="020B0604030504040204" pitchFamily="34" charset="0"/>
              </a:rPr>
              <a:t>quality judgment</a:t>
            </a:r>
          </a:p>
          <a:p>
            <a:pPr marL="1200150" lvl="2" indent="-342900">
              <a:lnSpc>
                <a:spcPct val="150000"/>
              </a:lnSpc>
              <a:spcAft>
                <a:spcPts val="0"/>
              </a:spcAft>
              <a:buFont typeface="+mj-lt"/>
              <a:buAutoNum type="arabicPeriod"/>
            </a:pPr>
            <a:r>
              <a:rPr lang="en-US" b="1" dirty="0">
                <a:latin typeface="Tahoma" panose="020B0604030504040204" pitchFamily="34" charset="0"/>
                <a:ea typeface="Tahoma" panose="020B0604030504040204" pitchFamily="34" charset="0"/>
                <a:cs typeface="Tahoma" panose="020B0604030504040204" pitchFamily="34" charset="0"/>
              </a:rPr>
              <a:t>appearance judgment</a:t>
            </a:r>
          </a:p>
          <a:p>
            <a:pPr marL="1200150" lvl="2" indent="-342900">
              <a:lnSpc>
                <a:spcPct val="150000"/>
              </a:lnSpc>
              <a:spcAft>
                <a:spcPts val="0"/>
              </a:spcAft>
              <a:buFont typeface="+mj-lt"/>
              <a:buAutoNum type="arabicPeriod"/>
            </a:pPr>
            <a:r>
              <a:rPr lang="en-US" b="1" dirty="0">
                <a:latin typeface="Tahoma" panose="020B0604030504040204" pitchFamily="34" charset="0"/>
                <a:ea typeface="Tahoma" panose="020B0604030504040204" pitchFamily="34" charset="0"/>
                <a:cs typeface="Tahoma" panose="020B0604030504040204" pitchFamily="34" charset="0"/>
              </a:rPr>
              <a:t>connective judgment </a:t>
            </a:r>
          </a:p>
          <a:p>
            <a:pPr marL="1200150" lvl="2" indent="-342900">
              <a:lnSpc>
                <a:spcPct val="150000"/>
              </a:lnSpc>
              <a:spcAft>
                <a:spcPts val="0"/>
              </a:spcAft>
              <a:buFont typeface="+mj-lt"/>
              <a:buAutoNum type="arabicPeriod"/>
            </a:pPr>
            <a:r>
              <a:rPr lang="en-US" b="1" dirty="0">
                <a:latin typeface="Tahoma" panose="020B0604030504040204" pitchFamily="34" charset="0"/>
                <a:ea typeface="Tahoma" panose="020B0604030504040204" pitchFamily="34" charset="0"/>
                <a:cs typeface="Tahoma" panose="020B0604030504040204" pitchFamily="34" charset="0"/>
              </a:rPr>
              <a:t>compositional judgment</a:t>
            </a:r>
          </a:p>
          <a:p>
            <a:pPr marL="1200150" lvl="2" indent="-342900">
              <a:lnSpc>
                <a:spcPct val="150000"/>
              </a:lnSpc>
              <a:spcAft>
                <a:spcPts val="0"/>
              </a:spcAft>
              <a:buFont typeface="+mj-lt"/>
              <a:buAutoNum type="arabicPeriod"/>
            </a:pPr>
            <a:r>
              <a:rPr lang="en-US" b="1" dirty="0">
                <a:latin typeface="Tahoma" panose="020B0604030504040204" pitchFamily="34" charset="0"/>
                <a:ea typeface="Tahoma" panose="020B0604030504040204" pitchFamily="34" charset="0"/>
                <a:cs typeface="Tahoma" panose="020B0604030504040204" pitchFamily="34" charset="0"/>
              </a:rPr>
              <a:t>instrumental judgment </a:t>
            </a:r>
          </a:p>
          <a:p>
            <a:pPr marL="1200150" lvl="2" indent="-342900">
              <a:lnSpc>
                <a:spcPct val="150000"/>
              </a:lnSpc>
              <a:spcAft>
                <a:spcPts val="0"/>
              </a:spcAft>
              <a:buFont typeface="+mj-lt"/>
              <a:buAutoNum type="arabicPeriod"/>
            </a:pPr>
            <a:r>
              <a:rPr lang="en-US" b="1" dirty="0">
                <a:latin typeface="Tahoma" panose="020B0604030504040204" pitchFamily="34" charset="0"/>
                <a:ea typeface="Tahoma" panose="020B0604030504040204" pitchFamily="34" charset="0"/>
                <a:cs typeface="Tahoma" panose="020B0604030504040204" pitchFamily="34" charset="0"/>
              </a:rPr>
              <a:t>navigational judgment</a:t>
            </a:r>
          </a:p>
          <a:p>
            <a:pPr marL="1200150" lvl="2" indent="-342900">
              <a:lnSpc>
                <a:spcPct val="150000"/>
              </a:lnSpc>
              <a:spcAft>
                <a:spcPts val="0"/>
              </a:spcAft>
              <a:buFont typeface="+mj-lt"/>
              <a:buAutoNum type="arabicPeriod"/>
            </a:pPr>
            <a:r>
              <a:rPr lang="en-US" b="1" dirty="0" err="1">
                <a:latin typeface="Tahoma" panose="020B0604030504040204" pitchFamily="34" charset="0"/>
                <a:ea typeface="Tahoma" panose="020B0604030504040204" pitchFamily="34" charset="0"/>
                <a:cs typeface="Tahoma" panose="020B0604030504040204" pitchFamily="34" charset="0"/>
              </a:rPr>
              <a:t>mediative</a:t>
            </a:r>
            <a:r>
              <a:rPr lang="en-US" b="1" dirty="0">
                <a:latin typeface="Tahoma" panose="020B0604030504040204" pitchFamily="34" charset="0"/>
                <a:ea typeface="Tahoma" panose="020B0604030504040204" pitchFamily="34" charset="0"/>
                <a:cs typeface="Tahoma" panose="020B0604030504040204" pitchFamily="34" charset="0"/>
              </a:rPr>
              <a:t> judgment</a:t>
            </a:r>
          </a:p>
          <a:p>
            <a:pPr lvl="1">
              <a:spcAft>
                <a:spcPts val="0"/>
              </a:spcAft>
              <a:buFont typeface="Arial" panose="020B0604020202020204" pitchFamily="34" charset="0"/>
              <a:buChar char="•"/>
            </a:pP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6" name="Rectangle: Single Corner Snipped 5">
            <a:extLst>
              <a:ext uri="{FF2B5EF4-FFF2-40B4-BE49-F238E27FC236}">
                <a16:creationId xmlns:a16="http://schemas.microsoft.com/office/drawing/2014/main" id="{E7D798BF-9B03-4EBD-9675-32BA5BA9C06A}"/>
              </a:ext>
            </a:extLst>
          </p:cNvPr>
          <p:cNvSpPr/>
          <p:nvPr/>
        </p:nvSpPr>
        <p:spPr>
          <a:xfrm>
            <a:off x="0" y="377372"/>
            <a:ext cx="6317789" cy="832600"/>
          </a:xfrm>
          <a:prstGeom prst="snip1Rect">
            <a:avLst/>
          </a:prstGeom>
          <a:solidFill>
            <a:srgbClr val="99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0C3139A4-5D1B-4B51-9646-1BDB7F7DC447}"/>
              </a:ext>
            </a:extLst>
          </p:cNvPr>
          <p:cNvSpPr txBox="1">
            <a:spLocks/>
          </p:cNvSpPr>
          <p:nvPr/>
        </p:nvSpPr>
        <p:spPr>
          <a:xfrm>
            <a:off x="641560" y="474219"/>
            <a:ext cx="5676229" cy="63890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1" i="0" u="none" kern="100" cap="none" spc="0">
                <a:solidFill>
                  <a:srgbClr val="C00000"/>
                </a:solidFill>
                <a:latin typeface="BentonSans Black" panose="02000503000000020004" pitchFamily="50" charset="0"/>
                <a:ea typeface="+mj-ea"/>
                <a:cs typeface="Arial"/>
              </a:defRPr>
            </a:lvl1pPr>
          </a:lstStyle>
          <a:p>
            <a:r>
              <a:rPr lang="en-US" sz="4400" dirty="0">
                <a:solidFill>
                  <a:schemeClr val="bg1"/>
                </a:solidFill>
                <a:latin typeface="Tahoma" panose="020B0604030504040204" pitchFamily="34" charset="0"/>
                <a:ea typeface="Tahoma" panose="020B0604030504040204" pitchFamily="34" charset="0"/>
                <a:cs typeface="Tahoma" panose="020B0604030504040204" pitchFamily="34" charset="0"/>
              </a:rPr>
              <a:t>Background</a:t>
            </a:r>
          </a:p>
        </p:txBody>
      </p:sp>
    </p:spTree>
    <p:extLst>
      <p:ext uri="{BB962C8B-B14F-4D97-AF65-F5344CB8AC3E}">
        <p14:creationId xmlns:p14="http://schemas.microsoft.com/office/powerpoint/2010/main" val="2335144037"/>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E52BE-193A-46DA-8839-95769CD1362D}"/>
              </a:ext>
            </a:extLst>
          </p:cNvPr>
          <p:cNvSpPr>
            <a:spLocks noGrp="1"/>
          </p:cNvSpPr>
          <p:nvPr>
            <p:ph type="title"/>
          </p:nvPr>
        </p:nvSpPr>
        <p:spPr>
          <a:xfrm>
            <a:off x="765411" y="1133136"/>
            <a:ext cx="7613178" cy="1887472"/>
          </a:xfrm>
        </p:spPr>
        <p:txBody>
          <a:bodyPr/>
          <a:lstStyle/>
          <a:p>
            <a:pPr algn="ctr"/>
            <a:r>
              <a:rPr lang="en-US" sz="6000" dirty="0"/>
              <a:t>Research Purpose and Questions</a:t>
            </a:r>
          </a:p>
        </p:txBody>
      </p:sp>
      <p:pic>
        <p:nvPicPr>
          <p:cNvPr id="4" name="Picture 3">
            <a:extLst>
              <a:ext uri="{FF2B5EF4-FFF2-40B4-BE49-F238E27FC236}">
                <a16:creationId xmlns:a16="http://schemas.microsoft.com/office/drawing/2014/main" id="{877D219C-C96A-4B87-BC27-A844311398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816" y="3429000"/>
            <a:ext cx="6552368" cy="3403828"/>
          </a:xfrm>
          <a:prstGeom prst="rect">
            <a:avLst/>
          </a:prstGeom>
        </p:spPr>
      </p:pic>
    </p:spTree>
    <p:extLst>
      <p:ext uri="{BB962C8B-B14F-4D97-AF65-F5344CB8AC3E}">
        <p14:creationId xmlns:p14="http://schemas.microsoft.com/office/powerpoint/2010/main" val="3381671775"/>
      </p:ext>
    </p:extLst>
  </p:cSld>
  <p:clrMapOvr>
    <a:masterClrMapping/>
  </p:clrMapOvr>
  <p:transition spd="slow">
    <p:push dir="u"/>
  </p:transition>
</p:sld>
</file>

<file path=ppt/theme/theme1.xml><?xml version="1.0" encoding="utf-8"?>
<a:theme xmlns:a="http://schemas.openxmlformats.org/drawingml/2006/main" name="IU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U theme" id="{6C16B53A-961D-4626-B714-AC600FF7E8DD}" vid="{25F0F2BC-9793-4DAC-8644-C9B6762B057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IU theme</Template>
  <TotalTime>9192</TotalTime>
  <Words>1843</Words>
  <Application>Microsoft Office PowerPoint</Application>
  <PresentationFormat>On-screen Show (4:3)</PresentationFormat>
  <Paragraphs>173</Paragraphs>
  <Slides>39</Slides>
  <Notes>32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39</vt:i4>
      </vt:variant>
    </vt:vector>
  </HeadingPairs>
  <TitlesOfParts>
    <vt:vector size="50" baseType="lpstr">
      <vt:lpstr>Arial</vt:lpstr>
      <vt:lpstr>BentonSans Black</vt:lpstr>
      <vt:lpstr>BentonSansCond Book</vt:lpstr>
      <vt:lpstr>BentonSansCond Light</vt:lpstr>
      <vt:lpstr>Berlin Sans FB Demi</vt:lpstr>
      <vt:lpstr>Calibri</vt:lpstr>
      <vt:lpstr>Georgia Pro Cond</vt:lpstr>
      <vt:lpstr>Lucida Bright</vt:lpstr>
      <vt:lpstr>Tahoma</vt:lpstr>
      <vt:lpstr>Wingdings</vt:lpstr>
      <vt:lpstr>IU theme</vt:lpstr>
      <vt:lpstr>A Case Study of the Design Practices and Judgments of Novice Instructional Designers in Public Health Majors </vt:lpstr>
      <vt:lpstr>Background</vt:lpstr>
      <vt:lpstr>PowerPoint Presentation</vt:lpstr>
      <vt:lpstr>PowerPoint Presentation</vt:lpstr>
      <vt:lpstr>PowerPoint Presentation</vt:lpstr>
      <vt:lpstr>PowerPoint Presentation</vt:lpstr>
      <vt:lpstr>PowerPoint Presentation</vt:lpstr>
      <vt:lpstr>PowerPoint Presentation</vt:lpstr>
      <vt:lpstr>Research Purpose and Questions</vt:lpstr>
      <vt:lpstr>PowerPoint Presentation</vt:lpstr>
      <vt:lpstr>PowerPoint Presentation</vt:lpstr>
      <vt:lpstr>Research Design</vt:lpstr>
      <vt:lpstr>PowerPoint Presentation</vt:lpstr>
      <vt:lpstr>PowerPoint Presentation</vt:lpstr>
      <vt:lpstr>PowerPoint Presentation</vt:lpstr>
      <vt:lpstr>PowerPoint Presentation</vt:lpstr>
      <vt:lpstr>PowerPoint Presentation</vt:lpstr>
      <vt:lpstr>Results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Discussion,  Significance,  and Conclusion</vt:lpstr>
      <vt:lpstr>PowerPoint Presentation</vt:lpstr>
      <vt:lpstr>Limitations and Future Directions</vt:lpstr>
      <vt:lpstr>PowerPoint Presentation</vt:lpstr>
      <vt:lpstr>PowerPoint Presentation</vt:lpstr>
      <vt:lpstr>Any 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Challenges implementing methods in a study of ID practice</dc:title>
  <dc:creator>Ahmed Lachheb</dc:creator>
  <cp:lastModifiedBy>Curtis Bonk</cp:lastModifiedBy>
  <cp:revision>215</cp:revision>
  <dcterms:created xsi:type="dcterms:W3CDTF">2017-10-19T12:45:28Z</dcterms:created>
  <dcterms:modified xsi:type="dcterms:W3CDTF">2018-10-22T17:52:00Z</dcterms:modified>
</cp:coreProperties>
</file>