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81" r:id="rId2"/>
    <p:sldMasterId id="2147483794" r:id="rId3"/>
    <p:sldMasterId id="2147483806" r:id="rId4"/>
    <p:sldMasterId id="2147483830" r:id="rId5"/>
    <p:sldMasterId id="2147483842" r:id="rId6"/>
    <p:sldMasterId id="2147483854" r:id="rId7"/>
  </p:sldMasterIdLst>
  <p:notesMasterIdLst>
    <p:notesMasterId r:id="rId56"/>
  </p:notesMasterIdLst>
  <p:sldIdLst>
    <p:sldId id="531" r:id="rId8"/>
    <p:sldId id="549" r:id="rId9"/>
    <p:sldId id="551" r:id="rId10"/>
    <p:sldId id="544" r:id="rId11"/>
    <p:sldId id="548" r:id="rId12"/>
    <p:sldId id="581" r:id="rId13"/>
    <p:sldId id="582" r:id="rId14"/>
    <p:sldId id="521" r:id="rId15"/>
    <p:sldId id="528" r:id="rId16"/>
    <p:sldId id="525" r:id="rId17"/>
    <p:sldId id="568" r:id="rId18"/>
    <p:sldId id="527" r:id="rId19"/>
    <p:sldId id="583" r:id="rId20"/>
    <p:sldId id="526" r:id="rId21"/>
    <p:sldId id="577" r:id="rId22"/>
    <p:sldId id="554" r:id="rId23"/>
    <p:sldId id="555" r:id="rId24"/>
    <p:sldId id="556" r:id="rId25"/>
    <p:sldId id="557" r:id="rId26"/>
    <p:sldId id="558" r:id="rId27"/>
    <p:sldId id="578" r:id="rId28"/>
    <p:sldId id="553" r:id="rId29"/>
    <p:sldId id="552" r:id="rId30"/>
    <p:sldId id="559" r:id="rId31"/>
    <p:sldId id="564" r:id="rId32"/>
    <p:sldId id="519" r:id="rId33"/>
    <p:sldId id="580" r:id="rId34"/>
    <p:sldId id="563" r:id="rId35"/>
    <p:sldId id="530" r:id="rId36"/>
    <p:sldId id="520" r:id="rId37"/>
    <p:sldId id="565" r:id="rId38"/>
    <p:sldId id="566" r:id="rId39"/>
    <p:sldId id="561" r:id="rId40"/>
    <p:sldId id="571" r:id="rId41"/>
    <p:sldId id="573" r:id="rId42"/>
    <p:sldId id="574" r:id="rId43"/>
    <p:sldId id="575" r:id="rId44"/>
    <p:sldId id="560" r:id="rId45"/>
    <p:sldId id="576" r:id="rId46"/>
    <p:sldId id="507" r:id="rId47"/>
    <p:sldId id="518" r:id="rId48"/>
    <p:sldId id="562" r:id="rId49"/>
    <p:sldId id="569" r:id="rId50"/>
    <p:sldId id="570" r:id="rId51"/>
    <p:sldId id="517" r:id="rId52"/>
    <p:sldId id="532" r:id="rId53"/>
    <p:sldId id="579" r:id="rId54"/>
    <p:sldId id="533"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26" autoAdjust="0"/>
    <p:restoredTop sz="95231" autoAdjust="0"/>
  </p:normalViewPr>
  <p:slideViewPr>
    <p:cSldViewPr snapToGrid="0">
      <p:cViewPr varScale="1">
        <p:scale>
          <a:sx n="46" d="100"/>
          <a:sy n="46" d="100"/>
        </p:scale>
        <p:origin x="933" y="42"/>
      </p:cViewPr>
      <p:guideLst>
        <p:guide orient="horz" pos="1392"/>
        <p:guide pos="3864"/>
      </p:guideLst>
    </p:cSldViewPr>
  </p:slideViewPr>
  <p:notesTextViewPr>
    <p:cViewPr>
      <p:scale>
        <a:sx n="1" d="1"/>
        <a:sy n="1" d="1"/>
      </p:scale>
      <p:origin x="0" y="0"/>
    </p:cViewPr>
  </p:notesTextViewPr>
  <p:sorterViewPr>
    <p:cViewPr>
      <p:scale>
        <a:sx n="116" d="100"/>
        <a:sy n="116" d="100"/>
      </p:scale>
      <p:origin x="0" y="-9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localhost\Users\Fei\Dropbox\2014%20papers\2014%20Microblogging%20and%20Community\Data%20Analysis\20120221DataAnalys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aofe_000\Dropbox\2014%20papers\2014%20Microblogging%20and%20Community\Data%20Analysis\20120221DataAnalysi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gaofe_000\Dropbox\2014%20papers\2014%20Microblogging%20and%20Community\Data%20Analysis\20120221Data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BD4-4B72-9152-2CD3F7DB66EA}"/>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BD4-4B72-9152-2CD3F7DB66EA}"/>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BD4-4B72-9152-2CD3F7DB66EA}"/>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BD4-4B72-9152-2CD3F7DB66EA}"/>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BD4-4B72-9152-2CD3F7DB66EA}"/>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BD4-4B72-9152-2CD3F7DB66EA}"/>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ABD4-4B72-9152-2CD3F7DB66EA}"/>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ABD4-4B72-9152-2CD3F7DB66EA}"/>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ABD4-4B72-9152-2CD3F7DB66EA}"/>
              </c:ext>
            </c:extLst>
          </c:dPt>
          <c:dLbls>
            <c:dLbl>
              <c:idx val="0"/>
              <c:layout>
                <c:manualLayout>
                  <c:x val="3.05555555555556E-2"/>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BD4-4B72-9152-2CD3F7DB66EA}"/>
                </c:ext>
              </c:extLst>
            </c:dLbl>
            <c:dLbl>
              <c:idx val="1"/>
              <c:layout>
                <c:manualLayout>
                  <c:x val="3.8888888888889001E-2"/>
                  <c:y val="-9.2592592592592605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BD4-4B72-9152-2CD3F7DB66EA}"/>
                </c:ext>
              </c:extLst>
            </c:dLbl>
            <c:dLbl>
              <c:idx val="2"/>
              <c:layout>
                <c:manualLayout>
                  <c:x val="5.2777777777777701E-2"/>
                  <c:y val="-9.2592592592592605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BD4-4B72-9152-2CD3F7DB66EA}"/>
                </c:ext>
              </c:extLst>
            </c:dLbl>
            <c:dLbl>
              <c:idx val="3"/>
              <c:layout>
                <c:manualLayout>
                  <c:x val="3.6111111111111101E-2"/>
                  <c:y val="-1.51423379769836E-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9.2861111111111103E-2"/>
                      <c:h val="0.12689814814814801"/>
                    </c:manualLayout>
                  </c15:layout>
                </c:ext>
                <c:ext xmlns:c16="http://schemas.microsoft.com/office/drawing/2014/chart" uri="{C3380CC4-5D6E-409C-BE32-E72D297353CC}">
                  <c16:uniqueId val="{00000007-ABD4-4B72-9152-2CD3F7DB66EA}"/>
                </c:ext>
              </c:extLst>
            </c:dLbl>
            <c:dLbl>
              <c:idx val="4"/>
              <c:layout>
                <c:manualLayout>
                  <c:x val="-2.5000000000000001E-2"/>
                  <c:y val="8.1545064377682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BD4-4B72-9152-2CD3F7DB66EA}"/>
                </c:ext>
              </c:extLst>
            </c:dLbl>
            <c:dLbl>
              <c:idx val="5"/>
              <c:layout>
                <c:manualLayout>
                  <c:x val="-3.7499999999999999E-2"/>
                  <c:y val="8.9645838261633498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9.7916666666666693E-2"/>
                      <c:h val="0.118314352336859"/>
                    </c:manualLayout>
                  </c15:layout>
                </c:ext>
                <c:ext xmlns:c16="http://schemas.microsoft.com/office/drawing/2014/chart" uri="{C3380CC4-5D6E-409C-BE32-E72D297353CC}">
                  <c16:uniqueId val="{0000000B-ABD4-4B72-9152-2CD3F7DB66EA}"/>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D-ABD4-4B72-9152-2CD3F7DB66EA}"/>
                </c:ext>
              </c:extLst>
            </c:dLbl>
            <c:dLbl>
              <c:idx val="7"/>
              <c:layout>
                <c:manualLayout>
                  <c:x val="-1.3888779527559E-2"/>
                  <c:y val="-5.166717141126599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09333333333333"/>
                      <c:h val="0.12689804332398399"/>
                    </c:manualLayout>
                  </c15:layout>
                </c:ext>
                <c:ext xmlns:c16="http://schemas.microsoft.com/office/drawing/2014/chart" uri="{C3380CC4-5D6E-409C-BE32-E72D297353CC}">
                  <c16:uniqueId val="{0000000F-ABD4-4B72-9152-2CD3F7DB66EA}"/>
                </c:ext>
              </c:extLst>
            </c:dLbl>
            <c:dLbl>
              <c:idx val="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1-ABD4-4B72-9152-2CD3F7DB66EA}"/>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'timeline (TL)'!$AF$751:$AN$751</c:f>
              <c:strCache>
                <c:ptCount val="9"/>
                <c:pt idx="0">
                  <c:v>GS</c:v>
                </c:pt>
                <c:pt idx="1">
                  <c:v>NT</c:v>
                </c:pt>
                <c:pt idx="2">
                  <c:v>BLD</c:v>
                </c:pt>
                <c:pt idx="3">
                  <c:v>SP</c:v>
                </c:pt>
                <c:pt idx="4">
                  <c:v>PE</c:v>
                </c:pt>
                <c:pt idx="5">
                  <c:v>SCL</c:v>
                </c:pt>
                <c:pt idx="6">
                  <c:v>FCL</c:v>
                </c:pt>
                <c:pt idx="7">
                  <c:v>RS</c:v>
                </c:pt>
                <c:pt idx="8">
                  <c:v>RT</c:v>
                </c:pt>
              </c:strCache>
            </c:strRef>
          </c:cat>
          <c:val>
            <c:numRef>
              <c:f>'timeline (TL)'!$AF$758:$AN$758</c:f>
              <c:numCache>
                <c:formatCode>0.00%</c:formatCode>
                <c:ptCount val="9"/>
                <c:pt idx="0">
                  <c:v>0.25698324022346403</c:v>
                </c:pt>
                <c:pt idx="1">
                  <c:v>6.5642458100558604E-2</c:v>
                </c:pt>
                <c:pt idx="2">
                  <c:v>0.18575418994413401</c:v>
                </c:pt>
                <c:pt idx="3">
                  <c:v>0.10195530726257</c:v>
                </c:pt>
                <c:pt idx="4">
                  <c:v>4.88826815642458E-2</c:v>
                </c:pt>
                <c:pt idx="5">
                  <c:v>1.8156424581005599E-2</c:v>
                </c:pt>
                <c:pt idx="6">
                  <c:v>2.93296089385475E-2</c:v>
                </c:pt>
                <c:pt idx="7">
                  <c:v>2.93296089385475E-2</c:v>
                </c:pt>
                <c:pt idx="8">
                  <c:v>0.241620111731844</c:v>
                </c:pt>
              </c:numCache>
            </c:numRef>
          </c:val>
          <c:extLst>
            <c:ext xmlns:c16="http://schemas.microsoft.com/office/drawing/2014/chart" uri="{C3380CC4-5D6E-409C-BE32-E72D297353CC}">
              <c16:uniqueId val="{00000012-ABD4-4B72-9152-2CD3F7DB66EA}"/>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Content-focused Tweets</c:v>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'TLfinal (recode "others")'!$R$779:$R$790</c:f>
              <c:strCache>
                <c:ptCount val="12"/>
                <c:pt idx="0">
                  <c:v>12:00-12:05</c:v>
                </c:pt>
                <c:pt idx="1">
                  <c:v>12:06-12:10</c:v>
                </c:pt>
                <c:pt idx="2">
                  <c:v>12:11-12:15</c:v>
                </c:pt>
                <c:pt idx="3">
                  <c:v>12:16-12:20</c:v>
                </c:pt>
                <c:pt idx="4">
                  <c:v>12:21-12:25</c:v>
                </c:pt>
                <c:pt idx="5">
                  <c:v>12:26-12:30</c:v>
                </c:pt>
                <c:pt idx="6">
                  <c:v>12:31-12:35</c:v>
                </c:pt>
                <c:pt idx="7">
                  <c:v>12:36-12:40</c:v>
                </c:pt>
                <c:pt idx="8">
                  <c:v>12:41-12:45</c:v>
                </c:pt>
                <c:pt idx="9">
                  <c:v>12:46-12:50</c:v>
                </c:pt>
                <c:pt idx="10">
                  <c:v>12:51-12:55</c:v>
                </c:pt>
                <c:pt idx="11">
                  <c:v>12:56-1:00</c:v>
                </c:pt>
              </c:strCache>
            </c:strRef>
          </c:cat>
          <c:val>
            <c:numRef>
              <c:f>'TLfinal (recode "others")'!$AA$779:$AA$790</c:f>
              <c:numCache>
                <c:formatCode>General</c:formatCode>
                <c:ptCount val="12"/>
                <c:pt idx="0">
                  <c:v>17</c:v>
                </c:pt>
                <c:pt idx="1">
                  <c:v>35</c:v>
                </c:pt>
                <c:pt idx="2">
                  <c:v>39</c:v>
                </c:pt>
                <c:pt idx="3">
                  <c:v>48</c:v>
                </c:pt>
                <c:pt idx="4">
                  <c:v>39</c:v>
                </c:pt>
                <c:pt idx="5">
                  <c:v>51</c:v>
                </c:pt>
                <c:pt idx="6">
                  <c:v>40</c:v>
                </c:pt>
                <c:pt idx="7">
                  <c:v>39</c:v>
                </c:pt>
                <c:pt idx="8">
                  <c:v>31</c:v>
                </c:pt>
                <c:pt idx="9">
                  <c:v>29</c:v>
                </c:pt>
                <c:pt idx="10">
                  <c:v>21</c:v>
                </c:pt>
                <c:pt idx="11">
                  <c:v>10</c:v>
                </c:pt>
              </c:numCache>
            </c:numRef>
          </c:val>
          <c:smooth val="0"/>
          <c:extLst>
            <c:ext xmlns:c16="http://schemas.microsoft.com/office/drawing/2014/chart" uri="{C3380CC4-5D6E-409C-BE32-E72D297353CC}">
              <c16:uniqueId val="{00000000-2557-471E-AECC-AC4D52A52065}"/>
            </c:ext>
          </c:extLst>
        </c:ser>
        <c:dLbls>
          <c:dLblPos val="t"/>
          <c:showLegendKey val="0"/>
          <c:showVal val="1"/>
          <c:showCatName val="0"/>
          <c:showSerName val="0"/>
          <c:showPercent val="0"/>
          <c:showBubbleSize val="0"/>
        </c:dLbls>
        <c:smooth val="0"/>
        <c:axId val="-2092635920"/>
        <c:axId val="-2095092144"/>
      </c:lineChart>
      <c:catAx>
        <c:axId val="-20926359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5092144"/>
        <c:crosses val="autoZero"/>
        <c:auto val="1"/>
        <c:lblAlgn val="ctr"/>
        <c:lblOffset val="100"/>
        <c:noMultiLvlLbl val="0"/>
      </c:catAx>
      <c:valAx>
        <c:axId val="-2095092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Tweets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263592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832-4AA6-B58B-5131EDE3E58B}"/>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832-4AA6-B58B-5131EDE3E58B}"/>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832-4AA6-B58B-5131EDE3E58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832-4AA6-B58B-5131EDE3E58B}"/>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832-4AA6-B58B-5131EDE3E58B}"/>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832-4AA6-B58B-5131EDE3E58B}"/>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A832-4AA6-B58B-5131EDE3E58B}"/>
              </c:ext>
            </c:extLst>
          </c:dPt>
          <c:dLbls>
            <c:dLbl>
              <c:idx val="0"/>
              <c:layout>
                <c:manualLayout>
                  <c:x val="5.5555555555554499E-3"/>
                  <c:y val="1.3888888888888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832-4AA6-B58B-5131EDE3E58B}"/>
                </c:ext>
              </c:extLst>
            </c:dLbl>
            <c:dLbl>
              <c:idx val="1"/>
              <c:layout>
                <c:manualLayout>
                  <c:x val="4.1666666666666602E-2"/>
                  <c:y val="-2.1218890680033299E-1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832-4AA6-B58B-5131EDE3E58B}"/>
                </c:ext>
              </c:extLst>
            </c:dLbl>
            <c:dLbl>
              <c:idx val="2"/>
              <c:layout>
                <c:manualLayout>
                  <c:x val="4.1666666666666602E-2"/>
                  <c:y val="3.5656897054534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832-4AA6-B58B-5131EDE3E58B}"/>
                </c:ext>
              </c:extLst>
            </c:dLbl>
            <c:dLbl>
              <c:idx val="3"/>
              <c:layout>
                <c:manualLayout>
                  <c:x val="-8.3333333333333297E-3"/>
                  <c:y val="2.314814814814809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832-4AA6-B58B-5131EDE3E58B}"/>
                </c:ext>
              </c:extLst>
            </c:dLbl>
            <c:dLbl>
              <c:idx val="4"/>
              <c:layout>
                <c:manualLayout>
                  <c:x val="9.9999999999999895E-2"/>
                  <c:y val="-0.194444444444445"/>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832-4AA6-B58B-5131EDE3E58B}"/>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A832-4AA6-B58B-5131EDE3E58B}"/>
                </c:ext>
              </c:extLst>
            </c:dLbl>
            <c:dLbl>
              <c:idx val="6"/>
              <c:layout>
                <c:manualLayout>
                  <c:x val="-8.3333333333333398E-2"/>
                  <c:y val="0.180555555555556"/>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832-4AA6-B58B-5131EDE3E58B}"/>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'TLfinal (recode "others")'!$AQ$804:$AU$804</c:f>
              <c:strCache>
                <c:ptCount val="5"/>
                <c:pt idx="0">
                  <c:v>Why</c:v>
                </c:pt>
                <c:pt idx="1">
                  <c:v>What</c:v>
                </c:pt>
                <c:pt idx="2">
                  <c:v>General How</c:v>
                </c:pt>
                <c:pt idx="3">
                  <c:v>Specific How</c:v>
                </c:pt>
                <c:pt idx="4">
                  <c:v>Others</c:v>
                </c:pt>
              </c:strCache>
            </c:strRef>
          </c:cat>
          <c:val>
            <c:numRef>
              <c:f>'TLfinal (recode "others")'!$AQ$805:$AU$805</c:f>
              <c:numCache>
                <c:formatCode>0.00%</c:formatCode>
                <c:ptCount val="5"/>
                <c:pt idx="0">
                  <c:v>0.1153</c:v>
                </c:pt>
                <c:pt idx="1">
                  <c:v>0.180451127819549</c:v>
                </c:pt>
                <c:pt idx="2">
                  <c:v>0.40100000000000002</c:v>
                </c:pt>
                <c:pt idx="3">
                  <c:v>0.1905</c:v>
                </c:pt>
                <c:pt idx="4">
                  <c:v>0.1128</c:v>
                </c:pt>
              </c:numCache>
            </c:numRef>
          </c:val>
          <c:extLst>
            <c:ext xmlns:c16="http://schemas.microsoft.com/office/drawing/2014/chart" uri="{C3380CC4-5D6E-409C-BE32-E72D297353CC}">
              <c16:uniqueId val="{0000000E-A832-4AA6-B58B-5131EDE3E58B}"/>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4C5C0-72B6-436C-AD58-C3C11231B49B}" type="datetimeFigureOut">
              <a:rPr lang="en-US" smtClean="0"/>
              <a:t>6/16/2018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457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46</a:t>
            </a:fld>
            <a:endParaRPr lang="en-US"/>
          </a:p>
        </p:txBody>
      </p:sp>
    </p:spTree>
    <p:extLst>
      <p:ext uri="{BB962C8B-B14F-4D97-AF65-F5344CB8AC3E}">
        <p14:creationId xmlns:p14="http://schemas.microsoft.com/office/powerpoint/2010/main" val="3456084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47</a:t>
            </a:fld>
            <a:endParaRPr lang="en-US"/>
          </a:p>
        </p:txBody>
      </p:sp>
    </p:spTree>
    <p:extLst>
      <p:ext uri="{BB962C8B-B14F-4D97-AF65-F5344CB8AC3E}">
        <p14:creationId xmlns:p14="http://schemas.microsoft.com/office/powerpoint/2010/main" val="2095991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11" name="Text Placeholder 19"/>
          <p:cNvSpPr>
            <a:spLocks noGrp="1"/>
          </p:cNvSpPr>
          <p:nvPr>
            <p:ph type="body" sz="quarter" idx="10" hasCustomPrompt="1"/>
          </p:nvPr>
        </p:nvSpPr>
        <p:spPr>
          <a:xfrm>
            <a:off x="0" y="6279762"/>
            <a:ext cx="9144000" cy="370205"/>
          </a:xfrm>
        </p:spPr>
        <p:txBody>
          <a:bodyPr anchor="ctr">
            <a:noAutofit/>
          </a:bodyPr>
          <a:lstStyle>
            <a:lvl1pPr marL="0" indent="0">
              <a:buNone/>
              <a:defRPr sz="1100" b="1" spc="80" baseline="0">
                <a:solidFill>
                  <a:srgbClr val="A6A6A6"/>
                </a:solidFill>
                <a:latin typeface="Arial"/>
                <a:cs typeface="Arial"/>
              </a:defRPr>
            </a:lvl1pPr>
          </a:lstStyle>
          <a:p>
            <a:pPr lvl="0"/>
            <a:r>
              <a:rPr lang="en-US" dirty="0"/>
              <a:t>School of Education, IST: Design Research Group                                             INDIANA UNIVERSITY BLOOMINGTON</a:t>
            </a:r>
          </a:p>
        </p:txBody>
      </p:sp>
      <p:grpSp>
        <p:nvGrpSpPr>
          <p:cNvPr id="13" name="Group 12"/>
          <p:cNvGrpSpPr/>
          <p:nvPr/>
        </p:nvGrpSpPr>
        <p:grpSpPr>
          <a:xfrm>
            <a:off x="300413" y="0"/>
            <a:ext cx="950609" cy="2766507"/>
            <a:chOff x="633305" y="-72571"/>
            <a:chExt cx="950609" cy="2766507"/>
          </a:xfrm>
        </p:grpSpPr>
        <p:sp>
          <p:nvSpPr>
            <p:cNvPr id="6" name="Rectangle 5"/>
            <p:cNvSpPr/>
            <p:nvPr/>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rident.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426629227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92FB81-0084-4199-812F-93D9A2CE6C5D}" type="datetimeFigureOut">
              <a:rPr lang="en-US" smtClean="0"/>
              <a:t>6/16/2018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27949A-D976-413A-B898-215FA607BCD6}" type="slidenum">
              <a:rPr lang="en-US" smtClean="0"/>
              <a:t>‹#›</a:t>
            </a:fld>
            <a:endParaRPr lang="en-US" dirty="0"/>
          </a:p>
        </p:txBody>
      </p:sp>
      <p:grpSp>
        <p:nvGrpSpPr>
          <p:cNvPr id="7" name="Group 6">
            <a:extLst>
              <a:ext uri="{FF2B5EF4-FFF2-40B4-BE49-F238E27FC236}">
                <a16:creationId xmlns:a16="http://schemas.microsoft.com/office/drawing/2014/main" id="{9B4285F0-26CA-4787-BA05-903BBEAB1AF3}"/>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E625F983-625F-4B38-9ACE-CFD5632F0A2D}"/>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1617431-A962-46C1-B199-EEFF52BA4E19}"/>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F04528BF-3A47-42A1-B1A8-FB6C447A59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D18C2548-1008-4096-BA98-CF59403516E0}"/>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4199098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6/16/2018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287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6/16/2018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081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6/16/2018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393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6/16/2018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732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6/16/2018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338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6/16/2018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115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6/16/2018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701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6/16/2018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16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6/16/2018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763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Tree>
    <p:extLst>
      <p:ext uri="{BB962C8B-B14F-4D97-AF65-F5344CB8AC3E}">
        <p14:creationId xmlns:p14="http://schemas.microsoft.com/office/powerpoint/2010/main" val="25396662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6/16/2018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570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6/16/2018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753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12DBC51-C587-424A-AC1C-0924900CD633}" type="datetimeFigureOut">
              <a:rPr lang="en-US" smtClean="0"/>
              <a:t>6/16/2018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3256568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DBC51-C587-424A-AC1C-0924900CD633}" type="datetimeFigureOut">
              <a:rPr lang="en-US" smtClean="0"/>
              <a:t>6/16/2018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4187687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2DBC51-C587-424A-AC1C-0924900CD633}" type="datetimeFigureOut">
              <a:rPr lang="en-US" smtClean="0"/>
              <a:t>6/16/2018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3139558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2DBC51-C587-424A-AC1C-0924900CD633}" type="datetimeFigureOut">
              <a:rPr lang="en-US" smtClean="0"/>
              <a:t>6/16/2018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3004086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DBC51-C587-424A-AC1C-0924900CD633}" type="datetimeFigureOut">
              <a:rPr lang="en-US" smtClean="0"/>
              <a:t>6/16/2018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1380278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2DBC51-C587-424A-AC1C-0924900CD633}" type="datetimeFigureOut">
              <a:rPr lang="en-US" smtClean="0"/>
              <a:t>6/16/2018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3230312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DBC51-C587-424A-AC1C-0924900CD633}" type="datetimeFigureOut">
              <a:rPr lang="en-US" smtClean="0"/>
              <a:t>6/16/2018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1652332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12DBC51-C587-424A-AC1C-0924900CD633}" type="datetimeFigureOut">
              <a:rPr lang="en-US" smtClean="0"/>
              <a:t>6/16/2018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226697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824" y="267533"/>
            <a:ext cx="8004391" cy="638906"/>
          </a:xfrm>
        </p:spPr>
        <p:txBody>
          <a:bodyPr>
            <a:noAutofit/>
          </a:bodyPr>
          <a:lstStyle>
            <a:lvl1pPr>
              <a:defRPr sz="4000" b="1" i="0" cap="none" spc="0">
                <a:solidFill>
                  <a:srgbClr val="C00000"/>
                </a:solidFill>
                <a:latin typeface="BentonSans Black" panose="02000503000000020004" pitchFamily="50" charset="0"/>
                <a:cs typeface="Arial"/>
              </a:defRPr>
            </a:lvl1pPr>
          </a:lstStyle>
          <a:p>
            <a:r>
              <a:rPr lang="en-US" dirty="0"/>
              <a:t>Click to edit master title style</a:t>
            </a:r>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23" name="Group 22"/>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12DBC51-C587-424A-AC1C-0924900CD633}" type="datetimeFigureOut">
              <a:rPr lang="en-US" smtClean="0"/>
              <a:t>6/16/2018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1534835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DBC51-C587-424A-AC1C-0924900CD633}" type="datetimeFigureOut">
              <a:rPr lang="en-US" smtClean="0"/>
              <a:t>6/16/2018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42469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2DBC51-C587-424A-AC1C-0924900CD633}" type="datetimeFigureOut">
              <a:rPr lang="en-US" smtClean="0"/>
              <a:t>6/16/2018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124AD6-858D-4F73-B7A6-3E7B748C8BB8}" type="slidenum">
              <a:rPr lang="en-US" smtClean="0"/>
              <a:t>‹#›</a:t>
            </a:fld>
            <a:endParaRPr lang="en-US"/>
          </a:p>
        </p:txBody>
      </p:sp>
    </p:spTree>
    <p:extLst>
      <p:ext uri="{BB962C8B-B14F-4D97-AF65-F5344CB8AC3E}">
        <p14:creationId xmlns:p14="http://schemas.microsoft.com/office/powerpoint/2010/main" val="2583177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6/16/2018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10500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6/16/2018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57756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6/16/2018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7035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6/16/2018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136575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6/16/2018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88948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6/16/2018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132379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6/16/2018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825469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3" y="239413"/>
            <a:ext cx="4560579" cy="1271887"/>
          </a:xfrm>
          <a:prstGeom prst="rect">
            <a:avLst/>
          </a:prstGeom>
        </p:spPr>
        <p:txBody>
          <a:bodyPr vert="horz" lIns="91440" tIns="45720" rIns="91440" bIns="45720" rtlCol="0" anchor="ctr">
            <a:noAutofit/>
          </a:bodyPr>
          <a:lstStyle>
            <a:lvl1pPr>
              <a:defRPr sz="4000" b="1" i="0" spc="0">
                <a:solidFill>
                  <a:srgbClr val="C00000"/>
                </a:solidFill>
                <a:latin typeface="Lucida Bright" panose="02040602050505020304" pitchFamily="18" charset="0"/>
                <a:cs typeface="Arial"/>
              </a:defRPr>
            </a:lvl1pPr>
          </a:lstStyle>
          <a:p>
            <a:r>
              <a:rPr lang="en-US" dirty="0"/>
              <a:t>Click to edit master title style</a:t>
            </a:r>
          </a:p>
        </p:txBody>
      </p:sp>
      <p:sp>
        <p:nvSpPr>
          <p:cNvPr id="8" name="Text Placeholder 2"/>
          <p:cNvSpPr>
            <a:spLocks noGrp="1"/>
          </p:cNvSpPr>
          <p:nvPr>
            <p:ph idx="1"/>
          </p:nvPr>
        </p:nvSpPr>
        <p:spPr>
          <a:xfrm>
            <a:off x="525304" y="1733266"/>
            <a:ext cx="4560579" cy="4359563"/>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73059" y="0"/>
            <a:ext cx="3570941" cy="6858000"/>
          </a:xfrm>
        </p:spPr>
        <p:txBody>
          <a:bodyPr/>
          <a:lstStyle/>
          <a:p>
            <a:r>
              <a:rPr lang="en-US" dirty="0"/>
              <a:t>Click icon to add picture</a:t>
            </a:r>
          </a:p>
        </p:txBody>
      </p:sp>
      <p:sp>
        <p:nvSpPr>
          <p:cNvPr id="15" name="Rectangle 14"/>
          <p:cNvSpPr/>
          <p:nvPr/>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Tree>
    <p:extLst>
      <p:ext uri="{BB962C8B-B14F-4D97-AF65-F5344CB8AC3E}">
        <p14:creationId xmlns:p14="http://schemas.microsoft.com/office/powerpoint/2010/main" val="376328089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6/16/2018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01986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6/16/2018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1613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6/16/2018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85774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6/16/2018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27333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6/16/2018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014592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6/16/2018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70986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6/16/2018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804961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6/16/2018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7127814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6/16/2018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602277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6/16/2018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20069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2" name="Group 21"/>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FFFFFF"/>
                  </a:solidFill>
                </a:rPr>
                <a:t>INDIANA UNIVERSITY BLOOMINGTON</a:t>
              </a:r>
            </a:p>
          </p:txBody>
        </p:sp>
      </p:grpSp>
      <p:sp>
        <p:nvSpPr>
          <p:cNvPr id="28" name="Title 1"/>
          <p:cNvSpPr>
            <a:spLocks noGrp="1"/>
          </p:cNvSpPr>
          <p:nvPr>
            <p:ph type="ctrTitle" hasCustomPrompt="1"/>
          </p:nvPr>
        </p:nvSpPr>
        <p:spPr>
          <a:xfrm>
            <a:off x="530027" y="343884"/>
            <a:ext cx="8004391" cy="638906"/>
          </a:xfrm>
        </p:spPr>
        <p:txBody>
          <a:bodyPr>
            <a:normAutofit/>
          </a:bodyPr>
          <a:lstStyle>
            <a:lvl1pPr>
              <a:defRPr sz="3200" b="1" i="0" cap="none" spc="0">
                <a:solidFill>
                  <a:schemeClr val="bg1"/>
                </a:solidFill>
                <a:latin typeface="Lucida Bright" panose="02040602050505020304" pitchFamily="18" charset="0"/>
                <a:cs typeface="Arial"/>
              </a:defRPr>
            </a:lvl1pPr>
          </a:lstStyle>
          <a:p>
            <a:r>
              <a:rPr lang="en-US" dirty="0"/>
              <a:t>Click to edit master title style</a:t>
            </a:r>
          </a:p>
        </p:txBody>
      </p:sp>
      <p:sp>
        <p:nvSpPr>
          <p:cNvPr id="31" name="Text Placeholder 2"/>
          <p:cNvSpPr>
            <a:spLocks noGrp="1"/>
          </p:cNvSpPr>
          <p:nvPr>
            <p:ph idx="1" hasCustomPrompt="1"/>
          </p:nvPr>
        </p:nvSpPr>
        <p:spPr>
          <a:xfrm>
            <a:off x="518824" y="1308100"/>
            <a:ext cx="8015594" cy="4787900"/>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FFFFFF"/>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Tree>
    <p:extLst>
      <p:ext uri="{BB962C8B-B14F-4D97-AF65-F5344CB8AC3E}">
        <p14:creationId xmlns:p14="http://schemas.microsoft.com/office/powerpoint/2010/main" val="337247423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6/16/2018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5717646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6/16/2018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1273607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6/16/2018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7820260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6/16/2018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599660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6/16/2018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9626026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32" indent="0" algn="ctr">
              <a:buNone/>
              <a:defRPr>
                <a:solidFill>
                  <a:schemeClr val="tx1">
                    <a:tint val="75000"/>
                  </a:schemeClr>
                </a:solidFill>
              </a:defRPr>
            </a:lvl2pPr>
            <a:lvl3pPr marL="685863" indent="0" algn="ctr">
              <a:buNone/>
              <a:defRPr>
                <a:solidFill>
                  <a:schemeClr val="tx1">
                    <a:tint val="75000"/>
                  </a:schemeClr>
                </a:solidFill>
              </a:defRPr>
            </a:lvl3pPr>
            <a:lvl4pPr marL="1028795" indent="0" algn="ctr">
              <a:buNone/>
              <a:defRPr>
                <a:solidFill>
                  <a:schemeClr val="tx1">
                    <a:tint val="75000"/>
                  </a:schemeClr>
                </a:solidFill>
              </a:defRPr>
            </a:lvl4pPr>
            <a:lvl5pPr marL="1371725" indent="0" algn="ctr">
              <a:buNone/>
              <a:defRPr>
                <a:solidFill>
                  <a:schemeClr val="tx1">
                    <a:tint val="75000"/>
                  </a:schemeClr>
                </a:solidFill>
              </a:defRPr>
            </a:lvl5pPr>
            <a:lvl6pPr marL="1714658" indent="0" algn="ctr">
              <a:buNone/>
              <a:defRPr>
                <a:solidFill>
                  <a:schemeClr val="tx1">
                    <a:tint val="75000"/>
                  </a:schemeClr>
                </a:solidFill>
              </a:defRPr>
            </a:lvl6pPr>
            <a:lvl7pPr marL="2057588" indent="0" algn="ctr">
              <a:buNone/>
              <a:defRPr>
                <a:solidFill>
                  <a:schemeClr val="tx1">
                    <a:tint val="75000"/>
                  </a:schemeClr>
                </a:solidFill>
              </a:defRPr>
            </a:lvl7pPr>
            <a:lvl8pPr marL="2400520" indent="0" algn="ctr">
              <a:buNone/>
              <a:defRPr>
                <a:solidFill>
                  <a:schemeClr val="tx1">
                    <a:tint val="75000"/>
                  </a:schemeClr>
                </a:solidFill>
              </a:defRPr>
            </a:lvl8pPr>
            <a:lvl9pPr marL="2743451"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06B91D3-EF51-4A94-8732-E59128020905}" type="datetimeFigureOut">
              <a:rPr lang="en-US"/>
              <a:pPr>
                <a:defRPr/>
              </a:pPr>
              <a:t>6/16/2018</a:t>
            </a:fld>
            <a:endParaRPr lang="en-US"/>
          </a:p>
        </p:txBody>
      </p:sp>
      <p:sp>
        <p:nvSpPr>
          <p:cNvPr id="5" name="Footer Placeholder 4"/>
          <p:cNvSpPr>
            <a:spLocks noGrp="1"/>
          </p:cNvSpPr>
          <p:nvPr>
            <p:ph type="ftr" sz="quarter" idx="11"/>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FF01C52D-3EA2-45A1-8149-E1481DEF95A6}" type="slidenum">
              <a:rPr lang="en-US"/>
              <a:pPr>
                <a:defRPr/>
              </a:pPr>
              <a:t>‹#›</a:t>
            </a:fld>
            <a:endParaRPr lang="en-US"/>
          </a:p>
        </p:txBody>
      </p:sp>
    </p:spTree>
    <p:extLst>
      <p:ext uri="{BB962C8B-B14F-4D97-AF65-F5344CB8AC3E}">
        <p14:creationId xmlns:p14="http://schemas.microsoft.com/office/powerpoint/2010/main" val="28930685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CF753A6-9339-4AFD-8CF6-6AC5D3ECE49E}" type="datetimeFigureOut">
              <a:rPr lang="en-US"/>
              <a:pPr>
                <a:defRPr/>
              </a:pPr>
              <a:t>6/16/2018</a:t>
            </a:fld>
            <a:endParaRPr lang="en-US"/>
          </a:p>
        </p:txBody>
      </p:sp>
      <p:sp>
        <p:nvSpPr>
          <p:cNvPr id="5" name="Footer Placeholder 4"/>
          <p:cNvSpPr>
            <a:spLocks noGrp="1"/>
          </p:cNvSpPr>
          <p:nvPr>
            <p:ph type="ftr" sz="quarter" idx="11"/>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9983AE7-7B0F-48E1-A4FC-08D84D3F4520}" type="slidenum">
              <a:rPr lang="en-US"/>
              <a:pPr>
                <a:defRPr/>
              </a:pPr>
              <a:t>‹#›</a:t>
            </a:fld>
            <a:endParaRPr lang="en-US"/>
          </a:p>
        </p:txBody>
      </p:sp>
    </p:spTree>
    <p:extLst>
      <p:ext uri="{BB962C8B-B14F-4D97-AF65-F5344CB8AC3E}">
        <p14:creationId xmlns:p14="http://schemas.microsoft.com/office/powerpoint/2010/main" val="1108973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982"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20">
                <a:solidFill>
                  <a:schemeClr val="tx1">
                    <a:tint val="75000"/>
                  </a:schemeClr>
                </a:solidFill>
              </a:defRPr>
            </a:lvl1pPr>
            <a:lvl2pPr marL="342932" indent="0">
              <a:buNone/>
              <a:defRPr sz="1350">
                <a:solidFill>
                  <a:schemeClr val="tx1">
                    <a:tint val="75000"/>
                  </a:schemeClr>
                </a:solidFill>
              </a:defRPr>
            </a:lvl2pPr>
            <a:lvl3pPr marL="685863" indent="0">
              <a:buNone/>
              <a:defRPr sz="1181">
                <a:solidFill>
                  <a:schemeClr val="tx1">
                    <a:tint val="75000"/>
                  </a:schemeClr>
                </a:solidFill>
              </a:defRPr>
            </a:lvl3pPr>
            <a:lvl4pPr marL="1028795" indent="0">
              <a:buNone/>
              <a:defRPr sz="1069">
                <a:solidFill>
                  <a:schemeClr val="tx1">
                    <a:tint val="75000"/>
                  </a:schemeClr>
                </a:solidFill>
              </a:defRPr>
            </a:lvl4pPr>
            <a:lvl5pPr marL="1371725" indent="0">
              <a:buNone/>
              <a:defRPr sz="1069">
                <a:solidFill>
                  <a:schemeClr val="tx1">
                    <a:tint val="75000"/>
                  </a:schemeClr>
                </a:solidFill>
              </a:defRPr>
            </a:lvl5pPr>
            <a:lvl6pPr marL="1714658" indent="0">
              <a:buNone/>
              <a:defRPr sz="1069">
                <a:solidFill>
                  <a:schemeClr val="tx1">
                    <a:tint val="75000"/>
                  </a:schemeClr>
                </a:solidFill>
              </a:defRPr>
            </a:lvl6pPr>
            <a:lvl7pPr marL="2057588" indent="0">
              <a:buNone/>
              <a:defRPr sz="1069">
                <a:solidFill>
                  <a:schemeClr val="tx1">
                    <a:tint val="75000"/>
                  </a:schemeClr>
                </a:solidFill>
              </a:defRPr>
            </a:lvl7pPr>
            <a:lvl8pPr marL="2400520" indent="0">
              <a:buNone/>
              <a:defRPr sz="1069">
                <a:solidFill>
                  <a:schemeClr val="tx1">
                    <a:tint val="75000"/>
                  </a:schemeClr>
                </a:solidFill>
              </a:defRPr>
            </a:lvl8pPr>
            <a:lvl9pPr marL="2743451" indent="0">
              <a:buNone/>
              <a:defRPr sz="1069">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8FA3013-45F8-4E9F-8BE5-43173109B034}" type="datetimeFigureOut">
              <a:rPr lang="en-US"/>
              <a:pPr>
                <a:defRPr/>
              </a:pPr>
              <a:t>6/16/2018</a:t>
            </a:fld>
            <a:endParaRPr lang="en-US"/>
          </a:p>
        </p:txBody>
      </p:sp>
      <p:sp>
        <p:nvSpPr>
          <p:cNvPr id="5" name="Footer Placeholder 4"/>
          <p:cNvSpPr>
            <a:spLocks noGrp="1"/>
          </p:cNvSpPr>
          <p:nvPr>
            <p:ph type="ftr" sz="quarter" idx="11"/>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75EE4499-95C7-4330-86E6-D5F12DE6867D}" type="slidenum">
              <a:rPr lang="en-US"/>
              <a:pPr>
                <a:defRPr/>
              </a:pPr>
              <a:t>‹#›</a:t>
            </a:fld>
            <a:endParaRPr lang="en-US"/>
          </a:p>
        </p:txBody>
      </p:sp>
    </p:spTree>
    <p:extLst>
      <p:ext uri="{BB962C8B-B14F-4D97-AF65-F5344CB8AC3E}">
        <p14:creationId xmlns:p14="http://schemas.microsoft.com/office/powerpoint/2010/main" val="36503374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4"/>
            <a:ext cx="4038600" cy="3394075"/>
          </a:xfrm>
        </p:spPr>
        <p:txBody>
          <a:bodyPr/>
          <a:lstStyle>
            <a:lvl1pPr>
              <a:defRPr sz="2082"/>
            </a:lvl1pPr>
            <a:lvl2pPr>
              <a:defRPr sz="1801"/>
            </a:lvl2pPr>
            <a:lvl3pPr>
              <a:defRPr sz="152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4"/>
            <a:ext cx="4038600" cy="3394075"/>
          </a:xfrm>
        </p:spPr>
        <p:txBody>
          <a:bodyPr/>
          <a:lstStyle>
            <a:lvl1pPr>
              <a:defRPr sz="2082"/>
            </a:lvl1pPr>
            <a:lvl2pPr>
              <a:defRPr sz="1801"/>
            </a:lvl2pPr>
            <a:lvl3pPr>
              <a:defRPr sz="152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F981981-6768-4099-9FDD-5B042A22FA42}" type="datetimeFigureOut">
              <a:rPr lang="en-US"/>
              <a:pPr>
                <a:defRPr/>
              </a:pPr>
              <a:t>6/16/2018</a:t>
            </a:fld>
            <a:endParaRPr lang="en-US"/>
          </a:p>
        </p:txBody>
      </p:sp>
      <p:sp>
        <p:nvSpPr>
          <p:cNvPr id="6" name="Footer Placeholder 5"/>
          <p:cNvSpPr>
            <a:spLocks noGrp="1"/>
          </p:cNvSpPr>
          <p:nvPr>
            <p:ph type="ftr" sz="quarter" idx="11"/>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EA81943E-1638-4B96-A070-A23F8BA70C7F}" type="slidenum">
              <a:rPr lang="en-US"/>
              <a:pPr>
                <a:defRPr/>
              </a:pPr>
              <a:t>‹#›</a:t>
            </a:fld>
            <a:endParaRPr lang="en-US"/>
          </a:p>
        </p:txBody>
      </p:sp>
    </p:spTree>
    <p:extLst>
      <p:ext uri="{BB962C8B-B14F-4D97-AF65-F5344CB8AC3E}">
        <p14:creationId xmlns:p14="http://schemas.microsoft.com/office/powerpoint/2010/main" val="2900635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6"/>
            <a:ext cx="4040188" cy="639763"/>
          </a:xfrm>
        </p:spPr>
        <p:txBody>
          <a:bodyPr anchor="b"/>
          <a:lstStyle>
            <a:lvl1pPr marL="0" indent="0">
              <a:buNone/>
              <a:defRPr sz="1801" b="1"/>
            </a:lvl1pPr>
            <a:lvl2pPr marL="342932" indent="0">
              <a:buNone/>
              <a:defRPr sz="1520" b="1"/>
            </a:lvl2pPr>
            <a:lvl3pPr marL="685863" indent="0">
              <a:buNone/>
              <a:defRPr sz="1350" b="1"/>
            </a:lvl3pPr>
            <a:lvl4pPr marL="1028795" indent="0">
              <a:buNone/>
              <a:defRPr sz="1181" b="1"/>
            </a:lvl4pPr>
            <a:lvl5pPr marL="1371725" indent="0">
              <a:buNone/>
              <a:defRPr sz="1181" b="1"/>
            </a:lvl5pPr>
            <a:lvl6pPr marL="1714658" indent="0">
              <a:buNone/>
              <a:defRPr sz="1181" b="1"/>
            </a:lvl6pPr>
            <a:lvl7pPr marL="2057588" indent="0">
              <a:buNone/>
              <a:defRPr sz="1181" b="1"/>
            </a:lvl7pPr>
            <a:lvl8pPr marL="2400520" indent="0">
              <a:buNone/>
              <a:defRPr sz="1181" b="1"/>
            </a:lvl8pPr>
            <a:lvl9pPr marL="2743451" indent="0">
              <a:buNone/>
              <a:defRPr sz="1181"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1"/>
            </a:lvl1pPr>
            <a:lvl2pPr>
              <a:defRPr sz="1520"/>
            </a:lvl2pPr>
            <a:lvl3pPr>
              <a:defRPr sz="1350"/>
            </a:lvl3pPr>
            <a:lvl4pPr>
              <a:defRPr sz="1181"/>
            </a:lvl4pPr>
            <a:lvl5pPr>
              <a:defRPr sz="1181"/>
            </a:lvl5pPr>
            <a:lvl6pPr>
              <a:defRPr sz="1181"/>
            </a:lvl6pPr>
            <a:lvl7pPr>
              <a:defRPr sz="1181"/>
            </a:lvl7pPr>
            <a:lvl8pPr>
              <a:defRPr sz="1181"/>
            </a:lvl8pPr>
            <a:lvl9pPr>
              <a:defRPr sz="118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8" y="1535116"/>
            <a:ext cx="4041775" cy="639763"/>
          </a:xfrm>
        </p:spPr>
        <p:txBody>
          <a:bodyPr anchor="b"/>
          <a:lstStyle>
            <a:lvl1pPr marL="0" indent="0">
              <a:buNone/>
              <a:defRPr sz="1801" b="1"/>
            </a:lvl1pPr>
            <a:lvl2pPr marL="342932" indent="0">
              <a:buNone/>
              <a:defRPr sz="1520" b="1"/>
            </a:lvl2pPr>
            <a:lvl3pPr marL="685863" indent="0">
              <a:buNone/>
              <a:defRPr sz="1350" b="1"/>
            </a:lvl3pPr>
            <a:lvl4pPr marL="1028795" indent="0">
              <a:buNone/>
              <a:defRPr sz="1181" b="1"/>
            </a:lvl4pPr>
            <a:lvl5pPr marL="1371725" indent="0">
              <a:buNone/>
              <a:defRPr sz="1181" b="1"/>
            </a:lvl5pPr>
            <a:lvl6pPr marL="1714658" indent="0">
              <a:buNone/>
              <a:defRPr sz="1181" b="1"/>
            </a:lvl6pPr>
            <a:lvl7pPr marL="2057588" indent="0">
              <a:buNone/>
              <a:defRPr sz="1181" b="1"/>
            </a:lvl7pPr>
            <a:lvl8pPr marL="2400520" indent="0">
              <a:buNone/>
              <a:defRPr sz="1181" b="1"/>
            </a:lvl8pPr>
            <a:lvl9pPr marL="2743451" indent="0">
              <a:buNone/>
              <a:defRPr sz="1181" b="1"/>
            </a:lvl9pPr>
          </a:lstStyle>
          <a:p>
            <a:pPr lvl="0"/>
            <a:r>
              <a:rPr lang="en-GB"/>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1"/>
            </a:lvl1pPr>
            <a:lvl2pPr>
              <a:defRPr sz="1520"/>
            </a:lvl2pPr>
            <a:lvl3pPr>
              <a:defRPr sz="1350"/>
            </a:lvl3pPr>
            <a:lvl4pPr>
              <a:defRPr sz="1181"/>
            </a:lvl4pPr>
            <a:lvl5pPr>
              <a:defRPr sz="1181"/>
            </a:lvl5pPr>
            <a:lvl6pPr>
              <a:defRPr sz="1181"/>
            </a:lvl6pPr>
            <a:lvl7pPr>
              <a:defRPr sz="1181"/>
            </a:lvl7pPr>
            <a:lvl8pPr>
              <a:defRPr sz="1181"/>
            </a:lvl8pPr>
            <a:lvl9pPr>
              <a:defRPr sz="118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B67F189-9B66-4BD2-8CB7-CD21A4EA9F9E}" type="datetimeFigureOut">
              <a:rPr lang="en-US"/>
              <a:pPr>
                <a:defRPr/>
              </a:pPr>
              <a:t>6/16/2018</a:t>
            </a:fld>
            <a:endParaRPr lang="en-US"/>
          </a:p>
        </p:txBody>
      </p:sp>
      <p:sp>
        <p:nvSpPr>
          <p:cNvPr id="8" name="Footer Placeholder 7"/>
          <p:cNvSpPr>
            <a:spLocks noGrp="1"/>
          </p:cNvSpPr>
          <p:nvPr>
            <p:ph type="ftr" sz="quarter" idx="11"/>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D15653DC-93A4-4D2D-BFC4-5B1A4B325C49}" type="slidenum">
              <a:rPr lang="en-US"/>
              <a:pPr>
                <a:defRPr/>
              </a:pPr>
              <a:t>‹#›</a:t>
            </a:fld>
            <a:endParaRPr lang="en-US"/>
          </a:p>
        </p:txBody>
      </p:sp>
    </p:spTree>
    <p:extLst>
      <p:ext uri="{BB962C8B-B14F-4D97-AF65-F5344CB8AC3E}">
        <p14:creationId xmlns:p14="http://schemas.microsoft.com/office/powerpoint/2010/main" val="184780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and photo: black">
    <p:bg>
      <p:bgPr>
        <a:solidFill>
          <a:srgbClr val="252626"/>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564910" y="0"/>
            <a:ext cx="3570941" cy="6858000"/>
          </a:xfrm>
        </p:spPr>
        <p:txBody>
          <a:bodyPr/>
          <a:lstStyle/>
          <a:p>
            <a:r>
              <a:rPr lang="en-US" dirty="0"/>
              <a:t>Click icon to add picture</a:t>
            </a:r>
          </a:p>
        </p:txBody>
      </p:sp>
      <p:sp>
        <p:nvSpPr>
          <p:cNvPr id="16" name="Rectangle 15"/>
          <p:cNvSpPr/>
          <p:nvPr/>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
        <p:nvSpPr>
          <p:cNvPr id="19" name="Title Placeholder 1"/>
          <p:cNvSpPr>
            <a:spLocks noGrp="1"/>
          </p:cNvSpPr>
          <p:nvPr>
            <p:ph type="title" hasCustomPrompt="1"/>
          </p:nvPr>
        </p:nvSpPr>
        <p:spPr>
          <a:xfrm>
            <a:off x="545844" y="290213"/>
            <a:ext cx="4560579" cy="1039091"/>
          </a:xfrm>
          <a:prstGeom prst="rect">
            <a:avLst/>
          </a:prstGeom>
        </p:spPr>
        <p:txBody>
          <a:bodyPr vert="horz" lIns="91440" tIns="45720" rIns="91440" bIns="45720" rtlCol="0" anchor="ctr">
            <a:noAutofit/>
          </a:bodyPr>
          <a:lstStyle>
            <a:lvl1pPr>
              <a:defRPr sz="3200" b="1" i="0" spc="0">
                <a:solidFill>
                  <a:srgbClr val="FFFFFF"/>
                </a:solidFill>
                <a:latin typeface="Lucida Bright" panose="02040602050505020304" pitchFamily="18" charset="0"/>
                <a:cs typeface="Arial"/>
              </a:defRPr>
            </a:lvl1pPr>
          </a:lstStyle>
          <a:p>
            <a:r>
              <a:rPr lang="en-US" dirty="0"/>
              <a:t>Click to edit master title style</a:t>
            </a:r>
          </a:p>
        </p:txBody>
      </p:sp>
      <p:sp>
        <p:nvSpPr>
          <p:cNvPr id="20" name="Text Placeholder 2"/>
          <p:cNvSpPr>
            <a:spLocks noGrp="1"/>
          </p:cNvSpPr>
          <p:nvPr>
            <p:ph idx="1"/>
          </p:nvPr>
        </p:nvSpPr>
        <p:spPr>
          <a:xfrm>
            <a:off x="525304" y="1676400"/>
            <a:ext cx="4560579" cy="4416429"/>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a:buChar char="•"/>
              <a:defRPr sz="1800">
                <a:solidFill>
                  <a:srgbClr val="FFFFFF"/>
                </a:solidFill>
                <a:latin typeface="Arial"/>
                <a:cs typeface="Arial"/>
              </a:defRPr>
            </a:lvl3pPr>
            <a:lvl4pPr marL="1600200" indent="-228600">
              <a:lnSpc>
                <a:spcPct val="100000"/>
              </a:lnSpc>
              <a:buFont typeface="Arial"/>
              <a:buChar char="•"/>
              <a:defRPr sz="1800">
                <a:solidFill>
                  <a:srgbClr val="FFFFFF"/>
                </a:solidFill>
                <a:latin typeface="Arial"/>
                <a:cs typeface="Arial"/>
              </a:defRPr>
            </a:lvl4pPr>
            <a:lvl5pPr marL="2057400" indent="-228600">
              <a:lnSpc>
                <a:spcPct val="100000"/>
              </a:lnSpc>
              <a:buFont typeface="Arial"/>
              <a:buChar char="•"/>
              <a:defRPr sz="1800">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895956"/>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3414018-0A7A-46FC-B07B-6B4DB891DD87}" type="datetimeFigureOut">
              <a:rPr lang="en-US"/>
              <a:pPr>
                <a:defRPr/>
              </a:pPr>
              <a:t>6/16/2018</a:t>
            </a:fld>
            <a:endParaRPr lang="en-US"/>
          </a:p>
        </p:txBody>
      </p:sp>
      <p:sp>
        <p:nvSpPr>
          <p:cNvPr id="4" name="Footer Placeholder 3"/>
          <p:cNvSpPr>
            <a:spLocks noGrp="1"/>
          </p:cNvSpPr>
          <p:nvPr>
            <p:ph type="ftr" sz="quarter" idx="11"/>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A182065A-5BF9-4244-8E7A-194F580430CA}" type="slidenum">
              <a:rPr lang="en-US"/>
              <a:pPr>
                <a:defRPr/>
              </a:pPr>
              <a:t>‹#›</a:t>
            </a:fld>
            <a:endParaRPr lang="en-US"/>
          </a:p>
        </p:txBody>
      </p:sp>
    </p:spTree>
    <p:extLst>
      <p:ext uri="{BB962C8B-B14F-4D97-AF65-F5344CB8AC3E}">
        <p14:creationId xmlns:p14="http://schemas.microsoft.com/office/powerpoint/2010/main" val="17398990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91BDFA5-70E1-46E2-86D1-8737AC9BB85D}" type="datetimeFigureOut">
              <a:rPr lang="en-US"/>
              <a:pPr>
                <a:defRPr/>
              </a:pPr>
              <a:t>6/16/2018</a:t>
            </a:fld>
            <a:endParaRPr lang="en-US"/>
          </a:p>
        </p:txBody>
      </p:sp>
      <p:sp>
        <p:nvSpPr>
          <p:cNvPr id="3" name="Footer Placeholder 2"/>
          <p:cNvSpPr>
            <a:spLocks noGrp="1"/>
          </p:cNvSpPr>
          <p:nvPr>
            <p:ph type="ftr" sz="quarter" idx="11"/>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1F2B6DA9-62A2-44DE-A7D9-6DD13EF1C254}" type="slidenum">
              <a:rPr lang="en-US"/>
              <a:pPr>
                <a:defRPr/>
              </a:pPr>
              <a:t>‹#›</a:t>
            </a:fld>
            <a:endParaRPr lang="en-US"/>
          </a:p>
        </p:txBody>
      </p:sp>
    </p:spTree>
    <p:extLst>
      <p:ext uri="{BB962C8B-B14F-4D97-AF65-F5344CB8AC3E}">
        <p14:creationId xmlns:p14="http://schemas.microsoft.com/office/powerpoint/2010/main" val="2987351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1"/>
          </a:xfrm>
        </p:spPr>
        <p:txBody>
          <a:bodyPr anchor="b"/>
          <a:lstStyle>
            <a:lvl1pPr algn="l">
              <a:defRPr sz="1520" b="1"/>
            </a:lvl1pPr>
          </a:lstStyle>
          <a:p>
            <a:r>
              <a:rPr lang="en-GB"/>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2419"/>
            </a:lvl1pPr>
            <a:lvl2pPr>
              <a:defRPr sz="2082"/>
            </a:lvl2pPr>
            <a:lvl3pPr>
              <a:defRPr sz="1801"/>
            </a:lvl3pPr>
            <a:lvl4pPr>
              <a:defRPr sz="1520"/>
            </a:lvl4pPr>
            <a:lvl5pPr>
              <a:defRPr sz="1520"/>
            </a:lvl5pPr>
            <a:lvl6pPr>
              <a:defRPr sz="1520"/>
            </a:lvl6pPr>
            <a:lvl7pPr>
              <a:defRPr sz="1520"/>
            </a:lvl7pPr>
            <a:lvl8pPr>
              <a:defRPr sz="1520"/>
            </a:lvl8pPr>
            <a:lvl9pPr>
              <a:defRPr sz="152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69"/>
            </a:lvl1pPr>
            <a:lvl2pPr marL="342932" indent="0">
              <a:buNone/>
              <a:defRPr sz="900"/>
            </a:lvl2pPr>
            <a:lvl3pPr marL="685863" indent="0">
              <a:buNone/>
              <a:defRPr sz="731"/>
            </a:lvl3pPr>
            <a:lvl4pPr marL="1028795" indent="0">
              <a:buNone/>
              <a:defRPr sz="675"/>
            </a:lvl4pPr>
            <a:lvl5pPr marL="1371725" indent="0">
              <a:buNone/>
              <a:defRPr sz="675"/>
            </a:lvl5pPr>
            <a:lvl6pPr marL="1714658" indent="0">
              <a:buNone/>
              <a:defRPr sz="675"/>
            </a:lvl6pPr>
            <a:lvl7pPr marL="2057588" indent="0">
              <a:buNone/>
              <a:defRPr sz="675"/>
            </a:lvl7pPr>
            <a:lvl8pPr marL="2400520" indent="0">
              <a:buNone/>
              <a:defRPr sz="675"/>
            </a:lvl8pPr>
            <a:lvl9pPr marL="2743451"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B1860B79-ADDB-4F17-A230-0213A096B0B7}" type="datetimeFigureOut">
              <a:rPr lang="en-US"/>
              <a:pPr>
                <a:defRPr/>
              </a:pPr>
              <a:t>6/16/2018</a:t>
            </a:fld>
            <a:endParaRPr lang="en-US"/>
          </a:p>
        </p:txBody>
      </p:sp>
      <p:sp>
        <p:nvSpPr>
          <p:cNvPr id="6" name="Footer Placeholder 5"/>
          <p:cNvSpPr>
            <a:spLocks noGrp="1"/>
          </p:cNvSpPr>
          <p:nvPr>
            <p:ph type="ftr" sz="quarter" idx="11"/>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29A85A2-3BB7-4076-A933-2BD0BDC88486}" type="slidenum">
              <a:rPr lang="en-US"/>
              <a:pPr>
                <a:defRPr/>
              </a:pPr>
              <a:t>‹#›</a:t>
            </a:fld>
            <a:endParaRPr lang="en-US"/>
          </a:p>
        </p:txBody>
      </p:sp>
    </p:spTree>
    <p:extLst>
      <p:ext uri="{BB962C8B-B14F-4D97-AF65-F5344CB8AC3E}">
        <p14:creationId xmlns:p14="http://schemas.microsoft.com/office/powerpoint/2010/main" val="206639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9"/>
          </a:xfrm>
        </p:spPr>
        <p:txBody>
          <a:bodyPr anchor="b"/>
          <a:lstStyle>
            <a:lvl1pPr algn="l">
              <a:defRPr sz="152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19"/>
            </a:lvl1pPr>
            <a:lvl2pPr marL="342932" indent="0">
              <a:buNone/>
              <a:defRPr sz="2082"/>
            </a:lvl2pPr>
            <a:lvl3pPr marL="685863" indent="0">
              <a:buNone/>
              <a:defRPr sz="1801"/>
            </a:lvl3pPr>
            <a:lvl4pPr marL="1028795" indent="0">
              <a:buNone/>
              <a:defRPr sz="1520"/>
            </a:lvl4pPr>
            <a:lvl5pPr marL="1371725" indent="0">
              <a:buNone/>
              <a:defRPr sz="1520"/>
            </a:lvl5pPr>
            <a:lvl6pPr marL="1714658" indent="0">
              <a:buNone/>
              <a:defRPr sz="1520"/>
            </a:lvl6pPr>
            <a:lvl7pPr marL="2057588" indent="0">
              <a:buNone/>
              <a:defRPr sz="1520"/>
            </a:lvl7pPr>
            <a:lvl8pPr marL="2400520" indent="0">
              <a:buNone/>
              <a:defRPr sz="1520"/>
            </a:lvl8pPr>
            <a:lvl9pPr marL="2743451" indent="0">
              <a:buNone/>
              <a:defRPr sz="1520"/>
            </a:lvl9pPr>
          </a:lstStyle>
          <a:p>
            <a:pPr lvl="0"/>
            <a:endParaRPr lang="en-US" noProof="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069"/>
            </a:lvl1pPr>
            <a:lvl2pPr marL="342932" indent="0">
              <a:buNone/>
              <a:defRPr sz="900"/>
            </a:lvl2pPr>
            <a:lvl3pPr marL="685863" indent="0">
              <a:buNone/>
              <a:defRPr sz="731"/>
            </a:lvl3pPr>
            <a:lvl4pPr marL="1028795" indent="0">
              <a:buNone/>
              <a:defRPr sz="675"/>
            </a:lvl4pPr>
            <a:lvl5pPr marL="1371725" indent="0">
              <a:buNone/>
              <a:defRPr sz="675"/>
            </a:lvl5pPr>
            <a:lvl6pPr marL="1714658" indent="0">
              <a:buNone/>
              <a:defRPr sz="675"/>
            </a:lvl6pPr>
            <a:lvl7pPr marL="2057588" indent="0">
              <a:buNone/>
              <a:defRPr sz="675"/>
            </a:lvl7pPr>
            <a:lvl8pPr marL="2400520" indent="0">
              <a:buNone/>
              <a:defRPr sz="675"/>
            </a:lvl8pPr>
            <a:lvl9pPr marL="2743451"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AB4FDDE-1FA6-4A1A-93DC-8C85E1048932}" type="datetimeFigureOut">
              <a:rPr lang="en-US"/>
              <a:pPr>
                <a:defRPr/>
              </a:pPr>
              <a:t>6/16/2018</a:t>
            </a:fld>
            <a:endParaRPr lang="en-US"/>
          </a:p>
        </p:txBody>
      </p:sp>
      <p:sp>
        <p:nvSpPr>
          <p:cNvPr id="6" name="Footer Placeholder 5"/>
          <p:cNvSpPr>
            <a:spLocks noGrp="1"/>
          </p:cNvSpPr>
          <p:nvPr>
            <p:ph type="ftr" sz="quarter" idx="11"/>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A3127727-6E35-423F-95FC-80669893C353}" type="slidenum">
              <a:rPr lang="en-US"/>
              <a:pPr>
                <a:defRPr/>
              </a:pPr>
              <a:t>‹#›</a:t>
            </a:fld>
            <a:endParaRPr lang="en-US"/>
          </a:p>
        </p:txBody>
      </p:sp>
    </p:spTree>
    <p:extLst>
      <p:ext uri="{BB962C8B-B14F-4D97-AF65-F5344CB8AC3E}">
        <p14:creationId xmlns:p14="http://schemas.microsoft.com/office/powerpoint/2010/main" val="3010899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239B467B-52F0-4DCA-A38C-4B969286DCBC}" type="datetimeFigureOut">
              <a:rPr lang="en-US"/>
              <a:pPr>
                <a:defRPr/>
              </a:pPr>
              <a:t>6/16/2018</a:t>
            </a:fld>
            <a:endParaRPr lang="en-US"/>
          </a:p>
        </p:txBody>
      </p:sp>
      <p:sp>
        <p:nvSpPr>
          <p:cNvPr id="5" name="Footer Placeholder 4"/>
          <p:cNvSpPr>
            <a:spLocks noGrp="1"/>
          </p:cNvSpPr>
          <p:nvPr>
            <p:ph type="ftr" sz="quarter" idx="11"/>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0D4F3266-2FDE-4479-8393-1DDAB75EB507}" type="slidenum">
              <a:rPr lang="en-US"/>
              <a:pPr>
                <a:defRPr/>
              </a:pPr>
              <a:t>‹#›</a:t>
            </a:fld>
            <a:endParaRPr lang="en-US"/>
          </a:p>
        </p:txBody>
      </p:sp>
    </p:spTree>
    <p:extLst>
      <p:ext uri="{BB962C8B-B14F-4D97-AF65-F5344CB8AC3E}">
        <p14:creationId xmlns:p14="http://schemas.microsoft.com/office/powerpoint/2010/main" val="20672950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8"/>
            <a:ext cx="2057400" cy="4387851"/>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6378"/>
            <a:ext cx="6019800" cy="438785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A389F6A-818B-482D-93AD-385FF709ABC9}" type="datetimeFigureOut">
              <a:rPr lang="en-US"/>
              <a:pPr>
                <a:defRPr/>
              </a:pPr>
              <a:t>6/16/2018</a:t>
            </a:fld>
            <a:endParaRPr lang="en-US"/>
          </a:p>
        </p:txBody>
      </p:sp>
      <p:sp>
        <p:nvSpPr>
          <p:cNvPr id="5" name="Footer Placeholder 4"/>
          <p:cNvSpPr>
            <a:spLocks noGrp="1"/>
          </p:cNvSpPr>
          <p:nvPr>
            <p:ph type="ftr" sz="quarter" idx="11"/>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6858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F239E5EB-996D-4671-8360-0E6716A6E5C4}" type="slidenum">
              <a:rPr lang="en-US"/>
              <a:pPr>
                <a:defRPr/>
              </a:pPr>
              <a:t>‹#›</a:t>
            </a:fld>
            <a:endParaRPr lang="en-US"/>
          </a:p>
        </p:txBody>
      </p:sp>
    </p:spTree>
    <p:extLst>
      <p:ext uri="{BB962C8B-B14F-4D97-AF65-F5344CB8AC3E}">
        <p14:creationId xmlns:p14="http://schemas.microsoft.com/office/powerpoint/2010/main" val="1846304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6/16/2018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2175304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6/16/2018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595203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6/16/2018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5745361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6/16/2018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38430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with footer: white">
    <p:spTree>
      <p:nvGrpSpPr>
        <p:cNvPr id="1" name=""/>
        <p:cNvGrpSpPr/>
        <p:nvPr/>
      </p:nvGrpSpPr>
      <p:grpSpPr>
        <a:xfrm>
          <a:off x="0" y="0"/>
          <a:ext cx="0" cy="0"/>
          <a:chOff x="0" y="0"/>
          <a:chExt cx="0" cy="0"/>
        </a:xfrm>
      </p:grpSpPr>
      <p:grpSp>
        <p:nvGrpSpPr>
          <p:cNvPr id="17" name="Group 16"/>
          <p:cNvGrpSpPr/>
          <p:nvPr/>
        </p:nvGrpSpPr>
        <p:grpSpPr>
          <a:xfrm>
            <a:off x="-30788" y="6336171"/>
            <a:ext cx="9228667" cy="528963"/>
            <a:chOff x="-30788" y="4661517"/>
            <a:chExt cx="9228667" cy="528963"/>
          </a:xfrm>
        </p:grpSpPr>
        <p:sp>
          <p:nvSpPr>
            <p:cNvPr id="18" name="Rectangle 17"/>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092161172"/>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6/16/2018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8909001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6/16/2018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9291004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6/16/2018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7224627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6/16/2018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635148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6/16/2018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6534723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6/16/2018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0740191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6/16/2018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134728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13" name="Group 12"/>
          <p:cNvGrpSpPr/>
          <p:nvPr/>
        </p:nvGrpSpPr>
        <p:grpSpPr>
          <a:xfrm>
            <a:off x="-30788" y="6336171"/>
            <a:ext cx="9228667" cy="528963"/>
            <a:chOff x="-30788" y="4661517"/>
            <a:chExt cx="9228667" cy="528963"/>
          </a:xfrm>
        </p:grpSpPr>
        <p:sp>
          <p:nvSpPr>
            <p:cNvPr id="17" name="Rectangle 16"/>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tab-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21695281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p:ph idx="1"/>
          </p:nvPr>
        </p:nvSpPr>
        <p:spPr>
          <a:xfrm>
            <a:off x="536603" y="907197"/>
            <a:ext cx="7859185"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grpSp>
        <p:nvGrpSpPr>
          <p:cNvPr id="17" name="Group 16"/>
          <p:cNvGrpSpPr/>
          <p:nvPr/>
        </p:nvGrpSpPr>
        <p:grpSpPr>
          <a:xfrm>
            <a:off x="631042" y="5943053"/>
            <a:ext cx="5157379" cy="922081"/>
            <a:chOff x="631042" y="4235585"/>
            <a:chExt cx="5157379" cy="922081"/>
          </a:xfrm>
        </p:grpSpPr>
        <p:pic>
          <p:nvPicPr>
            <p:cNvPr id="18" name="Picture 17" descr="IUB_ftp.H.20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367" y="4326067"/>
              <a:ext cx="4418054" cy="463183"/>
            </a:xfrm>
            <a:prstGeom prst="rect">
              <a:avLst/>
            </a:prstGeom>
          </p:spPr>
        </p:pic>
        <p:sp>
          <p:nvSpPr>
            <p:cNvPr id="19" name="Rectangle 18"/>
            <p:cNvSpPr/>
            <p:nvPr/>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tab-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345" y="4326066"/>
              <a:ext cx="357525" cy="453783"/>
            </a:xfrm>
            <a:prstGeom prst="rect">
              <a:avLst/>
            </a:prstGeom>
          </p:spPr>
        </p:pic>
      </p:grpSp>
    </p:spTree>
    <p:extLst>
      <p:ext uri="{BB962C8B-B14F-4D97-AF65-F5344CB8AC3E}">
        <p14:creationId xmlns:p14="http://schemas.microsoft.com/office/powerpoint/2010/main" val="380913104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push dir="u"/>
  </p:transition>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solidFill>
                  <a:prstClr val="black">
                    <a:tint val="75000"/>
                  </a:prstClr>
                </a:solidFill>
              </a:rPr>
              <a:pPr/>
              <a:t>6/16/2018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grpSp>
        <p:nvGrpSpPr>
          <p:cNvPr id="7" name="Group 6">
            <a:extLst>
              <a:ext uri="{FF2B5EF4-FFF2-40B4-BE49-F238E27FC236}">
                <a16:creationId xmlns:a16="http://schemas.microsoft.com/office/drawing/2014/main" id="{04820FE5-C536-4987-A2BE-A25CF43F4179}"/>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0B0DF222-1918-450B-93E9-2C17BCD9C9BE}"/>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A3D4AEB-A164-4E07-88CC-B376AC348335}"/>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02A03B55-69A5-4DF8-B261-ED501868709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339FBF06-794A-4481-8FF2-EDB83F992E91}"/>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69233304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12DBC51-C587-424A-AC1C-0924900CD633}" type="datetimeFigureOut">
              <a:rPr lang="en-US" smtClean="0"/>
              <a:t>6/16/2018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124AD6-858D-4F73-B7A6-3E7B748C8BB8}" type="slidenum">
              <a:rPr lang="en-US" smtClean="0"/>
              <a:t>‹#›</a:t>
            </a:fld>
            <a:endParaRPr lang="en-US"/>
          </a:p>
        </p:txBody>
      </p:sp>
      <p:grpSp>
        <p:nvGrpSpPr>
          <p:cNvPr id="7" name="Group 6">
            <a:extLst>
              <a:ext uri="{FF2B5EF4-FFF2-40B4-BE49-F238E27FC236}">
                <a16:creationId xmlns:a16="http://schemas.microsoft.com/office/drawing/2014/main" id="{172F3455-27C2-463F-A843-D8BF59CF665F}"/>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CB2D35E8-BED9-4CE7-B37C-6CFDB6325CEE}"/>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6907D2F-0601-4E2B-A29C-D77CF9AA6BFE}"/>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959E2323-FD93-448B-9787-36B94142584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688C89C2-2CBD-4C8F-97EE-A06A9056B44C}"/>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6498457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6/16/2018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77500524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6/16/2018</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52462720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GB" altLang="en-US"/>
              <a:t>Click to edit Master title style</a:t>
            </a:r>
            <a:endParaRPr lang="en-US" altLang="en-US"/>
          </a:p>
        </p:txBody>
      </p:sp>
      <p:sp>
        <p:nvSpPr>
          <p:cNvPr id="3174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121899" tIns="60949" rIns="121899" bIns="60949" rtlCol="0" anchor="ctr"/>
          <a:lstStyle>
            <a:lvl1pPr algn="l" defTabSz="342932" eaLnBrk="1" fontAlgn="auto" hangingPunct="1">
              <a:spcBef>
                <a:spcPts val="0"/>
              </a:spcBef>
              <a:spcAft>
                <a:spcPts val="0"/>
              </a:spcAft>
              <a:defRPr sz="900">
                <a:solidFill>
                  <a:prstClr val="black">
                    <a:tint val="75000"/>
                  </a:prstClr>
                </a:solidFill>
                <a:latin typeface="Calibri"/>
                <a:ea typeface="+mn-ea"/>
                <a:cs typeface="+mn-cs"/>
              </a:defRPr>
            </a:lvl1pPr>
          </a:lstStyle>
          <a:p>
            <a:pPr>
              <a:defRPr/>
            </a:pPr>
            <a:fld id="{46A61ADE-92C8-4C43-9646-3FCC31C7B37B}" type="datetimeFigureOut">
              <a:rPr lang="en-US"/>
              <a:pPr>
                <a:defRPr/>
              </a:pPr>
              <a:t>6/16/2018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121899" tIns="60949" rIns="121899" bIns="60949" rtlCol="0" anchor="ctr"/>
          <a:lstStyle>
            <a:lvl1pPr algn="ctr" defTabSz="342932" eaLnBrk="1" fontAlgn="auto" hangingPunct="1">
              <a:spcBef>
                <a:spcPts val="0"/>
              </a:spcBef>
              <a:spcAft>
                <a:spcPts val="0"/>
              </a:spcAft>
              <a:defRPr sz="9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121899" tIns="60949" rIns="121899" bIns="60949" rtlCol="0" anchor="ctr"/>
          <a:lstStyle>
            <a:lvl1pPr algn="r" defTabSz="342932" eaLnBrk="1" fontAlgn="auto" hangingPunct="1">
              <a:spcBef>
                <a:spcPts val="0"/>
              </a:spcBef>
              <a:spcAft>
                <a:spcPts val="0"/>
              </a:spcAft>
              <a:defRPr sz="900">
                <a:solidFill>
                  <a:prstClr val="black">
                    <a:tint val="75000"/>
                  </a:prstClr>
                </a:solidFill>
                <a:latin typeface="Calibri"/>
                <a:ea typeface="+mn-ea"/>
                <a:cs typeface="+mn-cs"/>
              </a:defRPr>
            </a:lvl1pPr>
          </a:lstStyle>
          <a:p>
            <a:pPr>
              <a:defRPr/>
            </a:pPr>
            <a:fld id="{581D2049-A4BC-40EE-8273-3552AF738F8D}" type="slidenum">
              <a:rPr lang="en-US"/>
              <a:pPr>
                <a:defRPr/>
              </a:pPr>
              <a:t>‹#›</a:t>
            </a:fld>
            <a:endParaRPr lang="en-US"/>
          </a:p>
        </p:txBody>
      </p:sp>
    </p:spTree>
    <p:extLst>
      <p:ext uri="{BB962C8B-B14F-4D97-AF65-F5344CB8AC3E}">
        <p14:creationId xmlns:p14="http://schemas.microsoft.com/office/powerpoint/2010/main" val="280684181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Calibri" panose="020F0502020204030204" pitchFamily="34" charset="0"/>
        </a:defRPr>
      </a:lvl2pPr>
      <a:lvl3pPr algn="ctr" defTabSz="342900" rtl="0" eaLnBrk="0" fontAlgn="base" hangingPunct="0">
        <a:spcBef>
          <a:spcPct val="0"/>
        </a:spcBef>
        <a:spcAft>
          <a:spcPct val="0"/>
        </a:spcAft>
        <a:defRPr sz="3300">
          <a:solidFill>
            <a:schemeClr val="tx1"/>
          </a:solidFill>
          <a:latin typeface="Calibri" panose="020F0502020204030204" pitchFamily="34" charset="0"/>
        </a:defRPr>
      </a:lvl3pPr>
      <a:lvl4pPr algn="ctr" defTabSz="342900" rtl="0" eaLnBrk="0" fontAlgn="base" hangingPunct="0">
        <a:spcBef>
          <a:spcPct val="0"/>
        </a:spcBef>
        <a:spcAft>
          <a:spcPct val="0"/>
        </a:spcAft>
        <a:defRPr sz="3300">
          <a:solidFill>
            <a:schemeClr val="tx1"/>
          </a:solidFill>
          <a:latin typeface="Calibri" panose="020F0502020204030204" pitchFamily="34" charset="0"/>
        </a:defRPr>
      </a:lvl4pPr>
      <a:lvl5pPr algn="ctr" defTabSz="342900" rtl="0" eaLnBrk="0" fontAlgn="base" hangingPunct="0">
        <a:spcBef>
          <a:spcPct val="0"/>
        </a:spcBef>
        <a:spcAft>
          <a:spcPct val="0"/>
        </a:spcAft>
        <a:defRPr sz="3300">
          <a:solidFill>
            <a:schemeClr val="tx1"/>
          </a:solidFill>
          <a:latin typeface="Calibri" panose="020F0502020204030204" pitchFamily="34" charset="0"/>
        </a:defRPr>
      </a:lvl5pPr>
      <a:lvl6pPr marL="342900" algn="ctr" defTabSz="342900" rtl="0" fontAlgn="base">
        <a:spcBef>
          <a:spcPct val="0"/>
        </a:spcBef>
        <a:spcAft>
          <a:spcPct val="0"/>
        </a:spcAft>
        <a:defRPr sz="3300">
          <a:solidFill>
            <a:schemeClr val="tx1"/>
          </a:solidFill>
          <a:latin typeface="Calibri" panose="020F0502020204030204" pitchFamily="34" charset="0"/>
        </a:defRPr>
      </a:lvl6pPr>
      <a:lvl7pPr marL="685800" algn="ctr" defTabSz="342900" rtl="0" fontAlgn="base">
        <a:spcBef>
          <a:spcPct val="0"/>
        </a:spcBef>
        <a:spcAft>
          <a:spcPct val="0"/>
        </a:spcAft>
        <a:defRPr sz="3300">
          <a:solidFill>
            <a:schemeClr val="tx1"/>
          </a:solidFill>
          <a:latin typeface="Calibri" panose="020F0502020204030204" pitchFamily="34" charset="0"/>
        </a:defRPr>
      </a:lvl7pPr>
      <a:lvl8pPr marL="1028700" algn="ctr" defTabSz="342900" rtl="0" fontAlgn="base">
        <a:spcBef>
          <a:spcPct val="0"/>
        </a:spcBef>
        <a:spcAft>
          <a:spcPct val="0"/>
        </a:spcAft>
        <a:defRPr sz="3300">
          <a:solidFill>
            <a:schemeClr val="tx1"/>
          </a:solidFill>
          <a:latin typeface="Calibri" panose="020F0502020204030204" pitchFamily="34" charset="0"/>
        </a:defRPr>
      </a:lvl8pPr>
      <a:lvl9pPr marL="1371600" algn="ctr" defTabSz="3429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2025"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6123" indent="-171466" algn="l" defTabSz="342932" rtl="0" eaLnBrk="1" latinLnBrk="0" hangingPunct="1">
        <a:spcBef>
          <a:spcPct val="20000"/>
        </a:spcBef>
        <a:buFont typeface="Arial"/>
        <a:buChar char="•"/>
        <a:defRPr sz="1520" kern="1200">
          <a:solidFill>
            <a:schemeClr val="tx1"/>
          </a:solidFill>
          <a:latin typeface="+mn-lt"/>
          <a:ea typeface="+mn-ea"/>
          <a:cs typeface="+mn-cs"/>
        </a:defRPr>
      </a:lvl6pPr>
      <a:lvl7pPr marL="2229055" indent="-171466" algn="l" defTabSz="342932" rtl="0" eaLnBrk="1" latinLnBrk="0" hangingPunct="1">
        <a:spcBef>
          <a:spcPct val="20000"/>
        </a:spcBef>
        <a:buFont typeface="Arial"/>
        <a:buChar char="•"/>
        <a:defRPr sz="1520" kern="1200">
          <a:solidFill>
            <a:schemeClr val="tx1"/>
          </a:solidFill>
          <a:latin typeface="+mn-lt"/>
          <a:ea typeface="+mn-ea"/>
          <a:cs typeface="+mn-cs"/>
        </a:defRPr>
      </a:lvl7pPr>
      <a:lvl8pPr marL="2571986" indent="-171466" algn="l" defTabSz="342932" rtl="0" eaLnBrk="1" latinLnBrk="0" hangingPunct="1">
        <a:spcBef>
          <a:spcPct val="20000"/>
        </a:spcBef>
        <a:buFont typeface="Arial"/>
        <a:buChar char="•"/>
        <a:defRPr sz="1520" kern="1200">
          <a:solidFill>
            <a:schemeClr val="tx1"/>
          </a:solidFill>
          <a:latin typeface="+mn-lt"/>
          <a:ea typeface="+mn-ea"/>
          <a:cs typeface="+mn-cs"/>
        </a:defRPr>
      </a:lvl8pPr>
      <a:lvl9pPr marL="2914917" indent="-171466" algn="l" defTabSz="342932" rtl="0" eaLnBrk="1" latinLnBrk="0" hangingPunct="1">
        <a:spcBef>
          <a:spcPct val="20000"/>
        </a:spcBef>
        <a:buFont typeface="Arial"/>
        <a:buChar char="•"/>
        <a:defRPr sz="1520" kern="1200">
          <a:solidFill>
            <a:schemeClr val="tx1"/>
          </a:solidFill>
          <a:latin typeface="+mn-lt"/>
          <a:ea typeface="+mn-ea"/>
          <a:cs typeface="+mn-cs"/>
        </a:defRPr>
      </a:lvl9pPr>
    </p:bodyStyle>
    <p:otherStyle>
      <a:defPPr>
        <a:defRPr lang="en-US"/>
      </a:defPPr>
      <a:lvl1pPr marL="0" algn="l" defTabSz="342932" rtl="0" eaLnBrk="1" latinLnBrk="0" hangingPunct="1">
        <a:defRPr sz="1350" kern="1200">
          <a:solidFill>
            <a:schemeClr val="tx1"/>
          </a:solidFill>
          <a:latin typeface="+mn-lt"/>
          <a:ea typeface="+mn-ea"/>
          <a:cs typeface="+mn-cs"/>
        </a:defRPr>
      </a:lvl1pPr>
      <a:lvl2pPr marL="342932" algn="l" defTabSz="342932" rtl="0" eaLnBrk="1" latinLnBrk="0" hangingPunct="1">
        <a:defRPr sz="1350" kern="1200">
          <a:solidFill>
            <a:schemeClr val="tx1"/>
          </a:solidFill>
          <a:latin typeface="+mn-lt"/>
          <a:ea typeface="+mn-ea"/>
          <a:cs typeface="+mn-cs"/>
        </a:defRPr>
      </a:lvl2pPr>
      <a:lvl3pPr marL="685863" algn="l" defTabSz="342932" rtl="0" eaLnBrk="1" latinLnBrk="0" hangingPunct="1">
        <a:defRPr sz="1350" kern="1200">
          <a:solidFill>
            <a:schemeClr val="tx1"/>
          </a:solidFill>
          <a:latin typeface="+mn-lt"/>
          <a:ea typeface="+mn-ea"/>
          <a:cs typeface="+mn-cs"/>
        </a:defRPr>
      </a:lvl3pPr>
      <a:lvl4pPr marL="1028795" algn="l" defTabSz="342932" rtl="0" eaLnBrk="1" latinLnBrk="0" hangingPunct="1">
        <a:defRPr sz="1350" kern="1200">
          <a:solidFill>
            <a:schemeClr val="tx1"/>
          </a:solidFill>
          <a:latin typeface="+mn-lt"/>
          <a:ea typeface="+mn-ea"/>
          <a:cs typeface="+mn-cs"/>
        </a:defRPr>
      </a:lvl4pPr>
      <a:lvl5pPr marL="1371725" algn="l" defTabSz="342932" rtl="0" eaLnBrk="1" latinLnBrk="0" hangingPunct="1">
        <a:defRPr sz="1350" kern="1200">
          <a:solidFill>
            <a:schemeClr val="tx1"/>
          </a:solidFill>
          <a:latin typeface="+mn-lt"/>
          <a:ea typeface="+mn-ea"/>
          <a:cs typeface="+mn-cs"/>
        </a:defRPr>
      </a:lvl5pPr>
      <a:lvl6pPr marL="1714658" algn="l" defTabSz="342932" rtl="0" eaLnBrk="1" latinLnBrk="0" hangingPunct="1">
        <a:defRPr sz="1350" kern="1200">
          <a:solidFill>
            <a:schemeClr val="tx1"/>
          </a:solidFill>
          <a:latin typeface="+mn-lt"/>
          <a:ea typeface="+mn-ea"/>
          <a:cs typeface="+mn-cs"/>
        </a:defRPr>
      </a:lvl6pPr>
      <a:lvl7pPr marL="2057588" algn="l" defTabSz="342932" rtl="0" eaLnBrk="1" latinLnBrk="0" hangingPunct="1">
        <a:defRPr sz="1350" kern="1200">
          <a:solidFill>
            <a:schemeClr val="tx1"/>
          </a:solidFill>
          <a:latin typeface="+mn-lt"/>
          <a:ea typeface="+mn-ea"/>
          <a:cs typeface="+mn-cs"/>
        </a:defRPr>
      </a:lvl7pPr>
      <a:lvl8pPr marL="2400520" algn="l" defTabSz="342932" rtl="0" eaLnBrk="1" latinLnBrk="0" hangingPunct="1">
        <a:defRPr sz="1350" kern="1200">
          <a:solidFill>
            <a:schemeClr val="tx1"/>
          </a:solidFill>
          <a:latin typeface="+mn-lt"/>
          <a:ea typeface="+mn-ea"/>
          <a:cs typeface="+mn-cs"/>
        </a:defRPr>
      </a:lvl8pPr>
      <a:lvl9pPr marL="2743451" algn="l" defTabSz="342932"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6/16/2018</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4249301307"/>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hyperlink" Target="https://www.thestar.com/news/world/2018/01/14/facebook-invites-you-to-live-in-a-bubble-where-youre-always-right.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usatoday.com/story/tech/2017/02/07/youtube-takes-facebook-mobile-live/97566592/" TargetMode="External"/><Relationship Id="rId1" Type="http://schemas.openxmlformats.org/officeDocument/2006/relationships/slideLayout" Target="../slideLayouts/slideLayout67.xml"/><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58.jpg"/></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s://www.learntechlib.org/p/148581/" TargetMode="External"/><Relationship Id="rId1" Type="http://schemas.openxmlformats.org/officeDocument/2006/relationships/slideLayout" Target="../slideLayouts/slideLayout12.xml"/><Relationship Id="rId4" Type="http://schemas.openxmlformats.org/officeDocument/2006/relationships/image" Target="../media/image67.jpg"/></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ecampusnews.com/campus-administration/education-gen-z-phigital-student/" TargetMode="External"/><Relationship Id="rId2" Type="http://schemas.openxmlformats.org/officeDocument/2006/relationships/hyperlink" Target="http://trustedk12.com/phigital-digital-learning/" TargetMode="External"/><Relationship Id="rId1" Type="http://schemas.openxmlformats.org/officeDocument/2006/relationships/slideLayout" Target="../slideLayouts/slideLayout34.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3.PNG"/><Relationship Id="rId1" Type="http://schemas.openxmlformats.org/officeDocument/2006/relationships/slideLayout" Target="../slideLayouts/slideLayout12.xml"/><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thechangingearth.com/" TargetMode="External"/><Relationship Id="rId1" Type="http://schemas.openxmlformats.org/officeDocument/2006/relationships/slideLayout" Target="../slideLayouts/slideLayout4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jpg"/><Relationship Id="rId1" Type="http://schemas.openxmlformats.org/officeDocument/2006/relationships/slideLayout" Target="../slideLayouts/slideLayout12.xml"/><Relationship Id="rId4" Type="http://schemas.openxmlformats.org/officeDocument/2006/relationships/image" Target="../media/image79.jp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hyperlink" Target="http://www.trainingshare.com/" TargetMode="External"/><Relationship Id="rId2" Type="http://schemas.openxmlformats.org/officeDocument/2006/relationships/image" Target="../media/image84.jpeg"/><Relationship Id="rId1" Type="http://schemas.openxmlformats.org/officeDocument/2006/relationships/slideLayout" Target="../slideLayouts/slideLayout9.xml"/><Relationship Id="rId5" Type="http://schemas.openxmlformats.org/officeDocument/2006/relationships/image" Target="../media/image85.jpg"/><Relationship Id="rId4" Type="http://schemas.openxmlformats.org/officeDocument/2006/relationships/hyperlink" Target="http://curtbonk.com/Syllabus_R678_Spring_of_2018.ht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hyperlink" Target="https://twitter.com/chasingseals" TargetMode="Externa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hyperlink" Target="http://chasingseals.com/" TargetMode="External"/><Relationship Id="rId1" Type="http://schemas.openxmlformats.org/officeDocument/2006/relationships/slideLayout" Target="../slideLayouts/slideLayout60.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hyperlink" Target="https://www.nytimes.com/interactive/2018/05/14/climate/arctic-sea-ice.html" TargetMode="External"/><Relationship Id="rId9" Type="http://schemas.openxmlformats.org/officeDocument/2006/relationships/image" Target="../media/image22.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hyperlink" Target="http://curtbonk.com/fake-news-audio-5.html" TargetMode="External"/><Relationship Id="rId3" Type="http://schemas.openxmlformats.org/officeDocument/2006/relationships/audio" Target="../media/audio2.wav"/><Relationship Id="rId7" Type="http://schemas.openxmlformats.org/officeDocument/2006/relationships/hyperlink" Target="http://curtbonk.com/fake-news-5.html" TargetMode="External"/><Relationship Id="rId12" Type="http://schemas.openxmlformats.org/officeDocument/2006/relationships/image" Target="../media/image32.jp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hyperlink" Target="http://curtbonk.com/fake-news-audio-4.html" TargetMode="External"/><Relationship Id="rId11" Type="http://schemas.openxmlformats.org/officeDocument/2006/relationships/image" Target="../media/image31.jpg"/><Relationship Id="rId5" Type="http://schemas.openxmlformats.org/officeDocument/2006/relationships/hyperlink" Target="http://curtbonk.com/fake-news-4.html" TargetMode="External"/><Relationship Id="rId10" Type="http://schemas.openxmlformats.org/officeDocument/2006/relationships/image" Target="../media/image30.jpg"/><Relationship Id="rId4" Type="http://schemas.openxmlformats.org/officeDocument/2006/relationships/hyperlink" Target="https://twitter.com/realDonaldTrump" TargetMode="External"/><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twitter.com/iubloomington/status/1001825139284172801?lang=en" TargetMode="External"/><Relationship Id="rId7" Type="http://schemas.openxmlformats.org/officeDocument/2006/relationships/image" Target="../media/image35.png"/><Relationship Id="rId2" Type="http://schemas.openxmlformats.org/officeDocument/2006/relationships/hyperlink" Target="https://hoaxy.iuni.iu.edu/" TargetMode="External"/><Relationship Id="rId1" Type="http://schemas.openxmlformats.org/officeDocument/2006/relationships/slideLayout" Target="../slideLayouts/slideLayout45.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hyperlink" Target="https://twitter.com/iubloomington/status/998651640948428801?lang=en" TargetMode="External"/><Relationship Id="rId9" Type="http://schemas.openxmlformats.org/officeDocument/2006/relationships/image" Target="../media/image37.jp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2.xml"/><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1436968" y="687373"/>
            <a:ext cx="7233307" cy="2234809"/>
          </a:xfrm>
        </p:spPr>
        <p:txBody>
          <a:bodyPr>
            <a:noAutofit/>
          </a:bodyPr>
          <a:lstStyle/>
          <a:p>
            <a:pPr algn="ctr"/>
            <a:r>
              <a:rPr lang="en-US" sz="4000" dirty="0"/>
              <a:t>Social Media Use for Learning and Development</a:t>
            </a: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endParaRPr kumimoji="0" lang="en-US" sz="4400" b="1" i="0" u="none" strike="noStrike" kern="100" cap="none" spc="0" normalizeH="0" baseline="0" noProof="0" dirty="0">
              <a:ln>
                <a:noFill/>
              </a:ln>
              <a:solidFill>
                <a:prstClr val="white"/>
              </a:solidFill>
              <a:effectLst/>
              <a:uLnTx/>
              <a:uFillTx/>
              <a:latin typeface="BentonSansCond Light" panose="02000606030000020004" pitchFamily="50" charset="0"/>
              <a:ea typeface="+mj-ea"/>
              <a:cs typeface="Arial"/>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2367116" y="3209733"/>
            <a:ext cx="4409768" cy="1753921"/>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BentonSansCond Book" panose="02000606040000020004" pitchFamily="50" charset="0"/>
                <a:ea typeface="+mj-ea"/>
                <a:cs typeface="Arial"/>
              </a:rPr>
              <a:t>Curtis J. Bonk</a:t>
            </a:r>
          </a:p>
          <a:p>
            <a:pPr algn="ctr"/>
            <a:r>
              <a:rPr lang="en-US" sz="3200" dirty="0" err="1">
                <a:solidFill>
                  <a:prstClr val="white"/>
                </a:solidFill>
                <a:latin typeface="BentonSansCond Book" panose="02000606040000020004" pitchFamily="50" charset="0"/>
              </a:rPr>
              <a:t>Meina</a:t>
            </a:r>
            <a:r>
              <a:rPr lang="en-US" sz="3200" dirty="0">
                <a:solidFill>
                  <a:prstClr val="white"/>
                </a:solidFill>
                <a:latin typeface="BentonSansCond Book" panose="02000606040000020004" pitchFamily="50" charset="0"/>
              </a:rPr>
              <a:t> Zhu</a:t>
            </a:r>
            <a:endParaRPr kumimoji="0" lang="en-US" sz="3200" b="1" i="0" u="none" strike="noStrike" kern="100" cap="none" spc="0" normalizeH="0" baseline="0" noProof="0" dirty="0">
              <a:ln>
                <a:noFill/>
              </a:ln>
              <a:solidFill>
                <a:prstClr val="white"/>
              </a:solidFill>
              <a:effectLst/>
              <a:uLnTx/>
              <a:uFillTx/>
              <a:latin typeface="BentonSansCond Book" panose="02000606040000020004" pitchFamily="50" charset="0"/>
              <a:ea typeface="+mj-ea"/>
              <a:cs typeface="Arial"/>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3200" b="1" i="0" u="none" strike="noStrike" kern="100" cap="none" spc="0" normalizeH="0" baseline="0" noProof="0" dirty="0">
                <a:ln>
                  <a:noFill/>
                </a:ln>
                <a:solidFill>
                  <a:prstClr val="white"/>
                </a:solidFill>
                <a:effectLst/>
                <a:uLnTx/>
                <a:uFillTx/>
                <a:latin typeface="BentonSansCond Book" panose="02000606040000020004" pitchFamily="50" charset="0"/>
                <a:ea typeface="+mj-ea"/>
                <a:cs typeface="Arial"/>
              </a:rPr>
              <a:t>Indiana University</a:t>
            </a:r>
          </a:p>
        </p:txBody>
      </p:sp>
      <p:sp>
        <p:nvSpPr>
          <p:cNvPr id="11" name="Text Placeholder 19">
            <a:extLst>
              <a:ext uri="{FF2B5EF4-FFF2-40B4-BE49-F238E27FC236}">
                <a16:creationId xmlns:a16="http://schemas.microsoft.com/office/drawing/2014/main" id="{E628FCA4-0BD4-49E4-B890-F2D361ABF58B}"/>
              </a:ext>
            </a:extLst>
          </p:cNvPr>
          <p:cNvSpPr>
            <a:spLocks noGrp="1"/>
          </p:cNvSpPr>
          <p:nvPr>
            <p:ph type="body" sz="quarter" idx="10"/>
          </p:nvPr>
        </p:nvSpPr>
        <p:spPr>
          <a:xfrm>
            <a:off x="0" y="6279762"/>
            <a:ext cx="9144000" cy="370205"/>
          </a:xfrm>
        </p:spPr>
        <p:txBody>
          <a:bodyPr anchor="ctr">
            <a:noAutofit/>
          </a:bodyPr>
          <a:lstStyle>
            <a:lvl1pPr marL="0" indent="0">
              <a:buNone/>
              <a:defRPr sz="1100" b="1" spc="80" baseline="0">
                <a:solidFill>
                  <a:srgbClr val="A6A6A6"/>
                </a:solidFill>
                <a:latin typeface="Arial"/>
                <a:cs typeface="Arial"/>
              </a:defRPr>
            </a:lvl1pPr>
          </a:lstStyle>
          <a:p>
            <a:pPr lvl="0"/>
            <a:r>
              <a:rPr lang="en-US" sz="1400" dirty="0">
                <a:latin typeface="Tahoma" panose="020B0604030504040204" pitchFamily="34" charset="0"/>
                <a:ea typeface="Tahoma" panose="020B0604030504040204" pitchFamily="34" charset="0"/>
                <a:cs typeface="Tahoma" panose="020B0604030504040204" pitchFamily="34" charset="0"/>
              </a:rPr>
              <a:t>School of Education, IST                                           INDIANA UNIVERSITY BLOOMINGTON</a:t>
            </a:r>
          </a:p>
        </p:txBody>
      </p:sp>
      <p:pic>
        <p:nvPicPr>
          <p:cNvPr id="4" name="Picture 3">
            <a:extLst>
              <a:ext uri="{FF2B5EF4-FFF2-40B4-BE49-F238E27FC236}">
                <a16:creationId xmlns:a16="http://schemas.microsoft.com/office/drawing/2014/main" id="{EA55FDBF-9E51-4CCB-B01E-33A4EACD8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5689"/>
            <a:ext cx="2105997" cy="1404449"/>
          </a:xfrm>
          <a:prstGeom prst="rect">
            <a:avLst/>
          </a:prstGeom>
        </p:spPr>
      </p:pic>
      <p:pic>
        <p:nvPicPr>
          <p:cNvPr id="9" name="Picture 8">
            <a:extLst>
              <a:ext uri="{FF2B5EF4-FFF2-40B4-BE49-F238E27FC236}">
                <a16:creationId xmlns:a16="http://schemas.microsoft.com/office/drawing/2014/main" id="{B6BFB719-BFDB-42AA-AE5A-21DE86406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04" y="4641309"/>
            <a:ext cx="2078762" cy="1223043"/>
          </a:xfrm>
          <a:prstGeom prst="rect">
            <a:avLst/>
          </a:prstGeom>
        </p:spPr>
      </p:pic>
      <p:pic>
        <p:nvPicPr>
          <p:cNvPr id="13" name="Picture 12">
            <a:extLst>
              <a:ext uri="{FF2B5EF4-FFF2-40B4-BE49-F238E27FC236}">
                <a16:creationId xmlns:a16="http://schemas.microsoft.com/office/drawing/2014/main" id="{3CF7D740-7822-414C-BD11-5E2D1722A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556" y="3209733"/>
            <a:ext cx="2553615" cy="1913716"/>
          </a:xfrm>
          <a:prstGeom prst="rect">
            <a:avLst/>
          </a:prstGeom>
        </p:spPr>
      </p:pic>
    </p:spTree>
    <p:extLst>
      <p:ext uri="{BB962C8B-B14F-4D97-AF65-F5344CB8AC3E}">
        <p14:creationId xmlns:p14="http://schemas.microsoft.com/office/powerpoint/2010/main" val="2189105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2" y="341523"/>
            <a:ext cx="7313171" cy="1487652"/>
          </a:xfrm>
        </p:spPr>
        <p:txBody>
          <a:bodyPr>
            <a:normAutofit fontScale="90000"/>
          </a:bodyPr>
          <a:lstStyle/>
          <a:p>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Nada </a:t>
            </a:r>
            <a:r>
              <a:rPr lang="en-US" sz="2200" b="1" dirty="0" err="1">
                <a:solidFill>
                  <a:srgbClr val="0070C0"/>
                </a:solidFill>
                <a:latin typeface="Tahoma" panose="020B0604030504040204" pitchFamily="34" charset="0"/>
                <a:ea typeface="Tahoma" panose="020B0604030504040204" pitchFamily="34" charset="0"/>
                <a:cs typeface="Tahoma" panose="020B0604030504040204" pitchFamily="34" charset="0"/>
              </a:rPr>
              <a:t>Dabbagh</a:t>
            </a: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 &amp; Anastasia </a:t>
            </a:r>
            <a:r>
              <a:rPr lang="en-US" sz="2200" b="1" dirty="0" err="1">
                <a:solidFill>
                  <a:srgbClr val="0070C0"/>
                </a:solidFill>
                <a:latin typeface="Tahoma" panose="020B0604030504040204" pitchFamily="34" charset="0"/>
                <a:ea typeface="Tahoma" panose="020B0604030504040204" pitchFamily="34" charset="0"/>
                <a:cs typeface="Tahoma" panose="020B0604030504040204" pitchFamily="34" charset="0"/>
              </a:rPr>
              <a:t>Kitsantas</a:t>
            </a:r>
            <a: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t> (2012). Personal Learning Environments, social media, and self-regulated learning: A natural formula for connecting formal and informal learning. </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The Internet and Higher Education, 15(1), 3-8.</a:t>
            </a:r>
            <a:endParaRPr lang="en-US" sz="70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4">
            <a:extLst>
              <a:ext uri="{FF2B5EF4-FFF2-40B4-BE49-F238E27FC236}">
                <a16:creationId xmlns:a16="http://schemas.microsoft.com/office/drawing/2014/main" id="{DF2B8FBD-57F8-4140-899B-F9C72F262C09}"/>
              </a:ext>
            </a:extLst>
          </p:cNvPr>
          <p:cNvSpPr>
            <a:spLocks noGrp="1"/>
          </p:cNvSpPr>
          <p:nvPr>
            <p:ph idx="1"/>
          </p:nvPr>
        </p:nvSpPr>
        <p:spPr>
          <a:xfrm>
            <a:off x="601580" y="2071170"/>
            <a:ext cx="7650054" cy="4363919"/>
          </a:xfrm>
        </p:spPr>
        <p:txBody>
          <a:bodyPr>
            <a:normAutofit/>
          </a:bodyPr>
          <a:lstStyle/>
          <a:p>
            <a:pPr marL="0" indent="0">
              <a:lnSpc>
                <a:spcPct val="150000"/>
              </a:lnSpc>
              <a:spcBef>
                <a:spcPts val="0"/>
              </a:spcBef>
              <a:buNone/>
            </a:pP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Connection between PLE, social media, and self-regulated learning, and provide a framework for using social media to create PLEs that support student self-regulated learning. </a:t>
            </a:r>
          </a:p>
          <a:p>
            <a:pPr>
              <a:lnSpc>
                <a:spcPct val="150000"/>
              </a:lnSpc>
              <a:spcBef>
                <a:spcPts val="0"/>
              </a:spcBef>
            </a:pPr>
            <a:r>
              <a:rPr lang="en-US" sz="1600" b="1" dirty="0">
                <a:latin typeface="Tahoma" panose="020B0604030504040204" pitchFamily="34" charset="0"/>
                <a:ea typeface="Tahoma" panose="020B0604030504040204" pitchFamily="34" charset="0"/>
                <a:cs typeface="Tahoma" panose="020B0604030504040204" pitchFamily="34" charset="0"/>
              </a:rPr>
              <a:t>Level 1, instructors should encourage students to use social media such as blogs and wikis to create a PLE to engage in self-regulated learning processes (goal setting and planning).</a:t>
            </a:r>
          </a:p>
          <a:p>
            <a:pPr>
              <a:lnSpc>
                <a:spcPct val="150000"/>
              </a:lnSpc>
              <a:spcBef>
                <a:spcPts val="0"/>
              </a:spcBef>
            </a:pPr>
            <a:r>
              <a:rPr lang="en-US" sz="1600" b="1" dirty="0">
                <a:latin typeface="Tahoma" panose="020B0604030504040204" pitchFamily="34" charset="0"/>
                <a:ea typeface="Tahoma" panose="020B0604030504040204" pitchFamily="34" charset="0"/>
                <a:cs typeface="Tahoma" panose="020B0604030504040204" pitchFamily="34" charset="0"/>
              </a:rPr>
              <a:t>Level 2, instructors should encourage students to use social media to engage in basic sharing and </a:t>
            </a:r>
            <a:r>
              <a:rPr lang="en-US" sz="1600" b="1" dirty="0" err="1">
                <a:latin typeface="Tahoma" panose="020B0604030504040204" pitchFamily="34" charset="0"/>
                <a:ea typeface="Tahoma" panose="020B0604030504040204" pitchFamily="34" charset="0"/>
                <a:cs typeface="Tahoma" panose="020B0604030504040204" pitchFamily="34" charset="0"/>
              </a:rPr>
              <a:t>collab</a:t>
            </a:r>
            <a:r>
              <a:rPr lang="en-US" sz="1600" b="1" dirty="0">
                <a:latin typeface="Tahoma" panose="020B0604030504040204" pitchFamily="34" charset="0"/>
                <a:ea typeface="Tahoma" panose="020B0604030504040204" pitchFamily="34" charset="0"/>
                <a:cs typeface="Tahoma" panose="020B0604030504040204" pitchFamily="34" charset="0"/>
              </a:rPr>
              <a:t> activities</a:t>
            </a:r>
          </a:p>
          <a:p>
            <a:pPr>
              <a:lnSpc>
                <a:spcPct val="150000"/>
              </a:lnSpc>
              <a:spcBef>
                <a:spcPts val="0"/>
              </a:spcBef>
            </a:pPr>
            <a:r>
              <a:rPr lang="en-US" sz="1600" b="1" dirty="0">
                <a:latin typeface="Tahoma" panose="020B0604030504040204" pitchFamily="34" charset="0"/>
                <a:ea typeface="Tahoma" panose="020B0604030504040204" pitchFamily="34" charset="0"/>
                <a:cs typeface="Tahoma" panose="020B0604030504040204" pitchFamily="34" charset="0"/>
              </a:rPr>
              <a:t>Level 3, information aggregation and management, instructors encourage students to use social media to synthesize and aggregate information from Level 1 and 2.</a:t>
            </a:r>
          </a:p>
          <a:p>
            <a:pPr>
              <a:lnSpc>
                <a:spcPct val="150000"/>
              </a:lnSpc>
              <a:spcBef>
                <a:spcPts val="0"/>
              </a:spcBef>
            </a:pPr>
            <a:endParaRPr lang="en-US" sz="1600" dirty="0">
              <a:latin typeface="Tahoma" panose="020B0604030504040204" pitchFamily="34" charset="0"/>
              <a:ea typeface="Tahoma" panose="020B0604030504040204" pitchFamily="34" charset="0"/>
              <a:cs typeface="Tahoma" panose="020B0604030504040204" pitchFamily="34" charset="0"/>
            </a:endParaRPr>
          </a:p>
          <a:p>
            <a:pPr>
              <a:lnSpc>
                <a:spcPct val="150000"/>
              </a:lnSpc>
              <a:spcBef>
                <a:spcPts val="0"/>
              </a:spcBef>
            </a:pP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35EA8AB-059D-49DA-A9C8-49FE74EB8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3627" y="3091960"/>
            <a:ext cx="970373" cy="1203262"/>
          </a:xfrm>
          <a:prstGeom prst="rect">
            <a:avLst/>
          </a:prstGeom>
        </p:spPr>
      </p:pic>
      <p:pic>
        <p:nvPicPr>
          <p:cNvPr id="7" name="Picture 6">
            <a:extLst>
              <a:ext uri="{FF2B5EF4-FFF2-40B4-BE49-F238E27FC236}">
                <a16:creationId xmlns:a16="http://schemas.microsoft.com/office/drawing/2014/main" id="{2AEE4517-8E7A-4F4F-B8C8-2AE749FE4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233" y="4388988"/>
            <a:ext cx="970373" cy="1449090"/>
          </a:xfrm>
          <a:prstGeom prst="rect">
            <a:avLst/>
          </a:prstGeom>
        </p:spPr>
      </p:pic>
    </p:spTree>
    <p:extLst>
      <p:ext uri="{BB962C8B-B14F-4D97-AF65-F5344CB8AC3E}">
        <p14:creationId xmlns:p14="http://schemas.microsoft.com/office/powerpoint/2010/main" val="1402432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8534" y="661011"/>
            <a:ext cx="6894530" cy="1678217"/>
          </a:xfrm>
        </p:spPr>
        <p:txBody>
          <a:bodyPr>
            <a:normAutofit/>
          </a:bodyPr>
          <a:lstStyle/>
          <a:p>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Nada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Dabbagh</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&amp; Anastasia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Kitsantas</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(2012). Personal Learning Environments, social media, and self-regulated learning: A natural formula for connecting formal and informal learning. </a:t>
            </a:r>
            <a:b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The Internet and Higher Education, 15(1), 3-8.</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2BF27D0D-441D-4989-BC8E-706F0C6E5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30" y="2555176"/>
            <a:ext cx="8887470" cy="3789852"/>
          </a:xfrm>
          <a:prstGeom prst="rect">
            <a:avLst/>
          </a:prstGeom>
        </p:spPr>
      </p:pic>
      <p:pic>
        <p:nvPicPr>
          <p:cNvPr id="4" name="Picture 3">
            <a:extLst>
              <a:ext uri="{FF2B5EF4-FFF2-40B4-BE49-F238E27FC236}">
                <a16:creationId xmlns:a16="http://schemas.microsoft.com/office/drawing/2014/main" id="{18364445-6010-4126-92B7-F37B6EB37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7298" y="-1"/>
            <a:ext cx="1066149" cy="1322025"/>
          </a:xfrm>
          <a:prstGeom prst="rect">
            <a:avLst/>
          </a:prstGeom>
        </p:spPr>
      </p:pic>
      <p:pic>
        <p:nvPicPr>
          <p:cNvPr id="5" name="Picture 4">
            <a:extLst>
              <a:ext uri="{FF2B5EF4-FFF2-40B4-BE49-F238E27FC236}">
                <a16:creationId xmlns:a16="http://schemas.microsoft.com/office/drawing/2014/main" id="{663EDA9A-770F-4C91-92BB-2366CBDB1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5068" y="1400875"/>
            <a:ext cx="970373" cy="1449090"/>
          </a:xfrm>
          <a:prstGeom prst="rect">
            <a:avLst/>
          </a:prstGeom>
        </p:spPr>
      </p:pic>
    </p:spTree>
    <p:extLst>
      <p:ext uri="{BB962C8B-B14F-4D97-AF65-F5344CB8AC3E}">
        <p14:creationId xmlns:p14="http://schemas.microsoft.com/office/powerpoint/2010/main" val="2575073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3" y="528810"/>
            <a:ext cx="7180968" cy="1718631"/>
          </a:xfrm>
        </p:spPr>
        <p:txBody>
          <a:bodyPr>
            <a:normAutofit fontScale="90000"/>
          </a:bodyPr>
          <a:lstStyle/>
          <a:p>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Baiyun</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Chen and Thomas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Bryer</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(2012). </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Investigating instructional strategies for using social media in formal and informal learning. </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IRRODL, 13(1), 87-104.</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4">
            <a:extLst>
              <a:ext uri="{FF2B5EF4-FFF2-40B4-BE49-F238E27FC236}">
                <a16:creationId xmlns:a16="http://schemas.microsoft.com/office/drawing/2014/main" id="{DF2B8FBD-57F8-4140-899B-F9C72F262C09}"/>
              </a:ext>
            </a:extLst>
          </p:cNvPr>
          <p:cNvSpPr>
            <a:spLocks noGrp="1"/>
          </p:cNvSpPr>
          <p:nvPr>
            <p:ph idx="1"/>
          </p:nvPr>
        </p:nvSpPr>
        <p:spPr>
          <a:xfrm>
            <a:off x="773209" y="2335951"/>
            <a:ext cx="6299620" cy="3536038"/>
          </a:xfrm>
        </p:spPr>
        <p:txBody>
          <a:bodyPr>
            <a:noAutofit/>
          </a:bodyPr>
          <a:lstStyle/>
          <a:p>
            <a:pPr>
              <a:spcBef>
                <a:spcPts val="0"/>
              </a:spcBef>
            </a:pPr>
            <a:r>
              <a:rPr lang="en-US" sz="2200" b="1" dirty="0">
                <a:latin typeface="Tahoma" panose="020B0604030504040204" pitchFamily="34" charset="0"/>
                <a:ea typeface="Tahoma" panose="020B0604030504040204" pitchFamily="34" charset="0"/>
                <a:cs typeface="Tahoma" panose="020B0604030504040204" pitchFamily="34" charset="0"/>
              </a:rPr>
              <a:t>Eight USA public admin instructors participated in telephone interviews about their experiences and perceptions of using social media for teaching and learning. </a:t>
            </a:r>
          </a:p>
          <a:p>
            <a:pPr>
              <a:spcBef>
                <a:spcPts val="0"/>
              </a:spcBef>
            </a:pP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Informal learning using social media could be facilitated by instructors into formal learning environments for enriched discussions, increased engagement, and broad connections. </a:t>
            </a:r>
          </a:p>
        </p:txBody>
      </p:sp>
      <p:pic>
        <p:nvPicPr>
          <p:cNvPr id="10" name="Picture 9">
            <a:extLst>
              <a:ext uri="{FF2B5EF4-FFF2-40B4-BE49-F238E27FC236}">
                <a16:creationId xmlns:a16="http://schemas.microsoft.com/office/drawing/2014/main" id="{0B7996B3-F240-4DCB-B35C-0CCD38A62757}"/>
              </a:ext>
            </a:extLst>
          </p:cNvPr>
          <p:cNvPicPr>
            <a:picLocks noChangeAspect="1"/>
          </p:cNvPicPr>
          <p:nvPr/>
        </p:nvPicPr>
        <p:blipFill rotWithShape="1">
          <a:blip r:embed="rId2"/>
          <a:srcRect l="30241" t="68432" r="55422" b="12141"/>
          <a:stretch/>
        </p:blipFill>
        <p:spPr>
          <a:xfrm>
            <a:off x="6764357" y="4619863"/>
            <a:ext cx="2379643" cy="1659751"/>
          </a:xfrm>
          <a:prstGeom prst="rect">
            <a:avLst/>
          </a:prstGeom>
        </p:spPr>
      </p:pic>
    </p:spTree>
    <p:extLst>
      <p:ext uri="{BB962C8B-B14F-4D97-AF65-F5344CB8AC3E}">
        <p14:creationId xmlns:p14="http://schemas.microsoft.com/office/powerpoint/2010/main" val="3481469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3895" y="528810"/>
            <a:ext cx="7678756" cy="1300365"/>
          </a:xfrm>
        </p:spPr>
        <p:txBody>
          <a:bodyPr>
            <a:noAutofit/>
          </a:bodyPr>
          <a:lstStyle/>
          <a:p>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Baiyun</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Chen and Thomas </a:t>
            </a:r>
            <a:r>
              <a:rPr lang="en-US" sz="2400" b="1" dirty="0" err="1">
                <a:solidFill>
                  <a:srgbClr val="0070C0"/>
                </a:solidFill>
                <a:latin typeface="Tahoma" panose="020B0604030504040204" pitchFamily="34" charset="0"/>
                <a:ea typeface="Tahoma" panose="020B0604030504040204" pitchFamily="34" charset="0"/>
                <a:cs typeface="Tahoma" panose="020B0604030504040204" pitchFamily="34" charset="0"/>
              </a:rPr>
              <a:t>Bryer</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(2012).</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Investigating instructional strategies for using social media in formal and informal learning. </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IRRODL, 13(1), 87-104.</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4">
            <a:extLst>
              <a:ext uri="{FF2B5EF4-FFF2-40B4-BE49-F238E27FC236}">
                <a16:creationId xmlns:a16="http://schemas.microsoft.com/office/drawing/2014/main" id="{DF2B8FBD-57F8-4140-899B-F9C72F262C09}"/>
              </a:ext>
            </a:extLst>
          </p:cNvPr>
          <p:cNvSpPr>
            <a:spLocks noGrp="1"/>
          </p:cNvSpPr>
          <p:nvPr>
            <p:ph idx="1"/>
          </p:nvPr>
        </p:nvSpPr>
        <p:spPr>
          <a:xfrm>
            <a:off x="827067" y="2082564"/>
            <a:ext cx="6835052" cy="4141966"/>
          </a:xfrm>
        </p:spPr>
        <p:txBody>
          <a:bodyPr>
            <a:noAutofit/>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Conclusions and Advice:</a:t>
            </a:r>
          </a:p>
          <a:p>
            <a:pPr marL="342900" indent="-342900">
              <a:buFont typeface="+mj-lt"/>
              <a:buAutoNum type="arabicPeriod"/>
            </a:pP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rPr>
              <a:t>Use social media as tools to facilitate informal discussions and collaborations with clear instructional goals.</a:t>
            </a:r>
          </a:p>
          <a:p>
            <a:pPr marL="342900" indent="-342900">
              <a:buFont typeface="+mj-lt"/>
              <a:buAutoNum type="arabicPeriod"/>
            </a:pPr>
            <a:r>
              <a:rPr lang="en-US" sz="1400" b="1" dirty="0">
                <a:latin typeface="Tahoma" panose="020B0604030504040204" pitchFamily="34" charset="0"/>
                <a:ea typeface="Tahoma" panose="020B0604030504040204" pitchFamily="34" charset="0"/>
                <a:cs typeface="Tahoma" panose="020B0604030504040204" pitchFamily="34" charset="0"/>
              </a:rPr>
              <a:t>Understand that the focus of social media activity for some faculty is learners’ personal interests and preferences, rather than institutional or instructors’ requirements.</a:t>
            </a:r>
          </a:p>
          <a:p>
            <a:pPr marL="342900" indent="-342900">
              <a:buFont typeface="+mj-lt"/>
              <a:buAutoNum type="arabicPeriod"/>
            </a:pPr>
            <a:r>
              <a:rPr lang="en-US" sz="1400" b="1" dirty="0">
                <a:latin typeface="Tahoma" panose="020B0604030504040204" pitchFamily="34" charset="0"/>
                <a:ea typeface="Tahoma" panose="020B0604030504040204" pitchFamily="34" charset="0"/>
                <a:cs typeface="Tahoma" panose="020B0604030504040204" pitchFamily="34" charset="0"/>
              </a:rPr>
              <a:t>Evaluate students’ reflections on their learning via social media in the form of formative assessment.</a:t>
            </a:r>
          </a:p>
          <a:p>
            <a:pPr marL="342900" indent="-342900">
              <a:buFont typeface="+mj-lt"/>
              <a:buAutoNum type="arabicPeriod"/>
            </a:pP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rPr>
              <a:t>Use social media as an optional tool inside and outside classes. Provide students with alternative assignments if they choose not to participate.</a:t>
            </a:r>
          </a:p>
          <a:p>
            <a:pPr marL="342900" indent="-342900">
              <a:buFont typeface="+mj-lt"/>
              <a:buAutoNum type="arabicPeriod"/>
            </a:pPr>
            <a:r>
              <a:rPr lang="en-US" sz="1400" b="1" dirty="0">
                <a:latin typeface="Tahoma" panose="020B0604030504040204" pitchFamily="34" charset="0"/>
                <a:ea typeface="Tahoma" panose="020B0604030504040204" pitchFamily="34" charset="0"/>
                <a:cs typeface="Tahoma" panose="020B0604030504040204" pitchFamily="34" charset="0"/>
              </a:rPr>
              <a:t>Educate students about the security and privacy issues of posting personal information online.</a:t>
            </a:r>
          </a:p>
          <a:p>
            <a:pPr marL="342900" indent="-342900">
              <a:buFont typeface="+mj-lt"/>
              <a:buAutoNum type="arabicPeriod"/>
            </a:pPr>
            <a:r>
              <a:rPr lang="en-US" sz="1400" b="1" dirty="0">
                <a:latin typeface="Tahoma" panose="020B0604030504040204" pitchFamily="34" charset="0"/>
                <a:ea typeface="Tahoma" panose="020B0604030504040204" pitchFamily="34" charset="0"/>
                <a:cs typeface="Tahoma" panose="020B0604030504040204" pitchFamily="34" charset="0"/>
              </a:rPr>
              <a:t>Implement institutional policies on the use of social media in the educational environment in light of security/privacy issues, as well as faculty and student support.</a:t>
            </a:r>
          </a:p>
        </p:txBody>
      </p:sp>
      <p:pic>
        <p:nvPicPr>
          <p:cNvPr id="4" name="Picture 3">
            <a:extLst>
              <a:ext uri="{FF2B5EF4-FFF2-40B4-BE49-F238E27FC236}">
                <a16:creationId xmlns:a16="http://schemas.microsoft.com/office/drawing/2014/main" id="{0B59E254-F591-4334-9339-089CD30C26D3}"/>
              </a:ext>
            </a:extLst>
          </p:cNvPr>
          <p:cNvPicPr>
            <a:picLocks noChangeAspect="1"/>
          </p:cNvPicPr>
          <p:nvPr/>
        </p:nvPicPr>
        <p:blipFill rotWithShape="1">
          <a:blip r:embed="rId2">
            <a:extLst>
              <a:ext uri="{28A0092B-C50C-407E-A947-70E740481C1C}">
                <a14:useLocalDpi xmlns:a14="http://schemas.microsoft.com/office/drawing/2010/main" val="0"/>
              </a:ext>
            </a:extLst>
          </a:blip>
          <a:srcRect l="45781" t="15913"/>
          <a:stretch/>
        </p:blipFill>
        <p:spPr>
          <a:xfrm>
            <a:off x="7905291" y="1827758"/>
            <a:ext cx="1183270" cy="2446786"/>
          </a:xfrm>
          <a:prstGeom prst="rect">
            <a:avLst/>
          </a:prstGeom>
        </p:spPr>
      </p:pic>
      <p:pic>
        <p:nvPicPr>
          <p:cNvPr id="7" name="Picture 6">
            <a:extLst>
              <a:ext uri="{FF2B5EF4-FFF2-40B4-BE49-F238E27FC236}">
                <a16:creationId xmlns:a16="http://schemas.microsoft.com/office/drawing/2014/main" id="{0B0D6F86-6410-4284-A7C8-F7779C595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01351" y="4618364"/>
            <a:ext cx="1991599" cy="1493699"/>
          </a:xfrm>
          <a:prstGeom prst="rect">
            <a:avLst/>
          </a:prstGeom>
        </p:spPr>
      </p:pic>
    </p:spTree>
    <p:extLst>
      <p:ext uri="{BB962C8B-B14F-4D97-AF65-F5344CB8AC3E}">
        <p14:creationId xmlns:p14="http://schemas.microsoft.com/office/powerpoint/2010/main" val="1372347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1" y="418641"/>
            <a:ext cx="6978316" cy="1410534"/>
          </a:xfrm>
        </p:spPr>
        <p:txBody>
          <a:bodyPr>
            <a:normAutofit/>
          </a:bodyPr>
          <a:lstStyle/>
          <a:p>
            <a:r>
              <a:rPr lang="en-US" sz="2025" b="1" dirty="0" err="1">
                <a:solidFill>
                  <a:srgbClr val="0070C0"/>
                </a:solidFill>
                <a:latin typeface="Tahoma" panose="020B0604030504040204" pitchFamily="34" charset="0"/>
                <a:ea typeface="Tahoma" panose="020B0604030504040204" pitchFamily="34" charset="0"/>
                <a:cs typeface="Tahoma" panose="020B0604030504040204" pitchFamily="34" charset="0"/>
              </a:rPr>
              <a:t>Jin</a:t>
            </a: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 Mao (2014). Social media for learning: A mixed methods study on high school students’ technology affordances and perspectives. </a:t>
            </a:r>
            <a:b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Computers in Human Behavior, 33, 213-223.</a:t>
            </a:r>
            <a:endParaRPr lang="en-US" sz="75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4">
            <a:extLst>
              <a:ext uri="{FF2B5EF4-FFF2-40B4-BE49-F238E27FC236}">
                <a16:creationId xmlns:a16="http://schemas.microsoft.com/office/drawing/2014/main" id="{DF2B8FBD-57F8-4140-899B-F9C72F262C09}"/>
              </a:ext>
            </a:extLst>
          </p:cNvPr>
          <p:cNvSpPr>
            <a:spLocks noGrp="1"/>
          </p:cNvSpPr>
          <p:nvPr>
            <p:ph idx="1"/>
          </p:nvPr>
        </p:nvSpPr>
        <p:spPr>
          <a:xfrm>
            <a:off x="601579" y="1829176"/>
            <a:ext cx="7730891" cy="4605914"/>
          </a:xfrm>
        </p:spPr>
        <p:txBody>
          <a:bodyPr>
            <a:normAutofit/>
          </a:bodyPr>
          <a:lstStyle/>
          <a:p>
            <a:pPr marL="0" indent="0">
              <a:lnSpc>
                <a:spcPct val="150000"/>
              </a:lnSpc>
              <a:spcBef>
                <a:spcPts val="0"/>
              </a:spcBef>
              <a:buNone/>
            </a:pPr>
            <a:r>
              <a:rPr lang="en-US" sz="1600" b="1" dirty="0">
                <a:latin typeface="Tahoma" panose="020B0604030504040204" pitchFamily="34" charset="0"/>
                <a:ea typeface="Tahoma" panose="020B0604030504040204" pitchFamily="34" charset="0"/>
                <a:cs typeface="Tahoma" panose="020B0604030504040204" pitchFamily="34" charset="0"/>
              </a:rPr>
              <a:t>Investigated high school students’ affordances for social media, their attitudes and beliefs about these new technologies, and related obstacles and issues. </a:t>
            </a:r>
          </a:p>
          <a:p>
            <a:pPr>
              <a:lnSpc>
                <a:spcPct val="150000"/>
              </a:lnSpc>
              <a:spcBef>
                <a:spcPts val="0"/>
              </a:spcBef>
            </a:pPr>
            <a:r>
              <a:rPr lang="en-US" sz="1600" b="1" dirty="0">
                <a:latin typeface="Tahoma" panose="020B0604030504040204" pitchFamily="34" charset="0"/>
                <a:ea typeface="Tahoma" panose="020B0604030504040204" pitchFamily="34" charset="0"/>
                <a:cs typeface="Tahoma" panose="020B0604030504040204" pitchFamily="34" charset="0"/>
              </a:rPr>
              <a:t>The affordance findings indicate that students depend on social media in their daily lives for leisure and social connections.</a:t>
            </a:r>
          </a:p>
          <a:p>
            <a:pPr>
              <a:lnSpc>
                <a:spcPct val="150000"/>
              </a:lnSpc>
              <a:spcBef>
                <a:spcPts val="0"/>
              </a:spcBef>
            </a:pP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Educational uses by teachers for teaching and learning are sporadic.</a:t>
            </a:r>
          </a:p>
          <a:p>
            <a:pPr>
              <a:lnSpc>
                <a:spcPct val="150000"/>
              </a:lnSpc>
              <a:spcBef>
                <a:spcPts val="0"/>
              </a:spcBef>
            </a:pP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Uses by students on their own for learning purposes seem to be abundant but also incidental and informal. </a:t>
            </a:r>
          </a:p>
          <a:p>
            <a:pPr>
              <a:lnSpc>
                <a:spcPct val="150000"/>
              </a:lnSpc>
              <a:spcBef>
                <a:spcPts val="0"/>
              </a:spcBef>
            </a:pPr>
            <a:r>
              <a:rPr lang="en-US" sz="1600" b="1" dirty="0">
                <a:latin typeface="Tahoma" panose="020B0604030504040204" pitchFamily="34" charset="0"/>
                <a:ea typeface="Tahoma" panose="020B0604030504040204" pitchFamily="34" charset="0"/>
                <a:cs typeface="Tahoma" panose="020B0604030504040204" pitchFamily="34" charset="0"/>
              </a:rPr>
              <a:t>Quantitative results suggest that in general, students show positive attitudes and beliefs about social media use in education. </a:t>
            </a:r>
          </a:p>
        </p:txBody>
      </p:sp>
      <p:pic>
        <p:nvPicPr>
          <p:cNvPr id="4" name="Picture 3">
            <a:extLst>
              <a:ext uri="{FF2B5EF4-FFF2-40B4-BE49-F238E27FC236}">
                <a16:creationId xmlns:a16="http://schemas.microsoft.com/office/drawing/2014/main" id="{91BDBC07-396C-4384-AA87-DC3C56BDD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4046" y="4340645"/>
            <a:ext cx="1109954" cy="1984276"/>
          </a:xfrm>
          <a:prstGeom prst="rect">
            <a:avLst/>
          </a:prstGeom>
        </p:spPr>
      </p:pic>
    </p:spTree>
    <p:extLst>
      <p:ext uri="{BB962C8B-B14F-4D97-AF65-F5344CB8AC3E}">
        <p14:creationId xmlns:p14="http://schemas.microsoft.com/office/powerpoint/2010/main" val="1536957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AF8FC-FC71-45B7-B130-B6A1C9A47447}"/>
              </a:ext>
            </a:extLst>
          </p:cNvPr>
          <p:cNvSpPr>
            <a:spLocks noGrp="1"/>
          </p:cNvSpPr>
          <p:nvPr>
            <p:ph type="title"/>
          </p:nvPr>
        </p:nvSpPr>
        <p:spPr>
          <a:xfrm>
            <a:off x="1057619" y="1039993"/>
            <a:ext cx="7068320" cy="1350140"/>
          </a:xfrm>
        </p:spPr>
        <p:txBody>
          <a:bodyPr/>
          <a:lstStyle/>
          <a:p>
            <a:pPr algn="ctr"/>
            <a:r>
              <a:rPr lang="en-US" sz="5400" dirty="0">
                <a:latin typeface="Tahoma" panose="020B0604030504040204" pitchFamily="34" charset="0"/>
                <a:ea typeface="Tahoma" panose="020B0604030504040204" pitchFamily="34" charset="0"/>
                <a:cs typeface="Tahoma" panose="020B0604030504040204" pitchFamily="34" charset="0"/>
              </a:rPr>
              <a:t>Facebook Research</a:t>
            </a:r>
          </a:p>
        </p:txBody>
      </p:sp>
      <p:pic>
        <p:nvPicPr>
          <p:cNvPr id="4" name="Picture 3">
            <a:extLst>
              <a:ext uri="{FF2B5EF4-FFF2-40B4-BE49-F238E27FC236}">
                <a16:creationId xmlns:a16="http://schemas.microsoft.com/office/drawing/2014/main" id="{C3AAE13C-21BD-445A-A9E2-0AE11C300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477" y="2420429"/>
            <a:ext cx="4913523" cy="3204471"/>
          </a:xfrm>
          <a:prstGeom prst="rect">
            <a:avLst/>
          </a:prstGeom>
        </p:spPr>
      </p:pic>
      <p:pic>
        <p:nvPicPr>
          <p:cNvPr id="7" name="Picture 6">
            <a:extLst>
              <a:ext uri="{FF2B5EF4-FFF2-40B4-BE49-F238E27FC236}">
                <a16:creationId xmlns:a16="http://schemas.microsoft.com/office/drawing/2014/main" id="{914ECC15-667E-43F7-AA23-57370162ABC8}"/>
              </a:ext>
            </a:extLst>
          </p:cNvPr>
          <p:cNvPicPr>
            <a:picLocks noChangeAspect="1"/>
          </p:cNvPicPr>
          <p:nvPr/>
        </p:nvPicPr>
        <p:blipFill rotWithShape="1">
          <a:blip r:embed="rId3"/>
          <a:srcRect l="17500" t="15489" r="17500" b="8587"/>
          <a:stretch/>
        </p:blipFill>
        <p:spPr>
          <a:xfrm>
            <a:off x="0" y="2346592"/>
            <a:ext cx="3899470" cy="3299552"/>
          </a:xfrm>
          <a:prstGeom prst="rect">
            <a:avLst/>
          </a:prstGeom>
        </p:spPr>
      </p:pic>
      <p:sp>
        <p:nvSpPr>
          <p:cNvPr id="9" name="TextBox 8">
            <a:extLst>
              <a:ext uri="{FF2B5EF4-FFF2-40B4-BE49-F238E27FC236}">
                <a16:creationId xmlns:a16="http://schemas.microsoft.com/office/drawing/2014/main" id="{B6F2CBCD-ABE1-4D96-A295-44F3493E964E}"/>
              </a:ext>
            </a:extLst>
          </p:cNvPr>
          <p:cNvSpPr txBox="1"/>
          <p:nvPr/>
        </p:nvSpPr>
        <p:spPr>
          <a:xfrm>
            <a:off x="231353" y="5676440"/>
            <a:ext cx="7576113" cy="846386"/>
          </a:xfrm>
          <a:prstGeom prst="rect">
            <a:avLst/>
          </a:prstGeom>
          <a:noFill/>
        </p:spPr>
        <p:txBody>
          <a:bodyPr wrap="none" rtlCol="0">
            <a:spAutoFit/>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January 14, 2018, </a:t>
            </a: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Callum</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Borchers, </a:t>
            </a:r>
          </a:p>
          <a:p>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The Washington Post</a:t>
            </a:r>
            <a:br>
              <a:rPr lang="en-US" sz="14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4"/>
              </a:rPr>
              <a:t>https://www.thestar.com/news/world/2018/01/14/facebook-invites-you-to-live-in-a-bubble-where-youre-always-right.html</a:t>
            </a:r>
            <a:endParaRPr lang="en-US" sz="1000" dirty="0"/>
          </a:p>
        </p:txBody>
      </p:sp>
    </p:spTree>
    <p:extLst>
      <p:ext uri="{BB962C8B-B14F-4D97-AF65-F5344CB8AC3E}">
        <p14:creationId xmlns:p14="http://schemas.microsoft.com/office/powerpoint/2010/main" val="84002543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0251" y="457839"/>
            <a:ext cx="8257142" cy="1983821"/>
          </a:xfrm>
        </p:spPr>
        <p:txBody>
          <a:bodyPr>
            <a:normAutofit/>
          </a:bodyPr>
          <a:lstStyle/>
          <a:p>
            <a:r>
              <a:rPr lang="nn-NO" sz="2800" b="1" dirty="0">
                <a:solidFill>
                  <a:srgbClr val="0070C0"/>
                </a:solidFill>
                <a:latin typeface="Tahoma" panose="020B0604030504040204" pitchFamily="34" charset="0"/>
                <a:ea typeface="Tahoma" panose="020B0604030504040204" pitchFamily="34" charset="0"/>
                <a:cs typeface="Tahoma" panose="020B0604030504040204" pitchFamily="34" charset="0"/>
              </a:rPr>
              <a:t>Reynol Junco (2011),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The relationship between frequency of Facebook use, participation in Facebook, </a:t>
            </a:r>
            <a:r>
              <a:rPr lang="en-US" sz="2800" b="1" i="1" dirty="0">
                <a:solidFill>
                  <a:srgbClr val="0070C0"/>
                </a:solidFill>
                <a:latin typeface="Tahoma" panose="020B0604030504040204" pitchFamily="34" charset="0"/>
                <a:ea typeface="Tahoma" panose="020B0604030504040204" pitchFamily="34" charset="0"/>
                <a:cs typeface="Tahoma" panose="020B0604030504040204" pitchFamily="34" charset="0"/>
              </a:rPr>
              <a:t>Computers and Education,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58, 162-171.</a:t>
            </a:r>
          </a:p>
        </p:txBody>
      </p:sp>
      <p:pic>
        <p:nvPicPr>
          <p:cNvPr id="6" name="Picture 5">
            <a:extLst>
              <a:ext uri="{FF2B5EF4-FFF2-40B4-BE49-F238E27FC236}">
                <a16:creationId xmlns:a16="http://schemas.microsoft.com/office/drawing/2014/main" id="{3E195055-39AF-4374-B384-DDA563416E5D}"/>
              </a:ext>
            </a:extLst>
          </p:cNvPr>
          <p:cNvPicPr>
            <a:picLocks noChangeAspect="1"/>
          </p:cNvPicPr>
          <p:nvPr/>
        </p:nvPicPr>
        <p:blipFill rotWithShape="1">
          <a:blip r:embed="rId2"/>
          <a:srcRect l="41446" t="29581" r="14376" b="8747"/>
          <a:stretch/>
        </p:blipFill>
        <p:spPr>
          <a:xfrm>
            <a:off x="267158" y="2441659"/>
            <a:ext cx="5653638" cy="3751231"/>
          </a:xfrm>
          <a:prstGeom prst="rect">
            <a:avLst/>
          </a:prstGeom>
        </p:spPr>
      </p:pic>
      <p:pic>
        <p:nvPicPr>
          <p:cNvPr id="5" name="Picture 4">
            <a:extLst>
              <a:ext uri="{FF2B5EF4-FFF2-40B4-BE49-F238E27FC236}">
                <a16:creationId xmlns:a16="http://schemas.microsoft.com/office/drawing/2014/main" id="{9B1CE971-162B-41F5-ABDA-344D6E17C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883" y="2784200"/>
            <a:ext cx="3376117" cy="2239491"/>
          </a:xfrm>
          <a:prstGeom prst="rect">
            <a:avLst/>
          </a:prstGeom>
        </p:spPr>
      </p:pic>
    </p:spTree>
    <p:extLst>
      <p:ext uri="{BB962C8B-B14F-4D97-AF65-F5344CB8AC3E}">
        <p14:creationId xmlns:p14="http://schemas.microsoft.com/office/powerpoint/2010/main" val="1890441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50060"/>
            <a:ext cx="8229600" cy="1143000"/>
          </a:xfrm>
        </p:spPr>
        <p:txBody>
          <a:bodyPr>
            <a:normAutofit fontScale="90000"/>
          </a:bodyPr>
          <a:lstStyle/>
          <a:p>
            <a:r>
              <a:rPr lang="nn-NO" sz="2800" b="1" dirty="0">
                <a:solidFill>
                  <a:srgbClr val="0070C0"/>
                </a:solidFill>
                <a:latin typeface="Tahoma" panose="020B0604030504040204" pitchFamily="34" charset="0"/>
                <a:ea typeface="Tahoma" panose="020B0604030504040204" pitchFamily="34" charset="0"/>
                <a:cs typeface="Tahoma" panose="020B0604030504040204" pitchFamily="34" charset="0"/>
              </a:rPr>
              <a:t>Reynol Junco (2011),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The relationship between frequency of Facebook use, participation in Facebook, </a:t>
            </a:r>
            <a:r>
              <a:rPr lang="en-US" sz="2800" b="1" i="1" dirty="0">
                <a:solidFill>
                  <a:srgbClr val="0070C0"/>
                </a:solidFill>
                <a:latin typeface="Tahoma" panose="020B0604030504040204" pitchFamily="34" charset="0"/>
                <a:ea typeface="Tahoma" panose="020B0604030504040204" pitchFamily="34" charset="0"/>
                <a:cs typeface="Tahoma" panose="020B0604030504040204" pitchFamily="34" charset="0"/>
              </a:rPr>
              <a:t>Computers and Education,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58, 162-171.</a:t>
            </a:r>
          </a:p>
        </p:txBody>
      </p:sp>
      <p:sp>
        <p:nvSpPr>
          <p:cNvPr id="2" name="Content Placeholder 1">
            <a:extLst>
              <a:ext uri="{FF2B5EF4-FFF2-40B4-BE49-F238E27FC236}">
                <a16:creationId xmlns:a16="http://schemas.microsoft.com/office/drawing/2014/main" id="{A18BF985-5399-40F8-83E3-F3CACC3A865F}"/>
              </a:ext>
            </a:extLst>
          </p:cNvPr>
          <p:cNvSpPr>
            <a:spLocks noGrp="1"/>
          </p:cNvSpPr>
          <p:nvPr>
            <p:ph idx="1"/>
          </p:nvPr>
        </p:nvSpPr>
        <p:spPr>
          <a:xfrm>
            <a:off x="969484" y="1938968"/>
            <a:ext cx="7717316" cy="2820319"/>
          </a:xfrm>
        </p:spPr>
        <p:txBody>
          <a:bodyPr/>
          <a:lstStyle/>
          <a:p>
            <a:pPr marL="0" indent="0">
              <a:buNone/>
            </a:pPr>
            <a:r>
              <a:rPr lang="en-US" sz="2800" b="1" dirty="0">
                <a:latin typeface="Tahoma" panose="020B0604030504040204" pitchFamily="34" charset="0"/>
                <a:ea typeface="Tahoma" panose="020B0604030504040204" pitchFamily="34" charset="0"/>
                <a:cs typeface="Tahoma" panose="020B0604030504040204" pitchFamily="34" charset="0"/>
              </a:rPr>
              <a:t>Sample = 2,368 college students</a:t>
            </a:r>
          </a:p>
          <a:p>
            <a:pPr marL="0" indent="0">
              <a:buNone/>
            </a:pPr>
            <a:r>
              <a:rPr lang="en-US" sz="2800" b="1" dirty="0">
                <a:latin typeface="Tahoma" panose="020B0604030504040204" pitchFamily="34" charset="0"/>
                <a:ea typeface="Tahoma" panose="020B0604030504040204" pitchFamily="34" charset="0"/>
                <a:cs typeface="Tahoma" panose="020B0604030504040204" pitchFamily="34" charset="0"/>
              </a:rPr>
              <a:t>Results indicate that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Facebook use </a:t>
            </a:r>
            <a:r>
              <a:rPr lang="en-US" sz="2800" b="1" dirty="0">
                <a:latin typeface="Tahoma" panose="020B0604030504040204" pitchFamily="34" charset="0"/>
                <a:ea typeface="Tahoma" panose="020B0604030504040204" pitchFamily="34" charset="0"/>
                <a:cs typeface="Tahoma" panose="020B0604030504040204" pitchFamily="34" charset="0"/>
              </a:rPr>
              <a:t>was significantly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negatively predictive </a:t>
            </a:r>
            <a:r>
              <a:rPr lang="en-US" sz="2800" b="1" dirty="0">
                <a:latin typeface="Tahoma" panose="020B0604030504040204" pitchFamily="34" charset="0"/>
                <a:ea typeface="Tahoma" panose="020B0604030504040204" pitchFamily="34" charset="0"/>
                <a:cs typeface="Tahoma" panose="020B0604030504040204" pitchFamily="34" charset="0"/>
              </a:rPr>
              <a:t>of engagement scale score and positively predictive of time spent in co-curricular activities.</a:t>
            </a:r>
          </a:p>
          <a:p>
            <a:endParaRPr lang="en-US" dirty="0"/>
          </a:p>
        </p:txBody>
      </p:sp>
      <p:pic>
        <p:nvPicPr>
          <p:cNvPr id="7" name="Picture 6">
            <a:extLst>
              <a:ext uri="{FF2B5EF4-FFF2-40B4-BE49-F238E27FC236}">
                <a16:creationId xmlns:a16="http://schemas.microsoft.com/office/drawing/2014/main" id="{764C0176-00F4-4F4C-BF79-1F0346F46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8766" y="4519668"/>
            <a:ext cx="2765234" cy="1843489"/>
          </a:xfrm>
          <a:prstGeom prst="rect">
            <a:avLst/>
          </a:prstGeom>
        </p:spPr>
      </p:pic>
    </p:spTree>
    <p:extLst>
      <p:ext uri="{BB962C8B-B14F-4D97-AF65-F5344CB8AC3E}">
        <p14:creationId xmlns:p14="http://schemas.microsoft.com/office/powerpoint/2010/main" val="4093136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234" y="495575"/>
            <a:ext cx="8229600" cy="1950769"/>
          </a:xfrm>
        </p:spPr>
        <p:txBody>
          <a:bodyPr>
            <a:normAutofit/>
          </a:bodyPr>
          <a:lstStyle/>
          <a:p>
            <a:r>
              <a:rPr lang="nn-NO" sz="2400" b="1" dirty="0">
                <a:solidFill>
                  <a:srgbClr val="0070C0"/>
                </a:solidFill>
                <a:latin typeface="Tahoma" panose="020B0604030504040204" pitchFamily="34" charset="0"/>
                <a:ea typeface="Tahoma" panose="020B0604030504040204" pitchFamily="34" charset="0"/>
                <a:cs typeface="Tahoma" panose="020B0604030504040204" pitchFamily="34" charset="0"/>
              </a:rPr>
              <a:t>Reynol Junco (2011), </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Too much face and not enough books: The relationship between multiple indices of Facebook use and academic performance. </a:t>
            </a:r>
            <a:r>
              <a:rPr lang="en-US" sz="2400" b="1" i="1" dirty="0">
                <a:solidFill>
                  <a:srgbClr val="0070C0"/>
                </a:solidFill>
                <a:latin typeface="Tahoma" panose="020B0604030504040204" pitchFamily="34" charset="0"/>
                <a:ea typeface="Tahoma" panose="020B0604030504040204" pitchFamily="34" charset="0"/>
                <a:cs typeface="Tahoma" panose="020B0604030504040204" pitchFamily="34" charset="0"/>
              </a:rPr>
              <a:t>Computers in Human Behavior.</a:t>
            </a:r>
            <a:endPar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a:extLst>
              <a:ext uri="{FF2B5EF4-FFF2-40B4-BE49-F238E27FC236}">
                <a16:creationId xmlns:a16="http://schemas.microsoft.com/office/drawing/2014/main" id="{A18BF985-5399-40F8-83E3-F3CACC3A865F}"/>
              </a:ext>
            </a:extLst>
          </p:cNvPr>
          <p:cNvSpPr>
            <a:spLocks noGrp="1"/>
          </p:cNvSpPr>
          <p:nvPr>
            <p:ph idx="1"/>
          </p:nvPr>
        </p:nvSpPr>
        <p:spPr>
          <a:xfrm>
            <a:off x="782199" y="2500828"/>
            <a:ext cx="6279614" cy="3470313"/>
          </a:xfrm>
        </p:spPr>
        <p:txBody>
          <a:bodyPr>
            <a:normAutofit fontScale="62500" lnSpcReduction="20000"/>
          </a:bodyPr>
          <a:lstStyle/>
          <a:p>
            <a:pPr marL="0" indent="0">
              <a:lnSpc>
                <a:spcPct val="120000"/>
              </a:lnSpc>
              <a:spcBef>
                <a:spcPts val="0"/>
              </a:spcBef>
              <a:buNone/>
            </a:pPr>
            <a:r>
              <a:rPr lang="en-US" sz="2900" b="1" dirty="0">
                <a:latin typeface="Tahoma" panose="020B0604030504040204" pitchFamily="34" charset="0"/>
                <a:ea typeface="Tahoma" panose="020B0604030504040204" pitchFamily="34" charset="0"/>
                <a:cs typeface="Tahoma" panose="020B0604030504040204" pitchFamily="34" charset="0"/>
              </a:rPr>
              <a:t>Sample = 1,839 college students…</a:t>
            </a:r>
          </a:p>
          <a:p>
            <a:pPr marL="0" indent="0">
              <a:lnSpc>
                <a:spcPct val="120000"/>
              </a:lnSpc>
              <a:spcBef>
                <a:spcPts val="0"/>
              </a:spcBef>
              <a:buNone/>
            </a:pPr>
            <a:endParaRPr lang="en-US" sz="2900" b="1"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sz="2900" b="1" dirty="0">
                <a:latin typeface="Tahoma" panose="020B0604030504040204" pitchFamily="34" charset="0"/>
                <a:ea typeface="Tahoma" panose="020B0604030504040204" pitchFamily="34" charset="0"/>
                <a:cs typeface="Tahoma" panose="020B0604030504040204" pitchFamily="34" charset="0"/>
              </a:rPr>
              <a:t>Participation in Facebook activities, and time spent preparing for class and actual overall GPA…</a:t>
            </a:r>
            <a:r>
              <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rPr>
              <a:t>time spent on Facebook was strongly and significantly negatively related to overall GPA</a:t>
            </a:r>
            <a:r>
              <a:rPr lang="en-US" sz="2900" b="1" dirty="0">
                <a:latin typeface="Tahoma" panose="020B0604030504040204" pitchFamily="34" charset="0"/>
                <a:ea typeface="Tahoma" panose="020B0604030504040204" pitchFamily="34" charset="0"/>
                <a:cs typeface="Tahoma" panose="020B0604030504040204" pitchFamily="34" charset="0"/>
              </a:rPr>
              <a:t>, while only weakly related to time spent preparing for class. Furthermore, </a:t>
            </a:r>
            <a:r>
              <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rPr>
              <a:t>using Facebook for collecting and sharing information was positively predictive </a:t>
            </a:r>
            <a:r>
              <a:rPr lang="en-US" sz="2900" b="1" dirty="0">
                <a:latin typeface="Tahoma" panose="020B0604030504040204" pitchFamily="34" charset="0"/>
                <a:ea typeface="Tahoma" panose="020B0604030504040204" pitchFamily="34" charset="0"/>
                <a:cs typeface="Tahoma" panose="020B0604030504040204" pitchFamily="34" charset="0"/>
              </a:rPr>
              <a:t>of the outcome variables while using Facebook for </a:t>
            </a:r>
            <a:r>
              <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rPr>
              <a:t>socializing was negatively predictive</a:t>
            </a:r>
            <a:r>
              <a:rPr lang="en-US" sz="2900" b="1" dirty="0">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US" dirty="0"/>
          </a:p>
        </p:txBody>
      </p:sp>
      <p:pic>
        <p:nvPicPr>
          <p:cNvPr id="7" name="Picture 6">
            <a:extLst>
              <a:ext uri="{FF2B5EF4-FFF2-40B4-BE49-F238E27FC236}">
                <a16:creationId xmlns:a16="http://schemas.microsoft.com/office/drawing/2014/main" id="{3CDB9400-0BB1-46E9-B8B1-F3777358F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6812" y="5098406"/>
            <a:ext cx="1766428" cy="1255930"/>
          </a:xfrm>
          <a:prstGeom prst="rect">
            <a:avLst/>
          </a:prstGeom>
        </p:spPr>
      </p:pic>
      <p:pic>
        <p:nvPicPr>
          <p:cNvPr id="11" name="Picture 10">
            <a:extLst>
              <a:ext uri="{FF2B5EF4-FFF2-40B4-BE49-F238E27FC236}">
                <a16:creationId xmlns:a16="http://schemas.microsoft.com/office/drawing/2014/main" id="{96337BC2-BEE9-4ABC-A0FD-A7765F44A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6810" y="2609795"/>
            <a:ext cx="1586430" cy="2379644"/>
          </a:xfrm>
          <a:prstGeom prst="rect">
            <a:avLst/>
          </a:prstGeom>
        </p:spPr>
      </p:pic>
    </p:spTree>
    <p:extLst>
      <p:ext uri="{BB962C8B-B14F-4D97-AF65-F5344CB8AC3E}">
        <p14:creationId xmlns:p14="http://schemas.microsoft.com/office/powerpoint/2010/main" val="632636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50059"/>
            <a:ext cx="8229600" cy="1950769"/>
          </a:xfrm>
        </p:spPr>
        <p:txBody>
          <a:bodyPr>
            <a:normAutofit/>
          </a:bodyPr>
          <a:lstStyle/>
          <a:p>
            <a:r>
              <a:rPr lang="nn-NO" sz="2400" b="1" dirty="0">
                <a:solidFill>
                  <a:srgbClr val="0070C0"/>
                </a:solidFill>
                <a:latin typeface="Tahoma" panose="020B0604030504040204" pitchFamily="34" charset="0"/>
                <a:ea typeface="Tahoma" panose="020B0604030504040204" pitchFamily="34" charset="0"/>
                <a:cs typeface="Tahoma" panose="020B0604030504040204" pitchFamily="34" charset="0"/>
              </a:rPr>
              <a:t>Reynol Junco (2015). </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Student class standing, Facebook use, and academic performance. </a:t>
            </a:r>
            <a:r>
              <a:rPr lang="en-US" sz="2400" b="1" i="1" dirty="0">
                <a:solidFill>
                  <a:srgbClr val="0070C0"/>
                </a:solidFill>
                <a:latin typeface="Tahoma" panose="020B0604030504040204" pitchFamily="34" charset="0"/>
                <a:ea typeface="Tahoma" panose="020B0604030504040204" pitchFamily="34" charset="0"/>
                <a:cs typeface="Tahoma" panose="020B0604030504040204" pitchFamily="34" charset="0"/>
              </a:rPr>
              <a:t>Journal of Applied Developmental Psychology</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36, 18-29.</a:t>
            </a:r>
          </a:p>
        </p:txBody>
      </p:sp>
      <p:sp>
        <p:nvSpPr>
          <p:cNvPr id="2" name="Content Placeholder 1">
            <a:extLst>
              <a:ext uri="{FF2B5EF4-FFF2-40B4-BE49-F238E27FC236}">
                <a16:creationId xmlns:a16="http://schemas.microsoft.com/office/drawing/2014/main" id="{A18BF985-5399-40F8-83E3-F3CACC3A865F}"/>
              </a:ext>
            </a:extLst>
          </p:cNvPr>
          <p:cNvSpPr>
            <a:spLocks noGrp="1"/>
          </p:cNvSpPr>
          <p:nvPr>
            <p:ph idx="1"/>
          </p:nvPr>
        </p:nvSpPr>
        <p:spPr>
          <a:xfrm>
            <a:off x="782198" y="2401677"/>
            <a:ext cx="6456802" cy="3415229"/>
          </a:xfrm>
        </p:spPr>
        <p:txBody>
          <a:bodyPr>
            <a:normAutofit fontScale="77500" lnSpcReduction="20000"/>
          </a:bodyPr>
          <a:lstStyle/>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Sample = 1,649 college students…</a:t>
            </a:r>
          </a:p>
          <a:p>
            <a:pPr marL="0" indent="0">
              <a:lnSpc>
                <a:spcPct val="120000"/>
              </a:lnSpc>
              <a:spcBef>
                <a:spcPts val="0"/>
              </a:spcBef>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The results showed that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seniors spent significantly less time on Facebook and spent significantly less time multitasking with Facebook </a:t>
            </a:r>
            <a:r>
              <a:rPr lang="en-US" b="1" dirty="0">
                <a:latin typeface="Tahoma" panose="020B0604030504040204" pitchFamily="34" charset="0"/>
                <a:ea typeface="Tahoma" panose="020B0604030504040204" pitchFamily="34" charset="0"/>
                <a:cs typeface="Tahoma" panose="020B0604030504040204" pitchFamily="34" charset="0"/>
              </a:rPr>
              <a:t>than students at other class ranks.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Time spent on Facebook </a:t>
            </a:r>
            <a:r>
              <a:rPr lang="en-US" b="1" dirty="0">
                <a:latin typeface="Tahoma" panose="020B0604030504040204" pitchFamily="34" charset="0"/>
                <a:ea typeface="Tahoma" panose="020B0604030504040204" pitchFamily="34" charset="0"/>
                <a:cs typeface="Tahoma" panose="020B0604030504040204" pitchFamily="34" charset="0"/>
              </a:rPr>
              <a:t>was significantly</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negatively predictive of GPA for freshmen </a:t>
            </a:r>
            <a:r>
              <a:rPr lang="en-US" b="1" dirty="0">
                <a:latin typeface="Tahoma" panose="020B0604030504040204" pitchFamily="34" charset="0"/>
                <a:ea typeface="Tahoma" panose="020B0604030504040204" pitchFamily="34" charset="0"/>
                <a:cs typeface="Tahoma" panose="020B0604030504040204" pitchFamily="34" charset="0"/>
              </a:rPr>
              <a:t>but not for other students. Multitasking with Facebook was significantly negatively predictive of GPA for freshmen, sophomores, and juniors but not for seniors. </a:t>
            </a:r>
          </a:p>
        </p:txBody>
      </p:sp>
      <p:pic>
        <p:nvPicPr>
          <p:cNvPr id="5" name="Picture 4">
            <a:extLst>
              <a:ext uri="{FF2B5EF4-FFF2-40B4-BE49-F238E27FC236}">
                <a16:creationId xmlns:a16="http://schemas.microsoft.com/office/drawing/2014/main" id="{F9910B0A-42BE-4BF9-91F8-D23ED4324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4451597"/>
            <a:ext cx="1905000" cy="1905000"/>
          </a:xfrm>
          <a:prstGeom prst="rect">
            <a:avLst/>
          </a:prstGeom>
        </p:spPr>
      </p:pic>
    </p:spTree>
    <p:extLst>
      <p:ext uri="{BB962C8B-B14F-4D97-AF65-F5344CB8AC3E}">
        <p14:creationId xmlns:p14="http://schemas.microsoft.com/office/powerpoint/2010/main" val="1254383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012" y="550843"/>
            <a:ext cx="7998246" cy="3057510"/>
          </a:xfrm>
        </p:spPr>
        <p:txBody>
          <a:bodyPr/>
          <a:lstStyle/>
          <a:p>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Poll 1: How many of you have posted to a social media account since you arrived in Amsterdam?</a:t>
            </a:r>
            <a:b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Poll #2: How many since this morning?</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7, 2017</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YouTube takes on Facebook with mobile live</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Jefferson Graham, USA Today</a:t>
            </a:r>
            <a:br>
              <a:rPr lang="en-US" sz="788" b="1" dirty="0">
                <a:latin typeface="Tahoma" panose="020B0604030504040204" pitchFamily="34" charset="0"/>
                <a:ea typeface="Tahoma" panose="020B0604030504040204" pitchFamily="34" charset="0"/>
                <a:cs typeface="Tahoma" panose="020B0604030504040204" pitchFamily="34" charset="0"/>
              </a:rPr>
            </a:br>
            <a:r>
              <a:rPr lang="en-US" sz="788" b="1" dirty="0">
                <a:latin typeface="Tahoma" panose="020B0604030504040204" pitchFamily="34" charset="0"/>
                <a:ea typeface="Tahoma" panose="020B0604030504040204" pitchFamily="34" charset="0"/>
                <a:cs typeface="Tahoma" panose="020B0604030504040204" pitchFamily="34" charset="0"/>
                <a:hlinkClick r:id="rId2"/>
              </a:rPr>
              <a:t>http://www.usatoday.com/story/tech/2017/02/07/youtube-takes-facebook-mobile-live/97566592/</a:t>
            </a:r>
            <a:r>
              <a:rPr lang="en-US" sz="788" b="1" dirty="0">
                <a:latin typeface="Tahoma" panose="020B0604030504040204" pitchFamily="34" charset="0"/>
                <a:ea typeface="Tahoma" panose="020B0604030504040204" pitchFamily="34" charset="0"/>
                <a:cs typeface="Tahoma" panose="020B0604030504040204" pitchFamily="34" charset="0"/>
              </a:rPr>
              <a:t> </a:t>
            </a:r>
            <a:endParaRPr lang="en-US" sz="675"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828801" y="5200650"/>
            <a:ext cx="34289" cy="300082"/>
          </a:xfrm>
          <a:prstGeom prst="rect">
            <a:avLst/>
          </a:prstGeom>
          <a:noFill/>
        </p:spPr>
        <p:txBody>
          <a:bodyPr wrap="square" rtlCol="0">
            <a:spAutoFit/>
          </a:bodyPr>
          <a:lstStyle/>
          <a:p>
            <a:pPr defTabSz="685800">
              <a:defRPr/>
            </a:pPr>
            <a:endParaRPr lang="en-US" sz="1350" kern="0" dirty="0">
              <a:solidFill>
                <a:sysClr val="windowText" lastClr="000000"/>
              </a:solidFill>
              <a:latin typeface="Calibri"/>
            </a:endParaRPr>
          </a:p>
        </p:txBody>
      </p:sp>
      <p:pic>
        <p:nvPicPr>
          <p:cNvPr id="6" name="Picture 5"/>
          <p:cNvPicPr>
            <a:picLocks noChangeAspect="1"/>
          </p:cNvPicPr>
          <p:nvPr/>
        </p:nvPicPr>
        <p:blipFill rotWithShape="1">
          <a:blip r:embed="rId3"/>
          <a:srcRect l="30342" t="27035" r="24708" b="16192"/>
          <a:stretch/>
        </p:blipFill>
        <p:spPr>
          <a:xfrm>
            <a:off x="385591" y="3608352"/>
            <a:ext cx="2996587" cy="314641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652" y="4164376"/>
            <a:ext cx="1942794" cy="259039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7137" y="3888954"/>
            <a:ext cx="3958727" cy="2969046"/>
          </a:xfrm>
          <a:prstGeom prst="rect">
            <a:avLst/>
          </a:prstGeom>
        </p:spPr>
      </p:pic>
    </p:spTree>
    <p:extLst>
      <p:ext uri="{BB962C8B-B14F-4D97-AF65-F5344CB8AC3E}">
        <p14:creationId xmlns:p14="http://schemas.microsoft.com/office/powerpoint/2010/main" val="1024422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50060"/>
            <a:ext cx="8356294" cy="1388910"/>
          </a:xfrm>
        </p:spPr>
        <p:txBody>
          <a:bodyPr>
            <a:normAutofit/>
          </a:bodyPr>
          <a:lstStyle/>
          <a:p>
            <a:r>
              <a:rPr lang="nn-NO" sz="2400" b="1" dirty="0">
                <a:solidFill>
                  <a:srgbClr val="0070C0"/>
                </a:solidFill>
                <a:latin typeface="Tahoma" panose="020B0604030504040204" pitchFamily="34" charset="0"/>
                <a:ea typeface="Tahoma" panose="020B0604030504040204" pitchFamily="34" charset="0"/>
                <a:cs typeface="Tahoma" panose="020B0604030504040204" pitchFamily="34" charset="0"/>
              </a:rPr>
              <a:t>Reynol Junco (2015). </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Student class standing, Facebook use, and academic performance. </a:t>
            </a:r>
            <a:r>
              <a:rPr lang="en-US" sz="2400" b="1" i="1" dirty="0">
                <a:solidFill>
                  <a:srgbClr val="0070C0"/>
                </a:solidFill>
                <a:latin typeface="Tahoma" panose="020B0604030504040204" pitchFamily="34" charset="0"/>
                <a:ea typeface="Tahoma" panose="020B0604030504040204" pitchFamily="34" charset="0"/>
                <a:cs typeface="Tahoma" panose="020B0604030504040204" pitchFamily="34" charset="0"/>
              </a:rPr>
              <a:t>Journal of Applied Developmental Psychology</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36, 18-29.</a:t>
            </a:r>
          </a:p>
        </p:txBody>
      </p:sp>
      <p:pic>
        <p:nvPicPr>
          <p:cNvPr id="6" name="Picture 5">
            <a:extLst>
              <a:ext uri="{FF2B5EF4-FFF2-40B4-BE49-F238E27FC236}">
                <a16:creationId xmlns:a16="http://schemas.microsoft.com/office/drawing/2014/main" id="{C19D1707-4D00-482E-9E43-7726FD946A79}"/>
              </a:ext>
            </a:extLst>
          </p:cNvPr>
          <p:cNvPicPr>
            <a:picLocks noChangeAspect="1"/>
          </p:cNvPicPr>
          <p:nvPr/>
        </p:nvPicPr>
        <p:blipFill rotWithShape="1">
          <a:blip r:embed="rId2"/>
          <a:srcRect l="35662" t="23828" r="23735" b="9001"/>
          <a:stretch/>
        </p:blipFill>
        <p:spPr>
          <a:xfrm>
            <a:off x="1253169" y="2155971"/>
            <a:ext cx="5244028" cy="4123643"/>
          </a:xfrm>
          <a:prstGeom prst="rect">
            <a:avLst/>
          </a:prstGeom>
        </p:spPr>
      </p:pic>
      <p:pic>
        <p:nvPicPr>
          <p:cNvPr id="7" name="Picture 6">
            <a:extLst>
              <a:ext uri="{FF2B5EF4-FFF2-40B4-BE49-F238E27FC236}">
                <a16:creationId xmlns:a16="http://schemas.microsoft.com/office/drawing/2014/main" id="{D59A9FDD-D569-435F-BE83-EDB55B6C8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6095" y="4412255"/>
            <a:ext cx="1745150" cy="1867359"/>
          </a:xfrm>
          <a:prstGeom prst="rect">
            <a:avLst/>
          </a:prstGeom>
        </p:spPr>
      </p:pic>
    </p:spTree>
    <p:extLst>
      <p:ext uri="{BB962C8B-B14F-4D97-AF65-F5344CB8AC3E}">
        <p14:creationId xmlns:p14="http://schemas.microsoft.com/office/powerpoint/2010/main" val="2793460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AF8FC-FC71-45B7-B130-B6A1C9A47447}"/>
              </a:ext>
            </a:extLst>
          </p:cNvPr>
          <p:cNvSpPr>
            <a:spLocks noGrp="1"/>
          </p:cNvSpPr>
          <p:nvPr>
            <p:ph type="title"/>
          </p:nvPr>
        </p:nvSpPr>
        <p:spPr>
          <a:xfrm>
            <a:off x="1356506" y="687453"/>
            <a:ext cx="6972245" cy="1031179"/>
          </a:xfrm>
        </p:spPr>
        <p:txBody>
          <a:bodyPr/>
          <a:lstStyle/>
          <a:p>
            <a:pPr algn="ctr"/>
            <a:r>
              <a:rPr lang="en-US" sz="6000" dirty="0">
                <a:latin typeface="Tahoma" panose="020B0604030504040204" pitchFamily="34" charset="0"/>
                <a:ea typeface="Tahoma" panose="020B0604030504040204" pitchFamily="34" charset="0"/>
                <a:cs typeface="Tahoma" panose="020B0604030504040204" pitchFamily="34" charset="0"/>
              </a:rPr>
              <a:t>Twitter Research</a:t>
            </a:r>
          </a:p>
        </p:txBody>
      </p:sp>
      <p:pic>
        <p:nvPicPr>
          <p:cNvPr id="7" name="Picture 6">
            <a:extLst>
              <a:ext uri="{FF2B5EF4-FFF2-40B4-BE49-F238E27FC236}">
                <a16:creationId xmlns:a16="http://schemas.microsoft.com/office/drawing/2014/main" id="{2433F9D4-8DAF-48CC-918A-CB9CF4D36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6695" y="2335049"/>
            <a:ext cx="4517306" cy="4522952"/>
          </a:xfrm>
          <a:prstGeom prst="rect">
            <a:avLst/>
          </a:prstGeom>
        </p:spPr>
      </p:pic>
      <p:pic>
        <p:nvPicPr>
          <p:cNvPr id="9" name="Picture 8">
            <a:extLst>
              <a:ext uri="{FF2B5EF4-FFF2-40B4-BE49-F238E27FC236}">
                <a16:creationId xmlns:a16="http://schemas.microsoft.com/office/drawing/2014/main" id="{AF2F519A-5BA2-4847-86AF-9EC6762A9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5049"/>
            <a:ext cx="4557589" cy="4522952"/>
          </a:xfrm>
          <a:prstGeom prst="rect">
            <a:avLst/>
          </a:prstGeom>
        </p:spPr>
      </p:pic>
    </p:spTree>
    <p:extLst>
      <p:ext uri="{BB962C8B-B14F-4D97-AF65-F5344CB8AC3E}">
        <p14:creationId xmlns:p14="http://schemas.microsoft.com/office/powerpoint/2010/main" val="8425544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3046" y="373789"/>
            <a:ext cx="7799942" cy="1774500"/>
          </a:xfrm>
        </p:spPr>
        <p:txBody>
          <a:bodyPr>
            <a:normAutofit/>
          </a:bodyPr>
          <a:lstStyle/>
          <a:p>
            <a:r>
              <a:rPr lang="nn-NO" sz="2400" b="1" dirty="0">
                <a:solidFill>
                  <a:srgbClr val="0070C0"/>
                </a:solidFill>
                <a:latin typeface="Tahoma" panose="020B0604030504040204" pitchFamily="34" charset="0"/>
                <a:ea typeface="Tahoma" panose="020B0604030504040204" pitchFamily="34" charset="0"/>
                <a:cs typeface="Tahoma" panose="020B0604030504040204" pitchFamily="34" charset="0"/>
              </a:rPr>
              <a:t>Reynol Junco, Greg Heiberger, E. Loken (2011)</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The effect of Twitter on college student engagement and grades.</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800" b="1" i="1" dirty="0">
                <a:solidFill>
                  <a:srgbClr val="0070C0"/>
                </a:solidFill>
                <a:latin typeface="Tahoma" panose="020B0604030504040204" pitchFamily="34" charset="0"/>
                <a:ea typeface="Tahoma" panose="020B0604030504040204" pitchFamily="34" charset="0"/>
                <a:cs typeface="Tahoma" panose="020B0604030504040204" pitchFamily="34" charset="0"/>
              </a:rPr>
              <a:t>Journal of Computer Assisted Learning</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70C0"/>
                </a:solidFill>
                <a:latin typeface="Tahoma" panose="020B0604030504040204" pitchFamily="34" charset="0"/>
                <a:ea typeface="Tahoma" panose="020B0604030504040204" pitchFamily="34" charset="0"/>
                <a:cs typeface="Tahoma" panose="020B0604030504040204" pitchFamily="34" charset="0"/>
              </a:rPr>
              <a:t>27</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(2), 119–132.</a:t>
            </a:r>
          </a:p>
        </p:txBody>
      </p:sp>
      <p:sp>
        <p:nvSpPr>
          <p:cNvPr id="2" name="Content Placeholder 1">
            <a:extLst>
              <a:ext uri="{FF2B5EF4-FFF2-40B4-BE49-F238E27FC236}">
                <a16:creationId xmlns:a16="http://schemas.microsoft.com/office/drawing/2014/main" id="{F9386360-2DF5-4E88-AA84-B189484508DA}"/>
              </a:ext>
            </a:extLst>
          </p:cNvPr>
          <p:cNvSpPr>
            <a:spLocks noGrp="1"/>
          </p:cNvSpPr>
          <p:nvPr>
            <p:ph idx="1"/>
          </p:nvPr>
        </p:nvSpPr>
        <p:spPr>
          <a:xfrm>
            <a:off x="848299" y="2236423"/>
            <a:ext cx="6004193" cy="3889741"/>
          </a:xfrm>
        </p:spPr>
        <p:txBody>
          <a:bodyPr>
            <a:normAutofit fontScale="70000" lnSpcReduction="20000"/>
          </a:bodyPr>
          <a:lstStyle/>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Explored 125 students taking a first year seminar course for pre-health professional majors. </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Twitter was used for various types of academic and co-curricular discussions. </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Engagement Measured by NSSE.</a:t>
            </a:r>
          </a:p>
          <a:p>
            <a:pPr>
              <a:lnSpc>
                <a:spcPct val="120000"/>
              </a:lnSpc>
              <a:spcBef>
                <a:spcPts val="0"/>
              </a:spcBef>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The experimental group had a significantly greater increase in engagement than the control group, as well as higher semester grade point averages.</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This study provides experimental evidence that Twitter can be used as an educational tool to help engage students and to mobilize faculty into a more active and participatory role.</a:t>
            </a:r>
          </a:p>
        </p:txBody>
      </p:sp>
      <p:pic>
        <p:nvPicPr>
          <p:cNvPr id="4" name="Picture 3">
            <a:extLst>
              <a:ext uri="{FF2B5EF4-FFF2-40B4-BE49-F238E27FC236}">
                <a16:creationId xmlns:a16="http://schemas.microsoft.com/office/drawing/2014/main" id="{F3051062-59CB-4C0E-AA6D-A6465EEEB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4451597"/>
            <a:ext cx="1905000" cy="1905000"/>
          </a:xfrm>
          <a:prstGeom prst="rect">
            <a:avLst/>
          </a:prstGeom>
        </p:spPr>
      </p:pic>
    </p:spTree>
    <p:extLst>
      <p:ext uri="{BB962C8B-B14F-4D97-AF65-F5344CB8AC3E}">
        <p14:creationId xmlns:p14="http://schemas.microsoft.com/office/powerpoint/2010/main" val="1945527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5413" y="337869"/>
            <a:ext cx="6954253" cy="1689609"/>
          </a:xfrm>
        </p:spPr>
        <p:txBody>
          <a:bodyPr>
            <a:normAutofit fontScale="90000"/>
          </a:bodyPr>
          <a:lstStyle/>
          <a:p>
            <a:r>
              <a:rPr lang="nn-NO" sz="2400" b="1" dirty="0">
                <a:solidFill>
                  <a:srgbClr val="0070C0"/>
                </a:solidFill>
                <a:latin typeface="Tahoma" panose="020B0604030504040204" pitchFamily="34" charset="0"/>
                <a:ea typeface="Tahoma" panose="020B0604030504040204" pitchFamily="34" charset="0"/>
                <a:cs typeface="Tahoma" panose="020B0604030504040204" pitchFamily="34" charset="0"/>
              </a:rPr>
              <a:t>Reynol Junco, Greg Heiberger, E. Loken (2011)</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The effect of Twitter on college student engagement and grades. </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i="1" dirty="0">
                <a:solidFill>
                  <a:srgbClr val="0070C0"/>
                </a:solidFill>
                <a:latin typeface="Tahoma" panose="020B0604030504040204" pitchFamily="34" charset="0"/>
                <a:ea typeface="Tahoma" panose="020B0604030504040204" pitchFamily="34" charset="0"/>
                <a:cs typeface="Tahoma" panose="020B0604030504040204" pitchFamily="34" charset="0"/>
              </a:rPr>
              <a:t>Journal of Computer Assisted Learning</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b="1" i="1" dirty="0">
                <a:solidFill>
                  <a:srgbClr val="0070C0"/>
                </a:solidFill>
                <a:latin typeface="Tahoma" panose="020B0604030504040204" pitchFamily="34" charset="0"/>
                <a:ea typeface="Tahoma" panose="020B0604030504040204" pitchFamily="34" charset="0"/>
                <a:cs typeface="Tahoma" panose="020B0604030504040204" pitchFamily="34" charset="0"/>
              </a:rPr>
              <a:t>27</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(2), 119–132.</a:t>
            </a:r>
            <a:endPar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91D2544E-5B10-49C6-84E1-6D6967BC5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83" y="2198569"/>
            <a:ext cx="5094383" cy="3286699"/>
          </a:xfrm>
          <a:prstGeom prst="rect">
            <a:avLst/>
          </a:prstGeom>
        </p:spPr>
      </p:pic>
      <p:pic>
        <p:nvPicPr>
          <p:cNvPr id="10" name="Picture 9">
            <a:extLst>
              <a:ext uri="{FF2B5EF4-FFF2-40B4-BE49-F238E27FC236}">
                <a16:creationId xmlns:a16="http://schemas.microsoft.com/office/drawing/2014/main" id="{5319231F-BD5D-40CD-A3BC-8907715A9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688" y="2388603"/>
            <a:ext cx="2972527" cy="1720690"/>
          </a:xfrm>
          <a:prstGeom prst="rect">
            <a:avLst/>
          </a:prstGeom>
        </p:spPr>
      </p:pic>
      <p:pic>
        <p:nvPicPr>
          <p:cNvPr id="5" name="Picture 4">
            <a:extLst>
              <a:ext uri="{FF2B5EF4-FFF2-40B4-BE49-F238E27FC236}">
                <a16:creationId xmlns:a16="http://schemas.microsoft.com/office/drawing/2014/main" id="{1433A3C2-FA8E-4AF0-93CB-BF2CC05D1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4451597"/>
            <a:ext cx="1905000" cy="1905000"/>
          </a:xfrm>
          <a:prstGeom prst="rect">
            <a:avLst/>
          </a:prstGeom>
        </p:spPr>
      </p:pic>
    </p:spTree>
    <p:extLst>
      <p:ext uri="{BB962C8B-B14F-4D97-AF65-F5344CB8AC3E}">
        <p14:creationId xmlns:p14="http://schemas.microsoft.com/office/powerpoint/2010/main" val="654802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4149" y="461926"/>
            <a:ext cx="8224092" cy="1443993"/>
          </a:xfrm>
        </p:spPr>
        <p:txBody>
          <a:bodyPr>
            <a:normAutofit fontScale="90000"/>
          </a:bodyPr>
          <a:lstStyle/>
          <a:p>
            <a:r>
              <a:rPr lang="nn-NO" sz="2400" b="1" dirty="0">
                <a:solidFill>
                  <a:srgbClr val="0070C0"/>
                </a:solidFill>
                <a:latin typeface="Tahoma" panose="020B0604030504040204" pitchFamily="34" charset="0"/>
                <a:ea typeface="Tahoma" panose="020B0604030504040204" pitchFamily="34" charset="0"/>
                <a:cs typeface="Tahoma" panose="020B0604030504040204" pitchFamily="34" charset="0"/>
              </a:rPr>
              <a:t>Reynol Junco, Greg Heiberger, E. Loken (2013)</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Putting twitter to the test: Assessing outcomes for student collaboration, engagement and success. BJET, </a:t>
            </a:r>
            <a:r>
              <a:rPr lang="en-US" sz="2400" b="1" i="1" dirty="0">
                <a:solidFill>
                  <a:srgbClr val="0070C0"/>
                </a:solidFill>
                <a:latin typeface="Tahoma" panose="020B0604030504040204" pitchFamily="34" charset="0"/>
                <a:ea typeface="Tahoma" panose="020B0604030504040204" pitchFamily="34" charset="0"/>
                <a:cs typeface="Tahoma" panose="020B0604030504040204" pitchFamily="34" charset="0"/>
              </a:rPr>
              <a:t>44</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(2), 273-287.</a:t>
            </a:r>
          </a:p>
        </p:txBody>
      </p:sp>
      <p:sp>
        <p:nvSpPr>
          <p:cNvPr id="2" name="Content Placeholder 1">
            <a:extLst>
              <a:ext uri="{FF2B5EF4-FFF2-40B4-BE49-F238E27FC236}">
                <a16:creationId xmlns:a16="http://schemas.microsoft.com/office/drawing/2014/main" id="{F9386360-2DF5-4E88-AA84-B189484508DA}"/>
              </a:ext>
            </a:extLst>
          </p:cNvPr>
          <p:cNvSpPr>
            <a:spLocks noGrp="1"/>
          </p:cNvSpPr>
          <p:nvPr>
            <p:ph idx="1"/>
          </p:nvPr>
        </p:nvSpPr>
        <p:spPr>
          <a:xfrm>
            <a:off x="782198" y="2093208"/>
            <a:ext cx="7678756" cy="2390660"/>
          </a:xfrm>
        </p:spPr>
        <p:txBody>
          <a:bodyPr>
            <a:normAutofit fontScale="77500" lnSpcReduction="20000"/>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Study #1 = 125 students (Twitter required half)</a:t>
            </a:r>
          </a:p>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Study #2 = 135 students (Twitter voluntary)</a:t>
            </a:r>
          </a:p>
          <a:p>
            <a:pPr marL="0" indent="0">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Qualitative analyses of tweets and quantitative outcomes show that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faculty participation </a:t>
            </a:r>
            <a:r>
              <a:rPr lang="en-US" b="1" dirty="0">
                <a:latin typeface="Tahoma" panose="020B0604030504040204" pitchFamily="34" charset="0"/>
                <a:ea typeface="Tahoma" panose="020B0604030504040204" pitchFamily="34" charset="0"/>
                <a:cs typeface="Tahoma" panose="020B0604030504040204" pitchFamily="34" charset="0"/>
              </a:rPr>
              <a:t>on the platform, integration of Twitter into the course based on a</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theoretically driven pedagogical model </a:t>
            </a:r>
            <a:r>
              <a:rPr lang="en-US" b="1" dirty="0">
                <a:latin typeface="Tahoma" panose="020B0604030504040204" pitchFamily="34" charset="0"/>
                <a:ea typeface="Tahoma" panose="020B0604030504040204" pitchFamily="34" charset="0"/>
                <a:cs typeface="Tahoma" panose="020B0604030504040204" pitchFamily="34" charset="0"/>
              </a:rPr>
              <a:t>and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requiring students to use Twitter </a:t>
            </a:r>
            <a:r>
              <a:rPr lang="en-US" b="1" dirty="0">
                <a:latin typeface="Tahoma" panose="020B0604030504040204" pitchFamily="34" charset="0"/>
                <a:ea typeface="Tahoma" panose="020B0604030504040204" pitchFamily="34" charset="0"/>
                <a:cs typeface="Tahoma" panose="020B0604030504040204" pitchFamily="34" charset="0"/>
              </a:rPr>
              <a:t>are essential components of improved outcomes.</a:t>
            </a:r>
          </a:p>
        </p:txBody>
      </p:sp>
      <p:pic>
        <p:nvPicPr>
          <p:cNvPr id="4" name="Picture 3">
            <a:extLst>
              <a:ext uri="{FF2B5EF4-FFF2-40B4-BE49-F238E27FC236}">
                <a16:creationId xmlns:a16="http://schemas.microsoft.com/office/drawing/2014/main" id="{DC592136-8A5A-4E7E-8D2C-830F3F11A27B}"/>
              </a:ext>
            </a:extLst>
          </p:cNvPr>
          <p:cNvPicPr>
            <a:picLocks noChangeAspect="1"/>
          </p:cNvPicPr>
          <p:nvPr/>
        </p:nvPicPr>
        <p:blipFill rotWithShape="1">
          <a:blip r:embed="rId2"/>
          <a:srcRect l="36988" t="39037" r="23253" b="2156"/>
          <a:stretch/>
        </p:blipFill>
        <p:spPr>
          <a:xfrm>
            <a:off x="539827" y="4483868"/>
            <a:ext cx="2644048" cy="1858846"/>
          </a:xfrm>
          <a:prstGeom prst="rect">
            <a:avLst/>
          </a:prstGeom>
        </p:spPr>
      </p:pic>
      <p:pic>
        <p:nvPicPr>
          <p:cNvPr id="5" name="Picture 4">
            <a:extLst>
              <a:ext uri="{FF2B5EF4-FFF2-40B4-BE49-F238E27FC236}">
                <a16:creationId xmlns:a16="http://schemas.microsoft.com/office/drawing/2014/main" id="{9E55989E-36D8-4999-B689-662A6B317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4451597"/>
            <a:ext cx="1905000" cy="1905000"/>
          </a:xfrm>
          <a:prstGeom prst="rect">
            <a:avLst/>
          </a:prstGeom>
        </p:spPr>
      </p:pic>
    </p:spTree>
    <p:extLst>
      <p:ext uri="{BB962C8B-B14F-4D97-AF65-F5344CB8AC3E}">
        <p14:creationId xmlns:p14="http://schemas.microsoft.com/office/powerpoint/2010/main" val="1499338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5867" y="484743"/>
            <a:ext cx="7203002" cy="1542736"/>
          </a:xfrm>
        </p:spPr>
        <p:txBody>
          <a:bodyPr>
            <a:normAutofit/>
          </a:bodyPr>
          <a:lstStyle/>
          <a:p>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Chris Evans (2014). Twitter for teaching: Can social media be used to enhance the process of learning?</a:t>
            </a:r>
            <a:b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BJET, 45(5)</a:t>
            </a:r>
            <a:b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Retrieved June 15, 2018 from </a:t>
            </a:r>
            <a:r>
              <a:rPr lang="en-US" sz="1400" b="1" dirty="0">
                <a:latin typeface="Tahoma" panose="020B0604030504040204" pitchFamily="34" charset="0"/>
                <a:ea typeface="Tahoma" panose="020B0604030504040204" pitchFamily="34" charset="0"/>
                <a:cs typeface="Tahoma" panose="020B0604030504040204" pitchFamily="34" charset="0"/>
                <a:hlinkClick r:id="rId2"/>
              </a:rPr>
              <a:t>https://www.learntechlib.org/p/148581/</a:t>
            </a:r>
            <a:r>
              <a:rPr lang="en-US" sz="14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endParaRPr lang="en-US" sz="750" b="1"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4">
            <a:extLst>
              <a:ext uri="{FF2B5EF4-FFF2-40B4-BE49-F238E27FC236}">
                <a16:creationId xmlns:a16="http://schemas.microsoft.com/office/drawing/2014/main" id="{DF2B8FBD-57F8-4140-899B-F9C72F262C09}"/>
              </a:ext>
            </a:extLst>
          </p:cNvPr>
          <p:cNvSpPr>
            <a:spLocks noGrp="1"/>
          </p:cNvSpPr>
          <p:nvPr>
            <p:ph idx="1"/>
          </p:nvPr>
        </p:nvSpPr>
        <p:spPr>
          <a:xfrm>
            <a:off x="601579" y="1921942"/>
            <a:ext cx="7991578" cy="3789802"/>
          </a:xfrm>
        </p:spPr>
        <p:txBody>
          <a:bodyPr>
            <a:normAutofit/>
          </a:bodyPr>
          <a:lstStyle/>
          <a:p>
            <a:pPr marL="0" indent="0">
              <a:lnSpc>
                <a:spcPct val="150000"/>
              </a:lnSpc>
              <a:spcBef>
                <a:spcPts val="0"/>
              </a:spcBef>
              <a:buNone/>
            </a:pPr>
            <a:r>
              <a:rPr lang="en-US" sz="1600" b="1" dirty="0">
                <a:latin typeface="Tahoma" panose="020B0604030504040204" pitchFamily="34" charset="0"/>
                <a:ea typeface="Tahoma" panose="020B0604030504040204" pitchFamily="34" charset="0"/>
                <a:cs typeface="Tahoma" panose="020B0604030504040204" pitchFamily="34" charset="0"/>
              </a:rPr>
              <a:t>Undergraduate students in Business and Management (n = 252) were encouraged to use Twitter for communicating with their tutor and each other during a 12-week course. </a:t>
            </a:r>
          </a:p>
          <a:p>
            <a:pPr>
              <a:lnSpc>
                <a:spcPct val="150000"/>
              </a:lnSpc>
              <a:spcBef>
                <a:spcPts val="0"/>
              </a:spcBef>
              <a:buFont typeface="Wingdings" panose="05000000000000000000" pitchFamily="2" charset="2"/>
              <a:buChar char="§"/>
            </a:pPr>
            <a:r>
              <a:rPr lang="en-US" sz="1600" b="1" dirty="0">
                <a:latin typeface="Tahoma" panose="020B0604030504040204" pitchFamily="34" charset="0"/>
                <a:ea typeface="Tahoma" panose="020B0604030504040204" pitchFamily="34" charset="0"/>
                <a:cs typeface="Tahoma" panose="020B0604030504040204" pitchFamily="34" charset="0"/>
              </a:rPr>
              <a:t>Survey amount of Twitter usage and students’ attitudes and experiences.</a:t>
            </a:r>
          </a:p>
          <a:p>
            <a:pPr>
              <a:lnSpc>
                <a:spcPct val="150000"/>
              </a:lnSpc>
              <a:spcBef>
                <a:spcPts val="0"/>
              </a:spcBef>
              <a:buFont typeface="Wingdings" panose="05000000000000000000" pitchFamily="2" charset="2"/>
              <a:buChar char="§"/>
            </a:pP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Positive correlation between amount of Twitter usage and student engagement in university-associated activities including organizing their social lives and sharing information. </a:t>
            </a:r>
          </a:p>
          <a:p>
            <a:pPr>
              <a:lnSpc>
                <a:spcPct val="150000"/>
              </a:lnSpc>
              <a:spcBef>
                <a:spcPts val="0"/>
              </a:spcBef>
              <a:buFont typeface="Wingdings" panose="05000000000000000000" pitchFamily="2" charset="2"/>
              <a:buChar char="§"/>
            </a:pPr>
            <a:r>
              <a:rPr lang="en-US" sz="1600" b="1" dirty="0">
                <a:latin typeface="Tahoma" panose="020B0604030504040204" pitchFamily="34" charset="0"/>
                <a:ea typeface="Tahoma" panose="020B0604030504040204" pitchFamily="34" charset="0"/>
                <a:cs typeface="Tahoma" panose="020B0604030504040204" pitchFamily="34" charset="0"/>
              </a:rPr>
              <a:t>Course-related tweeting was not related to interpersonal </a:t>
            </a:r>
          </a:p>
          <a:p>
            <a:pPr marL="0" indent="0">
              <a:lnSpc>
                <a:spcPct val="150000"/>
              </a:lnSpc>
              <a:spcBef>
                <a:spcPts val="0"/>
              </a:spcBef>
              <a:buNone/>
            </a:pPr>
            <a:r>
              <a:rPr lang="en-US" sz="1600" b="1" dirty="0">
                <a:latin typeface="Tahoma" panose="020B0604030504040204" pitchFamily="34" charset="0"/>
                <a:ea typeface="Tahoma" panose="020B0604030504040204" pitchFamily="34" charset="0"/>
                <a:cs typeface="Tahoma" panose="020B0604030504040204" pitchFamily="34" charset="0"/>
              </a:rPr>
              <a:t>relationships between students and their tutor. </a:t>
            </a:r>
          </a:p>
          <a:p>
            <a:pPr>
              <a:lnSpc>
                <a:spcPct val="150000"/>
              </a:lnSpc>
              <a:spcBef>
                <a:spcPts val="0"/>
              </a:spcBef>
              <a:buFont typeface="Wingdings" panose="05000000000000000000" pitchFamily="2" charset="2"/>
              <a:buChar char="§"/>
            </a:pP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Twitter usage did not impact class attendance.</a:t>
            </a:r>
          </a:p>
        </p:txBody>
      </p:sp>
      <p:pic>
        <p:nvPicPr>
          <p:cNvPr id="10" name="Picture 9">
            <a:extLst>
              <a:ext uri="{FF2B5EF4-FFF2-40B4-BE49-F238E27FC236}">
                <a16:creationId xmlns:a16="http://schemas.microsoft.com/office/drawing/2014/main" id="{F7F4E746-0593-401C-AB15-A038A6073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740" y="4171899"/>
            <a:ext cx="1437900" cy="2160462"/>
          </a:xfrm>
          <a:prstGeom prst="rect">
            <a:avLst/>
          </a:prstGeom>
        </p:spPr>
      </p:pic>
      <p:pic>
        <p:nvPicPr>
          <p:cNvPr id="11" name="Picture 10">
            <a:extLst>
              <a:ext uri="{FF2B5EF4-FFF2-40B4-BE49-F238E27FC236}">
                <a16:creationId xmlns:a16="http://schemas.microsoft.com/office/drawing/2014/main" id="{99942873-AB55-40BE-B8CB-83120DAD0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495" y="5067759"/>
            <a:ext cx="1264602" cy="1264602"/>
          </a:xfrm>
          <a:prstGeom prst="rect">
            <a:avLst/>
          </a:prstGeom>
        </p:spPr>
      </p:pic>
    </p:spTree>
    <p:extLst>
      <p:ext uri="{BB962C8B-B14F-4D97-AF65-F5344CB8AC3E}">
        <p14:creationId xmlns:p14="http://schemas.microsoft.com/office/powerpoint/2010/main" val="1390673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2029" y="403971"/>
            <a:ext cx="7877060" cy="1369746"/>
          </a:xfrm>
        </p:spPr>
        <p:txBody>
          <a:bodyPr>
            <a:normAutofit/>
          </a:bodyPr>
          <a:lstStyle/>
          <a:p>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Hsu, Y. C., &amp; Ching, Y. H. (2012). Mobile microblogging: Using Twitter and mobile devices in an online course to promote learning in authentic contexts. IRRODL, 13(4), 211-227.</a:t>
            </a:r>
            <a:endParaRPr lang="en-US" sz="60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4">
            <a:extLst>
              <a:ext uri="{FF2B5EF4-FFF2-40B4-BE49-F238E27FC236}">
                <a16:creationId xmlns:a16="http://schemas.microsoft.com/office/drawing/2014/main" id="{DF2B8FBD-57F8-4140-899B-F9C72F262C09}"/>
              </a:ext>
            </a:extLst>
          </p:cNvPr>
          <p:cNvSpPr>
            <a:spLocks noGrp="1"/>
          </p:cNvSpPr>
          <p:nvPr>
            <p:ph idx="1"/>
          </p:nvPr>
        </p:nvSpPr>
        <p:spPr>
          <a:xfrm>
            <a:off x="672029" y="1542361"/>
            <a:ext cx="7877060" cy="3470314"/>
          </a:xfrm>
        </p:spPr>
        <p:txBody>
          <a:bodyPr>
            <a:normAutofit/>
          </a:bodyPr>
          <a:lstStyle/>
          <a:p>
            <a:pPr marL="0" indent="0">
              <a:lnSpc>
                <a:spcPct val="150000"/>
              </a:lnSpc>
              <a:spcBef>
                <a:spcPts val="0"/>
              </a:spcBef>
              <a:buNone/>
            </a:pPr>
            <a:r>
              <a:rPr lang="en-US" sz="1800" b="1" dirty="0">
                <a:latin typeface="Tahoma" panose="020B0604030504040204" pitchFamily="34" charset="0"/>
                <a:ea typeface="Tahoma" panose="020B0604030504040204" pitchFamily="34" charset="0"/>
                <a:cs typeface="Tahoma" panose="020B0604030504040204" pitchFamily="34" charset="0"/>
              </a:rPr>
              <a:t>How best to promote learning in authentic contexts in an online graduate course in instructional message design. The 16 students used Twitter apps on their mobile devices to collect, share, and comment on authentic design examples found in their daily lives.</a:t>
            </a:r>
          </a:p>
          <a:p>
            <a:pPr lvl="1">
              <a:lnSpc>
                <a:spcPct val="150000"/>
              </a:lnSpc>
              <a:spcBef>
                <a:spcPts val="0"/>
              </a:spcBef>
            </a:pPr>
            <a:r>
              <a:rPr lang="en-US" sz="1400" b="1" dirty="0">
                <a:latin typeface="Tahoma" panose="020B0604030504040204" pitchFamily="34" charset="0"/>
                <a:ea typeface="Tahoma" panose="020B0604030504040204" pitchFamily="34" charset="0"/>
                <a:cs typeface="Tahoma" panose="020B0604030504040204" pitchFamily="34" charset="0"/>
              </a:rPr>
              <a:t>Positive perceptions toward mobile microblogging.</a:t>
            </a:r>
          </a:p>
          <a:p>
            <a:pPr lvl="1">
              <a:lnSpc>
                <a:spcPct val="150000"/>
              </a:lnSpc>
              <a:spcBef>
                <a:spcPts val="0"/>
              </a:spcBef>
            </a:pP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rPr>
              <a:t>Students were mainly engaged in assignment-relevant activities.</a:t>
            </a:r>
          </a:p>
          <a:p>
            <a:pPr lvl="1">
              <a:lnSpc>
                <a:spcPct val="150000"/>
              </a:lnSpc>
              <a:spcBef>
                <a:spcPts val="0"/>
              </a:spcBef>
            </a:pPr>
            <a:r>
              <a:rPr lang="en-US" sz="1400" b="1" dirty="0">
                <a:latin typeface="Tahoma" panose="020B0604030504040204" pitchFamily="34" charset="0"/>
                <a:ea typeface="Tahoma" panose="020B0604030504040204" pitchFamily="34" charset="0"/>
                <a:cs typeface="Tahoma" panose="020B0604030504040204" pitchFamily="34" charset="0"/>
              </a:rPr>
              <a:t>Appropriately applied design principles and terms.</a:t>
            </a:r>
          </a:p>
          <a:p>
            <a:pPr lvl="1">
              <a:lnSpc>
                <a:spcPct val="150000"/>
              </a:lnSpc>
              <a:spcBef>
                <a:spcPts val="0"/>
              </a:spcBef>
            </a:pPr>
            <a:r>
              <a:rPr lang="en-US" sz="1400" b="1" dirty="0">
                <a:solidFill>
                  <a:srgbClr val="FF0000"/>
                </a:solidFill>
                <a:latin typeface="Tahoma" panose="020B0604030504040204" pitchFamily="34" charset="0"/>
                <a:ea typeface="Tahoma" panose="020B0604030504040204" pitchFamily="34" charset="0"/>
                <a:cs typeface="Tahoma" panose="020B0604030504040204" pitchFamily="34" charset="0"/>
              </a:rPr>
              <a:t>Spontaneously generated social tweets as related to their own life experiences.</a:t>
            </a:r>
          </a:p>
          <a:p>
            <a:pPr lvl="1">
              <a:lnSpc>
                <a:spcPct val="150000"/>
              </a:lnSpc>
              <a:spcBef>
                <a:spcPts val="0"/>
              </a:spcBef>
            </a:pPr>
            <a:r>
              <a:rPr lang="en-US" sz="1400" b="1" dirty="0">
                <a:latin typeface="Tahoma" panose="020B0604030504040204" pitchFamily="34" charset="0"/>
                <a:ea typeface="Tahoma" panose="020B0604030504040204" pitchFamily="34" charset="0"/>
                <a:cs typeface="Tahoma" panose="020B0604030504040204" pitchFamily="34" charset="0"/>
              </a:rPr>
              <a:t>Peer design examples through mobile microblogging were inspiring.</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BED1098-B11B-4269-B711-0ADCA2457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665" y="4932042"/>
            <a:ext cx="2705334" cy="1364098"/>
          </a:xfrm>
          <a:prstGeom prst="rect">
            <a:avLst/>
          </a:prstGeom>
        </p:spPr>
      </p:pic>
      <p:pic>
        <p:nvPicPr>
          <p:cNvPr id="5" name="Picture 4">
            <a:extLst>
              <a:ext uri="{FF2B5EF4-FFF2-40B4-BE49-F238E27FC236}">
                <a16:creationId xmlns:a16="http://schemas.microsoft.com/office/drawing/2014/main" id="{38AD053C-D4B2-4199-9940-50B3C358D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2071" y="4866563"/>
            <a:ext cx="1468054" cy="1429577"/>
          </a:xfrm>
          <a:prstGeom prst="rect">
            <a:avLst/>
          </a:prstGeom>
        </p:spPr>
      </p:pic>
    </p:spTree>
    <p:extLst>
      <p:ext uri="{BB962C8B-B14F-4D97-AF65-F5344CB8AC3E}">
        <p14:creationId xmlns:p14="http://schemas.microsoft.com/office/powerpoint/2010/main" val="4050406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4904" y="418640"/>
            <a:ext cx="7346223" cy="1123721"/>
          </a:xfrm>
        </p:spPr>
        <p:txBody>
          <a:bodyPr>
            <a:normAutofit/>
          </a:bodyPr>
          <a:lstStyle/>
          <a:p>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Hsu, Y. C., &amp; Ching, Y. H. (2012). Mobile microblogging: Using Twitter and mobile devices in an online course to promote learning in authentic contexts. IRRODL, 13(4), 211-227.</a:t>
            </a:r>
            <a:endParaRPr lang="en-US" sz="6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BED1098-B11B-4269-B711-0ADCA2457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666" y="5020175"/>
            <a:ext cx="2705334" cy="1364098"/>
          </a:xfrm>
          <a:prstGeom prst="rect">
            <a:avLst/>
          </a:prstGeom>
        </p:spPr>
      </p:pic>
      <p:pic>
        <p:nvPicPr>
          <p:cNvPr id="6" name="Picture 5">
            <a:extLst>
              <a:ext uri="{FF2B5EF4-FFF2-40B4-BE49-F238E27FC236}">
                <a16:creationId xmlns:a16="http://schemas.microsoft.com/office/drawing/2014/main" id="{AE59608D-67A5-4F6A-A2E9-1793199D8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112" y="1619479"/>
            <a:ext cx="4221760" cy="4687506"/>
          </a:xfrm>
          <a:prstGeom prst="rect">
            <a:avLst/>
          </a:prstGeom>
        </p:spPr>
      </p:pic>
    </p:spTree>
    <p:extLst>
      <p:ext uri="{BB962C8B-B14F-4D97-AF65-F5344CB8AC3E}">
        <p14:creationId xmlns:p14="http://schemas.microsoft.com/office/powerpoint/2010/main" val="698744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989" y="473725"/>
            <a:ext cx="7335205" cy="1619855"/>
          </a:xfrm>
        </p:spPr>
        <p:txBody>
          <a:bodyPr>
            <a:normAutofit/>
          </a:bodyPr>
          <a:lstStyle/>
          <a:p>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Hsu, Y. C., &amp; Ching, Y. H. (2012). Mobile microblogging: Using Twitter and mobile devices in an online course to promote learning in authentic contexts. IRRODL, 13(4), 211-227.</a:t>
            </a:r>
            <a:endParaRPr lang="en-US" sz="6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BED1098-B11B-4269-B711-0ADCA2457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666" y="5020175"/>
            <a:ext cx="2705334" cy="1364098"/>
          </a:xfrm>
          <a:prstGeom prst="rect">
            <a:avLst/>
          </a:prstGeom>
        </p:spPr>
      </p:pic>
      <p:pic>
        <p:nvPicPr>
          <p:cNvPr id="5" name="Picture 4">
            <a:extLst>
              <a:ext uri="{FF2B5EF4-FFF2-40B4-BE49-F238E27FC236}">
                <a16:creationId xmlns:a16="http://schemas.microsoft.com/office/drawing/2014/main" id="{9E86BE9A-EB58-4955-ADB2-7EFC4B3EB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52" y="2093580"/>
            <a:ext cx="7639278" cy="2893666"/>
          </a:xfrm>
          <a:prstGeom prst="rect">
            <a:avLst/>
          </a:prstGeom>
        </p:spPr>
      </p:pic>
    </p:spTree>
    <p:extLst>
      <p:ext uri="{BB962C8B-B14F-4D97-AF65-F5344CB8AC3E}">
        <p14:creationId xmlns:p14="http://schemas.microsoft.com/office/powerpoint/2010/main" val="748492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00914" y="161600"/>
            <a:ext cx="7342571" cy="1689609"/>
          </a:xfrm>
        </p:spPr>
        <p:txBody>
          <a:bodyPr>
            <a:noAutofit/>
          </a:bodyPr>
          <a:lstStyle/>
          <a:p>
            <a:r>
              <a:rPr lang="it-IT" sz="2000" b="1" dirty="0">
                <a:solidFill>
                  <a:srgbClr val="0070C0"/>
                </a:solidFill>
                <a:latin typeface="Tahoma" panose="020B0604030504040204" pitchFamily="34" charset="0"/>
                <a:ea typeface="Tahoma" panose="020B0604030504040204" pitchFamily="34" charset="0"/>
                <a:cs typeface="Tahoma" panose="020B0604030504040204" pitchFamily="34" charset="0"/>
              </a:rPr>
              <a:t>Shannon B. Rinaldo, Suzanne Tapp, Debra A. Laverie </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(2011). Learning by tweeting: Using Twitter as a pedagogical tool.</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Journal of Marketing Education, 33(2), 193-203.</a:t>
            </a:r>
            <a:endPar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4">
            <a:extLst>
              <a:ext uri="{FF2B5EF4-FFF2-40B4-BE49-F238E27FC236}">
                <a16:creationId xmlns:a16="http://schemas.microsoft.com/office/drawing/2014/main" id="{DF2B8FBD-57F8-4140-899B-F9C72F262C09}"/>
              </a:ext>
            </a:extLst>
          </p:cNvPr>
          <p:cNvSpPr>
            <a:spLocks noGrp="1"/>
          </p:cNvSpPr>
          <p:nvPr>
            <p:ph idx="1"/>
          </p:nvPr>
        </p:nvSpPr>
        <p:spPr>
          <a:xfrm>
            <a:off x="601577" y="1752058"/>
            <a:ext cx="7022095" cy="4605914"/>
          </a:xfrm>
        </p:spPr>
        <p:txBody>
          <a:bodyPr>
            <a:normAutofit fontScale="92500"/>
          </a:bodyPr>
          <a:lstStyle/>
          <a:p>
            <a:pPr marL="0" indent="0">
              <a:lnSpc>
                <a:spcPct val="150000"/>
              </a:lnSpc>
              <a:spcBef>
                <a:spcPts val="0"/>
              </a:spcBef>
              <a:buNone/>
            </a:pPr>
            <a:r>
              <a:rPr lang="en-US" sz="1600" b="1" dirty="0">
                <a:latin typeface="Tahoma" panose="020B0604030504040204" pitchFamily="34" charset="0"/>
                <a:ea typeface="Tahoma" panose="020B0604030504040204" pitchFamily="34" charset="0"/>
                <a:cs typeface="Tahoma" panose="020B0604030504040204" pitchFamily="34" charset="0"/>
              </a:rPr>
              <a:t>Twitter has many benefits for marketing educators who are interested in engaging students in experiential learning.</a:t>
            </a:r>
          </a:p>
          <a:p>
            <a:pPr>
              <a:lnSpc>
                <a:spcPct val="150000"/>
              </a:lnSpc>
              <a:spcBef>
                <a:spcPts val="0"/>
              </a:spcBef>
            </a:pPr>
            <a:r>
              <a:rPr lang="en-US" sz="1600" b="1" dirty="0">
                <a:latin typeface="Tahoma" panose="020B0604030504040204" pitchFamily="34" charset="0"/>
                <a:ea typeface="Tahoma" panose="020B0604030504040204" pitchFamily="34" charset="0"/>
                <a:cs typeface="Tahoma" panose="020B0604030504040204" pitchFamily="34" charset="0"/>
              </a:rPr>
              <a:t>In a real-time environment for student learning, professors may use Twitter for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direct communication </a:t>
            </a:r>
            <a:r>
              <a:rPr lang="en-US" sz="1600" b="1" dirty="0">
                <a:latin typeface="Tahoma" panose="020B0604030504040204" pitchFamily="34" charset="0"/>
                <a:ea typeface="Tahoma" panose="020B0604030504040204" pitchFamily="34" charset="0"/>
                <a:cs typeface="Tahoma" panose="020B0604030504040204" pitchFamily="34" charset="0"/>
              </a:rPr>
              <a:t>with students to generate discussion and interest in the course topics and examples. </a:t>
            </a:r>
          </a:p>
          <a:p>
            <a:pPr>
              <a:lnSpc>
                <a:spcPct val="150000"/>
              </a:lnSpc>
              <a:spcBef>
                <a:spcPts val="0"/>
              </a:spcBef>
            </a:pPr>
            <a:r>
              <a:rPr lang="en-US" sz="1600" b="1" dirty="0">
                <a:latin typeface="Tahoma" panose="020B0604030504040204" pitchFamily="34" charset="0"/>
                <a:ea typeface="Tahoma" panose="020B0604030504040204" pitchFamily="34" charset="0"/>
                <a:cs typeface="Tahoma" panose="020B0604030504040204" pitchFamily="34" charset="0"/>
              </a:rPr>
              <a:t>Educators can use Twitter to</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 generate interest </a:t>
            </a:r>
            <a:r>
              <a:rPr lang="en-US" sz="1600" b="1" dirty="0">
                <a:latin typeface="Tahoma" panose="020B0604030504040204" pitchFamily="34" charset="0"/>
                <a:ea typeface="Tahoma" panose="020B0604030504040204" pitchFamily="34" charset="0"/>
                <a:cs typeface="Tahoma" panose="020B0604030504040204" pitchFamily="34" charset="0"/>
              </a:rPr>
              <a:t>in a course through social media. </a:t>
            </a:r>
          </a:p>
          <a:p>
            <a:pPr>
              <a:lnSpc>
                <a:spcPct val="150000"/>
              </a:lnSpc>
              <a:spcBef>
                <a:spcPts val="0"/>
              </a:spcBef>
            </a:pPr>
            <a:r>
              <a:rPr lang="en-US" sz="1600" b="1" dirty="0">
                <a:latin typeface="Tahoma" panose="020B0604030504040204" pitchFamily="34" charset="0"/>
                <a:ea typeface="Tahoma" panose="020B0604030504040204" pitchFamily="34" charset="0"/>
                <a:cs typeface="Tahoma" panose="020B0604030504040204" pitchFamily="34" charset="0"/>
              </a:rPr>
              <a:t>Twitter is a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fast, easy method </a:t>
            </a:r>
            <a:r>
              <a:rPr lang="en-US" sz="1600" b="1" dirty="0">
                <a:latin typeface="Tahoma" panose="020B0604030504040204" pitchFamily="34" charset="0"/>
                <a:ea typeface="Tahoma" panose="020B0604030504040204" pitchFamily="34" charset="0"/>
                <a:cs typeface="Tahoma" panose="020B0604030504040204" pitchFamily="34" charset="0"/>
              </a:rPr>
              <a:t>for making announcements, solving student issues, and performing course-related administrative duties.</a:t>
            </a:r>
          </a:p>
          <a:p>
            <a:pPr>
              <a:lnSpc>
                <a:spcPct val="150000"/>
              </a:lnSpc>
              <a:spcBef>
                <a:spcPts val="0"/>
              </a:spcBef>
            </a:pP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In three studies, both quantitative and qualitative data suggest that when students engage in Twitter use with the professor, students feel better prepared for future careers. Students indicate that Twitter facilitates achieving traditional educational goals. </a:t>
            </a:r>
          </a:p>
        </p:txBody>
      </p:sp>
      <p:pic>
        <p:nvPicPr>
          <p:cNvPr id="4" name="Picture 3">
            <a:extLst>
              <a:ext uri="{FF2B5EF4-FFF2-40B4-BE49-F238E27FC236}">
                <a16:creationId xmlns:a16="http://schemas.microsoft.com/office/drawing/2014/main" id="{43218DC8-93F1-400D-87C0-6E3AF7ADF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2068" y="4516916"/>
            <a:ext cx="1431932" cy="1841056"/>
          </a:xfrm>
          <a:prstGeom prst="rect">
            <a:avLst/>
          </a:prstGeom>
        </p:spPr>
      </p:pic>
    </p:spTree>
    <p:extLst>
      <p:ext uri="{BB962C8B-B14F-4D97-AF65-F5344CB8AC3E}">
        <p14:creationId xmlns:p14="http://schemas.microsoft.com/office/powerpoint/2010/main" val="14890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0670" y="303653"/>
            <a:ext cx="6907576" cy="3607335"/>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11,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100" b="1" dirty="0">
                <a:solidFill>
                  <a:srgbClr val="0070C0"/>
                </a:solidFill>
                <a:latin typeface="Tahoma" panose="020B0604030504040204" pitchFamily="34" charset="0"/>
                <a:ea typeface="Tahoma" panose="020B0604030504040204" pitchFamily="34" charset="0"/>
                <a:cs typeface="Tahoma" panose="020B0604030504040204" pitchFamily="34" charset="0"/>
              </a:rPr>
              <a:t>Poll #3: Anyone have “</a:t>
            </a:r>
            <a:r>
              <a:rPr lang="en-US" sz="3100" b="1" dirty="0" err="1">
                <a:solidFill>
                  <a:srgbClr val="0070C0"/>
                </a:solidFill>
                <a:latin typeface="Tahoma" panose="020B0604030504040204" pitchFamily="34" charset="0"/>
                <a:ea typeface="Tahoma" panose="020B0604030504040204" pitchFamily="34" charset="0"/>
                <a:cs typeface="Tahoma" panose="020B0604030504040204" pitchFamily="34" charset="0"/>
              </a:rPr>
              <a:t>phigital</a:t>
            </a:r>
            <a:r>
              <a:rPr lang="en-US" sz="3100" b="1" dirty="0">
                <a:solidFill>
                  <a:srgbClr val="0070C0"/>
                </a:solidFill>
                <a:latin typeface="Tahoma" panose="020B0604030504040204" pitchFamily="34" charset="0"/>
                <a:ea typeface="Tahoma" panose="020B0604030504040204" pitchFamily="34" charset="0"/>
                <a:cs typeface="Tahoma" panose="020B0604030504040204" pitchFamily="34" charset="0"/>
              </a:rPr>
              <a:t>” children or students?</a:t>
            </a:r>
            <a:br>
              <a:rPr lang="en-US" sz="788" b="1" dirty="0">
                <a:latin typeface="Tahoma" panose="020B0604030504040204" pitchFamily="34" charset="0"/>
                <a:ea typeface="Tahoma" panose="020B0604030504040204" pitchFamily="34" charset="0"/>
                <a:cs typeface="Tahoma" panose="020B0604030504040204" pitchFamily="34" charset="0"/>
              </a:rPr>
            </a:br>
            <a:r>
              <a:rPr lang="en-US" sz="2025" b="1" dirty="0">
                <a:latin typeface="Tahoma" panose="020B0604030504040204" pitchFamily="34" charset="0"/>
                <a:ea typeface="Tahoma" panose="020B0604030504040204" pitchFamily="34" charset="0"/>
                <a:cs typeface="Tahoma" panose="020B0604030504040204" pitchFamily="34" charset="0"/>
              </a:rPr>
              <a:t>Going ‘</a:t>
            </a:r>
            <a:r>
              <a:rPr lang="en-US" sz="2025" b="1" dirty="0" err="1">
                <a:latin typeface="Tahoma" panose="020B0604030504040204" pitchFamily="34" charset="0"/>
                <a:ea typeface="Tahoma" panose="020B0604030504040204" pitchFamily="34" charset="0"/>
                <a:cs typeface="Tahoma" panose="020B0604030504040204" pitchFamily="34" charset="0"/>
              </a:rPr>
              <a:t>phigital</a:t>
            </a:r>
            <a:r>
              <a:rPr lang="en-US" sz="2025" b="1" dirty="0">
                <a:latin typeface="Tahoma" panose="020B0604030504040204" pitchFamily="34" charset="0"/>
                <a:ea typeface="Tahoma" panose="020B0604030504040204" pitchFamily="34" charset="0"/>
                <a:cs typeface="Tahoma" panose="020B0604030504040204" pitchFamily="34" charset="0"/>
              </a:rPr>
              <a:t>?’ 4 things schools need to know about Generation Z, </a:t>
            </a:r>
            <a:r>
              <a:rPr lang="en-US" sz="1350" b="1" dirty="0">
                <a:latin typeface="Tahoma" panose="020B0604030504040204" pitchFamily="34" charset="0"/>
                <a:ea typeface="Tahoma" panose="020B0604030504040204" pitchFamily="34" charset="0"/>
                <a:cs typeface="Tahoma" panose="020B0604030504040204" pitchFamily="34" charset="0"/>
              </a:rPr>
              <a:t>Todd </a:t>
            </a:r>
            <a:r>
              <a:rPr lang="en-US" sz="1350" b="1" dirty="0" err="1">
                <a:latin typeface="Tahoma" panose="020B0604030504040204" pitchFamily="34" charset="0"/>
                <a:ea typeface="Tahoma" panose="020B0604030504040204" pitchFamily="34" charset="0"/>
                <a:cs typeface="Tahoma" panose="020B0604030504040204" pitchFamily="34" charset="0"/>
              </a:rPr>
              <a:t>Kominiak</a:t>
            </a:r>
            <a:r>
              <a:rPr lang="en-US" sz="1350" b="1" dirty="0">
                <a:latin typeface="Tahoma" panose="020B0604030504040204" pitchFamily="34" charset="0"/>
                <a:ea typeface="Tahoma" panose="020B0604030504040204" pitchFamily="34" charset="0"/>
                <a:cs typeface="Tahoma" panose="020B0604030504040204" pitchFamily="34" charset="0"/>
              </a:rPr>
              <a:t>, </a:t>
            </a:r>
            <a:r>
              <a:rPr lang="en-US" sz="1350" b="1" dirty="0" err="1">
                <a:latin typeface="Tahoma" panose="020B0604030504040204" pitchFamily="34" charset="0"/>
                <a:ea typeface="Tahoma" panose="020B0604030504040204" pitchFamily="34" charset="0"/>
                <a:cs typeface="Tahoma" panose="020B0604030504040204" pitchFamily="34" charset="0"/>
              </a:rPr>
              <a:t>TrustEd</a:t>
            </a:r>
            <a:br>
              <a:rPr lang="en-US" sz="135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http://trustedk12.com/phigital-digital-learning/</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May 15, 2017</a:t>
            </a:r>
            <a:br>
              <a:rPr lang="en-US" sz="525"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3 must </a:t>
            </a:r>
            <a:r>
              <a:rPr lang="en-US" sz="1500" b="1" dirty="0" err="1">
                <a:latin typeface="Tahoma" panose="020B0604030504040204" pitchFamily="34" charset="0"/>
                <a:ea typeface="Tahoma" panose="020B0604030504040204" pitchFamily="34" charset="0"/>
                <a:cs typeface="Tahoma" panose="020B0604030504040204" pitchFamily="34" charset="0"/>
              </a:rPr>
              <a:t>know’s</a:t>
            </a:r>
            <a:r>
              <a:rPr lang="en-US" sz="1500" b="1" dirty="0">
                <a:latin typeface="Tahoma" panose="020B0604030504040204" pitchFamily="34" charset="0"/>
                <a:ea typeface="Tahoma" panose="020B0604030504040204" pitchFamily="34" charset="0"/>
                <a:cs typeface="Tahoma" panose="020B0604030504040204" pitchFamily="34" charset="0"/>
              </a:rPr>
              <a:t> about the rising “</a:t>
            </a:r>
            <a:r>
              <a:rPr lang="en-US" sz="1500" b="1" dirty="0" err="1">
                <a:latin typeface="Tahoma" panose="020B0604030504040204" pitchFamily="34" charset="0"/>
                <a:ea typeface="Tahoma" panose="020B0604030504040204" pitchFamily="34" charset="0"/>
                <a:cs typeface="Tahoma" panose="020B0604030504040204" pitchFamily="34" charset="0"/>
              </a:rPr>
              <a:t>phigital</a:t>
            </a:r>
            <a:r>
              <a:rPr lang="en-US" sz="1500" b="1" dirty="0">
                <a:latin typeface="Tahoma" panose="020B0604030504040204" pitchFamily="34" charset="0"/>
                <a:ea typeface="Tahoma" panose="020B0604030504040204" pitchFamily="34" charset="0"/>
                <a:cs typeface="Tahoma" panose="020B0604030504040204" pitchFamily="34" charset="0"/>
              </a:rPr>
              <a:t>” student-and why their impact is enormous, </a:t>
            </a:r>
            <a:r>
              <a:rPr lang="en-US" sz="900" b="1" dirty="0" err="1">
                <a:latin typeface="Tahoma" panose="020B0604030504040204" pitchFamily="34" charset="0"/>
                <a:ea typeface="Tahoma" panose="020B0604030504040204" pitchFamily="34" charset="0"/>
                <a:cs typeface="Tahoma" panose="020B0604030504040204" pitchFamily="34" charset="0"/>
              </a:rPr>
              <a:t>Meris</a:t>
            </a:r>
            <a:r>
              <a:rPr lang="en-US" sz="900" b="1" dirty="0">
                <a:latin typeface="Tahoma" panose="020B0604030504040204" pitchFamily="34" charset="0"/>
                <a:ea typeface="Tahoma" panose="020B0604030504040204" pitchFamily="34" charset="0"/>
                <a:cs typeface="Tahoma" panose="020B0604030504040204" pitchFamily="34" charset="0"/>
              </a:rPr>
              <a:t> Stansbury, </a:t>
            </a:r>
            <a:r>
              <a:rPr lang="en-US" sz="900" b="1" dirty="0" err="1">
                <a:latin typeface="Tahoma" panose="020B0604030504040204" pitchFamily="34" charset="0"/>
                <a:ea typeface="Tahoma" panose="020B0604030504040204" pitchFamily="34" charset="0"/>
                <a:cs typeface="Tahoma" panose="020B0604030504040204" pitchFamily="34" charset="0"/>
              </a:rPr>
              <a:t>eCamous</a:t>
            </a:r>
            <a:r>
              <a:rPr lang="en-US" sz="900" b="1" dirty="0">
                <a:latin typeface="Tahoma" panose="020B0604030504040204" pitchFamily="34" charset="0"/>
                <a:ea typeface="Tahoma" panose="020B0604030504040204" pitchFamily="34" charset="0"/>
                <a:cs typeface="Tahoma" panose="020B0604030504040204" pitchFamily="34" charset="0"/>
              </a:rPr>
              <a:t> News</a:t>
            </a:r>
            <a:br>
              <a:rPr lang="en-US" sz="9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hlinkClick r:id="rId3"/>
              </a:rPr>
              <a:t>https://www.ecampusnews.com/campus-administration/education-gen-z-phigital-student</a:t>
            </a:r>
            <a:r>
              <a:rPr lang="en-US" sz="1200" b="1" dirty="0">
                <a:latin typeface="Tahoma" panose="020B0604030504040204" pitchFamily="34" charset="0"/>
                <a:ea typeface="Tahoma" panose="020B0604030504040204" pitchFamily="34" charset="0"/>
                <a:cs typeface="Tahoma" panose="020B0604030504040204" pitchFamily="34" charset="0"/>
                <a:hlinkClick r:id="rId3"/>
              </a:rPr>
              <a:t>/</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21667" t="25834" r="32500" b="10731"/>
          <a:stretch/>
        </p:blipFill>
        <p:spPr>
          <a:xfrm>
            <a:off x="6140816" y="4060610"/>
            <a:ext cx="3143250" cy="2400301"/>
          </a:xfrm>
          <a:prstGeom prst="rect">
            <a:avLst/>
          </a:prstGeom>
        </p:spPr>
      </p:pic>
      <p:pic>
        <p:nvPicPr>
          <p:cNvPr id="5" name="Picture 4"/>
          <p:cNvPicPr>
            <a:picLocks noChangeAspect="1"/>
          </p:cNvPicPr>
          <p:nvPr/>
        </p:nvPicPr>
        <p:blipFill rotWithShape="1">
          <a:blip r:embed="rId5"/>
          <a:srcRect l="25000" t="15986" r="12500" b="24490"/>
          <a:stretch/>
        </p:blipFill>
        <p:spPr>
          <a:xfrm>
            <a:off x="191533" y="4132661"/>
            <a:ext cx="4834715" cy="2256200"/>
          </a:xfrm>
          <a:prstGeom prst="rect">
            <a:avLst/>
          </a:prstGeom>
        </p:spPr>
      </p:pic>
    </p:spTree>
    <p:extLst>
      <p:ext uri="{BB962C8B-B14F-4D97-AF65-F5344CB8AC3E}">
        <p14:creationId xmlns:p14="http://schemas.microsoft.com/office/powerpoint/2010/main" val="3053345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1579" y="593086"/>
            <a:ext cx="7793273" cy="1689609"/>
          </a:xfrm>
        </p:spPr>
        <p:txBody>
          <a:bodyPr>
            <a:normAutofit/>
          </a:bodyPr>
          <a:lstStyle/>
          <a:p>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Gao, F., Luo, T., &amp; Zhang, K. (2012). Tweeting for learning: A critical analysis of research on microblogging in education published in 2008–2011. BJET, 43(5), 783-801.</a:t>
            </a:r>
            <a:endParaRPr lang="en-US" sz="75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4">
            <a:extLst>
              <a:ext uri="{FF2B5EF4-FFF2-40B4-BE49-F238E27FC236}">
                <a16:creationId xmlns:a16="http://schemas.microsoft.com/office/drawing/2014/main" id="{DF2B8FBD-57F8-4140-899B-F9C72F262C09}"/>
              </a:ext>
            </a:extLst>
          </p:cNvPr>
          <p:cNvSpPr>
            <a:spLocks noGrp="1"/>
          </p:cNvSpPr>
          <p:nvPr>
            <p:ph idx="1"/>
          </p:nvPr>
        </p:nvSpPr>
        <p:spPr>
          <a:xfrm>
            <a:off x="601579" y="2194561"/>
            <a:ext cx="7319549" cy="3501160"/>
          </a:xfrm>
        </p:spPr>
        <p:txBody>
          <a:bodyPr>
            <a:normAutofit lnSpcReduction="10000"/>
          </a:bodyPr>
          <a:lstStyle/>
          <a:p>
            <a:pPr>
              <a:lnSpc>
                <a:spcPct val="150000"/>
              </a:lnSpc>
              <a:spcBef>
                <a:spcPts val="0"/>
              </a:spcBef>
            </a:pPr>
            <a:r>
              <a:rPr lang="en-US" sz="1600" b="1" dirty="0">
                <a:latin typeface="Tahoma" panose="020B0604030504040204" pitchFamily="34" charset="0"/>
                <a:ea typeface="Tahoma" panose="020B0604030504040204" pitchFamily="34" charset="0"/>
                <a:cs typeface="Tahoma" panose="020B0604030504040204" pitchFamily="34" charset="0"/>
              </a:rPr>
              <a:t>This study critically analyzed the current body of published research on microblogging in education (MIE) to build a deep and comprehensive understanding of this increasingly popular phenomenon. Twenty-one studies on MIE in 2008–2011 were selected based on the selection criteria. </a:t>
            </a:r>
          </a:p>
          <a:p>
            <a:pPr>
              <a:lnSpc>
                <a:spcPct val="150000"/>
              </a:lnSpc>
              <a:spcBef>
                <a:spcPts val="0"/>
              </a:spcBef>
            </a:pP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The analysis suggests that microblogging has a potential to encourage participation, engagement, reflective thinking as well as collaborative learning under different learning settings. </a:t>
            </a:r>
            <a:r>
              <a:rPr lang="en-US" sz="1600" b="1" dirty="0">
                <a:latin typeface="Tahoma" panose="020B0604030504040204" pitchFamily="34" charset="0"/>
                <a:ea typeface="Tahoma" panose="020B0604030504040204" pitchFamily="34" charset="0"/>
                <a:cs typeface="Tahoma" panose="020B0604030504040204" pitchFamily="34" charset="0"/>
              </a:rPr>
              <a:t>The quality of research, however, varies greatly, suggesting a need for rigorous research on MIE.</a:t>
            </a:r>
          </a:p>
        </p:txBody>
      </p:sp>
      <p:pic>
        <p:nvPicPr>
          <p:cNvPr id="5" name="Picture 4">
            <a:extLst>
              <a:ext uri="{FF2B5EF4-FFF2-40B4-BE49-F238E27FC236}">
                <a16:creationId xmlns:a16="http://schemas.microsoft.com/office/drawing/2014/main" id="{A5FA1376-2F52-4D02-A520-8FF43081D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343" y="2375391"/>
            <a:ext cx="912657" cy="1242037"/>
          </a:xfrm>
          <a:prstGeom prst="rect">
            <a:avLst/>
          </a:prstGeom>
        </p:spPr>
      </p:pic>
      <p:pic>
        <p:nvPicPr>
          <p:cNvPr id="7" name="Picture 6">
            <a:extLst>
              <a:ext uri="{FF2B5EF4-FFF2-40B4-BE49-F238E27FC236}">
                <a16:creationId xmlns:a16="http://schemas.microsoft.com/office/drawing/2014/main" id="{5FAE4281-7C6A-4037-AFAA-96AF3F741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343" y="3694546"/>
            <a:ext cx="895672" cy="1253941"/>
          </a:xfrm>
          <a:prstGeom prst="rect">
            <a:avLst/>
          </a:prstGeom>
        </p:spPr>
      </p:pic>
    </p:spTree>
    <p:extLst>
      <p:ext uri="{BB962C8B-B14F-4D97-AF65-F5344CB8AC3E}">
        <p14:creationId xmlns:p14="http://schemas.microsoft.com/office/powerpoint/2010/main" val="1091730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3720" y="701427"/>
            <a:ext cx="7875032" cy="1689609"/>
          </a:xfrm>
        </p:spPr>
        <p:txBody>
          <a:bodyPr>
            <a:normAutofit/>
          </a:bodyPr>
          <a:lstStyle/>
          <a:p>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Gao, F., Luo, T., &amp; Zhang, K. (2012). Tweeting for learning: A critical analysis of research on microblogging in education published in 2008–2011. British Journal of Educational Technology, 43(5), 783-801.</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CC6095A7-51AD-4421-8F23-D14811C04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28" y="2291884"/>
            <a:ext cx="8622273" cy="3157537"/>
          </a:xfrm>
          <a:prstGeom prst="rect">
            <a:avLst/>
          </a:prstGeom>
        </p:spPr>
      </p:pic>
      <p:pic>
        <p:nvPicPr>
          <p:cNvPr id="6" name="Picture 5">
            <a:extLst>
              <a:ext uri="{FF2B5EF4-FFF2-40B4-BE49-F238E27FC236}">
                <a16:creationId xmlns:a16="http://schemas.microsoft.com/office/drawing/2014/main" id="{6F90DE14-DB2B-41A4-B2E5-4E7F14F0B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714" y="5005554"/>
            <a:ext cx="912657" cy="1242037"/>
          </a:xfrm>
          <a:prstGeom prst="rect">
            <a:avLst/>
          </a:prstGeom>
        </p:spPr>
      </p:pic>
      <p:pic>
        <p:nvPicPr>
          <p:cNvPr id="8" name="Picture 7">
            <a:extLst>
              <a:ext uri="{FF2B5EF4-FFF2-40B4-BE49-F238E27FC236}">
                <a16:creationId xmlns:a16="http://schemas.microsoft.com/office/drawing/2014/main" id="{8D0D83A7-67FB-4FC3-9133-48C033F89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1232" y="5005554"/>
            <a:ext cx="895672" cy="1253941"/>
          </a:xfrm>
          <a:prstGeom prst="rect">
            <a:avLst/>
          </a:prstGeom>
        </p:spPr>
      </p:pic>
    </p:spTree>
    <p:extLst>
      <p:ext uri="{BB962C8B-B14F-4D97-AF65-F5344CB8AC3E}">
        <p14:creationId xmlns:p14="http://schemas.microsoft.com/office/powerpoint/2010/main" val="418823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1941" y="511701"/>
            <a:ext cx="7868165" cy="1689609"/>
          </a:xfrm>
        </p:spPr>
        <p:txBody>
          <a:bodyPr>
            <a:normAutofit/>
          </a:bodyPr>
          <a:lstStyle/>
          <a:p>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Gao, F., Luo, T., &amp; Zhang, K. (2012). Tweeting for learning: A critical analysis of research on microblogging in education published in 2008–2011. British Journal of Educational Technology, 43(5), 783-801.</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0E38FEE4-E1FD-47CA-8DD5-2950D4ACD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3" y="2102158"/>
            <a:ext cx="8124550" cy="4123824"/>
          </a:xfrm>
          <a:prstGeom prst="rect">
            <a:avLst/>
          </a:prstGeom>
        </p:spPr>
      </p:pic>
      <p:pic>
        <p:nvPicPr>
          <p:cNvPr id="4" name="Picture 3">
            <a:extLst>
              <a:ext uri="{FF2B5EF4-FFF2-40B4-BE49-F238E27FC236}">
                <a16:creationId xmlns:a16="http://schemas.microsoft.com/office/drawing/2014/main" id="{B8EB4727-8EC5-4FA9-ADEC-73F0B7576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343" y="2922033"/>
            <a:ext cx="912657" cy="1242037"/>
          </a:xfrm>
          <a:prstGeom prst="rect">
            <a:avLst/>
          </a:prstGeom>
        </p:spPr>
      </p:pic>
      <p:pic>
        <p:nvPicPr>
          <p:cNvPr id="5" name="Picture 4">
            <a:extLst>
              <a:ext uri="{FF2B5EF4-FFF2-40B4-BE49-F238E27FC236}">
                <a16:creationId xmlns:a16="http://schemas.microsoft.com/office/drawing/2014/main" id="{9E8C9C25-AFEE-4882-8291-DB525F493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835" y="4257822"/>
            <a:ext cx="895672" cy="1253941"/>
          </a:xfrm>
          <a:prstGeom prst="rect">
            <a:avLst/>
          </a:prstGeom>
        </p:spPr>
      </p:pic>
    </p:spTree>
    <p:extLst>
      <p:ext uri="{BB962C8B-B14F-4D97-AF65-F5344CB8AC3E}">
        <p14:creationId xmlns:p14="http://schemas.microsoft.com/office/powerpoint/2010/main" val="3930652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7277" y="432538"/>
            <a:ext cx="6954253" cy="1689609"/>
          </a:xfrm>
        </p:spPr>
        <p:txBody>
          <a:bodyPr>
            <a:noAutofit/>
          </a:bodyPr>
          <a:lstStyle/>
          <a:p>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Gao, F. &amp; Li, L. (2017). Examining a one-hour synchronous chat in a microblogging-based professional development community. British Journal of Educational Technology. 48(2), 332-347. doi:10.1111/bjet.12384</a:t>
            </a:r>
          </a:p>
        </p:txBody>
      </p:sp>
      <p:sp>
        <p:nvSpPr>
          <p:cNvPr id="6" name="Content Placeholder 4">
            <a:extLst>
              <a:ext uri="{FF2B5EF4-FFF2-40B4-BE49-F238E27FC236}">
                <a16:creationId xmlns:a16="http://schemas.microsoft.com/office/drawing/2014/main" id="{DF2B8FBD-57F8-4140-899B-F9C72F262C09}"/>
              </a:ext>
            </a:extLst>
          </p:cNvPr>
          <p:cNvSpPr>
            <a:spLocks noGrp="1"/>
          </p:cNvSpPr>
          <p:nvPr>
            <p:ph idx="1"/>
          </p:nvPr>
        </p:nvSpPr>
        <p:spPr>
          <a:xfrm>
            <a:off x="912308" y="2122147"/>
            <a:ext cx="7238082" cy="4132565"/>
          </a:xfrm>
        </p:spPr>
        <p:txBody>
          <a:bodyPr>
            <a:normAutofit fontScale="70000" lnSpcReduction="20000"/>
          </a:bodyPr>
          <a:lstStyle/>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The purpose of the study is to understand how people interacted in a popular microblogging-based learning community by examining a one-hour synchronous chat event and exploring its network structure, levels of participation, major topics generated, and types of interaction. </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The study found that the online synchronous chat that occurred among the members of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the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edchat</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Twitter community for educators was dominated by a group of active members.</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These active members not only generated a large volume of tweets but also interacted actively with other participants.</a:t>
            </a:r>
          </a:p>
          <a:p>
            <a:pPr>
              <a:lnSpc>
                <a:spcPct val="120000"/>
              </a:lnSpc>
              <a:spcBef>
                <a:spcPts val="0"/>
              </a:spcBef>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However, about half of all members tweeted only once, and the majority of the members had limited connections with others.</a:t>
            </a:r>
          </a:p>
        </p:txBody>
      </p:sp>
      <p:pic>
        <p:nvPicPr>
          <p:cNvPr id="4" name="Picture 3">
            <a:extLst>
              <a:ext uri="{FF2B5EF4-FFF2-40B4-BE49-F238E27FC236}">
                <a16:creationId xmlns:a16="http://schemas.microsoft.com/office/drawing/2014/main" id="{5F6EAB88-2212-4F89-B622-BD29003E7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0390" y="4902506"/>
            <a:ext cx="993610" cy="1352206"/>
          </a:xfrm>
          <a:prstGeom prst="rect">
            <a:avLst/>
          </a:prstGeom>
        </p:spPr>
      </p:pic>
    </p:spTree>
    <p:extLst>
      <p:ext uri="{BB962C8B-B14F-4D97-AF65-F5344CB8AC3E}">
        <p14:creationId xmlns:p14="http://schemas.microsoft.com/office/powerpoint/2010/main" val="3352815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3" y="139566"/>
            <a:ext cx="7280120" cy="1931605"/>
          </a:xfrm>
        </p:spPr>
        <p:txBody>
          <a:bodyPr>
            <a:noAutofit/>
          </a:bodyPr>
          <a:lstStyle/>
          <a:p>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Gao, F. &amp; Li, L. (2017). Examining a one-hour synchronous chat in a microblogging-based professional development community. British Journal of Educational Technology. 48(2), 332-347. doi:10.1111/bjet.12384</a:t>
            </a:r>
          </a:p>
        </p:txBody>
      </p:sp>
      <p:pic>
        <p:nvPicPr>
          <p:cNvPr id="7" name="Picture 6">
            <a:extLst>
              <a:ext uri="{FF2B5EF4-FFF2-40B4-BE49-F238E27FC236}">
                <a16:creationId xmlns:a16="http://schemas.microsoft.com/office/drawing/2014/main" id="{47EB014F-BF22-4892-92DC-CB421DC1F4C1}"/>
              </a:ext>
            </a:extLst>
          </p:cNvPr>
          <p:cNvPicPr/>
          <p:nvPr/>
        </p:nvPicPr>
        <p:blipFill>
          <a:blip r:embed="rId2"/>
          <a:stretch>
            <a:fillRect/>
          </a:stretch>
        </p:blipFill>
        <p:spPr>
          <a:xfrm>
            <a:off x="2477399" y="2071171"/>
            <a:ext cx="4617463" cy="3249976"/>
          </a:xfrm>
          <a:prstGeom prst="rect">
            <a:avLst/>
          </a:prstGeom>
        </p:spPr>
      </p:pic>
      <p:sp>
        <p:nvSpPr>
          <p:cNvPr id="5" name="TextBox 4">
            <a:extLst>
              <a:ext uri="{FF2B5EF4-FFF2-40B4-BE49-F238E27FC236}">
                <a16:creationId xmlns:a16="http://schemas.microsoft.com/office/drawing/2014/main" id="{D892E966-7A69-41F6-A92C-E87CC45B4CE4}"/>
              </a:ext>
            </a:extLst>
          </p:cNvPr>
          <p:cNvSpPr txBox="1"/>
          <p:nvPr/>
        </p:nvSpPr>
        <p:spPr>
          <a:xfrm>
            <a:off x="938463" y="5552502"/>
            <a:ext cx="79159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1: Overall networking structure with degree mapped to size</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96C6B8B3-CDD1-402C-80E1-6BED757BE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495" y="3881986"/>
            <a:ext cx="1057505" cy="1439161"/>
          </a:xfrm>
          <a:prstGeom prst="rect">
            <a:avLst/>
          </a:prstGeom>
        </p:spPr>
      </p:pic>
    </p:spTree>
    <p:extLst>
      <p:ext uri="{BB962C8B-B14F-4D97-AF65-F5344CB8AC3E}">
        <p14:creationId xmlns:p14="http://schemas.microsoft.com/office/powerpoint/2010/main" val="2765465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3" y="139566"/>
            <a:ext cx="7280120" cy="1931605"/>
          </a:xfrm>
        </p:spPr>
        <p:txBody>
          <a:bodyPr>
            <a:noAutofit/>
          </a:bodyPr>
          <a:lstStyle/>
          <a:p>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Gao, F. &amp; Li, L. (2017). Examining a one-hour synchronous chat in a microblogging-based professional development community. British Journal of Educational Technology. 48(2), 332-347. doi:10.1111/bjet.12384</a:t>
            </a:r>
          </a:p>
        </p:txBody>
      </p:sp>
      <p:sp>
        <p:nvSpPr>
          <p:cNvPr id="5" name="TextBox 4">
            <a:extLst>
              <a:ext uri="{FF2B5EF4-FFF2-40B4-BE49-F238E27FC236}">
                <a16:creationId xmlns:a16="http://schemas.microsoft.com/office/drawing/2014/main" id="{D892E966-7A69-41F6-A92C-E87CC45B4CE4}"/>
              </a:ext>
            </a:extLst>
          </p:cNvPr>
          <p:cNvSpPr txBox="1"/>
          <p:nvPr/>
        </p:nvSpPr>
        <p:spPr>
          <a:xfrm>
            <a:off x="1081683" y="5056742"/>
            <a:ext cx="7302154"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3: Percentages of tweets by types of interaction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GS: General Statement</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NT: New Topic; </a:t>
            </a: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BLD: Building</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SP: Supporting</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PE: Personal Experience Sharing; SCL: Socializing; FCL: Facilitating; RS: Sharing Resources; </a:t>
            </a: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RT: Retweeting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Chart 6">
            <a:extLst>
              <a:ext uri="{FF2B5EF4-FFF2-40B4-BE49-F238E27FC236}">
                <a16:creationId xmlns:a16="http://schemas.microsoft.com/office/drawing/2014/main" id="{7440096C-85D0-46C8-83AE-3BB9B40DBF3D}"/>
              </a:ext>
            </a:extLst>
          </p:cNvPr>
          <p:cNvGraphicFramePr/>
          <p:nvPr/>
        </p:nvGraphicFramePr>
        <p:xfrm>
          <a:off x="2008360" y="2071171"/>
          <a:ext cx="5140325" cy="3070225"/>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BCE40180-EEE3-4A33-A8DB-B351155A4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495" y="4896591"/>
            <a:ext cx="1057505" cy="1439161"/>
          </a:xfrm>
          <a:prstGeom prst="rect">
            <a:avLst/>
          </a:prstGeom>
        </p:spPr>
      </p:pic>
    </p:spTree>
    <p:extLst>
      <p:ext uri="{BB962C8B-B14F-4D97-AF65-F5344CB8AC3E}">
        <p14:creationId xmlns:p14="http://schemas.microsoft.com/office/powerpoint/2010/main" val="3693194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3" y="139566"/>
            <a:ext cx="7280120" cy="1931605"/>
          </a:xfrm>
        </p:spPr>
        <p:txBody>
          <a:bodyPr>
            <a:noAutofit/>
          </a:bodyPr>
          <a:lstStyle/>
          <a:p>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Gao, F. &amp; Li, L. (2017). Examining a one-hour synchronous chat in a microblogging-based professional development community. British Journal of Educational Technology. 48(2), 332-347. doi:10.1111/bjet.12384</a:t>
            </a:r>
          </a:p>
        </p:txBody>
      </p:sp>
      <p:sp>
        <p:nvSpPr>
          <p:cNvPr id="5" name="TextBox 4">
            <a:extLst>
              <a:ext uri="{FF2B5EF4-FFF2-40B4-BE49-F238E27FC236}">
                <a16:creationId xmlns:a16="http://schemas.microsoft.com/office/drawing/2014/main" id="{D892E966-7A69-41F6-A92C-E87CC45B4CE4}"/>
              </a:ext>
            </a:extLst>
          </p:cNvPr>
          <p:cNvSpPr txBox="1"/>
          <p:nvPr/>
        </p:nvSpPr>
        <p:spPr>
          <a:xfrm>
            <a:off x="398637" y="5293005"/>
            <a:ext cx="730215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4: Number of content-focused tweets generated in every five minutes</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Chart 5">
            <a:extLst>
              <a:ext uri="{FF2B5EF4-FFF2-40B4-BE49-F238E27FC236}">
                <a16:creationId xmlns:a16="http://schemas.microsoft.com/office/drawing/2014/main" id="{B1463406-657E-4C9C-B70A-CA3EB6C2EE7A}"/>
              </a:ext>
            </a:extLst>
          </p:cNvPr>
          <p:cNvGraphicFramePr/>
          <p:nvPr>
            <p:extLst>
              <p:ext uri="{D42A27DB-BD31-4B8C-83A1-F6EECF244321}">
                <p14:modId xmlns:p14="http://schemas.microsoft.com/office/powerpoint/2010/main" val="840256470"/>
              </p:ext>
            </p:extLst>
          </p:nvPr>
        </p:nvGraphicFramePr>
        <p:xfrm>
          <a:off x="2225407" y="2086939"/>
          <a:ext cx="4169982" cy="3113021"/>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a:extLst>
              <a:ext uri="{FF2B5EF4-FFF2-40B4-BE49-F238E27FC236}">
                <a16:creationId xmlns:a16="http://schemas.microsoft.com/office/drawing/2014/main" id="{63D452D5-6387-4CCD-BAD8-D21EADD5D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495" y="4896591"/>
            <a:ext cx="1057505" cy="1439161"/>
          </a:xfrm>
          <a:prstGeom prst="rect">
            <a:avLst/>
          </a:prstGeom>
        </p:spPr>
      </p:pic>
    </p:spTree>
    <p:extLst>
      <p:ext uri="{BB962C8B-B14F-4D97-AF65-F5344CB8AC3E}">
        <p14:creationId xmlns:p14="http://schemas.microsoft.com/office/powerpoint/2010/main" val="980795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3" y="139566"/>
            <a:ext cx="7280120" cy="1931605"/>
          </a:xfrm>
        </p:spPr>
        <p:txBody>
          <a:bodyPr>
            <a:noAutofit/>
          </a:bodyPr>
          <a:lstStyle/>
          <a:p>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Gao, F. &amp; Li, L. (2017). Examining a one-hour synchronous chat in a microblogging-based professional development community. British Journal of Educational Technology. 48(2), 332-347. doi:10.1111/bjet.12384</a:t>
            </a:r>
          </a:p>
        </p:txBody>
      </p:sp>
      <p:sp>
        <p:nvSpPr>
          <p:cNvPr id="5" name="TextBox 4">
            <a:extLst>
              <a:ext uri="{FF2B5EF4-FFF2-40B4-BE49-F238E27FC236}">
                <a16:creationId xmlns:a16="http://schemas.microsoft.com/office/drawing/2014/main" id="{D892E966-7A69-41F6-A92C-E87CC45B4CE4}"/>
              </a:ext>
            </a:extLst>
          </p:cNvPr>
          <p:cNvSpPr txBox="1"/>
          <p:nvPr/>
        </p:nvSpPr>
        <p:spPr>
          <a:xfrm>
            <a:off x="0" y="5431505"/>
            <a:ext cx="7302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5: Percentages of tweets by major topics</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Chart 6">
            <a:extLst>
              <a:ext uri="{FF2B5EF4-FFF2-40B4-BE49-F238E27FC236}">
                <a16:creationId xmlns:a16="http://schemas.microsoft.com/office/drawing/2014/main" id="{7F9468B0-C78E-4A51-82AD-802641EC9658}"/>
              </a:ext>
            </a:extLst>
          </p:cNvPr>
          <p:cNvGraphicFramePr/>
          <p:nvPr/>
        </p:nvGraphicFramePr>
        <p:xfrm>
          <a:off x="2282362" y="2357611"/>
          <a:ext cx="4933685" cy="301862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6EBAD124-1FD2-41D7-B986-4840390EE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495" y="4896591"/>
            <a:ext cx="1057505" cy="1439161"/>
          </a:xfrm>
          <a:prstGeom prst="rect">
            <a:avLst/>
          </a:prstGeom>
        </p:spPr>
      </p:pic>
    </p:spTree>
    <p:extLst>
      <p:ext uri="{BB962C8B-B14F-4D97-AF65-F5344CB8AC3E}">
        <p14:creationId xmlns:p14="http://schemas.microsoft.com/office/powerpoint/2010/main" val="595814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6724" y="238718"/>
            <a:ext cx="6954253" cy="1689609"/>
          </a:xfrm>
        </p:spPr>
        <p:txBody>
          <a:bodyPr>
            <a:noAutofit/>
          </a:bodyPr>
          <a:lstStyle/>
          <a:p>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Xin, W. &amp; Gao, F. (submitted) Exploring the relationship between online discourse and commitment in Twitter professional learning communities. </a:t>
            </a:r>
          </a:p>
        </p:txBody>
      </p:sp>
      <p:sp>
        <p:nvSpPr>
          <p:cNvPr id="6" name="Content Placeholder 4">
            <a:extLst>
              <a:ext uri="{FF2B5EF4-FFF2-40B4-BE49-F238E27FC236}">
                <a16:creationId xmlns:a16="http://schemas.microsoft.com/office/drawing/2014/main" id="{DF2B8FBD-57F8-4140-899B-F9C72F262C09}"/>
              </a:ext>
            </a:extLst>
          </p:cNvPr>
          <p:cNvSpPr>
            <a:spLocks noGrp="1"/>
          </p:cNvSpPr>
          <p:nvPr>
            <p:ph idx="1"/>
          </p:nvPr>
        </p:nvSpPr>
        <p:spPr>
          <a:xfrm>
            <a:off x="630287" y="2005446"/>
            <a:ext cx="7487129" cy="4086882"/>
          </a:xfrm>
        </p:spPr>
        <p:txBody>
          <a:bodyPr>
            <a:normAutofit fontScale="77500" lnSpcReduction="20000"/>
          </a:bodyPr>
          <a:lstStyle/>
          <a:p>
            <a:pPr marL="0" indent="0">
              <a:lnSpc>
                <a:spcPct val="120000"/>
              </a:lnSpc>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Investigated how some key features of online discourse influenced the continued participation of the members of a Twitter-based professional development community.</a:t>
            </a:r>
          </a:p>
          <a:p>
            <a:pPr>
              <a:lnSpc>
                <a:spcPct val="120000"/>
              </a:lnSpc>
              <a:spcBef>
                <a:spcPts val="0"/>
              </a:spcBef>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More than 600,000 tweets generated over six years under the hashtag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edchat</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were gathered.</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Online discourse were deconstructed to the cognitive dimension, the interactive dimension, and the social dimension. Text-mining methods and survival analysis...</a:t>
            </a:r>
          </a:p>
          <a:p>
            <a:pPr>
              <a:lnSpc>
                <a:spcPct val="120000"/>
              </a:lnSpc>
              <a:spcBef>
                <a:spcPts val="0"/>
              </a:spcBef>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The results revealed that the more tweets in the cognitive and interactive dimensions that the members were exposed to, the lower was their risk of dropping out.</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Tweets in the interactive dimension had slightly stronger influences than did tweets in the cognitive dimension.</a:t>
            </a:r>
          </a:p>
        </p:txBody>
      </p:sp>
      <p:pic>
        <p:nvPicPr>
          <p:cNvPr id="4" name="Picture 3">
            <a:extLst>
              <a:ext uri="{FF2B5EF4-FFF2-40B4-BE49-F238E27FC236}">
                <a16:creationId xmlns:a16="http://schemas.microsoft.com/office/drawing/2014/main" id="{5D49C628-58AF-46BC-AF53-EE9F45490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416" y="5001657"/>
            <a:ext cx="1026584" cy="1397081"/>
          </a:xfrm>
          <a:prstGeom prst="rect">
            <a:avLst/>
          </a:prstGeom>
        </p:spPr>
      </p:pic>
    </p:spTree>
    <p:extLst>
      <p:ext uri="{BB962C8B-B14F-4D97-AF65-F5344CB8AC3E}">
        <p14:creationId xmlns:p14="http://schemas.microsoft.com/office/powerpoint/2010/main" val="1181219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2531" y="380494"/>
            <a:ext cx="6954253" cy="1689609"/>
          </a:xfrm>
        </p:spPr>
        <p:txBody>
          <a:bodyPr>
            <a:noAutofit/>
          </a:bodyPr>
          <a:lstStyle/>
          <a:p>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Xin, W. &amp; Gao, F. (submitted) Exploring the relationship between online discourse and commitment in Twitter professional learning communities. </a:t>
            </a:r>
          </a:p>
        </p:txBody>
      </p:sp>
      <p:pic>
        <p:nvPicPr>
          <p:cNvPr id="7" name="Picture 6">
            <a:extLst>
              <a:ext uri="{FF2B5EF4-FFF2-40B4-BE49-F238E27FC236}">
                <a16:creationId xmlns:a16="http://schemas.microsoft.com/office/drawing/2014/main" id="{82A5C23C-4019-4E77-92F3-164E2C29B23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1144" y="2430504"/>
            <a:ext cx="4035433" cy="2245889"/>
          </a:xfrm>
          <a:prstGeom prst="rect">
            <a:avLst/>
          </a:prstGeom>
          <a:noFill/>
          <a:ln>
            <a:noFill/>
          </a:ln>
        </p:spPr>
      </p:pic>
      <p:pic>
        <p:nvPicPr>
          <p:cNvPr id="8" name="Picture 7">
            <a:extLst>
              <a:ext uri="{FF2B5EF4-FFF2-40B4-BE49-F238E27FC236}">
                <a16:creationId xmlns:a16="http://schemas.microsoft.com/office/drawing/2014/main" id="{A45A93EE-85F2-4530-9220-9660A8E5648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906865" y="2461586"/>
            <a:ext cx="3796459" cy="2135721"/>
          </a:xfrm>
          <a:prstGeom prst="rect">
            <a:avLst/>
          </a:prstGeom>
          <a:noFill/>
          <a:ln>
            <a:noFill/>
          </a:ln>
        </p:spPr>
      </p:pic>
      <p:sp>
        <p:nvSpPr>
          <p:cNvPr id="10" name="TextBox 9">
            <a:extLst>
              <a:ext uri="{FF2B5EF4-FFF2-40B4-BE49-F238E27FC236}">
                <a16:creationId xmlns:a16="http://schemas.microsoft.com/office/drawing/2014/main" id="{8E36753E-8F41-4890-A005-74B3C6E25FD2}"/>
              </a:ext>
            </a:extLst>
          </p:cNvPr>
          <p:cNvSpPr txBox="1"/>
          <p:nvPr/>
        </p:nvSpPr>
        <p:spPr>
          <a:xfrm>
            <a:off x="606643" y="4697892"/>
            <a:ext cx="3975768" cy="369332"/>
          </a:xfrm>
          <a:prstGeom prst="rect">
            <a:avLst/>
          </a:prstGeom>
          <a:noFill/>
        </p:spPr>
        <p:txBody>
          <a:bodyPr wrap="non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The number of tweets over time.</a:t>
            </a:r>
          </a:p>
        </p:txBody>
      </p:sp>
      <p:sp>
        <p:nvSpPr>
          <p:cNvPr id="11" name="TextBox 10">
            <a:extLst>
              <a:ext uri="{FF2B5EF4-FFF2-40B4-BE49-F238E27FC236}">
                <a16:creationId xmlns:a16="http://schemas.microsoft.com/office/drawing/2014/main" id="{AB809937-78CE-4B88-9063-C33BD47E0015}"/>
              </a:ext>
            </a:extLst>
          </p:cNvPr>
          <p:cNvSpPr txBox="1"/>
          <p:nvPr/>
        </p:nvSpPr>
        <p:spPr>
          <a:xfrm>
            <a:off x="5035914" y="4681634"/>
            <a:ext cx="3975768" cy="369332"/>
          </a:xfrm>
          <a:prstGeom prst="rect">
            <a:avLst/>
          </a:prstGeom>
          <a:noFill/>
        </p:spPr>
        <p:txBody>
          <a:bodyPr wrap="non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The number of tweets over time.</a:t>
            </a:r>
          </a:p>
        </p:txBody>
      </p:sp>
      <p:sp>
        <p:nvSpPr>
          <p:cNvPr id="12" name="TextBox 11">
            <a:extLst>
              <a:ext uri="{FF2B5EF4-FFF2-40B4-BE49-F238E27FC236}">
                <a16:creationId xmlns:a16="http://schemas.microsoft.com/office/drawing/2014/main" id="{E591093D-3549-4636-94B5-86268EB14E50}"/>
              </a:ext>
            </a:extLst>
          </p:cNvPr>
          <p:cNvSpPr txBox="1"/>
          <p:nvPr/>
        </p:nvSpPr>
        <p:spPr>
          <a:xfrm>
            <a:off x="462129" y="5334783"/>
            <a:ext cx="6840334" cy="369332"/>
          </a:xfrm>
          <a:prstGeom prst="rect">
            <a:avLst/>
          </a:prstGeom>
          <a:noFill/>
        </p:spPr>
        <p:txBody>
          <a:bodyPr wrap="none" rtlCol="0">
            <a:spAutoFit/>
          </a:bodyPr>
          <a:lstStyle/>
          <a:p>
            <a:r>
              <a:rPr lang="en-US" b="1" i="1" dirty="0">
                <a:latin typeface="Tahoma" panose="020B0604030504040204" pitchFamily="34" charset="0"/>
                <a:ea typeface="Tahoma" panose="020B0604030504040204" pitchFamily="34" charset="0"/>
                <a:cs typeface="Tahoma" panose="020B0604030504040204" pitchFamily="34" charset="0"/>
              </a:rPr>
              <a:t>Figure 1. Descriptive statistics of the #</a:t>
            </a:r>
            <a:r>
              <a:rPr lang="en-US" b="1" i="1" dirty="0" err="1">
                <a:latin typeface="Tahoma" panose="020B0604030504040204" pitchFamily="34" charset="0"/>
                <a:ea typeface="Tahoma" panose="020B0604030504040204" pitchFamily="34" charset="0"/>
                <a:cs typeface="Tahoma" panose="020B0604030504040204" pitchFamily="34" charset="0"/>
              </a:rPr>
              <a:t>edchat</a:t>
            </a:r>
            <a:r>
              <a:rPr lang="en-US" b="1" i="1" dirty="0">
                <a:latin typeface="Tahoma" panose="020B0604030504040204" pitchFamily="34" charset="0"/>
                <a:ea typeface="Tahoma" panose="020B0604030504040204" pitchFamily="34" charset="0"/>
                <a:cs typeface="Tahoma" panose="020B0604030504040204" pitchFamily="34" charset="0"/>
              </a:rPr>
              <a:t> community</a:t>
            </a:r>
          </a:p>
        </p:txBody>
      </p:sp>
      <p:pic>
        <p:nvPicPr>
          <p:cNvPr id="14" name="Picture 13">
            <a:extLst>
              <a:ext uri="{FF2B5EF4-FFF2-40B4-BE49-F238E27FC236}">
                <a16:creationId xmlns:a16="http://schemas.microsoft.com/office/drawing/2014/main" id="{E3D672C8-557C-4A23-91A7-BF036FB6A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343" y="5135293"/>
            <a:ext cx="912657" cy="1242037"/>
          </a:xfrm>
          <a:prstGeom prst="rect">
            <a:avLst/>
          </a:prstGeom>
        </p:spPr>
      </p:pic>
    </p:spTree>
    <p:extLst>
      <p:ext uri="{BB962C8B-B14F-4D97-AF65-F5344CB8AC3E}">
        <p14:creationId xmlns:p14="http://schemas.microsoft.com/office/powerpoint/2010/main" val="2148402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188"/>
            <a:ext cx="7848600" cy="201727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Poll #4: How many of you have a blog?</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The Changing Earth</a:t>
            </a:r>
            <a:br>
              <a:rPr lang="en-US" sz="2000" b="1" dirty="0">
                <a:latin typeface="Tahoma" panose="020B0604030504040204" pitchFamily="34" charset="0"/>
                <a:ea typeface="Tahoma" panose="020B0604030504040204" pitchFamily="34" charset="0"/>
                <a:cs typeface="Tahoma" panose="020B0604030504040204" pitchFamily="34" charset="0"/>
              </a:rPr>
            </a:br>
            <a:br>
              <a:rPr lang="en-US" sz="2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http://thechangingearth.com/</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rotWithShape="1">
          <a:blip r:embed="rId3"/>
          <a:srcRect t="9947" r="912"/>
          <a:stretch/>
        </p:blipFill>
        <p:spPr>
          <a:xfrm>
            <a:off x="0" y="2550672"/>
            <a:ext cx="5410200" cy="3776071"/>
          </a:xfrm>
          <a:prstGeom prst="rect">
            <a:avLst/>
          </a:prstGeom>
        </p:spPr>
      </p:pic>
      <p:pic>
        <p:nvPicPr>
          <p:cNvPr id="6" name="Picture 5"/>
          <p:cNvPicPr>
            <a:picLocks noChangeAspect="1"/>
          </p:cNvPicPr>
          <p:nvPr/>
        </p:nvPicPr>
        <p:blipFill rotWithShape="1">
          <a:blip r:embed="rId4"/>
          <a:srcRect t="10031" r="2760"/>
          <a:stretch/>
        </p:blipFill>
        <p:spPr>
          <a:xfrm>
            <a:off x="5167589" y="2550671"/>
            <a:ext cx="4092377" cy="2907846"/>
          </a:xfrm>
          <a:prstGeom prst="rect">
            <a:avLst/>
          </a:prstGeom>
        </p:spPr>
      </p:pic>
      <p:pic>
        <p:nvPicPr>
          <p:cNvPr id="7" name="Picture 6"/>
          <p:cNvPicPr>
            <a:picLocks noChangeAspect="1"/>
          </p:cNvPicPr>
          <p:nvPr/>
        </p:nvPicPr>
        <p:blipFill rotWithShape="1">
          <a:blip r:embed="rId5"/>
          <a:srcRect t="9665" r="537"/>
          <a:stretch/>
        </p:blipFill>
        <p:spPr>
          <a:xfrm>
            <a:off x="7112673" y="2664659"/>
            <a:ext cx="2103007" cy="1466836"/>
          </a:xfrm>
          <a:prstGeom prst="rect">
            <a:avLst/>
          </a:prstGeom>
        </p:spPr>
      </p:pic>
      <p:pic>
        <p:nvPicPr>
          <p:cNvPr id="8" name="Picture 7">
            <a:extLst>
              <a:ext uri="{FF2B5EF4-FFF2-40B4-BE49-F238E27FC236}">
                <a16:creationId xmlns:a16="http://schemas.microsoft.com/office/drawing/2014/main" id="{DD2951AD-D025-4ED9-89DD-9E26A0416FEA}"/>
              </a:ext>
            </a:extLst>
          </p:cNvPr>
          <p:cNvPicPr>
            <a:picLocks noChangeAspect="1"/>
          </p:cNvPicPr>
          <p:nvPr/>
        </p:nvPicPr>
        <p:blipFill rotWithShape="1">
          <a:blip r:embed="rId6"/>
          <a:srcRect t="10141" r="-130"/>
          <a:stretch/>
        </p:blipFill>
        <p:spPr>
          <a:xfrm>
            <a:off x="1" y="2765233"/>
            <a:ext cx="5167588" cy="3561509"/>
          </a:xfrm>
          <a:prstGeom prst="rect">
            <a:avLst/>
          </a:prstGeom>
        </p:spPr>
      </p:pic>
      <p:pic>
        <p:nvPicPr>
          <p:cNvPr id="9" name="Picture 8">
            <a:extLst>
              <a:ext uri="{FF2B5EF4-FFF2-40B4-BE49-F238E27FC236}">
                <a16:creationId xmlns:a16="http://schemas.microsoft.com/office/drawing/2014/main" id="{7C655D0F-FD13-496A-9AFE-DC1021A0EE7F}"/>
              </a:ext>
            </a:extLst>
          </p:cNvPr>
          <p:cNvPicPr>
            <a:picLocks noChangeAspect="1"/>
          </p:cNvPicPr>
          <p:nvPr/>
        </p:nvPicPr>
        <p:blipFill>
          <a:blip r:embed="rId7"/>
          <a:stretch>
            <a:fillRect/>
          </a:stretch>
        </p:blipFill>
        <p:spPr>
          <a:xfrm>
            <a:off x="5167589" y="4762116"/>
            <a:ext cx="3726016" cy="2095884"/>
          </a:xfrm>
          <a:prstGeom prst="rect">
            <a:avLst/>
          </a:prstGeom>
        </p:spPr>
      </p:pic>
      <p:pic>
        <p:nvPicPr>
          <p:cNvPr id="10" name="Picture 9">
            <a:extLst>
              <a:ext uri="{FF2B5EF4-FFF2-40B4-BE49-F238E27FC236}">
                <a16:creationId xmlns:a16="http://schemas.microsoft.com/office/drawing/2014/main" id="{9649C532-7026-4F1E-8681-EB2DEA312434}"/>
              </a:ext>
            </a:extLst>
          </p:cNvPr>
          <p:cNvPicPr>
            <a:picLocks noChangeAspect="1"/>
          </p:cNvPicPr>
          <p:nvPr/>
        </p:nvPicPr>
        <p:blipFill rotWithShape="1">
          <a:blip r:embed="rId8"/>
          <a:srcRect l="1" t="10170" r="694"/>
          <a:stretch/>
        </p:blipFill>
        <p:spPr>
          <a:xfrm>
            <a:off x="-3467" y="2599022"/>
            <a:ext cx="5126770" cy="3561510"/>
          </a:xfrm>
          <a:prstGeom prst="rect">
            <a:avLst/>
          </a:prstGeom>
        </p:spPr>
      </p:pic>
    </p:spTree>
    <p:extLst>
      <p:ext uri="{BB962C8B-B14F-4D97-AF65-F5344CB8AC3E}">
        <p14:creationId xmlns:p14="http://schemas.microsoft.com/office/powerpoint/2010/main" val="215215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3" y="139566"/>
            <a:ext cx="6954253" cy="1689609"/>
          </a:xfrm>
        </p:spPr>
        <p:txBody>
          <a:bodyPr>
            <a:normAutofit/>
          </a:bodyPr>
          <a:lstStyle/>
          <a:p>
            <a:r>
              <a:rPr lang="en-US" sz="2025" b="1" dirty="0" err="1">
                <a:solidFill>
                  <a:srgbClr val="0070C0"/>
                </a:solidFill>
                <a:latin typeface="Tahoma" panose="020B0604030504040204" pitchFamily="34" charset="0"/>
                <a:ea typeface="Tahoma" panose="020B0604030504040204" pitchFamily="34" charset="0"/>
                <a:cs typeface="Tahoma" panose="020B0604030504040204" pitchFamily="34" charset="0"/>
              </a:rPr>
              <a:t>Veletsianos</a:t>
            </a: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 G. (2012). Higher education scholars' participation and practices on Twitter. Journal of Computer Assisted Learning, 28(4), 336-349.</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6F108FF-783B-4485-BD8D-1AD514685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924" y="4219460"/>
            <a:ext cx="1727075" cy="2162222"/>
          </a:xfrm>
          <a:prstGeom prst="rect">
            <a:avLst/>
          </a:prstGeom>
        </p:spPr>
      </p:pic>
      <p:sp>
        <p:nvSpPr>
          <p:cNvPr id="6" name="Content Placeholder 4">
            <a:extLst>
              <a:ext uri="{FF2B5EF4-FFF2-40B4-BE49-F238E27FC236}">
                <a16:creationId xmlns:a16="http://schemas.microsoft.com/office/drawing/2014/main" id="{DF2B8FBD-57F8-4140-899B-F9C72F262C09}"/>
              </a:ext>
            </a:extLst>
          </p:cNvPr>
          <p:cNvSpPr>
            <a:spLocks noGrp="1"/>
          </p:cNvSpPr>
          <p:nvPr>
            <p:ph idx="1"/>
          </p:nvPr>
        </p:nvSpPr>
        <p:spPr>
          <a:xfrm>
            <a:off x="714320" y="1637683"/>
            <a:ext cx="6702604" cy="3749565"/>
          </a:xfrm>
        </p:spPr>
        <p:txBody>
          <a:bodyPr>
            <a:normAutofit/>
          </a:bodyPr>
          <a:lstStyle/>
          <a:p>
            <a:pPr marL="0" indent="0">
              <a:spcBef>
                <a:spcPts val="0"/>
              </a:spcBef>
              <a:buNone/>
            </a:pPr>
            <a:r>
              <a:rPr lang="en-US" sz="2000" b="1" dirty="0">
                <a:latin typeface="Tahoma" panose="020B0604030504040204" pitchFamily="34" charset="0"/>
                <a:ea typeface="Tahoma" panose="020B0604030504040204" pitchFamily="34" charset="0"/>
                <a:cs typeface="Tahoma" panose="020B0604030504040204" pitchFamily="34" charset="0"/>
              </a:rPr>
              <a:t>The study was to understand 45 scholars’ naturalistic practices on Twitter in particular…scholars participating on Twitter:</a:t>
            </a:r>
          </a:p>
          <a:p>
            <a:pPr marL="342900" indent="-342900">
              <a:spcBef>
                <a:spcPts val="0"/>
              </a:spcBef>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Shared information, resources, and media relating to their professional practice.</a:t>
            </a:r>
          </a:p>
          <a:p>
            <a:pPr marL="342900" indent="-342900">
              <a:spcBef>
                <a:spcPts val="0"/>
              </a:spcBef>
              <a:buAutoNum type="arabicPeriod"/>
            </a:pP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Shared information about their classroom and their students.</a:t>
            </a:r>
          </a:p>
          <a:p>
            <a:pPr marL="342900" indent="-342900">
              <a:spcBef>
                <a:spcPts val="0"/>
              </a:spcBef>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Requested assistance from and offered suggestions to others.</a:t>
            </a:r>
          </a:p>
          <a:p>
            <a:pPr marL="342900" indent="-342900">
              <a:spcBef>
                <a:spcPts val="0"/>
              </a:spcBef>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Sought to network and make connections with others.</a:t>
            </a:r>
          </a:p>
        </p:txBody>
      </p:sp>
    </p:spTree>
    <p:extLst>
      <p:ext uri="{BB962C8B-B14F-4D97-AF65-F5344CB8AC3E}">
        <p14:creationId xmlns:p14="http://schemas.microsoft.com/office/powerpoint/2010/main" val="2995808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3" y="286439"/>
            <a:ext cx="7412323" cy="1542736"/>
          </a:xfrm>
        </p:spPr>
        <p:txBody>
          <a:bodyPr>
            <a:normAutofit/>
          </a:bodyPr>
          <a:lstStyle/>
          <a:p>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George </a:t>
            </a:r>
            <a:r>
              <a:rPr lang="en-US" sz="2025" b="1" dirty="0" err="1">
                <a:solidFill>
                  <a:srgbClr val="0070C0"/>
                </a:solidFill>
                <a:latin typeface="Tahoma" panose="020B0604030504040204" pitchFamily="34" charset="0"/>
                <a:ea typeface="Tahoma" panose="020B0604030504040204" pitchFamily="34" charset="0"/>
                <a:cs typeface="Tahoma" panose="020B0604030504040204" pitchFamily="34" charset="0"/>
              </a:rPr>
              <a:t>Veletsianos</a:t>
            </a: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 &amp; Royce </a:t>
            </a:r>
            <a:r>
              <a:rPr lang="en-US" sz="2025" b="1" dirty="0" err="1">
                <a:solidFill>
                  <a:srgbClr val="0070C0"/>
                </a:solidFill>
                <a:latin typeface="Tahoma" panose="020B0604030504040204" pitchFamily="34" charset="0"/>
                <a:ea typeface="Tahoma" panose="020B0604030504040204" pitchFamily="34" charset="0"/>
                <a:cs typeface="Tahoma" panose="020B0604030504040204" pitchFamily="34" charset="0"/>
              </a:rPr>
              <a:t>Kimmons</a:t>
            </a: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 (2016). Scholars in an increasingly open and digital world: How do education professors and students use Twitter?. </a:t>
            </a:r>
            <a:b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The Internet and Higher Education, 30, 1-10.</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6F108FF-783B-4485-BD8D-1AD514685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2223" y="1922899"/>
            <a:ext cx="1651777" cy="2067952"/>
          </a:xfrm>
          <a:prstGeom prst="rect">
            <a:avLst/>
          </a:prstGeom>
        </p:spPr>
      </p:pic>
      <p:sp>
        <p:nvSpPr>
          <p:cNvPr id="6" name="Content Placeholder 4">
            <a:extLst>
              <a:ext uri="{FF2B5EF4-FFF2-40B4-BE49-F238E27FC236}">
                <a16:creationId xmlns:a16="http://schemas.microsoft.com/office/drawing/2014/main" id="{DF2B8FBD-57F8-4140-899B-F9C72F262C09}"/>
              </a:ext>
            </a:extLst>
          </p:cNvPr>
          <p:cNvSpPr>
            <a:spLocks noGrp="1"/>
          </p:cNvSpPr>
          <p:nvPr>
            <p:ph idx="1"/>
          </p:nvPr>
        </p:nvSpPr>
        <p:spPr>
          <a:xfrm>
            <a:off x="804231" y="1751682"/>
            <a:ext cx="6687992" cy="4605179"/>
          </a:xfrm>
        </p:spPr>
        <p:txBody>
          <a:bodyPr>
            <a:normAutofit fontScale="92500" lnSpcReduction="20000"/>
          </a:bodyPr>
          <a:lstStyle/>
          <a:p>
            <a:pPr marL="0" indent="0">
              <a:lnSpc>
                <a:spcPct val="160000"/>
              </a:lnSpc>
              <a:spcBef>
                <a:spcPts val="0"/>
              </a:spcBef>
              <a:buNone/>
            </a:pPr>
            <a:r>
              <a:rPr lang="en-US" sz="1600" b="1" dirty="0">
                <a:latin typeface="Tahoma" panose="020B0604030504040204" pitchFamily="34" charset="0"/>
                <a:ea typeface="Tahoma" panose="020B0604030504040204" pitchFamily="34" charset="0"/>
                <a:cs typeface="Tahoma" panose="020B0604030504040204" pitchFamily="34" charset="0"/>
              </a:rPr>
              <a:t>This study examined education scholars' (professors' and doctoral students') social media participation by using data mining methods to capture a large data set of scholars' participation on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Twitter (232 students, 237 professors, 74,814 unique hashtags, and 645,579 tweets). </a:t>
            </a:r>
          </a:p>
          <a:p>
            <a:pPr marL="342900" indent="-342900">
              <a:lnSpc>
                <a:spcPct val="160000"/>
              </a:lnSpc>
              <a:spcBef>
                <a:spcPts val="0"/>
              </a:spcBef>
              <a:buAutoNum type="arabicPeriod"/>
            </a:pPr>
            <a:r>
              <a:rPr lang="en-US" sz="1600" b="1" dirty="0">
                <a:latin typeface="Tahoma" panose="020B0604030504040204" pitchFamily="34" charset="0"/>
                <a:ea typeface="Tahoma" panose="020B0604030504040204" pitchFamily="34" charset="0"/>
                <a:cs typeface="Tahoma" panose="020B0604030504040204" pitchFamily="34" charset="0"/>
              </a:rPr>
              <a:t>Significant variation in how </a:t>
            </a:r>
            <a:r>
              <a:rPr lang="en-US" sz="1600" b="1" dirty="0" err="1">
                <a:latin typeface="Tahoma" panose="020B0604030504040204" pitchFamily="34" charset="0"/>
                <a:ea typeface="Tahoma" panose="020B0604030504040204" pitchFamily="34" charset="0"/>
                <a:cs typeface="Tahoma" panose="020B0604030504040204" pitchFamily="34" charset="0"/>
              </a:rPr>
              <a:t>ed</a:t>
            </a:r>
            <a:r>
              <a:rPr lang="en-US" sz="1600" b="1" dirty="0">
                <a:latin typeface="Tahoma" panose="020B0604030504040204" pitchFamily="34" charset="0"/>
                <a:ea typeface="Tahoma" panose="020B0604030504040204" pitchFamily="34" charset="0"/>
                <a:cs typeface="Tahoma" panose="020B0604030504040204" pitchFamily="34" charset="0"/>
              </a:rPr>
              <a:t> scholars participate on Twitter.</a:t>
            </a:r>
          </a:p>
          <a:p>
            <a:pPr marL="342900" indent="-342900">
              <a:lnSpc>
                <a:spcPct val="160000"/>
              </a:lnSpc>
              <a:spcBef>
                <a:spcPts val="0"/>
              </a:spcBef>
              <a:buAutoNum type="arabicPeriod"/>
            </a:pPr>
            <a:r>
              <a:rPr lang="en-US" sz="1600" b="1" dirty="0">
                <a:latin typeface="Tahoma" panose="020B0604030504040204" pitchFamily="34" charset="0"/>
                <a:ea typeface="Tahoma" panose="020B0604030504040204" pitchFamily="34" charset="0"/>
                <a:cs typeface="Tahoma" panose="020B0604030504040204" pitchFamily="34" charset="0"/>
              </a:rPr>
              <a:t>Question purported egalitarian structures of social media use for scholarship. </a:t>
            </a:r>
          </a:p>
          <a:p>
            <a:pPr marL="342900" indent="-342900">
              <a:lnSpc>
                <a:spcPct val="160000"/>
              </a:lnSpc>
              <a:spcBef>
                <a:spcPts val="0"/>
              </a:spcBef>
              <a:buAutoNum type="arabicPeriod"/>
            </a:pP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Suggest that by focusing on the use of social media for scholarship researchers have only examined a fragment of scholars' online activities, possibly ignoring other areas of online presence. </a:t>
            </a:r>
          </a:p>
          <a:p>
            <a:pPr marL="0" indent="0">
              <a:lnSpc>
                <a:spcPct val="160000"/>
              </a:lnSpc>
              <a:spcBef>
                <a:spcPts val="0"/>
              </a:spcBef>
              <a:buNone/>
            </a:pPr>
            <a:r>
              <a:rPr lang="en-US" sz="1600" b="1" dirty="0">
                <a:latin typeface="Tahoma" panose="020B0604030504040204" pitchFamily="34" charset="0"/>
                <a:ea typeface="Tahoma" panose="020B0604030504040204" pitchFamily="34" charset="0"/>
                <a:cs typeface="Tahoma" panose="020B0604030504040204" pitchFamily="34" charset="0"/>
              </a:rPr>
              <a:t>Implications: Must consider the meaningfulness of alternative metrics for determining scholarly impact.</a:t>
            </a:r>
          </a:p>
        </p:txBody>
      </p:sp>
      <p:pic>
        <p:nvPicPr>
          <p:cNvPr id="4" name="Picture 3">
            <a:extLst>
              <a:ext uri="{FF2B5EF4-FFF2-40B4-BE49-F238E27FC236}">
                <a16:creationId xmlns:a16="http://schemas.microsoft.com/office/drawing/2014/main" id="{15FDA8BA-5F91-4471-A0C6-AE6556D04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3747" y="4104522"/>
            <a:ext cx="1728730" cy="1728730"/>
          </a:xfrm>
          <a:prstGeom prst="rect">
            <a:avLst/>
          </a:prstGeom>
        </p:spPr>
      </p:pic>
    </p:spTree>
    <p:extLst>
      <p:ext uri="{BB962C8B-B14F-4D97-AF65-F5344CB8AC3E}">
        <p14:creationId xmlns:p14="http://schemas.microsoft.com/office/powerpoint/2010/main" val="236616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5377" y="492106"/>
            <a:ext cx="6954253" cy="1689609"/>
          </a:xfrm>
        </p:spPr>
        <p:txBody>
          <a:bodyPr>
            <a:normAutofit/>
          </a:bodyPr>
          <a:lstStyle/>
          <a:p>
            <a:r>
              <a:rPr lang="en-US" sz="2025" b="1" dirty="0" err="1">
                <a:solidFill>
                  <a:srgbClr val="0070C0"/>
                </a:solidFill>
                <a:latin typeface="Tahoma" panose="020B0604030504040204" pitchFamily="34" charset="0"/>
                <a:ea typeface="Tahoma" panose="020B0604030504040204" pitchFamily="34" charset="0"/>
                <a:cs typeface="Tahoma" panose="020B0604030504040204" pitchFamily="34" charset="0"/>
              </a:rPr>
              <a:t>Veletsianos</a:t>
            </a: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 G., &amp; </a:t>
            </a:r>
            <a:r>
              <a:rPr lang="en-US" sz="2025" b="1" dirty="0" err="1">
                <a:solidFill>
                  <a:srgbClr val="0070C0"/>
                </a:solidFill>
                <a:latin typeface="Tahoma" panose="020B0604030504040204" pitchFamily="34" charset="0"/>
                <a:ea typeface="Tahoma" panose="020B0604030504040204" pitchFamily="34" charset="0"/>
                <a:cs typeface="Tahoma" panose="020B0604030504040204" pitchFamily="34" charset="0"/>
              </a:rPr>
              <a:t>Kimmons</a:t>
            </a: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 R. (2016). Scholars in an increasingly open and digital world: How do education professors and students use Twitter?. The Internet and Higher Education, 30, 1-10.</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6F108FF-783B-4485-BD8D-1AD514685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270" y="2423687"/>
            <a:ext cx="1728729" cy="2164292"/>
          </a:xfrm>
          <a:prstGeom prst="rect">
            <a:avLst/>
          </a:prstGeom>
        </p:spPr>
      </p:pic>
      <p:pic>
        <p:nvPicPr>
          <p:cNvPr id="10" name="Picture 9">
            <a:extLst>
              <a:ext uri="{FF2B5EF4-FFF2-40B4-BE49-F238E27FC236}">
                <a16:creationId xmlns:a16="http://schemas.microsoft.com/office/drawing/2014/main" id="{7F93AAC5-943C-46F9-8B10-7303F5221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77" y="2248191"/>
            <a:ext cx="6254379" cy="3862965"/>
          </a:xfrm>
          <a:prstGeom prst="rect">
            <a:avLst/>
          </a:prstGeom>
        </p:spPr>
      </p:pic>
      <p:pic>
        <p:nvPicPr>
          <p:cNvPr id="6" name="Picture 5">
            <a:extLst>
              <a:ext uri="{FF2B5EF4-FFF2-40B4-BE49-F238E27FC236}">
                <a16:creationId xmlns:a16="http://schemas.microsoft.com/office/drawing/2014/main" id="{D9D82959-4157-4D02-A23F-4F78D41F3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5270" y="4587979"/>
            <a:ext cx="1728730" cy="1728730"/>
          </a:xfrm>
          <a:prstGeom prst="rect">
            <a:avLst/>
          </a:prstGeom>
        </p:spPr>
      </p:pic>
    </p:spTree>
    <p:extLst>
      <p:ext uri="{BB962C8B-B14F-4D97-AF65-F5344CB8AC3E}">
        <p14:creationId xmlns:p14="http://schemas.microsoft.com/office/powerpoint/2010/main" val="2440751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3" y="139566"/>
            <a:ext cx="6954253" cy="1689609"/>
          </a:xfrm>
        </p:spPr>
        <p:txBody>
          <a:bodyPr>
            <a:normAutofit/>
          </a:bodyPr>
          <a:lstStyle/>
          <a:p>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rPr>
              <a:t>Veletsianos</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G. (2017). Toward a generalizable understanding of Twitter and social media use across MOOCs: Who participates on MOOC hashtags and in what ways?. Journal of Computing in Higher Ed., 29(1), 65-80</a:t>
            </a:r>
            <a:endParaRPr lang="en-US" sz="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6F108FF-783B-4485-BD8D-1AD514685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094" y="4012885"/>
            <a:ext cx="1868906" cy="2339788"/>
          </a:xfrm>
          <a:prstGeom prst="rect">
            <a:avLst/>
          </a:prstGeom>
        </p:spPr>
      </p:pic>
      <p:pic>
        <p:nvPicPr>
          <p:cNvPr id="8" name="Picture 7">
            <a:extLst>
              <a:ext uri="{FF2B5EF4-FFF2-40B4-BE49-F238E27FC236}">
                <a16:creationId xmlns:a16="http://schemas.microsoft.com/office/drawing/2014/main" id="{AD252139-2588-4B33-AB5C-6F5433E11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685" y="1797112"/>
            <a:ext cx="4218178" cy="4431547"/>
          </a:xfrm>
          <a:prstGeom prst="rect">
            <a:avLst/>
          </a:prstGeom>
        </p:spPr>
      </p:pic>
    </p:spTree>
    <p:extLst>
      <p:ext uri="{BB962C8B-B14F-4D97-AF65-F5344CB8AC3E}">
        <p14:creationId xmlns:p14="http://schemas.microsoft.com/office/powerpoint/2010/main" val="2665443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3" y="139566"/>
            <a:ext cx="6954253" cy="1689609"/>
          </a:xfrm>
        </p:spPr>
        <p:txBody>
          <a:bodyPr>
            <a:normAutofit/>
          </a:bodyPr>
          <a:lstStyle/>
          <a:p>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rPr>
              <a:t>Veletsianos</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G. (2017). Toward a generalizable understanding of Twitter and social media use across MOOCs: who participates on MOOC hashtags and in what ways?. Journal of Computing in Higher Ed., 29(1), 65-80</a:t>
            </a:r>
            <a:endParaRPr lang="en-US" sz="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6F108FF-783B-4485-BD8D-1AD514685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094" y="4034902"/>
            <a:ext cx="1868906" cy="2339788"/>
          </a:xfrm>
          <a:prstGeom prst="rect">
            <a:avLst/>
          </a:prstGeom>
        </p:spPr>
      </p:pic>
      <p:pic>
        <p:nvPicPr>
          <p:cNvPr id="4" name="Picture 3">
            <a:extLst>
              <a:ext uri="{FF2B5EF4-FFF2-40B4-BE49-F238E27FC236}">
                <a16:creationId xmlns:a16="http://schemas.microsoft.com/office/drawing/2014/main" id="{D18E6D58-F654-49F4-A07A-A0598F748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526" y="1739800"/>
            <a:ext cx="5113237" cy="4590203"/>
          </a:xfrm>
          <a:prstGeom prst="rect">
            <a:avLst/>
          </a:prstGeom>
        </p:spPr>
      </p:pic>
    </p:spTree>
    <p:extLst>
      <p:ext uri="{BB962C8B-B14F-4D97-AF65-F5344CB8AC3E}">
        <p14:creationId xmlns:p14="http://schemas.microsoft.com/office/powerpoint/2010/main" val="909986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8463" y="341523"/>
            <a:ext cx="6993682" cy="1487652"/>
          </a:xfrm>
        </p:spPr>
        <p:txBody>
          <a:bodyPr>
            <a:normAutofit/>
          </a:bodyPr>
          <a:lstStyle/>
          <a:p>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rPr>
              <a:t>Veletsianos</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 G. (2017). Toward a generalizable understanding of Twitter and social media use across MOOCs: who participates on MOOC hashtags and in what ways?. Journal of Computing in Higher Ed., 29(1), 65-80</a:t>
            </a:r>
            <a:endParaRPr lang="en-US" sz="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6F108FF-783B-4485-BD8D-1AD514685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094" y="4001869"/>
            <a:ext cx="1868906" cy="2339788"/>
          </a:xfrm>
          <a:prstGeom prst="rect">
            <a:avLst/>
          </a:prstGeom>
        </p:spPr>
      </p:pic>
      <p:sp>
        <p:nvSpPr>
          <p:cNvPr id="6" name="Content Placeholder 4">
            <a:extLst>
              <a:ext uri="{FF2B5EF4-FFF2-40B4-BE49-F238E27FC236}">
                <a16:creationId xmlns:a16="http://schemas.microsoft.com/office/drawing/2014/main" id="{DF2B8FBD-57F8-4140-899B-F9C72F262C09}"/>
              </a:ext>
            </a:extLst>
          </p:cNvPr>
          <p:cNvSpPr>
            <a:spLocks noGrp="1"/>
          </p:cNvSpPr>
          <p:nvPr>
            <p:ph idx="1"/>
          </p:nvPr>
        </p:nvSpPr>
        <p:spPr>
          <a:xfrm>
            <a:off x="810899" y="1829175"/>
            <a:ext cx="6383115" cy="4334173"/>
          </a:xfrm>
        </p:spPr>
        <p:txBody>
          <a:bodyPr>
            <a:normAutofit fontScale="92500"/>
          </a:bodyPr>
          <a:lstStyle/>
          <a:p>
            <a:pPr>
              <a:lnSpc>
                <a:spcPct val="150000"/>
              </a:lnSpc>
              <a:spcBef>
                <a:spcPts val="0"/>
              </a:spcBef>
            </a:pP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This study provides little evidence to support the claim that social media can increase participation in the context of Twitter as an adjunct to MOOCs. </a:t>
            </a:r>
          </a:p>
          <a:p>
            <a:pPr>
              <a:lnSpc>
                <a:spcPct val="150000"/>
              </a:lnSpc>
              <a:spcBef>
                <a:spcPts val="0"/>
              </a:spcBef>
            </a:pPr>
            <a:r>
              <a:rPr lang="en-US" sz="1600" b="1" dirty="0">
                <a:latin typeface="Tahoma" panose="020B0604030504040204" pitchFamily="34" charset="0"/>
                <a:ea typeface="Tahoma" panose="020B0604030504040204" pitchFamily="34" charset="0"/>
                <a:cs typeface="Tahoma" panose="020B0604030504040204" pitchFamily="34" charset="0"/>
              </a:rPr>
              <a:t>Results show that learners make up only about 45% of users and contribute only about 35% of tweets. The majority of users contribute minimally, and an active minority of users contributes the preponderance of messages. </a:t>
            </a:r>
          </a:p>
          <a:p>
            <a:pPr>
              <a:lnSpc>
                <a:spcPct val="150000"/>
              </a:lnSpc>
              <a:spcBef>
                <a:spcPts val="0"/>
              </a:spcBef>
            </a:pP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Suggests that learners did not find Twitter to be a useful space that provided added value or responded to their needs. </a:t>
            </a:r>
          </a:p>
          <a:p>
            <a:pPr>
              <a:lnSpc>
                <a:spcPct val="150000"/>
              </a:lnSpc>
              <a:spcBef>
                <a:spcPts val="0"/>
              </a:spcBef>
            </a:pPr>
            <a:r>
              <a:rPr lang="en-US" sz="1600" b="1" dirty="0">
                <a:latin typeface="Tahoma" panose="020B0604030504040204" pitchFamily="34" charset="0"/>
                <a:ea typeface="Tahoma" panose="020B0604030504040204" pitchFamily="34" charset="0"/>
                <a:cs typeface="Tahoma" panose="020B0604030504040204" pitchFamily="34" charset="0"/>
              </a:rPr>
              <a:t>Results demonstrate the need for greater intentionality in integrating social media into MOOCs.</a:t>
            </a:r>
          </a:p>
        </p:txBody>
      </p:sp>
    </p:spTree>
    <p:extLst>
      <p:ext uri="{BB962C8B-B14F-4D97-AF65-F5344CB8AC3E}">
        <p14:creationId xmlns:p14="http://schemas.microsoft.com/office/powerpoint/2010/main" val="4056862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7621" y="617621"/>
            <a:ext cx="7897729" cy="1073068"/>
          </a:xfrm>
        </p:spPr>
        <p:txBody>
          <a:bodyPr>
            <a:normAutofit/>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Future Directions</a:t>
            </a:r>
          </a:p>
        </p:txBody>
      </p:sp>
      <p:sp>
        <p:nvSpPr>
          <p:cNvPr id="2" name="Content Placeholder 1"/>
          <p:cNvSpPr>
            <a:spLocks noGrp="1"/>
          </p:cNvSpPr>
          <p:nvPr>
            <p:ph idx="1"/>
          </p:nvPr>
        </p:nvSpPr>
        <p:spPr>
          <a:xfrm>
            <a:off x="881838" y="1640713"/>
            <a:ext cx="7446914" cy="3878738"/>
          </a:xfrm>
        </p:spPr>
        <p:txBody>
          <a:bodyPr>
            <a:normAutofit fontScale="92500" lnSpcReduction="20000"/>
          </a:bodyPr>
          <a:lstStyle/>
          <a:p>
            <a:pPr>
              <a:lnSpc>
                <a:spcPct val="120000"/>
              </a:lnSpc>
              <a:spcBef>
                <a:spcPts val="0"/>
              </a:spcBef>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Limited research still exists on the use of social media like Facebook as an online learning platform.</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Cross-cultural comparison research might indicate how social media impact learning in different cultures and various regions of the world.</a:t>
            </a:r>
          </a:p>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Research could examine whether and in what ways MOOC users’ participation may vary across disciplines and across social media (</a:t>
            </a:r>
            <a:r>
              <a:rPr lang="en-US" b="1" dirty="0" err="1">
                <a:latin typeface="Tahoma" panose="020B0604030504040204" pitchFamily="34" charset="0"/>
                <a:ea typeface="Tahoma" panose="020B0604030504040204" pitchFamily="34" charset="0"/>
                <a:cs typeface="Tahoma" panose="020B0604030504040204" pitchFamily="34" charset="0"/>
              </a:rPr>
              <a:t>Veletsianos</a:t>
            </a:r>
            <a:r>
              <a:rPr lang="en-US" b="1" dirty="0">
                <a:latin typeface="Tahoma" panose="020B0604030504040204" pitchFamily="34" charset="0"/>
                <a:ea typeface="Tahoma" panose="020B0604030504040204" pitchFamily="34" charset="0"/>
                <a:cs typeface="Tahoma" panose="020B0604030504040204" pitchFamily="34" charset="0"/>
              </a:rPr>
              <a:t>, 2017).</a:t>
            </a:r>
          </a:p>
          <a:p>
            <a:pPr>
              <a:lnSpc>
                <a:spcPct val="120000"/>
              </a:lnSpc>
              <a:spcBef>
                <a:spcPts val="0"/>
              </a:spcBef>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It would be of considerable interest for future studies to assess which aspects of the learning process can be improved by Twitter and social media more generally (Evans, 2014).</a:t>
            </a:r>
          </a:p>
        </p:txBody>
      </p:sp>
      <p:pic>
        <p:nvPicPr>
          <p:cNvPr id="5" name="Picture 4">
            <a:extLst>
              <a:ext uri="{FF2B5EF4-FFF2-40B4-BE49-F238E27FC236}">
                <a16:creationId xmlns:a16="http://schemas.microsoft.com/office/drawing/2014/main" id="{724104E2-C922-4F36-966D-4877A2044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183" y="4929827"/>
            <a:ext cx="1839817" cy="1379863"/>
          </a:xfrm>
          <a:prstGeom prst="rect">
            <a:avLst/>
          </a:prstGeom>
        </p:spPr>
      </p:pic>
    </p:spTree>
    <p:extLst>
      <p:ext uri="{BB962C8B-B14F-4D97-AF65-F5344CB8AC3E}">
        <p14:creationId xmlns:p14="http://schemas.microsoft.com/office/powerpoint/2010/main" val="1057104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7619" y="463384"/>
            <a:ext cx="7897729" cy="1073068"/>
          </a:xfrm>
        </p:spPr>
        <p:txBody>
          <a:bodyPr>
            <a:normAutofit/>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Future Directions </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(Fei Gao, June 15, 2018)</a:t>
            </a:r>
            <a:endPar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802102" y="1536452"/>
            <a:ext cx="7528761" cy="4351338"/>
          </a:xfrm>
        </p:spPr>
        <p:txBody>
          <a:bodyPr>
            <a:normAutofit lnSpcReduction="10000"/>
          </a:bodyPr>
          <a:lstStyle/>
          <a:p>
            <a:r>
              <a:rPr lang="en-US" b="1" dirty="0">
                <a:latin typeface="Tahoma" panose="020B0604030504040204" pitchFamily="34" charset="0"/>
                <a:ea typeface="Tahoma" panose="020B0604030504040204" pitchFamily="34" charset="0"/>
                <a:cs typeface="Tahoma" panose="020B0604030504040204" pitchFamily="34" charset="0"/>
              </a:rPr>
              <a:t>How to provide guidance or structures in social media-based learning environments to support community building and knowledge co-construction.</a:t>
            </a:r>
          </a:p>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How to encourage participants use social media for sustained engagement.</a:t>
            </a:r>
          </a:p>
          <a:p>
            <a:r>
              <a:rPr lang="en-US" b="1" dirty="0">
                <a:latin typeface="Tahoma" panose="020B0604030504040204" pitchFamily="34" charset="0"/>
                <a:ea typeface="Tahoma" panose="020B0604030504040204" pitchFamily="34" charset="0"/>
                <a:cs typeface="Tahoma" panose="020B0604030504040204" pitchFamily="34" charset="0"/>
              </a:rPr>
              <a:t>How to effectively combine informal learning with social media with other forms of formal learning.</a:t>
            </a:r>
          </a:p>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How to develop automatic grouping mechanism to form groups/communities.</a:t>
            </a:r>
          </a:p>
          <a:p>
            <a:r>
              <a:rPr lang="en-US" b="1" dirty="0">
                <a:latin typeface="Tahoma" panose="020B0604030504040204" pitchFamily="34" charset="0"/>
                <a:ea typeface="Tahoma" panose="020B0604030504040204" pitchFamily="34" charset="0"/>
                <a:cs typeface="Tahoma" panose="020B0604030504040204" pitchFamily="34" charset="0"/>
              </a:rPr>
              <a:t>Automate analysis of online discourse to understand the individual or group processes of meaning-making or knowledge building.</a:t>
            </a:r>
          </a:p>
          <a:p>
            <a:r>
              <a:rPr lang="en-US" b="1" dirty="0">
                <a:latin typeface="Tahoma" panose="020B0604030504040204" pitchFamily="34" charset="0"/>
                <a:ea typeface="Tahoma" panose="020B0604030504040204" pitchFamily="34" charset="0"/>
                <a:cs typeface="Tahoma" panose="020B0604030504040204" pitchFamily="34" charset="0"/>
              </a:rPr>
              <a:t>Need for social media and AI for just-in-time training/learning.</a:t>
            </a:r>
          </a:p>
        </p:txBody>
      </p:sp>
      <p:pic>
        <p:nvPicPr>
          <p:cNvPr id="5" name="Picture 4">
            <a:extLst>
              <a:ext uri="{FF2B5EF4-FFF2-40B4-BE49-F238E27FC236}">
                <a16:creationId xmlns:a16="http://schemas.microsoft.com/office/drawing/2014/main" id="{724104E2-C922-4F36-966D-4877A2044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183" y="4951860"/>
            <a:ext cx="1839817" cy="1379863"/>
          </a:xfrm>
          <a:prstGeom prst="rect">
            <a:avLst/>
          </a:prstGeom>
        </p:spPr>
      </p:pic>
    </p:spTree>
    <p:extLst>
      <p:ext uri="{BB962C8B-B14F-4D97-AF65-F5344CB8AC3E}">
        <p14:creationId xmlns:p14="http://schemas.microsoft.com/office/powerpoint/2010/main" val="3793353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s://european-hrd-circle.org/wp-content/uploads/2017/05/thank-you.jpg">
            <a:extLst>
              <a:ext uri="{FF2B5EF4-FFF2-40B4-BE49-F238E27FC236}">
                <a16:creationId xmlns:a16="http://schemas.microsoft.com/office/drawing/2014/main" id="{EC8E19E7-63E6-469B-91E6-D7BD387AD9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80" y="125407"/>
            <a:ext cx="4534367" cy="28217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45096E8-37A6-4D0F-A702-3BA8B38A92ED}"/>
              </a:ext>
            </a:extLst>
          </p:cNvPr>
          <p:cNvSpPr/>
          <p:nvPr/>
        </p:nvSpPr>
        <p:spPr>
          <a:xfrm>
            <a:off x="1164541" y="3331004"/>
            <a:ext cx="7300546" cy="2262158"/>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Curtis J. Bonk, IU, cjbonk@</a:t>
            </a:r>
            <a:r>
              <a:rPr kumimoji="0" lang="id-ID"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ndiana.edu</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Meina Zhu, IU, </a:t>
            </a:r>
            <a:r>
              <a:rPr kumimoji="0" lang="en-US"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meinzhu@i</a:t>
            </a:r>
            <a:r>
              <a:rPr kumimoji="0" lang="id-ID"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a:t>
            </a:r>
            <a:r>
              <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edu</a:t>
            </a:r>
            <a:endPar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Slides and Proceedings Paper at TrainingShare.com</a:t>
            </a: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http://www.trainingshare.com</a:t>
            </a: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(go to “Archived Talks”) </a:t>
            </a:r>
            <a:endParaRPr kumimoji="0" lang="en-US" sz="1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lvl="0">
              <a:lnSpc>
                <a:spcPct val="150000"/>
              </a:lnSpc>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hlinkClick r:id="rId4"/>
              </a:rPr>
              <a:t>http://curtbonk.com/Syllabus_R678_Spring_of_2018.htm</a:t>
            </a: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kumimoji="0" lang="en-US"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D2F5375-D239-4FAF-8712-1E0B4CCB8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5220" y="0"/>
            <a:ext cx="4516916" cy="3005803"/>
          </a:xfrm>
          <a:prstGeom prst="rect">
            <a:avLst/>
          </a:prstGeom>
        </p:spPr>
      </p:pic>
    </p:spTree>
    <p:extLst>
      <p:ext uri="{BB962C8B-B14F-4D97-AF65-F5344CB8AC3E}">
        <p14:creationId xmlns:p14="http://schemas.microsoft.com/office/powerpoint/2010/main" val="2230385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itle 1"/>
          <p:cNvSpPr>
            <a:spLocks noGrp="1"/>
          </p:cNvSpPr>
          <p:nvPr>
            <p:ph type="title"/>
          </p:nvPr>
        </p:nvSpPr>
        <p:spPr>
          <a:xfrm>
            <a:off x="672029" y="793860"/>
            <a:ext cx="7700790" cy="1771650"/>
          </a:xfrm>
        </p:spPr>
        <p:txBody>
          <a:bodyPr rtlCol="0">
            <a:normAutofit fontScale="90000"/>
          </a:bodyPr>
          <a:lstStyle/>
          <a:p>
            <a:pPr eaLnBrk="1" hangingPunct="1">
              <a:defRPr/>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Jan 17, May 14, and June 15, 2018</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Poll #5: How many of you have a Twitter Account?</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Aaron Doering, Chasing Seals, TEDx</a:t>
            </a:r>
            <a:br>
              <a:rPr lang="en-US" sz="27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 </a:t>
            </a:r>
            <a:r>
              <a:rPr lang="en-US" sz="1200" b="1" dirty="0">
                <a:latin typeface="Tahoma" panose="020B0604030504040204" pitchFamily="34" charset="0"/>
                <a:ea typeface="Tahoma" panose="020B0604030504040204" pitchFamily="34" charset="0"/>
                <a:cs typeface="Tahoma" panose="020B0604030504040204" pitchFamily="34" charset="0"/>
                <a:hlinkClick r:id="rId2"/>
              </a:rPr>
              <a:t>http://chasingseals.com/</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3"/>
              </a:rPr>
              <a:t>https://twitter.com/chasingseals</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4"/>
              </a:rPr>
              <a:t>https://www.nytimes.com/interactive/2018/05/14/climate/arctic-sea-ice.html</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altLang="en-US" sz="1200" b="1" dirty="0">
              <a:latin typeface="Tahoma" panose="020B0604030504040204" pitchFamily="34" charset="0"/>
              <a:cs typeface="Tahoma" panose="020B0604030504040204" pitchFamily="34" charset="0"/>
            </a:endParaRPr>
          </a:p>
        </p:txBody>
      </p:sp>
      <p:pic>
        <p:nvPicPr>
          <p:cNvPr id="1027075" name="Picture 2"/>
          <p:cNvPicPr>
            <a:picLocks noChangeAspect="1" noChangeArrowheads="1"/>
          </p:cNvPicPr>
          <p:nvPr/>
        </p:nvPicPr>
        <p:blipFill>
          <a:blip r:embed="rId5">
            <a:extLst>
              <a:ext uri="{28A0092B-C50C-407E-A947-70E740481C1C}">
                <a14:useLocalDpi xmlns:a14="http://schemas.microsoft.com/office/drawing/2010/main" val="0"/>
              </a:ext>
            </a:extLst>
          </a:blip>
          <a:srcRect l="19524" t="18039" r="20476" b="9019"/>
          <a:stretch>
            <a:fillRect/>
          </a:stretch>
        </p:blipFill>
        <p:spPr bwMode="auto">
          <a:xfrm>
            <a:off x="1117997" y="2963635"/>
            <a:ext cx="4114800" cy="303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0652" y="3307325"/>
            <a:ext cx="3013445" cy="2072149"/>
          </a:xfrm>
          <a:prstGeom prst="rect">
            <a:avLst/>
          </a:prstGeom>
        </p:spPr>
      </p:pic>
      <p:pic>
        <p:nvPicPr>
          <p:cNvPr id="5" name="Picture 4"/>
          <p:cNvPicPr>
            <a:picLocks noChangeAspect="1"/>
          </p:cNvPicPr>
          <p:nvPr/>
        </p:nvPicPr>
        <p:blipFill rotWithShape="1">
          <a:blip r:embed="rId7"/>
          <a:srcRect l="1505" t="17006" r="27783" b="1877"/>
          <a:stretch/>
        </p:blipFill>
        <p:spPr>
          <a:xfrm>
            <a:off x="5196187" y="3425594"/>
            <a:ext cx="2841397" cy="2841397"/>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2797" y="3600450"/>
            <a:ext cx="1114425" cy="742950"/>
          </a:xfrm>
          <a:prstGeom prst="rect">
            <a:avLst/>
          </a:prstGeom>
        </p:spPr>
      </p:pic>
      <p:pic>
        <p:nvPicPr>
          <p:cNvPr id="10" name="Picture 9">
            <a:extLst>
              <a:ext uri="{FF2B5EF4-FFF2-40B4-BE49-F238E27FC236}">
                <a16:creationId xmlns:a16="http://schemas.microsoft.com/office/drawing/2014/main" id="{7FD04CA4-1D47-479D-98D1-DF195D0A55C9}"/>
              </a:ext>
            </a:extLst>
          </p:cNvPr>
          <p:cNvPicPr>
            <a:picLocks noChangeAspect="1"/>
          </p:cNvPicPr>
          <p:nvPr/>
        </p:nvPicPr>
        <p:blipFill rotWithShape="1">
          <a:blip r:embed="rId9"/>
          <a:srcRect l="7671" t="22029" r="8036" b="7536"/>
          <a:stretch/>
        </p:blipFill>
        <p:spPr>
          <a:xfrm>
            <a:off x="196731" y="3002808"/>
            <a:ext cx="4958050" cy="2611459"/>
          </a:xfrm>
          <a:prstGeom prst="rect">
            <a:avLst/>
          </a:prstGeom>
        </p:spPr>
      </p:pic>
      <p:pic>
        <p:nvPicPr>
          <p:cNvPr id="11" name="Picture 10">
            <a:extLst>
              <a:ext uri="{FF2B5EF4-FFF2-40B4-BE49-F238E27FC236}">
                <a16:creationId xmlns:a16="http://schemas.microsoft.com/office/drawing/2014/main" id="{A296FF12-D437-47F8-8CB0-A4BAA290CDC7}"/>
              </a:ext>
            </a:extLst>
          </p:cNvPr>
          <p:cNvPicPr>
            <a:picLocks noChangeAspect="1"/>
          </p:cNvPicPr>
          <p:nvPr/>
        </p:nvPicPr>
        <p:blipFill rotWithShape="1">
          <a:blip r:embed="rId10"/>
          <a:srcRect l="7671" t="22222" r="8036" b="7513"/>
          <a:stretch/>
        </p:blipFill>
        <p:spPr>
          <a:xfrm>
            <a:off x="79137" y="3137166"/>
            <a:ext cx="5077472" cy="2667866"/>
          </a:xfrm>
          <a:prstGeom prst="rect">
            <a:avLst/>
          </a:prstGeom>
        </p:spPr>
      </p:pic>
      <p:pic>
        <p:nvPicPr>
          <p:cNvPr id="16" name="Picture 15">
            <a:extLst>
              <a:ext uri="{FF2B5EF4-FFF2-40B4-BE49-F238E27FC236}">
                <a16:creationId xmlns:a16="http://schemas.microsoft.com/office/drawing/2014/main" id="{4F12566F-4DB0-44D4-AB06-A1037F2B95BA}"/>
              </a:ext>
            </a:extLst>
          </p:cNvPr>
          <p:cNvPicPr>
            <a:picLocks noChangeAspect="1"/>
          </p:cNvPicPr>
          <p:nvPr/>
        </p:nvPicPr>
        <p:blipFill rotWithShape="1">
          <a:blip r:embed="rId11"/>
          <a:srcRect l="33398" t="41714" r="35059" b="27902"/>
          <a:stretch/>
        </p:blipFill>
        <p:spPr>
          <a:xfrm>
            <a:off x="118715" y="3200401"/>
            <a:ext cx="4901937" cy="2976437"/>
          </a:xfrm>
          <a:prstGeom prst="rect">
            <a:avLst/>
          </a:prstGeom>
        </p:spPr>
      </p:pic>
      <p:pic>
        <p:nvPicPr>
          <p:cNvPr id="12" name="Picture 11">
            <a:extLst>
              <a:ext uri="{FF2B5EF4-FFF2-40B4-BE49-F238E27FC236}">
                <a16:creationId xmlns:a16="http://schemas.microsoft.com/office/drawing/2014/main" id="{85E8FAA1-C9B4-4FF4-8495-1CDA396C1778}"/>
              </a:ext>
            </a:extLst>
          </p:cNvPr>
          <p:cNvPicPr>
            <a:picLocks noChangeAspect="1"/>
          </p:cNvPicPr>
          <p:nvPr/>
        </p:nvPicPr>
        <p:blipFill rotWithShape="1">
          <a:blip r:embed="rId12"/>
          <a:srcRect l="32500" t="23142" r="33333" b="14189"/>
          <a:stretch/>
        </p:blipFill>
        <p:spPr>
          <a:xfrm>
            <a:off x="0" y="3135217"/>
            <a:ext cx="3962400" cy="3382538"/>
          </a:xfrm>
          <a:prstGeom prst="rect">
            <a:avLst/>
          </a:prstGeom>
        </p:spPr>
      </p:pic>
      <p:pic>
        <p:nvPicPr>
          <p:cNvPr id="13" name="Picture 12">
            <a:extLst>
              <a:ext uri="{FF2B5EF4-FFF2-40B4-BE49-F238E27FC236}">
                <a16:creationId xmlns:a16="http://schemas.microsoft.com/office/drawing/2014/main" id="{4D56C843-908E-4454-AD66-AB98284EBADE}"/>
              </a:ext>
            </a:extLst>
          </p:cNvPr>
          <p:cNvPicPr>
            <a:picLocks noChangeAspect="1"/>
          </p:cNvPicPr>
          <p:nvPr/>
        </p:nvPicPr>
        <p:blipFill rotWithShape="1">
          <a:blip r:embed="rId13"/>
          <a:srcRect l="35833" t="39258" r="33333" b="19560"/>
          <a:stretch/>
        </p:blipFill>
        <p:spPr>
          <a:xfrm>
            <a:off x="3657600" y="3400165"/>
            <a:ext cx="5562600" cy="3457835"/>
          </a:xfrm>
          <a:prstGeom prst="rect">
            <a:avLst/>
          </a:prstGeom>
        </p:spPr>
      </p:pic>
      <p:pic>
        <p:nvPicPr>
          <p:cNvPr id="3" name="Picture 2">
            <a:extLst>
              <a:ext uri="{FF2B5EF4-FFF2-40B4-BE49-F238E27FC236}">
                <a16:creationId xmlns:a16="http://schemas.microsoft.com/office/drawing/2014/main" id="{C58B04EF-CBA9-4E63-884E-F1E6E4017C30}"/>
              </a:ext>
            </a:extLst>
          </p:cNvPr>
          <p:cNvPicPr>
            <a:picLocks noChangeAspect="1"/>
          </p:cNvPicPr>
          <p:nvPr/>
        </p:nvPicPr>
        <p:blipFill rotWithShape="1">
          <a:blip r:embed="rId14"/>
          <a:srcRect l="22529" t="12089" r="9156" b="16910"/>
          <a:stretch/>
        </p:blipFill>
        <p:spPr>
          <a:xfrm>
            <a:off x="67905" y="3284717"/>
            <a:ext cx="6434098" cy="3426939"/>
          </a:xfrm>
          <a:prstGeom prst="rect">
            <a:avLst/>
          </a:prstGeom>
        </p:spPr>
      </p:pic>
      <p:pic>
        <p:nvPicPr>
          <p:cNvPr id="4" name="Picture 3">
            <a:extLst>
              <a:ext uri="{FF2B5EF4-FFF2-40B4-BE49-F238E27FC236}">
                <a16:creationId xmlns:a16="http://schemas.microsoft.com/office/drawing/2014/main" id="{497779F4-F167-4480-A5EE-E07008D1A356}"/>
              </a:ext>
            </a:extLst>
          </p:cNvPr>
          <p:cNvPicPr>
            <a:picLocks noChangeAspect="1"/>
          </p:cNvPicPr>
          <p:nvPr/>
        </p:nvPicPr>
        <p:blipFill rotWithShape="1">
          <a:blip r:embed="rId15"/>
          <a:srcRect l="40843" t="17026" r="27108" b="-705"/>
          <a:stretch/>
        </p:blipFill>
        <p:spPr>
          <a:xfrm>
            <a:off x="6213033" y="2963635"/>
            <a:ext cx="2930487" cy="3921148"/>
          </a:xfrm>
          <a:prstGeom prst="rect">
            <a:avLst/>
          </a:prstGeom>
        </p:spPr>
      </p:pic>
    </p:spTree>
    <p:extLst>
      <p:ext uri="{BB962C8B-B14F-4D97-AF65-F5344CB8AC3E}">
        <p14:creationId xmlns:p14="http://schemas.microsoft.com/office/powerpoint/2010/main" val="147639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par>
                                <p:cTn id="31" presetID="9"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dissolv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dissolv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63682"/>
            <a:ext cx="8115301" cy="2447342"/>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June 15, 2018</a:t>
            </a:r>
            <a:b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Poll #6: How many of you subscribe to a Twitter account?</a:t>
            </a:r>
            <a:b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Poll #7: How about this Twitter account?</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4"/>
              </a:rPr>
              <a:t>https://twitter.com/realDonaldTrump</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dirty="0">
                <a:latin typeface="Tahoma" panose="020B0604030504040204" pitchFamily="34" charset="0"/>
                <a:ea typeface="Tahoma" panose="020B0604030504040204" pitchFamily="34" charset="0"/>
                <a:cs typeface="Tahoma" panose="020B0604030504040204" pitchFamily="34" charset="0"/>
              </a:rPr>
              <a:t>8 second snippet:</a:t>
            </a:r>
            <a:br>
              <a:rPr lang="en-US" sz="1000" dirty="0">
                <a:latin typeface="Tahoma" panose="020B0604030504040204" pitchFamily="34" charset="0"/>
                <a:ea typeface="Tahoma" panose="020B0604030504040204" pitchFamily="34" charset="0"/>
                <a:cs typeface="Tahoma" panose="020B0604030504040204" pitchFamily="34" charset="0"/>
              </a:rPr>
            </a:br>
            <a:r>
              <a:rPr lang="en-US" sz="1000" dirty="0">
                <a:latin typeface="Tahoma" panose="020B0604030504040204" pitchFamily="34" charset="0"/>
                <a:ea typeface="Tahoma" panose="020B0604030504040204" pitchFamily="34" charset="0"/>
                <a:cs typeface="Tahoma" panose="020B0604030504040204" pitchFamily="34" charset="0"/>
              </a:rPr>
              <a:t>HTML Video #4:  </a:t>
            </a:r>
            <a:r>
              <a:rPr lang="en-US" sz="1000" u="sng" dirty="0">
                <a:latin typeface="Tahoma" panose="020B0604030504040204" pitchFamily="34" charset="0"/>
                <a:ea typeface="Tahoma" panose="020B0604030504040204" pitchFamily="34" charset="0"/>
                <a:cs typeface="Tahoma" panose="020B0604030504040204" pitchFamily="34" charset="0"/>
                <a:hlinkClick r:id="rId5"/>
              </a:rPr>
              <a:t>http://curtbonk.com/fake-news-4.html</a:t>
            </a:r>
            <a:br>
              <a:rPr lang="en-US" sz="1000" dirty="0">
                <a:latin typeface="Tahoma" panose="020B0604030504040204" pitchFamily="34" charset="0"/>
                <a:ea typeface="Tahoma" panose="020B0604030504040204" pitchFamily="34" charset="0"/>
                <a:cs typeface="Tahoma" panose="020B0604030504040204" pitchFamily="34" charset="0"/>
              </a:rPr>
            </a:br>
            <a:r>
              <a:rPr lang="en-US" sz="1000" dirty="0">
                <a:latin typeface="Tahoma" panose="020B0604030504040204" pitchFamily="34" charset="0"/>
                <a:ea typeface="Tahoma" panose="020B0604030504040204" pitchFamily="34" charset="0"/>
                <a:cs typeface="Tahoma" panose="020B0604030504040204" pitchFamily="34" charset="0"/>
              </a:rPr>
              <a:t>HTML Audio #4: </a:t>
            </a:r>
            <a:r>
              <a:rPr lang="en-US" sz="1000" u="sng" dirty="0">
                <a:latin typeface="Tahoma" panose="020B0604030504040204" pitchFamily="34" charset="0"/>
                <a:ea typeface="Tahoma" panose="020B0604030504040204" pitchFamily="34" charset="0"/>
                <a:cs typeface="Tahoma" panose="020B0604030504040204" pitchFamily="34" charset="0"/>
                <a:hlinkClick r:id="rId6"/>
              </a:rPr>
              <a:t>http://curtbonk.com/fake-news-audio-4.html</a:t>
            </a:r>
            <a:r>
              <a:rPr lang="en-US" sz="1000" dirty="0">
                <a:latin typeface="Tahoma" panose="020B0604030504040204" pitchFamily="34" charset="0"/>
                <a:ea typeface="Tahoma" panose="020B0604030504040204" pitchFamily="34" charset="0"/>
                <a:cs typeface="Tahoma" panose="020B0604030504040204" pitchFamily="34" charset="0"/>
              </a:rPr>
              <a:t> </a:t>
            </a:r>
            <a:br>
              <a:rPr lang="en-US" sz="1000" dirty="0">
                <a:latin typeface="Tahoma" panose="020B0604030504040204" pitchFamily="34" charset="0"/>
                <a:ea typeface="Tahoma" panose="020B0604030504040204" pitchFamily="34" charset="0"/>
                <a:cs typeface="Tahoma" panose="020B0604030504040204" pitchFamily="34" charset="0"/>
              </a:rPr>
            </a:br>
            <a:r>
              <a:rPr lang="en-US" sz="1000" dirty="0">
                <a:latin typeface="Tahoma" panose="020B0604030504040204" pitchFamily="34" charset="0"/>
                <a:ea typeface="Tahoma" panose="020B0604030504040204" pitchFamily="34" charset="0"/>
                <a:cs typeface="Tahoma" panose="020B0604030504040204" pitchFamily="34" charset="0"/>
              </a:rPr>
              <a:t>7 second snippet:</a:t>
            </a:r>
            <a:br>
              <a:rPr lang="en-US" sz="1000" dirty="0">
                <a:latin typeface="Tahoma" panose="020B0604030504040204" pitchFamily="34" charset="0"/>
                <a:ea typeface="Tahoma" panose="020B0604030504040204" pitchFamily="34" charset="0"/>
                <a:cs typeface="Tahoma" panose="020B0604030504040204" pitchFamily="34" charset="0"/>
              </a:rPr>
            </a:br>
            <a:r>
              <a:rPr lang="en-US" sz="1000" dirty="0">
                <a:latin typeface="Tahoma" panose="020B0604030504040204" pitchFamily="34" charset="0"/>
                <a:ea typeface="Tahoma" panose="020B0604030504040204" pitchFamily="34" charset="0"/>
                <a:cs typeface="Tahoma" panose="020B0604030504040204" pitchFamily="34" charset="0"/>
              </a:rPr>
              <a:t>HTML Video #5:   </a:t>
            </a:r>
            <a:r>
              <a:rPr lang="en-US" sz="1000" u="sng" dirty="0">
                <a:latin typeface="Tahoma" panose="020B0604030504040204" pitchFamily="34" charset="0"/>
                <a:ea typeface="Tahoma" panose="020B0604030504040204" pitchFamily="34" charset="0"/>
                <a:cs typeface="Tahoma" panose="020B0604030504040204" pitchFamily="34" charset="0"/>
                <a:hlinkClick r:id="rId7"/>
              </a:rPr>
              <a:t>http://curtbonk.com/fake-news-5.html</a:t>
            </a:r>
            <a:br>
              <a:rPr lang="en-US" sz="1000" dirty="0">
                <a:latin typeface="Tahoma" panose="020B0604030504040204" pitchFamily="34" charset="0"/>
                <a:ea typeface="Tahoma" panose="020B0604030504040204" pitchFamily="34" charset="0"/>
                <a:cs typeface="Tahoma" panose="020B0604030504040204" pitchFamily="34" charset="0"/>
              </a:rPr>
            </a:br>
            <a:r>
              <a:rPr lang="en-US" sz="1000" dirty="0">
                <a:latin typeface="Tahoma" panose="020B0604030504040204" pitchFamily="34" charset="0"/>
                <a:ea typeface="Tahoma" panose="020B0604030504040204" pitchFamily="34" charset="0"/>
                <a:cs typeface="Tahoma" panose="020B0604030504040204" pitchFamily="34" charset="0"/>
              </a:rPr>
              <a:t>HTML Audio #5:  </a:t>
            </a:r>
            <a:r>
              <a:rPr lang="en-US" sz="1000" u="sng" dirty="0">
                <a:latin typeface="Tahoma" panose="020B0604030504040204" pitchFamily="34" charset="0"/>
                <a:ea typeface="Tahoma" panose="020B0604030504040204" pitchFamily="34" charset="0"/>
                <a:cs typeface="Tahoma" panose="020B0604030504040204" pitchFamily="34" charset="0"/>
                <a:hlinkClick r:id="rId8"/>
              </a:rPr>
              <a:t>http://curtbonk.com/fake-news-audio-5.html</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14C07D6D-4795-4F03-9FB4-CEA4EA337473}"/>
              </a:ext>
            </a:extLst>
          </p:cNvPr>
          <p:cNvPicPr>
            <a:picLocks noChangeAspect="1"/>
          </p:cNvPicPr>
          <p:nvPr/>
        </p:nvPicPr>
        <p:blipFill rotWithShape="1">
          <a:blip r:embed="rId9"/>
          <a:srcRect l="13855" t="9862" r="1084" b="3393"/>
          <a:stretch/>
        </p:blipFill>
        <p:spPr>
          <a:xfrm>
            <a:off x="0" y="2836688"/>
            <a:ext cx="5964382" cy="4021312"/>
          </a:xfrm>
          <a:prstGeom prst="rect">
            <a:avLst/>
          </a:prstGeom>
        </p:spPr>
      </p:pic>
      <p:pic>
        <p:nvPicPr>
          <p:cNvPr id="24" name="Picture 23">
            <a:extLst>
              <a:ext uri="{FF2B5EF4-FFF2-40B4-BE49-F238E27FC236}">
                <a16:creationId xmlns:a16="http://schemas.microsoft.com/office/drawing/2014/main" id="{0B974AF4-252F-4B9E-A0F4-0F7B8A70C8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7281" y="4895172"/>
            <a:ext cx="2836719" cy="1885046"/>
          </a:xfrm>
          <a:prstGeom prst="rect">
            <a:avLst/>
          </a:prstGeom>
        </p:spPr>
      </p:pic>
      <p:pic>
        <p:nvPicPr>
          <p:cNvPr id="25" name="Picture 24">
            <a:extLst>
              <a:ext uri="{FF2B5EF4-FFF2-40B4-BE49-F238E27FC236}">
                <a16:creationId xmlns:a16="http://schemas.microsoft.com/office/drawing/2014/main" id="{6BCF3842-898E-4B4C-99FC-6AAC901368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394" y="2998208"/>
            <a:ext cx="6735088" cy="3782011"/>
          </a:xfrm>
          <a:prstGeom prst="rect">
            <a:avLst/>
          </a:prstGeom>
        </p:spPr>
      </p:pic>
      <p:pic>
        <p:nvPicPr>
          <p:cNvPr id="26" name="Picture 25">
            <a:extLst>
              <a:ext uri="{FF2B5EF4-FFF2-40B4-BE49-F238E27FC236}">
                <a16:creationId xmlns:a16="http://schemas.microsoft.com/office/drawing/2014/main" id="{B02B238B-B99A-4216-A837-DCE71D0CB9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79399" y="2888805"/>
            <a:ext cx="3008047" cy="2006367"/>
          </a:xfrm>
          <a:prstGeom prst="rect">
            <a:avLst/>
          </a:prstGeom>
        </p:spPr>
      </p:pic>
    </p:spTree>
    <p:extLst>
      <p:ext uri="{BB962C8B-B14F-4D97-AF65-F5344CB8AC3E}">
        <p14:creationId xmlns:p14="http://schemas.microsoft.com/office/powerpoint/2010/main" val="75789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7-sec-Fake-News.wav"/>
                                        </p:tgtEl>
                                      </p:cMediaNode>
                                    </p:audio>
                                  </p:subTnLst>
                                </p:cTn>
                              </p:par>
                              <p:par>
                                <p:cTn id="8" presetID="9"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500"/>
                                        <p:tgtEl>
                                          <p:spTgt spid="25"/>
                                        </p:tgtEl>
                                      </p:cBhvr>
                                    </p:animEffect>
                                  </p:childTnLst>
                                </p:cTn>
                              </p:par>
                              <p:par>
                                <p:cTn id="16" presetID="9"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subTnLst>
                                    <p:audio>
                                      <p:cMediaNode>
                                        <p:cTn display="0" masterRel="sameClick">
                                          <p:stCondLst>
                                            <p:cond evt="begin" delay="0">
                                              <p:tn val="16"/>
                                            </p:cond>
                                          </p:stCondLst>
                                          <p:endCondLst>
                                            <p:cond evt="onStopAudio" delay="0">
                                              <p:tgtEl>
                                                <p:sldTgt/>
                                              </p:tgtEl>
                                            </p:cond>
                                          </p:endCondLst>
                                        </p:cTn>
                                        <p:tgtEl>
                                          <p:sndTgt r:embed="rId3" name="8-sec-Fake-New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188"/>
            <a:ext cx="7848600" cy="201727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30, 2018</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Poll #8: Have you heard of </a:t>
            </a:r>
            <a:r>
              <a:rPr lang="en-US" sz="3000" b="1" dirty="0" err="1">
                <a:solidFill>
                  <a:srgbClr val="0070C0"/>
                </a:solidFill>
                <a:latin typeface="Tahoma" panose="020B0604030504040204" pitchFamily="34" charset="0"/>
                <a:ea typeface="Tahoma" panose="020B0604030504040204" pitchFamily="34" charset="0"/>
                <a:cs typeface="Tahoma" panose="020B0604030504040204" pitchFamily="34" charset="0"/>
              </a:rPr>
              <a:t>Hoaxy</a:t>
            </a: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a:t>
            </a:r>
            <a:br>
              <a:rPr lang="en-US" sz="2000" b="1" dirty="0">
                <a:latin typeface="Tahoma" panose="020B0604030504040204" pitchFamily="34" charset="0"/>
                <a:ea typeface="Tahoma" panose="020B0604030504040204" pitchFamily="34" charset="0"/>
                <a:cs typeface="Tahoma" panose="020B0604030504040204" pitchFamily="34" charset="0"/>
              </a:rPr>
            </a:br>
            <a:br>
              <a:rPr lang="en-US" sz="2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https://hoaxy.iuni.iu.edu/</a:t>
            </a:r>
            <a:r>
              <a:rPr lang="en-US" sz="1400" b="1" dirty="0">
                <a:latin typeface="Tahoma" panose="020B0604030504040204" pitchFamily="34" charset="0"/>
                <a:ea typeface="Tahoma" panose="020B0604030504040204" pitchFamily="34" charset="0"/>
                <a:cs typeface="Tahoma" panose="020B0604030504040204" pitchFamily="34" charset="0"/>
              </a:rPr>
              <a:t>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3"/>
              </a:rPr>
              <a:t>https://twitter.com/iubloomington/status/1001825139284172801?lang=en</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4"/>
              </a:rPr>
              <a:t>https://twitter.com/iubloomington/status/998651640948428801?lang=en</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30C2989-FC73-4F5B-956B-0EDD99BBB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562" y="2655065"/>
            <a:ext cx="5898857" cy="4202935"/>
          </a:xfrm>
          <a:prstGeom prst="rect">
            <a:avLst/>
          </a:prstGeom>
        </p:spPr>
      </p:pic>
      <p:pic>
        <p:nvPicPr>
          <p:cNvPr id="6" name="Picture 5">
            <a:extLst>
              <a:ext uri="{FF2B5EF4-FFF2-40B4-BE49-F238E27FC236}">
                <a16:creationId xmlns:a16="http://schemas.microsoft.com/office/drawing/2014/main" id="{FA93212B-1FCA-4935-AA63-55F9B5EEB704}"/>
              </a:ext>
            </a:extLst>
          </p:cNvPr>
          <p:cNvPicPr>
            <a:picLocks noChangeAspect="1"/>
          </p:cNvPicPr>
          <p:nvPr/>
        </p:nvPicPr>
        <p:blipFill rotWithShape="1">
          <a:blip r:embed="rId6"/>
          <a:srcRect l="14493" t="13747" r="205"/>
          <a:stretch/>
        </p:blipFill>
        <p:spPr>
          <a:xfrm>
            <a:off x="187286" y="2544897"/>
            <a:ext cx="8813496" cy="4201349"/>
          </a:xfrm>
          <a:prstGeom prst="rect">
            <a:avLst/>
          </a:prstGeom>
        </p:spPr>
      </p:pic>
      <p:pic>
        <p:nvPicPr>
          <p:cNvPr id="7" name="Picture 6">
            <a:extLst>
              <a:ext uri="{FF2B5EF4-FFF2-40B4-BE49-F238E27FC236}">
                <a16:creationId xmlns:a16="http://schemas.microsoft.com/office/drawing/2014/main" id="{5B37061E-FECB-4FAD-A7BF-BE9D426B0608}"/>
              </a:ext>
            </a:extLst>
          </p:cNvPr>
          <p:cNvPicPr>
            <a:picLocks noChangeAspect="1"/>
          </p:cNvPicPr>
          <p:nvPr/>
        </p:nvPicPr>
        <p:blipFill rotWithShape="1">
          <a:blip r:embed="rId7"/>
          <a:srcRect l="13976" t="13646" r="1567" b="-27"/>
          <a:stretch/>
        </p:blipFill>
        <p:spPr>
          <a:xfrm>
            <a:off x="187286" y="2544897"/>
            <a:ext cx="8681292" cy="4185843"/>
          </a:xfrm>
          <a:prstGeom prst="rect">
            <a:avLst/>
          </a:prstGeom>
        </p:spPr>
      </p:pic>
      <p:pic>
        <p:nvPicPr>
          <p:cNvPr id="10" name="Picture 9">
            <a:extLst>
              <a:ext uri="{FF2B5EF4-FFF2-40B4-BE49-F238E27FC236}">
                <a16:creationId xmlns:a16="http://schemas.microsoft.com/office/drawing/2014/main" id="{D5D4D2C8-3210-4A9A-A76C-B54F35977E0B}"/>
              </a:ext>
            </a:extLst>
          </p:cNvPr>
          <p:cNvPicPr>
            <a:picLocks noChangeAspect="1"/>
          </p:cNvPicPr>
          <p:nvPr/>
        </p:nvPicPr>
        <p:blipFill rotWithShape="1">
          <a:blip r:embed="rId8"/>
          <a:srcRect l="32530" t="32047" r="43494" b="5084"/>
          <a:stretch/>
        </p:blipFill>
        <p:spPr>
          <a:xfrm>
            <a:off x="6406251" y="2872122"/>
            <a:ext cx="2687494" cy="3322228"/>
          </a:xfrm>
          <a:prstGeom prst="rect">
            <a:avLst/>
          </a:prstGeom>
        </p:spPr>
      </p:pic>
      <p:pic>
        <p:nvPicPr>
          <p:cNvPr id="13" name="Picture 12">
            <a:extLst>
              <a:ext uri="{FF2B5EF4-FFF2-40B4-BE49-F238E27FC236}">
                <a16:creationId xmlns:a16="http://schemas.microsoft.com/office/drawing/2014/main" id="{289E159D-D846-4A45-A606-56309EAB36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82" y="2872122"/>
            <a:ext cx="2668829" cy="3768819"/>
          </a:xfrm>
          <a:prstGeom prst="rect">
            <a:avLst/>
          </a:prstGeom>
        </p:spPr>
      </p:pic>
    </p:spTree>
    <p:extLst>
      <p:ext uri="{BB962C8B-B14F-4D97-AF65-F5344CB8AC3E}">
        <p14:creationId xmlns:p14="http://schemas.microsoft.com/office/powerpoint/2010/main" val="39052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AF8FC-FC71-45B7-B130-B6A1C9A47447}"/>
              </a:ext>
            </a:extLst>
          </p:cNvPr>
          <p:cNvSpPr>
            <a:spLocks noGrp="1"/>
          </p:cNvSpPr>
          <p:nvPr>
            <p:ph type="title"/>
          </p:nvPr>
        </p:nvSpPr>
        <p:spPr>
          <a:xfrm>
            <a:off x="1169219" y="892366"/>
            <a:ext cx="6884109" cy="1652002"/>
          </a:xfrm>
        </p:spPr>
        <p:txBody>
          <a:bodyPr/>
          <a:lstStyle/>
          <a:p>
            <a:pPr algn="ctr"/>
            <a:r>
              <a:rPr lang="en-US" sz="6000" dirty="0">
                <a:latin typeface="Tahoma" panose="020B0604030504040204" pitchFamily="34" charset="0"/>
                <a:ea typeface="Tahoma" panose="020B0604030504040204" pitchFamily="34" charset="0"/>
                <a:cs typeface="Tahoma" panose="020B0604030504040204" pitchFamily="34" charset="0"/>
              </a:rPr>
              <a:t>Social Media in General</a:t>
            </a:r>
          </a:p>
        </p:txBody>
      </p:sp>
      <p:pic>
        <p:nvPicPr>
          <p:cNvPr id="5" name="Picture 4">
            <a:extLst>
              <a:ext uri="{FF2B5EF4-FFF2-40B4-BE49-F238E27FC236}">
                <a16:creationId xmlns:a16="http://schemas.microsoft.com/office/drawing/2014/main" id="{D07B64BA-36E5-4ACF-AFE7-6123EFA07251}"/>
              </a:ext>
            </a:extLst>
          </p:cNvPr>
          <p:cNvPicPr>
            <a:picLocks noChangeAspect="1"/>
          </p:cNvPicPr>
          <p:nvPr/>
        </p:nvPicPr>
        <p:blipFill rotWithShape="1">
          <a:blip r:embed="rId2"/>
          <a:srcRect l="24337" t="23869" r="41928" b="29619"/>
          <a:stretch/>
        </p:blipFill>
        <p:spPr>
          <a:xfrm>
            <a:off x="3272010" y="3041207"/>
            <a:ext cx="5871991" cy="3816794"/>
          </a:xfrm>
          <a:prstGeom prst="rect">
            <a:avLst/>
          </a:prstGeom>
        </p:spPr>
      </p:pic>
      <p:pic>
        <p:nvPicPr>
          <p:cNvPr id="6" name="Picture 5">
            <a:extLst>
              <a:ext uri="{FF2B5EF4-FFF2-40B4-BE49-F238E27FC236}">
                <a16:creationId xmlns:a16="http://schemas.microsoft.com/office/drawing/2014/main" id="{DE27BC8E-A8B0-415F-A75D-527B34FAD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49" y="4781320"/>
            <a:ext cx="2093571" cy="2025356"/>
          </a:xfrm>
          <a:prstGeom prst="rect">
            <a:avLst/>
          </a:prstGeom>
        </p:spPr>
      </p:pic>
      <p:pic>
        <p:nvPicPr>
          <p:cNvPr id="7" name="Picture 6">
            <a:extLst>
              <a:ext uri="{FF2B5EF4-FFF2-40B4-BE49-F238E27FC236}">
                <a16:creationId xmlns:a16="http://schemas.microsoft.com/office/drawing/2014/main" id="{F862884A-83E9-4E81-A69C-9BCFA1D19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9" y="3040655"/>
            <a:ext cx="2200159" cy="1606116"/>
          </a:xfrm>
          <a:prstGeom prst="rect">
            <a:avLst/>
          </a:prstGeom>
        </p:spPr>
      </p:pic>
    </p:spTree>
    <p:extLst>
      <p:ext uri="{BB962C8B-B14F-4D97-AF65-F5344CB8AC3E}">
        <p14:creationId xmlns:p14="http://schemas.microsoft.com/office/powerpoint/2010/main" val="258084642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2709" y="1007201"/>
            <a:ext cx="7392318" cy="4890800"/>
          </a:xfrm>
        </p:spPr>
        <p:txBody>
          <a:bodyPr>
            <a:normAutofit fontScale="90000"/>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What is Impact of Social Media?</a:t>
            </a:r>
            <a:b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Read Review Articles and Systematic Reviews</a:t>
            </a:r>
            <a:b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br>
            <a:br>
              <a:rPr lang="en-US" sz="2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1. Tess, P. A. (2013). The role of social media in higher education classes (real and virtual)–A literature review. Computers in Human Behavior, 29(5), A60-A68.</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(e.g., blogs, Twitter, Facebook, LinkedIn, etc.)</a:t>
            </a:r>
            <a:br>
              <a:rPr lang="en-US" sz="2200" b="1" dirty="0">
                <a:latin typeface="Tahoma" panose="020B0604030504040204" pitchFamily="34" charset="0"/>
                <a:ea typeface="Tahoma" panose="020B0604030504040204" pitchFamily="34" charset="0"/>
                <a:cs typeface="Tahoma" panose="020B0604030504040204" pitchFamily="34" charset="0"/>
              </a:rPr>
            </a:br>
            <a:br>
              <a:rPr lang="en-US" sz="2200" b="1" dirty="0">
                <a:latin typeface="Tahoma" panose="020B0604030504040204" pitchFamily="34" charset="0"/>
                <a:ea typeface="Tahoma" panose="020B0604030504040204" pitchFamily="34" charset="0"/>
                <a:cs typeface="Tahoma" panose="020B0604030504040204" pitchFamily="34" charset="0"/>
              </a:rPr>
            </a:b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2. Gao, F., Luo, T., &amp; Zhang, K. (2012). Tweeting for learning: A critical analysis of research on microblogging in education published in 2008-2011. British Journal of Educational Technology,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43(5), 783-801.</a:t>
            </a:r>
            <a:br>
              <a:rPr lang="en-US" sz="2400" b="1" dirty="0">
                <a:latin typeface="Tahoma" panose="020B0604030504040204" pitchFamily="34" charset="0"/>
                <a:ea typeface="Tahoma" panose="020B0604030504040204" pitchFamily="34" charset="0"/>
                <a:cs typeface="Tahoma" panose="020B0604030504040204" pitchFamily="34" charset="0"/>
              </a:rPr>
            </a:br>
            <a:br>
              <a:rPr lang="en-US" sz="2000" b="1"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3188FC70-A9EE-42E4-BF3A-50521F8A9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6008" y="1740665"/>
            <a:ext cx="1147992" cy="1530656"/>
          </a:xfrm>
          <a:prstGeom prst="rect">
            <a:avLst/>
          </a:prstGeom>
        </p:spPr>
      </p:pic>
      <p:pic>
        <p:nvPicPr>
          <p:cNvPr id="8" name="Picture 7">
            <a:extLst>
              <a:ext uri="{FF2B5EF4-FFF2-40B4-BE49-F238E27FC236}">
                <a16:creationId xmlns:a16="http://schemas.microsoft.com/office/drawing/2014/main" id="{0BE941A5-6AD9-44B2-BCBA-7754660EE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7173" y="3452601"/>
            <a:ext cx="1016828" cy="1383804"/>
          </a:xfrm>
          <a:prstGeom prst="rect">
            <a:avLst/>
          </a:prstGeom>
        </p:spPr>
      </p:pic>
      <p:pic>
        <p:nvPicPr>
          <p:cNvPr id="11" name="Picture 10">
            <a:extLst>
              <a:ext uri="{FF2B5EF4-FFF2-40B4-BE49-F238E27FC236}">
                <a16:creationId xmlns:a16="http://schemas.microsoft.com/office/drawing/2014/main" id="{80265F8D-8D54-4378-A221-81F97006D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364" y="4935557"/>
            <a:ext cx="986272" cy="1380780"/>
          </a:xfrm>
          <a:prstGeom prst="rect">
            <a:avLst/>
          </a:prstGeom>
        </p:spPr>
      </p:pic>
    </p:spTree>
    <p:extLst>
      <p:ext uri="{BB962C8B-B14F-4D97-AF65-F5344CB8AC3E}">
        <p14:creationId xmlns:p14="http://schemas.microsoft.com/office/powerpoint/2010/main" val="4141660238"/>
      </p:ext>
    </p:extLst>
  </p:cSld>
  <p:clrMapOvr>
    <a:masterClrMapping/>
  </p:clrMapOvr>
</p:sld>
</file>

<file path=ppt/theme/theme1.xml><?xml version="1.0" encoding="utf-8"?>
<a:theme xmlns:a="http://schemas.openxmlformats.org/drawingml/2006/main" name="IU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IU theme</Template>
  <TotalTime>13698</TotalTime>
  <Words>2911</Words>
  <Application>Microsoft Office PowerPoint</Application>
  <PresentationFormat>On-screen Show (4:3)</PresentationFormat>
  <Paragraphs>171</Paragraphs>
  <Slides>48</Slides>
  <Notes>3</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48</vt:i4>
      </vt:variant>
    </vt:vector>
  </HeadingPairs>
  <TitlesOfParts>
    <vt:vector size="67" baseType="lpstr">
      <vt:lpstr>MS PGothic</vt:lpstr>
      <vt:lpstr>Arial</vt:lpstr>
      <vt:lpstr>BentonSans Black</vt:lpstr>
      <vt:lpstr>BentonSansCond Book</vt:lpstr>
      <vt:lpstr>BentonSansCond Light</vt:lpstr>
      <vt:lpstr>Berlin Sans FB Demi</vt:lpstr>
      <vt:lpstr>Calibri</vt:lpstr>
      <vt:lpstr>Calibri Light</vt:lpstr>
      <vt:lpstr>Georgia Pro Cond</vt:lpstr>
      <vt:lpstr>Lucida Bright</vt:lpstr>
      <vt:lpstr>Tahoma</vt:lpstr>
      <vt:lpstr>Wingdings</vt:lpstr>
      <vt:lpstr>IU theme</vt:lpstr>
      <vt:lpstr>5_Office Theme</vt:lpstr>
      <vt:lpstr>Office Theme</vt:lpstr>
      <vt:lpstr>12_Office Theme</vt:lpstr>
      <vt:lpstr>61_Office Theme</vt:lpstr>
      <vt:lpstr>7_Office Theme</vt:lpstr>
      <vt:lpstr>70_Office Theme</vt:lpstr>
      <vt:lpstr>Social Media Use for Learning and Development</vt:lpstr>
      <vt:lpstr>Poll 1: How many of you have posted to a social media account since you arrived in Amsterdam? Poll #2: How many since this morning? February 7, 2017 YouTube takes on Facebook with mobile live Jefferson Graham, USA Today http://www.usatoday.com/story/tech/2017/02/07/youtube-takes-facebook-mobile-live/97566592/ </vt:lpstr>
      <vt:lpstr>July 11, 2017 Poll #3: Anyone have “phigital” children or students? Going ‘phigital?’ 4 things schools need to know about Generation Z, Todd Kominiak, TrustEd http://trustedk12.com/phigital-digital-learning/  May 15, 2017 3 must know’s about the rising “phigital” student-and why their impact is enormous, Meris Stansbury, eCamous News https://www.ecampusnews.com/campus-administration/education-gen-z-phigital-student/  </vt:lpstr>
      <vt:lpstr>January 20, 2017 Poll #4: How many of you have a blog? The Changing Earth  http://thechangingearth.com/ </vt:lpstr>
      <vt:lpstr>Jan 17, May 14, and June 15, 2018 Poll #5: How many of you have a Twitter Account? Aaron Doering, Chasing Seals, TEDx  http://chasingseals.com/ https://twitter.com/chasingseals   https://www.nytimes.com/interactive/2018/05/14/climate/arctic-sea-ice.html </vt:lpstr>
      <vt:lpstr>June 15, 2018 Poll #6: How many of you subscribe to a Twitter account? Poll #7: How about this Twitter account? https://twitter.com/realDonaldTrump  8 second snippet: HTML Video #4:  http://curtbonk.com/fake-news-4.html HTML Audio #4: http://curtbonk.com/fake-news-audio-4.html  7 second snippet: HTML Video #5:   http://curtbonk.com/fake-news-5.html HTML Audio #5:  http://curtbonk.com/fake-news-audio-5.html</vt:lpstr>
      <vt:lpstr>May 30, 2018 Poll #8: Have you heard of Hoaxy?  https://hoaxy.iuni.iu.edu/  https://twitter.com/iubloomington/status/1001825139284172801?lang=en https://twitter.com/iubloomington/status/998651640948428801?lang=en  </vt:lpstr>
      <vt:lpstr>Social Media in General</vt:lpstr>
      <vt:lpstr>What is Impact of Social Media? Read Review Articles and Systematic Reviews  1. Tess, P. A. (2013). The role of social media in higher education classes (real and virtual)–A literature review. Computers in Human Behavior, 29(5), A60-A68. (e.g., blogs, Twitter, Facebook, LinkedIn, etc.)   2. Gao, F., Luo, T., &amp; Zhang, K. (2012). Tweeting for learning: A critical analysis of research on microblogging in education published in 2008-2011. British Journal of Educational Technology,  43(5), 783-801.  </vt:lpstr>
      <vt:lpstr>Nada Dabbagh &amp; Anastasia Kitsantas (2012). Personal Learning Environments, social media, and self-regulated learning: A natural formula for connecting formal and informal learning.  The Internet and Higher Education, 15(1), 3-8.</vt:lpstr>
      <vt:lpstr>Nada Dabbagh &amp; Anastasia Kitsantas (2012). Personal Learning Environments, social media, and self-regulated learning: A natural formula for connecting formal and informal learning.  The Internet and Higher Education, 15(1), 3-8.</vt:lpstr>
      <vt:lpstr>Baiyun Chen and Thomas Bryer (2012).  Investigating instructional strategies for using social media in formal and informal learning.  IRRODL, 13(1), 87-104.</vt:lpstr>
      <vt:lpstr>Baiyun Chen and Thomas Bryer (2012). Investigating instructional strategies for using social media in formal and informal learning.  IRRODL, 13(1), 87-104.</vt:lpstr>
      <vt:lpstr>Jin Mao (2014). Social media for learning: A mixed methods study on high school students’ technology affordances and perspectives.  Computers in Human Behavior, 33, 213-223.</vt:lpstr>
      <vt:lpstr>Facebook Research</vt:lpstr>
      <vt:lpstr>Reynol Junco (2011), The relationship between frequency of Facebook use, participation in Facebook, Computers and Education, 58, 162-171.</vt:lpstr>
      <vt:lpstr>Reynol Junco (2011), The relationship between frequency of Facebook use, participation in Facebook, Computers and Education, 58, 162-171.</vt:lpstr>
      <vt:lpstr>Reynol Junco (2011), Too much face and not enough books: The relationship between multiple indices of Facebook use and academic performance. Computers in Human Behavior.</vt:lpstr>
      <vt:lpstr>Reynol Junco (2015). Student class standing, Facebook use, and academic performance. Journal of Applied Developmental Psychology, 36, 18-29.</vt:lpstr>
      <vt:lpstr>Reynol Junco (2015). Student class standing, Facebook use, and academic performance. Journal of Applied Developmental Psychology, 36, 18-29.</vt:lpstr>
      <vt:lpstr>Twitter Research</vt:lpstr>
      <vt:lpstr>Reynol Junco, Greg Heiberger, E. Loken (2011) The effect of Twitter on college student engagement and grades.  Journal of Computer Assisted Learning, 27(2), 119–132.</vt:lpstr>
      <vt:lpstr>Reynol Junco, Greg Heiberger, E. Loken (2011) The effect of Twitter on college student engagement and grades.  Journal of Computer Assisted Learning, 27(2), 119–132.</vt:lpstr>
      <vt:lpstr>Reynol Junco, Greg Heiberger, E. Loken (2013) Putting twitter to the test: Assessing outcomes for student collaboration, engagement and success. BJET, 44(2), 273-287.</vt:lpstr>
      <vt:lpstr>Chris Evans (2014). Twitter for teaching: Can social media be used to enhance the process of learning? BJET, 45(5) Retrieved June 15, 2018 from https://www.learntechlib.org/p/148581/.  </vt:lpstr>
      <vt:lpstr>Hsu, Y. C., &amp; Ching, Y. H. (2012). Mobile microblogging: Using Twitter and mobile devices in an online course to promote learning in authentic contexts. IRRODL, 13(4), 211-227.</vt:lpstr>
      <vt:lpstr>Hsu, Y. C., &amp; Ching, Y. H. (2012). Mobile microblogging: Using Twitter and mobile devices in an online course to promote learning in authentic contexts. IRRODL, 13(4), 211-227.</vt:lpstr>
      <vt:lpstr>Hsu, Y. C., &amp; Ching, Y. H. (2012). Mobile microblogging: Using Twitter and mobile devices in an online course to promote learning in authentic contexts. IRRODL, 13(4), 211-227.</vt:lpstr>
      <vt:lpstr>Shannon B. Rinaldo, Suzanne Tapp, Debra A. Laverie (2011). Learning by tweeting: Using Twitter as a pedagogical tool. Journal of Marketing Education, 33(2), 193-203.</vt:lpstr>
      <vt:lpstr>Gao, F., Luo, T., &amp; Zhang, K. (2012). Tweeting for learning: A critical analysis of research on microblogging in education published in 2008–2011. BJET, 43(5), 783-801.</vt:lpstr>
      <vt:lpstr>Gao, F., Luo, T., &amp; Zhang, K. (2012). Tweeting for learning: A critical analysis of research on microblogging in education published in 2008–2011. British Journal of Educational Technology, 43(5), 783-801.</vt:lpstr>
      <vt:lpstr>Gao, F., Luo, T., &amp; Zhang, K. (2012). Tweeting for learning: A critical analysis of research on microblogging in education published in 2008–2011. British Journal of Educational Technology, 43(5), 783-801.</vt:lpstr>
      <vt:lpstr>Gao, F. &amp; Li, L. (2017). Examining a one-hour synchronous chat in a microblogging-based professional development community. British Journal of Educational Technology. 48(2), 332-347. doi:10.1111/bjet.12384</vt:lpstr>
      <vt:lpstr>Gao, F. &amp; Li, L. (2017). Examining a one-hour synchronous chat in a microblogging-based professional development community. British Journal of Educational Technology. 48(2), 332-347. doi:10.1111/bjet.12384</vt:lpstr>
      <vt:lpstr>Gao, F. &amp; Li, L. (2017). Examining a one-hour synchronous chat in a microblogging-based professional development community. British Journal of Educational Technology. 48(2), 332-347. doi:10.1111/bjet.12384</vt:lpstr>
      <vt:lpstr>Gao, F. &amp; Li, L. (2017). Examining a one-hour synchronous chat in a microblogging-based professional development community. British Journal of Educational Technology. 48(2), 332-347. doi:10.1111/bjet.12384</vt:lpstr>
      <vt:lpstr>Gao, F. &amp; Li, L. (2017). Examining a one-hour synchronous chat in a microblogging-based professional development community. British Journal of Educational Technology. 48(2), 332-347. doi:10.1111/bjet.12384</vt:lpstr>
      <vt:lpstr>Xin, W. &amp; Gao, F. (submitted) Exploring the relationship between online discourse and commitment in Twitter professional learning communities. </vt:lpstr>
      <vt:lpstr>Xin, W. &amp; Gao, F. (submitted) Exploring the relationship between online discourse and commitment in Twitter professional learning communities. </vt:lpstr>
      <vt:lpstr>Veletsianos, G. (2012). Higher education scholars' participation and practices on Twitter. Journal of Computer Assisted Learning, 28(4), 336-349.</vt:lpstr>
      <vt:lpstr>George Veletsianos &amp; Royce Kimmons (2016). Scholars in an increasingly open and digital world: How do education professors and students use Twitter?.  The Internet and Higher Education, 30, 1-10.</vt:lpstr>
      <vt:lpstr>Veletsianos, G., &amp; Kimmons, R. (2016). Scholars in an increasingly open and digital world: How do education professors and students use Twitter?. The Internet and Higher Education, 30, 1-10.</vt:lpstr>
      <vt:lpstr>Veletsianos, G. (2017). Toward a generalizable understanding of Twitter and social media use across MOOCs: Who participates on MOOC hashtags and in what ways?. Journal of Computing in Higher Ed., 29(1), 65-80</vt:lpstr>
      <vt:lpstr>Veletsianos, G. (2017). Toward a generalizable understanding of Twitter and social media use across MOOCs: who participates on MOOC hashtags and in what ways?. Journal of Computing in Higher Ed., 29(1), 65-80</vt:lpstr>
      <vt:lpstr>Veletsianos, G. (2017). Toward a generalizable understanding of Twitter and social media use across MOOCs: who participates on MOOC hashtags and in what ways?. Journal of Computing in Higher Ed., 29(1), 65-80</vt:lpstr>
      <vt:lpstr>Future Directions</vt:lpstr>
      <vt:lpstr>Future Directions (Fei Gao, June 15, 2018)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Curt Bonk</cp:lastModifiedBy>
  <cp:revision>292</cp:revision>
  <dcterms:created xsi:type="dcterms:W3CDTF">2017-10-19T12:45:28Z</dcterms:created>
  <dcterms:modified xsi:type="dcterms:W3CDTF">2018-06-17T03:13:44Z</dcterms:modified>
</cp:coreProperties>
</file>