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59" r:id="rId5"/>
    <p:sldId id="261" r:id="rId6"/>
    <p:sldId id="278" r:id="rId7"/>
    <p:sldId id="269" r:id="rId8"/>
    <p:sldId id="262" r:id="rId9"/>
    <p:sldId id="263" r:id="rId10"/>
    <p:sldId id="264" r:id="rId11"/>
    <p:sldId id="265" r:id="rId12"/>
    <p:sldId id="267" r:id="rId13"/>
    <p:sldId id="279" r:id="rId14"/>
    <p:sldId id="271" r:id="rId15"/>
    <p:sldId id="270" r:id="rId16"/>
    <p:sldId id="272" r:id="rId17"/>
    <p:sldId id="284" r:id="rId18"/>
    <p:sldId id="273" r:id="rId19"/>
    <p:sldId id="274" r:id="rId20"/>
    <p:sldId id="283" r:id="rId21"/>
    <p:sldId id="275" r:id="rId22"/>
    <p:sldId id="280" r:id="rId23"/>
    <p:sldId id="276"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94660"/>
  </p:normalViewPr>
  <p:slideViewPr>
    <p:cSldViewPr snapToGrid="0">
      <p:cViewPr varScale="1">
        <p:scale>
          <a:sx n="90" d="100"/>
          <a:sy n="90" d="100"/>
        </p:scale>
        <p:origin x="102" y="10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036-C132-44ED-9891-1E924AD1B2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39E98A-AD74-4761-B022-E1E2F7FFF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0A3DA4-1B8D-4F33-A48A-B172F5C6F1F8}"/>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0B9495B6-6585-4207-901A-4166CB51C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F5E66-95DA-4824-958A-64B4F229B250}"/>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341685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6114-5B9F-4692-96A9-7697FFA06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35AE4-5EDB-4598-9730-A8DE70B4E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44FCA-5B83-487C-92A7-3069F545AF17}"/>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CCF03409-ADFD-4BC7-851C-AF91FA169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236BC-9E1F-4EFD-A941-0DD954079260}"/>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186804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D9358-3CD0-473E-98DB-8973BD7A1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3D436-B416-47BC-8A85-35D12FB59F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A253C-349C-44AA-BF7A-972B81449AC0}"/>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8C1081BD-0E93-4EA0-AC1B-5D2E04AE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EA293-3DBB-4E78-8F7F-78B13B3FA3EF}"/>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335080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FBD2-72B7-42CB-8E35-879E482D8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7847D-F526-48F7-909C-BF74E688A8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9D9A1-0781-489D-8573-E0508C9F07C1}"/>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F21F2365-6F82-455F-847C-604A5D28D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50567-39B2-464B-A5B3-40585D125FBF}"/>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148924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7A51-2DC8-40C9-AF5C-C26D64091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FE9FA-B438-4044-A715-40004F62B9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483150-444E-4355-8A4F-8F6B7976C1C2}"/>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DB53061B-BE8C-474D-BCA9-95E26846A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5F140-11BD-4B93-BE4D-3EB7150E16CB}"/>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2069376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7BBD-5F14-4BED-8EE3-36D12BCDF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AF768-5D3B-446A-8AFD-3438C239EC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180112-FFB5-44AC-973D-3EEAFE4E2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1FB14-6B70-4C8C-9A39-33150F11E8B9}"/>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6" name="Footer Placeholder 5">
            <a:extLst>
              <a:ext uri="{FF2B5EF4-FFF2-40B4-BE49-F238E27FC236}">
                <a16:creationId xmlns:a16="http://schemas.microsoft.com/office/drawing/2014/main" id="{208E31EA-D0F3-4A3B-9150-A6F52890D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F7D13-661A-498B-83DE-7D21245F644C}"/>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369539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6C64-27B0-4828-A0A0-33B5FF2F1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571FA2-3AA0-4843-B5EF-4DEEF8DCC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DE1A6F-8D20-4E17-9682-6880FF6C41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2F4D7-F62D-4757-894C-E78304566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C302BA-988C-41E9-BD73-E66D8969B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142AA-3437-46CA-9B41-5E531E397B6E}"/>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8" name="Footer Placeholder 7">
            <a:extLst>
              <a:ext uri="{FF2B5EF4-FFF2-40B4-BE49-F238E27FC236}">
                <a16:creationId xmlns:a16="http://schemas.microsoft.com/office/drawing/2014/main" id="{053D5D5E-1D49-4D37-979B-41BC8C149C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063DCA-0089-4019-8E23-29B106481311}"/>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162352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E9B3-9ED0-48C4-A473-D6A78C8A3C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75587-3A91-4097-B73D-8807AC96A0DE}"/>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4" name="Footer Placeholder 3">
            <a:extLst>
              <a:ext uri="{FF2B5EF4-FFF2-40B4-BE49-F238E27FC236}">
                <a16:creationId xmlns:a16="http://schemas.microsoft.com/office/drawing/2014/main" id="{EA9483C8-2334-4E1A-9DC4-E4F88B8CF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666AA0-D0A2-44C4-8996-C3B77ED32A71}"/>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78396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5C6EC-1AB0-45A4-8341-2DD656F0F9F4}"/>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3" name="Footer Placeholder 2">
            <a:extLst>
              <a:ext uri="{FF2B5EF4-FFF2-40B4-BE49-F238E27FC236}">
                <a16:creationId xmlns:a16="http://schemas.microsoft.com/office/drawing/2014/main" id="{551EAE7B-A7A6-4631-951A-125BDF6C01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EFAB65-5EEF-4E71-8760-CCF8D3FB8B1E}"/>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24252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79C-293A-48AF-BD83-C1E8C5E9C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9459DD-2C81-41B0-BE50-3A6A4DB6CC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ADA7EF-03A2-4B9D-BEE8-2A2333916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4EF8E-BA38-43E6-9175-C4BEFB3DCFFB}"/>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6" name="Footer Placeholder 5">
            <a:extLst>
              <a:ext uri="{FF2B5EF4-FFF2-40B4-BE49-F238E27FC236}">
                <a16:creationId xmlns:a16="http://schemas.microsoft.com/office/drawing/2014/main" id="{1B370222-C780-4B19-84C8-56791955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D5E476-63D4-4222-8AC0-3165E59639D3}"/>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57078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2DC9-C607-4ED0-8206-F36847C2C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5C5046-33F4-41BC-B665-34736F54B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33FBC-7884-4A5D-8F69-ED123F809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B8B43-8643-478B-8F1E-8B75C538A0D2}"/>
              </a:ext>
            </a:extLst>
          </p:cNvPr>
          <p:cNvSpPr>
            <a:spLocks noGrp="1"/>
          </p:cNvSpPr>
          <p:nvPr>
            <p:ph type="dt" sz="half" idx="10"/>
          </p:nvPr>
        </p:nvSpPr>
        <p:spPr/>
        <p:txBody>
          <a:bodyPr/>
          <a:lstStyle/>
          <a:p>
            <a:fld id="{DDC76100-C451-443B-B005-C55F557A2F87}" type="datetimeFigureOut">
              <a:rPr lang="en-US" smtClean="0"/>
              <a:t>10/29/2020</a:t>
            </a:fld>
            <a:endParaRPr lang="en-US"/>
          </a:p>
        </p:txBody>
      </p:sp>
      <p:sp>
        <p:nvSpPr>
          <p:cNvPr id="6" name="Footer Placeholder 5">
            <a:extLst>
              <a:ext uri="{FF2B5EF4-FFF2-40B4-BE49-F238E27FC236}">
                <a16:creationId xmlns:a16="http://schemas.microsoft.com/office/drawing/2014/main" id="{9F410F29-4AF5-4D66-9205-4C623F6F8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58C95-E70D-4B7B-825A-6489D1CDADD6}"/>
              </a:ext>
            </a:extLst>
          </p:cNvPr>
          <p:cNvSpPr>
            <a:spLocks noGrp="1"/>
          </p:cNvSpPr>
          <p:nvPr>
            <p:ph type="sldNum" sz="quarter" idx="12"/>
          </p:nvPr>
        </p:nvSpPr>
        <p:spPr/>
        <p:txBody>
          <a:bodyPr/>
          <a:lstStyle/>
          <a:p>
            <a:fld id="{C1A7F7FF-7709-45E5-8274-9D43C078DA86}" type="slidenum">
              <a:rPr lang="en-US" smtClean="0"/>
              <a:t>‹#›</a:t>
            </a:fld>
            <a:endParaRPr lang="en-US"/>
          </a:p>
        </p:txBody>
      </p:sp>
    </p:spTree>
    <p:extLst>
      <p:ext uri="{BB962C8B-B14F-4D97-AF65-F5344CB8AC3E}">
        <p14:creationId xmlns:p14="http://schemas.microsoft.com/office/powerpoint/2010/main" val="5400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52180-6201-4E3C-946E-825867DF3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9E6160-B450-4B70-93AE-072048700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EB32F-EA4B-4941-BFD0-455292E32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76100-C451-443B-B005-C55F557A2F87}" type="datetimeFigureOut">
              <a:rPr lang="en-US" smtClean="0"/>
              <a:t>10/29/2020</a:t>
            </a:fld>
            <a:endParaRPr lang="en-US"/>
          </a:p>
        </p:txBody>
      </p:sp>
      <p:sp>
        <p:nvSpPr>
          <p:cNvPr id="5" name="Footer Placeholder 4">
            <a:extLst>
              <a:ext uri="{FF2B5EF4-FFF2-40B4-BE49-F238E27FC236}">
                <a16:creationId xmlns:a16="http://schemas.microsoft.com/office/drawing/2014/main" id="{A46450B4-7DA6-4A7F-970B-5A0CEB92B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A25ECF-BA8D-454D-89EB-6D958E15F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7F7FF-7709-45E5-8274-9D43C078DA86}" type="slidenum">
              <a:rPr lang="en-US" smtClean="0"/>
              <a:t>‹#›</a:t>
            </a:fld>
            <a:endParaRPr lang="en-US"/>
          </a:p>
        </p:txBody>
      </p:sp>
    </p:spTree>
    <p:extLst>
      <p:ext uri="{BB962C8B-B14F-4D97-AF65-F5344CB8AC3E}">
        <p14:creationId xmlns:p14="http://schemas.microsoft.com/office/powerpoint/2010/main" val="1598825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s.ucf.edu/statistics/dms/people/board/charles-d-dziuban/"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education.byu.edu/directory/view/charles-graham"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digitallearning.ucf.edu/contact/" TargetMode="Externa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cholar.google.com/citations?user=kuy1wIUAAAAJ&amp;hl=th"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steinhardt.nyu.edu/people/alyssa-wise"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dayton.edu/directory/education/deans_office/carr-chellman_alison.php"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udayton.edu/directory/education/deans_office/carr-chellman_alison.ph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openculture.com/2016/05/george-orwells-six-rules-for-writing-clear-and-tight-pros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distinguishedprofessors.ku.edu/professor/zhao-y"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DF51D8-72CE-450C-8598-3425E88B7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4070"/>
            <a:ext cx="4685240" cy="35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199" y="365125"/>
            <a:ext cx="10640627" cy="2804203"/>
          </a:xfrm>
        </p:spPr>
        <p:txBody>
          <a:bodyPr>
            <a:normAutofit fontScale="90000"/>
          </a:bodyPr>
          <a:lstStyle/>
          <a:p>
            <a:pPr>
              <a:lnSpc>
                <a:spcPct val="100000"/>
              </a:lnSpc>
            </a:pP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1. Chuck Dziuban, University of Central Florida</a:t>
            </a:r>
            <a:b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https://sciences.ucf.edu/statistics/dms/people/board/charles-d-dziuban/</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typical Chuck writing space: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1. The way to learn to write is to write.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2. The first draft is always crap.</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3. Progress is best made in bite sized chunks.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4. From Hemingway, “Write drunk, edit sober.” 😃</a:t>
            </a:r>
            <a:endParaRPr lang="en-US" dirty="0"/>
          </a:p>
        </p:txBody>
      </p:sp>
      <p:pic>
        <p:nvPicPr>
          <p:cNvPr id="3" name="Picture 2" descr="A person wearing a suit and tie&#10;&#10;Description automatically generated">
            <a:extLst>
              <a:ext uri="{FF2B5EF4-FFF2-40B4-BE49-F238E27FC236}">
                <a16:creationId xmlns:a16="http://schemas.microsoft.com/office/drawing/2014/main" id="{C42BCE45-6F8D-482E-8FD6-B8DEE88B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733" y="3387576"/>
            <a:ext cx="7443268" cy="3470424"/>
          </a:xfrm>
          <a:prstGeom prst="rect">
            <a:avLst/>
          </a:prstGeom>
        </p:spPr>
      </p:pic>
    </p:spTree>
    <p:extLst>
      <p:ext uri="{BB962C8B-B14F-4D97-AF65-F5344CB8AC3E}">
        <p14:creationId xmlns:p14="http://schemas.microsoft.com/office/powerpoint/2010/main" val="44930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473415"/>
            <a:ext cx="10379044" cy="2432747"/>
          </a:xfrm>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7. Charles Graham, BYU</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1.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Set aside a couple of blocks of time </a:t>
            </a:r>
            <a:r>
              <a:rPr lang="en-US" sz="1800" b="1" dirty="0">
                <a:latin typeface="Tahoma" panose="020B0604030504040204" pitchFamily="34" charset="0"/>
                <a:ea typeface="Tahoma" panose="020B0604030504040204" pitchFamily="34" charset="0"/>
                <a:cs typeface="Tahoma" panose="020B0604030504040204" pitchFamily="34" charset="0"/>
              </a:rPr>
              <a:t>each week (daily if possible - but this rarely works for me) to dedicate to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2.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Collaborate with others </a:t>
            </a:r>
            <a:r>
              <a:rPr lang="en-US" sz="1800" b="1" dirty="0">
                <a:latin typeface="Tahoma" panose="020B0604030504040204" pitchFamily="34" charset="0"/>
                <a:ea typeface="Tahoma" panose="020B0604030504040204" pitchFamily="34" charset="0"/>
                <a:cs typeface="Tahoma" panose="020B0604030504040204" pitchFamily="34" charset="0"/>
              </a:rPr>
              <a:t>on writing because it is </a:t>
            </a:r>
            <a:r>
              <a:rPr lang="en-US" sz="1800" b="1" dirty="0" err="1">
                <a:latin typeface="Tahoma" panose="020B0604030504040204" pitchFamily="34" charset="0"/>
                <a:ea typeface="Tahoma" panose="020B0604030504040204" pitchFamily="34" charset="0"/>
                <a:cs typeface="Tahoma" panose="020B0604030504040204" pitchFamily="34" charset="0"/>
              </a:rPr>
              <a:t>funner</a:t>
            </a:r>
            <a:r>
              <a:rPr lang="en-US" sz="1800" b="1" dirty="0">
                <a:latin typeface="Tahoma" panose="020B0604030504040204" pitchFamily="34" charset="0"/>
                <a:ea typeface="Tahoma" panose="020B0604030504040204" pitchFamily="34" charset="0"/>
                <a:cs typeface="Tahoma" panose="020B0604030504040204" pitchFamily="34" charset="0"/>
              </a:rPr>
              <a:t> and commitments to colleagues will motivate you to stay on task when it is hard.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3.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Banish discouraging thoughts</a:t>
            </a:r>
            <a:r>
              <a:rPr lang="en-US" sz="1800" b="1" dirty="0">
                <a:latin typeface="Tahoma" panose="020B0604030504040204" pitchFamily="34" charset="0"/>
                <a:ea typeface="Tahoma" panose="020B0604030504040204" pitchFamily="34" charset="0"/>
                <a:cs typeface="Tahoma" panose="020B0604030504040204" pitchFamily="34" charset="0"/>
              </a:rPr>
              <a:t>. . . I have realized that all academic writers experience difficulty and failure. Publishing comes to those who persist and don’t let failure keep them down.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https://education.byu.edu/directory/view/charles-graham</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a:extLst>
              <a:ext uri="{FF2B5EF4-FFF2-40B4-BE49-F238E27FC236}">
                <a16:creationId xmlns:a16="http://schemas.microsoft.com/office/drawing/2014/main" id="{1A91BCD5-FC9C-43EC-A774-0CC52CE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251" y="3075915"/>
            <a:ext cx="5042780" cy="378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6B4E25-7A29-41EE-BB64-0625BBA60B99}"/>
              </a:ext>
            </a:extLst>
          </p:cNvPr>
          <p:cNvPicPr>
            <a:picLocks noChangeAspect="1"/>
          </p:cNvPicPr>
          <p:nvPr/>
        </p:nvPicPr>
        <p:blipFill>
          <a:blip r:embed="rId4"/>
          <a:stretch>
            <a:fillRect/>
          </a:stretch>
        </p:blipFill>
        <p:spPr>
          <a:xfrm>
            <a:off x="7016437" y="3046125"/>
            <a:ext cx="2722768" cy="3811876"/>
          </a:xfrm>
          <a:prstGeom prst="rect">
            <a:avLst/>
          </a:prstGeom>
        </p:spPr>
      </p:pic>
    </p:spTree>
    <p:extLst>
      <p:ext uri="{BB962C8B-B14F-4D97-AF65-F5344CB8AC3E}">
        <p14:creationId xmlns:p14="http://schemas.microsoft.com/office/powerpoint/2010/main" val="249470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2A3B-CBE4-4F30-ACD6-5E9CAC610921}"/>
              </a:ext>
            </a:extLst>
          </p:cNvPr>
          <p:cNvSpPr>
            <a:spLocks noGrp="1"/>
          </p:cNvSpPr>
          <p:nvPr>
            <p:ph type="title"/>
          </p:nvPr>
        </p:nvSpPr>
        <p:spPr>
          <a:xfrm>
            <a:off x="838200" y="495753"/>
            <a:ext cx="10741640" cy="2547124"/>
          </a:xfrm>
        </p:spPr>
        <p:txBody>
          <a:bodyPr>
            <a:normAutofit fontScale="90000"/>
          </a:bodyPr>
          <a:lstStyle/>
          <a:p>
            <a:pPr>
              <a:lnSpc>
                <a:spcPct val="100000"/>
              </a:lnSpc>
            </a:pP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8. Sheila Jagannathan, The World Bank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1. Outline your storyline.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2. Start strong with emotional appeal.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3. Think of catchy title and sub-titles.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4. Bring in lot of examples to make your writing come alive.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5. Add visuals to make the writing stick.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6. End with a call for action.</a:t>
            </a:r>
          </a:p>
        </p:txBody>
      </p:sp>
      <p:pic>
        <p:nvPicPr>
          <p:cNvPr id="5" name="Picture 4" descr="A person sitting on a bench&#10;&#10;Description automatically generated">
            <a:extLst>
              <a:ext uri="{FF2B5EF4-FFF2-40B4-BE49-F238E27FC236}">
                <a16:creationId xmlns:a16="http://schemas.microsoft.com/office/drawing/2014/main" id="{28C37413-2053-4ABE-B47F-8C1069C2A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17612"/>
            <a:ext cx="2655290" cy="3540387"/>
          </a:xfrm>
          <a:prstGeom prst="rect">
            <a:avLst/>
          </a:prstGeom>
        </p:spPr>
      </p:pic>
      <p:pic>
        <p:nvPicPr>
          <p:cNvPr id="7" name="Picture 6" descr="A person sitting at a table&#10;&#10;Description automatically generated">
            <a:extLst>
              <a:ext uri="{FF2B5EF4-FFF2-40B4-BE49-F238E27FC236}">
                <a16:creationId xmlns:a16="http://schemas.microsoft.com/office/drawing/2014/main" id="{F2E8EF4E-4839-4BD5-911A-CBD00FFCB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291" y="3283013"/>
            <a:ext cx="2681239" cy="3574986"/>
          </a:xfrm>
          <a:prstGeom prst="rect">
            <a:avLst/>
          </a:prstGeom>
        </p:spPr>
      </p:pic>
      <p:pic>
        <p:nvPicPr>
          <p:cNvPr id="6" name="Picture 5" descr="A person sitting in front of a computer&#10;&#10;Description automatically generated">
            <a:extLst>
              <a:ext uri="{FF2B5EF4-FFF2-40B4-BE49-F238E27FC236}">
                <a16:creationId xmlns:a16="http://schemas.microsoft.com/office/drawing/2014/main" id="{4F2DD2BD-01C5-40AA-892D-7AB75C297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530" y="3283013"/>
            <a:ext cx="2655291" cy="3540387"/>
          </a:xfrm>
          <a:prstGeom prst="rect">
            <a:avLst/>
          </a:prstGeom>
        </p:spPr>
      </p:pic>
      <p:pic>
        <p:nvPicPr>
          <p:cNvPr id="3" name="Picture 2">
            <a:extLst>
              <a:ext uri="{FF2B5EF4-FFF2-40B4-BE49-F238E27FC236}">
                <a16:creationId xmlns:a16="http://schemas.microsoft.com/office/drawing/2014/main" id="{FC861DF6-A721-4B3D-A6D0-430ED4DFB79A}"/>
              </a:ext>
            </a:extLst>
          </p:cNvPr>
          <p:cNvPicPr>
            <a:picLocks noChangeAspect="1"/>
          </p:cNvPicPr>
          <p:nvPr/>
        </p:nvPicPr>
        <p:blipFill>
          <a:blip r:embed="rId5"/>
          <a:stretch>
            <a:fillRect/>
          </a:stretch>
        </p:blipFill>
        <p:spPr>
          <a:xfrm>
            <a:off x="8646058" y="4833732"/>
            <a:ext cx="3545941" cy="1989667"/>
          </a:xfrm>
          <a:prstGeom prst="rect">
            <a:avLst/>
          </a:prstGeom>
        </p:spPr>
      </p:pic>
      <p:pic>
        <p:nvPicPr>
          <p:cNvPr id="4" name="Picture 3">
            <a:extLst>
              <a:ext uri="{FF2B5EF4-FFF2-40B4-BE49-F238E27FC236}">
                <a16:creationId xmlns:a16="http://schemas.microsoft.com/office/drawing/2014/main" id="{E2FF6B04-DB54-4486-A0F2-7DDF5A50501D}"/>
              </a:ext>
            </a:extLst>
          </p:cNvPr>
          <p:cNvPicPr>
            <a:picLocks noChangeAspect="1"/>
          </p:cNvPicPr>
          <p:nvPr/>
        </p:nvPicPr>
        <p:blipFill>
          <a:blip r:embed="rId6"/>
          <a:stretch>
            <a:fillRect/>
          </a:stretch>
        </p:blipFill>
        <p:spPr>
          <a:xfrm>
            <a:off x="8616705" y="2427101"/>
            <a:ext cx="3604645" cy="2406631"/>
          </a:xfrm>
          <a:prstGeom prst="rect">
            <a:avLst/>
          </a:prstGeom>
        </p:spPr>
      </p:pic>
    </p:spTree>
    <p:extLst>
      <p:ext uri="{BB962C8B-B14F-4D97-AF65-F5344CB8AC3E}">
        <p14:creationId xmlns:p14="http://schemas.microsoft.com/office/powerpoint/2010/main" val="401987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indow, kitchen, table&#10;&#10;Description automatically generated">
            <a:extLst>
              <a:ext uri="{FF2B5EF4-FFF2-40B4-BE49-F238E27FC236}">
                <a16:creationId xmlns:a16="http://schemas.microsoft.com/office/drawing/2014/main" id="{199587EA-8F19-44D2-8634-139D0F359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5406" y="3705703"/>
            <a:ext cx="3676810" cy="2757608"/>
          </a:xfrm>
          <a:prstGeom prst="rect">
            <a:avLst/>
          </a:prstGeom>
        </p:spPr>
      </p:pic>
      <p:pic>
        <p:nvPicPr>
          <p:cNvPr id="11" name="Picture 10" descr="A picture containing indoor, table, sitting, chair&#10;&#10;Description automatically generated">
            <a:extLst>
              <a:ext uri="{FF2B5EF4-FFF2-40B4-BE49-F238E27FC236}">
                <a16:creationId xmlns:a16="http://schemas.microsoft.com/office/drawing/2014/main" id="{4EB95C65-36DB-4674-8DFD-89CFDF3F0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80" y="3181190"/>
            <a:ext cx="3199040" cy="3741722"/>
          </a:xfrm>
          <a:prstGeom prst="rect">
            <a:avLst/>
          </a:prstGeom>
        </p:spPr>
      </p:pic>
      <p:sp>
        <p:nvSpPr>
          <p:cNvPr id="2" name="Title 1">
            <a:extLst>
              <a:ext uri="{FF2B5EF4-FFF2-40B4-BE49-F238E27FC236}">
                <a16:creationId xmlns:a16="http://schemas.microsoft.com/office/drawing/2014/main" id="{077F89A6-DAC3-4077-87B4-D5D6F7148DC7}"/>
              </a:ext>
            </a:extLst>
          </p:cNvPr>
          <p:cNvSpPr>
            <a:spLocks noGrp="1"/>
          </p:cNvSpPr>
          <p:nvPr>
            <p:ph type="title"/>
          </p:nvPr>
        </p:nvSpPr>
        <p:spPr>
          <a:xfrm>
            <a:off x="829323" y="652550"/>
            <a:ext cx="10349753" cy="2305951"/>
          </a:xfrm>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9. Kira King, Director of Instructional Design and Learning Solutions, Decision Simulation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I am sending you two photos. One is of my office. You will see my "Next Window" sign. Chris got that for me when a bank was closing. I keep it there to lighten things up. I am also sending you a photo of the kids' study room. I go there if I have writer's block and need seclusion to force myself to sit, uninterrupted and focus. </a:t>
            </a:r>
          </a:p>
        </p:txBody>
      </p:sp>
      <p:pic>
        <p:nvPicPr>
          <p:cNvPr id="4" name="Picture 3" descr="A person wearing a suit and tie&#10;&#10;Description automatically generated">
            <a:extLst>
              <a:ext uri="{FF2B5EF4-FFF2-40B4-BE49-F238E27FC236}">
                <a16:creationId xmlns:a16="http://schemas.microsoft.com/office/drawing/2014/main" id="{7055A99B-CB3D-4EB5-84F1-6971C382D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85" y="3127402"/>
            <a:ext cx="2665426" cy="3730598"/>
          </a:xfrm>
          <a:prstGeom prst="rect">
            <a:avLst/>
          </a:prstGeom>
        </p:spPr>
      </p:pic>
    </p:spTree>
    <p:extLst>
      <p:ext uri="{BB962C8B-B14F-4D97-AF65-F5344CB8AC3E}">
        <p14:creationId xmlns:p14="http://schemas.microsoft.com/office/powerpoint/2010/main" val="4262254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89A6-DAC3-4077-87B4-D5D6F7148DC7}"/>
              </a:ext>
            </a:extLst>
          </p:cNvPr>
          <p:cNvSpPr>
            <a:spLocks noGrp="1"/>
          </p:cNvSpPr>
          <p:nvPr>
            <p:ph type="title"/>
          </p:nvPr>
        </p:nvSpPr>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9. Kira King, Director of Instructional Design and Learning Solutions, Decision Simulation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EF66F4C8-B985-4FC9-AA5E-56DC85207519}"/>
              </a:ext>
            </a:extLst>
          </p:cNvPr>
          <p:cNvSpPr>
            <a:spLocks noGrp="1"/>
          </p:cNvSpPr>
          <p:nvPr>
            <p:ph idx="1"/>
          </p:nvPr>
        </p:nvSpPr>
        <p:spPr/>
        <p:txBody>
          <a:bodyPr>
            <a:normAutofit fontScale="55000" lnSpcReduction="20000"/>
          </a:bodyPr>
          <a:lstStyle/>
          <a:p>
            <a:pPr marL="0" indent="0">
              <a:lnSpc>
                <a:spcPct val="120000"/>
              </a:lnSpc>
              <a:spcBef>
                <a:spcPts val="0"/>
              </a:spcBef>
              <a:buNone/>
            </a:pPr>
            <a:r>
              <a:rPr lang="en-US" sz="4400" b="1" dirty="0">
                <a:latin typeface="Tahoma" panose="020B0604030504040204" pitchFamily="34" charset="0"/>
                <a:ea typeface="Tahoma" panose="020B0604030504040204" pitchFamily="34" charset="0"/>
                <a:cs typeface="Tahoma" panose="020B0604030504040204" pitchFamily="34" charset="0"/>
              </a:rPr>
              <a:t>Writing Tips: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Preparation: </a:t>
            </a:r>
            <a:r>
              <a:rPr lang="en-US" b="1" dirty="0">
                <a:latin typeface="Tahoma" panose="020B0604030504040204" pitchFamily="34" charset="0"/>
                <a:ea typeface="Tahoma" panose="020B0604030504040204" pitchFamily="34" charset="0"/>
                <a:cs typeface="Tahoma" panose="020B0604030504040204" pitchFamily="34" charset="0"/>
              </a:rPr>
              <a:t>I prepare to write by reading all critical literature and typing relevant quotations into a Word document. The act of typing the quotes helps me create a mental schemata of the related concepts. I will then write a summary of my argument at the beginning of the document and organize key quotes into a sequence. Print out the quotation notes and have that handy for reference. Keep all other relevant literature nearby for reference.</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Writing: </a:t>
            </a:r>
            <a:r>
              <a:rPr lang="en-US" b="1" dirty="0">
                <a:latin typeface="Tahoma" panose="020B0604030504040204" pitchFamily="34" charset="0"/>
                <a:ea typeface="Tahoma" panose="020B0604030504040204" pitchFamily="34" charset="0"/>
                <a:cs typeface="Tahoma" panose="020B0604030504040204" pitchFamily="34" charset="0"/>
              </a:rPr>
              <a:t>Focus on getting words down on paper. Do not worry about getting the words just right. Use a stream of consciousness to build a moment with all relevant sources there.  Getting momentum is far more important than getting the words right the first time. Editing can happen later.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Final Thoughts: </a:t>
            </a:r>
            <a:r>
              <a:rPr lang="en-US" b="1" dirty="0">
                <a:latin typeface="Tahoma" panose="020B0604030504040204" pitchFamily="34" charset="0"/>
                <a:ea typeface="Tahoma" panose="020B0604030504040204" pitchFamily="34" charset="0"/>
                <a:cs typeface="Tahoma" panose="020B0604030504040204" pitchFamily="34" charset="0"/>
              </a:rPr>
              <a:t>As a writing tutor, I learned that often we say what we really want to say at the end of the piece--at the end of the sentence, the paragraph, or the paper. I remember that and scan my work to see if the main theme is actually at the end of what I have written. Then I revise.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Writer's Block: </a:t>
            </a:r>
            <a:r>
              <a:rPr lang="en-US" b="1" dirty="0">
                <a:latin typeface="Tahoma" panose="020B0604030504040204" pitchFamily="34" charset="0"/>
                <a:ea typeface="Tahoma" panose="020B0604030504040204" pitchFamily="34" charset="0"/>
                <a:cs typeface="Tahoma" panose="020B0604030504040204" pitchFamily="34" charset="0"/>
              </a:rPr>
              <a:t>To cure writer's block, first try to remove yourself to a new location. Go to a place with fewer interruptions and silence your phone. Commit to writing uninterrupted. If that does not work, then go back to preparation. Re-read all relevant material and re-write notes. Then try again. Rinse and repeat. </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(Sometimes a </a:t>
            </a:r>
            <a:r>
              <a:rPr lang="en-US" sz="2900" b="1" dirty="0">
                <a:solidFill>
                  <a:srgbClr val="0070C0"/>
                </a:solidFill>
                <a:latin typeface="Tahoma" panose="020B0604030504040204" pitchFamily="34" charset="0"/>
                <a:ea typeface="Tahoma" panose="020B0604030504040204" pitchFamily="34" charset="0"/>
                <a:cs typeface="Tahoma" panose="020B0604030504040204" pitchFamily="34" charset="0"/>
              </a:rPr>
              <a:t>glass of wine </a:t>
            </a:r>
            <a:r>
              <a:rPr lang="en-US" b="1" dirty="0">
                <a:latin typeface="Tahoma" panose="020B0604030504040204" pitchFamily="34" charset="0"/>
                <a:ea typeface="Tahoma" panose="020B0604030504040204" pitchFamily="34" charset="0"/>
                <a:cs typeface="Tahoma" panose="020B0604030504040204" pitchFamily="34" charset="0"/>
              </a:rPr>
              <a:t>helps too!)</a:t>
            </a:r>
            <a:endParaRPr lang="en-US" dirty="0"/>
          </a:p>
        </p:txBody>
      </p:sp>
      <p:pic>
        <p:nvPicPr>
          <p:cNvPr id="4" name="Picture 3" descr="A person wearing a suit and tie&#10;&#10;Description automatically generated">
            <a:extLst>
              <a:ext uri="{FF2B5EF4-FFF2-40B4-BE49-F238E27FC236}">
                <a16:creationId xmlns:a16="http://schemas.microsoft.com/office/drawing/2014/main" id="{7055A99B-CB3D-4EB5-84F1-6971C382D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5439" y="23794"/>
            <a:ext cx="1526561" cy="2136614"/>
          </a:xfrm>
          <a:prstGeom prst="rect">
            <a:avLst/>
          </a:prstGeom>
        </p:spPr>
      </p:pic>
    </p:spTree>
    <p:extLst>
      <p:ext uri="{BB962C8B-B14F-4D97-AF65-F5344CB8AC3E}">
        <p14:creationId xmlns:p14="http://schemas.microsoft.com/office/powerpoint/2010/main" val="160937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199" y="365125"/>
            <a:ext cx="10658383" cy="1325563"/>
          </a:xfrm>
        </p:spPr>
        <p:txBody>
          <a:bodyPr>
            <a:normAutofit/>
          </a:bodyPr>
          <a:lstStyle/>
          <a:p>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3400" dirty="0"/>
          </a:p>
        </p:txBody>
      </p:sp>
      <p:pic>
        <p:nvPicPr>
          <p:cNvPr id="7" name="Picture 6" descr="A desk with a book shelf filled with books&#10;&#10;Description automatically generated">
            <a:extLst>
              <a:ext uri="{FF2B5EF4-FFF2-40B4-BE49-F238E27FC236}">
                <a16:creationId xmlns:a16="http://schemas.microsoft.com/office/drawing/2014/main" id="{24CDD5E6-9A95-4446-9BC0-651D90CC7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214"/>
            <a:ext cx="6781046" cy="5085785"/>
          </a:xfrm>
          <a:prstGeom prst="rect">
            <a:avLst/>
          </a:prstGeom>
        </p:spPr>
      </p:pic>
      <p:pic>
        <p:nvPicPr>
          <p:cNvPr id="9" name="Picture 8" descr="A person smiling for the camera&#10;&#10;Description automatically generated">
            <a:extLst>
              <a:ext uri="{FF2B5EF4-FFF2-40B4-BE49-F238E27FC236}">
                <a16:creationId xmlns:a16="http://schemas.microsoft.com/office/drawing/2014/main" id="{B026AD1B-122E-458A-8491-40D0B25C4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13573"/>
            <a:ext cx="6192569" cy="4644426"/>
          </a:xfrm>
          <a:prstGeom prst="rect">
            <a:avLst/>
          </a:prstGeom>
        </p:spPr>
      </p:pic>
    </p:spTree>
    <p:extLst>
      <p:ext uri="{BB962C8B-B14F-4D97-AF65-F5344CB8AC3E}">
        <p14:creationId xmlns:p14="http://schemas.microsoft.com/office/powerpoint/2010/main" val="3940995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36402"/>
            <a:ext cx="10515600" cy="1325563"/>
          </a:xfrm>
        </p:spPr>
        <p:txBody>
          <a:bodyPr>
            <a:noAutofit/>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000" dirty="0"/>
          </a:p>
        </p:txBody>
      </p:sp>
      <p:sp>
        <p:nvSpPr>
          <p:cNvPr id="3" name="Content Placeholder 2">
            <a:extLst>
              <a:ext uri="{FF2B5EF4-FFF2-40B4-BE49-F238E27FC236}">
                <a16:creationId xmlns:a16="http://schemas.microsoft.com/office/drawing/2014/main" id="{8E3ED9F0-59CC-439E-BE80-7689CC5B6A92}"/>
              </a:ext>
            </a:extLst>
          </p:cNvPr>
          <p:cNvSpPr>
            <a:spLocks noGrp="1"/>
          </p:cNvSpPr>
          <p:nvPr>
            <p:ph idx="1"/>
          </p:nvPr>
        </p:nvSpPr>
        <p:spPr>
          <a:xfrm>
            <a:off x="838200" y="1961965"/>
            <a:ext cx="10515600" cy="4214998"/>
          </a:xfrm>
        </p:spPr>
        <p:txBody>
          <a:bodyPr>
            <a:normAutofit fontScale="77500" lnSpcReduction="20000"/>
          </a:bodyPr>
          <a:lstStyle/>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Office at SFSU </a:t>
            </a:r>
            <a:r>
              <a:rPr lang="en-US" b="1" dirty="0">
                <a:latin typeface="Tahoma" panose="020B0604030504040204" pitchFamily="34" charset="0"/>
                <a:ea typeface="Tahoma" panose="020B0604030504040204" pitchFamily="34" charset="0"/>
                <a:cs typeface="Tahoma" panose="020B0604030504040204" pitchFamily="34" charset="0"/>
              </a:rPr>
              <a:t>- this was a primary writing space during the initial phases of book writing; research and development, primarily.</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Bart train </a:t>
            </a:r>
            <a:r>
              <a:rPr lang="en-US" b="1" dirty="0">
                <a:latin typeface="Tahoma" panose="020B0604030504040204" pitchFamily="34" charset="0"/>
                <a:ea typeface="Tahoma" panose="020B0604030504040204" pitchFamily="34" charset="0"/>
                <a:cs typeface="Tahoma" panose="020B0604030504040204" pitchFamily="34" charset="0"/>
              </a:rPr>
              <a:t>- during this book project I commutes about 3 hours roundtrip every day on the train, so I used that time for writing whenever I could.</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Outside deck at home </a:t>
            </a:r>
            <a:r>
              <a:rPr lang="en-US" b="1" dirty="0">
                <a:latin typeface="Tahoma" panose="020B0604030504040204" pitchFamily="34" charset="0"/>
                <a:ea typeface="Tahoma" panose="020B0604030504040204" pitchFamily="34" charset="0"/>
                <a:cs typeface="Tahoma" panose="020B0604030504040204" pitchFamily="34" charset="0"/>
              </a:rPr>
              <a:t>- this was my main writing space on weekends and was especially useful when finishing the book project and editing the chapters contributed by others.</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Bonus photo </a:t>
            </a:r>
            <a:r>
              <a:rPr lang="en-US" b="1" dirty="0">
                <a:latin typeface="Tahoma" panose="020B0604030504040204" pitchFamily="34" charset="0"/>
                <a:ea typeface="Tahoma" panose="020B0604030504040204" pitchFamily="34" charset="0"/>
                <a:cs typeface="Tahoma" panose="020B0604030504040204" pitchFamily="34" charset="0"/>
              </a:rPr>
              <a:t>- I found a photo in my archives of your visit to SSFSU in 2005 - this is a nice one of you and Kim in her office on campus.</a:t>
            </a:r>
            <a:endParaRPr lang="en-US" dirty="0"/>
          </a:p>
        </p:txBody>
      </p:sp>
    </p:spTree>
    <p:extLst>
      <p:ext uri="{BB962C8B-B14F-4D97-AF65-F5344CB8AC3E}">
        <p14:creationId xmlns:p14="http://schemas.microsoft.com/office/powerpoint/2010/main" val="194330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365125"/>
            <a:ext cx="10685016" cy="1325563"/>
          </a:xfrm>
        </p:spPr>
        <p:txBody>
          <a:bodyPr>
            <a:normAutofit/>
          </a:bodyPr>
          <a:lstStyle/>
          <a:p>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and Kim Foreman, San Francisco State University</a:t>
            </a:r>
          </a:p>
        </p:txBody>
      </p:sp>
      <p:pic>
        <p:nvPicPr>
          <p:cNvPr id="4" name="Picture 3" descr="A picture containing table, outdoor, sitting, chair&#10;&#10;Description automatically generated">
            <a:extLst>
              <a:ext uri="{FF2B5EF4-FFF2-40B4-BE49-F238E27FC236}">
                <a16:creationId xmlns:a16="http://schemas.microsoft.com/office/drawing/2014/main" id="{1906E6A9-E37B-451C-8CA5-A21476B4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8118"/>
            <a:ext cx="5987405" cy="4489882"/>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45BF0AD4-587C-46FE-B36B-C7D0B8E17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491" y="2368118"/>
            <a:ext cx="5986509" cy="4489882"/>
          </a:xfrm>
          <a:prstGeom prst="rect">
            <a:avLst/>
          </a:prstGeom>
        </p:spPr>
      </p:pic>
    </p:spTree>
    <p:extLst>
      <p:ext uri="{BB962C8B-B14F-4D97-AF65-F5344CB8AC3E}">
        <p14:creationId xmlns:p14="http://schemas.microsoft.com/office/powerpoint/2010/main" val="160039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p:txBody>
          <a:bodyPr>
            <a:noAutofit/>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000" dirty="0"/>
          </a:p>
        </p:txBody>
      </p:sp>
      <p:sp>
        <p:nvSpPr>
          <p:cNvPr id="3" name="Content Placeholder 2">
            <a:extLst>
              <a:ext uri="{FF2B5EF4-FFF2-40B4-BE49-F238E27FC236}">
                <a16:creationId xmlns:a16="http://schemas.microsoft.com/office/drawing/2014/main" id="{8E3ED9F0-59CC-439E-BE80-7689CC5B6A92}"/>
              </a:ext>
            </a:extLst>
          </p:cNvPr>
          <p:cNvSpPr>
            <a:spLocks noGrp="1"/>
          </p:cNvSpPr>
          <p:nvPr>
            <p:ph idx="1"/>
          </p:nvPr>
        </p:nvSpPr>
        <p:spPr/>
        <p:txBody>
          <a:bodyPr>
            <a:normAutofit fontScale="77500" lnSpcReduction="20000"/>
          </a:bodyPr>
          <a:lstStyle/>
          <a:p>
            <a:pPr marL="0" indent="0">
              <a:lnSpc>
                <a:spcPct val="120000"/>
              </a:lnSpc>
              <a:spcBef>
                <a:spcPts val="0"/>
              </a:spcBef>
              <a:buNone/>
            </a:pPr>
            <a:r>
              <a:rPr lang="en-US" sz="4000" b="1" dirty="0">
                <a:latin typeface="Tahoma" panose="020B0604030504040204" pitchFamily="34" charset="0"/>
                <a:ea typeface="Tahoma" panose="020B0604030504040204" pitchFamily="34" charset="0"/>
                <a:cs typeface="Tahoma" panose="020B0604030504040204" pitchFamily="34" charset="0"/>
              </a:rPr>
              <a:t>Writing Tips:</a:t>
            </a:r>
          </a:p>
          <a:p>
            <a:pPr marL="514350" lvl="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Be prepared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wherever you are</a:t>
            </a:r>
            <a:r>
              <a:rPr lang="en-US" b="1" dirty="0">
                <a:latin typeface="Tahoma" panose="020B0604030504040204" pitchFamily="34" charset="0"/>
                <a:ea typeface="Tahoma" panose="020B0604030504040204" pitchFamily="34" charset="0"/>
                <a:cs typeface="Tahoma" panose="020B0604030504040204" pitchFamily="34" charset="0"/>
              </a:rPr>
              <a:t>; capturing ideas while they are fresh and still forming is important, no matter the form - audio, text, stories to discuss with those around you. You will have plenty of time to edit later.</a:t>
            </a:r>
          </a:p>
          <a:p>
            <a:pPr marL="514350" lvl="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Sometimes we write for others directly; other times we write for ourselves when we have thoughts that we just have to express.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But even when we write initially for ourselves, we need to shape that so that it benefits the reader as well</a:t>
            </a:r>
            <a:r>
              <a:rPr lang="en-US" b="1" dirty="0">
                <a:latin typeface="Tahoma" panose="020B0604030504040204" pitchFamily="34" charset="0"/>
                <a:ea typeface="Tahoma" panose="020B0604030504040204" pitchFamily="34" charset="0"/>
                <a:cs typeface="Tahoma" panose="020B0604030504040204" pitchFamily="34" charset="0"/>
              </a:rPr>
              <a:t>.</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to invite further engagement with your audience</a:t>
            </a:r>
            <a:r>
              <a:rPr lang="en-US" b="1" dirty="0">
                <a:latin typeface="Tahoma" panose="020B0604030504040204" pitchFamily="34" charset="0"/>
                <a:ea typeface="Tahoma" panose="020B0604030504040204" pitchFamily="34" charset="0"/>
                <a:cs typeface="Tahoma" panose="020B0604030504040204" pitchFamily="34" charset="0"/>
              </a:rPr>
              <a:t>; the book or article may be just the beginning of an interesting discussion with your readers.</a:t>
            </a:r>
          </a:p>
          <a:p>
            <a:endParaRPr lang="en-US" dirty="0"/>
          </a:p>
          <a:p>
            <a:endParaRPr lang="en-US" dirty="0"/>
          </a:p>
        </p:txBody>
      </p:sp>
    </p:spTree>
    <p:extLst>
      <p:ext uri="{BB962C8B-B14F-4D97-AF65-F5344CB8AC3E}">
        <p14:creationId xmlns:p14="http://schemas.microsoft.com/office/powerpoint/2010/main" val="1191884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685125" y="452760"/>
            <a:ext cx="10541203" cy="1652597"/>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Associate Dean of Scholarship and Innovation; Professor</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Rubik cube to help me fidget – as well as assorted papers etc. to doodle.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700" b="1" dirty="0">
                <a:latin typeface="Tahoma" panose="020B0604030504040204" pitchFamily="34" charset="0"/>
                <a:ea typeface="Tahoma" panose="020B0604030504040204" pitchFamily="34" charset="0"/>
                <a:cs typeface="Tahoma" panose="020B0604030504040204" pitchFamily="34" charset="0"/>
              </a:rPr>
              <a:t>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desktop computer sitting on top of a desk&#10;&#10;Description automatically generated">
            <a:extLst>
              <a:ext uri="{FF2B5EF4-FFF2-40B4-BE49-F238E27FC236}">
                <a16:creationId xmlns:a16="http://schemas.microsoft.com/office/drawing/2014/main" id="{6617529E-A7EA-4D3E-A8E9-F8C6AD33E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2326"/>
            <a:ext cx="5955727" cy="4465674"/>
          </a:xfrm>
          <a:prstGeom prst="rect">
            <a:avLst/>
          </a:prstGeom>
        </p:spPr>
      </p:pic>
      <p:pic>
        <p:nvPicPr>
          <p:cNvPr id="3" name="Picture 2">
            <a:extLst>
              <a:ext uri="{FF2B5EF4-FFF2-40B4-BE49-F238E27FC236}">
                <a16:creationId xmlns:a16="http://schemas.microsoft.com/office/drawing/2014/main" id="{9E0CA005-6053-4E01-B3E9-8F476B3A63F8}"/>
              </a:ext>
            </a:extLst>
          </p:cNvPr>
          <p:cNvPicPr>
            <a:picLocks noChangeAspect="1"/>
          </p:cNvPicPr>
          <p:nvPr/>
        </p:nvPicPr>
        <p:blipFill>
          <a:blip r:embed="rId5"/>
          <a:stretch>
            <a:fillRect/>
          </a:stretch>
        </p:blipFill>
        <p:spPr>
          <a:xfrm>
            <a:off x="6025863" y="2390015"/>
            <a:ext cx="2973241" cy="4467985"/>
          </a:xfrm>
          <a:prstGeom prst="rect">
            <a:avLst/>
          </a:prstGeom>
        </p:spPr>
      </p:pic>
      <p:pic>
        <p:nvPicPr>
          <p:cNvPr id="4" name="Picture 3">
            <a:extLst>
              <a:ext uri="{FF2B5EF4-FFF2-40B4-BE49-F238E27FC236}">
                <a16:creationId xmlns:a16="http://schemas.microsoft.com/office/drawing/2014/main" id="{A7E6E01F-DBA5-43EB-ACA8-D55D7A3D94CE}"/>
              </a:ext>
            </a:extLst>
          </p:cNvPr>
          <p:cNvPicPr>
            <a:picLocks noChangeAspect="1"/>
          </p:cNvPicPr>
          <p:nvPr/>
        </p:nvPicPr>
        <p:blipFill>
          <a:blip r:embed="rId6"/>
          <a:stretch>
            <a:fillRect/>
          </a:stretch>
        </p:blipFill>
        <p:spPr>
          <a:xfrm>
            <a:off x="9069241" y="4752643"/>
            <a:ext cx="3138800" cy="2095149"/>
          </a:xfrm>
          <a:prstGeom prst="rect">
            <a:avLst/>
          </a:prstGeom>
        </p:spPr>
      </p:pic>
    </p:spTree>
    <p:extLst>
      <p:ext uri="{BB962C8B-B14F-4D97-AF65-F5344CB8AC3E}">
        <p14:creationId xmlns:p14="http://schemas.microsoft.com/office/powerpoint/2010/main" val="325805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199" y="681037"/>
            <a:ext cx="10515600" cy="1325563"/>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sp>
        <p:nvSpPr>
          <p:cNvPr id="3" name="Content Placeholder 2">
            <a:extLst>
              <a:ext uri="{FF2B5EF4-FFF2-40B4-BE49-F238E27FC236}">
                <a16:creationId xmlns:a16="http://schemas.microsoft.com/office/drawing/2014/main" id="{5AE51D6C-BDFA-4FBE-AE07-29862C6C46FB}"/>
              </a:ext>
            </a:extLst>
          </p:cNvPr>
          <p:cNvSpPr>
            <a:spLocks noGrp="1"/>
          </p:cNvSpPr>
          <p:nvPr>
            <p:ph idx="1"/>
          </p:nvPr>
        </p:nvSpPr>
        <p:spPr>
          <a:xfrm>
            <a:off x="838198" y="2166150"/>
            <a:ext cx="10827059" cy="4385570"/>
          </a:xfrm>
        </p:spPr>
        <p:txBody>
          <a:bodyPr>
            <a:normAutofit fontScale="40000" lnSpcReduction="20000"/>
          </a:bodyPr>
          <a:lstStyle/>
          <a:p>
            <a:pPr marL="0" indent="0">
              <a:lnSpc>
                <a:spcPct val="120000"/>
              </a:lnSpc>
              <a:spcBef>
                <a:spcPts val="0"/>
              </a:spcBef>
              <a:buNone/>
            </a:pPr>
            <a:r>
              <a:rPr lang="en-US" sz="8600" b="1" dirty="0">
                <a:latin typeface="Tahoma" panose="020B0604030504040204" pitchFamily="34" charset="0"/>
                <a:ea typeface="Tahoma" panose="020B0604030504040204" pitchFamily="34" charset="0"/>
                <a:cs typeface="Tahoma" panose="020B0604030504040204" pitchFamily="34" charset="0"/>
              </a:rPr>
              <a:t>Writing tips:</a:t>
            </a:r>
          </a:p>
          <a:p>
            <a:pPr marL="514350" lvl="0" indent="-514350">
              <a:lnSpc>
                <a:spcPct val="120000"/>
              </a:lnSpc>
              <a:spcBef>
                <a:spcPts val="0"/>
              </a:spcBef>
              <a:buFont typeface="+mj-lt"/>
              <a:buAutoNum type="arabicPeriod"/>
            </a:pP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Find your voice </a:t>
            </a:r>
            <a:r>
              <a:rPr lang="en-US" sz="4900" b="1" dirty="0">
                <a:latin typeface="Tahoma" panose="020B0604030504040204" pitchFamily="34" charset="0"/>
                <a:ea typeface="Tahoma" panose="020B0604030504040204" pitchFamily="34" charset="0"/>
                <a:cs typeface="Tahoma" panose="020B0604030504040204" pitchFamily="34" charset="0"/>
              </a:rPr>
              <a:t>– even for academic writing. That is hard to do since grad school does such a wonderful job of killing any writing skills you may have come in with.  </a:t>
            </a: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Grad school is the worst teacher of writing. </a:t>
            </a:r>
            <a:r>
              <a:rPr lang="en-US" sz="4900" b="1" dirty="0">
                <a:latin typeface="Tahoma" panose="020B0604030504040204" pitchFamily="34" charset="0"/>
                <a:ea typeface="Tahoma" panose="020B0604030504040204" pitchFamily="34" charset="0"/>
                <a:cs typeface="Tahoma" panose="020B0604030504040204" pitchFamily="34" charset="0"/>
              </a:rPr>
              <a:t>It has taken me years to find my own style and the greatest compliment I have received is something along the lines of “I could hear your voice as I was reading your paper.” So strive for that. </a:t>
            </a:r>
          </a:p>
          <a:p>
            <a:pPr marL="514350" lvl="0" indent="-514350">
              <a:lnSpc>
                <a:spcPct val="120000"/>
              </a:lnSpc>
              <a:spcBef>
                <a:spcPts val="0"/>
              </a:spcBef>
              <a:buFont typeface="+mj-lt"/>
              <a:buAutoNum type="arabicPeriod"/>
            </a:pP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Learn to love writing. Use writing as a tool to think with. </a:t>
            </a:r>
            <a:r>
              <a:rPr lang="en-US" sz="4900" b="1" dirty="0">
                <a:latin typeface="Tahoma" panose="020B0604030504040204" pitchFamily="34" charset="0"/>
                <a:ea typeface="Tahoma" panose="020B0604030504040204" pitchFamily="34" charset="0"/>
                <a:cs typeface="Tahoma" panose="020B0604030504040204" pitchFamily="34" charset="0"/>
              </a:rPr>
              <a:t>I usually start out with a broad idea of where I want to go – and way-find through the act of writing. It reveals gaps in my thinking, weaknesses in logic and flow of ideas. None of that can be addressed without actually putting words down on screen. The trick is to start with a bad draft and then Revise. Revise. Revise. My pieces usually go through 20+ rounds of back and forth between co-authors. </a:t>
            </a:r>
            <a:endParaRPr lang="en-US" dirty="0"/>
          </a:p>
        </p:txBody>
      </p:sp>
    </p:spTree>
    <p:extLst>
      <p:ext uri="{BB962C8B-B14F-4D97-AF65-F5344CB8AC3E}">
        <p14:creationId xmlns:p14="http://schemas.microsoft.com/office/powerpoint/2010/main" val="106435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199" y="365125"/>
            <a:ext cx="10234493" cy="1448307"/>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Patsy D. Moskal, University of Central Florida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Director, Digital Learning Impact Evaluation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https://digitallearning.ucf.edu/contact/</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a:extLst>
              <a:ext uri="{FF2B5EF4-FFF2-40B4-BE49-F238E27FC236}">
                <a16:creationId xmlns:a16="http://schemas.microsoft.com/office/drawing/2014/main" id="{0B620477-BEEB-40A8-815D-A7F1A69B1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21683"/>
            <a:ext cx="2599804" cy="463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a:extLst>
              <a:ext uri="{FF2B5EF4-FFF2-40B4-BE49-F238E27FC236}">
                <a16:creationId xmlns:a16="http://schemas.microsoft.com/office/drawing/2014/main" id="{9B056505-8308-4723-B307-C91C7EED4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9556" y="2243861"/>
            <a:ext cx="2602287" cy="46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smiling for the camera&#10;&#10;Description automatically generated">
            <a:extLst>
              <a:ext uri="{FF2B5EF4-FFF2-40B4-BE49-F238E27FC236}">
                <a16:creationId xmlns:a16="http://schemas.microsoft.com/office/drawing/2014/main" id="{307C3745-6ECE-4A10-903A-451C0517E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597" y="2305332"/>
            <a:ext cx="3028659" cy="4542989"/>
          </a:xfrm>
          <a:prstGeom prst="rect">
            <a:avLst/>
          </a:prstGeom>
        </p:spPr>
      </p:pic>
    </p:spTree>
    <p:extLst>
      <p:ext uri="{BB962C8B-B14F-4D97-AF65-F5344CB8AC3E}">
        <p14:creationId xmlns:p14="http://schemas.microsoft.com/office/powerpoint/2010/main" val="208813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81037"/>
            <a:ext cx="10515600" cy="1325563"/>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sp>
        <p:nvSpPr>
          <p:cNvPr id="3" name="Content Placeholder 2">
            <a:extLst>
              <a:ext uri="{FF2B5EF4-FFF2-40B4-BE49-F238E27FC236}">
                <a16:creationId xmlns:a16="http://schemas.microsoft.com/office/drawing/2014/main" id="{5AE51D6C-BDFA-4FBE-AE07-29862C6C46FB}"/>
              </a:ext>
            </a:extLst>
          </p:cNvPr>
          <p:cNvSpPr>
            <a:spLocks noGrp="1"/>
          </p:cNvSpPr>
          <p:nvPr>
            <p:ph idx="1"/>
          </p:nvPr>
        </p:nvSpPr>
        <p:spPr>
          <a:xfrm>
            <a:off x="838200" y="2166151"/>
            <a:ext cx="10605118" cy="4367814"/>
          </a:xfrm>
        </p:spPr>
        <p:txBody>
          <a:bodyPr>
            <a:normAutofit fontScale="25000" lnSpcReduction="20000"/>
          </a:bodyPr>
          <a:lstStyle/>
          <a:p>
            <a:pPr marL="0" indent="0">
              <a:lnSpc>
                <a:spcPct val="120000"/>
              </a:lnSpc>
              <a:spcBef>
                <a:spcPts val="0"/>
              </a:spcBef>
              <a:buNone/>
            </a:pPr>
            <a:r>
              <a:rPr lang="en-US" sz="11200" b="1" dirty="0">
                <a:latin typeface="Tahoma" panose="020B0604030504040204" pitchFamily="34" charset="0"/>
                <a:ea typeface="Tahoma" panose="020B0604030504040204" pitchFamily="34" charset="0"/>
                <a:cs typeface="Tahoma" panose="020B0604030504040204" pitchFamily="34" charset="0"/>
              </a:rPr>
              <a:t>Writing tips:</a:t>
            </a:r>
          </a:p>
          <a:p>
            <a:pPr marL="1143000" lvl="0" indent="-1143000">
              <a:lnSpc>
                <a:spcPct val="120000"/>
              </a:lnSpc>
              <a:spcBef>
                <a:spcPts val="0"/>
              </a:spcBef>
              <a:buFont typeface="+mj-lt"/>
              <a:buAutoNum type="arabicPeriod" startAt="3"/>
            </a:pP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Following from the previous point is the need to find good writing partners. </a:t>
            </a:r>
            <a:r>
              <a:rPr lang="en-US" sz="6400" b="1" dirty="0">
                <a:latin typeface="Tahoma" panose="020B0604030504040204" pitchFamily="34" charset="0"/>
                <a:ea typeface="Tahoma" panose="020B0604030504040204" pitchFamily="34" charset="0"/>
                <a:cs typeface="Tahoma" panose="020B0604030504040204" pitchFamily="34" charset="0"/>
              </a:rPr>
              <a:t>I have very few publications that I have written solo (maybe 2 or 3). That said finding the right writing partner is not easy. I have been superbly lucky in this regard first with Matt Koehler and then with </a:t>
            </a:r>
            <a:r>
              <a:rPr lang="en-US" sz="6400" b="1" dirty="0" err="1">
                <a:latin typeface="Tahoma" panose="020B0604030504040204" pitchFamily="34" charset="0"/>
                <a:ea typeface="Tahoma" panose="020B0604030504040204" pitchFamily="34" charset="0"/>
                <a:cs typeface="Tahoma" panose="020B0604030504040204" pitchFamily="34" charset="0"/>
              </a:rPr>
              <a:t>Danah</a:t>
            </a:r>
            <a:r>
              <a:rPr lang="en-US" sz="6400" b="1" dirty="0">
                <a:latin typeface="Tahoma" panose="020B0604030504040204" pitchFamily="34" charset="0"/>
                <a:ea typeface="Tahoma" panose="020B0604030504040204" pitchFamily="34" charset="0"/>
                <a:cs typeface="Tahoma" panose="020B0604030504040204" pitchFamily="34" charset="0"/>
              </a:rPr>
              <a:t> Henriksen. I have also had some supremely talented graduate students who have been equal partners in the writing process they include Rohit Mehta, Carmen Richardson and Melissa Warr.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Developing trust </a:t>
            </a:r>
            <a:r>
              <a:rPr lang="en-US" sz="6400" b="1" dirty="0">
                <a:latin typeface="Tahoma" panose="020B0604030504040204" pitchFamily="34" charset="0"/>
                <a:ea typeface="Tahoma" panose="020B0604030504040204" pitchFamily="34" charset="0"/>
                <a:cs typeface="Tahoma" panose="020B0604030504040204" pitchFamily="34" charset="0"/>
              </a:rPr>
              <a:t>and recognizing what they bring to the table (thus being willing to listen) is key.  </a:t>
            </a:r>
          </a:p>
          <a:p>
            <a:pPr marL="1143000" lvl="0" indent="-1143000">
              <a:lnSpc>
                <a:spcPct val="120000"/>
              </a:lnSpc>
              <a:spcBef>
                <a:spcPts val="0"/>
              </a:spcBef>
              <a:buFont typeface="+mj-lt"/>
              <a:buAutoNum type="arabicPeriod" startAt="3"/>
            </a:pPr>
            <a:r>
              <a:rPr lang="en-US" sz="6400" b="1" dirty="0">
                <a:latin typeface="Tahoma" panose="020B0604030504040204" pitchFamily="34" charset="0"/>
                <a:ea typeface="Tahoma" panose="020B0604030504040204" pitchFamily="34" charset="0"/>
                <a:cs typeface="Tahoma" panose="020B0604030504040204" pitchFamily="34" charset="0"/>
              </a:rPr>
              <a:t>See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each piece </a:t>
            </a:r>
            <a:r>
              <a:rPr lang="en-US" sz="6400" b="1" dirty="0">
                <a:latin typeface="Tahoma" panose="020B0604030504040204" pitchFamily="34" charset="0"/>
                <a:ea typeface="Tahoma" panose="020B0604030504040204" pitchFamily="34" charset="0"/>
                <a:cs typeface="Tahoma" panose="020B0604030504040204" pitchFamily="34" charset="0"/>
              </a:rPr>
              <a:t>you write as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part of a longer story. </a:t>
            </a:r>
          </a:p>
          <a:p>
            <a:pPr marL="1143000" lvl="0" indent="-1143000">
              <a:lnSpc>
                <a:spcPct val="120000"/>
              </a:lnSpc>
              <a:spcBef>
                <a:spcPts val="0"/>
              </a:spcBef>
              <a:buFont typeface="+mj-lt"/>
              <a:buAutoNum type="arabicPeriod" startAt="3"/>
            </a:pP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Don’t aim for perfection in each piece. </a:t>
            </a:r>
            <a:r>
              <a:rPr lang="en-US" sz="6400" b="1" dirty="0">
                <a:latin typeface="Tahoma" panose="020B0604030504040204" pitchFamily="34" charset="0"/>
                <a:ea typeface="Tahoma" panose="020B0604030504040204" pitchFamily="34" charset="0"/>
                <a:cs typeface="Tahoma" panose="020B0604030504040204" pitchFamily="34" charset="0"/>
              </a:rPr>
              <a:t>Each piece should be good – but be willing to share versions of your evolving understanding, knowing that you may revise your thoughts down the road. One can actually track how our thinking evolved in the TPACK framework if you look at our publications over time. The same is for our current work on the spaces of design in education. Think of publishing as a way of making your thinking public, soliciting feedback and then going in for the next round. This keeps you honest (and also continually publishing). </a:t>
            </a:r>
          </a:p>
          <a:p>
            <a:endParaRPr lang="en-US" dirty="0"/>
          </a:p>
        </p:txBody>
      </p:sp>
    </p:spTree>
    <p:extLst>
      <p:ext uri="{BB962C8B-B14F-4D97-AF65-F5344CB8AC3E}">
        <p14:creationId xmlns:p14="http://schemas.microsoft.com/office/powerpoint/2010/main" val="148848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12.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AFED5AD-E73C-461F-9D39-78D318914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6406"/>
            <a:ext cx="4762123" cy="3571593"/>
          </a:xfrm>
          <a:prstGeom prst="rect">
            <a:avLst/>
          </a:prstGeom>
        </p:spPr>
      </p:pic>
      <p:pic>
        <p:nvPicPr>
          <p:cNvPr id="7" name="Picture 6">
            <a:extLst>
              <a:ext uri="{FF2B5EF4-FFF2-40B4-BE49-F238E27FC236}">
                <a16:creationId xmlns:a16="http://schemas.microsoft.com/office/drawing/2014/main" id="{05783F4D-D513-464C-A10C-BD99480D5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696" y="3286406"/>
            <a:ext cx="4762125" cy="3571594"/>
          </a:xfrm>
          <a:prstGeom prst="rect">
            <a:avLst/>
          </a:prstGeom>
        </p:spPr>
      </p:pic>
      <p:pic>
        <p:nvPicPr>
          <p:cNvPr id="6" name="Picture 5">
            <a:extLst>
              <a:ext uri="{FF2B5EF4-FFF2-40B4-BE49-F238E27FC236}">
                <a16:creationId xmlns:a16="http://schemas.microsoft.com/office/drawing/2014/main" id="{B9A7CE9A-0D69-40A7-8DCC-D6CF1845AA1C}"/>
              </a:ext>
            </a:extLst>
          </p:cNvPr>
          <p:cNvPicPr>
            <a:picLocks noChangeAspect="1"/>
          </p:cNvPicPr>
          <p:nvPr/>
        </p:nvPicPr>
        <p:blipFill>
          <a:blip r:embed="rId5"/>
          <a:stretch>
            <a:fillRect/>
          </a:stretch>
        </p:blipFill>
        <p:spPr>
          <a:xfrm>
            <a:off x="9841116" y="3412343"/>
            <a:ext cx="2283266" cy="3445656"/>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C164069F-E8EE-40A0-952C-0FB02B392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7454" y="1902106"/>
            <a:ext cx="1973656" cy="1480243"/>
          </a:xfrm>
          <a:prstGeom prst="rect">
            <a:avLst/>
          </a:prstGeom>
        </p:spPr>
      </p:pic>
    </p:spTree>
    <p:extLst>
      <p:ext uri="{BB962C8B-B14F-4D97-AF65-F5344CB8AC3E}">
        <p14:creationId xmlns:p14="http://schemas.microsoft.com/office/powerpoint/2010/main" val="57859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12.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erson standing in front of a building&#10;&#10;Description automatically generated">
            <a:extLst>
              <a:ext uri="{FF2B5EF4-FFF2-40B4-BE49-F238E27FC236}">
                <a16:creationId xmlns:a16="http://schemas.microsoft.com/office/drawing/2014/main" id="{9A2CFA41-0128-4AD7-AB41-722C9121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178"/>
            <a:ext cx="5948127" cy="3345821"/>
          </a:xfrm>
          <a:prstGeom prst="rect">
            <a:avLst/>
          </a:prstGeom>
        </p:spPr>
      </p:pic>
      <p:pic>
        <p:nvPicPr>
          <p:cNvPr id="10" name="Picture 9" descr="A group of people sitting around a living room&#10;&#10;Description automatically generated">
            <a:extLst>
              <a:ext uri="{FF2B5EF4-FFF2-40B4-BE49-F238E27FC236}">
                <a16:creationId xmlns:a16="http://schemas.microsoft.com/office/drawing/2014/main" id="{0F7953E6-392C-4C6E-AA09-A830DFE7E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873" y="3512178"/>
            <a:ext cx="5948127" cy="3345822"/>
          </a:xfrm>
          <a:prstGeom prst="rect">
            <a:avLst/>
          </a:prstGeom>
        </p:spPr>
      </p:pic>
    </p:spTree>
    <p:extLst>
      <p:ext uri="{BB962C8B-B14F-4D97-AF65-F5344CB8AC3E}">
        <p14:creationId xmlns:p14="http://schemas.microsoft.com/office/powerpoint/2010/main" val="49597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365126"/>
            <a:ext cx="10515600" cy="1271574"/>
          </a:xfrm>
        </p:spPr>
        <p:txBody>
          <a:bodyPr>
            <a:norm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12. Elaine Khoo, University of Waikato, New Zealand</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https://scholar.google.com/citations?user=kuy1wIUAAAAJ&amp;hl=th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800" dirty="0"/>
          </a:p>
        </p:txBody>
      </p:sp>
      <p:sp>
        <p:nvSpPr>
          <p:cNvPr id="3" name="Content Placeholder 2">
            <a:extLst>
              <a:ext uri="{FF2B5EF4-FFF2-40B4-BE49-F238E27FC236}">
                <a16:creationId xmlns:a16="http://schemas.microsoft.com/office/drawing/2014/main" id="{E9E6334D-4815-4504-941E-A19D6A2F55B2}"/>
              </a:ext>
            </a:extLst>
          </p:cNvPr>
          <p:cNvSpPr>
            <a:spLocks noGrp="1"/>
          </p:cNvSpPr>
          <p:nvPr>
            <p:ph idx="1"/>
          </p:nvPr>
        </p:nvSpPr>
        <p:spPr>
          <a:xfrm>
            <a:off x="699248" y="1436915"/>
            <a:ext cx="10319658" cy="4540263"/>
          </a:xfrm>
        </p:spPr>
        <p:txBody>
          <a:bodyPr>
            <a:normAutofit fontScale="62500" lnSpcReduction="20000"/>
          </a:bodyPr>
          <a:lstStyle/>
          <a:p>
            <a:pPr marL="0" indent="0">
              <a:lnSpc>
                <a:spcPct val="120000"/>
              </a:lnSpc>
              <a:spcBef>
                <a:spcPts val="0"/>
              </a:spcBef>
              <a:buNone/>
            </a:pPr>
            <a:r>
              <a:rPr lang="en-US" sz="4500" b="1" dirty="0">
                <a:latin typeface="Tahoma" panose="020B0604030504040204" pitchFamily="34" charset="0"/>
                <a:ea typeface="Tahoma" panose="020B0604030504040204" pitchFamily="34" charset="0"/>
                <a:cs typeface="Tahoma" panose="020B0604030504040204" pitchFamily="34" charset="0"/>
              </a:rPr>
              <a:t>Tips from me:</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I normally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craft a draft abstract </a:t>
            </a:r>
            <a:r>
              <a:rPr lang="en-US" b="1" dirty="0">
                <a:latin typeface="Tahoma" panose="020B0604030504040204" pitchFamily="34" charset="0"/>
                <a:ea typeface="Tahoma" panose="020B0604030504040204" pitchFamily="34" charset="0"/>
                <a:cs typeface="Tahoma" panose="020B0604030504040204" pitchFamily="34" charset="0"/>
              </a:rPr>
              <a:t>first to pull together my thoughts on what the article is about. A good abstract is a good signpost to the article.</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For articles reporting on empirical studies, I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start with the methods section first </a:t>
            </a:r>
            <a:r>
              <a:rPr lang="en-US" b="1" dirty="0">
                <a:latin typeface="Tahoma" panose="020B0604030504040204" pitchFamily="34" charset="0"/>
                <a:ea typeface="Tahoma" panose="020B0604030504040204" pitchFamily="34" charset="0"/>
                <a:cs typeface="Tahoma" panose="020B0604030504040204" pitchFamily="34" charset="0"/>
              </a:rPr>
              <a:t>before flushing out the other parts of the paper.</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Analysis and writing go hand in hand, remember to jot notes as you are </a:t>
            </a:r>
            <a:r>
              <a:rPr lang="en-US" b="1" dirty="0" err="1">
                <a:latin typeface="Tahoma" panose="020B0604030504040204" pitchFamily="34" charset="0"/>
                <a:ea typeface="Tahoma" panose="020B0604030504040204" pitchFamily="34" charset="0"/>
                <a:cs typeface="Tahoma" panose="020B0604030504040204" pitchFamily="34" charset="0"/>
              </a:rPr>
              <a:t>analysing</a:t>
            </a:r>
            <a:r>
              <a:rPr lang="en-US" b="1" dirty="0">
                <a:latin typeface="Tahoma" panose="020B0604030504040204" pitchFamily="34" charset="0"/>
                <a:ea typeface="Tahoma" panose="020B0604030504040204" pitchFamily="34" charset="0"/>
                <a:cs typeface="Tahoma" panose="020B0604030504040204" pitchFamily="34" charset="0"/>
              </a:rPr>
              <a:t> your data to help you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identify themes and your main argument.</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For non-empirical articles, I start with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drafting the key argument </a:t>
            </a:r>
            <a:r>
              <a:rPr lang="en-US" b="1" dirty="0">
                <a:latin typeface="Tahoma" panose="020B0604030504040204" pitchFamily="34" charset="0"/>
                <a:ea typeface="Tahoma" panose="020B0604030504040204" pitchFamily="34" charset="0"/>
                <a:cs typeface="Tahoma" panose="020B0604030504040204" pitchFamily="34" charset="0"/>
              </a:rPr>
              <a:t>first then unpacking the rest of the paper around the key argument.</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little bits each day</a:t>
            </a:r>
            <a:r>
              <a:rPr lang="en-US" b="1" dirty="0">
                <a:latin typeface="Tahoma" panose="020B0604030504040204" pitchFamily="34" charset="0"/>
                <a:ea typeface="Tahoma" panose="020B0604030504040204" pitchFamily="34" charset="0"/>
                <a:cs typeface="Tahoma" panose="020B0604030504040204" pitchFamily="34" charset="0"/>
              </a:rPr>
              <a:t>, don't be afraid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craft and revise over and over </a:t>
            </a:r>
            <a:r>
              <a:rPr lang="en-US" b="1" dirty="0">
                <a:latin typeface="Tahoma" panose="020B0604030504040204" pitchFamily="34" charset="0"/>
                <a:ea typeface="Tahoma" panose="020B0604030504040204" pitchFamily="34" charset="0"/>
                <a:cs typeface="Tahoma" panose="020B0604030504040204" pitchFamily="34" charset="0"/>
              </a:rPr>
              <a:t>again. No one is perfect the first time.</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Do not fear rejection </a:t>
            </a:r>
            <a:r>
              <a:rPr lang="en-US" b="1" dirty="0">
                <a:latin typeface="Tahoma" panose="020B0604030504040204" pitchFamily="34" charset="0"/>
                <a:ea typeface="Tahoma" panose="020B0604030504040204" pitchFamily="34" charset="0"/>
                <a:cs typeface="Tahoma" panose="020B0604030504040204" pitchFamily="34" charset="0"/>
              </a:rPr>
              <a:t>from publishers, try and try again.</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Find good colleagues </a:t>
            </a:r>
            <a:r>
              <a:rPr lang="en-US" b="1" dirty="0">
                <a:latin typeface="Tahoma" panose="020B0604030504040204" pitchFamily="34" charset="0"/>
                <a:ea typeface="Tahoma" panose="020B0604030504040204" pitchFamily="34" charset="0"/>
                <a:cs typeface="Tahoma" panose="020B0604030504040204" pitchFamily="34" charset="0"/>
              </a:rPr>
              <a:t>to collaborate with.</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Consider your audience and write to address </a:t>
            </a:r>
            <a:r>
              <a:rPr lang="en-US" b="1" dirty="0">
                <a:latin typeface="Tahoma" panose="020B0604030504040204" pitchFamily="34" charset="0"/>
                <a:ea typeface="Tahoma" panose="020B0604030504040204" pitchFamily="34" charset="0"/>
                <a:cs typeface="Tahoma" panose="020B0604030504040204" pitchFamily="34" charset="0"/>
              </a:rPr>
              <a:t>them accordingly (be it your </a:t>
            </a:r>
            <a:r>
              <a:rPr lang="en-US" b="1" dirty="0" err="1">
                <a:latin typeface="Tahoma" panose="020B0604030504040204" pitchFamily="34" charset="0"/>
                <a:ea typeface="Tahoma" panose="020B0604030504040204" pitchFamily="34" charset="0"/>
                <a:cs typeface="Tahoma" panose="020B0604030504040204" pitchFamily="34" charset="0"/>
              </a:rPr>
              <a:t>phd</a:t>
            </a:r>
            <a:r>
              <a:rPr lang="en-US" b="1" dirty="0">
                <a:latin typeface="Tahoma" panose="020B0604030504040204" pitchFamily="34" charset="0"/>
                <a:ea typeface="Tahoma" panose="020B0604030504040204" pitchFamily="34" charset="0"/>
                <a:cs typeface="Tahoma" panose="020B0604030504040204" pitchFamily="34" charset="0"/>
              </a:rPr>
              <a:t> examiner, book, academic article), the genre of writing can be quite different.</a:t>
            </a:r>
          </a:p>
          <a:p>
            <a:endParaRPr lang="en-US" dirty="0"/>
          </a:p>
        </p:txBody>
      </p:sp>
      <p:pic>
        <p:nvPicPr>
          <p:cNvPr id="4" name="Picture 3">
            <a:extLst>
              <a:ext uri="{FF2B5EF4-FFF2-40B4-BE49-F238E27FC236}">
                <a16:creationId xmlns:a16="http://schemas.microsoft.com/office/drawing/2014/main" id="{85184286-7E69-46A7-9997-FDF73064AAC7}"/>
              </a:ext>
            </a:extLst>
          </p:cNvPr>
          <p:cNvPicPr>
            <a:picLocks noChangeAspect="1"/>
          </p:cNvPicPr>
          <p:nvPr/>
        </p:nvPicPr>
        <p:blipFill>
          <a:blip r:embed="rId3"/>
          <a:stretch>
            <a:fillRect/>
          </a:stretch>
        </p:blipFill>
        <p:spPr>
          <a:xfrm>
            <a:off x="10602362" y="5249501"/>
            <a:ext cx="1608499" cy="1608499"/>
          </a:xfrm>
          <a:prstGeom prst="rect">
            <a:avLst/>
          </a:prstGeom>
        </p:spPr>
      </p:pic>
      <p:pic>
        <p:nvPicPr>
          <p:cNvPr id="6" name="Picture 5">
            <a:extLst>
              <a:ext uri="{FF2B5EF4-FFF2-40B4-BE49-F238E27FC236}">
                <a16:creationId xmlns:a16="http://schemas.microsoft.com/office/drawing/2014/main" id="{746AE58B-444A-42BE-9108-9EAD47F69857}"/>
              </a:ext>
            </a:extLst>
          </p:cNvPr>
          <p:cNvPicPr>
            <a:picLocks noChangeAspect="1"/>
          </p:cNvPicPr>
          <p:nvPr/>
        </p:nvPicPr>
        <p:blipFill>
          <a:blip r:embed="rId4"/>
          <a:stretch>
            <a:fillRect/>
          </a:stretch>
        </p:blipFill>
        <p:spPr>
          <a:xfrm>
            <a:off x="11044282" y="3637894"/>
            <a:ext cx="1166579" cy="1611607"/>
          </a:xfrm>
          <a:prstGeom prst="rect">
            <a:avLst/>
          </a:prstGeom>
        </p:spPr>
      </p:pic>
    </p:spTree>
    <p:extLst>
      <p:ext uri="{BB962C8B-B14F-4D97-AF65-F5344CB8AC3E}">
        <p14:creationId xmlns:p14="http://schemas.microsoft.com/office/powerpoint/2010/main" val="23953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12.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person, hat&#10;&#10;Description automatically generated">
            <a:extLst>
              <a:ext uri="{FF2B5EF4-FFF2-40B4-BE49-F238E27FC236}">
                <a16:creationId xmlns:a16="http://schemas.microsoft.com/office/drawing/2014/main" id="{0C723E58-A452-49AF-A470-34E2A82CA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2686347"/>
            <a:ext cx="5963220" cy="3354311"/>
          </a:xfrm>
          <a:prstGeom prst="rect">
            <a:avLst/>
          </a:prstGeom>
        </p:spPr>
      </p:pic>
      <p:pic>
        <p:nvPicPr>
          <p:cNvPr id="7" name="Picture 6" descr="A picture containing indoor, sitting, bed, person&#10;&#10;Description automatically generated">
            <a:extLst>
              <a:ext uri="{FF2B5EF4-FFF2-40B4-BE49-F238E27FC236}">
                <a16:creationId xmlns:a16="http://schemas.microsoft.com/office/drawing/2014/main" id="{B0B17051-52B7-4FB4-B603-B663EA8F5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228784" y="2756514"/>
            <a:ext cx="5963216" cy="3354309"/>
          </a:xfrm>
          <a:prstGeom prst="rect">
            <a:avLst/>
          </a:prstGeom>
        </p:spPr>
      </p:pic>
    </p:spTree>
    <p:extLst>
      <p:ext uri="{BB962C8B-B14F-4D97-AF65-F5344CB8AC3E}">
        <p14:creationId xmlns:p14="http://schemas.microsoft.com/office/powerpoint/2010/main" val="3858632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48CDA74-70E6-4935-86FD-7D1BEB41F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633" y="2970014"/>
            <a:ext cx="6719777" cy="3779875"/>
          </a:xfrm>
          <a:prstGeom prst="rect">
            <a:avLst/>
          </a:prstGeom>
        </p:spPr>
      </p:pic>
      <p:pic>
        <p:nvPicPr>
          <p:cNvPr id="10" name="Picture 9" descr="A picture containing holding, person, person, cake&#10;&#10;Description automatically generated">
            <a:extLst>
              <a:ext uri="{FF2B5EF4-FFF2-40B4-BE49-F238E27FC236}">
                <a16:creationId xmlns:a16="http://schemas.microsoft.com/office/drawing/2014/main" id="{013033DE-2188-4077-8959-1A74B4091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381156"/>
            <a:ext cx="2433304" cy="1368734"/>
          </a:xfrm>
          <a:prstGeom prst="rect">
            <a:avLst/>
          </a:prstGeom>
        </p:spPr>
      </p:pic>
      <p:pic>
        <p:nvPicPr>
          <p:cNvPr id="12" name="Picture 11" descr="A person wearing a suit and tie standing in front of a building&#10;&#10;Description automatically generated">
            <a:extLst>
              <a:ext uri="{FF2B5EF4-FFF2-40B4-BE49-F238E27FC236}">
                <a16:creationId xmlns:a16="http://schemas.microsoft.com/office/drawing/2014/main" id="{52DAD883-1768-44D0-AC78-104C9283A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972" y="108110"/>
            <a:ext cx="3934047" cy="2212902"/>
          </a:xfrm>
          <a:prstGeom prst="rect">
            <a:avLst/>
          </a:prstGeom>
        </p:spPr>
      </p:pic>
      <p:pic>
        <p:nvPicPr>
          <p:cNvPr id="16" name="Picture 15" descr="A sign on the side of the road&#10;&#10;Description automatically generated">
            <a:extLst>
              <a:ext uri="{FF2B5EF4-FFF2-40B4-BE49-F238E27FC236}">
                <a16:creationId xmlns:a16="http://schemas.microsoft.com/office/drawing/2014/main" id="{90596D28-1EB9-416F-9093-50FDA4B99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32"/>
            <a:ext cx="4167963" cy="2344479"/>
          </a:xfrm>
          <a:prstGeom prst="rect">
            <a:avLst/>
          </a:prstGeom>
        </p:spPr>
      </p:pic>
      <p:pic>
        <p:nvPicPr>
          <p:cNvPr id="18" name="Picture 17" descr="A picture containing smoke, train, nature, steam&#10;&#10;Description automatically generated">
            <a:extLst>
              <a:ext uri="{FF2B5EF4-FFF2-40B4-BE49-F238E27FC236}">
                <a16:creationId xmlns:a16="http://schemas.microsoft.com/office/drawing/2014/main" id="{C268D777-2CCD-4445-934A-236147908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294" y="2342247"/>
            <a:ext cx="3912782" cy="2200940"/>
          </a:xfrm>
          <a:prstGeom prst="rect">
            <a:avLst/>
          </a:prstGeom>
        </p:spPr>
      </p:pic>
      <p:pic>
        <p:nvPicPr>
          <p:cNvPr id="20" name="Picture 19" descr="A sign on a dirt road&#10;&#10;Description automatically generated">
            <a:extLst>
              <a:ext uri="{FF2B5EF4-FFF2-40B4-BE49-F238E27FC236}">
                <a16:creationId xmlns:a16="http://schemas.microsoft.com/office/drawing/2014/main" id="{8166BA74-3534-4448-9369-C8E3F15E9D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294" y="4588698"/>
            <a:ext cx="3960629" cy="2227854"/>
          </a:xfrm>
          <a:prstGeom prst="rect">
            <a:avLst/>
          </a:prstGeom>
        </p:spPr>
      </p:pic>
      <p:pic>
        <p:nvPicPr>
          <p:cNvPr id="22" name="Picture 21" descr="A picture containing grass, outdoor, old, building&#10;&#10;Description automatically generated">
            <a:extLst>
              <a:ext uri="{FF2B5EF4-FFF2-40B4-BE49-F238E27FC236}">
                <a16:creationId xmlns:a16="http://schemas.microsoft.com/office/drawing/2014/main" id="{AD93154B-6224-4B07-A2F8-47BD93C748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2599" y="41448"/>
            <a:ext cx="4009401" cy="2255288"/>
          </a:xfrm>
          <a:prstGeom prst="rect">
            <a:avLst/>
          </a:prstGeom>
        </p:spPr>
      </p:pic>
    </p:spTree>
    <p:extLst>
      <p:ext uri="{BB962C8B-B14F-4D97-AF65-F5344CB8AC3E}">
        <p14:creationId xmlns:p14="http://schemas.microsoft.com/office/powerpoint/2010/main" val="196071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365125"/>
            <a:ext cx="10614434" cy="1970669"/>
          </a:xfrm>
        </p:spPr>
        <p:txBody>
          <a:bodyPr>
            <a:normAutofit fontScale="90000"/>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Alyssa Friend Wise </a:t>
            </a:r>
            <a:r>
              <a:rPr lang="en-US" sz="2800" b="1" dirty="0">
                <a:latin typeface="Tahoma" panose="020B0604030504040204" pitchFamily="34" charset="0"/>
                <a:ea typeface="Tahoma" panose="020B0604030504040204" pitchFamily="34" charset="0"/>
                <a:cs typeface="Tahoma" panose="020B0604030504040204" pitchFamily="34" charset="0"/>
              </a:rPr>
              <a:t>| Director, NYU Learning Analytics Research Network (NYU-LEARN)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Associate Professor of Learning Sciences &amp; Educational Technology | New York University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hlinkClick r:id="rId2"/>
              </a:rPr>
              <a:t>https://steinhardt.nyu.edu/people/alyssa-wise</a:t>
            </a:r>
            <a:r>
              <a:rPr lang="en-US" sz="2800" b="1" dirty="0">
                <a:latin typeface="Tahoma" panose="020B0604030504040204" pitchFamily="34" charset="0"/>
                <a:ea typeface="Tahoma" panose="020B0604030504040204" pitchFamily="34" charset="0"/>
                <a:cs typeface="Tahoma" panose="020B0604030504040204" pitchFamily="34" charset="0"/>
              </a:rPr>
              <a:t> </a:t>
            </a:r>
            <a:endParaRPr lang="en-US" sz="4000" dirty="0"/>
          </a:p>
        </p:txBody>
      </p:sp>
      <p:pic>
        <p:nvPicPr>
          <p:cNvPr id="6" name="Picture 5" descr="A living room filled with furniture and vase of flowers&#10;&#10;Description automatically generated">
            <a:extLst>
              <a:ext uri="{FF2B5EF4-FFF2-40B4-BE49-F238E27FC236}">
                <a16:creationId xmlns:a16="http://schemas.microsoft.com/office/drawing/2014/main" id="{6669A160-038E-48AF-A622-D51EC85AF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309"/>
            <a:ext cx="5835588" cy="4376691"/>
          </a:xfrm>
          <a:prstGeom prst="rect">
            <a:avLst/>
          </a:prstGeom>
        </p:spPr>
      </p:pic>
      <p:pic>
        <p:nvPicPr>
          <p:cNvPr id="7" name="Picture 6">
            <a:extLst>
              <a:ext uri="{FF2B5EF4-FFF2-40B4-BE49-F238E27FC236}">
                <a16:creationId xmlns:a16="http://schemas.microsoft.com/office/drawing/2014/main" id="{E47FB634-70D9-4613-9628-7DBD389F8E1D}"/>
              </a:ext>
            </a:extLst>
          </p:cNvPr>
          <p:cNvPicPr>
            <a:picLocks noChangeAspect="1"/>
          </p:cNvPicPr>
          <p:nvPr/>
        </p:nvPicPr>
        <p:blipFill>
          <a:blip r:embed="rId4"/>
          <a:stretch>
            <a:fillRect/>
          </a:stretch>
        </p:blipFill>
        <p:spPr>
          <a:xfrm>
            <a:off x="7876515" y="2542515"/>
            <a:ext cx="4315485" cy="4315485"/>
          </a:xfrm>
          <a:prstGeom prst="rect">
            <a:avLst/>
          </a:prstGeom>
        </p:spPr>
      </p:pic>
    </p:spTree>
    <p:extLst>
      <p:ext uri="{BB962C8B-B14F-4D97-AF65-F5344CB8AC3E}">
        <p14:creationId xmlns:p14="http://schemas.microsoft.com/office/powerpoint/2010/main" val="401357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784412" y="595646"/>
            <a:ext cx="10584180" cy="1486727"/>
          </a:xfrm>
        </p:spPr>
        <p:txBody>
          <a:bodyPr>
            <a:norm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3. Alyssa Friend Wise, </a:t>
            </a:r>
            <a:r>
              <a:rPr lang="en-US" sz="2400" b="1" dirty="0">
                <a:latin typeface="Tahoma" panose="020B0604030504040204" pitchFamily="34" charset="0"/>
                <a:ea typeface="Tahoma" panose="020B0604030504040204" pitchFamily="34" charset="0"/>
                <a:cs typeface="Tahoma" panose="020B0604030504040204" pitchFamily="34" charset="0"/>
              </a:rPr>
              <a:t>Director, NYU Learning Analytics Research Network (NYU-LEARN), Associate Professor of Learning Sciences &amp; Educational Technology, New York University</a:t>
            </a:r>
            <a:endParaRPr lang="en-US" sz="3600" dirty="0"/>
          </a:p>
        </p:txBody>
      </p:sp>
      <p:sp>
        <p:nvSpPr>
          <p:cNvPr id="2" name="Content Placeholder 1">
            <a:extLst>
              <a:ext uri="{FF2B5EF4-FFF2-40B4-BE49-F238E27FC236}">
                <a16:creationId xmlns:a16="http://schemas.microsoft.com/office/drawing/2014/main" id="{1B706C8E-2568-4397-8963-C8D2EB2195FB}"/>
              </a:ext>
            </a:extLst>
          </p:cNvPr>
          <p:cNvSpPr>
            <a:spLocks noGrp="1"/>
          </p:cNvSpPr>
          <p:nvPr>
            <p:ph idx="1"/>
          </p:nvPr>
        </p:nvSpPr>
        <p:spPr>
          <a:xfrm>
            <a:off x="599355" y="1990164"/>
            <a:ext cx="10769237" cy="3948593"/>
          </a:xfrm>
        </p:spPr>
        <p:txBody>
          <a:bodyPr>
            <a:normAutofit fontScale="47500" lnSpcReduction="20000"/>
          </a:bodyPr>
          <a:lstStyle/>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I've always had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my "writing space" separate </a:t>
            </a:r>
            <a:r>
              <a:rPr lang="en-US" sz="3300" b="1" dirty="0">
                <a:latin typeface="Tahoma" panose="020B0604030504040204" pitchFamily="34" charset="0"/>
                <a:ea typeface="Tahoma" panose="020B0604030504040204" pitchFamily="34" charset="0"/>
                <a:cs typeface="Tahoma" panose="020B0604030504040204" pitchFamily="34" charset="0"/>
              </a:rPr>
              <a:t>from my "getting lots of things done efficiently space.”</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Find a physical space that helps gets you in the right head space. </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Similar with time,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find when works for you </a:t>
            </a:r>
            <a:r>
              <a:rPr lang="en-US" sz="3300" b="1" dirty="0">
                <a:latin typeface="Tahoma" panose="020B0604030504040204" pitchFamily="34" charset="0"/>
                <a:ea typeface="Tahoma" panose="020B0604030504040204" pitchFamily="34" charset="0"/>
                <a:cs typeface="Tahoma" panose="020B0604030504040204" pitchFamily="34" charset="0"/>
              </a:rPr>
              <a:t>(for me it is first thing in the morning before I look at email and think about the other things I have to do, and mornings on Friday are especially good b/c I try to hold this as a writing day with few meetings).</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And the last one would be,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just get words flowing down on paper </a:t>
            </a:r>
            <a:r>
              <a:rPr lang="en-US" sz="3300" b="1" dirty="0">
                <a:latin typeface="Tahoma" panose="020B0604030504040204" pitchFamily="34" charset="0"/>
                <a:ea typeface="Tahoma" panose="020B0604030504040204" pitchFamily="34" charset="0"/>
                <a:cs typeface="Tahoma" panose="020B0604030504040204" pitchFamily="34" charset="0"/>
              </a:rPr>
              <a:t>however you can - editing is *much* easier than creating from scratch and the first version doesn't need to be anywhere close to good. So my first round sentences might look like "Thus, there is an imperative for the field of learning analytics to take a human-centered orientation, both b/c our goal is to make a real difference in the world and XXX" (point  being (a) "make a real difference" is not text I would ever put in a published piece, but it gets the idea out for now and (b) I know there is a second reason but can't formulate it yet so I put the X's - both keep me going to get out 10 starting point sentences, rather than stopping to make 1 perfect one).</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Oh, and if your logic structure is mess,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try backwards outlining!</a:t>
            </a:r>
          </a:p>
          <a:p>
            <a:pPr marL="0" indent="0">
              <a:buNone/>
            </a:pPr>
            <a:endParaRPr lang="en-US" dirty="0"/>
          </a:p>
        </p:txBody>
      </p:sp>
      <p:pic>
        <p:nvPicPr>
          <p:cNvPr id="3" name="Picture 2">
            <a:extLst>
              <a:ext uri="{FF2B5EF4-FFF2-40B4-BE49-F238E27FC236}">
                <a16:creationId xmlns:a16="http://schemas.microsoft.com/office/drawing/2014/main" id="{3CEE8113-BB15-4FB2-ADED-27F96A95EB81}"/>
              </a:ext>
            </a:extLst>
          </p:cNvPr>
          <p:cNvPicPr>
            <a:picLocks noChangeAspect="1"/>
          </p:cNvPicPr>
          <p:nvPr/>
        </p:nvPicPr>
        <p:blipFill>
          <a:blip r:embed="rId2"/>
          <a:stretch>
            <a:fillRect/>
          </a:stretch>
        </p:blipFill>
        <p:spPr>
          <a:xfrm>
            <a:off x="10773015" y="5439015"/>
            <a:ext cx="1418985" cy="1418985"/>
          </a:xfrm>
          <a:prstGeom prst="rect">
            <a:avLst/>
          </a:prstGeom>
        </p:spPr>
      </p:pic>
    </p:spTree>
    <p:extLst>
      <p:ext uri="{BB962C8B-B14F-4D97-AF65-F5344CB8AC3E}">
        <p14:creationId xmlns:p14="http://schemas.microsoft.com/office/powerpoint/2010/main" val="234953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380493"/>
            <a:ext cx="10515600" cy="1325563"/>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4. Ali Carr-Chellman</a:t>
            </a:r>
            <a:r>
              <a:rPr lang="en-US" sz="3600" b="1" dirty="0">
                <a:latin typeface="Tahoma" panose="020B0604030504040204" pitchFamily="34" charset="0"/>
                <a:ea typeface="Tahoma" panose="020B0604030504040204" pitchFamily="34" charset="0"/>
                <a:cs typeface="Tahoma" panose="020B0604030504040204" pitchFamily="34" charset="0"/>
              </a:rPr>
              <a:t>, Dean University of Dayton</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https://udayton.edu/directory/education/deans_office/carr-chellman_alison.php</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074" name="7AE65B85-22ED-4400-A393-C5CD3BD678D5">
            <a:extLst>
              <a:ext uri="{FF2B5EF4-FFF2-40B4-BE49-F238E27FC236}">
                <a16:creationId xmlns:a16="http://schemas.microsoft.com/office/drawing/2014/main" id="{B89F8603-5F39-4B4E-BB01-1F76A755C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7595"/>
            <a:ext cx="4439033" cy="447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FC60BF0C-4D42-440C-BBFD-A6F91208A391">
            <a:extLst>
              <a:ext uri="{FF2B5EF4-FFF2-40B4-BE49-F238E27FC236}">
                <a16:creationId xmlns:a16="http://schemas.microsoft.com/office/drawing/2014/main" id="{427BE76F-013C-4220-A5B9-BF8881C87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537" y="2387595"/>
            <a:ext cx="4118827" cy="44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7944A6E-F433-4AE4-B00F-898E57105383}"/>
              </a:ext>
            </a:extLst>
          </p:cNvPr>
          <p:cNvPicPr>
            <a:picLocks noChangeAspect="1"/>
          </p:cNvPicPr>
          <p:nvPr/>
        </p:nvPicPr>
        <p:blipFill>
          <a:blip r:embed="rId5"/>
          <a:stretch>
            <a:fillRect/>
          </a:stretch>
        </p:blipFill>
        <p:spPr>
          <a:xfrm>
            <a:off x="8812868" y="3449188"/>
            <a:ext cx="3379132" cy="3379132"/>
          </a:xfrm>
          <a:prstGeom prst="rect">
            <a:avLst/>
          </a:prstGeom>
        </p:spPr>
      </p:pic>
    </p:spTree>
    <p:extLst>
      <p:ext uri="{BB962C8B-B14F-4D97-AF65-F5344CB8AC3E}">
        <p14:creationId xmlns:p14="http://schemas.microsoft.com/office/powerpoint/2010/main" val="271394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4. Ali Carr-Chellman</a:t>
            </a:r>
            <a:r>
              <a:rPr lang="en-US" sz="3600" b="1" dirty="0">
                <a:latin typeface="Tahoma" panose="020B0604030504040204" pitchFamily="34" charset="0"/>
                <a:ea typeface="Tahoma" panose="020B0604030504040204" pitchFamily="34" charset="0"/>
                <a:cs typeface="Tahoma" panose="020B0604030504040204" pitchFamily="34" charset="0"/>
              </a:rPr>
              <a:t>, Dean University of Dayton</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https://udayton.edu/directory/education/deans_office/carr-chellman_alison.php</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789A135-7A31-49D0-856F-D2F97BF60315}"/>
              </a:ext>
            </a:extLst>
          </p:cNvPr>
          <p:cNvSpPr>
            <a:spLocks noGrp="1"/>
          </p:cNvSpPr>
          <p:nvPr>
            <p:ph idx="1"/>
          </p:nvPr>
        </p:nvSpPr>
        <p:spPr>
          <a:xfrm>
            <a:off x="751773" y="1690688"/>
            <a:ext cx="10515600" cy="4351338"/>
          </a:xfrm>
        </p:spPr>
        <p:txBody>
          <a:bodyPr>
            <a:normAutofit fontScale="55000" lnSpcReduction="20000"/>
          </a:bodyPr>
          <a:lstStyle/>
          <a:p>
            <a:pPr marL="0" indent="0">
              <a:lnSpc>
                <a:spcPct val="120000"/>
              </a:lnSpc>
              <a:spcBef>
                <a:spcPts val="0"/>
              </a:spcBef>
              <a:buNone/>
            </a:pPr>
            <a:r>
              <a:rPr lang="en-US" sz="6500" b="1" dirty="0">
                <a:latin typeface="Tahoma" panose="020B0604030504040204" pitchFamily="34" charset="0"/>
                <a:ea typeface="Tahoma" panose="020B0604030504040204" pitchFamily="34" charset="0"/>
                <a:cs typeface="Tahoma" panose="020B0604030504040204" pitchFamily="34" charset="0"/>
              </a:rPr>
              <a:t>Writing Tips:</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Write all the time</a:t>
            </a:r>
            <a:r>
              <a:rPr lang="en-US" b="1" dirty="0">
                <a:latin typeface="Tahoma" panose="020B0604030504040204" pitchFamily="34" charset="0"/>
                <a:ea typeface="Tahoma" panose="020B0604030504040204" pitchFamily="34" charset="0"/>
                <a:cs typeface="Tahoma" panose="020B0604030504040204" pitchFamily="34" charset="0"/>
              </a:rPr>
              <a:t>, if you have 5 minutes use it to write, don’t wait for those big blocks of time just write all the time. And if you are responding with a sigh and rolled eye, ask yourself if you really love writing. Don’t try to be an academic if you don’t really love writing. </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Take DEEP WORK DAYS</a:t>
            </a:r>
            <a:r>
              <a:rPr lang="en-US" b="1" dirty="0">
                <a:latin typeface="Tahoma" panose="020B0604030504040204" pitchFamily="34" charset="0"/>
                <a:ea typeface="Tahoma" panose="020B0604030504040204" pitchFamily="34" charset="0"/>
                <a:cs typeface="Tahoma" panose="020B0604030504040204" pitchFamily="34" charset="0"/>
              </a:rPr>
              <a:t>—this is absolutely essential to get some of those larger blocks of time that you need for real reading, reflection and thinking. Take one day a week if at all possible and try to keep everything off the calendar, work from home on that day if it’s a good workplace for you.</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Don’t wait till it’s perfect</a:t>
            </a:r>
            <a:r>
              <a:rPr lang="en-US" b="1" dirty="0">
                <a:latin typeface="Tahoma" panose="020B0604030504040204" pitchFamily="34" charset="0"/>
                <a:ea typeface="Tahoma" panose="020B0604030504040204" pitchFamily="34" charset="0"/>
                <a:cs typeface="Tahoma" panose="020B0604030504040204" pitchFamily="34" charset="0"/>
              </a:rPr>
              <a:t>—send your writing into the world as soon as you can stomach it. You will be a significant critic of your own work, so get it out for peer review, submission to journals, etc. as soon as you can stand to do it. Remember, it will never be perfect. </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Don’t take it personally</a:t>
            </a:r>
            <a:r>
              <a:rPr lang="en-US" b="1" dirty="0">
                <a:latin typeface="Tahoma" panose="020B0604030504040204" pitchFamily="34" charset="0"/>
                <a:ea typeface="Tahoma" panose="020B0604030504040204" pitchFamily="34" charset="0"/>
                <a:cs typeface="Tahoma" panose="020B0604030504040204" pitchFamily="34" charset="0"/>
              </a:rPr>
              <a:t>—make sure that when you get reviews you put on your thickest skin and don’t be upset by what people say. Reviews are very mediated, so too often reviewers are not kind, they can be mean or cruel. It’s unfortunate, but true. We’ve all dealt with it, and I don’t see that process or the tenor of it changing anytime soon. </a:t>
            </a:r>
          </a:p>
          <a:p>
            <a:endParaRPr lang="en-US" dirty="0"/>
          </a:p>
        </p:txBody>
      </p:sp>
      <p:pic>
        <p:nvPicPr>
          <p:cNvPr id="5" name="Picture 4">
            <a:extLst>
              <a:ext uri="{FF2B5EF4-FFF2-40B4-BE49-F238E27FC236}">
                <a16:creationId xmlns:a16="http://schemas.microsoft.com/office/drawing/2014/main" id="{26CB76EE-B17F-40DD-B5DE-864AEEDD8A95}"/>
              </a:ext>
            </a:extLst>
          </p:cNvPr>
          <p:cNvPicPr>
            <a:picLocks noChangeAspect="1"/>
          </p:cNvPicPr>
          <p:nvPr/>
        </p:nvPicPr>
        <p:blipFill>
          <a:blip r:embed="rId3"/>
          <a:stretch>
            <a:fillRect/>
          </a:stretch>
        </p:blipFill>
        <p:spPr>
          <a:xfrm>
            <a:off x="10176094" y="5447670"/>
            <a:ext cx="2015905" cy="1343937"/>
          </a:xfrm>
          <a:prstGeom prst="rect">
            <a:avLst/>
          </a:prstGeom>
        </p:spPr>
      </p:pic>
    </p:spTree>
    <p:extLst>
      <p:ext uri="{BB962C8B-B14F-4D97-AF65-F5344CB8AC3E}">
        <p14:creationId xmlns:p14="http://schemas.microsoft.com/office/powerpoint/2010/main" val="269400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528088"/>
            <a:ext cx="10515600" cy="1325563"/>
          </a:xfrm>
        </p:spPr>
        <p:txBody>
          <a:bodyPr>
            <a:norm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5. Mike Sharples, Open University of UK</a:t>
            </a:r>
            <a:endParaRPr lang="en-US" sz="4000" dirty="0">
              <a:solidFill>
                <a:srgbClr val="0070C0"/>
              </a:solidFill>
            </a:endParaRPr>
          </a:p>
        </p:txBody>
      </p:sp>
      <p:pic>
        <p:nvPicPr>
          <p:cNvPr id="4098" name="c09bb076-d1ef-4cf5-97f9-5a3d6207ce59" descr="Image">
            <a:extLst>
              <a:ext uri="{FF2B5EF4-FFF2-40B4-BE49-F238E27FC236}">
                <a16:creationId xmlns:a16="http://schemas.microsoft.com/office/drawing/2014/main" id="{46CD149D-11D5-423A-A545-9B33A541F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779" y="2196085"/>
            <a:ext cx="6215886" cy="46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ofessor Mike Sharples | The Open University">
            <a:extLst>
              <a:ext uri="{FF2B5EF4-FFF2-40B4-BE49-F238E27FC236}">
                <a16:creationId xmlns:a16="http://schemas.microsoft.com/office/drawing/2014/main" id="{8D93D1C0-1D7E-4F1E-A8B8-E899AA7B0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467" y="2196363"/>
            <a:ext cx="3509727" cy="466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4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Mike Sharples, Open University of UK</a:t>
            </a:r>
          </a:p>
        </p:txBody>
      </p:sp>
      <p:sp>
        <p:nvSpPr>
          <p:cNvPr id="2" name="Content Placeholder 1">
            <a:extLst>
              <a:ext uri="{FF2B5EF4-FFF2-40B4-BE49-F238E27FC236}">
                <a16:creationId xmlns:a16="http://schemas.microsoft.com/office/drawing/2014/main" id="{E443625D-028F-4759-B1A1-8DC44719634E}"/>
              </a:ext>
            </a:extLst>
          </p:cNvPr>
          <p:cNvSpPr>
            <a:spLocks noGrp="1"/>
          </p:cNvSpPr>
          <p:nvPr>
            <p:ph idx="1"/>
          </p:nvPr>
        </p:nvSpPr>
        <p:spPr>
          <a:xfrm>
            <a:off x="838200" y="1427272"/>
            <a:ext cx="10515600" cy="4351338"/>
          </a:xfrm>
        </p:spPr>
        <p:txBody>
          <a:bodyPr>
            <a:normAutofit fontScale="55000" lnSpcReduction="20000"/>
          </a:bodyPr>
          <a:lstStyle/>
          <a:p>
            <a:pPr marL="51435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Try to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write something each day</a:t>
            </a:r>
            <a:r>
              <a:rPr lang="en-GB" sz="3300" b="1" dirty="0">
                <a:latin typeface="Tahoma" panose="020B0604030504040204" pitchFamily="34" charset="0"/>
                <a:ea typeface="Tahoma" panose="020B0604030504040204" pitchFamily="34" charset="0"/>
                <a:cs typeface="Tahoma" panose="020B0604030504040204" pitchFamily="34" charset="0"/>
              </a:rPr>
              <a:t>, even if it’s just a sentence</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Find your best time for writing </a:t>
            </a:r>
            <a:r>
              <a:rPr lang="en-GB" sz="3300" b="1" dirty="0">
                <a:latin typeface="Tahoma" panose="020B0604030504040204" pitchFamily="34" charset="0"/>
                <a:ea typeface="Tahoma" panose="020B0604030504040204" pitchFamily="34" charset="0"/>
                <a:cs typeface="Tahoma" panose="020B0604030504040204" pitchFamily="34" charset="0"/>
              </a:rPr>
              <a:t>(for me it’s 6am) and try to protect it from outside influences (including email and texts)</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If you are stuck in writing a book, then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consider taking a month’s leave</a:t>
            </a:r>
            <a:r>
              <a:rPr lang="en-GB" sz="3300" b="1" dirty="0">
                <a:latin typeface="Tahoma" panose="020B0604030504040204" pitchFamily="34" charset="0"/>
                <a:ea typeface="Tahoma" panose="020B0604030504040204" pitchFamily="34" charset="0"/>
                <a:cs typeface="Tahoma" panose="020B0604030504040204" pitchFamily="34" charset="0"/>
              </a:rPr>
              <a:t>, take yourself off to a secluded cottage, set yourself a word target (e.g. 1000 words) and don’t go to bed until you’ve achieved it</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Read (and memorise, and practise)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George Orwell’s six rules for writing clear prose </a:t>
            </a:r>
            <a:r>
              <a:rPr lang="en-GB" sz="3300" b="1" dirty="0">
                <a:latin typeface="Tahoma" panose="020B0604030504040204" pitchFamily="34" charset="0"/>
                <a:ea typeface="Tahoma" panose="020B0604030504040204" pitchFamily="34" charset="0"/>
                <a:cs typeface="Tahoma" panose="020B0604030504040204" pitchFamily="34" charset="0"/>
              </a:rPr>
              <a:t>(see, </a:t>
            </a:r>
            <a:r>
              <a:rPr lang="en-GB" sz="3300" b="1" dirty="0" err="1">
                <a:latin typeface="Tahoma" panose="020B0604030504040204" pitchFamily="34" charset="0"/>
                <a:ea typeface="Tahoma" panose="020B0604030504040204" pitchFamily="34" charset="0"/>
                <a:cs typeface="Tahoma" panose="020B0604030504040204" pitchFamily="34" charset="0"/>
              </a:rPr>
              <a:t>e.e.</a:t>
            </a:r>
            <a:r>
              <a:rPr lang="en-GB" sz="3300" b="1" dirty="0">
                <a:latin typeface="Tahoma" panose="020B0604030504040204" pitchFamily="34" charset="0"/>
                <a:ea typeface="Tahoma" panose="020B0604030504040204" pitchFamily="34" charset="0"/>
                <a:cs typeface="Tahoma" panose="020B0604030504040204" pitchFamily="34" charset="0"/>
              </a:rPr>
              <a:t> </a:t>
            </a:r>
            <a:r>
              <a:rPr lang="en-GB" sz="3300" b="1" u="sng" dirty="0">
                <a:latin typeface="Tahoma" panose="020B0604030504040204" pitchFamily="34" charset="0"/>
                <a:ea typeface="Tahoma" panose="020B0604030504040204" pitchFamily="34" charset="0"/>
                <a:cs typeface="Tahoma" panose="020B0604030504040204" pitchFamily="34" charset="0"/>
                <a:hlinkClick r:id="rId2"/>
              </a:rPr>
              <a:t>https://www.openculture.com/2016/05/george-orwells-six-rules-for-writing-clear-and-tight-prose.html</a:t>
            </a:r>
            <a:r>
              <a:rPr lang="en-GB" sz="3300" b="1" dirty="0">
                <a:latin typeface="Tahoma" panose="020B0604030504040204" pitchFamily="34" charset="0"/>
                <a:ea typeface="Tahoma" panose="020B0604030504040204" pitchFamily="34" charset="0"/>
                <a:cs typeface="Tahoma" panose="020B0604030504040204" pitchFamily="34" charset="0"/>
              </a:rPr>
              <a:t>)</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Otherwise, ignore anyone who says that there is a “best” way to write – there isn’t (such as “create an outline plan”, or “write what comes into your mind, then revise”).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Successful writers have a variety of writing methods.</a:t>
            </a:r>
            <a:endPar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And if the words really won’t flow, then don’t force them.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Take a walk, or a shower.</a:t>
            </a:r>
            <a:endPar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5" name="Picture 4" descr="A person wearing a suit and tie&#10;&#10;Description automatically generated">
            <a:extLst>
              <a:ext uri="{FF2B5EF4-FFF2-40B4-BE49-F238E27FC236}">
                <a16:creationId xmlns:a16="http://schemas.microsoft.com/office/drawing/2014/main" id="{E841DEED-5FCA-4179-81EE-86EB6DF4D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360" y="5178582"/>
            <a:ext cx="1100889" cy="1679418"/>
          </a:xfrm>
          <a:prstGeom prst="rect">
            <a:avLst/>
          </a:prstGeom>
        </p:spPr>
      </p:pic>
    </p:spTree>
    <p:extLst>
      <p:ext uri="{BB962C8B-B14F-4D97-AF65-F5344CB8AC3E}">
        <p14:creationId xmlns:p14="http://schemas.microsoft.com/office/powerpoint/2010/main" val="228729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784412" y="603330"/>
            <a:ext cx="10568634" cy="2103656"/>
          </a:xfrm>
        </p:spPr>
        <p:txBody>
          <a:bodyPr>
            <a:normAutofit/>
          </a:bodyPr>
          <a:lstStyle/>
          <a:p>
            <a:pPr>
              <a:lnSpc>
                <a:spcPct val="100000"/>
              </a:lnSpc>
            </a:pP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6. Yong Zhao, University of Kansas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1: Writing is easy and thinking is hard.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 spend all the time thinking </a:t>
            </a:r>
            <a:r>
              <a:rPr lang="en-US" sz="1600" b="1" dirty="0">
                <a:latin typeface="Tahoma" panose="020B0604030504040204" pitchFamily="34" charset="0"/>
                <a:ea typeface="Tahoma" panose="020B0604030504040204" pitchFamily="34" charset="0"/>
                <a:cs typeface="Tahoma" panose="020B0604030504040204" pitchFamily="34" charset="0"/>
              </a:rPr>
              <a:t>and honestly much less time putting my thoughts down. So, keep the ideas in your head and think a lot.</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2: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Read a lot, read things </a:t>
            </a:r>
            <a:r>
              <a:rPr lang="en-US" sz="1600" b="1" dirty="0">
                <a:latin typeface="Tahoma" panose="020B0604030504040204" pitchFamily="34" charset="0"/>
                <a:ea typeface="Tahoma" panose="020B0604030504040204" pitchFamily="34" charset="0"/>
                <a:cs typeface="Tahoma" panose="020B0604030504040204" pitchFamily="34" charset="0"/>
              </a:rPr>
              <a:t>that may or may not be directly relevant to your topic. It's very important for me to read news, stories, science, philosophy, history, and future.</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3: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Keep writing</a:t>
            </a:r>
            <a:r>
              <a:rPr lang="en-US" sz="1600" b="1" dirty="0">
                <a:latin typeface="Tahoma" panose="020B0604030504040204" pitchFamily="34" charset="0"/>
                <a:ea typeface="Tahoma" panose="020B0604030504040204" pitchFamily="34" charset="0"/>
                <a:cs typeface="Tahoma" panose="020B0604030504040204" pitchFamily="34" charset="0"/>
              </a:rPr>
              <a:t>. Writing is what drives me to think and read.</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https://distinguishedprofessors.ku.edu/professor/zhao-y</a:t>
            </a:r>
            <a:r>
              <a:rPr lang="en-US" sz="16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descr="A desk with a computer on a table&#10;&#10;Description automatically generated">
            <a:extLst>
              <a:ext uri="{FF2B5EF4-FFF2-40B4-BE49-F238E27FC236}">
                <a16:creationId xmlns:a16="http://schemas.microsoft.com/office/drawing/2014/main" id="{4DF39B10-9C95-4F8D-80EA-406DEDA38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8959"/>
            <a:ext cx="4412056" cy="3309042"/>
          </a:xfrm>
          <a:prstGeom prst="rect">
            <a:avLst/>
          </a:prstGeom>
        </p:spPr>
      </p:pic>
      <p:pic>
        <p:nvPicPr>
          <p:cNvPr id="6" name="Picture 5" descr="A desk with a computer sitting on top of a table&#10;&#10;Description automatically generated">
            <a:extLst>
              <a:ext uri="{FF2B5EF4-FFF2-40B4-BE49-F238E27FC236}">
                <a16:creationId xmlns:a16="http://schemas.microsoft.com/office/drawing/2014/main" id="{195EBE33-DF3C-4BF7-A75C-9AB80C425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390" y="3548958"/>
            <a:ext cx="4412055" cy="3309042"/>
          </a:xfrm>
          <a:prstGeom prst="rect">
            <a:avLst/>
          </a:prstGeom>
        </p:spPr>
      </p:pic>
      <p:pic>
        <p:nvPicPr>
          <p:cNvPr id="5" name="Picture 4">
            <a:extLst>
              <a:ext uri="{FF2B5EF4-FFF2-40B4-BE49-F238E27FC236}">
                <a16:creationId xmlns:a16="http://schemas.microsoft.com/office/drawing/2014/main" id="{20DC6D0A-C8B1-4A01-AA3A-2E14399FAB2B}"/>
              </a:ext>
            </a:extLst>
          </p:cNvPr>
          <p:cNvPicPr>
            <a:picLocks noChangeAspect="1"/>
          </p:cNvPicPr>
          <p:nvPr/>
        </p:nvPicPr>
        <p:blipFill>
          <a:blip r:embed="rId5"/>
          <a:stretch>
            <a:fillRect/>
          </a:stretch>
        </p:blipFill>
        <p:spPr>
          <a:xfrm>
            <a:off x="9033279" y="3911559"/>
            <a:ext cx="3158721" cy="2946441"/>
          </a:xfrm>
          <a:prstGeom prst="rect">
            <a:avLst/>
          </a:prstGeom>
        </p:spPr>
      </p:pic>
    </p:spTree>
    <p:extLst>
      <p:ext uri="{BB962C8B-B14F-4D97-AF65-F5344CB8AC3E}">
        <p14:creationId xmlns:p14="http://schemas.microsoft.com/office/powerpoint/2010/main" val="2798448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8172</TotalTime>
  <Words>2934</Words>
  <Application>Microsoft Office PowerPoint</Application>
  <PresentationFormat>Widescreen</PresentationFormat>
  <Paragraphs>70</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Tahoma</vt:lpstr>
      <vt:lpstr>Office Theme</vt:lpstr>
      <vt:lpstr>1. Chuck Dziuban, University of Central Florida https://sciences.ucf.edu/statistics/dms/people/board/charles-d-dziuban/  A typical Chuck writing space:  1. The way to learn to write is to write. 2. The first draft is always crap. 3. Progress is best made in bite sized chunks. 4. From Hemingway, “Write drunk, edit sober.” 😃</vt:lpstr>
      <vt:lpstr>2. Patsy D. Moskal, University of Central Florida Director, Digital Learning Impact Evaluation https://digitallearning.ucf.edu/contact/ </vt:lpstr>
      <vt:lpstr>3. Alyssa Friend Wise | Director, NYU Learning Analytics Research Network (NYU-LEARN) Associate Professor of Learning Sciences &amp; Educational Technology | New York University https://steinhardt.nyu.edu/people/alyssa-wise </vt:lpstr>
      <vt:lpstr>3. Alyssa Friend Wise, Director, NYU Learning Analytics Research Network (NYU-LEARN), Associate Professor of Learning Sciences &amp; Educational Technology, New York University</vt:lpstr>
      <vt:lpstr>4. Ali Carr-Chellman, Dean University of Dayton https://udayton.edu/directory/education/deans_office/carr-chellman_alison.php </vt:lpstr>
      <vt:lpstr>4. Ali Carr-Chellman, Dean University of Dayton https://udayton.edu/directory/education/deans_office/carr-chellman_alison.php </vt:lpstr>
      <vt:lpstr>5. Mike Sharples, Open University of UK</vt:lpstr>
      <vt:lpstr>5. Mike Sharples, Open University of UK</vt:lpstr>
      <vt:lpstr>6. Yong Zhao, University of Kansas Suggestion 1: Writing is easy and thinking is hard. I spend all the time thinking and honestly much less time putting my thoughts down. So, keep the ideas in your head and think a lot. Suggestion 2: Read a lot, read things that may or may not be directly relevant to your topic. It's very important for me to read news, stories, science, philosophy, history, and future. Suggestion 3: Keep writing. Writing is what drives me to think and read. https://distinguishedprofessors.ku.edu/professor/zhao-y </vt:lpstr>
      <vt:lpstr>7. Charles Graham, BYU 1. Set aside a couple of blocks of time each week (daily if possible - but this rarely works for me) to dedicate to writing. 2. Collaborate with others on writing because it is funner and commitments to colleagues will motivate you to stay on task when it is hard. 3. Banish discouraging thoughts. . . I have realized that all academic writers experience difficulty and failure. Publishing comes to those who persist and don’t let failure keep them down. https://education.byu.edu/directory/view/charles-graham </vt:lpstr>
      <vt:lpstr>8. Sheila Jagannathan, The World Bank 1. Outline your storyline. 2. Start strong with emotional appeal. 3. Think of catchy title and sub-titles. 4. Bring in lot of examples to make your writing come alive.  5. Add visuals to make the writing stick. 6. End with a call for action.</vt:lpstr>
      <vt:lpstr>9. Kira King, Director of Instructional Design and Learning Solutions, Decision Simulation I am sending you two photos. One is of my office. You will see my "Next Window" sign. Chris got that for me when a bank was closing. I keep it there to lighten things up. I am also sending you a photo of the kids' study room. I go there if I have writer's block and need seclusion to force myself to sit, uninterrupted and focus. </vt:lpstr>
      <vt:lpstr>9. Kira King, Director of Instructional Design and Learning Solutions, Decision Simulation</vt:lpstr>
      <vt:lpstr>10. Brian Beatty, San Francisco State University https://faculty.sfsu.edu/~bjbeatty/  https://edd.sfsu.edu/content/bios/beatty.html </vt:lpstr>
      <vt:lpstr>10. Brian Beatty, San Francisco State University https://faculty.sfsu.edu/~bjbeatty/  https://edd.sfsu.edu/content/bios/beatty.html </vt:lpstr>
      <vt:lpstr>10. Brian Beatty and Kim Foreman, San Francisco State University</vt:lpstr>
      <vt:lpstr>10. Brian Beatty, San Francisco State University https://faculty.sfsu.edu/~bjbeatty/  https://edd.sfsu.edu/content/bios/beatty.html </vt:lpstr>
      <vt:lpstr>11. Punya Mishra, Arizona State University Associate Dean of Scholarship and Innovation; Professor Rubik cube to help me fidget – as well as assorted papers etc. to doodle.  https://education.asu.edu/about/people/punya-mishra  https://punyamishra.com/home/ </vt:lpstr>
      <vt:lpstr>11. Punya Mishra, Arizona State University https://education.asu.edu/about/people/punya-mishra  https://punyamishra.com/home/ </vt:lpstr>
      <vt:lpstr>11. Punya Mishra, Arizona State University https://education.asu.edu/about/people/punya-mishra  https://punyamishra.com/home/ </vt:lpstr>
      <vt:lpstr>12. Elaine Khoo, University of Waikato, New Zealand Attached are 2 spaces where I normally write at - my office, and on the table overlooking out onto our deck. https://www.waikato.ac.nz/staff-profiles/people/ekhoo </vt:lpstr>
      <vt:lpstr>12. Elaine Khoo, University of Waikato, New Zealand Attached are 2 spaces where I normally write at - my office, and on the table overlooking out onto our deck. https://www.waikato.ac.nz/staff-profiles/people/ekhoo </vt:lpstr>
      <vt:lpstr>12. Elaine Khoo, University of Waikato, New Zealand https://scholar.google.com/citations?user=kuy1wIUAAAAJ&amp;hl=th </vt:lpstr>
      <vt:lpstr>12. Elaine Khoo, University of Waikato, New Zealand Attached are 2 spaces where I normally write at - my office, and on the table overlooking out onto our deck. https://www.waikato.ac.nz/staff-profiles/people/ekhoo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typical Chuck writing space.  1. The way to learn to write is to write 2. The first draft is always crap 3. Progress is best made in bite sized chunks 4, From Hemingway, “Write drunk, edit sober”😃</dc:title>
  <dc:creator>Curtis Bonk</dc:creator>
  <cp:lastModifiedBy>Curtis Bonk</cp:lastModifiedBy>
  <cp:revision>44</cp:revision>
  <dcterms:created xsi:type="dcterms:W3CDTF">2020-10-22T19:25:21Z</dcterms:created>
  <dcterms:modified xsi:type="dcterms:W3CDTF">2020-10-30T05:19:58Z</dcterms:modified>
</cp:coreProperties>
</file>