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08" r:id="rId3"/>
    <p:sldMasterId id="2147483720" r:id="rId4"/>
  </p:sldMasterIdLst>
  <p:notesMasterIdLst>
    <p:notesMasterId r:id="rId53"/>
  </p:notesMasterIdLst>
  <p:sldIdLst>
    <p:sldId id="21098" r:id="rId5"/>
    <p:sldId id="389" r:id="rId6"/>
    <p:sldId id="674" r:id="rId7"/>
    <p:sldId id="364" r:id="rId8"/>
    <p:sldId id="20826" r:id="rId9"/>
    <p:sldId id="20838" r:id="rId10"/>
    <p:sldId id="377" r:id="rId11"/>
    <p:sldId id="673" r:id="rId12"/>
    <p:sldId id="20979" r:id="rId13"/>
    <p:sldId id="410" r:id="rId14"/>
    <p:sldId id="313" r:id="rId15"/>
    <p:sldId id="399" r:id="rId16"/>
    <p:sldId id="20637" r:id="rId17"/>
    <p:sldId id="20983" r:id="rId18"/>
    <p:sldId id="20709" r:id="rId19"/>
    <p:sldId id="20708" r:id="rId20"/>
    <p:sldId id="20601" r:id="rId21"/>
    <p:sldId id="20655" r:id="rId22"/>
    <p:sldId id="374" r:id="rId23"/>
    <p:sldId id="20892" r:id="rId24"/>
    <p:sldId id="20942" r:id="rId25"/>
    <p:sldId id="20797" r:id="rId26"/>
    <p:sldId id="385" r:id="rId27"/>
    <p:sldId id="20334" r:id="rId28"/>
    <p:sldId id="20315" r:id="rId29"/>
    <p:sldId id="21056" r:id="rId30"/>
    <p:sldId id="21075" r:id="rId31"/>
    <p:sldId id="21044" r:id="rId32"/>
    <p:sldId id="21040" r:id="rId33"/>
    <p:sldId id="21015" r:id="rId34"/>
    <p:sldId id="21093" r:id="rId35"/>
    <p:sldId id="388" r:id="rId36"/>
    <p:sldId id="387" r:id="rId37"/>
    <p:sldId id="21076" r:id="rId38"/>
    <p:sldId id="20627" r:id="rId39"/>
    <p:sldId id="20957" r:id="rId40"/>
    <p:sldId id="19605" r:id="rId41"/>
    <p:sldId id="19612" r:id="rId42"/>
    <p:sldId id="20626" r:id="rId43"/>
    <p:sldId id="21077" r:id="rId44"/>
    <p:sldId id="21094" r:id="rId45"/>
    <p:sldId id="20931" r:id="rId46"/>
    <p:sldId id="21100" r:id="rId47"/>
    <p:sldId id="20519" r:id="rId48"/>
    <p:sldId id="21095" r:id="rId49"/>
    <p:sldId id="20598" r:id="rId50"/>
    <p:sldId id="21105" r:id="rId51"/>
    <p:sldId id="2110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41" autoAdjust="0"/>
    <p:restoredTop sz="92159" autoAdjust="0"/>
  </p:normalViewPr>
  <p:slideViewPr>
    <p:cSldViewPr snapToGrid="0">
      <p:cViewPr varScale="1">
        <p:scale>
          <a:sx n="112" d="100"/>
          <a:sy n="112" d="100"/>
        </p:scale>
        <p:origin x="192" y="10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B129DC-D6E1-45E7-B1E4-C710E3D46106}" type="datetimeFigureOut">
              <a:rPr lang="en-US" smtClean="0"/>
              <a:t>4/1/2022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172B70-6313-425A-B53C-91691E1372BC}" type="slidenum">
              <a:rPr lang="en-US" smtClean="0"/>
              <a:t>‹#›</a:t>
            </a:fld>
            <a:endParaRPr lang="en-US"/>
          </a:p>
        </p:txBody>
      </p:sp>
    </p:spTree>
    <p:extLst>
      <p:ext uri="{BB962C8B-B14F-4D97-AF65-F5344CB8AC3E}">
        <p14:creationId xmlns:p14="http://schemas.microsoft.com/office/powerpoint/2010/main" val="534103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0969BB-CE1D-4C28-BA20-CB2EFC28FE71}" type="slidenum">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93187" name="Rectangle 2"/>
          <p:cNvSpPr>
            <a:spLocks noChangeArrowheads="1"/>
          </p:cNvSpPr>
          <p:nvPr/>
        </p:nvSpPr>
        <p:spPr bwMode="auto">
          <a:xfrm>
            <a:off x="3884613" y="0"/>
            <a:ext cx="2973387" cy="455613"/>
          </a:xfrm>
          <a:prstGeom prst="rect">
            <a:avLst/>
          </a:prstGeom>
          <a:noFill/>
          <a:ln w="12700">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3188" name="Rectangle 3"/>
          <p:cNvSpPr>
            <a:spLocks noChangeArrowheads="1"/>
          </p:cNvSpPr>
          <p:nvPr/>
        </p:nvSpPr>
        <p:spPr bwMode="auto">
          <a:xfrm>
            <a:off x="3884613" y="8685213"/>
            <a:ext cx="2973387" cy="458787"/>
          </a:xfrm>
          <a:prstGeom prst="rect">
            <a:avLst/>
          </a:prstGeom>
          <a:noFill/>
          <a:ln w="12700">
            <a:noFill/>
            <a:miter lim="800000"/>
            <a:headEnd/>
            <a:tailEnd/>
          </a:ln>
        </p:spPr>
        <p:txBody>
          <a:bodyPr lIns="19050" tIns="0" rIns="19050" bIns="0" anchor="b"/>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Times New Roman" pitchFamily="18" charset="0"/>
                <a:ea typeface="+mn-ea"/>
                <a:cs typeface="+mn-cs"/>
              </a:rPr>
              <a:t>94</a:t>
            </a:r>
          </a:p>
        </p:txBody>
      </p:sp>
      <p:sp>
        <p:nvSpPr>
          <p:cNvPr id="93189" name="Rectangle 4"/>
          <p:cNvSpPr>
            <a:spLocks noChangeArrowheads="1"/>
          </p:cNvSpPr>
          <p:nvPr/>
        </p:nvSpPr>
        <p:spPr bwMode="auto">
          <a:xfrm>
            <a:off x="0" y="8685213"/>
            <a:ext cx="2971800" cy="458787"/>
          </a:xfrm>
          <a:prstGeom prst="rect">
            <a:avLst/>
          </a:prstGeom>
          <a:noFill/>
          <a:ln w="12700">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3190" name="Rectangle 5"/>
          <p:cNvSpPr>
            <a:spLocks noChangeArrowheads="1"/>
          </p:cNvSpPr>
          <p:nvPr/>
        </p:nvSpPr>
        <p:spPr bwMode="auto">
          <a:xfrm>
            <a:off x="0" y="0"/>
            <a:ext cx="2971800" cy="455613"/>
          </a:xfrm>
          <a:prstGeom prst="rect">
            <a:avLst/>
          </a:prstGeom>
          <a:noFill/>
          <a:ln w="12700">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3191" name="Rectangle 6"/>
          <p:cNvSpPr>
            <a:spLocks noChangeArrowheads="1"/>
          </p:cNvSpPr>
          <p:nvPr/>
        </p:nvSpPr>
        <p:spPr bwMode="auto">
          <a:xfrm>
            <a:off x="3884613" y="0"/>
            <a:ext cx="2973387" cy="455613"/>
          </a:xfrm>
          <a:prstGeom prst="rect">
            <a:avLst/>
          </a:prstGeom>
          <a:noFill/>
          <a:ln w="12700">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3192" name="Rectangle 7"/>
          <p:cNvSpPr>
            <a:spLocks noChangeArrowheads="1"/>
          </p:cNvSpPr>
          <p:nvPr/>
        </p:nvSpPr>
        <p:spPr bwMode="auto">
          <a:xfrm>
            <a:off x="3884613" y="8685213"/>
            <a:ext cx="2973387" cy="458787"/>
          </a:xfrm>
          <a:prstGeom prst="rect">
            <a:avLst/>
          </a:prstGeom>
          <a:noFill/>
          <a:ln w="12700">
            <a:noFill/>
            <a:miter lim="800000"/>
            <a:headEnd/>
            <a:tailEnd/>
          </a:ln>
        </p:spPr>
        <p:txBody>
          <a:bodyPr lIns="90488" tIns="44450" rIns="90488" bIns="44450" anchor="b"/>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t>4</a:t>
            </a:r>
          </a:p>
        </p:txBody>
      </p:sp>
      <p:sp>
        <p:nvSpPr>
          <p:cNvPr id="93193" name="Rectangle 8"/>
          <p:cNvSpPr>
            <a:spLocks noChangeArrowheads="1"/>
          </p:cNvSpPr>
          <p:nvPr/>
        </p:nvSpPr>
        <p:spPr bwMode="auto">
          <a:xfrm>
            <a:off x="0" y="8685213"/>
            <a:ext cx="2971800" cy="458787"/>
          </a:xfrm>
          <a:prstGeom prst="rect">
            <a:avLst/>
          </a:prstGeom>
          <a:noFill/>
          <a:ln w="12700">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3194" name="Rectangle 9"/>
          <p:cNvSpPr>
            <a:spLocks noChangeArrowheads="1"/>
          </p:cNvSpPr>
          <p:nvPr/>
        </p:nvSpPr>
        <p:spPr bwMode="auto">
          <a:xfrm>
            <a:off x="0" y="0"/>
            <a:ext cx="2971800" cy="455613"/>
          </a:xfrm>
          <a:prstGeom prst="rect">
            <a:avLst/>
          </a:prstGeom>
          <a:noFill/>
          <a:ln w="12700">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320523" name="Rectangle 10"/>
          <p:cNvSpPr>
            <a:spLocks noGrp="1" noRot="1" noChangeAspect="1" noChangeArrowheads="1" noTextEdit="1"/>
          </p:cNvSpPr>
          <p:nvPr>
            <p:ph type="sldImg"/>
          </p:nvPr>
        </p:nvSpPr>
        <p:spPr bwMode="auto">
          <a:xfrm>
            <a:off x="393700" y="692150"/>
            <a:ext cx="6070600" cy="3416300"/>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24" name="Rectangle 11"/>
          <p:cNvSpPr>
            <a:spLocks noGrp="1" noChangeArrowheads="1"/>
          </p:cNvSpPr>
          <p:nvPr>
            <p:ph type="body" idx="1"/>
          </p:nvPr>
        </p:nvSpPr>
        <p:spPr bwMode="auto">
          <a:xfrm>
            <a:off x="914400" y="4341813"/>
            <a:ext cx="50276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numCol="1" anchor="t" anchorCtr="0" compatLnSpc="1">
            <a:prstTxWarp prst="textNoShape">
              <a:avLst/>
            </a:prstTxWarp>
          </a:bodyPr>
          <a:lstStyle/>
          <a:p>
            <a:endParaRPr lang="en-US"/>
          </a:p>
        </p:txBody>
      </p:sp>
    </p:spTree>
    <p:extLst>
      <p:ext uri="{BB962C8B-B14F-4D97-AF65-F5344CB8AC3E}">
        <p14:creationId xmlns:p14="http://schemas.microsoft.com/office/powerpoint/2010/main" val="1659655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106959-0E9C-47DA-91CE-EF3951F605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246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106959-0E9C-47DA-91CE-EF3951F60527}" type="slidenum">
              <a:rPr lang="en-US" smtClean="0"/>
              <a:t>36</a:t>
            </a:fld>
            <a:endParaRPr lang="en-US"/>
          </a:p>
        </p:txBody>
      </p:sp>
    </p:spTree>
    <p:extLst>
      <p:ext uri="{BB962C8B-B14F-4D97-AF65-F5344CB8AC3E}">
        <p14:creationId xmlns:p14="http://schemas.microsoft.com/office/powerpoint/2010/main" val="3889113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172B70-6313-425A-B53C-91691E1372BC}" type="slidenum">
              <a:rPr lang="en-US" smtClean="0"/>
              <a:t>47</a:t>
            </a:fld>
            <a:endParaRPr lang="en-US"/>
          </a:p>
        </p:txBody>
      </p:sp>
    </p:spTree>
    <p:extLst>
      <p:ext uri="{BB962C8B-B14F-4D97-AF65-F5344CB8AC3E}">
        <p14:creationId xmlns:p14="http://schemas.microsoft.com/office/powerpoint/2010/main" val="621928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172B70-6313-425A-B53C-91691E1372BC}" type="slidenum">
              <a:rPr lang="en-US" smtClean="0"/>
              <a:t>48</a:t>
            </a:fld>
            <a:endParaRPr lang="en-US"/>
          </a:p>
        </p:txBody>
      </p:sp>
    </p:spTree>
    <p:extLst>
      <p:ext uri="{BB962C8B-B14F-4D97-AF65-F5344CB8AC3E}">
        <p14:creationId xmlns:p14="http://schemas.microsoft.com/office/powerpoint/2010/main" val="1170742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106959-0E9C-47DA-91CE-EF3951F605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901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106959-0E9C-47DA-91CE-EF3951F605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768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106959-0E9C-47DA-91CE-EF3951F605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125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106959-0E9C-47DA-91CE-EF3951F605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078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106959-0E9C-47DA-91CE-EF3951F605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269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106959-0E9C-47DA-91CE-EF3951F605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759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106959-0E9C-47DA-91CE-EF3951F60527}" type="slidenum">
              <a:rPr lang="en-US" smtClean="0"/>
              <a:t>29</a:t>
            </a:fld>
            <a:endParaRPr lang="en-US"/>
          </a:p>
        </p:txBody>
      </p:sp>
    </p:spTree>
    <p:extLst>
      <p:ext uri="{BB962C8B-B14F-4D97-AF65-F5344CB8AC3E}">
        <p14:creationId xmlns:p14="http://schemas.microsoft.com/office/powerpoint/2010/main" val="1280550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106959-0E9C-47DA-91CE-EF3951F605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623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8CB2F-FCCF-4DC7-8009-6F3513ED80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DD3E2C-71AC-4580-A82D-A8DB0214F3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51B896-7604-4C04-8922-9E535BCB3CB6}"/>
              </a:ext>
            </a:extLst>
          </p:cNvPr>
          <p:cNvSpPr>
            <a:spLocks noGrp="1"/>
          </p:cNvSpPr>
          <p:nvPr>
            <p:ph type="dt" sz="half" idx="10"/>
          </p:nvPr>
        </p:nvSpPr>
        <p:spPr/>
        <p:txBody>
          <a:bodyPr/>
          <a:lstStyle/>
          <a:p>
            <a:fld id="{5B9EA75D-D5AD-46CF-9DF2-82E66B408E2E}" type="datetimeFigureOut">
              <a:rPr lang="en-US" smtClean="0"/>
              <a:t>4/1/2022</a:t>
            </a:fld>
            <a:endParaRPr lang="en-US"/>
          </a:p>
        </p:txBody>
      </p:sp>
      <p:sp>
        <p:nvSpPr>
          <p:cNvPr id="5" name="Footer Placeholder 4">
            <a:extLst>
              <a:ext uri="{FF2B5EF4-FFF2-40B4-BE49-F238E27FC236}">
                <a16:creationId xmlns:a16="http://schemas.microsoft.com/office/drawing/2014/main" id="{216AA4E0-FF29-4C1C-90B8-B5EE50516A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83AAC-0A52-446D-8EC2-EF20BC6B6D04}"/>
              </a:ext>
            </a:extLst>
          </p:cNvPr>
          <p:cNvSpPr>
            <a:spLocks noGrp="1"/>
          </p:cNvSpPr>
          <p:nvPr>
            <p:ph type="sldNum" sz="quarter" idx="12"/>
          </p:nvPr>
        </p:nvSpPr>
        <p:spPr/>
        <p:txBody>
          <a:bodyPr/>
          <a:lstStyle/>
          <a:p>
            <a:fld id="{63BEB8B0-394F-4CFC-85E0-47C324AAB65E}" type="slidenum">
              <a:rPr lang="en-US" smtClean="0"/>
              <a:t>‹#›</a:t>
            </a:fld>
            <a:endParaRPr lang="en-US"/>
          </a:p>
        </p:txBody>
      </p:sp>
    </p:spTree>
    <p:extLst>
      <p:ext uri="{BB962C8B-B14F-4D97-AF65-F5344CB8AC3E}">
        <p14:creationId xmlns:p14="http://schemas.microsoft.com/office/powerpoint/2010/main" val="1984604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D5758-28C2-48C6-9FF7-DDD530109A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A76B48-0E9F-4FD6-ADAA-EA29E1D3FB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5A6CB-6C77-4C64-AFAE-7786A6B8118F}"/>
              </a:ext>
            </a:extLst>
          </p:cNvPr>
          <p:cNvSpPr>
            <a:spLocks noGrp="1"/>
          </p:cNvSpPr>
          <p:nvPr>
            <p:ph type="dt" sz="half" idx="10"/>
          </p:nvPr>
        </p:nvSpPr>
        <p:spPr/>
        <p:txBody>
          <a:bodyPr/>
          <a:lstStyle/>
          <a:p>
            <a:fld id="{5B9EA75D-D5AD-46CF-9DF2-82E66B408E2E}" type="datetimeFigureOut">
              <a:rPr lang="en-US" smtClean="0"/>
              <a:t>4/1/2022</a:t>
            </a:fld>
            <a:endParaRPr lang="en-US"/>
          </a:p>
        </p:txBody>
      </p:sp>
      <p:sp>
        <p:nvSpPr>
          <p:cNvPr id="5" name="Footer Placeholder 4">
            <a:extLst>
              <a:ext uri="{FF2B5EF4-FFF2-40B4-BE49-F238E27FC236}">
                <a16:creationId xmlns:a16="http://schemas.microsoft.com/office/drawing/2014/main" id="{1A968CA8-0116-4A53-AA05-30E1C60550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E25E86-4CB1-425B-B234-6B43144FFCE1}"/>
              </a:ext>
            </a:extLst>
          </p:cNvPr>
          <p:cNvSpPr>
            <a:spLocks noGrp="1"/>
          </p:cNvSpPr>
          <p:nvPr>
            <p:ph type="sldNum" sz="quarter" idx="12"/>
          </p:nvPr>
        </p:nvSpPr>
        <p:spPr/>
        <p:txBody>
          <a:bodyPr/>
          <a:lstStyle/>
          <a:p>
            <a:fld id="{63BEB8B0-394F-4CFC-85E0-47C324AAB65E}" type="slidenum">
              <a:rPr lang="en-US" smtClean="0"/>
              <a:t>‹#›</a:t>
            </a:fld>
            <a:endParaRPr lang="en-US"/>
          </a:p>
        </p:txBody>
      </p:sp>
    </p:spTree>
    <p:extLst>
      <p:ext uri="{BB962C8B-B14F-4D97-AF65-F5344CB8AC3E}">
        <p14:creationId xmlns:p14="http://schemas.microsoft.com/office/powerpoint/2010/main" val="2193526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22D9D7-B610-42B4-AAC6-F7760A5D45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18D66F-6E2F-4405-8C7A-18B6163A7A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D9A633-9AB0-4075-8CCC-E56F77A09C5E}"/>
              </a:ext>
            </a:extLst>
          </p:cNvPr>
          <p:cNvSpPr>
            <a:spLocks noGrp="1"/>
          </p:cNvSpPr>
          <p:nvPr>
            <p:ph type="dt" sz="half" idx="10"/>
          </p:nvPr>
        </p:nvSpPr>
        <p:spPr/>
        <p:txBody>
          <a:bodyPr/>
          <a:lstStyle/>
          <a:p>
            <a:fld id="{5B9EA75D-D5AD-46CF-9DF2-82E66B408E2E}" type="datetimeFigureOut">
              <a:rPr lang="en-US" smtClean="0"/>
              <a:t>4/1/2022</a:t>
            </a:fld>
            <a:endParaRPr lang="en-US"/>
          </a:p>
        </p:txBody>
      </p:sp>
      <p:sp>
        <p:nvSpPr>
          <p:cNvPr id="5" name="Footer Placeholder 4">
            <a:extLst>
              <a:ext uri="{FF2B5EF4-FFF2-40B4-BE49-F238E27FC236}">
                <a16:creationId xmlns:a16="http://schemas.microsoft.com/office/drawing/2014/main" id="{F915ADDA-0466-4E8B-A711-118CF3AF14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2CAAB0-529E-44B5-ACF7-8A3F0028C236}"/>
              </a:ext>
            </a:extLst>
          </p:cNvPr>
          <p:cNvSpPr>
            <a:spLocks noGrp="1"/>
          </p:cNvSpPr>
          <p:nvPr>
            <p:ph type="sldNum" sz="quarter" idx="12"/>
          </p:nvPr>
        </p:nvSpPr>
        <p:spPr/>
        <p:txBody>
          <a:bodyPr/>
          <a:lstStyle/>
          <a:p>
            <a:fld id="{63BEB8B0-394F-4CFC-85E0-47C324AAB65E}" type="slidenum">
              <a:rPr lang="en-US" smtClean="0"/>
              <a:t>‹#›</a:t>
            </a:fld>
            <a:endParaRPr lang="en-US"/>
          </a:p>
        </p:txBody>
      </p:sp>
    </p:spTree>
    <p:extLst>
      <p:ext uri="{BB962C8B-B14F-4D97-AF65-F5344CB8AC3E}">
        <p14:creationId xmlns:p14="http://schemas.microsoft.com/office/powerpoint/2010/main" val="3233504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0C0C5A-2547-456C-8086-33BF58271610}" type="slidenum">
              <a:rPr lang="en-US"/>
              <a:pPr>
                <a:defRPr/>
              </a:pPr>
              <a:t>‹#›</a:t>
            </a:fld>
            <a:endParaRPr lang="en-US"/>
          </a:p>
        </p:txBody>
      </p:sp>
    </p:spTree>
    <p:extLst>
      <p:ext uri="{BB962C8B-B14F-4D97-AF65-F5344CB8AC3E}">
        <p14:creationId xmlns:p14="http://schemas.microsoft.com/office/powerpoint/2010/main" val="3942580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CDA45A-9161-40F6-A11C-3BC315681DC2}" type="slidenum">
              <a:rPr lang="en-US"/>
              <a:pPr>
                <a:defRPr/>
              </a:pPr>
              <a:t>‹#›</a:t>
            </a:fld>
            <a:endParaRPr lang="en-US"/>
          </a:p>
        </p:txBody>
      </p:sp>
    </p:spTree>
    <p:extLst>
      <p:ext uri="{BB962C8B-B14F-4D97-AF65-F5344CB8AC3E}">
        <p14:creationId xmlns:p14="http://schemas.microsoft.com/office/powerpoint/2010/main" val="1933251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1A50EE-EB51-47AB-AB1C-66416A1A3055}" type="slidenum">
              <a:rPr lang="en-US"/>
              <a:pPr>
                <a:defRPr/>
              </a:pPr>
              <a:t>‹#›</a:t>
            </a:fld>
            <a:endParaRPr lang="en-US"/>
          </a:p>
        </p:txBody>
      </p:sp>
    </p:spTree>
    <p:extLst>
      <p:ext uri="{BB962C8B-B14F-4D97-AF65-F5344CB8AC3E}">
        <p14:creationId xmlns:p14="http://schemas.microsoft.com/office/powerpoint/2010/main" val="2257304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39FB21-80C1-4C91-93D7-B716352EC81B}" type="slidenum">
              <a:rPr lang="en-US"/>
              <a:pPr>
                <a:defRPr/>
              </a:pPr>
              <a:t>‹#›</a:t>
            </a:fld>
            <a:endParaRPr lang="en-US"/>
          </a:p>
        </p:txBody>
      </p:sp>
    </p:spTree>
    <p:extLst>
      <p:ext uri="{BB962C8B-B14F-4D97-AF65-F5344CB8AC3E}">
        <p14:creationId xmlns:p14="http://schemas.microsoft.com/office/powerpoint/2010/main" val="3385306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DA82C42-1DCE-4EDE-8E56-06997B2291C0}" type="slidenum">
              <a:rPr lang="en-US"/>
              <a:pPr>
                <a:defRPr/>
              </a:pPr>
              <a:t>‹#›</a:t>
            </a:fld>
            <a:endParaRPr lang="en-US"/>
          </a:p>
        </p:txBody>
      </p:sp>
    </p:spTree>
    <p:extLst>
      <p:ext uri="{BB962C8B-B14F-4D97-AF65-F5344CB8AC3E}">
        <p14:creationId xmlns:p14="http://schemas.microsoft.com/office/powerpoint/2010/main" val="2998311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DFE219F-30A8-492C-BE92-FBD1F7B9CE13}" type="slidenum">
              <a:rPr lang="en-US"/>
              <a:pPr>
                <a:defRPr/>
              </a:pPr>
              <a:t>‹#›</a:t>
            </a:fld>
            <a:endParaRPr lang="en-US"/>
          </a:p>
        </p:txBody>
      </p:sp>
    </p:spTree>
    <p:extLst>
      <p:ext uri="{BB962C8B-B14F-4D97-AF65-F5344CB8AC3E}">
        <p14:creationId xmlns:p14="http://schemas.microsoft.com/office/powerpoint/2010/main" val="2795634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C82C959-8B81-4AEA-9993-7834BA6C06CE}" type="slidenum">
              <a:rPr lang="en-US"/>
              <a:pPr>
                <a:defRPr/>
              </a:pPr>
              <a:t>‹#›</a:t>
            </a:fld>
            <a:endParaRPr lang="en-US"/>
          </a:p>
        </p:txBody>
      </p:sp>
    </p:spTree>
    <p:extLst>
      <p:ext uri="{BB962C8B-B14F-4D97-AF65-F5344CB8AC3E}">
        <p14:creationId xmlns:p14="http://schemas.microsoft.com/office/powerpoint/2010/main" val="3807322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C90433-68E1-458C-A5BB-26801E340DB1}" type="slidenum">
              <a:rPr lang="en-US"/>
              <a:pPr>
                <a:defRPr/>
              </a:pPr>
              <a:t>‹#›</a:t>
            </a:fld>
            <a:endParaRPr lang="en-US"/>
          </a:p>
        </p:txBody>
      </p:sp>
    </p:spTree>
    <p:extLst>
      <p:ext uri="{BB962C8B-B14F-4D97-AF65-F5344CB8AC3E}">
        <p14:creationId xmlns:p14="http://schemas.microsoft.com/office/powerpoint/2010/main" val="2664760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9EDF3-4400-481B-B3F8-F829D0882A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8F9299-9D0E-4F19-990C-0962F3B312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CB1AE2-78DE-4644-98FA-AD5019911EE1}"/>
              </a:ext>
            </a:extLst>
          </p:cNvPr>
          <p:cNvSpPr>
            <a:spLocks noGrp="1"/>
          </p:cNvSpPr>
          <p:nvPr>
            <p:ph type="dt" sz="half" idx="10"/>
          </p:nvPr>
        </p:nvSpPr>
        <p:spPr/>
        <p:txBody>
          <a:bodyPr/>
          <a:lstStyle/>
          <a:p>
            <a:fld id="{5B9EA75D-D5AD-46CF-9DF2-82E66B408E2E}" type="datetimeFigureOut">
              <a:rPr lang="en-US" smtClean="0"/>
              <a:t>4/1/2022</a:t>
            </a:fld>
            <a:endParaRPr lang="en-US"/>
          </a:p>
        </p:txBody>
      </p:sp>
      <p:sp>
        <p:nvSpPr>
          <p:cNvPr id="5" name="Footer Placeholder 4">
            <a:extLst>
              <a:ext uri="{FF2B5EF4-FFF2-40B4-BE49-F238E27FC236}">
                <a16:creationId xmlns:a16="http://schemas.microsoft.com/office/drawing/2014/main" id="{25CB6DDE-FC95-4849-9E0A-9877274222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CA8780-2CF8-43D6-B1D8-28343044EB1F}"/>
              </a:ext>
            </a:extLst>
          </p:cNvPr>
          <p:cNvSpPr>
            <a:spLocks noGrp="1"/>
          </p:cNvSpPr>
          <p:nvPr>
            <p:ph type="sldNum" sz="quarter" idx="12"/>
          </p:nvPr>
        </p:nvSpPr>
        <p:spPr/>
        <p:txBody>
          <a:bodyPr/>
          <a:lstStyle/>
          <a:p>
            <a:fld id="{63BEB8B0-394F-4CFC-85E0-47C324AAB65E}" type="slidenum">
              <a:rPr lang="en-US" smtClean="0"/>
              <a:t>‹#›</a:t>
            </a:fld>
            <a:endParaRPr lang="en-US"/>
          </a:p>
        </p:txBody>
      </p:sp>
    </p:spTree>
    <p:extLst>
      <p:ext uri="{BB962C8B-B14F-4D97-AF65-F5344CB8AC3E}">
        <p14:creationId xmlns:p14="http://schemas.microsoft.com/office/powerpoint/2010/main" val="977229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AABC34-1952-4E04-992D-20F4FC9F3EC4}" type="slidenum">
              <a:rPr lang="en-US"/>
              <a:pPr>
                <a:defRPr/>
              </a:pPr>
              <a:t>‹#›</a:t>
            </a:fld>
            <a:endParaRPr lang="en-US"/>
          </a:p>
        </p:txBody>
      </p:sp>
    </p:spTree>
    <p:extLst>
      <p:ext uri="{BB962C8B-B14F-4D97-AF65-F5344CB8AC3E}">
        <p14:creationId xmlns:p14="http://schemas.microsoft.com/office/powerpoint/2010/main" val="36565774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26965E-8577-4590-AD1A-FA004F623BF2}" type="slidenum">
              <a:rPr lang="en-US"/>
              <a:pPr>
                <a:defRPr/>
              </a:pPr>
              <a:t>‹#›</a:t>
            </a:fld>
            <a:endParaRPr lang="en-US"/>
          </a:p>
        </p:txBody>
      </p:sp>
    </p:spTree>
    <p:extLst>
      <p:ext uri="{BB962C8B-B14F-4D97-AF65-F5344CB8AC3E}">
        <p14:creationId xmlns:p14="http://schemas.microsoft.com/office/powerpoint/2010/main" val="615434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ED7B24-A3AD-4866-948F-35BFA855DAA5}" type="slidenum">
              <a:rPr lang="en-US"/>
              <a:pPr>
                <a:defRPr/>
              </a:pPr>
              <a:t>‹#›</a:t>
            </a:fld>
            <a:endParaRPr lang="en-US"/>
          </a:p>
        </p:txBody>
      </p:sp>
    </p:spTree>
    <p:extLst>
      <p:ext uri="{BB962C8B-B14F-4D97-AF65-F5344CB8AC3E}">
        <p14:creationId xmlns:p14="http://schemas.microsoft.com/office/powerpoint/2010/main" val="1668422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6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0939230-EC44-42BD-891E-F67E7FDAA007}" type="slidenum">
              <a:rPr lang="en-US"/>
              <a:pPr>
                <a:defRPr/>
              </a:pPr>
              <a:t>‹#›</a:t>
            </a:fld>
            <a:endParaRPr lang="en-US"/>
          </a:p>
        </p:txBody>
      </p:sp>
    </p:spTree>
    <p:extLst>
      <p:ext uri="{BB962C8B-B14F-4D97-AF65-F5344CB8AC3E}">
        <p14:creationId xmlns:p14="http://schemas.microsoft.com/office/powerpoint/2010/main" val="29769377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72A17D-66ED-4673-81D6-C22E44412E7A}" type="slidenum">
              <a:rPr lang="en-US"/>
              <a:pPr>
                <a:defRPr/>
              </a:pPr>
              <a:t>‹#›</a:t>
            </a:fld>
            <a:endParaRPr lang="en-US"/>
          </a:p>
        </p:txBody>
      </p:sp>
    </p:spTree>
    <p:extLst>
      <p:ext uri="{BB962C8B-B14F-4D97-AF65-F5344CB8AC3E}">
        <p14:creationId xmlns:p14="http://schemas.microsoft.com/office/powerpoint/2010/main" val="4212239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6"/>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F338F9-0C69-4E11-9E20-2AB95E3FB6B5}" type="slidenum">
              <a:rPr lang="en-US"/>
              <a:pPr>
                <a:defRPr/>
              </a:pPr>
              <a:t>‹#›</a:t>
            </a:fld>
            <a:endParaRPr lang="en-US"/>
          </a:p>
        </p:txBody>
      </p:sp>
    </p:spTree>
    <p:extLst>
      <p:ext uri="{BB962C8B-B14F-4D97-AF65-F5344CB8AC3E}">
        <p14:creationId xmlns:p14="http://schemas.microsoft.com/office/powerpoint/2010/main" val="9335879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4/1/2022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95933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4/1/2022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73147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4/1/2022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09144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4/1/2022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408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3C5F4-69BB-4631-BB60-E646A024D4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F9AF73-07B6-42B9-9338-60AB23A555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1E89F1-3691-4858-BC4A-2AD9B0ED5280}"/>
              </a:ext>
            </a:extLst>
          </p:cNvPr>
          <p:cNvSpPr>
            <a:spLocks noGrp="1"/>
          </p:cNvSpPr>
          <p:nvPr>
            <p:ph type="dt" sz="half" idx="10"/>
          </p:nvPr>
        </p:nvSpPr>
        <p:spPr/>
        <p:txBody>
          <a:bodyPr/>
          <a:lstStyle/>
          <a:p>
            <a:fld id="{5B9EA75D-D5AD-46CF-9DF2-82E66B408E2E}" type="datetimeFigureOut">
              <a:rPr lang="en-US" smtClean="0"/>
              <a:t>4/1/2022</a:t>
            </a:fld>
            <a:endParaRPr lang="en-US"/>
          </a:p>
        </p:txBody>
      </p:sp>
      <p:sp>
        <p:nvSpPr>
          <p:cNvPr id="5" name="Footer Placeholder 4">
            <a:extLst>
              <a:ext uri="{FF2B5EF4-FFF2-40B4-BE49-F238E27FC236}">
                <a16:creationId xmlns:a16="http://schemas.microsoft.com/office/drawing/2014/main" id="{78BC2943-25F2-4882-B9E7-E2D5EA418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61AFB7-6D91-48AE-B042-036A21067C0B}"/>
              </a:ext>
            </a:extLst>
          </p:cNvPr>
          <p:cNvSpPr>
            <a:spLocks noGrp="1"/>
          </p:cNvSpPr>
          <p:nvPr>
            <p:ph type="sldNum" sz="quarter" idx="12"/>
          </p:nvPr>
        </p:nvSpPr>
        <p:spPr/>
        <p:txBody>
          <a:bodyPr/>
          <a:lstStyle/>
          <a:p>
            <a:fld id="{63BEB8B0-394F-4CFC-85E0-47C324AAB65E}" type="slidenum">
              <a:rPr lang="en-US" smtClean="0"/>
              <a:t>‹#›</a:t>
            </a:fld>
            <a:endParaRPr lang="en-US"/>
          </a:p>
        </p:txBody>
      </p:sp>
    </p:spTree>
    <p:extLst>
      <p:ext uri="{BB962C8B-B14F-4D97-AF65-F5344CB8AC3E}">
        <p14:creationId xmlns:p14="http://schemas.microsoft.com/office/powerpoint/2010/main" val="13409326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FE1C3B-C749-4400-8E72-6A652E6D6C22}" type="datetimeFigureOut">
              <a:rPr lang="en-US" smtClean="0">
                <a:solidFill>
                  <a:prstClr val="black">
                    <a:tint val="75000"/>
                  </a:prstClr>
                </a:solidFill>
              </a:rPr>
              <a:pPr/>
              <a:t>4/1/2022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70346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FE1C3B-C749-4400-8E72-6A652E6D6C22}" type="datetimeFigureOut">
              <a:rPr lang="en-US" smtClean="0">
                <a:solidFill>
                  <a:prstClr val="black">
                    <a:tint val="75000"/>
                  </a:prstClr>
                </a:solidFill>
              </a:rPr>
              <a:pPr/>
              <a:t>4/1/2022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77260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FE1C3B-C749-4400-8E72-6A652E6D6C22}" type="datetimeFigureOut">
              <a:rPr lang="en-US" smtClean="0">
                <a:solidFill>
                  <a:prstClr val="black">
                    <a:tint val="75000"/>
                  </a:prstClr>
                </a:solidFill>
              </a:rPr>
              <a:pPr/>
              <a:t>4/1/2022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49923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4/1/2022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02948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4/1/2022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53495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4/1/2022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25249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4/1/2022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5283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4/1/2022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2715234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4/1/2022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311144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4/1/2022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616186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6E707-96E4-4AC0-8AC4-7B2F26C418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2133F1-5C72-4E95-BF34-451343C494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F2C092-075C-4E9B-8F08-2B204DCD66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64FC2C-6E3F-4F8D-9348-6986CB58E381}"/>
              </a:ext>
            </a:extLst>
          </p:cNvPr>
          <p:cNvSpPr>
            <a:spLocks noGrp="1"/>
          </p:cNvSpPr>
          <p:nvPr>
            <p:ph type="dt" sz="half" idx="10"/>
          </p:nvPr>
        </p:nvSpPr>
        <p:spPr/>
        <p:txBody>
          <a:bodyPr/>
          <a:lstStyle/>
          <a:p>
            <a:fld id="{5B9EA75D-D5AD-46CF-9DF2-82E66B408E2E}" type="datetimeFigureOut">
              <a:rPr lang="en-US" smtClean="0"/>
              <a:t>4/1/2022</a:t>
            </a:fld>
            <a:endParaRPr lang="en-US"/>
          </a:p>
        </p:txBody>
      </p:sp>
      <p:sp>
        <p:nvSpPr>
          <p:cNvPr id="6" name="Footer Placeholder 5">
            <a:extLst>
              <a:ext uri="{FF2B5EF4-FFF2-40B4-BE49-F238E27FC236}">
                <a16:creationId xmlns:a16="http://schemas.microsoft.com/office/drawing/2014/main" id="{65D1F706-AC9E-4913-89B3-94BEB25CA4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53DE6A-FD15-4D6A-894D-03914D17C21F}"/>
              </a:ext>
            </a:extLst>
          </p:cNvPr>
          <p:cNvSpPr>
            <a:spLocks noGrp="1"/>
          </p:cNvSpPr>
          <p:nvPr>
            <p:ph type="sldNum" sz="quarter" idx="12"/>
          </p:nvPr>
        </p:nvSpPr>
        <p:spPr/>
        <p:txBody>
          <a:bodyPr/>
          <a:lstStyle/>
          <a:p>
            <a:fld id="{63BEB8B0-394F-4CFC-85E0-47C324AAB65E}" type="slidenum">
              <a:rPr lang="en-US" smtClean="0"/>
              <a:t>‹#›</a:t>
            </a:fld>
            <a:endParaRPr lang="en-US"/>
          </a:p>
        </p:txBody>
      </p:sp>
    </p:spTree>
    <p:extLst>
      <p:ext uri="{BB962C8B-B14F-4D97-AF65-F5344CB8AC3E}">
        <p14:creationId xmlns:p14="http://schemas.microsoft.com/office/powerpoint/2010/main" val="13942738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4/1/2022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233830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4/1/2022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0383890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4/1/2022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5575934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4/1/2022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7181480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4/1/2022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0464074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4/1/2022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4933215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4/1/2022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280831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4/1/2022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544163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8CEE3-46C1-4DE7-ADCF-43E7B81B3B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6763B8-E471-4092-91E9-FBA10FF95E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38D33B-49A4-4929-9D64-485EA24670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096ED9-1003-49C6-8185-04396230CF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AE1849-3BE3-47C0-A56D-3A2BA02554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BE86FF-F210-49FD-B464-11B942608FE9}"/>
              </a:ext>
            </a:extLst>
          </p:cNvPr>
          <p:cNvSpPr>
            <a:spLocks noGrp="1"/>
          </p:cNvSpPr>
          <p:nvPr>
            <p:ph type="dt" sz="half" idx="10"/>
          </p:nvPr>
        </p:nvSpPr>
        <p:spPr/>
        <p:txBody>
          <a:bodyPr/>
          <a:lstStyle/>
          <a:p>
            <a:fld id="{5B9EA75D-D5AD-46CF-9DF2-82E66B408E2E}" type="datetimeFigureOut">
              <a:rPr lang="en-US" smtClean="0"/>
              <a:t>4/1/2022</a:t>
            </a:fld>
            <a:endParaRPr lang="en-US"/>
          </a:p>
        </p:txBody>
      </p:sp>
      <p:sp>
        <p:nvSpPr>
          <p:cNvPr id="8" name="Footer Placeholder 7">
            <a:extLst>
              <a:ext uri="{FF2B5EF4-FFF2-40B4-BE49-F238E27FC236}">
                <a16:creationId xmlns:a16="http://schemas.microsoft.com/office/drawing/2014/main" id="{76B922F1-D347-4207-8F15-FD44F26047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BD516A-7E9F-4EFC-B703-9C2F7318F7C0}"/>
              </a:ext>
            </a:extLst>
          </p:cNvPr>
          <p:cNvSpPr>
            <a:spLocks noGrp="1"/>
          </p:cNvSpPr>
          <p:nvPr>
            <p:ph type="sldNum" sz="quarter" idx="12"/>
          </p:nvPr>
        </p:nvSpPr>
        <p:spPr/>
        <p:txBody>
          <a:bodyPr/>
          <a:lstStyle/>
          <a:p>
            <a:fld id="{63BEB8B0-394F-4CFC-85E0-47C324AAB65E}" type="slidenum">
              <a:rPr lang="en-US" smtClean="0"/>
              <a:t>‹#›</a:t>
            </a:fld>
            <a:endParaRPr lang="en-US"/>
          </a:p>
        </p:txBody>
      </p:sp>
    </p:spTree>
    <p:extLst>
      <p:ext uri="{BB962C8B-B14F-4D97-AF65-F5344CB8AC3E}">
        <p14:creationId xmlns:p14="http://schemas.microsoft.com/office/powerpoint/2010/main" val="890748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9B65F-30CE-418F-8C12-3F9224996D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B63713-1291-4E36-AAB3-EF9929984E7D}"/>
              </a:ext>
            </a:extLst>
          </p:cNvPr>
          <p:cNvSpPr>
            <a:spLocks noGrp="1"/>
          </p:cNvSpPr>
          <p:nvPr>
            <p:ph type="dt" sz="half" idx="10"/>
          </p:nvPr>
        </p:nvSpPr>
        <p:spPr/>
        <p:txBody>
          <a:bodyPr/>
          <a:lstStyle/>
          <a:p>
            <a:fld id="{5B9EA75D-D5AD-46CF-9DF2-82E66B408E2E}" type="datetimeFigureOut">
              <a:rPr lang="en-US" smtClean="0"/>
              <a:t>4/1/2022</a:t>
            </a:fld>
            <a:endParaRPr lang="en-US"/>
          </a:p>
        </p:txBody>
      </p:sp>
      <p:sp>
        <p:nvSpPr>
          <p:cNvPr id="4" name="Footer Placeholder 3">
            <a:extLst>
              <a:ext uri="{FF2B5EF4-FFF2-40B4-BE49-F238E27FC236}">
                <a16:creationId xmlns:a16="http://schemas.microsoft.com/office/drawing/2014/main" id="{B686FE5E-2730-4E50-B3A2-BA446995C1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B4EC3F-518C-4E1D-A279-4FB1921BEEE7}"/>
              </a:ext>
            </a:extLst>
          </p:cNvPr>
          <p:cNvSpPr>
            <a:spLocks noGrp="1"/>
          </p:cNvSpPr>
          <p:nvPr>
            <p:ph type="sldNum" sz="quarter" idx="12"/>
          </p:nvPr>
        </p:nvSpPr>
        <p:spPr/>
        <p:txBody>
          <a:bodyPr/>
          <a:lstStyle/>
          <a:p>
            <a:fld id="{63BEB8B0-394F-4CFC-85E0-47C324AAB65E}" type="slidenum">
              <a:rPr lang="en-US" smtClean="0"/>
              <a:t>‹#›</a:t>
            </a:fld>
            <a:endParaRPr lang="en-US"/>
          </a:p>
        </p:txBody>
      </p:sp>
    </p:spTree>
    <p:extLst>
      <p:ext uri="{BB962C8B-B14F-4D97-AF65-F5344CB8AC3E}">
        <p14:creationId xmlns:p14="http://schemas.microsoft.com/office/powerpoint/2010/main" val="2436144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C598BB-9E12-4108-8DBE-049073E0DC6B}"/>
              </a:ext>
            </a:extLst>
          </p:cNvPr>
          <p:cNvSpPr>
            <a:spLocks noGrp="1"/>
          </p:cNvSpPr>
          <p:nvPr>
            <p:ph type="dt" sz="half" idx="10"/>
          </p:nvPr>
        </p:nvSpPr>
        <p:spPr/>
        <p:txBody>
          <a:bodyPr/>
          <a:lstStyle/>
          <a:p>
            <a:fld id="{5B9EA75D-D5AD-46CF-9DF2-82E66B408E2E}" type="datetimeFigureOut">
              <a:rPr lang="en-US" smtClean="0"/>
              <a:t>4/1/2022</a:t>
            </a:fld>
            <a:endParaRPr lang="en-US"/>
          </a:p>
        </p:txBody>
      </p:sp>
      <p:sp>
        <p:nvSpPr>
          <p:cNvPr id="3" name="Footer Placeholder 2">
            <a:extLst>
              <a:ext uri="{FF2B5EF4-FFF2-40B4-BE49-F238E27FC236}">
                <a16:creationId xmlns:a16="http://schemas.microsoft.com/office/drawing/2014/main" id="{1620BEAD-C780-40B1-BB45-CDE3F1191D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6502FF-F0E1-4547-8047-668FDC16BA8A}"/>
              </a:ext>
            </a:extLst>
          </p:cNvPr>
          <p:cNvSpPr>
            <a:spLocks noGrp="1"/>
          </p:cNvSpPr>
          <p:nvPr>
            <p:ph type="sldNum" sz="quarter" idx="12"/>
          </p:nvPr>
        </p:nvSpPr>
        <p:spPr/>
        <p:txBody>
          <a:bodyPr/>
          <a:lstStyle/>
          <a:p>
            <a:fld id="{63BEB8B0-394F-4CFC-85E0-47C324AAB65E}" type="slidenum">
              <a:rPr lang="en-US" smtClean="0"/>
              <a:t>‹#›</a:t>
            </a:fld>
            <a:endParaRPr lang="en-US"/>
          </a:p>
        </p:txBody>
      </p:sp>
    </p:spTree>
    <p:extLst>
      <p:ext uri="{BB962C8B-B14F-4D97-AF65-F5344CB8AC3E}">
        <p14:creationId xmlns:p14="http://schemas.microsoft.com/office/powerpoint/2010/main" val="1196149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9ABF-3FF2-4946-8912-6EA15093B2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D1136D-60B6-4E9A-9D4E-ABF38053E9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C463C8-C0AD-4016-B3CF-C050C2D738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A1186D-F9B5-4AD6-AA03-9BF3CA4802E0}"/>
              </a:ext>
            </a:extLst>
          </p:cNvPr>
          <p:cNvSpPr>
            <a:spLocks noGrp="1"/>
          </p:cNvSpPr>
          <p:nvPr>
            <p:ph type="dt" sz="half" idx="10"/>
          </p:nvPr>
        </p:nvSpPr>
        <p:spPr/>
        <p:txBody>
          <a:bodyPr/>
          <a:lstStyle/>
          <a:p>
            <a:fld id="{5B9EA75D-D5AD-46CF-9DF2-82E66B408E2E}" type="datetimeFigureOut">
              <a:rPr lang="en-US" smtClean="0"/>
              <a:t>4/1/2022</a:t>
            </a:fld>
            <a:endParaRPr lang="en-US"/>
          </a:p>
        </p:txBody>
      </p:sp>
      <p:sp>
        <p:nvSpPr>
          <p:cNvPr id="6" name="Footer Placeholder 5">
            <a:extLst>
              <a:ext uri="{FF2B5EF4-FFF2-40B4-BE49-F238E27FC236}">
                <a16:creationId xmlns:a16="http://schemas.microsoft.com/office/drawing/2014/main" id="{7C02A01B-3981-4BCC-B343-B18E3022FB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672353-FC87-4C8E-A2B7-192AC0CF8FA8}"/>
              </a:ext>
            </a:extLst>
          </p:cNvPr>
          <p:cNvSpPr>
            <a:spLocks noGrp="1"/>
          </p:cNvSpPr>
          <p:nvPr>
            <p:ph type="sldNum" sz="quarter" idx="12"/>
          </p:nvPr>
        </p:nvSpPr>
        <p:spPr/>
        <p:txBody>
          <a:bodyPr/>
          <a:lstStyle/>
          <a:p>
            <a:fld id="{63BEB8B0-394F-4CFC-85E0-47C324AAB65E}" type="slidenum">
              <a:rPr lang="en-US" smtClean="0"/>
              <a:t>‹#›</a:t>
            </a:fld>
            <a:endParaRPr lang="en-US"/>
          </a:p>
        </p:txBody>
      </p:sp>
    </p:spTree>
    <p:extLst>
      <p:ext uri="{BB962C8B-B14F-4D97-AF65-F5344CB8AC3E}">
        <p14:creationId xmlns:p14="http://schemas.microsoft.com/office/powerpoint/2010/main" val="1169004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ECC01-B77E-4E8C-A4CA-D8DFC3C206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F06D74-A012-4915-8B80-5FFF15DD95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8004C8-3440-4B39-9992-2926549633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7E88F9-AC1B-48FC-99B6-7A6FE4FA34FD}"/>
              </a:ext>
            </a:extLst>
          </p:cNvPr>
          <p:cNvSpPr>
            <a:spLocks noGrp="1"/>
          </p:cNvSpPr>
          <p:nvPr>
            <p:ph type="dt" sz="half" idx="10"/>
          </p:nvPr>
        </p:nvSpPr>
        <p:spPr/>
        <p:txBody>
          <a:bodyPr/>
          <a:lstStyle/>
          <a:p>
            <a:fld id="{5B9EA75D-D5AD-46CF-9DF2-82E66B408E2E}" type="datetimeFigureOut">
              <a:rPr lang="en-US" smtClean="0"/>
              <a:t>4/1/2022</a:t>
            </a:fld>
            <a:endParaRPr lang="en-US"/>
          </a:p>
        </p:txBody>
      </p:sp>
      <p:sp>
        <p:nvSpPr>
          <p:cNvPr id="6" name="Footer Placeholder 5">
            <a:extLst>
              <a:ext uri="{FF2B5EF4-FFF2-40B4-BE49-F238E27FC236}">
                <a16:creationId xmlns:a16="http://schemas.microsoft.com/office/drawing/2014/main" id="{965F2C7B-D7CA-449E-A621-3FE50F506F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8EDCDD-AA1F-458A-B806-2402050B5CE0}"/>
              </a:ext>
            </a:extLst>
          </p:cNvPr>
          <p:cNvSpPr>
            <a:spLocks noGrp="1"/>
          </p:cNvSpPr>
          <p:nvPr>
            <p:ph type="sldNum" sz="quarter" idx="12"/>
          </p:nvPr>
        </p:nvSpPr>
        <p:spPr/>
        <p:txBody>
          <a:bodyPr/>
          <a:lstStyle/>
          <a:p>
            <a:fld id="{63BEB8B0-394F-4CFC-85E0-47C324AAB65E}" type="slidenum">
              <a:rPr lang="en-US" smtClean="0"/>
              <a:t>‹#›</a:t>
            </a:fld>
            <a:endParaRPr lang="en-US"/>
          </a:p>
        </p:txBody>
      </p:sp>
    </p:spTree>
    <p:extLst>
      <p:ext uri="{BB962C8B-B14F-4D97-AF65-F5344CB8AC3E}">
        <p14:creationId xmlns:p14="http://schemas.microsoft.com/office/powerpoint/2010/main" val="2759096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2DBB07-89DF-4C29-B477-DCCC1250FB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FCF28F-5C05-4A62-8913-6F0D2B5535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513501-612A-457D-93DE-DA60BD65C7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9EA75D-D5AD-46CF-9DF2-82E66B408E2E}" type="datetimeFigureOut">
              <a:rPr lang="en-US" smtClean="0"/>
              <a:t>4/1/2022</a:t>
            </a:fld>
            <a:endParaRPr lang="en-US"/>
          </a:p>
        </p:txBody>
      </p:sp>
      <p:sp>
        <p:nvSpPr>
          <p:cNvPr id="5" name="Footer Placeholder 4">
            <a:extLst>
              <a:ext uri="{FF2B5EF4-FFF2-40B4-BE49-F238E27FC236}">
                <a16:creationId xmlns:a16="http://schemas.microsoft.com/office/drawing/2014/main" id="{0426D8D0-97B0-4552-9EE2-9D3688CC38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15EA81-C904-4B34-946C-6429740E77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BEB8B0-394F-4CFC-85E0-47C324AAB65E}" type="slidenum">
              <a:rPr lang="en-US" smtClean="0"/>
              <a:t>‹#›</a:t>
            </a:fld>
            <a:endParaRPr lang="en-US"/>
          </a:p>
        </p:txBody>
      </p:sp>
    </p:spTree>
    <p:extLst>
      <p:ext uri="{BB962C8B-B14F-4D97-AF65-F5344CB8AC3E}">
        <p14:creationId xmlns:p14="http://schemas.microsoft.com/office/powerpoint/2010/main" val="1921604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fontAlgn="base">
              <a:spcBef>
                <a:spcPct val="0"/>
              </a:spcBef>
              <a:spcAft>
                <a:spcPct val="0"/>
              </a:spcAft>
              <a:defRPr/>
            </a:pPr>
            <a:fld id="{6D0D31C0-799C-4C6C-B0F3-5D4C71B4DA5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08448546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FE1C3B-C749-4400-8E72-6A652E6D6C22}" type="datetimeFigureOut">
              <a:rPr lang="en-US" smtClean="0">
                <a:solidFill>
                  <a:prstClr val="black">
                    <a:tint val="75000"/>
                  </a:prstClr>
                </a:solidFill>
              </a:rPr>
              <a:pPr/>
              <a:t>4/1/2022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605925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pPr/>
              <a:t>4/1/2022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191615737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youtu.be/CLMEbiGrYJs" TargetMode="External"/><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youtu.be/jBFIiB11N5I" TargetMode="Externa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zJgWxk12YlE" TargetMode="External"/><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3.png"/><Relationship Id="rId3" Type="http://schemas.openxmlformats.org/officeDocument/2006/relationships/hyperlink" Target="https://youtu.be/jBFIiB11N5I" TargetMode="External"/><Relationship Id="rId7" Type="http://schemas.openxmlformats.org/officeDocument/2006/relationships/hyperlink" Target="https://youtu.be/pVo7IRsbgkA" TargetMode="External"/><Relationship Id="rId12" Type="http://schemas.openxmlformats.org/officeDocument/2006/relationships/image" Target="../media/image32.png"/><Relationship Id="rId2" Type="http://schemas.openxmlformats.org/officeDocument/2006/relationships/hyperlink" Target="https://youtu.be/4PCSXArug4k" TargetMode="External"/><Relationship Id="rId1" Type="http://schemas.openxmlformats.org/officeDocument/2006/relationships/slideLayout" Target="../slideLayouts/slideLayout31.xml"/><Relationship Id="rId6" Type="http://schemas.openxmlformats.org/officeDocument/2006/relationships/hyperlink" Target="https://www.youtube.com/watch?v=5pSZJiW3XTw" TargetMode="External"/><Relationship Id="rId11" Type="http://schemas.openxmlformats.org/officeDocument/2006/relationships/image" Target="../media/image31.png"/><Relationship Id="rId5" Type="http://schemas.openxmlformats.org/officeDocument/2006/relationships/hyperlink" Target="https://youtu.be/CLMEbiGrYJs" TargetMode="External"/><Relationship Id="rId10" Type="http://schemas.openxmlformats.org/officeDocument/2006/relationships/image" Target="../media/image30.png"/><Relationship Id="rId4" Type="http://schemas.openxmlformats.org/officeDocument/2006/relationships/hyperlink" Target="https://www.youtube.com/watch?v=ycKFA6x-f-Q" TargetMode="External"/><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hyperlink" Target="https://youtu.be/IHVk0Qh74ZQ" TargetMode="External"/><Relationship Id="rId7" Type="http://schemas.openxmlformats.org/officeDocument/2006/relationships/hyperlink" Target="https://youtu.be/ZRF7Mg-5ShU" TargetMode="External"/><Relationship Id="rId12" Type="http://schemas.openxmlformats.org/officeDocument/2006/relationships/image" Target="../media/image38.png"/><Relationship Id="rId2" Type="http://schemas.openxmlformats.org/officeDocument/2006/relationships/hyperlink" Target="https://youtu.be/TnFE4OA7EaM" TargetMode="External"/><Relationship Id="rId1" Type="http://schemas.openxmlformats.org/officeDocument/2006/relationships/slideLayout" Target="../slideLayouts/slideLayout31.xml"/><Relationship Id="rId6" Type="http://schemas.openxmlformats.org/officeDocument/2006/relationships/hyperlink" Target="https://youtu.be/_HuOh_woxHk" TargetMode="External"/><Relationship Id="rId11" Type="http://schemas.openxmlformats.org/officeDocument/2006/relationships/image" Target="../media/image37.png"/><Relationship Id="rId5" Type="http://schemas.openxmlformats.org/officeDocument/2006/relationships/hyperlink" Target="https://youtu.be/_ZoWnOHhb_c" TargetMode="External"/><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hyperlink" Target="https://youtu.be/-a3PrynIi4A" TargetMode="External"/><Relationship Id="rId9" Type="http://schemas.openxmlformats.org/officeDocument/2006/relationships/image" Target="../media/image35.png"/><Relationship Id="rId1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hyperlink" Target="http://education.indiana.edu/photos.html"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youtu.be/pVo7IRsbgkA" TargetMode="Externa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hyperlink" Target="https://youtu.be/4OGhwJSaFAo" TargetMode="External"/><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51.png"/><Relationship Id="rId5" Type="http://schemas.openxmlformats.org/officeDocument/2006/relationships/hyperlink" Target="https://youtu.be/EssDmqU030g" TargetMode="External"/><Relationship Id="rId4" Type="http://schemas.openxmlformats.org/officeDocument/2006/relationships/hyperlink" Target="https://youtu.be/NKh4T_qy15o"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youtu.be/4OGhwJSaFAo" TargetMode="External"/><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52.png"/><Relationship Id="rId5" Type="http://schemas.openxmlformats.org/officeDocument/2006/relationships/hyperlink" Target="https://youtu.be/EssDmqU030g" TargetMode="External"/><Relationship Id="rId4" Type="http://schemas.openxmlformats.org/officeDocument/2006/relationships/hyperlink" Target="https://youtu.be/NKh4T_qy15o"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hyperlink" Target="https://nam12.safelinks.protection.outlook.com/?url=https%3A%2F%2Fiu.mediaspace.kaltura.com%2Fmedia%2Ft%2F1_zwqeanef&amp;data=04%7C01%7Ceboling%40iu.edu%7C2a2ed732a6914caa2a5a08da0e623d9c%7C1113be34aed14d00ab4bcdd02510be91%7C0%7C0%7C637838112351455862%7CUnknown%7CTWFpbGZsb3d8eyJWIjoiMC4wLjAwMDAiLCJQIjoiV2luMzIiLCJBTiI6Ik1haWwiLCJXVCI6Mn0%3D%7C3000&amp;sdata=0iiX7pCLY3K0zAaIMWerBLv4AV2TLLPmFdlZpQ0x0iI%3D&amp;reserved=0" TargetMode="External"/><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youtu.be/dBJhRXsL9Uo" TargetMode="External"/><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hyperlink" Target="https://youtu.be/dBJhRXsL9Uo" TargetMode="External"/><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youtube.com/watch?v=5pSZJiW3XTw" TargetMode="External"/><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yC4aQuYnqZk&amp;feature=youtu.be" TargetMode="External"/><Relationship Id="rId2" Type="http://schemas.openxmlformats.org/officeDocument/2006/relationships/hyperlink" Target="https://tinyurl.com/y2ld4d4f" TargetMode="External"/><Relationship Id="rId1" Type="http://schemas.openxmlformats.org/officeDocument/2006/relationships/slideLayout" Target="../slideLayouts/slideLayout42.xml"/><Relationship Id="rId5" Type="http://schemas.openxmlformats.org/officeDocument/2006/relationships/image" Target="../media/image65.pn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tinyurl.com/y2ld4d4f" TargetMode="External"/><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youtu.be/BUu9vFDqixw" TargetMode="Externa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youtu.be/BUu9vFDqixw" TargetMode="Externa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LhrFTzigUdo" TargetMode="External"/><Relationship Id="rId7"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hyperlink" Target="https://www.youtube.com/c/Trainingshare/videos"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c/Trainingshare/video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hyperlink" Target="mailto:mihail.fominyh@gmail.com" TargetMode="External"/><Relationship Id="rId7" Type="http://schemas.openxmlformats.org/officeDocument/2006/relationships/image" Target="../media/image10.png"/><Relationship Id="rId2" Type="http://schemas.openxmlformats.org/officeDocument/2006/relationships/hyperlink" Target="https://youtu.be/IK9dHe4G9nc" TargetMode="External"/><Relationship Id="rId1" Type="http://schemas.openxmlformats.org/officeDocument/2006/relationships/slideLayout" Target="../slideLayouts/slideLayout31.xml"/><Relationship Id="rId6" Type="http://schemas.openxmlformats.org/officeDocument/2006/relationships/hyperlink" Target="https://twitter.com/chrisdevers/status/1485677402533642242?s=21" TargetMode="External"/><Relationship Id="rId5" Type="http://schemas.openxmlformats.org/officeDocument/2006/relationships/hyperlink" Target="https://wekit-ecs.com/" TargetMode="External"/><Relationship Id="rId4" Type="http://schemas.openxmlformats.org/officeDocument/2006/relationships/hyperlink" Target="https://mikhailfominykh.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watch?v=CKkCgM66pMg" TargetMode="External"/><Relationship Id="rId1" Type="http://schemas.openxmlformats.org/officeDocument/2006/relationships/slideLayout" Target="../slideLayouts/slideLayout31.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7D51AA86-FE2B-4C41-8656-7511200E5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071"/>
            <a:ext cx="12263215" cy="6829929"/>
          </a:xfrm>
          <a:prstGeom prst="rect">
            <a:avLst/>
          </a:prstGeom>
        </p:spPr>
      </p:pic>
    </p:spTree>
    <p:extLst>
      <p:ext uri="{BB962C8B-B14F-4D97-AF65-F5344CB8AC3E}">
        <p14:creationId xmlns:p14="http://schemas.microsoft.com/office/powerpoint/2010/main" val="3637858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8"/>
          <p:cNvSpPr>
            <a:spLocks noGrp="1" noChangeArrowheads="1"/>
          </p:cNvSpPr>
          <p:nvPr>
            <p:ph type="title"/>
          </p:nvPr>
        </p:nvSpPr>
        <p:spPr>
          <a:xfrm>
            <a:off x="1094400" y="381000"/>
            <a:ext cx="9676800" cy="1600200"/>
          </a:xfrm>
        </p:spPr>
        <p:txBody>
          <a:bodyPr/>
          <a:lstStyle/>
          <a:p>
            <a:r>
              <a:rPr lang="en-US" sz="2800" b="1" dirty="0">
                <a:solidFill>
                  <a:srgbClr val="FF0000"/>
                </a:solidFill>
                <a:latin typeface="Tahoma" pitchFamily="34" charset="0"/>
                <a:cs typeface="Tahoma" pitchFamily="34" charset="0"/>
              </a:rPr>
              <a:t>4. Combine Asynchronous and Synchronous Events </a:t>
            </a:r>
            <a:br>
              <a:rPr lang="en-US" sz="3200" b="1" dirty="0">
                <a:solidFill>
                  <a:srgbClr val="FF0000"/>
                </a:solidFill>
                <a:latin typeface="Tahoma" pitchFamily="34" charset="0"/>
                <a:cs typeface="Tahoma" pitchFamily="34" charset="0"/>
              </a:rPr>
            </a:br>
            <a:r>
              <a:rPr lang="en-US" sz="3200" b="1" dirty="0">
                <a:latin typeface="Tahoma" pitchFamily="34" charset="0"/>
                <a:cs typeface="Tahoma" pitchFamily="34" charset="0"/>
              </a:rPr>
              <a:t>(e.g., guest was David Merrill, 2007)</a:t>
            </a:r>
            <a:endParaRPr lang="en-US" sz="3200" b="1" dirty="0">
              <a:latin typeface="Tahoma" pitchFamily="34" charset="0"/>
            </a:endParaRPr>
          </a:p>
        </p:txBody>
      </p:sp>
      <p:pic>
        <p:nvPicPr>
          <p:cNvPr id="23040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 t="14215" r="45487" b="4273"/>
          <a:stretch/>
        </p:blipFill>
        <p:spPr bwMode="auto">
          <a:xfrm>
            <a:off x="3301291" y="1981200"/>
            <a:ext cx="4527131" cy="4854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2721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737" t="17372" r="22509" b="8665"/>
          <a:stretch/>
        </p:blipFill>
        <p:spPr bwMode="auto">
          <a:xfrm>
            <a:off x="50401" y="3263691"/>
            <a:ext cx="5414400" cy="3430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103887" y="628681"/>
            <a:ext cx="9705600" cy="2061837"/>
          </a:xfrm>
        </p:spPr>
        <p:txBody>
          <a:bodyPr>
            <a:normAutofit/>
          </a:bodyPr>
          <a:lstStyle/>
          <a:p>
            <a:pPr>
              <a:lnSpc>
                <a:spcPct val="100000"/>
              </a:lnSpc>
            </a:pP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5. Solicit Student Recommendations</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Expert Interviews (Rich Culatta, Acting Director, Office of Educational Technology)</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September 29, 2021, Anita Vyas, Baylor University Med School</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effectLst/>
                <a:latin typeface="Tahoma" panose="020B0604030504040204" pitchFamily="34" charset="0"/>
                <a:ea typeface="Tahoma" panose="020B0604030504040204" pitchFamily="34" charset="0"/>
                <a:cs typeface="Tahoma" panose="020B0604030504040204" pitchFamily="34" charset="0"/>
              </a:rPr>
              <a:t>Week 6 R511 Guest, </a:t>
            </a:r>
            <a:r>
              <a:rPr lang="en-US" sz="2200" b="1" u="sng"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3"/>
              </a:rPr>
              <a:t>https://youtu.be/CLMEbiGrYJs</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1D860DDB-4730-47CB-8AFA-CC7F4E6DB1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2" t="13909" r="53404" b="59823"/>
          <a:stretch/>
        </p:blipFill>
        <p:spPr bwMode="auto">
          <a:xfrm>
            <a:off x="5738684" y="3200128"/>
            <a:ext cx="6402915" cy="1952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5835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1201"/>
            <a:ext cx="10224000" cy="1512000"/>
          </a:xfrm>
        </p:spPr>
        <p:txBody>
          <a:bodyPr>
            <a:norm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6. Make a List of Those You Know</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October 18, 2021, Week 9 with Punya Mishra (1:06:19),</a:t>
            </a:r>
            <a:r>
              <a:rPr lang="en-US" sz="3200" dirty="0">
                <a:solidFill>
                  <a:srgbClr val="0070C0"/>
                </a:solidFill>
                <a:effectLst/>
                <a:latin typeface="Tahoma" panose="020B0604030504040204" pitchFamily="34" charset="0"/>
                <a:ea typeface="Tahoma" panose="020B0604030504040204" pitchFamily="34" charset="0"/>
                <a:cs typeface="Tahoma" panose="020B0604030504040204" pitchFamily="34" charset="0"/>
              </a:rPr>
              <a:t> </a:t>
            </a:r>
            <a:r>
              <a:rPr lang="en-US" sz="3200" b="1" u="sng" dirty="0">
                <a:solidFill>
                  <a:srgbClr val="1F497D"/>
                </a:solidFill>
                <a:effectLst/>
                <a:latin typeface="Tahoma" panose="020B0604030504040204" pitchFamily="34" charset="0"/>
                <a:ea typeface="Tahoma" panose="020B0604030504040204" pitchFamily="34" charset="0"/>
                <a:cs typeface="Tahoma" panose="020B0604030504040204" pitchFamily="34" charset="0"/>
                <a:hlinkClick r:id="rId2"/>
              </a:rPr>
              <a:t>https://youtu.be/jBFIiB11N5I</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t="16470" r="24762" b="5882"/>
          <a:stretch>
            <a:fillRect/>
          </a:stretch>
        </p:blipFill>
        <p:spPr bwMode="auto">
          <a:xfrm>
            <a:off x="4742598" y="2763384"/>
            <a:ext cx="6535003" cy="409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51CEC22-4863-4E89-AA3D-B64E42314D5A}"/>
              </a:ext>
            </a:extLst>
          </p:cNvPr>
          <p:cNvPicPr>
            <a:picLocks noChangeAspect="1"/>
          </p:cNvPicPr>
          <p:nvPr/>
        </p:nvPicPr>
        <p:blipFill rotWithShape="1">
          <a:blip r:embed="rId4"/>
          <a:srcRect l="12287" t="12619" r="23963" b="9629"/>
          <a:stretch/>
        </p:blipFill>
        <p:spPr>
          <a:xfrm>
            <a:off x="0" y="2836201"/>
            <a:ext cx="5716800" cy="3906599"/>
          </a:xfrm>
          <a:prstGeom prst="rect">
            <a:avLst/>
          </a:prstGeom>
        </p:spPr>
      </p:pic>
      <p:pic>
        <p:nvPicPr>
          <p:cNvPr id="7" name="Picture 2">
            <a:extLst>
              <a:ext uri="{FF2B5EF4-FFF2-40B4-BE49-F238E27FC236}">
                <a16:creationId xmlns:a16="http://schemas.microsoft.com/office/drawing/2014/main" id="{AD92DBB7-714E-46E3-A843-F6B9F7A0CD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15" t="13124" r="35210" b="26651"/>
          <a:stretch/>
        </p:blipFill>
        <p:spPr bwMode="auto">
          <a:xfrm>
            <a:off x="5681276" y="2836201"/>
            <a:ext cx="6499479" cy="3510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969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0577C3-F1F7-4528-A0D7-9DFA4965B0A9}"/>
              </a:ext>
            </a:extLst>
          </p:cNvPr>
          <p:cNvSpPr>
            <a:spLocks noGrp="1"/>
          </p:cNvSpPr>
          <p:nvPr>
            <p:ph type="title"/>
          </p:nvPr>
        </p:nvSpPr>
        <p:spPr>
          <a:xfrm>
            <a:off x="1034042" y="359740"/>
            <a:ext cx="9673838" cy="1304302"/>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26, 2021</a:t>
            </a:r>
            <a:br>
              <a:rPr lang="en-US" sz="11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YaTing Teng, R511 Corporate Training</a:t>
            </a:r>
            <a:endParaRPr lang="en-US" sz="2700" b="1" dirty="0">
              <a:latin typeface="Tahoma" panose="020B0604030504040204" pitchFamily="34" charset="0"/>
              <a:ea typeface="Tahoma" panose="020B0604030504040204" pitchFamily="34" charset="0"/>
              <a:cs typeface="Tahoma" panose="020B0604030504040204" pitchFamily="34" charset="0"/>
            </a:endParaRPr>
          </a:p>
        </p:txBody>
      </p:sp>
      <p:pic>
        <p:nvPicPr>
          <p:cNvPr id="5122" name="Picture 7">
            <a:extLst>
              <a:ext uri="{FF2B5EF4-FFF2-40B4-BE49-F238E27FC236}">
                <a16:creationId xmlns:a16="http://schemas.microsoft.com/office/drawing/2014/main" id="{966B1F65-C725-4BE2-87DF-2DAB7247DF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2" t="13579" r="30147" b="11894"/>
          <a:stretch/>
        </p:blipFill>
        <p:spPr bwMode="auto">
          <a:xfrm>
            <a:off x="1418664" y="1664042"/>
            <a:ext cx="8485095" cy="4834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2925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CED6F95-EABC-47DD-B1C0-8F37BCE2E349}"/>
              </a:ext>
            </a:extLst>
          </p:cNvPr>
          <p:cNvSpPr>
            <a:spLocks noGrp="1"/>
          </p:cNvSpPr>
          <p:nvPr>
            <p:ph type="title"/>
          </p:nvPr>
        </p:nvSpPr>
        <p:spPr>
          <a:xfrm>
            <a:off x="762000" y="278480"/>
            <a:ext cx="10414985" cy="1612463"/>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March 14, 2022</a:t>
            </a:r>
            <a:br>
              <a:rPr lang="en-US" sz="11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Lee Ann (Hill) Miller, Healthcare Technology (Simulations)</a:t>
            </a:r>
            <a:br>
              <a:rPr lang="en-US" sz="1800" b="1" dirty="0">
                <a:latin typeface="Tahoma" panose="020B0604030504040204" pitchFamily="34" charset="0"/>
                <a:ea typeface="Tahoma" panose="020B0604030504040204" pitchFamily="34" charset="0"/>
                <a:cs typeface="Tahoma" panose="020B0604030504040204" pitchFamily="34" charset="0"/>
              </a:rPr>
            </a:br>
            <a:r>
              <a:rPr lang="en-US" sz="2000" b="1" dirty="0">
                <a:effectLst/>
                <a:latin typeface="Tahoma" panose="020B0604030504040204" pitchFamily="34" charset="0"/>
                <a:ea typeface="Tahoma" panose="020B0604030504040204" pitchFamily="34" charset="0"/>
                <a:cs typeface="Tahoma" panose="020B0604030504040204" pitchFamily="34" charset="0"/>
              </a:rPr>
              <a:t>R678 Week 9-10 Lee Ann Miller West Virginia University Hospitals</a:t>
            </a:r>
            <a:br>
              <a:rPr lang="en-US" sz="2000" b="1" dirty="0">
                <a:effectLst/>
                <a:latin typeface="Tahoma" panose="020B0604030504040204" pitchFamily="34" charset="0"/>
                <a:ea typeface="Tahoma" panose="020B0604030504040204" pitchFamily="34" charset="0"/>
                <a:cs typeface="Tahoma" panose="020B0604030504040204" pitchFamily="34" charset="0"/>
              </a:rPr>
            </a:br>
            <a:r>
              <a:rPr lang="en-US" sz="2000" b="1" u="sng" dirty="0">
                <a:solidFill>
                  <a:srgbClr val="0563C1"/>
                </a:solidFill>
                <a:effectLst/>
                <a:latin typeface="Tahoma" panose="020B0604030504040204" pitchFamily="34" charset="0"/>
                <a:ea typeface="Tahoma" panose="020B0604030504040204" pitchFamily="34" charset="0"/>
                <a:cs typeface="Tahoma" panose="020B0604030504040204" pitchFamily="34" charset="0"/>
                <a:hlinkClick r:id="rId3"/>
              </a:rPr>
              <a:t>https://youtu.be/zJgWxk12YlE</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19458" name="Picture 4">
            <a:extLst>
              <a:ext uri="{FF2B5EF4-FFF2-40B4-BE49-F238E27FC236}">
                <a16:creationId xmlns:a16="http://schemas.microsoft.com/office/drawing/2014/main" id="{ED12291B-096B-4B7F-A26D-7113155965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 t="14382" r="30449" b="12242"/>
          <a:stretch/>
        </p:blipFill>
        <p:spPr bwMode="auto">
          <a:xfrm>
            <a:off x="2083209" y="2196268"/>
            <a:ext cx="8312545" cy="466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5562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5D0F6-80FB-4CD9-875D-551F01778181}"/>
              </a:ext>
            </a:extLst>
          </p:cNvPr>
          <p:cNvSpPr>
            <a:spLocks noGrp="1"/>
          </p:cNvSpPr>
          <p:nvPr>
            <p:ph type="title"/>
          </p:nvPr>
        </p:nvSpPr>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R511 Spring 2021</a:t>
            </a:r>
            <a:endParaRPr lang="en-US" dirty="0"/>
          </a:p>
        </p:txBody>
      </p:sp>
      <p:pic>
        <p:nvPicPr>
          <p:cNvPr id="4" name="Picture 3">
            <a:extLst>
              <a:ext uri="{FF2B5EF4-FFF2-40B4-BE49-F238E27FC236}">
                <a16:creationId xmlns:a16="http://schemas.microsoft.com/office/drawing/2014/main" id="{EB5F692B-8DE1-46E2-A55C-B30507488F42}"/>
              </a:ext>
            </a:extLst>
          </p:cNvPr>
          <p:cNvPicPr>
            <a:picLocks noChangeAspect="1"/>
          </p:cNvPicPr>
          <p:nvPr/>
        </p:nvPicPr>
        <p:blipFill rotWithShape="1">
          <a:blip r:embed="rId2"/>
          <a:srcRect l="123" t="29278" r="35784" b="2818"/>
          <a:stretch/>
        </p:blipFill>
        <p:spPr>
          <a:xfrm>
            <a:off x="2058568" y="1446285"/>
            <a:ext cx="8709133" cy="5411715"/>
          </a:xfrm>
          <a:prstGeom prst="rect">
            <a:avLst/>
          </a:prstGeom>
        </p:spPr>
      </p:pic>
    </p:spTree>
    <p:extLst>
      <p:ext uri="{BB962C8B-B14F-4D97-AF65-F5344CB8AC3E}">
        <p14:creationId xmlns:p14="http://schemas.microsoft.com/office/powerpoint/2010/main" val="3583512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DA573-7B9D-48A9-B098-8D743D086F2E}"/>
              </a:ext>
            </a:extLst>
          </p:cNvPr>
          <p:cNvSpPr>
            <a:spLocks noGrp="1"/>
          </p:cNvSpPr>
          <p:nvPr>
            <p:ph type="title"/>
          </p:nvPr>
        </p:nvSpPr>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R511 Spring 2021</a:t>
            </a:r>
          </a:p>
        </p:txBody>
      </p:sp>
      <p:pic>
        <p:nvPicPr>
          <p:cNvPr id="4" name="Picture 3">
            <a:extLst>
              <a:ext uri="{FF2B5EF4-FFF2-40B4-BE49-F238E27FC236}">
                <a16:creationId xmlns:a16="http://schemas.microsoft.com/office/drawing/2014/main" id="{21A9301A-7649-4CF0-801E-38DCAA3285A3}"/>
              </a:ext>
            </a:extLst>
          </p:cNvPr>
          <p:cNvPicPr>
            <a:picLocks noChangeAspect="1"/>
          </p:cNvPicPr>
          <p:nvPr/>
        </p:nvPicPr>
        <p:blipFill rotWithShape="1">
          <a:blip r:embed="rId2"/>
          <a:srcRect l="526" t="29278" r="33930" b="4005"/>
          <a:stretch/>
        </p:blipFill>
        <p:spPr>
          <a:xfrm>
            <a:off x="2054427" y="1630608"/>
            <a:ext cx="8756003" cy="5227392"/>
          </a:xfrm>
          <a:prstGeom prst="rect">
            <a:avLst/>
          </a:prstGeom>
        </p:spPr>
      </p:pic>
    </p:spTree>
    <p:extLst>
      <p:ext uri="{BB962C8B-B14F-4D97-AF65-F5344CB8AC3E}">
        <p14:creationId xmlns:p14="http://schemas.microsoft.com/office/powerpoint/2010/main" val="2910386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04B30-001F-495E-9ABC-8A4236754CFE}"/>
              </a:ext>
            </a:extLst>
          </p:cNvPr>
          <p:cNvSpPr>
            <a:spLocks noGrp="1"/>
          </p:cNvSpPr>
          <p:nvPr>
            <p:ph type="title"/>
          </p:nvPr>
        </p:nvSpPr>
        <p:spPr>
          <a:xfrm>
            <a:off x="1981199" y="274638"/>
            <a:ext cx="8330119" cy="3922172"/>
          </a:xfrm>
        </p:spPr>
        <p:txBody>
          <a:bodyPr>
            <a:noAutofit/>
          </a:bodyPr>
          <a:lstStyle/>
          <a:p>
            <a:pPr marL="0" marR="0">
              <a:spcBef>
                <a:spcPts val="0"/>
              </a:spcBef>
              <a:spcAft>
                <a:spcPts val="0"/>
              </a:spcAft>
            </a:pPr>
            <a:r>
              <a:rPr lang="en-US" sz="1400" b="1" dirty="0">
                <a:latin typeface="Tahoma" panose="020B0604030504040204" pitchFamily="34" charset="0"/>
                <a:ea typeface="Tahoma" panose="020B0604030504040204" pitchFamily="34" charset="0"/>
                <a:cs typeface="Tahoma" panose="020B0604030504040204" pitchFamily="34" charset="0"/>
              </a:rPr>
              <a:t>November 14, 2021, </a:t>
            </a:r>
            <a:r>
              <a:rPr lang="en-US" sz="1600" b="1" dirty="0">
                <a:effectLst/>
                <a:latin typeface="Tahoma" panose="020B0604030504040204" pitchFamily="34" charset="0"/>
                <a:ea typeface="Tahoma" panose="020B0604030504040204" pitchFamily="34" charset="0"/>
                <a:cs typeface="Tahoma" panose="020B0604030504040204" pitchFamily="34" charset="0"/>
              </a:rPr>
              <a:t>Week 13, R511, Merve Basdogan, Indiana University</a:t>
            </a:r>
            <a:br>
              <a:rPr lang="en-US" sz="1600" b="1" dirty="0">
                <a:effectLst/>
                <a:latin typeface="Tahoma" panose="020B0604030504040204" pitchFamily="34" charset="0"/>
                <a:ea typeface="Tahoma" panose="020B0604030504040204" pitchFamily="34" charset="0"/>
                <a:cs typeface="Tahoma" panose="020B0604030504040204" pitchFamily="34" charset="0"/>
              </a:rPr>
            </a:br>
            <a:r>
              <a:rPr lang="en-US" sz="1600" b="1" u="sng"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rPr>
              <a:t>https://youtu.be/4PCSXArug4k</a:t>
            </a:r>
            <a:br>
              <a:rPr lang="en-US" sz="1600" b="1" u="sng" dirty="0">
                <a:solidFill>
                  <a:srgbClr val="0000FF"/>
                </a:solidFill>
                <a:effectLst/>
                <a:latin typeface="Tahoma" panose="020B0604030504040204" pitchFamily="34" charset="0"/>
                <a:ea typeface="Tahoma" panose="020B0604030504040204" pitchFamily="34" charset="0"/>
                <a:cs typeface="Tahoma" panose="020B0604030504040204" pitchFamily="34" charset="0"/>
              </a:rPr>
            </a:br>
            <a:r>
              <a:rPr lang="en-US" sz="1600" b="1" dirty="0">
                <a:effectLst/>
                <a:latin typeface="Tahoma" panose="020B0604030504040204" pitchFamily="34" charset="0"/>
                <a:ea typeface="Tahoma" panose="020B0604030504040204" pitchFamily="34" charset="0"/>
                <a:cs typeface="Tahoma" panose="020B0604030504040204" pitchFamily="34" charset="0"/>
              </a:rPr>
              <a:t>October 18, 2021, Week 9, R511, Punya Mishra, ASU (1:06:19)</a:t>
            </a:r>
            <a:r>
              <a:rPr lang="en-US" sz="1600" b="1" dirty="0">
                <a:solidFill>
                  <a:srgbClr val="1F497D"/>
                </a:solidFill>
                <a:effectLst/>
                <a:latin typeface="Tahoma" panose="020B0604030504040204" pitchFamily="34" charset="0"/>
                <a:ea typeface="Tahoma" panose="020B0604030504040204" pitchFamily="34" charset="0"/>
                <a:cs typeface="Tahoma" panose="020B0604030504040204" pitchFamily="34" charset="0"/>
              </a:rPr>
              <a:t>, </a:t>
            </a:r>
            <a:r>
              <a:rPr lang="en-US" sz="1600" b="1" u="sng" dirty="0">
                <a:solidFill>
                  <a:srgbClr val="1F497D"/>
                </a:solidFill>
                <a:effectLst/>
                <a:latin typeface="Tahoma" panose="020B0604030504040204" pitchFamily="34" charset="0"/>
                <a:ea typeface="Tahoma" panose="020B0604030504040204" pitchFamily="34" charset="0"/>
                <a:cs typeface="Tahoma" panose="020B0604030504040204" pitchFamily="34" charset="0"/>
                <a:hlinkClick r:id="rId3"/>
              </a:rPr>
              <a:t>https://youtu.be/jBFIiB11N5I</a:t>
            </a:r>
            <a:br>
              <a:rPr lang="en-US" sz="1600" b="1" dirty="0">
                <a:effectLst/>
                <a:latin typeface="Tahoma" panose="020B0604030504040204" pitchFamily="34" charset="0"/>
                <a:ea typeface="Tahoma" panose="020B0604030504040204" pitchFamily="34" charset="0"/>
                <a:cs typeface="Tahoma" panose="020B0604030504040204" pitchFamily="34" charset="0"/>
              </a:rPr>
            </a:br>
            <a:r>
              <a:rPr lang="en-US" sz="1600" b="1" dirty="0">
                <a:effectLst/>
                <a:latin typeface="Tahoma" panose="020B0604030504040204" pitchFamily="34" charset="0"/>
                <a:ea typeface="Tahoma" panose="020B0604030504040204" pitchFamily="34" charset="0"/>
                <a:cs typeface="Tahoma" panose="020B0604030504040204" pitchFamily="34" charset="0"/>
              </a:rPr>
              <a:t>October 12, 2021, Week 8, R511, Kyle Peck, Penn State, (1:22:10)</a:t>
            </a:r>
            <a:br>
              <a:rPr lang="en-US" sz="1600" b="1" dirty="0">
                <a:effectLst/>
                <a:latin typeface="Tahoma" panose="020B0604030504040204" pitchFamily="34" charset="0"/>
                <a:ea typeface="Tahoma" panose="020B0604030504040204" pitchFamily="34" charset="0"/>
                <a:cs typeface="Tahoma" panose="020B0604030504040204" pitchFamily="34" charset="0"/>
              </a:rPr>
            </a:br>
            <a:r>
              <a:rPr lang="en-US" sz="1600" b="1" dirty="0">
                <a:effectLst/>
                <a:latin typeface="Tahoma" panose="020B0604030504040204" pitchFamily="34" charset="0"/>
                <a:ea typeface="Tahoma" panose="020B0604030504040204" pitchFamily="34" charset="0"/>
                <a:cs typeface="Tahoma" panose="020B0604030504040204" pitchFamily="34" charset="0"/>
              </a:rPr>
              <a:t>(1:10:38): </a:t>
            </a:r>
            <a:r>
              <a:rPr lang="en-US" sz="1600" b="1" u="sng" dirty="0">
                <a:solidFill>
                  <a:srgbClr val="0563C1"/>
                </a:solidFill>
                <a:effectLst/>
                <a:latin typeface="Tahoma" panose="020B0604030504040204" pitchFamily="34" charset="0"/>
                <a:ea typeface="Tahoma" panose="020B0604030504040204" pitchFamily="34" charset="0"/>
                <a:cs typeface="Tahoma" panose="020B0604030504040204" pitchFamily="34" charset="0"/>
                <a:hlinkClick r:id="rId4"/>
              </a:rPr>
              <a:t>https://www.youtube.com/watch?v=ycKFA6x-f-Q</a:t>
            </a:r>
            <a:br>
              <a:rPr lang="en-US" sz="1600" b="1" dirty="0">
                <a:effectLst/>
                <a:latin typeface="Tahoma" panose="020B0604030504040204" pitchFamily="34" charset="0"/>
                <a:ea typeface="Tahoma" panose="020B0604030504040204" pitchFamily="34" charset="0"/>
                <a:cs typeface="Tahoma" panose="020B0604030504040204" pitchFamily="34" charset="0"/>
              </a:rPr>
            </a:br>
            <a:r>
              <a:rPr lang="en-US" sz="1600" b="1" dirty="0">
                <a:effectLst/>
                <a:latin typeface="Tahoma" panose="020B0604030504040204" pitchFamily="34" charset="0"/>
                <a:ea typeface="Tahoma" panose="020B0604030504040204" pitchFamily="34" charset="0"/>
                <a:cs typeface="Tahoma" panose="020B0604030504040204" pitchFamily="34" charset="0"/>
              </a:rPr>
              <a:t>September 29, 2021, Week 6 R511 Guest #2 Anita Vyas Baylor Med School (1:16:48),, </a:t>
            </a:r>
            <a:r>
              <a:rPr lang="en-US" sz="1600" b="1" u="sng" dirty="0">
                <a:solidFill>
                  <a:srgbClr val="0563C1"/>
                </a:solidFill>
                <a:effectLst/>
                <a:latin typeface="Tahoma" panose="020B0604030504040204" pitchFamily="34" charset="0"/>
                <a:ea typeface="Tahoma" panose="020B0604030504040204" pitchFamily="34" charset="0"/>
                <a:cs typeface="Tahoma" panose="020B0604030504040204" pitchFamily="34" charset="0"/>
                <a:hlinkClick r:id="rId5"/>
              </a:rPr>
              <a:t>https://youtu.be/CLMEbiGrYJs</a:t>
            </a:r>
            <a:r>
              <a:rPr lang="en-US" sz="1600" b="1" dirty="0">
                <a:effectLst/>
                <a:latin typeface="Tahoma" panose="020B0604030504040204" pitchFamily="34" charset="0"/>
                <a:ea typeface="Tahoma" panose="020B0604030504040204" pitchFamily="34" charset="0"/>
                <a:cs typeface="Tahoma" panose="020B0604030504040204" pitchFamily="34" charset="0"/>
              </a:rPr>
              <a:t> </a:t>
            </a:r>
            <a:br>
              <a:rPr lang="en-US" sz="1600" b="1" dirty="0">
                <a:effectLst/>
                <a:latin typeface="Tahoma" panose="020B0604030504040204" pitchFamily="34" charset="0"/>
                <a:ea typeface="Tahoma" panose="020B0604030504040204" pitchFamily="34" charset="0"/>
                <a:cs typeface="Tahoma" panose="020B0604030504040204" pitchFamily="34" charset="0"/>
              </a:rPr>
            </a:br>
            <a:r>
              <a:rPr lang="en-US" sz="1600" b="1" dirty="0">
                <a:effectLst/>
                <a:latin typeface="Tahoma" panose="020B0604030504040204" pitchFamily="34" charset="0"/>
                <a:ea typeface="Tahoma" panose="020B0604030504040204" pitchFamily="34" charset="0"/>
                <a:cs typeface="Tahoma" panose="020B0604030504040204" pitchFamily="34" charset="0"/>
              </a:rPr>
              <a:t>September 26, 2021, Week 6, R511, Authentic Learning with Tom Reeves (1:12:24), </a:t>
            </a:r>
            <a:r>
              <a:rPr lang="en-US" sz="1600" b="1" u="sng" dirty="0">
                <a:solidFill>
                  <a:srgbClr val="0563C1"/>
                </a:solidFill>
                <a:effectLst/>
                <a:latin typeface="Tahoma" panose="020B0604030504040204" pitchFamily="34" charset="0"/>
                <a:ea typeface="Tahoma" panose="020B0604030504040204" pitchFamily="34" charset="0"/>
                <a:cs typeface="Tahoma" panose="020B0604030504040204" pitchFamily="34" charset="0"/>
                <a:hlinkClick r:id="rId6"/>
              </a:rPr>
              <a:t>https://www.youtube.com/watch?v=5pSZJiW3XTw</a:t>
            </a:r>
            <a:br>
              <a:rPr lang="en-US" sz="1600" b="1" dirty="0">
                <a:effectLst/>
                <a:latin typeface="Tahoma" panose="020B0604030504040204" pitchFamily="34" charset="0"/>
                <a:ea typeface="Tahoma" panose="020B0604030504040204" pitchFamily="34" charset="0"/>
                <a:cs typeface="Tahoma" panose="020B0604030504040204" pitchFamily="34" charset="0"/>
              </a:rPr>
            </a:br>
            <a:r>
              <a:rPr lang="en-US" sz="1600" b="1" dirty="0">
                <a:effectLst/>
                <a:latin typeface="Tahoma" panose="020B0604030504040204" pitchFamily="34" charset="0"/>
                <a:ea typeface="Tahoma" panose="020B0604030504040204" pitchFamily="34" charset="0"/>
                <a:cs typeface="Tahoma" panose="020B0604030504040204" pitchFamily="34" charset="0"/>
              </a:rPr>
              <a:t>September 17, 2021, Week 4, R511, Richard Mayer (1:17:47): </a:t>
            </a:r>
            <a:r>
              <a:rPr lang="en-US" sz="1600" b="1" u="sng" dirty="0">
                <a:solidFill>
                  <a:srgbClr val="0563C1"/>
                </a:solidFill>
                <a:effectLst/>
                <a:latin typeface="Tahoma" panose="020B0604030504040204" pitchFamily="34" charset="0"/>
                <a:ea typeface="Tahoma" panose="020B0604030504040204" pitchFamily="34" charset="0"/>
                <a:cs typeface="Tahoma" panose="020B0604030504040204" pitchFamily="34" charset="0"/>
                <a:hlinkClick r:id="rId7"/>
              </a:rPr>
              <a:t>https://youtu.be/pVo7IRsbgkA</a:t>
            </a:r>
            <a:endParaRPr lang="en-US" sz="1600" b="1" dirty="0">
              <a:effectLst/>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C6734713-BF9A-4F6B-8272-C8526FB72C81}"/>
              </a:ext>
            </a:extLst>
          </p:cNvPr>
          <p:cNvPicPr>
            <a:picLocks noChangeAspect="1"/>
          </p:cNvPicPr>
          <p:nvPr/>
        </p:nvPicPr>
        <p:blipFill rotWithShape="1">
          <a:blip r:embed="rId8"/>
          <a:srcRect l="12287" t="12619" r="23963" b="9629"/>
          <a:stretch/>
        </p:blipFill>
        <p:spPr>
          <a:xfrm>
            <a:off x="3910089" y="4196809"/>
            <a:ext cx="3894306" cy="2661190"/>
          </a:xfrm>
          <a:prstGeom prst="rect">
            <a:avLst/>
          </a:prstGeom>
        </p:spPr>
      </p:pic>
      <p:pic>
        <p:nvPicPr>
          <p:cNvPr id="5" name="Picture 4">
            <a:extLst>
              <a:ext uri="{FF2B5EF4-FFF2-40B4-BE49-F238E27FC236}">
                <a16:creationId xmlns:a16="http://schemas.microsoft.com/office/drawing/2014/main" id="{E31D9763-85D6-4E44-8AFB-782E4DF5AB18}"/>
              </a:ext>
            </a:extLst>
          </p:cNvPr>
          <p:cNvPicPr>
            <a:picLocks noChangeAspect="1"/>
          </p:cNvPicPr>
          <p:nvPr/>
        </p:nvPicPr>
        <p:blipFill rotWithShape="1">
          <a:blip r:embed="rId9"/>
          <a:srcRect l="13333" t="12766" r="26667" b="19415"/>
          <a:stretch/>
        </p:blipFill>
        <p:spPr>
          <a:xfrm>
            <a:off x="67490" y="4322905"/>
            <a:ext cx="3400940" cy="2408999"/>
          </a:xfrm>
          <a:prstGeom prst="rect">
            <a:avLst/>
          </a:prstGeom>
        </p:spPr>
      </p:pic>
      <p:pic>
        <p:nvPicPr>
          <p:cNvPr id="7" name="Picture 6">
            <a:extLst>
              <a:ext uri="{FF2B5EF4-FFF2-40B4-BE49-F238E27FC236}">
                <a16:creationId xmlns:a16="http://schemas.microsoft.com/office/drawing/2014/main" id="{ABEABE66-E53B-4A03-96EC-3355B9D6D406}"/>
              </a:ext>
            </a:extLst>
          </p:cNvPr>
          <p:cNvPicPr>
            <a:picLocks noChangeAspect="1"/>
          </p:cNvPicPr>
          <p:nvPr/>
        </p:nvPicPr>
        <p:blipFill rotWithShape="1">
          <a:blip r:embed="rId10"/>
          <a:srcRect l="2676" t="12481" r="27764" b="4005"/>
          <a:stretch/>
        </p:blipFill>
        <p:spPr>
          <a:xfrm>
            <a:off x="7655623" y="4744167"/>
            <a:ext cx="2888099" cy="2048697"/>
          </a:xfrm>
          <a:prstGeom prst="rect">
            <a:avLst/>
          </a:prstGeom>
        </p:spPr>
      </p:pic>
      <p:pic>
        <p:nvPicPr>
          <p:cNvPr id="10" name="Picture 9">
            <a:extLst>
              <a:ext uri="{FF2B5EF4-FFF2-40B4-BE49-F238E27FC236}">
                <a16:creationId xmlns:a16="http://schemas.microsoft.com/office/drawing/2014/main" id="{64026A2F-72BD-4C46-B358-A6D4E05AE189}"/>
              </a:ext>
            </a:extLst>
          </p:cNvPr>
          <p:cNvPicPr>
            <a:picLocks noChangeAspect="1"/>
          </p:cNvPicPr>
          <p:nvPr/>
        </p:nvPicPr>
        <p:blipFill>
          <a:blip r:embed="rId11"/>
          <a:stretch>
            <a:fillRect/>
          </a:stretch>
        </p:blipFill>
        <p:spPr>
          <a:xfrm>
            <a:off x="9732088" y="5280653"/>
            <a:ext cx="2300144" cy="1293831"/>
          </a:xfrm>
          <a:prstGeom prst="rect">
            <a:avLst/>
          </a:prstGeom>
        </p:spPr>
      </p:pic>
      <p:pic>
        <p:nvPicPr>
          <p:cNvPr id="11" name="Picture 10">
            <a:extLst>
              <a:ext uri="{FF2B5EF4-FFF2-40B4-BE49-F238E27FC236}">
                <a16:creationId xmlns:a16="http://schemas.microsoft.com/office/drawing/2014/main" id="{B2EEC9E9-FDF4-4A7A-950F-3F9826F865C0}"/>
              </a:ext>
            </a:extLst>
          </p:cNvPr>
          <p:cNvPicPr>
            <a:picLocks noChangeAspect="1"/>
          </p:cNvPicPr>
          <p:nvPr/>
        </p:nvPicPr>
        <p:blipFill rotWithShape="1">
          <a:blip r:embed="rId12"/>
          <a:srcRect l="13333" t="11883" r="26667" b="18455"/>
          <a:stretch/>
        </p:blipFill>
        <p:spPr>
          <a:xfrm>
            <a:off x="9732088" y="3586611"/>
            <a:ext cx="2301340" cy="1694042"/>
          </a:xfrm>
          <a:prstGeom prst="rect">
            <a:avLst/>
          </a:prstGeom>
        </p:spPr>
      </p:pic>
      <p:pic>
        <p:nvPicPr>
          <p:cNvPr id="12" name="Picture 11">
            <a:extLst>
              <a:ext uri="{FF2B5EF4-FFF2-40B4-BE49-F238E27FC236}">
                <a16:creationId xmlns:a16="http://schemas.microsoft.com/office/drawing/2014/main" id="{4A1E5D2F-3844-4F4A-9FF1-3CECD05FC9E0}"/>
              </a:ext>
            </a:extLst>
          </p:cNvPr>
          <p:cNvPicPr>
            <a:picLocks noChangeAspect="1"/>
          </p:cNvPicPr>
          <p:nvPr/>
        </p:nvPicPr>
        <p:blipFill rotWithShape="1">
          <a:blip r:embed="rId13"/>
          <a:srcRect l="7415" t="8689" r="10674" b="6218"/>
          <a:stretch/>
        </p:blipFill>
        <p:spPr>
          <a:xfrm>
            <a:off x="3053056" y="4434963"/>
            <a:ext cx="2410298" cy="1408487"/>
          </a:xfrm>
          <a:prstGeom prst="rect">
            <a:avLst/>
          </a:prstGeom>
        </p:spPr>
      </p:pic>
    </p:spTree>
    <p:extLst>
      <p:ext uri="{BB962C8B-B14F-4D97-AF65-F5344CB8AC3E}">
        <p14:creationId xmlns:p14="http://schemas.microsoft.com/office/powerpoint/2010/main" val="4140096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04B30-001F-495E-9ABC-8A4236754CFE}"/>
              </a:ext>
            </a:extLst>
          </p:cNvPr>
          <p:cNvSpPr>
            <a:spLocks noGrp="1"/>
          </p:cNvSpPr>
          <p:nvPr>
            <p:ph type="title"/>
          </p:nvPr>
        </p:nvSpPr>
        <p:spPr>
          <a:xfrm>
            <a:off x="722835" y="197688"/>
            <a:ext cx="8330119" cy="3922172"/>
          </a:xfrm>
        </p:spPr>
        <p:txBody>
          <a:bodyPr>
            <a:noAutofit/>
          </a:bodyPr>
          <a:lstStyle/>
          <a:p>
            <a:pPr marL="0" marR="0">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November 11, 2021</a:t>
            </a:r>
            <a:r>
              <a:rPr lang="en-US" sz="1400" b="1" dirty="0">
                <a:latin typeface="Tahoma" panose="020B0604030504040204" pitchFamily="34" charset="0"/>
                <a:ea typeface="Tahoma" panose="020B0604030504040204" pitchFamily="34" charset="0"/>
                <a:cs typeface="Tahoma" panose="020B0604030504040204" pitchFamily="34" charset="0"/>
              </a:rPr>
              <a:t>,</a:t>
            </a:r>
            <a:r>
              <a:rPr lang="en-US" sz="1400" b="1" dirty="0">
                <a:effectLst/>
                <a:latin typeface="Tahoma" panose="020B0604030504040204" pitchFamily="34" charset="0"/>
                <a:ea typeface="Tahoma" panose="020B0604030504040204" pitchFamily="34" charset="0"/>
                <a:cs typeface="Tahoma" panose="020B0604030504040204" pitchFamily="34" charset="0"/>
              </a:rPr>
              <a:t> Week 12A, R511, Amy Bradford , University of Oklahoma (1:05:44)</a:t>
            </a:r>
            <a:br>
              <a:rPr lang="en-US" sz="1400" b="1" dirty="0">
                <a:effectLst/>
                <a:latin typeface="Tahoma" panose="020B0604030504040204" pitchFamily="34" charset="0"/>
                <a:ea typeface="Tahoma" panose="020B0604030504040204" pitchFamily="34" charset="0"/>
                <a:cs typeface="Tahoma" panose="020B0604030504040204" pitchFamily="34" charset="0"/>
              </a:rPr>
            </a:br>
            <a:r>
              <a:rPr lang="en-US" sz="1400" b="1" u="sng"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rPr>
              <a:t>https://youtu.be/TnFE4OA7EaM</a:t>
            </a:r>
            <a:br>
              <a:rPr lang="en-US" sz="1400" b="1" dirty="0">
                <a:effectLst/>
                <a:latin typeface="Tahoma" panose="020B0604030504040204" pitchFamily="34" charset="0"/>
                <a:ea typeface="Tahoma" panose="020B0604030504040204" pitchFamily="34" charset="0"/>
                <a:cs typeface="Tahoma" panose="020B0604030504040204" pitchFamily="34" charset="0"/>
              </a:rPr>
            </a:br>
            <a:r>
              <a:rPr lang="en-US" sz="1400" b="1" dirty="0">
                <a:effectLst/>
                <a:latin typeface="Tahoma" panose="020B0604030504040204" pitchFamily="34" charset="0"/>
                <a:ea typeface="Tahoma" panose="020B0604030504040204" pitchFamily="34" charset="0"/>
                <a:cs typeface="Tahoma" panose="020B0604030504040204" pitchFamily="34" charset="0"/>
              </a:rPr>
              <a:t>November 8, 2021,Week 12b, R511, Jim Klein, Florida State University and AMA with Curt Bonk (1:08:44)</a:t>
            </a:r>
            <a:br>
              <a:rPr lang="en-US" sz="1400" b="1" dirty="0">
                <a:effectLst/>
                <a:latin typeface="Tahoma" panose="020B0604030504040204" pitchFamily="34" charset="0"/>
                <a:ea typeface="Tahoma" panose="020B0604030504040204" pitchFamily="34" charset="0"/>
                <a:cs typeface="Tahoma" panose="020B0604030504040204" pitchFamily="34" charset="0"/>
              </a:rPr>
            </a:br>
            <a:r>
              <a:rPr lang="en-US" sz="1400" b="1" u="sng"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3"/>
              </a:rPr>
              <a:t>https://youtu.be/IHVk0Qh74ZQ</a:t>
            </a:r>
            <a:r>
              <a:rPr lang="en-US" sz="1400" b="1" dirty="0">
                <a:effectLst/>
                <a:latin typeface="Tahoma" panose="020B0604030504040204" pitchFamily="34" charset="0"/>
                <a:ea typeface="Tahoma" panose="020B0604030504040204" pitchFamily="34" charset="0"/>
                <a:cs typeface="Tahoma" panose="020B0604030504040204" pitchFamily="34" charset="0"/>
              </a:rPr>
              <a:t> </a:t>
            </a:r>
            <a:br>
              <a:rPr lang="en-US" sz="1400" b="1" dirty="0">
                <a:effectLst/>
                <a:latin typeface="Tahoma" panose="020B0604030504040204" pitchFamily="34" charset="0"/>
                <a:ea typeface="Tahoma" panose="020B0604030504040204" pitchFamily="34" charset="0"/>
                <a:cs typeface="Tahoma" panose="020B0604030504040204" pitchFamily="34" charset="0"/>
              </a:rPr>
            </a:br>
            <a:r>
              <a:rPr lang="en-US" sz="1400" b="1" dirty="0">
                <a:effectLst/>
                <a:latin typeface="Tahoma" panose="020B0604030504040204" pitchFamily="34" charset="0"/>
                <a:ea typeface="Tahoma" panose="020B0604030504040204" pitchFamily="34" charset="0"/>
                <a:cs typeface="Tahoma" panose="020B0604030504040204" pitchFamily="34" charset="0"/>
              </a:rPr>
              <a:t>November 1, 2021, </a:t>
            </a:r>
            <a:r>
              <a:rPr lang="en-US" sz="1400" b="1" dirty="0">
                <a:latin typeface="Tahoma" panose="020B0604030504040204" pitchFamily="34" charset="0"/>
                <a:ea typeface="Tahoma" panose="020B0604030504040204" pitchFamily="34" charset="0"/>
                <a:cs typeface="Tahoma" panose="020B0604030504040204" pitchFamily="34" charset="0"/>
              </a:rPr>
              <a:t>Week 11, </a:t>
            </a:r>
            <a:r>
              <a:rPr lang="en-US" sz="1400" b="1" dirty="0">
                <a:effectLst/>
                <a:latin typeface="Tahoma" panose="020B0604030504040204" pitchFamily="34" charset="0"/>
                <a:ea typeface="Tahoma" panose="020B0604030504040204" pitchFamily="34" charset="0"/>
                <a:cs typeface="Tahoma" panose="020B0604030504040204" pitchFamily="34" charset="0"/>
              </a:rPr>
              <a:t>R511, Allison Rossett, San Diego State Univ. (1:14:19)</a:t>
            </a:r>
            <a:br>
              <a:rPr lang="en-US" sz="1400" b="1" dirty="0">
                <a:effectLst/>
                <a:latin typeface="Tahoma" panose="020B0604030504040204" pitchFamily="34" charset="0"/>
                <a:ea typeface="Tahoma" panose="020B0604030504040204" pitchFamily="34" charset="0"/>
                <a:cs typeface="Tahoma" panose="020B0604030504040204" pitchFamily="34" charset="0"/>
              </a:rPr>
            </a:br>
            <a:r>
              <a:rPr lang="en-US" sz="1400" b="1" u="sng"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4"/>
              </a:rPr>
              <a:t>https://youtu.be/-a3PrynIi4A</a:t>
            </a:r>
            <a:br>
              <a:rPr lang="en-US" sz="1400" b="1" dirty="0">
                <a:effectLst/>
                <a:latin typeface="Tahoma" panose="020B0604030504040204" pitchFamily="34" charset="0"/>
                <a:ea typeface="Tahoma" panose="020B0604030504040204" pitchFamily="34" charset="0"/>
                <a:cs typeface="Tahoma" panose="020B0604030504040204" pitchFamily="34" charset="0"/>
              </a:rPr>
            </a:br>
            <a:r>
              <a:rPr lang="en-US" sz="1400" b="1" dirty="0">
                <a:effectLst/>
                <a:latin typeface="Tahoma" panose="020B0604030504040204" pitchFamily="34" charset="0"/>
                <a:ea typeface="Tahoma" panose="020B0604030504040204" pitchFamily="34" charset="0"/>
                <a:cs typeface="Tahoma" panose="020B0604030504040204" pitchFamily="34" charset="0"/>
              </a:rPr>
              <a:t>October 26, 2021, Week 10, R511, YaTing Teng Guest (1:23:39)</a:t>
            </a:r>
            <a:br>
              <a:rPr lang="en-US" sz="1400" b="1" dirty="0">
                <a:effectLst/>
                <a:latin typeface="Tahoma" panose="020B0604030504040204" pitchFamily="34" charset="0"/>
                <a:ea typeface="Tahoma" panose="020B0604030504040204" pitchFamily="34" charset="0"/>
                <a:cs typeface="Tahoma" panose="020B0604030504040204" pitchFamily="34" charset="0"/>
              </a:rPr>
            </a:br>
            <a:r>
              <a:rPr lang="en-US" sz="1400" b="1" u="sng"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5"/>
              </a:rPr>
              <a:t>https://youtu.be/_ZoWnOHhb_c</a:t>
            </a:r>
            <a:br>
              <a:rPr lang="en-US" sz="1400" b="1" dirty="0">
                <a:effectLst/>
                <a:latin typeface="Tahoma" panose="020B0604030504040204" pitchFamily="34" charset="0"/>
                <a:ea typeface="Tahoma" panose="020B0604030504040204" pitchFamily="34" charset="0"/>
                <a:cs typeface="Tahoma" panose="020B0604030504040204" pitchFamily="34" charset="0"/>
              </a:rPr>
            </a:br>
            <a:r>
              <a:rPr lang="en-US" sz="1400" b="1" dirty="0">
                <a:effectLst/>
                <a:latin typeface="Tahoma" panose="020B0604030504040204" pitchFamily="34" charset="0"/>
                <a:ea typeface="Tahoma" panose="020B0604030504040204" pitchFamily="34" charset="0"/>
                <a:cs typeface="Tahoma" panose="020B0604030504040204" pitchFamily="34" charset="0"/>
              </a:rPr>
              <a:t>August 24, 2021, Week 1B, R511, Terry Anderson, Athabasca University, Canada (1:17:24)</a:t>
            </a:r>
            <a:br>
              <a:rPr lang="en-US" sz="1400" b="1" dirty="0">
                <a:effectLst/>
                <a:latin typeface="Tahoma" panose="020B0604030504040204" pitchFamily="34" charset="0"/>
                <a:ea typeface="Tahoma" panose="020B0604030504040204" pitchFamily="34" charset="0"/>
                <a:cs typeface="Tahoma" panose="020B0604030504040204" pitchFamily="34" charset="0"/>
              </a:rPr>
            </a:br>
            <a:r>
              <a:rPr lang="en-US" sz="1400" b="1" u="sng"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6"/>
              </a:rPr>
              <a:t>https://youtu.be/_HuOh_woxHk</a:t>
            </a:r>
            <a:br>
              <a:rPr lang="en-US" sz="1400" b="1" dirty="0">
                <a:effectLst/>
                <a:latin typeface="Tahoma" panose="020B0604030504040204" pitchFamily="34" charset="0"/>
                <a:ea typeface="Tahoma" panose="020B0604030504040204" pitchFamily="34" charset="0"/>
                <a:cs typeface="Tahoma" panose="020B0604030504040204" pitchFamily="34" charset="0"/>
              </a:rPr>
            </a:br>
            <a:r>
              <a:rPr lang="en-US" sz="1400" b="1" dirty="0">
                <a:effectLst/>
                <a:latin typeface="Tahoma" panose="020B0604030504040204" pitchFamily="34" charset="0"/>
                <a:ea typeface="Tahoma" panose="020B0604030504040204" pitchFamily="34" charset="0"/>
                <a:cs typeface="Tahoma" panose="020B0604030504040204" pitchFamily="34" charset="0"/>
              </a:rPr>
              <a:t>August 21, 2021, R511 Week 1A, R511, Lin </a:t>
            </a:r>
            <a:r>
              <a:rPr lang="en-US" sz="1400" b="1" dirty="0" err="1">
                <a:effectLst/>
                <a:latin typeface="Tahoma" panose="020B0604030504040204" pitchFamily="34" charset="0"/>
                <a:ea typeface="Tahoma" panose="020B0604030504040204" pitchFamily="34" charset="0"/>
                <a:cs typeface="Tahoma" panose="020B0604030504040204" pitchFamily="34" charset="0"/>
              </a:rPr>
              <a:t>Lin</a:t>
            </a:r>
            <a:r>
              <a:rPr lang="en-US" sz="1400" b="1" dirty="0">
                <a:effectLst/>
                <a:latin typeface="Tahoma" panose="020B0604030504040204" pitchFamily="34" charset="0"/>
                <a:ea typeface="Tahoma" panose="020B0604030504040204" pitchFamily="34" charset="0"/>
                <a:cs typeface="Tahoma" panose="020B0604030504040204" pitchFamily="34" charset="0"/>
              </a:rPr>
              <a:t> and Yunjo An, University of North Texas (1:09:57)</a:t>
            </a:r>
            <a:br>
              <a:rPr lang="en-US" sz="1400" b="1" dirty="0">
                <a:effectLst/>
                <a:latin typeface="Tahoma" panose="020B0604030504040204" pitchFamily="34" charset="0"/>
                <a:ea typeface="Tahoma" panose="020B0604030504040204" pitchFamily="34" charset="0"/>
                <a:cs typeface="Tahoma" panose="020B0604030504040204" pitchFamily="34" charset="0"/>
              </a:rPr>
            </a:br>
            <a:r>
              <a:rPr lang="en-US" sz="1400" b="1" u="sng"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7"/>
              </a:rPr>
              <a:t>https://youtu.be/ZRF7Mg-5ShU</a:t>
            </a:r>
            <a:endParaRPr lang="en-US" sz="1400" b="1" dirty="0">
              <a:effectLst/>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ABF07C5D-2959-42C4-890E-5824FDE1B64B}"/>
              </a:ext>
            </a:extLst>
          </p:cNvPr>
          <p:cNvPicPr>
            <a:picLocks noChangeAspect="1"/>
          </p:cNvPicPr>
          <p:nvPr/>
        </p:nvPicPr>
        <p:blipFill rotWithShape="1">
          <a:blip r:embed="rId8"/>
          <a:srcRect l="3037" t="12190" r="27311" b="2984"/>
          <a:stretch/>
        </p:blipFill>
        <p:spPr>
          <a:xfrm>
            <a:off x="-39559" y="3941491"/>
            <a:ext cx="3840481" cy="2798944"/>
          </a:xfrm>
          <a:prstGeom prst="rect">
            <a:avLst/>
          </a:prstGeom>
        </p:spPr>
      </p:pic>
      <p:pic>
        <p:nvPicPr>
          <p:cNvPr id="7" name="Picture 6">
            <a:extLst>
              <a:ext uri="{FF2B5EF4-FFF2-40B4-BE49-F238E27FC236}">
                <a16:creationId xmlns:a16="http://schemas.microsoft.com/office/drawing/2014/main" id="{F6B9BAA9-8109-4E12-BBDE-DA2BECC47E08}"/>
              </a:ext>
            </a:extLst>
          </p:cNvPr>
          <p:cNvPicPr>
            <a:picLocks noChangeAspect="1"/>
          </p:cNvPicPr>
          <p:nvPr/>
        </p:nvPicPr>
        <p:blipFill rotWithShape="1">
          <a:blip r:embed="rId9"/>
          <a:srcRect l="2809" t="12317" r="27311" b="3111"/>
          <a:stretch/>
        </p:blipFill>
        <p:spPr>
          <a:xfrm>
            <a:off x="3800922" y="4021614"/>
            <a:ext cx="3643363" cy="2638698"/>
          </a:xfrm>
          <a:prstGeom prst="rect">
            <a:avLst/>
          </a:prstGeom>
        </p:spPr>
      </p:pic>
      <p:pic>
        <p:nvPicPr>
          <p:cNvPr id="9" name="Picture 8">
            <a:extLst>
              <a:ext uri="{FF2B5EF4-FFF2-40B4-BE49-F238E27FC236}">
                <a16:creationId xmlns:a16="http://schemas.microsoft.com/office/drawing/2014/main" id="{DC5398F8-2D52-404F-AE07-8F035532A160}"/>
              </a:ext>
            </a:extLst>
          </p:cNvPr>
          <p:cNvPicPr>
            <a:picLocks noChangeAspect="1"/>
          </p:cNvPicPr>
          <p:nvPr/>
        </p:nvPicPr>
        <p:blipFill rotWithShape="1">
          <a:blip r:embed="rId10"/>
          <a:srcRect l="3796" t="12952" r="27312" b="2883"/>
          <a:stretch/>
        </p:blipFill>
        <p:spPr>
          <a:xfrm>
            <a:off x="7304106" y="3653578"/>
            <a:ext cx="3007212" cy="2198583"/>
          </a:xfrm>
          <a:prstGeom prst="rect">
            <a:avLst/>
          </a:prstGeom>
        </p:spPr>
      </p:pic>
      <p:pic>
        <p:nvPicPr>
          <p:cNvPr id="11" name="Picture 10">
            <a:extLst>
              <a:ext uri="{FF2B5EF4-FFF2-40B4-BE49-F238E27FC236}">
                <a16:creationId xmlns:a16="http://schemas.microsoft.com/office/drawing/2014/main" id="{55037F76-BA95-4269-9DA6-8BDA058F9AEE}"/>
              </a:ext>
            </a:extLst>
          </p:cNvPr>
          <p:cNvPicPr>
            <a:picLocks noChangeAspect="1"/>
          </p:cNvPicPr>
          <p:nvPr/>
        </p:nvPicPr>
        <p:blipFill rotWithShape="1">
          <a:blip r:embed="rId11"/>
          <a:srcRect l="3645" t="11556" r="27311" b="2882"/>
          <a:stretch/>
        </p:blipFill>
        <p:spPr>
          <a:xfrm>
            <a:off x="9647719" y="1958025"/>
            <a:ext cx="2393206" cy="1774803"/>
          </a:xfrm>
          <a:prstGeom prst="rect">
            <a:avLst/>
          </a:prstGeom>
        </p:spPr>
      </p:pic>
      <p:pic>
        <p:nvPicPr>
          <p:cNvPr id="13" name="Picture 12">
            <a:extLst>
              <a:ext uri="{FF2B5EF4-FFF2-40B4-BE49-F238E27FC236}">
                <a16:creationId xmlns:a16="http://schemas.microsoft.com/office/drawing/2014/main" id="{E8A3C1BD-5D03-4012-9E1E-49D8664A383B}"/>
              </a:ext>
            </a:extLst>
          </p:cNvPr>
          <p:cNvPicPr>
            <a:picLocks noChangeAspect="1"/>
          </p:cNvPicPr>
          <p:nvPr/>
        </p:nvPicPr>
        <p:blipFill rotWithShape="1">
          <a:blip r:embed="rId12"/>
          <a:srcRect l="2885" t="12063" r="27311" b="7048"/>
          <a:stretch/>
        </p:blipFill>
        <p:spPr>
          <a:xfrm>
            <a:off x="9647719" y="4963888"/>
            <a:ext cx="2561839" cy="1776547"/>
          </a:xfrm>
          <a:prstGeom prst="rect">
            <a:avLst/>
          </a:prstGeom>
        </p:spPr>
      </p:pic>
      <p:pic>
        <p:nvPicPr>
          <p:cNvPr id="15" name="Picture 14">
            <a:extLst>
              <a:ext uri="{FF2B5EF4-FFF2-40B4-BE49-F238E27FC236}">
                <a16:creationId xmlns:a16="http://schemas.microsoft.com/office/drawing/2014/main" id="{8200EDEC-73D8-4DC0-9B8F-3656A54A1068}"/>
              </a:ext>
            </a:extLst>
          </p:cNvPr>
          <p:cNvPicPr>
            <a:picLocks noChangeAspect="1"/>
          </p:cNvPicPr>
          <p:nvPr/>
        </p:nvPicPr>
        <p:blipFill rotWithShape="1">
          <a:blip r:embed="rId13"/>
          <a:srcRect l="3645" t="11683" r="27311" b="10222"/>
          <a:stretch/>
        </p:blipFill>
        <p:spPr>
          <a:xfrm>
            <a:off x="7512107" y="5467239"/>
            <a:ext cx="1762595" cy="1193073"/>
          </a:xfrm>
          <a:prstGeom prst="rect">
            <a:avLst/>
          </a:prstGeom>
        </p:spPr>
      </p:pic>
      <p:pic>
        <p:nvPicPr>
          <p:cNvPr id="17" name="Picture 16">
            <a:extLst>
              <a:ext uri="{FF2B5EF4-FFF2-40B4-BE49-F238E27FC236}">
                <a16:creationId xmlns:a16="http://schemas.microsoft.com/office/drawing/2014/main" id="{4DD0330B-74B5-412F-B23E-4C2EA5ECD842}"/>
              </a:ext>
            </a:extLst>
          </p:cNvPr>
          <p:cNvPicPr>
            <a:picLocks noChangeAspect="1"/>
          </p:cNvPicPr>
          <p:nvPr/>
        </p:nvPicPr>
        <p:blipFill rotWithShape="1">
          <a:blip r:embed="rId14"/>
          <a:srcRect l="3417" t="11809" r="27311" b="10857"/>
          <a:stretch/>
        </p:blipFill>
        <p:spPr>
          <a:xfrm>
            <a:off x="9931477" y="3555011"/>
            <a:ext cx="2199564" cy="1469474"/>
          </a:xfrm>
          <a:prstGeom prst="rect">
            <a:avLst/>
          </a:prstGeom>
        </p:spPr>
      </p:pic>
      <p:pic>
        <p:nvPicPr>
          <p:cNvPr id="19" name="Picture 18">
            <a:extLst>
              <a:ext uri="{FF2B5EF4-FFF2-40B4-BE49-F238E27FC236}">
                <a16:creationId xmlns:a16="http://schemas.microsoft.com/office/drawing/2014/main" id="{59EC273C-8507-40FB-BE8D-05CA80C9F6E7}"/>
              </a:ext>
            </a:extLst>
          </p:cNvPr>
          <p:cNvPicPr>
            <a:picLocks noChangeAspect="1"/>
          </p:cNvPicPr>
          <p:nvPr/>
        </p:nvPicPr>
        <p:blipFill rotWithShape="1">
          <a:blip r:embed="rId15"/>
          <a:srcRect l="3340" t="11429" r="27311" b="11111"/>
          <a:stretch/>
        </p:blipFill>
        <p:spPr>
          <a:xfrm>
            <a:off x="9718480" y="416799"/>
            <a:ext cx="2393206" cy="1599711"/>
          </a:xfrm>
          <a:prstGeom prst="rect">
            <a:avLst/>
          </a:prstGeom>
        </p:spPr>
      </p:pic>
    </p:spTree>
    <p:extLst>
      <p:ext uri="{BB962C8B-B14F-4D97-AF65-F5344CB8AC3E}">
        <p14:creationId xmlns:p14="http://schemas.microsoft.com/office/powerpoint/2010/main" val="2844620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7. Expert Pairs</a:t>
            </a:r>
            <a:endParaRPr lang="en-US"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1101600" y="1588208"/>
            <a:ext cx="10260000" cy="2220592"/>
          </a:xfrm>
        </p:spPr>
        <p:txBody>
          <a:bodyPr/>
          <a:lstStyle/>
          <a:p>
            <a:pPr>
              <a:buFontTx/>
              <a:buNone/>
            </a:pPr>
            <a:r>
              <a:rPr lang="en-US" b="1" dirty="0">
                <a:latin typeface="Tahoma" panose="020B0604030504040204" pitchFamily="34" charset="0"/>
                <a:ea typeface="Tahoma" panose="020B0604030504040204" pitchFamily="34" charset="0"/>
                <a:cs typeface="Tahoma" panose="020B0604030504040204" pitchFamily="34" charset="0"/>
              </a:rPr>
              <a:t>	Invite two guests who can add a more complete picture. </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(Yunjo An and Lin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Lin</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University of North Texas, August 21, 2021)</a:t>
            </a:r>
          </a:p>
        </p:txBody>
      </p:sp>
      <p:pic>
        <p:nvPicPr>
          <p:cNvPr id="7" name="Picture 1">
            <a:extLst>
              <a:ext uri="{FF2B5EF4-FFF2-40B4-BE49-F238E27FC236}">
                <a16:creationId xmlns:a16="http://schemas.microsoft.com/office/drawing/2014/main" id="{A2D4EE70-20EE-4F44-A333-23553392D6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73" t="12422" r="38661" b="24914"/>
          <a:stretch/>
        </p:blipFill>
        <p:spPr bwMode="auto">
          <a:xfrm>
            <a:off x="2887200" y="3586817"/>
            <a:ext cx="5407200" cy="327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2014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2209800" y="6248400"/>
            <a:ext cx="1905000" cy="457200"/>
          </a:xfrm>
          <a:prstGeom prst="rect">
            <a:avLst/>
          </a:prstGeom>
          <a:noFill/>
          <a:ln w="12700">
            <a:noFill/>
            <a:miter lim="800000"/>
            <a:headEnd/>
            <a:tailEnd/>
          </a:ln>
        </p:spPr>
        <p:txBody>
          <a:bodyPr wrap="none" anchor="ctr"/>
          <a:lstStyle/>
          <a:p>
            <a:pPr eaLnBrk="0" fontAlgn="base">
              <a:spcBef>
                <a:spcPct val="0"/>
              </a:spcBef>
              <a:spcAft>
                <a:spcPct val="0"/>
              </a:spcAft>
              <a:defRPr/>
            </a:pPr>
            <a:endParaRPr lang="en-US" sz="2800">
              <a:solidFill>
                <a:srgbClr val="000000"/>
              </a:solidFill>
              <a:latin typeface="Times New Roman"/>
            </a:endParaRPr>
          </a:p>
        </p:txBody>
      </p:sp>
      <p:sp>
        <p:nvSpPr>
          <p:cNvPr id="3075" name="Rectangle 3"/>
          <p:cNvSpPr>
            <a:spLocks noChangeArrowheads="1"/>
          </p:cNvSpPr>
          <p:nvPr/>
        </p:nvSpPr>
        <p:spPr bwMode="auto">
          <a:xfrm>
            <a:off x="4648200" y="6248400"/>
            <a:ext cx="2895600" cy="457200"/>
          </a:xfrm>
          <a:prstGeom prst="rect">
            <a:avLst/>
          </a:prstGeom>
          <a:noFill/>
          <a:ln w="12700">
            <a:noFill/>
            <a:miter lim="800000"/>
            <a:headEnd/>
            <a:tailEnd/>
          </a:ln>
        </p:spPr>
        <p:txBody>
          <a:bodyPr wrap="none" anchor="ctr"/>
          <a:lstStyle/>
          <a:p>
            <a:pPr eaLnBrk="0" fontAlgn="base">
              <a:spcBef>
                <a:spcPct val="0"/>
              </a:spcBef>
              <a:spcAft>
                <a:spcPct val="0"/>
              </a:spcAft>
              <a:defRPr/>
            </a:pPr>
            <a:endParaRPr lang="en-US" sz="2800">
              <a:solidFill>
                <a:srgbClr val="000000"/>
              </a:solidFill>
              <a:latin typeface="Times New Roman"/>
            </a:endParaRPr>
          </a:p>
        </p:txBody>
      </p:sp>
      <p:sp>
        <p:nvSpPr>
          <p:cNvPr id="3076" name="Rectangle 4"/>
          <p:cNvSpPr>
            <a:spLocks noChangeArrowheads="1"/>
          </p:cNvSpPr>
          <p:nvPr/>
        </p:nvSpPr>
        <p:spPr bwMode="auto">
          <a:xfrm>
            <a:off x="2209800" y="6248400"/>
            <a:ext cx="1905000" cy="457200"/>
          </a:xfrm>
          <a:prstGeom prst="rect">
            <a:avLst/>
          </a:prstGeom>
          <a:noFill/>
          <a:ln w="12700">
            <a:noFill/>
            <a:miter lim="800000"/>
            <a:headEnd/>
            <a:tailEnd/>
          </a:ln>
        </p:spPr>
        <p:txBody>
          <a:bodyPr wrap="none" anchor="ctr"/>
          <a:lstStyle/>
          <a:p>
            <a:pPr eaLnBrk="0" fontAlgn="base">
              <a:spcBef>
                <a:spcPct val="0"/>
              </a:spcBef>
              <a:spcAft>
                <a:spcPct val="0"/>
              </a:spcAft>
              <a:defRPr/>
            </a:pPr>
            <a:endParaRPr lang="en-US" sz="2800">
              <a:solidFill>
                <a:srgbClr val="000000"/>
              </a:solidFill>
              <a:latin typeface="Times New Roman"/>
            </a:endParaRPr>
          </a:p>
        </p:txBody>
      </p:sp>
      <p:sp>
        <p:nvSpPr>
          <p:cNvPr id="3077" name="Rectangle 5"/>
          <p:cNvSpPr>
            <a:spLocks noChangeArrowheads="1"/>
          </p:cNvSpPr>
          <p:nvPr/>
        </p:nvSpPr>
        <p:spPr bwMode="auto">
          <a:xfrm>
            <a:off x="4648200" y="6248400"/>
            <a:ext cx="2895600" cy="457200"/>
          </a:xfrm>
          <a:prstGeom prst="rect">
            <a:avLst/>
          </a:prstGeom>
          <a:noFill/>
          <a:ln w="12700">
            <a:noFill/>
            <a:miter lim="800000"/>
            <a:headEnd/>
            <a:tailEnd/>
          </a:ln>
        </p:spPr>
        <p:txBody>
          <a:bodyPr wrap="none" anchor="ctr"/>
          <a:lstStyle/>
          <a:p>
            <a:pPr eaLnBrk="0" fontAlgn="base">
              <a:spcBef>
                <a:spcPct val="0"/>
              </a:spcBef>
              <a:spcAft>
                <a:spcPct val="0"/>
              </a:spcAft>
              <a:defRPr/>
            </a:pPr>
            <a:endParaRPr lang="en-US" sz="2800">
              <a:solidFill>
                <a:srgbClr val="000000"/>
              </a:solidFill>
              <a:latin typeface="Times New Roman"/>
            </a:endParaRPr>
          </a:p>
        </p:txBody>
      </p:sp>
      <p:sp>
        <p:nvSpPr>
          <p:cNvPr id="3078" name="Rectangle 6"/>
          <p:cNvSpPr>
            <a:spLocks noChangeArrowheads="1"/>
          </p:cNvSpPr>
          <p:nvPr/>
        </p:nvSpPr>
        <p:spPr bwMode="auto">
          <a:xfrm>
            <a:off x="1892303" y="276226"/>
            <a:ext cx="6337300" cy="520655"/>
          </a:xfrm>
          <a:prstGeom prst="rect">
            <a:avLst/>
          </a:prstGeom>
          <a:noFill/>
          <a:ln w="12700">
            <a:noFill/>
            <a:miter lim="800000"/>
            <a:headEnd/>
            <a:tailEnd/>
          </a:ln>
        </p:spPr>
        <p:txBody>
          <a:bodyPr lIns="90488" tIns="44450" rIns="90488" bIns="44450">
            <a:spAutoFit/>
          </a:bodyPr>
          <a:lstStyle/>
          <a:p>
            <a:pPr eaLnBrk="0" fontAlgn="base">
              <a:spcBef>
                <a:spcPct val="0"/>
              </a:spcBef>
              <a:spcAft>
                <a:spcPct val="0"/>
              </a:spcAft>
              <a:defRPr/>
            </a:pPr>
            <a:endParaRPr lang="en-US" sz="2800" b="1">
              <a:solidFill>
                <a:srgbClr val="000000"/>
              </a:solidFill>
              <a:latin typeface="Arial" panose="020B0604020202020204" pitchFamily="34" charset="0"/>
            </a:endParaRPr>
          </a:p>
        </p:txBody>
      </p:sp>
      <p:sp>
        <p:nvSpPr>
          <p:cNvPr id="3079" name="Rectangle 7"/>
          <p:cNvSpPr>
            <a:spLocks noChangeArrowheads="1"/>
          </p:cNvSpPr>
          <p:nvPr/>
        </p:nvSpPr>
        <p:spPr bwMode="auto">
          <a:xfrm>
            <a:off x="2346392" y="2713140"/>
            <a:ext cx="184151" cy="579437"/>
          </a:xfrm>
          <a:prstGeom prst="rect">
            <a:avLst/>
          </a:prstGeom>
          <a:noFill/>
          <a:ln w="12700">
            <a:noFill/>
            <a:miter lim="800000"/>
            <a:headEnd/>
            <a:tailEnd/>
          </a:ln>
        </p:spPr>
        <p:txBody>
          <a:bodyPr wrap="none" anchor="ctr"/>
          <a:lstStyle/>
          <a:p>
            <a:pPr eaLnBrk="0" fontAlgn="base">
              <a:spcBef>
                <a:spcPct val="0"/>
              </a:spcBef>
              <a:spcAft>
                <a:spcPct val="0"/>
              </a:spcAft>
              <a:defRPr/>
            </a:pPr>
            <a:endParaRPr lang="en-US" sz="2800">
              <a:solidFill>
                <a:srgbClr val="000000"/>
              </a:solidFill>
              <a:latin typeface="Times New Roman"/>
            </a:endParaRPr>
          </a:p>
        </p:txBody>
      </p:sp>
      <p:pic>
        <p:nvPicPr>
          <p:cNvPr id="162824" name="Picture 8" descr="INST_C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7232" y="1993534"/>
            <a:ext cx="449580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5" name="Rectangle 9"/>
          <p:cNvSpPr>
            <a:spLocks noGrp="1" noChangeArrowheads="1"/>
          </p:cNvSpPr>
          <p:nvPr>
            <p:ph type="title"/>
          </p:nvPr>
        </p:nvSpPr>
        <p:spPr>
          <a:xfrm>
            <a:off x="1534887" y="304902"/>
            <a:ext cx="9633856" cy="1630363"/>
          </a:xfrm>
        </p:spPr>
        <p:txBody>
          <a:bodyPr/>
          <a:lstStyle/>
          <a:p>
            <a:r>
              <a:rPr lang="en-US" sz="4000" b="1" dirty="0">
                <a:latin typeface="Tahoma" panose="020B0604030504040204" pitchFamily="34" charset="0"/>
                <a:cs typeface="Tahoma" panose="020B0604030504040204" pitchFamily="34" charset="0"/>
              </a:rPr>
              <a:t>Synchronous + Asynchronous </a:t>
            </a:r>
            <a:br>
              <a:rPr lang="en-US" sz="4000" b="1" dirty="0">
                <a:latin typeface="Tahoma" panose="020B0604030504040204" pitchFamily="34" charset="0"/>
                <a:cs typeface="Tahoma" panose="020B0604030504040204" pitchFamily="34" charset="0"/>
              </a:rPr>
            </a:br>
            <a:r>
              <a:rPr lang="en-US" sz="2800" b="1" dirty="0">
                <a:latin typeface="Tahoma" panose="020B0604030504040204" pitchFamily="34" charset="0"/>
                <a:cs typeface="Tahoma" panose="020B0604030504040204" pitchFamily="34" charset="0"/>
              </a:rPr>
              <a:t>(e.g., Elliot </a:t>
            </a:r>
            <a:r>
              <a:rPr lang="en-US" sz="2800" b="1" dirty="0" err="1">
                <a:latin typeface="Tahoma" panose="020B0604030504040204" pitchFamily="34" charset="0"/>
                <a:cs typeface="Tahoma" panose="020B0604030504040204" pitchFamily="34" charset="0"/>
              </a:rPr>
              <a:t>Soloway</a:t>
            </a:r>
            <a:r>
              <a:rPr lang="en-US" sz="2800" b="1" dirty="0">
                <a:latin typeface="Tahoma" panose="020B0604030504040204" pitchFamily="34" charset="0"/>
                <a:cs typeface="Tahoma" panose="020B0604030504040204" pitchFamily="34" charset="0"/>
              </a:rPr>
              <a:t> and David Palumbo, 1995)</a:t>
            </a:r>
          </a:p>
        </p:txBody>
      </p:sp>
      <p:pic>
        <p:nvPicPr>
          <p:cNvPr id="162826" name="Picture 10" descr="W. W. Wright Education Building">
            <a:hlinkClick r:id="rId4"/>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506185" y="1963740"/>
            <a:ext cx="4267200" cy="3481388"/>
          </a:xfrm>
        </p:spPr>
      </p:pic>
      <p:pic>
        <p:nvPicPr>
          <p:cNvPr id="2" name="Picture 1"/>
          <p:cNvPicPr>
            <a:picLocks noChangeAspect="1"/>
          </p:cNvPicPr>
          <p:nvPr/>
        </p:nvPicPr>
        <p:blipFill>
          <a:blip r:embed="rId6"/>
          <a:stretch>
            <a:fillRect/>
          </a:stretch>
        </p:blipFill>
        <p:spPr>
          <a:xfrm>
            <a:off x="9576882" y="4245077"/>
            <a:ext cx="2251443" cy="2541951"/>
          </a:xfrm>
          <a:prstGeom prst="rect">
            <a:avLst/>
          </a:prstGeom>
        </p:spPr>
      </p:pic>
      <p:pic>
        <p:nvPicPr>
          <p:cNvPr id="3" name="Picture 2"/>
          <p:cNvPicPr>
            <a:picLocks noChangeAspect="1"/>
          </p:cNvPicPr>
          <p:nvPr/>
        </p:nvPicPr>
        <p:blipFill>
          <a:blip r:embed="rId7"/>
          <a:stretch>
            <a:fillRect/>
          </a:stretch>
        </p:blipFill>
        <p:spPr>
          <a:xfrm>
            <a:off x="9533338" y="1963841"/>
            <a:ext cx="2251443" cy="2251443"/>
          </a:xfrm>
          <a:prstGeom prst="rect">
            <a:avLst/>
          </a:prstGeom>
        </p:spPr>
      </p:pic>
      <p:pic>
        <p:nvPicPr>
          <p:cNvPr id="4" name="Picture 3"/>
          <p:cNvPicPr>
            <a:picLocks noChangeAspect="1"/>
          </p:cNvPicPr>
          <p:nvPr/>
        </p:nvPicPr>
        <p:blipFill>
          <a:blip r:embed="rId8"/>
          <a:stretch>
            <a:fillRect/>
          </a:stretch>
        </p:blipFill>
        <p:spPr>
          <a:xfrm>
            <a:off x="12268409" y="1120083"/>
            <a:ext cx="750907" cy="701605"/>
          </a:xfrm>
          <a:prstGeom prst="rect">
            <a:avLst/>
          </a:prstGeom>
        </p:spPr>
      </p:pic>
    </p:spTree>
    <p:extLst>
      <p:ext uri="{BB962C8B-B14F-4D97-AF65-F5344CB8AC3E}">
        <p14:creationId xmlns:p14="http://schemas.microsoft.com/office/powerpoint/2010/main" val="3395539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CED6F95-EABC-47DD-B1C0-8F37BCE2E349}"/>
              </a:ext>
            </a:extLst>
          </p:cNvPr>
          <p:cNvSpPr>
            <a:spLocks noGrp="1"/>
          </p:cNvSpPr>
          <p:nvPr>
            <p:ph type="title"/>
          </p:nvPr>
        </p:nvSpPr>
        <p:spPr>
          <a:xfrm>
            <a:off x="626692" y="473221"/>
            <a:ext cx="10520217" cy="1794307"/>
          </a:xfrm>
        </p:spPr>
        <p:txBody>
          <a:bodyPr>
            <a:no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22, 2022</a:t>
            </a:r>
            <a:br>
              <a:rPr lang="en-US" sz="11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R511 Khendum Gyabak and Anita Vyas</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13314" name="Picture 8">
            <a:extLst>
              <a:ext uri="{FF2B5EF4-FFF2-40B4-BE49-F238E27FC236}">
                <a16:creationId xmlns:a16="http://schemas.microsoft.com/office/drawing/2014/main" id="{0898FD99-D4D0-47C6-9D8C-70AD757BF5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89" t="12884" r="37984" b="48385"/>
          <a:stretch/>
        </p:blipFill>
        <p:spPr bwMode="auto">
          <a:xfrm>
            <a:off x="0" y="2267528"/>
            <a:ext cx="12134373" cy="4590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5888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CED6F95-EABC-47DD-B1C0-8F37BCE2E349}"/>
              </a:ext>
            </a:extLst>
          </p:cNvPr>
          <p:cNvSpPr>
            <a:spLocks noGrp="1"/>
          </p:cNvSpPr>
          <p:nvPr>
            <p:ph type="title"/>
          </p:nvPr>
        </p:nvSpPr>
        <p:spPr>
          <a:xfrm>
            <a:off x="609602" y="274638"/>
            <a:ext cx="10503242" cy="2427373"/>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March 1, 2022</a:t>
            </a:r>
            <a:b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Som Naidu, Fiji and Shironica Karunanayaka, Sri Lanka</a:t>
            </a:r>
            <a:br>
              <a:rPr lang="en-US" sz="2800" dirty="0">
                <a:effectLst/>
                <a:latin typeface="Tahoma" panose="020B0604030504040204" pitchFamily="34" charset="0"/>
                <a:ea typeface="Tahoma" panose="020B0604030504040204" pitchFamily="34" charset="0"/>
                <a:cs typeface="Tahoma" panose="020B0604030504040204" pitchFamily="34" charset="0"/>
              </a:rPr>
            </a:b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10242" name="Picture 11">
            <a:extLst>
              <a:ext uri="{FF2B5EF4-FFF2-40B4-BE49-F238E27FC236}">
                <a16:creationId xmlns:a16="http://schemas.microsoft.com/office/drawing/2014/main" id="{E2EE6F93-6D46-40D2-9C0E-D56FBDB646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72" t="12009" r="37727" b="28079"/>
          <a:stretch/>
        </p:blipFill>
        <p:spPr bwMode="auto">
          <a:xfrm>
            <a:off x="1" y="2110811"/>
            <a:ext cx="8284536" cy="483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9FB904C-D489-4DCD-A142-697F77D9C2D0}"/>
              </a:ext>
            </a:extLst>
          </p:cNvPr>
          <p:cNvPicPr>
            <a:picLocks noChangeAspect="1"/>
          </p:cNvPicPr>
          <p:nvPr/>
        </p:nvPicPr>
        <p:blipFill>
          <a:blip r:embed="rId4"/>
          <a:stretch>
            <a:fillRect/>
          </a:stretch>
        </p:blipFill>
        <p:spPr>
          <a:xfrm>
            <a:off x="8304882" y="4755902"/>
            <a:ext cx="3887118" cy="2187555"/>
          </a:xfrm>
          <a:prstGeom prst="rect">
            <a:avLst/>
          </a:prstGeom>
        </p:spPr>
      </p:pic>
      <p:pic>
        <p:nvPicPr>
          <p:cNvPr id="5" name="Picture 11">
            <a:extLst>
              <a:ext uri="{FF2B5EF4-FFF2-40B4-BE49-F238E27FC236}">
                <a16:creationId xmlns:a16="http://schemas.microsoft.com/office/drawing/2014/main" id="{EED76C7B-CEAB-481A-9843-FC93A2561C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73" t="12833" r="73785" b="67090"/>
          <a:stretch/>
        </p:blipFill>
        <p:spPr bwMode="auto">
          <a:xfrm>
            <a:off x="8304882" y="1984085"/>
            <a:ext cx="3887117" cy="223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1462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CED6F95-EABC-47DD-B1C0-8F37BCE2E349}"/>
              </a:ext>
            </a:extLst>
          </p:cNvPr>
          <p:cNvSpPr>
            <a:spLocks noGrp="1"/>
          </p:cNvSpPr>
          <p:nvPr>
            <p:ph type="title"/>
          </p:nvPr>
        </p:nvSpPr>
        <p:spPr>
          <a:xfrm>
            <a:off x="609600" y="274638"/>
            <a:ext cx="10972800" cy="1143000"/>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January 11, 2022</a:t>
            </a:r>
            <a:br>
              <a:rPr lang="en-US" sz="24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Bill and Sunnie Watson, Purdue University</a:t>
            </a:r>
          </a:p>
        </p:txBody>
      </p:sp>
      <p:pic>
        <p:nvPicPr>
          <p:cNvPr id="2050" name="Picture 2">
            <a:extLst>
              <a:ext uri="{FF2B5EF4-FFF2-40B4-BE49-F238E27FC236}">
                <a16:creationId xmlns:a16="http://schemas.microsoft.com/office/drawing/2014/main" id="{43FFC293-0060-45B5-A7E3-DF6A680B0E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99" t="11745" r="36470" b="24605"/>
          <a:stretch/>
        </p:blipFill>
        <p:spPr bwMode="auto">
          <a:xfrm>
            <a:off x="1828799" y="1561371"/>
            <a:ext cx="9005456" cy="5296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8029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8. Expert Interviews and Discussions</a:t>
            </a:r>
            <a:endPar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34400" y="1676401"/>
            <a:ext cx="10579595" cy="2676674"/>
          </a:xfrm>
        </p:spPr>
        <p:txBody>
          <a:bodyPr/>
          <a:lstStyle/>
          <a:p>
            <a:pPr>
              <a:buFontTx/>
              <a:buNone/>
            </a:pPr>
            <a:r>
              <a:rPr lang="en-US" sz="2400" dirty="0"/>
              <a:t>	</a:t>
            </a:r>
            <a:r>
              <a:rPr lang="en-US" sz="2400" b="1" dirty="0">
                <a:latin typeface="Tahoma" panose="020B0604030504040204" pitchFamily="34" charset="0"/>
                <a:ea typeface="Tahoma" panose="020B0604030504040204" pitchFamily="34" charset="0"/>
                <a:cs typeface="Tahoma" panose="020B0604030504040204" pitchFamily="34" charset="0"/>
              </a:rPr>
              <a:t>Students might read the biography or resume of the guest as well as available articles, books, and other resources about this person. Next, the guest might respond to questions from the class based on these resources.</a:t>
            </a:r>
          </a:p>
          <a:p>
            <a:pPr>
              <a:buFontTx/>
              <a:buNone/>
            </a:pP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August 24, 2021, Terry Anderson</a:t>
            </a:r>
          </a:p>
          <a:p>
            <a:pPr>
              <a:buFontTx/>
              <a:buNone/>
            </a:pP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September 17, 2021, Expert chat session with Richard Mayer (1:17:47): </a:t>
            </a:r>
            <a:r>
              <a:rPr lang="en-US" sz="2400" b="1" u="sng" dirty="0">
                <a:solidFill>
                  <a:srgbClr val="0000FF"/>
                </a:solidFill>
                <a:latin typeface="Tahoma" panose="020B0604030504040204" pitchFamily="34" charset="0"/>
                <a:ea typeface="Tahoma" panose="020B0604030504040204" pitchFamily="34" charset="0"/>
                <a:cs typeface="Tahoma" panose="020B0604030504040204" pitchFamily="34" charset="0"/>
                <a:hlinkClick r:id="rId2"/>
              </a:rPr>
              <a:t>https://youtu.be/pVo7IRsbgkA</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9A6FB03D-7453-4B6D-A100-DED0957D2E37}"/>
              </a:ext>
            </a:extLst>
          </p:cNvPr>
          <p:cNvPicPr>
            <a:picLocks noChangeAspect="1"/>
          </p:cNvPicPr>
          <p:nvPr/>
        </p:nvPicPr>
        <p:blipFill>
          <a:blip r:embed="rId3"/>
          <a:stretch>
            <a:fillRect/>
          </a:stretch>
        </p:blipFill>
        <p:spPr>
          <a:xfrm>
            <a:off x="8089829" y="4557633"/>
            <a:ext cx="4089542" cy="2300367"/>
          </a:xfrm>
          <a:prstGeom prst="rect">
            <a:avLst/>
          </a:prstGeom>
        </p:spPr>
      </p:pic>
      <p:pic>
        <p:nvPicPr>
          <p:cNvPr id="7" name="Picture 4">
            <a:extLst>
              <a:ext uri="{FF2B5EF4-FFF2-40B4-BE49-F238E27FC236}">
                <a16:creationId xmlns:a16="http://schemas.microsoft.com/office/drawing/2014/main" id="{A2FF8590-4E35-41BC-AD69-9098A177CE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01" t="12441" r="35590" b="41249"/>
          <a:stretch/>
        </p:blipFill>
        <p:spPr bwMode="auto">
          <a:xfrm>
            <a:off x="184985" y="4607830"/>
            <a:ext cx="5058067" cy="2169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8393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3C0B6-8223-4FF8-A13C-E9C16ACDBA1F}"/>
              </a:ext>
            </a:extLst>
          </p:cNvPr>
          <p:cNvSpPr>
            <a:spLocks noGrp="1"/>
          </p:cNvSpPr>
          <p:nvPr>
            <p:ph type="title"/>
          </p:nvPr>
        </p:nvSpPr>
        <p:spPr>
          <a:xfrm>
            <a:off x="532688" y="586091"/>
            <a:ext cx="10972800" cy="1143000"/>
          </a:xfrm>
        </p:spPr>
        <p:txBody>
          <a:bodyPr>
            <a:normAutofit fontScale="90000"/>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May 27, 2021</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Dr. John Savery on PBL</a:t>
            </a:r>
          </a:p>
        </p:txBody>
      </p:sp>
      <p:pic>
        <p:nvPicPr>
          <p:cNvPr id="4098" name="Picture 4">
            <a:extLst>
              <a:ext uri="{FF2B5EF4-FFF2-40B4-BE49-F238E27FC236}">
                <a16:creationId xmlns:a16="http://schemas.microsoft.com/office/drawing/2014/main" id="{DC6B83C1-C695-4845-9334-3F0B6DD1C6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 t="30820" r="24807" b="26590"/>
          <a:stretch/>
        </p:blipFill>
        <p:spPr bwMode="auto">
          <a:xfrm>
            <a:off x="68093" y="2047672"/>
            <a:ext cx="12115771" cy="36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024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26F7F-D90A-4CD7-BE6C-FA2AE2A9F145}"/>
              </a:ext>
            </a:extLst>
          </p:cNvPr>
          <p:cNvSpPr>
            <a:spLocks noGrp="1"/>
          </p:cNvSpPr>
          <p:nvPr>
            <p:ph type="title"/>
          </p:nvPr>
        </p:nvSpPr>
        <p:spPr>
          <a:xfrm>
            <a:off x="609600" y="621659"/>
            <a:ext cx="10972800" cy="1143000"/>
          </a:xfrm>
        </p:spPr>
        <p:txBody>
          <a:bodyPr>
            <a:normAutofit fontScale="90000"/>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May 1, 2021</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Dr. David Wiley on Open Education</a:t>
            </a:r>
          </a:p>
        </p:txBody>
      </p:sp>
      <p:pic>
        <p:nvPicPr>
          <p:cNvPr id="5" name="Picture 4">
            <a:extLst>
              <a:ext uri="{FF2B5EF4-FFF2-40B4-BE49-F238E27FC236}">
                <a16:creationId xmlns:a16="http://schemas.microsoft.com/office/drawing/2014/main" id="{F22A61F5-1F35-40C8-8736-47E107895791}"/>
              </a:ext>
            </a:extLst>
          </p:cNvPr>
          <p:cNvPicPr>
            <a:picLocks noChangeAspect="1"/>
          </p:cNvPicPr>
          <p:nvPr/>
        </p:nvPicPr>
        <p:blipFill rotWithShape="1">
          <a:blip r:embed="rId2"/>
          <a:srcRect l="14151" t="19575" r="34411" b="8619"/>
          <a:stretch/>
        </p:blipFill>
        <p:spPr>
          <a:xfrm>
            <a:off x="0" y="2141694"/>
            <a:ext cx="5820635" cy="3883092"/>
          </a:xfrm>
          <a:prstGeom prst="rect">
            <a:avLst/>
          </a:prstGeom>
        </p:spPr>
      </p:pic>
      <p:pic>
        <p:nvPicPr>
          <p:cNvPr id="3" name="Picture 2">
            <a:extLst>
              <a:ext uri="{FF2B5EF4-FFF2-40B4-BE49-F238E27FC236}">
                <a16:creationId xmlns:a16="http://schemas.microsoft.com/office/drawing/2014/main" id="{9D612B68-28BD-4AD8-8E00-8DCF4A29A0BB}"/>
              </a:ext>
            </a:extLst>
          </p:cNvPr>
          <p:cNvPicPr>
            <a:picLocks noChangeAspect="1"/>
          </p:cNvPicPr>
          <p:nvPr/>
        </p:nvPicPr>
        <p:blipFill>
          <a:blip r:embed="rId3"/>
          <a:stretch>
            <a:fillRect/>
          </a:stretch>
        </p:blipFill>
        <p:spPr>
          <a:xfrm>
            <a:off x="6096000" y="2081872"/>
            <a:ext cx="6096000" cy="3668427"/>
          </a:xfrm>
          <a:prstGeom prst="rect">
            <a:avLst/>
          </a:prstGeom>
        </p:spPr>
      </p:pic>
    </p:spTree>
    <p:extLst>
      <p:ext uri="{BB962C8B-B14F-4D97-AF65-F5344CB8AC3E}">
        <p14:creationId xmlns:p14="http://schemas.microsoft.com/office/powerpoint/2010/main" val="28153264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BB9FFC-5A0B-4D1B-A5AF-B9DAE4F8EDCC}"/>
              </a:ext>
            </a:extLst>
          </p:cNvPr>
          <p:cNvSpPr txBox="1">
            <a:spLocks/>
          </p:cNvSpPr>
          <p:nvPr/>
        </p:nvSpPr>
        <p:spPr>
          <a:xfrm>
            <a:off x="790060" y="462304"/>
            <a:ext cx="10416464" cy="13405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March 29, 2022</a:t>
            </a:r>
            <a:br>
              <a:rPr kumimoji="0" lang="en-US" sz="11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R511 Week 11 Questions and Answers With </a:t>
            </a:r>
            <a:r>
              <a:rPr lang="en-US" sz="2400" b="1" dirty="0">
                <a:latin typeface="Tahoma" panose="020B0604030504040204" pitchFamily="34" charset="0"/>
                <a:ea typeface="Tahoma" panose="020B0604030504040204" pitchFamily="34" charset="0"/>
                <a:cs typeface="Tahoma" panose="020B0604030504040204" pitchFamily="34" charset="0"/>
              </a:rPr>
              <a:t>Dr. </a:t>
            </a:r>
            <a:r>
              <a:rPr lang="en-US" sz="2400" b="1" dirty="0" err="1">
                <a:latin typeface="Tahoma" panose="020B0604030504040204" pitchFamily="34" charset="0"/>
                <a:ea typeface="Tahoma" panose="020B0604030504040204" pitchFamily="34" charset="0"/>
                <a:cs typeface="Tahoma" panose="020B0604030504040204" pitchFamily="34" charset="0"/>
              </a:rPr>
              <a:t>Sivasailam</a:t>
            </a:r>
            <a:r>
              <a:rPr lang="en-US" sz="2400" b="1" dirty="0">
                <a:latin typeface="Tahoma" panose="020B0604030504040204" pitchFamily="34" charset="0"/>
                <a:ea typeface="Tahoma" panose="020B0604030504040204" pitchFamily="34" charset="0"/>
                <a:cs typeface="Tahoma" panose="020B0604030504040204" pitchFamily="34" charset="0"/>
              </a:rPr>
              <a:t> Thiagarajan </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 hour, 15 minutes)</a:t>
            </a:r>
            <a:b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Single Camera View: </a:t>
            </a:r>
            <a:r>
              <a:rPr kumimoji="0" lang="en-US" sz="1800" b="1" i="0" u="sng" strike="noStrike" kern="1200" cap="none" spc="0" normalizeH="0" baseline="0" noProof="0" dirty="0">
                <a:ln>
                  <a:noFill/>
                </a:ln>
                <a:solidFill>
                  <a:srgbClr val="1155CC"/>
                </a:solidFill>
                <a:effectLst/>
                <a:uLnTx/>
                <a:uFillTx/>
                <a:latin typeface="Tahoma" panose="020B0604030504040204" pitchFamily="34" charset="0"/>
                <a:ea typeface="Tahoma" panose="020B0604030504040204" pitchFamily="34" charset="0"/>
                <a:cs typeface="Tahoma" panose="020B0604030504040204" pitchFamily="34" charset="0"/>
                <a:hlinkClick r:id="rId3"/>
              </a:rPr>
              <a:t>https://youtu.be/4OGhwJSaFAo</a:t>
            </a:r>
            <a:br>
              <a:rPr kumimoji="0" lang="en-US" sz="1800" b="1" i="0" u="sng"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hlinkClick r:id="rId4"/>
              </a:rPr>
            </a:b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Multiple Camera View: </a:t>
            </a:r>
            <a:r>
              <a:rPr kumimoji="0" lang="en-US" sz="1800" b="1" i="0" u="sng"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hlinkClick r:id="rId5"/>
              </a:rPr>
              <a:t>https://youtu.be/EssDmqU030g</a:t>
            </a:r>
            <a:endParaRPr kumimoji="0" lang="en-US"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FD7F0C9C-BDCE-4051-9BC4-897272A45A11}"/>
              </a:ext>
            </a:extLst>
          </p:cNvPr>
          <p:cNvPicPr>
            <a:picLocks noChangeAspect="1"/>
          </p:cNvPicPr>
          <p:nvPr/>
        </p:nvPicPr>
        <p:blipFill>
          <a:blip r:embed="rId6"/>
          <a:stretch>
            <a:fillRect/>
          </a:stretch>
        </p:blipFill>
        <p:spPr>
          <a:xfrm>
            <a:off x="2367185" y="2221907"/>
            <a:ext cx="8241945" cy="4636093"/>
          </a:xfrm>
          <a:prstGeom prst="rect">
            <a:avLst/>
          </a:prstGeom>
        </p:spPr>
      </p:pic>
    </p:spTree>
    <p:extLst>
      <p:ext uri="{BB962C8B-B14F-4D97-AF65-F5344CB8AC3E}">
        <p14:creationId xmlns:p14="http://schemas.microsoft.com/office/powerpoint/2010/main" val="1348738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BB9FFC-5A0B-4D1B-A5AF-B9DAE4F8EDCC}"/>
              </a:ext>
            </a:extLst>
          </p:cNvPr>
          <p:cNvSpPr txBox="1">
            <a:spLocks/>
          </p:cNvSpPr>
          <p:nvPr/>
        </p:nvSpPr>
        <p:spPr>
          <a:xfrm>
            <a:off x="790060" y="462304"/>
            <a:ext cx="10416464" cy="13405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March 29, 2022</a:t>
            </a:r>
            <a:br>
              <a:rPr kumimoji="0" lang="en-US" sz="11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R511 Week 11 Questions and Answers With Dr. Thiagi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 hour, 15 minutes)</a:t>
            </a:r>
            <a:b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Single Camera View: </a:t>
            </a:r>
            <a:r>
              <a:rPr kumimoji="0" lang="en-US" sz="1800" b="1" i="0" u="sng" strike="noStrike" kern="1200" cap="none" spc="0" normalizeH="0" baseline="0" noProof="0" dirty="0">
                <a:ln>
                  <a:noFill/>
                </a:ln>
                <a:solidFill>
                  <a:srgbClr val="1155CC"/>
                </a:solidFill>
                <a:effectLst/>
                <a:uLnTx/>
                <a:uFillTx/>
                <a:latin typeface="Tahoma" panose="020B0604030504040204" pitchFamily="34" charset="0"/>
                <a:ea typeface="Tahoma" panose="020B0604030504040204" pitchFamily="34" charset="0"/>
                <a:cs typeface="Tahoma" panose="020B0604030504040204" pitchFamily="34" charset="0"/>
                <a:hlinkClick r:id="rId3"/>
              </a:rPr>
              <a:t>https://youtu.be/4OGhwJSaFAo</a:t>
            </a:r>
            <a:br>
              <a:rPr kumimoji="0" lang="en-US" sz="1800" b="1" i="0" u="sng"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hlinkClick r:id="rId4"/>
              </a:rPr>
            </a:b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Multiple Camera View: </a:t>
            </a:r>
            <a:r>
              <a:rPr kumimoji="0" lang="en-US" sz="1800" b="1" i="0" u="sng"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hlinkClick r:id="rId5"/>
              </a:rPr>
              <a:t>https://youtu.be/EssDmqU030g</a:t>
            </a:r>
            <a:endParaRPr kumimoji="0" lang="en-US"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42D59F01-1B17-45EB-A9A7-79D4D12D6003}"/>
              </a:ext>
            </a:extLst>
          </p:cNvPr>
          <p:cNvPicPr>
            <a:picLocks noChangeAspect="1"/>
          </p:cNvPicPr>
          <p:nvPr/>
        </p:nvPicPr>
        <p:blipFill>
          <a:blip r:embed="rId6"/>
          <a:stretch>
            <a:fillRect/>
          </a:stretch>
        </p:blipFill>
        <p:spPr>
          <a:xfrm>
            <a:off x="1989454" y="2307364"/>
            <a:ext cx="8088067" cy="4550636"/>
          </a:xfrm>
          <a:prstGeom prst="rect">
            <a:avLst/>
          </a:prstGeom>
        </p:spPr>
      </p:pic>
    </p:spTree>
    <p:extLst>
      <p:ext uri="{BB962C8B-B14F-4D97-AF65-F5344CB8AC3E}">
        <p14:creationId xmlns:p14="http://schemas.microsoft.com/office/powerpoint/2010/main" val="2108054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BB9FFC-5A0B-4D1B-A5AF-B9DAE4F8EDCC}"/>
              </a:ext>
            </a:extLst>
          </p:cNvPr>
          <p:cNvSpPr txBox="1">
            <a:spLocks/>
          </p:cNvSpPr>
          <p:nvPr/>
        </p:nvSpPr>
        <p:spPr>
          <a:xfrm>
            <a:off x="1149045" y="573398"/>
            <a:ext cx="10416464" cy="13405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March 29, 2022</a:t>
            </a:r>
            <a:br>
              <a:rPr kumimoji="0" lang="en-US" sz="1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Dr. </a:t>
            </a:r>
            <a:r>
              <a:rPr lang="en-US" sz="3600" b="1" dirty="0" err="1">
                <a:latin typeface="Tahoma" panose="020B0604030504040204" pitchFamily="34" charset="0"/>
                <a:ea typeface="Tahoma" panose="020B0604030504040204" pitchFamily="34" charset="0"/>
                <a:cs typeface="Tahoma" panose="020B0604030504040204" pitchFamily="34" charset="0"/>
              </a:rPr>
              <a:t>Sivasailam</a:t>
            </a:r>
            <a:r>
              <a:rPr lang="en-US" sz="3600" b="1" dirty="0">
                <a:latin typeface="Tahoma" panose="020B0604030504040204" pitchFamily="34" charset="0"/>
                <a:ea typeface="Tahoma" panose="020B0604030504040204" pitchFamily="34" charset="0"/>
                <a:cs typeface="Tahoma" panose="020B0604030504040204" pitchFamily="34" charset="0"/>
              </a:rPr>
              <a:t> Thiagarajan</a:t>
            </a:r>
            <a:endParaRPr kumimoji="0" lang="en-US" sz="6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098" name="Picture 4">
            <a:extLst>
              <a:ext uri="{FF2B5EF4-FFF2-40B4-BE49-F238E27FC236}">
                <a16:creationId xmlns:a16="http://schemas.microsoft.com/office/drawing/2014/main" id="{7432A0C0-BAB5-4FFA-A0C2-2A8F4AF237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7" t="15119" r="31031" b="29999"/>
          <a:stretch/>
        </p:blipFill>
        <p:spPr bwMode="auto">
          <a:xfrm>
            <a:off x="896747" y="2143957"/>
            <a:ext cx="10921061" cy="4714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723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BB9FFC-5A0B-4D1B-A5AF-B9DAE4F8EDCC}"/>
              </a:ext>
            </a:extLst>
          </p:cNvPr>
          <p:cNvSpPr txBox="1">
            <a:spLocks/>
          </p:cNvSpPr>
          <p:nvPr/>
        </p:nvSpPr>
        <p:spPr>
          <a:xfrm>
            <a:off x="602051" y="253001"/>
            <a:ext cx="10503242" cy="242737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March 25, 2022</a:t>
            </a:r>
            <a:br>
              <a:rPr lang="en-US" sz="1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effectLst/>
                <a:latin typeface="Tahoma" panose="020B0604030504040204" pitchFamily="34" charset="0"/>
                <a:ea typeface="Tahoma" panose="020B0604030504040204" pitchFamily="34" charset="0"/>
                <a:cs typeface="Tahoma" panose="020B0604030504040204" pitchFamily="34" charset="0"/>
              </a:rPr>
              <a:t>Dr. Shameem Farouk, Malaysia </a:t>
            </a:r>
            <a:endParaRPr lang="en-US" b="1" dirty="0">
              <a:latin typeface="Tahoma" panose="020B0604030504040204" pitchFamily="34" charset="0"/>
              <a:ea typeface="Tahoma" panose="020B0604030504040204" pitchFamily="34" charset="0"/>
              <a:cs typeface="Tahoma" panose="020B0604030504040204" pitchFamily="34" charset="0"/>
            </a:endParaRPr>
          </a:p>
          <a:p>
            <a:r>
              <a:rPr lang="en-US" sz="2000" b="1" u="sng" dirty="0">
                <a:solidFill>
                  <a:srgbClr val="0563C1"/>
                </a:solidFill>
                <a:effectLst/>
                <a:latin typeface="Tahoma" panose="020B0604030504040204" pitchFamily="34" charset="0"/>
                <a:ea typeface="Tahoma" panose="020B0604030504040204" pitchFamily="34" charset="0"/>
                <a:cs typeface="Tahoma" panose="020B0604030504040204" pitchFamily="34" charset="0"/>
                <a:hlinkClick r:id="rId3"/>
              </a:rPr>
              <a:t>https://iu.mediaspace.kaltura.com/media/t/1_zwqeanef</a:t>
            </a:r>
            <a:br>
              <a:rPr lang="en-US" sz="1800" dirty="0">
                <a:latin typeface="Calibri" panose="020F0502020204030204" pitchFamily="34" charset="0"/>
                <a:ea typeface="Calibri" panose="020F0502020204030204" pitchFamily="34" charset="0"/>
                <a:cs typeface="Calibri" panose="020F0502020204030204" pitchFamily="34" charset="0"/>
              </a:rPr>
            </a:b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422BD93A-89D9-4051-AF0E-8C566BFC4449}"/>
              </a:ext>
            </a:extLst>
          </p:cNvPr>
          <p:cNvPicPr>
            <a:picLocks noChangeAspect="1"/>
          </p:cNvPicPr>
          <p:nvPr/>
        </p:nvPicPr>
        <p:blipFill>
          <a:blip r:embed="rId4"/>
          <a:stretch>
            <a:fillRect/>
          </a:stretch>
        </p:blipFill>
        <p:spPr>
          <a:xfrm>
            <a:off x="1589518" y="1962044"/>
            <a:ext cx="8703922" cy="4895956"/>
          </a:xfrm>
          <a:prstGeom prst="rect">
            <a:avLst/>
          </a:prstGeom>
        </p:spPr>
      </p:pic>
    </p:spTree>
    <p:extLst>
      <p:ext uri="{BB962C8B-B14F-4D97-AF65-F5344CB8AC3E}">
        <p14:creationId xmlns:p14="http://schemas.microsoft.com/office/powerpoint/2010/main" val="1553590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032" y="404842"/>
            <a:ext cx="9213103" cy="1143000"/>
          </a:xfrm>
        </p:spPr>
        <p:txBody>
          <a:bodyPr>
            <a:normAutofit fontScale="90000"/>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II. Ten Pedagogical Ideas…for Videoconferencing</a:t>
            </a:r>
          </a:p>
        </p:txBody>
      </p:sp>
      <p:pic>
        <p:nvPicPr>
          <p:cNvPr id="7" name="Picture 6"/>
          <p:cNvPicPr>
            <a:picLocks noChangeAspect="1"/>
          </p:cNvPicPr>
          <p:nvPr/>
        </p:nvPicPr>
        <p:blipFill rotWithShape="1">
          <a:blip r:embed="rId2"/>
          <a:srcRect t="19428" r="27892"/>
          <a:stretch/>
        </p:blipFill>
        <p:spPr>
          <a:xfrm>
            <a:off x="1251664" y="1767156"/>
            <a:ext cx="8878850" cy="5013550"/>
          </a:xfrm>
          <a:prstGeom prst="rect">
            <a:avLst/>
          </a:prstGeom>
        </p:spPr>
      </p:pic>
    </p:spTree>
    <p:extLst>
      <p:ext uri="{BB962C8B-B14F-4D97-AF65-F5344CB8AC3E}">
        <p14:creationId xmlns:p14="http://schemas.microsoft.com/office/powerpoint/2010/main" val="3720694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BB9FFC-5A0B-4D1B-A5AF-B9DAE4F8EDCC}"/>
              </a:ext>
            </a:extLst>
          </p:cNvPr>
          <p:cNvSpPr txBox="1">
            <a:spLocks/>
          </p:cNvSpPr>
          <p:nvPr/>
        </p:nvSpPr>
        <p:spPr>
          <a:xfrm>
            <a:off x="1550635" y="64994"/>
            <a:ext cx="10503242" cy="242737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March 22, 2022</a:t>
            </a:r>
            <a:br>
              <a:rPr kumimoji="0" lang="en-US" sz="1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R511 Week John Aaron Graves, Ph.D., Change Management Consultant, San Francisco</a:t>
            </a:r>
            <a:b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400" b="1" i="0" u="sng"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hlinkClick r:id="rId3"/>
              </a:rPr>
              <a:t>https://youtu.be/dBJhRXsL9Uo</a:t>
            </a: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en-US"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2530" name="Picture 18">
            <a:extLst>
              <a:ext uri="{FF2B5EF4-FFF2-40B4-BE49-F238E27FC236}">
                <a16:creationId xmlns:a16="http://schemas.microsoft.com/office/drawing/2014/main" id="{138BF449-623F-4DB7-A2A1-2F67B20B72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22" t="13116" r="1271" b="13717"/>
          <a:stretch/>
        </p:blipFill>
        <p:spPr bwMode="auto">
          <a:xfrm>
            <a:off x="138123" y="1939282"/>
            <a:ext cx="11860568" cy="502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3533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BB9FFC-5A0B-4D1B-A5AF-B9DAE4F8EDCC}"/>
              </a:ext>
            </a:extLst>
          </p:cNvPr>
          <p:cNvSpPr txBox="1">
            <a:spLocks/>
          </p:cNvSpPr>
          <p:nvPr/>
        </p:nvSpPr>
        <p:spPr>
          <a:xfrm>
            <a:off x="1550635" y="316194"/>
            <a:ext cx="9934913" cy="217617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March 22, 2022</a:t>
            </a:r>
            <a:br>
              <a:rPr kumimoji="0" lang="en-US" sz="1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R511 Week John Aaron Graves, Ph.D., Change Management Consultant, San Francisco</a:t>
            </a:r>
            <a:b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400" b="1" i="0" u="sng"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hlinkClick r:id="rId3"/>
              </a:rPr>
              <a:t>https://youtu.be/dBJhRXsL9Uo</a:t>
            </a: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en-US"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62E7E55E-F212-4896-892D-915DFD59B5D1}"/>
              </a:ext>
            </a:extLst>
          </p:cNvPr>
          <p:cNvPicPr>
            <a:picLocks noChangeAspect="1"/>
          </p:cNvPicPr>
          <p:nvPr/>
        </p:nvPicPr>
        <p:blipFill rotWithShape="1">
          <a:blip r:embed="rId4"/>
          <a:srcRect l="5456" t="20017" r="28308" b="13397"/>
          <a:stretch/>
        </p:blipFill>
        <p:spPr>
          <a:xfrm>
            <a:off x="3170490" y="2238998"/>
            <a:ext cx="6836637" cy="4619002"/>
          </a:xfrm>
          <a:prstGeom prst="rect">
            <a:avLst/>
          </a:prstGeom>
        </p:spPr>
      </p:pic>
    </p:spTree>
    <p:extLst>
      <p:ext uri="{BB962C8B-B14F-4D97-AF65-F5344CB8AC3E}">
        <p14:creationId xmlns:p14="http://schemas.microsoft.com/office/powerpoint/2010/main" val="4180516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9. Expert Session Archive Reviews and Discussions</a:t>
            </a:r>
            <a:endPar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90640" y="1875512"/>
            <a:ext cx="10520559" cy="2293288"/>
          </a:xfrm>
        </p:spPr>
        <p:txBody>
          <a:bodyPr/>
          <a:lstStyle/>
          <a:p>
            <a:pPr>
              <a:buFontTx/>
              <a:buNone/>
            </a:pPr>
            <a:r>
              <a:rPr lang="en-US" sz="2400" b="1" dirty="0">
                <a:latin typeface="Tahoma" panose="020B0604030504040204" pitchFamily="34" charset="0"/>
                <a:ea typeface="Tahoma" panose="020B0604030504040204" pitchFamily="34" charset="0"/>
                <a:cs typeface="Tahoma" panose="020B0604030504040204" pitchFamily="34" charset="0"/>
              </a:rPr>
              <a:t>	A class might watch one or more guest expert sessions from a previous semester and form discussion groups based on controversial, confusing, or complex aspects of such sessions.</a:t>
            </a:r>
          </a:p>
          <a:p>
            <a:pPr>
              <a:buFontTx/>
              <a:buNone/>
            </a:pPr>
            <a:r>
              <a:rPr lang="en-US" sz="24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September 26, 2021, Week 6 Authentic Learning with Tom Reeves (1:12:24),</a:t>
            </a:r>
            <a:r>
              <a:rPr lang="en-US" sz="2400" b="1" dirty="0">
                <a:effectLst/>
                <a:latin typeface="Tahoma" panose="020B0604030504040204" pitchFamily="34" charset="0"/>
                <a:ea typeface="Tahoma" panose="020B0604030504040204" pitchFamily="34" charset="0"/>
                <a:cs typeface="Tahoma" panose="020B0604030504040204" pitchFamily="34" charset="0"/>
              </a:rPr>
              <a:t> </a:t>
            </a:r>
            <a:r>
              <a:rPr lang="en-US" sz="2400" b="1" u="sng" dirty="0">
                <a:solidFill>
                  <a:srgbClr val="0563C1"/>
                </a:solidFill>
                <a:effectLst/>
                <a:latin typeface="Tahoma" panose="020B0604030504040204" pitchFamily="34" charset="0"/>
                <a:ea typeface="Tahoma" panose="020B0604030504040204" pitchFamily="34" charset="0"/>
                <a:cs typeface="Tahoma" panose="020B0604030504040204" pitchFamily="34" charset="0"/>
                <a:hlinkClick r:id="rId2"/>
              </a:rPr>
              <a:t>https://www.youtube.com/watch?v=5pSZJiW3XTw</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3">
            <a:extLst>
              <a:ext uri="{FF2B5EF4-FFF2-40B4-BE49-F238E27FC236}">
                <a16:creationId xmlns:a16="http://schemas.microsoft.com/office/drawing/2014/main" id="{9A2ECB58-DE6D-4D0D-8E43-BD9001B071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2" t="11774" r="889" b="9343"/>
          <a:stretch/>
        </p:blipFill>
        <p:spPr bwMode="auto">
          <a:xfrm>
            <a:off x="5083200" y="4042053"/>
            <a:ext cx="6402716" cy="2722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86EB579-434E-459D-96FC-2E6642A1F8B7}"/>
              </a:ext>
            </a:extLst>
          </p:cNvPr>
          <p:cNvPicPr>
            <a:picLocks noChangeAspect="1"/>
          </p:cNvPicPr>
          <p:nvPr/>
        </p:nvPicPr>
        <p:blipFill rotWithShape="1">
          <a:blip r:embed="rId4"/>
          <a:srcRect l="13333" t="12766" r="26667" b="19415"/>
          <a:stretch/>
        </p:blipFill>
        <p:spPr>
          <a:xfrm>
            <a:off x="246600" y="3896175"/>
            <a:ext cx="4181400" cy="2961825"/>
          </a:xfrm>
          <a:prstGeom prst="rect">
            <a:avLst/>
          </a:prstGeom>
        </p:spPr>
      </p:pic>
      <p:pic>
        <p:nvPicPr>
          <p:cNvPr id="8" name="Picture 7">
            <a:extLst>
              <a:ext uri="{FF2B5EF4-FFF2-40B4-BE49-F238E27FC236}">
                <a16:creationId xmlns:a16="http://schemas.microsoft.com/office/drawing/2014/main" id="{AC8D56E3-F51F-423E-9020-0786E44B2A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2" t="14173" r="35978" b="66638"/>
          <a:stretch/>
        </p:blipFill>
        <p:spPr bwMode="auto">
          <a:xfrm>
            <a:off x="46481" y="3944087"/>
            <a:ext cx="12145519" cy="195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492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10. Expert Life Stories</a:t>
            </a:r>
            <a:endPar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27200" y="1589316"/>
            <a:ext cx="10730015" cy="2464284"/>
          </a:xfrm>
        </p:spPr>
        <p:txBody>
          <a:bodyPr/>
          <a:lstStyle/>
          <a:p>
            <a:pPr>
              <a:buFontTx/>
              <a:buNone/>
            </a:pPr>
            <a:r>
              <a:rPr lang="en-US" sz="2400" b="1" dirty="0">
                <a:latin typeface="Tahoma" panose="020B0604030504040204" pitchFamily="34" charset="0"/>
                <a:ea typeface="Tahoma" panose="020B0604030504040204" pitchFamily="34" charset="0"/>
                <a:cs typeface="Tahoma" panose="020B0604030504040204" pitchFamily="34" charset="0"/>
              </a:rPr>
              <a:t>	The guest expert might detail different stories or situations that he or she has encountered related to a certain topic of the class. Students in the class can comment on them and ask questions as needed.</a:t>
            </a:r>
          </a:p>
          <a:p>
            <a:pPr>
              <a:buFontTx/>
              <a:buNone/>
            </a:pP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(October 12, 2021, R511 Week 8 Interview with Kyle Peck Single Camera</a:t>
            </a:r>
            <a:b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(1:10:38): </a:t>
            </a:r>
            <a:r>
              <a:rPr lang="en-US" sz="2000" b="1" u="sng" dirty="0">
                <a:solidFill>
                  <a:srgbClr val="0000FF"/>
                </a:solidFill>
                <a:latin typeface="Tahoma" panose="020B0604030504040204" pitchFamily="34" charset="0"/>
                <a:ea typeface="Tahoma" panose="020B0604030504040204" pitchFamily="34" charset="0"/>
                <a:cs typeface="Tahoma" panose="020B0604030504040204" pitchFamily="34" charset="0"/>
              </a:rPr>
              <a:t>https://www.youtube.com/watch?v=ycKFA6x-f-Q</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FC352C68-9922-4372-B613-4415BD87C671}"/>
              </a:ext>
            </a:extLst>
          </p:cNvPr>
          <p:cNvPicPr>
            <a:picLocks noChangeAspect="1"/>
          </p:cNvPicPr>
          <p:nvPr/>
        </p:nvPicPr>
        <p:blipFill rotWithShape="1">
          <a:blip r:embed="rId2"/>
          <a:srcRect l="2676" t="12481" r="27764" b="4005"/>
          <a:stretch/>
        </p:blipFill>
        <p:spPr>
          <a:xfrm>
            <a:off x="856800" y="4053600"/>
            <a:ext cx="3837599" cy="2722233"/>
          </a:xfrm>
          <a:prstGeom prst="rect">
            <a:avLst/>
          </a:prstGeom>
        </p:spPr>
      </p:pic>
      <p:pic>
        <p:nvPicPr>
          <p:cNvPr id="7" name="Picture 12">
            <a:extLst>
              <a:ext uri="{FF2B5EF4-FFF2-40B4-BE49-F238E27FC236}">
                <a16:creationId xmlns:a16="http://schemas.microsoft.com/office/drawing/2014/main" id="{C29D0DDA-E0B9-4C5F-8F13-1699A19D31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99" t="11774" r="39718" b="60053"/>
          <a:stretch/>
        </p:blipFill>
        <p:spPr bwMode="auto">
          <a:xfrm>
            <a:off x="5137302" y="4191779"/>
            <a:ext cx="6874128" cy="2043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24085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311965" y="533400"/>
            <a:ext cx="9740347" cy="1143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11. Expert Research Presentations</a:t>
            </a:r>
            <a:endPar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27200" y="1589316"/>
            <a:ext cx="10851887" cy="1770110"/>
          </a:xfrm>
        </p:spPr>
        <p:txBody>
          <a:bodyPr/>
          <a:lstStyle/>
          <a:p>
            <a:pPr>
              <a:buFontTx/>
              <a:buNone/>
            </a:pPr>
            <a:r>
              <a:rPr lang="en-US" sz="2400" b="1" dirty="0">
                <a:latin typeface="Tahoma" panose="020B0604030504040204" pitchFamily="34" charset="0"/>
                <a:ea typeface="Tahoma" panose="020B0604030504040204" pitchFamily="34" charset="0"/>
                <a:cs typeface="Tahoma" panose="020B0604030504040204" pitchFamily="34" charset="0"/>
              </a:rPr>
              <a:t>	The guest expert detail one or more studies and the findings.</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6">
            <a:extLst>
              <a:ext uri="{FF2B5EF4-FFF2-40B4-BE49-F238E27FC236}">
                <a16:creationId xmlns:a16="http://schemas.microsoft.com/office/drawing/2014/main" id="{A034A592-8329-49FA-9A0B-46C018D010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1" t="23921" r="331" b="22091"/>
          <a:stretch/>
        </p:blipFill>
        <p:spPr bwMode="auto">
          <a:xfrm>
            <a:off x="59986" y="2308001"/>
            <a:ext cx="12072027" cy="3501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5">
            <a:extLst>
              <a:ext uri="{FF2B5EF4-FFF2-40B4-BE49-F238E27FC236}">
                <a16:creationId xmlns:a16="http://schemas.microsoft.com/office/drawing/2014/main" id="{4D636731-4ECE-4BFD-9BE6-B7A859C181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1" t="24781" r="-448" b="22170"/>
          <a:stretch/>
        </p:blipFill>
        <p:spPr bwMode="auto">
          <a:xfrm>
            <a:off x="59986" y="2338463"/>
            <a:ext cx="12284242" cy="344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994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0577C3-F1F7-4528-A0D7-9DFA4965B0A9}"/>
              </a:ext>
            </a:extLst>
          </p:cNvPr>
          <p:cNvSpPr>
            <a:spLocks noGrp="1"/>
          </p:cNvSpPr>
          <p:nvPr>
            <p:ph type="title"/>
          </p:nvPr>
        </p:nvSpPr>
        <p:spPr>
          <a:xfrm>
            <a:off x="1981199" y="359740"/>
            <a:ext cx="8369031" cy="1614975"/>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26, 2021</a:t>
            </a:r>
            <a:br>
              <a:rPr lang="en-US" sz="11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Meina Zhu and Curt Bonk, Peking University</a:t>
            </a:r>
          </a:p>
        </p:txBody>
      </p:sp>
      <p:pic>
        <p:nvPicPr>
          <p:cNvPr id="2" name="Picture 4">
            <a:extLst>
              <a:ext uri="{FF2B5EF4-FFF2-40B4-BE49-F238E27FC236}">
                <a16:creationId xmlns:a16="http://schemas.microsoft.com/office/drawing/2014/main" id="{AA84E853-8FB8-486C-90D9-2549F88B43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 t="804" b="1"/>
          <a:stretch/>
        </p:blipFill>
        <p:spPr bwMode="auto">
          <a:xfrm>
            <a:off x="1139788" y="1889312"/>
            <a:ext cx="10016559" cy="496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46400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CED6F95-EABC-47DD-B1C0-8F37BCE2E349}"/>
              </a:ext>
            </a:extLst>
          </p:cNvPr>
          <p:cNvSpPr>
            <a:spLocks noGrp="1"/>
          </p:cNvSpPr>
          <p:nvPr>
            <p:ph type="title"/>
          </p:nvPr>
        </p:nvSpPr>
        <p:spPr>
          <a:xfrm>
            <a:off x="683098" y="272737"/>
            <a:ext cx="10352312" cy="1445305"/>
          </a:xfrm>
        </p:spPr>
        <p:txBody>
          <a:bodyPr>
            <a:no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March 13, 2022</a:t>
            </a:r>
            <a:br>
              <a:rPr lang="en-US" sz="11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Meina Zhu and Curt Bonk, Malaysia</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1026" name="Picture 1">
            <a:extLst>
              <a:ext uri="{FF2B5EF4-FFF2-40B4-BE49-F238E27FC236}">
                <a16:creationId xmlns:a16="http://schemas.microsoft.com/office/drawing/2014/main" id="{7E545C1F-CC76-4D6F-A940-6B3E865AC3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169" y="1790528"/>
            <a:ext cx="9589361" cy="5397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90095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0577C3-F1F7-4528-A0D7-9DFA4965B0A9}"/>
              </a:ext>
            </a:extLst>
          </p:cNvPr>
          <p:cNvSpPr>
            <a:spLocks noGrp="1"/>
          </p:cNvSpPr>
          <p:nvPr>
            <p:ph type="title"/>
          </p:nvPr>
        </p:nvSpPr>
        <p:spPr>
          <a:xfrm>
            <a:off x="1981200" y="304799"/>
            <a:ext cx="8325028" cy="2098753"/>
          </a:xfrm>
        </p:spPr>
        <p:txBody>
          <a:bodyPr>
            <a:normAutofit fontScale="90000"/>
          </a:bodyPr>
          <a:lstStyle/>
          <a:p>
            <a: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17, 2020</a:t>
            </a:r>
            <a:br>
              <a:rPr lang="en-US" sz="11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Bonk, C. J., &amp; Zhu, M. (2020, September 17). </a:t>
            </a:r>
            <a:r>
              <a:rPr lang="en-US" sz="1600" b="1" i="1" dirty="0">
                <a:latin typeface="Tahoma" panose="020B0604030504040204" pitchFamily="34" charset="0"/>
                <a:ea typeface="Tahoma" panose="020B0604030504040204" pitchFamily="34" charset="0"/>
                <a:cs typeface="Tahoma" panose="020B0604030504040204" pitchFamily="34" charset="0"/>
              </a:rPr>
              <a:t>On the Road Toward Fostering Greater Self-Directed Learning in MOOCs: Research Toward Better Design Practices</a:t>
            </a:r>
            <a:r>
              <a:rPr lang="en-US" sz="1600" b="1" dirty="0">
                <a:latin typeface="Tahoma" panose="020B0604030504040204" pitchFamily="34" charset="0"/>
                <a:ea typeface="Tahoma" panose="020B0604030504040204" pitchFamily="34" charset="0"/>
                <a:cs typeface="Tahoma" panose="020B0604030504040204" pitchFamily="34" charset="0"/>
              </a:rPr>
              <a:t>. New Education Normal Webinar Series, National Institute of Education and Nanyang Technological University, Singapore. </a:t>
            </a:r>
            <a:br>
              <a:rPr lang="en-US" sz="11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https://tinyurl.com/y2ld4d4f</a:t>
            </a:r>
            <a:r>
              <a:rPr lang="en-US" sz="1600" b="1" dirty="0">
                <a:latin typeface="Tahoma" panose="020B0604030504040204" pitchFamily="34" charset="0"/>
                <a:ea typeface="Tahoma" panose="020B0604030504040204" pitchFamily="34" charset="0"/>
                <a:cs typeface="Tahoma" panose="020B0604030504040204" pitchFamily="34" charset="0"/>
              </a:rPr>
              <a:t> </a:t>
            </a:r>
            <a:br>
              <a:rPr lang="en-US" sz="1600" b="1" dirty="0">
                <a:latin typeface="Tahoma" panose="020B0604030504040204" pitchFamily="34" charset="0"/>
                <a:ea typeface="Tahoma" panose="020B0604030504040204" pitchFamily="34" charset="0"/>
                <a:cs typeface="Tahoma" panose="020B0604030504040204" pitchFamily="34" charset="0"/>
              </a:rPr>
            </a:br>
            <a:r>
              <a:rPr lang="en-GB" sz="1600" u="sng" dirty="0">
                <a:latin typeface="Tahoma" panose="020B0604030504040204" pitchFamily="34" charset="0"/>
                <a:ea typeface="Tahoma" panose="020B0604030504040204" pitchFamily="34" charset="0"/>
                <a:cs typeface="Tahoma" panose="020B0604030504040204" pitchFamily="34" charset="0"/>
                <a:hlinkClick r:id="rId3"/>
              </a:rPr>
              <a:t>https://www.youtube.com/watch?v=yC4aQuYnqZk&amp;feature=youtu.be</a:t>
            </a:r>
            <a:r>
              <a:rPr lang="en-GB" sz="1600" dirty="0">
                <a:latin typeface="Tahoma" panose="020B0604030504040204" pitchFamily="34" charset="0"/>
                <a:ea typeface="Tahoma" panose="020B0604030504040204" pitchFamily="34" charset="0"/>
                <a:cs typeface="Tahoma" panose="020B0604030504040204" pitchFamily="34" charset="0"/>
              </a:rPr>
              <a:t> </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300" b="1" dirty="0">
                <a:latin typeface="Tahoma" panose="020B0604030504040204" pitchFamily="34" charset="0"/>
                <a:ea typeface="Tahoma" panose="020B0604030504040204" pitchFamily="34" charset="0"/>
                <a:cs typeface="Tahoma" panose="020B0604030504040204" pitchFamily="34" charset="0"/>
              </a:rPr>
              <a:t>120 registered and 129 attended from India, Japan, China, Nigeria, Indonesia, Singapore, Malaysia, Iran, Iraq, </a:t>
            </a:r>
            <a:r>
              <a:rPr lang="en-US" sz="1300" b="1" dirty="0" err="1">
                <a:latin typeface="Tahoma" panose="020B0604030504040204" pitchFamily="34" charset="0"/>
                <a:ea typeface="Tahoma" panose="020B0604030504040204" pitchFamily="34" charset="0"/>
                <a:cs typeface="Tahoma" panose="020B0604030504040204" pitchFamily="34" charset="0"/>
              </a:rPr>
              <a:t>Eswantini</a:t>
            </a:r>
            <a:r>
              <a:rPr lang="en-US" sz="1300" b="1" dirty="0">
                <a:latin typeface="Tahoma" panose="020B0604030504040204" pitchFamily="34" charset="0"/>
                <a:ea typeface="Tahoma" panose="020B0604030504040204" pitchFamily="34" charset="0"/>
                <a:cs typeface="Tahoma" panose="020B0604030504040204" pitchFamily="34" charset="0"/>
              </a:rPr>
              <a:t>, USA, HK, Korea, Bhutan, Nepal</a:t>
            </a:r>
          </a:p>
        </p:txBody>
      </p:sp>
      <p:pic>
        <p:nvPicPr>
          <p:cNvPr id="2" name="Picture 1">
            <a:extLst>
              <a:ext uri="{FF2B5EF4-FFF2-40B4-BE49-F238E27FC236}">
                <a16:creationId xmlns:a16="http://schemas.microsoft.com/office/drawing/2014/main" id="{C5D79F3B-B610-467A-895A-FF77C32B629A}"/>
              </a:ext>
            </a:extLst>
          </p:cNvPr>
          <p:cNvPicPr>
            <a:picLocks noChangeAspect="1"/>
          </p:cNvPicPr>
          <p:nvPr/>
        </p:nvPicPr>
        <p:blipFill rotWithShape="1">
          <a:blip r:embed="rId4"/>
          <a:srcRect l="17500" t="18065" b="6828"/>
          <a:stretch/>
        </p:blipFill>
        <p:spPr>
          <a:xfrm>
            <a:off x="6039340" y="2403553"/>
            <a:ext cx="6152660" cy="3418144"/>
          </a:xfrm>
          <a:prstGeom prst="rect">
            <a:avLst/>
          </a:prstGeom>
        </p:spPr>
      </p:pic>
      <p:pic>
        <p:nvPicPr>
          <p:cNvPr id="4" name="Picture 3">
            <a:extLst>
              <a:ext uri="{FF2B5EF4-FFF2-40B4-BE49-F238E27FC236}">
                <a16:creationId xmlns:a16="http://schemas.microsoft.com/office/drawing/2014/main" id="{AC0F74E3-011F-4CE1-ADED-C55C42445EDD}"/>
              </a:ext>
            </a:extLst>
          </p:cNvPr>
          <p:cNvPicPr>
            <a:picLocks noChangeAspect="1"/>
          </p:cNvPicPr>
          <p:nvPr/>
        </p:nvPicPr>
        <p:blipFill rotWithShape="1">
          <a:blip r:embed="rId5"/>
          <a:srcRect l="17500" t="18592" r="833" b="4936"/>
          <a:stretch/>
        </p:blipFill>
        <p:spPr>
          <a:xfrm>
            <a:off x="-1" y="2488801"/>
            <a:ext cx="5981749" cy="3418144"/>
          </a:xfrm>
          <a:prstGeom prst="rect">
            <a:avLst/>
          </a:prstGeom>
        </p:spPr>
      </p:pic>
    </p:spTree>
    <p:extLst>
      <p:ext uri="{BB962C8B-B14F-4D97-AF65-F5344CB8AC3E}">
        <p14:creationId xmlns:p14="http://schemas.microsoft.com/office/powerpoint/2010/main" val="31959402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0577C3-F1F7-4528-A0D7-9DFA4965B0A9}"/>
              </a:ext>
            </a:extLst>
          </p:cNvPr>
          <p:cNvSpPr>
            <a:spLocks noGrp="1"/>
          </p:cNvSpPr>
          <p:nvPr>
            <p:ph type="title"/>
          </p:nvPr>
        </p:nvSpPr>
        <p:spPr>
          <a:xfrm>
            <a:off x="1981200" y="359740"/>
            <a:ext cx="8188295" cy="1793799"/>
          </a:xfrm>
        </p:spPr>
        <p:txBody>
          <a:bodyPr>
            <a:normAutofit/>
          </a:bodyPr>
          <a:lstStyle/>
          <a:p>
            <a: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17, 2020</a:t>
            </a:r>
            <a:br>
              <a:rPr lang="en-US" sz="11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Bonk, C. J., &amp; Zhu, M. (2020, September 17). </a:t>
            </a:r>
            <a:r>
              <a:rPr lang="en-US" sz="1600" b="1" i="1" dirty="0">
                <a:latin typeface="Tahoma" panose="020B0604030504040204" pitchFamily="34" charset="0"/>
                <a:ea typeface="Tahoma" panose="020B0604030504040204" pitchFamily="34" charset="0"/>
                <a:cs typeface="Tahoma" panose="020B0604030504040204" pitchFamily="34" charset="0"/>
              </a:rPr>
              <a:t>On the Road Toward Fostering Greater Self-Directed Learning in MOOCs: Research Toward Better Design Practices</a:t>
            </a:r>
            <a:r>
              <a:rPr lang="en-US" sz="1600" b="1" dirty="0">
                <a:latin typeface="Tahoma" panose="020B0604030504040204" pitchFamily="34" charset="0"/>
                <a:ea typeface="Tahoma" panose="020B0604030504040204" pitchFamily="34" charset="0"/>
                <a:cs typeface="Tahoma" panose="020B0604030504040204" pitchFamily="34" charset="0"/>
              </a:rPr>
              <a:t>. New Education Normal Webinar Series, National Institute of Education and Nanyang Technological University, Singapore. </a:t>
            </a:r>
            <a:br>
              <a:rPr lang="en-US" sz="11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https://tinyurl.com/y2ld4d4f</a:t>
            </a:r>
            <a:r>
              <a:rPr lang="en-US" sz="1600" b="1" dirty="0">
                <a:latin typeface="Tahoma" panose="020B0604030504040204" pitchFamily="34" charset="0"/>
                <a:ea typeface="Tahoma" panose="020B0604030504040204" pitchFamily="34" charset="0"/>
                <a:cs typeface="Tahoma" panose="020B0604030504040204" pitchFamily="34" charset="0"/>
              </a:rPr>
              <a:t> </a:t>
            </a:r>
            <a:endParaRPr lang="en-US" sz="11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5C29F21E-CFEA-446C-9975-A8D8C1F82060}"/>
              </a:ext>
            </a:extLst>
          </p:cNvPr>
          <p:cNvPicPr>
            <a:picLocks noChangeAspect="1"/>
          </p:cNvPicPr>
          <p:nvPr/>
        </p:nvPicPr>
        <p:blipFill rotWithShape="1">
          <a:blip r:embed="rId3"/>
          <a:srcRect l="18333" t="19117" r="833" b="5775"/>
          <a:stretch/>
        </p:blipFill>
        <p:spPr>
          <a:xfrm>
            <a:off x="2855720" y="2630731"/>
            <a:ext cx="7391400" cy="4191000"/>
          </a:xfrm>
          <a:prstGeom prst="rect">
            <a:avLst/>
          </a:prstGeom>
        </p:spPr>
      </p:pic>
    </p:spTree>
    <p:extLst>
      <p:ext uri="{BB962C8B-B14F-4D97-AF65-F5344CB8AC3E}">
        <p14:creationId xmlns:p14="http://schemas.microsoft.com/office/powerpoint/2010/main" val="32619124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0577C3-F1F7-4528-A0D7-9DFA4965B0A9}"/>
              </a:ext>
            </a:extLst>
          </p:cNvPr>
          <p:cNvSpPr>
            <a:spLocks noGrp="1"/>
          </p:cNvSpPr>
          <p:nvPr>
            <p:ph type="title"/>
          </p:nvPr>
        </p:nvSpPr>
        <p:spPr>
          <a:xfrm>
            <a:off x="1981199" y="359740"/>
            <a:ext cx="8369031" cy="1614975"/>
          </a:xfrm>
        </p:spPr>
        <p:txBody>
          <a:bodyPr>
            <a:norm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October 25, 2021</a:t>
            </a:r>
            <a:br>
              <a:rPr lang="en-US" sz="11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Classroom talk to Butler University</a:t>
            </a:r>
            <a:endParaRPr lang="en-US" sz="2700" b="1" dirty="0">
              <a:latin typeface="Tahoma" panose="020B0604030504040204" pitchFamily="34" charset="0"/>
              <a:ea typeface="Tahoma" panose="020B0604030504040204" pitchFamily="34" charset="0"/>
              <a:cs typeface="Tahoma" panose="020B0604030504040204" pitchFamily="34" charset="0"/>
            </a:endParaRPr>
          </a:p>
        </p:txBody>
      </p:sp>
      <p:pic>
        <p:nvPicPr>
          <p:cNvPr id="1026" name="Picture 1">
            <a:extLst>
              <a:ext uri="{FF2B5EF4-FFF2-40B4-BE49-F238E27FC236}">
                <a16:creationId xmlns:a16="http://schemas.microsoft.com/office/drawing/2014/main" id="{A195EB16-4C71-4706-8F58-729755A271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4" t="25029" r="1295" b="21180"/>
          <a:stretch/>
        </p:blipFill>
        <p:spPr bwMode="auto">
          <a:xfrm>
            <a:off x="0" y="2229853"/>
            <a:ext cx="12023558" cy="3489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3646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1. Expert Presentations with Audience Questioning and Commenting</a:t>
            </a:r>
            <a:endPar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1966800" y="1768302"/>
            <a:ext cx="8314800" cy="2623799"/>
          </a:xfrm>
        </p:spPr>
        <p:txBody>
          <a:bodyPr/>
          <a:lstStyle/>
          <a:p>
            <a:pPr>
              <a:buFontTx/>
              <a:buNone/>
            </a:pPr>
            <a:r>
              <a:rPr lang="en-US" b="1" dirty="0">
                <a:latin typeface="Tahoma" panose="020B0604030504040204" pitchFamily="34" charset="0"/>
                <a:ea typeface="Tahoma" panose="020B0604030504040204" pitchFamily="34" charset="0"/>
                <a:cs typeface="Tahoma" panose="020B0604030504040204" pitchFamily="34" charset="0"/>
              </a:rPr>
              <a:t>	The guest expert makes a formal or semi-formal presentation of ideas, activities, cultural norms and practices, or research to the class.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2" y="4005259"/>
            <a:ext cx="3867292" cy="2810232"/>
          </a:xfrm>
          <a:prstGeom prst="rect">
            <a:avLst/>
          </a:prstGeom>
        </p:spPr>
      </p:pic>
      <p:pic>
        <p:nvPicPr>
          <p:cNvPr id="9" name="Picture 2" descr="http://farm4.static.flickr.com/3170/2521384076_e5170b3170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67" y="3984105"/>
            <a:ext cx="3798487" cy="2852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906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225826" y="789774"/>
            <a:ext cx="9740347" cy="1143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12. Expert Panel Presentations</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(March 4, 2022, IST Conference)</a:t>
            </a:r>
            <a:endParaRPr lang="en-US" sz="4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1">
            <a:extLst>
              <a:ext uri="{FF2B5EF4-FFF2-40B4-BE49-F238E27FC236}">
                <a16:creationId xmlns:a16="http://schemas.microsoft.com/office/drawing/2014/main" id="{E5A92BE6-EE5F-4CE3-B49D-C035A2958B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084" t="12550" r="15155" b="56011"/>
          <a:stretch/>
        </p:blipFill>
        <p:spPr bwMode="auto">
          <a:xfrm>
            <a:off x="0" y="2415328"/>
            <a:ext cx="12080592" cy="28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87487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225826" y="789774"/>
            <a:ext cx="9740347" cy="1143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12. Expert Panel Presentations</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(March 4, 2022, IST Conference)</a:t>
            </a:r>
            <a:endParaRPr lang="en-US" sz="4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1">
            <a:extLst>
              <a:ext uri="{FF2B5EF4-FFF2-40B4-BE49-F238E27FC236}">
                <a16:creationId xmlns:a16="http://schemas.microsoft.com/office/drawing/2014/main" id="{B2DA1D87-2156-4AE4-AD35-C74255623D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54" t="12551" r="36141" b="40530"/>
          <a:stretch/>
        </p:blipFill>
        <p:spPr bwMode="auto">
          <a:xfrm>
            <a:off x="931491" y="2252223"/>
            <a:ext cx="10636665" cy="460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69902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CED6F95-EABC-47DD-B1C0-8F37BCE2E349}"/>
              </a:ext>
            </a:extLst>
          </p:cNvPr>
          <p:cNvSpPr>
            <a:spLocks noGrp="1"/>
          </p:cNvSpPr>
          <p:nvPr>
            <p:ph type="title"/>
          </p:nvPr>
        </p:nvSpPr>
        <p:spPr>
          <a:xfrm>
            <a:off x="609601" y="274639"/>
            <a:ext cx="10551206" cy="1357608"/>
          </a:xfrm>
        </p:spPr>
        <p:txBody>
          <a:bodyPr>
            <a:noAutofit/>
          </a:bodyPr>
          <a:lstStyle/>
          <a:p>
            <a:pPr algn="ct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28, 2022 </a:t>
            </a:r>
            <a:b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Ed Tech Past, Present, and Future Panel</a:t>
            </a:r>
            <a:br>
              <a:rPr lang="en-US" sz="9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R678 with Tom Reeves, Tom Reynolds, Veronica Acosta, and Okhwa Lee</a:t>
            </a:r>
            <a:br>
              <a:rPr lang="en-US" sz="3200" b="1" dirty="0">
                <a:latin typeface="Tahoma" panose="020B0604030504040204" pitchFamily="34" charset="0"/>
                <a:ea typeface="Tahoma" panose="020B0604030504040204" pitchFamily="34" charset="0"/>
                <a:cs typeface="Tahoma" panose="020B0604030504040204" pitchFamily="34" charset="0"/>
              </a:rPr>
            </a:br>
            <a:r>
              <a:rPr lang="en-US" sz="1400" b="1" u="sng"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rPr>
              <a:t>https://youtu.be/BUu9vFDqixw</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pic>
        <p:nvPicPr>
          <p:cNvPr id="8194" name="Picture 11">
            <a:extLst>
              <a:ext uri="{FF2B5EF4-FFF2-40B4-BE49-F238E27FC236}">
                <a16:creationId xmlns:a16="http://schemas.microsoft.com/office/drawing/2014/main" id="{F94C69EE-D3ED-41DB-9112-31633E48B9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1" t="16151" r="32682" b="27860"/>
          <a:stretch/>
        </p:blipFill>
        <p:spPr bwMode="auto">
          <a:xfrm>
            <a:off x="609601" y="1833018"/>
            <a:ext cx="10859901" cy="494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56774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CED6F95-EABC-47DD-B1C0-8F37BCE2E349}"/>
              </a:ext>
            </a:extLst>
          </p:cNvPr>
          <p:cNvSpPr>
            <a:spLocks noGrp="1"/>
          </p:cNvSpPr>
          <p:nvPr>
            <p:ph type="title"/>
          </p:nvPr>
        </p:nvSpPr>
        <p:spPr>
          <a:xfrm>
            <a:off x="609601" y="274639"/>
            <a:ext cx="10559752" cy="1930176"/>
          </a:xfrm>
        </p:spPr>
        <p:txBody>
          <a:bodyPr>
            <a:noAutofit/>
          </a:bodyPr>
          <a:lstStyle/>
          <a:p>
            <a:pPr algn="ct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28, 2022 </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Ed Tech Past, Present, and Future Panel</a:t>
            </a:r>
            <a:br>
              <a:rPr lang="en-US" sz="105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R678 with Tom Reeves, Tom Reynolds, Veronica Acosta, and Okhwa Lee</a:t>
            </a:r>
            <a:br>
              <a:rPr lang="en-US" sz="4000" b="1" dirty="0">
                <a:latin typeface="Tahoma" panose="020B0604030504040204" pitchFamily="34" charset="0"/>
                <a:ea typeface="Tahoma" panose="020B0604030504040204" pitchFamily="34" charset="0"/>
                <a:cs typeface="Tahoma" panose="020B0604030504040204" pitchFamily="34" charset="0"/>
              </a:rPr>
            </a:br>
            <a:r>
              <a:rPr lang="en-US" sz="1800" b="1" u="sng"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rPr>
              <a:t>https://youtu.be/BUu9vFDqixw</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25">
            <a:extLst>
              <a:ext uri="{FF2B5EF4-FFF2-40B4-BE49-F238E27FC236}">
                <a16:creationId xmlns:a16="http://schemas.microsoft.com/office/drawing/2014/main" id="{24DC898F-AA7F-4E21-94C2-B63111E772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91" t="12560" r="13029" b="8710"/>
          <a:stretch/>
        </p:blipFill>
        <p:spPr bwMode="auto">
          <a:xfrm>
            <a:off x="1910873" y="2319827"/>
            <a:ext cx="8010795" cy="453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63495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8457A-CF99-4AF1-A2C6-5DFAB39750E0}"/>
              </a:ext>
            </a:extLst>
          </p:cNvPr>
          <p:cNvSpPr>
            <a:spLocks noGrp="1"/>
          </p:cNvSpPr>
          <p:nvPr>
            <p:ph type="title"/>
          </p:nvPr>
        </p:nvSpPr>
        <p:spPr>
          <a:xfrm>
            <a:off x="609600" y="531012"/>
            <a:ext cx="10972800" cy="1143000"/>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28, 2021</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Practice for Open U of Japan, Kimiko Aiko</a:t>
            </a:r>
          </a:p>
        </p:txBody>
      </p:sp>
      <p:pic>
        <p:nvPicPr>
          <p:cNvPr id="17410" name="Picture 2">
            <a:extLst>
              <a:ext uri="{FF2B5EF4-FFF2-40B4-BE49-F238E27FC236}">
                <a16:creationId xmlns:a16="http://schemas.microsoft.com/office/drawing/2014/main" id="{3E6307AF-7DAF-48CF-AF6E-AB50647E0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6759" y="2039273"/>
            <a:ext cx="6541624" cy="481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78898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5D703-F7E7-405C-82DB-27FDC0213AC4}"/>
              </a:ext>
            </a:extLst>
          </p:cNvPr>
          <p:cNvSpPr>
            <a:spLocks noGrp="1"/>
          </p:cNvSpPr>
          <p:nvPr>
            <p:ph type="title"/>
          </p:nvPr>
        </p:nvSpPr>
        <p:spPr>
          <a:xfrm>
            <a:off x="609600" y="531012"/>
            <a:ext cx="10972800" cy="1143000"/>
          </a:xfrm>
        </p:spPr>
        <p:txBody>
          <a:bodyPr>
            <a:normAutofit fontScale="90000"/>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October 18, 2021</a:t>
            </a:r>
            <a:br>
              <a:rPr lang="en-US" b="1" dirty="0">
                <a:latin typeface="Tahoma" panose="020B0604030504040204" pitchFamily="34" charset="0"/>
                <a:ea typeface="Tahoma" panose="020B0604030504040204" pitchFamily="34" charset="0"/>
                <a:cs typeface="Tahoma" panose="020B0604030504040204" pitchFamily="34" charset="0"/>
              </a:rPr>
            </a:br>
            <a:r>
              <a:rPr lang="en-US" sz="4000" b="1" dirty="0">
                <a:latin typeface="Tahoma" panose="020B0604030504040204" pitchFamily="34" charset="0"/>
                <a:ea typeface="Tahoma" panose="020B0604030504040204" pitchFamily="34" charset="0"/>
                <a:cs typeface="Tahoma" panose="020B0604030504040204" pitchFamily="34" charset="0"/>
              </a:rPr>
              <a:t>Open University of Japan, TV </a:t>
            </a:r>
            <a:r>
              <a:rPr lang="en-US" sz="4000" b="1">
                <a:latin typeface="Tahoma" panose="020B0604030504040204" pitchFamily="34" charset="0"/>
                <a:ea typeface="Tahoma" panose="020B0604030504040204" pitchFamily="34" charset="0"/>
                <a:cs typeface="Tahoma" panose="020B0604030504040204" pitchFamily="34" charset="0"/>
              </a:rPr>
              <a:t>Show recording</a:t>
            </a:r>
            <a:r>
              <a:rPr lang="en-US" b="1">
                <a:latin typeface="Tahoma" panose="020B0604030504040204" pitchFamily="34" charset="0"/>
                <a:ea typeface="Tahoma" panose="020B0604030504040204" pitchFamily="34" charset="0"/>
                <a:cs typeface="Tahoma" panose="020B0604030504040204" pitchFamily="34" charset="0"/>
              </a:rPr>
              <a:t> </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1">
            <a:extLst>
              <a:ext uri="{FF2B5EF4-FFF2-40B4-BE49-F238E27FC236}">
                <a16:creationId xmlns:a16="http://schemas.microsoft.com/office/drawing/2014/main" id="{16D014D9-D4BD-4A15-9140-10CF19509B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487" t="11774" r="13565" b="34987"/>
          <a:stretch/>
        </p:blipFill>
        <p:spPr bwMode="auto">
          <a:xfrm>
            <a:off x="155916" y="2137485"/>
            <a:ext cx="12166962" cy="4720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30895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5D703-F7E7-405C-82DB-27FDC0213AC4}"/>
              </a:ext>
            </a:extLst>
          </p:cNvPr>
          <p:cNvSpPr>
            <a:spLocks noGrp="1"/>
          </p:cNvSpPr>
          <p:nvPr>
            <p:ph type="title"/>
          </p:nvPr>
        </p:nvSpPr>
        <p:spPr>
          <a:xfrm>
            <a:off x="609600" y="531012"/>
            <a:ext cx="10972800" cy="1143000"/>
          </a:xfrm>
        </p:spPr>
        <p:txBody>
          <a:bodyPr>
            <a:normAutofit fontScale="90000"/>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October 18, 2021</a:t>
            </a:r>
            <a:br>
              <a:rPr lang="en-US" b="1" dirty="0">
                <a:latin typeface="Tahoma" panose="020B0604030504040204" pitchFamily="34" charset="0"/>
                <a:ea typeface="Tahoma" panose="020B0604030504040204" pitchFamily="34" charset="0"/>
                <a:cs typeface="Tahoma" panose="020B0604030504040204" pitchFamily="34" charset="0"/>
              </a:rPr>
            </a:br>
            <a:r>
              <a:rPr lang="en-US" sz="4000" b="1" dirty="0">
                <a:latin typeface="Tahoma" panose="020B0604030504040204" pitchFamily="34" charset="0"/>
                <a:ea typeface="Tahoma" panose="020B0604030504040204" pitchFamily="34" charset="0"/>
                <a:cs typeface="Tahoma" panose="020B0604030504040204" pitchFamily="34" charset="0"/>
              </a:rPr>
              <a:t>Open University of Japan, TV Show recording</a:t>
            </a:r>
            <a:r>
              <a:rPr lang="en-US" b="1" dirty="0">
                <a:latin typeface="Tahoma" panose="020B0604030504040204" pitchFamily="34" charset="0"/>
                <a:ea typeface="Tahoma" panose="020B0604030504040204" pitchFamily="34" charset="0"/>
                <a:cs typeface="Tahoma" panose="020B0604030504040204" pitchFamily="34" charset="0"/>
              </a:rPr>
              <a:t> </a:t>
            </a:r>
          </a:p>
        </p:txBody>
      </p:sp>
      <p:pic>
        <p:nvPicPr>
          <p:cNvPr id="13314" name="Picture 2">
            <a:extLst>
              <a:ext uri="{FF2B5EF4-FFF2-40B4-BE49-F238E27FC236}">
                <a16:creationId xmlns:a16="http://schemas.microsoft.com/office/drawing/2014/main" id="{97242711-ADFB-4EF8-A9CE-638E78F784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168" t="12374" r="13086" b="33788"/>
          <a:stretch/>
        </p:blipFill>
        <p:spPr bwMode="auto">
          <a:xfrm>
            <a:off x="68035" y="2178996"/>
            <a:ext cx="12055930" cy="4679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42172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3" name="TextBox 9"/>
          <p:cNvSpPr txBox="1">
            <a:spLocks noChangeArrowheads="1"/>
          </p:cNvSpPr>
          <p:nvPr/>
        </p:nvSpPr>
        <p:spPr bwMode="auto">
          <a:xfrm>
            <a:off x="1929136" y="1468405"/>
            <a:ext cx="8491427" cy="830997"/>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2400" b="1" dirty="0">
                <a:solidFill>
                  <a:srgbClr val="000000"/>
                </a:solidFill>
                <a:latin typeface="Tahoma" pitchFamily="34" charset="0"/>
                <a:cs typeface="Tahoma" pitchFamily="34" charset="0"/>
              </a:rPr>
              <a:t>David Merrill, AECT 2019, Las Vegas (Video = 119:36)</a:t>
            </a:r>
          </a:p>
          <a:p>
            <a:pPr fontAlgn="base">
              <a:spcBef>
                <a:spcPct val="0"/>
              </a:spcBef>
              <a:spcAft>
                <a:spcPct val="0"/>
              </a:spcAft>
            </a:pPr>
            <a:r>
              <a:rPr lang="en-US" sz="2400" b="1" dirty="0">
                <a:solidFill>
                  <a:srgbClr val="000000"/>
                </a:solidFill>
                <a:latin typeface="Arial" charset="0"/>
                <a:cs typeface="Arial" charset="0"/>
                <a:hlinkClick r:id="rId3"/>
              </a:rPr>
              <a:t>https://www.youtube.com/watch?v=LhrFTzigUdo</a:t>
            </a:r>
            <a:r>
              <a:rPr lang="en-US" sz="2400" b="1" dirty="0">
                <a:solidFill>
                  <a:srgbClr val="000000"/>
                </a:solidFill>
                <a:latin typeface="Arial" charset="0"/>
                <a:cs typeface="Arial" charset="0"/>
              </a:rPr>
              <a:t> </a:t>
            </a:r>
          </a:p>
        </p:txBody>
      </p:sp>
      <p:sp>
        <p:nvSpPr>
          <p:cNvPr id="10" name="Title 1">
            <a:extLst>
              <a:ext uri="{FF2B5EF4-FFF2-40B4-BE49-F238E27FC236}">
                <a16:creationId xmlns:a16="http://schemas.microsoft.com/office/drawing/2014/main" id="{38EEDF4C-0C97-4F6C-91C9-5E24C5E2C848}"/>
              </a:ext>
            </a:extLst>
          </p:cNvPr>
          <p:cNvSpPr>
            <a:spLocks noGrp="1"/>
          </p:cNvSpPr>
          <p:nvPr>
            <p:ph type="title"/>
          </p:nvPr>
        </p:nvSpPr>
        <p:spPr>
          <a:xfrm>
            <a:off x="1853515" y="170823"/>
            <a:ext cx="8222479" cy="1378097"/>
          </a:xfrm>
        </p:spPr>
        <p:txBody>
          <a:bodyPr>
            <a:normAutofit fontScale="90000"/>
          </a:bodyPr>
          <a:lstStyle/>
          <a:p>
            <a:pPr algn="ctr" fontAlgn="base">
              <a:spcBef>
                <a:spcPct val="0"/>
              </a:spcBef>
              <a:spcAft>
                <a:spcPct val="0"/>
              </a:spcAft>
            </a:pPr>
            <a:r>
              <a:rPr lang="en-US" altLang="en-US" sz="4000" b="1" dirty="0" err="1">
                <a:solidFill>
                  <a:srgbClr val="000000"/>
                </a:solidFill>
                <a:latin typeface="Tahoma" panose="020B0604030504040204" pitchFamily="34" charset="0"/>
                <a:ea typeface="Tahoma" panose="020B0604030504040204" pitchFamily="34" charset="0"/>
                <a:cs typeface="Tahoma" panose="020B0604030504040204" pitchFamily="34" charset="0"/>
              </a:rPr>
              <a:t>SuperTravelinEdMan</a:t>
            </a:r>
            <a:br>
              <a:rPr lang="en-US" altLang="en-US" sz="4000" b="1"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altLang="en-US" sz="2700" b="1" dirty="0">
                <a:solidFill>
                  <a:srgbClr val="000000"/>
                </a:solidFill>
                <a:latin typeface="Tahoma" panose="020B0604030504040204" pitchFamily="34" charset="0"/>
                <a:ea typeface="Tahoma" panose="020B0604030504040204" pitchFamily="34" charset="0"/>
                <a:cs typeface="Tahoma" panose="020B0604030504040204" pitchFamily="34" charset="0"/>
                <a:hlinkClick r:id="rId4"/>
              </a:rPr>
              <a:t>https://www.youtube.com/c/Trainingshare/videos</a:t>
            </a:r>
            <a:r>
              <a:rPr lang="en-US" altLang="en-US" sz="2700" b="1" dirty="0">
                <a:solidFill>
                  <a:srgbClr val="000000"/>
                </a:solidFill>
                <a:latin typeface="Tahoma" panose="020B0604030504040204" pitchFamily="34" charset="0"/>
                <a:ea typeface="Tahoma" panose="020B0604030504040204" pitchFamily="34" charset="0"/>
                <a:cs typeface="Tahoma" panose="020B0604030504040204" pitchFamily="34" charset="0"/>
              </a:rPr>
              <a:t> </a:t>
            </a:r>
            <a:endPar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descr="A group of people posing for a photo&#10;&#10;Description automatically generated">
            <a:extLst>
              <a:ext uri="{FF2B5EF4-FFF2-40B4-BE49-F238E27FC236}">
                <a16:creationId xmlns:a16="http://schemas.microsoft.com/office/drawing/2014/main" id="{4D5E3CD8-C83A-4DF1-A206-16610FE083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966" y="2705453"/>
            <a:ext cx="5308349" cy="3981724"/>
          </a:xfrm>
          <a:prstGeom prst="rect">
            <a:avLst/>
          </a:prstGeom>
        </p:spPr>
      </p:pic>
      <p:pic>
        <p:nvPicPr>
          <p:cNvPr id="6" name="Picture 5">
            <a:extLst>
              <a:ext uri="{FF2B5EF4-FFF2-40B4-BE49-F238E27FC236}">
                <a16:creationId xmlns:a16="http://schemas.microsoft.com/office/drawing/2014/main" id="{39A790E0-3694-4333-86E3-24F86A165655}"/>
              </a:ext>
            </a:extLst>
          </p:cNvPr>
          <p:cNvPicPr>
            <a:picLocks noChangeAspect="1"/>
          </p:cNvPicPr>
          <p:nvPr/>
        </p:nvPicPr>
        <p:blipFill rotWithShape="1">
          <a:blip r:embed="rId6"/>
          <a:srcRect l="2873" t="10696" r="27435" b="12673"/>
          <a:stretch/>
        </p:blipFill>
        <p:spPr>
          <a:xfrm>
            <a:off x="8105954" y="2462170"/>
            <a:ext cx="3940080" cy="2811272"/>
          </a:xfrm>
          <a:prstGeom prst="rect">
            <a:avLst/>
          </a:prstGeom>
        </p:spPr>
      </p:pic>
      <p:pic>
        <p:nvPicPr>
          <p:cNvPr id="9" name="Picture 8">
            <a:extLst>
              <a:ext uri="{FF2B5EF4-FFF2-40B4-BE49-F238E27FC236}">
                <a16:creationId xmlns:a16="http://schemas.microsoft.com/office/drawing/2014/main" id="{0C539377-A149-4C44-99D6-481D2A485097}"/>
              </a:ext>
            </a:extLst>
          </p:cNvPr>
          <p:cNvPicPr>
            <a:picLocks noChangeAspect="1"/>
          </p:cNvPicPr>
          <p:nvPr/>
        </p:nvPicPr>
        <p:blipFill rotWithShape="1">
          <a:blip r:embed="rId7"/>
          <a:srcRect l="5904" t="22056" r="30298" b="48785"/>
          <a:stretch/>
        </p:blipFill>
        <p:spPr>
          <a:xfrm>
            <a:off x="5614587" y="4851851"/>
            <a:ext cx="6582360" cy="1952182"/>
          </a:xfrm>
          <a:prstGeom prst="rect">
            <a:avLst/>
          </a:prstGeom>
        </p:spPr>
      </p:pic>
    </p:spTree>
    <p:extLst>
      <p:ext uri="{BB962C8B-B14F-4D97-AF65-F5344CB8AC3E}">
        <p14:creationId xmlns:p14="http://schemas.microsoft.com/office/powerpoint/2010/main" val="3510099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8EEDF4C-0C97-4F6C-91C9-5E24C5E2C848}"/>
              </a:ext>
            </a:extLst>
          </p:cNvPr>
          <p:cNvSpPr>
            <a:spLocks noGrp="1"/>
          </p:cNvSpPr>
          <p:nvPr>
            <p:ph type="title"/>
          </p:nvPr>
        </p:nvSpPr>
        <p:spPr>
          <a:xfrm>
            <a:off x="1853515" y="170823"/>
            <a:ext cx="8222479" cy="1378097"/>
          </a:xfrm>
        </p:spPr>
        <p:txBody>
          <a:bodyPr>
            <a:normAutofit fontScale="90000"/>
          </a:bodyPr>
          <a:lstStyle/>
          <a:p>
            <a:pPr algn="ctr" fontAlgn="base">
              <a:spcBef>
                <a:spcPct val="0"/>
              </a:spcBef>
              <a:spcAft>
                <a:spcPct val="0"/>
              </a:spcAft>
            </a:pPr>
            <a:r>
              <a:rPr lang="en-US" altLang="en-US" sz="4000" b="1" dirty="0" err="1">
                <a:solidFill>
                  <a:srgbClr val="000000"/>
                </a:solidFill>
                <a:latin typeface="Tahoma" panose="020B0604030504040204" pitchFamily="34" charset="0"/>
                <a:ea typeface="Tahoma" panose="020B0604030504040204" pitchFamily="34" charset="0"/>
                <a:cs typeface="Tahoma" panose="020B0604030504040204" pitchFamily="34" charset="0"/>
              </a:rPr>
              <a:t>SuperTravelinEdMan</a:t>
            </a:r>
            <a:br>
              <a:rPr lang="en-US" altLang="en-US" sz="4000" b="1"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altLang="en-US" sz="2700" b="1" dirty="0">
                <a:solidFill>
                  <a:srgbClr val="000000"/>
                </a:solidFill>
                <a:latin typeface="Tahoma" panose="020B0604030504040204" pitchFamily="34" charset="0"/>
                <a:ea typeface="Tahoma" panose="020B0604030504040204" pitchFamily="34" charset="0"/>
                <a:cs typeface="Tahoma" panose="020B0604030504040204" pitchFamily="34" charset="0"/>
                <a:hlinkClick r:id="rId3"/>
              </a:rPr>
              <a:t>https://www.youtube.com/c/Trainingshare/videos</a:t>
            </a:r>
            <a:r>
              <a:rPr lang="en-US" altLang="en-US" sz="2700" b="1" dirty="0">
                <a:solidFill>
                  <a:srgbClr val="000000"/>
                </a:solidFill>
                <a:latin typeface="Tahoma" panose="020B0604030504040204" pitchFamily="34" charset="0"/>
                <a:ea typeface="Tahoma" panose="020B0604030504040204" pitchFamily="34" charset="0"/>
                <a:cs typeface="Tahoma" panose="020B0604030504040204" pitchFamily="34" charset="0"/>
              </a:rPr>
              <a:t> </a:t>
            </a:r>
            <a:endPar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31C99BA9-2826-4BD0-9969-FEB19C305184}"/>
              </a:ext>
            </a:extLst>
          </p:cNvPr>
          <p:cNvPicPr>
            <a:picLocks noChangeAspect="1"/>
          </p:cNvPicPr>
          <p:nvPr/>
        </p:nvPicPr>
        <p:blipFill rotWithShape="1">
          <a:blip r:embed="rId4"/>
          <a:srcRect l="21672" t="14206" r="9858" b="1557"/>
          <a:stretch/>
        </p:blipFill>
        <p:spPr>
          <a:xfrm>
            <a:off x="2828197" y="1548920"/>
            <a:ext cx="6535605" cy="5217528"/>
          </a:xfrm>
          <a:prstGeom prst="rect">
            <a:avLst/>
          </a:prstGeom>
        </p:spPr>
      </p:pic>
    </p:spTree>
    <p:extLst>
      <p:ext uri="{BB962C8B-B14F-4D97-AF65-F5344CB8AC3E}">
        <p14:creationId xmlns:p14="http://schemas.microsoft.com/office/powerpoint/2010/main" val="908894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CED6F95-EABC-47DD-B1C0-8F37BCE2E349}"/>
              </a:ext>
            </a:extLst>
          </p:cNvPr>
          <p:cNvSpPr>
            <a:spLocks noGrp="1"/>
          </p:cNvSpPr>
          <p:nvPr>
            <p:ph type="title"/>
          </p:nvPr>
        </p:nvSpPr>
        <p:spPr>
          <a:xfrm>
            <a:off x="609601" y="274638"/>
            <a:ext cx="10560908" cy="2443848"/>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January 24, 2022</a:t>
            </a:r>
            <a:br>
              <a:rPr lang="en-US" sz="11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Video: 1:07:37: </a:t>
            </a:r>
            <a:r>
              <a:rPr lang="en-US" sz="2400" b="1" u="sng"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rPr>
              <a:t>https://youtu.be/IK9dHe4G9nc</a:t>
            </a:r>
            <a:r>
              <a:rPr lang="en-US" sz="2400" b="1" u="sng" dirty="0">
                <a:solidFill>
                  <a:srgbClr val="0000FF"/>
                </a:solidFill>
                <a:effectLst/>
                <a:latin typeface="Tahoma" panose="020B0604030504040204" pitchFamily="34" charset="0"/>
                <a:ea typeface="Tahoma" panose="020B0604030504040204" pitchFamily="34" charset="0"/>
                <a:cs typeface="Tahoma" panose="020B0604030504040204" pitchFamily="34" charset="0"/>
              </a:rPr>
              <a:t> </a:t>
            </a:r>
            <a:b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R678 Week 3 Dr Mikhail Fominykh in Norway on AR</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Mikhail’s Email: </a:t>
            </a:r>
            <a:r>
              <a:rPr lang="en-US" sz="1800" b="1" dirty="0">
                <a:latin typeface="Tahoma" panose="020B0604030504040204" pitchFamily="34" charset="0"/>
                <a:ea typeface="Tahoma" panose="020B0604030504040204" pitchFamily="34" charset="0"/>
                <a:cs typeface="Tahoma" panose="020B0604030504040204" pitchFamily="34" charset="0"/>
                <a:hlinkClick r:id="rId3"/>
              </a:rPr>
              <a:t>mihail.fominyh@gmail.com</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Mikhail’s Homepage: </a:t>
            </a:r>
            <a:r>
              <a:rPr lang="en-US" sz="1800" b="1" u="sng" dirty="0">
                <a:solidFill>
                  <a:srgbClr val="0563C1"/>
                </a:solidFill>
                <a:effectLst/>
                <a:latin typeface="Tahoma" panose="020B0604030504040204" pitchFamily="34" charset="0"/>
                <a:ea typeface="Tahoma" panose="020B0604030504040204" pitchFamily="34" charset="0"/>
                <a:cs typeface="Tahoma" panose="020B0604030504040204" pitchFamily="34" charset="0"/>
                <a:hlinkClick r:id="rId4"/>
              </a:rPr>
              <a:t>mikhailfominykh.com</a:t>
            </a:r>
            <a:br>
              <a:rPr lang="en-US" sz="1800" b="1" dirty="0">
                <a:effectLst/>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Mikhail’s</a:t>
            </a:r>
            <a:r>
              <a:rPr lang="en-US" sz="1800" b="1" dirty="0">
                <a:effectLst/>
                <a:latin typeface="Tahoma" panose="020B0604030504040204" pitchFamily="34" charset="0"/>
                <a:ea typeface="Tahoma" panose="020B0604030504040204" pitchFamily="34" charset="0"/>
                <a:cs typeface="Tahoma" panose="020B0604030504040204" pitchFamily="34" charset="0"/>
              </a:rPr>
              <a:t> tech startup </a:t>
            </a:r>
            <a:r>
              <a:rPr lang="en-US" sz="1800" b="1" u="sng" dirty="0">
                <a:solidFill>
                  <a:srgbClr val="0563C1"/>
                </a:solidFill>
                <a:effectLst/>
                <a:latin typeface="Tahoma" panose="020B0604030504040204" pitchFamily="34" charset="0"/>
                <a:ea typeface="Tahoma" panose="020B0604030504040204" pitchFamily="34" charset="0"/>
                <a:cs typeface="Tahoma" panose="020B0604030504040204" pitchFamily="34" charset="0"/>
                <a:hlinkClick r:id="rId5"/>
              </a:rPr>
              <a:t>https://wekit-ecs.com/</a:t>
            </a:r>
            <a:r>
              <a:rPr lang="en-US" sz="1800" b="1" dirty="0">
                <a:effectLst/>
                <a:latin typeface="Tahoma" panose="020B0604030504040204" pitchFamily="34" charset="0"/>
                <a:ea typeface="Tahoma" panose="020B0604030504040204" pitchFamily="34" charset="0"/>
                <a:cs typeface="Tahoma" panose="020B0604030504040204" pitchFamily="34" charset="0"/>
              </a:rPr>
              <a:t> </a:t>
            </a:r>
            <a:br>
              <a:rPr lang="en-US" sz="1800" b="1" dirty="0">
                <a:effectLst/>
                <a:latin typeface="Tahoma" panose="020B0604030504040204" pitchFamily="34" charset="0"/>
                <a:ea typeface="Tahoma" panose="020B0604030504040204" pitchFamily="34" charset="0"/>
                <a:cs typeface="Tahoma" panose="020B0604030504040204" pitchFamily="34" charset="0"/>
              </a:rPr>
            </a:br>
            <a:r>
              <a:rPr lang="en-US" sz="1800" b="1" dirty="0">
                <a:effectLst/>
                <a:latin typeface="Tahoma" panose="020B0604030504040204" pitchFamily="34" charset="0"/>
                <a:ea typeface="Tahoma" panose="020B0604030504040204" pitchFamily="34" charset="0"/>
                <a:cs typeface="Tahoma" panose="020B0604030504040204" pitchFamily="34" charset="0"/>
              </a:rPr>
              <a:t>Twitter of event: </a:t>
            </a:r>
            <a:r>
              <a:rPr lang="en-US" sz="1800" b="1" u="sng" dirty="0">
                <a:solidFill>
                  <a:srgbClr val="0563C1"/>
                </a:solidFill>
                <a:effectLst/>
                <a:latin typeface="Tahoma" panose="020B0604030504040204" pitchFamily="34" charset="0"/>
                <a:ea typeface="Tahoma" panose="020B0604030504040204" pitchFamily="34" charset="0"/>
                <a:cs typeface="Tahoma" panose="020B0604030504040204" pitchFamily="34" charset="0"/>
                <a:hlinkClick r:id="rId6"/>
              </a:rPr>
              <a:t>https://twitter.com/chrisdevers/status/1485677402533642242?s=21</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95DCFD84-2F98-4456-9948-0537D981424E}"/>
              </a:ext>
            </a:extLst>
          </p:cNvPr>
          <p:cNvPicPr>
            <a:picLocks noChangeAspect="1"/>
          </p:cNvPicPr>
          <p:nvPr/>
        </p:nvPicPr>
        <p:blipFill rotWithShape="1">
          <a:blip r:embed="rId7"/>
          <a:srcRect l="500" t="13093" r="25802" b="10150"/>
          <a:stretch/>
        </p:blipFill>
        <p:spPr>
          <a:xfrm>
            <a:off x="6023871" y="3138077"/>
            <a:ext cx="6168129" cy="3933568"/>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E5D6E42E-00C5-49C5-AB57-6E028899A2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90" y="3298948"/>
            <a:ext cx="6069558" cy="2854024"/>
          </a:xfrm>
          <a:prstGeom prst="rect">
            <a:avLst/>
          </a:prstGeom>
        </p:spPr>
      </p:pic>
    </p:spTree>
    <p:extLst>
      <p:ext uri="{BB962C8B-B14F-4D97-AF65-F5344CB8AC3E}">
        <p14:creationId xmlns:p14="http://schemas.microsoft.com/office/powerpoint/2010/main" val="3294409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CED6F95-EABC-47DD-B1C0-8F37BCE2E349}"/>
              </a:ext>
            </a:extLst>
          </p:cNvPr>
          <p:cNvSpPr>
            <a:spLocks noGrp="1"/>
          </p:cNvSpPr>
          <p:nvPr>
            <p:ph type="title"/>
          </p:nvPr>
        </p:nvSpPr>
        <p:spPr>
          <a:xfrm>
            <a:off x="609601" y="274638"/>
            <a:ext cx="10568298" cy="1293534"/>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January 25, 2022</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R511 Week 3 ISD Models and Hathaway Guests part 2</a:t>
            </a:r>
            <a:br>
              <a:rPr lang="en-US" sz="4800" b="1" dirty="0">
                <a:latin typeface="Tahoma" panose="020B0604030504040204" pitchFamily="34" charset="0"/>
                <a:ea typeface="Tahoma" panose="020B0604030504040204" pitchFamily="34" charset="0"/>
                <a:cs typeface="Tahoma" panose="020B0604030504040204" pitchFamily="34" charset="0"/>
              </a:rPr>
            </a:br>
            <a:r>
              <a:rPr lang="en-US" sz="1800" b="1" u="sng" dirty="0">
                <a:solidFill>
                  <a:srgbClr val="0563C1"/>
                </a:solidFill>
                <a:effectLst/>
                <a:latin typeface="Tahoma" panose="020B0604030504040204" pitchFamily="34" charset="0"/>
                <a:ea typeface="Tahoma" panose="020B0604030504040204" pitchFamily="34" charset="0"/>
                <a:cs typeface="Tahoma" panose="020B0604030504040204" pitchFamily="34" charset="0"/>
                <a:hlinkClick r:id="rId2"/>
              </a:rPr>
              <a:t>https://www.youtube.com/watch?v=CKkCgM66pMg</a:t>
            </a:r>
            <a:r>
              <a:rPr lang="en-US" sz="1800" b="1" u="sng" dirty="0">
                <a:solidFill>
                  <a:srgbClr val="0563C1"/>
                </a:solidFill>
                <a:effectLst/>
                <a:latin typeface="Tahoma" panose="020B0604030504040204" pitchFamily="34" charset="0"/>
                <a:ea typeface="Tahoma" panose="020B0604030504040204" pitchFamily="34" charset="0"/>
                <a:cs typeface="Tahoma" panose="020B0604030504040204" pitchFamily="34" charset="0"/>
              </a:rPr>
              <a:t> </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1F611738-35B9-4037-9480-5D77C453B53B}"/>
              </a:ext>
            </a:extLst>
          </p:cNvPr>
          <p:cNvPicPr>
            <a:picLocks noChangeAspect="1"/>
          </p:cNvPicPr>
          <p:nvPr/>
        </p:nvPicPr>
        <p:blipFill>
          <a:blip r:embed="rId3"/>
          <a:stretch>
            <a:fillRect/>
          </a:stretch>
        </p:blipFill>
        <p:spPr>
          <a:xfrm>
            <a:off x="7539838" y="1681694"/>
            <a:ext cx="4652162" cy="2616841"/>
          </a:xfrm>
          <a:prstGeom prst="rect">
            <a:avLst/>
          </a:prstGeom>
        </p:spPr>
      </p:pic>
      <p:pic>
        <p:nvPicPr>
          <p:cNvPr id="4" name="Picture 3">
            <a:extLst>
              <a:ext uri="{FF2B5EF4-FFF2-40B4-BE49-F238E27FC236}">
                <a16:creationId xmlns:a16="http://schemas.microsoft.com/office/drawing/2014/main" id="{72BB1876-828C-4C3D-99A4-31C8BF56460F}"/>
              </a:ext>
            </a:extLst>
          </p:cNvPr>
          <p:cNvPicPr>
            <a:picLocks noChangeAspect="1"/>
          </p:cNvPicPr>
          <p:nvPr/>
        </p:nvPicPr>
        <p:blipFill>
          <a:blip r:embed="rId4"/>
          <a:stretch>
            <a:fillRect/>
          </a:stretch>
        </p:blipFill>
        <p:spPr>
          <a:xfrm>
            <a:off x="-1" y="1681693"/>
            <a:ext cx="7402007" cy="4163629"/>
          </a:xfrm>
          <a:prstGeom prst="rect">
            <a:avLst/>
          </a:prstGeom>
        </p:spPr>
      </p:pic>
      <p:pic>
        <p:nvPicPr>
          <p:cNvPr id="5" name="Picture 4">
            <a:extLst>
              <a:ext uri="{FF2B5EF4-FFF2-40B4-BE49-F238E27FC236}">
                <a16:creationId xmlns:a16="http://schemas.microsoft.com/office/drawing/2014/main" id="{B63A83C2-65AD-45FF-875F-922B872C8B82}"/>
              </a:ext>
            </a:extLst>
          </p:cNvPr>
          <p:cNvPicPr>
            <a:picLocks noChangeAspect="1"/>
          </p:cNvPicPr>
          <p:nvPr/>
        </p:nvPicPr>
        <p:blipFill>
          <a:blip r:embed="rId5"/>
          <a:stretch>
            <a:fillRect/>
          </a:stretch>
        </p:blipFill>
        <p:spPr>
          <a:xfrm>
            <a:off x="7622849" y="4325271"/>
            <a:ext cx="4502632" cy="2532730"/>
          </a:xfrm>
          <a:prstGeom prst="rect">
            <a:avLst/>
          </a:prstGeom>
        </p:spPr>
      </p:pic>
    </p:spTree>
    <p:extLst>
      <p:ext uri="{BB962C8B-B14F-4D97-AF65-F5344CB8AC3E}">
        <p14:creationId xmlns:p14="http://schemas.microsoft.com/office/powerpoint/2010/main" val="1616602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2. Responding to Book or Article Quotes (i.e., Rey Junco)</a:t>
            </a:r>
            <a:endPar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814" y="1905008"/>
            <a:ext cx="10461009" cy="4297363"/>
          </a:xfrm>
        </p:spPr>
        <p:txBody>
          <a:bodyPr/>
          <a:lstStyle/>
          <a:p>
            <a:pPr>
              <a:buFontTx/>
              <a:buNone/>
            </a:pPr>
            <a:r>
              <a:rPr lang="en-US" b="1" dirty="0">
                <a:latin typeface="Tahoma" panose="020B0604030504040204" pitchFamily="34" charset="0"/>
                <a:ea typeface="Tahoma" panose="020B0604030504040204" pitchFamily="34" charset="0"/>
                <a:cs typeface="Tahoma" panose="020B0604030504040204" pitchFamily="34" charset="0"/>
              </a:rPr>
              <a:t>	The learners come to the synchronous session with quotes from those articles or resources for the guest expert to respond to. </a:t>
            </a:r>
          </a:p>
        </p:txBody>
      </p:sp>
      <p:pic>
        <p:nvPicPr>
          <p:cNvPr id="5"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303" y="3793672"/>
            <a:ext cx="55245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3139" y="3899908"/>
            <a:ext cx="5135345" cy="275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5740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3. Responding to Publication Visuals (i.e., Steve Carson, MIT)</a:t>
            </a:r>
            <a:endParaRPr lang="en-US" sz="40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55176" y="1792558"/>
            <a:ext cx="10529248" cy="3680346"/>
          </a:xfrm>
        </p:spPr>
        <p:txBody>
          <a:bodyPr/>
          <a:lstStyle/>
          <a:p>
            <a:pPr>
              <a:buFontTx/>
              <a:buNone/>
            </a:pPr>
            <a:r>
              <a:rPr lang="en-US" b="1" dirty="0">
                <a:latin typeface="Tahoma" panose="020B0604030504040204" pitchFamily="34" charset="0"/>
                <a:ea typeface="Tahoma" panose="020B0604030504040204" pitchFamily="34" charset="0"/>
                <a:cs typeface="Tahoma" panose="020B0604030504040204" pitchFamily="34" charset="0"/>
              </a:rPr>
              <a:t>	Students find visuals from the culture or country of the guest to respond to; alternatively, they might find charts, tables, figures, and graphs from articles, books, or presentations of the guest expert.</a:t>
            </a:r>
          </a:p>
        </p:txBody>
      </p:sp>
      <p:pic>
        <p:nvPicPr>
          <p:cNvPr id="6" name="Picture 1" descr="image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4942" y="3623238"/>
            <a:ext cx="6019771" cy="323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1562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CED6F95-EABC-47DD-B1C0-8F37BCE2E349}"/>
              </a:ext>
            </a:extLst>
          </p:cNvPr>
          <p:cNvSpPr>
            <a:spLocks noGrp="1"/>
          </p:cNvSpPr>
          <p:nvPr>
            <p:ph type="title"/>
          </p:nvPr>
        </p:nvSpPr>
        <p:spPr>
          <a:xfrm>
            <a:off x="736365" y="585995"/>
            <a:ext cx="10352312" cy="1445305"/>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March 14, 2022</a:t>
            </a:r>
            <a:br>
              <a:rPr lang="en-US" sz="1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Trang Phan</a:t>
            </a:r>
            <a:endParaRPr lang="en-US" sz="4800" b="1" dirty="0">
              <a:latin typeface="Tahoma" panose="020B0604030504040204" pitchFamily="34" charset="0"/>
              <a:ea typeface="Tahoma" panose="020B0604030504040204" pitchFamily="34" charset="0"/>
              <a:cs typeface="Tahoma" panose="020B0604030504040204" pitchFamily="34" charset="0"/>
            </a:endParaRPr>
          </a:p>
        </p:txBody>
      </p:sp>
      <p:pic>
        <p:nvPicPr>
          <p:cNvPr id="15362" name="Picture 17">
            <a:extLst>
              <a:ext uri="{FF2B5EF4-FFF2-40B4-BE49-F238E27FC236}">
                <a16:creationId xmlns:a16="http://schemas.microsoft.com/office/drawing/2014/main" id="{212F8923-A218-4510-9ACF-AAB4DE1F99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54" t="12244" r="12769" b="9333"/>
          <a:stretch/>
        </p:blipFill>
        <p:spPr bwMode="auto">
          <a:xfrm>
            <a:off x="2151343" y="2183474"/>
            <a:ext cx="8361935" cy="467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2910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15825</TotalTime>
  <Words>1722</Words>
  <Application>Microsoft Office PowerPoint</Application>
  <PresentationFormat>Widescreen</PresentationFormat>
  <Paragraphs>78</Paragraphs>
  <Slides>48</Slides>
  <Notes>13</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48</vt:i4>
      </vt:variant>
    </vt:vector>
  </HeadingPairs>
  <TitlesOfParts>
    <vt:vector size="57" baseType="lpstr">
      <vt:lpstr>Arial</vt:lpstr>
      <vt:lpstr>Calibri</vt:lpstr>
      <vt:lpstr>Calibri Light</vt:lpstr>
      <vt:lpstr>Tahoma</vt:lpstr>
      <vt:lpstr>Times New Roman</vt:lpstr>
      <vt:lpstr>Office Theme</vt:lpstr>
      <vt:lpstr>4_Default Design</vt:lpstr>
      <vt:lpstr>8_Office Theme</vt:lpstr>
      <vt:lpstr>1_Office Theme</vt:lpstr>
      <vt:lpstr>PowerPoint Presentation</vt:lpstr>
      <vt:lpstr>Synchronous + Asynchronous  (e.g., Elliot Soloway and David Palumbo, 1995)</vt:lpstr>
      <vt:lpstr>II. Ten Pedagogical Ideas…for Videoconferencing</vt:lpstr>
      <vt:lpstr>1. Expert Presentations with Audience Questioning and Commenting</vt:lpstr>
      <vt:lpstr>January 24, 2022 Video: 1:07:37: https://youtu.be/IK9dHe4G9nc  R678 Week 3 Dr Mikhail Fominykh in Norway on AR Mikhail’s Email: mihail.fominyh@gmail.com Mikhail’s Homepage: mikhailfominykh.com Mikhail’s tech startup https://wekit-ecs.com/  Twitter of event: https://twitter.com/chrisdevers/status/1485677402533642242?s=21</vt:lpstr>
      <vt:lpstr>January 25, 2022 R511 Week 3 ISD Models and Hathaway Guests part 2 https://www.youtube.com/watch?v=CKkCgM66pMg </vt:lpstr>
      <vt:lpstr>2. Responding to Book or Article Quotes (i.e., Rey Junco)</vt:lpstr>
      <vt:lpstr>3. Responding to Publication Visuals (i.e., Steve Carson, MIT)</vt:lpstr>
      <vt:lpstr>March 14, 2022 Trang Phan</vt:lpstr>
      <vt:lpstr>4. Combine Asynchronous and Synchronous Events  (e.g., guest was David Merrill, 2007)</vt:lpstr>
      <vt:lpstr>5. Solicit Student Recommendations Expert Interviews (Rich Culatta, Acting Director, Office of Educational Technology) September 29, 2021, Anita Vyas, Baylor University Med School Week 6 R511 Guest, https://youtu.be/CLMEbiGrYJs</vt:lpstr>
      <vt:lpstr>6. Make a List of Those You Know October 18, 2021, Week 9 with Punya Mishra (1:06:19), https://youtu.be/jBFIiB11N5I</vt:lpstr>
      <vt:lpstr>October 26, 2021 YaTing Teng, R511 Corporate Training</vt:lpstr>
      <vt:lpstr>March 14, 2022 Lee Ann (Hill) Miller, Healthcare Technology (Simulations) R678 Week 9-10 Lee Ann Miller West Virginia University Hospitals https://youtu.be/zJgWxk12YlE</vt:lpstr>
      <vt:lpstr>R511 Spring 2021</vt:lpstr>
      <vt:lpstr>R511 Spring 2021</vt:lpstr>
      <vt:lpstr>November 14, 2021, Week 13, R511, Merve Basdogan, Indiana University https://youtu.be/4PCSXArug4k October 18, 2021, Week 9, R511, Punya Mishra, ASU (1:06:19), https://youtu.be/jBFIiB11N5I October 12, 2021, Week 8, R511, Kyle Peck, Penn State, (1:22:10) (1:10:38): https://www.youtube.com/watch?v=ycKFA6x-f-Q September 29, 2021, Week 6 R511 Guest #2 Anita Vyas Baylor Med School (1:16:48),, https://youtu.be/CLMEbiGrYJs  September 26, 2021, Week 6, R511, Authentic Learning with Tom Reeves (1:12:24), https://www.youtube.com/watch?v=5pSZJiW3XTw September 17, 2021, Week 4, R511, Richard Mayer (1:17:47): https://youtu.be/pVo7IRsbgkA</vt:lpstr>
      <vt:lpstr>November 11, 2021, Week 12A, R511, Amy Bradford , University of Oklahoma (1:05:44) https://youtu.be/TnFE4OA7EaM November 8, 2021,Week 12b, R511, Jim Klein, Florida State University and AMA with Curt Bonk (1:08:44) https://youtu.be/IHVk0Qh74ZQ  November 1, 2021, Week 11, R511, Allison Rossett, San Diego State Univ. (1:14:19) https://youtu.be/-a3PrynIi4A October 26, 2021, Week 10, R511, YaTing Teng Guest (1:23:39) https://youtu.be/_ZoWnOHhb_c August 24, 2021, Week 1B, R511, Terry Anderson, Athabasca University, Canada (1:17:24) https://youtu.be/_HuOh_woxHk August 21, 2021, R511 Week 1A, R511, Lin Lin and Yunjo An, University of North Texas (1:09:57) https://youtu.be/ZRF7Mg-5ShU</vt:lpstr>
      <vt:lpstr>7. Expert Pairs</vt:lpstr>
      <vt:lpstr>February 22, 2022 R511 Khendum Gyabak and Anita Vyas</vt:lpstr>
      <vt:lpstr>March 1, 2022 Som Naidu, Fiji and Shironica Karunanayaka, Sri Lanka </vt:lpstr>
      <vt:lpstr>January 11, 2022 Bill and Sunnie Watson, Purdue University</vt:lpstr>
      <vt:lpstr>8. Expert Interviews and Discussions</vt:lpstr>
      <vt:lpstr>May 27, 2021 Dr. John Savery on PBL</vt:lpstr>
      <vt:lpstr>May 1, 2021 Dr. David Wiley on Open Education</vt:lpstr>
      <vt:lpstr>PowerPoint Presentation</vt:lpstr>
      <vt:lpstr>PowerPoint Presentation</vt:lpstr>
      <vt:lpstr>PowerPoint Presentation</vt:lpstr>
      <vt:lpstr>PowerPoint Presentation</vt:lpstr>
      <vt:lpstr>PowerPoint Presentation</vt:lpstr>
      <vt:lpstr>PowerPoint Presentation</vt:lpstr>
      <vt:lpstr>9. Expert Session Archive Reviews and Discussions</vt:lpstr>
      <vt:lpstr>10. Expert Life Stories</vt:lpstr>
      <vt:lpstr>11. Expert Research Presentations</vt:lpstr>
      <vt:lpstr>October 26, 2021 Meina Zhu and Curt Bonk, Peking University</vt:lpstr>
      <vt:lpstr>March 13, 2022 Meina Zhu and Curt Bonk, Malaysia</vt:lpstr>
      <vt:lpstr>September 17, 2020 Bonk, C. J., &amp; Zhu, M. (2020, September 17). On the Road Toward Fostering Greater Self-Directed Learning in MOOCs: Research Toward Better Design Practices. New Education Normal Webinar Series, National Institute of Education and Nanyang Technological University, Singapore.  https://tinyurl.com/y2ld4d4f  https://www.youtube.com/watch?v=yC4aQuYnqZk&amp;feature=youtu.be  120 registered and 129 attended from India, Japan, China, Nigeria, Indonesia, Singapore, Malaysia, Iran, Iraq, Eswantini, USA, HK, Korea, Bhutan, Nepal</vt:lpstr>
      <vt:lpstr>September 17, 2020 Bonk, C. J., &amp; Zhu, M. (2020, September 17). On the Road Toward Fostering Greater Self-Directed Learning in MOOCs: Research Toward Better Design Practices. New Education Normal Webinar Series, National Institute of Education and Nanyang Technological University, Singapore.  https://tinyurl.com/y2ld4d4f </vt:lpstr>
      <vt:lpstr>October 25, 2021 Classroom talk to Butler University</vt:lpstr>
      <vt:lpstr>12. Expert Panel Presentations (March 4, 2022, IST Conference)</vt:lpstr>
      <vt:lpstr>12. Expert Panel Presentations (March 4, 2022, IST Conference)</vt:lpstr>
      <vt:lpstr>February 28, 2022  Ed Tech Past, Present, and Future Panel R678 with Tom Reeves, Tom Reynolds, Veronica Acosta, and Okhwa Lee https://youtu.be/BUu9vFDqixw</vt:lpstr>
      <vt:lpstr>February 28, 2022  Ed Tech Past, Present, and Future Panel R678 with Tom Reeves, Tom Reynolds, Veronica Acosta, and Okhwa Lee https://youtu.be/BUu9vFDqixw</vt:lpstr>
      <vt:lpstr>September 28, 2021 Practice for Open U of Japan, Kimiko Aiko</vt:lpstr>
      <vt:lpstr>October 18, 2021 Open University of Japan, TV Show recording </vt:lpstr>
      <vt:lpstr>October 18, 2021 Open University of Japan, TV Show recording </vt:lpstr>
      <vt:lpstr>SuperTravelinEdMan https://www.youtube.com/c/Trainingshare/videos </vt:lpstr>
      <vt:lpstr>SuperTravelinEdMan https://www.youtube.com/c/Trainingshare/videos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Episode #30: Student Show. October 10, 2020</dc:title>
  <dc:creator>Curtis Bonk</dc:creator>
  <cp:lastModifiedBy>Bonk, Curtis Jay</cp:lastModifiedBy>
  <cp:revision>188</cp:revision>
  <dcterms:created xsi:type="dcterms:W3CDTF">2020-10-11T04:37:20Z</dcterms:created>
  <dcterms:modified xsi:type="dcterms:W3CDTF">2022-04-01T04:41:18Z</dcterms:modified>
</cp:coreProperties>
</file>