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996" r:id="rId4"/>
  </p:sldMasterIdLst>
  <p:notesMasterIdLst>
    <p:notesMasterId r:id="rId73"/>
  </p:notesMasterIdLst>
  <p:sldIdLst>
    <p:sldId id="21083" r:id="rId5"/>
    <p:sldId id="257" r:id="rId6"/>
    <p:sldId id="313" r:id="rId7"/>
    <p:sldId id="258" r:id="rId8"/>
    <p:sldId id="291" r:id="rId9"/>
    <p:sldId id="296" r:id="rId10"/>
    <p:sldId id="294" r:id="rId11"/>
    <p:sldId id="302" r:id="rId12"/>
    <p:sldId id="297" r:id="rId13"/>
    <p:sldId id="298" r:id="rId14"/>
    <p:sldId id="299" r:id="rId15"/>
    <p:sldId id="295" r:id="rId16"/>
    <p:sldId id="259" r:id="rId17"/>
    <p:sldId id="260" r:id="rId18"/>
    <p:sldId id="261" r:id="rId19"/>
    <p:sldId id="292" r:id="rId20"/>
    <p:sldId id="293" r:id="rId21"/>
    <p:sldId id="303" r:id="rId22"/>
    <p:sldId id="262" r:id="rId23"/>
    <p:sldId id="318" r:id="rId24"/>
    <p:sldId id="263" r:id="rId25"/>
    <p:sldId id="264" r:id="rId26"/>
    <p:sldId id="265" r:id="rId27"/>
    <p:sldId id="278" r:id="rId28"/>
    <p:sldId id="304" r:id="rId29"/>
    <p:sldId id="266" r:id="rId30"/>
    <p:sldId id="311" r:id="rId31"/>
    <p:sldId id="267" r:id="rId32"/>
    <p:sldId id="317" r:id="rId33"/>
    <p:sldId id="20066" r:id="rId34"/>
    <p:sldId id="268" r:id="rId35"/>
    <p:sldId id="305" r:id="rId36"/>
    <p:sldId id="270" r:id="rId37"/>
    <p:sldId id="269" r:id="rId38"/>
    <p:sldId id="310" r:id="rId39"/>
    <p:sldId id="306" r:id="rId40"/>
    <p:sldId id="271" r:id="rId41"/>
    <p:sldId id="19870" r:id="rId42"/>
    <p:sldId id="272" r:id="rId43"/>
    <p:sldId id="273" r:id="rId44"/>
    <p:sldId id="319" r:id="rId45"/>
    <p:sldId id="274" r:id="rId46"/>
    <p:sldId id="307" r:id="rId47"/>
    <p:sldId id="275" r:id="rId48"/>
    <p:sldId id="276" r:id="rId49"/>
    <p:sldId id="277" r:id="rId50"/>
    <p:sldId id="20064" r:id="rId51"/>
    <p:sldId id="308" r:id="rId52"/>
    <p:sldId id="279" r:id="rId53"/>
    <p:sldId id="280" r:id="rId54"/>
    <p:sldId id="281" r:id="rId55"/>
    <p:sldId id="309" r:id="rId56"/>
    <p:sldId id="282" r:id="rId57"/>
    <p:sldId id="283" r:id="rId58"/>
    <p:sldId id="284" r:id="rId59"/>
    <p:sldId id="285" r:id="rId60"/>
    <p:sldId id="286" r:id="rId61"/>
    <p:sldId id="320" r:id="rId62"/>
    <p:sldId id="288" r:id="rId63"/>
    <p:sldId id="300" r:id="rId64"/>
    <p:sldId id="287" r:id="rId65"/>
    <p:sldId id="17720" r:id="rId66"/>
    <p:sldId id="1374" r:id="rId67"/>
    <p:sldId id="315" r:id="rId68"/>
    <p:sldId id="316" r:id="rId69"/>
    <p:sldId id="314" r:id="rId70"/>
    <p:sldId id="312" r:id="rId71"/>
    <p:sldId id="20065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9E388-0D70-4BAB-95C1-4A91966B554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73BD3-E467-43FB-B352-19FE4B258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1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AA74-12CB-4FC5-B6AF-656F14912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44BD8-B2D8-4AD8-894A-55FF7096B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437FA-99E5-46E6-8C3C-AAFFF0F1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DA9D8-0CC8-4E1F-9DFF-2ADBB300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2D860-B40E-450C-86C1-15A314E1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5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97AB-D1C5-43B7-A9F9-AEB5666F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EB0D1-3AF6-48F4-A3D2-259277E11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5396-498E-48E6-ACAF-C4A31B14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7D32B-51B1-4DBE-A17E-13559A6A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D7EF6-0A59-4EDD-989B-6D25B75A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3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6C2FA0-1D1A-49E7-80EB-D6A320813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97CBF-208F-46C0-8C92-421442BCD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97A79-130C-4093-B984-A79494D4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DB8A6-F0CA-4DD0-9D36-7E253E48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437B-5452-43EF-AFE2-8D39B0C2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0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5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24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2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74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74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8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86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4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8816-A5B0-4CF1-A6CE-F65EC5E1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0F4E-6E18-4BD4-A9EA-EC5444239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9ECAB-6212-4E43-8D76-A9BA6D8F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808A-9554-40DF-B9BE-3B99C3E8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C9525-D88B-44CE-B45D-C84640F9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21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73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53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16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8EB548-B705-49C1-BB85-EC2089753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93F02F-6630-4D68-AF7A-4D7997328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67C1B3-C6DD-49E8-A055-989926CB6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52E9D26-2C19-49FF-8A1A-7D9704286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697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1A1220-B8E2-4527-9BBA-DF2FE6BF1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7F0B2E-0625-4374-8D02-2BAF1C0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160AE1-144F-4F29-A59F-381D0295D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1FCED7-9201-4257-9100-368672610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09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FA714D-68AE-4286-804B-1BC4BFEC6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B36867-197C-425A-B4DB-56B7B9946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A1F27F-A3C2-4F15-930A-82A1A1960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852B4A0-7D55-421F-899C-E01BC70E72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24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51A0B-332D-4C84-8FB3-077B92CBA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E8166-57D8-4300-9964-B93FA48F8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04300-6488-4F89-B763-039CFB162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FC4E25-2D02-441C-9716-95D29D260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63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370B37-4087-4ED0-89B0-8B82B7F6A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616052-37A8-4EF4-BB48-35F6BD6A90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9E8706-56FA-43DA-AC2D-FE6E32318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54106CC-66D0-4ECC-9803-85E5D3641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375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FCBEBF-140C-492D-B875-F6E2D3C60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77806D-0FFF-4056-8221-58CB265C9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0A4C1C-2D52-45B3-B7D0-72A550602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422545-7B01-4DE3-85F2-C16F2126C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546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8B6A8C-0D12-476E-A657-989EF72517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E60C41-8C5F-4E17-B6A0-3D6452ED9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76E3C9-FBDF-4A6C-8E69-D76B4E30B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FA22D21-908B-4CCE-BB9B-AA3F1A749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96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4AE5-CD9A-4442-8565-F8BADAC2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D84DC-0916-4C83-945D-C8FB806B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58A6D-DC13-4650-B80E-6D36A00E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82F74-002D-41FF-9550-375AE5CF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2A6DC-5EC5-449F-BAB3-4DB2A4212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28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39188-A17E-4897-8816-87FF266C7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2025D-F75D-49E0-AF45-BC9211FAA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CDCDB-BEE0-459E-ADB9-D0BF5336D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12D233D-A0E4-4E8F-B5AC-EC966C725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408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B3E69-7A1C-4AE4-8F98-7DDE50651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1BBB4-47CE-461A-B32A-8B1EE0472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B30E6-E87B-4007-BA04-6E7E112EB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F1403C-B624-450D-A97F-C2C5EF18C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691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C2A99A-FA76-463D-A5B1-C62E7320A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71097B-7B97-4059-A238-42EFEBEE3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02E637-2A9F-4CA2-98DF-DAE4CF9D6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0EBF26D-EE19-4F22-841C-65DBEEE43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506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0D426-25E3-4023-986A-FDE31F584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D4DB1-1EEB-4678-9EDD-CC458FDF7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C7F4B-974E-49A1-B176-529501CEF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BE28D0D-C90E-4144-AC0F-9D2A7FBA4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178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65A0692-D717-475E-822F-A387C8BE3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BA47860-9350-406A-8740-09A22F092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83AADCB-AD81-43EA-BB05-AAB97DBCF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12A6CC-A8A3-4BA0-9179-E18E90372C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639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F5726-E237-4366-A980-43BC81CAF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73339-8CD4-4BCD-97B1-CB6692560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48980-8AB1-4191-89AC-9A932E9051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8497328-D523-49CD-B9BE-22A77AA0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618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11BF1-ED68-4615-A093-9A497D13C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02469-8D10-43CE-BF3C-22C31159C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AE22C-3363-439C-B6BC-FD0C07ACF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8C40E2-2457-4BFE-A36F-BEB3C9CE1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245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30904A-0B90-4C38-8957-7A8565E13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46F03C-9E80-4545-8CD1-FED0D4988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8EEBAF-1C85-4F35-B4D3-613D6EE8B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59E994A-00F6-461D-A560-38FE87D1C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497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C7607A-8757-448D-9442-5DD388F31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87427D-5356-4104-8A44-8C70898A4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84AA0C-3159-4F36-BCB8-3FA511F59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99115-3717-4E9C-A503-8DA9D01C9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305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AC995-9870-41A7-B6AA-76931F6B9D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D1C367-07E0-459C-A66D-BF9CF5E260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EBDE39-709D-49C3-B738-B99B9D3D6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2E0D-A225-439D-9115-5604925C96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4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F2AE-3947-43C1-BD49-1A3ED646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E42B-CB94-4460-AF79-3D333C91C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8C30A-068E-43D6-8810-B1F1E2DE4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E244F-9339-496C-A72A-24167C2C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151D1-9B11-4E16-BB7D-4DF6AA19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5E192-37FC-4A1C-9F6F-68CEF2FB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7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7CBB3D-414C-41DE-9661-1AC459625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57E83F-595E-42E5-A265-6CE5BA005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691168-7D25-4038-82BB-3001F91F1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F6E7F-2C75-41EC-9C0E-C41763C92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039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176E5-2776-4CE3-8866-CA1D139E3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D313D-8C8C-4F94-9EA2-96BF7B31A4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14912-C70D-4720-BB7B-542310AE8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5DB4C-0A41-4274-A77F-9A27BA009B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74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C4CCAA-F0D1-4302-B48F-E78269E97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53CF6D-0E98-4628-A6B4-A789A4496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47F4A2-E2A3-4680-9F76-CAB4085CD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F1CA7-F1EA-4006-943D-496AE8FB0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162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5C456B-B07B-4764-A5D7-52AD705675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C65618-6790-4D29-8DF2-DA5CE637E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D0FED6-358D-4180-BE0A-348A5F2479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35BEA-9BF1-4877-AEC8-9AC6F8A061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732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E56FA0-C168-4DEA-BA0B-58E7EC7A75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989042-E300-4033-9832-3643FFE60C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9143F5-93E8-4E4A-96CF-038A4BAE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4C3A5-71B5-4373-9E4A-CC42F792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39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AB6B3-F288-49AF-B015-C8875A482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E5669-4A17-40DB-86F7-CE6207773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F2A74E-C2CD-4B89-BE94-3F54EAECC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0F89-856B-4C03-B76B-4DA0D844E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976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18E20-1495-4C8A-9B62-BDA9C5BDF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22815-FAC9-4EA1-A329-7D08BAE04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C5D54-FC7B-4FE8-9F3D-CF5C08E6D0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7632-8B93-4372-9406-CBB9DE656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966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D9F5C-3C8F-4C57-B996-DBCF49C1D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8148CD-5E91-4515-A648-57525AE3E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AD2E15-A3AE-42F7-B8AD-7506B474F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1DA7E-56F1-4FBC-ADF7-FC2EBF834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213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FB13C4-816D-4739-8A34-5755FD338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B09975-575E-40BC-A847-89D0000FF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F4B7B-78FF-4F32-8B59-9526AB8E0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BBA58-2152-46CA-B3E9-70C3DBAA2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113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88FE0D-232B-4767-8A80-18E27A622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3CA9FE-1242-4BFE-A090-ED00A1346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061923-6B53-4FC4-A185-6FDF3011F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84A51-4784-4D68-BFA1-DA2D6927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76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E3D8-0F53-4077-9FE3-29520584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79833-9909-4633-A8D9-7D48B442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8E3F4-4F0E-49ED-AE7F-681F38F6B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09456C-9618-4786-9092-A91EC2CDB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0FAA47-51FE-486E-BE21-EFB7E40A6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37B981-8B55-44A4-AEBC-620A5A14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EC7DC-68E1-42C2-8DD5-7810B5E8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B4CB3-826F-4B64-B639-4B2E4C7D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91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D1D9EA-B3A7-4C0D-B659-04B5F360F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0124E-A0D2-4D43-9E83-3B03BB03B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6BCB8-9B1F-4910-B7B5-AB03009D4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A8360-26CB-4765-8AF1-5481618BA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338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50F094E-F1A9-48F3-BEC7-EF2EF6892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7D9FEEC-E563-47BF-8E5A-CDB7C98475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38E882B-81CF-4BE6-A8B7-5729BCA25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3120-1FF2-4554-9BD3-E7DC9D1FB8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549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1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53699A-C4D7-4530-BFDE-CC4BAD11C6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FAFF6-3081-49BF-8EBC-AF28C720E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3BBDB1-1755-4FED-82DB-4BD933060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75035-FA10-4687-96C7-CEFBA28D2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904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76AA9A-A737-4EBA-A5EF-DC72A4DA1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968190-9AC2-4228-9AA3-EF89A055D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FF5003C-F19A-466E-8764-4C6A35639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AC8F-7366-4F42-839D-5BEB25495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3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E38A-4754-4140-9196-24413DA0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9E67A-2D41-485C-BCA4-066E824D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E5331-1000-4BF4-845A-359D974A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E14F9-DB71-454E-9B4C-DD3BDB8E1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1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77C6E-2DB0-4EA2-9D40-EDE537E1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39E3B-241D-4B03-A832-E56ED350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3AEFB-5E1D-4300-9203-391CF1DE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7033-241F-452B-84CD-70AE75AE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82DC-8C71-403D-81A3-93735C0A8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EF92F-7FDC-446E-ADE2-5ACBCF1E8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41CED-D526-4E92-98F1-96B69712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2CA8A-5BFE-49B3-8C87-A540131B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39F8E-A3E0-4DF4-BEDF-637709A5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7366-DECE-41A4-8652-E6932541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85E14-A821-40D2-92B3-F6268D4C8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DED1-87CD-4F1B-AB94-27FD37F7E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D438A-C0B8-4D1C-952D-637C6425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62DDA-3720-4C69-A4BB-9D03EB82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5AD51-D450-45BC-BC95-943821F3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7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85C5D-F738-4E74-BAE5-64F5734B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D326C-63FA-4BA2-90C2-F873D4748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87102-3DDE-46FB-9831-50F6CD470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227A-B737-4DB9-8D57-8F27628C57C0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03077-2996-449A-90F7-B70D45E1A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F8433-EA59-4BEE-ACC7-B992F320D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3CA1-1AF1-424E-BC43-1621058C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9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7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5A770FB-F975-4CBE-BAC1-7ED382091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B3A9DC0-77A0-47FB-9538-69279AC9D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422478-8665-4D09-8E54-BCB3FC9AE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BB75FB-1F2C-4CEF-B8B8-503F69D51A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1834DA7-4390-4EF7-BB87-932636B3EA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5642708-CDAC-44E1-9966-7C7FAA731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08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A5AF218-FE9C-4BE9-8B1E-F1406A716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C9B8984-8E32-438A-B570-471C7BE75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23CA40-46DE-480B-9D30-B464B189C7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31D9E7-DD91-4E7E-A75F-1E1AA94D16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952E-A1FD-4932-9036-5BA9FD3F18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C5E9C4B-5EA2-42D5-848A-4BEB13F6A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5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nbcnews.com/science/science-news/new-dinosaur-species-chile-unique-slashing-tail-scientists-say-rcna744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meinazhuiu@gmail.com" TargetMode="External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://tec-variety.com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18DDA-45F8-4F06-9A8F-B0546D589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0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66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Preface: Before Making 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838201" y="1568768"/>
            <a:ext cx="10049256" cy="334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Dozens of stories of the change process in education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transformation toward more active and engaging learning that is occurring across the globe.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Stories from outstanding teachers in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countries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Educators’ struggles and successes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Award-winning Fulbright teachers in the DAT program.</a:t>
            </a:r>
          </a:p>
        </p:txBody>
      </p:sp>
    </p:spTree>
    <p:extLst>
      <p:ext uri="{BB962C8B-B14F-4D97-AF65-F5344CB8AC3E}">
        <p14:creationId xmlns:p14="http://schemas.microsoft.com/office/powerpoint/2010/main" val="140481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19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for Making Impact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1243584" y="1690689"/>
            <a:ext cx="8351520" cy="418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Transformations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 Education 4.0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 the Holy Grail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 the Principles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 the Entry Ramp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1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#1: Personal Transformations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4C5A3-4580-400B-978C-DB33FFC8F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2" y="1781746"/>
            <a:ext cx="9055896" cy="507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7"/>
            <a:ext cx="10515600" cy="1325563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Growth and Cross-Cultural Exchange: </a:t>
            </a:r>
            <a:br>
              <a:rPr lang="en-US" sz="2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Glimpse into a Fulbright Program’s Life-Long Impact on Global Educators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Jacob Butler, USA</a:t>
            </a:r>
            <a:endParaRPr lang="en-US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F193A-B1F4-467A-BCA1-E4089B00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50" y="2100470"/>
            <a:ext cx="3171958" cy="47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9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845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found me; energy kept me: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Thoughts on power, sharing, and service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Alba Rosario Marrón Canseco, Mexico</a:t>
            </a:r>
            <a:endParaRPr lang="en-US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921D1-3400-4958-AD06-0CFACA19E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91" y="2299252"/>
            <a:ext cx="3039460" cy="45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0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816229"/>
            <a:ext cx="10515600" cy="1325563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World of Endless Possibilities- The Educator in Me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Keitumetse Thobani, Botswana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A4294-3F55-4F55-BAC7-0184EB24A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43" y="2317475"/>
            <a:ext cx="4540525" cy="45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66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346"/>
            <a:ext cx="10515600" cy="1325563"/>
          </a:xfrm>
        </p:spPr>
        <p:txBody>
          <a:bodyPr>
            <a:norm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 that Matter – An Epistle to the Learner</a:t>
            </a:r>
            <a:b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Pratiksha Chopra, India</a:t>
            </a:r>
            <a:endParaRPr lang="en-US" sz="2400" b="1" i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A0E9C-6603-4E0D-955C-651B7E5D5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41" y="2006909"/>
            <a:ext cx="5558918" cy="49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 on the Snow: Ad Meliora - Toward Better Things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Remya Parameswar Iyer, India</a:t>
            </a:r>
            <a:endParaRPr lang="en-US" sz="1800" b="1" i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17111-C4E5-4941-BF33-51E668DA6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57" y="2199861"/>
            <a:ext cx="3744778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67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#2. Innovative Education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4715D64-B2C9-44B7-A66E-51CBEE93F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42" y="1715699"/>
            <a:ext cx="7830915" cy="51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0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021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“You can't use up creativity: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more you use, the more you have”: The story of Chris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Gadbury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Shengnan (Penny) Ma, Thailand, HK, and China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DBD39-6A3F-4B51-B85A-A9F169C5C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71" y="2385391"/>
            <a:ext cx="3354457" cy="4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2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2" y="616227"/>
            <a:ext cx="10532165" cy="1505158"/>
          </a:xfrm>
        </p:spPr>
        <p:txBody>
          <a:bodyPr>
            <a:normAutofit fontScale="9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Transformative Teaching Around the World: </a:t>
            </a:r>
            <a:br>
              <a:rPr lang="en-US" sz="3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i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Stories of Cultural Impact, Technology Integration, and Innovative Pedagogy</a:t>
            </a:r>
            <a:b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J. Bonk and Meina Zhu, USA</a:t>
            </a:r>
            <a:endParaRPr lang="en-US" sz="7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52BA88-0677-48E9-8DB8-02D4BEC63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" y="2846158"/>
            <a:ext cx="3108241" cy="39644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CEB04-7B02-4929-9FD4-3AC2844B1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4055"/>
            <a:ext cx="6083619" cy="4056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E10FA9-9C8A-4B1A-A6DD-5544A8A3E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621" y="2822447"/>
            <a:ext cx="2608899" cy="40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73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6570-3D27-E74B-B2C7-B4021E52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547347"/>
            <a:ext cx="10700084" cy="182462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“You Can’t Use Up Creativity—The More You Use, the More You Have”: The Story of Chris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Gadbury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Shengnan (Penny) Ma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EFEC-EC94-C44F-88DB-0AA1221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371969"/>
            <a:ext cx="8497957" cy="358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Gadbury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Primary Years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(PYP) Art Teacher in Hong Kong, China with 16 years of teaching experience.</a:t>
            </a:r>
          </a:p>
          <a:p>
            <a:pPr lvl="0">
              <a:lnSpc>
                <a:spcPct val="150000"/>
              </a:lnSpc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our limitations as creative opportunities. </a:t>
            </a:r>
          </a:p>
          <a:p>
            <a:pPr lvl="0">
              <a:lnSpc>
                <a:spcPct val="150000"/>
              </a:lnSpc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of the funniest, most playful, more provocative possible ways of learning something and then use sharing platforms to get feedback and improve our teaching and learning.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B49E444-778A-BA4C-9A89-5C75977B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635" y="2286000"/>
            <a:ext cx="2020330" cy="26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27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5541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health and environment: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learning project from India</a:t>
            </a:r>
            <a:br>
              <a:rPr lang="en-US" sz="2800" b="1" i="1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i="1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Narayani Singh, India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person, music, clavier&#10;&#10;Description automatically generated">
            <a:extLst>
              <a:ext uri="{FF2B5EF4-FFF2-40B4-BE49-F238E27FC236}">
                <a16:creationId xmlns:a16="http://schemas.microsoft.com/office/drawing/2014/main" id="{7F352495-86F8-4A69-8956-14FDCC502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02" y="2384268"/>
            <a:ext cx="6756787" cy="44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78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04" y="834541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Metacognitive experiences on an urban concept farm: </a:t>
            </a:r>
            <a:br>
              <a:rPr lang="en-AU" sz="24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AU" sz="24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Local, project-based learning in science and sustainable agriculture</a:t>
            </a:r>
            <a:b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Simon McMillan, New Zealand</a:t>
            </a:r>
            <a:endParaRPr lang="en-US" sz="5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BBE16-95B4-42C0-927E-1F5752D9D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4598" y="3063413"/>
            <a:ext cx="4558354" cy="30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37" y="594388"/>
            <a:ext cx="10597896" cy="1722092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Empowering teachers to become transformational leaders through reflective conversations: </a:t>
            </a:r>
            <a:br>
              <a:rPr lang="en-US" sz="1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school-based inquiry and a professional development project</a:t>
            </a:r>
            <a:br>
              <a:rPr lang="en-US" sz="2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Mohana Ratnam, Singapore</a:t>
            </a:r>
            <a:endParaRPr lang="en-US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tree, grass, outdoor, person&#10;&#10;Description automatically generated">
            <a:extLst>
              <a:ext uri="{FF2B5EF4-FFF2-40B4-BE49-F238E27FC236}">
                <a16:creationId xmlns:a16="http://schemas.microsoft.com/office/drawing/2014/main" id="{093487DA-4AE6-4315-B6F2-83BEAD2EC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85" y="2523744"/>
            <a:ext cx="4334256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22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60145-A19E-47E6-BB0B-8A3D3506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42" y="2389632"/>
            <a:ext cx="4504115" cy="446836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9B0952C-A7BB-4D71-B1DF-337FA724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548005"/>
            <a:ext cx="11375135" cy="1561211"/>
          </a:xfrm>
        </p:spPr>
        <p:txBody>
          <a:bodyPr>
            <a:normAutofit fontScale="90000"/>
          </a:bodyPr>
          <a:lstStyle/>
          <a:p>
            <a:pPr marL="342900" indent="-342900" algn="ctr">
              <a:lnSpc>
                <a:spcPct val="105000"/>
              </a:lnSpc>
              <a:spcBef>
                <a:spcPts val="0"/>
              </a:spcBef>
            </a:pP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Poipoia</a:t>
            </a: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kakano</a:t>
            </a: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kia</a:t>
            </a: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puawai</a:t>
            </a: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(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Nuture</a:t>
            </a: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seed and it will blossom):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Affective spaces in education-- prison, and beyond</a:t>
            </a:r>
            <a:br>
              <a:rPr lang="en-US" sz="2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Lynnette Brice, New Zealand</a:t>
            </a:r>
            <a:endParaRPr lang="en-US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3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853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#3. Teaching with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0E111-0D8A-4E66-8EF2-C9BE0249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84" y="2434286"/>
            <a:ext cx="6376416" cy="359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A96D0-EF4C-40B5-9D38-78F199C31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0084"/>
            <a:ext cx="5571744" cy="35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137"/>
            <a:ext cx="10561320" cy="1678496"/>
          </a:xfrm>
        </p:spPr>
        <p:txBody>
          <a:bodyPr>
            <a:normAutofit fontScale="90000"/>
          </a:bodyPr>
          <a:lstStyle/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Fostering student motivation and engagement through the Relevant, Appealing and Personal (RAP) pedagogical guideline: Tech stories from Singapore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Muhammad Nazir Amir, Singapore</a:t>
            </a:r>
            <a:endParaRPr lang="en-US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ED60B656-5CF7-4CFD-AD9E-76DDDCA9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16" y="2690813"/>
            <a:ext cx="4197096" cy="41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36" y="743077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Sparking inspiration through motivation and technology integration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Yassine Abdellaoui, Morocco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993B8-1175-402C-BBC0-9369CEF2F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57" y="2391788"/>
            <a:ext cx="4450959" cy="44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33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262"/>
            <a:ext cx="10515600" cy="1325563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writing instruction in Zoom</a:t>
            </a:r>
            <a:b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Yan/Shyvia (Elaine) Zhang, China</a:t>
            </a: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701A3-2995-42FD-A2B9-FA3D36F08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2314" y="2992118"/>
            <a:ext cx="4639058" cy="30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39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6570-3D27-E74B-B2C7-B4021E52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77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Writing Instruction in Zoom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 Zhang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EFEC-EC94-C44F-88DB-0AA1221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832" y="1991560"/>
            <a:ext cx="8723870" cy="358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group peer review can be achieved by developing detailed peer-review tasks, scoring criteria, group discussions, and teacher feedback to peer-review tasks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choice of the group leader is critical. </a:t>
            </a:r>
          </a:p>
        </p:txBody>
      </p:sp>
      <p:pic>
        <p:nvPicPr>
          <p:cNvPr id="5" name="Picture 4" descr="A picture containing person, indoor, laying&#10;&#10;Description automatically generated">
            <a:extLst>
              <a:ext uri="{FF2B5EF4-FFF2-40B4-BE49-F238E27FC236}">
                <a16:creationId xmlns:a16="http://schemas.microsoft.com/office/drawing/2014/main" id="{6970C40C-4821-4A47-BFE3-FFCD8BFB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452371" y="2833331"/>
            <a:ext cx="3286960" cy="21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8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2" y="616227"/>
            <a:ext cx="10532165" cy="1505158"/>
          </a:xfrm>
        </p:spPr>
        <p:txBody>
          <a:bodyPr>
            <a:normAutofit fontScale="9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Transformative Teaching Around the World: </a:t>
            </a:r>
            <a:br>
              <a:rPr lang="en-US" sz="3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i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Stories of Cultural Impact, Technology Integration, and Innovative Pedagogy</a:t>
            </a:r>
            <a:b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Fulbright Scholars</a:t>
            </a:r>
            <a:endParaRPr lang="en-US" sz="3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8CCBE-0ADE-4E61-804A-4245970D7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b="16391"/>
          <a:stretch/>
        </p:blipFill>
        <p:spPr>
          <a:xfrm rot="10800000">
            <a:off x="1211341" y="2340098"/>
            <a:ext cx="9573846" cy="451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1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6570-3D27-E74B-B2C7-B4021E52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6495" cy="175243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Writing Instruction in Zoom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 Zhang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EFEC-EC94-C44F-88DB-0AA1221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832" y="1991560"/>
            <a:ext cx="8723870" cy="358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teacher’s role is to assist and scaffold while students take more control over the writing and feedback processes.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training to peer review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play an important role—Zoom &amp; QQ</a:t>
            </a:r>
          </a:p>
          <a:p>
            <a:pPr>
              <a:lnSpc>
                <a:spcPct val="150000"/>
              </a:lnSpc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 descr="A picture containing person, indoor, laying&#10;&#10;Description automatically generated">
            <a:extLst>
              <a:ext uri="{FF2B5EF4-FFF2-40B4-BE49-F238E27FC236}">
                <a16:creationId xmlns:a16="http://schemas.microsoft.com/office/drawing/2014/main" id="{6970C40C-4821-4A47-BFE3-FFCD8BFB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452371" y="2833331"/>
            <a:ext cx="3286960" cy="21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96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349"/>
            <a:ext cx="10549128" cy="1549019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It's all about the experience: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enhanced designs to generate value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Solomou, Cyprus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4F5D16EE-485D-47AC-9A17-A24D8F769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62" y="2328672"/>
            <a:ext cx="3023003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#4: Pandemic Practices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80F75-D174-41F0-A67A-18E8088AE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32" y="2021596"/>
            <a:ext cx="9241536" cy="48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2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309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Chicken or Egg? Achieving the right balance between technology and pedagogy in online learning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Edwin Chew, Singapore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1A3F1-E801-46AB-999B-E414ECB3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2194560"/>
            <a:ext cx="310896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1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202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Actively engaging students in India during COVID-19: </a:t>
            </a:r>
            <a:b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former </a:t>
            </a:r>
            <a:r>
              <a:rPr lang="en-US" sz="3100" b="1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Fulbrighter</a:t>
            </a:r>
            <a: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finds hope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Rathnakaran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Kozhukkunnon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Othayoth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India</a:t>
            </a:r>
            <a:r>
              <a:rPr lang="en-US" sz="2800" b="1" i="1" u="sng" dirty="0">
                <a:solidFill>
                  <a:srgbClr val="0563C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6909F-17C5-43D3-85BC-5764F972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54" y="21336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79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94309"/>
            <a:ext cx="10963656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Education in a Korean Elementary School During COVID-19: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Focusing on My Experience using Blended Learning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Jeong-Ae Lee, Korea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0546A-606C-4193-8A34-9240004BF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63" y="2127248"/>
            <a:ext cx="6212674" cy="4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8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#5: English Education and Collaboration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8786F-0CD5-40F4-9F9A-CC9F7ACF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90725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9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429764"/>
            <a:ext cx="10427208" cy="1684821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English education enabled by technology: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from an Online Teacher for an Under-Sourced Village School in China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Chaoran Wang, China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67371-1362-452C-9686-398EC742A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84" y="2462784"/>
            <a:ext cx="3426316" cy="4395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34481-A89B-4EB0-AF1D-C50882DC6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0475"/>
            <a:ext cx="6630037" cy="4447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29393-7C1E-496D-8FD0-8770A344C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008" y="2410475"/>
            <a:ext cx="1707976" cy="217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29C22-A041-45B9-8807-AAFF46B37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737" y="4885814"/>
            <a:ext cx="154851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9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ECB6AF-865B-46DD-906E-82462C368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265" y="461925"/>
            <a:ext cx="8253470" cy="21637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18, 2021</a:t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Synchronous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writing to send a screenshot of the synchronous hybrid English class for rural Chinese students. I also have a short video clip (though not in high quality), if you are interested. 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200" b="1" dirty="0"/>
          </a:p>
        </p:txBody>
      </p:sp>
      <p:pic>
        <p:nvPicPr>
          <p:cNvPr id="126978" name="Picture 2">
            <a:extLst>
              <a:ext uri="{FF2B5EF4-FFF2-40B4-BE49-F238E27FC236}">
                <a16:creationId xmlns:a16="http://schemas.microsoft.com/office/drawing/2014/main" id="{58B9AF33-18B7-49A5-BCB6-D79A90D8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6837"/>
            <a:ext cx="5508216" cy="41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61952C-146C-43DA-91A6-73D3C228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238" y="2726837"/>
            <a:ext cx="5504761" cy="41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63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662263"/>
            <a:ext cx="10887456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Highlighting collaborative learning in language classroom: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story from Thailand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Apapan Sailabada, Thailand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person, clothing, suit, wearing&#10;&#10;Description automatically generated">
            <a:extLst>
              <a:ext uri="{FF2B5EF4-FFF2-40B4-BE49-F238E27FC236}">
                <a16:creationId xmlns:a16="http://schemas.microsoft.com/office/drawing/2014/main" id="{55C34E06-9317-4462-A65C-133C5B8B3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61" y="2316480"/>
            <a:ext cx="454152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73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Foreword: The Power of Story</a:t>
            </a:r>
            <a:b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Gerardo Gonzalez, USA</a:t>
            </a:r>
            <a:endParaRPr lang="en-US" sz="66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FB211-4BBB-4288-93BA-1C5FD47A3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24" y="1962881"/>
            <a:ext cx="4031151" cy="48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27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177"/>
            <a:ext cx="10536936" cy="1641920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classes of lives: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English reading to ponder life, social phenomena, the fate of the world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Xiaoxiu (Anne) Wang, China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65A67-803D-49BC-9A61-01FFE09A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3" y="2501414"/>
            <a:ext cx="4977517" cy="43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06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6570-3D27-E74B-B2C7-B4021E52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32164" cy="2286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 Classes of Lives: English Reading to Ponder Life, Social Phenomena, and the Fate of the World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Xiaoxiu (Anne) Wang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EFEC-EC94-C44F-88DB-0AA1221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075" y="2286000"/>
            <a:ext cx="6934289" cy="3581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advantages of online teaching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Materials must be selected and arranged.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Reading tasks must be made available for students of different levels and abilities.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" name="Picture 4" descr="A person wearing sunglasses and a scarf&#10;&#10;Description automatically generated with medium confidence">
            <a:extLst>
              <a:ext uri="{FF2B5EF4-FFF2-40B4-BE49-F238E27FC236}">
                <a16:creationId xmlns:a16="http://schemas.microsoft.com/office/drawing/2014/main" id="{FD70F11D-739F-DA4F-8181-4181FFFC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84" y="3063876"/>
            <a:ext cx="261181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9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389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Transformative Learning? </a:t>
            </a:r>
            <a:b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Possibly in a Flipped Classroom</a:t>
            </a:r>
            <a:b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Hyun-Ju Kim, Korea</a:t>
            </a: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D9DF1-02D9-4D2D-AF86-B0F58A50B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54" y="2153478"/>
            <a:ext cx="3007809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5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#6: Active Learning Strategies</a:t>
            </a:r>
          </a:p>
        </p:txBody>
      </p:sp>
      <p:pic>
        <p:nvPicPr>
          <p:cNvPr id="5" name="Picture 4" descr="A picture containing text, person, indoor, group&#10;&#10;Description automatically generated">
            <a:extLst>
              <a:ext uri="{FF2B5EF4-FFF2-40B4-BE49-F238E27FC236}">
                <a16:creationId xmlns:a16="http://schemas.microsoft.com/office/drawing/2014/main" id="{F2FE5562-8724-46BC-B96D-4C7BDB89C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6104"/>
            <a:ext cx="501041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AFDA2-DB39-4783-AA4D-CA0ABEA1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205" y="2262877"/>
            <a:ext cx="6741795" cy="33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89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117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weren’t we taught like this?: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Introducing Creative Strategies to Indian Teachers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Marina Basu, India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F9CFA-322C-42D0-BB4E-E00C9449D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31" y="2206752"/>
            <a:ext cx="6201664" cy="46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4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65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Hooking students into science with engaging activities</a:t>
            </a:r>
            <a:b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Sutapa Mukund, New Zealand</a:t>
            </a: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icture containing person, smiling, hat&#10;&#10;Description automatically generated">
            <a:extLst>
              <a:ext uri="{FF2B5EF4-FFF2-40B4-BE49-F238E27FC236}">
                <a16:creationId xmlns:a16="http://schemas.microsoft.com/office/drawing/2014/main" id="{BD6137FB-223C-49F3-AE57-BBEE54D1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37" y="2117035"/>
            <a:ext cx="4740965" cy="474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79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2280" cy="1821484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Pedagogical innovations from Finland: </a:t>
            </a:r>
            <a:b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positive phenomena for powerful learning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Tarja Mykrä, Finland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E5CDF-65C8-4904-9167-45DF9031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19" y="2186609"/>
            <a:ext cx="3114007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44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1E6D77-43CC-4B63-9094-829ADAFE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342" y="316454"/>
            <a:ext cx="8986058" cy="16764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2, 2021</a:t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I</a:t>
            </a: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mmediate…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in the News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dinosaur species from Chile had a unique slashing tail, scientists say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NBC News, Science News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https://www.nbcnews.com/science/science-news/new-dinosaur-species-chile-unique-slashing-tail-scientists-say-rcna7447</a:t>
            </a:r>
            <a:r>
              <a:rPr lang="en-US" sz="11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1A89A-44B2-48A2-819D-F0F195996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 t="24792" r="17500" b="7201"/>
          <a:stretch/>
        </p:blipFill>
        <p:spPr>
          <a:xfrm>
            <a:off x="1513294" y="2499136"/>
            <a:ext cx="4800600" cy="4358864"/>
          </a:xfrm>
          <a:prstGeom prst="rect">
            <a:avLst/>
          </a:prstGeom>
        </p:spPr>
      </p:pic>
      <p:pic>
        <p:nvPicPr>
          <p:cNvPr id="8" name="Picture 7" descr="A picture containing reptile, outdoor, mountain&#10;&#10;Description automatically generated">
            <a:extLst>
              <a:ext uri="{FF2B5EF4-FFF2-40B4-BE49-F238E27FC236}">
                <a16:creationId xmlns:a16="http://schemas.microsoft.com/office/drawing/2014/main" id="{7CBA3EFB-4BFD-47DA-925A-569597562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98" y="2610195"/>
            <a:ext cx="3215211" cy="42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0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#7: Global Education</a:t>
            </a:r>
          </a:p>
        </p:txBody>
      </p:sp>
      <p:pic>
        <p:nvPicPr>
          <p:cNvPr id="5" name="Picture 4" descr="A picture containing text, screenshot, person&#10;&#10;Description automatically generated">
            <a:extLst>
              <a:ext uri="{FF2B5EF4-FFF2-40B4-BE49-F238E27FC236}">
                <a16:creationId xmlns:a16="http://schemas.microsoft.com/office/drawing/2014/main" id="{54F07048-8CB5-41E1-AD6E-2FB0068FC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" y="2010486"/>
            <a:ext cx="9168384" cy="4813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39410-C9B0-4C56-8EF7-3A0CC0CB1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950" y="3290557"/>
            <a:ext cx="3028418" cy="17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349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Distant Horizon, Close Friendship: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through Cross-Cultural Projects and Exchanges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Sandy Tsai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2D854-772B-48FF-B293-85B79FE22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58" y="2186609"/>
            <a:ext cx="3503543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309"/>
            <a:ext cx="10515600" cy="1325563"/>
          </a:xfrm>
        </p:spPr>
        <p:txBody>
          <a:bodyPr>
            <a:normAutofit/>
          </a:bodyPr>
          <a:lstStyle/>
          <a:p>
            <a:pPr marL="45720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Preface: Before Making Impact</a:t>
            </a:r>
            <a:b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J. Bonk and Meina Zhu, USA</a:t>
            </a:r>
            <a:endParaRPr lang="en-US" sz="7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A picture containing text, standing, red, posing&#10;&#10;Description automatically generated">
            <a:extLst>
              <a:ext uri="{FF2B5EF4-FFF2-40B4-BE49-F238E27FC236}">
                <a16:creationId xmlns:a16="http://schemas.microsoft.com/office/drawing/2014/main" id="{2C1AE50E-EF0F-4123-8B5E-4281E2F62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48365"/>
            <a:ext cx="5496339" cy="4122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2BA88-0677-48E9-8DB8-02D4BEC63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70" y="2635528"/>
            <a:ext cx="3252118" cy="4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3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309"/>
            <a:ext cx="10515600" cy="1325563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through student exchange projects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Taru Pohtola, Finland 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E9D8E-1F3A-4B6E-94F8-4AB2B20EC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72" y="2271754"/>
            <a:ext cx="3520655" cy="458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82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682117"/>
            <a:ext cx="10948416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Moment to Momentum: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Expanded Classrooms from Mexico to France and Back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Diana Gabriela Zamudio </a:t>
            </a:r>
            <a:r>
              <a:rPr lang="en-US" sz="2800" b="1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Troncoso</a:t>
            </a:r>
            <a:r>
              <a:rPr lang="en-US" sz="28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Mexico</a:t>
            </a:r>
            <a:endParaRPr lang="en-US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F447D-0FA9-49BE-851E-C323D79F4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76" y="2286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46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3"/>
            <a:ext cx="10515600" cy="132556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 #8: Overcoming Challenges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10BCE9-F9A2-4FD3-A0DA-084202F80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29" y="2888886"/>
            <a:ext cx="5467658" cy="3969113"/>
          </a:xfrm>
          <a:prstGeom prst="rect">
            <a:avLst/>
          </a:prstGeom>
        </p:spPr>
      </p:pic>
      <p:pic>
        <p:nvPicPr>
          <p:cNvPr id="8" name="image7.jpg">
            <a:extLst>
              <a:ext uri="{FF2B5EF4-FFF2-40B4-BE49-F238E27FC236}">
                <a16:creationId xmlns:a16="http://schemas.microsoft.com/office/drawing/2014/main" id="{61B00C22-28C0-4155-8751-47F191996986}"/>
              </a:ext>
            </a:extLst>
          </p:cNvPr>
          <p:cNvPicPr/>
          <p:nvPr/>
        </p:nvPicPr>
        <p:blipFill>
          <a:blip r:embed="rId3"/>
          <a:srcRect t="19162" b="19162"/>
          <a:stretch>
            <a:fillRect/>
          </a:stretch>
        </p:blipFill>
        <p:spPr>
          <a:xfrm>
            <a:off x="107306" y="4596384"/>
            <a:ext cx="2553084" cy="2261616"/>
          </a:xfrm>
          <a:prstGeom prst="rect">
            <a:avLst/>
          </a:prstGeom>
          <a:ln/>
        </p:spPr>
      </p:pic>
      <p:pic>
        <p:nvPicPr>
          <p:cNvPr id="9" name="image9.png">
            <a:extLst>
              <a:ext uri="{FF2B5EF4-FFF2-40B4-BE49-F238E27FC236}">
                <a16:creationId xmlns:a16="http://schemas.microsoft.com/office/drawing/2014/main" id="{FAA2FE64-B1CD-4688-ADA8-78B20557CF6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607552" y="2888886"/>
            <a:ext cx="3584448" cy="3969113"/>
          </a:xfrm>
          <a:prstGeom prst="rect">
            <a:avLst/>
          </a:prstGeom>
          <a:ln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321AC-9651-4D65-AAC4-23AB39677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06" y="2888886"/>
            <a:ext cx="2553084" cy="16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5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44" y="755269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Cancer, Covid-19, and the Cultural Impact of Technology in the Classroom</a:t>
            </a:r>
            <a:b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Rhuperdia Crowe-Clay, USA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5545685-2F49-454A-93A9-4C81ABFC0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2450592"/>
            <a:ext cx="2938272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52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51592" cy="1940753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Equitable learning in inequitable classrooms: </a:t>
            </a:r>
            <a:br>
              <a:rPr lang="en-US" sz="24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Cases of teacher design thinking in rural schools in Bhutan and Papua New Guinea</a:t>
            </a:r>
            <a:b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</a:t>
            </a: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endum Gyabak, Bhutan and PNG</a:t>
            </a:r>
            <a:endParaRPr lang="en-US" sz="5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3E696-4834-47BB-96D6-B7E6ACBE0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46" y="2499359"/>
            <a:ext cx="3892644" cy="4358641"/>
          </a:xfrm>
          <a:prstGeom prst="rect">
            <a:avLst/>
          </a:prstGeom>
        </p:spPr>
      </p:pic>
      <p:pic>
        <p:nvPicPr>
          <p:cNvPr id="6" name="image4.jpg">
            <a:extLst>
              <a:ext uri="{FF2B5EF4-FFF2-40B4-BE49-F238E27FC236}">
                <a16:creationId xmlns:a16="http://schemas.microsoft.com/office/drawing/2014/main" id="{EB5C9366-5755-4DD4-B038-50A8AB2C85A6}"/>
              </a:ext>
            </a:extLst>
          </p:cNvPr>
          <p:cNvPicPr/>
          <p:nvPr/>
        </p:nvPicPr>
        <p:blipFill>
          <a:blip r:embed="rId3"/>
          <a:srcRect l="9182" r="9191"/>
          <a:stretch>
            <a:fillRect/>
          </a:stretch>
        </p:blipFill>
        <p:spPr>
          <a:xfrm>
            <a:off x="5266945" y="2499360"/>
            <a:ext cx="5522976" cy="43586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95261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368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Story Behind Jacky’s Cell Phone: </a:t>
            </a:r>
            <a:b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Bring the Invisible Forward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Natalia Ramirez Casalvolone, Costa Rica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DAFF7-2096-4D5A-94F6-9FF57E7BF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7" y="2144423"/>
            <a:ext cx="3535183" cy="47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34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36" y="780289"/>
            <a:ext cx="10549128" cy="1641920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story of keeping education wheels turning: </a:t>
            </a:r>
            <a:br>
              <a:rPr lang="en-US" sz="31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 and collaboration when Teaching in a post-war context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Simon Pierre Munyaneza, Rwanda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C06FF-0F5D-4975-80B4-588073CE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57" y="2670048"/>
            <a:ext cx="5583936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94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1000194"/>
            <a:ext cx="10515600" cy="1325563"/>
          </a:xfrm>
        </p:spPr>
        <p:txBody>
          <a:bodyPr>
            <a:normAutofit fontScale="90000"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Augmenting curriculum in a war-torn country:</a:t>
            </a:r>
            <a:r>
              <a:rPr lang="en-US" sz="2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Augmented reality online teaching</a:t>
            </a:r>
            <a:b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Ebrahim Bamanger, Yemen</a:t>
            </a:r>
            <a:endParaRPr lang="en-US" sz="6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D8BC-5EFF-4558-8BF0-D7358667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84" y="2825496"/>
            <a:ext cx="268833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50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6570-3D27-E74B-B2C7-B4021E52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6337" cy="265480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Augmenting Curriculum in a War-Torn Country: Augmented Reality in Online Teaching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Ebrahim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Bamanger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EFEC-EC94-C44F-88DB-0AA1221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8040757" cy="35814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a free AR application, students can easily download it into their cell phones and follow the developed curriculum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Zoom for teacher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can bridge the education gap.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" name="Picture 4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858A4BB0-995E-3F4E-870F-A2ED2399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297" y="3429000"/>
            <a:ext cx="2113006" cy="31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94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853"/>
            <a:ext cx="10515600" cy="1325563"/>
          </a:xfrm>
        </p:spPr>
        <p:txBody>
          <a:bodyPr>
            <a:normAutofit/>
          </a:bodyPr>
          <a:lstStyle/>
          <a:p>
            <a:pPr marL="342900" marR="0" lvl="0" indent="-34290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Making Impact</a:t>
            </a:r>
            <a:b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 and Curtis J. Bonk, USA</a:t>
            </a:r>
            <a:endParaRPr lang="en-US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text, red, vending machine&#10;&#10;Description automatically generated">
            <a:extLst>
              <a:ext uri="{FF2B5EF4-FFF2-40B4-BE49-F238E27FC236}">
                <a16:creationId xmlns:a16="http://schemas.microsoft.com/office/drawing/2014/main" id="{C70B3F8F-C0BD-458F-87AD-56A999A40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2" y="2082246"/>
            <a:ext cx="6367670" cy="4775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8FC97-6799-4782-9000-D79D137DA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6" y="2085244"/>
            <a:ext cx="3742002" cy="47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Intentions for the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1118615" y="1690688"/>
            <a:ext cx="9464041" cy="393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book chapters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inspire others to action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from the preservice teacher in his first education class or the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first-year induction teachers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struggling with the countless unanticipated demands to the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mid-career educators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wondering what to do with the rest of their lives or those wanting to make an impact when nearing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end of their professional careers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33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6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Making Impact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1402080" y="1690688"/>
            <a:ext cx="7010400" cy="4330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Pondering Questions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Responding to Challenges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Lasting Impact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64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9CCECE-58EA-459F-BC77-551EA44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237"/>
            <a:ext cx="10515600" cy="1325563"/>
          </a:xfrm>
        </p:spPr>
        <p:txBody>
          <a:bodyPr>
            <a:normAutofit/>
          </a:bodyPr>
          <a:lstStyle/>
          <a:p>
            <a:pPr marL="45720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Afterword: The Power of Planning</a:t>
            </a:r>
            <a:b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Anastasia Morrone, USA</a:t>
            </a:r>
            <a:endParaRPr lang="en-US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picture containing person, suit&#10;&#10;Description automatically generated">
            <a:extLst>
              <a:ext uri="{FF2B5EF4-FFF2-40B4-BE49-F238E27FC236}">
                <a16:creationId xmlns:a16="http://schemas.microsoft.com/office/drawing/2014/main" id="{7103F8F4-EB2A-48FC-96FD-4D901F432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88" y="2103917"/>
            <a:ext cx="7131847" cy="47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89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57200"/>
            <a:ext cx="8539214" cy="2468880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this an Evolution or Revolution?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Image result for evolution or revolution">
            <a:extLst>
              <a:ext uri="{FF2B5EF4-FFF2-40B4-BE49-F238E27FC236}">
                <a16:creationId xmlns:a16="http://schemas.microsoft.com/office/drawing/2014/main" id="{63CE8269-00D3-4D45-93E4-EC4C0F08F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71675" y="1462088"/>
            <a:ext cx="82486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80D36-FEA1-4385-A230-2759AFC80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84" y="2763709"/>
            <a:ext cx="8573729" cy="4094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E1D1D-B3AB-4CE5-8E66-4510E047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84" y="2753223"/>
            <a:ext cx="1503029" cy="90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DB128-EF3C-470B-8969-D1618D1F5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92" y="6232904"/>
            <a:ext cx="1172281" cy="635962"/>
          </a:xfrm>
          <a:prstGeom prst="rect">
            <a:avLst/>
          </a:prstGeom>
        </p:spPr>
      </p:pic>
      <p:pic>
        <p:nvPicPr>
          <p:cNvPr id="9" name="Picture 2" descr="Are We Living In An eLearning Revolution?">
            <a:extLst>
              <a:ext uri="{FF2B5EF4-FFF2-40B4-BE49-F238E27FC236}">
                <a16:creationId xmlns:a16="http://schemas.microsoft.com/office/drawing/2014/main" id="{BCB5A991-C97D-4B16-A2D7-9FB6BA176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4956" r="11208" b="10828"/>
          <a:stretch/>
        </p:blipFill>
        <p:spPr bwMode="auto">
          <a:xfrm>
            <a:off x="10635842" y="5389941"/>
            <a:ext cx="1384808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86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itle 1">
            <a:extLst>
              <a:ext uri="{FF2B5EF4-FFF2-40B4-BE49-F238E27FC236}">
                <a16:creationId xmlns:a16="http://schemas.microsoft.com/office/drawing/2014/main" id="{F30FDC0C-C2FD-4633-952F-034162D49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509588"/>
            <a:ext cx="8229600" cy="2438400"/>
          </a:xfrm>
        </p:spPr>
        <p:txBody>
          <a:bodyPr/>
          <a:lstStyle/>
          <a:p>
            <a:r>
              <a:rPr lang="en-US" altLang="en-US" sz="34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Chat Window Sharing: </a:t>
            </a:r>
            <a:br>
              <a:rPr lang="en-US" altLang="en-US" sz="34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4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Three Words from this Session…?</a:t>
            </a:r>
            <a:br>
              <a:rPr lang="en-US" altLang="en-US" sz="34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4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e.g., “I am happy!” and…</a:t>
            </a:r>
            <a:br>
              <a:rPr lang="en-US" altLang="en-US" sz="34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4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“minions are happy!”</a:t>
            </a:r>
          </a:p>
        </p:txBody>
      </p:sp>
      <p:pic>
        <p:nvPicPr>
          <p:cNvPr id="411651" name="Picture 4">
            <a:extLst>
              <a:ext uri="{FF2B5EF4-FFF2-40B4-BE49-F238E27FC236}">
                <a16:creationId xmlns:a16="http://schemas.microsoft.com/office/drawing/2014/main" id="{C649EA23-50B8-4C63-8857-C7A76F58C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155951"/>
            <a:ext cx="66294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2" name="Picture 19" descr="4946234">
            <a:extLst>
              <a:ext uri="{FF2B5EF4-FFF2-40B4-BE49-F238E27FC236}">
                <a16:creationId xmlns:a16="http://schemas.microsoft.com/office/drawing/2014/main" id="{54F0B82A-4F54-4FBC-857D-9ED65B68FF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1828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3" name="Picture 6" descr="4950546">
            <a:extLst>
              <a:ext uri="{FF2B5EF4-FFF2-40B4-BE49-F238E27FC236}">
                <a16:creationId xmlns:a16="http://schemas.microsoft.com/office/drawing/2014/main" id="{816D378E-C007-41D8-9870-2AAF87622F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00" y="29479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6A74-ADE7-4CD9-B7A5-5FEC422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Transformative Teaching Around the World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37445-C49B-4504-82FD-FC5211E2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960"/>
            <a:ext cx="3432481" cy="527704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91F6AB-E670-495F-A74B-C516D6190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56" y="1536192"/>
            <a:ext cx="7095744" cy="532180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DA6AE3-9FAF-4617-8BEB-A98FA2232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1444752"/>
            <a:ext cx="7181088" cy="5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6A74-ADE7-4CD9-B7A5-5FEC422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Transformative Teaching Around the World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37445-C49B-4504-82FD-FC5211E2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960"/>
            <a:ext cx="3432481" cy="527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CFC2C-A71C-4172-B162-4665415FA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08" y="1591056"/>
            <a:ext cx="7022592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4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6A74-ADE7-4CD9-B7A5-5FEC422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Transformative Teaching Around the World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37445-C49B-4504-82FD-FC5211E2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960"/>
            <a:ext cx="3432481" cy="52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7C53-6E77-41C9-A844-FC2EFDE27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2" y="1494568"/>
            <a:ext cx="7266432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8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6A74-ADE7-4CD9-B7A5-5FEC422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359487F-3FAE-4C4B-9396-3C2843713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8597" y="2203252"/>
            <a:ext cx="4490656" cy="3367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6A7370-1321-496C-9977-A7CE2049B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6" y="1690688"/>
            <a:ext cx="5857493" cy="439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A37445-C49B-4504-82FD-FC5211E26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90688"/>
            <a:ext cx="2746505" cy="42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17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6A74-ADE7-4CD9-B7A5-5FEC4228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08F41-5285-467A-B8D1-88DDC30F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862" y="1825625"/>
            <a:ext cx="8703769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Bonk: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cjbonk@Indiana.edu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Zhu: </a:t>
            </a:r>
            <a:r>
              <a:rPr lang="en-US" sz="3600" b="1" u="sng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meinazhuiu@gmail.com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http://www.trainingshare.com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(go to “Archived Talks)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book:  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http://tec-variety.com/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37445-C49B-4504-82FD-FC5211E26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690688"/>
            <a:ext cx="2746505" cy="42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Goals of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1109472" y="1690688"/>
            <a:ext cx="10244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the reader appreciate the</a:t>
            </a:r>
            <a:r>
              <a:rPr lang="x-non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 of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ways to impact learning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21</a:t>
            </a:r>
            <a:r>
              <a:rPr lang="en-US" sz="28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century;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the ways an educational idea might be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implemented in different regions or countries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world;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grasp of the local and global impact of new ideas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methods, and approaches in education;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 pressing issues and controversies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there presently is passionate debate;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6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Goals of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935734" y="1846667"/>
            <a:ext cx="10634473" cy="464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 startAt="5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Gain insights into ways teachers are adopting and transforming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various instructional strategies and ideas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their local context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Appreciate teacher and student inspiration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regards to the implementation of innovative instructional ideas;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Grasp how teachers proactively react to challenging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issues and problems;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Emotionally connect to the stories, experiences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pilot testing situations, etc., of educators attempting a creative or novel approach to instruction;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various educational reform efforts. 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3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288-1D8C-B942-BB6E-132F8AC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audience for the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60FF-B7D8-D04D-B68B-4D62CF07AD16}"/>
              </a:ext>
            </a:extLst>
          </p:cNvPr>
          <p:cNvSpPr txBox="1"/>
          <p:nvPr/>
        </p:nvSpPr>
        <p:spPr>
          <a:xfrm>
            <a:off x="838200" y="1690688"/>
            <a:ext cx="94885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book will be of value to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preservice teachers as well as newly minted in-service teachers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who are searching for inspiration, ideas, and innovative pedagogy.</a:t>
            </a:r>
          </a:p>
          <a:p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effect, the audience could be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who stumbles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upon the book and opens it.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Deans of teacher education or colleges of education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might use the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at faculty retreats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Educators might also use the book in special topic courses and seminars.</a:t>
            </a:r>
          </a:p>
          <a:p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also hopeful that this book appeals to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education administrators struggling with how to inspire innovative educational models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higher standards of achievement. </a:t>
            </a:r>
          </a:p>
        </p:txBody>
      </p:sp>
    </p:spTree>
    <p:extLst>
      <p:ext uri="{BB962C8B-B14F-4D97-AF65-F5344CB8AC3E}">
        <p14:creationId xmlns:p14="http://schemas.microsoft.com/office/powerpoint/2010/main" val="1306960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6433</TotalTime>
  <Words>1678</Words>
  <Application>Microsoft Office PowerPoint</Application>
  <PresentationFormat>Widescreen</PresentationFormat>
  <Paragraphs>118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Calibri Light</vt:lpstr>
      <vt:lpstr>Tahoma</vt:lpstr>
      <vt:lpstr>Office Theme</vt:lpstr>
      <vt:lpstr>9_Office Theme</vt:lpstr>
      <vt:lpstr>6_Default Design</vt:lpstr>
      <vt:lpstr>17_Default Design</vt:lpstr>
      <vt:lpstr>PowerPoint Presentation</vt:lpstr>
      <vt:lpstr>Transformative Teaching Around the World:  Stories of Cultural Impact, Technology Integration, and Innovative Pedagogy Curtis J. Bonk and Meina Zhu, USA</vt:lpstr>
      <vt:lpstr>Transformative Teaching Around the World:  Stories of Cultural Impact, Technology Integration, and Innovative Pedagogy 2017 Fulbright Scholars</vt:lpstr>
      <vt:lpstr>Foreword: The Power of Story Gerardo Gonzalez, USA</vt:lpstr>
      <vt:lpstr>Preface: Before Making Impact Curtis J. Bonk and Meina Zhu, USA</vt:lpstr>
      <vt:lpstr>Intentions for the Book</vt:lpstr>
      <vt:lpstr>Goals of Book</vt:lpstr>
      <vt:lpstr>Goals of Book</vt:lpstr>
      <vt:lpstr>The audience for the book</vt:lpstr>
      <vt:lpstr>Preface: Before Making Impact</vt:lpstr>
      <vt:lpstr>Time for Making Impact </vt:lpstr>
      <vt:lpstr>Section #1: Personal Transformations</vt:lpstr>
      <vt:lpstr>Professional Growth and Cross-Cultural Exchange:  A Glimpse into a Fulbright Program’s Life-Long Impact on Global Educators Jacob Butler, USA</vt:lpstr>
      <vt:lpstr>Education found me; energy kept me:  Thoughts on power, sharing, and service Alba Rosario Marrón Canseco, Mexico</vt:lpstr>
      <vt:lpstr>The World of Endless Possibilities- The Educator in Me Keitumetse Thobani, Botswana</vt:lpstr>
      <vt:lpstr>Questions that Matter – An Epistle to the Learner Pratiksha Chopra, India</vt:lpstr>
      <vt:lpstr>Sun on the Snow: Ad Meliora - Toward Better Things Remya Parameswar Iyer, India</vt:lpstr>
      <vt:lpstr>Section #2. Innovative Education</vt:lpstr>
      <vt:lpstr>“You can't use up creativity:  The more you use, the more you have”: The story of Chris Gadbury Shengnan (Penny) Ma, Thailand, HK, and China</vt:lpstr>
      <vt:lpstr>“You Can’t Use Up Creativity—The More You Use, the More You Have”: The Story of Chris Gadbury  Shengnan (Penny) Ma </vt:lpstr>
      <vt:lpstr>Community health and environment:  A learning project from India  Narayani Singh, India</vt:lpstr>
      <vt:lpstr>Metacognitive experiences on an urban concept farm:  Local, project-based learning in science and sustainable agriculture Simon McMillan, New Zealand</vt:lpstr>
      <vt:lpstr>Empowering teachers to become transformational leaders through reflective conversations:  A school-based inquiry and a professional development project Mohana Ratnam, Singapore</vt:lpstr>
      <vt:lpstr>“Poipoia te kakano kia puawai” (Nuture the seed and it will blossom):  Affective spaces in education-- prison, and beyond Lynnette Brice, New Zealand</vt:lpstr>
      <vt:lpstr>Section #3. Teaching with Technology</vt:lpstr>
      <vt:lpstr>Fostering student motivation and engagement through the Relevant, Appealing and Personal (RAP) pedagogical guideline: Tech stories from Singapore Muhammad Nazir Amir, Singapore</vt:lpstr>
      <vt:lpstr>Sparking inspiration through motivation and technology integration Yassine Abdellaoui, Morocco</vt:lpstr>
      <vt:lpstr>Interactive writing instruction in Zoom Yan/Shyvia (Elaine) Zhang, China</vt:lpstr>
      <vt:lpstr>Interactive Writing Instruction in Zoom   Yan Zhang </vt:lpstr>
      <vt:lpstr>Interactive Writing Instruction in Zoom   Yan Zhang </vt:lpstr>
      <vt:lpstr>It's all about the experience:  Technology enhanced designs to generate value Maria Solomou, Cyprus</vt:lpstr>
      <vt:lpstr>Section #4: Pandemic Practices </vt:lpstr>
      <vt:lpstr>Chicken or Egg? Achieving the right balance between technology and pedagogy in online learning Edwin Chew, Singapore</vt:lpstr>
      <vt:lpstr>Actively engaging students in India during COVID-19:  A former Fulbrighter finds hope Rathnakaran Kozhukkunnon Othayoth, India </vt:lpstr>
      <vt:lpstr>Online Education in a Korean Elementary School During COVID-19:  Focusing on My Experience using Blended Learning Jeong-Ae Lee, Korea</vt:lpstr>
      <vt:lpstr>Section #5: English Education and Collaboration</vt:lpstr>
      <vt:lpstr>English education enabled by technology:  Story from an Online Teacher for an Under-Sourced Village School in China Chaoran Wang, China</vt:lpstr>
      <vt:lpstr>June 18, 2021 Learning is More Synchronous I am writing to send a screenshot of the synchronous hybrid English class for rural Chinese students. I also have a short video clip (though not in high quality), if you are interested.  </vt:lpstr>
      <vt:lpstr>Highlighting collaborative learning in language classroom:  A story from Thailand Apapan Sailabada, Thailand</vt:lpstr>
      <vt:lpstr>Live classes of lives:  English reading to ponder life, social phenomena, the fate of the world Xiaoxiu (Anne) Wang, China</vt:lpstr>
      <vt:lpstr>Live Classes of Lives: English Reading to Ponder Life, Social Phenomena, and the Fate of the World   Xiaoxiu (Anne) Wang </vt:lpstr>
      <vt:lpstr>Transformative Learning?  Yes, Possibly in a Flipped Classroom Hyun-Ju Kim, Korea</vt:lpstr>
      <vt:lpstr>Section #6: Active Learning Strategies</vt:lpstr>
      <vt:lpstr>Why weren’t we taught like this?: Introducing Creative Strategies to Indian Teachers Marina Basu, India</vt:lpstr>
      <vt:lpstr>Hooking students into science with engaging activities Sutapa Mukund, New Zealand</vt:lpstr>
      <vt:lpstr>Pedagogical innovations from Finland:  Using positive phenomena for powerful learning Tarja Mykrä, Finland</vt:lpstr>
      <vt:lpstr>December 2, 2021 Learning is More Immediate… Science in the News New dinosaur species from Chile had a unique slashing tail, scientists say NBC News, Science News https://www.nbcnews.com/science/science-news/new-dinosaur-species-chile-unique-slashing-tail-scientists-say-rcna7447 </vt:lpstr>
      <vt:lpstr>Section #7: Global Education</vt:lpstr>
      <vt:lpstr>Distant Horizon, Close Friendship:  Learning through Cross-Cultural Projects and Exchanges Sandy Tsai</vt:lpstr>
      <vt:lpstr>Learning through student exchange projects Taru Pohtola, Finland </vt:lpstr>
      <vt:lpstr>From Moment to Momentum:  Technology Expanded Classrooms from Mexico to France and Back Diana Gabriela Zamudio Troncoso, Mexico</vt:lpstr>
      <vt:lpstr>Section #8: Overcoming Challenges</vt:lpstr>
      <vt:lpstr>Cancer, Covid-19, and the Cultural Impact of Technology in the Classroom Rhuperdia Crowe-Clay, USA</vt:lpstr>
      <vt:lpstr>Equitable learning in inequitable classrooms:  Cases of teacher design thinking in rural schools in Bhutan and Papua New Guinea Khendum Gyabak, Bhutan and PNG</vt:lpstr>
      <vt:lpstr>The Story Behind Jacky’s Cell Phone:  Bring the Invisible Forward Natalia Ramirez Casalvolone, Costa Rica</vt:lpstr>
      <vt:lpstr>The story of keeping education wheels turning:  Motivation and collaboration when Teaching in a post-war context Simon Pierre Munyaneza, Rwanda</vt:lpstr>
      <vt:lpstr>Augmenting curriculum in a war-torn country: Augmented reality online teaching Ebrahim Bamanger, Yemen</vt:lpstr>
      <vt:lpstr>Augmenting Curriculum in a War-Torn Country: Augmented Reality in Online Teaching   Ebrahim Bamanger  </vt:lpstr>
      <vt:lpstr>After Making Impact Meina Zhu and Curtis J. Bonk, USA</vt:lpstr>
      <vt:lpstr>After Making Impact</vt:lpstr>
      <vt:lpstr>Afterword: The Power of Planning Anastasia Morrone, USA</vt:lpstr>
      <vt:lpstr>Is this an Evolution or Revolution? </vt:lpstr>
      <vt:lpstr>Chat Window Sharing:  Three Words from this Session…? e.g., “I am happy!” and… “minions are happy!”</vt:lpstr>
      <vt:lpstr>Transformative Teaching Around the World</vt:lpstr>
      <vt:lpstr>Transformative Teaching Around the World</vt:lpstr>
      <vt:lpstr>Transformative Teaching Around the World</vt:lpstr>
      <vt:lpstr>Any Questions or Comments?</vt:lpstr>
      <vt:lpstr>Any Questions or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Transformative Teaching Around the World:  Stories of Cultural Impact, Technology Integration, and Innovative Pedagogy Curtis J. Bonk and Meina Zhu, USA</dc:title>
  <dc:creator>Bonk, Curtis Jay</dc:creator>
  <cp:lastModifiedBy>Bonk, Curtis Jay</cp:lastModifiedBy>
  <cp:revision>34</cp:revision>
  <dcterms:created xsi:type="dcterms:W3CDTF">2021-10-30T06:37:43Z</dcterms:created>
  <dcterms:modified xsi:type="dcterms:W3CDTF">2022-04-08T21:01:24Z</dcterms:modified>
</cp:coreProperties>
</file>