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2" r:id="rId1"/>
    <p:sldMasterId id="2147485739" r:id="rId2"/>
    <p:sldMasterId id="2147485748" r:id="rId3"/>
    <p:sldMasterId id="2147492749" r:id="rId4"/>
    <p:sldMasterId id="2147498950" r:id="rId5"/>
    <p:sldMasterId id="2147501237" r:id="rId6"/>
    <p:sldMasterId id="2147501767" r:id="rId7"/>
    <p:sldMasterId id="2147501783" r:id="rId8"/>
    <p:sldMasterId id="2147502057" r:id="rId9"/>
    <p:sldMasterId id="2147502545" r:id="rId10"/>
    <p:sldMasterId id="2147502646" r:id="rId11"/>
    <p:sldMasterId id="2147502673" r:id="rId12"/>
    <p:sldMasterId id="2147502741" r:id="rId13"/>
    <p:sldMasterId id="2147502771" r:id="rId14"/>
    <p:sldMasterId id="2147502801" r:id="rId15"/>
    <p:sldMasterId id="2147502875" r:id="rId16"/>
  </p:sldMasterIdLst>
  <p:notesMasterIdLst>
    <p:notesMasterId r:id="rId50"/>
  </p:notesMasterIdLst>
  <p:handoutMasterIdLst>
    <p:handoutMasterId r:id="rId51"/>
  </p:handoutMasterIdLst>
  <p:sldIdLst>
    <p:sldId id="5348" r:id="rId17"/>
    <p:sldId id="5307" r:id="rId18"/>
    <p:sldId id="5325" r:id="rId19"/>
    <p:sldId id="5286" r:id="rId20"/>
    <p:sldId id="5289" r:id="rId21"/>
    <p:sldId id="5295" r:id="rId22"/>
    <p:sldId id="5351" r:id="rId23"/>
    <p:sldId id="5350" r:id="rId24"/>
    <p:sldId id="5249" r:id="rId25"/>
    <p:sldId id="5352" r:id="rId26"/>
    <p:sldId id="5349" r:id="rId27"/>
    <p:sldId id="5250" r:id="rId28"/>
    <p:sldId id="5251" r:id="rId29"/>
    <p:sldId id="5252" r:id="rId30"/>
    <p:sldId id="5253" r:id="rId31"/>
    <p:sldId id="5353" r:id="rId32"/>
    <p:sldId id="5255" r:id="rId33"/>
    <p:sldId id="5256" r:id="rId34"/>
    <p:sldId id="5257" r:id="rId35"/>
    <p:sldId id="5357" r:id="rId36"/>
    <p:sldId id="5355" r:id="rId37"/>
    <p:sldId id="5356" r:id="rId38"/>
    <p:sldId id="5358" r:id="rId39"/>
    <p:sldId id="5259" r:id="rId40"/>
    <p:sldId id="5260" r:id="rId41"/>
    <p:sldId id="5282" r:id="rId42"/>
    <p:sldId id="5360" r:id="rId43"/>
    <p:sldId id="5362" r:id="rId44"/>
    <p:sldId id="5264" r:id="rId45"/>
    <p:sldId id="5267" r:id="rId46"/>
    <p:sldId id="5283" r:id="rId47"/>
    <p:sldId id="5271" r:id="rId48"/>
    <p:sldId id="5285" r:id="rId49"/>
  </p:sldIdLst>
  <p:sldSz cx="9144000" cy="6858000" type="screen4x3"/>
  <p:notesSz cx="7077075" cy="9363075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CC"/>
    <a:srgbClr val="FF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 autoAdjust="0"/>
    <p:restoredTop sz="96416" autoAdjust="0"/>
  </p:normalViewPr>
  <p:slideViewPr>
    <p:cSldViewPr>
      <p:cViewPr varScale="1">
        <p:scale>
          <a:sx n="101" d="100"/>
          <a:sy n="101" d="100"/>
        </p:scale>
        <p:origin x="135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21659B-CD2C-4063-85FF-78DF1BB23BC3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9E0A8F-1D4F-4F2C-ACBE-BDC468699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47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3263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46588"/>
            <a:ext cx="56610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31D097-DA93-407D-9EA6-D12AF9A46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8358A6-0651-4242-AFDB-B7DF6F1988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027EF-D115-44B0-B875-E78084CFC8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502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2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73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005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068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63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301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947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02" y="4595813"/>
            <a:ext cx="561524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02" y="3187700"/>
            <a:ext cx="8624454" cy="88836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1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81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1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DC173-EAD9-4DBC-BB6A-EC2F1D75E8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974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727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046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34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70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109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66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37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7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97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6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6E7C0A-6AE4-481D-B9D6-E8490AE7E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347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805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28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4D2A17-E0B9-45B3-99B2-1AE1A064DBD4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EB464C0-5D7E-4ACE-B6EA-FC47EBBD7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88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22B283-6E93-4D02-821F-3574B265C568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37CB3D7-3B99-45B8-A528-1EC5DA13C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36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98B020-0672-4171-B62D-4245B2E98145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E8A234E-7531-41E0-9546-AF7725AB2C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55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3238B6-4A0C-46E2-89BF-07DDAB43A397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B065071-3E77-48D3-99A2-9862774F4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724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880110-66B9-4BAD-824B-19B3DD3CCB3D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85FF1FE-2311-4384-98C5-F9E369071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25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99BB14-0BFD-444A-9936-1289662EA471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211CEB2-296F-46AA-8CD1-A59508563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23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21125D-67D1-448C-9083-8FB995DB6A78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EA244E-BDA3-4008-B7CA-9A4F6007AA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266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CB601-E009-4030-BFD5-C5C88B829293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0E4F57-79A6-421E-ABDC-29339CFED1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9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95EE2-3E0E-43E6-8428-FB2FBB347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13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B17E86-59F9-4C9F-8D51-B82DCA70669D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D2700A6-4090-4FB7-9715-C77349E4D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49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06B7DA-3842-4AC2-AA29-586C5FBED1A6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E77EFA1-3B9F-46CA-A93D-E2E7D259B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303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37B518-C578-4274-AA9D-2BF2D9814509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7E5C874-CF59-4BC5-A30B-E1CCE89B8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64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93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30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4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63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816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534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6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2DCB9-4560-4F5F-938B-77888B091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835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31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646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219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900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30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359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E1767-17E2-4706-8CA7-4916AE884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48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0280-E179-4369-8C7B-100B14097D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973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14AAB-16CD-45C6-BFB6-59D43A580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F533CBB-AE06-4C00-97D9-4FBB8F963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75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415FC-7FD8-4F5E-8455-7ABBEDF9CB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83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FE619-3742-48ED-A503-8D1CC0C784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15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E9C00-E31E-4AA6-AD3A-C4BB1AE24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518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79001-DFAD-4A0F-AA64-EA31276E4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464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77B0-A044-4EA1-8317-ACD7624BE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437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4EC6A-9424-4C62-828E-0FA625F5F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648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B49E-A32B-4352-9196-74B3BF18F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322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076C5-B9F7-4802-8C22-00E3A6E4B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752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F983-547F-4C1A-B1BC-BA561FC34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14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6AC56-0087-44AB-BB28-3013DD28D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4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618055F-F271-4A0D-BBF6-0A3A6A2EC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38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9F39F-FD2C-44EA-A839-153388FB7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534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942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96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56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17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62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28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73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2B7E039-DB56-4E07-BE1D-8CF8D596D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89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25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364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59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11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414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992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4FC3-C362-494D-907F-93EA7C5CA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591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7F7D2-8696-4121-91E9-DD2119856C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97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CAFF8-231A-4A10-9A64-EE6A3333A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24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3121-B548-4403-A6E5-7E4F4ED32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75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EE495FB-8EEE-41C6-A5A4-C698ABB094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007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CE4-0765-4711-B526-D01B9269D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071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495E-3361-4288-B5FB-5F1A45409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223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6363-1D30-4214-B197-15D68C414A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654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240E2-1516-42C1-BAFD-C16AA1B25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540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8C2-660E-4D7A-80D5-C5B9F98A5C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286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F379-1AEE-4230-BABE-0BC659B66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892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D2B7-4626-421E-8C4A-256FDF85B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940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73618-37E6-4689-940C-0CB98074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205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BFBC-71A0-4960-B87D-B6E86D9B1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14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33CCD6F-2DE7-4510-82FB-5C6E7A724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02417-4D99-430E-9BEE-B2D53249A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62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089DEEF-CA15-4B6F-988D-3CB9A0210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2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2ED3CDC-F4FB-484E-8E55-9FA686F7A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3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9208E4E-8563-4114-A313-998A46488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D0D41E3A-1D91-444F-A5CC-9D0A618B6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F20FA4D-4955-471E-8D41-9EDF4DA5E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1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B940C60-51E2-4A52-ADC9-E96A25CA2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5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01860E3-8A58-4564-A405-C354EF5AB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1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3CC564F-A923-47CA-B085-B94E4899C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5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8F62AF-93E5-4530-8132-2C384129EE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3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8175EB6-B169-4961-A43A-3EC81CA96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CAF50-E223-4554-9AF4-131726AA87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8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93B95F8-94A6-4857-8D86-2AE37F4F7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06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98CF96-2CE9-4CDF-ACB7-44603C231410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AD12A3D-ECF8-47D9-8889-611469F83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83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37A1F5-464E-46A5-9F4C-599FD657DCFE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A025F9-9892-4FB4-80FA-7C377C42B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8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979E004-BF9C-4CF8-A354-5CA1CEB31BF3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179428-2CF3-4D4D-BCBD-6B94B6501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25FD4-DFD7-42EE-96A9-223E7AACACA4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6C87978-D0B2-4F93-9DA7-1905E1ECE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0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CCC26-985A-4846-B5CF-C101AD8CB003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881657C-4BA3-43CD-8643-2617F95C7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2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2ABCA-43A5-4613-8ED8-F09747EB17E8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986DF9-EBC3-493B-A38E-E79930799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77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C8D6FF-FD9C-4831-9E46-2B341FAC6A07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5B1EE5-7ADC-4B47-9A2A-06004C2ED1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4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48125D-F454-4EA5-9E90-44DAE457A6EE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42E2D7-9FE9-4350-9EEA-1C224B584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5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1F515F-5574-4A9E-9B35-BD35B8EE83B4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D99F80-D130-4A58-BCF8-8C393EFB8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AABE2-C333-4536-8DC5-D4F204373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2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957D82-E440-415F-9959-2C113FACE182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0655D5B-655C-4659-9861-9F4FD9E7B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6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CE43C5-3D36-4634-B0C2-494D2B84749F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FC7BBAF-6514-458B-B3AD-C9826A1C1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6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B03D3-ED65-4DF3-A7B0-A15BDB0AD8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38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7D2B1-0ED8-411A-86E7-6895B782AB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82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FD4BC-D595-4E8B-8AFC-1306B2F8C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4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4FA44-19E7-4573-A0D0-A2B82AE86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37D44-B2D1-4EA7-A403-96D337A324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16676-0304-4569-BC77-287DD0DBA6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9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C551E-1EC4-4A91-BE90-A0E491F717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2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90517-E04C-4BC9-A0F6-CF0583BB1F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9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DA74F-FB48-460A-8FCB-E0C638FE2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9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4B422-5CC9-498D-A291-7B43DCC88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90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E028C-0F57-4A78-B57C-C49EA0D965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5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AF5DA-E276-4464-960F-88702B39D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9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90C2C-0A3B-4338-989D-7B9020300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2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C6C83-059F-4B5F-8E55-A268612F9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8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C127-3CD8-43D3-A47B-AB153FE45D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78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A5787-9FAF-47FF-B201-1E0B357D9A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94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31726-6E1E-4E80-ABC5-A38455F355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21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B73E9-9E22-4F2F-9B82-1516CA5C9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55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D8BDA-C64C-48CD-A034-CE1D82E727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9841-412B-4B73-A801-B2613C640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74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846A9-5052-4314-95DB-60856050E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8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7C23F-13DA-4808-A1A1-54DF901284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7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3831E-161C-455F-8252-74EF3ACD80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91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8CF81-3702-426E-9C98-032595513B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49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C0E40-966C-48A3-996F-868EE379FA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826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0A4AE-5384-4D11-97F0-D4A910D907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38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709E5-5FC7-4FD8-8E02-FC6807A05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96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9F92-6AD5-427A-831B-E66C89636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16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E9A97-3771-4402-96DB-4D657BD022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192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2D0DB-395E-4840-9802-E6F2EBFD5B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3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83E65-2D54-4231-9F83-8E4B3C914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94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99FFF2-D328-4A32-AFD8-88D4B62D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7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6E338D8-785E-4201-869D-440CBE325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072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19E9E8-2298-4CE9-AF77-4D0208045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33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9484B7-DB4A-4798-95F3-09B49DF58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05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5BED5B-AAD5-4AB6-8D0E-A9355AF69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78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64BCA7-934E-46BD-BC62-CA0C5AB0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9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CC6D40-2231-4E28-A608-8A68996DA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39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BFDE47-D2FE-40FA-B8C5-B7C5FA525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763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57E272-016A-4C33-B5B1-0729056D2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931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239F0A-ADAE-4819-A76C-B2EA5CB38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353B2-C044-49F3-ABD5-F24DE80CD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454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BDC4FD-9BA8-4714-8203-71BEA7E12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358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8A2C86-0205-4C4A-A683-57E0BE980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47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DABFE2-4232-40E0-8A99-B9E510427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34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95E193-9FD5-46B4-BA0A-C59EF108A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83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9FCBE6-4C05-40FE-819E-B15107EE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03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57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92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8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7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9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B591-97EF-466B-B2F2-D38F5184E2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5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317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468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98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696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971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38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74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024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943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0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8C4900CE-E101-45FC-98EE-097A8376C8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7" r:id="rId1"/>
    <p:sldLayoutId id="2147497481" r:id="rId2"/>
    <p:sldLayoutId id="2147497482" r:id="rId3"/>
    <p:sldLayoutId id="2147497483" r:id="rId4"/>
    <p:sldLayoutId id="2147497484" r:id="rId5"/>
    <p:sldLayoutId id="2147497485" r:id="rId6"/>
    <p:sldLayoutId id="2147497486" r:id="rId7"/>
    <p:sldLayoutId id="2147497487" r:id="rId8"/>
    <p:sldLayoutId id="2147497488" r:id="rId9"/>
    <p:sldLayoutId id="2147497489" r:id="rId10"/>
    <p:sldLayoutId id="2147497490" r:id="rId11"/>
    <p:sldLayoutId id="2147497491" r:id="rId12"/>
    <p:sldLayoutId id="2147497492" r:id="rId13"/>
    <p:sldLayoutId id="214749749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4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46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647" r:id="rId1"/>
    <p:sldLayoutId id="2147502648" r:id="rId2"/>
    <p:sldLayoutId id="2147502649" r:id="rId3"/>
    <p:sldLayoutId id="2147502650" r:id="rId4"/>
    <p:sldLayoutId id="2147502651" r:id="rId5"/>
    <p:sldLayoutId id="2147502652" r:id="rId6"/>
    <p:sldLayoutId id="2147502653" r:id="rId7"/>
    <p:sldLayoutId id="2147502654" r:id="rId8"/>
    <p:sldLayoutId id="2147502655" r:id="rId9"/>
    <p:sldLayoutId id="2147502656" r:id="rId10"/>
    <p:sldLayoutId id="2147502657" r:id="rId11"/>
    <p:sldLayoutId id="2147502658" r:id="rId12"/>
    <p:sldLayoutId id="2147502659" r:id="rId13"/>
    <p:sldLayoutId id="214750266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566CA2-AD75-4DD6-AB9D-3ED8292B680F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99532E-5BB8-42EA-AE74-30440AD14F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5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674" r:id="rId1"/>
    <p:sldLayoutId id="2147502675" r:id="rId2"/>
    <p:sldLayoutId id="2147502676" r:id="rId3"/>
    <p:sldLayoutId id="2147502677" r:id="rId4"/>
    <p:sldLayoutId id="2147502678" r:id="rId5"/>
    <p:sldLayoutId id="2147502679" r:id="rId6"/>
    <p:sldLayoutId id="2147502680" r:id="rId7"/>
    <p:sldLayoutId id="2147502681" r:id="rId8"/>
    <p:sldLayoutId id="2147502682" r:id="rId9"/>
    <p:sldLayoutId id="2147502683" r:id="rId10"/>
    <p:sldLayoutId id="2147502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969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42" r:id="rId1"/>
    <p:sldLayoutId id="2147502743" r:id="rId2"/>
    <p:sldLayoutId id="2147502744" r:id="rId3"/>
    <p:sldLayoutId id="2147502745" r:id="rId4"/>
    <p:sldLayoutId id="2147502746" r:id="rId5"/>
    <p:sldLayoutId id="2147502747" r:id="rId6"/>
    <p:sldLayoutId id="2147502748" r:id="rId7"/>
    <p:sldLayoutId id="2147502749" r:id="rId8"/>
    <p:sldLayoutId id="2147502750" r:id="rId9"/>
    <p:sldLayoutId id="2147502751" r:id="rId10"/>
    <p:sldLayoutId id="2147502752" r:id="rId11"/>
    <p:sldLayoutId id="2147502753" r:id="rId12"/>
    <p:sldLayoutId id="2147502754" r:id="rId13"/>
    <p:sldLayoutId id="214750275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42A8411E-E8FC-4479-B685-47B19520EBA7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1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72" r:id="rId1"/>
    <p:sldLayoutId id="2147502773" r:id="rId2"/>
    <p:sldLayoutId id="2147502774" r:id="rId3"/>
    <p:sldLayoutId id="2147502775" r:id="rId4"/>
    <p:sldLayoutId id="2147502776" r:id="rId5"/>
    <p:sldLayoutId id="2147502777" r:id="rId6"/>
    <p:sldLayoutId id="2147502778" r:id="rId7"/>
    <p:sldLayoutId id="2147502779" r:id="rId8"/>
    <p:sldLayoutId id="2147502780" r:id="rId9"/>
    <p:sldLayoutId id="2147502781" r:id="rId10"/>
    <p:sldLayoutId id="2147502782" r:id="rId11"/>
    <p:sldLayoutId id="2147502783" r:id="rId12"/>
    <p:sldLayoutId id="2147502784" r:id="rId13"/>
    <p:sldLayoutId id="21475027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802" r:id="rId1"/>
    <p:sldLayoutId id="2147502803" r:id="rId2"/>
    <p:sldLayoutId id="2147502804" r:id="rId3"/>
    <p:sldLayoutId id="2147502805" r:id="rId4"/>
    <p:sldLayoutId id="2147502806" r:id="rId5"/>
    <p:sldLayoutId id="2147502807" r:id="rId6"/>
    <p:sldLayoutId id="2147502808" r:id="rId7"/>
    <p:sldLayoutId id="2147502809" r:id="rId8"/>
    <p:sldLayoutId id="2147502810" r:id="rId9"/>
    <p:sldLayoutId id="2147502811" r:id="rId10"/>
    <p:sldLayoutId id="2147502812" r:id="rId11"/>
    <p:sldLayoutId id="2147502813" r:id="rId12"/>
    <p:sldLayoutId id="2147502814" r:id="rId13"/>
    <p:sldLayoutId id="2147502815" r:id="rId14"/>
    <p:sldLayoutId id="214750281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B8A3F8B8-590C-4D75-88C1-21F0CF76BA31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1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876" r:id="rId1"/>
    <p:sldLayoutId id="2147502877" r:id="rId2"/>
    <p:sldLayoutId id="2147502878" r:id="rId3"/>
    <p:sldLayoutId id="2147502879" r:id="rId4"/>
    <p:sldLayoutId id="2147502880" r:id="rId5"/>
    <p:sldLayoutId id="2147502881" r:id="rId6"/>
    <p:sldLayoutId id="2147502882" r:id="rId7"/>
    <p:sldLayoutId id="2147502883" r:id="rId8"/>
    <p:sldLayoutId id="2147502884" r:id="rId9"/>
    <p:sldLayoutId id="2147502885" r:id="rId10"/>
    <p:sldLayoutId id="2147502886" r:id="rId11"/>
    <p:sldLayoutId id="2147502887" r:id="rId12"/>
    <p:sldLayoutId id="21475028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A4A56F0E-9A2F-4282-B729-957CFD114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099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8" r:id="rId1"/>
    <p:sldLayoutId id="2147497799" r:id="rId2"/>
    <p:sldLayoutId id="2147497800" r:id="rId3"/>
    <p:sldLayoutId id="2147497801" r:id="rId4"/>
    <p:sldLayoutId id="2147497802" r:id="rId5"/>
    <p:sldLayoutId id="2147497803" r:id="rId6"/>
    <p:sldLayoutId id="2147497804" r:id="rId7"/>
    <p:sldLayoutId id="2147497805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D10CB480-DE4F-4566-8AB9-419DCA263D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3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06" r:id="rId1"/>
    <p:sldLayoutId id="2147497807" r:id="rId2"/>
    <p:sldLayoutId id="2147497808" r:id="rId3"/>
    <p:sldLayoutId id="2147497809" r:id="rId4"/>
    <p:sldLayoutId id="2147497810" r:id="rId5"/>
    <p:sldLayoutId id="2147497811" r:id="rId6"/>
    <p:sldLayoutId id="2147497812" r:id="rId7"/>
    <p:sldLayoutId id="2147497813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4CD5107E-C921-4A5D-98E2-371A4E792720}" type="datetimeFigureOut">
              <a:rPr lang="en-US"/>
              <a:pPr>
                <a:defRPr/>
              </a:pPr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0B38BB-9DFB-469A-988D-102F5C4664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36" r:id="rId1"/>
    <p:sldLayoutId id="2147497837" r:id="rId2"/>
    <p:sldLayoutId id="2147497838" r:id="rId3"/>
    <p:sldLayoutId id="2147497839" r:id="rId4"/>
    <p:sldLayoutId id="2147497840" r:id="rId5"/>
    <p:sldLayoutId id="2147497841" r:id="rId6"/>
    <p:sldLayoutId id="2147497842" r:id="rId7"/>
    <p:sldLayoutId id="2147497843" r:id="rId8"/>
    <p:sldLayoutId id="2147497844" r:id="rId9"/>
    <p:sldLayoutId id="2147497845" r:id="rId10"/>
    <p:sldLayoutId id="2147497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2E346E22-880A-425A-95D2-0236A2BDB724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951" r:id="rId1"/>
    <p:sldLayoutId id="2147498952" r:id="rId2"/>
    <p:sldLayoutId id="2147498953" r:id="rId3"/>
    <p:sldLayoutId id="2147498954" r:id="rId4"/>
    <p:sldLayoutId id="2147498955" r:id="rId5"/>
    <p:sldLayoutId id="2147498956" r:id="rId6"/>
    <p:sldLayoutId id="2147498957" r:id="rId7"/>
    <p:sldLayoutId id="2147498958" r:id="rId8"/>
    <p:sldLayoutId id="2147498959" r:id="rId9"/>
    <p:sldLayoutId id="2147498960" r:id="rId10"/>
    <p:sldLayoutId id="2147498961" r:id="rId11"/>
    <p:sldLayoutId id="2147498962" r:id="rId12"/>
    <p:sldLayoutId id="2147498963" r:id="rId13"/>
    <p:sldLayoutId id="21474989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846F0579-3E78-4DD9-A10C-8ADF197F214E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1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238" r:id="rId1"/>
    <p:sldLayoutId id="2147501239" r:id="rId2"/>
    <p:sldLayoutId id="2147501240" r:id="rId3"/>
    <p:sldLayoutId id="2147501241" r:id="rId4"/>
    <p:sldLayoutId id="2147501242" r:id="rId5"/>
    <p:sldLayoutId id="2147501243" r:id="rId6"/>
    <p:sldLayoutId id="2147501244" r:id="rId7"/>
    <p:sldLayoutId id="2147501245" r:id="rId8"/>
    <p:sldLayoutId id="2147501246" r:id="rId9"/>
    <p:sldLayoutId id="2147501247" r:id="rId10"/>
    <p:sldLayoutId id="2147501248" r:id="rId11"/>
    <p:sldLayoutId id="2147501249" r:id="rId12"/>
    <p:sldLayoutId id="2147501250" r:id="rId13"/>
    <p:sldLayoutId id="214750125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73148D-6CEC-4029-8D28-6727A5C4D30E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68" r:id="rId1"/>
    <p:sldLayoutId id="2147501769" r:id="rId2"/>
    <p:sldLayoutId id="2147501770" r:id="rId3"/>
    <p:sldLayoutId id="2147501771" r:id="rId4"/>
    <p:sldLayoutId id="2147501772" r:id="rId5"/>
    <p:sldLayoutId id="2147501773" r:id="rId6"/>
    <p:sldLayoutId id="2147501774" r:id="rId7"/>
    <p:sldLayoutId id="2147501775" r:id="rId8"/>
    <p:sldLayoutId id="2147501776" r:id="rId9"/>
    <p:sldLayoutId id="2147501777" r:id="rId10"/>
    <p:sldLayoutId id="2147501778" r:id="rId11"/>
    <p:sldLayoutId id="2147501779" r:id="rId12"/>
    <p:sldLayoutId id="2147501780" r:id="rId13"/>
    <p:sldLayoutId id="2147501781" r:id="rId14"/>
    <p:sldLayoutId id="214750178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5/26/2015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84" r:id="rId1"/>
    <p:sldLayoutId id="2147501785" r:id="rId2"/>
    <p:sldLayoutId id="2147501786" r:id="rId3"/>
    <p:sldLayoutId id="2147501787" r:id="rId4"/>
    <p:sldLayoutId id="2147501788" r:id="rId5"/>
    <p:sldLayoutId id="2147501789" r:id="rId6"/>
    <p:sldLayoutId id="2147501790" r:id="rId7"/>
    <p:sldLayoutId id="2147501791" r:id="rId8"/>
    <p:sldLayoutId id="2147501792" r:id="rId9"/>
    <p:sldLayoutId id="2147501793" r:id="rId10"/>
    <p:sldLayoutId id="2147501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5/26/2015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58" r:id="rId1"/>
    <p:sldLayoutId id="2147502059" r:id="rId2"/>
    <p:sldLayoutId id="2147502060" r:id="rId3"/>
    <p:sldLayoutId id="2147502061" r:id="rId4"/>
    <p:sldLayoutId id="2147502062" r:id="rId5"/>
    <p:sldLayoutId id="2147502063" r:id="rId6"/>
    <p:sldLayoutId id="2147502064" r:id="rId7"/>
    <p:sldLayoutId id="2147502065" r:id="rId8"/>
    <p:sldLayoutId id="2147502066" r:id="rId9"/>
    <p:sldLayoutId id="2147502067" r:id="rId10"/>
    <p:sldLayoutId id="2147502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23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meograph.com/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chronicle.com/blogs/profhacker/live-tweeting-assignments-to-use-or-not-to-use/58949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grammarly.com/" TargetMode="Externa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bigquestionsonline.com/content/do-we-have-souls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graduatedegrees.online.njit.edu/mscs-resources/mscs-infographics/women-in-computer-science/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jpeg"/><Relationship Id="rId3" Type="http://schemas.openxmlformats.org/officeDocument/2006/relationships/hyperlink" Target="http://usatoday30.usatoday.com/tech/news/story/2011-09-22/steve-jobs-dies/50672498/1" TargetMode="External"/><Relationship Id="rId7" Type="http://schemas.openxmlformats.org/officeDocument/2006/relationships/image" Target="../media/image48.png"/><Relationship Id="rId12" Type="http://schemas.openxmlformats.org/officeDocument/2006/relationships/hyperlink" Target="http://www.wired.com/wiredenterprise/2013/03/jimmy-wales-wikipedia/mf_icon_walesb_large/" TargetMode="External"/><Relationship Id="rId2" Type="http://schemas.openxmlformats.org/officeDocument/2006/relationships/hyperlink" Target="http://www.usatoday.com/news/destinations/story/2011-08-25/Martin-Luther-King-Jr-Memorial-in-Washington-A-closer-look/50136470/1?csp=34news" TargetMode="Externa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hyperlink" Target="http://www.cnet.com/news/steve-jobs-a-timeline/" TargetMode="External"/><Relationship Id="rId9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comeandseeafrica.blogspot.com/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shellyterrell.com/2010/02/14/12-word-cloud-resources-tips-tool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spicynodes.org/index.html" TargetMode="Externa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pj_09_01.wmv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www.deadseascrolls.org.il/explore-the-archive/search#q=site_en:'Qumran,_Cave_4" TargetMode="External"/><Relationship Id="rId7" Type="http://schemas.openxmlformats.org/officeDocument/2006/relationships/image" Target="../media/image72.jpeg"/><Relationship Id="rId2" Type="http://schemas.openxmlformats.org/officeDocument/2006/relationships/hyperlink" Target="http://www.deadseascrolls.org.il/explore-the-archive" TargetMode="Externa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hyperlink" Target="http://www.deadseascrolls.org.il/hom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cnn.com/2015/03/19/africa/underwater-fossil-lemur-graveyard-madagascar/index.html" TargetMode="Externa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rezi.com/r4vkwqolkrn9/httpswebarchiveorgweb20040303191129httpwwwnetco/?utm_campaign=share&amp;utm_medium=copy" TargetMode="Externa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GV0Mg5Vmw&amp;feature=youtu.be" TargetMode="External"/><Relationship Id="rId7" Type="http://schemas.openxmlformats.org/officeDocument/2006/relationships/image" Target="../media/image81.png"/><Relationship Id="rId2" Type="http://schemas.openxmlformats.org/officeDocument/2006/relationships/hyperlink" Target="https://soundcloud.com/jeffjenkins25/ist-groove" TargetMode="Externa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://www.youtube.com/watch?v=tOL7lrGsqnw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22932"/>
            <a:ext cx="7543800" cy="2247697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Are You R2D2?: 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Addressing Diverse Learner Needs with the Read, Reflect, Display, and Do Model</a:t>
            </a:r>
            <a:endParaRPr lang="en-US" sz="28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2727325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pening Credits Seasons 3 t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4592" y="4267688"/>
            <a:ext cx="487363" cy="487363"/>
          </a:xfrm>
          <a:prstGeom prst="rect">
            <a:avLst/>
          </a:prstGeom>
        </p:spPr>
      </p:pic>
      <p:pic>
        <p:nvPicPr>
          <p:cNvPr id="15" name="The Next Generation Main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4593" y="3207114"/>
            <a:ext cx="487363" cy="487363"/>
          </a:xfrm>
          <a:prstGeom prst="rect">
            <a:avLst/>
          </a:prstGeom>
        </p:spPr>
      </p:pic>
      <p:pic>
        <p:nvPicPr>
          <p:cNvPr id="14" name="Picture 6" descr="IMG_62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22296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753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onk Jumps IMG_04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6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G_046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ylik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620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R2D2 Method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Read (Auditory and Verbal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Reflect (Reflective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Display (Visual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Do (Tactile, Kinesthetic, Exploratory Learners)</a:t>
            </a:r>
          </a:p>
        </p:txBody>
      </p:sp>
      <p:pic>
        <p:nvPicPr>
          <p:cNvPr id="1825797" name="Picture 5" descr="R2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616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5799" name="Picture 7" descr="r2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419600"/>
            <a:ext cx="1693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2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81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435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5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2d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25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2d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2d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Auditory or Verbal Learners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7848600" cy="4068763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ahoma" panose="020B0604030504040204" pitchFamily="34" charset="0"/>
                <a:cs typeface="Tahoma" panose="020B0604030504040204" pitchFamily="34" charset="0"/>
              </a:rPr>
              <a:t>Auditory and verbal learners prefer words, spoken or written explanations.</a:t>
            </a:r>
          </a:p>
        </p:txBody>
      </p:sp>
      <p:pic>
        <p:nvPicPr>
          <p:cNvPr id="360452" name="Picture 7" descr="r2d2-circle-Pie2-read blow 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519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81488"/>
            <a:ext cx="34353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191000"/>
            <a:ext cx="29495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801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itle 1"/>
          <p:cNvSpPr>
            <a:spLocks noGrp="1"/>
          </p:cNvSpPr>
          <p:nvPr>
            <p:ph type="title"/>
          </p:nvPr>
        </p:nvSpPr>
        <p:spPr>
          <a:xfrm>
            <a:off x="426308" y="647407"/>
            <a:ext cx="8229600" cy="21177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 1a.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Collect and Listen to Interactive Stories </a:t>
            </a:r>
            <a:b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18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Meograph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http://www.meograph.com/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61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27452" r="20476" b="4314"/>
          <a:stretch>
            <a:fillRect/>
          </a:stretch>
        </p:blipFill>
        <p:spPr bwMode="auto">
          <a:xfrm>
            <a:off x="0" y="2897659"/>
            <a:ext cx="4090747" cy="31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40" y="2870886"/>
            <a:ext cx="4763531" cy="31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1b.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Twitter Fed Class Discussions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Live-Tweeting Assignments: To Use or Not to Use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Chronicle of Higher Education, Adeline Koh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chronicle.com/blogs/profhacker/live-tweeting-assignments-to-use-or-not-to-use/58949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11" t="18072" r="43471" b="6024"/>
          <a:stretch/>
        </p:blipFill>
        <p:spPr>
          <a:xfrm>
            <a:off x="457200" y="2590800"/>
            <a:ext cx="3883890" cy="4218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9811" r="7408" b="600"/>
          <a:stretch/>
        </p:blipFill>
        <p:spPr>
          <a:xfrm>
            <a:off x="4532586" y="2667000"/>
            <a:ext cx="461141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8229600" cy="17065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1c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latin typeface="Tahoma" pitchFamily="34" charset="0"/>
                <a:cs typeface="Tahoma" pitchFamily="34" charset="0"/>
              </a:rPr>
              <a:t>Grammer</a:t>
            </a:r>
            <a:r>
              <a:rPr lang="en-US" sz="3200" b="1" dirty="0" smtClean="0">
                <a:latin typeface="Tahoma" pitchFamily="34" charset="0"/>
                <a:cs typeface="Tahoma" pitchFamily="34" charset="0"/>
              </a:rPr>
              <a:t> Checkers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Grammarly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Ginger,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GrammarCheck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PaperRater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SpellCheckPlus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cs typeface="Tahoma" pitchFamily="34" charset="0"/>
              </a:rPr>
            </a:br>
            <a:r>
              <a:rPr lang="en-US" sz="2000" b="1" dirty="0" smtClean="0">
                <a:latin typeface="Tahoma" pitchFamily="34" charset="0"/>
                <a:cs typeface="Tahoma" pitchFamily="34" charset="0"/>
                <a:hlinkClick r:id="rId2"/>
              </a:rPr>
              <a:t>http://www.grammarly.com/</a:t>
            </a:r>
            <a:r>
              <a:rPr lang="en-US" sz="2000" b="1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38195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1960" r="14569" b="20689"/>
          <a:stretch/>
        </p:blipFill>
        <p:spPr bwMode="auto">
          <a:xfrm>
            <a:off x="45563" y="2650255"/>
            <a:ext cx="5345662" cy="25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96" y="2971800"/>
            <a:ext cx="3446804" cy="2585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" y="5358890"/>
            <a:ext cx="5486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24936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Reflective and Observational Learners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133600"/>
            <a:ext cx="8686800" cy="2011363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Reflective and observational learners prefer to reflect, observe, view, and watch learning; they make careful judgments and view things from different perspectives </a:t>
            </a:r>
          </a:p>
        </p:txBody>
      </p:sp>
      <p:pic>
        <p:nvPicPr>
          <p:cNvPr id="1830921" name="Picture 9" descr="r2d2-circle-Pie2-reflect--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06863"/>
            <a:ext cx="28956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44963"/>
            <a:ext cx="361791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x09-3-Picarlog2-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3300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notr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4305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2a.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Big Issue Reflections  </a:t>
            </a:r>
            <a: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(Big Questions Online (BQO)), Feb 3, 3015</a:t>
            </a:r>
            <a:b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Is curiosity essential for human flourishing?)</a:t>
            </a:r>
            <a:b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https://www.bigquestionsonline.com/content/do-we-have-souls</a:t>
            </a:r>
            <a:r>
              <a:rPr lang="en-US" sz="1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240" r="40602" b="29510"/>
          <a:stretch>
            <a:fillRect/>
          </a:stretch>
        </p:blipFill>
        <p:spPr bwMode="auto">
          <a:xfrm>
            <a:off x="4663528" y="2640227"/>
            <a:ext cx="4365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262" t="15625" r="44588" b="43362"/>
          <a:stretch/>
        </p:blipFill>
        <p:spPr>
          <a:xfrm>
            <a:off x="305908" y="2640227"/>
            <a:ext cx="439057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2b. 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Interpreting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July 24, 2014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Woman in 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Computer Science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http://graduatedegrees.online.njit.edu/mscs-resources/mscs-infographics/women-in-computer-science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524" t="13593" r="31813" b="3340"/>
          <a:stretch/>
        </p:blipFill>
        <p:spPr>
          <a:xfrm>
            <a:off x="5161005" y="3083011"/>
            <a:ext cx="2172393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749" t="15635" r="27313" b="14701"/>
          <a:stretch/>
        </p:blipFill>
        <p:spPr>
          <a:xfrm>
            <a:off x="1848132" y="3083010"/>
            <a:ext cx="3409667" cy="37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bbles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5029200" cy="527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04800"/>
            <a:ext cx="6781800" cy="1143000"/>
          </a:xfrm>
        </p:spPr>
        <p:txBody>
          <a:bodyPr lIns="92075" tIns="46038" rIns="92075" bIns="46038"/>
          <a:lstStyle/>
          <a:p>
            <a:r>
              <a:rPr lang="en-US" sz="3600" b="1" dirty="0" smtClean="0">
                <a:latin typeface="Tahoma" pitchFamily="34" charset="0"/>
              </a:rPr>
              <a:t>This Generation of Students</a:t>
            </a:r>
          </a:p>
        </p:txBody>
      </p:sp>
    </p:spTree>
    <p:extLst>
      <p:ext uri="{BB962C8B-B14F-4D97-AF65-F5344CB8AC3E}">
        <p14:creationId xmlns:p14="http://schemas.microsoft.com/office/powerpoint/2010/main" val="22692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74232"/>
            <a:ext cx="8077200" cy="1477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2c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Workplace Internship, Practicum, and Field Experiences</a:t>
            </a:r>
          </a:p>
        </p:txBody>
      </p:sp>
      <p:pic>
        <p:nvPicPr>
          <p:cNvPr id="70659" name="Picture 9" descr="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91" y="2219097"/>
            <a:ext cx="3505200" cy="23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66" y="4620098"/>
            <a:ext cx="5005460" cy="2224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4" y="2362200"/>
            <a:ext cx="5584550" cy="1985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40339"/>
            <a:ext cx="3227965" cy="24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2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6868"/>
            <a:ext cx="8839200" cy="2335834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2d.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Reflect on Virtual Timelines</a:t>
            </a:r>
            <a:br>
              <a:rPr lang="en-US" sz="3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</a:t>
            </a:r>
            <a:r>
              <a:rPr lang="en-US" sz="2400" b="1" dirty="0" err="1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Dipity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r>
              <a:rPr lang="en-US" sz="2400" b="1" dirty="0" err="1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xtimeline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Simile, etc.)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http://www.usatoday.com/news/destinations/story/2011-08-25/Martin-Luther-King-Jr-Memorial-in-Washington-A-closer-look/50136470/1?csp=34news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</a:t>
            </a:r>
            <a:r>
              <a:rPr lang="en-US" sz="1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://</a:t>
            </a:r>
            <a:r>
              <a:rPr lang="en-US" sz="1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usatoday30.usatoday.com/tech/news/story/2011-09-22/steve-jobs-dies/50672498/1</a:t>
            </a:r>
            <a:r>
              <a:rPr lang="en-US" sz="1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5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5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4"/>
              </a:rPr>
              <a:t>http://www.cnet.com/news/steve-jobs-a-timeline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4"/>
              </a:rPr>
              <a:t>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8823" r="15237" b="2745"/>
          <a:stretch>
            <a:fillRect/>
          </a:stretch>
        </p:blipFill>
        <p:spPr bwMode="auto">
          <a:xfrm>
            <a:off x="152400" y="3272561"/>
            <a:ext cx="42672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8823" r="15237" b="2940"/>
          <a:stretch>
            <a:fillRect/>
          </a:stretch>
        </p:blipFill>
        <p:spPr bwMode="auto">
          <a:xfrm>
            <a:off x="4419600" y="3243658"/>
            <a:ext cx="4661495" cy="301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7" r="5609" b="24304"/>
          <a:stretch>
            <a:fillRect/>
          </a:stretch>
        </p:blipFill>
        <p:spPr bwMode="auto">
          <a:xfrm>
            <a:off x="-14695" y="2911809"/>
            <a:ext cx="9095790" cy="355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8823" r="40475" b="2745"/>
          <a:stretch>
            <a:fillRect/>
          </a:stretch>
        </p:blipFill>
        <p:spPr bwMode="auto">
          <a:xfrm>
            <a:off x="-41149" y="2757616"/>
            <a:ext cx="415618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kysdc.com/files/2011/08/mlk-memorial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83" y="2757617"/>
            <a:ext cx="3108200" cy="40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3897" t="13937" r="19227" b="6617"/>
          <a:stretch/>
        </p:blipFill>
        <p:spPr>
          <a:xfrm>
            <a:off x="145436" y="2776305"/>
            <a:ext cx="5798164" cy="413119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" y="2929626"/>
            <a:ext cx="9012178" cy="394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wired.com/wiredenterprise/wp-content/uploads/2013/03/mf_icon_walesb_large-660x665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8" y="2826297"/>
            <a:ext cx="3980762" cy="401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t="28372" r="39288" b="5238"/>
          <a:stretch>
            <a:fillRect/>
          </a:stretch>
        </p:blipFill>
        <p:spPr bwMode="auto">
          <a:xfrm>
            <a:off x="3795892" y="2835735"/>
            <a:ext cx="5326352" cy="401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32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Reflect 2e. 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Cultural Blogs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Dr. Kim Foreman, San Fran State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Univ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Come and See Africa Blog;</a:t>
            </a:r>
            <a:b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http://comeandseeafrica.blogspot.com/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t="20392" r="29048" b="2745"/>
          <a:stretch>
            <a:fillRect/>
          </a:stretch>
        </p:blipFill>
        <p:spPr bwMode="auto">
          <a:xfrm>
            <a:off x="0" y="2057400"/>
            <a:ext cx="4368258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http://2.bp.blogspot.com/_Q2FEffT_-WI/TFApN0CcgpI/AAAAAAAAA8Y/mBOCA0Ane-I/s400/kimpreach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0574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011362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Poll </a:t>
            </a: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#1: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 light bulbs going off in your head so far…?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9427" name="Content Placeholder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916363"/>
          </a:xfrm>
        </p:spPr>
        <p:txBody>
          <a:bodyPr/>
          <a:lstStyle/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Yes definitely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Maybe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No</a:t>
            </a:r>
          </a:p>
        </p:txBody>
      </p:sp>
      <p:pic>
        <p:nvPicPr>
          <p:cNvPr id="359428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12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114800"/>
            <a:ext cx="2024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7924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Visual Learners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881188"/>
            <a:ext cx="8077200" cy="22098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Tahoma" panose="020B0604030504040204" pitchFamily="34" charset="0"/>
                <a:cs typeface="Tahoma" panose="020B0604030504040204" pitchFamily="34" charset="0"/>
              </a:rPr>
              <a:t>Visual learners prefer diagrams, flowcharts, timelines, pictures, films, and demonstrations. </a:t>
            </a:r>
          </a:p>
        </p:txBody>
      </p:sp>
      <p:pic>
        <p:nvPicPr>
          <p:cNvPr id="1836039" name="Picture 7" descr="r2d2-circle-Pie-display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038600"/>
            <a:ext cx="24384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10050"/>
            <a:ext cx="19954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229100"/>
            <a:ext cx="4305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x09-16-PicardRiker-coordinates_eng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7400" y="6163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85321"/>
      </p:ext>
    </p:extLst>
  </p:cSld>
  <p:clrMapOvr>
    <a:masterClrMapping/>
  </p:clrMapOvr>
  <p:transition>
    <p:sndAc>
      <p:stSnd>
        <p:snd r:embed="rId4" name="picdiagnosti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7620000" cy="227838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3a. 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Virtualize Words Used</a:t>
            </a:r>
            <a:br>
              <a:rPr lang="en-US" sz="3200" dirty="0" smtClean="0">
                <a:latin typeface="Tahoma" pitchFamily="34" charset="0"/>
                <a:cs typeface="Tahoma" pitchFamily="34" charset="0"/>
              </a:rPr>
            </a:br>
            <a:r>
              <a:rPr lang="en-US" sz="3200" dirty="0" smtClean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Wordle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Tagzedo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Tagul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WordSift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Word It Out)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hlinkClick r:id="rId2"/>
              </a:rPr>
              <a:t>http://shellyterrell.com/2010/02/14/12-word-cloud-resources-tips-tools/</a:t>
            </a:r>
            <a:r>
              <a:rPr lang="en-US" sz="14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2888952"/>
            <a:ext cx="3512664" cy="3359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734"/>
            <a:ext cx="5562600" cy="35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2227796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3b. (April 28, 2015)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Mapping and Timeline Tools 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(Bubbl.us,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Cmap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Gliffy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Spicynodes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Mindomo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http://www.spicynodes.org/index.html</a:t>
            </a:r>
            <a:endParaRPr lang="en-US" alt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18" t="21740" r="22018" b="3157"/>
          <a:stretch/>
        </p:blipFill>
        <p:spPr>
          <a:xfrm>
            <a:off x="422275" y="2608796"/>
            <a:ext cx="4385532" cy="3030004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5405" r="57140" b="71764"/>
          <a:stretch>
            <a:fillRect/>
          </a:stretch>
        </p:blipFill>
        <p:spPr bwMode="auto">
          <a:xfrm>
            <a:off x="5082318" y="2608796"/>
            <a:ext cx="39020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45586" r="41043" b="22971"/>
          <a:stretch>
            <a:fillRect/>
          </a:stretch>
        </p:blipFill>
        <p:spPr bwMode="auto">
          <a:xfrm>
            <a:off x="4953000" y="3573463"/>
            <a:ext cx="41910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2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477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3c.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Videos for clinical education</a:t>
            </a:r>
            <a:r>
              <a:rPr 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ko-KR" sz="2400" b="1" dirty="0" err="1" smtClean="0">
                <a:latin typeface="Tahoma" panose="020B0604030504040204" pitchFamily="34" charset="0"/>
                <a:ea typeface="Gulim" panose="020B0600000101010101" pitchFamily="34" charset="-127"/>
              </a:rPr>
              <a:t>Sungkyunkwan</a:t>
            </a:r>
            <a:r>
              <a:rPr lang="en-US" altLang="ko-KR" sz="2400" b="1" dirty="0" smtClean="0">
                <a:latin typeface="Tahoma" panose="020B0604030504040204" pitchFamily="34" charset="0"/>
                <a:ea typeface="Gulim" panose="020B0600000101010101" pitchFamily="34" charset="-127"/>
              </a:rPr>
              <a:t> University School of Medicine, 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www.mededu.or.kr) </a:t>
            </a:r>
          </a:p>
        </p:txBody>
      </p:sp>
      <p:pic>
        <p:nvPicPr>
          <p:cNvPr id="77827" name="그림 6" descr="임상술기동영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5" y="2590800"/>
            <a:ext cx="40306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그림 8" descr="pj_09_01.wmv_000110333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60" y="2590800"/>
            <a:ext cx="50133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6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3d. 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Unique OER </a:t>
            </a:r>
            <a:b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Dead Sea Scrolls)</a:t>
            </a: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9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http://www.deadseascrolls.org.il/explore-the-archive</a:t>
            </a:r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9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http://www.deadseascrolls.org.il/explore-the-archive/search#q=site_en:'Qumran,_Cave_4</a:t>
            </a:r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' </a:t>
            </a:r>
            <a:b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9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http://www.deadseascrolls.org.il/home</a:t>
            </a:r>
            <a:endParaRPr lang="en-US" sz="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039" r="13811" b="1961"/>
          <a:stretch>
            <a:fillRect/>
          </a:stretch>
        </p:blipFill>
        <p:spPr bwMode="auto">
          <a:xfrm>
            <a:off x="4876800" y="4049713"/>
            <a:ext cx="42672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4" name="Picture 2" descr="TPAM 43.784 11Q5 Psalm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7175"/>
            <a:ext cx="3973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5" name="Picture 6" descr="Khirbet Qumr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981200"/>
            <a:ext cx="3863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6274" r="28571" b="11372"/>
          <a:stretch>
            <a:fillRect/>
          </a:stretch>
        </p:blipFill>
        <p:spPr bwMode="auto">
          <a:xfrm>
            <a:off x="0" y="1828800"/>
            <a:ext cx="507206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1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Tactile/Kinesthetic Learners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8991600" cy="28194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Tactile/kinesthetic senses can be engaged in the learning process are role play, dramatization, cooperative games, simulations, creative movement and dance, multi-sensory activities, manipulatives and hands-on projects. </a:t>
            </a:r>
          </a:p>
        </p:txBody>
      </p:sp>
      <p:pic>
        <p:nvPicPr>
          <p:cNvPr id="370692" name="Picture 9" descr="r2d2-circle-Pie2-do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46525"/>
            <a:ext cx="31242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648200"/>
            <a:ext cx="29400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624388"/>
            <a:ext cx="28860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x09-8-RikerQ-One-chance-save-th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8800" y="3651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ep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990600"/>
            <a:ext cx="8458200" cy="2707193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Resource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22, 2015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Madagascar marvel: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fossils of extinct giant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lemurs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Daisy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Carrington, for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March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22, 2015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www.cnn.com/2015/03/19/africa/underwater-fossil-lemur-graveyard-madagascar/index.html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07" t="49938" r="32409" b="2620"/>
          <a:stretch/>
        </p:blipFill>
        <p:spPr>
          <a:xfrm>
            <a:off x="4511842" y="4036149"/>
            <a:ext cx="4632158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861" t="47737" r="32355" b="5360"/>
          <a:stretch/>
        </p:blipFill>
        <p:spPr>
          <a:xfrm>
            <a:off x="0" y="4079166"/>
            <a:ext cx="4648200" cy="26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5138"/>
            <a:ext cx="8458200" cy="1981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8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2015</a:t>
            </a:r>
            <a:b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4a.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 Discussion (e.g., Prezi from Thuy Han for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Week 4)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https://prezi.com/r4vkwqolkrn9/httpswebarchiveorgweb20040303191129httpwwwnetco/?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utm_campaign=share&amp;utm_medium=copy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87" t="20773" r="35724" b="749"/>
          <a:stretch/>
        </p:blipFill>
        <p:spPr>
          <a:xfrm>
            <a:off x="0" y="2819400"/>
            <a:ext cx="3867072" cy="3194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9350" r="15315" b="5528"/>
          <a:stretch/>
        </p:blipFill>
        <p:spPr>
          <a:xfrm>
            <a:off x="3822915" y="2895600"/>
            <a:ext cx="532108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3206"/>
            <a:ext cx="8534400" cy="2707193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4b. 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Student </a:t>
            </a: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Music Recordings of Course Content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26, 2015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Groove Song, Jeffrey Jenkins, R511: 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en-US" sz="1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soundcloud.com/jeffjenkins25/ist-groove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World is Open , Jill Kaufman, 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R678: </a:t>
            </a:r>
            <a:r>
              <a:rPr lang="en-US" sz="11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://www.youtube.com/watch?v=ZRGV0Mg5Vmw&amp;feature=youtu.be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Daniel </a:t>
            </a: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Halluska</a:t>
            </a: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P540: </a:t>
            </a:r>
            <a:r>
              <a:rPr lang="en-US" sz="14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</a:t>
            </a:r>
            <a:r>
              <a:rPr lang="en-US" sz="1400" b="1" u="sng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://www.youtube.com/watch?v=tOL7lrGsqnw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85" t="21108" r="6683" b="5013"/>
          <a:stretch/>
        </p:blipFill>
        <p:spPr>
          <a:xfrm>
            <a:off x="152400" y="3557016"/>
            <a:ext cx="6630707" cy="2865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13" t="14788" r="39239" b="7507"/>
          <a:stretch/>
        </p:blipFill>
        <p:spPr>
          <a:xfrm>
            <a:off x="4495800" y="3081454"/>
            <a:ext cx="4648201" cy="362777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823" r="37619" b="6863"/>
          <a:stretch>
            <a:fillRect/>
          </a:stretch>
        </p:blipFill>
        <p:spPr bwMode="auto">
          <a:xfrm>
            <a:off x="0" y="3048209"/>
            <a:ext cx="4114800" cy="371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9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Poll #2: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How many ideas did you get from this talk?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4114800" cy="4068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0 if I am lucky.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Just 1.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2, yes, 2…just 2!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Do I hear 3? 3!!!!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4-5.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5-10.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More than 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altLang="en-US" sz="2400" b="1" dirty="0" smtClean="0">
              <a:latin typeface="Tahoma" panose="020B0604030504040204" pitchFamily="34" charset="0"/>
            </a:endParaRPr>
          </a:p>
        </p:txBody>
      </p:sp>
      <p:pic>
        <p:nvPicPr>
          <p:cNvPr id="3307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32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itle 1"/>
          <p:cNvSpPr>
            <a:spLocks noGrp="1"/>
          </p:cNvSpPr>
          <p:nvPr>
            <p:ph type="title"/>
          </p:nvPr>
        </p:nvSpPr>
        <p:spPr>
          <a:xfrm>
            <a:off x="497342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Where are we headed?</a:t>
            </a:r>
            <a:b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8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Where is Education 3.0?</a:t>
            </a:r>
            <a:endParaRPr lang="en-US" sz="4800" b="1" dirty="0" smtClean="0">
              <a:solidFill>
                <a:srgbClr val="0070C0"/>
              </a:solidFill>
            </a:endParaRPr>
          </a:p>
        </p:txBody>
      </p:sp>
      <p:pic>
        <p:nvPicPr>
          <p:cNvPr id="266243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60" y="2473452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4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959" y="4800600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5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6701" y="2514600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6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44" y="4876800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7" name="Picture 9" descr="http://www.techpin.com/wp-content/uploads/2008/11/ibm-future-of-technology-predic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93" y="2362200"/>
            <a:ext cx="615269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9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What about the Instructor in the Open World?</a:t>
            </a:r>
          </a:p>
        </p:txBody>
      </p:sp>
      <p:pic>
        <p:nvPicPr>
          <p:cNvPr id="5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80" y="2256692"/>
            <a:ext cx="4722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2286000"/>
            <a:ext cx="391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Instructor as Credit Manager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52675"/>
            <a:ext cx="674032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180" y="990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Instructor as Curator and Concierge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90800"/>
            <a:ext cx="4780981" cy="319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3574291" y="2590800"/>
            <a:ext cx="5588759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153400" cy="14478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Question: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How can technology address diverse learner needs? </a:t>
            </a:r>
            <a:endParaRPr lang="en-US" altLang="en-US" sz="4000" b="1" dirty="0" smtClean="0">
              <a:solidFill>
                <a:schemeClr val="hlin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738438"/>
            <a:ext cx="5322888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743200"/>
            <a:ext cx="3835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100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bor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ahoma" panose="020B0604030504040204" pitchFamily="34" charset="0"/>
              </a:rPr>
              <a:t>Addressing Learning Styles</a:t>
            </a:r>
          </a:p>
        </p:txBody>
      </p:sp>
      <p:pic>
        <p:nvPicPr>
          <p:cNvPr id="1817603" name="Picture 3" descr="quigon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5813"/>
            <a:ext cx="64008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2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7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ghts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4636"/>
            <a:ext cx="4675188" cy="46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0406" t="6977" r="18375" b="9302"/>
          <a:stretch>
            <a:fillRect/>
          </a:stretch>
        </p:blipFill>
        <p:spPr bwMode="auto">
          <a:xfrm>
            <a:off x="-4713" y="2133600"/>
            <a:ext cx="35814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04" name="TextBox 5"/>
          <p:cNvSpPr txBox="1">
            <a:spLocks noChangeArrowheads="1"/>
          </p:cNvSpPr>
          <p:nvPr/>
        </p:nvSpPr>
        <p:spPr bwMode="auto">
          <a:xfrm>
            <a:off x="533400" y="838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Framework #1: The R2D2 Model</a:t>
            </a:r>
          </a:p>
        </p:txBody>
      </p:sp>
    </p:spTree>
    <p:extLst>
      <p:ext uri="{BB962C8B-B14F-4D97-AF65-F5344CB8AC3E}">
        <p14:creationId xmlns:p14="http://schemas.microsoft.com/office/powerpoint/2010/main" val="660572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art 2 (Micro View). &amp;#x0D;&amp;#x0A;Creatively Engaging Online Students: Models and Activities&amp;quot;&quot;/&gt;&lt;property id=&quot;20307&quot; value=&quot;2133&quot;/&gt;&lt;/object&gt;&lt;object type=&quot;3&quot; unique_id=&quot;10005&quot;&gt;&lt;property id=&quot;20148&quot; value=&quot;5&quot;/&gt;&lt;property id=&quot;20300&quot; value=&quot;Slide 2 - &amp;quot;Part I: Some Online Motivational Ideas&amp;quot;&quot;/&gt;&lt;property id=&quot;20307&quot; value=&quot;1522&quot;/&gt;&lt;/object&gt;&lt;object type=&quot;3&quot; unique_id=&quot;10006&quot;&gt;&lt;property id=&quot;20148&quot; value=&quot;5&quot;/&gt;&lt;property id=&quot;20300&quot; value=&quot;Slide 3&quot;/&gt;&lt;property id=&quot;20307&quot; value=&quot;2107&quot;/&gt;&lt;/object&gt;&lt;object type=&quot;3&quot; unique_id=&quot;10007&quot;&gt;&lt;property id=&quot;20148&quot; value=&quot;5&quot;/&gt;&lt;property id=&quot;20300&quot; value=&quot;Slide 4 - &amp;quot;We are not motivating students with the technologies that they love&amp;quot;&quot;/&gt;&lt;property id=&quot;20307&quot; value=&quot;1911&quot;/&gt;&lt;/object&gt;&lt;object type=&quot;3&quot; unique_id=&quot;10008&quot;&gt;&lt;property id=&quot;20148&quot; value=&quot;5&quot;/&gt;&lt;property id=&quot;20300&quot; value=&quot;Slide 5 - &amp;quot;Intrinsic Motivation&amp;quot;&quot;/&gt;&lt;property id=&quot;20307&quot; value=&quot;2102&quot;/&gt;&lt;/object&gt;&lt;object type=&quot;3&quot; unique_id=&quot;10009&quot;&gt;&lt;property id=&quot;20148&quot; value=&quot;5&quot;/&gt;&lt;property id=&quot;20300&quot; value=&quot;Slide 6 - &amp;quot;TEC-VARIETY Model for&amp;#x0D;&amp;#x0A;Online Motivation and Retention&amp;quot;&quot;/&gt;&lt;property id=&quot;20307&quot; value=&quot;1523&quot;/&gt;&lt;/object&gt;&lt;object type=&quot;3&quot; unique_id=&quot;10010&quot;&gt;&lt;property id=&quot;20148&quot; value=&quot;5&quot;/&gt;&lt;property id=&quot;20300&quot; value=&quot;Slide 7 - &amp;quot;1. Tone/Climate: Social Ice Breakers&amp;quot;&quot;/&gt;&lt;property id=&quot;20307&quot; value=&quot;2016&quot;/&gt;&lt;/object&gt;&lt;object type=&quot;3&quot; unique_id=&quot;10011&quot;&gt;&lt;property id=&quot;20148&quot; value=&quot;5&quot;/&gt;&lt;property id=&quot;20300&quot; value=&quot;Slide 8 - &amp;quot;1. Tone/Climate: C. Video Course Intros (examples from Northern Virginia Community College and Indiana University K&quot;/&gt;&lt;property id=&quot;20307&quot; value=&quot;2017&quot;/&gt;&lt;/object&gt;&lt;object type=&quot;3&quot; unique_id=&quot;10012&quot;&gt;&lt;property id=&quot;20148&quot; value=&quot;5&quot;/&gt;&lt;property id=&quot;20300&quot; value=&quot;Slide 9 - &amp;quot;2. Encouragement, Feedback, etc.: &amp;#x0D;&amp;#x0A;A. Online Self-Testing (e.g., self study in vocabulary, anatomy, chemistry, diss&quot;/&gt;&lt;property id=&quot;20307&quot; value=&quot;2018&quot;/&gt;&lt;/object&gt;&lt;object type=&quot;3&quot; unique_id=&quot;10013&quot;&gt;&lt;property id=&quot;20148&quot; value=&quot;5&quot;/&gt;&lt;property id=&quot;20300&quot; value=&quot;Slide 10 - &amp;quot;2. Encouragement, Feedback, etc.: &amp;#x0D;&amp;#x0A;B. Tutorials with Screen Capture &amp;#x0D;&amp;#x0A;(e.g., Jing, Screenr)&amp;quot;&quot;/&gt;&lt;property id=&quot;20307&quot; value=&quot;2183&quot;/&gt;&lt;/object&gt;&lt;object type=&quot;3&quot; unique_id=&quot;10014&quot;&gt;&lt;property id=&quot;20148&quot; value=&quot;5&quot;/&gt;&lt;property id=&quot;20300&quot; value=&quot;Slide 11 - &amp;quot;3. Curiosity, Fun:&amp;#x0D;&amp;#x0A;A. Exploration and Demonstration:&amp;#x0D;&amp;#x0A;Virtual Tours and Timelines (HyperHistory)&amp;#x0D;&amp;#x0A; http://simile.mit&quot;/&gt;&lt;property id=&quot;20307&quot; value=&quot;1724&quot;/&gt;&lt;/object&gt;&lt;object type=&quot;3&quot; unique_id=&quot;10015&quot;&gt;&lt;property id=&quot;20148&quot; value=&quot;5&quot;/&gt;&lt;property id=&quot;20300&quot; value=&quot;Slide 12 - &amp;quot;3. Curiosity, Fun:&amp;#x0D;&amp;#x0A;B.  Online News &amp;#x0D;&amp;#x0A;(Giant jellyfish, Tiny T. rex, and Ardi)&amp;quot;&quot;/&gt;&lt;property id=&quot;20307&quot; value=&quot;2151&quot;/&gt;&lt;/object&gt;&lt;object type=&quot;3&quot; unique_id=&quot;10016&quot;&gt;&lt;property id=&quot;20148&quot; value=&quot;5&quot;/&gt;&lt;property id=&quot;20300&quot; value=&quot;Slide 13 - &amp;quot;4. Variety, Novelty:&amp;#x0D;&amp;#x0A;A. Cool Resource Provider&amp;quot;&quot;/&gt;&lt;property id=&quot;20307&quot; value=&quot;2188&quot;/&gt;&lt;/object&gt;&lt;object type=&quot;3&quot; unique_id=&quot;10017&quot;&gt;&lt;property id=&quot;20148&quot; value=&quot;5&quot;/&gt;&lt;property id=&quot;20300&quot; value=&quot;Slide 14 - &amp;quot;4. Variety, Novelty:&amp;#x0D;&amp;#x0A;B. Volunteer Technology Demos&amp;quot;&quot;/&gt;&lt;property id=&quot;20307&quot; value=&quot;2189&quot;/&gt;&lt;/object&gt;&lt;object type=&quot;3&quot; unique_id=&quot;10018&quot;&gt;&lt;property id=&quot;20148&quot; value=&quot;5&quot;/&gt;&lt;property id=&quot;20300&quot; value=&quot;Slide 15 - &amp;quot;4. Variety, Novelty:&amp;#x0D;&amp;#x0A;C. Adding voice to email, docs (Yack Pack, VoiceThread)&amp;quot;&quot;/&gt;&lt;property id=&quot;20307&quot; value=&quot;2182&quot;/&gt;&lt;/object&gt;&lt;object type=&quot;3&quot; unique_id=&quot;10019&quot;&gt;&lt;property id=&quot;20148&quot; value=&quot;5&quot;/&gt;&lt;property id=&quot;20300&quot; value=&quot;Slide 16 - &amp;quot;4. Variety, Novelty:&amp;#x0D;&amp;#x0A;D. Free Text Chats&amp;#x0D;&amp;#x0A;(Bonk, 2007; Mei-Ya Liang, 2007)&amp;quot;&quot;/&gt;&lt;property id=&quot;20307&quot; value=&quot;2186&quot;/&gt;&lt;/object&gt;&lt;object type=&quot;3&quot; unique_id=&quot;10020&quot;&gt;&lt;property id=&quot;20148&quot; value=&quot;5&quot;/&gt;&lt;property id=&quot;20300&quot; value=&quot;Slide 17 - &amp;quot;5. Autonomy, Choice: A. Online Literature Search (Class Google Jockeys) &amp;#x0D;&amp;#x0A;(links to text, soundtracks, video clips,&quot;/&gt;&lt;property id=&quot;20307&quot; value=&quot;1739&quot;/&gt;&lt;/object&gt;&lt;object type=&quot;3&quot; unique_id=&quot;10021&quot;&gt;&lt;property id=&quot;20148&quot; value=&quot;5&quot;/&gt;&lt;property id=&quot;20300&quot; value=&quot;Slide 18&quot;/&gt;&lt;property id=&quot;20307&quot; value=&quot;1706&quot;/&gt;&lt;/object&gt;&lt;object type=&quot;3&quot; unique_id=&quot;10022&quot;&gt;&lt;property id=&quot;20148&quot; value=&quot;5&quot;/&gt;&lt;property id=&quot;20300&quot; value=&quot;Slide 19 - &amp;quot;5. Autonomy, Choice: &amp;#x0D;&amp;#x0A;C. Famous Person Homepage Explorations&amp;#x0D;&amp;#x0A;(e.g., Thomas Friedman, NY Times reporter)&amp;quot;&quot;/&gt;&lt;property id=&quot;20307&quot; value=&quot;2117&quot;/&gt;&lt;/object&gt;&lt;object type=&quot;3&quot; unique_id=&quot;10023&quot;&gt;&lt;property id=&quot;20148&quot; value=&quot;5&quot;/&gt;&lt;property id=&quot;20300&quot; value=&quot;Slide 20 - &amp;quot;6. Relevance, Meaningfulness: &amp;#x0D;&amp;#x0A; A. Mobile News (New York Times): A new way to take your news with you on the iPhon&quot;/&gt;&lt;property id=&quot;20307&quot; value=&quot;1904&quot;/&gt;&lt;/object&gt;&lt;object type=&quot;3&quot; unique_id=&quot;10024&quot;&gt;&lt;property id=&quot;20148&quot; value=&quot;5&quot;/&gt;&lt;property id=&quot;20300&quot; value=&quot;Slide 21 - &amp;quot;6. Relevance, Meaningfulness: &amp;#x0D;&amp;#x0A;B. 60 Second Recap&amp;#x0D;&amp;#x0A; http://www.60secondrecap.com/ &amp;#x0D;&amp;#x0A; Actress to students: Lend me yo&quot;/&gt;&lt;property id=&quot;20307&quot; value=&quot;2152&quot;/&gt;&lt;/object&gt;&lt;object type=&quot;3&quot; unique_id=&quot;10025&quot;&gt;&lt;property id=&quot;20148&quot; value=&quot;5&quot;/&gt;&lt;property id=&quot;20300&quot; value=&quot;Slide 22 - &amp;quot;7. Interactive, Collaborative: &amp;#x0D;&amp;#x0A;A. Online Language Learning &amp;#x0D;&amp;#x0A;(ECpod, Mixxer, Livemocha, Babbel, KanTalk)&amp;quot;&quot;/&gt;&lt;property id=&quot;20307&quot; value=&quot;1748&quot;/&gt;&lt;/object&gt;&lt;object type=&quot;3&quot; unique_id=&quot;10026&quot;&gt;&lt;property id=&quot;20148&quot; value=&quot;5&quot;/&gt;&lt;property id=&quot;20300&quot; value=&quot;Slide 23 - &amp;quot;7. Interactive, Collaborative: &amp;#x0D;&amp;#x0A;B. Collaborative Groups (Ning, Google Groups, MSN Groups, Yahoo Groups, Diigo)&amp;quot;&quot;/&gt;&lt;property id=&quot;20307&quot; value=&quot;2162&quot;/&gt;&lt;/object&gt;&lt;object type=&quot;3&quot; unique_id=&quot;10027&quot;&gt;&lt;property id=&quot;20148&quot; value=&quot;5&quot;/&gt;&lt;property id=&quot;20300&quot; value=&quot;Slide 24 - &amp;quot;7. Interactive, Collaborative: &amp;#x0D;&amp;#x0A;C. Collaborative Documents (Google Docs)&amp;quot;&quot;/&gt;&lt;property id=&quot;20307&quot; value=&quot;2184&quot;/&gt;&lt;/object&gt;&lt;object type=&quot;3&quot; unique_id=&quot;10028&quot;&gt;&lt;property id=&quot;20148&quot; value=&quot;5&quot;/&gt;&lt;property id=&quot;20300&quot; value=&quot;Slide 25 - &amp;quot;7. Interactive, Collaborative: &amp;#x0D;&amp;#x0A;D. Collaborative Bookmarking (Diigo, Delicious)&amp;quot;&quot;/&gt;&lt;property id=&quot;20307&quot; value=&quot;2185&quot;/&gt;&lt;/object&gt;&lt;object type=&quot;3&quot; unique_id=&quot;10029&quot;&gt;&lt;property id=&quot;20148&quot; value=&quot;5&quot;/&gt;&lt;property id=&quot;20300&quot; value=&quot;Slide 26 - &amp;quot;8. Engagement, Effort:&amp;#x0D;&amp;#x0A;A. Synchronous and Asynchronous Events (e.g., Breeze + Video + Online Forum + Online Papers&quot;/&gt;&lt;property id=&quot;20307&quot; value=&quot;1774&quot;/&gt;&lt;/object&gt;&lt;object type=&quot;3&quot; unique_id=&quot;10030&quot;&gt;&lt;property id=&quot;20148&quot; value=&quot;5&quot;/&gt;&lt;property id=&quot;20300&quot; value=&quot;Slide 27 - &amp;quot;8. Engagement, Effort:&amp;#x0D;&amp;#x0A;B. Nominate Quotes (e.g., Shakespeare)&amp;quot;&quot;/&gt;&lt;property id=&quot;20307&quot; value=&quot;2193&quot;/&gt;&lt;/object&gt;&lt;object type=&quot;3&quot; unique_id=&quot;10031&quot;&gt;&lt;property id=&quot;20148&quot; value=&quot;5&quot;/&gt;&lt;property id=&quot;20300&quot; value=&quot;Slide 28 - &amp;quot;8. Engagement, Effort:&amp;#x0D;&amp;#x0A;C. Online Café Question Exchange&amp;quot;&quot;/&gt;&lt;property id=&quot;20307&quot; value=&quot;2195&quot;/&gt;&lt;/object&gt;&lt;object type=&quot;3&quot; unique_id=&quot;10032&quot;&gt;&lt;property id=&quot;20148&quot; value=&quot;5&quot;/&gt;&lt;property id=&quot;20300&quot; value=&quot;Slide 29 - &amp;quot;9. Tension, Challenge, etc.:&amp;#x0D;&amp;#x0A;A. Online Role Play of Famous People, Mock Trial, Debates, etc.&amp;quot;&quot;/&gt;&lt;property id=&quot;20307&quot; value=&quot;1534&quot;/&gt;&lt;/object&gt;&lt;object type=&quot;3&quot; unique_id=&quot;10033&quot;&gt;&lt;property id=&quot;20148&quot; value=&quot;5&quot;/&gt;&lt;property id=&quot;20300&quot; value=&quot;Slide 30 - &amp;quot;9. Tension, Challenge, etc.:&amp;#x0D;&amp;#x0A;B. Ethical Medical Debates&amp;quot;&quot;/&gt;&lt;property id=&quot;20307&quot; value=&quot;2025&quot;/&gt;&lt;/object&gt;&lt;object type=&quot;3&quot; unique_id=&quot;10034&quot;&gt;&lt;property id=&quot;20148&quot; value=&quot;5&quot;/&gt;&lt;property id=&quot;20300&quot; value=&quot;Slide 31 - &amp;quot;10. Yields Products, Goals: &amp;#x0D;&amp;#x0A;A. Movie Festivals, Concept Maps, Video Papers, Virtual Timelines, Digital Movies&amp;quot;&quot;/&gt;&lt;property id=&quot;20307&quot; value=&quot;1909&quot;/&gt;&lt;/object&gt;&lt;object type=&quot;3&quot; unique_id=&quot;10035&quot;&gt;&lt;property id=&quot;20148&quot; value=&quot;5&quot;/&gt;&lt;property id=&quot;20300&quot; value=&quot;Slide 32 - &amp;quot;10. Yields Products, Goals: &amp;#x0D;&amp;#x0A;B. Video Blogs&amp;quot;&quot;/&gt;&lt;property id=&quot;20307&quot; value=&quot;2199&quot;/&gt;&lt;/object&gt;&lt;object type=&quot;3&quot; unique_id=&quot;10036&quot;&gt;&lt;property id=&quot;20148&quot; value=&quot;5&quot;/&gt;&lt;property id=&quot;20300&quot; value=&quot;Slide 33 - &amp;quot;Part II: Addressing Learning Styles&amp;quot;&quot;/&gt;&lt;property id=&quot;20307&quot; value=&quot;1922&quot;/&gt;&lt;/object&gt;&lt;object type=&quot;3&quot; unique_id=&quot;10037&quot;&gt;&lt;property id=&quot;20148&quot; value=&quot;5&quot;/&gt;&lt;property id=&quot;20300&quot; value=&quot;Slide 34&quot;/&gt;&lt;property id=&quot;20307&quot; value=&quot;2122&quot;/&gt;&lt;/object&gt;&lt;object type=&quot;3&quot; unique_id=&quot;10038&quot;&gt;&lt;property id=&quot;20148&quot; value=&quot;5&quot;/&gt;&lt;property id=&quot;20300&quot; value=&quot;Slide 35 - &amp;quot;The R2D2 Method&amp;quot;&quot;/&gt;&lt;property id=&quot;20307&quot; value=&quot;1930&quot;/&gt;&lt;/object&gt;&lt;object type=&quot;3&quot; unique_id=&quot;10039&quot;&gt;&lt;property id=&quot;20148&quot; value=&quot;5&quot;/&gt;&lt;property id=&quot;20300&quot; value=&quot;Slide 36 - &amp;quot;1. Auditory or Verbal Learners&amp;quot;&quot;/&gt;&lt;property id=&quot;20307&quot; value=&quot;1932&quot;/&gt;&lt;/object&gt;&lt;object type=&quot;3&quot; unique_id=&quot;10040&quot;&gt;&lt;property id=&quot;20148&quot; value=&quot;5&quot;/&gt;&lt;property id=&quot;20300&quot; value=&quot;Slide 37 - &amp;quot;Read 1a. Publishing in Open Access Journals (e.g., PLOS)&amp;quot;&quot;/&gt;&lt;property id=&quot;20307&quot; value=&quot;2138&quot;/&gt;&lt;/object&gt;&lt;object type=&quot;3&quot; unique_id=&quot;10041&quot;&gt;&lt;property id=&quot;20148&quot; value=&quot;5&quot;/&gt;&lt;property id=&quot;20300&quot; value=&quot;Slide 38 - &amp;quot;Read 1b. Course Announcements (e.g., Teaching with Twitter)&amp;quot;&quot;/&gt;&lt;property id=&quot;20307&quot; value=&quot;2139&quot;/&gt;&lt;/object&gt;&lt;object type=&quot;3&quot; unique_id=&quot;10042&quot;&gt;&lt;property id=&quot;20148&quot; value=&quot;5&quot;/&gt;&lt;property id=&quot;20300&quot; value=&quot;Slide 39 - &amp;quot;Read 1c. Podcast Paper Reflections&amp;quot;&quot;/&gt;&lt;property id=&quot;20307&quot; value=&quot;2196&quot;/&gt;&lt;/object&gt;&lt;object type=&quot;3&quot; unique_id=&quot;10043&quot;&gt;&lt;property id=&quot;20148&quot; value=&quot;5&quot;/&gt;&lt;property id=&quot;20300&quot; value=&quot;Slide 40 - &amp;quot;Read 1d. Wiki Steps on How to do Something: Wikihow&amp;#x0D;&amp;#x0A;http://www.wikihow.com/&amp;quot;&quot;/&gt;&lt;property id=&quot;20307&quot; value=&quot;2129&quot;/&gt;&lt;/object&gt;&lt;object type=&quot;3&quot; unique_id=&quot;10044&quot;&gt;&lt;property id=&quot;20148&quot; value=&quot;5&quot;/&gt;&lt;property id=&quot;20300&quot; value=&quot;Slide 41 - &amp;quot;2. Reflective and Observational Learners&amp;quot;&quot;/&gt;&lt;property id=&quot;20307&quot; value=&quot;1944&quot;/&gt;&lt;/object&gt;&lt;object type=&quot;3&quot; unique_id=&quot;10045&quot;&gt;&lt;property id=&quot;20148&quot; value=&quot;5&quot;/&gt;&lt;property id=&quot;20300&quot; value=&quot;Slide 42 - &amp;quot;Reflect 2a. Blogs Uses&amp;quot;&quot;/&gt;&lt;property id=&quot;20307&quot; value=&quot;2153&quot;/&gt;&lt;/object&gt;&lt;object type=&quot;3&quot; unique_id=&quot;10046&quot;&gt;&lt;property id=&quot;20148&quot; value=&quot;5&quot;/&gt;&lt;property id=&quot;20300&quot; value=&quot;Slide 43 - &amp;quot;Reflect 2b. Reuse Blog Transcripts&amp;quot;&quot;/&gt;&lt;property id=&quot;20307&quot; value=&quot;2187&quot;/&gt;&lt;/object&gt;&lt;object type=&quot;3&quot; unique_id=&quot;10047&quot;&gt;&lt;property id=&quot;20148&quot; value=&quot;5&quot;/&gt;&lt;property id=&quot;20300&quot; value=&quot;Slide 44 - &amp;quot;Reflect 2c. Critical Friend Blog Postings&amp;quot;&quot;/&gt;&lt;property id=&quot;20307&quot; value=&quot;2154&quot;/&gt;&lt;/object&gt;&lt;object type=&quot;3&quot; unique_id=&quot;10048&quot;&gt;&lt;property id=&quot;20148&quot; value=&quot;5&quot;/&gt;&lt;property id=&quot;20300&quot; value=&quot;Slide 45 - &amp;quot;Reflect 2d. Expert and Domain Specific Blogs (English Teacher Blogs)&amp;quot;&quot;/&gt;&lt;property id=&quot;20307&quot; value=&quot;2155&quot;/&gt;&lt;/object&gt;&lt;object type=&quot;3&quot; unique_id=&quot;10049&quot;&gt;&lt;property id=&quot;20148&quot; value=&quot;5&quot;/&gt;&lt;property id=&quot;20300&quot; value=&quot;Slide 46 - &amp;quot;Reflect 2e. Watch or Listen to Online Conferences&amp;quot;&quot;/&gt;&lt;property id=&quot;20307&quot; value=&quot;2156&quot;/&gt;&lt;/object&gt;&lt;object type=&quot;3&quot; unique_id=&quot;10050&quot;&gt;&lt;property id=&quot;20148&quot; value=&quot;5&quot;/&gt;&lt;property id=&quot;20300&quot; value=&quot;Slide 47 - &amp;quot;Reflect 2f. Analyze Online Cases &amp;#x0D;&amp;#x0A;(problems, solutions, etc.)&amp;quot;&quot;/&gt;&lt;property id=&quot;20307&quot; value=&quot;2157&quot;/&gt;&lt;/object&gt;&lt;object type=&quot;3&quot; unique_id=&quot;10051&quot;&gt;&lt;property id=&quot;20148&quot; value=&quot;5&quot;/&gt;&lt;property id=&quot;20300&quot; value=&quot;Slide 48 - &amp;quot;Reflect 2g. Reuse Blog, Chat Transcripts, Interviews, Presentations&amp;quot;&quot;/&gt;&lt;property id=&quot;20307&quot; value=&quot;2200&quot;/&gt;&lt;/object&gt;&lt;object type=&quot;3&quot; unique_id=&quot;10052&quot;&gt;&lt;property id=&quot;20148&quot; value=&quot;5&quot;/&gt;&lt;property id=&quot;20300&quot; value=&quot;Slide 49 - &amp;quot;Reflect 2h. Wikibook Critique&amp;quot;&quot;/&gt;&lt;property id=&quot;20307&quot; value=&quot;2201&quot;/&gt;&lt;/object&gt;&lt;object type=&quot;3&quot; unique_id=&quot;10053&quot;&gt;&lt;property id=&quot;20148&quot; value=&quot;5&quot;/&gt;&lt;property id=&quot;20300&quot; value=&quot;Slide 50 - &amp;quot;3. Visual Learners&amp;quot;&quot;/&gt;&lt;property id=&quot;20307&quot; value=&quot;1956&quot;/&gt;&lt;/object&gt;&lt;object type=&quot;3&quot; unique_id=&quot;10054&quot;&gt;&lt;property id=&quot;20148&quot; value=&quot;5&quot;/&gt;&lt;property id=&quot;20300&quot; value=&quot;Slide 51 - &amp;quot;Display 3a. Pubcasts! (videos of scientific papers and science)&amp;#x0D;&amp;#x0A;NSF, the Public Library of Science, and the San Di&quot;/&gt;&lt;property id=&quot;20307&quot; value=&quot;2141&quot;/&gt;&lt;/object&gt;&lt;object type=&quot;3&quot; unique_id=&quot;10055&quot;&gt;&lt;property id=&quot;20148&quot; value=&quot;5&quot;/&gt;&lt;property id=&quot;20300&quot; value=&quot;Slide 52 - &amp;quot;Display 3b. Anchored Instruction &amp;#x0D;&amp;#x0A;Discussions (YouTube, CNN, BBC, TeacherTube, CurrentTV)&amp;quot;&quot;/&gt;&lt;property id=&quot;20307&quot; value=&quot;1965&quot;/&gt;&lt;/object&gt;&lt;object type=&quot;3&quot; unique_id=&quot;10056&quot;&gt;&lt;property id=&quot;20148&quot; value=&quot;5&quot;/&gt;&lt;property id=&quot;20300&quot; value=&quot;Slide 53 - &amp;quot; Display 3c. Follow Online Adventure&amp;#x0D;&amp;#x0A;Australian adventurer Don McIntyre and teenage circumnavigator Mike Perham to&quot;/&gt;&lt;property id=&quot;20307&quot; value=&quot;2172&quot;/&gt;&lt;/object&gt;&lt;object type=&quot;3&quot; unique_id=&quot;10057&quot;&gt;&lt;property id=&quot;20148&quot; value=&quot;5&quot;/&gt;&lt;property id=&quot;20300&quot; value=&quot;Slide 54 - &amp;quot;Display 3d. Concept Mapping and Timeline Tools (VUE, Bubbl.us, Cmap, Freemind, Gliffy, Mindmeister, or Mindomo)&amp;quot;&quot;/&gt;&lt;property id=&quot;20307&quot; value=&quot;1970&quot;/&gt;&lt;/object&gt;&lt;object type=&quot;3&quot; unique_id=&quot;10058&quot;&gt;&lt;property id=&quot;20148&quot; value=&quot;5&quot;/&gt;&lt;property id=&quot;20300&quot; value=&quot;Slide 55 - &amp;quot;Display 3e. World Trends and Indices (e.g. Worldmapper)&amp;quot;&quot;/&gt;&lt;property id=&quot;20307&quot; value=&quot;1975&quot;/&gt;&lt;/object&gt;&lt;object type=&quot;3&quot; unique_id=&quot;10059&quot;&gt;&lt;property id=&quot;20148&quot; value=&quot;5&quot;/&gt;&lt;property id=&quot;20300&quot; value=&quot;Slide 56&quot;/&gt;&lt;property id=&quot;20307&quot; value=&quot;2130&quot;/&gt;&lt;/object&gt;&lt;object type=&quot;3&quot; unique_id=&quot;10060&quot;&gt;&lt;property id=&quot;20148&quot; value=&quot;5&quot;/&gt;&lt;property id=&quot;20300&quot; value=&quot;Slide 57 - &amp;quot;Display 3g. Shared Online Video (e.g., Howcast, WonderHowTo, Clip Chef)&amp;quot;&quot;/&gt;&lt;property id=&quot;20307&quot; value=&quot;2174&quot;/&gt;&lt;/object&gt;&lt;object type=&quot;3&quot; unique_id=&quot;10061&quot;&gt;&lt;property id=&quot;20148&quot; value=&quot;5&quot;/&gt;&lt;property id=&quot;20300&quot; value=&quot;Slide 58 - &amp;quot;4. Tactile/Kinesthetic Learners&amp;quot;&quot;/&gt;&lt;property id=&quot;20307&quot; value=&quot;1984&quot;/&gt;&lt;/object&gt;&lt;object type=&quot;3&quot; unique_id=&quot;10062&quot;&gt;&lt;property id=&quot;20148&quot; value=&quot;5&quot;/&gt;&lt;property id=&quot;20300&quot; value=&quot;Slide 59 - &amp;quot;Do 4a. Wikibooks: International Collaboration (Web 2.0 and Emerging Learning Technologies (The WELT))&amp;quot;&quot;/&gt;&lt;property id=&quot;20307&quot; value=&quot;1986&quot;/&gt;&lt;/object&gt;&lt;object type=&quot;3&quot; unique_id=&quot;10063&quot;&gt;&lt;property id=&quot;20148&quot; value=&quot;5&quot;/&gt;&lt;property id=&quot;20300&quot; value=&quot;Slide 60 - &amp;quot;Do 4b. Survey Research and Market Analysis &amp;#x0D;&amp;#x0A;(e.g., Mister Poll, MicroPoll, Zoomerang, SurveyShare)&amp;quot;&quot;/&gt;&lt;property id=&quot;20307&quot; value=&quot;1990&quot;/&gt;&lt;/object&gt;&lt;object type=&quot;3&quot; unique_id=&quot;10064&quot;&gt;&lt;property id=&quot;20148&quot; value=&quot;5&quot;/&gt;&lt;property id=&quot;20300&quot; value=&quot;Slide 61 - &amp;quot;Do 4c. Online Warm-ups Activities&amp;#x0D;&amp;#x0A;Just-In-Time-Teaching (JiTT) http://webphysics.iupui.edu/jitt/jitt.html&amp;quot;&quot;/&gt;&lt;property id=&quot;20307&quot; value=&quot;1992&quot;/&gt;&lt;/object&gt;&lt;object type=&quot;3&quot; unique_id=&quot;10065&quot;&gt;&lt;property id=&quot;20148&quot; value=&quot;5&quot;/&gt;&lt;property id=&quot;20300&quot; value=&quot;Slide 62 - &amp;quot;Do 4d. Online Performances&amp;#x0D;&amp;#x0A;Virtual Worlds/Reality/MMOG &amp;#x0D;&amp;#x0A;(e.g.,Shakespeare plays reenacted)&amp;quot;&quot;/&gt;&lt;property id=&quot;20307&quot; value=&quot;2126&quot;/&gt;&lt;/object&gt;&lt;object type=&quot;3&quot; unique_id=&quot;10066&quot;&gt;&lt;property id=&quot;20148&quot; value=&quot;5&quot;/&gt;&lt;property id=&quot;20300&quot; value=&quot;Slide 63 - &amp;quot;Do 4e. Syllabus, Glossary, etc. in wiki: &amp;#x0D;&amp;#x0A;Students sign up for tasks &amp;#x0D;&amp;#x0A;(Ron Owston, York University)&amp;quot;&quot;/&gt;&lt;property id=&quot;20307&quot; value=&quot;2127&quot;/&gt;&lt;/object&gt;&lt;object type=&quot;3&quot; unique_id=&quot;10067&quot;&gt;&lt;property id=&quot;20148&quot; value=&quot;5&quot;/&gt;&lt;property id=&quot;20300&quot; value=&quot;Slide 64 - &amp;quot;&amp;#x0D;&amp;#x0A; Read 1f. Podcasts for students of pronunciation class &amp;#x0D;&amp;#x0A;(e.g., Tzu-Su Chen, Taiwan)&amp;quot;&quot;/&gt;&lt;property id=&quot;20307&quot; value=&quot;2173&quot;/&gt;&lt;/object&gt;&lt;object type=&quot;3&quot; unique_id=&quot;10068&quot;&gt;&lt;property id=&quot;20148&quot; value=&quot;5&quot;/&gt;&lt;property id=&quot;20300&quot; value=&quot;Slide 65 - &amp;quot;Do 4g. Wiki: Poetry Projects Online&amp;quot;&quot;/&gt;&lt;property id=&quot;20307&quot; value=&quot;2056&quot;/&gt;&lt;/object&gt;&lt;object type=&quot;3&quot; unique_id=&quot;10069&quot;&gt;&lt;property id=&quot;20148&quot; value=&quot;5&quot;/&gt;&lt;property id=&quot;20300&quot; value=&quot;Slide 66 - &amp;quot;Try the R2D2 Method!!!&amp;#x0D;&amp;#x0A; Try TEC-VARIETY!!!&amp;quot;&quot;/&gt;&lt;property id=&quot;20307&quot; value=&quot;1560&quot;/&gt;&lt;/object&gt;&lt;/object&gt;&lt;/object&gt;&lt;/database&gt;"/>
</p:tagLst>
</file>

<file path=ppt/theme/theme1.xml><?xml version="1.0" encoding="utf-8"?>
<a:theme xmlns:a="http://schemas.openxmlformats.org/drawingml/2006/main" name="1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93266</TotalTime>
  <Words>377</Words>
  <Application>Microsoft Office PowerPoint</Application>
  <PresentationFormat>On-screen Show (4:3)</PresentationFormat>
  <Paragraphs>52</Paragraphs>
  <Slides>33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Gulim</vt:lpstr>
      <vt:lpstr>MS PGothic</vt:lpstr>
      <vt:lpstr>SimSun</vt:lpstr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1_Professional</vt:lpstr>
      <vt:lpstr>2_5 white background logo top</vt:lpstr>
      <vt:lpstr>5 white background logo top</vt:lpstr>
      <vt:lpstr>26_Office Theme</vt:lpstr>
      <vt:lpstr>5_Default Design</vt:lpstr>
      <vt:lpstr>16_Default Design</vt:lpstr>
      <vt:lpstr>8_Default Design</vt:lpstr>
      <vt:lpstr>14_Office Theme</vt:lpstr>
      <vt:lpstr>50_Office Theme</vt:lpstr>
      <vt:lpstr>Custom Design</vt:lpstr>
      <vt:lpstr>51_Default Design</vt:lpstr>
      <vt:lpstr>18_Office Theme</vt:lpstr>
      <vt:lpstr>52_Default Design</vt:lpstr>
      <vt:lpstr>24_Default Design</vt:lpstr>
      <vt:lpstr>14_Default Design</vt:lpstr>
      <vt:lpstr>2_Default Design</vt:lpstr>
      <vt:lpstr>Where Are You R2D2?:  Addressing Diverse Learner Needs with the Read, Reflect, Display, and Do Model</vt:lpstr>
      <vt:lpstr>This Generation of Students</vt:lpstr>
      <vt:lpstr>Learning is Resource Rich March 22, 2015 Madagascar marvel:  Divers find fossils of extinct giant lemurs Daisy Carrington, for CNN, March 22, 2015  http://www.cnn.com/2015/03/19/africa/underwater-fossil-lemur-graveyard-madagascar/index.html </vt:lpstr>
      <vt:lpstr>What about the Instructor in the Open World?</vt:lpstr>
      <vt:lpstr>From Instructor as Credit Manager</vt:lpstr>
      <vt:lpstr>To Instructor as Curator and Concierge</vt:lpstr>
      <vt:lpstr>Question: How can technology address diverse learner needs? </vt:lpstr>
      <vt:lpstr>Addressing Learning Styles</vt:lpstr>
      <vt:lpstr>PowerPoint Presentation</vt:lpstr>
      <vt:lpstr>PowerPoint Presentation</vt:lpstr>
      <vt:lpstr>PowerPoint Presentation</vt:lpstr>
      <vt:lpstr>The R2D2 Method</vt:lpstr>
      <vt:lpstr>1. Auditory or Verbal Learners</vt:lpstr>
      <vt:lpstr>Read 1a. Collect and Listen to Interactive Stories  (e.g., Meograph: http://www.meograph.com/)</vt:lpstr>
      <vt:lpstr>January 28, 2015 Read 1b. Twitter Fed Class Discussions Live-Tweeting Assignments: To Use or Not to Use? he Chronicle of Higher Education, Adeline Koh http://chronicle.com/blogs/profhacker/live-tweeting-assignments-to-use-or-not-to-use/58949 </vt:lpstr>
      <vt:lpstr>Read 1c. Grammer Checkers  (e.g., Grammarly, Ginger, GrammarCheck, PaperRater, and SpellCheckPlus) http://www.grammarly.com/ </vt:lpstr>
      <vt:lpstr>2. Reflective and Observational Learners</vt:lpstr>
      <vt:lpstr>Reflect 2a. Big Issue Reflections   (Big Questions Online (BQO)), Feb 3, 3015 (e.g., Is curiosity essential for human flourishing?) https://www.bigquestionsonline.com/content/do-we-have-souls </vt:lpstr>
      <vt:lpstr>Reflect 2b.  Interpreting Infographics July 24, 2014 Woman in Computer Science http://graduatedegrees.online.njit.edu/mscs-resources/mscs-infographics/women-in-computer-science/ </vt:lpstr>
      <vt:lpstr>Reflect 2c. Workplace Internship, Practicum, and Field Experiences</vt:lpstr>
      <vt:lpstr>Reflect 2d.  Reflect on Virtual Timelines (Dipity, xtimeline, Simile, etc.) http://www.usatoday.com/news/destinations/story/2011-08-25/Martin-Luther-King-Jr-Memorial-in-Washington-A-closer-look/50136470/1?csp=34news http://usatoday30.usatoday.com/tech/news/story/2011-09-22/steve-jobs-dies/50672498/1  http://www.cnet.com/news/steve-jobs-a-timeline/ </vt:lpstr>
      <vt:lpstr>Reflect 2e. Cultural Blogs (e.g., Dr. Kim Foreman, San Fran State Univ, Come and See Africa Blog; http://comeandseeafrica.blogspot.com/)</vt:lpstr>
      <vt:lpstr>Poll #1:  Any light bulbs going off in your head so far…?</vt:lpstr>
      <vt:lpstr>3. Visual Learners</vt:lpstr>
      <vt:lpstr>Display 3a. Virtualize Words Used (e.g., Wordle, Tagzedo, Tagul, WordSift, Word It Out) http://shellyterrell.com/2010/02/14/12-word-cloud-resources-tips-tools/ </vt:lpstr>
      <vt:lpstr>Display 3b. (April 28, 2015) Concept Mapping and Timeline Tools  (Bubbl.us, Cmap, Gliffy, Spicynodes, or Mindomo) http://www.spicynodes.org/index.html</vt:lpstr>
      <vt:lpstr>Display 3c. Videos for clinical education (Sungkyunkwan University School of Medicine, www.mededu.or.kr) </vt:lpstr>
      <vt:lpstr>Display 3d.  Unique OER  (e.g., Dead Sea Scrolls) http://www.deadseascrolls.org.il/explore-the-archive  http://www.deadseascrolls.org.il/explore-the-archive/search#q=site_en:'Qumran,_Cave_4'  http://www.deadseascrolls.org.il/home</vt:lpstr>
      <vt:lpstr>4. Tactile/Kinesthetic Learners</vt:lpstr>
      <vt:lpstr>February 8, 2015 Do 4a. Recap Discussion (e.g., Prezi from Thuy Han for R678 class Week 4) https://prezi.com/r4vkwqolkrn9/httpswebarchiveorgweb20040303191129httpwwwnetco/?utm_campaign=share&amp;utm_medium=copy </vt:lpstr>
      <vt:lpstr>Do 4b. Student Music Recordings of Course Content April 26, 2015 IST Groove Song, Jeffrey Jenkins, R511: https://soundcloud.com/jeffjenkins25/ist-groove The World is Open , Jill Kaufman, R678: https://www.youtube.com/watch?v=ZRGV0Mg5Vmw&amp;feature=youtu.be  Daniel Halluska, P540: http://www.youtube.com/watch?v=tOL7lrGsqnw </vt:lpstr>
      <vt:lpstr>Poll #2: How many ideas did you get from this talk?</vt:lpstr>
      <vt:lpstr>Where are we headed? Where is Education 3.0?</vt:lpstr>
    </vt:vector>
  </TitlesOfParts>
  <Company>CourseShare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 Bonk</dc:creator>
  <cp:lastModifiedBy>User</cp:lastModifiedBy>
  <cp:revision>2111</cp:revision>
  <cp:lastPrinted>2013-05-08T00:32:14Z</cp:lastPrinted>
  <dcterms:created xsi:type="dcterms:W3CDTF">2003-05-17T19:53:56Z</dcterms:created>
  <dcterms:modified xsi:type="dcterms:W3CDTF">2015-05-26T08:04:38Z</dcterms:modified>
</cp:coreProperties>
</file>