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1" r:id="rId1"/>
    <p:sldMasterId id="2147483684" r:id="rId2"/>
  </p:sldMasterIdLst>
  <p:notesMasterIdLst>
    <p:notesMasterId r:id="rId67"/>
  </p:notesMasterIdLst>
  <p:sldIdLst>
    <p:sldId id="256" r:id="rId3"/>
    <p:sldId id="315" r:id="rId4"/>
    <p:sldId id="260" r:id="rId5"/>
    <p:sldId id="17626" r:id="rId6"/>
    <p:sldId id="261" r:id="rId7"/>
    <p:sldId id="262" r:id="rId8"/>
    <p:sldId id="311" r:id="rId9"/>
    <p:sldId id="263" r:id="rId10"/>
    <p:sldId id="312" r:id="rId11"/>
    <p:sldId id="264" r:id="rId12"/>
    <p:sldId id="265" r:id="rId13"/>
    <p:sldId id="266" r:id="rId14"/>
    <p:sldId id="267" r:id="rId15"/>
    <p:sldId id="17640" r:id="rId16"/>
    <p:sldId id="268" r:id="rId17"/>
    <p:sldId id="17641" r:id="rId18"/>
    <p:sldId id="257" r:id="rId19"/>
    <p:sldId id="17637" r:id="rId20"/>
    <p:sldId id="17638" r:id="rId21"/>
    <p:sldId id="272" r:id="rId22"/>
    <p:sldId id="17642" r:id="rId23"/>
    <p:sldId id="17643" r:id="rId24"/>
    <p:sldId id="258" r:id="rId25"/>
    <p:sldId id="17639" r:id="rId26"/>
    <p:sldId id="259" r:id="rId27"/>
    <p:sldId id="269" r:id="rId28"/>
    <p:sldId id="284" r:id="rId29"/>
    <p:sldId id="283" r:id="rId30"/>
    <p:sldId id="314" r:id="rId31"/>
    <p:sldId id="271" r:id="rId32"/>
    <p:sldId id="17599" r:id="rId33"/>
    <p:sldId id="285" r:id="rId34"/>
    <p:sldId id="286" r:id="rId35"/>
    <p:sldId id="297" r:id="rId36"/>
    <p:sldId id="309" r:id="rId37"/>
    <p:sldId id="288" r:id="rId38"/>
    <p:sldId id="17624" r:id="rId39"/>
    <p:sldId id="304" r:id="rId40"/>
    <p:sldId id="289" r:id="rId41"/>
    <p:sldId id="298" r:id="rId42"/>
    <p:sldId id="287" r:id="rId43"/>
    <p:sldId id="305" r:id="rId44"/>
    <p:sldId id="293" r:id="rId45"/>
    <p:sldId id="290" r:id="rId46"/>
    <p:sldId id="299" r:id="rId47"/>
    <p:sldId id="296" r:id="rId48"/>
    <p:sldId id="17623" r:id="rId49"/>
    <p:sldId id="17621" r:id="rId50"/>
    <p:sldId id="17634" r:id="rId51"/>
    <p:sldId id="306" r:id="rId52"/>
    <p:sldId id="307" r:id="rId53"/>
    <p:sldId id="291" r:id="rId54"/>
    <p:sldId id="295" r:id="rId55"/>
    <p:sldId id="294" r:id="rId56"/>
    <p:sldId id="302" r:id="rId57"/>
    <p:sldId id="300" r:id="rId58"/>
    <p:sldId id="303" r:id="rId59"/>
    <p:sldId id="17614" r:id="rId60"/>
    <p:sldId id="301" r:id="rId61"/>
    <p:sldId id="308" r:id="rId62"/>
    <p:sldId id="316" r:id="rId63"/>
    <p:sldId id="17625" r:id="rId64"/>
    <p:sldId id="277" r:id="rId65"/>
    <p:sldId id="279" r:id="rId66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3232"/>
    <a:srgbClr val="FF6F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6DF4477-31B5-4A86-8AE9-F51C5D80E558}">
  <a:tblStyle styleId="{46DF4477-31B5-4A86-8AE9-F51C5D80E55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8" autoAdjust="0"/>
    <p:restoredTop sz="89314" autoAdjust="0"/>
  </p:normalViewPr>
  <p:slideViewPr>
    <p:cSldViewPr snapToGrid="0">
      <p:cViewPr varScale="1">
        <p:scale>
          <a:sx n="65" d="100"/>
          <a:sy n="65" d="100"/>
        </p:scale>
        <p:origin x="672" y="3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8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ndf.co.uk/journals/DistanceEducation" TargetMode="External"/><Relationship Id="rId7" Type="http://schemas.openxmlformats.org/officeDocument/2006/relationships/hyperlink" Target="http://www.springer.com/education+&amp;+language/learning+&amp;+instruction/journal/11423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ascilite.org.au/ajet/ajet.html" TargetMode="External"/><Relationship Id="rId5" Type="http://schemas.openxmlformats.org/officeDocument/2006/relationships/hyperlink" Target="http://www.tandf.co.uk/journals/RAJT" TargetMode="External"/><Relationship Id="rId4" Type="http://schemas.openxmlformats.org/officeDocument/2006/relationships/hyperlink" Target="http://description" TargetMode="External"/></Relationships>
</file>

<file path=ppt/notesSlides/_rels/notes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jde.com/" TargetMode="External"/><Relationship Id="rId3" Type="http://schemas.openxmlformats.org/officeDocument/2006/relationships/hyperlink" Target="http://www.aace.org/pubs/jtate/" TargetMode="External"/><Relationship Id="rId7" Type="http://schemas.openxmlformats.org/officeDocument/2006/relationships/hyperlink" Target="http://www.irrodl.org/index.php/irrodl/index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iste.org/store/product.aspx?ID=26" TargetMode="External"/><Relationship Id="rId5" Type="http://schemas.openxmlformats.org/officeDocument/2006/relationships/hyperlink" Target="http://www.springer.com/education+&amp;+language/science+education/journal/11191" TargetMode="External"/><Relationship Id="rId4" Type="http://schemas.openxmlformats.org/officeDocument/2006/relationships/hyperlink" Target="http://www.infoagepub.com/Quarterly-Review-of-Distance-Education.html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gi-global.com/bookstore/titledetails.aspx?titleid=1125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scholarworks.iu.edu/journals/index.php/ijdl/index" TargetMode="External"/><Relationship Id="rId5" Type="http://schemas.openxmlformats.org/officeDocument/2006/relationships/hyperlink" Target="about:blank" TargetMode="External"/><Relationship Id="rId4" Type="http://schemas.openxmlformats.org/officeDocument/2006/relationships/hyperlink" Target="http://www.hindawi.com/journals/am/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 dirty="0"/>
              <a:t>All</a:t>
            </a:r>
            <a:endParaRPr dirty="0"/>
          </a:p>
        </p:txBody>
      </p:sp>
      <p:sp>
        <p:nvSpPr>
          <p:cNvPr id="128" name="Shape 128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Ana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you should publish everything you do, even if it is only acceptable for a lower tier journal.  It demonstrates your commitment to finish a project and makes your work available to everyone else.  </a:t>
            </a:r>
            <a:r>
              <a:rPr lang="en-US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Lower tier journals are also great outlets for quality undergraduate research that you have directed.</a:t>
            </a:r>
            <a:endParaRPr dirty="0"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Ana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/>
              <a:t>M</a:t>
            </a:r>
            <a:r>
              <a:rPr lang="en" sz="1800" b="0" i="0" u="none" strike="noStrike" cap="none" dirty="0" err="1"/>
              <a:t>ention</a:t>
            </a:r>
            <a:r>
              <a:rPr lang="en-US" sz="1800" dirty="0"/>
              <a:t>: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http://</a:t>
            </a:r>
            <a:r>
              <a:rPr lang="en-US" sz="1800" dirty="0" err="1"/>
              <a:t>www.trainingshare.com</a:t>
            </a:r>
            <a:r>
              <a:rPr lang="en-US" sz="1800" dirty="0"/>
              <a:t>/resources/</a:t>
            </a:r>
            <a:r>
              <a:rPr lang="en-US" sz="1800" dirty="0" err="1"/>
              <a:t>distance_ed_journals_and_online_learning_books.php</a:t>
            </a:r>
            <a:endParaRPr lang="en-US" sz="18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" sz="1800" b="0" i="0" u="none" strike="noStrike" cap="non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" sz="1800" b="0" i="0" u="none" strike="noStrike" cap="none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urier"/>
              <a:buNone/>
            </a:pPr>
            <a:r>
              <a:rPr lang="en-US" sz="1100" b="0" i="0" u="none" dirty="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rPr>
              <a:t>More examples:</a:t>
            </a:r>
            <a:endParaRPr lang="en-US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100" b="0" i="1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Distance </a:t>
            </a:r>
            <a:r>
              <a:rPr lang="en-US" sz="1100" b="0" i="1" u="sng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Education</a:t>
            </a:r>
            <a:r>
              <a:rPr lang="en-US" sz="1100" b="0" i="1" u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Distance</a:t>
            </a:r>
            <a:r>
              <a:rPr lang="en-US" sz="1100" b="0" i="1" u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Education; </a:t>
            </a:r>
            <a:r>
              <a:rPr lang="en-US" sz="1100" b="0" i="1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The Internet and Higher Education</a:t>
            </a:r>
            <a:r>
              <a:rPr lang="en-US" sz="1100" b="0" i="0" u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lang="en-US" sz="1100" b="0" i="1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Asian Journal of Technology </a:t>
            </a:r>
            <a:r>
              <a:rPr lang="en-US" sz="1100" b="0" i="1" u="sng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Innovation</a:t>
            </a:r>
            <a:r>
              <a:rPr lang="en-US" sz="1100" b="0" i="1" u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Asian</a:t>
            </a:r>
            <a:r>
              <a:rPr lang="en-US" sz="1100" b="0" i="1" u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Journal of Technology Innovation ; </a:t>
            </a:r>
            <a:r>
              <a:rPr lang="en-US" sz="1100" b="0" i="1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Australasian Journal of Educational Technology</a:t>
            </a:r>
            <a:r>
              <a:rPr lang="en-US" sz="1100" b="0" i="1" u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100" b="0" i="1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Educational  Technology Research and Development</a:t>
            </a:r>
            <a:endParaRPr lang="en-US" sz="1100" b="0" i="0" u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dirty="0"/>
          </a:p>
        </p:txBody>
      </p:sp>
      <p:sp>
        <p:nvSpPr>
          <p:cNvPr id="211" name="Shape 211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Ana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0" i="1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Journal of Technology and Teacher </a:t>
            </a:r>
            <a:r>
              <a:rPr lang="en-US" sz="1800" b="0" i="1" u="sng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Education</a:t>
            </a:r>
            <a:r>
              <a:rPr lang="en-US" sz="1800" b="0" i="1" u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Journal</a:t>
            </a:r>
            <a:r>
              <a:rPr lang="en-US" sz="1800" b="0" i="1" u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of Technology and Teacher Education; </a:t>
            </a:r>
            <a:r>
              <a:rPr lang="en-US" sz="1800" b="0" i="1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The Quarterly Review of Distance </a:t>
            </a:r>
            <a:r>
              <a:rPr lang="en-US" sz="1800" b="0" i="1" u="sng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Education</a:t>
            </a:r>
            <a:r>
              <a:rPr lang="en-US" sz="1800" b="0" i="1" u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Journal</a:t>
            </a:r>
            <a:r>
              <a:rPr lang="en-US" sz="1800" b="0" i="1" u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of Technology and Teacher Education; The Quarterly Review of Distance Education; </a:t>
            </a:r>
            <a:r>
              <a:rPr lang="en-US" sz="1800" b="0" i="1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Science &amp; Education</a:t>
            </a:r>
            <a:r>
              <a:rPr lang="en-US" sz="1800" b="0" i="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 </a:t>
            </a:r>
            <a:endParaRPr lang="en-US" sz="1800" b="0" i="1" u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 i="1" u="sng" dirty="0">
                <a:solidFill>
                  <a:schemeClr val="hlin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  <a:hlinkClick r:id="rId6"/>
              </a:rPr>
              <a:t>Journal of Digita Learning in Teacher Education</a:t>
            </a:r>
            <a:endParaRPr lang="en-U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International Review of Research in Open and Distributed Learning</a:t>
            </a:r>
            <a:endParaRPr lang="en-U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 i="1" u="sng" dirty="0">
                <a:solidFill>
                  <a:schemeClr val="hlin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  <a:hlinkClick r:id="rId8"/>
              </a:rPr>
              <a:t>The American Journal of Distance Education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/>
          </a:p>
        </p:txBody>
      </p:sp>
      <p:sp>
        <p:nvSpPr>
          <p:cNvPr id="224" name="Shape 224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Ana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100" b="0" i="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International Journal of Gaming and Computer Mediated </a:t>
            </a:r>
            <a:r>
              <a:rPr lang="en-US" sz="1100" b="0" i="0" u="sng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Simulations</a:t>
            </a:r>
            <a:r>
              <a:rPr lang="en-US" sz="1100" b="0" i="0" u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International</a:t>
            </a:r>
            <a:r>
              <a:rPr lang="en-US" sz="1100" b="0" i="0" u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Journal of Gaming and Computer Mediated Simulations; </a:t>
            </a:r>
            <a:r>
              <a:rPr lang="en-US" sz="1100" b="0" i="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Advances in </a:t>
            </a:r>
            <a:r>
              <a:rPr lang="en-US" sz="1100" b="0" i="0" u="sng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Multimedia</a:t>
            </a:r>
            <a:r>
              <a:rPr lang="en-US" sz="1100" b="0" i="0" u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International</a:t>
            </a:r>
            <a:r>
              <a:rPr lang="en-US" sz="1100" b="0" i="0" u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Journal of Gaming and Computer Mediated Simulations; Advances in Multimedia; </a:t>
            </a:r>
            <a:r>
              <a:rPr lang="en-US" sz="1100" b="0" i="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Learning: Research and Practice</a:t>
            </a:r>
            <a:endParaRPr lang="en-US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1" i="1" u="sng" dirty="0">
                <a:solidFill>
                  <a:schemeClr val="hlin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  <a:hlinkClick r:id="rId6"/>
              </a:rPr>
              <a:t>International Journal of Designs for Learning</a:t>
            </a:r>
            <a:endParaRPr lang="en-US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89FED-1971-4B87-A5D6-C2B8A3AE6F4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5116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89FED-1971-4B87-A5D6-C2B8A3AE6F4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984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89FED-1971-4B87-A5D6-C2B8A3AE6F4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411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Feng-Ru</a:t>
            </a:r>
          </a:p>
        </p:txBody>
      </p:sp>
    </p:spTree>
    <p:extLst>
      <p:ext uri="{BB962C8B-B14F-4D97-AF65-F5344CB8AC3E}">
        <p14:creationId xmlns:p14="http://schemas.microsoft.com/office/powerpoint/2010/main" val="26611581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  <a:tabLst/>
              <a:defRPr/>
            </a:pPr>
            <a:r>
              <a:rPr lang="en-US" sz="1200" dirty="0"/>
              <a:t>Feng-Ru</a:t>
            </a:r>
          </a:p>
          <a:p>
            <a:pPr marL="171450" indent="-171450">
              <a:buFont typeface="Arial"/>
              <a:buChar char="•"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“Think. Check. Submit.” checklist developed by a coalition of scholarly publishing organizations</a:t>
            </a:r>
          </a:p>
          <a:p>
            <a:r>
              <a:rPr lang="en-US" sz="2800" dirty="0"/>
              <a:t>Think</a:t>
            </a:r>
          </a:p>
          <a:p>
            <a:pPr lvl="1"/>
            <a:r>
              <a:rPr lang="en-US" sz="2400" dirty="0"/>
              <a:t>Are you submitting your research to a trusted journal?</a:t>
            </a:r>
          </a:p>
          <a:p>
            <a:pPr lvl="1"/>
            <a:r>
              <a:rPr lang="en-US" sz="2400" dirty="0"/>
              <a:t>Is it the right journal for your work?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73B22-9E2B-9D44-87FC-D094CA2F0A8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6937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  <a:tabLst/>
              <a:defRPr/>
            </a:pPr>
            <a:r>
              <a:rPr lang="en-US" sz="1200" dirty="0"/>
              <a:t>Feng-Ru</a:t>
            </a:r>
          </a:p>
          <a:p>
            <a:pPr marL="171450" indent="-171450">
              <a:buFont typeface="Arial"/>
              <a:buChar char="•"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“Think. Check. Submit.” checklist developed by a coalition of scholarly publishing organizations</a:t>
            </a:r>
          </a:p>
          <a:p>
            <a:r>
              <a:rPr lang="en-US" sz="2800" dirty="0"/>
              <a:t>Think</a:t>
            </a:r>
          </a:p>
          <a:p>
            <a:pPr lvl="1"/>
            <a:r>
              <a:rPr lang="en-US" sz="2400" dirty="0"/>
              <a:t>Are you submitting your research to a trusted journal?</a:t>
            </a:r>
          </a:p>
          <a:p>
            <a:pPr lvl="1"/>
            <a:r>
              <a:rPr lang="en-US" sz="2400" dirty="0"/>
              <a:t>Is it the right journal for your work?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73B22-9E2B-9D44-87FC-D094CA2F0A8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642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Ana</a:t>
            </a:r>
            <a:endParaRPr lang="en-US" sz="1100" b="1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100" b="1" i="0" u="none" strike="noStrike" cap="none" dirty="0">
              <a:solidFill>
                <a:srgbClr val="000000"/>
              </a:solidFill>
              <a:effectLst/>
              <a:latin typeface="Arial"/>
              <a:cs typeface="Arial"/>
              <a:sym typeface="Arial"/>
            </a:endParaRPr>
          </a:p>
        </p:txBody>
      </p:sp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14831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  <a:tabLst/>
              <a:defRPr/>
            </a:pPr>
            <a:r>
              <a:rPr lang="en-US" sz="1200" dirty="0"/>
              <a:t>Feng-Ru</a:t>
            </a:r>
          </a:p>
          <a:p>
            <a:pPr marL="171450" indent="-171450">
              <a:buFont typeface="Arial"/>
              <a:buChar char="•"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“Think. Check. Submit.” checklist developed by a coalition of scholarly publishing organizations</a:t>
            </a:r>
          </a:p>
          <a:p>
            <a:r>
              <a:rPr lang="en-US" sz="2800" dirty="0"/>
              <a:t>Think</a:t>
            </a:r>
          </a:p>
          <a:p>
            <a:pPr lvl="1"/>
            <a:r>
              <a:rPr lang="en-US" sz="2400" dirty="0"/>
              <a:t>Are you submitting your research to a trusted journal?</a:t>
            </a:r>
          </a:p>
          <a:p>
            <a:pPr lvl="1"/>
            <a:r>
              <a:rPr lang="en-US" sz="2400" dirty="0"/>
              <a:t>Is it the right journal for your work?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73B22-9E2B-9D44-87FC-D094CA2F0A8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7494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  <a:tabLst/>
              <a:defRPr/>
            </a:pPr>
            <a:r>
              <a:rPr lang="en-US" sz="1200" dirty="0"/>
              <a:t>Feng-Ru</a:t>
            </a:r>
          </a:p>
          <a:p>
            <a:pPr marL="171450" indent="-171450">
              <a:buFont typeface="Arial"/>
              <a:buChar char="•"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“Think. Check. Submit.” checklist developed by a coalition of scholarly publishing organizations</a:t>
            </a:r>
          </a:p>
          <a:p>
            <a:r>
              <a:rPr lang="en-US" sz="2800" dirty="0"/>
              <a:t>Think</a:t>
            </a:r>
          </a:p>
          <a:p>
            <a:pPr lvl="1"/>
            <a:r>
              <a:rPr lang="en-US" sz="2400" dirty="0"/>
              <a:t>Are you submitting your research to a trusted journal?</a:t>
            </a:r>
          </a:p>
          <a:p>
            <a:pPr lvl="1"/>
            <a:r>
              <a:rPr lang="en-US" sz="2400" dirty="0"/>
              <a:t>Is it the right journal for your work?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73B22-9E2B-9D44-87FC-D094CA2F0A8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049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Feng-Ru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2289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Feng-Ru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73B22-9E2B-9D44-87FC-D094CA2F0A8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2585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Feng-Ru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3048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Ana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" sz="1800" b="0" i="0" u="none" strike="noStrike" cap="none" dirty="0"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" sz="11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Review articles and conference proposals (learn about peer-review criteria and guidelines)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Review book proposals</a:t>
            </a:r>
            <a:endParaRPr lang="en" sz="1100" b="1" i="0" u="none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342900" indent="-342900"/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a conference workshop</a:t>
            </a:r>
          </a:p>
          <a:p>
            <a:pPr marL="342900" indent="-342900"/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Organize a symposium</a:t>
            </a:r>
            <a:endParaRPr dirty="0"/>
          </a:p>
        </p:txBody>
      </p:sp>
      <p:sp>
        <p:nvSpPr>
          <p:cNvPr id="260" name="Shape 260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60" name="Shape 260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79012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Curt</a:t>
            </a:r>
            <a:endParaRPr dirty="0"/>
          </a:p>
        </p:txBody>
      </p:sp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13963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en-US" sz="1800" b="0" i="0" u="none" strike="noStrike" cap="none" dirty="0"/>
              <a:t>Curt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lang="en-US" sz="1800" b="0" i="0" u="none" strike="noStrike" cap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en-US" sz="1800" b="0" i="0" u="none" strike="noStrike" cap="none" dirty="0"/>
              <a:t>Not sure if we want to keep all these activities as we only have 1 hour and 5 minutes and need to leave time for questions. It’s up to you….</a:t>
            </a:r>
            <a:endParaRPr lang="en-US" sz="1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dirty="0"/>
          </a:p>
        </p:txBody>
      </p:sp>
      <p:sp>
        <p:nvSpPr>
          <p:cNvPr id="268" name="Shape 268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27073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76" name="Shape 276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en" sz="1800" b="0" i="0" u="none" strike="noStrike" cap="none" dirty="0"/>
              <a:t>Ana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" sz="1800" b="0" i="0" u="none" strike="noStrike" cap="non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Not sure if we want to keep all these activities as we only have 1 hour and 5 minutes and need to leave time for questions. </a:t>
            </a:r>
            <a:r>
              <a:rPr lang="en-US" sz="1800" b="0" i="0" u="none" strike="noStrike" cap="none" dirty="0"/>
              <a:t>I</a:t>
            </a:r>
            <a:r>
              <a:rPr lang="en" sz="1800" b="0" i="0" u="none" strike="noStrike" cap="none" dirty="0"/>
              <a:t>t’s up to you….</a:t>
            </a:r>
            <a:endParaRPr dirty="0"/>
          </a:p>
        </p:txBody>
      </p:sp>
      <p:sp>
        <p:nvSpPr>
          <p:cNvPr id="167" name="Shape 16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Curt</a:t>
            </a:r>
          </a:p>
        </p:txBody>
      </p:sp>
    </p:spTree>
    <p:extLst>
      <p:ext uri="{BB962C8B-B14F-4D97-AF65-F5344CB8AC3E}">
        <p14:creationId xmlns:p14="http://schemas.microsoft.com/office/powerpoint/2010/main" val="1099597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94943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87960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44014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42649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" sz="1800" b="0" i="0" u="none" strike="noStrike" cap="non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Screenshot from Cecil’s article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70899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" sz="1800" b="0" i="0" u="none" strike="noStrike" cap="non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Screenshot from Cecil’s article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64203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94642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39308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6195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en" sz="1800" b="0" i="0" u="none" strike="noStrike" cap="none" dirty="0"/>
              <a:t>Ana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dirty="0"/>
          </a:p>
        </p:txBody>
      </p:sp>
      <p:sp>
        <p:nvSpPr>
          <p:cNvPr id="185" name="Shape 185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25108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77919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71715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7936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03008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90903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1465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Curt</a:t>
            </a:r>
          </a:p>
        </p:txBody>
      </p:sp>
    </p:spTree>
    <p:extLst>
      <p:ext uri="{BB962C8B-B14F-4D97-AF65-F5344CB8AC3E}">
        <p14:creationId xmlns:p14="http://schemas.microsoft.com/office/powerpoint/2010/main" val="13376622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curt</a:t>
            </a:r>
          </a:p>
        </p:txBody>
      </p:sp>
    </p:spTree>
    <p:extLst>
      <p:ext uri="{BB962C8B-B14F-4D97-AF65-F5344CB8AC3E}">
        <p14:creationId xmlns:p14="http://schemas.microsoft.com/office/powerpoint/2010/main" val="162665971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curt</a:t>
            </a:r>
          </a:p>
        </p:txBody>
      </p:sp>
    </p:spTree>
    <p:extLst>
      <p:ext uri="{BB962C8B-B14F-4D97-AF65-F5344CB8AC3E}">
        <p14:creationId xmlns:p14="http://schemas.microsoft.com/office/powerpoint/2010/main" val="298496342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619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Ana</a:t>
            </a:r>
            <a:endParaRPr dirty="0"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715835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213089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691863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951003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848441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392024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10240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Curt</a:t>
            </a:r>
          </a:p>
        </p:txBody>
      </p:sp>
    </p:spTree>
    <p:extLst>
      <p:ext uri="{BB962C8B-B14F-4D97-AF65-F5344CB8AC3E}">
        <p14:creationId xmlns:p14="http://schemas.microsoft.com/office/powerpoint/2010/main" val="182798499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365011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2862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/>
              <a:t>Ana</a:t>
            </a:r>
            <a:endParaRPr/>
          </a:p>
        </p:txBody>
      </p:sp>
      <p:sp>
        <p:nvSpPr>
          <p:cNvPr id="185" name="Shape 185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787566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63988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2" name="Shape 32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Ana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" sz="1800" b="0" i="0" u="none" strike="noStrike" cap="non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Encourage audience to access the resources on </a:t>
            </a:r>
            <a:r>
              <a:rPr lang="en" sz="1800" b="0" i="0" u="none" strike="noStrike" cap="none" dirty="0" err="1"/>
              <a:t>GoogleDoc</a:t>
            </a:r>
            <a:r>
              <a:rPr lang="en" sz="1800" b="0" i="0" u="none" strike="noStrike" cap="none" dirty="0"/>
              <a:t>. </a:t>
            </a:r>
            <a:endParaRPr dirty="0"/>
          </a:p>
        </p:txBody>
      </p:sp>
      <p:sp>
        <p:nvSpPr>
          <p:cNvPr id="323" name="Shape 323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63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9" name="Shape 33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All</a:t>
            </a:r>
            <a:endParaRPr dirty="0"/>
          </a:p>
        </p:txBody>
      </p:sp>
      <p:sp>
        <p:nvSpPr>
          <p:cNvPr id="340" name="Shape 340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64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Ana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" sz="1800" b="0" i="0" u="none" strike="noStrike" cap="non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 sz="1800" b="0" i="0" u="none" strike="noStrike" cap="none" dirty="0"/>
              <a:t>https://</a:t>
            </a:r>
            <a:r>
              <a:rPr lang="en-US" sz="1800" b="0" i="0" u="none" strike="noStrike" cap="none" dirty="0" err="1"/>
              <a:t>www.editage.com</a:t>
            </a:r>
            <a:r>
              <a:rPr lang="en-US" sz="1800" b="0" i="0" u="none" strike="noStrike" cap="none" dirty="0"/>
              <a:t>/insights/how-to-choose-journals-for-submitting-your-paper</a:t>
            </a:r>
            <a:endParaRPr lang="en" sz="1800" b="0" i="0" u="none" strike="noStrike" cap="non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" sz="1800" b="0" i="0" u="none" strike="noStrike" cap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en-US" sz="1800" b="1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Who will be your target readers? </a:t>
            </a:r>
            <a:r>
              <a:rPr lang="en-US" sz="1800" b="1" i="1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Scholarly vs. non-scholarly periodicals</a:t>
            </a:r>
            <a:endParaRPr lang="en-US" sz="18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" sz="1800" b="0" i="0" u="none" strike="noStrike" cap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en-US" sz="18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readership and target audience</a:t>
            </a:r>
            <a:endParaRPr lang="en" sz="18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" sz="1800" b="0" i="0" u="none" strike="noStrike" cap="non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" sz="1800" b="0" i="0" u="none" strike="noStrike" cap="non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Look for a match </a:t>
            </a:r>
            <a:r>
              <a:rPr lang="en-US" sz="1800" b="0" i="0" u="none" strike="noStrike" cap="none" dirty="0"/>
              <a:t>between your work and the journal aims and scope. – journal analysis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-US" sz="1800" b="0" i="0" u="none" strike="noStrike" cap="non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What is the journal’s turnaround time?</a:t>
            </a:r>
            <a:endParaRPr lang="en-US" sz="1800" b="0" i="0" u="none" strike="noStrike" cap="non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-US" sz="1800" b="0" i="0" u="none" strike="noStrike" cap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en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Acceptance rates? </a:t>
            </a:r>
            <a:r>
              <a:rPr lang="en" sz="11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Get familiar with the journals’ acceptance rates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lang="en" sz="11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dirty="0"/>
          </a:p>
        </p:txBody>
      </p:sp>
      <p:sp>
        <p:nvSpPr>
          <p:cNvPr id="194" name="Shape 194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9098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Ana</a:t>
            </a:r>
          </a:p>
        </p:txBody>
      </p:sp>
      <p:sp>
        <p:nvSpPr>
          <p:cNvPr id="194" name="Shape 194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Ana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Unlike peer reviewed articles, nonrefereed articles, where publication decisions are made by one or more editors without using a blind review process, are important because they fill an important niche in practice oriented fields like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ed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tech. 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Peer-reviewed or refereed articles undergo a blind review. This means that neither he authors nor reviewers know each other’s identity. This process is designed to endure that a manuscript has been reviewed and accepted in an ethical and unbiased manner by experts from a specific field. 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Although refereed articles are often considered the gold standard in faculty promotion and tenure deliberations, nonrefereed articles nevertheless plan an important role within most academic disciplines.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Practitioner journals are targeted toward practitioners and deal with problems and issues tied directly to practice, Thus,, an article appearing in a practitioners journal could receive  wider circulations and visibility than one published in a respected academic journal that is narrowly targeted toward a more limited audience. </a:t>
            </a:r>
            <a:endParaRPr dirty="0"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222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3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57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42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64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8608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288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69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55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599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790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517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A3099-4052-44CA-AB77-D93AC19E6FEF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0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hyperlink" Target="https://onlinelibrary.wiley.com/journal/14678535" TargetMode="External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nk.springer.com/journal/11423" TargetMode="External"/><Relationship Id="rId5" Type="http://schemas.openxmlformats.org/officeDocument/2006/relationships/hyperlink" Target="http://www.springer.com/education+&amp;+language/learning+&amp;+instruction/journal/11251" TargetMode="External"/><Relationship Id="rId10" Type="http://schemas.openxmlformats.org/officeDocument/2006/relationships/image" Target="../media/image18.tiff"/><Relationship Id="rId4" Type="http://schemas.openxmlformats.org/officeDocument/2006/relationships/hyperlink" Target="https://www.journals.elsevier.com/computers-and-education/" TargetMode="External"/><Relationship Id="rId9" Type="http://schemas.openxmlformats.org/officeDocument/2006/relationships/image" Target="../media/image17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hyperlink" Target="https://link.springer.com/journal/11528" TargetMode="External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hyperlink" Target="https://www.tandfonline.com/loi/hajd20" TargetMode="External"/><Relationship Id="rId4" Type="http://schemas.openxmlformats.org/officeDocument/2006/relationships/hyperlink" Target="http://journals.sagepub.com/home/jec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link.springer.com/journal/40751" TargetMode="External"/><Relationship Id="rId3" Type="http://schemas.openxmlformats.org/officeDocument/2006/relationships/hyperlink" Target="http://www.igi-global.com/bookstore/titledetails.aspx?TitleId=1183" TargetMode="External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hyperlink" Target="http://www.citejournal.org/" TargetMode="Externa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endnote.com/" TargetMode="External"/><Relationship Id="rId7" Type="http://schemas.openxmlformats.org/officeDocument/2006/relationships/hyperlink" Target="https://www.qsrinternational.com/nvivo/home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eadcube.com/papers/" TargetMode="External"/><Relationship Id="rId5" Type="http://schemas.openxmlformats.org/officeDocument/2006/relationships/hyperlink" Target="http://www.proquest.com/products-services/refworks.html" TargetMode="External"/><Relationship Id="rId4" Type="http://schemas.openxmlformats.org/officeDocument/2006/relationships/hyperlink" Target="https://www.zotero.org/user/login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doaj.org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oaspa.org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yVw8si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cimagojr.com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y9jnonu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thinkchecksubmit.org/check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oaj.org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eallslist.weebly.com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ronicle.com/blogs/linguafranca/2018/10/02/how-to-learn-to-write-like-a-machine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utureme.org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ronicle.com/article/6-Tips-to-Shape-Up-Your/244281?cid=cp221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jpg"/><Relationship Id="rId5" Type="http://schemas.openxmlformats.org/officeDocument/2006/relationships/image" Target="../media/image64.png"/><Relationship Id="rId4" Type="http://schemas.openxmlformats.org/officeDocument/2006/relationships/hyperlink" Target="https://www.chronicle.com/specialreport/Two-Minute-Tips/221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ronicle.com/article/How-to-Improve-Your/244283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hyperlink" Target="https://www.chronicle.com/specialreport/Two-Minute-Tips/221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ronicle.com/article/How-to-Become-a-Highly/244351?cid=cp221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5" Type="http://schemas.openxmlformats.org/officeDocument/2006/relationships/image" Target="../media/image68.png"/><Relationship Id="rId4" Type="http://schemas.openxmlformats.org/officeDocument/2006/relationships/hyperlink" Target="https://www.chronicle.com/specialreport/Two-Minute-Tips/22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ronicle.com/article/A-New-Series-on-Scholarly/244689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y9jnonur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correia65" TargetMode="External"/><Relationship Id="rId13" Type="http://schemas.openxmlformats.org/officeDocument/2006/relationships/image" Target="../media/image93.png"/><Relationship Id="rId3" Type="http://schemas.openxmlformats.org/officeDocument/2006/relationships/image" Target="../media/image91.jpg"/><Relationship Id="rId7" Type="http://schemas.openxmlformats.org/officeDocument/2006/relationships/hyperlink" Target="mailto:fsheu711@gmail.com" TargetMode="External"/><Relationship Id="rId12" Type="http://schemas.openxmlformats.org/officeDocument/2006/relationships/hyperlink" Target="http://curtbonk.com/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jbonk@Indiana.edu" TargetMode="External"/><Relationship Id="rId11" Type="http://schemas.openxmlformats.org/officeDocument/2006/relationships/hyperlink" Target="http://anapaulacorreia.com/" TargetMode="External"/><Relationship Id="rId5" Type="http://schemas.openxmlformats.org/officeDocument/2006/relationships/hyperlink" Target="mailto:correia.12@osu.edu" TargetMode="External"/><Relationship Id="rId10" Type="http://schemas.openxmlformats.org/officeDocument/2006/relationships/hyperlink" Target="mailto:fsheu@kent.edu" TargetMode="External"/><Relationship Id="rId4" Type="http://schemas.openxmlformats.org/officeDocument/2006/relationships/image" Target="../media/image92.png"/><Relationship Id="rId9" Type="http://schemas.openxmlformats.org/officeDocument/2006/relationships/hyperlink" Target="https://twitter.com/travelinedman" TargetMode="External"/><Relationship Id="rId14" Type="http://schemas.openxmlformats.org/officeDocument/2006/relationships/image" Target="../media/image9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ctrTitle"/>
          </p:nvPr>
        </p:nvSpPr>
        <p:spPr>
          <a:xfrm>
            <a:off x="444706" y="510062"/>
            <a:ext cx="8193108" cy="23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3200"/>
            </a:pPr>
            <a:r>
              <a:rPr lang="en" sz="36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Publishing as a graduate student:</a:t>
            </a:r>
            <a:br>
              <a:rPr lang="en" sz="16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</a:b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Why? How? And What?</a:t>
            </a:r>
            <a:b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</a:br>
            <a:b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</a:br>
            <a:r>
              <a:rPr lang="en-US" sz="24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Thursday, October 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25</a:t>
            </a:r>
            <a:r>
              <a:rPr lang="en-US" sz="2400" b="1" baseline="30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th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: 2:15-3:20 pm</a:t>
            </a:r>
            <a:br>
              <a:rPr lang="en-US" sz="1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</a:br>
            <a:r>
              <a:rPr lang="en-US" sz="1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Muehlebach</a:t>
            </a:r>
            <a:r>
              <a:rPr lang="en-US" sz="1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Roosevelt, Marriott Downtown, Kansas City, MO</a:t>
            </a:r>
            <a:endParaRPr sz="2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6" name="Shape 136"/>
          <p:cNvSpPr txBox="1"/>
          <p:nvPr/>
        </p:nvSpPr>
        <p:spPr>
          <a:xfrm>
            <a:off x="556845" y="2676488"/>
            <a:ext cx="2928414" cy="2595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</a:pPr>
            <a:r>
              <a:rPr lang="en" sz="24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Ana-Paula Correia, Ph.D.</a:t>
            </a:r>
            <a:endParaRPr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</a:pPr>
            <a:r>
              <a:rPr lang="en" sz="24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The Ohio State University</a:t>
            </a:r>
            <a:endParaRPr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7" name="Shape 137"/>
          <p:cNvSpPr txBox="1"/>
          <p:nvPr/>
        </p:nvSpPr>
        <p:spPr>
          <a:xfrm>
            <a:off x="3608143" y="2890952"/>
            <a:ext cx="2377879" cy="23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</a:pPr>
            <a:r>
              <a:rPr lang="en" sz="24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Curt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is J.</a:t>
            </a:r>
            <a:r>
              <a:rPr lang="en" sz="24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 Bonk, Ph.D.</a:t>
            </a:r>
            <a:endParaRPr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</a:pPr>
            <a:r>
              <a:rPr lang="en" sz="24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Indiana University</a:t>
            </a:r>
            <a:br>
              <a:rPr lang="en" sz="3600" b="0" i="0" u="none" strike="noStrike" cap="none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endParaRPr dirty="0"/>
          </a:p>
        </p:txBody>
      </p:sp>
      <p:sp>
        <p:nvSpPr>
          <p:cNvPr id="9" name="Shape 137">
            <a:extLst>
              <a:ext uri="{FF2B5EF4-FFF2-40B4-BE49-F238E27FC236}">
                <a16:creationId xmlns:a16="http://schemas.microsoft.com/office/drawing/2014/main" id="{CD7B15F5-8205-274B-BC19-2EFD7F715B31}"/>
              </a:ext>
            </a:extLst>
          </p:cNvPr>
          <p:cNvSpPr txBox="1"/>
          <p:nvPr/>
        </p:nvSpPr>
        <p:spPr>
          <a:xfrm>
            <a:off x="6414682" y="2849870"/>
            <a:ext cx="2377879" cy="23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Feng-Ru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Sheu</a:t>
            </a:r>
            <a:r>
              <a:rPr lang="en" sz="24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, Ph.D.</a:t>
            </a:r>
            <a:endParaRPr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</a:pPr>
            <a:r>
              <a:rPr lang="en" sz="24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Kent 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State </a:t>
            </a:r>
            <a:r>
              <a:rPr lang="en" sz="24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 University</a:t>
            </a:r>
            <a:br>
              <a:rPr lang="en" sz="3600" b="0" i="0" u="none" strike="noStrike" cap="none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30EAE6-EBAD-47B5-A93E-C3579A293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66" y="4972456"/>
            <a:ext cx="1828945" cy="17222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2C4056-52D0-4811-AD03-9559BB076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510" y="4868486"/>
            <a:ext cx="2521384" cy="18910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A5291E-4992-4DA8-A6B9-1026AFBFB6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935" y="4745324"/>
            <a:ext cx="2013942" cy="192329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584200" y="6279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urier"/>
              <a:buNone/>
            </a:pPr>
            <a:r>
              <a:rPr lang="en-US" sz="40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Where to start?</a:t>
            </a:r>
            <a:endParaRPr sz="4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704851" y="2867200"/>
            <a:ext cx="44958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Top-tier journals: are SSCI-indexed</a:t>
            </a:r>
            <a:endParaRPr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Second-tier journals: have an established history in the field</a:t>
            </a:r>
            <a:endParaRPr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Third-tier journals:</a:t>
            </a:r>
            <a:r>
              <a:rPr lang="en" sz="2800" b="1" i="1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are newer in the field</a:t>
            </a:r>
            <a:endParaRPr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704851" y="1770900"/>
            <a:ext cx="4800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"/>
              <a:buNone/>
            </a:pPr>
            <a:r>
              <a:rPr lang="en" sz="2800" b="1" i="0" u="none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Peer-Reviewed Journals</a:t>
            </a:r>
            <a:endParaRPr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dirty="0">
              <a:solidFill>
                <a:schemeClr val="dk1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  <p:sp>
        <p:nvSpPr>
          <p:cNvPr id="2" name="AutoShape 2" descr="Image result for selecting">
            <a:extLst>
              <a:ext uri="{FF2B5EF4-FFF2-40B4-BE49-F238E27FC236}">
                <a16:creationId xmlns:a16="http://schemas.microsoft.com/office/drawing/2014/main" id="{B3D922F1-9887-409A-B862-5BE8350DE5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05050" y="1728788"/>
            <a:ext cx="4533900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A1E5F4-9924-47DF-8CC6-28FC814A1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486" y="2867200"/>
            <a:ext cx="3828598" cy="287144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xfrm>
            <a:off x="533400" y="44778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" sz="40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TOP-TIER JOURNALS</a:t>
            </a:r>
            <a:endParaRPr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5" name="Shape 215"/>
          <p:cNvSpPr txBox="1"/>
          <p:nvPr/>
        </p:nvSpPr>
        <p:spPr>
          <a:xfrm>
            <a:off x="559967" y="4361095"/>
            <a:ext cx="1600200" cy="107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800" b="1" i="1" u="sng" dirty="0">
                <a:solidFill>
                  <a:schemeClr val="hlin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  <a:hlinkClick r:id="rId3"/>
              </a:rPr>
              <a:t>British Journal of Educational Technology</a:t>
            </a:r>
            <a:endParaRPr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6" name="Shape 216"/>
          <p:cNvSpPr txBox="1"/>
          <p:nvPr/>
        </p:nvSpPr>
        <p:spPr>
          <a:xfrm>
            <a:off x="4767354" y="4489091"/>
            <a:ext cx="1562100" cy="10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800" b="1" i="1" u="sng" dirty="0">
                <a:solidFill>
                  <a:schemeClr val="hlin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  <a:hlinkClick r:id="rId4"/>
              </a:rPr>
              <a:t>Computers &amp; Education </a:t>
            </a:r>
            <a:endParaRPr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0" name="Shape 220"/>
          <p:cNvSpPr txBox="1"/>
          <p:nvPr/>
        </p:nvSpPr>
        <p:spPr>
          <a:xfrm>
            <a:off x="7185805" y="4489091"/>
            <a:ext cx="1778000" cy="8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800" b="1" i="1" u="sng" dirty="0">
                <a:solidFill>
                  <a:schemeClr val="hlin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  <a:hlinkClick r:id="rId5"/>
              </a:rPr>
              <a:t>Instructional Science</a:t>
            </a:r>
            <a:endParaRPr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7364C0-5A3A-4C9A-B0D3-9BFA085F0CD1}"/>
              </a:ext>
            </a:extLst>
          </p:cNvPr>
          <p:cNvSpPr txBox="1"/>
          <p:nvPr/>
        </p:nvSpPr>
        <p:spPr>
          <a:xfrm>
            <a:off x="2549501" y="4365715"/>
            <a:ext cx="181452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Educational Technology Research and Development</a:t>
            </a:r>
            <a:endParaRPr lang="en-US" sz="18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8DA653-2DD6-9444-B8EB-3097009831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653" y="2187245"/>
            <a:ext cx="1460571" cy="21022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721F7E-F89D-DF40-8A6C-1AD8767C58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4241" y="2187245"/>
            <a:ext cx="1353965" cy="21022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098C87-234D-EB47-9487-63F2420175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7354" y="2187245"/>
            <a:ext cx="1758936" cy="21986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E6FC9A-B0DD-A84C-8743-02C022FEB7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3153" y="2162423"/>
            <a:ext cx="1483264" cy="226392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457200" y="624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urier"/>
              <a:buNone/>
            </a:pPr>
            <a:r>
              <a:rPr lang="en" sz="44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SECOND-TIER JOURNALS</a:t>
            </a:r>
            <a:endParaRPr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7" name="Shape 227"/>
          <p:cNvSpPr txBox="1"/>
          <p:nvPr/>
        </p:nvSpPr>
        <p:spPr>
          <a:xfrm>
            <a:off x="3726132" y="4744154"/>
            <a:ext cx="2286000" cy="142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1"/>
              </a:buClr>
              <a:buSzPts val="1400"/>
            </a:pPr>
            <a:r>
              <a:rPr lang="en-US" sz="18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TechTrends</a:t>
            </a:r>
            <a:endParaRPr sz="18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0" name="Shape 230"/>
          <p:cNvSpPr txBox="1"/>
          <p:nvPr/>
        </p:nvSpPr>
        <p:spPr>
          <a:xfrm>
            <a:off x="415506" y="4635601"/>
            <a:ext cx="1790700" cy="111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972269" y="4761030"/>
            <a:ext cx="2197100" cy="897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800" b="1" i="1" u="sng" dirty="0">
                <a:solidFill>
                  <a:schemeClr val="hlin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hlinkClick r:id="rId4"/>
              </a:rPr>
              <a:t>Journal of Educational Computing Research</a:t>
            </a:r>
            <a:endParaRPr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4" name="Shape 234"/>
          <p:cNvSpPr txBox="1"/>
          <p:nvPr/>
        </p:nvSpPr>
        <p:spPr>
          <a:xfrm>
            <a:off x="6565780" y="4744154"/>
            <a:ext cx="1816100" cy="13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800" b="1" i="1" u="sng" dirty="0">
                <a:solidFill>
                  <a:schemeClr val="hlin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  <a:hlinkClick r:id="rId5"/>
              </a:rPr>
              <a:t>The American Journal of Distance Education</a:t>
            </a:r>
            <a:endParaRPr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D89D2F-3201-A246-AF39-91ECDD4EEA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269" y="2302189"/>
            <a:ext cx="1710426" cy="22256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B23771-1AB0-D74E-8796-942146E31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5780" y="2253133"/>
            <a:ext cx="1603076" cy="227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9BFBAE-E643-934C-A288-B44D109E57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6866" y="2275594"/>
            <a:ext cx="1714743" cy="22788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urier"/>
              <a:buNone/>
            </a:pPr>
            <a:r>
              <a:rPr lang="en" sz="44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THIRD-TIER JOURNALS</a:t>
            </a:r>
            <a:endParaRPr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3" name="Shape 243"/>
          <p:cNvSpPr txBox="1"/>
          <p:nvPr/>
        </p:nvSpPr>
        <p:spPr>
          <a:xfrm>
            <a:off x="848721" y="4451256"/>
            <a:ext cx="2044700" cy="1002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800" b="1" i="1" u="sng" dirty="0">
                <a:solidFill>
                  <a:schemeClr val="hlin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  <a:hlinkClick r:id="rId3"/>
              </a:rPr>
              <a:t>International Journal of Online Pedagogy and Course Design</a:t>
            </a:r>
            <a:endParaRPr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4" name="Shape 244" descr="Cover 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3411" y="2266566"/>
            <a:ext cx="1562700" cy="197014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3316049" y="4633478"/>
            <a:ext cx="2431968" cy="163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400"/>
              <a:buNone/>
            </a:pPr>
            <a:r>
              <a:rPr lang="en-US" sz="18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Contemporary Issues in Technology and Teacher Education</a:t>
            </a:r>
            <a:endParaRPr sz="18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4D1670-CA1A-B144-8C42-59B0EFE56F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1368" y="2911100"/>
            <a:ext cx="2356649" cy="13256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D2DADE-8B04-6F42-AC84-EEDEDE5BE4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3274" y="2266566"/>
            <a:ext cx="1459841" cy="222817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86D22B-4500-E143-BAC6-C6BFAF28C454}"/>
              </a:ext>
            </a:extLst>
          </p:cNvPr>
          <p:cNvSpPr txBox="1"/>
          <p:nvPr/>
        </p:nvSpPr>
        <p:spPr>
          <a:xfrm>
            <a:off x="6503207" y="4633478"/>
            <a:ext cx="2429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/>
              </a:rPr>
              <a:t>Digital Experiences in Mathematics Education</a:t>
            </a:r>
            <a:endParaRPr lang="en-US" sz="18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628650" y="2373823"/>
            <a:ext cx="7886700" cy="3216792"/>
          </a:xfrm>
        </p:spPr>
        <p:txBody>
          <a:bodyPr>
            <a:normAutofit/>
          </a:bodyPr>
          <a:lstStyle/>
          <a:p>
            <a:r>
              <a:rPr lang="en-US" altLang="zh-TW" sz="2550" b="1" dirty="0">
                <a:solidFill>
                  <a:srgbClr val="2746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Tools for research</a:t>
            </a:r>
          </a:p>
          <a:p>
            <a:pPr lvl="1"/>
            <a:r>
              <a:rPr lang="en-US" altLang="zh-TW" sz="2250" dirty="0">
                <a:solidFill>
                  <a:srgbClr val="2746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Citation/reference management</a:t>
            </a:r>
          </a:p>
          <a:p>
            <a:pPr lvl="2"/>
            <a:r>
              <a:rPr lang="en-US" altLang="zh-TW" sz="1950" dirty="0">
                <a:solidFill>
                  <a:srgbClr val="2746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Ex. </a:t>
            </a:r>
            <a:r>
              <a:rPr lang="en-US" altLang="zh-TW" sz="1950" dirty="0">
                <a:solidFill>
                  <a:srgbClr val="2746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Endnote</a:t>
            </a:r>
            <a:r>
              <a:rPr lang="en-US" altLang="zh-TW" sz="1950" dirty="0">
                <a:solidFill>
                  <a:srgbClr val="2746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zh-TW" sz="1950" dirty="0">
                <a:solidFill>
                  <a:srgbClr val="2746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Zotero</a:t>
            </a:r>
            <a:r>
              <a:rPr lang="en-US" altLang="zh-TW" sz="1950" dirty="0">
                <a:solidFill>
                  <a:srgbClr val="2746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zh-TW" sz="1950" dirty="0">
                <a:solidFill>
                  <a:srgbClr val="2746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Refwork</a:t>
            </a:r>
            <a:r>
              <a:rPr lang="en-US" altLang="zh-TW" sz="1950" dirty="0">
                <a:solidFill>
                  <a:srgbClr val="2746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zh-TW" sz="1950" dirty="0">
                <a:solidFill>
                  <a:srgbClr val="2746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Paper</a:t>
            </a:r>
            <a:r>
              <a:rPr lang="en-US" altLang="zh-TW" sz="1950" dirty="0">
                <a:solidFill>
                  <a:srgbClr val="2746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etc.</a:t>
            </a:r>
          </a:p>
          <a:p>
            <a:pPr lvl="1"/>
            <a:r>
              <a:rPr lang="en-US" altLang="zh-TW" sz="2250" dirty="0">
                <a:solidFill>
                  <a:srgbClr val="2746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Incorporate other software</a:t>
            </a:r>
          </a:p>
          <a:p>
            <a:pPr lvl="2"/>
            <a:r>
              <a:rPr lang="en-US" altLang="zh-TW" sz="1950" dirty="0">
                <a:solidFill>
                  <a:srgbClr val="2746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Ex. </a:t>
            </a:r>
            <a:r>
              <a:rPr lang="en-US" altLang="zh-TW" sz="1950" dirty="0">
                <a:solidFill>
                  <a:srgbClr val="2746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Nvivo</a:t>
            </a:r>
            <a:r>
              <a:rPr lang="en-US" altLang="zh-TW" sz="1950" dirty="0">
                <a:solidFill>
                  <a:srgbClr val="2746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(qualitative analysis tool, Network analysis i.e.)</a:t>
            </a:r>
          </a:p>
          <a:p>
            <a:r>
              <a:rPr lang="en-US" altLang="zh-TW" sz="2550" b="1" dirty="0">
                <a:solidFill>
                  <a:srgbClr val="2746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Writing Tutorial Services</a:t>
            </a:r>
          </a:p>
          <a:p>
            <a:r>
              <a:rPr lang="en-US" altLang="zh-TW" sz="2550" b="1" dirty="0">
                <a:solidFill>
                  <a:srgbClr val="2746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Tutoring Services</a:t>
            </a:r>
          </a:p>
          <a:p>
            <a:pPr marL="0" indent="0">
              <a:buNone/>
            </a:pPr>
            <a:endParaRPr lang="en-US" altLang="zh-TW" sz="1950" b="1" dirty="0">
              <a:solidFill>
                <a:srgbClr val="27467D"/>
              </a:solidFill>
            </a:endParaRPr>
          </a:p>
          <a:p>
            <a:pPr marL="0" indent="0">
              <a:buNone/>
            </a:pPr>
            <a:endParaRPr lang="en-US" altLang="zh-TW" sz="1950" b="1" dirty="0">
              <a:solidFill>
                <a:srgbClr val="27467D"/>
              </a:solidFill>
            </a:endParaRPr>
          </a:p>
          <a:p>
            <a:pPr marL="342900" lvl="1" indent="0">
              <a:buNone/>
            </a:pPr>
            <a:endParaRPr lang="en-US" altLang="zh-TW" sz="2250" b="1" dirty="0">
              <a:solidFill>
                <a:srgbClr val="27467D"/>
              </a:solidFill>
            </a:endParaRPr>
          </a:p>
          <a:p>
            <a:pPr marL="342900" lvl="1" indent="0">
              <a:buNone/>
            </a:pPr>
            <a:endParaRPr lang="en-US" altLang="zh-TW" sz="2250" b="1" dirty="0">
              <a:solidFill>
                <a:srgbClr val="27467D"/>
              </a:solidFill>
            </a:endParaRPr>
          </a:p>
        </p:txBody>
      </p:sp>
      <p:sp>
        <p:nvSpPr>
          <p:cNvPr id="5" name="Shape 327">
            <a:extLst>
              <a:ext uri="{FF2B5EF4-FFF2-40B4-BE49-F238E27FC236}">
                <a16:creationId xmlns:a16="http://schemas.microsoft.com/office/drawing/2014/main" id="{0925BD88-26C1-8646-BD3B-24310B33068D}"/>
              </a:ext>
            </a:extLst>
          </p:cNvPr>
          <p:cNvSpPr txBox="1">
            <a:spLocks/>
          </p:cNvSpPr>
          <p:nvPr/>
        </p:nvSpPr>
        <p:spPr>
          <a:xfrm>
            <a:off x="457200" y="65677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chemeClr val="dk1"/>
              </a:buClr>
              <a:buSzPts val="3600"/>
            </a:pP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Academic information/ resources 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(Cont’d)</a:t>
            </a:r>
            <a:endParaRPr lang="en-US" sz="1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776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628650" y="2373823"/>
            <a:ext cx="7886700" cy="3216792"/>
          </a:xfrm>
        </p:spPr>
        <p:txBody>
          <a:bodyPr>
            <a:normAutofit lnSpcReduction="10000"/>
          </a:bodyPr>
          <a:lstStyle/>
          <a:p>
            <a:r>
              <a:rPr lang="en-US" altLang="zh-TW" sz="2550" b="1" dirty="0">
                <a:solidFill>
                  <a:srgbClr val="2746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Journal selection/evaluation</a:t>
            </a:r>
          </a:p>
          <a:p>
            <a:pPr lvl="1"/>
            <a:r>
              <a:rPr lang="en-US" altLang="zh-TW" sz="2250" dirty="0">
                <a:solidFill>
                  <a:srgbClr val="2746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Impact/accreditation (*Predatory Journals)</a:t>
            </a:r>
          </a:p>
          <a:p>
            <a:pPr lvl="1"/>
            <a:r>
              <a:rPr lang="en-US" altLang="zh-TW" sz="2250" dirty="0">
                <a:solidFill>
                  <a:srgbClr val="2746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Citation index (Web of Science, Google, etc.)</a:t>
            </a:r>
          </a:p>
          <a:p>
            <a:pPr lvl="1"/>
            <a:r>
              <a:rPr lang="en-US" altLang="zh-TW" sz="2250" dirty="0">
                <a:solidFill>
                  <a:srgbClr val="2746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Impact factor</a:t>
            </a:r>
          </a:p>
          <a:p>
            <a:pPr lvl="1"/>
            <a:r>
              <a:rPr lang="en-US" altLang="zh-TW" sz="2250" dirty="0">
                <a:solidFill>
                  <a:srgbClr val="2746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Ranking</a:t>
            </a:r>
          </a:p>
          <a:p>
            <a:pPr lvl="1"/>
            <a:r>
              <a:rPr lang="en-US" altLang="zh-TW" sz="2250" dirty="0">
                <a:solidFill>
                  <a:srgbClr val="2746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 Access vs. non-Open Access</a:t>
            </a:r>
          </a:p>
          <a:p>
            <a:pPr lvl="2"/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Directory of Open Access Journals</a:t>
            </a:r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en-US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2"/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Open Access Scholarly Publishers Association</a:t>
            </a:r>
            <a:endParaRPr lang="en-US" altLang="zh-TW" sz="1950" dirty="0">
              <a:solidFill>
                <a:srgbClr val="2746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1" indent="0">
              <a:buNone/>
            </a:pPr>
            <a:endParaRPr lang="en-US" altLang="zh-TW" sz="2250" dirty="0">
              <a:solidFill>
                <a:srgbClr val="27467D"/>
              </a:solidFill>
            </a:endParaRPr>
          </a:p>
          <a:p>
            <a:pPr marL="0" indent="0">
              <a:buNone/>
            </a:pPr>
            <a:endParaRPr lang="en-US" altLang="zh-TW" sz="1950" b="1" dirty="0">
              <a:solidFill>
                <a:srgbClr val="27467D"/>
              </a:solidFill>
            </a:endParaRPr>
          </a:p>
          <a:p>
            <a:pPr marL="0" indent="0">
              <a:buNone/>
            </a:pPr>
            <a:endParaRPr lang="en-US" altLang="zh-TW" sz="1950" b="1" dirty="0">
              <a:solidFill>
                <a:srgbClr val="27467D"/>
              </a:solidFill>
            </a:endParaRPr>
          </a:p>
          <a:p>
            <a:pPr marL="342900" lvl="1" indent="0">
              <a:buNone/>
            </a:pPr>
            <a:endParaRPr lang="en-US" altLang="zh-TW" sz="2250" b="1" dirty="0">
              <a:solidFill>
                <a:srgbClr val="27467D"/>
              </a:solidFill>
            </a:endParaRPr>
          </a:p>
          <a:p>
            <a:pPr marL="342900" lvl="1" indent="0">
              <a:buNone/>
            </a:pPr>
            <a:endParaRPr lang="en-US" altLang="zh-TW" sz="2250" b="1" dirty="0">
              <a:solidFill>
                <a:srgbClr val="27467D"/>
              </a:solidFill>
            </a:endParaRPr>
          </a:p>
        </p:txBody>
      </p:sp>
      <p:sp>
        <p:nvSpPr>
          <p:cNvPr id="8" name="Shape 327">
            <a:extLst>
              <a:ext uri="{FF2B5EF4-FFF2-40B4-BE49-F238E27FC236}">
                <a16:creationId xmlns:a16="http://schemas.microsoft.com/office/drawing/2014/main" id="{9BC24749-358B-A747-85A4-80F5F9E19195}"/>
              </a:ext>
            </a:extLst>
          </p:cNvPr>
          <p:cNvSpPr txBox="1">
            <a:spLocks/>
          </p:cNvSpPr>
          <p:nvPr/>
        </p:nvSpPr>
        <p:spPr>
          <a:xfrm>
            <a:off x="457200" y="65677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chemeClr val="dk1"/>
              </a:buClr>
              <a:buSzPts val="3600"/>
            </a:pP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Academic information/ resources 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(Cont’d)</a:t>
            </a:r>
            <a:endParaRPr lang="en-US" sz="1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842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628650" y="2373823"/>
            <a:ext cx="7886700" cy="3216792"/>
          </a:xfrm>
        </p:spPr>
        <p:txBody>
          <a:bodyPr>
            <a:normAutofit fontScale="70000" lnSpcReduction="20000"/>
          </a:bodyPr>
          <a:lstStyle/>
          <a:p>
            <a:r>
              <a:rPr lang="en-US" altLang="zh-TW" sz="2550" b="1" dirty="0">
                <a:solidFill>
                  <a:srgbClr val="2746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Journal evaluation &amp; legitimacy</a:t>
            </a:r>
          </a:p>
          <a:p>
            <a:pPr lvl="1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Consult with a librarian</a:t>
            </a:r>
            <a:endParaRPr lang="en-US" sz="2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Visit &amp; Examine the journal's web site.</a:t>
            </a:r>
            <a:endParaRPr lang="en-US" sz="2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Reach out to journal's editorial board members.</a:t>
            </a:r>
            <a:endParaRPr lang="en-US" sz="2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Aim and goals of journal. Read the scope of the journal. </a:t>
            </a:r>
            <a:endParaRPr lang="en-US" sz="2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 their peer review policy.</a:t>
            </a:r>
            <a:endParaRPr lang="en-US" sz="2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Check to see what "author fees" are being requested</a:t>
            </a:r>
            <a:endParaRPr lang="en-US" sz="2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industry associations.  </a:t>
            </a:r>
            <a:endParaRPr lang="en-US" sz="2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2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DOAJ= Directory of Open Access Journals </a:t>
            </a:r>
          </a:p>
          <a:p>
            <a:pPr lvl="2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OASPA = Open Access Scholarly Publishers Association</a:t>
            </a:r>
            <a:endParaRPr lang="en-US" altLang="zh-TW" sz="2250" dirty="0">
              <a:solidFill>
                <a:srgbClr val="2746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US" altLang="zh-TW" sz="1950" b="1" dirty="0">
              <a:solidFill>
                <a:srgbClr val="27467D"/>
              </a:solidFill>
            </a:endParaRPr>
          </a:p>
          <a:p>
            <a:pPr marL="0" indent="0">
              <a:buNone/>
            </a:pPr>
            <a:endParaRPr lang="en-US" altLang="zh-TW" sz="1950" b="1" dirty="0">
              <a:solidFill>
                <a:srgbClr val="27467D"/>
              </a:solidFill>
            </a:endParaRPr>
          </a:p>
          <a:p>
            <a:pPr marL="342900" lvl="1" indent="0">
              <a:buNone/>
            </a:pPr>
            <a:endParaRPr lang="en-US" altLang="zh-TW" sz="2250" b="1" dirty="0">
              <a:solidFill>
                <a:srgbClr val="27467D"/>
              </a:solidFill>
            </a:endParaRPr>
          </a:p>
          <a:p>
            <a:pPr marL="342900" lvl="1" indent="0">
              <a:buNone/>
            </a:pPr>
            <a:endParaRPr lang="en-US" altLang="zh-TW" sz="2250" b="1" dirty="0">
              <a:solidFill>
                <a:srgbClr val="27467D"/>
              </a:solidFill>
            </a:endParaRPr>
          </a:p>
        </p:txBody>
      </p:sp>
      <p:sp>
        <p:nvSpPr>
          <p:cNvPr id="8" name="Shape 327">
            <a:extLst>
              <a:ext uri="{FF2B5EF4-FFF2-40B4-BE49-F238E27FC236}">
                <a16:creationId xmlns:a16="http://schemas.microsoft.com/office/drawing/2014/main" id="{3C4D507E-BB56-0945-8551-89A5A6CD05BA}"/>
              </a:ext>
            </a:extLst>
          </p:cNvPr>
          <p:cNvSpPr txBox="1">
            <a:spLocks/>
          </p:cNvSpPr>
          <p:nvPr/>
        </p:nvSpPr>
        <p:spPr>
          <a:xfrm>
            <a:off x="457200" y="65677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chemeClr val="dk1"/>
              </a:buClr>
              <a:buSzPts val="3600"/>
            </a:pP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Academic information/ resources 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(Cont’d)</a:t>
            </a:r>
            <a:endParaRPr lang="en-US" sz="1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54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32724"/>
            <a:ext cx="8229600" cy="4093439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the frequency of the average article in a journal has been cited in a specific period of time.</a:t>
            </a:r>
          </a:p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Suggested the rank or importance of a journal, the higher impact factor, the better rank</a:t>
            </a:r>
          </a:p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calculation is to dividing the number of times articles were cited by the number of articles were citable. It is usually based on a two-year period. </a:t>
            </a:r>
          </a:p>
          <a:p>
            <a:pPr marL="0" indent="0">
              <a:buNone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Tools to measure journal impact factor</a:t>
            </a:r>
          </a:p>
          <a:p>
            <a:r>
              <a:rPr lang="pl-PL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Journal</a:t>
            </a: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Citation</a:t>
            </a: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Report,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https://goo.gl/yVw8si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imago </a:t>
            </a:r>
            <a:r>
              <a:rPr lang="pl-PL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Journal</a:t>
            </a: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Rank</a:t>
            </a: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(SRJ), </a:t>
            </a: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https://www.scimagojr.com/</a:t>
            </a: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400" dirty="0"/>
          </a:p>
        </p:txBody>
      </p:sp>
      <p:sp>
        <p:nvSpPr>
          <p:cNvPr id="4" name="Shape 327"/>
          <p:cNvSpPr txBox="1">
            <a:spLocks noGrp="1"/>
          </p:cNvSpPr>
          <p:nvPr>
            <p:ph type="title"/>
          </p:nvPr>
        </p:nvSpPr>
        <p:spPr>
          <a:xfrm>
            <a:off x="457200" y="49300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ts val="3600"/>
            </a:pP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Journal Impact Factor</a:t>
            </a:r>
          </a:p>
        </p:txBody>
      </p:sp>
    </p:spTree>
    <p:extLst>
      <p:ext uri="{BB962C8B-B14F-4D97-AF65-F5344CB8AC3E}">
        <p14:creationId xmlns:p14="http://schemas.microsoft.com/office/powerpoint/2010/main" val="25663368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994" y="2472325"/>
            <a:ext cx="7017781" cy="3653838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publishing venue prey on academicians for making money without following scholarly publishing standards, commonly seen in the Open Access world. </a:t>
            </a:r>
          </a:p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Also called “Pseudo-journals,” “fake journals,” and “sham journals.”</a:t>
            </a:r>
          </a:p>
        </p:txBody>
      </p:sp>
      <p:sp>
        <p:nvSpPr>
          <p:cNvPr id="4" name="Shape 327"/>
          <p:cNvSpPr txBox="1">
            <a:spLocks noGrp="1"/>
          </p:cNvSpPr>
          <p:nvPr>
            <p:ph type="title"/>
          </p:nvPr>
        </p:nvSpPr>
        <p:spPr>
          <a:xfrm>
            <a:off x="457200" y="35652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ts val="3600"/>
            </a:pP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Predatory Journals/ Publishers</a:t>
            </a:r>
            <a:endParaRPr sz="1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hape 206"/>
          <p:cNvSpPr txBox="1"/>
          <p:nvPr/>
        </p:nvSpPr>
        <p:spPr>
          <a:xfrm>
            <a:off x="738269" y="1975057"/>
            <a:ext cx="9101768" cy="658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"/>
              <a:buNone/>
            </a:pPr>
            <a:r>
              <a:rPr lang="en-US" sz="28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Be Aware of Predatory Journals/Publishers!</a:t>
            </a:r>
            <a:endParaRPr sz="1800" b="1" i="0" u="none" dirty="0">
              <a:solidFill>
                <a:schemeClr val="dk1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14768" y="6126163"/>
            <a:ext cx="3001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</a:t>
            </a:r>
            <a:r>
              <a:rPr lang="en-US" sz="1200" dirty="0" err="1"/>
              <a:t>Beager</a:t>
            </a:r>
            <a:r>
              <a:rPr lang="en-US" sz="1200" dirty="0"/>
              <a:t>, 2017; Clark &amp; Smith, 2017)</a:t>
            </a:r>
          </a:p>
        </p:txBody>
      </p:sp>
    </p:spTree>
    <p:extLst>
      <p:ext uri="{BB962C8B-B14F-4D97-AF65-F5344CB8AC3E}">
        <p14:creationId xmlns:p14="http://schemas.microsoft.com/office/powerpoint/2010/main" val="3537833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994" y="2472325"/>
            <a:ext cx="7017781" cy="3653838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Characteristics</a:t>
            </a:r>
          </a:p>
          <a:p>
            <a:pPr lvl="1">
              <a:buSzPct val="85000"/>
              <a:buFont typeface="Courier New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journal asks for a </a:t>
            </a:r>
            <a:r>
              <a:rPr lang="en-US" sz="2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submission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fee</a:t>
            </a:r>
          </a:p>
          <a:p>
            <a:pPr lvl="1">
              <a:buSzPct val="85000"/>
              <a:buFont typeface="Courier New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Promises of fast peer review and fast publication</a:t>
            </a:r>
          </a:p>
          <a:p>
            <a:pPr lvl="1">
              <a:buSzPct val="85000"/>
              <a:buFont typeface="Courier New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Spam emails to attract potential authors</a:t>
            </a:r>
          </a:p>
          <a:p>
            <a:pPr lvl="1">
              <a:buSzPct val="85000"/>
              <a:buFont typeface="Courier New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Small size of editorial board or not indicated clearly</a:t>
            </a:r>
          </a:p>
          <a:p>
            <a:pPr lvl="1">
              <a:buSzPct val="85000"/>
              <a:buFont typeface="Courier New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Newness and the quantity: a very new journal that consists of a high quantity of articles in one issue </a:t>
            </a:r>
          </a:p>
          <a:p>
            <a:pPr lvl="1">
              <a:buSzPct val="85000"/>
              <a:buFont typeface="Courier New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Inconsistencies in the scope and the content or journal title and contact address</a:t>
            </a:r>
          </a:p>
          <a:p>
            <a:pPr marL="508000" lvl="1" indent="0">
              <a:buSzPct val="85000"/>
              <a:buNone/>
            </a:pPr>
            <a:endParaRPr lang="en-US" sz="2400" dirty="0"/>
          </a:p>
          <a:p>
            <a:pPr lvl="1">
              <a:buSzPct val="85000"/>
              <a:buFont typeface="Courier New"/>
              <a:buChar char="o"/>
            </a:pPr>
            <a:endParaRPr lang="en-US" sz="2400" dirty="0"/>
          </a:p>
        </p:txBody>
      </p:sp>
      <p:sp>
        <p:nvSpPr>
          <p:cNvPr id="5" name="Shape 206"/>
          <p:cNvSpPr txBox="1"/>
          <p:nvPr/>
        </p:nvSpPr>
        <p:spPr>
          <a:xfrm>
            <a:off x="738268" y="2084238"/>
            <a:ext cx="9333779" cy="70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 </a:t>
            </a:r>
            <a:r>
              <a:rPr lang="en-US" sz="28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Be Aware of Predatory Journals/Publishers!</a:t>
            </a:r>
            <a:endParaRPr sz="1800" b="1" i="0" u="none" dirty="0">
              <a:solidFill>
                <a:schemeClr val="dk1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50682" y="6126163"/>
            <a:ext cx="37685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(</a:t>
            </a:r>
            <a:r>
              <a:rPr lang="en-US" sz="1200" dirty="0" err="1"/>
              <a:t>Beager</a:t>
            </a:r>
            <a:r>
              <a:rPr lang="en-US" sz="1200" dirty="0"/>
              <a:t>, 2017;Prater, 2018)</a:t>
            </a:r>
          </a:p>
        </p:txBody>
      </p:sp>
      <p:sp>
        <p:nvSpPr>
          <p:cNvPr id="8" name="Shape 327">
            <a:extLst>
              <a:ext uri="{FF2B5EF4-FFF2-40B4-BE49-F238E27FC236}">
                <a16:creationId xmlns:a16="http://schemas.microsoft.com/office/drawing/2014/main" id="{B2CCA6F8-AA5D-5948-98E7-3294E5135224}"/>
              </a:ext>
            </a:extLst>
          </p:cNvPr>
          <p:cNvSpPr txBox="1">
            <a:spLocks/>
          </p:cNvSpPr>
          <p:nvPr/>
        </p:nvSpPr>
        <p:spPr>
          <a:xfrm>
            <a:off x="457200" y="35652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chemeClr val="dk1"/>
              </a:buClr>
              <a:buSzPts val="3600"/>
            </a:pP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Predatory Journals/ Publishers</a:t>
            </a:r>
            <a:endParaRPr lang="en-US" sz="1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993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442847" y="4656740"/>
            <a:ext cx="6729248" cy="908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buNone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https://tinyurl.com/y9jnonur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4" name="Shape 144"/>
          <p:cNvSpPr txBox="1"/>
          <p:nvPr/>
        </p:nvSpPr>
        <p:spPr>
          <a:xfrm>
            <a:off x="374869" y="60390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urier"/>
              <a:buNone/>
            </a:pPr>
            <a:r>
              <a:rPr lang="en" sz="40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Purposes of this Session</a:t>
            </a:r>
            <a:endParaRPr sz="1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5" name="Shape 145"/>
          <p:cNvSpPr txBox="1"/>
          <p:nvPr/>
        </p:nvSpPr>
        <p:spPr>
          <a:xfrm>
            <a:off x="1155918" y="1746907"/>
            <a:ext cx="7115723" cy="279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" sz="2600" b="1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Explore the process for getting published</a:t>
            </a:r>
          </a:p>
          <a:p>
            <a:pPr marL="457200" indent="-457200">
              <a:spcBef>
                <a:spcPts val="480"/>
              </a:spcBef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6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Discuss the process for selecting a journal for publication</a:t>
            </a:r>
            <a:endParaRPr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" sz="2600" b="1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Examine writing tips and insights</a:t>
            </a:r>
            <a:endParaRPr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0" indent="-457200">
              <a:spcBef>
                <a:spcPts val="480"/>
              </a:spcBef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" sz="2600" b="1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Access curated resources</a:t>
            </a:r>
            <a:endParaRPr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156146-B508-2C45-8934-7F4C32780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644" y="4136282"/>
            <a:ext cx="19050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87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04664"/>
            <a:ext cx="8229600" cy="45261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Examples of spam emails to attract potential authors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6" name="Shape 327">
            <a:extLst>
              <a:ext uri="{FF2B5EF4-FFF2-40B4-BE49-F238E27FC236}">
                <a16:creationId xmlns:a16="http://schemas.microsoft.com/office/drawing/2014/main" id="{13A8E8B3-6B79-2142-A8F4-9A5CD0762A8C}"/>
              </a:ext>
            </a:extLst>
          </p:cNvPr>
          <p:cNvSpPr txBox="1">
            <a:spLocks/>
          </p:cNvSpPr>
          <p:nvPr/>
        </p:nvSpPr>
        <p:spPr>
          <a:xfrm>
            <a:off x="457200" y="35652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chemeClr val="dk1"/>
              </a:buClr>
              <a:buSzPts val="3600"/>
            </a:pP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Predatory Journals/ Publishers</a:t>
            </a:r>
            <a:endParaRPr lang="en-US" sz="1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0494E6-3583-094A-8014-C409268B7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51630"/>
            <a:ext cx="7716967" cy="519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073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04664"/>
            <a:ext cx="8229600" cy="45261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Examples of spam emails to attract potential authors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6" name="Shape 327">
            <a:extLst>
              <a:ext uri="{FF2B5EF4-FFF2-40B4-BE49-F238E27FC236}">
                <a16:creationId xmlns:a16="http://schemas.microsoft.com/office/drawing/2014/main" id="{13A8E8B3-6B79-2142-A8F4-9A5CD0762A8C}"/>
              </a:ext>
            </a:extLst>
          </p:cNvPr>
          <p:cNvSpPr txBox="1">
            <a:spLocks/>
          </p:cNvSpPr>
          <p:nvPr/>
        </p:nvSpPr>
        <p:spPr>
          <a:xfrm>
            <a:off x="457200" y="35652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chemeClr val="dk1"/>
              </a:buClr>
              <a:buSzPts val="3600"/>
            </a:pP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Predatory Journals/ Publishers</a:t>
            </a:r>
            <a:endParaRPr lang="en-US" sz="1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578430-60D6-5844-984D-C39643373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243" y="1969514"/>
            <a:ext cx="5622653" cy="488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78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EEF70-9A92-8540-BCC7-1D06F20B5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562E5A-0D5E-FA43-AC8A-8D0B9C3B75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AB79C3-1A82-D847-A2C4-CFAE1A692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688" y="580727"/>
            <a:ext cx="7188674" cy="627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59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TCS_Poster_1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36" r="-11236"/>
          <a:stretch>
            <a:fillRect/>
          </a:stretch>
        </p:blipFill>
        <p:spPr>
          <a:xfrm>
            <a:off x="5040985" y="2223664"/>
            <a:ext cx="3645814" cy="4094163"/>
          </a:xfrm>
        </p:spPr>
      </p:pic>
      <p:sp>
        <p:nvSpPr>
          <p:cNvPr id="4" name="Shape 3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urier"/>
              <a:buNone/>
            </a:pPr>
            <a:r>
              <a:rPr lang="en-US" sz="4400" b="1" i="0" u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Selecting a 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Journal</a:t>
            </a:r>
            <a:endParaRPr sz="1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hape 206"/>
          <p:cNvSpPr txBox="1"/>
          <p:nvPr/>
        </p:nvSpPr>
        <p:spPr>
          <a:xfrm>
            <a:off x="738269" y="1470084"/>
            <a:ext cx="6396474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 </a:t>
            </a:r>
            <a:r>
              <a:rPr lang="en-US" sz="28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Be Aware Predatory Journals!</a:t>
            </a:r>
            <a:endParaRPr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dirty="0">
              <a:solidFill>
                <a:schemeClr val="dk1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2761" y="2377616"/>
            <a:ext cx="485315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Using the “Think. Check. Submit.” checklist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Developed by a initiative of scholarly publishing organizations</a:t>
            </a:r>
          </a:p>
          <a:p>
            <a:pPr lvl="1"/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053205" y="6228098"/>
            <a:ext cx="23093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/>
              <a:t>(</a:t>
            </a:r>
            <a:r>
              <a:rPr lang="en-US" sz="1050" dirty="0" err="1"/>
              <a:t>think.check.submit.org</a:t>
            </a:r>
            <a:r>
              <a:rPr lang="en-US" sz="1050" dirty="0"/>
              <a:t>, 2018)</a:t>
            </a:r>
          </a:p>
        </p:txBody>
      </p:sp>
    </p:spTree>
    <p:extLst>
      <p:ext uri="{BB962C8B-B14F-4D97-AF65-F5344CB8AC3E}">
        <p14:creationId xmlns:p14="http://schemas.microsoft.com/office/powerpoint/2010/main" val="30978782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994" y="2116284"/>
            <a:ext cx="7017781" cy="4150545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Criteria to check the journal</a:t>
            </a:r>
          </a:p>
          <a:p>
            <a:pPr lvl="1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you or your colleagues know the journal?</a:t>
            </a:r>
          </a:p>
          <a:p>
            <a:pPr lvl="1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you easily identify and contact the publisher?</a:t>
            </a:r>
          </a:p>
          <a:p>
            <a:pPr lvl="1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the journal clear about the type of peer review it uses?</a:t>
            </a:r>
          </a:p>
          <a:p>
            <a:pPr lvl="1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articles indexed in services that you use?</a:t>
            </a:r>
          </a:p>
          <a:p>
            <a:pPr lvl="1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it clear what fees will be charged?</a:t>
            </a:r>
          </a:p>
          <a:p>
            <a:pPr lvl="1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you recognize the editorial board?</a:t>
            </a:r>
          </a:p>
          <a:p>
            <a:pPr lvl="1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the Publisher a member of a recognized industry initiative?</a:t>
            </a:r>
          </a:p>
          <a:p>
            <a:pPr marL="57150" indent="0">
              <a:buNone/>
            </a:pPr>
            <a:endParaRPr lang="en-US" sz="1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" indent="0">
              <a:buNone/>
            </a:pPr>
            <a:r>
              <a:rPr lang="en-US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 the checklist in detail at </a:t>
            </a:r>
            <a:r>
              <a:rPr lang="en-US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http://thinkchecksubmit.org/check/</a:t>
            </a:r>
            <a:r>
              <a:rPr lang="en-US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4" name="Shape 3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urier"/>
              <a:buNone/>
            </a:pPr>
            <a:r>
              <a:rPr lang="en-US" sz="4400" b="1" i="0" u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Selecting a 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Journal</a:t>
            </a:r>
            <a:endParaRPr sz="1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hape 206"/>
          <p:cNvSpPr txBox="1"/>
          <p:nvPr/>
        </p:nvSpPr>
        <p:spPr>
          <a:xfrm>
            <a:off x="738269" y="1470084"/>
            <a:ext cx="6396474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 </a:t>
            </a:r>
            <a:r>
              <a:rPr lang="en-US" sz="28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Be Aware Predatory Journals!</a:t>
            </a:r>
            <a:endParaRPr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dirty="0">
              <a:solidFill>
                <a:schemeClr val="dk1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  <p:pic>
        <p:nvPicPr>
          <p:cNvPr id="7" name="Picture 6" descr="Screen Shot 2018-10-18 at 2.51.54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9" t="1" r="34160" b="2348"/>
          <a:stretch/>
        </p:blipFill>
        <p:spPr>
          <a:xfrm rot="716069">
            <a:off x="6900815" y="2158061"/>
            <a:ext cx="2071917" cy="65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046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268" y="2556866"/>
            <a:ext cx="7948531" cy="356929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Directory of Open Access Journals (DOAJ), </a:t>
            </a:r>
            <a:r>
              <a:rPr lang="hr-H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https://doaj.org/</a:t>
            </a:r>
            <a:r>
              <a:rPr lang="hr-H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1"/>
            <a:r>
              <a:rPr lang="hr-HR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Identify</a:t>
            </a:r>
            <a:r>
              <a:rPr lang="hr-H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legitimate</a:t>
            </a:r>
            <a:r>
              <a:rPr lang="hr-H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</a:t>
            </a:r>
            <a:r>
              <a:rPr lang="hr-H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</a:t>
            </a:r>
            <a:r>
              <a:rPr lang="hr-H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journals</a:t>
            </a:r>
            <a:r>
              <a:rPr lang="hr-H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Beall’s List, 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https://beallslist.weebly.com/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	</a:t>
            </a:r>
          </a:p>
          <a:p>
            <a:pPr lvl="1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Identify predatory journals/publishers</a:t>
            </a:r>
          </a:p>
        </p:txBody>
      </p:sp>
      <p:sp>
        <p:nvSpPr>
          <p:cNvPr id="4" name="Shape 3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urier"/>
              <a:buNone/>
            </a:pPr>
            <a:r>
              <a:rPr lang="en-US" sz="4400" b="1" i="0" u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Selecting a 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Journal</a:t>
            </a:r>
            <a:endParaRPr sz="1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hape 206"/>
          <p:cNvSpPr txBox="1"/>
          <p:nvPr/>
        </p:nvSpPr>
        <p:spPr>
          <a:xfrm>
            <a:off x="738269" y="1470083"/>
            <a:ext cx="7948530" cy="890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"/>
              <a:buNone/>
            </a:pPr>
            <a:r>
              <a:rPr lang="en-US" sz="28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Two resources to identify the journals and publishers</a:t>
            </a:r>
            <a:endParaRPr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dirty="0">
              <a:solidFill>
                <a:schemeClr val="dk1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38976957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title"/>
          </p:nvPr>
        </p:nvSpPr>
        <p:spPr>
          <a:xfrm>
            <a:off x="609600" y="5969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48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Take the Plunge…Part 1</a:t>
            </a:r>
            <a:endParaRPr sz="6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1079499" y="1892300"/>
            <a:ext cx="5386653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Look for opportunities to create publishable manuscripts from your dissertation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Contribute with a chapter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Conduct an interview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Write a practical article, newsletter, or book review</a:t>
            </a:r>
            <a:endParaRPr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4" name="Shape 2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36581" y="1892300"/>
            <a:ext cx="2207419" cy="2750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264852-F24F-4537-B47E-2B4E84194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153" y="5351711"/>
            <a:ext cx="2677847" cy="150628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title"/>
          </p:nvPr>
        </p:nvSpPr>
        <p:spPr>
          <a:xfrm>
            <a:off x="609600" y="5969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48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Take the Plunge…Part 2</a:t>
            </a:r>
            <a:endParaRPr sz="6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1079500" y="1892300"/>
            <a:ext cx="51054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0"/>
              </a:spcBef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Write a major grant proposal</a:t>
            </a:r>
          </a:p>
          <a:p>
            <a:pPr marL="342900" lvl="0" indent="-342900">
              <a:spcBef>
                <a:spcPts val="0"/>
              </a:spcBef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 a special journal issue</a:t>
            </a:r>
          </a:p>
          <a:p>
            <a:pPr marL="342900" lvl="0" indent="-342900">
              <a:spcBef>
                <a:spcPts val="0"/>
              </a:spcBef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Edit a book</a:t>
            </a:r>
          </a:p>
          <a:p>
            <a:pPr marL="342900" lvl="0" indent="-342900">
              <a:spcBef>
                <a:spcPts val="0"/>
              </a:spcBef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Sole author a book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Get your name out there! </a:t>
            </a:r>
            <a:endParaRPr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98250B-0484-4F64-96A5-2A75FEAF9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0" y="5286374"/>
            <a:ext cx="2794000" cy="1571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619768-2643-4F43-BF39-A68C661D7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968" y="2019300"/>
            <a:ext cx="2696632" cy="202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788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7747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urier"/>
              <a:buNone/>
            </a:pPr>
            <a:r>
              <a:rPr lang="en-US" sz="48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Generate Starter Text…</a:t>
            </a:r>
            <a:endParaRPr sz="5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73537" y="2028858"/>
            <a:ext cx="4927600" cy="42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Author</a:t>
            </a:r>
            <a:r>
              <a:rPr lang="en-US" sz="32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a blog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social media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Submit a conference proposal</a:t>
            </a:r>
          </a:p>
          <a:p>
            <a:pPr marL="342900" lvl="0" indent="-342900">
              <a:spcBef>
                <a:spcPts val="0"/>
              </a:spcBef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Write editorials</a:t>
            </a:r>
          </a:p>
          <a:p>
            <a:pPr marL="342900" lvl="0" indent="-342900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Write book and software reviews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endParaRPr dirty="0"/>
          </a:p>
        </p:txBody>
      </p:sp>
      <p:pic>
        <p:nvPicPr>
          <p:cNvPr id="11" name="Shape 256">
            <a:extLst>
              <a:ext uri="{FF2B5EF4-FFF2-40B4-BE49-F238E27FC236}">
                <a16:creationId xmlns:a16="http://schemas.microsoft.com/office/drawing/2014/main" id="{44CC838C-A9B3-4005-9A84-4F578922597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83953" y="3910839"/>
            <a:ext cx="3345744" cy="24899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FC1B189-8DB7-F448-B257-C2E9ADEDDCE9}"/>
              </a:ext>
            </a:extLst>
          </p:cNvPr>
          <p:cNvGrpSpPr/>
          <p:nvPr/>
        </p:nvGrpSpPr>
        <p:grpSpPr>
          <a:xfrm>
            <a:off x="5667624" y="1996200"/>
            <a:ext cx="3345744" cy="1881981"/>
            <a:chOff x="5798256" y="2028858"/>
            <a:chExt cx="3345744" cy="188198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2BBE7F8-968E-48B0-A98C-FC1A1640C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8256" y="2028858"/>
              <a:ext cx="3345744" cy="1881981"/>
            </a:xfrm>
            <a:prstGeom prst="rect">
              <a:avLst/>
            </a:prstGeom>
            <a:solidFill>
              <a:srgbClr val="323232"/>
            </a:solidFill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357773A-1ACD-6D43-B2DD-15A9918D567B}"/>
                </a:ext>
              </a:extLst>
            </p:cNvPr>
            <p:cNvSpPr/>
            <p:nvPr/>
          </p:nvSpPr>
          <p:spPr>
            <a:xfrm>
              <a:off x="6304005" y="2251391"/>
              <a:ext cx="1877785" cy="1061357"/>
            </a:xfrm>
            <a:prstGeom prst="rect">
              <a:avLst/>
            </a:prstGeom>
            <a:solidFill>
              <a:srgbClr val="3232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rgbClr val="FF6F77"/>
                  </a:solidFill>
                </a:rPr>
                <a:t>101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11034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>
            <a:spLocks noGrp="1"/>
          </p:cNvSpPr>
          <p:nvPr>
            <p:ph type="title"/>
          </p:nvPr>
        </p:nvSpPr>
        <p:spPr>
          <a:xfrm>
            <a:off x="457200" y="4369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urier"/>
              <a:buNone/>
            </a:pPr>
            <a:r>
              <a:rPr lang="en" sz="44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99 Seconds Activity #2</a:t>
            </a:r>
            <a:endParaRPr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Shape 171">
            <a:extLst>
              <a:ext uri="{FF2B5EF4-FFF2-40B4-BE49-F238E27FC236}">
                <a16:creationId xmlns:a16="http://schemas.microsoft.com/office/drawing/2014/main" id="{C723A422-F31D-7B4D-82D4-A02E24F4391A}"/>
              </a:ext>
            </a:extLst>
          </p:cNvPr>
          <p:cNvSpPr txBox="1"/>
          <p:nvPr/>
        </p:nvSpPr>
        <p:spPr>
          <a:xfrm>
            <a:off x="554804" y="1847923"/>
            <a:ext cx="4335695" cy="2736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30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Commit</a:t>
            </a:r>
            <a:r>
              <a:rPr lang="en" sz="30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to </a:t>
            </a:r>
            <a:r>
              <a:rPr lang="en" sz="3000" b="1" i="0" u="sng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1 to  2 things</a:t>
            </a:r>
            <a:r>
              <a:rPr lang="en" sz="30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that take the plunge and s</a:t>
            </a:r>
            <a:r>
              <a:rPr lang="en-US" sz="30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ha</a:t>
            </a:r>
            <a:r>
              <a:rPr lang="en" sz="30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re them with your next chair neighbor.</a:t>
            </a:r>
            <a:endParaRPr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F898F7-FE60-9340-8FF7-970279FEC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256" y="1927154"/>
            <a:ext cx="4169744" cy="2578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BCC531-5625-4DE3-B9D2-A39E21261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991" y="4360642"/>
            <a:ext cx="2258353" cy="249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29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47767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urier"/>
              <a:buNone/>
            </a:pPr>
            <a:r>
              <a:rPr lang="en" sz="48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99 Seconds Activity #1</a:t>
            </a:r>
            <a:endParaRPr sz="4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1" name="Shape 171"/>
          <p:cNvSpPr txBox="1"/>
          <p:nvPr/>
        </p:nvSpPr>
        <p:spPr>
          <a:xfrm>
            <a:off x="630092" y="1891158"/>
            <a:ext cx="4044649" cy="33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" sz="32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With your next chair neighbor discuss </a:t>
            </a:r>
            <a:r>
              <a:rPr lang="en" sz="3200" b="1" i="0" u="sng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1 to 2 writing dilemmas </a:t>
            </a:r>
            <a:r>
              <a:rPr lang="en" sz="32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currently facing.</a:t>
            </a:r>
            <a:endParaRPr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101C2D-6361-4722-A8CA-666F15471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256" y="2034996"/>
            <a:ext cx="4169744" cy="2578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AB7AF8-3F6B-4A29-9D79-26776D929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560" y="4613097"/>
            <a:ext cx="2030059" cy="224490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subTitle" idx="1"/>
          </p:nvPr>
        </p:nvSpPr>
        <p:spPr>
          <a:xfrm>
            <a:off x="482600" y="3190669"/>
            <a:ext cx="8458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700"/>
              <a:buFont typeface="Arial"/>
              <a:buNone/>
            </a:pPr>
            <a:r>
              <a:rPr lang="en" b="1" i="0" u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Insights and Advice on Getting Published in Educational and Instructional Technology</a:t>
            </a:r>
            <a:endParaRPr sz="4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79" name="Shape 2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8559" y="67461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Shape 2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400001">
            <a:off x="4202171" y="534947"/>
            <a:ext cx="16002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Shape 2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500001">
            <a:off x="6491248" y="1531955"/>
            <a:ext cx="1257300" cy="12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Shape 2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72400" y="84137"/>
            <a:ext cx="85725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Shape 283"/>
          <p:cNvSpPr txBox="1">
            <a:spLocks noGrp="1"/>
          </p:cNvSpPr>
          <p:nvPr>
            <p:ph type="ctrTitle"/>
          </p:nvPr>
        </p:nvSpPr>
        <p:spPr>
          <a:xfrm>
            <a:off x="882700" y="4503079"/>
            <a:ext cx="7658000" cy="1621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ourier New"/>
              <a:buNone/>
            </a:pPr>
            <a:r>
              <a:rPr lang="en" sz="48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Writing Tips </a:t>
            </a:r>
            <a:br>
              <a:rPr lang="en" sz="48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</a:br>
            <a:r>
              <a:rPr lang="en" sz="48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and Ins</a:t>
            </a:r>
            <a:r>
              <a:rPr lang="en-US" sz="4800" b="1" i="0" u="none" strike="noStrike" cap="none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i</a:t>
            </a:r>
            <a:r>
              <a:rPr lang="en" sz="48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ghts</a:t>
            </a: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33399"/>
            <a:ext cx="8305800" cy="1981201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 2, 2018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Learn to Write Like a Machine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Rose Jacobs, Inside Higher Ed</a:t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https://www.chronicle.com/blogs/linguafranca/2018/10/02/how-to-learn-to-write-like-a-machine/</a:t>
            </a:r>
            <a:r>
              <a:rPr lang="en-US" sz="1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E78F2C-0019-425F-A9CC-6F693E132463}"/>
              </a:ext>
            </a:extLst>
          </p:cNvPr>
          <p:cNvSpPr txBox="1"/>
          <p:nvPr/>
        </p:nvSpPr>
        <p:spPr>
          <a:xfrm>
            <a:off x="1143000" y="617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2409C7-C404-4478-A4C8-F04860F47E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330" t="26667" r="36308" b="10000"/>
          <a:stretch/>
        </p:blipFill>
        <p:spPr>
          <a:xfrm>
            <a:off x="2854503" y="2696018"/>
            <a:ext cx="3358793" cy="416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8658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44500" y="6302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" sz="40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The Top 20 Writing Tips</a:t>
            </a:r>
            <a:endParaRPr sz="5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801DCD-1FFD-49DC-A45B-D38E2CBF5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1916173"/>
            <a:ext cx="3644904" cy="4714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69DDA8-60BE-47BD-A8E6-C2303EB28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0077" y="1916173"/>
            <a:ext cx="3908965" cy="488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531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40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1. Mark Writing Days in Planner</a:t>
            </a:r>
            <a:endParaRPr sz="5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C08501-4D04-44B9-AC11-BCA271F95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1769"/>
            <a:ext cx="5397500" cy="35974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5052D2-4878-C041-B2DF-1F08674261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84" t="-143" r="-234" b="-1400"/>
          <a:stretch/>
        </p:blipFill>
        <p:spPr>
          <a:xfrm>
            <a:off x="5733358" y="2311769"/>
            <a:ext cx="3410642" cy="359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049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2. Maintain a List and Network of Potential Research and Writing Collaborators</a:t>
            </a:r>
            <a:endParaRPr sz="37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BCBC8D-2822-4F65-A389-309B75EB3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004" y="2486215"/>
            <a:ext cx="5416296" cy="437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669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Sidenote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: Find Good People to Work With…Life is Short—Avoid Egomaniacs and People Who Lie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AutoShape 2" descr="Image result for celebrate">
            <a:extLst>
              <a:ext uri="{FF2B5EF4-FFF2-40B4-BE49-F238E27FC236}">
                <a16:creationId xmlns:a16="http://schemas.microsoft.com/office/drawing/2014/main" id="{9F908EA4-31D0-425B-8736-D7965B8C04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14500" y="15240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3BF24D-FCAD-4649-BBCC-43973E920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50" y="2339975"/>
            <a:ext cx="7912100" cy="44526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878622-098A-410E-8781-8EF9A8BAA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4519" y="2447036"/>
            <a:ext cx="1494631" cy="95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4529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3. Draft a Timeline or Multiple Timelines with Flexible Goals</a:t>
            </a:r>
            <a:endParaRPr sz="3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D39065-3941-4B2B-9130-3475D886E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150" y="2056754"/>
            <a:ext cx="5727700" cy="20142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94D09-60A4-3E43-841C-6BB3EA20D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150" y="4173846"/>
            <a:ext cx="5677469" cy="25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787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798" y="316469"/>
            <a:ext cx="8342441" cy="280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ts val="3200"/>
            </a:pP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 10, 2018</a:t>
            </a:r>
            <a:b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</a:b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Perhaps write to your future self about your goals…</a:t>
            </a:r>
            <a:b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FutureMe.org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Write a letter to the future</a:t>
            </a:r>
            <a:b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https://www.futureme.org/</a:t>
            </a:r>
            <a:endParaRPr sz="3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6EFC63-68E3-495D-975A-EE8E6F2798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64" t="10000" r="2331" b="1111"/>
          <a:stretch/>
        </p:blipFill>
        <p:spPr>
          <a:xfrm>
            <a:off x="158394" y="3282298"/>
            <a:ext cx="4156752" cy="35757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F43378-769C-445D-91D5-E35A1DD6A2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799" t="34445" r="14464" b="26666"/>
          <a:stretch/>
        </p:blipFill>
        <p:spPr>
          <a:xfrm>
            <a:off x="5534926" y="3282298"/>
            <a:ext cx="2975225" cy="1679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CFF0A5-F477-4C2B-AFEA-1F60C257DD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398" t="17778" r="25731" b="50000"/>
          <a:stretch/>
        </p:blipFill>
        <p:spPr>
          <a:xfrm>
            <a:off x="5534926" y="5120849"/>
            <a:ext cx="3532874" cy="167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936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4. Think Ahead About the Publishing Potential of Each Project</a:t>
            </a:r>
            <a:endParaRPr sz="4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1B5943-1E21-49DB-887F-575611622D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-104" b="6907"/>
          <a:stretch/>
        </p:blipFill>
        <p:spPr>
          <a:xfrm>
            <a:off x="723900" y="2513153"/>
            <a:ext cx="7708900" cy="434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31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Sidenote</a:t>
            </a:r>
            <a:r>
              <a:rPr lang="en-US" sz="3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: Don’t Just Publish for the Sake of Publishing…</a:t>
            </a:r>
            <a:endParaRPr sz="3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A86213-BEC6-40DD-A5E0-DBD47C405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" y="2111738"/>
            <a:ext cx="7435850" cy="462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01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title"/>
          </p:nvPr>
        </p:nvSpPr>
        <p:spPr>
          <a:xfrm>
            <a:off x="469900" y="55646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urier"/>
              <a:buNone/>
            </a:pPr>
            <a:r>
              <a:rPr lang="en-US" sz="32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Writing Difficulties and Challenges of a Early Career Scholar</a:t>
            </a:r>
            <a:endParaRPr sz="4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09600" y="1948543"/>
            <a:ext cx="4368800" cy="31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endParaRPr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8FED43-4F51-407A-81F6-47C536E4B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829" y="2304808"/>
            <a:ext cx="3375171" cy="224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513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5. Be a Bumblebee and Butterfly</a:t>
            </a:r>
            <a:endParaRPr sz="37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7AB6B2-8D29-4EEB-8385-0AA22F986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00300"/>
            <a:ext cx="5002356" cy="2806200"/>
          </a:xfrm>
          <a:prstGeom prst="rect">
            <a:avLst/>
          </a:prstGeom>
        </p:spPr>
      </p:pic>
      <p:sp>
        <p:nvSpPr>
          <p:cNvPr id="6" name="AutoShape 2" descr="Image result for butterfly fly">
            <a:extLst>
              <a:ext uri="{FF2B5EF4-FFF2-40B4-BE49-F238E27FC236}">
                <a16:creationId xmlns:a16="http://schemas.microsoft.com/office/drawing/2014/main" id="{CC4131F2-C42B-4945-83C9-21263795F5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9613" y="1257300"/>
            <a:ext cx="7724775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2553C7-D270-4873-B060-2B89FF66A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401" y="2400300"/>
            <a:ext cx="3741599" cy="280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573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6. Find, Save, and Use Starter Text (overcomes writer’s block)</a:t>
            </a:r>
            <a:endParaRPr sz="3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D1DD32-4332-4E74-A41F-71EB86357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" y="2403864"/>
            <a:ext cx="2787650" cy="28090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5FEC8C-EA55-4442-AB97-7D291EF5E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9062" y="2359024"/>
            <a:ext cx="5694938" cy="289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65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7. Always Scan the Reference Sections of Other Articles to See What Journals are Popular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457B0B-671C-47FA-9061-5CE2F3AB8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861" y="2402350"/>
            <a:ext cx="6729477" cy="445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578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8. Avoid High Quality (i.e., SSCI) Journal Fixations</a:t>
            </a:r>
            <a:endParaRPr sz="37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CA7ADC-9AE0-44CB-9C4B-15996B301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1955800"/>
            <a:ext cx="1816100" cy="1816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614485-CC7F-4FB9-9D28-1BAA51959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330700"/>
            <a:ext cx="1816100" cy="1816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EB64B0-F22D-446A-8505-64F82D3AF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475" y="2603500"/>
            <a:ext cx="1816100" cy="1816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8006B7-794F-4E63-A52E-3AC2C7665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7900" y="5041900"/>
            <a:ext cx="1816100" cy="18161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EF9797-E485-44D8-866C-DFA3F33E9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41900"/>
            <a:ext cx="1816100" cy="18161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3C7D6D-3FD0-42BD-AAF3-86ABFC02B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7900" y="1949450"/>
            <a:ext cx="1816100" cy="1816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F23BA0-A064-4E00-B322-340DAE5E1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125" y="2628900"/>
            <a:ext cx="1816100" cy="18161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2749BF-F366-4D5F-A546-82421E715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775" y="4330700"/>
            <a:ext cx="1816100" cy="18161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0675CFA-72C1-42EE-ABB2-92C8F4D89F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581" b="25175"/>
          <a:stretch/>
        </p:blipFill>
        <p:spPr>
          <a:xfrm>
            <a:off x="4240212" y="3989543"/>
            <a:ext cx="1235075" cy="68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331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9. Be Second or Third Author Sometimes to Spread Limited Resources </a:t>
            </a:r>
            <a:endParaRPr sz="3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8A15CC-C0A4-475F-86B7-6108D44E9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360" y="2526822"/>
            <a:ext cx="5080640" cy="33829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268286-F63B-4E85-A93C-64E95EC63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932" y="2679221"/>
            <a:ext cx="3365171" cy="323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315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10. If Need Summer Money, Teach Short Term or Intensive Courses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E49FD22-34D4-47C7-A27D-1F2DA83B4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58489"/>
            <a:ext cx="9144000" cy="354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455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11. Edit Your Papers a Lot! (Mozartian vs. Beethovenian)</a:t>
            </a:r>
            <a:endParaRPr sz="37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7D8F40-77E9-4F3B-8EDA-1727E4DA9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7774"/>
            <a:ext cx="9190854" cy="36407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D91D44-CB49-46E4-AF91-2E0B9A8B71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28" t="24398" r="40277" b="17649"/>
          <a:stretch/>
        </p:blipFill>
        <p:spPr>
          <a:xfrm>
            <a:off x="6015854" y="4397100"/>
            <a:ext cx="3175000" cy="2460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955B71-0861-4D85-9A3A-C529660360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28" t="2298" r="12069"/>
          <a:stretch/>
        </p:blipFill>
        <p:spPr>
          <a:xfrm>
            <a:off x="-1" y="4267200"/>
            <a:ext cx="2849880" cy="259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642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0668"/>
            <a:ext cx="8111447" cy="1882935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 1, 2018</a:t>
            </a:r>
            <a:b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Tips to Shape Up Your Writing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Two-Minute Tips: Short videos to help you excel in the academic workplace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Fernanda Zamudio-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Suaréz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The Chronicle of Higher Education</a:t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https://www.chronicle.com/article/6-Tips-to-Shape-Up-Your/244281?cid=cp221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https://www.chronicle.com/specialreport/Two-Minute-Tips/221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F837B3-8144-4694-AF01-CCE675001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938409"/>
            <a:ext cx="5645649" cy="3495981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Writing is an exercise (write!).</a:t>
            </a:r>
          </a:p>
          <a:p>
            <a:pPr marL="457200" indent="-457200"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 goals based on output not input (e.g., 3 pages double-spaced).</a:t>
            </a:r>
          </a:p>
          <a:p>
            <a:pPr marL="457200" indent="-457200"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 a voice (don’t just focus on getting published).</a:t>
            </a:r>
          </a:p>
          <a:p>
            <a:pPr marL="457200" indent="-457200"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Give yourself time (not deadlines).</a:t>
            </a:r>
          </a:p>
          <a:p>
            <a:pPr marL="457200" indent="-457200"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Pick a puzzle (your writing is an answer to that puzzle).</a:t>
            </a:r>
          </a:p>
          <a:p>
            <a:pPr marL="457200" indent="-457200">
              <a:buAutoNum type="arabicPeriod"/>
            </a:pP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Edit your work (over and over and over again…just like Beethoven).</a:t>
            </a:r>
          </a:p>
          <a:p>
            <a:pPr marL="457200" indent="-457200">
              <a:buAutoNum type="arabicPeriod"/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E78F2C-0019-425F-A9CC-6F693E132463}"/>
              </a:ext>
            </a:extLst>
          </p:cNvPr>
          <p:cNvSpPr txBox="1"/>
          <p:nvPr/>
        </p:nvSpPr>
        <p:spPr>
          <a:xfrm>
            <a:off x="1143000" y="617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BCBA76-A1B6-4A2B-B2C6-9FC854BDF6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998" t="28889" r="30932" b="26666"/>
          <a:stretch/>
        </p:blipFill>
        <p:spPr>
          <a:xfrm>
            <a:off x="6457137" y="2938409"/>
            <a:ext cx="2686863" cy="20668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8B0D17-71D8-471D-8937-0C8B53CC8D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7667" y="5197866"/>
            <a:ext cx="1867650" cy="16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936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05318"/>
            <a:ext cx="8229600" cy="2362201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 8, 2018</a:t>
            </a:r>
            <a:b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Improve Your Teaching-Philosophy Statement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Two-Minute Tips: Short videos to help you excel in the academic workplace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Fernanda Zamudio-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Suaréz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The Chronicle of Higher Education</a:t>
            </a:r>
            <a:b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https://www.chronicle.com/article/How-to-Improve-Your/244283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https://www.chronicle.com/specialreport/Two-Minute-Tips/221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E78F2C-0019-425F-A9CC-6F693E132463}"/>
              </a:ext>
            </a:extLst>
          </p:cNvPr>
          <p:cNvSpPr txBox="1"/>
          <p:nvPr/>
        </p:nvSpPr>
        <p:spPr>
          <a:xfrm>
            <a:off x="1143000" y="617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C206A5-B488-4114-B63E-580EDC3F9A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018" t="18001" r="32036" b="4178"/>
          <a:stretch/>
        </p:blipFill>
        <p:spPr>
          <a:xfrm>
            <a:off x="5955739" y="3372025"/>
            <a:ext cx="2549665" cy="34372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2BA946-C6AC-43E0-B28E-D61AF51EFA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998" t="31281" r="30932" b="21111"/>
          <a:stretch/>
        </p:blipFill>
        <p:spPr>
          <a:xfrm>
            <a:off x="948791" y="3593070"/>
            <a:ext cx="3962400" cy="326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68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33399"/>
            <a:ext cx="8229600" cy="2362201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 15, 2018</a:t>
            </a:r>
            <a:b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Become a Highly Productive Writer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Two-Minute Tips: Short videos to help you excel in the academic workplace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Fernanda Zamudio-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Suaréz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The Chronicle of Higher Education</a:t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https://www.chronicle.com/article/How-to-Become-a-Highly/244351?cid=cp221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https://www.chronicle.com/specialreport/Two-Minute-Tips/221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E78F2C-0019-425F-A9CC-6F693E132463}"/>
              </a:ext>
            </a:extLst>
          </p:cNvPr>
          <p:cNvSpPr txBox="1"/>
          <p:nvPr/>
        </p:nvSpPr>
        <p:spPr>
          <a:xfrm>
            <a:off x="1143000" y="617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9B88AF-331F-4DFE-9CBC-CBE0CEB6D9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032" t="30000" r="30091" b="21111"/>
          <a:stretch/>
        </p:blipFill>
        <p:spPr>
          <a:xfrm>
            <a:off x="381000" y="3452488"/>
            <a:ext cx="4102662" cy="34059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535240-984A-47E8-94FA-B926CFDCE3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018" t="18001" r="32036" b="4178"/>
          <a:stretch/>
        </p:blipFill>
        <p:spPr>
          <a:xfrm>
            <a:off x="5955739" y="3372025"/>
            <a:ext cx="2549665" cy="343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94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subTitle" idx="1"/>
          </p:nvPr>
        </p:nvSpPr>
        <p:spPr>
          <a:xfrm>
            <a:off x="457200" y="3931568"/>
            <a:ext cx="8458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700"/>
              <a:buFont typeface="Arial"/>
              <a:buNone/>
            </a:pPr>
            <a:r>
              <a:rPr lang="en" sz="2800" b="1" i="0" u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Insights and Advice on Getting Published in Educational and Instructional Technology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7" name="Shape 1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0" y="609600"/>
            <a:ext cx="2878525" cy="28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Shape 1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400015">
            <a:off x="4166504" y="1030589"/>
            <a:ext cx="2189463" cy="2189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500002">
            <a:off x="6425681" y="1275474"/>
            <a:ext cx="1812467" cy="1812467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Shape 181"/>
          <p:cNvSpPr txBox="1">
            <a:spLocks noGrp="1"/>
          </p:cNvSpPr>
          <p:nvPr>
            <p:ph type="ctrTitle"/>
          </p:nvPr>
        </p:nvSpPr>
        <p:spPr>
          <a:xfrm>
            <a:off x="571500" y="5074568"/>
            <a:ext cx="82296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ourier New"/>
              <a:buNone/>
            </a:pPr>
            <a:r>
              <a:rPr lang="en" sz="60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The Process</a:t>
            </a: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1485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12. Organize Conference Symposia Which Can Lead to Special Journal Issues and Books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01C96B-58C9-46A9-B5E3-9736265463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88" t="17369" r="10556" b="57876"/>
          <a:stretch/>
        </p:blipFill>
        <p:spPr>
          <a:xfrm>
            <a:off x="805253" y="2336801"/>
            <a:ext cx="7603837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796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13. Sponsor Visiting Scholars to Work with You; They Often Have Writing Plans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B174EF-BCF9-4138-8AEC-574F9DB0F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934" y="2547471"/>
            <a:ext cx="5565066" cy="41737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35D4FE-F8BC-4920-A369-241F07974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18" y="2563376"/>
            <a:ext cx="3107249" cy="2070994"/>
          </a:xfrm>
          <a:prstGeom prst="rect">
            <a:avLst/>
          </a:prstGeom>
        </p:spPr>
      </p:pic>
      <p:sp>
        <p:nvSpPr>
          <p:cNvPr id="10" name="AutoShape 2" descr="Image result for iu ciedr visiting scholars">
            <a:extLst>
              <a:ext uri="{FF2B5EF4-FFF2-40B4-BE49-F238E27FC236}">
                <a16:creationId xmlns:a16="http://schemas.microsoft.com/office/drawing/2014/main" id="{67011F13-8494-493D-9B8A-7B83E5A578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19300" y="1728788"/>
            <a:ext cx="5105400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A54FC6-AB45-4CB0-9463-C23F692A2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4790609"/>
            <a:ext cx="3432286" cy="193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874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14. Try to Submit or Publish Your Paper Before the Conference</a:t>
            </a:r>
            <a:endParaRPr sz="3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BD409C-C131-49C2-9C9B-C9CED3A31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300" y="2173860"/>
            <a:ext cx="3568700" cy="3568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6B707F-9769-46D4-BD08-EEF3CDFF8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" y="2173859"/>
            <a:ext cx="5257800" cy="348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1896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15. Be Creative Somewhere </a:t>
            </a:r>
            <a:br>
              <a:rPr lang="en-US" sz="3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</a:br>
            <a:r>
              <a:rPr lang="en-US" sz="3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(e.g</a:t>
            </a:r>
            <a:r>
              <a:rPr lang="en-US" sz="37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., unique model</a:t>
            </a:r>
            <a:r>
              <a:rPr lang="en-US" sz="3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, figure, chart, etc.)</a:t>
            </a:r>
            <a:endParaRPr sz="37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50402A-2A7D-4959-B4B1-7C72175D7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2334431"/>
            <a:ext cx="8039100" cy="452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88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Sidenote</a:t>
            </a:r>
            <a:r>
              <a:rPr lang="en-US" sz="3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: Modify Your Environment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(Find or Create Your Personal Sandbox)</a:t>
            </a:r>
            <a:endParaRPr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F74FFA-1089-43EC-B55B-7A10CF9DF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2" y="2890837"/>
            <a:ext cx="4410432" cy="27479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8CB51E-915E-4C2D-9FF4-3333807AF1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113"/>
          <a:stretch/>
        </p:blipFill>
        <p:spPr>
          <a:xfrm>
            <a:off x="4896230" y="3060700"/>
            <a:ext cx="4269306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0772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16. Try Not to Give Up: Persistence and Grit Wins the Day</a:t>
            </a:r>
            <a:endParaRPr sz="37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A72391-6B02-47D0-970C-55B395CE5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58264"/>
            <a:ext cx="5732980" cy="42997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E4A818-B270-4967-9D48-C5283BAA8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769" y="2368222"/>
            <a:ext cx="2860211" cy="440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608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17. Be Polite and Thankful to the Journal or Book Chapter Editors</a:t>
            </a:r>
            <a:endParaRPr sz="37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EC9DC9-6A15-43E6-AC27-0B0A99AA2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2148527"/>
            <a:ext cx="7896225" cy="426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493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10966" y="698500"/>
            <a:ext cx="8465906" cy="170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18. Recap Reviewer Points and How You Attempted to Address Them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18DBBD-E616-46C8-98D5-7CA716D73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966" y="2404260"/>
            <a:ext cx="8456785" cy="393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785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39" y="490395"/>
            <a:ext cx="8121721" cy="194458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 4, 2018</a:t>
            </a:r>
            <a:b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New Series on Scholarly Productivity: </a:t>
            </a:r>
            <a:br>
              <a:rPr lang="en-US" sz="3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‘Are You Writing?’</a:t>
            </a:r>
            <a:b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Rebecca Shuman, The Chronicle of Higher Education</a:t>
            </a:r>
            <a:b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https://www.chronicle.com/article/A-New-Series-on-Scholarly/244689</a:t>
            </a:r>
            <a:r>
              <a:rPr lang="en-US" sz="1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625FE-3338-467F-B983-0AD22F7DD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09636"/>
            <a:ext cx="6056616" cy="3757969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 as peer reviewer; mark up everything.</a:t>
            </a:r>
          </a:p>
          <a:p>
            <a:pPr marL="457200" indent="-457200"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Catalog problems on a 1 to 3 difficulty scale (Level 1 takes less than 30 minutes, Level 2 takes 2 hours or less; Level 3 takes more time).</a:t>
            </a:r>
          </a:p>
          <a:p>
            <a:pPr marL="457200" indent="-457200"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Fix the easy ones and gain momentum for the harder ones!</a:t>
            </a:r>
          </a:p>
          <a:p>
            <a:pPr marL="457200" indent="-457200"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Take breaks as needed.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E78F2C-0019-425F-A9CC-6F693E132463}"/>
              </a:ext>
            </a:extLst>
          </p:cNvPr>
          <p:cNvSpPr txBox="1"/>
          <p:nvPr/>
        </p:nvSpPr>
        <p:spPr>
          <a:xfrm>
            <a:off x="1143000" y="617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FE2263-C6A0-4CB7-AC1F-3BEC26E55E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67" t="32861" r="30833" b="9601"/>
          <a:stretch/>
        </p:blipFill>
        <p:spPr>
          <a:xfrm>
            <a:off x="6513816" y="2940313"/>
            <a:ext cx="2630184" cy="228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136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83206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19. Share Your Publication Efforts 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(e.g., Twitter, Facebook, LinkedIn, email, ResearchGate, Academia.edu, etc.)</a:t>
            </a:r>
            <a:endParaRPr sz="37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A3B460-459E-4254-99E5-60BCDE14E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27042"/>
            <a:ext cx="5105400" cy="4254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164D3B-9B2F-475A-B58C-1C7F65006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100" y="5324475"/>
            <a:ext cx="2695574" cy="14570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E9D005-8704-4B8C-B829-93BEFDADA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6143" y="2638440"/>
            <a:ext cx="3683488" cy="235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32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title"/>
          </p:nvPr>
        </p:nvSpPr>
        <p:spPr>
          <a:xfrm>
            <a:off x="469900" y="55646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urier"/>
              <a:buNone/>
            </a:pPr>
            <a:r>
              <a:rPr lang="en" sz="40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Put Forward your Best Work</a:t>
            </a:r>
            <a:endParaRPr sz="4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09600" y="1948543"/>
            <a:ext cx="4368800" cy="31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Collaborative research projects</a:t>
            </a:r>
            <a:endParaRPr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Literature reviews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Reflections/</a:t>
            </a:r>
            <a:br>
              <a:rPr lang="e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conceptual pieces</a:t>
            </a:r>
          </a:p>
          <a:p>
            <a:pPr lvl="0" indent="-457200">
              <a:spcBef>
                <a:spcPts val="480"/>
              </a:spcBef>
              <a:buSzPts val="2400"/>
              <a:buFont typeface="Calibri"/>
              <a:buAutoNum type="arabicPeriod"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Grant projects</a:t>
            </a:r>
          </a:p>
          <a:p>
            <a:pPr lvl="0" indent="-457200">
              <a:spcBef>
                <a:spcPts val="480"/>
              </a:spcBef>
              <a:buSzPts val="2400"/>
              <a:buFont typeface="Calibri"/>
              <a:buAutoNum type="arabicPeriod"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Class projects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A31B5E-2361-4F63-9217-7BFDDE4B7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145" y="2001000"/>
            <a:ext cx="4254500" cy="3198334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20. Celebrate Your Writing Accomplishments with Friends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27878A-E59C-4CDD-BDE6-5C312CB4A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2177238"/>
            <a:ext cx="7035800" cy="4680762"/>
          </a:xfrm>
          <a:prstGeom prst="rect">
            <a:avLst/>
          </a:prstGeom>
        </p:spPr>
      </p:pic>
      <p:sp>
        <p:nvSpPr>
          <p:cNvPr id="9" name="AutoShape 2" descr="Image result for celebrate">
            <a:extLst>
              <a:ext uri="{FF2B5EF4-FFF2-40B4-BE49-F238E27FC236}">
                <a16:creationId xmlns:a16="http://schemas.microsoft.com/office/drawing/2014/main" id="{9F908EA4-31D0-425B-8736-D7965B8C04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14500" y="15240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475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38252" y="741676"/>
            <a:ext cx="8246152" cy="1241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You never know where you’ll be celebrating your writing accomplishments…</a:t>
            </a:r>
            <a:b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</a:b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Perhaps right here in KC!</a:t>
            </a:r>
            <a:endParaRPr sz="2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C7E830-2625-4ABC-B157-A507D18C8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199" y="2504968"/>
            <a:ext cx="5763802" cy="43228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523828-72A5-4D7A-ABC0-2B2BC223D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9" y="2474788"/>
            <a:ext cx="3264774" cy="43530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E5242E-A360-47C4-B2AC-8CD5020774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8003" y="2504968"/>
            <a:ext cx="1993327" cy="296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02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Just don’t celebrate too much!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C630E8-B5A4-49BE-A881-F84C79CE1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375" y="2126751"/>
            <a:ext cx="4731249" cy="473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5542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/>
          <p:nvPr/>
        </p:nvSpPr>
        <p:spPr>
          <a:xfrm>
            <a:off x="609600" y="4270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ts val="3600"/>
            </a:pPr>
            <a:r>
              <a:rPr lang="en" sz="4400" b="1" i="0" u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Recap </a:t>
            </a:r>
          </a:p>
          <a:p>
            <a:pPr lvl="0" algn="ctr">
              <a:buClr>
                <a:schemeClr val="dk1"/>
              </a:buClr>
              <a:buSzPts val="3600"/>
            </a:pPr>
            <a:r>
              <a:rPr lang="en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Publishing as a graduate student:</a:t>
            </a:r>
            <a:r>
              <a:rPr lang="en" sz="1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Why? How? And What?</a:t>
            </a:r>
            <a:endParaRPr sz="11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Shape 142">
            <a:extLst>
              <a:ext uri="{FF2B5EF4-FFF2-40B4-BE49-F238E27FC236}">
                <a16:creationId xmlns:a16="http://schemas.microsoft.com/office/drawing/2014/main" id="{93A375D8-CAEF-C246-9542-A74FB323E3E0}"/>
              </a:ext>
            </a:extLst>
          </p:cNvPr>
          <p:cNvSpPr txBox="1">
            <a:spLocks/>
          </p:cNvSpPr>
          <p:nvPr/>
        </p:nvSpPr>
        <p:spPr>
          <a:xfrm>
            <a:off x="442847" y="4656740"/>
            <a:ext cx="6729248" cy="908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https://tinyurl.com/y9jnonur</a:t>
            </a:r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39CA84-0BB1-914D-887D-F4B089B30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644" y="4136282"/>
            <a:ext cx="1905000" cy="2476500"/>
          </a:xfrm>
          <a:prstGeom prst="rect">
            <a:avLst/>
          </a:prstGeom>
        </p:spPr>
      </p:pic>
      <p:sp>
        <p:nvSpPr>
          <p:cNvPr id="11" name="Shape 145">
            <a:extLst>
              <a:ext uri="{FF2B5EF4-FFF2-40B4-BE49-F238E27FC236}">
                <a16:creationId xmlns:a16="http://schemas.microsoft.com/office/drawing/2014/main" id="{5053A011-CC4C-5E49-A929-1664F3DFE6A4}"/>
              </a:ext>
            </a:extLst>
          </p:cNvPr>
          <p:cNvSpPr txBox="1"/>
          <p:nvPr/>
        </p:nvSpPr>
        <p:spPr>
          <a:xfrm>
            <a:off x="1155918" y="1746907"/>
            <a:ext cx="7115723" cy="279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" sz="26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</a:t>
            </a:r>
            <a:r>
              <a:rPr lang="en" sz="2600" b="1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he process for getting published</a:t>
            </a:r>
          </a:p>
          <a:p>
            <a:pPr marL="457200" indent="-457200">
              <a:spcBef>
                <a:spcPts val="480"/>
              </a:spcBef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6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The process for selecting a journal for publication</a:t>
            </a:r>
            <a:endParaRPr lang="en-US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" sz="26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W</a:t>
            </a:r>
            <a:r>
              <a:rPr lang="en" sz="2600" b="1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riting tips and insights</a:t>
            </a:r>
            <a:endParaRPr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0" indent="-457200">
              <a:spcBef>
                <a:spcPts val="480"/>
              </a:spcBef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" sz="26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C</a:t>
            </a:r>
            <a:r>
              <a:rPr lang="en" sz="2600" b="1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urated resources</a:t>
            </a:r>
            <a:endParaRPr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99363FD-46B1-4F76-9834-425E41B19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850" y="892447"/>
            <a:ext cx="714628" cy="9622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50D20D-21BE-4C03-B298-D3739CAE8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2208" y="944274"/>
            <a:ext cx="1100083" cy="1015461"/>
          </a:xfrm>
          <a:prstGeom prst="rect">
            <a:avLst/>
          </a:prstGeom>
        </p:spPr>
      </p:pic>
      <p:sp>
        <p:nvSpPr>
          <p:cNvPr id="344" name="Shape 344"/>
          <p:cNvSpPr txBox="1"/>
          <p:nvPr/>
        </p:nvSpPr>
        <p:spPr>
          <a:xfrm>
            <a:off x="579663" y="388347"/>
            <a:ext cx="8229600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urier"/>
              <a:buNone/>
            </a:pPr>
            <a:r>
              <a:rPr lang="en" sz="4400" b="1" i="0" u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Thank You!</a:t>
            </a:r>
            <a:endParaRPr sz="1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45" name="Shape 345"/>
          <p:cNvGraphicFramePr/>
          <p:nvPr>
            <p:extLst>
              <p:ext uri="{D42A27DB-BD31-4B8C-83A1-F6EECF244321}">
                <p14:modId xmlns:p14="http://schemas.microsoft.com/office/powerpoint/2010/main" val="3697792612"/>
              </p:ext>
            </p:extLst>
          </p:nvPr>
        </p:nvGraphicFramePr>
        <p:xfrm>
          <a:off x="457200" y="2041071"/>
          <a:ext cx="8229600" cy="274580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8176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5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5966">
                  <a:extLst>
                    <a:ext uri="{9D8B030D-6E8A-4147-A177-3AD203B41FA5}">
                      <a16:colId xmlns:a16="http://schemas.microsoft.com/office/drawing/2014/main" val="2615878602"/>
                    </a:ext>
                  </a:extLst>
                </a:gridCol>
              </a:tblGrid>
              <a:tr h="75111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000" b="1" u="none" strike="noStrike" cap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Calibri"/>
                        </a:rPr>
                        <a:t>Ana-Paula Correia, </a:t>
                      </a:r>
                      <a:r>
                        <a:rPr lang="en-US" sz="2000" b="1" u="none" strike="noStrike" cap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Calibri"/>
                        </a:rPr>
                        <a:t>OSU </a:t>
                      </a:r>
                      <a:endParaRPr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000" b="1" u="none" strike="noStrike" cap="none" dirty="0">
                          <a:sym typeface="Calibri"/>
                        </a:rPr>
                        <a:t> </a:t>
                      </a:r>
                      <a:r>
                        <a:rPr lang="en" sz="2000" b="1" u="none" strike="noStrike" cap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Calibri"/>
                        </a:rPr>
                        <a:t>Curt Bonk, </a:t>
                      </a:r>
                      <a:r>
                        <a:rPr lang="en-US" sz="2000" b="1" u="none" strike="noStrike" cap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Calibri"/>
                        </a:rPr>
                        <a:t>IU</a:t>
                      </a:r>
                      <a:endParaRPr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0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Feng-Ru </a:t>
                      </a:r>
                      <a:r>
                        <a:rPr lang="en-US" sz="20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Sheu</a:t>
                      </a:r>
                      <a:r>
                        <a:rPr lang="en-US" sz="20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Kent State U</a:t>
                      </a:r>
                      <a:endParaRPr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327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000" b="1" u="sng" strike="noStrike" cap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5"/>
                        </a:rPr>
                        <a:t>correia.12@osu.edu</a:t>
                      </a:r>
                      <a:endParaRPr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1800" b="1" u="none" strike="noStrike" cap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6"/>
                        </a:rPr>
                        <a:t>cj</a:t>
                      </a:r>
                      <a:r>
                        <a:rPr lang="en-US" sz="1800" b="1" u="none" strike="noStrike" cap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6"/>
                        </a:rPr>
                        <a:t>bonk@Indiana.edu</a:t>
                      </a:r>
                      <a:r>
                        <a:rPr lang="en-US" sz="1800" b="1" u="none" strike="noStrike" cap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sz="1800" b="1" u="none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de-DE" sz="1800" b="1" i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7"/>
                        </a:rPr>
                        <a:t>fsheu711@gmail.com</a:t>
                      </a:r>
                      <a:r>
                        <a:rPr lang="de-DE" sz="1800" b="1" i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sz="1800" b="1" i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1800" b="1" u="none" strike="noStrike" cap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Calibri"/>
                        </a:rPr>
                        <a:t>Follow me on Twitter:</a:t>
                      </a:r>
                      <a:endParaRPr sz="18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1200" b="1" u="none" strike="noStrike" cap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Calibri"/>
                          <a:hlinkClick r:id="rId8"/>
                        </a:rPr>
                        <a:t>https://twitter.com/correia65</a:t>
                      </a:r>
                      <a:r>
                        <a:rPr lang="en-US" sz="1200" b="1" u="none" strike="noStrike" cap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Calibri"/>
                        </a:rPr>
                        <a:t> </a:t>
                      </a:r>
                      <a:endParaRPr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0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TravelinEdMan</a:t>
                      </a:r>
                      <a:r>
                        <a:rPr lang="en-US" sz="20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in Twitter: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11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9"/>
                        </a:rPr>
                        <a:t>https://twitter.com/travelinedman</a:t>
                      </a:r>
                      <a:r>
                        <a:rPr lang="en-US" sz="11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sz="11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de-DE" sz="20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10"/>
                        </a:rPr>
                        <a:t>fsheu@kent.edu</a:t>
                      </a:r>
                      <a:r>
                        <a:rPr lang="de-DE" sz="20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156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1600" b="1" u="sng" strike="noStrike" cap="none" dirty="0">
                          <a:hlinkClick r:id="rId11"/>
                        </a:rPr>
                        <a:t>http://anapaulacorreia.com/</a:t>
                      </a:r>
                      <a:r>
                        <a:rPr lang="en" sz="1600" b="1" u="none" strike="noStrike" cap="none" dirty="0">
                          <a:sym typeface="Calibri"/>
                        </a:rPr>
                        <a:t> </a:t>
                      </a:r>
                      <a:endParaRPr sz="16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12"/>
                        </a:rPr>
                        <a:t>http://curtbonk.com/</a:t>
                      </a:r>
                      <a:r>
                        <a:rPr lang="en-US" sz="1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sym typeface="Calibri"/>
                        </a:rPr>
                        <a:t> </a:t>
                      </a:r>
                      <a:endParaRPr sz="2000" b="1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C6FF9B0-833F-4F01-A51A-AEA1F62F60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32250" y="5102764"/>
            <a:ext cx="2211750" cy="16588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1FAC2E-C35B-45CB-BB27-9DA31F41876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98450" y="5537060"/>
            <a:ext cx="3006017" cy="131842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457200" y="3829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urier"/>
              <a:buNone/>
            </a:pPr>
            <a:r>
              <a:rPr lang="en" sz="40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Finding a Journal that Fits</a:t>
            </a:r>
            <a:endParaRPr sz="4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802286" y="2320032"/>
            <a:ext cx="4542971" cy="401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57200">
              <a:spcBef>
                <a:spcPts val="0"/>
              </a:spcBef>
              <a:buSzPts val="1800"/>
              <a:buFont typeface="Calibri"/>
              <a:buAutoNum type="arabicPeriod"/>
            </a:pPr>
            <a:r>
              <a:rPr lang="en-US" sz="2000" b="1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Who will be your target readers?</a:t>
            </a:r>
            <a:endParaRPr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" sz="2000" b="1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Who are the authors and journals you cite the most re</a:t>
            </a:r>
            <a:r>
              <a:rPr lang="en-US" sz="2000" b="1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la</a:t>
            </a:r>
            <a:r>
              <a:rPr lang="en" sz="2000" b="1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ted with your research program?</a:t>
            </a:r>
          </a:p>
          <a:p>
            <a:pPr lvl="0" indent="-457200">
              <a:spcBef>
                <a:spcPts val="360"/>
              </a:spcBef>
              <a:buSzPts val="1800"/>
              <a:buFont typeface="Calibri"/>
              <a:buAutoNum type="arabicPeriod"/>
            </a:pPr>
            <a:r>
              <a:rPr lang="en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there a match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between your work and the journal aims and scope?</a:t>
            </a:r>
          </a:p>
          <a:p>
            <a:pPr indent="-457200">
              <a:spcBef>
                <a:spcPts val="360"/>
              </a:spcBef>
              <a:buSzPts val="1800"/>
              <a:buFont typeface="Calibri"/>
              <a:buAutoNum type="arabicPeriod"/>
            </a:pPr>
            <a:r>
              <a:rPr lang="en-US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What is the journal turnaround time?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indent="-457200">
              <a:spcBef>
                <a:spcPts val="360"/>
              </a:spcBef>
              <a:buSzPts val="1800"/>
              <a:buFont typeface="Calibri"/>
              <a:buAutoNum type="arabicPeriod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the journal acceptance rate?  </a:t>
            </a:r>
          </a:p>
          <a:p>
            <a:pPr lvl="0" indent="-457200">
              <a:spcBef>
                <a:spcPts val="360"/>
              </a:spcBef>
              <a:buSzPts val="1800"/>
              <a:buFont typeface="Calibri"/>
              <a:buAutoNum type="arabicPeriod"/>
            </a:pP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indent="-457200">
              <a:spcBef>
                <a:spcPts val="360"/>
              </a:spcBef>
              <a:buSzPts val="1800"/>
              <a:buFont typeface="Calibri"/>
              <a:buAutoNum type="arabicPeriod"/>
            </a:pP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8" name="Shape 198"/>
          <p:cNvSpPr txBox="1"/>
          <p:nvPr/>
        </p:nvSpPr>
        <p:spPr>
          <a:xfrm>
            <a:off x="927100" y="1525912"/>
            <a:ext cx="4800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"/>
              <a:buNone/>
            </a:pP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What to look for?</a:t>
            </a:r>
            <a:endParaRPr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dirty="0">
              <a:solidFill>
                <a:schemeClr val="dk1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C2F072-27F8-44F2-90A0-7AE96D83F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442" y="2320032"/>
            <a:ext cx="3923558" cy="261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189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urier"/>
              <a:buNone/>
            </a:pPr>
            <a:r>
              <a:rPr lang="en" sz="40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Finding a Journal that Fits</a:t>
            </a:r>
            <a:endParaRPr sz="4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812800" y="2094000"/>
            <a:ext cx="4914900" cy="38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57200">
              <a:spcBef>
                <a:spcPts val="0"/>
              </a:spcBef>
              <a:buSzPts val="1800"/>
              <a:buFont typeface="Calibri"/>
              <a:buAutoNum type="arabicPeriod"/>
            </a:pPr>
            <a:r>
              <a:rPr lang="en" sz="1800" b="1" i="1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Social Sciences Citation Index </a:t>
            </a:r>
            <a:r>
              <a:rPr lang="en" sz="1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(SSCI) is 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commercial citation index product of Clarivate Analytics. It was originally developed by the Institute for Scientific Information from the Science Citation Index. </a:t>
            </a:r>
            <a:endParaRPr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" sz="1800" b="1" i="1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European Reference Index for the Humanities and the Social Sciences (ERIH PLUS) </a:t>
            </a:r>
            <a:r>
              <a:rPr lang="en" sz="1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was created and developed by European researchers under the coordination of the Standing Committee for the Humanities of the European Science Foundation.</a:t>
            </a:r>
            <a:endParaRPr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8" name="Shape 198"/>
          <p:cNvSpPr txBox="1"/>
          <p:nvPr/>
        </p:nvSpPr>
        <p:spPr>
          <a:xfrm>
            <a:off x="927100" y="1352506"/>
            <a:ext cx="4800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"/>
              <a:buNone/>
            </a:pP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Where to look for?</a:t>
            </a:r>
            <a:endParaRPr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dirty="0">
              <a:solidFill>
                <a:schemeClr val="dk1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EF35CD-DF84-44F4-8394-3D623277F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513" y="4037850"/>
            <a:ext cx="3111065" cy="20891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1C94D9-1B5D-6840-8A00-6AB49437B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5726" y="2094000"/>
            <a:ext cx="3492010" cy="182485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584200" y="6279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urier"/>
              <a:buNone/>
            </a:pPr>
            <a:r>
              <a:rPr lang="en-US" sz="40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Where to start?</a:t>
            </a:r>
            <a:endParaRPr sz="4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704851" y="2867199"/>
            <a:ext cx="4212206" cy="3637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57200">
              <a:spcBef>
                <a:spcPts val="0"/>
              </a:spcBef>
              <a:buSzPts val="2400"/>
              <a:buFont typeface="Calibri"/>
              <a:buAutoNum type="arabicPeriod"/>
            </a:pPr>
            <a:r>
              <a:rPr lang="en-US" sz="24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Target </a:t>
            </a: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practitioners</a:t>
            </a:r>
            <a:endParaRPr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indent="-457200">
              <a:spcBef>
                <a:spcPts val="480"/>
              </a:spcBef>
              <a:buSzPts val="2400"/>
              <a:buFont typeface="Calibri"/>
              <a:buAutoNum type="arabicPeriod"/>
            </a:pP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Deal with problems and issues tied directly to practice</a:t>
            </a:r>
          </a:p>
          <a:p>
            <a:pPr lvl="0" indent="-457200">
              <a:spcBef>
                <a:spcPts val="480"/>
              </a:spcBef>
              <a:buSzPts val="2400"/>
              <a:buFont typeface="Calibri"/>
              <a:buAutoNum type="arabicPeriod"/>
            </a:pP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Receive wider circulations and visibility</a:t>
            </a:r>
          </a:p>
          <a:p>
            <a:pPr lvl="0" indent="-457200">
              <a:spcBef>
                <a:spcPts val="480"/>
              </a:spcBef>
              <a:buSzPts val="2400"/>
              <a:buFont typeface="Calibri"/>
              <a:buAutoNum type="arabicPeriod"/>
            </a:pP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Refereed or nonrefereed articles </a:t>
            </a:r>
            <a:endParaRPr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704851" y="1770900"/>
            <a:ext cx="4800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Practitioner</a:t>
            </a: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 Journals</a:t>
            </a:r>
            <a:endParaRPr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dirty="0">
              <a:solidFill>
                <a:schemeClr val="dk1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  <p:sp>
        <p:nvSpPr>
          <p:cNvPr id="2" name="AutoShape 2" descr="Image result for selecting">
            <a:extLst>
              <a:ext uri="{FF2B5EF4-FFF2-40B4-BE49-F238E27FC236}">
                <a16:creationId xmlns:a16="http://schemas.microsoft.com/office/drawing/2014/main" id="{B3D922F1-9887-409A-B862-5BE8350DE5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05050" y="1728788"/>
            <a:ext cx="4533900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904D73-E86D-9547-8627-5AF6C42C2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450" y="2417100"/>
            <a:ext cx="4216283" cy="316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697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9580</TotalTime>
  <Words>2441</Words>
  <Application>Microsoft Office PowerPoint</Application>
  <PresentationFormat>On-screen Show (4:3)</PresentationFormat>
  <Paragraphs>423</Paragraphs>
  <Slides>64</Slides>
  <Notes>63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71" baseType="lpstr">
      <vt:lpstr>Arial</vt:lpstr>
      <vt:lpstr>Calibri</vt:lpstr>
      <vt:lpstr>Courier</vt:lpstr>
      <vt:lpstr>Courier New</vt:lpstr>
      <vt:lpstr>Tahoma</vt:lpstr>
      <vt:lpstr>Office Theme</vt:lpstr>
      <vt:lpstr>12_Office Theme</vt:lpstr>
      <vt:lpstr>Publishing as a graduate student: Why? How? And What?  Thursday, October 25th: 2:15-3:20 pm Muehlebach, Roosevelt, Marriott Downtown, Kansas City, MO</vt:lpstr>
      <vt:lpstr>PowerPoint Presentation</vt:lpstr>
      <vt:lpstr>99 Seconds Activity #1</vt:lpstr>
      <vt:lpstr>Writing Difficulties and Challenges of a Early Career Scholar</vt:lpstr>
      <vt:lpstr>The Process</vt:lpstr>
      <vt:lpstr>Put Forward your Best Work</vt:lpstr>
      <vt:lpstr>Finding a Journal that Fits</vt:lpstr>
      <vt:lpstr>Finding a Journal that Fits</vt:lpstr>
      <vt:lpstr>Where to start?</vt:lpstr>
      <vt:lpstr>Where to start?</vt:lpstr>
      <vt:lpstr>TOP-TIER JOURNALS</vt:lpstr>
      <vt:lpstr>SECOND-TIER JOURNALS</vt:lpstr>
      <vt:lpstr>THIRD-TIER JOURNALS</vt:lpstr>
      <vt:lpstr>PowerPoint Presentation</vt:lpstr>
      <vt:lpstr>PowerPoint Presentation</vt:lpstr>
      <vt:lpstr>PowerPoint Presentation</vt:lpstr>
      <vt:lpstr>Journal Impact Factor</vt:lpstr>
      <vt:lpstr>Predatory Journals/ Publishers</vt:lpstr>
      <vt:lpstr>PowerPoint Presentation</vt:lpstr>
      <vt:lpstr>PowerPoint Presentation</vt:lpstr>
      <vt:lpstr>PowerPoint Presentation</vt:lpstr>
      <vt:lpstr>PowerPoint Presentation</vt:lpstr>
      <vt:lpstr>Selecting a Journal</vt:lpstr>
      <vt:lpstr>Selecting a Journal</vt:lpstr>
      <vt:lpstr>Selecting a Journal</vt:lpstr>
      <vt:lpstr>Take the Plunge…Part 1</vt:lpstr>
      <vt:lpstr>Take the Plunge…Part 2</vt:lpstr>
      <vt:lpstr>Generate Starter Text…</vt:lpstr>
      <vt:lpstr>99 Seconds Activity #2</vt:lpstr>
      <vt:lpstr>Writing Tips  and Insights</vt:lpstr>
      <vt:lpstr>October 2, 2018 How to Learn to Write Like a Machine Rose Jacobs, Inside Higher Ed https://www.chronicle.com/blogs/linguafranca/2018/10/02/how-to-learn-to-write-like-a-machine/ </vt:lpstr>
      <vt:lpstr>The Top 20 Writing Tips</vt:lpstr>
      <vt:lpstr>1. Mark Writing Days in Planner</vt:lpstr>
      <vt:lpstr>2. Maintain a List and Network of Potential Research and Writing Collaborators</vt:lpstr>
      <vt:lpstr>Sidenote: Find Good People to Work With…Life is Short—Avoid Egomaniacs and People Who Lie</vt:lpstr>
      <vt:lpstr>3. Draft a Timeline or Multiple Timelines with Flexible Goals</vt:lpstr>
      <vt:lpstr>October 10, 2018 Perhaps write to your future self about your goals… FutureMe.org Write a letter to the future https://www.futureme.org/</vt:lpstr>
      <vt:lpstr>4. Think Ahead About the Publishing Potential of Each Project</vt:lpstr>
      <vt:lpstr>Sidenote: Don’t Just Publish for the Sake of Publishing…</vt:lpstr>
      <vt:lpstr>5. Be a Bumblebee and Butterfly</vt:lpstr>
      <vt:lpstr>6. Find, Save, and Use Starter Text (overcomes writer’s block)</vt:lpstr>
      <vt:lpstr>7. Always Scan the Reference Sections of Other Articles to See What Journals are Popular</vt:lpstr>
      <vt:lpstr>8. Avoid High Quality (i.e., SSCI) Journal Fixations</vt:lpstr>
      <vt:lpstr>9. Be Second or Third Author Sometimes to Spread Limited Resources </vt:lpstr>
      <vt:lpstr>10. If Need Summer Money, Teach Short Term or Intensive Courses</vt:lpstr>
      <vt:lpstr>11. Edit Your Papers a Lot! (Mozartian vs. Beethovenian)</vt:lpstr>
      <vt:lpstr>October 1, 2018 6 Tips to Shape Up Your Writing Two-Minute Tips: Short videos to help you excel in the academic workplace Fernanda Zamudio-Suaréz, The Chronicle of Higher Education https://www.chronicle.com/article/6-Tips-to-Shape-Up-Your/244281?cid=cp221  https://www.chronicle.com/specialreport/Two-Minute-Tips/221 </vt:lpstr>
      <vt:lpstr>October 8, 2018 How to Improve Your Teaching-Philosophy Statement Two-Minute Tips: Short videos to help you excel in the academic workplace Fernanda Zamudio-Suaréz, The Chronicle of Higher Education https://www.chronicle.com/article/How-to-Improve-Your/244283  https://www.chronicle.com/specialreport/Two-Minute-Tips/221 </vt:lpstr>
      <vt:lpstr>October 15, 2018 How to Become a Highly Productive Writer Two-Minute Tips: Short videos to help you excel in the academic workplace Fernanda Zamudio-Suaréz, The Chronicle of Higher Education https://www.chronicle.com/article/How-to-Become-a-Highly/244351?cid=cp221  https://www.chronicle.com/specialreport/Two-Minute-Tips/221 </vt:lpstr>
      <vt:lpstr>12. Organize Conference Symposia Which Can Lead to Special Journal Issues and Books</vt:lpstr>
      <vt:lpstr>13. Sponsor Visiting Scholars to Work with You; They Often Have Writing Plans</vt:lpstr>
      <vt:lpstr>14. Try to Submit or Publish Your Paper Before the Conference</vt:lpstr>
      <vt:lpstr>15. Be Creative Somewhere  (e.g., unique model, figure, chart, etc.)</vt:lpstr>
      <vt:lpstr>Sidenote: Modify Your Environment (Find or Create Your Personal Sandbox)</vt:lpstr>
      <vt:lpstr>16. Try Not to Give Up: Persistence and Grit Wins the Day</vt:lpstr>
      <vt:lpstr>17. Be Polite and Thankful to the Journal or Book Chapter Editors</vt:lpstr>
      <vt:lpstr>18. Recap Reviewer Points and How You Attempted to Address Them</vt:lpstr>
      <vt:lpstr>October 4, 2018 A New Series on Scholarly Productivity:  ‘Are You Writing?’ Rebecca Shuman, The Chronicle of Higher Education https://www.chronicle.com/article/A-New-Series-on-Scholarly/244689 </vt:lpstr>
      <vt:lpstr>19. Share Your Publication Efforts (e.g., Twitter, Facebook, LinkedIn, email, ResearchGate, Academia.edu, etc.)</vt:lpstr>
      <vt:lpstr>20. Celebrate Your Writing Accomplishments with Friends</vt:lpstr>
      <vt:lpstr>You never know where you’ll be celebrating your writing accomplishments… Perhaps right here in KC!</vt:lpstr>
      <vt:lpstr>Just don’t celebrate too much!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"I Am Pleased To Inform You That..."</dc:title>
  <dc:creator>cjbonk</dc:creator>
  <cp:lastModifiedBy>Curt Bonk</cp:lastModifiedBy>
  <cp:revision>152</cp:revision>
  <dcterms:modified xsi:type="dcterms:W3CDTF">2018-10-26T23:06:13Z</dcterms:modified>
</cp:coreProperties>
</file>