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9" r:id="rId5"/>
    <p:sldId id="260" r:id="rId6"/>
    <p:sldId id="261" r:id="rId7"/>
    <p:sldId id="262" r:id="rId8"/>
    <p:sldId id="263" r:id="rId9"/>
    <p:sldId id="17973" r:id="rId10"/>
    <p:sldId id="175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64" d="100"/>
          <a:sy n="64" d="100"/>
        </p:scale>
        <p:origin x="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F1EA-E6EF-4CE9-8896-6D25E75FEF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E6C0D-1BE7-4043-AE5D-B3A1B8B23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1FF76E-5673-452F-B11A-CBE958021CF6}"/>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9BDF0C35-9071-4F71-8CF9-19E91D293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098CE-EA36-4293-A973-0500B0C36484}"/>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123818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0D5F-0747-41E3-982C-6FF9FE52F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38C3-1AC1-4613-8B5C-AF5604C45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AC604-A195-4D1F-B997-B40EC1DA60A8}"/>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098CEBE3-FD67-40E6-8DCD-D991EA9A9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1B1B5-D74F-4F33-BA21-592256638687}"/>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33212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44B95-55B0-4D88-9FA7-4CF20C01DB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C2D8C-904F-40F1-987F-3B280C1B1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AF17A-80DA-4BC4-91F3-3C3D44B29694}"/>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1C9D658A-5E0E-44FC-9564-0A93AB33C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DB78C-7AB4-4C31-8821-2BCB40F19D05}"/>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130730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bg>
      <p:bgPr>
        <a:solidFill>
          <a:srgbClr val="690304"/>
        </a:solidFill>
        <a:effectLst/>
      </p:bgPr>
    </p:bg>
    <p:spTree>
      <p:nvGrpSpPr>
        <p:cNvPr id="1" name=""/>
        <p:cNvGrpSpPr/>
        <p:nvPr/>
      </p:nvGrpSpPr>
      <p:grpSpPr>
        <a:xfrm>
          <a:off x="0" y="0"/>
          <a:ext cx="0" cy="0"/>
          <a:chOff x="0" y="0"/>
          <a:chExt cx="0" cy="0"/>
        </a:xfrm>
      </p:grpSpPr>
      <p:sp>
        <p:nvSpPr>
          <p:cNvPr id="2" name="TextBox 1"/>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0" name="TextBox 9"/>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1" name="TextBox 10"/>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4" name="Title 13"/>
          <p:cNvSpPr>
            <a:spLocks noGrp="1"/>
          </p:cNvSpPr>
          <p:nvPr>
            <p:ph type="title" hasCustomPrompt="1"/>
          </p:nvPr>
        </p:nvSpPr>
        <p:spPr>
          <a:xfrm>
            <a:off x="675592" y="3416048"/>
            <a:ext cx="9069976" cy="494412"/>
          </a:xfrm>
        </p:spPr>
        <p:txBody>
          <a:bodyPr anchor="ctr">
            <a:noAutofit/>
          </a:bodyPr>
          <a:lstStyle>
            <a:lvl1pPr>
              <a:defRPr sz="4400" b="1" i="0" spc="0" baseline="0">
                <a:solidFill>
                  <a:srgbClr val="FFFFFF"/>
                </a:solidFill>
                <a:latin typeface="Georgia Pro Cond" panose="02040506050405020303" pitchFamily="18" charset="0"/>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945805"/>
            <a:ext cx="4933949"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a:t>SECTION NUMBER OR SUBTITLE</a:t>
            </a:r>
          </a:p>
        </p:txBody>
      </p:sp>
      <p:sp>
        <p:nvSpPr>
          <p:cNvPr id="7" name="Rectangle 6"/>
          <p:cNvSpPr/>
          <p:nvPr userDrawn="1"/>
        </p:nvSpPr>
        <p:spPr>
          <a:xfrm>
            <a:off x="603794" y="572591"/>
            <a:ext cx="11112137"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92183" y="6354415"/>
            <a:ext cx="11123749" cy="5225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9947061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6FA343-1986-4300-8C71-C8F303D94BFE}" type="datetimeFigureOut">
              <a:rPr lang="en-US"/>
              <a:pPr>
                <a:defRPr/>
              </a:pPr>
              <a:t>9/7/2019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E58AC7D-C44F-4857-9860-4D233BEA97FB}" type="slidenum">
              <a:rPr lang="en-US"/>
              <a:pPr>
                <a:defRPr/>
              </a:pPr>
              <a:t>‹#›</a:t>
            </a:fld>
            <a:endParaRPr lang="en-US"/>
          </a:p>
        </p:txBody>
      </p:sp>
    </p:spTree>
    <p:extLst>
      <p:ext uri="{BB962C8B-B14F-4D97-AF65-F5344CB8AC3E}">
        <p14:creationId xmlns:p14="http://schemas.microsoft.com/office/powerpoint/2010/main" val="211949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BD301DA-D3FF-498C-B790-C84691138D86}" type="datetimeFigureOut">
              <a:rPr lang="en-US"/>
              <a:pPr>
                <a:defRPr/>
              </a:pPr>
              <a:t>9/7/2019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912769F-C7E7-413F-93B1-67BC90680F54}" type="slidenum">
              <a:rPr lang="en-US"/>
              <a:pPr>
                <a:defRPr/>
              </a:pPr>
              <a:t>‹#›</a:t>
            </a:fld>
            <a:endParaRPr lang="en-US"/>
          </a:p>
        </p:txBody>
      </p:sp>
    </p:spTree>
    <p:extLst>
      <p:ext uri="{BB962C8B-B14F-4D97-AF65-F5344CB8AC3E}">
        <p14:creationId xmlns:p14="http://schemas.microsoft.com/office/powerpoint/2010/main" val="102616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1ADE8B-783F-4A3A-B17F-E4408E7E4EEC}" type="datetimeFigureOut">
              <a:rPr lang="en-US"/>
              <a:pPr>
                <a:defRPr/>
              </a:pPr>
              <a:t>9/7/2019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E2CC2-4C54-4737-8DDB-F56194FB1284}" type="slidenum">
              <a:rPr lang="en-US"/>
              <a:pPr>
                <a:defRPr/>
              </a:pPr>
              <a:t>‹#›</a:t>
            </a:fld>
            <a:endParaRPr lang="en-US"/>
          </a:p>
        </p:txBody>
      </p:sp>
    </p:spTree>
    <p:extLst>
      <p:ext uri="{BB962C8B-B14F-4D97-AF65-F5344CB8AC3E}">
        <p14:creationId xmlns:p14="http://schemas.microsoft.com/office/powerpoint/2010/main" val="820622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E33FC9A-FAD2-401C-BFF9-EEA2D09B354C}" type="datetimeFigureOut">
              <a:rPr lang="en-US"/>
              <a:pPr>
                <a:defRPr/>
              </a:pPr>
              <a:t>9/7/2019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5D8A53D-3DE9-429D-A7AE-79ADA00C6C38}" type="slidenum">
              <a:rPr lang="en-US"/>
              <a:pPr>
                <a:defRPr/>
              </a:pPr>
              <a:t>‹#›</a:t>
            </a:fld>
            <a:endParaRPr lang="en-US"/>
          </a:p>
        </p:txBody>
      </p:sp>
    </p:spTree>
    <p:extLst>
      <p:ext uri="{BB962C8B-B14F-4D97-AF65-F5344CB8AC3E}">
        <p14:creationId xmlns:p14="http://schemas.microsoft.com/office/powerpoint/2010/main" val="3586010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B1B7D02-C7E0-4C9B-B360-32C67E7E5085}" type="datetimeFigureOut">
              <a:rPr lang="en-US"/>
              <a:pPr>
                <a:defRPr/>
              </a:pPr>
              <a:t>9/7/2019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B9D97B9-29CF-4614-B9B2-12D321101F99}" type="slidenum">
              <a:rPr lang="en-US"/>
              <a:pPr>
                <a:defRPr/>
              </a:pPr>
              <a:t>‹#›</a:t>
            </a:fld>
            <a:endParaRPr lang="en-US"/>
          </a:p>
        </p:txBody>
      </p:sp>
    </p:spTree>
    <p:extLst>
      <p:ext uri="{BB962C8B-B14F-4D97-AF65-F5344CB8AC3E}">
        <p14:creationId xmlns:p14="http://schemas.microsoft.com/office/powerpoint/2010/main" val="413548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F55036B-D076-491E-BF7D-A91188D51259}" type="datetimeFigureOut">
              <a:rPr lang="en-US"/>
              <a:pPr>
                <a:defRPr/>
              </a:pPr>
              <a:t>9/7/2019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589976-2342-460E-9F7E-53831F03DCBB}" type="slidenum">
              <a:rPr lang="en-US"/>
              <a:pPr>
                <a:defRPr/>
              </a:pPr>
              <a:t>‹#›</a:t>
            </a:fld>
            <a:endParaRPr lang="en-US"/>
          </a:p>
        </p:txBody>
      </p:sp>
    </p:spTree>
    <p:extLst>
      <p:ext uri="{BB962C8B-B14F-4D97-AF65-F5344CB8AC3E}">
        <p14:creationId xmlns:p14="http://schemas.microsoft.com/office/powerpoint/2010/main" val="409917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A4C3C29-DED1-4FA5-8B21-E6BEBEB28451}" type="datetimeFigureOut">
              <a:rPr lang="en-US"/>
              <a:pPr>
                <a:defRPr/>
              </a:pPr>
              <a:t>9/7/2019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84E62E4-B5BA-4072-A106-D126599C39FB}" type="slidenum">
              <a:rPr lang="en-US"/>
              <a:pPr>
                <a:defRPr/>
              </a:pPr>
              <a:t>‹#›</a:t>
            </a:fld>
            <a:endParaRPr lang="en-US"/>
          </a:p>
        </p:txBody>
      </p:sp>
    </p:spTree>
    <p:extLst>
      <p:ext uri="{BB962C8B-B14F-4D97-AF65-F5344CB8AC3E}">
        <p14:creationId xmlns:p14="http://schemas.microsoft.com/office/powerpoint/2010/main" val="33354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9816-0642-4BAC-85FB-6F8869011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1BB70-2089-4A60-8E93-3F276113F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9DAF3-F177-4D2F-9B64-8495ADD1B326}"/>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F34E5FAD-311B-42B1-8759-D89BC080A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CA4F1-F4B3-43AB-91AF-BC0810EA0148}"/>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623840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8E57AAB-2E55-451B-BC79-CBBBDAB469FB}" type="datetimeFigureOut">
              <a:rPr lang="en-US"/>
              <a:pPr>
                <a:defRPr/>
              </a:pPr>
              <a:t>9/7/2019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176D356-C579-48A0-B11E-8C6492A7324C}" type="slidenum">
              <a:rPr lang="en-US"/>
              <a:pPr>
                <a:defRPr/>
              </a:pPr>
              <a:t>‹#›</a:t>
            </a:fld>
            <a:endParaRPr lang="en-US"/>
          </a:p>
        </p:txBody>
      </p:sp>
    </p:spTree>
    <p:extLst>
      <p:ext uri="{BB962C8B-B14F-4D97-AF65-F5344CB8AC3E}">
        <p14:creationId xmlns:p14="http://schemas.microsoft.com/office/powerpoint/2010/main" val="231331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F32A25-49F2-483A-BBC9-0CA27DFE915C}" type="datetimeFigureOut">
              <a:rPr lang="en-US"/>
              <a:pPr>
                <a:defRPr/>
              </a:pPr>
              <a:t>9/7/2019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ED5612-3709-48D1-9845-3D28B8C10F3B}" type="slidenum">
              <a:rPr lang="en-US"/>
              <a:pPr>
                <a:defRPr/>
              </a:pPr>
              <a:t>‹#›</a:t>
            </a:fld>
            <a:endParaRPr lang="en-US"/>
          </a:p>
        </p:txBody>
      </p:sp>
    </p:spTree>
    <p:extLst>
      <p:ext uri="{BB962C8B-B14F-4D97-AF65-F5344CB8AC3E}">
        <p14:creationId xmlns:p14="http://schemas.microsoft.com/office/powerpoint/2010/main" val="347640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3CEBA1D-06F8-442A-BE2E-E5BAA0661260}" type="datetimeFigureOut">
              <a:rPr lang="en-US"/>
              <a:pPr>
                <a:defRPr/>
              </a:pPr>
              <a:t>9/7/2019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5C3217-DDC0-48EC-9F45-57D887643061}" type="slidenum">
              <a:rPr lang="en-US"/>
              <a:pPr>
                <a:defRPr/>
              </a:pPr>
              <a:t>‹#›</a:t>
            </a:fld>
            <a:endParaRPr lang="en-US"/>
          </a:p>
        </p:txBody>
      </p:sp>
    </p:spTree>
    <p:extLst>
      <p:ext uri="{BB962C8B-B14F-4D97-AF65-F5344CB8AC3E}">
        <p14:creationId xmlns:p14="http://schemas.microsoft.com/office/powerpoint/2010/main" val="4647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255F1CB-14D1-4226-9357-7272A68D9DE8}" type="datetimeFigureOut">
              <a:rPr lang="en-US"/>
              <a:pPr>
                <a:defRPr/>
              </a:pPr>
              <a:t>9/7/2019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038D2E-E668-4E52-99F1-788D36B75572}" type="slidenum">
              <a:rPr lang="en-US"/>
              <a:pPr>
                <a:defRPr/>
              </a:pPr>
              <a:t>‹#›</a:t>
            </a:fld>
            <a:endParaRPr lang="en-US"/>
          </a:p>
        </p:txBody>
      </p:sp>
    </p:spTree>
    <p:extLst>
      <p:ext uri="{BB962C8B-B14F-4D97-AF65-F5344CB8AC3E}">
        <p14:creationId xmlns:p14="http://schemas.microsoft.com/office/powerpoint/2010/main" val="186432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31B3-F7F6-4F98-B6C8-3D3E6398F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99399-2F79-4F3B-AE86-E40AA28AA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003FFA-E0ED-4047-977D-D7EA610DD14A}"/>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1FC347CB-683F-4563-9694-3E6F98EA5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84570-3464-4231-B980-170A32C67167}"/>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108026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2FCF-5213-4BA8-9BEA-CA35F93EB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3CFD9-E6EE-495E-A07F-4977A34FD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42346D-F4BF-4087-9EE2-B8309C5962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874A8-33EB-4D25-B775-F839123B69D5}"/>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6" name="Footer Placeholder 5">
            <a:extLst>
              <a:ext uri="{FF2B5EF4-FFF2-40B4-BE49-F238E27FC236}">
                <a16:creationId xmlns:a16="http://schemas.microsoft.com/office/drawing/2014/main" id="{E02FAFEF-5789-4F30-A128-8614FE07E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F2558-DB93-48C9-95B0-D3BE94EAF94F}"/>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38625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8490-6725-47E4-9EF9-2E9B0920CD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4F0F7-8220-494A-AD36-80CFE148B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4A8CD-B338-4242-8C6F-8BD95E857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F2D3EF-BD76-4C03-8E61-90247EB67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75930-AB0A-4FAC-8167-55C6A712DD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5F7E8A-DAD6-41A6-9D4C-6B4E88337EA2}"/>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8" name="Footer Placeholder 7">
            <a:extLst>
              <a:ext uri="{FF2B5EF4-FFF2-40B4-BE49-F238E27FC236}">
                <a16:creationId xmlns:a16="http://schemas.microsoft.com/office/drawing/2014/main" id="{894D5157-7710-414C-9012-0CBE04CFD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616241-80A4-403B-A8B7-8D34DE336866}"/>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257995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E953-148C-4625-8863-51D3430A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86C6BB-D5CD-4514-B21C-8D27377EBFE2}"/>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4" name="Footer Placeholder 3">
            <a:extLst>
              <a:ext uri="{FF2B5EF4-FFF2-40B4-BE49-F238E27FC236}">
                <a16:creationId xmlns:a16="http://schemas.microsoft.com/office/drawing/2014/main" id="{AEE5D3E9-282E-46E4-B5A3-C442F09C0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F45D1-427F-447B-AB7E-B98BC2847496}"/>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364882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F5CD5-2D06-4D54-9617-352E9CD2BA6B}"/>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3" name="Footer Placeholder 2">
            <a:extLst>
              <a:ext uri="{FF2B5EF4-FFF2-40B4-BE49-F238E27FC236}">
                <a16:creationId xmlns:a16="http://schemas.microsoft.com/office/drawing/2014/main" id="{587C1E6B-B96B-4EE0-829A-2A08186587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49485C-858F-451C-BD8B-128845E910BC}"/>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11326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4DC8-05F2-430A-9D2F-715365375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06A1D-9909-4050-AC03-E26CDBD3F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755439-3D7F-473F-94AB-26BA39EA7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1B7C0-7629-4A58-BDED-2EB006D6B8C5}"/>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6" name="Footer Placeholder 5">
            <a:extLst>
              <a:ext uri="{FF2B5EF4-FFF2-40B4-BE49-F238E27FC236}">
                <a16:creationId xmlns:a16="http://schemas.microsoft.com/office/drawing/2014/main" id="{B546BDFD-1C64-41B7-878E-B8A8AF84A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FEBE9-1111-421D-8CC3-E00380367F87}"/>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10539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4084-2E3C-4603-A1C5-584B34F7D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D307C-69B9-4D4C-934C-68D8F73F6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51B835-715E-4A4C-A129-F0BCB29C7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B907E-72FA-4E6A-A5E2-4860EC2D7CD6}"/>
              </a:ext>
            </a:extLst>
          </p:cNvPr>
          <p:cNvSpPr>
            <a:spLocks noGrp="1"/>
          </p:cNvSpPr>
          <p:nvPr>
            <p:ph type="dt" sz="half" idx="10"/>
          </p:nvPr>
        </p:nvSpPr>
        <p:spPr/>
        <p:txBody>
          <a:bodyPr/>
          <a:lstStyle/>
          <a:p>
            <a:fld id="{52BBA830-A82C-429B-B9C1-0FC48325C202}" type="datetimeFigureOut">
              <a:rPr lang="en-US" smtClean="0"/>
              <a:t>9/7/2019</a:t>
            </a:fld>
            <a:endParaRPr lang="en-US"/>
          </a:p>
        </p:txBody>
      </p:sp>
      <p:sp>
        <p:nvSpPr>
          <p:cNvPr id="6" name="Footer Placeholder 5">
            <a:extLst>
              <a:ext uri="{FF2B5EF4-FFF2-40B4-BE49-F238E27FC236}">
                <a16:creationId xmlns:a16="http://schemas.microsoft.com/office/drawing/2014/main" id="{D9D373D0-77E9-4AF2-94D4-52D021573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2066E-5C8E-464F-ABAF-A7D8BE894A45}"/>
              </a:ext>
            </a:extLst>
          </p:cNvPr>
          <p:cNvSpPr>
            <a:spLocks noGrp="1"/>
          </p:cNvSpPr>
          <p:nvPr>
            <p:ph type="sldNum" sz="quarter" idx="12"/>
          </p:nvPr>
        </p:nvSpPr>
        <p:spPr/>
        <p:txBody>
          <a:bodyPr/>
          <a:lstStyle/>
          <a:p>
            <a:fld id="{D12B4789-2E43-4911-86A3-6D5098345DBC}" type="slidenum">
              <a:rPr lang="en-US" smtClean="0"/>
              <a:t>‹#›</a:t>
            </a:fld>
            <a:endParaRPr lang="en-US"/>
          </a:p>
        </p:txBody>
      </p:sp>
    </p:spTree>
    <p:extLst>
      <p:ext uri="{BB962C8B-B14F-4D97-AF65-F5344CB8AC3E}">
        <p14:creationId xmlns:p14="http://schemas.microsoft.com/office/powerpoint/2010/main" val="200437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F0135-0D71-40B0-8AA0-3B08C8AB2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3D191-07D9-4284-9ACD-C55D9AA45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88365-4336-4146-8152-AEBFEDDFB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BA830-A82C-429B-B9C1-0FC48325C202}" type="datetimeFigureOut">
              <a:rPr lang="en-US" smtClean="0"/>
              <a:t>9/7/2019</a:t>
            </a:fld>
            <a:endParaRPr lang="en-US"/>
          </a:p>
        </p:txBody>
      </p:sp>
      <p:sp>
        <p:nvSpPr>
          <p:cNvPr id="5" name="Footer Placeholder 4">
            <a:extLst>
              <a:ext uri="{FF2B5EF4-FFF2-40B4-BE49-F238E27FC236}">
                <a16:creationId xmlns:a16="http://schemas.microsoft.com/office/drawing/2014/main" id="{6C0564E5-AE45-4CFF-8E89-2B9E0DA1A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D80754-76B2-4D90-BF57-F9CCA8C72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B4789-2E43-4911-86A3-6D5098345DBC}" type="slidenum">
              <a:rPr lang="en-US" smtClean="0"/>
              <a:t>‹#›</a:t>
            </a:fld>
            <a:endParaRPr lang="en-US"/>
          </a:p>
        </p:txBody>
      </p:sp>
    </p:spTree>
    <p:extLst>
      <p:ext uri="{BB962C8B-B14F-4D97-AF65-F5344CB8AC3E}">
        <p14:creationId xmlns:p14="http://schemas.microsoft.com/office/powerpoint/2010/main" val="1760066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0DD740D-DF63-482E-BF7A-1D8A9AE8BFCA}" type="datetimeFigureOut">
              <a:rPr lang="en-US">
                <a:cs typeface="Arial" panose="020B0604020202020204" pitchFamily="34" charset="0"/>
              </a:rPr>
              <a:pPr>
                <a:defRPr/>
              </a:pPr>
              <a:t>9/7/2019</a:t>
            </a:fld>
            <a:endParaRPr lang="en-US">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61AFCA07-1595-416A-9AEE-BF5F6B3B52CA}"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645035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hyperlink" Target="http://moocsbook.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24D5BC-ED62-440D-957C-2AB322ED2582}"/>
              </a:ext>
            </a:extLst>
          </p:cNvPr>
          <p:cNvPicPr>
            <a:picLocks noChangeAspect="1"/>
          </p:cNvPicPr>
          <p:nvPr/>
        </p:nvPicPr>
        <p:blipFill rotWithShape="1">
          <a:blip r:embed="rId2"/>
          <a:srcRect l="7145" t="23111" r="17804" b="11685"/>
          <a:stretch/>
        </p:blipFill>
        <p:spPr>
          <a:xfrm>
            <a:off x="816078" y="779206"/>
            <a:ext cx="10144942" cy="5523271"/>
          </a:xfrm>
          <a:prstGeom prst="rect">
            <a:avLst/>
          </a:prstGeom>
        </p:spPr>
      </p:pic>
    </p:spTree>
    <p:extLst>
      <p:ext uri="{BB962C8B-B14F-4D97-AF65-F5344CB8AC3E}">
        <p14:creationId xmlns:p14="http://schemas.microsoft.com/office/powerpoint/2010/main" val="131149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727587" y="994363"/>
            <a:ext cx="10557387" cy="4869273"/>
          </a:xfrm>
        </p:spPr>
        <p:txBody>
          <a:bodyPr>
            <a:normAutofit fontScale="85000" lnSpcReduction="20000"/>
          </a:bodyPr>
          <a:lstStyle/>
          <a:p>
            <a:pPr marL="0" indent="0">
              <a:lnSpc>
                <a:spcPct val="120000"/>
              </a:lnSpc>
              <a:spcBef>
                <a:spcPts val="0"/>
              </a:spcBef>
              <a:buNone/>
            </a:pPr>
            <a:r>
              <a:rPr lang="en-US" sz="4200" b="1" dirty="0">
                <a:latin typeface="Tahoma" panose="020B0604030504040204" pitchFamily="34" charset="0"/>
                <a:ea typeface="Tahoma" panose="020B0604030504040204" pitchFamily="34" charset="0"/>
                <a:cs typeface="Tahoma" panose="020B0604030504040204" pitchFamily="34" charset="0"/>
              </a:rPr>
              <a:t>Panelists: 1. Briefly introduce yourself</a:t>
            </a:r>
            <a:endParaRPr lang="en-US" sz="4200" dirty="0">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pPr>
            <a:r>
              <a:rPr lang="en-US"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Som</a:t>
            </a:r>
            <a:r>
              <a:rPr lang="en-US"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Naidu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Pro-Vice Chancellor Flexible Learning and Director, Center for Flexible Learning, </a:t>
            </a:r>
            <a:r>
              <a:rPr lang="en-AU" dirty="0">
                <a:latin typeface="Tahoma" panose="020B0604030504040204" pitchFamily="34" charset="0"/>
                <a:ea typeface="Tahoma" panose="020B0604030504040204" pitchFamily="34" charset="0"/>
                <a:cs typeface="Tahoma" panose="020B0604030504040204" pitchFamily="34" charset="0"/>
              </a:rPr>
              <a:t>The University of the South Pacific, Fiji Islands</a:t>
            </a:r>
            <a:endParaRPr lang="en-US" dirty="0">
              <a:effectLst/>
              <a:latin typeface="Tahoma" panose="020B0604030504040204" pitchFamily="34" charset="0"/>
              <a:ea typeface="Tahoma" panose="020B0604030504040204" pitchFamily="34" charset="0"/>
              <a:cs typeface="Tahoma" panose="020B0604030504040204" pitchFamily="34" charset="0"/>
            </a:endParaRPr>
          </a:p>
          <a:p>
            <a:pPr lvl="0">
              <a:lnSpc>
                <a:spcPct val="120000"/>
              </a:lnSpc>
              <a:spcBef>
                <a:spcPts val="0"/>
              </a:spcBef>
            </a:pPr>
            <a:r>
              <a:rPr lang="en-US"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Shironica</a:t>
            </a:r>
            <a:r>
              <a:rPr lang="en-US"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P. </a:t>
            </a:r>
            <a:r>
              <a:rPr lang="en-US"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Karunanayaka</a:t>
            </a:r>
            <a:r>
              <a:rPr lang="en-US" dirty="0">
                <a:effectLst/>
                <a:latin typeface="Tahoma" panose="020B0604030504040204" pitchFamily="34" charset="0"/>
                <a:ea typeface="Tahoma" panose="020B0604030504040204" pitchFamily="34" charset="0"/>
                <a:cs typeface="Tahoma" panose="020B0604030504040204" pitchFamily="34" charset="0"/>
              </a:rPr>
              <a:t>, Professor in Educational Technology, Dean/Faculty of Education, The Open University of Sri Lanka</a:t>
            </a:r>
          </a:p>
          <a:p>
            <a:pPr lvl="0">
              <a:lnSpc>
                <a:spcPct val="120000"/>
              </a:lnSpc>
              <a:spcBef>
                <a:spcPts val="0"/>
              </a:spcBef>
            </a:pPr>
            <a:r>
              <a:rPr lang="en-US"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Deepak Bhartu</a:t>
            </a:r>
            <a:r>
              <a:rPr lang="en-US" dirty="0">
                <a:effectLst/>
                <a:latin typeface="Tahoma" panose="020B0604030504040204" pitchFamily="34" charset="0"/>
                <a:ea typeface="Tahoma" panose="020B0604030504040204" pitchFamily="34" charset="0"/>
                <a:cs typeface="Tahoma" panose="020B0604030504040204" pitchFamily="34" charset="0"/>
              </a:rPr>
              <a:t>, Open Education Design Architect, Centre for Flexible Learning, The University of the South Pacific, </a:t>
            </a:r>
            <a:r>
              <a:rPr lang="en-US" dirty="0" err="1">
                <a:effectLst/>
                <a:latin typeface="Tahoma" panose="020B0604030504040204" pitchFamily="34" charset="0"/>
                <a:ea typeface="Tahoma" panose="020B0604030504040204" pitchFamily="34" charset="0"/>
                <a:cs typeface="Tahoma" panose="020B0604030504040204" pitchFamily="34" charset="0"/>
              </a:rPr>
              <a:t>Laucala</a:t>
            </a:r>
            <a:r>
              <a:rPr lang="en-US" dirty="0">
                <a:effectLst/>
                <a:latin typeface="Tahoma" panose="020B0604030504040204" pitchFamily="34" charset="0"/>
                <a:ea typeface="Tahoma" panose="020B0604030504040204" pitchFamily="34" charset="0"/>
                <a:cs typeface="Tahoma" panose="020B0604030504040204" pitchFamily="34" charset="0"/>
              </a:rPr>
              <a:t> Campus, Suva, Fiji Islands</a:t>
            </a:r>
          </a:p>
          <a:p>
            <a:pPr lvl="0">
              <a:lnSpc>
                <a:spcPct val="120000"/>
              </a:lnSpc>
              <a:spcBef>
                <a:spcPts val="0"/>
              </a:spcBef>
            </a:pPr>
            <a:r>
              <a:rPr lang="en-US"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Martha Cleveland-Innes</a:t>
            </a:r>
            <a:r>
              <a:rPr lang="en-US" dirty="0">
                <a:effectLst/>
                <a:latin typeface="Tahoma" panose="020B0604030504040204" pitchFamily="34" charset="0"/>
                <a:ea typeface="Tahoma" panose="020B0604030504040204" pitchFamily="34" charset="0"/>
                <a:cs typeface="Tahoma" panose="020B0604030504040204" pitchFamily="34" charset="0"/>
              </a:rPr>
              <a:t>, Professor of Educational Innovation, Athabasca University, Alberta, Canada</a:t>
            </a:r>
          </a:p>
          <a:p>
            <a:pPr lvl="0">
              <a:lnSpc>
                <a:spcPct val="120000"/>
              </a:lnSpc>
              <a:spcBef>
                <a:spcPts val="0"/>
              </a:spcBef>
            </a:pPr>
            <a:r>
              <a:rPr lang="en-US" b="1"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Tadinada</a:t>
            </a:r>
            <a:r>
              <a:rPr lang="en-US"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V. Prabhakar</a:t>
            </a:r>
            <a:r>
              <a:rPr lang="en-US" dirty="0">
                <a:effectLst/>
                <a:latin typeface="Tahoma" panose="020B0604030504040204" pitchFamily="34" charset="0"/>
                <a:ea typeface="Tahoma" panose="020B0604030504040204" pitchFamily="34" charset="0"/>
                <a:cs typeface="Tahoma" panose="020B0604030504040204" pitchFamily="34" charset="0"/>
              </a:rPr>
              <a:t>, Professor, Department of Computer Science and Engineering, Indian Institute of Technology Kanpur (IITK), India</a:t>
            </a:r>
          </a:p>
        </p:txBody>
      </p:sp>
    </p:spTree>
    <p:extLst>
      <p:ext uri="{BB962C8B-B14F-4D97-AF65-F5344CB8AC3E}">
        <p14:creationId xmlns:p14="http://schemas.microsoft.com/office/powerpoint/2010/main" val="338620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717755" y="673607"/>
            <a:ext cx="9950245" cy="4869273"/>
          </a:xfrm>
        </p:spPr>
        <p:txBody>
          <a:bodyPr>
            <a:normAutofit/>
          </a:bodyPr>
          <a:lstStyle/>
          <a:p>
            <a:pPr marL="0" indent="0">
              <a:lnSpc>
                <a:spcPct val="100000"/>
              </a:lnSpc>
              <a:spcBef>
                <a:spcPts val="0"/>
              </a:spcBef>
              <a:buNone/>
            </a:pPr>
            <a:r>
              <a:rPr lang="en-US" sz="4200" b="1" dirty="0">
                <a:solidFill>
                  <a:srgbClr val="0070C0"/>
                </a:solidFill>
                <a:latin typeface="Tahoma" panose="020B0604030504040204" pitchFamily="34" charset="0"/>
                <a:ea typeface="Tahoma" panose="020B0604030504040204" pitchFamily="34" charset="0"/>
                <a:cs typeface="Tahoma" panose="020B0604030504040204" pitchFamily="34" charset="0"/>
              </a:rPr>
              <a:t>Panelists:</a:t>
            </a:r>
            <a:endParaRPr lang="en-US" sz="4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2. Could you please tell us about the status of MOOCs and OER in your country/education systems/institution including successful achievements and collaborations as well as the challenges?</a:t>
            </a:r>
          </a:p>
        </p:txBody>
      </p:sp>
      <p:pic>
        <p:nvPicPr>
          <p:cNvPr id="5" name="Picture 4">
            <a:extLst>
              <a:ext uri="{FF2B5EF4-FFF2-40B4-BE49-F238E27FC236}">
                <a16:creationId xmlns:a16="http://schemas.microsoft.com/office/drawing/2014/main" id="{499E093B-7E29-4706-BE73-12CC9836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448" y="3502213"/>
            <a:ext cx="2511553" cy="3348737"/>
          </a:xfrm>
          <a:prstGeom prst="rect">
            <a:avLst/>
          </a:prstGeom>
        </p:spPr>
      </p:pic>
      <p:pic>
        <p:nvPicPr>
          <p:cNvPr id="6" name="Picture 5">
            <a:extLst>
              <a:ext uri="{FF2B5EF4-FFF2-40B4-BE49-F238E27FC236}">
                <a16:creationId xmlns:a16="http://schemas.microsoft.com/office/drawing/2014/main" id="{B50F95EB-B6C7-4E47-B4E8-39397C4EF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138" y="3523543"/>
            <a:ext cx="5186934" cy="3334457"/>
          </a:xfrm>
          <a:prstGeom prst="rect">
            <a:avLst/>
          </a:prstGeom>
        </p:spPr>
      </p:pic>
    </p:spTree>
    <p:extLst>
      <p:ext uri="{BB962C8B-B14F-4D97-AF65-F5344CB8AC3E}">
        <p14:creationId xmlns:p14="http://schemas.microsoft.com/office/powerpoint/2010/main" val="226394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817306" y="563978"/>
            <a:ext cx="10557387" cy="4869273"/>
          </a:xfrm>
        </p:spPr>
        <p:txBody>
          <a:bodyPr>
            <a:normAutofit/>
          </a:bodyPr>
          <a:lstStyle/>
          <a:p>
            <a:pPr marL="0" indent="0">
              <a:lnSpc>
                <a:spcPct val="100000"/>
              </a:lnSpc>
              <a:spcBef>
                <a:spcPts val="0"/>
              </a:spcBef>
              <a:buNone/>
            </a:pPr>
            <a:r>
              <a:rPr lang="en-US" sz="4200" b="1" dirty="0">
                <a:solidFill>
                  <a:srgbClr val="0070C0"/>
                </a:solidFill>
                <a:latin typeface="Tahoma" panose="020B0604030504040204" pitchFamily="34" charset="0"/>
                <a:ea typeface="Tahoma" panose="020B0604030504040204" pitchFamily="34" charset="0"/>
                <a:cs typeface="Tahoma" panose="020B0604030504040204" pitchFamily="34" charset="0"/>
              </a:rPr>
              <a:t>Panelists:</a:t>
            </a:r>
            <a:endParaRPr lang="en-US" sz="4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spcBef>
                <a:spcPts val="0"/>
              </a:spcBef>
              <a:buNone/>
            </a:pPr>
            <a:r>
              <a:rPr lang="en-US" sz="3600" b="1" dirty="0">
                <a:latin typeface="Tahoma" panose="020B0604030504040204" pitchFamily="34" charset="0"/>
                <a:ea typeface="Tahoma" panose="020B0604030504040204" pitchFamily="34" charset="0"/>
                <a:cs typeface="Tahoma" panose="020B0604030504040204" pitchFamily="34" charset="0"/>
              </a:rPr>
              <a:t>3. What can we learn from the Global South to leverage MOOCs and OER for sustainable development?</a:t>
            </a:r>
          </a:p>
        </p:txBody>
      </p:sp>
      <p:pic>
        <p:nvPicPr>
          <p:cNvPr id="5" name="Picture 4">
            <a:extLst>
              <a:ext uri="{FF2B5EF4-FFF2-40B4-BE49-F238E27FC236}">
                <a16:creationId xmlns:a16="http://schemas.microsoft.com/office/drawing/2014/main" id="{C7108BC4-2EF5-4AD2-82E6-9C58DBA2E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626" y="3157727"/>
            <a:ext cx="7535374" cy="3700273"/>
          </a:xfrm>
          <a:prstGeom prst="rect">
            <a:avLst/>
          </a:prstGeom>
        </p:spPr>
      </p:pic>
    </p:spTree>
    <p:extLst>
      <p:ext uri="{BB962C8B-B14F-4D97-AF65-F5344CB8AC3E}">
        <p14:creationId xmlns:p14="http://schemas.microsoft.com/office/powerpoint/2010/main" val="84949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735453" y="673607"/>
            <a:ext cx="10392697" cy="4869273"/>
          </a:xfrm>
        </p:spPr>
        <p:txBody>
          <a:bodyPr>
            <a:normAutofit fontScale="92500" lnSpcReduction="10000"/>
          </a:bodyPr>
          <a:lstStyle/>
          <a:p>
            <a:pPr marL="0" indent="0">
              <a:lnSpc>
                <a:spcPct val="100000"/>
              </a:lnSpc>
              <a:spcBef>
                <a:spcPts val="0"/>
              </a:spcBef>
              <a:buNone/>
            </a:pPr>
            <a:r>
              <a:rPr lang="en-US" sz="4200" b="1" dirty="0">
                <a:solidFill>
                  <a:srgbClr val="0070C0"/>
                </a:solidFill>
                <a:latin typeface="Tahoma" panose="020B0604030504040204" pitchFamily="34" charset="0"/>
                <a:ea typeface="Tahoma" panose="020B0604030504040204" pitchFamily="34" charset="0"/>
                <a:cs typeface="Tahoma" panose="020B0604030504040204" pitchFamily="34" charset="0"/>
              </a:rPr>
              <a:t>Panelists:</a:t>
            </a:r>
            <a:endParaRPr lang="en-US" sz="4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1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4. Some predict that the primary focus areas of MOOCs in 2040 will target adult learners in the workforce with opportunities for professional development and job reskilling and upskilling. Embedded in these predictions are visions of MOOCs playing a role in late adulthood hobbies, entertainment interests, and career change. What’s perhaps more striking, many of these people expect that Global South participants will be the majority of MOOC participants by 2040. Is any of this accurate? If so, what are the ramifications? Who wants to comment?</a:t>
            </a:r>
          </a:p>
        </p:txBody>
      </p:sp>
      <p:pic>
        <p:nvPicPr>
          <p:cNvPr id="5" name="Picture 4">
            <a:extLst>
              <a:ext uri="{FF2B5EF4-FFF2-40B4-BE49-F238E27FC236}">
                <a16:creationId xmlns:a16="http://schemas.microsoft.com/office/drawing/2014/main" id="{02A3BC35-5A2C-444B-8AF3-3EB966FA2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366" y="5337161"/>
            <a:ext cx="2901415" cy="1450708"/>
          </a:xfrm>
          <a:prstGeom prst="rect">
            <a:avLst/>
          </a:prstGeom>
        </p:spPr>
      </p:pic>
      <p:pic>
        <p:nvPicPr>
          <p:cNvPr id="7" name="Picture 6">
            <a:extLst>
              <a:ext uri="{FF2B5EF4-FFF2-40B4-BE49-F238E27FC236}">
                <a16:creationId xmlns:a16="http://schemas.microsoft.com/office/drawing/2014/main" id="{C5CF7FF8-5C10-43AD-A067-08B161B71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4739" y="5353507"/>
            <a:ext cx="2901415" cy="1434362"/>
          </a:xfrm>
          <a:prstGeom prst="rect">
            <a:avLst/>
          </a:prstGeom>
        </p:spPr>
      </p:pic>
      <p:pic>
        <p:nvPicPr>
          <p:cNvPr id="2050" name="Picture 2" descr="Image result for moocs refugees">
            <a:extLst>
              <a:ext uri="{FF2B5EF4-FFF2-40B4-BE49-F238E27FC236}">
                <a16:creationId xmlns:a16="http://schemas.microsoft.com/office/drawing/2014/main" id="{CEBBE6C5-A54B-4A9B-B5FC-1079DED7C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499" y="5361404"/>
            <a:ext cx="1916240" cy="14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2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735454" y="429866"/>
            <a:ext cx="9999406" cy="4869273"/>
          </a:xfrm>
        </p:spPr>
        <p:txBody>
          <a:bodyPr>
            <a:normAutofit/>
          </a:bodyPr>
          <a:lstStyle/>
          <a:p>
            <a:pPr marL="0" indent="0">
              <a:lnSpc>
                <a:spcPct val="100000"/>
              </a:lnSpc>
              <a:spcBef>
                <a:spcPts val="0"/>
              </a:spcBef>
              <a:buNone/>
            </a:pPr>
            <a:r>
              <a:rPr lang="en-US" sz="4200" b="1" dirty="0">
                <a:solidFill>
                  <a:srgbClr val="0070C0"/>
                </a:solidFill>
                <a:latin typeface="Tahoma" panose="020B0604030504040204" pitchFamily="34" charset="0"/>
                <a:ea typeface="Tahoma" panose="020B0604030504040204" pitchFamily="34" charset="0"/>
                <a:cs typeface="Tahoma" panose="020B0604030504040204" pitchFamily="34" charset="0"/>
              </a:rPr>
              <a:t>Panelists:</a:t>
            </a:r>
            <a:endParaRPr lang="en-US" sz="4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5. Some also predict that as part of this transformation in legitimacy and acceptance of open forms of learning and training, MOOC experiences will be increasingly reflected and expected on one’s resume. In addition, they say MOOCs will also offer free and credentialed educational experiences for all secondary school academic requirements as well as the first year or two of higher education by 2025. What are your thoughts and experiences?</a:t>
            </a:r>
          </a:p>
        </p:txBody>
      </p:sp>
      <p:pic>
        <p:nvPicPr>
          <p:cNvPr id="5" name="Picture 4">
            <a:extLst>
              <a:ext uri="{FF2B5EF4-FFF2-40B4-BE49-F238E27FC236}">
                <a16:creationId xmlns:a16="http://schemas.microsoft.com/office/drawing/2014/main" id="{0A4DE588-50F5-4D5A-89D3-EBF3EA1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499" y="5084084"/>
            <a:ext cx="3544375" cy="1773916"/>
          </a:xfrm>
          <a:prstGeom prst="rect">
            <a:avLst/>
          </a:prstGeom>
        </p:spPr>
      </p:pic>
      <p:pic>
        <p:nvPicPr>
          <p:cNvPr id="1026" name="Picture 2" descr="Image result for mooc credentials">
            <a:extLst>
              <a:ext uri="{FF2B5EF4-FFF2-40B4-BE49-F238E27FC236}">
                <a16:creationId xmlns:a16="http://schemas.microsoft.com/office/drawing/2014/main" id="{452D7394-2C02-4FC4-9C52-F5C9893DE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288" y="5140204"/>
            <a:ext cx="3297745" cy="1717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57CAE9-EFE4-40BA-9D8C-BBDA2213038B}"/>
              </a:ext>
            </a:extLst>
          </p:cNvPr>
          <p:cNvPicPr>
            <a:picLocks noChangeAspect="1"/>
          </p:cNvPicPr>
          <p:nvPr/>
        </p:nvPicPr>
        <p:blipFill>
          <a:blip r:embed="rId5"/>
          <a:stretch>
            <a:fillRect/>
          </a:stretch>
        </p:blipFill>
        <p:spPr>
          <a:xfrm>
            <a:off x="5981925" y="5084084"/>
            <a:ext cx="2594574" cy="1727013"/>
          </a:xfrm>
          <a:prstGeom prst="rect">
            <a:avLst/>
          </a:prstGeom>
        </p:spPr>
      </p:pic>
    </p:spTree>
    <p:extLst>
      <p:ext uri="{BB962C8B-B14F-4D97-AF65-F5344CB8AC3E}">
        <p14:creationId xmlns:p14="http://schemas.microsoft.com/office/powerpoint/2010/main" val="5912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018996A5-5187-40D4-88AB-013517764C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1023" y="318960"/>
            <a:ext cx="1454785" cy="709295"/>
          </a:xfrm>
          <a:prstGeom prst="rect">
            <a:avLst/>
          </a:prstGeom>
        </p:spPr>
      </p:pic>
      <p:sp>
        <p:nvSpPr>
          <p:cNvPr id="4" name="Content Placeholder 3">
            <a:extLst>
              <a:ext uri="{FF2B5EF4-FFF2-40B4-BE49-F238E27FC236}">
                <a16:creationId xmlns:a16="http://schemas.microsoft.com/office/drawing/2014/main" id="{AB54157C-02F6-44EE-9924-08308839BE0A}"/>
              </a:ext>
            </a:extLst>
          </p:cNvPr>
          <p:cNvSpPr>
            <a:spLocks noGrp="1"/>
          </p:cNvSpPr>
          <p:nvPr>
            <p:ph idx="1"/>
          </p:nvPr>
        </p:nvSpPr>
        <p:spPr>
          <a:xfrm>
            <a:off x="759838" y="495300"/>
            <a:ext cx="9842090" cy="4869273"/>
          </a:xfrm>
        </p:spPr>
        <p:txBody>
          <a:bodyPr>
            <a:normAutofit/>
          </a:bodyPr>
          <a:lstStyle/>
          <a:p>
            <a:pPr marL="0" indent="0">
              <a:lnSpc>
                <a:spcPct val="100000"/>
              </a:lnSpc>
              <a:spcBef>
                <a:spcPts val="0"/>
              </a:spcBef>
              <a:buNone/>
            </a:pPr>
            <a:r>
              <a:rPr lang="en-US" sz="4200" b="1" dirty="0">
                <a:solidFill>
                  <a:srgbClr val="0070C0"/>
                </a:solidFill>
                <a:latin typeface="Tahoma" panose="020B0604030504040204" pitchFamily="34" charset="0"/>
                <a:ea typeface="Tahoma" panose="020B0604030504040204" pitchFamily="34" charset="0"/>
                <a:cs typeface="Tahoma" panose="020B0604030504040204" pitchFamily="34" charset="0"/>
              </a:rPr>
              <a:t>Panelists:</a:t>
            </a:r>
            <a:endParaRPr lang="en-US" sz="4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6. If time permits….Is there anything we haven’t discussed terms of future directions/opportunities about MOOCs and OER development and implementation in your country/institution and in the Global South in general? Any visions we have not heard or addressed?</a:t>
            </a:r>
          </a:p>
        </p:txBody>
      </p:sp>
      <p:pic>
        <p:nvPicPr>
          <p:cNvPr id="5" name="Picture 4">
            <a:extLst>
              <a:ext uri="{FF2B5EF4-FFF2-40B4-BE49-F238E27FC236}">
                <a16:creationId xmlns:a16="http://schemas.microsoft.com/office/drawing/2014/main" id="{B8ED2F17-3684-4B3D-9492-3455C700A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22" y="3909033"/>
            <a:ext cx="5552569" cy="2850318"/>
          </a:xfrm>
          <a:prstGeom prst="rect">
            <a:avLst/>
          </a:prstGeom>
        </p:spPr>
      </p:pic>
      <p:pic>
        <p:nvPicPr>
          <p:cNvPr id="11" name="Picture 10">
            <a:extLst>
              <a:ext uri="{FF2B5EF4-FFF2-40B4-BE49-F238E27FC236}">
                <a16:creationId xmlns:a16="http://schemas.microsoft.com/office/drawing/2014/main" id="{B4ADF168-3BD5-4BC0-88BF-7E5ED20BC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9" y="4425807"/>
            <a:ext cx="6239256" cy="1502043"/>
          </a:xfrm>
          <a:prstGeom prst="rect">
            <a:avLst/>
          </a:prstGeom>
        </p:spPr>
      </p:pic>
    </p:spTree>
    <p:extLst>
      <p:ext uri="{BB962C8B-B14F-4D97-AF65-F5344CB8AC3E}">
        <p14:creationId xmlns:p14="http://schemas.microsoft.com/office/powerpoint/2010/main" val="223874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7458A0B6-9DB4-4EC3-BA64-6C3F93EE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958"/>
            <a:ext cx="6872524" cy="464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4E79BB8-3369-43F3-9A54-CB803F2BA44B}"/>
              </a:ext>
            </a:extLst>
          </p:cNvPr>
          <p:cNvSpPr>
            <a:spLocks noGrp="1"/>
          </p:cNvSpPr>
          <p:nvPr>
            <p:ph type="title"/>
          </p:nvPr>
        </p:nvSpPr>
        <p:spPr>
          <a:xfrm>
            <a:off x="472191" y="322289"/>
            <a:ext cx="11212642" cy="1651626"/>
          </a:xfrm>
        </p:spPr>
        <p:txBody>
          <a:bodyPr/>
          <a:lstStyle/>
          <a:p>
            <a:r>
              <a:rPr lang="en-US" sz="2600" b="1" dirty="0">
                <a:latin typeface="Tahoma" panose="020B0604030504040204" pitchFamily="34" charset="0"/>
                <a:ea typeface="Tahoma" panose="020B0604030504040204" pitchFamily="34" charset="0"/>
                <a:cs typeface="Tahoma" panose="020B0604030504040204" pitchFamily="34" charset="0"/>
              </a:rPr>
              <a:t>Zhang, K., Bonk, C. J., Reeves, T. C., &amp; Reynolds, T. H. (Eds.). </a:t>
            </a:r>
            <a:br>
              <a:rPr lang="en-US" sz="2600" b="1" dirty="0">
                <a:latin typeface="Tahoma" panose="020B0604030504040204" pitchFamily="34" charset="0"/>
                <a:ea typeface="Tahoma" panose="020B0604030504040204" pitchFamily="34" charset="0"/>
                <a:cs typeface="Tahoma" panose="020B0604030504040204" pitchFamily="34" charset="0"/>
              </a:rPr>
            </a:br>
            <a:r>
              <a:rPr lang="en-US" sz="2600" b="1" dirty="0">
                <a:latin typeface="Tahoma" panose="020B0604030504040204" pitchFamily="34" charset="0"/>
                <a:ea typeface="Tahoma" panose="020B0604030504040204" pitchFamily="34" charset="0"/>
                <a:cs typeface="Tahoma" panose="020B0604030504040204" pitchFamily="34" charset="0"/>
              </a:rPr>
              <a:t>(in press). </a:t>
            </a:r>
            <a:r>
              <a:rPr lang="en-US" sz="2600" b="1" i="1" dirty="0">
                <a:latin typeface="Tahoma" panose="020B0604030504040204" pitchFamily="34" charset="0"/>
                <a:ea typeface="Tahoma" panose="020B0604030504040204" pitchFamily="34" charset="0"/>
                <a:cs typeface="Tahoma" panose="020B0604030504040204" pitchFamily="34" charset="0"/>
              </a:rPr>
              <a:t>MOOCs and Open Education in the Global South: Challenges, Successes, Opportunities.</a:t>
            </a:r>
            <a:r>
              <a:rPr lang="en-US" sz="2600" b="1" dirty="0">
                <a:latin typeface="Tahoma" panose="020B0604030504040204" pitchFamily="34" charset="0"/>
                <a:ea typeface="Tahoma" panose="020B0604030504040204" pitchFamily="34" charset="0"/>
                <a:cs typeface="Tahoma" panose="020B0604030504040204" pitchFamily="34" charset="0"/>
              </a:rPr>
              <a:t> NY: Routledge.</a:t>
            </a:r>
            <a:br>
              <a:rPr lang="en-US" sz="2600" b="1" dirty="0">
                <a:latin typeface="Tahoma" panose="020B0604030504040204" pitchFamily="34" charset="0"/>
                <a:ea typeface="Tahoma" panose="020B0604030504040204" pitchFamily="34" charset="0"/>
                <a:cs typeface="Tahoma" panose="020B0604030504040204" pitchFamily="34" charset="0"/>
              </a:rPr>
            </a:br>
            <a:r>
              <a:rPr lang="en-US" sz="2600" b="1" dirty="0">
                <a:latin typeface="Tahoma" panose="020B0604030504040204" pitchFamily="34" charset="0"/>
                <a:ea typeface="Tahoma" panose="020B0604030504040204" pitchFamily="34" charset="0"/>
                <a:cs typeface="Tahoma" panose="020B0604030504040204" pitchFamily="34" charset="0"/>
                <a:hlinkClick r:id="rId4"/>
              </a:rPr>
              <a:t>http://moocsbook.com/</a:t>
            </a:r>
            <a:r>
              <a:rPr lang="en-US" sz="2600" b="1"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4" name="Object 3">
            <a:extLst>
              <a:ext uri="{FF2B5EF4-FFF2-40B4-BE49-F238E27FC236}">
                <a16:creationId xmlns:a16="http://schemas.microsoft.com/office/drawing/2014/main" id="{3C2CCCB1-8355-4211-9233-A2EC67C9862D}"/>
              </a:ext>
            </a:extLst>
          </p:cNvPr>
          <p:cNvGraphicFramePr>
            <a:graphicFrameLocks noChangeAspect="1"/>
          </p:cNvGraphicFramePr>
          <p:nvPr>
            <p:extLst>
              <p:ext uri="{D42A27DB-BD31-4B8C-83A1-F6EECF244321}">
                <p14:modId xmlns:p14="http://schemas.microsoft.com/office/powerpoint/2010/main" val="1895849609"/>
              </p:ext>
            </p:extLst>
          </p:nvPr>
        </p:nvGraphicFramePr>
        <p:xfrm>
          <a:off x="8671810" y="4430690"/>
          <a:ext cx="3410008" cy="2459740"/>
        </p:xfrm>
        <a:graphic>
          <a:graphicData uri="http://schemas.openxmlformats.org/presentationml/2006/ole">
            <mc:AlternateContent xmlns:mc="http://schemas.openxmlformats.org/markup-compatibility/2006">
              <mc:Choice xmlns:v="urn:schemas-microsoft-com:vml" Requires="v">
                <p:oleObj spid="_x0000_s1026" name="Acrobat Document" r:id="rId5" imgW="9334130" imgH="6733903" progId="AcroExch.Document.DC">
                  <p:embed/>
                </p:oleObj>
              </mc:Choice>
              <mc:Fallback>
                <p:oleObj name="Acrobat Document" r:id="rId5" imgW="9334130" imgH="6733903" progId="AcroExch.Document.DC">
                  <p:embed/>
                  <p:pic>
                    <p:nvPicPr>
                      <p:cNvPr id="3" name="Object 2">
                        <a:extLst>
                          <a:ext uri="{FF2B5EF4-FFF2-40B4-BE49-F238E27FC236}">
                            <a16:creationId xmlns:a16="http://schemas.microsoft.com/office/drawing/2014/main" id="{317D83A2-BEA3-4857-A569-9AB18991E5DF}"/>
                          </a:ext>
                        </a:extLst>
                      </p:cNvPr>
                      <p:cNvPicPr/>
                      <p:nvPr/>
                    </p:nvPicPr>
                    <p:blipFill>
                      <a:blip r:embed="rId6"/>
                      <a:stretch>
                        <a:fillRect/>
                      </a:stretch>
                    </p:blipFill>
                    <p:spPr>
                      <a:xfrm>
                        <a:off x="8671810" y="4430690"/>
                        <a:ext cx="3410008" cy="245974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028ACA4-899F-42D1-9C79-91794D8F7996}"/>
              </a:ext>
            </a:extLst>
          </p:cNvPr>
          <p:cNvPicPr>
            <a:picLocks noChangeAspect="1"/>
          </p:cNvPicPr>
          <p:nvPr/>
        </p:nvPicPr>
        <p:blipFill rotWithShape="1">
          <a:blip r:embed="rId7"/>
          <a:srcRect l="16667" t="27424" r="24167" b="16800"/>
          <a:stretch/>
        </p:blipFill>
        <p:spPr>
          <a:xfrm>
            <a:off x="7624996" y="2089690"/>
            <a:ext cx="3957404" cy="2341000"/>
          </a:xfrm>
          <a:prstGeom prst="rect">
            <a:avLst/>
          </a:prstGeom>
        </p:spPr>
      </p:pic>
      <p:pic>
        <p:nvPicPr>
          <p:cNvPr id="6" name="Picture 5">
            <a:extLst>
              <a:ext uri="{FF2B5EF4-FFF2-40B4-BE49-F238E27FC236}">
                <a16:creationId xmlns:a16="http://schemas.microsoft.com/office/drawing/2014/main" id="{7B3576E0-DE36-4A7F-9CD1-D7D14C5500B7}"/>
              </a:ext>
            </a:extLst>
          </p:cNvPr>
          <p:cNvPicPr>
            <a:picLocks noChangeAspect="1"/>
          </p:cNvPicPr>
          <p:nvPr/>
        </p:nvPicPr>
        <p:blipFill rotWithShape="1">
          <a:blip r:embed="rId8"/>
          <a:srcRect l="29438" t="7538" r="27047" b="2003"/>
          <a:stretch/>
        </p:blipFill>
        <p:spPr>
          <a:xfrm>
            <a:off x="7082853" y="4531422"/>
            <a:ext cx="1588958" cy="2243233"/>
          </a:xfrm>
          <a:prstGeom prst="rect">
            <a:avLst/>
          </a:prstGeom>
        </p:spPr>
      </p:pic>
    </p:spTree>
    <p:extLst>
      <p:ext uri="{BB962C8B-B14F-4D97-AF65-F5344CB8AC3E}">
        <p14:creationId xmlns:p14="http://schemas.microsoft.com/office/powerpoint/2010/main" val="48483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E52BE-193A-46DA-8839-95769CD1362D}"/>
              </a:ext>
            </a:extLst>
          </p:cNvPr>
          <p:cNvSpPr txBox="1">
            <a:spLocks/>
          </p:cNvSpPr>
          <p:nvPr/>
        </p:nvSpPr>
        <p:spPr>
          <a:xfrm>
            <a:off x="688258" y="442210"/>
            <a:ext cx="10914129" cy="52899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u="none" kern="100" spc="0" baseline="0">
                <a:solidFill>
                  <a:srgbClr val="FFFFFF"/>
                </a:solidFill>
                <a:latin typeface="Georgia Pro Cond" panose="02040506050405020303" pitchFamily="18" charset="0"/>
                <a:ea typeface="+mj-ea"/>
                <a:cs typeface="Arial"/>
              </a:defRPr>
            </a:lvl1pPr>
          </a:lstStyle>
          <a:p>
            <a:pPr algn="ctr"/>
            <a:r>
              <a:rPr lang="en-US" sz="6000" dirty="0"/>
              <a:t>Questions and Comments?</a:t>
            </a:r>
          </a:p>
          <a:p>
            <a:pPr algn="ct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Som</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Naidu, sommnaidu@gmail.com</a:t>
            </a:r>
          </a:p>
          <a:p>
            <a:pPr algn="ct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Shironica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P.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Karunanayaka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shironica.k@gmail.com</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Deepak Bhartu, deepak.bhartu@usp.ac.fj </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Martha Cleveland-Innes, martic@athabascau.ca</a:t>
            </a:r>
          </a:p>
          <a:p>
            <a:pPr algn="ctr">
              <a:lnSpc>
                <a:spcPct val="150000"/>
              </a:lnSpc>
            </a:pP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Tadinada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V. Prabhakar, TVP@cse.iitk.ac.in</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Curtis J. Bonk, cjbonk@indiana.edu, IU</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(Free book: http://tec-variety.com/) </a:t>
            </a:r>
          </a:p>
        </p:txBody>
      </p:sp>
      <p:pic>
        <p:nvPicPr>
          <p:cNvPr id="3" name="Picture 2">
            <a:extLst>
              <a:ext uri="{FF2B5EF4-FFF2-40B4-BE49-F238E27FC236}">
                <a16:creationId xmlns:a16="http://schemas.microsoft.com/office/drawing/2014/main" id="{8069B6B6-068F-4AD7-9FFA-9DAEC6270D45}"/>
              </a:ext>
            </a:extLst>
          </p:cNvPr>
          <p:cNvPicPr>
            <a:picLocks noChangeAspect="1"/>
          </p:cNvPicPr>
          <p:nvPr/>
        </p:nvPicPr>
        <p:blipFill rotWithShape="1">
          <a:blip r:embed="rId2"/>
          <a:srcRect l="30000" t="20005" r="16667" b="8954"/>
          <a:stretch/>
        </p:blipFill>
        <p:spPr>
          <a:xfrm>
            <a:off x="9541239" y="4534058"/>
            <a:ext cx="2388433" cy="1679366"/>
          </a:xfrm>
          <a:prstGeom prst="rect">
            <a:avLst/>
          </a:prstGeom>
        </p:spPr>
      </p:pic>
    </p:spTree>
    <p:extLst>
      <p:ext uri="{BB962C8B-B14F-4D97-AF65-F5344CB8AC3E}">
        <p14:creationId xmlns:p14="http://schemas.microsoft.com/office/powerpoint/2010/main" val="36757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505</Words>
  <Application>Microsoft Office PowerPoint</Application>
  <PresentationFormat>Widescreen</PresentationFormat>
  <Paragraphs>26</Paragraphs>
  <Slides>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Georgia Pro Cond</vt:lpstr>
      <vt:lpstr>Tahoma</vt:lpstr>
      <vt:lpstr>Office Theme</vt:lpstr>
      <vt:lpstr>14_Office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Zhang, K., Bonk, C. J., Reeves, T. C., &amp; Reynolds, T. H. (Eds.).  (in press). MOOCs and Open Education in the Global South: Challenges, Successes, Opportunities. NY: Routledge. http://moocsbook.com/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Bonk</dc:creator>
  <cp:lastModifiedBy>Bonk, Curtis Jay</cp:lastModifiedBy>
  <cp:revision>9</cp:revision>
  <dcterms:created xsi:type="dcterms:W3CDTF">2019-09-07T06:03:06Z</dcterms:created>
  <dcterms:modified xsi:type="dcterms:W3CDTF">2019-09-07T15:07:28Z</dcterms:modified>
</cp:coreProperties>
</file>