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2" r:id="rId2"/>
  </p:sldMasterIdLst>
  <p:notesMasterIdLst>
    <p:notesMasterId r:id="rId51"/>
  </p:notesMasterIdLst>
  <p:handoutMasterIdLst>
    <p:handoutMasterId r:id="rId52"/>
  </p:handoutMasterIdLst>
  <p:sldIdLst>
    <p:sldId id="256" r:id="rId3"/>
    <p:sldId id="17975" r:id="rId4"/>
    <p:sldId id="17976" r:id="rId5"/>
    <p:sldId id="17597" r:id="rId6"/>
    <p:sldId id="17479" r:id="rId7"/>
    <p:sldId id="17481" r:id="rId8"/>
    <p:sldId id="17600" r:id="rId9"/>
    <p:sldId id="17483" r:id="rId10"/>
    <p:sldId id="17599" r:id="rId11"/>
    <p:sldId id="17484" r:id="rId12"/>
    <p:sldId id="17571" r:id="rId13"/>
    <p:sldId id="17555" r:id="rId14"/>
    <p:sldId id="17615" r:id="rId15"/>
    <p:sldId id="17616" r:id="rId16"/>
    <p:sldId id="17570" r:id="rId17"/>
    <p:sldId id="17486" r:id="rId18"/>
    <p:sldId id="17485" r:id="rId19"/>
    <p:sldId id="17601" r:id="rId20"/>
    <p:sldId id="17526" r:id="rId21"/>
    <p:sldId id="17527" r:id="rId22"/>
    <p:sldId id="17602" r:id="rId23"/>
    <p:sldId id="17529" r:id="rId24"/>
    <p:sldId id="17530" r:id="rId25"/>
    <p:sldId id="17603" r:id="rId26"/>
    <p:sldId id="17533" r:id="rId27"/>
    <p:sldId id="17532" r:id="rId28"/>
    <p:sldId id="17536" r:id="rId29"/>
    <p:sldId id="17534" r:id="rId30"/>
    <p:sldId id="17523" r:id="rId31"/>
    <p:sldId id="17558" r:id="rId32"/>
    <p:sldId id="17604" r:id="rId33"/>
    <p:sldId id="17455" r:id="rId34"/>
    <p:sldId id="17562" r:id="rId35"/>
    <p:sldId id="17618" r:id="rId36"/>
    <p:sldId id="17565" r:id="rId37"/>
    <p:sldId id="17542" r:id="rId38"/>
    <p:sldId id="17620" r:id="rId39"/>
    <p:sldId id="17619" r:id="rId40"/>
    <p:sldId id="17621" r:id="rId41"/>
    <p:sldId id="17622" r:id="rId42"/>
    <p:sldId id="17548" r:id="rId43"/>
    <p:sldId id="17605" r:id="rId44"/>
    <p:sldId id="17614" r:id="rId45"/>
    <p:sldId id="17567" r:id="rId46"/>
    <p:sldId id="17613" r:id="rId47"/>
    <p:sldId id="17573" r:id="rId48"/>
    <p:sldId id="17611" r:id="rId49"/>
    <p:sldId id="17598" r:id="rId5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392" userDrawn="1">
          <p15:clr>
            <a:srgbClr val="A4A3A4"/>
          </p15:clr>
        </p15:guide>
        <p15:guide id="2" pos="515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ANNISA" initials="Nis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0304"/>
    <a:srgbClr val="990000"/>
    <a:srgbClr val="37A6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712" autoAdjust="0"/>
    <p:restoredTop sz="74447" autoAdjust="0"/>
  </p:normalViewPr>
  <p:slideViewPr>
    <p:cSldViewPr snapToGrid="0">
      <p:cViewPr varScale="1">
        <p:scale>
          <a:sx n="48" d="100"/>
          <a:sy n="48" d="100"/>
        </p:scale>
        <p:origin x="1263" y="24"/>
      </p:cViewPr>
      <p:guideLst>
        <p:guide orient="horz" pos="1392"/>
        <p:guide pos="5152"/>
      </p:guideLst>
    </p:cSldViewPr>
  </p:slideViewPr>
  <p:notesTextViewPr>
    <p:cViewPr>
      <p:scale>
        <a:sx n="100" d="100"/>
        <a:sy n="100" d="100"/>
      </p:scale>
      <p:origin x="0" y="0"/>
    </p:cViewPr>
  </p:notesTextViewPr>
  <p:sorterViewPr>
    <p:cViewPr varScale="1">
      <p:scale>
        <a:sx n="100" d="100"/>
        <a:sy n="100" d="100"/>
      </p:scale>
      <p:origin x="0" y="-18072"/>
    </p:cViewPr>
  </p:sorterViewPr>
  <p:notesViewPr>
    <p:cSldViewPr snapToGrid="0">
      <p:cViewPr varScale="1">
        <p:scale>
          <a:sx n="65" d="100"/>
          <a:sy n="65" d="100"/>
        </p:scale>
        <p:origin x="2270"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notesMaster" Target="notesMasters/notesMaster1.xml"/><Relationship Id="rId3" Type="http://schemas.openxmlformats.org/officeDocument/2006/relationships/slide" Target="slides/slide1.xml"/></Relationships>
</file>

<file path=ppt/charts/_rels/chart1.xml.rels><?xml version="1.0" encoding="UTF-8" standalone="yes"?>
<Relationships xmlns="http://schemas.openxmlformats.org/package/2006/relationships"><Relationship Id="rId3" Type="http://schemas.openxmlformats.org/officeDocument/2006/relationships/oleObject" Target="file:///C:\Users\meinzhu\Box%20Sync\Fall%202018%20IU\IU%2009072018\IST%20program\R\Dis\Meina%20dis\Instrument\Survey\Instructor%20Survey\Survey%20result\new\MOOCs%20Instructional%20Design%20for%20Self-directed%20Learning%20SDL-summary.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920"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r>
              <a:rPr lang="en-US"/>
              <a:t>MOOC Subject Areas</a:t>
            </a:r>
          </a:p>
        </c:rich>
      </c:tx>
      <c:overlay val="0"/>
      <c:spPr>
        <a:noFill/>
        <a:ln>
          <a:noFill/>
        </a:ln>
        <a:effectLst/>
      </c:spPr>
      <c:txPr>
        <a:bodyPr rot="0" spcFirstLastPara="1" vertOverflow="ellipsis" vert="horz" wrap="square" anchor="ctr" anchorCtr="1"/>
        <a:lstStyle/>
        <a:p>
          <a:pPr>
            <a:defRPr sz="1920" b="0" i="0" u="none" strike="noStrike" kern="1200" spc="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title>
    <c:autoTitleDeleted val="0"/>
    <c:plotArea>
      <c:layout/>
      <c:barChart>
        <c:barDir val="bar"/>
        <c:grouping val="clustered"/>
        <c:varyColors val="0"/>
        <c:ser>
          <c:idx val="0"/>
          <c:order val="0"/>
          <c:spPr>
            <a:solidFill>
              <a:srgbClr val="690304"/>
            </a:solidFill>
            <a:ln>
              <a:noFill/>
            </a:ln>
            <a:effectLst/>
          </c:spPr>
          <c:invertIfNegative val="0"/>
          <c:dLbls>
            <c:spPr>
              <a:noFill/>
              <a:ln>
                <a:noFill/>
              </a:ln>
              <a:effectLst/>
            </c:spPr>
            <c:txPr>
              <a:bodyPr rot="0" spcFirstLastPara="1" vertOverflow="ellipsis" vert="horz" wrap="square" anchor="ctr" anchorCtr="1"/>
              <a:lstStyle/>
              <a:p>
                <a:pPr>
                  <a:defRPr sz="1600" b="0" i="0" u="none" strike="noStrike" kern="1200" baseline="0">
                    <a:solidFill>
                      <a:schemeClr val="tx1">
                        <a:lumMod val="75000"/>
                        <a:lumOff val="2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'Q5'!$I$25:$I$36</c:f>
              <c:strCache>
                <c:ptCount val="12"/>
                <c:pt idx="0">
                  <c:v>N/A</c:v>
                </c:pt>
                <c:pt idx="1">
                  <c:v>Engineering</c:v>
                </c:pt>
                <c:pt idx="2">
                  <c:v>Math</c:v>
                </c:pt>
                <c:pt idx="3">
                  <c:v>Biology</c:v>
                </c:pt>
                <c:pt idx="4">
                  <c:v>Computer Science</c:v>
                </c:pt>
                <c:pt idx="5">
                  <c:v>Data Science</c:v>
                </c:pt>
                <c:pt idx="6">
                  <c:v>Physical Science</c:v>
                </c:pt>
                <c:pt idx="7">
                  <c:v>Art and Humanity</c:v>
                </c:pt>
                <c:pt idx="8">
                  <c:v>Business and Management</c:v>
                </c:pt>
                <c:pt idx="9">
                  <c:v>Language and Literacy</c:v>
                </c:pt>
                <c:pt idx="10">
                  <c:v>Medicine and Health</c:v>
                </c:pt>
                <c:pt idx="11">
                  <c:v>Social Science</c:v>
                </c:pt>
              </c:strCache>
            </c:strRef>
          </c:cat>
          <c:val>
            <c:numRef>
              <c:f>'Q5'!$J$25:$J$36</c:f>
              <c:numCache>
                <c:formatCode>General</c:formatCode>
                <c:ptCount val="12"/>
                <c:pt idx="0">
                  <c:v>5</c:v>
                </c:pt>
                <c:pt idx="1">
                  <c:v>5</c:v>
                </c:pt>
                <c:pt idx="2">
                  <c:v>9</c:v>
                </c:pt>
                <c:pt idx="3">
                  <c:v>10</c:v>
                </c:pt>
                <c:pt idx="4">
                  <c:v>12</c:v>
                </c:pt>
                <c:pt idx="5">
                  <c:v>12</c:v>
                </c:pt>
                <c:pt idx="6">
                  <c:v>13</c:v>
                </c:pt>
                <c:pt idx="7">
                  <c:v>14</c:v>
                </c:pt>
                <c:pt idx="8">
                  <c:v>22</c:v>
                </c:pt>
                <c:pt idx="9">
                  <c:v>24</c:v>
                </c:pt>
                <c:pt idx="10">
                  <c:v>27</c:v>
                </c:pt>
                <c:pt idx="11">
                  <c:v>45</c:v>
                </c:pt>
              </c:numCache>
            </c:numRef>
          </c:val>
          <c:extLst>
            <c:ext xmlns:c16="http://schemas.microsoft.com/office/drawing/2014/chart" uri="{C3380CC4-5D6E-409C-BE32-E72D297353CC}">
              <c16:uniqueId val="{00000000-9100-42C6-939E-FA28741DE732}"/>
            </c:ext>
          </c:extLst>
        </c:ser>
        <c:dLbls>
          <c:showLegendKey val="0"/>
          <c:showVal val="0"/>
          <c:showCatName val="0"/>
          <c:showSerName val="0"/>
          <c:showPercent val="0"/>
          <c:showBubbleSize val="0"/>
        </c:dLbls>
        <c:gapWidth val="182"/>
        <c:axId val="1592584544"/>
        <c:axId val="1592569568"/>
      </c:barChart>
      <c:catAx>
        <c:axId val="159258454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1592569568"/>
        <c:crosses val="autoZero"/>
        <c:auto val="1"/>
        <c:lblAlgn val="ctr"/>
        <c:lblOffset val="100"/>
        <c:noMultiLvlLbl val="0"/>
      </c:catAx>
      <c:valAx>
        <c:axId val="159256956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Tahoma" panose="020B0604030504040204" pitchFamily="34" charset="0"/>
                <a:ea typeface="Tahoma" panose="020B0604030504040204" pitchFamily="34" charset="0"/>
                <a:cs typeface="Tahoma" panose="020B0604030504040204" pitchFamily="34" charset="0"/>
              </a:defRPr>
            </a:pPr>
            <a:endParaRPr lang="en-US"/>
          </a:p>
        </c:txPr>
        <c:crossAx val="1592584544"/>
        <c:crosses val="autoZero"/>
        <c:crossBetween val="between"/>
      </c:valAx>
      <c:spPr>
        <a:noFill/>
        <a:ln>
          <a:noFill/>
        </a:ln>
        <a:effectLst/>
      </c:spPr>
    </c:plotArea>
    <c:plotVisOnly val="1"/>
    <c:dispBlanksAs val="gap"/>
    <c:showDLblsOverMax val="0"/>
  </c:chart>
  <c:spPr>
    <a:noFill/>
    <a:ln>
      <a:noFill/>
    </a:ln>
    <a:effectLst/>
  </c:spPr>
  <c:txPr>
    <a:bodyPr/>
    <a:lstStyle/>
    <a:p>
      <a:pPr>
        <a:defRPr sz="1600">
          <a:latin typeface="Tahoma" panose="020B0604030504040204" pitchFamily="34" charset="0"/>
          <a:ea typeface="Tahoma" panose="020B0604030504040204" pitchFamily="34" charset="0"/>
          <a:cs typeface="Tahoma" panose="020B0604030504040204" pitchFamily="34" charset="0"/>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D7FC181-FA24-4870-8279-AEDA1E752D90}" type="doc">
      <dgm:prSet loTypeId="urn:microsoft.com/office/officeart/2005/8/layout/process1" loCatId="process" qsTypeId="urn:microsoft.com/office/officeart/2005/8/quickstyle/simple1" qsCatId="simple" csTypeId="urn:microsoft.com/office/officeart/2005/8/colors/accent0_1" csCatId="mainScheme" phldr="1"/>
      <dgm:spPr/>
    </dgm:pt>
    <dgm:pt modelId="{4BEC69C5-AF10-402C-BE0D-FAE97B2DDA08}">
      <dgm:prSet phldrT="[Text]" custT="1"/>
      <dgm:spPr/>
      <dgm:t>
        <a:bodyPr/>
        <a:lstStyle/>
        <a:p>
          <a:r>
            <a:rPr lang="en-US" sz="1800" dirty="0">
              <a:latin typeface="Tahoma" panose="020B0604030504040204" pitchFamily="34" charset="0"/>
              <a:ea typeface="Tahoma" panose="020B0604030504040204" pitchFamily="34" charset="0"/>
              <a:cs typeface="Tahoma" panose="020B0604030504040204" pitchFamily="34" charset="0"/>
            </a:rPr>
            <a:t>Pilot survey with 48 instructors</a:t>
          </a:r>
        </a:p>
      </dgm:t>
    </dgm:pt>
    <dgm:pt modelId="{594EEA92-8D6A-4B28-B169-7B7AC510D5AC}" type="parTrans" cxnId="{84981165-5FEE-4C9F-AE25-6FE1DEB81A5C}">
      <dgm:prSet/>
      <dgm:spPr/>
      <dgm:t>
        <a:bodyPr/>
        <a:lstStyle/>
        <a:p>
          <a:endParaRPr lang="en-US" sz="1800">
            <a:latin typeface="Tahoma" panose="020B0604030504040204" pitchFamily="34" charset="0"/>
            <a:ea typeface="Tahoma" panose="020B0604030504040204" pitchFamily="34" charset="0"/>
            <a:cs typeface="Tahoma" panose="020B0604030504040204" pitchFamily="34" charset="0"/>
          </a:endParaRPr>
        </a:p>
      </dgm:t>
    </dgm:pt>
    <dgm:pt modelId="{E600F5DE-5501-4EDD-B1FD-DF650F807A66}" type="sibTrans" cxnId="{84981165-5FEE-4C9F-AE25-6FE1DEB81A5C}">
      <dgm:prSet custT="1"/>
      <dgm:spPr/>
      <dgm:t>
        <a:bodyPr/>
        <a:lstStyle/>
        <a:p>
          <a:endParaRPr lang="en-US" sz="1800">
            <a:latin typeface="Tahoma" panose="020B0604030504040204" pitchFamily="34" charset="0"/>
            <a:ea typeface="Tahoma" panose="020B0604030504040204" pitchFamily="34" charset="0"/>
            <a:cs typeface="Tahoma" panose="020B0604030504040204" pitchFamily="34" charset="0"/>
          </a:endParaRPr>
        </a:p>
      </dgm:t>
    </dgm:pt>
    <dgm:pt modelId="{3AFEED49-F956-492E-9B9F-F906FC959F6B}">
      <dgm:prSet phldrT="[Text]" custT="1"/>
      <dgm:spPr/>
      <dgm:t>
        <a:bodyPr/>
        <a:lstStyle/>
        <a:p>
          <a:r>
            <a:rPr lang="en-US" sz="1800" dirty="0">
              <a:latin typeface="Tahoma" panose="020B0604030504040204" pitchFamily="34" charset="0"/>
              <a:ea typeface="Tahoma" panose="020B0604030504040204" pitchFamily="34" charset="0"/>
              <a:cs typeface="Tahoma" panose="020B0604030504040204" pitchFamily="34" charset="0"/>
            </a:rPr>
            <a:t>Survey</a:t>
          </a:r>
        </a:p>
        <a:p>
          <a:r>
            <a:rPr lang="en-US" sz="1800" dirty="0">
              <a:latin typeface="Tahoma" panose="020B0604030504040204" pitchFamily="34" charset="0"/>
              <a:ea typeface="Tahoma" panose="020B0604030504040204" pitchFamily="34" charset="0"/>
              <a:cs typeface="Tahoma" panose="020B0604030504040204" pitchFamily="34" charset="0"/>
            </a:rPr>
            <a:t>198 instructors</a:t>
          </a:r>
        </a:p>
      </dgm:t>
    </dgm:pt>
    <dgm:pt modelId="{BBBCE808-EE68-420D-992D-FDB629A126E5}" type="parTrans" cxnId="{FEE67A29-DBE8-4926-BA5D-85026E2309D9}">
      <dgm:prSet/>
      <dgm:spPr/>
      <dgm:t>
        <a:bodyPr/>
        <a:lstStyle/>
        <a:p>
          <a:endParaRPr lang="en-US" sz="1800">
            <a:latin typeface="Tahoma" panose="020B0604030504040204" pitchFamily="34" charset="0"/>
            <a:ea typeface="Tahoma" panose="020B0604030504040204" pitchFamily="34" charset="0"/>
            <a:cs typeface="Tahoma" panose="020B0604030504040204" pitchFamily="34" charset="0"/>
          </a:endParaRPr>
        </a:p>
      </dgm:t>
    </dgm:pt>
    <dgm:pt modelId="{AA7D8BCD-D157-4837-8F28-3C785C4577C7}" type="sibTrans" cxnId="{FEE67A29-DBE8-4926-BA5D-85026E2309D9}">
      <dgm:prSet custT="1"/>
      <dgm:spPr/>
      <dgm:t>
        <a:bodyPr/>
        <a:lstStyle/>
        <a:p>
          <a:endParaRPr lang="en-US" sz="1800">
            <a:latin typeface="Tahoma" panose="020B0604030504040204" pitchFamily="34" charset="0"/>
            <a:ea typeface="Tahoma" panose="020B0604030504040204" pitchFamily="34" charset="0"/>
            <a:cs typeface="Tahoma" panose="020B0604030504040204" pitchFamily="34" charset="0"/>
          </a:endParaRPr>
        </a:p>
      </dgm:t>
    </dgm:pt>
    <dgm:pt modelId="{49292421-84CF-444B-9A10-EFA9FB7E3218}">
      <dgm:prSet phldrT="[Text]" custT="1"/>
      <dgm:spPr/>
      <dgm:t>
        <a:bodyPr/>
        <a:lstStyle/>
        <a:p>
          <a:r>
            <a:rPr lang="en-US" sz="1800" dirty="0">
              <a:latin typeface="Tahoma" panose="020B0604030504040204" pitchFamily="34" charset="0"/>
              <a:ea typeface="Tahoma" panose="020B0604030504040204" pitchFamily="34" charset="0"/>
              <a:cs typeface="Tahoma" panose="020B0604030504040204" pitchFamily="34" charset="0"/>
            </a:rPr>
            <a:t>Review 22 MOOCs of interviewees</a:t>
          </a:r>
        </a:p>
      </dgm:t>
    </dgm:pt>
    <dgm:pt modelId="{D8D556F2-ECC7-4546-822E-DDA2740866EE}" type="parTrans" cxnId="{08BDBC83-7900-40C0-927A-7E870DC587FA}">
      <dgm:prSet/>
      <dgm:spPr/>
      <dgm:t>
        <a:bodyPr/>
        <a:lstStyle/>
        <a:p>
          <a:endParaRPr lang="en-US" sz="1800">
            <a:latin typeface="Tahoma" panose="020B0604030504040204" pitchFamily="34" charset="0"/>
            <a:ea typeface="Tahoma" panose="020B0604030504040204" pitchFamily="34" charset="0"/>
            <a:cs typeface="Tahoma" panose="020B0604030504040204" pitchFamily="34" charset="0"/>
          </a:endParaRPr>
        </a:p>
      </dgm:t>
    </dgm:pt>
    <dgm:pt modelId="{7DD965BE-4BFD-4CD5-86EB-5ABA471321D2}" type="sibTrans" cxnId="{08BDBC83-7900-40C0-927A-7E870DC587FA}">
      <dgm:prSet custT="1"/>
      <dgm:spPr/>
      <dgm:t>
        <a:bodyPr/>
        <a:lstStyle/>
        <a:p>
          <a:endParaRPr lang="en-US" sz="1800">
            <a:latin typeface="Tahoma" panose="020B0604030504040204" pitchFamily="34" charset="0"/>
            <a:ea typeface="Tahoma" panose="020B0604030504040204" pitchFamily="34" charset="0"/>
            <a:cs typeface="Tahoma" panose="020B0604030504040204" pitchFamily="34" charset="0"/>
          </a:endParaRPr>
        </a:p>
      </dgm:t>
    </dgm:pt>
    <dgm:pt modelId="{6381E446-B16D-472F-AE7F-D0629A93B047}">
      <dgm:prSet phldrT="[Text]" custT="1"/>
      <dgm:spPr/>
      <dgm:t>
        <a:bodyPr/>
        <a:lstStyle/>
        <a:p>
          <a:r>
            <a:rPr lang="en-US" sz="1800" dirty="0">
              <a:latin typeface="Tahoma" panose="020B0604030504040204" pitchFamily="34" charset="0"/>
              <a:ea typeface="Tahoma" panose="020B0604030504040204" pitchFamily="34" charset="0"/>
              <a:cs typeface="Tahoma" panose="020B0604030504040204" pitchFamily="34" charset="0"/>
            </a:rPr>
            <a:t>Interview  22 instructors </a:t>
          </a:r>
        </a:p>
      </dgm:t>
    </dgm:pt>
    <dgm:pt modelId="{E97C1FCE-2B85-454E-973A-02639EB6BEC4}" type="parTrans" cxnId="{91F78BFB-7ABF-4BB4-B5CB-C0B95A020952}">
      <dgm:prSet/>
      <dgm:spPr/>
      <dgm:t>
        <a:bodyPr/>
        <a:lstStyle/>
        <a:p>
          <a:endParaRPr lang="en-US" sz="1800">
            <a:latin typeface="Tahoma" panose="020B0604030504040204" pitchFamily="34" charset="0"/>
            <a:ea typeface="Tahoma" panose="020B0604030504040204" pitchFamily="34" charset="0"/>
            <a:cs typeface="Tahoma" panose="020B0604030504040204" pitchFamily="34" charset="0"/>
          </a:endParaRPr>
        </a:p>
      </dgm:t>
    </dgm:pt>
    <dgm:pt modelId="{9BBD6BAD-5CD9-4EA7-B241-A64110C9C8C0}" type="sibTrans" cxnId="{91F78BFB-7ABF-4BB4-B5CB-C0B95A020952}">
      <dgm:prSet custT="1"/>
      <dgm:spPr/>
      <dgm:t>
        <a:bodyPr/>
        <a:lstStyle/>
        <a:p>
          <a:endParaRPr lang="en-US" sz="1800">
            <a:latin typeface="Tahoma" panose="020B0604030504040204" pitchFamily="34" charset="0"/>
            <a:ea typeface="Tahoma" panose="020B0604030504040204" pitchFamily="34" charset="0"/>
            <a:cs typeface="Tahoma" panose="020B0604030504040204" pitchFamily="34" charset="0"/>
          </a:endParaRPr>
        </a:p>
      </dgm:t>
    </dgm:pt>
    <dgm:pt modelId="{66D4AF8B-C332-47F4-9927-11395FAF8348}">
      <dgm:prSet phldrT="[Text]" custT="1"/>
      <dgm:spPr/>
      <dgm:t>
        <a:bodyPr/>
        <a:lstStyle/>
        <a:p>
          <a:r>
            <a:rPr lang="en-US" sz="1800" dirty="0">
              <a:latin typeface="Tahoma" panose="020B0604030504040204" pitchFamily="34" charset="0"/>
              <a:ea typeface="Tahoma" panose="020B0604030504040204" pitchFamily="34" charset="0"/>
              <a:cs typeface="Tahoma" panose="020B0604030504040204" pitchFamily="34" charset="0"/>
            </a:rPr>
            <a:t>Review 22 MOOCs of interviewees</a:t>
          </a:r>
        </a:p>
      </dgm:t>
    </dgm:pt>
    <dgm:pt modelId="{45FB3927-DB8C-4832-9884-E7640EBD0B6C}" type="parTrans" cxnId="{3C943AEA-356C-4014-8DAC-8844B52C21E4}">
      <dgm:prSet/>
      <dgm:spPr/>
      <dgm:t>
        <a:bodyPr/>
        <a:lstStyle/>
        <a:p>
          <a:endParaRPr lang="en-US" sz="1800">
            <a:latin typeface="Tahoma" panose="020B0604030504040204" pitchFamily="34" charset="0"/>
            <a:ea typeface="Tahoma" panose="020B0604030504040204" pitchFamily="34" charset="0"/>
            <a:cs typeface="Tahoma" panose="020B0604030504040204" pitchFamily="34" charset="0"/>
          </a:endParaRPr>
        </a:p>
      </dgm:t>
    </dgm:pt>
    <dgm:pt modelId="{626B4D38-33C7-4579-8966-758152CFE6D1}" type="sibTrans" cxnId="{3C943AEA-356C-4014-8DAC-8844B52C21E4}">
      <dgm:prSet/>
      <dgm:spPr/>
      <dgm:t>
        <a:bodyPr/>
        <a:lstStyle/>
        <a:p>
          <a:endParaRPr lang="en-US" sz="1800">
            <a:latin typeface="Tahoma" panose="020B0604030504040204" pitchFamily="34" charset="0"/>
            <a:ea typeface="Tahoma" panose="020B0604030504040204" pitchFamily="34" charset="0"/>
            <a:cs typeface="Tahoma" panose="020B0604030504040204" pitchFamily="34" charset="0"/>
          </a:endParaRPr>
        </a:p>
      </dgm:t>
    </dgm:pt>
    <dgm:pt modelId="{783C9068-9A29-4485-9079-8992F655085E}">
      <dgm:prSet custT="1"/>
      <dgm:spPr/>
      <dgm:t>
        <a:bodyPr/>
        <a:lstStyle/>
        <a:p>
          <a:r>
            <a:rPr lang="en-US" sz="1800" dirty="0">
              <a:latin typeface="Tahoma" panose="020B0604030504040204" pitchFamily="34" charset="0"/>
              <a:ea typeface="Tahoma" panose="020B0604030504040204" pitchFamily="34" charset="0"/>
              <a:cs typeface="Tahoma" panose="020B0604030504040204" pitchFamily="34" charset="0"/>
            </a:rPr>
            <a:t>Pilot interview with 4 instructors</a:t>
          </a:r>
        </a:p>
      </dgm:t>
    </dgm:pt>
    <dgm:pt modelId="{390E99BE-5828-4677-B39A-8137E56417CC}" type="parTrans" cxnId="{50F70E40-690A-4ACC-8CA8-4554CCB85C0B}">
      <dgm:prSet/>
      <dgm:spPr/>
      <dgm:t>
        <a:bodyPr/>
        <a:lstStyle/>
        <a:p>
          <a:endParaRPr lang="en-US" sz="1800"/>
        </a:p>
      </dgm:t>
    </dgm:pt>
    <dgm:pt modelId="{62E92B8F-3777-4B34-8F50-C95EE1168A8F}" type="sibTrans" cxnId="{50F70E40-690A-4ACC-8CA8-4554CCB85C0B}">
      <dgm:prSet custT="1"/>
      <dgm:spPr/>
      <dgm:t>
        <a:bodyPr/>
        <a:lstStyle/>
        <a:p>
          <a:endParaRPr lang="en-US" sz="1800"/>
        </a:p>
      </dgm:t>
    </dgm:pt>
    <dgm:pt modelId="{5398E1CD-2C9D-411E-A70B-B1295454F45F}" type="pres">
      <dgm:prSet presAssocID="{ED7FC181-FA24-4870-8279-AEDA1E752D90}" presName="Name0" presStyleCnt="0">
        <dgm:presLayoutVars>
          <dgm:dir/>
          <dgm:resizeHandles val="exact"/>
        </dgm:presLayoutVars>
      </dgm:prSet>
      <dgm:spPr/>
    </dgm:pt>
    <dgm:pt modelId="{246248CA-E01E-4AAE-B7EC-0BC37E67E06F}" type="pres">
      <dgm:prSet presAssocID="{783C9068-9A29-4485-9079-8992F655085E}" presName="node" presStyleLbl="node1" presStyleIdx="0" presStyleCnt="6">
        <dgm:presLayoutVars>
          <dgm:bulletEnabled val="1"/>
        </dgm:presLayoutVars>
      </dgm:prSet>
      <dgm:spPr/>
    </dgm:pt>
    <dgm:pt modelId="{F4AB3E48-E530-42C8-BD0D-5BF5A61A1B34}" type="pres">
      <dgm:prSet presAssocID="{62E92B8F-3777-4B34-8F50-C95EE1168A8F}" presName="sibTrans" presStyleLbl="sibTrans2D1" presStyleIdx="0" presStyleCnt="5"/>
      <dgm:spPr/>
    </dgm:pt>
    <dgm:pt modelId="{3D2D766F-B26B-4870-826B-72341AD206E9}" type="pres">
      <dgm:prSet presAssocID="{62E92B8F-3777-4B34-8F50-C95EE1168A8F}" presName="connectorText" presStyleLbl="sibTrans2D1" presStyleIdx="0" presStyleCnt="5"/>
      <dgm:spPr/>
    </dgm:pt>
    <dgm:pt modelId="{E2208BDB-2519-46DC-962E-DD82B7A4100D}" type="pres">
      <dgm:prSet presAssocID="{4BEC69C5-AF10-402C-BE0D-FAE97B2DDA08}" presName="node" presStyleLbl="node1" presStyleIdx="1" presStyleCnt="6" custScaleY="100289">
        <dgm:presLayoutVars>
          <dgm:bulletEnabled val="1"/>
        </dgm:presLayoutVars>
      </dgm:prSet>
      <dgm:spPr/>
    </dgm:pt>
    <dgm:pt modelId="{E21A6F49-B7EF-473C-A31A-5DEDB746B718}" type="pres">
      <dgm:prSet presAssocID="{E600F5DE-5501-4EDD-B1FD-DF650F807A66}" presName="sibTrans" presStyleLbl="sibTrans2D1" presStyleIdx="1" presStyleCnt="5"/>
      <dgm:spPr/>
    </dgm:pt>
    <dgm:pt modelId="{979B4346-AA40-4E1D-BB90-FB631ACA9749}" type="pres">
      <dgm:prSet presAssocID="{E600F5DE-5501-4EDD-B1FD-DF650F807A66}" presName="connectorText" presStyleLbl="sibTrans2D1" presStyleIdx="1" presStyleCnt="5"/>
      <dgm:spPr/>
    </dgm:pt>
    <dgm:pt modelId="{FAB113D9-CE53-4343-887C-529B1BB657E1}" type="pres">
      <dgm:prSet presAssocID="{3AFEED49-F956-492E-9B9F-F906FC959F6B}" presName="node" presStyleLbl="node1" presStyleIdx="2" presStyleCnt="6">
        <dgm:presLayoutVars>
          <dgm:bulletEnabled val="1"/>
        </dgm:presLayoutVars>
      </dgm:prSet>
      <dgm:spPr/>
    </dgm:pt>
    <dgm:pt modelId="{91E26134-A688-42F1-9738-3116469725D0}" type="pres">
      <dgm:prSet presAssocID="{AA7D8BCD-D157-4837-8F28-3C785C4577C7}" presName="sibTrans" presStyleLbl="sibTrans2D1" presStyleIdx="2" presStyleCnt="5"/>
      <dgm:spPr/>
    </dgm:pt>
    <dgm:pt modelId="{8ABF856B-C8F7-4291-A379-698D007A6F35}" type="pres">
      <dgm:prSet presAssocID="{AA7D8BCD-D157-4837-8F28-3C785C4577C7}" presName="connectorText" presStyleLbl="sibTrans2D1" presStyleIdx="2" presStyleCnt="5"/>
      <dgm:spPr/>
    </dgm:pt>
    <dgm:pt modelId="{98CC9F4D-CDFA-4429-829D-192578A8E83B}" type="pres">
      <dgm:prSet presAssocID="{49292421-84CF-444B-9A10-EFA9FB7E3218}" presName="node" presStyleLbl="node1" presStyleIdx="3" presStyleCnt="6" custScaleX="145489">
        <dgm:presLayoutVars>
          <dgm:bulletEnabled val="1"/>
        </dgm:presLayoutVars>
      </dgm:prSet>
      <dgm:spPr/>
    </dgm:pt>
    <dgm:pt modelId="{CB7BD743-155F-455E-98DD-7AFAA5B91811}" type="pres">
      <dgm:prSet presAssocID="{7DD965BE-4BFD-4CD5-86EB-5ABA471321D2}" presName="sibTrans" presStyleLbl="sibTrans2D1" presStyleIdx="3" presStyleCnt="5"/>
      <dgm:spPr/>
    </dgm:pt>
    <dgm:pt modelId="{ACEFCC7F-FEC2-4ABC-9472-1627F54A0A8C}" type="pres">
      <dgm:prSet presAssocID="{7DD965BE-4BFD-4CD5-86EB-5ABA471321D2}" presName="connectorText" presStyleLbl="sibTrans2D1" presStyleIdx="3" presStyleCnt="5"/>
      <dgm:spPr/>
    </dgm:pt>
    <dgm:pt modelId="{97A49E55-A22F-4049-9124-7E1525B61239}" type="pres">
      <dgm:prSet presAssocID="{6381E446-B16D-472F-AE7F-D0629A93B047}" presName="node" presStyleLbl="node1" presStyleIdx="4" presStyleCnt="6">
        <dgm:presLayoutVars>
          <dgm:bulletEnabled val="1"/>
        </dgm:presLayoutVars>
      </dgm:prSet>
      <dgm:spPr/>
    </dgm:pt>
    <dgm:pt modelId="{75A8704A-EAE1-4F4E-9EAB-4599D9FA9E78}" type="pres">
      <dgm:prSet presAssocID="{9BBD6BAD-5CD9-4EA7-B241-A64110C9C8C0}" presName="sibTrans" presStyleLbl="sibTrans2D1" presStyleIdx="4" presStyleCnt="5"/>
      <dgm:spPr/>
    </dgm:pt>
    <dgm:pt modelId="{74B19734-1815-41D0-B56B-8D82A13FAE73}" type="pres">
      <dgm:prSet presAssocID="{9BBD6BAD-5CD9-4EA7-B241-A64110C9C8C0}" presName="connectorText" presStyleLbl="sibTrans2D1" presStyleIdx="4" presStyleCnt="5"/>
      <dgm:spPr/>
    </dgm:pt>
    <dgm:pt modelId="{A9152AE6-FE06-46F5-A5CE-36466820A83C}" type="pres">
      <dgm:prSet presAssocID="{66D4AF8B-C332-47F4-9927-11395FAF8348}" presName="node" presStyleLbl="node1" presStyleIdx="5" presStyleCnt="6" custScaleX="118277">
        <dgm:presLayoutVars>
          <dgm:bulletEnabled val="1"/>
        </dgm:presLayoutVars>
      </dgm:prSet>
      <dgm:spPr/>
    </dgm:pt>
  </dgm:ptLst>
  <dgm:cxnLst>
    <dgm:cxn modelId="{DAF7FC26-96F5-4699-B0FF-21DF63EB205D}" type="presOf" srcId="{AA7D8BCD-D157-4837-8F28-3C785C4577C7}" destId="{91E26134-A688-42F1-9738-3116469725D0}" srcOrd="0" destOrd="0" presId="urn:microsoft.com/office/officeart/2005/8/layout/process1"/>
    <dgm:cxn modelId="{FEE67A29-DBE8-4926-BA5D-85026E2309D9}" srcId="{ED7FC181-FA24-4870-8279-AEDA1E752D90}" destId="{3AFEED49-F956-492E-9B9F-F906FC959F6B}" srcOrd="2" destOrd="0" parTransId="{BBBCE808-EE68-420D-992D-FDB629A126E5}" sibTransId="{AA7D8BCD-D157-4837-8F28-3C785C4577C7}"/>
    <dgm:cxn modelId="{5DA1FB36-3E1B-477D-A647-2B888BF98535}" type="presOf" srcId="{7DD965BE-4BFD-4CD5-86EB-5ABA471321D2}" destId="{ACEFCC7F-FEC2-4ABC-9472-1627F54A0A8C}" srcOrd="1" destOrd="0" presId="urn:microsoft.com/office/officeart/2005/8/layout/process1"/>
    <dgm:cxn modelId="{8FAD7B39-CFB6-4F12-9129-39E6E40D88F8}" type="presOf" srcId="{3AFEED49-F956-492E-9B9F-F906FC959F6B}" destId="{FAB113D9-CE53-4343-887C-529B1BB657E1}" srcOrd="0" destOrd="0" presId="urn:microsoft.com/office/officeart/2005/8/layout/process1"/>
    <dgm:cxn modelId="{50F70E40-690A-4ACC-8CA8-4554CCB85C0B}" srcId="{ED7FC181-FA24-4870-8279-AEDA1E752D90}" destId="{783C9068-9A29-4485-9079-8992F655085E}" srcOrd="0" destOrd="0" parTransId="{390E99BE-5828-4677-B39A-8137E56417CC}" sibTransId="{62E92B8F-3777-4B34-8F50-C95EE1168A8F}"/>
    <dgm:cxn modelId="{E60D3860-425A-4493-9E5A-98E57DCA0480}" type="presOf" srcId="{E600F5DE-5501-4EDD-B1FD-DF650F807A66}" destId="{E21A6F49-B7EF-473C-A31A-5DEDB746B718}" srcOrd="0" destOrd="0" presId="urn:microsoft.com/office/officeart/2005/8/layout/process1"/>
    <dgm:cxn modelId="{84981165-5FEE-4C9F-AE25-6FE1DEB81A5C}" srcId="{ED7FC181-FA24-4870-8279-AEDA1E752D90}" destId="{4BEC69C5-AF10-402C-BE0D-FAE97B2DDA08}" srcOrd="1" destOrd="0" parTransId="{594EEA92-8D6A-4B28-B169-7B7AC510D5AC}" sibTransId="{E600F5DE-5501-4EDD-B1FD-DF650F807A66}"/>
    <dgm:cxn modelId="{B227BD46-B9CD-4F17-869B-7AD0C8815623}" type="presOf" srcId="{E600F5DE-5501-4EDD-B1FD-DF650F807A66}" destId="{979B4346-AA40-4E1D-BB90-FB631ACA9749}" srcOrd="1" destOrd="0" presId="urn:microsoft.com/office/officeart/2005/8/layout/process1"/>
    <dgm:cxn modelId="{F4B04851-38B0-42BD-BC44-346C31D2710D}" type="presOf" srcId="{66D4AF8B-C332-47F4-9927-11395FAF8348}" destId="{A9152AE6-FE06-46F5-A5CE-36466820A83C}" srcOrd="0" destOrd="0" presId="urn:microsoft.com/office/officeart/2005/8/layout/process1"/>
    <dgm:cxn modelId="{454B8274-DC34-42E1-8194-C384FBE88A0B}" type="presOf" srcId="{62E92B8F-3777-4B34-8F50-C95EE1168A8F}" destId="{F4AB3E48-E530-42C8-BD0D-5BF5A61A1B34}" srcOrd="0" destOrd="0" presId="urn:microsoft.com/office/officeart/2005/8/layout/process1"/>
    <dgm:cxn modelId="{08BDBC83-7900-40C0-927A-7E870DC587FA}" srcId="{ED7FC181-FA24-4870-8279-AEDA1E752D90}" destId="{49292421-84CF-444B-9A10-EFA9FB7E3218}" srcOrd="3" destOrd="0" parTransId="{D8D556F2-ECC7-4546-822E-DDA2740866EE}" sibTransId="{7DD965BE-4BFD-4CD5-86EB-5ABA471321D2}"/>
    <dgm:cxn modelId="{9E42178F-5496-484D-B730-16FC52285887}" type="presOf" srcId="{ED7FC181-FA24-4870-8279-AEDA1E752D90}" destId="{5398E1CD-2C9D-411E-A70B-B1295454F45F}" srcOrd="0" destOrd="0" presId="urn:microsoft.com/office/officeart/2005/8/layout/process1"/>
    <dgm:cxn modelId="{736E5A99-1BCF-45F5-ADB5-369600665202}" type="presOf" srcId="{9BBD6BAD-5CD9-4EA7-B241-A64110C9C8C0}" destId="{75A8704A-EAE1-4F4E-9EAB-4599D9FA9E78}" srcOrd="0" destOrd="0" presId="urn:microsoft.com/office/officeart/2005/8/layout/process1"/>
    <dgm:cxn modelId="{2646BCA7-2629-4793-8EBC-2A7AB0280139}" type="presOf" srcId="{4BEC69C5-AF10-402C-BE0D-FAE97B2DDA08}" destId="{E2208BDB-2519-46DC-962E-DD82B7A4100D}" srcOrd="0" destOrd="0" presId="urn:microsoft.com/office/officeart/2005/8/layout/process1"/>
    <dgm:cxn modelId="{00E119AE-A21C-44BE-8EB3-9FDA62900EC9}" type="presOf" srcId="{AA7D8BCD-D157-4837-8F28-3C785C4577C7}" destId="{8ABF856B-C8F7-4291-A379-698D007A6F35}" srcOrd="1" destOrd="0" presId="urn:microsoft.com/office/officeart/2005/8/layout/process1"/>
    <dgm:cxn modelId="{D9F340B4-0821-4037-AFF7-483D3638E3A5}" type="presOf" srcId="{9BBD6BAD-5CD9-4EA7-B241-A64110C9C8C0}" destId="{74B19734-1815-41D0-B56B-8D82A13FAE73}" srcOrd="1" destOrd="0" presId="urn:microsoft.com/office/officeart/2005/8/layout/process1"/>
    <dgm:cxn modelId="{66746BC9-4C40-4FB3-A5CE-E0FA39FDE6C9}" type="presOf" srcId="{7DD965BE-4BFD-4CD5-86EB-5ABA471321D2}" destId="{CB7BD743-155F-455E-98DD-7AFAA5B91811}" srcOrd="0" destOrd="0" presId="urn:microsoft.com/office/officeart/2005/8/layout/process1"/>
    <dgm:cxn modelId="{EF60A6C9-5E78-4C2B-8DEF-74FFB886CFA5}" type="presOf" srcId="{62E92B8F-3777-4B34-8F50-C95EE1168A8F}" destId="{3D2D766F-B26B-4870-826B-72341AD206E9}" srcOrd="1" destOrd="0" presId="urn:microsoft.com/office/officeart/2005/8/layout/process1"/>
    <dgm:cxn modelId="{41A4ABCB-6023-4872-B2AA-8CA46D3B29AD}" type="presOf" srcId="{783C9068-9A29-4485-9079-8992F655085E}" destId="{246248CA-E01E-4AAE-B7EC-0BC37E67E06F}" srcOrd="0" destOrd="0" presId="urn:microsoft.com/office/officeart/2005/8/layout/process1"/>
    <dgm:cxn modelId="{3C943AEA-356C-4014-8DAC-8844B52C21E4}" srcId="{ED7FC181-FA24-4870-8279-AEDA1E752D90}" destId="{66D4AF8B-C332-47F4-9927-11395FAF8348}" srcOrd="5" destOrd="0" parTransId="{45FB3927-DB8C-4832-9884-E7640EBD0B6C}" sibTransId="{626B4D38-33C7-4579-8966-758152CFE6D1}"/>
    <dgm:cxn modelId="{1A397AF7-D09B-4644-8468-44EA39D9A51E}" type="presOf" srcId="{6381E446-B16D-472F-AE7F-D0629A93B047}" destId="{97A49E55-A22F-4049-9124-7E1525B61239}" srcOrd="0" destOrd="0" presId="urn:microsoft.com/office/officeart/2005/8/layout/process1"/>
    <dgm:cxn modelId="{91F78BFB-7ABF-4BB4-B5CB-C0B95A020952}" srcId="{ED7FC181-FA24-4870-8279-AEDA1E752D90}" destId="{6381E446-B16D-472F-AE7F-D0629A93B047}" srcOrd="4" destOrd="0" parTransId="{E97C1FCE-2B85-454E-973A-02639EB6BEC4}" sibTransId="{9BBD6BAD-5CD9-4EA7-B241-A64110C9C8C0}"/>
    <dgm:cxn modelId="{211C78FE-F03C-483F-B280-01343D7696BE}" type="presOf" srcId="{49292421-84CF-444B-9A10-EFA9FB7E3218}" destId="{98CC9F4D-CDFA-4429-829D-192578A8E83B}" srcOrd="0" destOrd="0" presId="urn:microsoft.com/office/officeart/2005/8/layout/process1"/>
    <dgm:cxn modelId="{4389D90E-D3EF-4007-B854-D51854C4D3D3}" type="presParOf" srcId="{5398E1CD-2C9D-411E-A70B-B1295454F45F}" destId="{246248CA-E01E-4AAE-B7EC-0BC37E67E06F}" srcOrd="0" destOrd="0" presId="urn:microsoft.com/office/officeart/2005/8/layout/process1"/>
    <dgm:cxn modelId="{3AB576F8-4D6B-4B11-8307-9069734C5A7F}" type="presParOf" srcId="{5398E1CD-2C9D-411E-A70B-B1295454F45F}" destId="{F4AB3E48-E530-42C8-BD0D-5BF5A61A1B34}" srcOrd="1" destOrd="0" presId="urn:microsoft.com/office/officeart/2005/8/layout/process1"/>
    <dgm:cxn modelId="{ECDFDF2C-7993-4301-A241-20EF2333138F}" type="presParOf" srcId="{F4AB3E48-E530-42C8-BD0D-5BF5A61A1B34}" destId="{3D2D766F-B26B-4870-826B-72341AD206E9}" srcOrd="0" destOrd="0" presId="urn:microsoft.com/office/officeart/2005/8/layout/process1"/>
    <dgm:cxn modelId="{F9920BD2-74D0-4B11-911B-401D0AC4BB85}" type="presParOf" srcId="{5398E1CD-2C9D-411E-A70B-B1295454F45F}" destId="{E2208BDB-2519-46DC-962E-DD82B7A4100D}" srcOrd="2" destOrd="0" presId="urn:microsoft.com/office/officeart/2005/8/layout/process1"/>
    <dgm:cxn modelId="{92177594-672A-404B-AE2E-3C189B13A597}" type="presParOf" srcId="{5398E1CD-2C9D-411E-A70B-B1295454F45F}" destId="{E21A6F49-B7EF-473C-A31A-5DEDB746B718}" srcOrd="3" destOrd="0" presId="urn:microsoft.com/office/officeart/2005/8/layout/process1"/>
    <dgm:cxn modelId="{3D48238E-D7F8-463E-BAE8-75BA4688AF71}" type="presParOf" srcId="{E21A6F49-B7EF-473C-A31A-5DEDB746B718}" destId="{979B4346-AA40-4E1D-BB90-FB631ACA9749}" srcOrd="0" destOrd="0" presId="urn:microsoft.com/office/officeart/2005/8/layout/process1"/>
    <dgm:cxn modelId="{A4F5177C-6577-4878-9629-574BD4D3A4CF}" type="presParOf" srcId="{5398E1CD-2C9D-411E-A70B-B1295454F45F}" destId="{FAB113D9-CE53-4343-887C-529B1BB657E1}" srcOrd="4" destOrd="0" presId="urn:microsoft.com/office/officeart/2005/8/layout/process1"/>
    <dgm:cxn modelId="{E1420FE8-D7DF-4550-AD5F-CB6FBFFB9817}" type="presParOf" srcId="{5398E1CD-2C9D-411E-A70B-B1295454F45F}" destId="{91E26134-A688-42F1-9738-3116469725D0}" srcOrd="5" destOrd="0" presId="urn:microsoft.com/office/officeart/2005/8/layout/process1"/>
    <dgm:cxn modelId="{96BBAC06-35F5-4538-BFB8-4A72634BFDC4}" type="presParOf" srcId="{91E26134-A688-42F1-9738-3116469725D0}" destId="{8ABF856B-C8F7-4291-A379-698D007A6F35}" srcOrd="0" destOrd="0" presId="urn:microsoft.com/office/officeart/2005/8/layout/process1"/>
    <dgm:cxn modelId="{CC436D58-55E9-408A-86F7-DCF79730F3C2}" type="presParOf" srcId="{5398E1CD-2C9D-411E-A70B-B1295454F45F}" destId="{98CC9F4D-CDFA-4429-829D-192578A8E83B}" srcOrd="6" destOrd="0" presId="urn:microsoft.com/office/officeart/2005/8/layout/process1"/>
    <dgm:cxn modelId="{23E47F88-CBCC-4A66-A47F-DAD766C6CE1C}" type="presParOf" srcId="{5398E1CD-2C9D-411E-A70B-B1295454F45F}" destId="{CB7BD743-155F-455E-98DD-7AFAA5B91811}" srcOrd="7" destOrd="0" presId="urn:microsoft.com/office/officeart/2005/8/layout/process1"/>
    <dgm:cxn modelId="{FDC590A3-6AF5-40E7-98C3-9AC9D74610CC}" type="presParOf" srcId="{CB7BD743-155F-455E-98DD-7AFAA5B91811}" destId="{ACEFCC7F-FEC2-4ABC-9472-1627F54A0A8C}" srcOrd="0" destOrd="0" presId="urn:microsoft.com/office/officeart/2005/8/layout/process1"/>
    <dgm:cxn modelId="{DCB1F0E7-8138-4E4A-B1B1-756B086D53DE}" type="presParOf" srcId="{5398E1CD-2C9D-411E-A70B-B1295454F45F}" destId="{97A49E55-A22F-4049-9124-7E1525B61239}" srcOrd="8" destOrd="0" presId="urn:microsoft.com/office/officeart/2005/8/layout/process1"/>
    <dgm:cxn modelId="{B9FAEE81-DC69-4758-B8B8-F1DCF920BAAD}" type="presParOf" srcId="{5398E1CD-2C9D-411E-A70B-B1295454F45F}" destId="{75A8704A-EAE1-4F4E-9EAB-4599D9FA9E78}" srcOrd="9" destOrd="0" presId="urn:microsoft.com/office/officeart/2005/8/layout/process1"/>
    <dgm:cxn modelId="{46FDBCEB-BB21-492E-B185-1823B595FA68}" type="presParOf" srcId="{75A8704A-EAE1-4F4E-9EAB-4599D9FA9E78}" destId="{74B19734-1815-41D0-B56B-8D82A13FAE73}" srcOrd="0" destOrd="0" presId="urn:microsoft.com/office/officeart/2005/8/layout/process1"/>
    <dgm:cxn modelId="{2E221FD5-2643-41A2-B462-5F6414ACF3D7}" type="presParOf" srcId="{5398E1CD-2C9D-411E-A70B-B1295454F45F}" destId="{A9152AE6-FE06-46F5-A5CE-36466820A83C}" srcOrd="10" destOrd="0" presId="urn:microsoft.com/office/officeart/2005/8/layout/process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6248CA-E01E-4AAE-B7EC-0BC37E67E06F}">
      <dsp:nvSpPr>
        <dsp:cNvPr id="0" name=""/>
        <dsp:cNvSpPr/>
      </dsp:nvSpPr>
      <dsp:spPr>
        <a:xfrm>
          <a:off x="7969" y="1136274"/>
          <a:ext cx="1313286" cy="1231206"/>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ahoma" panose="020B0604030504040204" pitchFamily="34" charset="0"/>
              <a:ea typeface="Tahoma" panose="020B0604030504040204" pitchFamily="34" charset="0"/>
              <a:cs typeface="Tahoma" panose="020B0604030504040204" pitchFamily="34" charset="0"/>
            </a:rPr>
            <a:t>Pilot interview with 4 instructors</a:t>
          </a:r>
        </a:p>
      </dsp:txBody>
      <dsp:txXfrm>
        <a:off x="44030" y="1172335"/>
        <a:ext cx="1241164" cy="1159084"/>
      </dsp:txXfrm>
    </dsp:sp>
    <dsp:sp modelId="{F4AB3E48-E530-42C8-BD0D-5BF5A61A1B34}">
      <dsp:nvSpPr>
        <dsp:cNvPr id="0" name=""/>
        <dsp:cNvSpPr/>
      </dsp:nvSpPr>
      <dsp:spPr>
        <a:xfrm>
          <a:off x="1452585" y="1589029"/>
          <a:ext cx="278416" cy="325695"/>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p>
      </dsp:txBody>
      <dsp:txXfrm>
        <a:off x="1452585" y="1654168"/>
        <a:ext cx="194891" cy="195417"/>
      </dsp:txXfrm>
    </dsp:sp>
    <dsp:sp modelId="{E2208BDB-2519-46DC-962E-DD82B7A4100D}">
      <dsp:nvSpPr>
        <dsp:cNvPr id="0" name=""/>
        <dsp:cNvSpPr/>
      </dsp:nvSpPr>
      <dsp:spPr>
        <a:xfrm>
          <a:off x="1846570" y="1134495"/>
          <a:ext cx="1313286" cy="1234764"/>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ahoma" panose="020B0604030504040204" pitchFamily="34" charset="0"/>
              <a:ea typeface="Tahoma" panose="020B0604030504040204" pitchFamily="34" charset="0"/>
              <a:cs typeface="Tahoma" panose="020B0604030504040204" pitchFamily="34" charset="0"/>
            </a:rPr>
            <a:t>Pilot survey with 48 instructors</a:t>
          </a:r>
        </a:p>
      </dsp:txBody>
      <dsp:txXfrm>
        <a:off x="1882735" y="1170660"/>
        <a:ext cx="1240956" cy="1162434"/>
      </dsp:txXfrm>
    </dsp:sp>
    <dsp:sp modelId="{E21A6F49-B7EF-473C-A31A-5DEDB746B718}">
      <dsp:nvSpPr>
        <dsp:cNvPr id="0" name=""/>
        <dsp:cNvSpPr/>
      </dsp:nvSpPr>
      <dsp:spPr>
        <a:xfrm>
          <a:off x="3291186" y="1589029"/>
          <a:ext cx="278416" cy="325695"/>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latin typeface="Tahoma" panose="020B0604030504040204" pitchFamily="34" charset="0"/>
            <a:ea typeface="Tahoma" panose="020B0604030504040204" pitchFamily="34" charset="0"/>
            <a:cs typeface="Tahoma" panose="020B0604030504040204" pitchFamily="34" charset="0"/>
          </a:endParaRPr>
        </a:p>
      </dsp:txBody>
      <dsp:txXfrm>
        <a:off x="3291186" y="1654168"/>
        <a:ext cx="194891" cy="195417"/>
      </dsp:txXfrm>
    </dsp:sp>
    <dsp:sp modelId="{FAB113D9-CE53-4343-887C-529B1BB657E1}">
      <dsp:nvSpPr>
        <dsp:cNvPr id="0" name=""/>
        <dsp:cNvSpPr/>
      </dsp:nvSpPr>
      <dsp:spPr>
        <a:xfrm>
          <a:off x="3685172" y="1136274"/>
          <a:ext cx="1313286" cy="1231206"/>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ahoma" panose="020B0604030504040204" pitchFamily="34" charset="0"/>
              <a:ea typeface="Tahoma" panose="020B0604030504040204" pitchFamily="34" charset="0"/>
              <a:cs typeface="Tahoma" panose="020B0604030504040204" pitchFamily="34" charset="0"/>
            </a:rPr>
            <a:t>Survey</a:t>
          </a:r>
        </a:p>
        <a:p>
          <a:pPr marL="0" lvl="0" indent="0" algn="ctr" defTabSz="800100">
            <a:lnSpc>
              <a:spcPct val="90000"/>
            </a:lnSpc>
            <a:spcBef>
              <a:spcPct val="0"/>
            </a:spcBef>
            <a:spcAft>
              <a:spcPct val="35000"/>
            </a:spcAft>
            <a:buNone/>
          </a:pPr>
          <a:r>
            <a:rPr lang="en-US" sz="1800" kern="1200" dirty="0">
              <a:latin typeface="Tahoma" panose="020B0604030504040204" pitchFamily="34" charset="0"/>
              <a:ea typeface="Tahoma" panose="020B0604030504040204" pitchFamily="34" charset="0"/>
              <a:cs typeface="Tahoma" panose="020B0604030504040204" pitchFamily="34" charset="0"/>
            </a:rPr>
            <a:t>198 instructors</a:t>
          </a:r>
        </a:p>
      </dsp:txBody>
      <dsp:txXfrm>
        <a:off x="3721233" y="1172335"/>
        <a:ext cx="1241164" cy="1159084"/>
      </dsp:txXfrm>
    </dsp:sp>
    <dsp:sp modelId="{91E26134-A688-42F1-9738-3116469725D0}">
      <dsp:nvSpPr>
        <dsp:cNvPr id="0" name=""/>
        <dsp:cNvSpPr/>
      </dsp:nvSpPr>
      <dsp:spPr>
        <a:xfrm>
          <a:off x="5129787" y="1589029"/>
          <a:ext cx="278416" cy="325695"/>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latin typeface="Tahoma" panose="020B0604030504040204" pitchFamily="34" charset="0"/>
            <a:ea typeface="Tahoma" panose="020B0604030504040204" pitchFamily="34" charset="0"/>
            <a:cs typeface="Tahoma" panose="020B0604030504040204" pitchFamily="34" charset="0"/>
          </a:endParaRPr>
        </a:p>
      </dsp:txBody>
      <dsp:txXfrm>
        <a:off x="5129787" y="1654168"/>
        <a:ext cx="194891" cy="195417"/>
      </dsp:txXfrm>
    </dsp:sp>
    <dsp:sp modelId="{98CC9F4D-CDFA-4429-829D-192578A8E83B}">
      <dsp:nvSpPr>
        <dsp:cNvPr id="0" name=""/>
        <dsp:cNvSpPr/>
      </dsp:nvSpPr>
      <dsp:spPr>
        <a:xfrm>
          <a:off x="5523773" y="1136274"/>
          <a:ext cx="1910687" cy="1231206"/>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ahoma" panose="020B0604030504040204" pitchFamily="34" charset="0"/>
              <a:ea typeface="Tahoma" panose="020B0604030504040204" pitchFamily="34" charset="0"/>
              <a:cs typeface="Tahoma" panose="020B0604030504040204" pitchFamily="34" charset="0"/>
            </a:rPr>
            <a:t>Review 22 MOOCs of interviewees</a:t>
          </a:r>
        </a:p>
      </dsp:txBody>
      <dsp:txXfrm>
        <a:off x="5559834" y="1172335"/>
        <a:ext cx="1838565" cy="1159084"/>
      </dsp:txXfrm>
    </dsp:sp>
    <dsp:sp modelId="{CB7BD743-155F-455E-98DD-7AFAA5B91811}">
      <dsp:nvSpPr>
        <dsp:cNvPr id="0" name=""/>
        <dsp:cNvSpPr/>
      </dsp:nvSpPr>
      <dsp:spPr>
        <a:xfrm>
          <a:off x="7565789" y="1589029"/>
          <a:ext cx="278416" cy="325695"/>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latin typeface="Tahoma" panose="020B0604030504040204" pitchFamily="34" charset="0"/>
            <a:ea typeface="Tahoma" panose="020B0604030504040204" pitchFamily="34" charset="0"/>
            <a:cs typeface="Tahoma" panose="020B0604030504040204" pitchFamily="34" charset="0"/>
          </a:endParaRPr>
        </a:p>
      </dsp:txBody>
      <dsp:txXfrm>
        <a:off x="7565789" y="1654168"/>
        <a:ext cx="194891" cy="195417"/>
      </dsp:txXfrm>
    </dsp:sp>
    <dsp:sp modelId="{97A49E55-A22F-4049-9124-7E1525B61239}">
      <dsp:nvSpPr>
        <dsp:cNvPr id="0" name=""/>
        <dsp:cNvSpPr/>
      </dsp:nvSpPr>
      <dsp:spPr>
        <a:xfrm>
          <a:off x="7959775" y="1136274"/>
          <a:ext cx="1313286" cy="1231206"/>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ahoma" panose="020B0604030504040204" pitchFamily="34" charset="0"/>
              <a:ea typeface="Tahoma" panose="020B0604030504040204" pitchFamily="34" charset="0"/>
              <a:cs typeface="Tahoma" panose="020B0604030504040204" pitchFamily="34" charset="0"/>
            </a:rPr>
            <a:t>Interview  22 instructors </a:t>
          </a:r>
        </a:p>
      </dsp:txBody>
      <dsp:txXfrm>
        <a:off x="7995836" y="1172335"/>
        <a:ext cx="1241164" cy="1159084"/>
      </dsp:txXfrm>
    </dsp:sp>
    <dsp:sp modelId="{75A8704A-EAE1-4F4E-9EAB-4599D9FA9E78}">
      <dsp:nvSpPr>
        <dsp:cNvPr id="0" name=""/>
        <dsp:cNvSpPr/>
      </dsp:nvSpPr>
      <dsp:spPr>
        <a:xfrm>
          <a:off x="9404390" y="1589029"/>
          <a:ext cx="278416" cy="325695"/>
        </a:xfrm>
        <a:prstGeom prst="rightArrow">
          <a:avLst>
            <a:gd name="adj1" fmla="val 60000"/>
            <a:gd name="adj2" fmla="val 50000"/>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endParaRPr lang="en-US" sz="1800" kern="1200">
            <a:latin typeface="Tahoma" panose="020B0604030504040204" pitchFamily="34" charset="0"/>
            <a:ea typeface="Tahoma" panose="020B0604030504040204" pitchFamily="34" charset="0"/>
            <a:cs typeface="Tahoma" panose="020B0604030504040204" pitchFamily="34" charset="0"/>
          </a:endParaRPr>
        </a:p>
      </dsp:txBody>
      <dsp:txXfrm>
        <a:off x="9404390" y="1654168"/>
        <a:ext cx="194891" cy="195417"/>
      </dsp:txXfrm>
    </dsp:sp>
    <dsp:sp modelId="{A9152AE6-FE06-46F5-A5CE-36466820A83C}">
      <dsp:nvSpPr>
        <dsp:cNvPr id="0" name=""/>
        <dsp:cNvSpPr/>
      </dsp:nvSpPr>
      <dsp:spPr>
        <a:xfrm>
          <a:off x="9798376" y="1136274"/>
          <a:ext cx="1553315" cy="1231206"/>
        </a:xfrm>
        <a:prstGeom prst="roundRect">
          <a:avLst>
            <a:gd name="adj" fmla="val 10000"/>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latin typeface="Tahoma" panose="020B0604030504040204" pitchFamily="34" charset="0"/>
              <a:ea typeface="Tahoma" panose="020B0604030504040204" pitchFamily="34" charset="0"/>
              <a:cs typeface="Tahoma" panose="020B0604030504040204" pitchFamily="34" charset="0"/>
            </a:rPr>
            <a:t>Review 22 MOOCs of interviewees</a:t>
          </a:r>
        </a:p>
      </dsp:txBody>
      <dsp:txXfrm>
        <a:off x="9834437" y="1172335"/>
        <a:ext cx="1481193" cy="1159084"/>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1057504D-2AA6-4E59-B444-EFDD20AD7ABE}" type="datetimeFigureOut">
              <a:rPr lang="en-US" smtClean="0"/>
              <a:t>9/7/2019</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E3B63646-9F42-40B4-BE21-19B74B7F4C4C}" type="slidenum">
              <a:rPr lang="en-US" smtClean="0"/>
              <a:t>‹#›</a:t>
            </a:fld>
            <a:endParaRPr lang="en-US"/>
          </a:p>
        </p:txBody>
      </p:sp>
    </p:spTree>
    <p:extLst>
      <p:ext uri="{BB962C8B-B14F-4D97-AF65-F5344CB8AC3E}">
        <p14:creationId xmlns:p14="http://schemas.microsoft.com/office/powerpoint/2010/main" val="4022434257"/>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36B4C5C0-72B6-436C-AD58-C3C11231B49B}" type="datetimeFigureOut">
              <a:rPr lang="en-US" smtClean="0"/>
              <a:t>9/7/2019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2F7B76BB-CCFA-43FC-B0EE-8F34649DA905}" type="slidenum">
              <a:rPr lang="en-US" smtClean="0"/>
              <a:t>‹#›</a:t>
            </a:fld>
            <a:endParaRPr lang="en-US"/>
          </a:p>
        </p:txBody>
      </p:sp>
    </p:spTree>
    <p:extLst>
      <p:ext uri="{BB962C8B-B14F-4D97-AF65-F5344CB8AC3E}">
        <p14:creationId xmlns:p14="http://schemas.microsoft.com/office/powerpoint/2010/main" val="3649840055"/>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323872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0022415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4196153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1957204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defRPr/>
            </a:pPr>
            <a:endParaRPr lang="en-US" dirty="0"/>
          </a:p>
        </p:txBody>
      </p:sp>
    </p:spTree>
    <p:extLst>
      <p:ext uri="{BB962C8B-B14F-4D97-AF65-F5344CB8AC3E}">
        <p14:creationId xmlns:p14="http://schemas.microsoft.com/office/powerpoint/2010/main" val="135568537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50785763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103465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2636262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818444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3340675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27083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4647094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684501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280896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9963329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6266107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9152861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r>
              <a:rPr lang="en-US" dirty="0"/>
              <a:t>Can we include this table or not? It is not in our paper.</a:t>
            </a:r>
          </a:p>
        </p:txBody>
      </p:sp>
    </p:spTree>
    <p:extLst>
      <p:ext uri="{BB962C8B-B14F-4D97-AF65-F5344CB8AC3E}">
        <p14:creationId xmlns:p14="http://schemas.microsoft.com/office/powerpoint/2010/main" val="6555800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140923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92817428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587387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687076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4127099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1810428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788973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163321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17301460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967212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013955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57728372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2187388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628334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1911047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135767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526428062"/>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defRPr/>
            </a:pP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81834908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defRPr/>
            </a:pP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3760156221"/>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defTabSz="931774">
              <a:defRPr/>
            </a:pPr>
            <a:endParaRPr lang="en-US"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415172160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1">
              <a:buFont typeface="Arial" panose="020B0604020202020204" pitchFamily="34" charset="0"/>
              <a:buChar char="•"/>
            </a:pPr>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954801584"/>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pPr lvl="1"/>
            <a:endParaRPr lang="en-US" sz="2000" dirty="0">
              <a:latin typeface="Tahoma" panose="020B0604030504040204" pitchFamily="34" charset="0"/>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1370710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091958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4138096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774487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776400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17550" y="1162050"/>
            <a:ext cx="5575300" cy="31369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2193368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70539" y="3688697"/>
            <a:ext cx="10590128" cy="1485992"/>
          </a:xfrm>
        </p:spPr>
        <p:txBody>
          <a:bodyPr anchor="ctr">
            <a:normAutofit/>
          </a:bodyPr>
          <a:lstStyle>
            <a:lvl1pPr>
              <a:lnSpc>
                <a:spcPct val="90000"/>
              </a:lnSpc>
              <a:defRPr sz="4400" b="1" i="0" spc="0" baseline="0">
                <a:solidFill>
                  <a:schemeClr val="tx1"/>
                </a:solidFill>
                <a:latin typeface="Berlin Sans FB Demi" panose="020E0802020502020306" pitchFamily="34" charset="0"/>
                <a:cs typeface="Arial"/>
              </a:defRPr>
            </a:lvl1pPr>
          </a:lstStyle>
          <a:p>
            <a:r>
              <a:rPr lang="en-US" dirty="0"/>
              <a:t>Unnecessarily extra long title of presentation</a:t>
            </a:r>
          </a:p>
        </p:txBody>
      </p:sp>
      <p:grpSp>
        <p:nvGrpSpPr>
          <p:cNvPr id="4" name="Group 3"/>
          <p:cNvGrpSpPr/>
          <p:nvPr userDrawn="1"/>
        </p:nvGrpSpPr>
        <p:grpSpPr>
          <a:xfrm>
            <a:off x="320291" y="0"/>
            <a:ext cx="950609" cy="2766507"/>
            <a:chOff x="633305" y="-72571"/>
            <a:chExt cx="950609" cy="2766507"/>
          </a:xfrm>
        </p:grpSpPr>
        <p:sp>
          <p:nvSpPr>
            <p:cNvPr id="5" name="Rectangle 4"/>
            <p:cNvSpPr/>
            <p:nvPr/>
          </p:nvSpPr>
          <p:spPr>
            <a:xfrm>
              <a:off x="633305" y="-72571"/>
              <a:ext cx="950609" cy="2766507"/>
            </a:xfrm>
            <a:prstGeom prst="rect">
              <a:avLst/>
            </a:prstGeom>
            <a:solidFill>
              <a:srgbClr val="99000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7" name="Picture 6" descr="trident.eps"/>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88009" y="1730375"/>
              <a:ext cx="634481" cy="800730"/>
            </a:xfrm>
            <a:prstGeom prst="rect">
              <a:avLst/>
            </a:prstGeom>
          </p:spPr>
        </p:pic>
      </p:grpSp>
    </p:spTree>
    <p:extLst>
      <p:ext uri="{BB962C8B-B14F-4D97-AF65-F5344CB8AC3E}">
        <p14:creationId xmlns:p14="http://schemas.microsoft.com/office/powerpoint/2010/main" val="4266292279"/>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F8FE1C3B-C749-4400-8E72-6A652E6D6C22}" type="datetimeFigureOut">
              <a:rPr lang="en-US" smtClean="0">
                <a:solidFill>
                  <a:prstClr val="black">
                    <a:tint val="75000"/>
                  </a:prstClr>
                </a:solidFill>
              </a:rPr>
              <a:pPr/>
              <a:t>9/9/2019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BF543F-047C-4303-8525-A63551C100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34872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FE1C3B-C749-4400-8E72-6A652E6D6C22}" type="datetimeFigureOut">
              <a:rPr lang="en-US" smtClean="0">
                <a:solidFill>
                  <a:prstClr val="black">
                    <a:tint val="75000"/>
                  </a:prstClr>
                </a:solidFill>
              </a:rPr>
              <a:pPr/>
              <a:t>9/9/2019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BF543F-047C-4303-8525-A63551C100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1742117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8FE1C3B-C749-4400-8E72-6A652E6D6C22}" type="datetimeFigureOut">
              <a:rPr lang="en-US" smtClean="0">
                <a:solidFill>
                  <a:prstClr val="black">
                    <a:tint val="75000"/>
                  </a:prstClr>
                </a:solidFill>
              </a:rPr>
              <a:pPr/>
              <a:t>9/9/2019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BF543F-047C-4303-8525-A63551C100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4260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8FE1C3B-C749-4400-8E72-6A652E6D6C22}" type="datetimeFigureOut">
              <a:rPr lang="en-US" smtClean="0">
                <a:solidFill>
                  <a:prstClr val="black">
                    <a:tint val="75000"/>
                  </a:prstClr>
                </a:solidFill>
              </a:rPr>
              <a:pPr/>
              <a:t>9/9/2019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BF543F-047C-4303-8525-A63551C100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64010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8FE1C3B-C749-4400-8E72-6A652E6D6C22}" type="datetimeFigureOut">
              <a:rPr lang="en-US" smtClean="0">
                <a:solidFill>
                  <a:prstClr val="black">
                    <a:tint val="75000"/>
                  </a:prstClr>
                </a:solidFill>
              </a:rPr>
              <a:pPr/>
              <a:t>9/9/2019</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80BF543F-047C-4303-8525-A63551C100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040825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8FE1C3B-C749-4400-8E72-6A652E6D6C22}" type="datetimeFigureOut">
              <a:rPr lang="en-US" smtClean="0">
                <a:solidFill>
                  <a:prstClr val="black">
                    <a:tint val="75000"/>
                  </a:prstClr>
                </a:solidFill>
              </a:rPr>
              <a:pPr/>
              <a:t>9/9/2019</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80BF543F-047C-4303-8525-A63551C100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840234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8FE1C3B-C749-4400-8E72-6A652E6D6C22}" type="datetimeFigureOut">
              <a:rPr lang="en-US" smtClean="0">
                <a:solidFill>
                  <a:prstClr val="black">
                    <a:tint val="75000"/>
                  </a:prstClr>
                </a:solidFill>
              </a:rPr>
              <a:pPr/>
              <a:t>9/9/2019</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80BF543F-047C-4303-8525-A63551C100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121581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FE1C3B-C749-4400-8E72-6A652E6D6C22}" type="datetimeFigureOut">
              <a:rPr lang="en-US" smtClean="0">
                <a:solidFill>
                  <a:prstClr val="black">
                    <a:tint val="75000"/>
                  </a:prstClr>
                </a:solidFill>
              </a:rPr>
              <a:pPr/>
              <a:t>9/9/2019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BF543F-047C-4303-8525-A63551C100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0905114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8FE1C3B-C749-4400-8E72-6A652E6D6C22}" type="datetimeFigureOut">
              <a:rPr lang="en-US" smtClean="0">
                <a:solidFill>
                  <a:prstClr val="black">
                    <a:tint val="75000"/>
                  </a:prstClr>
                </a:solidFill>
              </a:rPr>
              <a:pPr/>
              <a:t>9/9/2019</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80BF543F-047C-4303-8525-A63551C100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9038941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FE1C3B-C749-4400-8E72-6A652E6D6C22}" type="datetimeFigureOut">
              <a:rPr lang="en-US" smtClean="0">
                <a:solidFill>
                  <a:prstClr val="black">
                    <a:tint val="75000"/>
                  </a:prstClr>
                </a:solidFill>
              </a:rPr>
              <a:pPr/>
              <a:t>9/9/2019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BF543F-047C-4303-8525-A63551C100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373743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Header">
    <p:bg>
      <p:bgPr>
        <a:solidFill>
          <a:srgbClr val="690304"/>
        </a:solidFill>
        <a:effectLst/>
      </p:bgPr>
    </p:bg>
    <p:spTree>
      <p:nvGrpSpPr>
        <p:cNvPr id="1" name=""/>
        <p:cNvGrpSpPr/>
        <p:nvPr/>
      </p:nvGrpSpPr>
      <p:grpSpPr>
        <a:xfrm>
          <a:off x="0" y="0"/>
          <a:ext cx="0" cy="0"/>
          <a:chOff x="0" y="0"/>
          <a:chExt cx="0" cy="0"/>
        </a:xfrm>
      </p:grpSpPr>
      <p:sp>
        <p:nvSpPr>
          <p:cNvPr id="2" name="TextBox 1"/>
          <p:cNvSpPr txBox="1"/>
          <p:nvPr/>
        </p:nvSpPr>
        <p:spPr>
          <a:xfrm>
            <a:off x="1838252" y="3187345"/>
            <a:ext cx="184731" cy="369332"/>
          </a:xfrm>
          <a:prstGeom prst="rect">
            <a:avLst/>
          </a:prstGeom>
          <a:noFill/>
        </p:spPr>
        <p:txBody>
          <a:bodyPr wrap="none" rtlCol="0">
            <a:spAutoFit/>
          </a:bodyPr>
          <a:lstStyle/>
          <a:p>
            <a:endParaRPr lang="en-US" sz="1800" dirty="0"/>
          </a:p>
        </p:txBody>
      </p:sp>
      <p:sp>
        <p:nvSpPr>
          <p:cNvPr id="10" name="TextBox 9"/>
          <p:cNvSpPr txBox="1"/>
          <p:nvPr/>
        </p:nvSpPr>
        <p:spPr>
          <a:xfrm>
            <a:off x="1838252" y="3187345"/>
            <a:ext cx="184731" cy="369332"/>
          </a:xfrm>
          <a:prstGeom prst="rect">
            <a:avLst/>
          </a:prstGeom>
          <a:noFill/>
        </p:spPr>
        <p:txBody>
          <a:bodyPr wrap="none" rtlCol="0">
            <a:spAutoFit/>
          </a:bodyPr>
          <a:lstStyle/>
          <a:p>
            <a:endParaRPr lang="en-US" sz="1800" dirty="0"/>
          </a:p>
        </p:txBody>
      </p:sp>
      <p:sp>
        <p:nvSpPr>
          <p:cNvPr id="11" name="TextBox 10"/>
          <p:cNvSpPr txBox="1"/>
          <p:nvPr/>
        </p:nvSpPr>
        <p:spPr>
          <a:xfrm>
            <a:off x="1838252" y="3187345"/>
            <a:ext cx="184731" cy="369332"/>
          </a:xfrm>
          <a:prstGeom prst="rect">
            <a:avLst/>
          </a:prstGeom>
          <a:noFill/>
        </p:spPr>
        <p:txBody>
          <a:bodyPr wrap="none" rtlCol="0">
            <a:spAutoFit/>
          </a:bodyPr>
          <a:lstStyle/>
          <a:p>
            <a:endParaRPr lang="en-US" sz="1800" dirty="0"/>
          </a:p>
        </p:txBody>
      </p:sp>
      <p:sp>
        <p:nvSpPr>
          <p:cNvPr id="14" name="Title 13"/>
          <p:cNvSpPr>
            <a:spLocks noGrp="1"/>
          </p:cNvSpPr>
          <p:nvPr>
            <p:ph type="title" hasCustomPrompt="1"/>
          </p:nvPr>
        </p:nvSpPr>
        <p:spPr>
          <a:xfrm>
            <a:off x="675592" y="3416048"/>
            <a:ext cx="9069976" cy="494412"/>
          </a:xfrm>
        </p:spPr>
        <p:txBody>
          <a:bodyPr anchor="ctr">
            <a:noAutofit/>
          </a:bodyPr>
          <a:lstStyle>
            <a:lvl1pPr>
              <a:defRPr sz="4400" b="1" i="0" spc="0" baseline="0">
                <a:solidFill>
                  <a:srgbClr val="FFFFFF"/>
                </a:solidFill>
                <a:latin typeface="Georgia Pro Cond" panose="02040506050405020303" pitchFamily="18" charset="0"/>
                <a:cs typeface="Arial"/>
              </a:defRPr>
            </a:lvl1pPr>
          </a:lstStyle>
          <a:p>
            <a:r>
              <a:rPr lang="en-US" dirty="0"/>
              <a:t>Section Heading</a:t>
            </a:r>
          </a:p>
        </p:txBody>
      </p:sp>
      <p:sp>
        <p:nvSpPr>
          <p:cNvPr id="20" name="Text Placeholder 19"/>
          <p:cNvSpPr>
            <a:spLocks noGrp="1"/>
          </p:cNvSpPr>
          <p:nvPr>
            <p:ph type="body" sz="quarter" idx="10" hasCustomPrompt="1"/>
          </p:nvPr>
        </p:nvSpPr>
        <p:spPr>
          <a:xfrm>
            <a:off x="701508" y="2945805"/>
            <a:ext cx="4933949" cy="336549"/>
          </a:xfrm>
        </p:spPr>
        <p:txBody>
          <a:bodyPr anchor="ctr">
            <a:noAutofit/>
          </a:bodyPr>
          <a:lstStyle>
            <a:lvl1pPr marL="0" indent="0">
              <a:buNone/>
              <a:defRPr sz="1600" b="1" i="0" spc="50" baseline="0">
                <a:solidFill>
                  <a:srgbClr val="A6A6A6"/>
                </a:solidFill>
                <a:latin typeface="Arial"/>
                <a:cs typeface="Arial"/>
              </a:defRPr>
            </a:lvl1pPr>
          </a:lstStyle>
          <a:p>
            <a:pPr lvl="0"/>
            <a:r>
              <a:rPr lang="en-US" dirty="0"/>
              <a:t>SECTION NUMBER OR SUBTITLE</a:t>
            </a:r>
          </a:p>
        </p:txBody>
      </p:sp>
      <p:sp>
        <p:nvSpPr>
          <p:cNvPr id="7" name="Rectangle 6"/>
          <p:cNvSpPr/>
          <p:nvPr userDrawn="1"/>
        </p:nvSpPr>
        <p:spPr>
          <a:xfrm>
            <a:off x="603794" y="572591"/>
            <a:ext cx="11112137" cy="45719"/>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8" name="Rectangle 7"/>
          <p:cNvSpPr/>
          <p:nvPr userDrawn="1"/>
        </p:nvSpPr>
        <p:spPr>
          <a:xfrm>
            <a:off x="592183" y="6354415"/>
            <a:ext cx="11123749" cy="52252"/>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539666262"/>
      </p:ext>
    </p:extLst>
  </p:cSld>
  <p:clrMapOvr>
    <a:overrideClrMapping bg1="dk1" tx1="lt1" bg2="dk2" tx2="lt2" accent1="accent1" accent2="accent2" accent3="accent3" accent4="accent4" accent5="accent5" accent6="accent6" hlink="hlink" folHlink="folHlink"/>
  </p:clrMapOvr>
  <p:transition spd="slow">
    <p:push di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8FE1C3B-C749-4400-8E72-6A652E6D6C22}" type="datetimeFigureOut">
              <a:rPr lang="en-US" smtClean="0">
                <a:solidFill>
                  <a:prstClr val="black">
                    <a:tint val="75000"/>
                  </a:prstClr>
                </a:solidFill>
              </a:rPr>
              <a:pPr/>
              <a:t>9/9/2019</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80BF543F-047C-4303-8525-A63551C100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32134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only: white">
    <p:spTree>
      <p:nvGrpSpPr>
        <p:cNvPr id="1" name=""/>
        <p:cNvGrpSpPr/>
        <p:nvPr/>
      </p:nvGrpSpPr>
      <p:grpSpPr>
        <a:xfrm>
          <a:off x="0" y="0"/>
          <a:ext cx="0" cy="0"/>
          <a:chOff x="0" y="0"/>
          <a:chExt cx="0" cy="0"/>
        </a:xfrm>
      </p:grpSpPr>
      <p:sp>
        <p:nvSpPr>
          <p:cNvPr id="8" name="Rectangle 7"/>
          <p:cNvSpPr/>
          <p:nvPr userDrawn="1"/>
        </p:nvSpPr>
        <p:spPr>
          <a:xfrm>
            <a:off x="1" y="6367561"/>
            <a:ext cx="12192000" cy="496958"/>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4" name="TextBox 3"/>
          <p:cNvSpPr txBox="1"/>
          <p:nvPr/>
        </p:nvSpPr>
        <p:spPr>
          <a:xfrm>
            <a:off x="4741334" y="4721412"/>
            <a:ext cx="184731" cy="369332"/>
          </a:xfrm>
          <a:prstGeom prst="rect">
            <a:avLst/>
          </a:prstGeom>
          <a:noFill/>
        </p:spPr>
        <p:txBody>
          <a:bodyPr wrap="none" rtlCol="0">
            <a:spAutoFit/>
          </a:bodyPr>
          <a:lstStyle/>
          <a:p>
            <a:endParaRPr lang="en-US" sz="1800" dirty="0"/>
          </a:p>
        </p:txBody>
      </p:sp>
      <p:sp>
        <p:nvSpPr>
          <p:cNvPr id="9" name="Rectangle 8"/>
          <p:cNvSpPr/>
          <p:nvPr userDrawn="1"/>
        </p:nvSpPr>
        <p:spPr>
          <a:xfrm>
            <a:off x="10369561" y="6178396"/>
            <a:ext cx="587989" cy="603728"/>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Rectangle: Single Corner Snipped 3">
            <a:extLst>
              <a:ext uri="{FF2B5EF4-FFF2-40B4-BE49-F238E27FC236}">
                <a16:creationId xmlns:a16="http://schemas.microsoft.com/office/drawing/2014/main" id="{6F5E561A-5013-43BC-AF29-C83F7AC66D45}"/>
              </a:ext>
            </a:extLst>
          </p:cNvPr>
          <p:cNvSpPr/>
          <p:nvPr userDrawn="1"/>
        </p:nvSpPr>
        <p:spPr>
          <a:xfrm>
            <a:off x="1" y="377372"/>
            <a:ext cx="8423719" cy="832600"/>
          </a:xfrm>
          <a:prstGeom prst="snip1Rect">
            <a:avLst/>
          </a:prstGeom>
          <a:solidFill>
            <a:srgbClr val="69030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sz="1800" dirty="0"/>
          </a:p>
        </p:txBody>
      </p:sp>
      <p:sp>
        <p:nvSpPr>
          <p:cNvPr id="12" name="Slide Number Placeholder 5"/>
          <p:cNvSpPr>
            <a:spLocks noGrp="1"/>
          </p:cNvSpPr>
          <p:nvPr>
            <p:ph type="sldNum" sz="quarter" idx="4"/>
          </p:nvPr>
        </p:nvSpPr>
        <p:spPr>
          <a:xfrm>
            <a:off x="9080285" y="6433477"/>
            <a:ext cx="1877265" cy="365125"/>
          </a:xfrm>
          <a:prstGeom prst="rect">
            <a:avLst/>
          </a:prstGeom>
        </p:spPr>
        <p:txBody>
          <a:bodyPr vert="horz" lIns="91440" tIns="45720" rIns="91440" bIns="45720" rtlCol="0" anchor="ctr"/>
          <a:lstStyle>
            <a:lvl1pPr algn="r">
              <a:defRPr sz="1800">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136F273C-9302-4EE3-8F13-E17C1857F5E7}" type="slidenum">
              <a:rPr lang="en-US" smtClean="0"/>
              <a:pPr/>
              <a:t>‹#›</a:t>
            </a:fld>
            <a:endParaRPr lang="en-US" dirty="0"/>
          </a:p>
        </p:txBody>
      </p:sp>
    </p:spTree>
    <p:extLst>
      <p:ext uri="{BB962C8B-B14F-4D97-AF65-F5344CB8AC3E}">
        <p14:creationId xmlns:p14="http://schemas.microsoft.com/office/powerpoint/2010/main" val="1172103219"/>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Content and photo: white">
    <p:spTree>
      <p:nvGrpSpPr>
        <p:cNvPr id="1" name=""/>
        <p:cNvGrpSpPr/>
        <p:nvPr/>
      </p:nvGrpSpPr>
      <p:grpSpPr>
        <a:xfrm>
          <a:off x="0" y="0"/>
          <a:ext cx="0" cy="0"/>
          <a:chOff x="0" y="0"/>
          <a:chExt cx="0" cy="0"/>
        </a:xfrm>
      </p:grpSpPr>
      <p:sp>
        <p:nvSpPr>
          <p:cNvPr id="7" name="Title Placeholder 1"/>
          <p:cNvSpPr>
            <a:spLocks noGrp="1"/>
          </p:cNvSpPr>
          <p:nvPr>
            <p:ph type="title" hasCustomPrompt="1"/>
          </p:nvPr>
        </p:nvSpPr>
        <p:spPr>
          <a:xfrm>
            <a:off x="700405" y="239414"/>
            <a:ext cx="6080772" cy="1271887"/>
          </a:xfrm>
          <a:prstGeom prst="rect">
            <a:avLst/>
          </a:prstGeom>
        </p:spPr>
        <p:txBody>
          <a:bodyPr vert="horz" lIns="91440" tIns="45720" rIns="91440" bIns="45720" rtlCol="0" anchor="ctr">
            <a:noAutofit/>
          </a:bodyPr>
          <a:lstStyle>
            <a:lvl1pPr>
              <a:defRPr sz="4000" b="1" i="0" spc="0">
                <a:solidFill>
                  <a:srgbClr val="C00000"/>
                </a:solidFill>
                <a:latin typeface="Lucida Bright" panose="02040602050505020304" pitchFamily="18" charset="0"/>
                <a:cs typeface="Arial"/>
              </a:defRPr>
            </a:lvl1pPr>
          </a:lstStyle>
          <a:p>
            <a:r>
              <a:rPr lang="en-US" dirty="0"/>
              <a:t>Click to edit master title style</a:t>
            </a:r>
          </a:p>
        </p:txBody>
      </p:sp>
      <p:sp>
        <p:nvSpPr>
          <p:cNvPr id="8" name="Text Placeholder 2"/>
          <p:cNvSpPr>
            <a:spLocks noGrp="1"/>
          </p:cNvSpPr>
          <p:nvPr>
            <p:ph idx="1"/>
          </p:nvPr>
        </p:nvSpPr>
        <p:spPr>
          <a:xfrm>
            <a:off x="700406" y="1733267"/>
            <a:ext cx="6080772" cy="4359563"/>
          </a:xfrm>
          <a:prstGeom prst="rect">
            <a:avLst/>
          </a:prstGeom>
        </p:spPr>
        <p:txBody>
          <a:bodyPr vert="horz" lIns="91440" tIns="45720" rIns="91440" bIns="45720" rtlCol="0">
            <a:normAutofit/>
          </a:bodyPr>
          <a:lstStyle>
            <a:lvl1pPr marL="342900" indent="-342900">
              <a:lnSpc>
                <a:spcPct val="100000"/>
              </a:lnSpc>
              <a:buFont typeface="Arial"/>
              <a:buChar char="•"/>
              <a:defRPr sz="1800">
                <a:solidFill>
                  <a:srgbClr val="404041"/>
                </a:solidFill>
                <a:latin typeface="Arial"/>
                <a:cs typeface="Arial"/>
              </a:defRPr>
            </a:lvl1pPr>
            <a:lvl2pPr marL="742950" indent="-285750">
              <a:lnSpc>
                <a:spcPct val="100000"/>
              </a:lnSpc>
              <a:buFont typeface="Arial"/>
              <a:buChar char="•"/>
              <a:defRPr sz="1800">
                <a:solidFill>
                  <a:srgbClr val="404041"/>
                </a:solidFill>
                <a:latin typeface="Arial"/>
                <a:cs typeface="Arial"/>
              </a:defRPr>
            </a:lvl2pPr>
            <a:lvl3pPr marL="1143000" indent="-228600">
              <a:lnSpc>
                <a:spcPct val="100000"/>
              </a:lnSpc>
              <a:buFont typeface="Arial"/>
              <a:buChar char="•"/>
              <a:defRPr sz="1800">
                <a:solidFill>
                  <a:srgbClr val="404041"/>
                </a:solidFill>
                <a:latin typeface="Arial"/>
                <a:cs typeface="Arial"/>
              </a:defRPr>
            </a:lvl3pPr>
            <a:lvl4pPr marL="1600200" indent="-228600">
              <a:lnSpc>
                <a:spcPct val="100000"/>
              </a:lnSpc>
              <a:buFont typeface="Arial"/>
              <a:buChar char="•"/>
              <a:defRPr sz="1800">
                <a:solidFill>
                  <a:srgbClr val="404041"/>
                </a:solidFill>
                <a:latin typeface="Arial"/>
                <a:cs typeface="Arial"/>
              </a:defRPr>
            </a:lvl4pPr>
            <a:lvl5pPr marL="2057400" indent="-228600">
              <a:lnSpc>
                <a:spcPct val="100000"/>
              </a:lnSpc>
              <a:buFont typeface="Arial"/>
              <a:buChar char="•"/>
              <a:defRPr sz="1800">
                <a:solidFill>
                  <a:srgbClr val="404041"/>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Picture Placeholder 9"/>
          <p:cNvSpPr>
            <a:spLocks noGrp="1"/>
          </p:cNvSpPr>
          <p:nvPr>
            <p:ph type="pic" sz="quarter" idx="10"/>
          </p:nvPr>
        </p:nvSpPr>
        <p:spPr>
          <a:xfrm>
            <a:off x="7430746" y="0"/>
            <a:ext cx="4761255" cy="6858000"/>
          </a:xfrm>
        </p:spPr>
        <p:txBody>
          <a:bodyPr/>
          <a:lstStyle/>
          <a:p>
            <a:r>
              <a:rPr lang="en-US" dirty="0"/>
              <a:t>Click icon to add picture</a:t>
            </a:r>
          </a:p>
        </p:txBody>
      </p:sp>
      <p:sp>
        <p:nvSpPr>
          <p:cNvPr id="5" name="Slide Number Placeholder 5"/>
          <p:cNvSpPr>
            <a:spLocks noGrp="1"/>
          </p:cNvSpPr>
          <p:nvPr>
            <p:ph type="sldNum" sz="quarter" idx="4"/>
          </p:nvPr>
        </p:nvSpPr>
        <p:spPr>
          <a:xfrm>
            <a:off x="8970556"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6F273C-9302-4EE3-8F13-E17C1857F5E7}" type="slidenum">
              <a:rPr lang="en-US" smtClean="0"/>
              <a:t>‹#›</a:t>
            </a:fld>
            <a:endParaRPr lang="en-US" dirty="0"/>
          </a:p>
        </p:txBody>
      </p:sp>
    </p:spTree>
    <p:extLst>
      <p:ext uri="{BB962C8B-B14F-4D97-AF65-F5344CB8AC3E}">
        <p14:creationId xmlns:p14="http://schemas.microsoft.com/office/powerpoint/2010/main" val="3763280899"/>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ntent only: black">
    <p:bg>
      <p:bgPr>
        <a:solidFill>
          <a:schemeClr val="tx1">
            <a:lumMod val="85000"/>
            <a:lumOff val="15000"/>
          </a:schemeClr>
        </a:solidFill>
        <a:effectLst/>
      </p:bgPr>
    </p:bg>
    <p:spTree>
      <p:nvGrpSpPr>
        <p:cNvPr id="1" name=""/>
        <p:cNvGrpSpPr/>
        <p:nvPr/>
      </p:nvGrpSpPr>
      <p:grpSpPr>
        <a:xfrm>
          <a:off x="0" y="0"/>
          <a:ext cx="0" cy="0"/>
          <a:chOff x="0" y="0"/>
          <a:chExt cx="0" cy="0"/>
        </a:xfrm>
      </p:grpSpPr>
      <p:sp>
        <p:nvSpPr>
          <p:cNvPr id="24" name="Rectangle 23"/>
          <p:cNvSpPr/>
          <p:nvPr/>
        </p:nvSpPr>
        <p:spPr>
          <a:xfrm>
            <a:off x="-41050" y="6321288"/>
            <a:ext cx="12304889" cy="543848"/>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28" name="Title 1"/>
          <p:cNvSpPr>
            <a:spLocks noGrp="1"/>
          </p:cNvSpPr>
          <p:nvPr>
            <p:ph type="ctrTitle" hasCustomPrompt="1"/>
          </p:nvPr>
        </p:nvSpPr>
        <p:spPr>
          <a:xfrm>
            <a:off x="706704" y="343884"/>
            <a:ext cx="10672521" cy="638906"/>
          </a:xfrm>
        </p:spPr>
        <p:txBody>
          <a:bodyPr>
            <a:normAutofit/>
          </a:bodyPr>
          <a:lstStyle>
            <a:lvl1pPr>
              <a:defRPr sz="3200" b="1" i="0" cap="none" spc="0">
                <a:solidFill>
                  <a:schemeClr val="bg1"/>
                </a:solidFill>
                <a:latin typeface="Lucida Bright" panose="02040602050505020304" pitchFamily="18" charset="0"/>
                <a:cs typeface="Arial"/>
              </a:defRPr>
            </a:lvl1pPr>
          </a:lstStyle>
          <a:p>
            <a:r>
              <a:rPr lang="en-US" dirty="0"/>
              <a:t>Click to edit master title style</a:t>
            </a:r>
          </a:p>
        </p:txBody>
      </p:sp>
      <p:sp>
        <p:nvSpPr>
          <p:cNvPr id="31" name="Text Placeholder 2"/>
          <p:cNvSpPr>
            <a:spLocks noGrp="1"/>
          </p:cNvSpPr>
          <p:nvPr>
            <p:ph idx="1" hasCustomPrompt="1"/>
          </p:nvPr>
        </p:nvSpPr>
        <p:spPr>
          <a:xfrm>
            <a:off x="691765" y="1308100"/>
            <a:ext cx="10687459" cy="4787900"/>
          </a:xfrm>
          <a:prstGeom prst="rect">
            <a:avLst/>
          </a:prstGeom>
        </p:spPr>
        <p:txBody>
          <a:bodyPr vert="horz" lIns="91440" tIns="45720" rIns="91440" bIns="45720" rtlCol="0">
            <a:normAutofit/>
          </a:bodyPr>
          <a:lstStyle>
            <a:lvl1pPr marL="342900" marR="0" indent="-342900" algn="l" defTabSz="457200" rtl="0" eaLnBrk="1" fontAlgn="auto" latinLnBrk="0" hangingPunct="1">
              <a:lnSpc>
                <a:spcPct val="100000"/>
              </a:lnSpc>
              <a:spcBef>
                <a:spcPts val="0"/>
              </a:spcBef>
              <a:spcAft>
                <a:spcPts val="1800"/>
              </a:spcAft>
              <a:buClr>
                <a:schemeClr val="tx1">
                  <a:lumMod val="50000"/>
                  <a:lumOff val="50000"/>
                </a:schemeClr>
              </a:buClr>
              <a:buSzPct val="100000"/>
              <a:buFont typeface="+mj-lt"/>
              <a:buAutoNum type="arabicPeriod"/>
              <a:tabLst/>
              <a:defRPr sz="1800">
                <a:solidFill>
                  <a:srgbClr val="FFFFFF"/>
                </a:solidFill>
                <a:latin typeface="Arial"/>
                <a:cs typeface="Arial"/>
              </a:defRPr>
            </a:lvl1pPr>
            <a:lvl2pPr>
              <a:lnSpc>
                <a:spcPct val="100000"/>
              </a:lnSpc>
              <a:defRPr sz="1600">
                <a:solidFill>
                  <a:srgbClr val="404041"/>
                </a:solidFill>
                <a:latin typeface="Arial"/>
                <a:cs typeface="Arial"/>
              </a:defRPr>
            </a:lvl2pPr>
            <a:lvl3pPr>
              <a:lnSpc>
                <a:spcPct val="100000"/>
              </a:lnSpc>
              <a:defRPr sz="1600">
                <a:solidFill>
                  <a:srgbClr val="404041"/>
                </a:solidFill>
                <a:latin typeface="Arial"/>
                <a:cs typeface="Arial"/>
              </a:defRPr>
            </a:lvl3pPr>
            <a:lvl4pPr>
              <a:lnSpc>
                <a:spcPct val="100000"/>
              </a:lnSpc>
              <a:defRPr sz="1600">
                <a:solidFill>
                  <a:srgbClr val="404041"/>
                </a:solidFill>
                <a:latin typeface="Arial"/>
                <a:cs typeface="Arial"/>
              </a:defRPr>
            </a:lvl4pPr>
            <a:lvl5pPr>
              <a:lnSpc>
                <a:spcPct val="100000"/>
              </a:lnSpc>
              <a:defRPr sz="1600">
                <a:solidFill>
                  <a:srgbClr val="404041"/>
                </a:solidFill>
                <a:latin typeface="Arial"/>
                <a:cs typeface="Arial"/>
              </a:defRPr>
            </a:lvl5pPr>
          </a:lstStyle>
          <a:p>
            <a:pPr lvl="0"/>
            <a:r>
              <a:rPr lang="en-US" dirty="0"/>
              <a:t>Click to edit master subtitle style</a:t>
            </a:r>
          </a:p>
        </p:txBody>
      </p:sp>
    </p:spTree>
    <p:extLst>
      <p:ext uri="{BB962C8B-B14F-4D97-AF65-F5344CB8AC3E}">
        <p14:creationId xmlns:p14="http://schemas.microsoft.com/office/powerpoint/2010/main" val="3372474237"/>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Content and photo: black">
    <p:bg>
      <p:bgPr>
        <a:solidFill>
          <a:srgbClr val="252626"/>
        </a:solidFill>
        <a:effectLst/>
      </p:bgPr>
    </p:bg>
    <p:spTree>
      <p:nvGrpSpPr>
        <p:cNvPr id="1" name=""/>
        <p:cNvGrpSpPr/>
        <p:nvPr/>
      </p:nvGrpSpPr>
      <p:grpSpPr>
        <a:xfrm>
          <a:off x="0" y="0"/>
          <a:ext cx="0" cy="0"/>
          <a:chOff x="0" y="0"/>
          <a:chExt cx="0" cy="0"/>
        </a:xfrm>
      </p:grpSpPr>
      <p:sp>
        <p:nvSpPr>
          <p:cNvPr id="10" name="Picture Placeholder 9"/>
          <p:cNvSpPr>
            <a:spLocks noGrp="1"/>
          </p:cNvSpPr>
          <p:nvPr>
            <p:ph type="pic" sz="quarter" idx="10"/>
          </p:nvPr>
        </p:nvSpPr>
        <p:spPr>
          <a:xfrm>
            <a:off x="7419881" y="0"/>
            <a:ext cx="4761255" cy="6858000"/>
          </a:xfrm>
        </p:spPr>
        <p:txBody>
          <a:bodyPr/>
          <a:lstStyle/>
          <a:p>
            <a:r>
              <a:rPr lang="en-US" dirty="0"/>
              <a:t>Click icon to add picture</a:t>
            </a:r>
          </a:p>
        </p:txBody>
      </p:sp>
      <p:sp>
        <p:nvSpPr>
          <p:cNvPr id="19" name="Title Placeholder 1"/>
          <p:cNvSpPr>
            <a:spLocks noGrp="1"/>
          </p:cNvSpPr>
          <p:nvPr>
            <p:ph type="title" hasCustomPrompt="1"/>
          </p:nvPr>
        </p:nvSpPr>
        <p:spPr>
          <a:xfrm>
            <a:off x="727793" y="290214"/>
            <a:ext cx="6080772" cy="1039091"/>
          </a:xfrm>
          <a:prstGeom prst="rect">
            <a:avLst/>
          </a:prstGeom>
        </p:spPr>
        <p:txBody>
          <a:bodyPr vert="horz" lIns="91440" tIns="45720" rIns="91440" bIns="45720" rtlCol="0" anchor="ctr">
            <a:noAutofit/>
          </a:bodyPr>
          <a:lstStyle>
            <a:lvl1pPr>
              <a:defRPr sz="3200" b="1" i="0" spc="0">
                <a:solidFill>
                  <a:srgbClr val="FFFFFF"/>
                </a:solidFill>
                <a:latin typeface="Lucida Bright" panose="02040602050505020304" pitchFamily="18" charset="0"/>
                <a:cs typeface="Arial"/>
              </a:defRPr>
            </a:lvl1pPr>
          </a:lstStyle>
          <a:p>
            <a:r>
              <a:rPr lang="en-US" dirty="0"/>
              <a:t>Click to edit master title style</a:t>
            </a:r>
          </a:p>
        </p:txBody>
      </p:sp>
      <p:sp>
        <p:nvSpPr>
          <p:cNvPr id="20" name="Text Placeholder 2"/>
          <p:cNvSpPr>
            <a:spLocks noGrp="1"/>
          </p:cNvSpPr>
          <p:nvPr>
            <p:ph idx="1"/>
          </p:nvPr>
        </p:nvSpPr>
        <p:spPr>
          <a:xfrm>
            <a:off x="700406" y="1676401"/>
            <a:ext cx="6080772" cy="4416429"/>
          </a:xfrm>
          <a:prstGeom prst="rect">
            <a:avLst/>
          </a:prstGeom>
        </p:spPr>
        <p:txBody>
          <a:bodyPr vert="horz" lIns="91440" tIns="45720" rIns="91440" bIns="45720" rtlCol="0">
            <a:normAutofit/>
          </a:bodyPr>
          <a:lstStyle>
            <a:lvl1pPr marL="342900" indent="-342900">
              <a:lnSpc>
                <a:spcPct val="100000"/>
              </a:lnSpc>
              <a:buFont typeface="Arial"/>
              <a:buChar char="•"/>
              <a:defRPr sz="1800">
                <a:solidFill>
                  <a:srgbClr val="FFFFFF"/>
                </a:solidFill>
                <a:latin typeface="Arial"/>
                <a:cs typeface="Arial"/>
              </a:defRPr>
            </a:lvl1pPr>
            <a:lvl2pPr marL="742950" indent="-285750">
              <a:lnSpc>
                <a:spcPct val="100000"/>
              </a:lnSpc>
              <a:buFont typeface="Arial"/>
              <a:buChar char="•"/>
              <a:defRPr sz="1800">
                <a:solidFill>
                  <a:srgbClr val="FFFFFF"/>
                </a:solidFill>
                <a:latin typeface="Arial"/>
                <a:cs typeface="Arial"/>
              </a:defRPr>
            </a:lvl2pPr>
            <a:lvl3pPr marL="1143000" indent="-228600">
              <a:lnSpc>
                <a:spcPct val="100000"/>
              </a:lnSpc>
              <a:buFont typeface="Arial"/>
              <a:buChar char="•"/>
              <a:defRPr sz="1800">
                <a:solidFill>
                  <a:srgbClr val="FFFFFF"/>
                </a:solidFill>
                <a:latin typeface="Arial"/>
                <a:cs typeface="Arial"/>
              </a:defRPr>
            </a:lvl3pPr>
            <a:lvl4pPr marL="1600200" indent="-228600">
              <a:lnSpc>
                <a:spcPct val="100000"/>
              </a:lnSpc>
              <a:buFont typeface="Arial"/>
              <a:buChar char="•"/>
              <a:defRPr sz="1800">
                <a:solidFill>
                  <a:srgbClr val="FFFFFF"/>
                </a:solidFill>
                <a:latin typeface="Arial"/>
                <a:cs typeface="Arial"/>
              </a:defRPr>
            </a:lvl4pPr>
            <a:lvl5pPr marL="2057400" indent="-228600">
              <a:lnSpc>
                <a:spcPct val="100000"/>
              </a:lnSpc>
              <a:buFont typeface="Arial"/>
              <a:buChar char="•"/>
              <a:defRPr sz="1800">
                <a:solidFill>
                  <a:srgbClr val="FFFFFF"/>
                </a:solidFill>
                <a:latin typeface="Arial"/>
                <a:cs typeface="Aria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81895956"/>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Blank with footer: white">
    <p:spTree>
      <p:nvGrpSpPr>
        <p:cNvPr id="1" name=""/>
        <p:cNvGrpSpPr/>
        <p:nvPr/>
      </p:nvGrpSpPr>
      <p:grpSpPr>
        <a:xfrm>
          <a:off x="0" y="0"/>
          <a:ext cx="0" cy="0"/>
          <a:chOff x="0" y="0"/>
          <a:chExt cx="0" cy="0"/>
        </a:xfrm>
      </p:grpSpPr>
      <p:sp>
        <p:nvSpPr>
          <p:cNvPr id="18" name="Rectangle 17"/>
          <p:cNvSpPr/>
          <p:nvPr/>
        </p:nvSpPr>
        <p:spPr>
          <a:xfrm>
            <a:off x="-41050" y="6409462"/>
            <a:ext cx="12304889"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092161172"/>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Blank with footer: black">
    <p:bg>
      <p:bgPr>
        <a:solidFill>
          <a:srgbClr val="252626"/>
        </a:solidFill>
        <a:effectLst/>
      </p:bgPr>
    </p:bg>
    <p:spTree>
      <p:nvGrpSpPr>
        <p:cNvPr id="1" name=""/>
        <p:cNvGrpSpPr/>
        <p:nvPr/>
      </p:nvGrpSpPr>
      <p:grpSpPr>
        <a:xfrm>
          <a:off x="0" y="0"/>
          <a:ext cx="0" cy="0"/>
          <a:chOff x="0" y="0"/>
          <a:chExt cx="0" cy="0"/>
        </a:xfrm>
      </p:grpSpPr>
      <p:sp>
        <p:nvSpPr>
          <p:cNvPr id="17" name="Rectangle 16"/>
          <p:cNvSpPr/>
          <p:nvPr/>
        </p:nvSpPr>
        <p:spPr>
          <a:xfrm>
            <a:off x="-41050" y="6409462"/>
            <a:ext cx="12304889" cy="455673"/>
          </a:xfrm>
          <a:prstGeom prst="rect">
            <a:avLst/>
          </a:prstGeom>
          <a:solidFill>
            <a:srgbClr val="69030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216952817"/>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Closing slide with IUPUI lockup">
    <p:bg>
      <p:bgPr>
        <a:solidFill>
          <a:srgbClr val="690304"/>
        </a:solidFill>
        <a:effectLst/>
      </p:bgPr>
    </p:bg>
    <p:spTree>
      <p:nvGrpSpPr>
        <p:cNvPr id="1" name=""/>
        <p:cNvGrpSpPr/>
        <p:nvPr/>
      </p:nvGrpSpPr>
      <p:grpSpPr>
        <a:xfrm>
          <a:off x="0" y="0"/>
          <a:ext cx="0" cy="0"/>
          <a:chOff x="0" y="0"/>
          <a:chExt cx="0" cy="0"/>
        </a:xfrm>
      </p:grpSpPr>
      <p:sp>
        <p:nvSpPr>
          <p:cNvPr id="8" name="Text Placeholder 2"/>
          <p:cNvSpPr>
            <a:spLocks noGrp="1"/>
          </p:cNvSpPr>
          <p:nvPr>
            <p:ph idx="1"/>
          </p:nvPr>
        </p:nvSpPr>
        <p:spPr>
          <a:xfrm>
            <a:off x="715472" y="907198"/>
            <a:ext cx="10478913" cy="3628887"/>
          </a:xfrm>
          <a:prstGeom prst="rect">
            <a:avLst/>
          </a:prstGeom>
        </p:spPr>
        <p:txBody>
          <a:bodyPr vert="horz" lIns="91440" tIns="45720" rIns="91440" bIns="45720" rtlCol="0">
            <a:normAutofit/>
          </a:bodyPr>
          <a:lstStyle>
            <a:lvl1pPr marL="0" indent="0">
              <a:lnSpc>
                <a:spcPct val="100000"/>
              </a:lnSpc>
              <a:buNone/>
              <a:defRPr sz="1800">
                <a:solidFill>
                  <a:schemeClr val="bg1"/>
                </a:solidFill>
                <a:latin typeface="Arial"/>
                <a:cs typeface="Arial"/>
              </a:defRPr>
            </a:lvl1pPr>
            <a:lvl2pPr marL="457200" indent="0">
              <a:lnSpc>
                <a:spcPct val="100000"/>
              </a:lnSpc>
              <a:buNone/>
              <a:defRPr sz="1600">
                <a:solidFill>
                  <a:schemeClr val="bg1"/>
                </a:solidFill>
                <a:latin typeface="Arial"/>
                <a:cs typeface="Arial"/>
              </a:defRPr>
            </a:lvl2pPr>
            <a:lvl3pPr marL="914400" indent="0">
              <a:lnSpc>
                <a:spcPct val="100000"/>
              </a:lnSpc>
              <a:buNone/>
              <a:defRPr sz="1600">
                <a:solidFill>
                  <a:schemeClr val="bg1"/>
                </a:solidFill>
                <a:latin typeface="Arial"/>
                <a:cs typeface="Arial"/>
              </a:defRPr>
            </a:lvl3pPr>
            <a:lvl4pPr marL="1371600" indent="0">
              <a:lnSpc>
                <a:spcPct val="100000"/>
              </a:lnSpc>
              <a:buNone/>
              <a:defRPr sz="1600">
                <a:solidFill>
                  <a:schemeClr val="bg1"/>
                </a:solidFill>
                <a:latin typeface="Arial"/>
                <a:cs typeface="Arial"/>
              </a:defRPr>
            </a:lvl4pPr>
            <a:lvl5pPr>
              <a:lnSpc>
                <a:spcPct val="100000"/>
              </a:lnSpc>
              <a:defRPr sz="1600">
                <a:solidFill>
                  <a:schemeClr val="bg1"/>
                </a:solidFill>
                <a:latin typeface="Arial"/>
                <a:cs typeface="Arial"/>
              </a:defRPr>
            </a:lvl5pPr>
          </a:lstStyle>
          <a:p>
            <a:pPr lvl="0"/>
            <a:r>
              <a:rPr lang="en-US"/>
              <a:t>Edit Master text styles</a:t>
            </a:r>
          </a:p>
        </p:txBody>
      </p:sp>
      <p:sp>
        <p:nvSpPr>
          <p:cNvPr id="2" name="Rectangle 1"/>
          <p:cNvSpPr/>
          <p:nvPr userDrawn="1"/>
        </p:nvSpPr>
        <p:spPr>
          <a:xfrm>
            <a:off x="592183" y="566058"/>
            <a:ext cx="11123749" cy="5225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4" name="Rectangle 3"/>
          <p:cNvSpPr/>
          <p:nvPr userDrawn="1"/>
        </p:nvSpPr>
        <p:spPr>
          <a:xfrm>
            <a:off x="592183" y="6413864"/>
            <a:ext cx="11123749" cy="52252"/>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809131044"/>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2.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49189" y="846139"/>
            <a:ext cx="9805748" cy="114300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549189" y="2119919"/>
            <a:ext cx="9069976" cy="4287049"/>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Slide Number Placeholder 3"/>
          <p:cNvSpPr>
            <a:spLocks noGrp="1"/>
          </p:cNvSpPr>
          <p:nvPr>
            <p:ph type="sldNum" sz="quarter" idx="4"/>
          </p:nvPr>
        </p:nvSpPr>
        <p:spPr>
          <a:xfrm>
            <a:off x="9752675" y="6356351"/>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A33C89-E9E9-4A8B-A18D-F369F1F8C9E0}" type="slidenum">
              <a:rPr lang="en-US" smtClean="0"/>
              <a:t>‹#›</a:t>
            </a:fld>
            <a:endParaRPr lang="en-US" dirty="0"/>
          </a:p>
        </p:txBody>
      </p:sp>
    </p:spTree>
    <p:extLst>
      <p:ext uri="{BB962C8B-B14F-4D97-AF65-F5344CB8AC3E}">
        <p14:creationId xmlns:p14="http://schemas.microsoft.com/office/powerpoint/2010/main" val="4368720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Lst>
  <p:transition spd="slow">
    <p:push dir="u"/>
  </p:transition>
  <p:hf hdr="0" ftr="0" dt="0"/>
  <p:txStyles>
    <p:titleStyle>
      <a:lvl1pPr algn="l" defTabSz="457200" rtl="0" eaLnBrk="1" latinLnBrk="0" hangingPunct="1">
        <a:spcBef>
          <a:spcPct val="0"/>
        </a:spcBef>
        <a:buNone/>
        <a:defRPr sz="4000" b="1" i="0" u="none" kern="100" spc="0">
          <a:solidFill>
            <a:srgbClr val="C00000"/>
          </a:solidFill>
          <a:latin typeface="Lucida Bright" panose="02040602050505020304" pitchFamily="18" charset="0"/>
          <a:ea typeface="+mj-ea"/>
          <a:cs typeface="Arial"/>
        </a:defRPr>
      </a:lvl1pPr>
    </p:titleStyle>
    <p:bodyStyle>
      <a:lvl1pPr marL="342900" indent="-342900" algn="l" defTabSz="457200" rtl="0" eaLnBrk="1" latinLnBrk="0" hangingPunct="1">
        <a:lnSpc>
          <a:spcPct val="100000"/>
        </a:lnSpc>
        <a:spcBef>
          <a:spcPts val="0"/>
        </a:spcBef>
        <a:spcAft>
          <a:spcPts val="1800"/>
        </a:spcAft>
        <a:buClr>
          <a:schemeClr val="tx1">
            <a:lumMod val="50000"/>
            <a:lumOff val="50000"/>
          </a:schemeClr>
        </a:buClr>
        <a:buSzPct val="100000"/>
        <a:buFont typeface="Wingdings" charset="2"/>
        <a:buChar char="§"/>
        <a:defRPr sz="1800" kern="1200">
          <a:solidFill>
            <a:schemeClr val="tx1"/>
          </a:solidFill>
          <a:latin typeface="Arial"/>
          <a:ea typeface="+mn-ea"/>
          <a:cs typeface="Arial"/>
        </a:defRPr>
      </a:lvl1pPr>
      <a:lvl2pPr marL="742950" indent="-285750" algn="l" defTabSz="457200" rtl="0" eaLnBrk="1" latinLnBrk="0" hangingPunct="1">
        <a:lnSpc>
          <a:spcPct val="100000"/>
        </a:lnSpc>
        <a:spcBef>
          <a:spcPts val="0"/>
        </a:spcBef>
        <a:spcAft>
          <a:spcPts val="1800"/>
        </a:spcAft>
        <a:buFont typeface="Arial"/>
        <a:buChar char="–"/>
        <a:defRPr sz="1800" b="0" i="0" u="none" kern="1200">
          <a:solidFill>
            <a:schemeClr val="tx1"/>
          </a:solidFill>
          <a:latin typeface="Arial"/>
          <a:ea typeface="+mn-ea"/>
          <a:cs typeface="Arial"/>
        </a:defRPr>
      </a:lvl2pPr>
      <a:lvl3pPr marL="11430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3pPr>
      <a:lvl4pPr marL="16002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4pPr>
      <a:lvl5pPr marL="20574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8FE1C3B-C749-4400-8E72-6A652E6D6C22}" type="datetimeFigureOut">
              <a:rPr lang="en-US" smtClean="0">
                <a:solidFill>
                  <a:prstClr val="black">
                    <a:tint val="75000"/>
                  </a:prstClr>
                </a:solidFill>
              </a:rPr>
              <a:pPr/>
              <a:t>9/9/2019</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0BF543F-047C-4303-8525-A63551C10008}"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4064916"/>
      </p:ext>
    </p:extLst>
  </p:cSld>
  <p:clrMap bg1="lt1" tx1="dk1" bg2="lt2" tx2="dk2" accent1="accent1" accent2="accent2" accent3="accent3" accent4="accent4" accent5="accent5" accent6="accent6" hlink="hlink" folHlink="folHlink"/>
  <p:sldLayoutIdLst>
    <p:sldLayoutId id="2147483683" r:id="rId1"/>
    <p:sldLayoutId id="2147483684" r:id="rId2"/>
    <p:sldLayoutId id="2147483685" r:id="rId3"/>
    <p:sldLayoutId id="2147483686" r:id="rId4"/>
    <p:sldLayoutId id="2147483687" r:id="rId5"/>
    <p:sldLayoutId id="2147483688" r:id="rId6"/>
    <p:sldLayoutId id="2147483689" r:id="rId7"/>
    <p:sldLayoutId id="2147483690" r:id="rId8"/>
    <p:sldLayoutId id="2147483691" r:id="rId9"/>
    <p:sldLayoutId id="2147483692" r:id="rId10"/>
    <p:sldLayoutId id="214748369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3.xml"/><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jpeg"/><Relationship Id="rId7" Type="http://schemas.openxmlformats.org/officeDocument/2006/relationships/image" Target="../media/image24.jpeg"/><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image" Target="../media/image27.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CA6C0CB-304F-4416-9F85-A8DC7643C8CE}"/>
              </a:ext>
            </a:extLst>
          </p:cNvPr>
          <p:cNvSpPr>
            <a:spLocks noGrp="1"/>
          </p:cNvSpPr>
          <p:nvPr>
            <p:ph type="title"/>
          </p:nvPr>
        </p:nvSpPr>
        <p:spPr>
          <a:xfrm>
            <a:off x="2039815" y="1324708"/>
            <a:ext cx="9495693" cy="2778216"/>
          </a:xfrm>
        </p:spPr>
        <p:txBody>
          <a:bodyPr>
            <a:noAutofit/>
          </a:bodyPr>
          <a:lstStyle/>
          <a:p>
            <a:r>
              <a:rPr lang="en-US" sz="4000" dirty="0">
                <a:latin typeface="Tahoma" panose="020B0604030504040204" pitchFamily="34" charset="0"/>
                <a:ea typeface="Tahoma" panose="020B0604030504040204" pitchFamily="34" charset="0"/>
                <a:cs typeface="Tahoma" panose="020B0604030504040204" pitchFamily="34" charset="0"/>
              </a:rPr>
              <a:t>Research Insights into How Instructors Design and Deliver MOOCs to Facilitate Participant Self-monitoring </a:t>
            </a:r>
            <a:br>
              <a:rPr lang="en-US" sz="4000" dirty="0">
                <a:latin typeface="Tahoma" panose="020B0604030504040204" pitchFamily="34" charset="0"/>
                <a:ea typeface="Tahoma" panose="020B0604030504040204" pitchFamily="34" charset="0"/>
                <a:cs typeface="Tahoma" panose="020B0604030504040204" pitchFamily="34" charset="0"/>
              </a:rPr>
            </a:br>
            <a:br>
              <a:rPr lang="en-US" sz="4000" dirty="0">
                <a:solidFill>
                  <a:schemeClr val="tx1"/>
                </a:solidFill>
                <a:latin typeface="Tahoma" panose="020B0604030504040204" pitchFamily="34" charset="0"/>
                <a:ea typeface="Tahoma" panose="020B0604030504040204" pitchFamily="34" charset="0"/>
                <a:cs typeface="Tahoma" panose="020B0604030504040204" pitchFamily="34" charset="0"/>
              </a:rPr>
            </a:br>
            <a:endParaRPr lang="en-US" sz="32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7" name="Title 4">
            <a:extLst>
              <a:ext uri="{FF2B5EF4-FFF2-40B4-BE49-F238E27FC236}">
                <a16:creationId xmlns:a16="http://schemas.microsoft.com/office/drawing/2014/main" id="{5A7D227A-CE6D-4F78-A327-614EDBC157B7}"/>
              </a:ext>
            </a:extLst>
          </p:cNvPr>
          <p:cNvSpPr txBox="1">
            <a:spLocks/>
          </p:cNvSpPr>
          <p:nvPr/>
        </p:nvSpPr>
        <p:spPr>
          <a:xfrm>
            <a:off x="2960969" y="3713278"/>
            <a:ext cx="6756055" cy="2151074"/>
          </a:xfrm>
          <a:prstGeom prst="rect">
            <a:avLst/>
          </a:prstGeom>
        </p:spPr>
        <p:txBody>
          <a:bodyPr vert="horz" lIns="91440" tIns="45720" rIns="91440" bIns="45720" rtlCol="0" anchor="ctr">
            <a:normAutofit fontScale="97500"/>
          </a:bodyPr>
          <a:lstStyle>
            <a:lvl1pPr algn="l" defTabSz="457200" rtl="0" eaLnBrk="1" latinLnBrk="0" hangingPunct="1">
              <a:lnSpc>
                <a:spcPct val="90000"/>
              </a:lnSpc>
              <a:spcBef>
                <a:spcPct val="0"/>
              </a:spcBef>
              <a:buNone/>
              <a:defRPr sz="4400" b="1" i="0" u="none" kern="100" spc="0" baseline="0">
                <a:solidFill>
                  <a:schemeClr val="bg1"/>
                </a:solidFill>
                <a:latin typeface="Berlin Sans FB Demi" panose="020E0802020502020306" pitchFamily="34" charset="0"/>
                <a:ea typeface="+mj-ea"/>
                <a:cs typeface="Arial"/>
              </a:defRPr>
            </a:lvl1pPr>
          </a:lstStyle>
          <a:p>
            <a:pPr algn="ctr"/>
            <a:endParaRPr lang="en-US" dirty="0">
              <a:latin typeface="BentonSansCond Light" panose="02000606030000020004" pitchFamily="50" charset="0"/>
            </a:endParaRPr>
          </a:p>
        </p:txBody>
      </p:sp>
      <p:sp>
        <p:nvSpPr>
          <p:cNvPr id="8" name="Title 4">
            <a:extLst>
              <a:ext uri="{FF2B5EF4-FFF2-40B4-BE49-F238E27FC236}">
                <a16:creationId xmlns:a16="http://schemas.microsoft.com/office/drawing/2014/main" id="{8CF0132D-E6DA-4F87-801A-0CDE320AC11C}"/>
              </a:ext>
            </a:extLst>
          </p:cNvPr>
          <p:cNvSpPr txBox="1">
            <a:spLocks/>
          </p:cNvSpPr>
          <p:nvPr/>
        </p:nvSpPr>
        <p:spPr>
          <a:xfrm>
            <a:off x="1828800" y="3713278"/>
            <a:ext cx="9706707" cy="3019705"/>
          </a:xfrm>
          <a:prstGeom prst="rect">
            <a:avLst/>
          </a:prstGeom>
        </p:spPr>
        <p:txBody>
          <a:bodyPr vert="horz" lIns="91440" tIns="45720" rIns="91440" bIns="45720" rtlCol="0" anchor="ctr">
            <a:noAutofit/>
          </a:bodyPr>
          <a:lstStyle>
            <a:lvl1pPr algn="l" defTabSz="457200" rtl="0" eaLnBrk="1" latinLnBrk="0" hangingPunct="1">
              <a:lnSpc>
                <a:spcPct val="90000"/>
              </a:lnSpc>
              <a:spcBef>
                <a:spcPct val="0"/>
              </a:spcBef>
              <a:buNone/>
              <a:defRPr sz="4400" b="1" i="0" u="none" kern="100" spc="0" baseline="0">
                <a:solidFill>
                  <a:schemeClr val="bg1"/>
                </a:solidFill>
                <a:latin typeface="Berlin Sans FB Demi" panose="020E0802020502020306" pitchFamily="34" charset="0"/>
                <a:ea typeface="+mj-ea"/>
                <a:cs typeface="Arial"/>
              </a:defRPr>
            </a:lvl1pPr>
          </a:lstStyle>
          <a:p>
            <a:pPr algn="ctr">
              <a:lnSpc>
                <a:spcPct val="150000"/>
              </a:lnSpc>
            </a:pPr>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Meina Zhu</a:t>
            </a:r>
          </a:p>
          <a:p>
            <a:pPr algn="ctr">
              <a:lnSpc>
                <a:spcPct val="150000"/>
              </a:lnSpc>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meinazhu@wayne.edu| Wayne State University</a:t>
            </a:r>
          </a:p>
          <a:p>
            <a:pPr algn="ctr">
              <a:lnSpc>
                <a:spcPct val="150000"/>
              </a:lnSpc>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Curtis J. Bonk</a:t>
            </a:r>
          </a:p>
          <a:p>
            <a:pPr algn="ctr">
              <a:lnSpc>
                <a:spcPct val="150000"/>
              </a:lnSpc>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cjbonk@indiana.edu| Indiana University Bloomington</a:t>
            </a:r>
          </a:p>
          <a:p>
            <a:pPr algn="ctr">
              <a:lnSpc>
                <a:spcPct val="150000"/>
              </a:lnSpc>
            </a:pPr>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pic>
        <p:nvPicPr>
          <p:cNvPr id="6" name="Picture 4">
            <a:extLst>
              <a:ext uri="{FF2B5EF4-FFF2-40B4-BE49-F238E27FC236}">
                <a16:creationId xmlns:a16="http://schemas.microsoft.com/office/drawing/2014/main" id="{8474480B-8AC0-45E1-A480-56952C2EDFC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400000">
            <a:off x="-403592" y="3999969"/>
            <a:ext cx="3238194" cy="2446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432517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978DC23-627B-4AE9-8D16-4E66CE9B29ED}"/>
              </a:ext>
            </a:extLst>
          </p:cNvPr>
          <p:cNvSpPr txBox="1">
            <a:spLocks/>
          </p:cNvSpPr>
          <p:nvPr/>
        </p:nvSpPr>
        <p:spPr>
          <a:xfrm>
            <a:off x="937847" y="495990"/>
            <a:ext cx="6903944" cy="63890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1" i="0" u="none" kern="100" cap="none" spc="0">
                <a:solidFill>
                  <a:srgbClr val="C00000"/>
                </a:solidFill>
                <a:latin typeface="BentonSans Black" panose="02000503000000020004" pitchFamily="50" charset="0"/>
                <a:ea typeface="+mj-ea"/>
                <a:cs typeface="Arial"/>
              </a:defRPr>
            </a:lvl1pPr>
          </a:lstStyle>
          <a:p>
            <a:r>
              <a:rPr lang="en-US" sz="4400" dirty="0">
                <a:solidFill>
                  <a:schemeClr val="bg1"/>
                </a:solidFill>
                <a:latin typeface="Tahoma" panose="020B0604030504040204" pitchFamily="34" charset="0"/>
                <a:ea typeface="Tahoma" panose="020B0604030504040204" pitchFamily="34" charset="0"/>
                <a:cs typeface="Tahoma" panose="020B0604030504040204" pitchFamily="34" charset="0"/>
              </a:rPr>
              <a:t>MOOCs Examples</a:t>
            </a:r>
          </a:p>
        </p:txBody>
      </p:sp>
      <p:pic>
        <p:nvPicPr>
          <p:cNvPr id="4" name="Picture 3"/>
          <p:cNvPicPr>
            <a:picLocks noChangeAspect="1"/>
          </p:cNvPicPr>
          <p:nvPr/>
        </p:nvPicPr>
        <p:blipFill rotWithShape="1">
          <a:blip r:embed="rId3"/>
          <a:srcRect b="21289"/>
          <a:stretch/>
        </p:blipFill>
        <p:spPr>
          <a:xfrm>
            <a:off x="0" y="1219200"/>
            <a:ext cx="12192000" cy="5136377"/>
          </a:xfrm>
          <a:prstGeom prst="rect">
            <a:avLst/>
          </a:prstGeom>
          <a:ln>
            <a:noFill/>
          </a:ln>
          <a:effectLst>
            <a:outerShdw blurRad="190500" algn="tl" rotWithShape="0">
              <a:srgbClr val="000000">
                <a:alpha val="70000"/>
              </a:srgbClr>
            </a:outerShdw>
          </a:effectLst>
        </p:spPr>
      </p:pic>
      <p:sp>
        <p:nvSpPr>
          <p:cNvPr id="2" name="Slide Number Placeholder 1"/>
          <p:cNvSpPr>
            <a:spLocks noGrp="1"/>
          </p:cNvSpPr>
          <p:nvPr>
            <p:ph type="sldNum" sz="quarter" idx="4"/>
          </p:nvPr>
        </p:nvSpPr>
        <p:spPr>
          <a:xfrm>
            <a:off x="8802560" y="6452147"/>
            <a:ext cx="2057400" cy="365125"/>
          </a:xfrm>
        </p:spPr>
        <p:txBody>
          <a:bodyPr/>
          <a:lstStyle/>
          <a:p>
            <a:fld id="{136F273C-9302-4EE3-8F13-E17C1857F5E7}" type="slidenum">
              <a:rPr lang="en-US" smtClean="0"/>
              <a:t>10</a:t>
            </a:fld>
            <a:endParaRPr lang="en-US" dirty="0"/>
          </a:p>
        </p:txBody>
      </p:sp>
    </p:spTree>
    <p:extLst>
      <p:ext uri="{BB962C8B-B14F-4D97-AF65-F5344CB8AC3E}">
        <p14:creationId xmlns:p14="http://schemas.microsoft.com/office/powerpoint/2010/main" val="35146418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978DC23-627B-4AE9-8D16-4E66CE9B29ED}"/>
              </a:ext>
            </a:extLst>
          </p:cNvPr>
          <p:cNvSpPr txBox="1">
            <a:spLocks/>
          </p:cNvSpPr>
          <p:nvPr/>
        </p:nvSpPr>
        <p:spPr>
          <a:xfrm>
            <a:off x="937847" y="495990"/>
            <a:ext cx="6903943" cy="63890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1" i="0" u="none" kern="100" cap="none" spc="0">
                <a:solidFill>
                  <a:srgbClr val="C00000"/>
                </a:solidFill>
                <a:latin typeface="BentonSans Black" panose="02000503000000020004" pitchFamily="50" charset="0"/>
                <a:ea typeface="+mj-ea"/>
                <a:cs typeface="Arial"/>
              </a:defRPr>
            </a:lvl1pPr>
          </a:lstStyle>
          <a:p>
            <a:r>
              <a:rPr lang="en-US" sz="4400" dirty="0">
                <a:solidFill>
                  <a:schemeClr val="bg1"/>
                </a:solidFill>
                <a:latin typeface="Tahoma" panose="020B0604030504040204" pitchFamily="34" charset="0"/>
                <a:ea typeface="Tahoma" panose="020B0604030504040204" pitchFamily="34" charset="0"/>
                <a:cs typeface="Tahoma" panose="020B0604030504040204" pitchFamily="34" charset="0"/>
              </a:rPr>
              <a:t>MOOC Certificate</a:t>
            </a:r>
          </a:p>
        </p:txBody>
      </p:sp>
      <p:sp>
        <p:nvSpPr>
          <p:cNvPr id="3" name="Slide Number Placeholder 2"/>
          <p:cNvSpPr>
            <a:spLocks noGrp="1"/>
          </p:cNvSpPr>
          <p:nvPr>
            <p:ph type="sldNum" sz="quarter" idx="4"/>
          </p:nvPr>
        </p:nvSpPr>
        <p:spPr>
          <a:xfrm>
            <a:off x="8790841" y="6452147"/>
            <a:ext cx="2057400" cy="365125"/>
          </a:xfrm>
        </p:spPr>
        <p:txBody>
          <a:bodyPr/>
          <a:lstStyle/>
          <a:p>
            <a:fld id="{136F273C-9302-4EE3-8F13-E17C1857F5E7}" type="slidenum">
              <a:rPr lang="en-US" smtClean="0"/>
              <a:t>11</a:t>
            </a:fld>
            <a:endParaRPr lang="en-US" dirty="0"/>
          </a:p>
        </p:txBody>
      </p:sp>
      <p:pic>
        <p:nvPicPr>
          <p:cNvPr id="2" name="Picture 1"/>
          <p:cNvPicPr>
            <a:picLocks noChangeAspect="1"/>
          </p:cNvPicPr>
          <p:nvPr/>
        </p:nvPicPr>
        <p:blipFill>
          <a:blip r:embed="rId3"/>
          <a:stretch>
            <a:fillRect/>
          </a:stretch>
        </p:blipFill>
        <p:spPr>
          <a:xfrm>
            <a:off x="0" y="1219200"/>
            <a:ext cx="12109938" cy="508776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754914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978DC23-627B-4AE9-8D16-4E66CE9B29ED}"/>
              </a:ext>
            </a:extLst>
          </p:cNvPr>
          <p:cNvSpPr txBox="1">
            <a:spLocks/>
          </p:cNvSpPr>
          <p:nvPr/>
        </p:nvSpPr>
        <p:spPr>
          <a:xfrm>
            <a:off x="937847" y="495990"/>
            <a:ext cx="6903944" cy="63890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1" i="0" u="none" kern="100" cap="none" spc="0">
                <a:solidFill>
                  <a:srgbClr val="C00000"/>
                </a:solidFill>
                <a:latin typeface="BentonSans Black" panose="02000503000000020004" pitchFamily="50" charset="0"/>
                <a:ea typeface="+mj-ea"/>
                <a:cs typeface="Arial"/>
              </a:defRPr>
            </a:lvl1pPr>
          </a:lstStyle>
          <a:p>
            <a:r>
              <a:rPr lang="en-US" sz="4400" dirty="0">
                <a:solidFill>
                  <a:schemeClr val="bg1"/>
                </a:solidFill>
                <a:latin typeface="Tahoma" panose="020B0604030504040204" pitchFamily="34" charset="0"/>
                <a:ea typeface="Tahoma" panose="020B0604030504040204" pitchFamily="34" charset="0"/>
                <a:cs typeface="Tahoma" panose="020B0604030504040204" pitchFamily="34" charset="0"/>
              </a:rPr>
              <a:t>MOOC Degree</a:t>
            </a:r>
          </a:p>
        </p:txBody>
      </p:sp>
      <p:pic>
        <p:nvPicPr>
          <p:cNvPr id="2" name="Picture 1"/>
          <p:cNvPicPr>
            <a:picLocks noChangeAspect="1"/>
          </p:cNvPicPr>
          <p:nvPr/>
        </p:nvPicPr>
        <p:blipFill>
          <a:blip r:embed="rId3"/>
          <a:stretch>
            <a:fillRect/>
          </a:stretch>
        </p:blipFill>
        <p:spPr>
          <a:xfrm>
            <a:off x="117231" y="1254368"/>
            <a:ext cx="11910645" cy="5046223"/>
          </a:xfrm>
          <a:prstGeom prst="rect">
            <a:avLst/>
          </a:prstGeom>
          <a:ln>
            <a:noFill/>
          </a:ln>
          <a:effectLst>
            <a:outerShdw blurRad="190500" algn="tl" rotWithShape="0">
              <a:srgbClr val="000000">
                <a:alpha val="70000"/>
              </a:srgbClr>
            </a:outerShdw>
          </a:effectLst>
        </p:spPr>
      </p:pic>
      <p:sp>
        <p:nvSpPr>
          <p:cNvPr id="3" name="Slide Number Placeholder 2"/>
          <p:cNvSpPr>
            <a:spLocks noGrp="1"/>
          </p:cNvSpPr>
          <p:nvPr>
            <p:ph type="sldNum" sz="quarter" idx="4"/>
          </p:nvPr>
        </p:nvSpPr>
        <p:spPr>
          <a:xfrm>
            <a:off x="8779114" y="6452147"/>
            <a:ext cx="2057400" cy="365125"/>
          </a:xfrm>
        </p:spPr>
        <p:txBody>
          <a:bodyPr/>
          <a:lstStyle/>
          <a:p>
            <a:fld id="{136F273C-9302-4EE3-8F13-E17C1857F5E7}" type="slidenum">
              <a:rPr lang="en-US" smtClean="0"/>
              <a:t>12</a:t>
            </a:fld>
            <a:endParaRPr lang="en-US" dirty="0"/>
          </a:p>
        </p:txBody>
      </p:sp>
    </p:spTree>
    <p:extLst>
      <p:ext uri="{BB962C8B-B14F-4D97-AF65-F5344CB8AC3E}">
        <p14:creationId xmlns:p14="http://schemas.microsoft.com/office/powerpoint/2010/main" val="14280308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136F273C-9302-4EE3-8F13-E17C1857F5E7}" type="slidenum">
              <a:rPr lang="en-US" smtClean="0"/>
              <a:pPr/>
              <a:t>13</a:t>
            </a:fld>
            <a:endParaRPr lang="en-US" dirty="0"/>
          </a:p>
        </p:txBody>
      </p:sp>
      <p:pic>
        <p:nvPicPr>
          <p:cNvPr id="3" name="Picture 2">
            <a:extLst>
              <a:ext uri="{FF2B5EF4-FFF2-40B4-BE49-F238E27FC236}">
                <a16:creationId xmlns:a16="http://schemas.microsoft.com/office/drawing/2014/main" id="{217FFB69-03B6-4073-B882-83E20952F65F}"/>
              </a:ext>
            </a:extLst>
          </p:cNvPr>
          <p:cNvPicPr>
            <a:picLocks noChangeAspect="1"/>
          </p:cNvPicPr>
          <p:nvPr/>
        </p:nvPicPr>
        <p:blipFill rotWithShape="1">
          <a:blip r:embed="rId3"/>
          <a:srcRect l="25120" t="17778" r="26476" b="41090"/>
          <a:stretch/>
        </p:blipFill>
        <p:spPr>
          <a:xfrm>
            <a:off x="0" y="1153401"/>
            <a:ext cx="7502769" cy="5209737"/>
          </a:xfrm>
          <a:prstGeom prst="rect">
            <a:avLst/>
          </a:prstGeom>
        </p:spPr>
      </p:pic>
      <p:pic>
        <p:nvPicPr>
          <p:cNvPr id="4" name="Picture 3">
            <a:extLst>
              <a:ext uri="{FF2B5EF4-FFF2-40B4-BE49-F238E27FC236}">
                <a16:creationId xmlns:a16="http://schemas.microsoft.com/office/drawing/2014/main" id="{BE24DA1B-A2A1-4377-9A3E-C3D688090C9F}"/>
              </a:ext>
            </a:extLst>
          </p:cNvPr>
          <p:cNvPicPr>
            <a:picLocks noChangeAspect="1"/>
          </p:cNvPicPr>
          <p:nvPr/>
        </p:nvPicPr>
        <p:blipFill rotWithShape="1">
          <a:blip r:embed="rId4"/>
          <a:srcRect l="19913" t="23564" r="21259"/>
          <a:stretch/>
        </p:blipFill>
        <p:spPr>
          <a:xfrm>
            <a:off x="7502769" y="1153402"/>
            <a:ext cx="4689231" cy="5208615"/>
          </a:xfrm>
          <a:prstGeom prst="rect">
            <a:avLst/>
          </a:prstGeom>
        </p:spPr>
      </p:pic>
      <p:sp>
        <p:nvSpPr>
          <p:cNvPr id="6" name="Title 1">
            <a:extLst>
              <a:ext uri="{FF2B5EF4-FFF2-40B4-BE49-F238E27FC236}">
                <a16:creationId xmlns:a16="http://schemas.microsoft.com/office/drawing/2014/main" id="{9978DC23-627B-4AE9-8D16-4E66CE9B29ED}"/>
              </a:ext>
            </a:extLst>
          </p:cNvPr>
          <p:cNvSpPr txBox="1">
            <a:spLocks/>
          </p:cNvSpPr>
          <p:nvPr/>
        </p:nvSpPr>
        <p:spPr>
          <a:xfrm>
            <a:off x="961291" y="495990"/>
            <a:ext cx="6880499" cy="63890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1" i="0" u="none" kern="100" cap="none" spc="0">
                <a:solidFill>
                  <a:srgbClr val="C00000"/>
                </a:solidFill>
                <a:latin typeface="BentonSans Black" panose="02000503000000020004" pitchFamily="50" charset="0"/>
                <a:ea typeface="+mj-ea"/>
                <a:cs typeface="Arial"/>
              </a:defRPr>
            </a:lvl1pPr>
          </a:lstStyle>
          <a:p>
            <a:r>
              <a:rPr lang="en-US" sz="4400" dirty="0">
                <a:solidFill>
                  <a:schemeClr val="bg1"/>
                </a:solidFill>
                <a:latin typeface="Tahoma" panose="020B0604030504040204" pitchFamily="34" charset="0"/>
                <a:ea typeface="Tahoma" panose="020B0604030504040204" pitchFamily="34" charset="0"/>
                <a:cs typeface="Tahoma" panose="020B0604030504040204" pitchFamily="34" charset="0"/>
              </a:rPr>
              <a:t>MOOC Degree </a:t>
            </a:r>
          </a:p>
        </p:txBody>
      </p:sp>
    </p:spTree>
    <p:extLst>
      <p:ext uri="{BB962C8B-B14F-4D97-AF65-F5344CB8AC3E}">
        <p14:creationId xmlns:p14="http://schemas.microsoft.com/office/powerpoint/2010/main" val="1532403378"/>
      </p:ext>
    </p:extLst>
  </p:cSld>
  <p:clrMapOvr>
    <a:masterClrMapping/>
  </p:clrMapOvr>
  <p:transition spd="slow">
    <p:push dir="u"/>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p:txBody>
          <a:bodyPr/>
          <a:lstStyle/>
          <a:p>
            <a:fld id="{136F273C-9302-4EE3-8F13-E17C1857F5E7}" type="slidenum">
              <a:rPr lang="en-US" smtClean="0"/>
              <a:pPr/>
              <a:t>14</a:t>
            </a:fld>
            <a:endParaRPr lang="en-US" dirty="0"/>
          </a:p>
        </p:txBody>
      </p:sp>
      <p:sp>
        <p:nvSpPr>
          <p:cNvPr id="6" name="Title 1">
            <a:extLst>
              <a:ext uri="{FF2B5EF4-FFF2-40B4-BE49-F238E27FC236}">
                <a16:creationId xmlns:a16="http://schemas.microsoft.com/office/drawing/2014/main" id="{9978DC23-627B-4AE9-8D16-4E66CE9B29ED}"/>
              </a:ext>
            </a:extLst>
          </p:cNvPr>
          <p:cNvSpPr txBox="1">
            <a:spLocks/>
          </p:cNvSpPr>
          <p:nvPr/>
        </p:nvSpPr>
        <p:spPr>
          <a:xfrm>
            <a:off x="117231" y="495990"/>
            <a:ext cx="8159261" cy="63890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1" i="0" u="none" kern="100" cap="none" spc="0">
                <a:solidFill>
                  <a:srgbClr val="C00000"/>
                </a:solidFill>
                <a:latin typeface="BentonSans Black" panose="02000503000000020004" pitchFamily="50" charset="0"/>
                <a:ea typeface="+mj-ea"/>
                <a:cs typeface="Arial"/>
              </a:defRPr>
            </a:lvl1pPr>
          </a:lstStyle>
          <a:p>
            <a:r>
              <a:rPr lang="en-US" sz="2400" dirty="0" err="1">
                <a:solidFill>
                  <a:schemeClr val="bg1"/>
                </a:solidFill>
                <a:latin typeface="Tahoma" panose="020B0604030504040204" pitchFamily="34" charset="0"/>
                <a:ea typeface="Tahoma" panose="020B0604030504040204" pitchFamily="34" charset="0"/>
                <a:cs typeface="Tahoma" panose="020B0604030504040204" pitchFamily="34" charset="0"/>
              </a:rPr>
              <a:t>EdX</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 From </a:t>
            </a:r>
            <a:r>
              <a:rPr lang="en-US" sz="2400" dirty="0" err="1">
                <a:solidFill>
                  <a:schemeClr val="bg1"/>
                </a:solidFill>
                <a:latin typeface="Tahoma" panose="020B0604030504040204" pitchFamily="34" charset="0"/>
                <a:ea typeface="Tahoma" panose="020B0604030504040204" pitchFamily="34" charset="0"/>
                <a:cs typeface="Tahoma" panose="020B0604030504040204" pitchFamily="34" charset="0"/>
              </a:rPr>
              <a:t>MicroMasters</a:t>
            </a:r>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 to Online Master’s Degrees</a:t>
            </a:r>
          </a:p>
        </p:txBody>
      </p:sp>
      <p:pic>
        <p:nvPicPr>
          <p:cNvPr id="7" name="Picture 6">
            <a:extLst>
              <a:ext uri="{FF2B5EF4-FFF2-40B4-BE49-F238E27FC236}">
                <a16:creationId xmlns:a16="http://schemas.microsoft.com/office/drawing/2014/main" id="{7DC771E4-24C7-4FE0-9566-9407D9F61B54}"/>
              </a:ext>
            </a:extLst>
          </p:cNvPr>
          <p:cNvPicPr>
            <a:picLocks noChangeAspect="1"/>
          </p:cNvPicPr>
          <p:nvPr/>
        </p:nvPicPr>
        <p:blipFill rotWithShape="1">
          <a:blip r:embed="rId3"/>
          <a:srcRect l="19167" t="52239" r="25833" b="17533"/>
          <a:stretch/>
        </p:blipFill>
        <p:spPr>
          <a:xfrm>
            <a:off x="0" y="1274921"/>
            <a:ext cx="12192000" cy="5090710"/>
          </a:xfrm>
          <a:prstGeom prst="rect">
            <a:avLst/>
          </a:prstGeom>
        </p:spPr>
      </p:pic>
    </p:spTree>
    <p:extLst>
      <p:ext uri="{BB962C8B-B14F-4D97-AF65-F5344CB8AC3E}">
        <p14:creationId xmlns:p14="http://schemas.microsoft.com/office/powerpoint/2010/main" val="1912249241"/>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978DC23-627B-4AE9-8D16-4E66CE9B29ED}"/>
              </a:ext>
            </a:extLst>
          </p:cNvPr>
          <p:cNvSpPr txBox="1">
            <a:spLocks/>
          </p:cNvSpPr>
          <p:nvPr/>
        </p:nvSpPr>
        <p:spPr>
          <a:xfrm>
            <a:off x="961291" y="495990"/>
            <a:ext cx="6880499" cy="63890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1" i="0" u="none" kern="100" cap="none" spc="0">
                <a:solidFill>
                  <a:srgbClr val="C00000"/>
                </a:solidFill>
                <a:latin typeface="BentonSans Black" panose="02000503000000020004" pitchFamily="50" charset="0"/>
                <a:ea typeface="+mj-ea"/>
                <a:cs typeface="Arial"/>
              </a:defRPr>
            </a:lvl1pPr>
          </a:lstStyle>
          <a:p>
            <a:r>
              <a:rPr lang="en-US" sz="4400" dirty="0">
                <a:solidFill>
                  <a:schemeClr val="bg1"/>
                </a:solidFill>
                <a:latin typeface="Tahoma" panose="020B0604030504040204" pitchFamily="34" charset="0"/>
                <a:ea typeface="Tahoma" panose="020B0604030504040204" pitchFamily="34" charset="0"/>
                <a:cs typeface="Tahoma" panose="020B0604030504040204" pitchFamily="34" charset="0"/>
              </a:rPr>
              <a:t>MOOC Degree </a:t>
            </a:r>
          </a:p>
        </p:txBody>
      </p:sp>
      <p:sp>
        <p:nvSpPr>
          <p:cNvPr id="3" name="Slide Number Placeholder 2"/>
          <p:cNvSpPr>
            <a:spLocks noGrp="1"/>
          </p:cNvSpPr>
          <p:nvPr>
            <p:ph type="sldNum" sz="quarter" idx="4"/>
          </p:nvPr>
        </p:nvSpPr>
        <p:spPr>
          <a:xfrm>
            <a:off x="8861175" y="6452147"/>
            <a:ext cx="2057400" cy="365125"/>
          </a:xfrm>
        </p:spPr>
        <p:txBody>
          <a:bodyPr/>
          <a:lstStyle/>
          <a:p>
            <a:fld id="{136F273C-9302-4EE3-8F13-E17C1857F5E7}" type="slidenum">
              <a:rPr lang="en-US" smtClean="0"/>
              <a:t>15</a:t>
            </a:fld>
            <a:endParaRPr lang="en-US" dirty="0"/>
          </a:p>
        </p:txBody>
      </p:sp>
      <p:pic>
        <p:nvPicPr>
          <p:cNvPr id="4" name="Picture 3"/>
          <p:cNvPicPr>
            <a:picLocks noChangeAspect="1"/>
          </p:cNvPicPr>
          <p:nvPr/>
        </p:nvPicPr>
        <p:blipFill>
          <a:blip r:embed="rId3"/>
          <a:stretch>
            <a:fillRect/>
          </a:stretch>
        </p:blipFill>
        <p:spPr>
          <a:xfrm>
            <a:off x="0" y="1234845"/>
            <a:ext cx="12192000" cy="510734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19213470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978DC23-627B-4AE9-8D16-4E66CE9B29ED}"/>
              </a:ext>
            </a:extLst>
          </p:cNvPr>
          <p:cNvSpPr txBox="1">
            <a:spLocks/>
          </p:cNvSpPr>
          <p:nvPr/>
        </p:nvSpPr>
        <p:spPr>
          <a:xfrm>
            <a:off x="890955" y="495990"/>
            <a:ext cx="6950836" cy="63890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1" i="0" u="none" kern="100" cap="none" spc="0">
                <a:solidFill>
                  <a:srgbClr val="C00000"/>
                </a:solidFill>
                <a:latin typeface="BentonSans Black" panose="02000503000000020004" pitchFamily="50" charset="0"/>
                <a:ea typeface="+mj-ea"/>
                <a:cs typeface="Arial"/>
              </a:defRPr>
            </a:lvl1pPr>
          </a:lstStyle>
          <a:p>
            <a:r>
              <a:rPr lang="en-US" sz="4400" dirty="0">
                <a:solidFill>
                  <a:schemeClr val="bg1"/>
                </a:solidFill>
                <a:latin typeface="Tahoma" panose="020B0604030504040204" pitchFamily="34" charset="0"/>
                <a:ea typeface="Tahoma" panose="020B0604030504040204" pitchFamily="34" charset="0"/>
                <a:cs typeface="Tahoma" panose="020B0604030504040204" pitchFamily="34" charset="0"/>
              </a:rPr>
              <a:t>MOOCs Trends</a:t>
            </a:r>
          </a:p>
        </p:txBody>
      </p:sp>
      <p:pic>
        <p:nvPicPr>
          <p:cNvPr id="4" name="Picture 3"/>
          <p:cNvPicPr>
            <a:picLocks noChangeAspect="1"/>
          </p:cNvPicPr>
          <p:nvPr/>
        </p:nvPicPr>
        <p:blipFill>
          <a:blip r:embed="rId3"/>
          <a:stretch>
            <a:fillRect/>
          </a:stretch>
        </p:blipFill>
        <p:spPr>
          <a:xfrm>
            <a:off x="656390" y="2393878"/>
            <a:ext cx="5920256" cy="3743565"/>
          </a:xfrm>
          <a:prstGeom prst="rect">
            <a:avLst/>
          </a:prstGeom>
          <a:ln>
            <a:noFill/>
          </a:ln>
          <a:effectLst>
            <a:outerShdw blurRad="190500" algn="tl" rotWithShape="0">
              <a:srgbClr val="000000">
                <a:alpha val="70000"/>
              </a:srgbClr>
            </a:outerShdw>
          </a:effectLst>
        </p:spPr>
      </p:pic>
      <p:sp>
        <p:nvSpPr>
          <p:cNvPr id="11" name="Rectangle 10"/>
          <p:cNvSpPr/>
          <p:nvPr/>
        </p:nvSpPr>
        <p:spPr>
          <a:xfrm>
            <a:off x="504092" y="1296168"/>
            <a:ext cx="10046677" cy="1384995"/>
          </a:xfrm>
          <a:prstGeom prst="rect">
            <a:avLst/>
          </a:prstGeom>
        </p:spPr>
        <p:txBody>
          <a:bodyPr wrap="square">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Year of MOOC-based Degrees: A Review of MOOC Stats and Trends in 2018, </a:t>
            </a:r>
            <a:r>
              <a:rPr lang="en-US" sz="1600" dirty="0" err="1">
                <a:latin typeface="Tahoma" panose="020B0604030504040204" pitchFamily="34" charset="0"/>
                <a:ea typeface="Tahoma" panose="020B0604030504040204" pitchFamily="34" charset="0"/>
                <a:cs typeface="Tahoma" panose="020B0604030504040204" pitchFamily="34" charset="0"/>
              </a:rPr>
              <a:t>Dhawal</a:t>
            </a:r>
            <a:r>
              <a:rPr lang="en-US" sz="1600" dirty="0">
                <a:latin typeface="Tahoma" panose="020B0604030504040204" pitchFamily="34" charset="0"/>
                <a:ea typeface="Tahoma" panose="020B0604030504040204" pitchFamily="34" charset="0"/>
                <a:cs typeface="Tahoma" panose="020B0604030504040204" pitchFamily="34" charset="0"/>
              </a:rPr>
              <a:t> Shah, Class Central--January 6, 2019</a:t>
            </a:r>
            <a:br>
              <a:rPr lang="en-US" sz="2800" dirty="0">
                <a:latin typeface="Tahoma" panose="020B0604030504040204" pitchFamily="34" charset="0"/>
                <a:ea typeface="Tahoma" panose="020B0604030504040204" pitchFamily="34" charset="0"/>
                <a:cs typeface="Tahoma" panose="020B0604030504040204" pitchFamily="34" charset="0"/>
              </a:rPr>
            </a:br>
            <a:endParaRPr lang="en-US" sz="2800" dirty="0"/>
          </a:p>
        </p:txBody>
      </p:sp>
      <p:pic>
        <p:nvPicPr>
          <p:cNvPr id="5" name="Picture 4"/>
          <p:cNvPicPr>
            <a:picLocks noChangeAspect="1"/>
          </p:cNvPicPr>
          <p:nvPr/>
        </p:nvPicPr>
        <p:blipFill>
          <a:blip r:embed="rId4"/>
          <a:stretch>
            <a:fillRect/>
          </a:stretch>
        </p:blipFill>
        <p:spPr>
          <a:xfrm>
            <a:off x="6984613" y="2393878"/>
            <a:ext cx="4281264" cy="3091283"/>
          </a:xfrm>
          <a:prstGeom prst="rect">
            <a:avLst/>
          </a:prstGeom>
          <a:ln>
            <a:noFill/>
          </a:ln>
          <a:effectLst>
            <a:outerShdw blurRad="190500" algn="tl" rotWithShape="0">
              <a:srgbClr val="000000">
                <a:alpha val="70000"/>
              </a:srgbClr>
            </a:outerShdw>
          </a:effectLst>
        </p:spPr>
      </p:pic>
      <p:sp>
        <p:nvSpPr>
          <p:cNvPr id="12" name="TextBox 11"/>
          <p:cNvSpPr txBox="1"/>
          <p:nvPr/>
        </p:nvSpPr>
        <p:spPr>
          <a:xfrm>
            <a:off x="6984613" y="5702164"/>
            <a:ext cx="4194661" cy="461665"/>
          </a:xfrm>
          <a:prstGeom prst="rect">
            <a:avLst/>
          </a:prstGeom>
          <a:noFill/>
        </p:spPr>
        <p:txBody>
          <a:bodyPr wrap="square" rtlCol="0">
            <a:spAutoFit/>
          </a:bodyPr>
          <a:lstStyle/>
          <a:p>
            <a:r>
              <a:rPr lang="en-US" sz="2400" dirty="0">
                <a:latin typeface="Tahoma" panose="020B0604030504040204" pitchFamily="34" charset="0"/>
                <a:ea typeface="Tahoma" panose="020B0604030504040204" pitchFamily="34" charset="0"/>
                <a:cs typeface="Tahoma" panose="020B0604030504040204" pitchFamily="34" charset="0"/>
              </a:rPr>
              <a:t>Top five MOOC providers</a:t>
            </a:r>
          </a:p>
        </p:txBody>
      </p:sp>
      <p:sp>
        <p:nvSpPr>
          <p:cNvPr id="2" name="Slide Number Placeholder 1"/>
          <p:cNvSpPr>
            <a:spLocks noGrp="1"/>
          </p:cNvSpPr>
          <p:nvPr>
            <p:ph type="sldNum" sz="quarter" idx="4"/>
          </p:nvPr>
        </p:nvSpPr>
        <p:spPr>
          <a:xfrm>
            <a:off x="8837729" y="6452147"/>
            <a:ext cx="2057400" cy="365125"/>
          </a:xfrm>
        </p:spPr>
        <p:txBody>
          <a:bodyPr/>
          <a:lstStyle/>
          <a:p>
            <a:fld id="{136F273C-9302-4EE3-8F13-E17C1857F5E7}" type="slidenum">
              <a:rPr lang="en-US" smtClean="0"/>
              <a:t>16</a:t>
            </a:fld>
            <a:endParaRPr lang="en-US" dirty="0"/>
          </a:p>
        </p:txBody>
      </p:sp>
    </p:spTree>
    <p:extLst>
      <p:ext uri="{BB962C8B-B14F-4D97-AF65-F5344CB8AC3E}">
        <p14:creationId xmlns:p14="http://schemas.microsoft.com/office/powerpoint/2010/main" val="25159388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978DC23-627B-4AE9-8D16-4E66CE9B29ED}"/>
              </a:ext>
            </a:extLst>
          </p:cNvPr>
          <p:cNvSpPr txBox="1">
            <a:spLocks/>
          </p:cNvSpPr>
          <p:nvPr/>
        </p:nvSpPr>
        <p:spPr>
          <a:xfrm>
            <a:off x="1090247" y="495990"/>
            <a:ext cx="6751544" cy="63890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1" i="0" u="none" kern="100" cap="none" spc="0">
                <a:solidFill>
                  <a:srgbClr val="C00000"/>
                </a:solidFill>
                <a:latin typeface="BentonSans Black" panose="02000503000000020004" pitchFamily="50" charset="0"/>
                <a:ea typeface="+mj-ea"/>
                <a:cs typeface="Arial"/>
              </a:defRPr>
            </a:lvl1pPr>
          </a:lstStyle>
          <a:p>
            <a:r>
              <a:rPr lang="en-US" sz="4400" dirty="0">
                <a:solidFill>
                  <a:schemeClr val="bg1"/>
                </a:solidFill>
                <a:latin typeface="Tahoma" panose="020B0604030504040204" pitchFamily="34" charset="0"/>
                <a:ea typeface="Tahoma" panose="020B0604030504040204" pitchFamily="34" charset="0"/>
                <a:cs typeface="Tahoma" panose="020B0604030504040204" pitchFamily="34" charset="0"/>
              </a:rPr>
              <a:t>MOOCs Stats</a:t>
            </a:r>
          </a:p>
        </p:txBody>
      </p:sp>
      <p:sp>
        <p:nvSpPr>
          <p:cNvPr id="2" name="Rectangle 1"/>
          <p:cNvSpPr/>
          <p:nvPr/>
        </p:nvSpPr>
        <p:spPr>
          <a:xfrm>
            <a:off x="1090246" y="1296168"/>
            <a:ext cx="8675077" cy="1384995"/>
          </a:xfrm>
          <a:prstGeom prst="rect">
            <a:avLst/>
          </a:prstGeom>
        </p:spPr>
        <p:txBody>
          <a:bodyPr wrap="square">
            <a:spAutoFit/>
          </a:bodyPr>
          <a:lstStyle/>
          <a:p>
            <a:r>
              <a:rPr lang="en-US" sz="2800" dirty="0">
                <a:latin typeface="Tahoma" panose="020B0604030504040204" pitchFamily="34" charset="0"/>
                <a:ea typeface="Tahoma" panose="020B0604030504040204" pitchFamily="34" charset="0"/>
                <a:cs typeface="Tahoma" panose="020B0604030504040204" pitchFamily="34" charset="0"/>
              </a:rPr>
              <a:t>Year of MOOC-based Degrees: A Review of MOOC Stats and Trends in 2018, </a:t>
            </a:r>
            <a:r>
              <a:rPr lang="en-US" sz="1600" dirty="0" err="1">
                <a:latin typeface="Tahoma" panose="020B0604030504040204" pitchFamily="34" charset="0"/>
                <a:ea typeface="Tahoma" panose="020B0604030504040204" pitchFamily="34" charset="0"/>
                <a:cs typeface="Tahoma" panose="020B0604030504040204" pitchFamily="34" charset="0"/>
              </a:rPr>
              <a:t>Dhawal</a:t>
            </a:r>
            <a:r>
              <a:rPr lang="en-US" sz="1600" dirty="0">
                <a:latin typeface="Tahoma" panose="020B0604030504040204" pitchFamily="34" charset="0"/>
                <a:ea typeface="Tahoma" panose="020B0604030504040204" pitchFamily="34" charset="0"/>
                <a:cs typeface="Tahoma" panose="020B0604030504040204" pitchFamily="34" charset="0"/>
              </a:rPr>
              <a:t> Shah, Class Central--January 6, 2019</a:t>
            </a:r>
            <a:br>
              <a:rPr lang="en-US" sz="2800" dirty="0">
                <a:latin typeface="Tahoma" panose="020B0604030504040204" pitchFamily="34" charset="0"/>
                <a:ea typeface="Tahoma" panose="020B0604030504040204" pitchFamily="34" charset="0"/>
                <a:cs typeface="Tahoma" panose="020B0604030504040204" pitchFamily="34" charset="0"/>
              </a:rPr>
            </a:br>
            <a:endParaRPr lang="en-US" sz="2800" dirty="0"/>
          </a:p>
        </p:txBody>
      </p:sp>
      <p:pic>
        <p:nvPicPr>
          <p:cNvPr id="3" name="Picture 2"/>
          <p:cNvPicPr>
            <a:picLocks noChangeAspect="1"/>
          </p:cNvPicPr>
          <p:nvPr/>
        </p:nvPicPr>
        <p:blipFill>
          <a:blip r:embed="rId3"/>
          <a:stretch>
            <a:fillRect/>
          </a:stretch>
        </p:blipFill>
        <p:spPr>
          <a:xfrm>
            <a:off x="1249629" y="2381998"/>
            <a:ext cx="7765417" cy="3873464"/>
          </a:xfrm>
          <a:prstGeom prst="rect">
            <a:avLst/>
          </a:prstGeom>
          <a:ln>
            <a:noFill/>
          </a:ln>
          <a:effectLst>
            <a:outerShdw blurRad="190500" algn="tl" rotWithShape="0">
              <a:srgbClr val="000000">
                <a:alpha val="70000"/>
              </a:srgbClr>
            </a:outerShdw>
          </a:effectLst>
        </p:spPr>
      </p:pic>
      <p:sp>
        <p:nvSpPr>
          <p:cNvPr id="4" name="Slide Number Placeholder 3"/>
          <p:cNvSpPr>
            <a:spLocks noGrp="1"/>
          </p:cNvSpPr>
          <p:nvPr>
            <p:ph type="sldNum" sz="quarter" idx="4"/>
          </p:nvPr>
        </p:nvSpPr>
        <p:spPr>
          <a:xfrm>
            <a:off x="8790839" y="6452147"/>
            <a:ext cx="2057400" cy="365125"/>
          </a:xfrm>
        </p:spPr>
        <p:txBody>
          <a:bodyPr/>
          <a:lstStyle/>
          <a:p>
            <a:fld id="{136F273C-9302-4EE3-8F13-E17C1857F5E7}" type="slidenum">
              <a:rPr lang="en-US" smtClean="0"/>
              <a:t>17</a:t>
            </a:fld>
            <a:endParaRPr lang="en-US" dirty="0"/>
          </a:p>
        </p:txBody>
      </p:sp>
    </p:spTree>
    <p:extLst>
      <p:ext uri="{BB962C8B-B14F-4D97-AF65-F5344CB8AC3E}">
        <p14:creationId xmlns:p14="http://schemas.microsoft.com/office/powerpoint/2010/main" val="23434496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E52BE-193A-46DA-8839-95769CD1362D}"/>
              </a:ext>
            </a:extLst>
          </p:cNvPr>
          <p:cNvSpPr>
            <a:spLocks noGrp="1"/>
          </p:cNvSpPr>
          <p:nvPr>
            <p:ph type="title"/>
          </p:nvPr>
        </p:nvSpPr>
        <p:spPr>
          <a:xfrm>
            <a:off x="2289411" y="1525022"/>
            <a:ext cx="7651758" cy="3324564"/>
          </a:xfrm>
        </p:spPr>
        <p:txBody>
          <a:bodyPr/>
          <a:lstStyle/>
          <a:p>
            <a:pPr algn="ctr"/>
            <a:r>
              <a:rPr lang="en-US" sz="6000" dirty="0"/>
              <a:t>Research Background</a:t>
            </a:r>
          </a:p>
        </p:txBody>
      </p:sp>
    </p:spTree>
    <p:extLst>
      <p:ext uri="{BB962C8B-B14F-4D97-AF65-F5344CB8AC3E}">
        <p14:creationId xmlns:p14="http://schemas.microsoft.com/office/powerpoint/2010/main" val="350245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F370F3-624A-4BB6-9BE0-BBB5B052CDA5}"/>
              </a:ext>
            </a:extLst>
          </p:cNvPr>
          <p:cNvSpPr>
            <a:spLocks noGrp="1"/>
          </p:cNvSpPr>
          <p:nvPr>
            <p:ph idx="4294967295"/>
          </p:nvPr>
        </p:nvSpPr>
        <p:spPr>
          <a:xfrm>
            <a:off x="152400" y="1325584"/>
            <a:ext cx="10344151" cy="5086647"/>
          </a:xfrm>
        </p:spPr>
        <p:txBody>
          <a:bodyPr>
            <a:noAutofit/>
          </a:bodyPr>
          <a:lstStyle/>
          <a:p>
            <a:pPr lvl="1">
              <a:lnSpc>
                <a:spcPct val="150000"/>
              </a:lnSpc>
              <a:spcAft>
                <a:spcPts val="0"/>
              </a:spcAft>
              <a:buFont typeface="Arial" panose="020B0604020202020204" pitchFamily="34" charset="0"/>
              <a:buChar char="•"/>
            </a:pPr>
            <a:r>
              <a:rPr lang="en-US" sz="2400" b="1" dirty="0">
                <a:latin typeface="Tahoma" panose="020B0604030504040204" pitchFamily="34" charset="0"/>
                <a:ea typeface="Tahoma" panose="020B0604030504040204" pitchFamily="34" charset="0"/>
                <a:cs typeface="Tahoma" panose="020B0604030504040204" pitchFamily="34" charset="0"/>
              </a:rPr>
              <a:t>Learners need self-directed learning skills and strategies to be successful in MOOCs </a:t>
            </a:r>
            <a:r>
              <a:rPr lang="en-US" dirty="0">
                <a:latin typeface="Tahoma" panose="020B0604030504040204" pitchFamily="34" charset="0"/>
                <a:ea typeface="Tahoma" panose="020B0604030504040204" pitchFamily="34" charset="0"/>
                <a:cs typeface="Tahoma" panose="020B0604030504040204" pitchFamily="34" charset="0"/>
              </a:rPr>
              <a:t>(</a:t>
            </a:r>
            <a:r>
              <a:rPr lang="fr-FR" dirty="0">
                <a:latin typeface="Tahoma" panose="020B0604030504040204" pitchFamily="34" charset="0"/>
                <a:ea typeface="Tahoma" panose="020B0604030504040204" pitchFamily="34" charset="0"/>
                <a:cs typeface="Tahoma" panose="020B0604030504040204" pitchFamily="34" charset="0"/>
              </a:rPr>
              <a:t>Kop &amp; Fournier, 2010</a:t>
            </a:r>
            <a:r>
              <a:rPr lang="en-US" dirty="0">
                <a:latin typeface="Tahoma" panose="020B0604030504040204" pitchFamily="34" charset="0"/>
                <a:ea typeface="Tahoma" panose="020B0604030504040204" pitchFamily="34" charset="0"/>
                <a:cs typeface="Tahoma" panose="020B0604030504040204" pitchFamily="34" charset="0"/>
              </a:rPr>
              <a:t>; Littlejohn, Hood, Milligan, &amp; </a:t>
            </a:r>
            <a:r>
              <a:rPr lang="en-US" dirty="0" err="1">
                <a:latin typeface="Tahoma" panose="020B0604030504040204" pitchFamily="34" charset="0"/>
                <a:ea typeface="Tahoma" panose="020B0604030504040204" pitchFamily="34" charset="0"/>
                <a:cs typeface="Tahoma" panose="020B0604030504040204" pitchFamily="34" charset="0"/>
              </a:rPr>
              <a:t>Mustain</a:t>
            </a:r>
            <a:r>
              <a:rPr lang="en-US" dirty="0">
                <a:latin typeface="Tahoma" panose="020B0604030504040204" pitchFamily="34" charset="0"/>
                <a:ea typeface="Tahoma" panose="020B0604030504040204" pitchFamily="34" charset="0"/>
                <a:cs typeface="Tahoma" panose="020B0604030504040204" pitchFamily="34" charset="0"/>
              </a:rPr>
              <a:t>, 2016), </a:t>
            </a:r>
            <a:r>
              <a:rPr lang="en-US" sz="2400" dirty="0">
                <a:latin typeface="Tahoma" panose="020B0604030504040204" pitchFamily="34" charset="0"/>
                <a:ea typeface="Tahoma" panose="020B0604030504040204" pitchFamily="34" charset="0"/>
                <a:cs typeface="Tahoma" panose="020B0604030504040204" pitchFamily="34" charset="0"/>
              </a:rPr>
              <a:t>as there is a lack of personalized interaction with teachers.</a:t>
            </a:r>
          </a:p>
          <a:p>
            <a:pPr lvl="1">
              <a:lnSpc>
                <a:spcPct val="150000"/>
              </a:lnSpc>
              <a:spcAft>
                <a:spcPts val="0"/>
              </a:spcAft>
              <a:buFont typeface="Arial" panose="020B0604020202020204" pitchFamily="34" charset="0"/>
              <a:buChar char="•"/>
            </a:pPr>
            <a:r>
              <a:rPr lang="en-US" sz="2400" b="1" dirty="0">
                <a:latin typeface="Tahoma" panose="020B0604030504040204" pitchFamily="34" charset="0"/>
                <a:ea typeface="Tahoma" panose="020B0604030504040204" pitchFamily="34" charset="0"/>
                <a:cs typeface="Tahoma" panose="020B0604030504040204" pitchFamily="34" charset="0"/>
              </a:rPr>
              <a:t>Self-monitoring</a:t>
            </a:r>
            <a:r>
              <a:rPr lang="en-US" sz="2400" dirty="0">
                <a:latin typeface="Tahoma" panose="020B0604030504040204" pitchFamily="34" charset="0"/>
                <a:ea typeface="Tahoma" panose="020B0604030504040204" pitchFamily="34" charset="0"/>
                <a:cs typeface="Tahoma" panose="020B0604030504040204" pitchFamily="34" charset="0"/>
              </a:rPr>
              <a:t>, as one of the SDL skills, </a:t>
            </a:r>
            <a:r>
              <a:rPr lang="en-US" sz="2400" b="1" dirty="0">
                <a:latin typeface="Tahoma" panose="020B0604030504040204" pitchFamily="34" charset="0"/>
                <a:ea typeface="Tahoma" panose="020B0604030504040204" pitchFamily="34" charset="0"/>
                <a:cs typeface="Tahoma" panose="020B0604030504040204" pitchFamily="34" charset="0"/>
              </a:rPr>
              <a:t>can improve learning performance </a:t>
            </a:r>
            <a:r>
              <a:rPr lang="en-US" dirty="0">
                <a:latin typeface="Tahoma" panose="020B0604030504040204" pitchFamily="34" charset="0"/>
                <a:ea typeface="Tahoma" panose="020B0604030504040204" pitchFamily="34" charset="0"/>
                <a:cs typeface="Tahoma" panose="020B0604030504040204" pitchFamily="34" charset="0"/>
              </a:rPr>
              <a:t>(Chang, 2007; Coleman &amp; Webber, 2002). </a:t>
            </a:r>
          </a:p>
          <a:p>
            <a:pPr lvl="1">
              <a:lnSpc>
                <a:spcPct val="150000"/>
              </a:lnSpc>
              <a:spcAft>
                <a:spcPts val="0"/>
              </a:spcAft>
              <a:buFont typeface="Arial" panose="020B0604020202020204" pitchFamily="34" charset="0"/>
              <a:buChar char="•"/>
            </a:pPr>
            <a:r>
              <a:rPr lang="en-US" sz="2400" b="1" dirty="0">
                <a:latin typeface="Tahoma" panose="020B0604030504040204" pitchFamily="34" charset="0"/>
                <a:ea typeface="Tahoma" panose="020B0604030504040204" pitchFamily="34" charset="0"/>
                <a:cs typeface="Tahoma" panose="020B0604030504040204" pitchFamily="34" charset="0"/>
              </a:rPr>
              <a:t>Teaching self-monitoring skills will benefit learners </a:t>
            </a:r>
            <a:r>
              <a:rPr lang="en-US" dirty="0">
                <a:latin typeface="Tahoma" panose="020B0604030504040204" pitchFamily="34" charset="0"/>
                <a:ea typeface="Tahoma" panose="020B0604030504040204" pitchFamily="34" charset="0"/>
                <a:cs typeface="Tahoma" panose="020B0604030504040204" pitchFamily="34" charset="0"/>
              </a:rPr>
              <a:t>(e.g., </a:t>
            </a:r>
            <a:r>
              <a:rPr lang="en-US" dirty="0" err="1">
                <a:latin typeface="Tahoma" panose="020B0604030504040204" pitchFamily="34" charset="0"/>
                <a:ea typeface="Tahoma" panose="020B0604030504040204" pitchFamily="34" charset="0"/>
                <a:cs typeface="Tahoma" panose="020B0604030504040204" pitchFamily="34" charset="0"/>
              </a:rPr>
              <a:t>Delclos</a:t>
            </a:r>
            <a:r>
              <a:rPr lang="en-US" dirty="0">
                <a:latin typeface="Tahoma" panose="020B0604030504040204" pitchFamily="34" charset="0"/>
                <a:ea typeface="Tahoma" panose="020B0604030504040204" pitchFamily="34" charset="0"/>
                <a:cs typeface="Tahoma" panose="020B0604030504040204" pitchFamily="34" charset="0"/>
              </a:rPr>
              <a:t> &amp; Harrington, 1991; </a:t>
            </a:r>
            <a:r>
              <a:rPr lang="en-US" dirty="0" err="1">
                <a:latin typeface="Tahoma" panose="020B0604030504040204" pitchFamily="34" charset="0"/>
                <a:ea typeface="Tahoma" panose="020B0604030504040204" pitchFamily="34" charset="0"/>
                <a:cs typeface="Tahoma" panose="020B0604030504040204" pitchFamily="34" charset="0"/>
              </a:rPr>
              <a:t>Maag</a:t>
            </a:r>
            <a:r>
              <a:rPr lang="en-US" dirty="0">
                <a:latin typeface="Tahoma" panose="020B0604030504040204" pitchFamily="34" charset="0"/>
                <a:ea typeface="Tahoma" panose="020B0604030504040204" pitchFamily="34" charset="0"/>
                <a:cs typeface="Tahoma" panose="020B0604030504040204" pitchFamily="34" charset="0"/>
              </a:rPr>
              <a:t> et al., 1992; Malone &amp; Mastropieri, 1991; Schunk, 1982).</a:t>
            </a:r>
          </a:p>
          <a:p>
            <a:pPr lvl="1">
              <a:lnSpc>
                <a:spcPct val="150000"/>
              </a:lnSpc>
              <a:spcAft>
                <a:spcPts val="0"/>
              </a:spcAft>
              <a:buFont typeface="Arial" panose="020B0604020202020204" pitchFamily="34" charset="0"/>
              <a:buChar char="•"/>
            </a:pP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5" name="Title 1">
            <a:extLst>
              <a:ext uri="{FF2B5EF4-FFF2-40B4-BE49-F238E27FC236}">
                <a16:creationId xmlns:a16="http://schemas.microsoft.com/office/drawing/2014/main" id="{01BFFF2F-C089-4067-B027-0CD009C25A90}"/>
              </a:ext>
            </a:extLst>
          </p:cNvPr>
          <p:cNvSpPr txBox="1">
            <a:spLocks/>
          </p:cNvSpPr>
          <p:nvPr/>
        </p:nvSpPr>
        <p:spPr>
          <a:xfrm>
            <a:off x="597877" y="474219"/>
            <a:ext cx="7243913" cy="63890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1" i="0" u="none" kern="100" cap="none" spc="0">
                <a:solidFill>
                  <a:srgbClr val="C00000"/>
                </a:solidFill>
                <a:latin typeface="BentonSans Black" panose="02000503000000020004" pitchFamily="50" charset="0"/>
                <a:ea typeface="+mj-ea"/>
                <a:cs typeface="Arial"/>
              </a:defRPr>
            </a:lvl1pPr>
          </a:lstStyle>
          <a:p>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Research</a:t>
            </a:r>
            <a:r>
              <a:rPr lang="en-US" sz="44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Background</a:t>
            </a:r>
            <a:endParaRPr lang="en-US" sz="4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4"/>
          </p:nvPr>
        </p:nvSpPr>
        <p:spPr>
          <a:xfrm>
            <a:off x="8802562" y="6452147"/>
            <a:ext cx="2057400" cy="365125"/>
          </a:xfrm>
        </p:spPr>
        <p:txBody>
          <a:bodyPr/>
          <a:lstStyle/>
          <a:p>
            <a:fld id="{136F273C-9302-4EE3-8F13-E17C1857F5E7}" type="slidenum">
              <a:rPr lang="en-US" smtClean="0"/>
              <a:t>19</a:t>
            </a:fld>
            <a:endParaRPr lang="en-US" dirty="0"/>
          </a:p>
        </p:txBody>
      </p:sp>
    </p:spTree>
    <p:extLst>
      <p:ext uri="{BB962C8B-B14F-4D97-AF65-F5344CB8AC3E}">
        <p14:creationId xmlns:p14="http://schemas.microsoft.com/office/powerpoint/2010/main" val="41826901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A592D-C99D-4EE4-8EC3-F557D4D9CA50}"/>
              </a:ext>
            </a:extLst>
          </p:cNvPr>
          <p:cNvSpPr>
            <a:spLocks noGrp="1"/>
          </p:cNvSpPr>
          <p:nvPr>
            <p:ph type="title"/>
          </p:nvPr>
        </p:nvSpPr>
        <p:spPr/>
        <p:txBody>
          <a:bodyPr/>
          <a:lstStyle/>
          <a:p>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Research Theme #1</a:t>
            </a:r>
          </a:p>
        </p:txBody>
      </p:sp>
      <p:sp>
        <p:nvSpPr>
          <p:cNvPr id="3" name="Content Placeholder 2">
            <a:extLst>
              <a:ext uri="{FF2B5EF4-FFF2-40B4-BE49-F238E27FC236}">
                <a16:creationId xmlns:a16="http://schemas.microsoft.com/office/drawing/2014/main" id="{D306DCF3-025E-4628-A167-76A79A40A982}"/>
              </a:ext>
            </a:extLst>
          </p:cNvPr>
          <p:cNvSpPr>
            <a:spLocks noGrp="1"/>
          </p:cNvSpPr>
          <p:nvPr>
            <p:ph idx="1"/>
          </p:nvPr>
        </p:nvSpPr>
        <p:spPr/>
        <p:txBody>
          <a:bodyPr>
            <a:normAutofit lnSpcReduction="10000"/>
          </a:bodyPr>
          <a:lstStyle/>
          <a:p>
            <a:r>
              <a:rPr lang="en-US" b="1" dirty="0">
                <a:latin typeface="Tahoma" panose="020B0604030504040204" pitchFamily="34" charset="0"/>
                <a:ea typeface="Tahoma" panose="020B0604030504040204" pitchFamily="34" charset="0"/>
                <a:cs typeface="Tahoma" panose="020B0604030504040204" pitchFamily="34" charset="0"/>
              </a:rPr>
              <a:t>Theme #1: </a:t>
            </a:r>
            <a:r>
              <a:rPr lang="en-US" dirty="0">
                <a:latin typeface="Tahoma" panose="020B0604030504040204" pitchFamily="34" charset="0"/>
                <a:ea typeface="Tahoma" panose="020B0604030504040204" pitchFamily="34" charset="0"/>
                <a:cs typeface="Tahoma" panose="020B0604030504040204" pitchFamily="34" charset="0"/>
              </a:rPr>
              <a:t>Meina Zhu, Annisa Sari, Ying Tang (a visiting scholar in Hong Kong…now post-doc in Informatics), and I have spent four years developing a </a:t>
            </a:r>
            <a:r>
              <a:rPr lang="en-US" b="1" dirty="0">
                <a:solidFill>
                  <a:srgbClr val="0070C0"/>
                </a:solidFill>
                <a:latin typeface="Tahoma" panose="020B0604030504040204" pitchFamily="34" charset="0"/>
                <a:ea typeface="Tahoma" panose="020B0604030504040204" pitchFamily="34" charset="0"/>
                <a:cs typeface="Tahoma" panose="020B0604030504040204" pitchFamily="34" charset="0"/>
              </a:rPr>
              <a:t>unique database of over 3,300 massive open online course (MOOC) instructors</a:t>
            </a:r>
            <a:r>
              <a:rPr lang="en-US" dirty="0">
                <a:latin typeface="Tahoma" panose="020B0604030504040204" pitchFamily="34" charset="0"/>
                <a:ea typeface="Tahoma" panose="020B0604030504040204" pitchFamily="34" charset="0"/>
                <a:cs typeface="Tahoma" panose="020B0604030504040204" pitchFamily="34" charset="0"/>
              </a:rPr>
              <a:t> from around the world. </a:t>
            </a:r>
          </a:p>
          <a:p>
            <a:r>
              <a:rPr lang="en-US" sz="2600" dirty="0">
                <a:latin typeface="Tahoma" panose="020B0604030504040204" pitchFamily="34" charset="0"/>
                <a:ea typeface="Tahoma" panose="020B0604030504040204" pitchFamily="34" charset="0"/>
                <a:cs typeface="Tahoma" panose="020B0604030504040204" pitchFamily="34" charset="0"/>
              </a:rPr>
              <a:t>We have mined by looking at MOOC instructor motivation (why do they do this?), personalization practices, cultural sensitivity, gamification practices, instructional design challenges, pedagogical practices, how they foster learner self-directed learning, professional development (how are they trained), engagement and altruistic behaviors, etc. </a:t>
            </a:r>
          </a:p>
        </p:txBody>
      </p:sp>
    </p:spTree>
    <p:extLst>
      <p:ext uri="{BB962C8B-B14F-4D97-AF65-F5344CB8AC3E}">
        <p14:creationId xmlns:p14="http://schemas.microsoft.com/office/powerpoint/2010/main" val="15869497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F370F3-624A-4BB6-9BE0-BBB5B052CDA5}"/>
              </a:ext>
            </a:extLst>
          </p:cNvPr>
          <p:cNvSpPr>
            <a:spLocks noGrp="1"/>
          </p:cNvSpPr>
          <p:nvPr>
            <p:ph idx="4294967295"/>
          </p:nvPr>
        </p:nvSpPr>
        <p:spPr>
          <a:xfrm>
            <a:off x="0" y="1325584"/>
            <a:ext cx="10895129" cy="5086647"/>
          </a:xfrm>
        </p:spPr>
        <p:txBody>
          <a:bodyPr>
            <a:noAutofit/>
          </a:bodyPr>
          <a:lstStyle/>
          <a:p>
            <a:pPr lvl="1">
              <a:lnSpc>
                <a:spcPct val="150000"/>
              </a:lnSpc>
              <a:spcAft>
                <a:spcPts val="0"/>
              </a:spcAft>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However, few studies have examined instructional design and the delivery of instruction using MOOCs from instructor perspectives </a:t>
            </a:r>
            <a:r>
              <a:rPr lang="en-US" dirty="0">
                <a:latin typeface="Tahoma" panose="020B0604030504040204" pitchFamily="34" charset="0"/>
                <a:ea typeface="Tahoma" panose="020B0604030504040204" pitchFamily="34" charset="0"/>
                <a:cs typeface="Tahoma" panose="020B0604030504040204" pitchFamily="34" charset="0"/>
              </a:rPr>
              <a:t>(Zhu, Sari, &amp; Lee, 2018; </a:t>
            </a:r>
            <a:r>
              <a:rPr lang="en-US" dirty="0" err="1">
                <a:latin typeface="Tahoma" panose="020B0604030504040204" pitchFamily="34" charset="0"/>
                <a:ea typeface="Tahoma" panose="020B0604030504040204" pitchFamily="34" charset="0"/>
                <a:cs typeface="Tahoma" panose="020B0604030504040204" pitchFamily="34" charset="0"/>
              </a:rPr>
              <a:t>Margaryan</a:t>
            </a:r>
            <a:r>
              <a:rPr lang="en-US" dirty="0">
                <a:latin typeface="Tahoma" panose="020B0604030504040204" pitchFamily="34" charset="0"/>
                <a:ea typeface="Tahoma" panose="020B0604030504040204" pitchFamily="34" charset="0"/>
                <a:cs typeface="Tahoma" panose="020B0604030504040204" pitchFamily="34" charset="0"/>
              </a:rPr>
              <a:t> et al., 2015; Watson et al., 2016)</a:t>
            </a:r>
            <a:r>
              <a:rPr lang="en-US" sz="1600" dirty="0">
                <a:latin typeface="Tahoma" panose="020B0604030504040204" pitchFamily="34" charset="0"/>
                <a:ea typeface="Tahoma" panose="020B0604030504040204" pitchFamily="34" charset="0"/>
                <a:cs typeface="Tahoma" panose="020B0604030504040204" pitchFamily="34" charset="0"/>
              </a:rPr>
              <a:t>; </a:t>
            </a:r>
            <a:r>
              <a:rPr lang="en-US" sz="2400" b="1" dirty="0">
                <a:latin typeface="Tahoma" panose="020B0604030504040204" pitchFamily="34" charset="0"/>
                <a:ea typeface="Tahoma" panose="020B0604030504040204" pitchFamily="34" charset="0"/>
                <a:cs typeface="Tahoma" panose="020B0604030504040204" pitchFamily="34" charset="0"/>
              </a:rPr>
              <a:t>especially lacking is research on instructors’ perception of student self-monitoring and how they design MOOCs to facilitate student self-monitoring. </a:t>
            </a:r>
            <a:r>
              <a:rPr lang="en-US" sz="2000" dirty="0">
                <a:latin typeface="Tahoma" panose="020B0604030504040204" pitchFamily="34" charset="0"/>
                <a:ea typeface="Tahoma" panose="020B0604030504040204" pitchFamily="34" charset="0"/>
                <a:cs typeface="Tahoma" panose="020B0604030504040204" pitchFamily="34" charset="0"/>
              </a:rPr>
              <a:t> </a:t>
            </a:r>
          </a:p>
        </p:txBody>
      </p:sp>
      <p:sp>
        <p:nvSpPr>
          <p:cNvPr id="5" name="Title 1">
            <a:extLst>
              <a:ext uri="{FF2B5EF4-FFF2-40B4-BE49-F238E27FC236}">
                <a16:creationId xmlns:a16="http://schemas.microsoft.com/office/drawing/2014/main" id="{01BFFF2F-C089-4067-B027-0CD009C25A90}"/>
              </a:ext>
            </a:extLst>
          </p:cNvPr>
          <p:cNvSpPr txBox="1">
            <a:spLocks/>
          </p:cNvSpPr>
          <p:nvPr/>
        </p:nvSpPr>
        <p:spPr>
          <a:xfrm>
            <a:off x="633047" y="474219"/>
            <a:ext cx="6646040" cy="63890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1" i="0" u="none" kern="100" cap="none" spc="0">
                <a:solidFill>
                  <a:srgbClr val="C00000"/>
                </a:solidFill>
                <a:latin typeface="BentonSans Black" panose="02000503000000020004" pitchFamily="50" charset="0"/>
                <a:ea typeface="+mj-ea"/>
                <a:cs typeface="Arial"/>
              </a:defRPr>
            </a:lvl1pPr>
          </a:lstStyle>
          <a:p>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Research</a:t>
            </a:r>
            <a:r>
              <a:rPr lang="en-US" sz="44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Background</a:t>
            </a:r>
            <a:endParaRPr lang="en-US" sz="4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4"/>
          </p:nvPr>
        </p:nvSpPr>
        <p:spPr>
          <a:xfrm>
            <a:off x="8837729" y="6452147"/>
            <a:ext cx="2057400" cy="365125"/>
          </a:xfrm>
        </p:spPr>
        <p:txBody>
          <a:bodyPr/>
          <a:lstStyle/>
          <a:p>
            <a:fld id="{136F273C-9302-4EE3-8F13-E17C1857F5E7}" type="slidenum">
              <a:rPr lang="en-US" smtClean="0"/>
              <a:t>20</a:t>
            </a:fld>
            <a:endParaRPr lang="en-US" dirty="0"/>
          </a:p>
        </p:txBody>
      </p:sp>
    </p:spTree>
    <p:extLst>
      <p:ext uri="{BB962C8B-B14F-4D97-AF65-F5344CB8AC3E}">
        <p14:creationId xmlns:p14="http://schemas.microsoft.com/office/powerpoint/2010/main" val="141663324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E52BE-193A-46DA-8839-95769CD1362D}"/>
              </a:ext>
            </a:extLst>
          </p:cNvPr>
          <p:cNvSpPr>
            <a:spLocks noGrp="1"/>
          </p:cNvSpPr>
          <p:nvPr>
            <p:ph type="title"/>
          </p:nvPr>
        </p:nvSpPr>
        <p:spPr>
          <a:xfrm>
            <a:off x="668215" y="1525022"/>
            <a:ext cx="10972800" cy="3324564"/>
          </a:xfrm>
        </p:spPr>
        <p:txBody>
          <a:bodyPr/>
          <a:lstStyle/>
          <a:p>
            <a:pPr algn="ctr"/>
            <a:r>
              <a:rPr lang="en-US" sz="6000" dirty="0"/>
              <a:t>Research </a:t>
            </a:r>
            <a:br>
              <a:rPr lang="en-US" sz="6000" dirty="0"/>
            </a:br>
            <a:r>
              <a:rPr lang="en-US" sz="6000" dirty="0"/>
              <a:t>Purpose and Questions</a:t>
            </a:r>
          </a:p>
        </p:txBody>
      </p:sp>
    </p:spTree>
    <p:extLst>
      <p:ext uri="{BB962C8B-B14F-4D97-AF65-F5344CB8AC3E}">
        <p14:creationId xmlns:p14="http://schemas.microsoft.com/office/powerpoint/2010/main" val="24286307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F370F3-624A-4BB6-9BE0-BBB5B052CDA5}"/>
              </a:ext>
            </a:extLst>
          </p:cNvPr>
          <p:cNvSpPr>
            <a:spLocks noGrp="1"/>
          </p:cNvSpPr>
          <p:nvPr>
            <p:ph idx="4294967295"/>
          </p:nvPr>
        </p:nvSpPr>
        <p:spPr>
          <a:xfrm>
            <a:off x="0" y="1325584"/>
            <a:ext cx="11615738" cy="5086647"/>
          </a:xfrm>
        </p:spPr>
        <p:txBody>
          <a:bodyPr>
            <a:noAutofit/>
          </a:bodyPr>
          <a:lstStyle/>
          <a:p>
            <a:pPr lvl="1">
              <a:lnSpc>
                <a:spcPct val="150000"/>
              </a:lnSpc>
              <a:spcAft>
                <a:spcPts val="0"/>
              </a:spcAft>
              <a:buFont typeface="Arial" panose="020B0604020202020204" pitchFamily="34" charset="0"/>
              <a:buChar char="•"/>
            </a:pPr>
            <a:r>
              <a:rPr lang="en-US" sz="2400" b="1" dirty="0">
                <a:latin typeface="Tahoma" panose="020B0604030504040204" pitchFamily="34" charset="0"/>
                <a:ea typeface="Tahoma" panose="020B0604030504040204" pitchFamily="34" charset="0"/>
                <a:cs typeface="Tahoma" panose="020B0604030504040204" pitchFamily="34" charset="0"/>
              </a:rPr>
              <a:t>This study is to inform instructors or instructional designers and MOOC providers of the current practices of designing and delivering MOOCs to facilitate student self-monitoring by finding out how the instructors who are concerned with facilitating self-monitoring skills put these considerations into MOOC design.</a:t>
            </a:r>
          </a:p>
        </p:txBody>
      </p:sp>
      <p:sp>
        <p:nvSpPr>
          <p:cNvPr id="5" name="Title 1">
            <a:extLst>
              <a:ext uri="{FF2B5EF4-FFF2-40B4-BE49-F238E27FC236}">
                <a16:creationId xmlns:a16="http://schemas.microsoft.com/office/drawing/2014/main" id="{01BFFF2F-C089-4067-B027-0CD009C25A90}"/>
              </a:ext>
            </a:extLst>
          </p:cNvPr>
          <p:cNvSpPr txBox="1">
            <a:spLocks/>
          </p:cNvSpPr>
          <p:nvPr/>
        </p:nvSpPr>
        <p:spPr>
          <a:xfrm>
            <a:off x="1301263" y="474219"/>
            <a:ext cx="6540528" cy="63890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1" i="0" u="none" kern="100" cap="none" spc="0">
                <a:solidFill>
                  <a:srgbClr val="C00000"/>
                </a:solidFill>
                <a:latin typeface="BentonSans Black" panose="02000503000000020004" pitchFamily="50" charset="0"/>
                <a:ea typeface="+mj-ea"/>
                <a:cs typeface="Arial"/>
              </a:defRPr>
            </a:lvl1pPr>
          </a:lstStyle>
          <a:p>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Research</a:t>
            </a:r>
            <a:r>
              <a:rPr lang="en-US" sz="44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Purpose</a:t>
            </a:r>
            <a:endParaRPr lang="en-US" sz="4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4"/>
          </p:nvPr>
        </p:nvSpPr>
        <p:spPr>
          <a:xfrm>
            <a:off x="8849452" y="6452147"/>
            <a:ext cx="2057400" cy="365125"/>
          </a:xfrm>
        </p:spPr>
        <p:txBody>
          <a:bodyPr/>
          <a:lstStyle/>
          <a:p>
            <a:fld id="{136F273C-9302-4EE3-8F13-E17C1857F5E7}" type="slidenum">
              <a:rPr lang="en-US" smtClean="0"/>
              <a:t>22</a:t>
            </a:fld>
            <a:endParaRPr lang="en-US" dirty="0"/>
          </a:p>
        </p:txBody>
      </p:sp>
      <p:pic>
        <p:nvPicPr>
          <p:cNvPr id="6" name="Picture 5">
            <a:extLst>
              <a:ext uri="{FF2B5EF4-FFF2-40B4-BE49-F238E27FC236}">
                <a16:creationId xmlns:a16="http://schemas.microsoft.com/office/drawing/2014/main" id="{69BC63C1-3ABB-42A3-8229-81275BCC00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24398" y="4187023"/>
            <a:ext cx="6096864" cy="218505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84913137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F370F3-624A-4BB6-9BE0-BBB5B052CDA5}"/>
              </a:ext>
            </a:extLst>
          </p:cNvPr>
          <p:cNvSpPr>
            <a:spLocks noGrp="1"/>
          </p:cNvSpPr>
          <p:nvPr>
            <p:ph idx="4294967295"/>
          </p:nvPr>
        </p:nvSpPr>
        <p:spPr>
          <a:xfrm>
            <a:off x="973015" y="1325584"/>
            <a:ext cx="9523536" cy="5086647"/>
          </a:xfrm>
        </p:spPr>
        <p:txBody>
          <a:bodyPr>
            <a:noAutofit/>
          </a:bodyPr>
          <a:lstStyle/>
          <a:p>
            <a:pPr marL="914400" lvl="1" indent="-457200">
              <a:lnSpc>
                <a:spcPct val="150000"/>
              </a:lnSpc>
              <a:spcAft>
                <a:spcPts val="0"/>
              </a:spcAft>
              <a:buFont typeface="+mj-lt"/>
              <a:buAutoNum type="arabicPeriod"/>
            </a:pPr>
            <a:r>
              <a:rPr lang="en-US" sz="2800" b="1" dirty="0">
                <a:latin typeface="Tahoma" panose="020B0604030504040204" pitchFamily="34" charset="0"/>
                <a:ea typeface="Tahoma" panose="020B0604030504040204" pitchFamily="34" charset="0"/>
                <a:cs typeface="Tahoma" panose="020B0604030504040204" pitchFamily="34" charset="0"/>
              </a:rPr>
              <a:t>How do MOOC instructors design and deliver their MOOCs to facilitate students’ self-monitoring skills? </a:t>
            </a:r>
          </a:p>
          <a:p>
            <a:pPr marL="914400" lvl="1" indent="-457200">
              <a:lnSpc>
                <a:spcPct val="150000"/>
              </a:lnSpc>
              <a:spcAft>
                <a:spcPts val="0"/>
              </a:spcAft>
              <a:buFont typeface="+mj-lt"/>
              <a:buAutoNum type="arabicPeriod"/>
            </a:pPr>
            <a:r>
              <a:rPr lang="en-US" sz="2800" b="1" dirty="0">
                <a:latin typeface="Tahoma" panose="020B0604030504040204" pitchFamily="34" charset="0"/>
                <a:ea typeface="Tahoma" panose="020B0604030504040204" pitchFamily="34" charset="0"/>
                <a:cs typeface="Tahoma" panose="020B0604030504040204" pitchFamily="34" charset="0"/>
              </a:rPr>
              <a:t>How are various technologies employed to support MOOC learners’ self-monitoring skills?</a:t>
            </a:r>
          </a:p>
          <a:p>
            <a:pPr marL="857250" lvl="2" indent="0">
              <a:lnSpc>
                <a:spcPct val="150000"/>
              </a:lnSpc>
              <a:spcAft>
                <a:spcPts val="0"/>
              </a:spcAft>
              <a:buNone/>
            </a:pPr>
            <a:endParaRPr lang="en-US" sz="2800" dirty="0">
              <a:latin typeface="Tahoma" panose="020B0604030504040204" pitchFamily="34" charset="0"/>
              <a:ea typeface="Tahoma" panose="020B0604030504040204" pitchFamily="34" charset="0"/>
              <a:cs typeface="Tahoma" panose="020B0604030504040204" pitchFamily="34" charset="0"/>
            </a:endParaRPr>
          </a:p>
        </p:txBody>
      </p:sp>
      <p:sp>
        <p:nvSpPr>
          <p:cNvPr id="5" name="Title 1">
            <a:extLst>
              <a:ext uri="{FF2B5EF4-FFF2-40B4-BE49-F238E27FC236}">
                <a16:creationId xmlns:a16="http://schemas.microsoft.com/office/drawing/2014/main" id="{01BFFF2F-C089-4067-B027-0CD009C25A90}"/>
              </a:ext>
            </a:extLst>
          </p:cNvPr>
          <p:cNvSpPr txBox="1">
            <a:spLocks/>
          </p:cNvSpPr>
          <p:nvPr/>
        </p:nvSpPr>
        <p:spPr>
          <a:xfrm>
            <a:off x="1336431" y="474219"/>
            <a:ext cx="6458467" cy="63890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1" i="0" u="none" kern="100" cap="none" spc="0">
                <a:solidFill>
                  <a:srgbClr val="C00000"/>
                </a:solidFill>
                <a:latin typeface="BentonSans Black" panose="02000503000000020004" pitchFamily="50" charset="0"/>
                <a:ea typeface="+mj-ea"/>
                <a:cs typeface="Arial"/>
              </a:defRPr>
            </a:lvl1pPr>
          </a:lstStyle>
          <a:p>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Research</a:t>
            </a:r>
            <a:r>
              <a:rPr lang="en-US" sz="44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Questions</a:t>
            </a:r>
            <a:endParaRPr lang="en-US" sz="4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4"/>
          </p:nvPr>
        </p:nvSpPr>
        <p:spPr>
          <a:xfrm>
            <a:off x="8814284" y="6452147"/>
            <a:ext cx="2057400" cy="365125"/>
          </a:xfrm>
        </p:spPr>
        <p:txBody>
          <a:bodyPr/>
          <a:lstStyle/>
          <a:p>
            <a:fld id="{136F273C-9302-4EE3-8F13-E17C1857F5E7}" type="slidenum">
              <a:rPr lang="en-US" smtClean="0"/>
              <a:t>23</a:t>
            </a:fld>
            <a:endParaRPr lang="en-US" dirty="0"/>
          </a:p>
        </p:txBody>
      </p:sp>
    </p:spTree>
    <p:extLst>
      <p:ext uri="{BB962C8B-B14F-4D97-AF65-F5344CB8AC3E}">
        <p14:creationId xmlns:p14="http://schemas.microsoft.com/office/powerpoint/2010/main" val="62000427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E52BE-193A-46DA-8839-95769CD1362D}"/>
              </a:ext>
            </a:extLst>
          </p:cNvPr>
          <p:cNvSpPr>
            <a:spLocks noGrp="1"/>
          </p:cNvSpPr>
          <p:nvPr>
            <p:ph type="title"/>
          </p:nvPr>
        </p:nvSpPr>
        <p:spPr>
          <a:xfrm>
            <a:off x="668215" y="1525022"/>
            <a:ext cx="10972800" cy="3324564"/>
          </a:xfrm>
        </p:spPr>
        <p:txBody>
          <a:bodyPr/>
          <a:lstStyle/>
          <a:p>
            <a:pPr algn="ctr"/>
            <a:r>
              <a:rPr lang="en-US" sz="6000" dirty="0"/>
              <a:t>Research Design</a:t>
            </a:r>
          </a:p>
        </p:txBody>
      </p:sp>
    </p:spTree>
    <p:extLst>
      <p:ext uri="{BB962C8B-B14F-4D97-AF65-F5344CB8AC3E}">
        <p14:creationId xmlns:p14="http://schemas.microsoft.com/office/powerpoint/2010/main" val="39527017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1BFFF2F-C089-4067-B027-0CD009C25A90}"/>
              </a:ext>
            </a:extLst>
          </p:cNvPr>
          <p:cNvSpPr txBox="1">
            <a:spLocks/>
          </p:cNvSpPr>
          <p:nvPr/>
        </p:nvSpPr>
        <p:spPr>
          <a:xfrm>
            <a:off x="527539" y="474219"/>
            <a:ext cx="7314252" cy="63890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1" i="0" u="none" kern="100" cap="none" spc="0">
                <a:solidFill>
                  <a:srgbClr val="C00000"/>
                </a:solidFill>
                <a:latin typeface="BentonSans Black" panose="02000503000000020004" pitchFamily="50" charset="0"/>
                <a:ea typeface="+mj-ea"/>
                <a:cs typeface="Arial"/>
              </a:defRPr>
            </a:lvl1pPr>
          </a:lstStyle>
          <a:p>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Research</a:t>
            </a:r>
            <a:r>
              <a:rPr lang="en-US" sz="4400" dirty="0">
                <a:solidFill>
                  <a:schemeClr val="bg1"/>
                </a:solidFill>
                <a:latin typeface="Tahoma" panose="020B0604030504040204" pitchFamily="34" charset="0"/>
                <a:ea typeface="Tahoma" panose="020B0604030504040204" pitchFamily="34" charset="0"/>
                <a:cs typeface="Tahoma" panose="020B0604030504040204" pitchFamily="34" charset="0"/>
              </a:rPr>
              <a:t> </a:t>
            </a:r>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Design</a:t>
            </a:r>
            <a:endParaRPr lang="en-US" sz="4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6" name="Content Placeholder 2">
            <a:extLst>
              <a:ext uri="{FF2B5EF4-FFF2-40B4-BE49-F238E27FC236}">
                <a16:creationId xmlns:a16="http://schemas.microsoft.com/office/drawing/2014/main" id="{7FF370F3-624A-4BB6-9BE0-BBB5B052CDA5}"/>
              </a:ext>
            </a:extLst>
          </p:cNvPr>
          <p:cNvSpPr>
            <a:spLocks noGrp="1"/>
          </p:cNvSpPr>
          <p:nvPr>
            <p:ph idx="4294967295"/>
          </p:nvPr>
        </p:nvSpPr>
        <p:spPr>
          <a:xfrm>
            <a:off x="105508" y="1450849"/>
            <a:ext cx="11887200" cy="3848783"/>
          </a:xfrm>
        </p:spPr>
        <p:txBody>
          <a:bodyPr>
            <a:noAutofit/>
          </a:bodyPr>
          <a:lstStyle/>
          <a:p>
            <a:pPr marL="457200" lvl="1" indent="0">
              <a:lnSpc>
                <a:spcPct val="170000"/>
              </a:lnSpc>
              <a:buNone/>
            </a:pPr>
            <a:r>
              <a:rPr lang="en-US" sz="2400" b="1" dirty="0">
                <a:latin typeface="Tahoma" panose="020B0604030504040204" pitchFamily="34" charset="0"/>
                <a:ea typeface="Tahoma" panose="020B0604030504040204" pitchFamily="34" charset="0"/>
                <a:cs typeface="Tahoma" panose="020B0604030504040204" pitchFamily="34" charset="0"/>
              </a:rPr>
              <a:t>Explanatory sequential mixed methods design </a:t>
            </a:r>
            <a:r>
              <a:rPr lang="en-US" sz="1800" dirty="0">
                <a:latin typeface="Tahoma" panose="020B0604030504040204" pitchFamily="34" charset="0"/>
                <a:ea typeface="Tahoma" panose="020B0604030504040204" pitchFamily="34" charset="0"/>
                <a:cs typeface="Tahoma" panose="020B0604030504040204" pitchFamily="34" charset="0"/>
              </a:rPr>
              <a:t>(Creswell &amp; Plano-Clark, 2017)</a:t>
            </a:r>
          </a:p>
        </p:txBody>
      </p:sp>
      <p:graphicFrame>
        <p:nvGraphicFramePr>
          <p:cNvPr id="11" name="Diagram 10">
            <a:extLst>
              <a:ext uri="{FF2B5EF4-FFF2-40B4-BE49-F238E27FC236}">
                <a16:creationId xmlns:a16="http://schemas.microsoft.com/office/drawing/2014/main" id="{1A7E8FE3-F3D4-425E-B39B-87F0EB6CEA85}"/>
              </a:ext>
            </a:extLst>
          </p:cNvPr>
          <p:cNvGraphicFramePr/>
          <p:nvPr>
            <p:extLst>
              <p:ext uri="{D42A27DB-BD31-4B8C-83A1-F6EECF244321}">
                <p14:modId xmlns:p14="http://schemas.microsoft.com/office/powerpoint/2010/main" val="396209919"/>
              </p:ext>
            </p:extLst>
          </p:nvPr>
        </p:nvGraphicFramePr>
        <p:xfrm>
          <a:off x="527539" y="2265640"/>
          <a:ext cx="11359662" cy="35037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Slide Number Placeholder 1"/>
          <p:cNvSpPr>
            <a:spLocks noGrp="1"/>
          </p:cNvSpPr>
          <p:nvPr>
            <p:ph type="sldNum" sz="quarter" idx="4"/>
          </p:nvPr>
        </p:nvSpPr>
        <p:spPr>
          <a:xfrm>
            <a:off x="8849454" y="6452147"/>
            <a:ext cx="2057400" cy="365125"/>
          </a:xfrm>
        </p:spPr>
        <p:txBody>
          <a:bodyPr/>
          <a:lstStyle/>
          <a:p>
            <a:fld id="{136F273C-9302-4EE3-8F13-E17C1857F5E7}" type="slidenum">
              <a:rPr lang="en-US" smtClean="0"/>
              <a:t>25</a:t>
            </a:fld>
            <a:endParaRPr lang="en-US" dirty="0"/>
          </a:p>
        </p:txBody>
      </p:sp>
    </p:spTree>
    <p:extLst>
      <p:ext uri="{BB962C8B-B14F-4D97-AF65-F5344CB8AC3E}">
        <p14:creationId xmlns:p14="http://schemas.microsoft.com/office/powerpoint/2010/main" val="1315721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F370F3-624A-4BB6-9BE0-BBB5B052CDA5}"/>
              </a:ext>
            </a:extLst>
          </p:cNvPr>
          <p:cNvSpPr>
            <a:spLocks noGrp="1"/>
          </p:cNvSpPr>
          <p:nvPr>
            <p:ph idx="4294967295"/>
          </p:nvPr>
        </p:nvSpPr>
        <p:spPr>
          <a:xfrm>
            <a:off x="539263" y="1325584"/>
            <a:ext cx="9957288" cy="5086647"/>
          </a:xfrm>
        </p:spPr>
        <p:txBody>
          <a:bodyPr>
            <a:noAutofit/>
          </a:bodyPr>
          <a:lstStyle/>
          <a:p>
            <a:pPr marL="457200" lvl="1" indent="0">
              <a:lnSpc>
                <a:spcPct val="150000"/>
              </a:lnSpc>
              <a:spcAft>
                <a:spcPts val="0"/>
              </a:spcAft>
              <a:buNone/>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Survey:</a:t>
            </a:r>
          </a:p>
          <a:p>
            <a:pPr lvl="1">
              <a:lnSpc>
                <a:spcPct val="150000"/>
              </a:lnSpc>
              <a:spcAft>
                <a:spcPts val="0"/>
              </a:spcAft>
              <a:buFont typeface="Arial" panose="020B0604020202020204" pitchFamily="34" charset="0"/>
              <a:buChar char="•"/>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Volunteer sampling </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(Creswell &amp; Plano-Clark, 2017)</a:t>
            </a:r>
          </a:p>
          <a:p>
            <a:pPr lvl="1">
              <a:lnSpc>
                <a:spcPct val="150000"/>
              </a:lnSpc>
              <a:spcAft>
                <a:spcPts val="0"/>
              </a:spcAft>
              <a:buFont typeface="Arial" panose="020B0604020202020204" pitchFamily="34" charset="0"/>
              <a:buChar char="•"/>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198 instructors responded to the survey (18% response rate)</a:t>
            </a:r>
          </a:p>
          <a:p>
            <a:pPr marL="457200" lvl="1" indent="0">
              <a:lnSpc>
                <a:spcPct val="150000"/>
              </a:lnSpc>
              <a:spcAft>
                <a:spcPts val="0"/>
              </a:spcAft>
              <a:buNone/>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Interview:</a:t>
            </a:r>
          </a:p>
          <a:p>
            <a:pPr lvl="1">
              <a:lnSpc>
                <a:spcPct val="150000"/>
              </a:lnSpc>
              <a:spcAft>
                <a:spcPts val="0"/>
              </a:spcAft>
              <a:buFont typeface="Arial" panose="020B0604020202020204" pitchFamily="34" charset="0"/>
              <a:buChar char="•"/>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Homogeneous purposeful sampling </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(Creswell &amp; Plano-Clark, 2017; Patton, 2002)</a:t>
            </a: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lvl="1">
              <a:lnSpc>
                <a:spcPct val="150000"/>
              </a:lnSpc>
              <a:spcAft>
                <a:spcPts val="0"/>
              </a:spcAft>
              <a:buFont typeface="Arial" panose="020B0604020202020204" pitchFamily="34" charset="0"/>
              <a:buChar char="•"/>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Maximal variation sampling </a:t>
            </a:r>
            <a:r>
              <a:rPr lang="en-US" dirty="0">
                <a:solidFill>
                  <a:schemeClr val="tx1"/>
                </a:solidFill>
                <a:latin typeface="Tahoma" panose="020B0604030504040204" pitchFamily="34" charset="0"/>
                <a:ea typeface="Tahoma" panose="020B0604030504040204" pitchFamily="34" charset="0"/>
                <a:cs typeface="Tahoma" panose="020B0604030504040204" pitchFamily="34" charset="0"/>
              </a:rPr>
              <a:t>(Creswell &amp; Plano-Clark, 2017)</a:t>
            </a:r>
          </a:p>
          <a:p>
            <a:pPr lvl="1">
              <a:lnSpc>
                <a:spcPct val="150000"/>
              </a:lnSpc>
              <a:spcAft>
                <a:spcPts val="0"/>
              </a:spcAft>
              <a:buFont typeface="Arial" panose="020B0604020202020204" pitchFamily="34" charset="0"/>
              <a:buChar char="•"/>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22 interviewees </a:t>
            </a:r>
            <a:r>
              <a:rPr lang="en-US" sz="2000" dirty="0">
                <a:latin typeface="Tahoma" panose="020B0604030504040204" pitchFamily="34" charset="0"/>
                <a:ea typeface="Tahoma" panose="020B0604030504040204" pitchFamily="34" charset="0"/>
                <a:cs typeface="Tahoma" panose="020B0604030504040204" pitchFamily="34" charset="0"/>
              </a:rPr>
              <a:t>via Zoom</a:t>
            </a: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marL="457200" lvl="1" indent="0">
              <a:lnSpc>
                <a:spcPct val="150000"/>
              </a:lnSpc>
              <a:spcAft>
                <a:spcPts val="0"/>
              </a:spcAft>
              <a:buNone/>
            </a:pP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Document analysis:</a:t>
            </a:r>
          </a:p>
          <a:p>
            <a:pPr lvl="1">
              <a:lnSpc>
                <a:spcPct val="150000"/>
              </a:lnSpc>
              <a:spcAft>
                <a:spcPts val="0"/>
              </a:spcAft>
              <a:buFont typeface="Arial" panose="020B0604020202020204" pitchFamily="34" charset="0"/>
              <a:buChar char="•"/>
            </a:pP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Reviewed 22 interviewees’ MOOCs </a:t>
            </a:r>
          </a:p>
          <a:p>
            <a:pPr lvl="1">
              <a:lnSpc>
                <a:spcPct val="150000"/>
              </a:lnSpc>
              <a:spcAft>
                <a:spcPts val="0"/>
              </a:spcAft>
              <a:buFont typeface="Arial" panose="020B0604020202020204" pitchFamily="34" charset="0"/>
              <a:buChar char="•"/>
            </a:pPr>
            <a:endParaRPr lang="en-US" sz="20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5" name="Title 1">
            <a:extLst>
              <a:ext uri="{FF2B5EF4-FFF2-40B4-BE49-F238E27FC236}">
                <a16:creationId xmlns:a16="http://schemas.microsoft.com/office/drawing/2014/main" id="{01BFFF2F-C089-4067-B027-0CD009C25A90}"/>
              </a:ext>
            </a:extLst>
          </p:cNvPr>
          <p:cNvSpPr txBox="1">
            <a:spLocks/>
          </p:cNvSpPr>
          <p:nvPr/>
        </p:nvSpPr>
        <p:spPr>
          <a:xfrm>
            <a:off x="949569" y="474219"/>
            <a:ext cx="6892221" cy="63890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1" i="0" u="none" kern="100" cap="none" spc="0">
                <a:solidFill>
                  <a:srgbClr val="C00000"/>
                </a:solidFill>
                <a:latin typeface="BentonSans Black" panose="02000503000000020004" pitchFamily="50" charset="0"/>
                <a:ea typeface="+mj-ea"/>
                <a:cs typeface="Arial"/>
              </a:defRPr>
            </a:lvl1pPr>
          </a:lstStyle>
          <a:p>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Data Collections</a:t>
            </a:r>
            <a:endParaRPr lang="en-US" sz="4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sp>
        <p:nvSpPr>
          <p:cNvPr id="2" name="Slide Number Placeholder 1"/>
          <p:cNvSpPr>
            <a:spLocks noGrp="1"/>
          </p:cNvSpPr>
          <p:nvPr>
            <p:ph type="sldNum" sz="quarter" idx="4"/>
          </p:nvPr>
        </p:nvSpPr>
        <p:spPr>
          <a:xfrm>
            <a:off x="8849454" y="6452147"/>
            <a:ext cx="2057400" cy="365125"/>
          </a:xfrm>
        </p:spPr>
        <p:txBody>
          <a:bodyPr/>
          <a:lstStyle/>
          <a:p>
            <a:fld id="{136F273C-9302-4EE3-8F13-E17C1857F5E7}" type="slidenum">
              <a:rPr lang="en-US" smtClean="0"/>
              <a:t>26</a:t>
            </a:fld>
            <a:endParaRPr lang="en-US" dirty="0"/>
          </a:p>
        </p:txBody>
      </p:sp>
    </p:spTree>
    <p:extLst>
      <p:ext uri="{BB962C8B-B14F-4D97-AF65-F5344CB8AC3E}">
        <p14:creationId xmlns:p14="http://schemas.microsoft.com/office/powerpoint/2010/main" val="36895992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F370F3-624A-4BB6-9BE0-BBB5B052CDA5}"/>
              </a:ext>
            </a:extLst>
          </p:cNvPr>
          <p:cNvSpPr>
            <a:spLocks noGrp="1"/>
          </p:cNvSpPr>
          <p:nvPr>
            <p:ph idx="4294967295"/>
          </p:nvPr>
        </p:nvSpPr>
        <p:spPr>
          <a:xfrm>
            <a:off x="1558291" y="1325584"/>
            <a:ext cx="8938259" cy="5086647"/>
          </a:xfrm>
        </p:spPr>
        <p:txBody>
          <a:bodyPr>
            <a:noAutofit/>
          </a:bodyPr>
          <a:lstStyle/>
          <a:p>
            <a:pPr marL="457200" lvl="1" indent="0">
              <a:lnSpc>
                <a:spcPct val="150000"/>
              </a:lnSpc>
              <a:spcAft>
                <a:spcPts val="0"/>
              </a:spcAft>
              <a:buNone/>
            </a:pPr>
            <a:r>
              <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rPr>
              <a:t>Interview:</a:t>
            </a:r>
          </a:p>
        </p:txBody>
      </p:sp>
      <p:sp>
        <p:nvSpPr>
          <p:cNvPr id="5" name="Title 1">
            <a:extLst>
              <a:ext uri="{FF2B5EF4-FFF2-40B4-BE49-F238E27FC236}">
                <a16:creationId xmlns:a16="http://schemas.microsoft.com/office/drawing/2014/main" id="{01BFFF2F-C089-4067-B027-0CD009C25A90}"/>
              </a:ext>
            </a:extLst>
          </p:cNvPr>
          <p:cNvSpPr txBox="1">
            <a:spLocks/>
          </p:cNvSpPr>
          <p:nvPr/>
        </p:nvSpPr>
        <p:spPr>
          <a:xfrm>
            <a:off x="1901191" y="474219"/>
            <a:ext cx="5940599" cy="63890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1" i="0" u="none" kern="100" cap="none" spc="0">
                <a:solidFill>
                  <a:srgbClr val="C00000"/>
                </a:solidFill>
                <a:latin typeface="BentonSans Black" panose="02000503000000020004" pitchFamily="50" charset="0"/>
                <a:ea typeface="+mj-ea"/>
                <a:cs typeface="Arial"/>
              </a:defRPr>
            </a:lvl1pPr>
          </a:lstStyle>
          <a:p>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Data Collections</a:t>
            </a:r>
            <a:endParaRPr lang="en-US" sz="4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92327539"/>
              </p:ext>
            </p:extLst>
          </p:nvPr>
        </p:nvGraphicFramePr>
        <p:xfrm>
          <a:off x="0" y="0"/>
          <a:ext cx="12191999" cy="6858002"/>
        </p:xfrm>
        <a:graphic>
          <a:graphicData uri="http://schemas.openxmlformats.org/drawingml/2006/table">
            <a:tbl>
              <a:tblPr>
                <a:tableStyleId>{5C22544A-7EE6-4342-B048-85BDC9FD1C3A}</a:tableStyleId>
              </a:tblPr>
              <a:tblGrid>
                <a:gridCol w="1491106">
                  <a:extLst>
                    <a:ext uri="{9D8B030D-6E8A-4147-A177-3AD203B41FA5}">
                      <a16:colId xmlns:a16="http://schemas.microsoft.com/office/drawing/2014/main" val="932521007"/>
                    </a:ext>
                  </a:extLst>
                </a:gridCol>
                <a:gridCol w="1578821">
                  <a:extLst>
                    <a:ext uri="{9D8B030D-6E8A-4147-A177-3AD203B41FA5}">
                      <a16:colId xmlns:a16="http://schemas.microsoft.com/office/drawing/2014/main" val="2967012757"/>
                    </a:ext>
                  </a:extLst>
                </a:gridCol>
                <a:gridCol w="1929671">
                  <a:extLst>
                    <a:ext uri="{9D8B030D-6E8A-4147-A177-3AD203B41FA5}">
                      <a16:colId xmlns:a16="http://schemas.microsoft.com/office/drawing/2014/main" val="1584354629"/>
                    </a:ext>
                  </a:extLst>
                </a:gridCol>
                <a:gridCol w="1315684">
                  <a:extLst>
                    <a:ext uri="{9D8B030D-6E8A-4147-A177-3AD203B41FA5}">
                      <a16:colId xmlns:a16="http://schemas.microsoft.com/office/drawing/2014/main" val="3247053123"/>
                    </a:ext>
                  </a:extLst>
                </a:gridCol>
                <a:gridCol w="1227972">
                  <a:extLst>
                    <a:ext uri="{9D8B030D-6E8A-4147-A177-3AD203B41FA5}">
                      <a16:colId xmlns:a16="http://schemas.microsoft.com/office/drawing/2014/main" val="4188251888"/>
                    </a:ext>
                  </a:extLst>
                </a:gridCol>
                <a:gridCol w="1491106">
                  <a:extLst>
                    <a:ext uri="{9D8B030D-6E8A-4147-A177-3AD203B41FA5}">
                      <a16:colId xmlns:a16="http://schemas.microsoft.com/office/drawing/2014/main" val="1202228989"/>
                    </a:ext>
                  </a:extLst>
                </a:gridCol>
                <a:gridCol w="1315684">
                  <a:extLst>
                    <a:ext uri="{9D8B030D-6E8A-4147-A177-3AD203B41FA5}">
                      <a16:colId xmlns:a16="http://schemas.microsoft.com/office/drawing/2014/main" val="4084844666"/>
                    </a:ext>
                  </a:extLst>
                </a:gridCol>
                <a:gridCol w="1841955">
                  <a:extLst>
                    <a:ext uri="{9D8B030D-6E8A-4147-A177-3AD203B41FA5}">
                      <a16:colId xmlns:a16="http://schemas.microsoft.com/office/drawing/2014/main" val="625979330"/>
                    </a:ext>
                  </a:extLst>
                </a:gridCol>
              </a:tblGrid>
              <a:tr h="298174">
                <a:tc>
                  <a:txBody>
                    <a:bodyPr/>
                    <a:lstStyle/>
                    <a:p>
                      <a:pPr>
                        <a:lnSpc>
                          <a:spcPct val="200000"/>
                        </a:lnSpc>
                        <a:spcAft>
                          <a:spcPts val="0"/>
                        </a:spcAft>
                      </a:pPr>
                      <a:r>
                        <a:rPr lang="en-US" sz="1000" dirty="0">
                          <a:effectLst/>
                        </a:rPr>
                        <a:t>Pseudonym</a:t>
                      </a:r>
                      <a:endParaRPr lang="en-US" sz="1000" dirty="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Country</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Subject area</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Platform</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Gender</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No. of O/B</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No. of M</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Mode of the M</a:t>
                      </a:r>
                      <a:endParaRPr lang="en-US" sz="1000">
                        <a:solidFill>
                          <a:srgbClr val="000000"/>
                        </a:solidFill>
                        <a:effectLst/>
                        <a:latin typeface="Calibri" panose="020F0502020204030204" pitchFamily="34" charset="0"/>
                      </a:endParaRPr>
                    </a:p>
                  </a:txBody>
                  <a:tcPr marL="24363" marR="24363" marT="0" marB="0"/>
                </a:tc>
                <a:extLst>
                  <a:ext uri="{0D108BD9-81ED-4DB2-BD59-A6C34878D82A}">
                    <a16:rowId xmlns:a16="http://schemas.microsoft.com/office/drawing/2014/main" val="3125211775"/>
                  </a:ext>
                </a:extLst>
              </a:tr>
              <a:tr h="298174">
                <a:tc>
                  <a:txBody>
                    <a:bodyPr/>
                    <a:lstStyle/>
                    <a:p>
                      <a:pPr>
                        <a:lnSpc>
                          <a:spcPct val="200000"/>
                        </a:lnSpc>
                        <a:spcAft>
                          <a:spcPts val="0"/>
                        </a:spcAft>
                      </a:pPr>
                      <a:r>
                        <a:rPr lang="en-US" sz="1000">
                          <a:effectLst/>
                        </a:rPr>
                        <a:t>Lucas</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US</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Social science</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edX</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M</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0</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1</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I without T</a:t>
                      </a:r>
                      <a:endParaRPr lang="en-US" sz="1000">
                        <a:solidFill>
                          <a:srgbClr val="000000"/>
                        </a:solidFill>
                        <a:effectLst/>
                        <a:latin typeface="Calibri" panose="020F0502020204030204" pitchFamily="34" charset="0"/>
                      </a:endParaRPr>
                    </a:p>
                  </a:txBody>
                  <a:tcPr marL="24363" marR="24363" marT="0" marB="0"/>
                </a:tc>
                <a:extLst>
                  <a:ext uri="{0D108BD9-81ED-4DB2-BD59-A6C34878D82A}">
                    <a16:rowId xmlns:a16="http://schemas.microsoft.com/office/drawing/2014/main" val="3024155218"/>
                  </a:ext>
                </a:extLst>
              </a:tr>
              <a:tr h="298174">
                <a:tc>
                  <a:txBody>
                    <a:bodyPr/>
                    <a:lstStyle/>
                    <a:p>
                      <a:pPr>
                        <a:lnSpc>
                          <a:spcPct val="200000"/>
                        </a:lnSpc>
                        <a:spcAft>
                          <a:spcPts val="0"/>
                        </a:spcAft>
                      </a:pPr>
                      <a:r>
                        <a:rPr lang="en-US" sz="1000">
                          <a:effectLst/>
                        </a:rPr>
                        <a:t>Branden</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US</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Education</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Udacity</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M</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0</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5 or more</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Self-paced</a:t>
                      </a:r>
                      <a:endParaRPr lang="en-US" sz="1000">
                        <a:solidFill>
                          <a:srgbClr val="000000"/>
                        </a:solidFill>
                        <a:effectLst/>
                        <a:latin typeface="Calibri" panose="020F0502020204030204" pitchFamily="34" charset="0"/>
                      </a:endParaRPr>
                    </a:p>
                  </a:txBody>
                  <a:tcPr marL="24363" marR="24363" marT="0" marB="0"/>
                </a:tc>
                <a:extLst>
                  <a:ext uri="{0D108BD9-81ED-4DB2-BD59-A6C34878D82A}">
                    <a16:rowId xmlns:a16="http://schemas.microsoft.com/office/drawing/2014/main" val="1589680309"/>
                  </a:ext>
                </a:extLst>
              </a:tr>
              <a:tr h="298174">
                <a:tc>
                  <a:txBody>
                    <a:bodyPr/>
                    <a:lstStyle/>
                    <a:p>
                      <a:pPr>
                        <a:lnSpc>
                          <a:spcPct val="200000"/>
                        </a:lnSpc>
                        <a:spcAft>
                          <a:spcPts val="0"/>
                        </a:spcAft>
                      </a:pPr>
                      <a:r>
                        <a:rPr lang="en-US" sz="1000">
                          <a:effectLst/>
                        </a:rPr>
                        <a:t>Logan</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US</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Literacy and Language</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Coursera</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M</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5 or more</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5 or more</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I with T</a:t>
                      </a:r>
                      <a:endParaRPr lang="en-US" sz="1000">
                        <a:solidFill>
                          <a:srgbClr val="000000"/>
                        </a:solidFill>
                        <a:effectLst/>
                        <a:latin typeface="Calibri" panose="020F0502020204030204" pitchFamily="34" charset="0"/>
                      </a:endParaRPr>
                    </a:p>
                  </a:txBody>
                  <a:tcPr marL="24363" marR="24363" marT="0" marB="0"/>
                </a:tc>
                <a:extLst>
                  <a:ext uri="{0D108BD9-81ED-4DB2-BD59-A6C34878D82A}">
                    <a16:rowId xmlns:a16="http://schemas.microsoft.com/office/drawing/2014/main" val="3070089059"/>
                  </a:ext>
                </a:extLst>
              </a:tr>
              <a:tr h="298174">
                <a:tc>
                  <a:txBody>
                    <a:bodyPr/>
                    <a:lstStyle/>
                    <a:p>
                      <a:pPr>
                        <a:lnSpc>
                          <a:spcPct val="200000"/>
                        </a:lnSpc>
                        <a:spcAft>
                          <a:spcPts val="0"/>
                        </a:spcAft>
                      </a:pPr>
                      <a:r>
                        <a:rPr lang="en-US" sz="1000">
                          <a:effectLst/>
                        </a:rPr>
                        <a:t>Emma</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US</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Literacy and Language</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Coursera</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F</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2</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1</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Self-paced</a:t>
                      </a:r>
                      <a:endParaRPr lang="en-US" sz="1000">
                        <a:solidFill>
                          <a:srgbClr val="000000"/>
                        </a:solidFill>
                        <a:effectLst/>
                        <a:latin typeface="Calibri" panose="020F0502020204030204" pitchFamily="34" charset="0"/>
                      </a:endParaRPr>
                    </a:p>
                  </a:txBody>
                  <a:tcPr marL="24363" marR="24363" marT="0" marB="0"/>
                </a:tc>
                <a:extLst>
                  <a:ext uri="{0D108BD9-81ED-4DB2-BD59-A6C34878D82A}">
                    <a16:rowId xmlns:a16="http://schemas.microsoft.com/office/drawing/2014/main" val="2704511123"/>
                  </a:ext>
                </a:extLst>
              </a:tr>
              <a:tr h="298174">
                <a:tc>
                  <a:txBody>
                    <a:bodyPr/>
                    <a:lstStyle/>
                    <a:p>
                      <a:pPr>
                        <a:lnSpc>
                          <a:spcPct val="200000"/>
                        </a:lnSpc>
                        <a:spcAft>
                          <a:spcPts val="0"/>
                        </a:spcAft>
                      </a:pPr>
                      <a:r>
                        <a:rPr lang="en-US" sz="1000">
                          <a:effectLst/>
                        </a:rPr>
                        <a:t>Jason</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US</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Science</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edX</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M</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1</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1</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I with T</a:t>
                      </a:r>
                      <a:endParaRPr lang="en-US" sz="1000">
                        <a:solidFill>
                          <a:srgbClr val="000000"/>
                        </a:solidFill>
                        <a:effectLst/>
                        <a:latin typeface="Calibri" panose="020F0502020204030204" pitchFamily="34" charset="0"/>
                      </a:endParaRPr>
                    </a:p>
                  </a:txBody>
                  <a:tcPr marL="24363" marR="24363" marT="0" marB="0"/>
                </a:tc>
                <a:extLst>
                  <a:ext uri="{0D108BD9-81ED-4DB2-BD59-A6C34878D82A}">
                    <a16:rowId xmlns:a16="http://schemas.microsoft.com/office/drawing/2014/main" val="693329964"/>
                  </a:ext>
                </a:extLst>
              </a:tr>
              <a:tr h="298174">
                <a:tc>
                  <a:txBody>
                    <a:bodyPr/>
                    <a:lstStyle/>
                    <a:p>
                      <a:pPr>
                        <a:lnSpc>
                          <a:spcPct val="200000"/>
                        </a:lnSpc>
                        <a:spcAft>
                          <a:spcPts val="0"/>
                        </a:spcAft>
                      </a:pPr>
                      <a:r>
                        <a:rPr lang="en-US" sz="1000" dirty="0">
                          <a:effectLst/>
                        </a:rPr>
                        <a:t>Jackson</a:t>
                      </a:r>
                      <a:endParaRPr lang="en-US" sz="1000" dirty="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US</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dirty="0">
                          <a:effectLst/>
                        </a:rPr>
                        <a:t>Medicine and health</a:t>
                      </a:r>
                      <a:endParaRPr lang="en-US" sz="1000" dirty="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Coursera</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M</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5 or more</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1</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Self-paced</a:t>
                      </a:r>
                      <a:endParaRPr lang="en-US" sz="1000">
                        <a:solidFill>
                          <a:srgbClr val="000000"/>
                        </a:solidFill>
                        <a:effectLst/>
                        <a:latin typeface="Calibri" panose="020F0502020204030204" pitchFamily="34" charset="0"/>
                      </a:endParaRPr>
                    </a:p>
                  </a:txBody>
                  <a:tcPr marL="24363" marR="24363" marT="0" marB="0"/>
                </a:tc>
                <a:extLst>
                  <a:ext uri="{0D108BD9-81ED-4DB2-BD59-A6C34878D82A}">
                    <a16:rowId xmlns:a16="http://schemas.microsoft.com/office/drawing/2014/main" val="872497671"/>
                  </a:ext>
                </a:extLst>
              </a:tr>
              <a:tr h="298174">
                <a:tc>
                  <a:txBody>
                    <a:bodyPr/>
                    <a:lstStyle/>
                    <a:p>
                      <a:pPr>
                        <a:lnSpc>
                          <a:spcPct val="200000"/>
                        </a:lnSpc>
                        <a:spcAft>
                          <a:spcPts val="0"/>
                        </a:spcAft>
                      </a:pPr>
                      <a:r>
                        <a:rPr lang="en-US" sz="1000" dirty="0">
                          <a:effectLst/>
                        </a:rPr>
                        <a:t>Samuel</a:t>
                      </a:r>
                      <a:endParaRPr lang="en-US" sz="1000" dirty="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US</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Education</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FutureLearn</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M</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4</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3</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Self-paced</a:t>
                      </a:r>
                      <a:endParaRPr lang="en-US" sz="1000">
                        <a:solidFill>
                          <a:srgbClr val="000000"/>
                        </a:solidFill>
                        <a:effectLst/>
                        <a:latin typeface="Calibri" panose="020F0502020204030204" pitchFamily="34" charset="0"/>
                      </a:endParaRPr>
                    </a:p>
                  </a:txBody>
                  <a:tcPr marL="24363" marR="24363" marT="0" marB="0"/>
                </a:tc>
                <a:extLst>
                  <a:ext uri="{0D108BD9-81ED-4DB2-BD59-A6C34878D82A}">
                    <a16:rowId xmlns:a16="http://schemas.microsoft.com/office/drawing/2014/main" val="560915896"/>
                  </a:ext>
                </a:extLst>
              </a:tr>
              <a:tr h="298174">
                <a:tc>
                  <a:txBody>
                    <a:bodyPr/>
                    <a:lstStyle/>
                    <a:p>
                      <a:pPr>
                        <a:lnSpc>
                          <a:spcPct val="200000"/>
                        </a:lnSpc>
                        <a:spcAft>
                          <a:spcPts val="0"/>
                        </a:spcAft>
                      </a:pPr>
                      <a:r>
                        <a:rPr lang="en-US" sz="1000">
                          <a:effectLst/>
                        </a:rPr>
                        <a:t>Hannah</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US</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Education</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Blackboard</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F</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5 or more</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1</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I with T</a:t>
                      </a:r>
                      <a:endParaRPr lang="en-US" sz="1000">
                        <a:solidFill>
                          <a:srgbClr val="000000"/>
                        </a:solidFill>
                        <a:effectLst/>
                        <a:latin typeface="Calibri" panose="020F0502020204030204" pitchFamily="34" charset="0"/>
                      </a:endParaRPr>
                    </a:p>
                  </a:txBody>
                  <a:tcPr marL="24363" marR="24363" marT="0" marB="0"/>
                </a:tc>
                <a:extLst>
                  <a:ext uri="{0D108BD9-81ED-4DB2-BD59-A6C34878D82A}">
                    <a16:rowId xmlns:a16="http://schemas.microsoft.com/office/drawing/2014/main" val="2980947886"/>
                  </a:ext>
                </a:extLst>
              </a:tr>
              <a:tr h="298174">
                <a:tc>
                  <a:txBody>
                    <a:bodyPr/>
                    <a:lstStyle/>
                    <a:p>
                      <a:pPr>
                        <a:lnSpc>
                          <a:spcPct val="200000"/>
                        </a:lnSpc>
                        <a:spcAft>
                          <a:spcPts val="0"/>
                        </a:spcAft>
                      </a:pPr>
                      <a:r>
                        <a:rPr lang="en-US" sz="1000">
                          <a:effectLst/>
                        </a:rPr>
                        <a:t>Ashley</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US</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Education</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EdX</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F</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0</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5 or more</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I with T</a:t>
                      </a:r>
                      <a:endParaRPr lang="en-US" sz="1000">
                        <a:solidFill>
                          <a:srgbClr val="000000"/>
                        </a:solidFill>
                        <a:effectLst/>
                        <a:latin typeface="Calibri" panose="020F0502020204030204" pitchFamily="34" charset="0"/>
                      </a:endParaRPr>
                    </a:p>
                  </a:txBody>
                  <a:tcPr marL="24363" marR="24363" marT="0" marB="0"/>
                </a:tc>
                <a:extLst>
                  <a:ext uri="{0D108BD9-81ED-4DB2-BD59-A6C34878D82A}">
                    <a16:rowId xmlns:a16="http://schemas.microsoft.com/office/drawing/2014/main" val="4198779683"/>
                  </a:ext>
                </a:extLst>
              </a:tr>
              <a:tr h="298174">
                <a:tc>
                  <a:txBody>
                    <a:bodyPr/>
                    <a:lstStyle/>
                    <a:p>
                      <a:pPr>
                        <a:lnSpc>
                          <a:spcPct val="200000"/>
                        </a:lnSpc>
                        <a:spcAft>
                          <a:spcPts val="0"/>
                        </a:spcAft>
                      </a:pPr>
                      <a:r>
                        <a:rPr lang="en-US" sz="1000">
                          <a:effectLst/>
                        </a:rPr>
                        <a:t>Andrew</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dirty="0">
                          <a:effectLst/>
                        </a:rPr>
                        <a:t>UK</a:t>
                      </a:r>
                      <a:endParaRPr lang="en-US" sz="1000" dirty="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Art</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FutureLearn</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M</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0</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3</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I with T</a:t>
                      </a:r>
                      <a:endParaRPr lang="en-US" sz="1000">
                        <a:solidFill>
                          <a:srgbClr val="000000"/>
                        </a:solidFill>
                        <a:effectLst/>
                        <a:latin typeface="Calibri" panose="020F0502020204030204" pitchFamily="34" charset="0"/>
                      </a:endParaRPr>
                    </a:p>
                  </a:txBody>
                  <a:tcPr marL="24363" marR="24363" marT="0" marB="0"/>
                </a:tc>
                <a:extLst>
                  <a:ext uri="{0D108BD9-81ED-4DB2-BD59-A6C34878D82A}">
                    <a16:rowId xmlns:a16="http://schemas.microsoft.com/office/drawing/2014/main" val="749202830"/>
                  </a:ext>
                </a:extLst>
              </a:tr>
              <a:tr h="298174">
                <a:tc>
                  <a:txBody>
                    <a:bodyPr/>
                    <a:lstStyle/>
                    <a:p>
                      <a:pPr>
                        <a:lnSpc>
                          <a:spcPct val="200000"/>
                        </a:lnSpc>
                        <a:spcAft>
                          <a:spcPts val="0"/>
                        </a:spcAft>
                      </a:pPr>
                      <a:r>
                        <a:rPr lang="en-US" sz="1000">
                          <a:effectLst/>
                        </a:rPr>
                        <a:t>Emily</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UK</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dirty="0">
                          <a:effectLst/>
                        </a:rPr>
                        <a:t>Medicine and health</a:t>
                      </a:r>
                      <a:endParaRPr lang="en-US" sz="1000" dirty="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FutureLearn</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F</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2</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2</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I with T</a:t>
                      </a:r>
                      <a:endParaRPr lang="en-US" sz="1000">
                        <a:solidFill>
                          <a:srgbClr val="000000"/>
                        </a:solidFill>
                        <a:effectLst/>
                        <a:latin typeface="Calibri" panose="020F0502020204030204" pitchFamily="34" charset="0"/>
                      </a:endParaRPr>
                    </a:p>
                  </a:txBody>
                  <a:tcPr marL="24363" marR="24363" marT="0" marB="0"/>
                </a:tc>
                <a:extLst>
                  <a:ext uri="{0D108BD9-81ED-4DB2-BD59-A6C34878D82A}">
                    <a16:rowId xmlns:a16="http://schemas.microsoft.com/office/drawing/2014/main" val="1531500456"/>
                  </a:ext>
                </a:extLst>
              </a:tr>
              <a:tr h="298174">
                <a:tc>
                  <a:txBody>
                    <a:bodyPr/>
                    <a:lstStyle/>
                    <a:p>
                      <a:pPr>
                        <a:lnSpc>
                          <a:spcPct val="200000"/>
                        </a:lnSpc>
                        <a:spcAft>
                          <a:spcPts val="0"/>
                        </a:spcAft>
                      </a:pPr>
                      <a:r>
                        <a:rPr lang="en-US" sz="1000">
                          <a:effectLst/>
                        </a:rPr>
                        <a:t>Aiden</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UK</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Social science</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FutureLearn</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M</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0</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1</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Self-paced</a:t>
                      </a:r>
                      <a:endParaRPr lang="en-US" sz="1000">
                        <a:solidFill>
                          <a:srgbClr val="000000"/>
                        </a:solidFill>
                        <a:effectLst/>
                        <a:latin typeface="Calibri" panose="020F0502020204030204" pitchFamily="34" charset="0"/>
                      </a:endParaRPr>
                    </a:p>
                  </a:txBody>
                  <a:tcPr marL="24363" marR="24363" marT="0" marB="0"/>
                </a:tc>
                <a:extLst>
                  <a:ext uri="{0D108BD9-81ED-4DB2-BD59-A6C34878D82A}">
                    <a16:rowId xmlns:a16="http://schemas.microsoft.com/office/drawing/2014/main" val="1835498455"/>
                  </a:ext>
                </a:extLst>
              </a:tr>
              <a:tr h="298174">
                <a:tc>
                  <a:txBody>
                    <a:bodyPr/>
                    <a:lstStyle/>
                    <a:p>
                      <a:pPr>
                        <a:lnSpc>
                          <a:spcPct val="200000"/>
                        </a:lnSpc>
                        <a:spcAft>
                          <a:spcPts val="0"/>
                        </a:spcAft>
                      </a:pPr>
                      <a:r>
                        <a:rPr lang="en-US" sz="1000">
                          <a:effectLst/>
                        </a:rPr>
                        <a:t>Henry</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UK</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Social science</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FutureLearn</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M</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0</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1</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Self-paced</a:t>
                      </a:r>
                      <a:endParaRPr lang="en-US" sz="1000">
                        <a:solidFill>
                          <a:srgbClr val="000000"/>
                        </a:solidFill>
                        <a:effectLst/>
                        <a:latin typeface="Calibri" panose="020F0502020204030204" pitchFamily="34" charset="0"/>
                      </a:endParaRPr>
                    </a:p>
                  </a:txBody>
                  <a:tcPr marL="24363" marR="24363" marT="0" marB="0"/>
                </a:tc>
                <a:extLst>
                  <a:ext uri="{0D108BD9-81ED-4DB2-BD59-A6C34878D82A}">
                    <a16:rowId xmlns:a16="http://schemas.microsoft.com/office/drawing/2014/main" val="741285091"/>
                  </a:ext>
                </a:extLst>
              </a:tr>
              <a:tr h="298174">
                <a:tc>
                  <a:txBody>
                    <a:bodyPr/>
                    <a:lstStyle/>
                    <a:p>
                      <a:pPr>
                        <a:lnSpc>
                          <a:spcPct val="200000"/>
                        </a:lnSpc>
                        <a:spcAft>
                          <a:spcPts val="0"/>
                        </a:spcAft>
                      </a:pPr>
                      <a:r>
                        <a:rPr lang="en-US" sz="1000">
                          <a:effectLst/>
                        </a:rPr>
                        <a:t>Joseph</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UK</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Medicine and health</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FutureLearn</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M</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1</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1</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Self-paced</a:t>
                      </a:r>
                      <a:endParaRPr lang="en-US" sz="1000">
                        <a:solidFill>
                          <a:srgbClr val="000000"/>
                        </a:solidFill>
                        <a:effectLst/>
                        <a:latin typeface="Calibri" panose="020F0502020204030204" pitchFamily="34" charset="0"/>
                      </a:endParaRPr>
                    </a:p>
                  </a:txBody>
                  <a:tcPr marL="24363" marR="24363" marT="0" marB="0"/>
                </a:tc>
                <a:extLst>
                  <a:ext uri="{0D108BD9-81ED-4DB2-BD59-A6C34878D82A}">
                    <a16:rowId xmlns:a16="http://schemas.microsoft.com/office/drawing/2014/main" val="3998606272"/>
                  </a:ext>
                </a:extLst>
              </a:tr>
              <a:tr h="298174">
                <a:tc>
                  <a:txBody>
                    <a:bodyPr/>
                    <a:lstStyle/>
                    <a:p>
                      <a:pPr>
                        <a:lnSpc>
                          <a:spcPct val="200000"/>
                        </a:lnSpc>
                        <a:spcAft>
                          <a:spcPts val="0"/>
                        </a:spcAft>
                      </a:pPr>
                      <a:r>
                        <a:rPr lang="en-US" sz="1000">
                          <a:effectLst/>
                        </a:rPr>
                        <a:t>Joshua</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UK</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Literacy and language</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FutureLearn</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M</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2</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2</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I with T</a:t>
                      </a:r>
                      <a:endParaRPr lang="en-US" sz="1000">
                        <a:solidFill>
                          <a:srgbClr val="000000"/>
                        </a:solidFill>
                        <a:effectLst/>
                        <a:latin typeface="Calibri" panose="020F0502020204030204" pitchFamily="34" charset="0"/>
                      </a:endParaRPr>
                    </a:p>
                  </a:txBody>
                  <a:tcPr marL="24363" marR="24363" marT="0" marB="0"/>
                </a:tc>
                <a:extLst>
                  <a:ext uri="{0D108BD9-81ED-4DB2-BD59-A6C34878D82A}">
                    <a16:rowId xmlns:a16="http://schemas.microsoft.com/office/drawing/2014/main" val="658792718"/>
                  </a:ext>
                </a:extLst>
              </a:tr>
              <a:tr h="298174">
                <a:tc>
                  <a:txBody>
                    <a:bodyPr/>
                    <a:lstStyle/>
                    <a:p>
                      <a:pPr>
                        <a:lnSpc>
                          <a:spcPct val="200000"/>
                        </a:lnSpc>
                        <a:spcAft>
                          <a:spcPts val="0"/>
                        </a:spcAft>
                      </a:pPr>
                      <a:r>
                        <a:rPr lang="en-US" sz="1000">
                          <a:effectLst/>
                        </a:rPr>
                        <a:t>Mason</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Australia</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Education</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Coursera</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M</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5 or more</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1</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I with T</a:t>
                      </a:r>
                      <a:endParaRPr lang="en-US" sz="1000">
                        <a:solidFill>
                          <a:srgbClr val="000000"/>
                        </a:solidFill>
                        <a:effectLst/>
                        <a:latin typeface="Calibri" panose="020F0502020204030204" pitchFamily="34" charset="0"/>
                      </a:endParaRPr>
                    </a:p>
                  </a:txBody>
                  <a:tcPr marL="24363" marR="24363" marT="0" marB="0"/>
                </a:tc>
                <a:extLst>
                  <a:ext uri="{0D108BD9-81ED-4DB2-BD59-A6C34878D82A}">
                    <a16:rowId xmlns:a16="http://schemas.microsoft.com/office/drawing/2014/main" val="3604983841"/>
                  </a:ext>
                </a:extLst>
              </a:tr>
              <a:tr h="298174">
                <a:tc>
                  <a:txBody>
                    <a:bodyPr/>
                    <a:lstStyle/>
                    <a:p>
                      <a:pPr>
                        <a:lnSpc>
                          <a:spcPct val="200000"/>
                        </a:lnSpc>
                        <a:spcAft>
                          <a:spcPts val="0"/>
                        </a:spcAft>
                      </a:pPr>
                      <a:r>
                        <a:rPr lang="en-US" sz="1000">
                          <a:effectLst/>
                        </a:rPr>
                        <a:t>Ethan</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Australia</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Business </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Coursera</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M</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3</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1</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I without T</a:t>
                      </a:r>
                      <a:endParaRPr lang="en-US" sz="1000">
                        <a:solidFill>
                          <a:srgbClr val="000000"/>
                        </a:solidFill>
                        <a:effectLst/>
                        <a:latin typeface="Calibri" panose="020F0502020204030204" pitchFamily="34" charset="0"/>
                      </a:endParaRPr>
                    </a:p>
                  </a:txBody>
                  <a:tcPr marL="24363" marR="24363" marT="0" marB="0"/>
                </a:tc>
                <a:extLst>
                  <a:ext uri="{0D108BD9-81ED-4DB2-BD59-A6C34878D82A}">
                    <a16:rowId xmlns:a16="http://schemas.microsoft.com/office/drawing/2014/main" val="4046286174"/>
                  </a:ext>
                </a:extLst>
              </a:tr>
              <a:tr h="298174">
                <a:tc>
                  <a:txBody>
                    <a:bodyPr/>
                    <a:lstStyle/>
                    <a:p>
                      <a:pPr>
                        <a:lnSpc>
                          <a:spcPct val="200000"/>
                        </a:lnSpc>
                        <a:spcAft>
                          <a:spcPts val="0"/>
                        </a:spcAft>
                      </a:pPr>
                      <a:r>
                        <a:rPr lang="en-US" sz="1000">
                          <a:effectLst/>
                        </a:rPr>
                        <a:t>Ben</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Australia</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Social science</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edX</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M</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1</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1</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I with T</a:t>
                      </a:r>
                      <a:endParaRPr lang="en-US" sz="1000">
                        <a:solidFill>
                          <a:srgbClr val="000000"/>
                        </a:solidFill>
                        <a:effectLst/>
                        <a:latin typeface="Calibri" panose="020F0502020204030204" pitchFamily="34" charset="0"/>
                      </a:endParaRPr>
                    </a:p>
                  </a:txBody>
                  <a:tcPr marL="24363" marR="24363" marT="0" marB="0"/>
                </a:tc>
                <a:extLst>
                  <a:ext uri="{0D108BD9-81ED-4DB2-BD59-A6C34878D82A}">
                    <a16:rowId xmlns:a16="http://schemas.microsoft.com/office/drawing/2014/main" val="1299455981"/>
                  </a:ext>
                </a:extLst>
              </a:tr>
              <a:tr h="298174">
                <a:tc>
                  <a:txBody>
                    <a:bodyPr/>
                    <a:lstStyle/>
                    <a:p>
                      <a:pPr>
                        <a:lnSpc>
                          <a:spcPct val="200000"/>
                        </a:lnSpc>
                        <a:spcAft>
                          <a:spcPts val="0"/>
                        </a:spcAft>
                      </a:pPr>
                      <a:r>
                        <a:rPr lang="en-US" sz="1000">
                          <a:effectLst/>
                        </a:rPr>
                        <a:t>Paul</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France</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dirty="0">
                          <a:effectLst/>
                        </a:rPr>
                        <a:t>Computer science</a:t>
                      </a:r>
                      <a:endParaRPr lang="en-US" sz="1000" dirty="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Coursera</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M</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1</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1</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I with T</a:t>
                      </a:r>
                      <a:endParaRPr lang="en-US" sz="1000">
                        <a:solidFill>
                          <a:srgbClr val="000000"/>
                        </a:solidFill>
                        <a:effectLst/>
                        <a:latin typeface="Calibri" panose="020F0502020204030204" pitchFamily="34" charset="0"/>
                      </a:endParaRPr>
                    </a:p>
                  </a:txBody>
                  <a:tcPr marL="24363" marR="24363" marT="0" marB="0"/>
                </a:tc>
                <a:extLst>
                  <a:ext uri="{0D108BD9-81ED-4DB2-BD59-A6C34878D82A}">
                    <a16:rowId xmlns:a16="http://schemas.microsoft.com/office/drawing/2014/main" val="1894269424"/>
                  </a:ext>
                </a:extLst>
              </a:tr>
              <a:tr h="298174">
                <a:tc>
                  <a:txBody>
                    <a:bodyPr/>
                    <a:lstStyle/>
                    <a:p>
                      <a:pPr>
                        <a:lnSpc>
                          <a:spcPct val="200000"/>
                        </a:lnSpc>
                        <a:spcAft>
                          <a:spcPts val="0"/>
                        </a:spcAft>
                      </a:pPr>
                      <a:r>
                        <a:rPr lang="en-US" sz="1000">
                          <a:effectLst/>
                        </a:rPr>
                        <a:t>Fernando</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Belgium</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Research methods</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Blackboard</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M</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5 or more</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3</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dirty="0">
                          <a:effectLst/>
                        </a:rPr>
                        <a:t>I with T</a:t>
                      </a:r>
                      <a:endParaRPr lang="en-US" sz="1000" dirty="0">
                        <a:solidFill>
                          <a:srgbClr val="000000"/>
                        </a:solidFill>
                        <a:effectLst/>
                        <a:latin typeface="Calibri" panose="020F0502020204030204" pitchFamily="34" charset="0"/>
                      </a:endParaRPr>
                    </a:p>
                  </a:txBody>
                  <a:tcPr marL="24363" marR="24363" marT="0" marB="0"/>
                </a:tc>
                <a:extLst>
                  <a:ext uri="{0D108BD9-81ED-4DB2-BD59-A6C34878D82A}">
                    <a16:rowId xmlns:a16="http://schemas.microsoft.com/office/drawing/2014/main" val="3398875664"/>
                  </a:ext>
                </a:extLst>
              </a:tr>
              <a:tr h="298174">
                <a:tc>
                  <a:txBody>
                    <a:bodyPr/>
                    <a:lstStyle/>
                    <a:p>
                      <a:pPr>
                        <a:lnSpc>
                          <a:spcPct val="200000"/>
                        </a:lnSpc>
                        <a:spcAft>
                          <a:spcPts val="0"/>
                        </a:spcAft>
                      </a:pPr>
                      <a:r>
                        <a:rPr lang="en-US" sz="1000">
                          <a:effectLst/>
                        </a:rPr>
                        <a:t>Jacob</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Netherland</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Science</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Coursera</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M</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0</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1</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I with T</a:t>
                      </a:r>
                      <a:endParaRPr lang="en-US" sz="1000">
                        <a:solidFill>
                          <a:srgbClr val="000000"/>
                        </a:solidFill>
                        <a:effectLst/>
                        <a:latin typeface="Calibri" panose="020F0502020204030204" pitchFamily="34" charset="0"/>
                      </a:endParaRPr>
                    </a:p>
                  </a:txBody>
                  <a:tcPr marL="24363" marR="24363" marT="0" marB="0"/>
                </a:tc>
                <a:extLst>
                  <a:ext uri="{0D108BD9-81ED-4DB2-BD59-A6C34878D82A}">
                    <a16:rowId xmlns:a16="http://schemas.microsoft.com/office/drawing/2014/main" val="1313894095"/>
                  </a:ext>
                </a:extLst>
              </a:tr>
              <a:tr h="298174">
                <a:tc>
                  <a:txBody>
                    <a:bodyPr/>
                    <a:lstStyle/>
                    <a:p>
                      <a:pPr>
                        <a:lnSpc>
                          <a:spcPct val="200000"/>
                        </a:lnSpc>
                        <a:spcAft>
                          <a:spcPts val="0"/>
                        </a:spcAft>
                      </a:pPr>
                      <a:r>
                        <a:rPr lang="en-US" sz="1000">
                          <a:effectLst/>
                        </a:rPr>
                        <a:t>Dylan</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Israel</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Science</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Coursera</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M</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5 or more</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a:effectLst/>
                        </a:rPr>
                        <a:t>3</a:t>
                      </a:r>
                      <a:endParaRPr lang="en-US" sz="1000">
                        <a:solidFill>
                          <a:srgbClr val="000000"/>
                        </a:solidFill>
                        <a:effectLst/>
                        <a:latin typeface="Calibri" panose="020F0502020204030204" pitchFamily="34" charset="0"/>
                      </a:endParaRPr>
                    </a:p>
                  </a:txBody>
                  <a:tcPr marL="24363" marR="24363" marT="0" marB="0"/>
                </a:tc>
                <a:tc>
                  <a:txBody>
                    <a:bodyPr/>
                    <a:lstStyle/>
                    <a:p>
                      <a:pPr>
                        <a:lnSpc>
                          <a:spcPct val="200000"/>
                        </a:lnSpc>
                        <a:spcAft>
                          <a:spcPts val="0"/>
                        </a:spcAft>
                      </a:pPr>
                      <a:r>
                        <a:rPr lang="en-US" sz="1000" dirty="0">
                          <a:effectLst/>
                        </a:rPr>
                        <a:t>I without T</a:t>
                      </a:r>
                      <a:endParaRPr lang="en-US" sz="1000" dirty="0">
                        <a:solidFill>
                          <a:srgbClr val="000000"/>
                        </a:solidFill>
                        <a:effectLst/>
                        <a:latin typeface="Calibri" panose="020F0502020204030204" pitchFamily="34" charset="0"/>
                      </a:endParaRPr>
                    </a:p>
                  </a:txBody>
                  <a:tcPr marL="24363" marR="24363" marT="0" marB="0"/>
                </a:tc>
                <a:extLst>
                  <a:ext uri="{0D108BD9-81ED-4DB2-BD59-A6C34878D82A}">
                    <a16:rowId xmlns:a16="http://schemas.microsoft.com/office/drawing/2014/main" val="608771985"/>
                  </a:ext>
                </a:extLst>
              </a:tr>
            </a:tbl>
          </a:graphicData>
        </a:graphic>
      </p:graphicFrame>
      <p:sp>
        <p:nvSpPr>
          <p:cNvPr id="6" name="Slide Number Placeholder 5"/>
          <p:cNvSpPr>
            <a:spLocks noGrp="1"/>
          </p:cNvSpPr>
          <p:nvPr>
            <p:ph type="sldNum" sz="quarter" idx="4"/>
          </p:nvPr>
        </p:nvSpPr>
        <p:spPr>
          <a:xfrm>
            <a:off x="10068660" y="6452147"/>
            <a:ext cx="2057400" cy="365125"/>
          </a:xfrm>
        </p:spPr>
        <p:txBody>
          <a:bodyPr/>
          <a:lstStyle/>
          <a:p>
            <a:fld id="{136F273C-9302-4EE3-8F13-E17C1857F5E7}" type="slidenum">
              <a:rPr lang="en-US" smtClean="0"/>
              <a:t>27</a:t>
            </a:fld>
            <a:endParaRPr lang="en-US" dirty="0"/>
          </a:p>
        </p:txBody>
      </p:sp>
    </p:spTree>
    <p:extLst>
      <p:ext uri="{BB962C8B-B14F-4D97-AF65-F5344CB8AC3E}">
        <p14:creationId xmlns:p14="http://schemas.microsoft.com/office/powerpoint/2010/main" val="3359899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01BFFF2F-C089-4067-B027-0CD009C25A90}"/>
              </a:ext>
            </a:extLst>
          </p:cNvPr>
          <p:cNvSpPr txBox="1">
            <a:spLocks/>
          </p:cNvSpPr>
          <p:nvPr/>
        </p:nvSpPr>
        <p:spPr>
          <a:xfrm>
            <a:off x="550985" y="474219"/>
            <a:ext cx="7290805" cy="63890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1" i="0" u="none" kern="100" cap="none" spc="0">
                <a:solidFill>
                  <a:srgbClr val="C00000"/>
                </a:solidFill>
                <a:latin typeface="BentonSans Black" panose="02000503000000020004" pitchFamily="50" charset="0"/>
                <a:ea typeface="+mj-ea"/>
                <a:cs typeface="Arial"/>
              </a:defRPr>
            </a:lvl1pPr>
          </a:lstStyle>
          <a:p>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Data Analysis</a:t>
            </a:r>
            <a:endParaRPr lang="en-US" sz="4400" dirty="0">
              <a:solidFill>
                <a:schemeClr val="bg1"/>
              </a:solidFill>
              <a:latin typeface="Tahoma" panose="020B0604030504040204" pitchFamily="34" charset="0"/>
              <a:ea typeface="Tahoma" panose="020B0604030504040204" pitchFamily="34" charset="0"/>
              <a:cs typeface="Tahoma" panose="020B0604030504040204" pitchFamily="34" charset="0"/>
            </a:endParaRPr>
          </a:p>
        </p:txBody>
      </p:sp>
      <p:graphicFrame>
        <p:nvGraphicFramePr>
          <p:cNvPr id="8" name="Table 7">
            <a:extLst>
              <a:ext uri="{FF2B5EF4-FFF2-40B4-BE49-F238E27FC236}">
                <a16:creationId xmlns:a16="http://schemas.microsoft.com/office/drawing/2014/main" id="{B1544EA5-27D4-4F66-B81E-806191987632}"/>
              </a:ext>
            </a:extLst>
          </p:cNvPr>
          <p:cNvGraphicFramePr>
            <a:graphicFrameLocks noGrp="1"/>
          </p:cNvGraphicFramePr>
          <p:nvPr>
            <p:extLst>
              <p:ext uri="{D42A27DB-BD31-4B8C-83A1-F6EECF244321}">
                <p14:modId xmlns:p14="http://schemas.microsoft.com/office/powerpoint/2010/main" val="1257979382"/>
              </p:ext>
            </p:extLst>
          </p:nvPr>
        </p:nvGraphicFramePr>
        <p:xfrm>
          <a:off x="550985" y="1688122"/>
          <a:ext cx="10785230" cy="4531724"/>
        </p:xfrm>
        <a:graphic>
          <a:graphicData uri="http://schemas.openxmlformats.org/drawingml/2006/table">
            <a:tbl>
              <a:tblPr firstRow="1" bandRow="1">
                <a:tableStyleId>{7E9639D4-E3E2-4D34-9284-5A2195B3D0D7}</a:tableStyleId>
              </a:tblPr>
              <a:tblGrid>
                <a:gridCol w="1182010">
                  <a:extLst>
                    <a:ext uri="{9D8B030D-6E8A-4147-A177-3AD203B41FA5}">
                      <a16:colId xmlns:a16="http://schemas.microsoft.com/office/drawing/2014/main" val="20000"/>
                    </a:ext>
                  </a:extLst>
                </a:gridCol>
                <a:gridCol w="2175589">
                  <a:extLst>
                    <a:ext uri="{9D8B030D-6E8A-4147-A177-3AD203B41FA5}">
                      <a16:colId xmlns:a16="http://schemas.microsoft.com/office/drawing/2014/main" val="20001"/>
                    </a:ext>
                  </a:extLst>
                </a:gridCol>
                <a:gridCol w="5096012">
                  <a:extLst>
                    <a:ext uri="{9D8B030D-6E8A-4147-A177-3AD203B41FA5}">
                      <a16:colId xmlns:a16="http://schemas.microsoft.com/office/drawing/2014/main" val="20002"/>
                    </a:ext>
                  </a:extLst>
                </a:gridCol>
                <a:gridCol w="2331619">
                  <a:extLst>
                    <a:ext uri="{9D8B030D-6E8A-4147-A177-3AD203B41FA5}">
                      <a16:colId xmlns:a16="http://schemas.microsoft.com/office/drawing/2014/main" val="1749075409"/>
                    </a:ext>
                  </a:extLst>
                </a:gridCol>
              </a:tblGrid>
              <a:tr h="681004">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n-US" sz="2400" b="1" kern="1200" dirty="0">
                          <a:solidFill>
                            <a:schemeClr val="bg1"/>
                          </a:solidFill>
                          <a:effectLst/>
                          <a:latin typeface="+mn-lt"/>
                          <a:ea typeface="+mn-ea"/>
                          <a:cs typeface="+mn-cs"/>
                        </a:rPr>
                        <a:t>RQs</a:t>
                      </a:r>
                    </a:p>
                  </a:txBody>
                  <a:tcPr anchor="ctr"/>
                </a:tc>
                <a:tc>
                  <a:txBody>
                    <a:bodyPr/>
                    <a:lstStyle/>
                    <a:p>
                      <a:pPr marL="0" marR="0" algn="l" defTabSz="457200" rtl="0" eaLnBrk="1" latinLnBrk="0" hangingPunct="1">
                        <a:lnSpc>
                          <a:spcPct val="150000"/>
                        </a:lnSpc>
                        <a:spcBef>
                          <a:spcPts val="0"/>
                        </a:spcBef>
                        <a:spcAft>
                          <a:spcPts val="0"/>
                        </a:spcAft>
                      </a:pPr>
                      <a:r>
                        <a:rPr lang="en-US" sz="2400" b="1" kern="1200" dirty="0">
                          <a:solidFill>
                            <a:schemeClr val="bg1"/>
                          </a:solidFill>
                          <a:effectLst/>
                          <a:latin typeface="+mn-lt"/>
                          <a:ea typeface="+mn-ea"/>
                          <a:cs typeface="+mn-cs"/>
                        </a:rPr>
                        <a:t>Data Sources</a:t>
                      </a:r>
                    </a:p>
                  </a:txBody>
                  <a:tcPr anchor="ctr"/>
                </a:tc>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n-US" sz="2400" b="1" kern="1200" dirty="0">
                          <a:solidFill>
                            <a:schemeClr val="bg1"/>
                          </a:solidFill>
                          <a:effectLst/>
                          <a:latin typeface="+mn-lt"/>
                          <a:ea typeface="+mn-ea"/>
                          <a:cs typeface="+mn-cs"/>
                        </a:rPr>
                        <a:t>Data analysis</a:t>
                      </a:r>
                    </a:p>
                  </a:txBody>
                  <a:tcPr anchor="ctr"/>
                </a:tc>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n-US" sz="2400" b="1" kern="1200" dirty="0">
                          <a:solidFill>
                            <a:schemeClr val="bg1"/>
                          </a:solidFill>
                          <a:effectLst/>
                          <a:latin typeface="+mn-lt"/>
                          <a:ea typeface="+mn-ea"/>
                          <a:cs typeface="+mn-cs"/>
                        </a:rPr>
                        <a:t>Tools</a:t>
                      </a:r>
                    </a:p>
                  </a:txBody>
                  <a:tcPr anchor="ctr"/>
                </a:tc>
                <a:extLst>
                  <a:ext uri="{0D108BD9-81ED-4DB2-BD59-A6C34878D82A}">
                    <a16:rowId xmlns:a16="http://schemas.microsoft.com/office/drawing/2014/main" val="10000"/>
                  </a:ext>
                </a:extLst>
              </a:tr>
              <a:tr h="1159518">
                <a:tc>
                  <a:txBody>
                    <a:bodyPr/>
                    <a:lstStyle/>
                    <a:p>
                      <a:pPr algn="l"/>
                      <a:r>
                        <a:rPr lang="en-US" sz="2400" dirty="0"/>
                        <a:t>RQ1</a:t>
                      </a:r>
                      <a:endPar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0" marR="0" algn="l">
                        <a:lnSpc>
                          <a:spcPct val="150000"/>
                        </a:lnSpc>
                        <a:spcBef>
                          <a:spcPts val="0"/>
                        </a:spcBef>
                        <a:spcAft>
                          <a:spcPts val="0"/>
                        </a:spcAft>
                      </a:pPr>
                      <a:r>
                        <a:rPr lang="en-US" sz="2400" dirty="0">
                          <a:effectLst/>
                        </a:rPr>
                        <a:t>Survey</a:t>
                      </a:r>
                    </a:p>
                    <a:p>
                      <a:pPr marL="0" marR="0" algn="l">
                        <a:lnSpc>
                          <a:spcPct val="150000"/>
                        </a:lnSpc>
                        <a:spcBef>
                          <a:spcPts val="0"/>
                        </a:spcBef>
                        <a:spcAft>
                          <a:spcPts val="0"/>
                        </a:spcAft>
                      </a:pPr>
                      <a:r>
                        <a:rPr lang="en-US" sz="2400" dirty="0">
                          <a:effectLst/>
                        </a:rPr>
                        <a:t>Interview</a:t>
                      </a:r>
                      <a:endParaRPr lang="en-US" sz="24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l">
                        <a:lnSpc>
                          <a:spcPct val="150000"/>
                        </a:lnSpc>
                        <a:spcBef>
                          <a:spcPts val="0"/>
                        </a:spcBef>
                        <a:spcAft>
                          <a:spcPts val="0"/>
                        </a:spcAft>
                      </a:pPr>
                      <a:r>
                        <a:rPr lang="en-US" sz="2400" dirty="0">
                          <a:effectLst/>
                        </a:rPr>
                        <a:t>Descriptive statistics</a:t>
                      </a:r>
                    </a:p>
                    <a:p>
                      <a:pPr marL="0" marR="0" algn="l">
                        <a:lnSpc>
                          <a:spcPct val="150000"/>
                        </a:lnSpc>
                        <a:spcBef>
                          <a:spcPts val="0"/>
                        </a:spcBef>
                        <a:spcAft>
                          <a:spcPts val="0"/>
                        </a:spcAft>
                      </a:pPr>
                      <a:r>
                        <a:rPr lang="fr-FR" sz="2400" dirty="0">
                          <a:effectLst/>
                        </a:rPr>
                        <a:t>Content </a:t>
                      </a:r>
                      <a:r>
                        <a:rPr lang="fr-FR" sz="2400" dirty="0" err="1">
                          <a:effectLst/>
                        </a:rPr>
                        <a:t>analysis</a:t>
                      </a:r>
                      <a:r>
                        <a:rPr lang="fr-FR" sz="2400" dirty="0">
                          <a:effectLst/>
                        </a:rPr>
                        <a:t> </a:t>
                      </a:r>
                      <a:r>
                        <a:rPr lang="fr-FR" sz="1400" dirty="0">
                          <a:effectLst/>
                        </a:rPr>
                        <a:t>(</a:t>
                      </a:r>
                      <a:r>
                        <a:rPr lang="fr-FR" sz="1400" dirty="0" err="1">
                          <a:effectLst/>
                        </a:rPr>
                        <a:t>Leech</a:t>
                      </a:r>
                      <a:r>
                        <a:rPr lang="fr-FR" sz="1400" dirty="0">
                          <a:effectLst/>
                        </a:rPr>
                        <a:t> &amp; </a:t>
                      </a:r>
                      <a:r>
                        <a:rPr lang="fr-FR" sz="1400" dirty="0" err="1">
                          <a:effectLst/>
                        </a:rPr>
                        <a:t>Onwuegbuzie</a:t>
                      </a:r>
                      <a:r>
                        <a:rPr lang="fr-FR" sz="1400" dirty="0">
                          <a:effectLst/>
                        </a:rPr>
                        <a:t>, 2007) </a:t>
                      </a:r>
                      <a:endParaRPr lang="fr-FR" sz="2000" dirty="0">
                        <a:effectLst/>
                      </a:endParaRPr>
                    </a:p>
                  </a:txBody>
                  <a:tcPr marL="68580" marR="68580" marT="0" marB="0"/>
                </a:tc>
                <a:tc>
                  <a:txBody>
                    <a:bodyPr/>
                    <a:lstStyle/>
                    <a:p>
                      <a:pPr marL="0" marR="0" algn="l">
                        <a:lnSpc>
                          <a:spcPct val="150000"/>
                        </a:lnSpc>
                        <a:spcBef>
                          <a:spcPts val="0"/>
                        </a:spcBef>
                        <a:spcAft>
                          <a:spcPts val="0"/>
                        </a:spcAft>
                      </a:pPr>
                      <a:r>
                        <a:rPr lang="en-US" sz="2400" dirty="0">
                          <a:effectLst/>
                        </a:rPr>
                        <a:t>SPSS</a:t>
                      </a:r>
                    </a:p>
                    <a:p>
                      <a:pPr marL="0" marR="0" lvl="0" indent="0" algn="l" defTabSz="457200" rtl="0" eaLnBrk="1" fontAlgn="auto" latinLnBrk="0" hangingPunct="1">
                        <a:lnSpc>
                          <a:spcPct val="150000"/>
                        </a:lnSpc>
                        <a:spcBef>
                          <a:spcPts val="0"/>
                        </a:spcBef>
                        <a:spcAft>
                          <a:spcPts val="0"/>
                        </a:spcAft>
                        <a:buClrTx/>
                        <a:buSzTx/>
                        <a:buFontTx/>
                        <a:buNone/>
                        <a:tabLst/>
                        <a:defRPr/>
                      </a:pPr>
                      <a:r>
                        <a:rPr lang="en-US" sz="2400" dirty="0" err="1">
                          <a:effectLst/>
                        </a:rPr>
                        <a:t>NVivo</a:t>
                      </a:r>
                      <a:endParaRPr lang="en-US" sz="24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0001"/>
                  </a:ext>
                </a:extLst>
              </a:tr>
              <a:tr h="1114370">
                <a:tc>
                  <a:txBody>
                    <a:bodyPr/>
                    <a:lstStyle/>
                    <a:p>
                      <a:pPr marL="0" algn="l" defTabSz="914400" rtl="0" eaLnBrk="1" latinLnBrk="0" hangingPunct="1"/>
                      <a:r>
                        <a:rPr lang="en-US" sz="2400" kern="1200" dirty="0"/>
                        <a:t>RQ2</a:t>
                      </a:r>
                      <a:endParaRPr lang="en-US" sz="2400" b="1" kern="1200"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0" marR="0" algn="l">
                        <a:lnSpc>
                          <a:spcPct val="150000"/>
                        </a:lnSpc>
                        <a:spcBef>
                          <a:spcPts val="0"/>
                        </a:spcBef>
                        <a:spcAft>
                          <a:spcPts val="0"/>
                        </a:spcAft>
                      </a:pPr>
                      <a:r>
                        <a:rPr lang="en-US" sz="2400" dirty="0">
                          <a:effectLst/>
                        </a:rPr>
                        <a:t>Survey</a:t>
                      </a:r>
                    </a:p>
                    <a:p>
                      <a:pPr marL="0" marR="0" algn="l">
                        <a:lnSpc>
                          <a:spcPct val="150000"/>
                        </a:lnSpc>
                        <a:spcBef>
                          <a:spcPts val="0"/>
                        </a:spcBef>
                        <a:spcAft>
                          <a:spcPts val="0"/>
                        </a:spcAft>
                      </a:pPr>
                      <a:r>
                        <a:rPr lang="en-US" sz="2400" dirty="0">
                          <a:effectLst/>
                        </a:rPr>
                        <a:t>Interview</a:t>
                      </a:r>
                      <a:endParaRPr lang="en-US" sz="24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l">
                        <a:lnSpc>
                          <a:spcPct val="150000"/>
                        </a:lnSpc>
                        <a:spcBef>
                          <a:spcPts val="0"/>
                        </a:spcBef>
                        <a:spcAft>
                          <a:spcPts val="0"/>
                        </a:spcAft>
                      </a:pPr>
                      <a:r>
                        <a:rPr lang="en-US" sz="2400" dirty="0">
                          <a:effectLst/>
                        </a:rPr>
                        <a:t>Descriptive statistics</a:t>
                      </a:r>
                    </a:p>
                    <a:p>
                      <a:pPr marL="0" marR="0" algn="l">
                        <a:lnSpc>
                          <a:spcPct val="150000"/>
                        </a:lnSpc>
                        <a:spcBef>
                          <a:spcPts val="0"/>
                        </a:spcBef>
                        <a:spcAft>
                          <a:spcPts val="0"/>
                        </a:spcAft>
                      </a:pPr>
                      <a:r>
                        <a:rPr lang="fr-FR" sz="2400" dirty="0">
                          <a:effectLst/>
                        </a:rPr>
                        <a:t>Content </a:t>
                      </a:r>
                      <a:r>
                        <a:rPr lang="fr-FR" sz="2400" dirty="0" err="1">
                          <a:effectLst/>
                        </a:rPr>
                        <a:t>analysis</a:t>
                      </a:r>
                      <a:r>
                        <a:rPr lang="fr-FR" sz="2400" dirty="0">
                          <a:effectLst/>
                        </a:rPr>
                        <a:t> </a:t>
                      </a:r>
                      <a:endParaRPr lang="en-US" sz="24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n-US" sz="2400" dirty="0">
                          <a:effectLst/>
                        </a:rPr>
                        <a:t>SPSS </a:t>
                      </a:r>
                    </a:p>
                    <a:p>
                      <a:pPr marL="0" marR="0" lvl="0" indent="0" algn="l" defTabSz="457200" rtl="0" eaLnBrk="1" fontAlgn="auto" latinLnBrk="0" hangingPunct="1">
                        <a:lnSpc>
                          <a:spcPct val="150000"/>
                        </a:lnSpc>
                        <a:spcBef>
                          <a:spcPts val="0"/>
                        </a:spcBef>
                        <a:spcAft>
                          <a:spcPts val="0"/>
                        </a:spcAft>
                        <a:buClrTx/>
                        <a:buSzTx/>
                        <a:buFontTx/>
                        <a:buNone/>
                        <a:tabLst/>
                        <a:defRPr/>
                      </a:pPr>
                      <a:r>
                        <a:rPr lang="en-US" sz="2400" dirty="0" err="1">
                          <a:effectLst/>
                        </a:rPr>
                        <a:t>NVivo</a:t>
                      </a:r>
                      <a:endParaRPr lang="en-US" sz="24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0002"/>
                  </a:ext>
                </a:extLst>
              </a:tr>
              <a:tr h="1150436">
                <a:tc>
                  <a:txBody>
                    <a:bodyPr/>
                    <a:lstStyle/>
                    <a:p>
                      <a:pPr algn="l"/>
                      <a:r>
                        <a:rPr lang="en-US" sz="2400" kern="1200" dirty="0"/>
                        <a:t>RQ3</a:t>
                      </a:r>
                      <a:endParaRPr lang="en-US" sz="2400" b="1" dirty="0">
                        <a:solidFill>
                          <a:schemeClr val="tx1"/>
                        </a:solidFill>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0" marR="0" algn="l">
                        <a:lnSpc>
                          <a:spcPct val="150000"/>
                        </a:lnSpc>
                        <a:spcBef>
                          <a:spcPts val="0"/>
                        </a:spcBef>
                        <a:spcAft>
                          <a:spcPts val="0"/>
                        </a:spcAft>
                      </a:pPr>
                      <a:r>
                        <a:rPr lang="en-US" sz="2400" dirty="0">
                          <a:effectLst/>
                        </a:rPr>
                        <a:t>Interview</a:t>
                      </a:r>
                    </a:p>
                    <a:p>
                      <a:pPr marL="0" marR="0" algn="l">
                        <a:lnSpc>
                          <a:spcPct val="150000"/>
                        </a:lnSpc>
                        <a:spcBef>
                          <a:spcPts val="0"/>
                        </a:spcBef>
                        <a:spcAft>
                          <a:spcPts val="0"/>
                        </a:spcAft>
                      </a:pPr>
                      <a:r>
                        <a:rPr lang="en-US" sz="2400" dirty="0">
                          <a:effectLst/>
                        </a:rPr>
                        <a:t>Document</a:t>
                      </a:r>
                      <a:r>
                        <a:rPr lang="en-US" sz="2400" baseline="0" dirty="0">
                          <a:effectLst/>
                        </a:rPr>
                        <a:t> analysis</a:t>
                      </a:r>
                      <a:endParaRPr lang="en-US" sz="24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l">
                        <a:lnSpc>
                          <a:spcPct val="150000"/>
                        </a:lnSpc>
                        <a:spcBef>
                          <a:spcPts val="0"/>
                        </a:spcBef>
                        <a:spcAft>
                          <a:spcPts val="0"/>
                        </a:spcAft>
                      </a:pPr>
                      <a:r>
                        <a:rPr lang="fr-FR" sz="2400" dirty="0">
                          <a:effectLst/>
                        </a:rPr>
                        <a:t>Content </a:t>
                      </a:r>
                      <a:r>
                        <a:rPr lang="fr-FR" sz="2400" dirty="0" err="1">
                          <a:effectLst/>
                        </a:rPr>
                        <a:t>analysis</a:t>
                      </a:r>
                      <a:endParaRPr lang="fr-FR" sz="2400" dirty="0">
                        <a:effectLst/>
                      </a:endParaRPr>
                    </a:p>
                    <a:p>
                      <a:pPr marL="0" marR="0" algn="l">
                        <a:lnSpc>
                          <a:spcPct val="150000"/>
                        </a:lnSpc>
                        <a:spcBef>
                          <a:spcPts val="0"/>
                        </a:spcBef>
                        <a:spcAft>
                          <a:spcPts val="0"/>
                        </a:spcAft>
                      </a:pPr>
                      <a:r>
                        <a:rPr lang="fr-FR" sz="2400" dirty="0">
                          <a:effectLst/>
                        </a:rPr>
                        <a:t>Content </a:t>
                      </a:r>
                      <a:r>
                        <a:rPr lang="fr-FR" sz="2400" dirty="0" err="1">
                          <a:effectLst/>
                        </a:rPr>
                        <a:t>analysis</a:t>
                      </a:r>
                      <a:endParaRPr lang="en-US" sz="24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lvl="0" indent="0" algn="l" defTabSz="457200" rtl="0" eaLnBrk="1" fontAlgn="auto" latinLnBrk="0" hangingPunct="1">
                        <a:lnSpc>
                          <a:spcPct val="150000"/>
                        </a:lnSpc>
                        <a:spcBef>
                          <a:spcPts val="0"/>
                        </a:spcBef>
                        <a:spcAft>
                          <a:spcPts val="0"/>
                        </a:spcAft>
                        <a:buClrTx/>
                        <a:buSzTx/>
                        <a:buFontTx/>
                        <a:buNone/>
                        <a:tabLst/>
                        <a:defRPr/>
                      </a:pPr>
                      <a:r>
                        <a:rPr lang="en-US" sz="2400" dirty="0" err="1">
                          <a:effectLst/>
                        </a:rPr>
                        <a:t>NVivo</a:t>
                      </a:r>
                      <a:endParaRPr lang="en-US" sz="2400" dirty="0">
                        <a:effectLst/>
                      </a:endParaRPr>
                    </a:p>
                    <a:p>
                      <a:pPr marL="0" marR="0" lvl="0" indent="0" algn="l" defTabSz="457200" rtl="0" eaLnBrk="1" fontAlgn="auto" latinLnBrk="0" hangingPunct="1">
                        <a:lnSpc>
                          <a:spcPct val="150000"/>
                        </a:lnSpc>
                        <a:spcBef>
                          <a:spcPts val="0"/>
                        </a:spcBef>
                        <a:spcAft>
                          <a:spcPts val="0"/>
                        </a:spcAft>
                        <a:buClrTx/>
                        <a:buSzTx/>
                        <a:buFontTx/>
                        <a:buNone/>
                        <a:tabLst/>
                        <a:defRPr/>
                      </a:pPr>
                      <a:r>
                        <a:rPr lang="en-US" sz="2400" dirty="0" err="1">
                          <a:effectLst/>
                        </a:rPr>
                        <a:t>NVivo</a:t>
                      </a:r>
                      <a:endParaRPr lang="en-US" sz="24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0003"/>
                  </a:ext>
                </a:extLst>
              </a:tr>
            </a:tbl>
          </a:graphicData>
        </a:graphic>
      </p:graphicFrame>
      <p:sp>
        <p:nvSpPr>
          <p:cNvPr id="2" name="Slide Number Placeholder 1"/>
          <p:cNvSpPr>
            <a:spLocks noGrp="1"/>
          </p:cNvSpPr>
          <p:nvPr>
            <p:ph type="sldNum" sz="quarter" idx="4"/>
          </p:nvPr>
        </p:nvSpPr>
        <p:spPr>
          <a:xfrm>
            <a:off x="8837732" y="6452147"/>
            <a:ext cx="2057400" cy="365125"/>
          </a:xfrm>
        </p:spPr>
        <p:txBody>
          <a:bodyPr/>
          <a:lstStyle/>
          <a:p>
            <a:fld id="{136F273C-9302-4EE3-8F13-E17C1857F5E7}" type="slidenum">
              <a:rPr lang="en-US" smtClean="0"/>
              <a:t>28</a:t>
            </a:fld>
            <a:endParaRPr lang="en-US" dirty="0"/>
          </a:p>
        </p:txBody>
      </p:sp>
    </p:spTree>
    <p:extLst>
      <p:ext uri="{BB962C8B-B14F-4D97-AF65-F5344CB8AC3E}">
        <p14:creationId xmlns:p14="http://schemas.microsoft.com/office/powerpoint/2010/main" val="1990164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50A2EF9C-6521-47CF-B603-3516A638A186}"/>
              </a:ext>
            </a:extLst>
          </p:cNvPr>
          <p:cNvSpPr txBox="1">
            <a:spLocks/>
          </p:cNvSpPr>
          <p:nvPr/>
        </p:nvSpPr>
        <p:spPr>
          <a:xfrm>
            <a:off x="961292" y="474219"/>
            <a:ext cx="6880499" cy="63890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1" i="0" u="none" kern="100" cap="none" spc="0">
                <a:solidFill>
                  <a:srgbClr val="C00000"/>
                </a:solidFill>
                <a:latin typeface="BentonSans Black" panose="02000503000000020004" pitchFamily="50" charset="0"/>
                <a:ea typeface="+mj-ea"/>
                <a:cs typeface="Arial"/>
              </a:defRPr>
            </a:lvl1pPr>
          </a:lstStyle>
          <a:p>
            <a:r>
              <a:rPr lang="en-US" sz="4400" dirty="0">
                <a:solidFill>
                  <a:schemeClr val="bg1"/>
                </a:solidFill>
                <a:latin typeface="Tahoma" panose="020B0604030504040204" pitchFamily="34" charset="0"/>
                <a:ea typeface="Tahoma" panose="020B0604030504040204" pitchFamily="34" charset="0"/>
                <a:cs typeface="Tahoma" panose="020B0604030504040204" pitchFamily="34" charset="0"/>
              </a:rPr>
              <a:t>Trustworthiness</a:t>
            </a:r>
          </a:p>
        </p:txBody>
      </p:sp>
      <p:sp>
        <p:nvSpPr>
          <p:cNvPr id="6" name="Content Placeholder 2">
            <a:extLst>
              <a:ext uri="{FF2B5EF4-FFF2-40B4-BE49-F238E27FC236}">
                <a16:creationId xmlns:a16="http://schemas.microsoft.com/office/drawing/2014/main" id="{BD564D69-3220-49CD-8974-3866F9446B4A}"/>
              </a:ext>
            </a:extLst>
          </p:cNvPr>
          <p:cNvSpPr>
            <a:spLocks noGrp="1"/>
          </p:cNvSpPr>
          <p:nvPr>
            <p:ph idx="4294967295"/>
          </p:nvPr>
        </p:nvSpPr>
        <p:spPr>
          <a:xfrm>
            <a:off x="457200" y="1209973"/>
            <a:ext cx="10574215" cy="5199001"/>
          </a:xfrm>
        </p:spPr>
        <p:txBody>
          <a:bodyPr>
            <a:noAutofit/>
          </a:bodyPr>
          <a:lstStyle/>
          <a:p>
            <a:pPr marL="971550" lvl="1" indent="-514350">
              <a:spcAft>
                <a:spcPts val="0"/>
              </a:spcAft>
              <a:buFont typeface="+mj-lt"/>
              <a:buAutoNum type="arabicPeriod"/>
            </a:pPr>
            <a:r>
              <a:rPr lang="en-US" sz="2800" b="1" dirty="0">
                <a:solidFill>
                  <a:schemeClr val="tx1"/>
                </a:solidFill>
                <a:latin typeface="Tahoma" panose="020B0604030504040204" pitchFamily="34" charset="0"/>
                <a:ea typeface="Tahoma" panose="020B0604030504040204" pitchFamily="34" charset="0"/>
                <a:cs typeface="Tahoma" panose="020B0604030504040204" pitchFamily="34" charset="0"/>
              </a:rPr>
              <a:t>Validity </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survey: </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Experts review, think-aloud interview, and pilot test (</a:t>
            </a:r>
            <a:r>
              <a:rPr lang="en-US" sz="2000" dirty="0">
                <a:latin typeface="Tahoma" panose="020B0604030504040204" pitchFamily="34" charset="0"/>
                <a:ea typeface="Tahoma" panose="020B0604030504040204" pitchFamily="34" charset="0"/>
                <a:cs typeface="Tahoma" panose="020B0604030504040204" pitchFamily="34" charset="0"/>
              </a:rPr>
              <a:t>PC</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A)</a:t>
            </a:r>
          </a:p>
          <a:p>
            <a:pPr marL="971550" lvl="1" indent="-514350">
              <a:spcAft>
                <a:spcPts val="0"/>
              </a:spcAft>
              <a:buFont typeface="+mj-lt"/>
              <a:buAutoNum type="arabicPeriod"/>
            </a:pPr>
            <a:r>
              <a:rPr lang="en-US" sz="2800" b="1" dirty="0">
                <a:solidFill>
                  <a:schemeClr val="tx1"/>
                </a:solidFill>
                <a:latin typeface="Tahoma" panose="020B0604030504040204" pitchFamily="34" charset="0"/>
                <a:ea typeface="Tahoma" panose="020B0604030504040204" pitchFamily="34" charset="0"/>
                <a:cs typeface="Tahoma" panose="020B0604030504040204" pitchFamily="34" charset="0"/>
              </a:rPr>
              <a:t>Reliability</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survey: </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Pilot test and internal consistency reliability (Cronbach alpha) </a:t>
            </a:r>
          </a:p>
          <a:p>
            <a:pPr marL="971550" lvl="1" indent="-514350">
              <a:spcAft>
                <a:spcPts val="0"/>
              </a:spcAft>
              <a:buFont typeface="+mj-lt"/>
              <a:buAutoNum type="arabicPeriod"/>
            </a:pPr>
            <a:r>
              <a:rPr lang="en-US" sz="2800" b="1" dirty="0">
                <a:solidFill>
                  <a:schemeClr val="tx1"/>
                </a:solidFill>
                <a:latin typeface="Tahoma" panose="020B0604030504040204" pitchFamily="34" charset="0"/>
                <a:ea typeface="Tahoma" panose="020B0604030504040204" pitchFamily="34" charset="0"/>
                <a:cs typeface="Tahoma" panose="020B0604030504040204" pitchFamily="34" charset="0"/>
              </a:rPr>
              <a:t>Triangulation: </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Data sources, researchers, and methods</a:t>
            </a:r>
          </a:p>
          <a:p>
            <a:pPr marL="971550" lvl="1" indent="-514350">
              <a:spcAft>
                <a:spcPts val="0"/>
              </a:spcAft>
              <a:buFont typeface="+mj-lt"/>
              <a:buAutoNum type="arabicPeriod"/>
            </a:pPr>
            <a:r>
              <a:rPr lang="en-US" sz="2800" b="1" dirty="0">
                <a:solidFill>
                  <a:schemeClr val="tx1"/>
                </a:solidFill>
                <a:latin typeface="Tahoma" panose="020B0604030504040204" pitchFamily="34" charset="0"/>
                <a:ea typeface="Tahoma" panose="020B0604030504040204" pitchFamily="34" charset="0"/>
                <a:cs typeface="Tahoma" panose="020B0604030504040204" pitchFamily="34" charset="0"/>
              </a:rPr>
              <a:t>Member checks: </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Interview transcriptions</a:t>
            </a:r>
          </a:p>
          <a:p>
            <a:pPr marL="971550" lvl="1" indent="-514350">
              <a:spcAft>
                <a:spcPts val="0"/>
              </a:spcAft>
              <a:buFont typeface="+mj-lt"/>
              <a:buAutoNum type="arabicPeriod"/>
            </a:pPr>
            <a:r>
              <a:rPr lang="en-US" sz="2800" b="1" dirty="0">
                <a:solidFill>
                  <a:schemeClr val="tx1"/>
                </a:solidFill>
                <a:latin typeface="Tahoma" panose="020B0604030504040204" pitchFamily="34" charset="0"/>
                <a:ea typeface="Tahoma" panose="020B0604030504040204" pitchFamily="34" charset="0"/>
                <a:cs typeface="Tahoma" panose="020B0604030504040204" pitchFamily="34" charset="0"/>
              </a:rPr>
              <a:t>Peer debriefing: </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Committee and colleagues </a:t>
            </a:r>
          </a:p>
          <a:p>
            <a:pPr marL="971550" lvl="1" indent="-514350">
              <a:spcAft>
                <a:spcPts val="0"/>
              </a:spcAft>
              <a:buFont typeface="+mj-lt"/>
              <a:buAutoNum type="arabicPeriod"/>
            </a:pPr>
            <a:r>
              <a:rPr lang="en-US" sz="2800" b="1" dirty="0">
                <a:solidFill>
                  <a:schemeClr val="tx1"/>
                </a:solidFill>
                <a:latin typeface="Tahoma" panose="020B0604030504040204" pitchFamily="34" charset="0"/>
                <a:ea typeface="Tahoma" panose="020B0604030504040204" pitchFamily="34" charset="0"/>
                <a:cs typeface="Tahoma" panose="020B0604030504040204" pitchFamily="34" charset="0"/>
              </a:rPr>
              <a:t>Researcher reflexivity: </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Constant reflection and be forthright with our positions</a:t>
            </a:r>
          </a:p>
          <a:p>
            <a:pPr marL="971550" lvl="1" indent="-514350">
              <a:spcAft>
                <a:spcPts val="0"/>
              </a:spcAft>
              <a:buFont typeface="+mj-lt"/>
              <a:buAutoNum type="arabicPeriod"/>
            </a:pPr>
            <a:r>
              <a:rPr lang="en-US" sz="2800" b="1" dirty="0">
                <a:solidFill>
                  <a:schemeClr val="tx1"/>
                </a:solidFill>
                <a:latin typeface="Tahoma" panose="020B0604030504040204" pitchFamily="34" charset="0"/>
                <a:ea typeface="Tahoma" panose="020B0604030504040204" pitchFamily="34" charset="0"/>
                <a:cs typeface="Tahoma" panose="020B0604030504040204" pitchFamily="34" charset="0"/>
              </a:rPr>
              <a:t>Thick description: </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Report the context, data sources, and analyses in detail</a:t>
            </a:r>
          </a:p>
          <a:p>
            <a:pPr marL="971550" lvl="1" indent="-514350">
              <a:spcAft>
                <a:spcPts val="0"/>
              </a:spcAft>
              <a:buFont typeface="+mj-lt"/>
              <a:buAutoNum type="arabicPeriod"/>
            </a:pPr>
            <a:r>
              <a:rPr lang="en-US" sz="2800" b="1" dirty="0">
                <a:solidFill>
                  <a:schemeClr val="tx1"/>
                </a:solidFill>
                <a:latin typeface="Tahoma" panose="020B0604030504040204" pitchFamily="34" charset="0"/>
                <a:ea typeface="Tahoma" panose="020B0604030504040204" pitchFamily="34" charset="0"/>
                <a:cs typeface="Tahoma" panose="020B0604030504040204" pitchFamily="34" charset="0"/>
              </a:rPr>
              <a:t>Prolonged engagement</a:t>
            </a:r>
            <a:r>
              <a:rPr lang="en-US" sz="2000" b="1" dirty="0">
                <a:solidFill>
                  <a:schemeClr val="tx1"/>
                </a:solidFill>
                <a:latin typeface="Tahoma" panose="020B0604030504040204" pitchFamily="34" charset="0"/>
                <a:ea typeface="Tahoma" panose="020B0604030504040204" pitchFamily="34" charset="0"/>
                <a:cs typeface="Tahoma" panose="020B0604030504040204" pitchFamily="34" charset="0"/>
              </a:rPr>
              <a:t>: </a:t>
            </a:r>
            <a:r>
              <a:rPr lang="en-US" sz="2000" dirty="0">
                <a:solidFill>
                  <a:schemeClr val="tx1"/>
                </a:solidFill>
                <a:latin typeface="Tahoma" panose="020B0604030504040204" pitchFamily="34" charset="0"/>
                <a:ea typeface="Tahoma" panose="020B0604030504040204" pitchFamily="34" charset="0"/>
                <a:cs typeface="Tahoma" panose="020B0604030504040204" pitchFamily="34" charset="0"/>
              </a:rPr>
              <a:t>Immerse in instructors’ MOOCs before the interview and continue reviewing the MOOCs after the interview</a:t>
            </a:r>
          </a:p>
        </p:txBody>
      </p:sp>
      <p:sp>
        <p:nvSpPr>
          <p:cNvPr id="2" name="Slide Number Placeholder 1"/>
          <p:cNvSpPr>
            <a:spLocks noGrp="1"/>
          </p:cNvSpPr>
          <p:nvPr>
            <p:ph type="sldNum" sz="quarter" idx="4"/>
          </p:nvPr>
        </p:nvSpPr>
        <p:spPr>
          <a:xfrm>
            <a:off x="8837729" y="6452147"/>
            <a:ext cx="2057400" cy="365125"/>
          </a:xfrm>
        </p:spPr>
        <p:txBody>
          <a:bodyPr/>
          <a:lstStyle/>
          <a:p>
            <a:fld id="{136F273C-9302-4EE3-8F13-E17C1857F5E7}" type="slidenum">
              <a:rPr lang="en-US" smtClean="0"/>
              <a:t>29</a:t>
            </a:fld>
            <a:endParaRPr lang="en-US" dirty="0"/>
          </a:p>
        </p:txBody>
      </p:sp>
    </p:spTree>
    <p:extLst>
      <p:ext uri="{BB962C8B-B14F-4D97-AF65-F5344CB8AC3E}">
        <p14:creationId xmlns:p14="http://schemas.microsoft.com/office/powerpoint/2010/main" val="24591187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1A592D-C99D-4EE4-8EC3-F557D4D9CA50}"/>
              </a:ext>
            </a:extLst>
          </p:cNvPr>
          <p:cNvSpPr>
            <a:spLocks noGrp="1"/>
          </p:cNvSpPr>
          <p:nvPr>
            <p:ph type="title"/>
          </p:nvPr>
        </p:nvSpPr>
        <p:spPr/>
        <p:txBody>
          <a:bodyPr/>
          <a:lstStyle/>
          <a:p>
            <a:r>
              <a:rPr lang="en-US" b="1" dirty="0">
                <a:solidFill>
                  <a:srgbClr val="FF0000"/>
                </a:solidFill>
                <a:latin typeface="Tahoma" panose="020B0604030504040204" pitchFamily="34" charset="0"/>
                <a:ea typeface="Tahoma" panose="020B0604030504040204" pitchFamily="34" charset="0"/>
                <a:cs typeface="Tahoma" panose="020B0604030504040204" pitchFamily="34" charset="0"/>
              </a:rPr>
              <a:t>Research Theme #2</a:t>
            </a:r>
          </a:p>
        </p:txBody>
      </p:sp>
      <p:sp>
        <p:nvSpPr>
          <p:cNvPr id="3" name="Content Placeholder 2">
            <a:extLst>
              <a:ext uri="{FF2B5EF4-FFF2-40B4-BE49-F238E27FC236}">
                <a16:creationId xmlns:a16="http://schemas.microsoft.com/office/drawing/2014/main" id="{D306DCF3-025E-4628-A167-76A79A40A982}"/>
              </a:ext>
            </a:extLst>
          </p:cNvPr>
          <p:cNvSpPr>
            <a:spLocks noGrp="1"/>
          </p:cNvSpPr>
          <p:nvPr>
            <p:ph idx="1"/>
          </p:nvPr>
        </p:nvSpPr>
        <p:spPr/>
        <p:txBody>
          <a:bodyPr/>
          <a:lstStyle/>
          <a:p>
            <a:r>
              <a:rPr lang="en-US" b="1" dirty="0">
                <a:latin typeface="Tahoma" panose="020B0604030504040204" pitchFamily="34" charset="0"/>
                <a:ea typeface="Tahoma" panose="020B0604030504040204" pitchFamily="34" charset="0"/>
                <a:cs typeface="Tahoma" panose="020B0604030504040204" pitchFamily="34" charset="0"/>
              </a:rPr>
              <a:t>Theme #2: </a:t>
            </a:r>
            <a:r>
              <a:rPr lang="en-US" dirty="0">
                <a:latin typeface="Tahoma" panose="020B0604030504040204" pitchFamily="34" charset="0"/>
                <a:ea typeface="Tahoma" panose="020B0604030504040204" pitchFamily="34" charset="0"/>
                <a:cs typeface="Tahoma" panose="020B0604030504040204" pitchFamily="34" charset="0"/>
              </a:rPr>
              <a:t>Meina and Annisa are also working with Mimi Lee (an IST alum at the U of Houston) to do a </a:t>
            </a:r>
            <a:r>
              <a:rPr lang="en-US" b="1" dirty="0">
                <a:latin typeface="Tahoma" panose="020B0604030504040204" pitchFamily="34" charset="0"/>
                <a:ea typeface="Tahoma" panose="020B0604030504040204" pitchFamily="34" charset="0"/>
                <a:cs typeface="Tahoma" panose="020B0604030504040204" pitchFamily="34" charset="0"/>
              </a:rPr>
              <a:t>systematic comprehensive review of ALL MOOC research</a:t>
            </a:r>
            <a:r>
              <a:rPr lang="en-US" dirty="0">
                <a:latin typeface="Tahoma" panose="020B0604030504040204" pitchFamily="34" charset="0"/>
                <a:ea typeface="Tahoma" panose="020B0604030504040204" pitchFamily="34" charset="0"/>
                <a:cs typeface="Tahoma" panose="020B0604030504040204" pitchFamily="34" charset="0"/>
              </a:rPr>
              <a:t> in SCOPUS database and other journals not in SCOPUS since inception (nearly 500 studies) (2009-2019). I am supervising the project and mentoring them so they learn to publish without my name attached.</a:t>
            </a:r>
          </a:p>
        </p:txBody>
      </p:sp>
    </p:spTree>
    <p:extLst>
      <p:ext uri="{BB962C8B-B14F-4D97-AF65-F5344CB8AC3E}">
        <p14:creationId xmlns:p14="http://schemas.microsoft.com/office/powerpoint/2010/main" val="206165336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C282F280-1953-4C80-AED4-2BC6AED71D6D}"/>
              </a:ext>
            </a:extLst>
          </p:cNvPr>
          <p:cNvSpPr txBox="1">
            <a:spLocks/>
          </p:cNvSpPr>
          <p:nvPr/>
        </p:nvSpPr>
        <p:spPr>
          <a:xfrm>
            <a:off x="114300" y="474219"/>
            <a:ext cx="8620857" cy="63890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1" i="0" u="none" kern="100" cap="none" spc="0">
                <a:solidFill>
                  <a:srgbClr val="C00000"/>
                </a:solidFill>
                <a:latin typeface="BentonSans Black" panose="02000503000000020004" pitchFamily="50" charset="0"/>
                <a:ea typeface="+mj-ea"/>
                <a:cs typeface="Arial"/>
              </a:defRPr>
            </a:lvl1pPr>
          </a:lstStyle>
          <a:p>
            <a:r>
              <a:rPr lang="en-US" dirty="0">
                <a:solidFill>
                  <a:schemeClr val="bg1"/>
                </a:solidFill>
                <a:latin typeface="Tahoma" panose="020B0604030504040204" pitchFamily="34" charset="0"/>
                <a:ea typeface="Tahoma" panose="020B0604030504040204" pitchFamily="34" charset="0"/>
                <a:cs typeface="Tahoma" panose="020B0604030504040204" pitchFamily="34" charset="0"/>
              </a:rPr>
              <a:t>Survey Participant Disciplines </a:t>
            </a:r>
          </a:p>
        </p:txBody>
      </p:sp>
      <p:sp>
        <p:nvSpPr>
          <p:cNvPr id="2" name="Slide Number Placeholder 1"/>
          <p:cNvSpPr>
            <a:spLocks noGrp="1"/>
          </p:cNvSpPr>
          <p:nvPr>
            <p:ph type="sldNum" sz="quarter" idx="4"/>
          </p:nvPr>
        </p:nvSpPr>
        <p:spPr>
          <a:xfrm>
            <a:off x="8826007" y="6452147"/>
            <a:ext cx="2057400" cy="365125"/>
          </a:xfrm>
        </p:spPr>
        <p:txBody>
          <a:bodyPr/>
          <a:lstStyle/>
          <a:p>
            <a:fld id="{136F273C-9302-4EE3-8F13-E17C1857F5E7}" type="slidenum">
              <a:rPr lang="en-US" smtClean="0"/>
              <a:t>30</a:t>
            </a:fld>
            <a:endParaRPr lang="en-US" dirty="0"/>
          </a:p>
        </p:txBody>
      </p:sp>
      <p:graphicFrame>
        <p:nvGraphicFramePr>
          <p:cNvPr id="6" name="Chart 5"/>
          <p:cNvGraphicFramePr>
            <a:graphicFrameLocks/>
          </p:cNvGraphicFramePr>
          <p:nvPr>
            <p:extLst>
              <p:ext uri="{D42A27DB-BD31-4B8C-83A1-F6EECF244321}">
                <p14:modId xmlns:p14="http://schemas.microsoft.com/office/powerpoint/2010/main" val="3455101101"/>
              </p:ext>
            </p:extLst>
          </p:nvPr>
        </p:nvGraphicFramePr>
        <p:xfrm>
          <a:off x="961293" y="1219200"/>
          <a:ext cx="8620857" cy="501747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634923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E52BE-193A-46DA-8839-95769CD1362D}"/>
              </a:ext>
            </a:extLst>
          </p:cNvPr>
          <p:cNvSpPr>
            <a:spLocks noGrp="1"/>
          </p:cNvSpPr>
          <p:nvPr>
            <p:ph type="title"/>
          </p:nvPr>
        </p:nvSpPr>
        <p:spPr>
          <a:xfrm>
            <a:off x="668215" y="1525022"/>
            <a:ext cx="10972800" cy="3324564"/>
          </a:xfrm>
        </p:spPr>
        <p:txBody>
          <a:bodyPr/>
          <a:lstStyle/>
          <a:p>
            <a:pPr algn="ctr"/>
            <a:r>
              <a:rPr lang="en-US" sz="6000" dirty="0"/>
              <a:t>Results</a:t>
            </a:r>
          </a:p>
        </p:txBody>
      </p:sp>
    </p:spTree>
    <p:extLst>
      <p:ext uri="{BB962C8B-B14F-4D97-AF65-F5344CB8AC3E}">
        <p14:creationId xmlns:p14="http://schemas.microsoft.com/office/powerpoint/2010/main" val="3557928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5944928-1135-4C3E-B2DF-A7C976C6C2A3}"/>
              </a:ext>
            </a:extLst>
          </p:cNvPr>
          <p:cNvSpPr txBox="1">
            <a:spLocks/>
          </p:cNvSpPr>
          <p:nvPr/>
        </p:nvSpPr>
        <p:spPr>
          <a:xfrm>
            <a:off x="314324" y="474219"/>
            <a:ext cx="8086725" cy="57872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1" i="0" u="none" kern="100" cap="none" spc="0">
                <a:solidFill>
                  <a:srgbClr val="C00000"/>
                </a:solidFill>
                <a:latin typeface="BentonSans Black" panose="02000503000000020004" pitchFamily="50" charset="0"/>
                <a:ea typeface="+mj-ea"/>
                <a:cs typeface="Arial"/>
              </a:defRPr>
            </a:lvl1pPr>
          </a:lstStyle>
          <a:p>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RQ1 Design and the Delivery of MOOCs to Facilitate Student Self-Monitoring Skills</a:t>
            </a:r>
          </a:p>
        </p:txBody>
      </p:sp>
      <p:sp>
        <p:nvSpPr>
          <p:cNvPr id="2" name="Slide Number Placeholder 1"/>
          <p:cNvSpPr>
            <a:spLocks noGrp="1"/>
          </p:cNvSpPr>
          <p:nvPr>
            <p:ph type="sldNum" sz="quarter" idx="4"/>
          </p:nvPr>
        </p:nvSpPr>
        <p:spPr>
          <a:xfrm>
            <a:off x="8849452" y="6452147"/>
            <a:ext cx="2057400" cy="365125"/>
          </a:xfrm>
        </p:spPr>
        <p:txBody>
          <a:bodyPr/>
          <a:lstStyle/>
          <a:p>
            <a:fld id="{136F273C-9302-4EE3-8F13-E17C1857F5E7}" type="slidenum">
              <a:rPr lang="en-US" smtClean="0"/>
              <a:t>32</a:t>
            </a:fld>
            <a:endParaRPr lang="en-US" dirty="0"/>
          </a:p>
        </p:txBody>
      </p:sp>
      <p:graphicFrame>
        <p:nvGraphicFramePr>
          <p:cNvPr id="4" name="Table 3">
            <a:extLst>
              <a:ext uri="{FF2B5EF4-FFF2-40B4-BE49-F238E27FC236}">
                <a16:creationId xmlns:a16="http://schemas.microsoft.com/office/drawing/2014/main" id="{FCFE2B2A-CDD9-4CC9-88B1-A16FE6DC1B83}"/>
              </a:ext>
            </a:extLst>
          </p:cNvPr>
          <p:cNvGraphicFramePr>
            <a:graphicFrameLocks noGrp="1"/>
          </p:cNvGraphicFramePr>
          <p:nvPr>
            <p:extLst>
              <p:ext uri="{D42A27DB-BD31-4B8C-83A1-F6EECF244321}">
                <p14:modId xmlns:p14="http://schemas.microsoft.com/office/powerpoint/2010/main" val="1054162253"/>
              </p:ext>
            </p:extLst>
          </p:nvPr>
        </p:nvGraphicFramePr>
        <p:xfrm>
          <a:off x="314324" y="2176906"/>
          <a:ext cx="10844216" cy="3860360"/>
        </p:xfrm>
        <a:graphic>
          <a:graphicData uri="http://schemas.openxmlformats.org/drawingml/2006/table">
            <a:tbl>
              <a:tblPr firstRow="1" firstCol="1" bandRow="1">
                <a:tableStyleId>{7E9639D4-E3E2-4D34-9284-5A2195B3D0D7}</a:tableStyleId>
              </a:tblPr>
              <a:tblGrid>
                <a:gridCol w="8512126">
                  <a:extLst>
                    <a:ext uri="{9D8B030D-6E8A-4147-A177-3AD203B41FA5}">
                      <a16:colId xmlns:a16="http://schemas.microsoft.com/office/drawing/2014/main" val="1309316347"/>
                    </a:ext>
                  </a:extLst>
                </a:gridCol>
                <a:gridCol w="1282650">
                  <a:extLst>
                    <a:ext uri="{9D8B030D-6E8A-4147-A177-3AD203B41FA5}">
                      <a16:colId xmlns:a16="http://schemas.microsoft.com/office/drawing/2014/main" val="402687762"/>
                    </a:ext>
                  </a:extLst>
                </a:gridCol>
                <a:gridCol w="1049440">
                  <a:extLst>
                    <a:ext uri="{9D8B030D-6E8A-4147-A177-3AD203B41FA5}">
                      <a16:colId xmlns:a16="http://schemas.microsoft.com/office/drawing/2014/main" val="3028315394"/>
                    </a:ext>
                  </a:extLst>
                </a:gridCol>
              </a:tblGrid>
              <a:tr h="381963">
                <a:tc>
                  <a:txBody>
                    <a:bodyPr/>
                    <a:lstStyle/>
                    <a:p>
                      <a:pPr marL="0" marR="0" algn="just">
                        <a:lnSpc>
                          <a:spcPct val="107000"/>
                        </a:lnSpc>
                        <a:spcBef>
                          <a:spcPts val="0"/>
                        </a:spcBef>
                        <a:spcAft>
                          <a:spcPts val="800"/>
                        </a:spcAft>
                      </a:pPr>
                      <a:r>
                        <a:rPr lang="en-US" sz="2000" dirty="0">
                          <a:effectLst/>
                        </a:rPr>
                        <a:t>Items</a:t>
                      </a:r>
                      <a:endParaRPr lang="en-US" sz="20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just">
                        <a:lnSpc>
                          <a:spcPct val="107000"/>
                        </a:lnSpc>
                        <a:spcBef>
                          <a:spcPts val="0"/>
                        </a:spcBef>
                        <a:spcAft>
                          <a:spcPts val="800"/>
                        </a:spcAft>
                      </a:pPr>
                      <a:r>
                        <a:rPr lang="en-US" sz="2000">
                          <a:effectLst/>
                        </a:rPr>
                        <a:t>Mean </a:t>
                      </a:r>
                      <a:endParaRPr lang="en-US" sz="20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gn="just">
                        <a:lnSpc>
                          <a:spcPct val="107000"/>
                        </a:lnSpc>
                        <a:spcBef>
                          <a:spcPts val="0"/>
                        </a:spcBef>
                        <a:spcAft>
                          <a:spcPts val="800"/>
                        </a:spcAft>
                      </a:pPr>
                      <a:r>
                        <a:rPr lang="en-US" sz="2000">
                          <a:effectLst/>
                        </a:rPr>
                        <a:t>SD</a:t>
                      </a:r>
                      <a:endParaRPr lang="en-US" sz="20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864436161"/>
                  </a:ext>
                </a:extLst>
              </a:tr>
              <a:tr h="381963">
                <a:tc>
                  <a:txBody>
                    <a:bodyPr/>
                    <a:lstStyle/>
                    <a:p>
                      <a:pPr marL="342900" marR="0" lvl="0" indent="-342900">
                        <a:lnSpc>
                          <a:spcPct val="107000"/>
                        </a:lnSpc>
                        <a:spcBef>
                          <a:spcPts val="0"/>
                        </a:spcBef>
                        <a:spcAft>
                          <a:spcPts val="800"/>
                        </a:spcAft>
                        <a:buFont typeface="+mj-lt"/>
                        <a:buAutoNum type="arabicPeriod"/>
                      </a:pPr>
                      <a:r>
                        <a:rPr lang="en-US" sz="2000">
                          <a:effectLst/>
                        </a:rPr>
                        <a:t>helps the student be in control of his/her learning</a:t>
                      </a:r>
                      <a:endParaRPr lang="en-US" sz="20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107000"/>
                        </a:lnSpc>
                        <a:spcBef>
                          <a:spcPts val="0"/>
                        </a:spcBef>
                        <a:spcAft>
                          <a:spcPts val="800"/>
                        </a:spcAft>
                      </a:pPr>
                      <a:r>
                        <a:rPr lang="en-US" sz="2000">
                          <a:effectLst/>
                        </a:rPr>
                        <a:t>4.15</a:t>
                      </a:r>
                      <a:endParaRPr lang="en-US" sz="20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107000"/>
                        </a:lnSpc>
                        <a:spcBef>
                          <a:spcPts val="0"/>
                        </a:spcBef>
                        <a:spcAft>
                          <a:spcPts val="800"/>
                        </a:spcAft>
                      </a:pPr>
                      <a:r>
                        <a:rPr lang="en-US" sz="2000">
                          <a:effectLst/>
                        </a:rPr>
                        <a:t>0.55</a:t>
                      </a:r>
                      <a:endParaRPr lang="en-US" sz="20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517211328"/>
                  </a:ext>
                </a:extLst>
              </a:tr>
              <a:tr h="381963">
                <a:tc>
                  <a:txBody>
                    <a:bodyPr/>
                    <a:lstStyle/>
                    <a:p>
                      <a:pPr marL="342900" marR="0" lvl="0" indent="-342900">
                        <a:lnSpc>
                          <a:spcPct val="107000"/>
                        </a:lnSpc>
                        <a:spcBef>
                          <a:spcPts val="0"/>
                        </a:spcBef>
                        <a:spcAft>
                          <a:spcPts val="800"/>
                        </a:spcAft>
                        <a:buFont typeface="+mj-lt"/>
                        <a:buAutoNum type="arabicPeriod"/>
                      </a:pPr>
                      <a:r>
                        <a:rPr lang="en-US" sz="2000">
                          <a:effectLst/>
                        </a:rPr>
                        <a:t>helps the student set his/her own learning goals</a:t>
                      </a:r>
                      <a:endParaRPr lang="en-US" sz="20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107000"/>
                        </a:lnSpc>
                        <a:spcBef>
                          <a:spcPts val="0"/>
                        </a:spcBef>
                        <a:spcAft>
                          <a:spcPts val="800"/>
                        </a:spcAft>
                      </a:pPr>
                      <a:r>
                        <a:rPr lang="en-US" sz="2000">
                          <a:effectLst/>
                        </a:rPr>
                        <a:t>3.68</a:t>
                      </a:r>
                      <a:endParaRPr lang="en-US" sz="20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107000"/>
                        </a:lnSpc>
                        <a:spcBef>
                          <a:spcPts val="0"/>
                        </a:spcBef>
                        <a:spcAft>
                          <a:spcPts val="800"/>
                        </a:spcAft>
                      </a:pPr>
                      <a:r>
                        <a:rPr lang="en-US" sz="2000">
                          <a:effectLst/>
                        </a:rPr>
                        <a:t>0.91</a:t>
                      </a:r>
                      <a:endParaRPr lang="en-US" sz="20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233129808"/>
                  </a:ext>
                </a:extLst>
              </a:tr>
              <a:tr h="381963">
                <a:tc>
                  <a:txBody>
                    <a:bodyPr/>
                    <a:lstStyle/>
                    <a:p>
                      <a:pPr marL="342900" marR="0" lvl="0" indent="-342900">
                        <a:lnSpc>
                          <a:spcPct val="107000"/>
                        </a:lnSpc>
                        <a:spcBef>
                          <a:spcPts val="0"/>
                        </a:spcBef>
                        <a:spcAft>
                          <a:spcPts val="800"/>
                        </a:spcAft>
                        <a:buFont typeface="+mj-lt"/>
                        <a:buAutoNum type="arabicPeriod"/>
                      </a:pPr>
                      <a:r>
                        <a:rPr lang="en-US" sz="2000">
                          <a:effectLst/>
                        </a:rPr>
                        <a:t>helps the student evaluate his/her own performance</a:t>
                      </a:r>
                      <a:endParaRPr lang="en-US" sz="20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107000"/>
                        </a:lnSpc>
                        <a:spcBef>
                          <a:spcPts val="0"/>
                        </a:spcBef>
                        <a:spcAft>
                          <a:spcPts val="800"/>
                        </a:spcAft>
                      </a:pPr>
                      <a:r>
                        <a:rPr lang="en-US" sz="2000">
                          <a:effectLst/>
                        </a:rPr>
                        <a:t>3.94</a:t>
                      </a:r>
                      <a:endParaRPr lang="en-US" sz="20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107000"/>
                        </a:lnSpc>
                        <a:spcBef>
                          <a:spcPts val="0"/>
                        </a:spcBef>
                        <a:spcAft>
                          <a:spcPts val="800"/>
                        </a:spcAft>
                      </a:pPr>
                      <a:r>
                        <a:rPr lang="en-US" sz="2000">
                          <a:effectLst/>
                        </a:rPr>
                        <a:t>0.78</a:t>
                      </a:r>
                      <a:endParaRPr lang="en-US" sz="20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638947749"/>
                  </a:ext>
                </a:extLst>
              </a:tr>
              <a:tr h="381963">
                <a:tc>
                  <a:txBody>
                    <a:bodyPr/>
                    <a:lstStyle/>
                    <a:p>
                      <a:pPr marL="342900" marR="0" lvl="0" indent="-342900">
                        <a:lnSpc>
                          <a:spcPct val="107000"/>
                        </a:lnSpc>
                        <a:spcBef>
                          <a:spcPts val="0"/>
                        </a:spcBef>
                        <a:spcAft>
                          <a:spcPts val="800"/>
                        </a:spcAft>
                        <a:buFont typeface="+mj-lt"/>
                        <a:buAutoNum type="arabicPeriod"/>
                      </a:pPr>
                      <a:r>
                        <a:rPr lang="en-US" sz="2000" dirty="0">
                          <a:effectLst/>
                        </a:rPr>
                        <a:t>helps the student be responsible for his/her learning</a:t>
                      </a:r>
                      <a:endParaRPr lang="en-US" sz="20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107000"/>
                        </a:lnSpc>
                        <a:spcBef>
                          <a:spcPts val="0"/>
                        </a:spcBef>
                        <a:spcAft>
                          <a:spcPts val="800"/>
                        </a:spcAft>
                      </a:pPr>
                      <a:r>
                        <a:rPr lang="en-US" sz="2000">
                          <a:effectLst/>
                        </a:rPr>
                        <a:t>4.06</a:t>
                      </a:r>
                      <a:endParaRPr lang="en-US" sz="20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107000"/>
                        </a:lnSpc>
                        <a:spcBef>
                          <a:spcPts val="0"/>
                        </a:spcBef>
                        <a:spcAft>
                          <a:spcPts val="800"/>
                        </a:spcAft>
                      </a:pPr>
                      <a:r>
                        <a:rPr lang="en-US" sz="2000">
                          <a:effectLst/>
                        </a:rPr>
                        <a:t>0.79</a:t>
                      </a:r>
                      <a:endParaRPr lang="en-US" sz="20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818415530"/>
                  </a:ext>
                </a:extLst>
              </a:tr>
              <a:tr h="381963">
                <a:tc>
                  <a:txBody>
                    <a:bodyPr/>
                    <a:lstStyle/>
                    <a:p>
                      <a:pPr marL="342900" marR="0" lvl="0" indent="-342900">
                        <a:lnSpc>
                          <a:spcPct val="107000"/>
                        </a:lnSpc>
                        <a:spcBef>
                          <a:spcPts val="0"/>
                        </a:spcBef>
                        <a:spcAft>
                          <a:spcPts val="800"/>
                        </a:spcAft>
                        <a:buFont typeface="+mj-lt"/>
                        <a:buAutoNum type="arabicPeriod"/>
                      </a:pPr>
                      <a:r>
                        <a:rPr lang="en-US" sz="2000">
                          <a:effectLst/>
                        </a:rPr>
                        <a:t>helps the student be able to focus on a problem </a:t>
                      </a:r>
                      <a:endParaRPr lang="en-US" sz="20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107000"/>
                        </a:lnSpc>
                        <a:spcBef>
                          <a:spcPts val="0"/>
                        </a:spcBef>
                        <a:spcAft>
                          <a:spcPts val="800"/>
                        </a:spcAft>
                      </a:pPr>
                      <a:r>
                        <a:rPr lang="en-US" sz="2000">
                          <a:effectLst/>
                        </a:rPr>
                        <a:t>3.87</a:t>
                      </a:r>
                      <a:endParaRPr lang="en-US" sz="20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107000"/>
                        </a:lnSpc>
                        <a:spcBef>
                          <a:spcPts val="0"/>
                        </a:spcBef>
                        <a:spcAft>
                          <a:spcPts val="800"/>
                        </a:spcAft>
                      </a:pPr>
                      <a:r>
                        <a:rPr lang="en-US" sz="2000">
                          <a:effectLst/>
                        </a:rPr>
                        <a:t>0.74</a:t>
                      </a:r>
                      <a:endParaRPr lang="en-US" sz="20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1665757588"/>
                  </a:ext>
                </a:extLst>
              </a:tr>
              <a:tr h="784291">
                <a:tc>
                  <a:txBody>
                    <a:bodyPr/>
                    <a:lstStyle/>
                    <a:p>
                      <a:pPr marL="342900" marR="0" lvl="0" indent="-342900">
                        <a:lnSpc>
                          <a:spcPct val="107000"/>
                        </a:lnSpc>
                        <a:spcBef>
                          <a:spcPts val="0"/>
                        </a:spcBef>
                        <a:spcAft>
                          <a:spcPts val="800"/>
                        </a:spcAft>
                        <a:buFont typeface="+mj-lt"/>
                        <a:buAutoNum type="arabicPeriod"/>
                      </a:pPr>
                      <a:r>
                        <a:rPr lang="en-US" sz="2000">
                          <a:effectLst/>
                        </a:rPr>
                        <a:t>helps the student be able to find out information related to learning content for him/herself </a:t>
                      </a:r>
                      <a:endParaRPr lang="en-US" sz="20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107000"/>
                        </a:lnSpc>
                        <a:spcBef>
                          <a:spcPts val="0"/>
                        </a:spcBef>
                        <a:spcAft>
                          <a:spcPts val="800"/>
                        </a:spcAft>
                      </a:pPr>
                      <a:r>
                        <a:rPr lang="en-US" sz="2000">
                          <a:effectLst/>
                        </a:rPr>
                        <a:t>4.02</a:t>
                      </a:r>
                      <a:endParaRPr lang="en-US" sz="20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107000"/>
                        </a:lnSpc>
                        <a:spcBef>
                          <a:spcPts val="0"/>
                        </a:spcBef>
                        <a:spcAft>
                          <a:spcPts val="800"/>
                        </a:spcAft>
                      </a:pPr>
                      <a:r>
                        <a:rPr lang="en-US" sz="2000">
                          <a:effectLst/>
                        </a:rPr>
                        <a:t>0.70</a:t>
                      </a:r>
                      <a:endParaRPr lang="en-US" sz="20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2977376250"/>
                  </a:ext>
                </a:extLst>
              </a:tr>
              <a:tr h="784291">
                <a:tc>
                  <a:txBody>
                    <a:bodyPr/>
                    <a:lstStyle/>
                    <a:p>
                      <a:pPr marL="342900" marR="0" lvl="0" indent="-342900">
                        <a:lnSpc>
                          <a:spcPct val="107000"/>
                        </a:lnSpc>
                        <a:spcBef>
                          <a:spcPts val="0"/>
                        </a:spcBef>
                        <a:spcAft>
                          <a:spcPts val="800"/>
                        </a:spcAft>
                        <a:buFont typeface="+mj-lt"/>
                        <a:buAutoNum type="arabicPeriod"/>
                      </a:pPr>
                      <a:r>
                        <a:rPr lang="en-US" sz="2000" dirty="0">
                          <a:effectLst/>
                        </a:rPr>
                        <a:t>helps the student have high beliefs in his/her abilities of learning</a:t>
                      </a:r>
                      <a:endParaRPr lang="en-US" sz="20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107000"/>
                        </a:lnSpc>
                        <a:spcBef>
                          <a:spcPts val="0"/>
                        </a:spcBef>
                        <a:spcAft>
                          <a:spcPts val="800"/>
                        </a:spcAft>
                      </a:pPr>
                      <a:r>
                        <a:rPr lang="en-US" sz="2000">
                          <a:effectLst/>
                        </a:rPr>
                        <a:t>3.73</a:t>
                      </a:r>
                      <a:endParaRPr lang="en-US" sz="200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tc>
                  <a:txBody>
                    <a:bodyPr/>
                    <a:lstStyle/>
                    <a:p>
                      <a:pPr marL="0" marR="0">
                        <a:lnSpc>
                          <a:spcPct val="107000"/>
                        </a:lnSpc>
                        <a:spcBef>
                          <a:spcPts val="0"/>
                        </a:spcBef>
                        <a:spcAft>
                          <a:spcPts val="800"/>
                        </a:spcAft>
                      </a:pPr>
                      <a:r>
                        <a:rPr lang="en-US" sz="2000" dirty="0">
                          <a:effectLst/>
                        </a:rPr>
                        <a:t>0.74</a:t>
                      </a:r>
                      <a:endParaRPr lang="en-US" sz="2000"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tc>
                <a:extLst>
                  <a:ext uri="{0D108BD9-81ED-4DB2-BD59-A6C34878D82A}">
                    <a16:rowId xmlns:a16="http://schemas.microsoft.com/office/drawing/2014/main" val="3063126456"/>
                  </a:ext>
                </a:extLst>
              </a:tr>
            </a:tbl>
          </a:graphicData>
        </a:graphic>
      </p:graphicFrame>
      <p:sp>
        <p:nvSpPr>
          <p:cNvPr id="7" name="Content Placeholder 2">
            <a:extLst>
              <a:ext uri="{FF2B5EF4-FFF2-40B4-BE49-F238E27FC236}">
                <a16:creationId xmlns:a16="http://schemas.microsoft.com/office/drawing/2014/main" id="{FBEB6166-A754-426C-82B9-E4BD8AF15BC0}"/>
              </a:ext>
            </a:extLst>
          </p:cNvPr>
          <p:cNvSpPr txBox="1">
            <a:spLocks/>
          </p:cNvSpPr>
          <p:nvPr/>
        </p:nvSpPr>
        <p:spPr>
          <a:xfrm>
            <a:off x="-230982" y="1168712"/>
            <a:ext cx="11861007" cy="1388747"/>
          </a:xfrm>
          <a:prstGeom prst="rect">
            <a:avLst/>
          </a:prstGeom>
        </p:spPr>
        <p:txBody>
          <a:bodyPr vert="horz" lIns="91440" tIns="45720" rIns="91440" bIns="45720" rtlCol="0">
            <a:noAutofit/>
          </a:bodyPr>
          <a:lstStyle>
            <a:lvl1pPr marL="342900" indent="-342900" algn="l" defTabSz="457200" rtl="0" eaLnBrk="1" latinLnBrk="0" hangingPunct="1">
              <a:lnSpc>
                <a:spcPct val="100000"/>
              </a:lnSpc>
              <a:spcBef>
                <a:spcPts val="0"/>
              </a:spcBef>
              <a:spcAft>
                <a:spcPts val="1800"/>
              </a:spcAft>
              <a:buClr>
                <a:schemeClr val="tx1">
                  <a:lumMod val="50000"/>
                  <a:lumOff val="50000"/>
                </a:schemeClr>
              </a:buClr>
              <a:buSzPct val="100000"/>
              <a:buFont typeface="Wingdings" charset="2"/>
              <a:buChar char="§"/>
              <a:defRPr sz="1800" kern="1200">
                <a:solidFill>
                  <a:schemeClr val="tx1"/>
                </a:solidFill>
                <a:latin typeface="Arial"/>
                <a:ea typeface="+mn-ea"/>
                <a:cs typeface="Arial"/>
              </a:defRPr>
            </a:lvl1pPr>
            <a:lvl2pPr marL="742950" indent="-285750" algn="l" defTabSz="457200" rtl="0" eaLnBrk="1" latinLnBrk="0" hangingPunct="1">
              <a:lnSpc>
                <a:spcPct val="100000"/>
              </a:lnSpc>
              <a:spcBef>
                <a:spcPts val="0"/>
              </a:spcBef>
              <a:spcAft>
                <a:spcPts val="1800"/>
              </a:spcAft>
              <a:buFont typeface="Arial"/>
              <a:buChar char="–"/>
              <a:defRPr sz="1800" b="0" i="0" u="none" kern="1200">
                <a:solidFill>
                  <a:schemeClr val="tx1"/>
                </a:solidFill>
                <a:latin typeface="Arial"/>
                <a:ea typeface="+mn-ea"/>
                <a:cs typeface="Arial"/>
              </a:defRPr>
            </a:lvl2pPr>
            <a:lvl3pPr marL="11430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3pPr>
            <a:lvl4pPr marL="16002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4pPr>
            <a:lvl5pPr marL="20574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lnSpc>
                <a:spcPct val="150000"/>
              </a:lnSpc>
              <a:spcAft>
                <a:spcPts val="0"/>
              </a:spcAft>
              <a:buNone/>
            </a:pPr>
            <a:r>
              <a:rPr lang="en-US" sz="2000" dirty="0">
                <a:latin typeface="Tahoma" panose="020B0604030504040204" pitchFamily="34" charset="0"/>
                <a:ea typeface="Tahoma" panose="020B0604030504040204" pitchFamily="34" charset="0"/>
                <a:cs typeface="Tahoma" panose="020B0604030504040204" pitchFamily="34" charset="0"/>
              </a:rPr>
              <a:t>Table 1 Mean Score and Standard Deviation of the Specific Self-Monitoring Skills that the Participants’ MOOC Facilitate</a:t>
            </a:r>
          </a:p>
        </p:txBody>
      </p:sp>
    </p:spTree>
    <p:extLst>
      <p:ext uri="{BB962C8B-B14F-4D97-AF65-F5344CB8AC3E}">
        <p14:creationId xmlns:p14="http://schemas.microsoft.com/office/powerpoint/2010/main" val="41576414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5944928-1135-4C3E-B2DF-A7C976C6C2A3}"/>
              </a:ext>
            </a:extLst>
          </p:cNvPr>
          <p:cNvSpPr txBox="1">
            <a:spLocks/>
          </p:cNvSpPr>
          <p:nvPr/>
        </p:nvSpPr>
        <p:spPr>
          <a:xfrm>
            <a:off x="398586" y="474219"/>
            <a:ext cx="7729414" cy="63890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1" i="0" u="none" kern="100" cap="none" spc="0">
                <a:solidFill>
                  <a:srgbClr val="C00000"/>
                </a:solidFill>
                <a:latin typeface="BentonSans Black" panose="02000503000000020004" pitchFamily="50" charset="0"/>
                <a:ea typeface="+mj-ea"/>
                <a:cs typeface="Arial"/>
              </a:defRPr>
            </a:lvl1pPr>
          </a:lstStyle>
          <a:p>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RQ1 Strategies to Facilitate Self-monitoring</a:t>
            </a:r>
          </a:p>
        </p:txBody>
      </p:sp>
      <p:graphicFrame>
        <p:nvGraphicFramePr>
          <p:cNvPr id="6" name="Table 5">
            <a:extLst>
              <a:ext uri="{FF2B5EF4-FFF2-40B4-BE49-F238E27FC236}">
                <a16:creationId xmlns:a16="http://schemas.microsoft.com/office/drawing/2014/main" id="{B1544EA5-27D4-4F66-B81E-806191987632}"/>
              </a:ext>
            </a:extLst>
          </p:cNvPr>
          <p:cNvGraphicFramePr>
            <a:graphicFrameLocks noGrp="1"/>
          </p:cNvGraphicFramePr>
          <p:nvPr>
            <p:extLst>
              <p:ext uri="{D42A27DB-BD31-4B8C-83A1-F6EECF244321}">
                <p14:modId xmlns:p14="http://schemas.microsoft.com/office/powerpoint/2010/main" val="2295853335"/>
              </p:ext>
            </p:extLst>
          </p:nvPr>
        </p:nvGraphicFramePr>
        <p:xfrm>
          <a:off x="996460" y="2465444"/>
          <a:ext cx="10374925" cy="3517813"/>
        </p:xfrm>
        <a:graphic>
          <a:graphicData uri="http://schemas.openxmlformats.org/drawingml/2006/table">
            <a:tbl>
              <a:tblPr firstRow="1" bandRow="1">
                <a:tableStyleId>{7E9639D4-E3E2-4D34-9284-5A2195B3D0D7}</a:tableStyleId>
              </a:tblPr>
              <a:tblGrid>
                <a:gridCol w="1336432">
                  <a:extLst>
                    <a:ext uri="{9D8B030D-6E8A-4147-A177-3AD203B41FA5}">
                      <a16:colId xmlns:a16="http://schemas.microsoft.com/office/drawing/2014/main" val="20001"/>
                    </a:ext>
                  </a:extLst>
                </a:gridCol>
                <a:gridCol w="1195754">
                  <a:extLst>
                    <a:ext uri="{9D8B030D-6E8A-4147-A177-3AD203B41FA5}">
                      <a16:colId xmlns:a16="http://schemas.microsoft.com/office/drawing/2014/main" val="2951403547"/>
                    </a:ext>
                  </a:extLst>
                </a:gridCol>
                <a:gridCol w="7842739">
                  <a:extLst>
                    <a:ext uri="{9D8B030D-6E8A-4147-A177-3AD203B41FA5}">
                      <a16:colId xmlns:a16="http://schemas.microsoft.com/office/drawing/2014/main" val="20002"/>
                    </a:ext>
                  </a:extLst>
                </a:gridCol>
              </a:tblGrid>
              <a:tr h="516600">
                <a:tc gridSpan="2">
                  <a:txBody>
                    <a:bodyPr/>
                    <a:lstStyle/>
                    <a:p>
                      <a:pPr marL="0" marR="0" algn="l">
                        <a:lnSpc>
                          <a:spcPct val="150000"/>
                        </a:lnSpc>
                        <a:spcBef>
                          <a:spcPts val="0"/>
                        </a:spcBef>
                        <a:spcAft>
                          <a:spcPts val="0"/>
                        </a:spcAft>
                      </a:pPr>
                      <a:r>
                        <a:rPr lang="en-US" sz="2000" dirty="0">
                          <a:effectLst/>
                        </a:rPr>
                        <a:t>Self-monitoring</a:t>
                      </a:r>
                      <a:endParaRPr lang="en-US" sz="20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anchor="ctr">
                    <a:lnB w="12700" cap="flat" cmpd="sng" algn="ctr">
                      <a:solidFill>
                        <a:schemeClr val="tx1"/>
                      </a:solidFill>
                      <a:prstDash val="solid"/>
                      <a:round/>
                      <a:headEnd type="none" w="med" len="med"/>
                      <a:tailEnd type="none" w="med" len="med"/>
                    </a:lnB>
                  </a:tcPr>
                </a:tc>
                <a:tc hMerge="1">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8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dirty="0">
                          <a:effectLst/>
                        </a:rPr>
                        <a:t>Strategies</a:t>
                      </a:r>
                      <a:endParaRPr lang="en-US" sz="2000" b="1" dirty="0">
                        <a:solidFill>
                          <a:schemeClr val="bg1"/>
                        </a:solidFill>
                        <a:effectLst/>
                        <a:latin typeface="Tahoma" panose="020B0604030504040204" pitchFamily="34" charset="0"/>
                        <a:ea typeface="Tahoma" panose="020B0604030504040204" pitchFamily="34" charset="0"/>
                        <a:cs typeface="Tahoma" panose="020B0604030504040204" pitchFamily="34" charset="0"/>
                      </a:endParaRPr>
                    </a:p>
                  </a:txBody>
                  <a:tcPr anchor="ctr">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0"/>
                  </a:ext>
                </a:extLst>
              </a:tr>
              <a:tr h="1162349">
                <a:tc rowSpan="2">
                  <a:txBody>
                    <a:bodyPr/>
                    <a:lstStyle/>
                    <a:p>
                      <a:pPr marL="0" marR="0" algn="l">
                        <a:lnSpc>
                          <a:spcPct val="150000"/>
                        </a:lnSpc>
                        <a:spcBef>
                          <a:spcPts val="0"/>
                        </a:spcBef>
                        <a:spcAft>
                          <a:spcPts val="0"/>
                        </a:spcAft>
                      </a:pPr>
                      <a:r>
                        <a:rPr lang="en-US" sz="2000" dirty="0">
                          <a:effectLst/>
                        </a:rPr>
                        <a:t>Internal feedback</a:t>
                      </a:r>
                      <a:endParaRPr lang="en-US" sz="20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1" indent="0" algn="l" defTabSz="4572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sz="1800" dirty="0"/>
                        <a:t>Cognition</a:t>
                      </a:r>
                      <a:endParaRPr lang="en-US" sz="1800" dirty="0">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lvl="1" indent="0" algn="l" defTabSz="4572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sz="1800" dirty="0">
                          <a:latin typeface="Tahoma" panose="020B0604030504040204" pitchFamily="34" charset="0"/>
                          <a:ea typeface="Tahoma" panose="020B0604030504040204" pitchFamily="34" charset="0"/>
                          <a:cs typeface="Tahoma" panose="020B0604030504040204" pitchFamily="34" charset="0"/>
                        </a:rPr>
                        <a:t>MOOC instructors provided </a:t>
                      </a:r>
                      <a:r>
                        <a:rPr lang="en-US" sz="1800" b="1" dirty="0">
                          <a:latin typeface="Tahoma" panose="020B0604030504040204" pitchFamily="34" charset="0"/>
                          <a:ea typeface="Tahoma" panose="020B0604030504040204" pitchFamily="34" charset="0"/>
                          <a:cs typeface="Tahoma" panose="020B0604030504040204" pitchFamily="34" charset="0"/>
                        </a:rPr>
                        <a:t>quizzes</a:t>
                      </a:r>
                      <a:r>
                        <a:rPr lang="en-US" sz="1800" dirty="0">
                          <a:latin typeface="Tahoma" panose="020B0604030504040204" pitchFamily="34" charset="0"/>
                          <a:ea typeface="Tahoma" panose="020B0604030504040204" pitchFamily="34" charset="0"/>
                          <a:cs typeface="Tahoma" panose="020B0604030504040204" pitchFamily="34" charset="0"/>
                        </a:rPr>
                        <a:t> for self-assessment, </a:t>
                      </a:r>
                      <a:r>
                        <a:rPr lang="en-US" sz="1800" b="1" dirty="0">
                          <a:latin typeface="Tahoma" panose="020B0604030504040204" pitchFamily="34" charset="0"/>
                          <a:ea typeface="Tahoma" panose="020B0604030504040204" pitchFamily="34" charset="0"/>
                          <a:cs typeface="Tahoma" panose="020B0604030504040204" pitchFamily="34" charset="0"/>
                        </a:rPr>
                        <a:t>tutorial</a:t>
                      </a:r>
                      <a:r>
                        <a:rPr lang="en-US" sz="1800" dirty="0">
                          <a:latin typeface="Tahoma" panose="020B0604030504040204" pitchFamily="34" charset="0"/>
                          <a:ea typeface="Tahoma" panose="020B0604030504040204" pitchFamily="34" charset="0"/>
                          <a:cs typeface="Tahoma" panose="020B0604030504040204" pitchFamily="34" charset="0"/>
                        </a:rPr>
                        <a:t> on technology use, learning advice, learning aids, and instructional modeling, etc. </a:t>
                      </a:r>
                    </a:p>
                  </a:txBody>
                  <a:tcPr marL="68580" marR="6858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1"/>
                  </a:ext>
                </a:extLst>
              </a:tr>
              <a:tr h="781137">
                <a:tc vMerge="1">
                  <a:txBody>
                    <a:bodyPr/>
                    <a:lstStyle/>
                    <a:p>
                      <a:endParaRPr lang="en-US"/>
                    </a:p>
                  </a:txBody>
                  <a:tcPr/>
                </a:tc>
                <a:tc>
                  <a:txBody>
                    <a:bodyPr/>
                    <a:lstStyle/>
                    <a:p>
                      <a:pPr marL="0" marR="0" lvl="1" indent="0" algn="l" defTabSz="4572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sz="1800" dirty="0"/>
                        <a:t>Meta-cog</a:t>
                      </a:r>
                      <a:endParaRPr lang="en-US" sz="1800" dirty="0">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lvl="1" indent="0" algn="l" defTabSz="457200" rtl="0" eaLnBrk="1" fontAlgn="auto" latinLnBrk="0" hangingPunct="1">
                        <a:lnSpc>
                          <a:spcPct val="150000"/>
                        </a:lnSpc>
                        <a:spcBef>
                          <a:spcPts val="0"/>
                        </a:spcBef>
                        <a:spcAft>
                          <a:spcPts val="0"/>
                        </a:spcAft>
                        <a:buClrTx/>
                        <a:buSzTx/>
                        <a:buFont typeface="Arial" panose="020B0604020202020204" pitchFamily="34" charset="0"/>
                        <a:buNone/>
                        <a:tabLst/>
                        <a:defRPr/>
                      </a:pPr>
                      <a:r>
                        <a:rPr lang="en-US" sz="1800" dirty="0">
                          <a:latin typeface="Tahoma" panose="020B0604030504040204" pitchFamily="34" charset="0"/>
                          <a:ea typeface="Tahoma" panose="020B0604030504040204" pitchFamily="34" charset="0"/>
                          <a:cs typeface="Tahoma" panose="020B0604030504040204" pitchFamily="34" charset="0"/>
                        </a:rPr>
                        <a:t>MOOC instructors encouraged students to reflect and think critically by providing </a:t>
                      </a:r>
                      <a:r>
                        <a:rPr lang="en-US" sz="1800" b="1" dirty="0">
                          <a:latin typeface="Tahoma" panose="020B0604030504040204" pitchFamily="34" charset="0"/>
                          <a:ea typeface="Tahoma" panose="020B0604030504040204" pitchFamily="34" charset="0"/>
                          <a:cs typeface="Tahoma" panose="020B0604030504040204" pitchFamily="34" charset="0"/>
                        </a:rPr>
                        <a:t>reflection questions</a:t>
                      </a:r>
                      <a:r>
                        <a:rPr lang="en-US" sz="1800" b="1" baseline="0" dirty="0">
                          <a:latin typeface="Tahoma" panose="020B0604030504040204" pitchFamily="34" charset="0"/>
                          <a:ea typeface="Tahoma" panose="020B0604030504040204" pitchFamily="34" charset="0"/>
                          <a:cs typeface="Tahoma" panose="020B0604030504040204" pitchFamily="34" charset="0"/>
                        </a:rPr>
                        <a:t> </a:t>
                      </a:r>
                      <a:r>
                        <a:rPr lang="en-US" sz="1800" b="1" dirty="0">
                          <a:latin typeface="Tahoma" panose="020B0604030504040204" pitchFamily="34" charset="0"/>
                          <a:ea typeface="Tahoma" panose="020B0604030504040204" pitchFamily="34" charset="0"/>
                          <a:cs typeface="Tahoma" panose="020B0604030504040204" pitchFamily="34" charset="0"/>
                        </a:rPr>
                        <a:t>and building learning community</a:t>
                      </a:r>
                      <a:r>
                        <a:rPr lang="en-US" sz="1800" dirty="0">
                          <a:latin typeface="Tahoma" panose="020B0604030504040204" pitchFamily="34" charset="0"/>
                          <a:ea typeface="Tahoma" panose="020B0604030504040204" pitchFamily="34" charset="0"/>
                          <a:cs typeface="Tahoma" panose="020B0604030504040204" pitchFamily="34" charset="0"/>
                        </a:rPr>
                        <a:t>. </a:t>
                      </a:r>
                    </a:p>
                  </a:txBody>
                  <a:tcPr marL="68580" marR="6858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678147957"/>
                  </a:ext>
                </a:extLst>
              </a:tr>
              <a:tr h="1041516">
                <a:tc>
                  <a:txBody>
                    <a:bodyPr/>
                    <a:lstStyle/>
                    <a:p>
                      <a:pPr marL="0" marR="0" algn="l">
                        <a:lnSpc>
                          <a:spcPct val="150000"/>
                        </a:lnSpc>
                        <a:spcBef>
                          <a:spcPts val="0"/>
                        </a:spcBef>
                        <a:spcAft>
                          <a:spcPts val="0"/>
                        </a:spcAft>
                      </a:pPr>
                      <a:r>
                        <a:rPr lang="en-US" sz="2000" dirty="0">
                          <a:effectLst/>
                        </a:rPr>
                        <a:t>External</a:t>
                      </a:r>
                      <a:r>
                        <a:rPr lang="en-US" sz="2000" baseline="0" dirty="0">
                          <a:effectLst/>
                        </a:rPr>
                        <a:t> feedback</a:t>
                      </a:r>
                      <a:endParaRPr lang="en-US" sz="2000" b="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l">
                        <a:lnSpc>
                          <a:spcPct val="150000"/>
                        </a:lnSpc>
                        <a:spcBef>
                          <a:spcPts val="0"/>
                        </a:spcBef>
                        <a:spcAft>
                          <a:spcPts val="0"/>
                        </a:spcAft>
                      </a:pPr>
                      <a:endParaRPr lang="en-US" sz="1800" dirty="0">
                        <a:effectLst/>
                      </a:endParaRPr>
                    </a:p>
                  </a:txBody>
                  <a:tcPr marL="68580" marR="68580" marT="0" marB="0">
                    <a:lnL w="12700" cap="flat" cmpd="sng" algn="ctr">
                      <a:solidFill>
                        <a:schemeClr val="tx1"/>
                      </a:solidFill>
                      <a:prstDash val="solid"/>
                      <a:round/>
                      <a:headEnd type="none" w="med" len="med"/>
                      <a:tailEnd type="none" w="med" len="med"/>
                    </a:lnL>
                  </a:tcPr>
                </a:tc>
                <a:tc>
                  <a:txBody>
                    <a:bodyPr/>
                    <a:lstStyle/>
                    <a:p>
                      <a:pPr marL="0" marR="0" algn="l">
                        <a:lnSpc>
                          <a:spcPct val="150000"/>
                        </a:lnSpc>
                        <a:spcBef>
                          <a:spcPts val="0"/>
                        </a:spcBef>
                        <a:spcAft>
                          <a:spcPts val="0"/>
                        </a:spcAft>
                      </a:pPr>
                      <a:r>
                        <a:rPr lang="en-US" sz="1800" dirty="0">
                          <a:effectLst/>
                          <a:latin typeface="Tahoma" panose="020B0604030504040204" pitchFamily="34" charset="0"/>
                          <a:ea typeface="Tahoma" panose="020B0604030504040204" pitchFamily="34" charset="0"/>
                          <a:cs typeface="Tahoma" panose="020B0604030504040204" pitchFamily="34" charset="0"/>
                        </a:rPr>
                        <a:t>MOOC instructors, teaching assistants, and peers were involved</a:t>
                      </a:r>
                      <a:r>
                        <a:rPr lang="en-US" sz="1800" baseline="0" dirty="0">
                          <a:effectLst/>
                          <a:latin typeface="Tahoma" panose="020B0604030504040204" pitchFamily="34" charset="0"/>
                          <a:ea typeface="Tahoma" panose="020B0604030504040204" pitchFamily="34" charset="0"/>
                          <a:cs typeface="Tahoma" panose="020B0604030504040204" pitchFamily="34" charset="0"/>
                        </a:rPr>
                        <a:t> in providing external feedback.</a:t>
                      </a:r>
                      <a:endParaRPr lang="en-US" sz="1800" dirty="0">
                        <a:effectLst/>
                        <a:latin typeface="Tahoma" panose="020B0604030504040204" pitchFamily="34" charset="0"/>
                        <a:ea typeface="Tahoma" panose="020B0604030504040204" pitchFamily="34" charset="0"/>
                        <a:cs typeface="Tahoma" panose="020B0604030504040204" pitchFamily="34" charset="0"/>
                      </a:endParaRPr>
                    </a:p>
                  </a:txBody>
                  <a:tcPr marL="68580" marR="68580" marT="0" marB="0">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0002"/>
                  </a:ext>
                </a:extLst>
              </a:tr>
            </a:tbl>
          </a:graphicData>
        </a:graphic>
      </p:graphicFrame>
      <p:sp>
        <p:nvSpPr>
          <p:cNvPr id="2" name="Slide Number Placeholder 1"/>
          <p:cNvSpPr>
            <a:spLocks noGrp="1"/>
          </p:cNvSpPr>
          <p:nvPr>
            <p:ph type="sldNum" sz="quarter" idx="4"/>
          </p:nvPr>
        </p:nvSpPr>
        <p:spPr>
          <a:xfrm>
            <a:off x="8826006" y="6452147"/>
            <a:ext cx="2057400" cy="365125"/>
          </a:xfrm>
        </p:spPr>
        <p:txBody>
          <a:bodyPr/>
          <a:lstStyle/>
          <a:p>
            <a:fld id="{136F273C-9302-4EE3-8F13-E17C1857F5E7}" type="slidenum">
              <a:rPr lang="en-US" smtClean="0"/>
              <a:t>33</a:t>
            </a:fld>
            <a:endParaRPr lang="en-US" dirty="0"/>
          </a:p>
        </p:txBody>
      </p:sp>
      <p:sp>
        <p:nvSpPr>
          <p:cNvPr id="7" name="Content Placeholder 2">
            <a:extLst>
              <a:ext uri="{FF2B5EF4-FFF2-40B4-BE49-F238E27FC236}">
                <a16:creationId xmlns:a16="http://schemas.microsoft.com/office/drawing/2014/main" id="{7FF370F3-624A-4BB6-9BE0-BBB5B052CDA5}"/>
              </a:ext>
            </a:extLst>
          </p:cNvPr>
          <p:cNvSpPr>
            <a:spLocks noGrp="1"/>
          </p:cNvSpPr>
          <p:nvPr>
            <p:ph idx="4294967295"/>
          </p:nvPr>
        </p:nvSpPr>
        <p:spPr>
          <a:xfrm>
            <a:off x="398586" y="1290744"/>
            <a:ext cx="10374922" cy="939838"/>
          </a:xfrm>
        </p:spPr>
        <p:txBody>
          <a:bodyPr>
            <a:noAutofit/>
          </a:bodyPr>
          <a:lstStyle/>
          <a:p>
            <a:pPr lvl="1">
              <a:lnSpc>
                <a:spcPct val="150000"/>
              </a:lnSpc>
              <a:spcAft>
                <a:spcPts val="0"/>
              </a:spcAft>
              <a:buFont typeface="Arial" panose="020B0604020202020204" pitchFamily="34" charset="0"/>
              <a:buChar char="•"/>
            </a:pPr>
            <a:r>
              <a:rPr lang="en-US" sz="2000" b="1" dirty="0">
                <a:latin typeface="Tahoma" panose="020B0604030504040204" pitchFamily="34" charset="0"/>
                <a:ea typeface="Tahoma" panose="020B0604030504040204" pitchFamily="34" charset="0"/>
                <a:cs typeface="Tahoma" panose="020B0604030504040204" pitchFamily="34" charset="0"/>
              </a:rPr>
              <a:t>Both internal feedback and external feedback were provided to help students’ self-monitoring.</a:t>
            </a:r>
          </a:p>
        </p:txBody>
      </p:sp>
    </p:spTree>
    <p:extLst>
      <p:ext uri="{BB962C8B-B14F-4D97-AF65-F5344CB8AC3E}">
        <p14:creationId xmlns:p14="http://schemas.microsoft.com/office/powerpoint/2010/main" val="401745654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F370F3-624A-4BB6-9BE0-BBB5B052CDA5}"/>
              </a:ext>
            </a:extLst>
          </p:cNvPr>
          <p:cNvSpPr>
            <a:spLocks noGrp="1"/>
          </p:cNvSpPr>
          <p:nvPr>
            <p:ph idx="4294967295"/>
          </p:nvPr>
        </p:nvSpPr>
        <p:spPr>
          <a:xfrm>
            <a:off x="0" y="1505888"/>
            <a:ext cx="11805137" cy="3846225"/>
          </a:xfrm>
        </p:spPr>
        <p:txBody>
          <a:bodyPr>
            <a:noAutofit/>
          </a:bodyPr>
          <a:lstStyle/>
          <a:p>
            <a:pPr lvl="1">
              <a:lnSpc>
                <a:spcPct val="200000"/>
              </a:lnSpc>
              <a:spcAft>
                <a:spcPts val="0"/>
              </a:spcAft>
              <a:buFont typeface="Arial" panose="020B0604020202020204" pitchFamily="34" charset="0"/>
              <a:buChar char="•"/>
            </a:pPr>
            <a:r>
              <a:rPr lang="en-US" sz="2800" b="1" dirty="0">
                <a:latin typeface="Tahoma" panose="020B0604030504040204" pitchFamily="34" charset="0"/>
                <a:ea typeface="Tahoma" panose="020B0604030504040204" pitchFamily="34" charset="0"/>
                <a:cs typeface="Tahoma" panose="020B0604030504040204" pitchFamily="34" charset="0"/>
              </a:rPr>
              <a:t>Cognition</a:t>
            </a:r>
          </a:p>
          <a:p>
            <a:pPr lvl="2">
              <a:lnSpc>
                <a:spcPct val="200000"/>
              </a:lnSpc>
              <a:spcAft>
                <a:spcPts val="0"/>
              </a:spcAft>
              <a:buFont typeface="Arial" panose="020B0604020202020204" pitchFamily="34" charset="0"/>
              <a:buChar char="•"/>
            </a:pPr>
            <a:r>
              <a:rPr lang="en-US" sz="2800" dirty="0">
                <a:latin typeface="Tahoma" panose="020B0604030504040204" pitchFamily="34" charset="0"/>
                <a:ea typeface="Tahoma" panose="020B0604030504040204" pitchFamily="34" charset="0"/>
                <a:cs typeface="Tahoma" panose="020B0604030504040204" pitchFamily="34" charset="0"/>
              </a:rPr>
              <a:t>Lucas, a social science instructor stated: </a:t>
            </a:r>
          </a:p>
          <a:p>
            <a:pPr marL="1371600" lvl="3" indent="0">
              <a:lnSpc>
                <a:spcPct val="200000"/>
              </a:lnSpc>
              <a:spcAft>
                <a:spcPts val="0"/>
              </a:spcAft>
              <a:buNone/>
            </a:pPr>
            <a:r>
              <a:rPr lang="en-US" sz="2400" dirty="0">
                <a:latin typeface="Tahoma" panose="020B0604030504040204" pitchFamily="34" charset="0"/>
                <a:ea typeface="Tahoma" panose="020B0604030504040204" pitchFamily="34" charset="0"/>
                <a:cs typeface="Tahoma" panose="020B0604030504040204" pitchFamily="34" charset="0"/>
              </a:rPr>
              <a:t>I do think </a:t>
            </a:r>
            <a:r>
              <a:rPr lang="en-US" sz="2400" b="1" dirty="0">
                <a:latin typeface="Tahoma" panose="020B0604030504040204" pitchFamily="34" charset="0"/>
                <a:ea typeface="Tahoma" panose="020B0604030504040204" pitchFamily="34" charset="0"/>
                <a:cs typeface="Tahoma" panose="020B0604030504040204" pitchFamily="34" charset="0"/>
              </a:rPr>
              <a:t>frequent quizzes </a:t>
            </a:r>
            <a:r>
              <a:rPr lang="en-US" sz="2400" dirty="0">
                <a:latin typeface="Tahoma" panose="020B0604030504040204" pitchFamily="34" charset="0"/>
                <a:ea typeface="Tahoma" panose="020B0604030504040204" pitchFamily="34" charset="0"/>
                <a:cs typeface="Tahoma" panose="020B0604030504040204" pitchFamily="34" charset="0"/>
              </a:rPr>
              <a:t>and somewhat lengthy quizzes are really helpful... It makes the whole thing hang together as a unit. So, I gave a little quizzes at the end of my videos.</a:t>
            </a:r>
          </a:p>
          <a:p>
            <a:pPr lvl="1">
              <a:lnSpc>
                <a:spcPct val="200000"/>
              </a:lnSpc>
              <a:spcAft>
                <a:spcPts val="0"/>
              </a:spcAft>
              <a:buFont typeface="Arial" panose="020B0604020202020204" pitchFamily="34" charset="0"/>
              <a:buChar char="•"/>
            </a:pP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Title 1">
            <a:extLst>
              <a:ext uri="{FF2B5EF4-FFF2-40B4-BE49-F238E27FC236}">
                <a16:creationId xmlns:a16="http://schemas.microsoft.com/office/drawing/2014/main" id="{65944928-1135-4C3E-B2DF-A7C976C6C2A3}"/>
              </a:ext>
            </a:extLst>
          </p:cNvPr>
          <p:cNvSpPr txBox="1">
            <a:spLocks/>
          </p:cNvSpPr>
          <p:nvPr/>
        </p:nvSpPr>
        <p:spPr>
          <a:xfrm>
            <a:off x="214313" y="474219"/>
            <a:ext cx="7913687" cy="63890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1" i="0" u="none" kern="100" cap="none" spc="0">
                <a:solidFill>
                  <a:srgbClr val="C00000"/>
                </a:solidFill>
                <a:latin typeface="BentonSans Black" panose="02000503000000020004" pitchFamily="50" charset="0"/>
                <a:ea typeface="+mj-ea"/>
                <a:cs typeface="Arial"/>
              </a:defRPr>
            </a:lvl1pPr>
          </a:lstStyle>
          <a:p>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RQ1 Strategies to Facilitate Self-monitoring</a:t>
            </a:r>
          </a:p>
        </p:txBody>
      </p:sp>
      <p:sp>
        <p:nvSpPr>
          <p:cNvPr id="2" name="Slide Number Placeholder 1"/>
          <p:cNvSpPr>
            <a:spLocks noGrp="1"/>
          </p:cNvSpPr>
          <p:nvPr>
            <p:ph type="sldNum" sz="quarter" idx="4"/>
          </p:nvPr>
        </p:nvSpPr>
        <p:spPr>
          <a:xfrm>
            <a:off x="8849454" y="6452147"/>
            <a:ext cx="2057400" cy="365125"/>
          </a:xfrm>
        </p:spPr>
        <p:txBody>
          <a:bodyPr/>
          <a:lstStyle/>
          <a:p>
            <a:fld id="{136F273C-9302-4EE3-8F13-E17C1857F5E7}" type="slidenum">
              <a:rPr lang="en-US" smtClean="0"/>
              <a:t>34</a:t>
            </a:fld>
            <a:endParaRPr lang="en-US" dirty="0"/>
          </a:p>
        </p:txBody>
      </p:sp>
    </p:spTree>
    <p:extLst>
      <p:ext uri="{BB962C8B-B14F-4D97-AF65-F5344CB8AC3E}">
        <p14:creationId xmlns:p14="http://schemas.microsoft.com/office/powerpoint/2010/main" val="38524043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4"/>
          </p:nvPr>
        </p:nvSpPr>
        <p:spPr>
          <a:xfrm>
            <a:off x="8826006" y="6452147"/>
            <a:ext cx="2057400" cy="365125"/>
          </a:xfrm>
        </p:spPr>
        <p:txBody>
          <a:bodyPr/>
          <a:lstStyle/>
          <a:p>
            <a:fld id="{136F273C-9302-4EE3-8F13-E17C1857F5E7}" type="slidenum">
              <a:rPr lang="en-US" smtClean="0"/>
              <a:t>35</a:t>
            </a:fld>
            <a:endParaRPr lang="en-US" dirty="0"/>
          </a:p>
        </p:txBody>
      </p:sp>
      <p:sp>
        <p:nvSpPr>
          <p:cNvPr id="9" name="Rectangle 5">
            <a:extLst>
              <a:ext uri="{FF2B5EF4-FFF2-40B4-BE49-F238E27FC236}">
                <a16:creationId xmlns:a16="http://schemas.microsoft.com/office/drawing/2014/main" id="{663FCC3F-E4A2-4B4A-833F-A693721F2B68}"/>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 name="Picture 9">
            <a:extLst>
              <a:ext uri="{FF2B5EF4-FFF2-40B4-BE49-F238E27FC236}">
                <a16:creationId xmlns:a16="http://schemas.microsoft.com/office/drawing/2014/main" id="{D704C4CD-8262-4FAA-AA77-8AA4CC60543C}"/>
              </a:ext>
            </a:extLst>
          </p:cNvPr>
          <p:cNvPicPr/>
          <p:nvPr/>
        </p:nvPicPr>
        <p:blipFill>
          <a:blip r:embed="rId3"/>
          <a:stretch>
            <a:fillRect/>
          </a:stretch>
        </p:blipFill>
        <p:spPr>
          <a:xfrm>
            <a:off x="1728788" y="1547082"/>
            <a:ext cx="7829550" cy="4059077"/>
          </a:xfrm>
          <a:prstGeom prst="rect">
            <a:avLst/>
          </a:prstGeom>
          <a:ln>
            <a:noFill/>
          </a:ln>
          <a:effectLst>
            <a:outerShdw blurRad="190500" algn="tl" rotWithShape="0">
              <a:srgbClr val="000000">
                <a:alpha val="70000"/>
              </a:srgbClr>
            </a:outerShdw>
          </a:effectLst>
        </p:spPr>
      </p:pic>
      <p:sp>
        <p:nvSpPr>
          <p:cNvPr id="11" name="Rectangle 6">
            <a:extLst>
              <a:ext uri="{FF2B5EF4-FFF2-40B4-BE49-F238E27FC236}">
                <a16:creationId xmlns:a16="http://schemas.microsoft.com/office/drawing/2014/main" id="{CC779B53-BA1D-41FE-87CB-733DBD645230}"/>
              </a:ext>
            </a:extLst>
          </p:cNvPr>
          <p:cNvSpPr>
            <a:spLocks noChangeArrowheads="1"/>
          </p:cNvSpPr>
          <p:nvPr/>
        </p:nvSpPr>
        <p:spPr bwMode="auto">
          <a:xfrm rot="10800000" flipV="1">
            <a:off x="628647" y="5809284"/>
            <a:ext cx="12163425"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Figure 1</a:t>
            </a:r>
            <a:r>
              <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Example of the quizzes embedded in videos used in MOOCs</a:t>
            </a:r>
            <a:endParaRPr kumimoji="0" lang="en-US" altLang="en-US" sz="48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sp>
        <p:nvSpPr>
          <p:cNvPr id="12" name="Title 1">
            <a:extLst>
              <a:ext uri="{FF2B5EF4-FFF2-40B4-BE49-F238E27FC236}">
                <a16:creationId xmlns:a16="http://schemas.microsoft.com/office/drawing/2014/main" id="{A66FA3A1-A044-4884-8FED-DF1636887F2C}"/>
              </a:ext>
            </a:extLst>
          </p:cNvPr>
          <p:cNvSpPr txBox="1">
            <a:spLocks/>
          </p:cNvSpPr>
          <p:nvPr/>
        </p:nvSpPr>
        <p:spPr>
          <a:xfrm>
            <a:off x="214313" y="474219"/>
            <a:ext cx="7913687" cy="63890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1" i="0" u="none" kern="100" cap="none" spc="0">
                <a:solidFill>
                  <a:srgbClr val="C00000"/>
                </a:solidFill>
                <a:latin typeface="BentonSans Black" panose="02000503000000020004" pitchFamily="50" charset="0"/>
                <a:ea typeface="+mj-ea"/>
                <a:cs typeface="Arial"/>
              </a:defRPr>
            </a:lvl1pPr>
          </a:lstStyle>
          <a:p>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RQ1 Strategies to Facilitate Self-monitoring</a:t>
            </a:r>
          </a:p>
        </p:txBody>
      </p:sp>
    </p:spTree>
    <p:extLst>
      <p:ext uri="{BB962C8B-B14F-4D97-AF65-F5344CB8AC3E}">
        <p14:creationId xmlns:p14="http://schemas.microsoft.com/office/powerpoint/2010/main" val="3826843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F370F3-624A-4BB6-9BE0-BBB5B052CDA5}"/>
              </a:ext>
            </a:extLst>
          </p:cNvPr>
          <p:cNvSpPr>
            <a:spLocks noGrp="1"/>
          </p:cNvSpPr>
          <p:nvPr>
            <p:ph idx="4294967295"/>
          </p:nvPr>
        </p:nvSpPr>
        <p:spPr>
          <a:xfrm>
            <a:off x="0" y="1271588"/>
            <a:ext cx="11805137" cy="4080525"/>
          </a:xfrm>
        </p:spPr>
        <p:txBody>
          <a:bodyPr>
            <a:noAutofit/>
          </a:bodyPr>
          <a:lstStyle/>
          <a:p>
            <a:pPr lvl="1">
              <a:lnSpc>
                <a:spcPct val="200000"/>
              </a:lnSpc>
              <a:spcAft>
                <a:spcPts val="0"/>
              </a:spcAft>
              <a:buFont typeface="Arial" panose="020B0604020202020204" pitchFamily="34" charset="0"/>
              <a:buChar char="•"/>
            </a:pPr>
            <a:r>
              <a:rPr lang="en-US" sz="2400" b="1" dirty="0">
                <a:latin typeface="Tahoma" panose="020B0604030504040204" pitchFamily="34" charset="0"/>
                <a:ea typeface="Tahoma" panose="020B0604030504040204" pitchFamily="34" charset="0"/>
                <a:cs typeface="Tahoma" panose="020B0604030504040204" pitchFamily="34" charset="0"/>
              </a:rPr>
              <a:t>Metacognition</a:t>
            </a:r>
          </a:p>
          <a:p>
            <a:pPr lvl="2">
              <a:lnSpc>
                <a:spcPct val="200000"/>
              </a:lnSpc>
              <a:spcAft>
                <a:spcPts val="0"/>
              </a:spcAft>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A science instructor from the US, Samuel, </a:t>
            </a:r>
            <a:r>
              <a:rPr lang="en-US" sz="2400" b="1" dirty="0">
                <a:latin typeface="Tahoma" panose="020B0604030504040204" pitchFamily="34" charset="0"/>
                <a:ea typeface="Tahoma" panose="020B0604030504040204" pitchFamily="34" charset="0"/>
                <a:cs typeface="Tahoma" panose="020B0604030504040204" pitchFamily="34" charset="0"/>
              </a:rPr>
              <a:t>utilized weekly questions to foster self-monitoring and reflection in his MOOC</a:t>
            </a:r>
            <a:r>
              <a:rPr lang="en-US" sz="2400" dirty="0">
                <a:latin typeface="Tahoma" panose="020B0604030504040204" pitchFamily="34" charset="0"/>
                <a:ea typeface="Tahoma" panose="020B0604030504040204" pitchFamily="34" charset="0"/>
                <a:cs typeface="Tahoma" panose="020B0604030504040204" pitchFamily="34" charset="0"/>
              </a:rPr>
              <a:t>. As he stated:</a:t>
            </a:r>
          </a:p>
          <a:p>
            <a:pPr marL="1371600" lvl="3" indent="0">
              <a:lnSpc>
                <a:spcPct val="200000"/>
              </a:lnSpc>
              <a:spcAft>
                <a:spcPts val="0"/>
              </a:spcAft>
              <a:buNone/>
            </a:pPr>
            <a:r>
              <a:rPr lang="en-US" sz="2400" dirty="0">
                <a:latin typeface="Tahoma" panose="020B0604030504040204" pitchFamily="34" charset="0"/>
                <a:ea typeface="Tahoma" panose="020B0604030504040204" pitchFamily="34" charset="0"/>
                <a:cs typeface="Tahoma" panose="020B0604030504040204" pitchFamily="34" charset="0"/>
              </a:rPr>
              <a:t>We do ask, kind of, a summary discussion question at the end of the week. I'll ask: “What did you learn? How do you feel about that? How would this apply to a real-world application?” So, we asked those kind[s] of reflection questions. </a:t>
            </a:r>
          </a:p>
          <a:p>
            <a:pPr lvl="1">
              <a:lnSpc>
                <a:spcPct val="200000"/>
              </a:lnSpc>
              <a:spcAft>
                <a:spcPts val="0"/>
              </a:spcAft>
              <a:buFont typeface="Arial" panose="020B0604020202020204" pitchFamily="34" charset="0"/>
              <a:buChar char="•"/>
            </a:pPr>
            <a:endParaRPr lang="en-US" sz="2400" dirty="0">
              <a:latin typeface="Tahoma" panose="020B0604030504040204" pitchFamily="34" charset="0"/>
              <a:ea typeface="Tahoma" panose="020B0604030504040204" pitchFamily="34" charset="0"/>
              <a:cs typeface="Tahoma" panose="020B0604030504040204" pitchFamily="34" charset="0"/>
            </a:endParaRPr>
          </a:p>
          <a:p>
            <a:pPr lvl="1">
              <a:lnSpc>
                <a:spcPct val="200000"/>
              </a:lnSpc>
              <a:spcAft>
                <a:spcPts val="0"/>
              </a:spcAft>
              <a:buFont typeface="Arial" panose="020B0604020202020204" pitchFamily="34" charset="0"/>
              <a:buChar char="•"/>
            </a:pP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5" name="Title 1">
            <a:extLst>
              <a:ext uri="{FF2B5EF4-FFF2-40B4-BE49-F238E27FC236}">
                <a16:creationId xmlns:a16="http://schemas.microsoft.com/office/drawing/2014/main" id="{65944928-1135-4C3E-B2DF-A7C976C6C2A3}"/>
              </a:ext>
            </a:extLst>
          </p:cNvPr>
          <p:cNvSpPr txBox="1">
            <a:spLocks/>
          </p:cNvSpPr>
          <p:nvPr/>
        </p:nvSpPr>
        <p:spPr>
          <a:xfrm>
            <a:off x="214313" y="474219"/>
            <a:ext cx="7913687" cy="63890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1" i="0" u="none" kern="100" cap="none" spc="0">
                <a:solidFill>
                  <a:srgbClr val="C00000"/>
                </a:solidFill>
                <a:latin typeface="BentonSans Black" panose="02000503000000020004" pitchFamily="50" charset="0"/>
                <a:ea typeface="+mj-ea"/>
                <a:cs typeface="Arial"/>
              </a:defRPr>
            </a:lvl1pPr>
          </a:lstStyle>
          <a:p>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RQ1 Strategies to Facilitate Self-monitoring</a:t>
            </a:r>
          </a:p>
        </p:txBody>
      </p:sp>
      <p:sp>
        <p:nvSpPr>
          <p:cNvPr id="2" name="Slide Number Placeholder 1"/>
          <p:cNvSpPr>
            <a:spLocks noGrp="1"/>
          </p:cNvSpPr>
          <p:nvPr>
            <p:ph type="sldNum" sz="quarter" idx="4"/>
          </p:nvPr>
        </p:nvSpPr>
        <p:spPr>
          <a:xfrm>
            <a:off x="8849454" y="6452147"/>
            <a:ext cx="2057400" cy="365125"/>
          </a:xfrm>
        </p:spPr>
        <p:txBody>
          <a:bodyPr/>
          <a:lstStyle/>
          <a:p>
            <a:fld id="{136F273C-9302-4EE3-8F13-E17C1857F5E7}" type="slidenum">
              <a:rPr lang="en-US" smtClean="0"/>
              <a:t>36</a:t>
            </a:fld>
            <a:endParaRPr lang="en-US" dirty="0"/>
          </a:p>
        </p:txBody>
      </p:sp>
    </p:spTree>
    <p:extLst>
      <p:ext uri="{BB962C8B-B14F-4D97-AF65-F5344CB8AC3E}">
        <p14:creationId xmlns:p14="http://schemas.microsoft.com/office/powerpoint/2010/main" val="4673976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F370F3-624A-4BB6-9BE0-BBB5B052CDA5}"/>
              </a:ext>
            </a:extLst>
          </p:cNvPr>
          <p:cNvSpPr>
            <a:spLocks noGrp="1"/>
          </p:cNvSpPr>
          <p:nvPr>
            <p:ph idx="4294967295"/>
          </p:nvPr>
        </p:nvSpPr>
        <p:spPr>
          <a:xfrm>
            <a:off x="0" y="1271588"/>
            <a:ext cx="11805137" cy="4080525"/>
          </a:xfrm>
        </p:spPr>
        <p:txBody>
          <a:bodyPr>
            <a:noAutofit/>
          </a:bodyPr>
          <a:lstStyle/>
          <a:p>
            <a:pPr lvl="1">
              <a:lnSpc>
                <a:spcPct val="200000"/>
              </a:lnSpc>
              <a:spcAft>
                <a:spcPts val="0"/>
              </a:spcAft>
              <a:buFont typeface="Arial" panose="020B0604020202020204" pitchFamily="34" charset="0"/>
              <a:buChar char="•"/>
            </a:pPr>
            <a:r>
              <a:rPr lang="en-US" sz="2400" b="1" dirty="0">
                <a:latin typeface="Tahoma" panose="020B0604030504040204" pitchFamily="34" charset="0"/>
                <a:ea typeface="Tahoma" panose="020B0604030504040204" pitchFamily="34" charset="0"/>
                <a:cs typeface="Tahoma" panose="020B0604030504040204" pitchFamily="34" charset="0"/>
              </a:rPr>
              <a:t>External Feedback-Instructor Feedback</a:t>
            </a:r>
          </a:p>
          <a:p>
            <a:pPr lvl="2">
              <a:lnSpc>
                <a:spcPct val="200000"/>
              </a:lnSpc>
              <a:spcAft>
                <a:spcPts val="0"/>
              </a:spcAft>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Joseph from the UK provided feedback through panels or lectures. As Joseph explained:</a:t>
            </a:r>
          </a:p>
          <a:p>
            <a:pPr marL="1371600" lvl="3" indent="0">
              <a:lnSpc>
                <a:spcPct val="200000"/>
              </a:lnSpc>
              <a:spcAft>
                <a:spcPts val="0"/>
              </a:spcAft>
              <a:buNone/>
            </a:pPr>
            <a:r>
              <a:rPr lang="en-US" sz="2400" dirty="0">
                <a:latin typeface="Tahoma" panose="020B0604030504040204" pitchFamily="34" charset="0"/>
                <a:ea typeface="Tahoma" panose="020B0604030504040204" pitchFamily="34" charset="0"/>
                <a:cs typeface="Tahoma" panose="020B0604030504040204" pitchFamily="34" charset="0"/>
              </a:rPr>
              <a:t>We have [a] discussion moderator, who was also in that space talking to students. So, we try to engage students on some of those points, and question some of the things that they're saying. Maybe get them to reflect. </a:t>
            </a:r>
          </a:p>
          <a:p>
            <a:pPr lvl="1">
              <a:lnSpc>
                <a:spcPct val="200000"/>
              </a:lnSpc>
              <a:spcAft>
                <a:spcPts val="0"/>
              </a:spcAft>
              <a:buFont typeface="Arial" panose="020B0604020202020204" pitchFamily="34" charset="0"/>
              <a:buChar char="•"/>
            </a:pPr>
            <a:endParaRPr lang="en-US" sz="2400" dirty="0">
              <a:latin typeface="Tahoma" panose="020B0604030504040204" pitchFamily="34" charset="0"/>
              <a:ea typeface="Tahoma" panose="020B0604030504040204" pitchFamily="34" charset="0"/>
              <a:cs typeface="Tahoma" panose="020B0604030504040204" pitchFamily="34" charset="0"/>
            </a:endParaRPr>
          </a:p>
          <a:p>
            <a:pPr lvl="1">
              <a:lnSpc>
                <a:spcPct val="200000"/>
              </a:lnSpc>
              <a:spcAft>
                <a:spcPts val="0"/>
              </a:spcAft>
              <a:buFont typeface="Arial" panose="020B0604020202020204" pitchFamily="34" charset="0"/>
              <a:buChar char="•"/>
            </a:pP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5" name="Title 1">
            <a:extLst>
              <a:ext uri="{FF2B5EF4-FFF2-40B4-BE49-F238E27FC236}">
                <a16:creationId xmlns:a16="http://schemas.microsoft.com/office/drawing/2014/main" id="{65944928-1135-4C3E-B2DF-A7C976C6C2A3}"/>
              </a:ext>
            </a:extLst>
          </p:cNvPr>
          <p:cNvSpPr txBox="1">
            <a:spLocks/>
          </p:cNvSpPr>
          <p:nvPr/>
        </p:nvSpPr>
        <p:spPr>
          <a:xfrm>
            <a:off x="214313" y="474219"/>
            <a:ext cx="7913687" cy="63890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1" i="0" u="none" kern="100" cap="none" spc="0">
                <a:solidFill>
                  <a:srgbClr val="C00000"/>
                </a:solidFill>
                <a:latin typeface="BentonSans Black" panose="02000503000000020004" pitchFamily="50" charset="0"/>
                <a:ea typeface="+mj-ea"/>
                <a:cs typeface="Arial"/>
              </a:defRPr>
            </a:lvl1pPr>
          </a:lstStyle>
          <a:p>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RQ1 Strategies to Facilitate Self-monitoring</a:t>
            </a:r>
          </a:p>
        </p:txBody>
      </p:sp>
      <p:sp>
        <p:nvSpPr>
          <p:cNvPr id="2" name="Slide Number Placeholder 1"/>
          <p:cNvSpPr>
            <a:spLocks noGrp="1"/>
          </p:cNvSpPr>
          <p:nvPr>
            <p:ph type="sldNum" sz="quarter" idx="4"/>
          </p:nvPr>
        </p:nvSpPr>
        <p:spPr>
          <a:xfrm>
            <a:off x="8849454" y="6452147"/>
            <a:ext cx="2057400" cy="365125"/>
          </a:xfrm>
        </p:spPr>
        <p:txBody>
          <a:bodyPr/>
          <a:lstStyle/>
          <a:p>
            <a:fld id="{136F273C-9302-4EE3-8F13-E17C1857F5E7}" type="slidenum">
              <a:rPr lang="en-US" smtClean="0"/>
              <a:t>37</a:t>
            </a:fld>
            <a:endParaRPr lang="en-US" dirty="0"/>
          </a:p>
        </p:txBody>
      </p:sp>
    </p:spTree>
    <p:extLst>
      <p:ext uri="{BB962C8B-B14F-4D97-AF65-F5344CB8AC3E}">
        <p14:creationId xmlns:p14="http://schemas.microsoft.com/office/powerpoint/2010/main" val="154346896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F370F3-624A-4BB6-9BE0-BBB5B052CDA5}"/>
              </a:ext>
            </a:extLst>
          </p:cNvPr>
          <p:cNvSpPr>
            <a:spLocks noGrp="1"/>
          </p:cNvSpPr>
          <p:nvPr>
            <p:ph idx="4294967295"/>
          </p:nvPr>
        </p:nvSpPr>
        <p:spPr>
          <a:xfrm>
            <a:off x="0" y="1271588"/>
            <a:ext cx="11805137" cy="4080525"/>
          </a:xfrm>
        </p:spPr>
        <p:txBody>
          <a:bodyPr>
            <a:noAutofit/>
          </a:bodyPr>
          <a:lstStyle/>
          <a:p>
            <a:pPr lvl="1">
              <a:lnSpc>
                <a:spcPct val="200000"/>
              </a:lnSpc>
              <a:spcAft>
                <a:spcPts val="0"/>
              </a:spcAft>
              <a:buFont typeface="Arial" panose="020B0604020202020204" pitchFamily="34" charset="0"/>
              <a:buChar char="•"/>
            </a:pPr>
            <a:r>
              <a:rPr lang="en-US" sz="2400" b="1" dirty="0">
                <a:latin typeface="Tahoma" panose="020B0604030504040204" pitchFamily="34" charset="0"/>
                <a:ea typeface="Tahoma" panose="020B0604030504040204" pitchFamily="34" charset="0"/>
                <a:cs typeface="Tahoma" panose="020B0604030504040204" pitchFamily="34" charset="0"/>
              </a:rPr>
              <a:t>External Feedback-Peer Feedback</a:t>
            </a:r>
          </a:p>
          <a:p>
            <a:pPr lvl="2">
              <a:lnSpc>
                <a:spcPct val="200000"/>
              </a:lnSpc>
              <a:spcAft>
                <a:spcPts val="0"/>
              </a:spcAft>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Emma, encouraged learners to provide feedback to their peers. As she observed:</a:t>
            </a:r>
          </a:p>
          <a:p>
            <a:pPr marL="1371600" lvl="3" indent="0">
              <a:lnSpc>
                <a:spcPct val="200000"/>
              </a:lnSpc>
              <a:spcAft>
                <a:spcPts val="0"/>
              </a:spcAft>
              <a:buNone/>
            </a:pPr>
            <a:r>
              <a:rPr lang="en-US" sz="2000" dirty="0">
                <a:latin typeface="Tahoma" panose="020B0604030504040204" pitchFamily="34" charset="0"/>
                <a:ea typeface="Tahoma" panose="020B0604030504040204" pitchFamily="34" charset="0"/>
                <a:cs typeface="Tahoma" panose="020B0604030504040204" pitchFamily="34" charset="0"/>
              </a:rPr>
              <a:t>We also put in peer evaluation because the interaction between students would motivate them. We give a very, very basic syllabus because we don't know what the educational background and the levels of the students. We gave them five different key points to enable them to evaluate other students on assignment. </a:t>
            </a:r>
          </a:p>
          <a:p>
            <a:pPr lvl="1">
              <a:lnSpc>
                <a:spcPct val="200000"/>
              </a:lnSpc>
              <a:spcAft>
                <a:spcPts val="0"/>
              </a:spcAft>
              <a:buFont typeface="Arial" panose="020B0604020202020204" pitchFamily="34" charset="0"/>
              <a:buChar char="•"/>
            </a:pPr>
            <a:endParaRPr lang="en-US" sz="2400" dirty="0">
              <a:latin typeface="Tahoma" panose="020B0604030504040204" pitchFamily="34" charset="0"/>
              <a:ea typeface="Tahoma" panose="020B0604030504040204" pitchFamily="34" charset="0"/>
              <a:cs typeface="Tahoma" panose="020B0604030504040204" pitchFamily="34" charset="0"/>
            </a:endParaRPr>
          </a:p>
        </p:txBody>
      </p:sp>
      <p:sp>
        <p:nvSpPr>
          <p:cNvPr id="5" name="Title 1">
            <a:extLst>
              <a:ext uri="{FF2B5EF4-FFF2-40B4-BE49-F238E27FC236}">
                <a16:creationId xmlns:a16="http://schemas.microsoft.com/office/drawing/2014/main" id="{65944928-1135-4C3E-B2DF-A7C976C6C2A3}"/>
              </a:ext>
            </a:extLst>
          </p:cNvPr>
          <p:cNvSpPr txBox="1">
            <a:spLocks/>
          </p:cNvSpPr>
          <p:nvPr/>
        </p:nvSpPr>
        <p:spPr>
          <a:xfrm>
            <a:off x="214313" y="474219"/>
            <a:ext cx="7913687" cy="63890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1" i="0" u="none" kern="100" cap="none" spc="0">
                <a:solidFill>
                  <a:srgbClr val="C00000"/>
                </a:solidFill>
                <a:latin typeface="BentonSans Black" panose="02000503000000020004" pitchFamily="50" charset="0"/>
                <a:ea typeface="+mj-ea"/>
                <a:cs typeface="Arial"/>
              </a:defRPr>
            </a:lvl1pPr>
          </a:lstStyle>
          <a:p>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RQ1 Strategies to Facilitate Self-monitoring</a:t>
            </a:r>
          </a:p>
        </p:txBody>
      </p:sp>
      <p:sp>
        <p:nvSpPr>
          <p:cNvPr id="2" name="Slide Number Placeholder 1"/>
          <p:cNvSpPr>
            <a:spLocks noGrp="1"/>
          </p:cNvSpPr>
          <p:nvPr>
            <p:ph type="sldNum" sz="quarter" idx="4"/>
          </p:nvPr>
        </p:nvSpPr>
        <p:spPr>
          <a:xfrm>
            <a:off x="8849454" y="6452147"/>
            <a:ext cx="2057400" cy="365125"/>
          </a:xfrm>
        </p:spPr>
        <p:txBody>
          <a:bodyPr/>
          <a:lstStyle/>
          <a:p>
            <a:fld id="{136F273C-9302-4EE3-8F13-E17C1857F5E7}" type="slidenum">
              <a:rPr lang="en-US" smtClean="0"/>
              <a:t>38</a:t>
            </a:fld>
            <a:endParaRPr lang="en-US" dirty="0"/>
          </a:p>
        </p:txBody>
      </p:sp>
    </p:spTree>
    <p:extLst>
      <p:ext uri="{BB962C8B-B14F-4D97-AF65-F5344CB8AC3E}">
        <p14:creationId xmlns:p14="http://schemas.microsoft.com/office/powerpoint/2010/main" val="261702125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5944928-1135-4C3E-B2DF-A7C976C6C2A3}"/>
              </a:ext>
            </a:extLst>
          </p:cNvPr>
          <p:cNvSpPr txBox="1">
            <a:spLocks/>
          </p:cNvSpPr>
          <p:nvPr/>
        </p:nvSpPr>
        <p:spPr>
          <a:xfrm>
            <a:off x="214313" y="474219"/>
            <a:ext cx="7913687" cy="63890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1" i="0" u="none" kern="100" cap="none" spc="0">
                <a:solidFill>
                  <a:srgbClr val="C00000"/>
                </a:solidFill>
                <a:latin typeface="BentonSans Black" panose="02000503000000020004" pitchFamily="50" charset="0"/>
                <a:ea typeface="+mj-ea"/>
                <a:cs typeface="Arial"/>
              </a:defRPr>
            </a:lvl1pPr>
          </a:lstStyle>
          <a:p>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RQ1 Strategies to Facilitate Self-monitoring</a:t>
            </a:r>
          </a:p>
        </p:txBody>
      </p:sp>
      <p:sp>
        <p:nvSpPr>
          <p:cNvPr id="2" name="Slide Number Placeholder 1"/>
          <p:cNvSpPr>
            <a:spLocks noGrp="1"/>
          </p:cNvSpPr>
          <p:nvPr>
            <p:ph type="sldNum" sz="quarter" idx="4"/>
          </p:nvPr>
        </p:nvSpPr>
        <p:spPr>
          <a:xfrm>
            <a:off x="8849454" y="6452147"/>
            <a:ext cx="2057400" cy="365125"/>
          </a:xfrm>
        </p:spPr>
        <p:txBody>
          <a:bodyPr/>
          <a:lstStyle/>
          <a:p>
            <a:fld id="{136F273C-9302-4EE3-8F13-E17C1857F5E7}" type="slidenum">
              <a:rPr lang="en-US" smtClean="0"/>
              <a:t>39</a:t>
            </a:fld>
            <a:endParaRPr lang="en-US" dirty="0"/>
          </a:p>
        </p:txBody>
      </p:sp>
      <p:sp>
        <p:nvSpPr>
          <p:cNvPr id="4" name="Rectangle 2">
            <a:extLst>
              <a:ext uri="{FF2B5EF4-FFF2-40B4-BE49-F238E27FC236}">
                <a16:creationId xmlns:a16="http://schemas.microsoft.com/office/drawing/2014/main" id="{9B51084E-1B1E-490A-A0B6-01D7111DED2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Rectangle 5">
            <a:extLst>
              <a:ext uri="{FF2B5EF4-FFF2-40B4-BE49-F238E27FC236}">
                <a16:creationId xmlns:a16="http://schemas.microsoft.com/office/drawing/2014/main" id="{07D1A8D3-CD0F-4723-AE85-574758513310}"/>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a:extLst>
              <a:ext uri="{FF2B5EF4-FFF2-40B4-BE49-F238E27FC236}">
                <a16:creationId xmlns:a16="http://schemas.microsoft.com/office/drawing/2014/main" id="{4C2D29E8-C701-4F71-8DEE-AD37F5925D95}"/>
              </a:ext>
            </a:extLst>
          </p:cNvPr>
          <p:cNvPicPr/>
          <p:nvPr/>
        </p:nvPicPr>
        <p:blipFill>
          <a:blip r:embed="rId3"/>
          <a:stretch>
            <a:fillRect/>
          </a:stretch>
        </p:blipFill>
        <p:spPr>
          <a:xfrm>
            <a:off x="2257425" y="1468437"/>
            <a:ext cx="6786563" cy="3934652"/>
          </a:xfrm>
          <a:prstGeom prst="rect">
            <a:avLst/>
          </a:prstGeom>
          <a:ln>
            <a:noFill/>
          </a:ln>
          <a:effectLst>
            <a:outerShdw blurRad="190500" algn="tl" rotWithShape="0">
              <a:srgbClr val="000000">
                <a:alpha val="70000"/>
              </a:srgbClr>
            </a:outerShdw>
          </a:effectLst>
        </p:spPr>
      </p:pic>
      <p:sp>
        <p:nvSpPr>
          <p:cNvPr id="10" name="Rectangle 6">
            <a:extLst>
              <a:ext uri="{FF2B5EF4-FFF2-40B4-BE49-F238E27FC236}">
                <a16:creationId xmlns:a16="http://schemas.microsoft.com/office/drawing/2014/main" id="{39BCF321-196A-405B-ADBA-A44A373C3711}"/>
              </a:ext>
            </a:extLst>
          </p:cNvPr>
          <p:cNvSpPr>
            <a:spLocks noChangeArrowheads="1"/>
          </p:cNvSpPr>
          <p:nvPr/>
        </p:nvSpPr>
        <p:spPr bwMode="auto">
          <a:xfrm>
            <a:off x="2014655" y="5746644"/>
            <a:ext cx="7863499"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0"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Figure 2.</a:t>
            </a:r>
            <a:r>
              <a:rPr kumimoji="0" lang="en-US" altLang="en-US" sz="24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Example of tool for peer-assessment in MOOCs</a:t>
            </a:r>
          </a:p>
        </p:txBody>
      </p:sp>
    </p:spTree>
    <p:extLst>
      <p:ext uri="{BB962C8B-B14F-4D97-AF65-F5344CB8AC3E}">
        <p14:creationId xmlns:p14="http://schemas.microsoft.com/office/powerpoint/2010/main" val="39186035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4"/>
          </p:nvPr>
        </p:nvSpPr>
        <p:spPr>
          <a:xfrm>
            <a:off x="8792309" y="6433477"/>
            <a:ext cx="2039814" cy="330738"/>
          </a:xfrm>
        </p:spPr>
        <p:txBody>
          <a:bodyPr/>
          <a:lstStyle/>
          <a:p>
            <a:fld id="{136F273C-9302-4EE3-8F13-E17C1857F5E7}" type="slidenum">
              <a:rPr lang="en-US" smtClean="0"/>
              <a:pPr/>
              <a:t>4</a:t>
            </a:fld>
            <a:endParaRPr lang="en-US" dirty="0"/>
          </a:p>
        </p:txBody>
      </p:sp>
      <p:sp>
        <p:nvSpPr>
          <p:cNvPr id="5" name="Content Placeholder 2">
            <a:extLst>
              <a:ext uri="{FF2B5EF4-FFF2-40B4-BE49-F238E27FC236}">
                <a16:creationId xmlns:a16="http://schemas.microsoft.com/office/drawing/2014/main" id="{7FF370F3-624A-4BB6-9BE0-BBB5B052CDA5}"/>
              </a:ext>
            </a:extLst>
          </p:cNvPr>
          <p:cNvSpPr txBox="1">
            <a:spLocks/>
          </p:cNvSpPr>
          <p:nvPr/>
        </p:nvSpPr>
        <p:spPr>
          <a:xfrm>
            <a:off x="1582615" y="1395046"/>
            <a:ext cx="9882553" cy="4911817"/>
          </a:xfrm>
          <a:prstGeom prst="rect">
            <a:avLst/>
          </a:prstGeom>
        </p:spPr>
        <p:txBody>
          <a:bodyPr vert="horz" lIns="91440" tIns="45720" rIns="91440" bIns="45720" rtlCol="0">
            <a:noAutofit/>
          </a:bodyPr>
          <a:lstStyle>
            <a:lvl1pPr marL="342900" indent="-342900" algn="l" defTabSz="457200" rtl="0" eaLnBrk="1" latinLnBrk="0" hangingPunct="1">
              <a:lnSpc>
                <a:spcPct val="100000"/>
              </a:lnSpc>
              <a:spcBef>
                <a:spcPts val="0"/>
              </a:spcBef>
              <a:spcAft>
                <a:spcPts val="1800"/>
              </a:spcAft>
              <a:buClr>
                <a:schemeClr val="tx1">
                  <a:lumMod val="50000"/>
                  <a:lumOff val="50000"/>
                </a:schemeClr>
              </a:buClr>
              <a:buSzPct val="100000"/>
              <a:buFont typeface="Wingdings" charset="2"/>
              <a:buChar char="§"/>
              <a:defRPr sz="1800" kern="1200">
                <a:solidFill>
                  <a:schemeClr val="tx1"/>
                </a:solidFill>
                <a:latin typeface="Arial"/>
                <a:ea typeface="+mn-ea"/>
                <a:cs typeface="Arial"/>
              </a:defRPr>
            </a:lvl1pPr>
            <a:lvl2pPr marL="742950" indent="-285750" algn="l" defTabSz="457200" rtl="0" eaLnBrk="1" latinLnBrk="0" hangingPunct="1">
              <a:lnSpc>
                <a:spcPct val="100000"/>
              </a:lnSpc>
              <a:spcBef>
                <a:spcPts val="0"/>
              </a:spcBef>
              <a:spcAft>
                <a:spcPts val="1800"/>
              </a:spcAft>
              <a:buFont typeface="Arial"/>
              <a:buChar char="–"/>
              <a:defRPr sz="1800" b="0" i="0" u="none" kern="1200">
                <a:solidFill>
                  <a:schemeClr val="tx1"/>
                </a:solidFill>
                <a:latin typeface="Arial"/>
                <a:ea typeface="+mn-ea"/>
                <a:cs typeface="Arial"/>
              </a:defRPr>
            </a:lvl2pPr>
            <a:lvl3pPr marL="11430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3pPr>
            <a:lvl4pPr marL="16002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4pPr>
            <a:lvl5pPr marL="20574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914400" lvl="1" indent="-457200">
              <a:lnSpc>
                <a:spcPct val="150000"/>
              </a:lnSpc>
              <a:spcAft>
                <a:spcPts val="0"/>
              </a:spcAft>
              <a:buFont typeface="+mj-lt"/>
              <a:buAutoNum type="arabicPeriod"/>
            </a:pPr>
            <a:r>
              <a:rPr lang="en-US" sz="3200" b="1" dirty="0">
                <a:latin typeface="Tahoma" panose="020B0604030504040204" pitchFamily="34" charset="0"/>
                <a:ea typeface="Tahoma" panose="020B0604030504040204" pitchFamily="34" charset="0"/>
                <a:cs typeface="Tahoma" panose="020B0604030504040204" pitchFamily="34" charset="0"/>
              </a:rPr>
              <a:t>Research Background</a:t>
            </a:r>
          </a:p>
          <a:p>
            <a:pPr marL="914400" lvl="1" indent="-457200">
              <a:lnSpc>
                <a:spcPct val="150000"/>
              </a:lnSpc>
              <a:spcAft>
                <a:spcPts val="0"/>
              </a:spcAft>
              <a:buFont typeface="+mj-lt"/>
              <a:buAutoNum type="arabicPeriod"/>
            </a:pPr>
            <a:r>
              <a:rPr lang="en-US" sz="3200" b="1" dirty="0">
                <a:latin typeface="Tahoma" panose="020B0604030504040204" pitchFamily="34" charset="0"/>
                <a:ea typeface="Tahoma" panose="020B0604030504040204" pitchFamily="34" charset="0"/>
                <a:cs typeface="Tahoma" panose="020B0604030504040204" pitchFamily="34" charset="0"/>
              </a:rPr>
              <a:t>Research Purpose and Questions</a:t>
            </a:r>
          </a:p>
          <a:p>
            <a:pPr marL="914400" lvl="1" indent="-457200">
              <a:lnSpc>
                <a:spcPct val="150000"/>
              </a:lnSpc>
              <a:spcAft>
                <a:spcPts val="0"/>
              </a:spcAft>
              <a:buFont typeface="+mj-lt"/>
              <a:buAutoNum type="arabicPeriod"/>
            </a:pPr>
            <a:r>
              <a:rPr lang="en-US" sz="3200" b="1" dirty="0">
                <a:latin typeface="Tahoma" panose="020B0604030504040204" pitchFamily="34" charset="0"/>
                <a:ea typeface="Tahoma" panose="020B0604030504040204" pitchFamily="34" charset="0"/>
                <a:cs typeface="Tahoma" panose="020B0604030504040204" pitchFamily="34" charset="0"/>
              </a:rPr>
              <a:t>Research Design</a:t>
            </a:r>
          </a:p>
          <a:p>
            <a:pPr marL="914400" lvl="1" indent="-457200">
              <a:lnSpc>
                <a:spcPct val="150000"/>
              </a:lnSpc>
              <a:spcAft>
                <a:spcPts val="0"/>
              </a:spcAft>
              <a:buFont typeface="+mj-lt"/>
              <a:buAutoNum type="arabicPeriod"/>
            </a:pPr>
            <a:r>
              <a:rPr lang="en-US" sz="3200" b="1" dirty="0">
                <a:latin typeface="Tahoma" panose="020B0604030504040204" pitchFamily="34" charset="0"/>
                <a:ea typeface="Tahoma" panose="020B0604030504040204" pitchFamily="34" charset="0"/>
                <a:cs typeface="Tahoma" panose="020B0604030504040204" pitchFamily="34" charset="0"/>
              </a:rPr>
              <a:t>Results</a:t>
            </a:r>
          </a:p>
          <a:p>
            <a:pPr marL="914400" lvl="1" indent="-457200">
              <a:lnSpc>
                <a:spcPct val="150000"/>
              </a:lnSpc>
              <a:spcAft>
                <a:spcPts val="0"/>
              </a:spcAft>
              <a:buFont typeface="+mj-lt"/>
              <a:buAutoNum type="arabicPeriod"/>
            </a:pPr>
            <a:r>
              <a:rPr lang="en-US" sz="3200" b="1" dirty="0">
                <a:latin typeface="Tahoma" panose="020B0604030504040204" pitchFamily="34" charset="0"/>
                <a:ea typeface="Tahoma" panose="020B0604030504040204" pitchFamily="34" charset="0"/>
                <a:cs typeface="Tahoma" panose="020B0604030504040204" pitchFamily="34" charset="0"/>
              </a:rPr>
              <a:t>Discussion, Conclusion, Limitations, </a:t>
            </a:r>
          </a:p>
          <a:p>
            <a:pPr marL="457200" lvl="1" indent="0">
              <a:lnSpc>
                <a:spcPct val="150000"/>
              </a:lnSpc>
              <a:spcAft>
                <a:spcPts val="0"/>
              </a:spcAft>
              <a:buNone/>
            </a:pPr>
            <a:r>
              <a:rPr lang="en-US" sz="3200" b="1" dirty="0">
                <a:latin typeface="Tahoma" panose="020B0604030504040204" pitchFamily="34" charset="0"/>
                <a:ea typeface="Tahoma" panose="020B0604030504040204" pitchFamily="34" charset="0"/>
                <a:cs typeface="Tahoma" panose="020B0604030504040204" pitchFamily="34" charset="0"/>
              </a:rPr>
              <a:t>and Implications </a:t>
            </a:r>
            <a:endParaRPr lang="en-US" sz="3200" dirty="0">
              <a:latin typeface="Tahoma" panose="020B0604030504040204" pitchFamily="34" charset="0"/>
              <a:ea typeface="Tahoma" panose="020B0604030504040204" pitchFamily="34" charset="0"/>
              <a:cs typeface="Tahoma" panose="020B0604030504040204" pitchFamily="34" charset="0"/>
            </a:endParaRPr>
          </a:p>
        </p:txBody>
      </p:sp>
      <p:sp>
        <p:nvSpPr>
          <p:cNvPr id="6" name="Title 1">
            <a:extLst>
              <a:ext uri="{FF2B5EF4-FFF2-40B4-BE49-F238E27FC236}">
                <a16:creationId xmlns:a16="http://schemas.microsoft.com/office/drawing/2014/main" id="{C3F06A6E-9AEC-4E30-88B6-2C6F91DF9B6F}"/>
              </a:ext>
            </a:extLst>
          </p:cNvPr>
          <p:cNvSpPr txBox="1">
            <a:spLocks/>
          </p:cNvSpPr>
          <p:nvPr/>
        </p:nvSpPr>
        <p:spPr>
          <a:xfrm>
            <a:off x="2165561" y="495990"/>
            <a:ext cx="5676229" cy="63890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1" i="0" u="none" kern="100" cap="none" spc="0">
                <a:solidFill>
                  <a:srgbClr val="C00000"/>
                </a:solidFill>
                <a:latin typeface="BentonSans Black" panose="02000503000000020004" pitchFamily="50" charset="0"/>
                <a:ea typeface="+mj-ea"/>
                <a:cs typeface="Arial"/>
              </a:defRPr>
            </a:lvl1pPr>
          </a:lstStyle>
          <a:p>
            <a:r>
              <a:rPr lang="en-US" sz="4400" dirty="0">
                <a:solidFill>
                  <a:schemeClr val="bg1"/>
                </a:solidFill>
                <a:latin typeface="Tahoma" panose="020B0604030504040204" pitchFamily="34" charset="0"/>
                <a:ea typeface="Tahoma" panose="020B0604030504040204" pitchFamily="34" charset="0"/>
                <a:cs typeface="Tahoma" panose="020B0604030504040204" pitchFamily="34" charset="0"/>
              </a:rPr>
              <a:t>Outline</a:t>
            </a:r>
          </a:p>
        </p:txBody>
      </p:sp>
    </p:spTree>
    <p:extLst>
      <p:ext uri="{BB962C8B-B14F-4D97-AF65-F5344CB8AC3E}">
        <p14:creationId xmlns:p14="http://schemas.microsoft.com/office/powerpoint/2010/main" val="40589034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65944928-1135-4C3E-B2DF-A7C976C6C2A3}"/>
              </a:ext>
            </a:extLst>
          </p:cNvPr>
          <p:cNvSpPr txBox="1">
            <a:spLocks/>
          </p:cNvSpPr>
          <p:nvPr/>
        </p:nvSpPr>
        <p:spPr>
          <a:xfrm>
            <a:off x="214313" y="474219"/>
            <a:ext cx="7913687" cy="63890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1" i="0" u="none" kern="100" cap="none" spc="0">
                <a:solidFill>
                  <a:srgbClr val="C00000"/>
                </a:solidFill>
                <a:latin typeface="BentonSans Black" panose="02000503000000020004" pitchFamily="50" charset="0"/>
                <a:ea typeface="+mj-ea"/>
                <a:cs typeface="Arial"/>
              </a:defRPr>
            </a:lvl1pPr>
          </a:lstStyle>
          <a:p>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RQ1 Strategies to Facilitate Self-monitoring</a:t>
            </a:r>
          </a:p>
        </p:txBody>
      </p:sp>
      <p:sp>
        <p:nvSpPr>
          <p:cNvPr id="2" name="Slide Number Placeholder 1"/>
          <p:cNvSpPr>
            <a:spLocks noGrp="1"/>
          </p:cNvSpPr>
          <p:nvPr>
            <p:ph type="sldNum" sz="quarter" idx="4"/>
          </p:nvPr>
        </p:nvSpPr>
        <p:spPr>
          <a:xfrm>
            <a:off x="8849454" y="6452147"/>
            <a:ext cx="2057400" cy="365125"/>
          </a:xfrm>
        </p:spPr>
        <p:txBody>
          <a:bodyPr/>
          <a:lstStyle/>
          <a:p>
            <a:fld id="{136F273C-9302-4EE3-8F13-E17C1857F5E7}" type="slidenum">
              <a:rPr lang="en-US" smtClean="0"/>
              <a:t>40</a:t>
            </a:fld>
            <a:endParaRPr lang="en-US" dirty="0"/>
          </a:p>
        </p:txBody>
      </p:sp>
      <p:sp>
        <p:nvSpPr>
          <p:cNvPr id="4" name="Rectangle 2">
            <a:extLst>
              <a:ext uri="{FF2B5EF4-FFF2-40B4-BE49-F238E27FC236}">
                <a16:creationId xmlns:a16="http://schemas.microsoft.com/office/drawing/2014/main" id="{9B51084E-1B1E-490A-A0B6-01D7111DED2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Picture 5">
            <a:extLst>
              <a:ext uri="{FF2B5EF4-FFF2-40B4-BE49-F238E27FC236}">
                <a16:creationId xmlns:a16="http://schemas.microsoft.com/office/drawing/2014/main" id="{D4CE0118-C4ED-4147-9781-C9180E7349EB}"/>
              </a:ext>
            </a:extLst>
          </p:cNvPr>
          <p:cNvPicPr/>
          <p:nvPr/>
        </p:nvPicPr>
        <p:blipFill>
          <a:blip r:embed="rId3"/>
          <a:stretch>
            <a:fillRect/>
          </a:stretch>
        </p:blipFill>
        <p:spPr>
          <a:xfrm>
            <a:off x="2357437" y="1499027"/>
            <a:ext cx="6134829" cy="3947614"/>
          </a:xfrm>
          <a:prstGeom prst="rect">
            <a:avLst/>
          </a:prstGeom>
          <a:ln>
            <a:noFill/>
          </a:ln>
          <a:effectLst>
            <a:outerShdw blurRad="190500" algn="tl" rotWithShape="0">
              <a:srgbClr val="000000">
                <a:alpha val="70000"/>
              </a:srgbClr>
            </a:outerShdw>
          </a:effectLst>
        </p:spPr>
      </p:pic>
      <p:sp>
        <p:nvSpPr>
          <p:cNvPr id="7" name="Rectangle 3">
            <a:extLst>
              <a:ext uri="{FF2B5EF4-FFF2-40B4-BE49-F238E27FC236}">
                <a16:creationId xmlns:a16="http://schemas.microsoft.com/office/drawing/2014/main" id="{521A78DB-573C-4422-8C89-904995973630}"/>
              </a:ext>
            </a:extLst>
          </p:cNvPr>
          <p:cNvSpPr>
            <a:spLocks noChangeArrowheads="1"/>
          </p:cNvSpPr>
          <p:nvPr/>
        </p:nvSpPr>
        <p:spPr bwMode="auto">
          <a:xfrm>
            <a:off x="1271592" y="5364296"/>
            <a:ext cx="9298379"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1"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Figure 3. </a:t>
            </a:r>
            <a:r>
              <a:rPr kumimoji="0" lang="en-US" altLang="en-US" sz="2000" b="0" i="0" u="none" strike="noStrike" cap="none" normalizeH="0" baseline="0" dirty="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rPr>
              <a:t> Example from discussion forum used for building a learning community</a:t>
            </a:r>
          </a:p>
        </p:txBody>
      </p:sp>
    </p:spTree>
    <p:extLst>
      <p:ext uri="{BB962C8B-B14F-4D97-AF65-F5344CB8AC3E}">
        <p14:creationId xmlns:p14="http://schemas.microsoft.com/office/powerpoint/2010/main" val="396016823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F370F3-624A-4BB6-9BE0-BBB5B052CDA5}"/>
              </a:ext>
            </a:extLst>
          </p:cNvPr>
          <p:cNvSpPr>
            <a:spLocks noGrp="1"/>
          </p:cNvSpPr>
          <p:nvPr>
            <p:ph idx="4294967295"/>
          </p:nvPr>
        </p:nvSpPr>
        <p:spPr>
          <a:xfrm>
            <a:off x="574430" y="1505888"/>
            <a:ext cx="10503877" cy="3846225"/>
          </a:xfrm>
        </p:spPr>
        <p:txBody>
          <a:bodyPr>
            <a:noAutofit/>
          </a:bodyPr>
          <a:lstStyle/>
          <a:p>
            <a:pPr lvl="1">
              <a:lnSpc>
                <a:spcPct val="150000"/>
              </a:lnSpc>
              <a:spcAft>
                <a:spcPts val="0"/>
              </a:spcAft>
              <a:buFont typeface="Arial" panose="020B0604020202020204" pitchFamily="34" charset="0"/>
              <a:buChar char="•"/>
            </a:pPr>
            <a:r>
              <a:rPr lang="en-US" sz="2400" b="1" dirty="0">
                <a:latin typeface="Tahoma" panose="020B0604030504040204" pitchFamily="34" charset="0"/>
                <a:ea typeface="Tahoma" panose="020B0604030504040204" pitchFamily="34" charset="0"/>
                <a:cs typeface="Tahoma" panose="020B0604030504040204" pitchFamily="34" charset="0"/>
              </a:rPr>
              <a:t>Synchronous communication technologies</a:t>
            </a:r>
          </a:p>
          <a:p>
            <a:pPr lvl="2">
              <a:lnSpc>
                <a:spcPct val="150000"/>
              </a:lnSpc>
              <a:spcAft>
                <a:spcPts val="0"/>
              </a:spcAft>
              <a:buFont typeface="Courier New" panose="02070309020205020404" pitchFamily="49" charset="0"/>
              <a:buChar char="o"/>
            </a:pPr>
            <a:r>
              <a:rPr lang="en-US" dirty="0">
                <a:latin typeface="Tahoma" panose="020B0604030504040204" pitchFamily="34" charset="0"/>
                <a:ea typeface="Tahoma" panose="020B0604030504040204" pitchFamily="34" charset="0"/>
                <a:cs typeface="Tahoma" panose="020B0604030504040204" pitchFamily="34" charset="0"/>
              </a:rPr>
              <a:t>Google Hangouts        YouTube Live</a:t>
            </a:r>
          </a:p>
          <a:p>
            <a:pPr lvl="2">
              <a:lnSpc>
                <a:spcPct val="150000"/>
              </a:lnSpc>
              <a:spcAft>
                <a:spcPts val="0"/>
              </a:spcAft>
              <a:buFont typeface="Courier New" panose="02070309020205020404" pitchFamily="49" charset="0"/>
              <a:buChar char="o"/>
            </a:pPr>
            <a:endParaRPr lang="en-US" dirty="0">
              <a:latin typeface="Tahoma" panose="020B0604030504040204" pitchFamily="34" charset="0"/>
              <a:ea typeface="Tahoma" panose="020B0604030504040204" pitchFamily="34" charset="0"/>
              <a:cs typeface="Tahoma" panose="020B0604030504040204" pitchFamily="34" charset="0"/>
            </a:endParaRPr>
          </a:p>
          <a:p>
            <a:pPr lvl="1">
              <a:lnSpc>
                <a:spcPct val="150000"/>
              </a:lnSpc>
              <a:spcAft>
                <a:spcPts val="0"/>
              </a:spcAft>
              <a:buFont typeface="Arial" panose="020B0604020202020204" pitchFamily="34" charset="0"/>
              <a:buChar char="•"/>
            </a:pPr>
            <a:endParaRPr lang="en-US" sz="2400" dirty="0">
              <a:latin typeface="Tahoma" panose="020B0604030504040204" pitchFamily="34" charset="0"/>
              <a:ea typeface="Tahoma" panose="020B0604030504040204" pitchFamily="34" charset="0"/>
              <a:cs typeface="Tahoma" panose="020B0604030504040204" pitchFamily="34" charset="0"/>
            </a:endParaRPr>
          </a:p>
          <a:p>
            <a:pPr lvl="1">
              <a:lnSpc>
                <a:spcPct val="150000"/>
              </a:lnSpc>
              <a:spcAft>
                <a:spcPts val="0"/>
              </a:spcAft>
              <a:buFont typeface="Arial" panose="020B0604020202020204" pitchFamily="34" charset="0"/>
              <a:buChar char="•"/>
            </a:pPr>
            <a:r>
              <a:rPr lang="en-US" sz="2400" b="1" dirty="0">
                <a:latin typeface="Tahoma" panose="020B0604030504040204" pitchFamily="34" charset="0"/>
                <a:ea typeface="Tahoma" panose="020B0604030504040204" pitchFamily="34" charset="0"/>
                <a:cs typeface="Tahoma" panose="020B0604030504040204" pitchFamily="34" charset="0"/>
              </a:rPr>
              <a:t>Asynchronous communication technologies</a:t>
            </a:r>
          </a:p>
          <a:p>
            <a:pPr lvl="2">
              <a:lnSpc>
                <a:spcPct val="150000"/>
              </a:lnSpc>
              <a:spcAft>
                <a:spcPts val="0"/>
              </a:spcAft>
              <a:buFont typeface="Courier New" panose="02070309020205020404" pitchFamily="49" charset="0"/>
              <a:buChar char="o"/>
            </a:pPr>
            <a:r>
              <a:rPr lang="en-US" dirty="0">
                <a:latin typeface="Tahoma" panose="020B0604030504040204" pitchFamily="34" charset="0"/>
                <a:ea typeface="Tahoma" panose="020B0604030504040204" pitchFamily="34" charset="0"/>
                <a:cs typeface="Tahoma" panose="020B0604030504040204" pitchFamily="34" charset="0"/>
              </a:rPr>
              <a:t>Discussion forum   Blog            </a:t>
            </a:r>
            <a:r>
              <a:rPr lang="en-US" dirty="0" err="1">
                <a:latin typeface="Tahoma" panose="020B0604030504040204" pitchFamily="34" charset="0"/>
                <a:ea typeface="Tahoma" panose="020B0604030504040204" pitchFamily="34" charset="0"/>
                <a:cs typeface="Tahoma" panose="020B0604030504040204" pitchFamily="34" charset="0"/>
              </a:rPr>
              <a:t>Slackbot</a:t>
            </a:r>
            <a:r>
              <a:rPr lang="en-US" dirty="0">
                <a:latin typeface="Tahoma" panose="020B0604030504040204" pitchFamily="34" charset="0"/>
                <a:ea typeface="Tahoma" panose="020B0604030504040204" pitchFamily="34" charset="0"/>
                <a:cs typeface="Tahoma" panose="020B0604030504040204" pitchFamily="34" charset="0"/>
              </a:rPr>
              <a:t>          Flickr</a:t>
            </a:r>
          </a:p>
          <a:p>
            <a:pPr lvl="2">
              <a:lnSpc>
                <a:spcPct val="150000"/>
              </a:lnSpc>
              <a:spcAft>
                <a:spcPts val="0"/>
              </a:spcAft>
              <a:buFont typeface="Courier New" panose="02070309020205020404" pitchFamily="49" charset="0"/>
              <a:buChar char="o"/>
            </a:pPr>
            <a:endParaRPr lang="en-US" dirty="0">
              <a:latin typeface="Tahoma" panose="020B0604030504040204" pitchFamily="34" charset="0"/>
              <a:ea typeface="Tahoma" panose="020B0604030504040204" pitchFamily="34" charset="0"/>
              <a:cs typeface="Tahoma" panose="020B0604030504040204" pitchFamily="34" charset="0"/>
            </a:endParaRPr>
          </a:p>
          <a:p>
            <a:pPr lvl="2">
              <a:lnSpc>
                <a:spcPct val="150000"/>
              </a:lnSpc>
              <a:spcAft>
                <a:spcPts val="0"/>
              </a:spcAft>
              <a:buFont typeface="Courier New" panose="02070309020205020404" pitchFamily="49" charset="0"/>
              <a:buChar char="o"/>
            </a:pPr>
            <a:endParaRPr lang="en-US" dirty="0">
              <a:latin typeface="Tahoma" panose="020B0604030504040204" pitchFamily="34" charset="0"/>
              <a:ea typeface="Tahoma" panose="020B0604030504040204" pitchFamily="34" charset="0"/>
              <a:cs typeface="Tahoma" panose="020B0604030504040204" pitchFamily="34" charset="0"/>
            </a:endParaRPr>
          </a:p>
          <a:p>
            <a:pPr lvl="1">
              <a:lnSpc>
                <a:spcPct val="150000"/>
              </a:lnSpc>
              <a:spcAft>
                <a:spcPts val="0"/>
              </a:spcAft>
              <a:buFont typeface="Arial" panose="020B0604020202020204" pitchFamily="34" charset="0"/>
              <a:buChar char="•"/>
            </a:pPr>
            <a:r>
              <a:rPr lang="en-US" sz="2400" b="1" dirty="0">
                <a:latin typeface="Tahoma" panose="020B0604030504040204" pitchFamily="34" charset="0"/>
                <a:ea typeface="Tahoma" panose="020B0604030504040204" pitchFamily="34" charset="0"/>
                <a:cs typeface="Tahoma" panose="020B0604030504040204" pitchFamily="34" charset="0"/>
              </a:rPr>
              <a:t>Feedback technologies</a:t>
            </a:r>
          </a:p>
        </p:txBody>
      </p:sp>
      <p:sp>
        <p:nvSpPr>
          <p:cNvPr id="5" name="Title 1">
            <a:extLst>
              <a:ext uri="{FF2B5EF4-FFF2-40B4-BE49-F238E27FC236}">
                <a16:creationId xmlns:a16="http://schemas.microsoft.com/office/drawing/2014/main" id="{65944928-1135-4C3E-B2DF-A7C976C6C2A3}"/>
              </a:ext>
            </a:extLst>
          </p:cNvPr>
          <p:cNvSpPr txBox="1">
            <a:spLocks/>
          </p:cNvSpPr>
          <p:nvPr/>
        </p:nvSpPr>
        <p:spPr>
          <a:xfrm>
            <a:off x="668215" y="474219"/>
            <a:ext cx="7459785" cy="63890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1" i="0" u="none" kern="100" cap="none" spc="0">
                <a:solidFill>
                  <a:srgbClr val="C00000"/>
                </a:solidFill>
                <a:latin typeface="BentonSans Black" panose="02000503000000020004" pitchFamily="50" charset="0"/>
                <a:ea typeface="+mj-ea"/>
                <a:cs typeface="Arial"/>
              </a:defRPr>
            </a:lvl1pPr>
          </a:lstStyle>
          <a:p>
            <a:r>
              <a:rPr lang="en-US" sz="3200" dirty="0">
                <a:solidFill>
                  <a:schemeClr val="bg1"/>
                </a:solidFill>
                <a:latin typeface="Tahoma" panose="020B0604030504040204" pitchFamily="34" charset="0"/>
                <a:ea typeface="Tahoma" panose="020B0604030504040204" pitchFamily="34" charset="0"/>
                <a:cs typeface="Tahoma" panose="020B0604030504040204" pitchFamily="34" charset="0"/>
              </a:rPr>
              <a:t>RQ2 Tech Use for Self-monitoring</a:t>
            </a:r>
          </a:p>
        </p:txBody>
      </p:sp>
      <p:sp>
        <p:nvSpPr>
          <p:cNvPr id="2" name="Slide Number Placeholder 1"/>
          <p:cNvSpPr>
            <a:spLocks noGrp="1"/>
          </p:cNvSpPr>
          <p:nvPr>
            <p:ph type="sldNum" sz="quarter" idx="4"/>
          </p:nvPr>
        </p:nvSpPr>
        <p:spPr>
          <a:xfrm>
            <a:off x="8872898" y="6452147"/>
            <a:ext cx="2057400" cy="365125"/>
          </a:xfrm>
        </p:spPr>
        <p:txBody>
          <a:bodyPr/>
          <a:lstStyle/>
          <a:p>
            <a:fld id="{136F273C-9302-4EE3-8F13-E17C1857F5E7}" type="slidenum">
              <a:rPr lang="en-US" smtClean="0"/>
              <a:t>41</a:t>
            </a:fld>
            <a:endParaRPr lang="en-US" dirty="0"/>
          </a:p>
        </p:txBody>
      </p:sp>
      <p:pic>
        <p:nvPicPr>
          <p:cNvPr id="1030" name="Picture 6" descr="Image result for blog"/>
          <p:cNvPicPr>
            <a:picLocks noChangeAspect="1" noChangeArrowheads="1"/>
          </p:cNvPicPr>
          <p:nvPr/>
        </p:nvPicPr>
        <p:blipFill>
          <a:blip r:embed="rId3" cstate="hqprint">
            <a:extLst>
              <a:ext uri="{28A0092B-C50C-407E-A947-70E740481C1C}">
                <a14:useLocalDpi xmlns:a14="http://schemas.microsoft.com/office/drawing/2010/main" val="0"/>
              </a:ext>
            </a:extLst>
          </a:blip>
          <a:srcRect/>
          <a:stretch>
            <a:fillRect/>
          </a:stretch>
        </p:blipFill>
        <p:spPr bwMode="auto">
          <a:xfrm>
            <a:off x="3691732" y="4524257"/>
            <a:ext cx="739140" cy="73914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2" name="Picture 8" descr="Image result for flickr"/>
          <p:cNvPicPr>
            <a:picLocks noChangeAspect="1" noChangeArrowheads="1"/>
          </p:cNvPicPr>
          <p:nvPr/>
        </p:nvPicPr>
        <p:blipFill>
          <a:blip r:embed="rId4" cstate="hqprint">
            <a:extLst>
              <a:ext uri="{28A0092B-C50C-407E-A947-70E740481C1C}">
                <a14:useLocalDpi xmlns:a14="http://schemas.microsoft.com/office/drawing/2010/main" val="0"/>
              </a:ext>
            </a:extLst>
          </a:blip>
          <a:srcRect/>
          <a:stretch>
            <a:fillRect/>
          </a:stretch>
        </p:blipFill>
        <p:spPr bwMode="auto">
          <a:xfrm>
            <a:off x="6421725" y="4526603"/>
            <a:ext cx="876382" cy="734449"/>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034" name="Picture 10" descr="Image result for slackbot"/>
          <p:cNvPicPr>
            <a:picLocks noChangeAspect="1" noChangeArrowheads="1"/>
          </p:cNvPicPr>
          <p:nvPr/>
        </p:nvPicPr>
        <p:blipFill rotWithShape="1">
          <a:blip r:embed="rId5" cstate="hqprint">
            <a:extLst>
              <a:ext uri="{28A0092B-C50C-407E-A947-70E740481C1C}">
                <a14:useLocalDpi xmlns:a14="http://schemas.microsoft.com/office/drawing/2010/main" val="0"/>
              </a:ext>
            </a:extLst>
          </a:blip>
          <a:srcRect l="22371" r="24772"/>
          <a:stretch/>
        </p:blipFill>
        <p:spPr bwMode="auto">
          <a:xfrm>
            <a:off x="5024716" y="4524257"/>
            <a:ext cx="835296" cy="73914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3" name="Picture 4" descr="Image result for youtube live"/>
          <p:cNvPicPr>
            <a:picLocks noChangeAspect="1" noChangeArrowheads="1"/>
          </p:cNvPicPr>
          <p:nvPr/>
        </p:nvPicPr>
        <p:blipFill>
          <a:blip r:embed="rId6" cstate="hqprint">
            <a:extLst>
              <a:ext uri="{28A0092B-C50C-407E-A947-70E740481C1C}">
                <a14:useLocalDpi xmlns:a14="http://schemas.microsoft.com/office/drawing/2010/main" val="0"/>
              </a:ext>
            </a:extLst>
          </a:blip>
          <a:srcRect/>
          <a:stretch>
            <a:fillRect/>
          </a:stretch>
        </p:blipFill>
        <p:spPr bwMode="auto">
          <a:xfrm>
            <a:off x="4208527" y="2560483"/>
            <a:ext cx="1211792" cy="762000"/>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14" name="Picture 2" descr="Image result for google hangouts"/>
          <p:cNvPicPr>
            <a:picLocks noChangeAspect="1" noChangeArrowheads="1"/>
          </p:cNvPicPr>
          <p:nvPr/>
        </p:nvPicPr>
        <p:blipFill>
          <a:blip r:embed="rId7" cstate="hqprint">
            <a:extLst>
              <a:ext uri="{28A0092B-C50C-407E-A947-70E740481C1C}">
                <a14:useLocalDpi xmlns:a14="http://schemas.microsoft.com/office/drawing/2010/main" val="0"/>
              </a:ext>
            </a:extLst>
          </a:blip>
          <a:srcRect/>
          <a:stretch>
            <a:fillRect/>
          </a:stretch>
        </p:blipFill>
        <p:spPr bwMode="auto">
          <a:xfrm>
            <a:off x="1942201" y="2560483"/>
            <a:ext cx="1224967" cy="763802"/>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rotWithShape="1">
          <a:blip r:embed="rId8"/>
          <a:srcRect l="4510" t="2693" r="41896" b="33489"/>
          <a:stretch/>
        </p:blipFill>
        <p:spPr>
          <a:xfrm>
            <a:off x="1942201" y="4524258"/>
            <a:ext cx="1388989" cy="745793"/>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321765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E52BE-193A-46DA-8839-95769CD1362D}"/>
              </a:ext>
            </a:extLst>
          </p:cNvPr>
          <p:cNvSpPr>
            <a:spLocks noGrp="1"/>
          </p:cNvSpPr>
          <p:nvPr>
            <p:ph type="title"/>
          </p:nvPr>
        </p:nvSpPr>
        <p:spPr>
          <a:xfrm>
            <a:off x="2289411" y="1525022"/>
            <a:ext cx="8191020" cy="3324564"/>
          </a:xfrm>
        </p:spPr>
        <p:txBody>
          <a:bodyPr/>
          <a:lstStyle/>
          <a:p>
            <a:pPr algn="ctr"/>
            <a:r>
              <a:rPr lang="en-US" sz="6000" dirty="0"/>
              <a:t>Discussion, Conclusion, Limitations, and Implications</a:t>
            </a:r>
          </a:p>
        </p:txBody>
      </p:sp>
    </p:spTree>
    <p:extLst>
      <p:ext uri="{BB962C8B-B14F-4D97-AF65-F5344CB8AC3E}">
        <p14:creationId xmlns:p14="http://schemas.microsoft.com/office/powerpoint/2010/main" val="83798949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F370F3-624A-4BB6-9BE0-BBB5B052CDA5}"/>
              </a:ext>
            </a:extLst>
          </p:cNvPr>
          <p:cNvSpPr>
            <a:spLocks noGrp="1"/>
          </p:cNvSpPr>
          <p:nvPr>
            <p:ph idx="4294967295"/>
          </p:nvPr>
        </p:nvSpPr>
        <p:spPr>
          <a:xfrm>
            <a:off x="269630" y="1316737"/>
            <a:ext cx="10637221" cy="4120836"/>
          </a:xfrm>
        </p:spPr>
        <p:txBody>
          <a:bodyPr>
            <a:noAutofit/>
          </a:bodyPr>
          <a:lstStyle/>
          <a:p>
            <a:pPr lvl="1">
              <a:lnSpc>
                <a:spcPct val="150000"/>
              </a:lnSpc>
              <a:spcAft>
                <a:spcPts val="0"/>
              </a:spcAft>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This study did not include MOOC instructors whose MOOCs </a:t>
            </a:r>
            <a:r>
              <a:rPr lang="en-US" sz="2400" b="1" dirty="0">
                <a:latin typeface="Tahoma" panose="020B0604030504040204" pitchFamily="34" charset="0"/>
                <a:ea typeface="Tahoma" panose="020B0604030504040204" pitchFamily="34" charset="0"/>
                <a:cs typeface="Tahoma" panose="020B0604030504040204" pitchFamily="34" charset="0"/>
              </a:rPr>
              <a:t>were not delivered in English</a:t>
            </a:r>
          </a:p>
          <a:p>
            <a:pPr lvl="1">
              <a:lnSpc>
                <a:spcPct val="150000"/>
              </a:lnSpc>
              <a:spcAft>
                <a:spcPts val="0"/>
              </a:spcAft>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Low response rate </a:t>
            </a:r>
          </a:p>
          <a:p>
            <a:pPr lvl="1">
              <a:lnSpc>
                <a:spcPct val="150000"/>
              </a:lnSpc>
              <a:spcAft>
                <a:spcPts val="0"/>
              </a:spcAft>
              <a:buFont typeface="Arial" panose="020B0604020202020204" pitchFamily="34" charset="0"/>
              <a:buChar char="•"/>
            </a:pPr>
            <a:r>
              <a:rPr lang="en-US" sz="2400" dirty="0">
                <a:latin typeface="Tahoma" panose="020B0604030504040204" pitchFamily="34" charset="0"/>
                <a:ea typeface="Tahoma" panose="020B0604030504040204" pitchFamily="34" charset="0"/>
                <a:cs typeface="Tahoma" panose="020B0604030504040204" pitchFamily="34" charset="0"/>
              </a:rPr>
              <a:t>We could not verify whether the strategies that MOOC instructors reported were </a:t>
            </a:r>
            <a:r>
              <a:rPr lang="en-US" sz="2400" b="1" dirty="0">
                <a:latin typeface="Tahoma" panose="020B0604030504040204" pitchFamily="34" charset="0"/>
                <a:ea typeface="Tahoma" panose="020B0604030504040204" pitchFamily="34" charset="0"/>
                <a:cs typeface="Tahoma" panose="020B0604030504040204" pitchFamily="34" charset="0"/>
              </a:rPr>
              <a:t>effective or not</a:t>
            </a:r>
          </a:p>
          <a:p>
            <a:pPr lvl="1">
              <a:lnSpc>
                <a:spcPct val="150000"/>
              </a:lnSpc>
              <a:spcAft>
                <a:spcPts val="0"/>
              </a:spcAft>
              <a:buFont typeface="Arial" panose="020B0604020202020204" pitchFamily="34" charset="0"/>
              <a:buChar char="•"/>
            </a:pPr>
            <a:endParaRPr lang="en-US" sz="2000" dirty="0">
              <a:latin typeface="Tahoma" panose="020B0604030504040204" pitchFamily="34" charset="0"/>
              <a:ea typeface="Tahoma" panose="020B0604030504040204" pitchFamily="34" charset="0"/>
              <a:cs typeface="Tahoma" panose="020B0604030504040204" pitchFamily="34" charset="0"/>
            </a:endParaRPr>
          </a:p>
          <a:p>
            <a:pPr lvl="1">
              <a:lnSpc>
                <a:spcPct val="150000"/>
              </a:lnSpc>
              <a:spcAft>
                <a:spcPts val="0"/>
              </a:spcAft>
              <a:buFont typeface="Arial" panose="020B0604020202020204" pitchFamily="34" charset="0"/>
              <a:buChar char="•"/>
            </a:pP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Title 1">
            <a:extLst>
              <a:ext uri="{FF2B5EF4-FFF2-40B4-BE49-F238E27FC236}">
                <a16:creationId xmlns:a16="http://schemas.microsoft.com/office/drawing/2014/main" id="{189D1C0D-F272-468C-BDAB-CF063B1B6EE5}"/>
              </a:ext>
            </a:extLst>
          </p:cNvPr>
          <p:cNvSpPr txBox="1">
            <a:spLocks/>
          </p:cNvSpPr>
          <p:nvPr/>
        </p:nvSpPr>
        <p:spPr>
          <a:xfrm>
            <a:off x="668215" y="474219"/>
            <a:ext cx="7459785" cy="63890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1" i="0" u="none" kern="100" cap="none" spc="0">
                <a:solidFill>
                  <a:srgbClr val="C00000"/>
                </a:solidFill>
                <a:latin typeface="BentonSans Black" panose="02000503000000020004" pitchFamily="50" charset="0"/>
                <a:ea typeface="+mj-ea"/>
                <a:cs typeface="Arial"/>
              </a:defRPr>
            </a:lvl1pPr>
          </a:lstStyle>
          <a:p>
            <a:r>
              <a:rPr lang="en-US" sz="3200" dirty="0">
                <a:solidFill>
                  <a:schemeClr val="bg1"/>
                </a:solidFill>
                <a:latin typeface="Tahoma" panose="020B0604030504040204" pitchFamily="34" charset="0"/>
                <a:ea typeface="Tahoma" panose="020B0604030504040204" pitchFamily="34" charset="0"/>
                <a:cs typeface="Tahoma" panose="020B0604030504040204" pitchFamily="34" charset="0"/>
              </a:rPr>
              <a:t>Limitations</a:t>
            </a:r>
          </a:p>
        </p:txBody>
      </p:sp>
      <p:sp>
        <p:nvSpPr>
          <p:cNvPr id="2" name="Slide Number Placeholder 1"/>
          <p:cNvSpPr>
            <a:spLocks noGrp="1"/>
          </p:cNvSpPr>
          <p:nvPr>
            <p:ph type="sldNum" sz="quarter" idx="4"/>
          </p:nvPr>
        </p:nvSpPr>
        <p:spPr>
          <a:xfrm>
            <a:off x="8849452" y="6452147"/>
            <a:ext cx="2057400" cy="365125"/>
          </a:xfrm>
        </p:spPr>
        <p:txBody>
          <a:bodyPr/>
          <a:lstStyle/>
          <a:p>
            <a:fld id="{136F273C-9302-4EE3-8F13-E17C1857F5E7}" type="slidenum">
              <a:rPr lang="en-US" smtClean="0"/>
              <a:t>43</a:t>
            </a:fld>
            <a:endParaRPr lang="en-US" dirty="0"/>
          </a:p>
        </p:txBody>
      </p:sp>
    </p:spTree>
    <p:extLst>
      <p:ext uri="{BB962C8B-B14F-4D97-AF65-F5344CB8AC3E}">
        <p14:creationId xmlns:p14="http://schemas.microsoft.com/office/powerpoint/2010/main" val="120365836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F370F3-624A-4BB6-9BE0-BBB5B052CDA5}"/>
              </a:ext>
            </a:extLst>
          </p:cNvPr>
          <p:cNvSpPr>
            <a:spLocks noGrp="1"/>
          </p:cNvSpPr>
          <p:nvPr>
            <p:ph idx="4294967295"/>
          </p:nvPr>
        </p:nvSpPr>
        <p:spPr>
          <a:xfrm>
            <a:off x="0" y="1316737"/>
            <a:ext cx="12074769" cy="4120836"/>
          </a:xfrm>
        </p:spPr>
        <p:txBody>
          <a:bodyPr>
            <a:noAutofit/>
          </a:bodyPr>
          <a:lstStyle/>
          <a:p>
            <a:pPr lvl="1">
              <a:lnSpc>
                <a:spcPct val="150000"/>
              </a:lnSpc>
              <a:spcAft>
                <a:spcPts val="0"/>
              </a:spcAft>
              <a:buFont typeface="Arial" panose="020B0604020202020204" pitchFamily="34" charset="0"/>
              <a:buChar char="•"/>
            </a:pPr>
            <a:r>
              <a:rPr lang="en-US" sz="2400" b="1" dirty="0">
                <a:latin typeface="Tahoma" panose="020B0604030504040204" pitchFamily="34" charset="0"/>
                <a:ea typeface="Tahoma" panose="020B0604030504040204" pitchFamily="34" charset="0"/>
                <a:cs typeface="Tahoma" panose="020B0604030504040204" pitchFamily="34" charset="0"/>
              </a:rPr>
              <a:t>Facilitate Self-monitoring through self-assessment</a:t>
            </a:r>
            <a:r>
              <a:rPr lang="en-US" sz="2000" b="1" dirty="0">
                <a:latin typeface="Tahoma" panose="020B0604030504040204" pitchFamily="34" charset="0"/>
                <a:ea typeface="Tahoma" panose="020B0604030504040204" pitchFamily="34" charset="0"/>
                <a:cs typeface="Tahoma" panose="020B0604030504040204" pitchFamily="34" charset="0"/>
              </a:rPr>
              <a:t>: </a:t>
            </a:r>
            <a:r>
              <a:rPr lang="en-US" dirty="0">
                <a:latin typeface="Tahoma" panose="020B0604030504040204" pitchFamily="34" charset="0"/>
                <a:ea typeface="Tahoma" panose="020B0604030504040204" pitchFamily="34" charset="0"/>
                <a:cs typeface="Tahoma" panose="020B0604030504040204" pitchFamily="34" charset="0"/>
              </a:rPr>
              <a:t>Such results concurred with the findings reported a few years ago by Kulkarni et al. (2013). </a:t>
            </a:r>
          </a:p>
          <a:p>
            <a:pPr lvl="1">
              <a:lnSpc>
                <a:spcPct val="150000"/>
              </a:lnSpc>
              <a:spcAft>
                <a:spcPts val="0"/>
              </a:spcAft>
              <a:buFont typeface="Arial" panose="020B0604020202020204" pitchFamily="34" charset="0"/>
              <a:buChar char="•"/>
            </a:pPr>
            <a:r>
              <a:rPr lang="en-US" sz="2400" b="1" dirty="0">
                <a:latin typeface="Tahoma" panose="020B0604030504040204" pitchFamily="34" charset="0"/>
                <a:ea typeface="Tahoma" panose="020B0604030504040204" pitchFamily="34" charset="0"/>
                <a:cs typeface="Tahoma" panose="020B0604030504040204" pitchFamily="34" charset="0"/>
              </a:rPr>
              <a:t>Facilitate Self-monitoring through fostering reflection</a:t>
            </a:r>
            <a:r>
              <a:rPr lang="en-US" sz="2400" dirty="0">
                <a:latin typeface="Tahoma" panose="020B0604030504040204" pitchFamily="34" charset="0"/>
                <a:ea typeface="Tahoma" panose="020B0604030504040204" pitchFamily="34" charset="0"/>
                <a:cs typeface="Tahoma" panose="020B0604030504040204" pitchFamily="34" charset="0"/>
              </a:rPr>
              <a:t>: </a:t>
            </a:r>
            <a:r>
              <a:rPr lang="en-US" sz="2000" dirty="0">
                <a:latin typeface="Tahoma" panose="020B0604030504040204" pitchFamily="34" charset="0"/>
                <a:ea typeface="Tahoma" panose="020B0604030504040204" pitchFamily="34" charset="0"/>
                <a:cs typeface="Tahoma" panose="020B0604030504040204" pitchFamily="34" charset="0"/>
              </a:rPr>
              <a:t>the results are in line with the implications of a study by Parker et al. (1995) and Schraw (1998).</a:t>
            </a:r>
          </a:p>
          <a:p>
            <a:pPr lvl="1">
              <a:lnSpc>
                <a:spcPct val="150000"/>
              </a:lnSpc>
              <a:spcAft>
                <a:spcPts val="0"/>
              </a:spcAft>
              <a:buFont typeface="Arial" panose="020B0604020202020204" pitchFamily="34" charset="0"/>
              <a:buChar char="•"/>
            </a:pPr>
            <a:r>
              <a:rPr lang="en-US" sz="2400" b="1" dirty="0">
                <a:latin typeface="Tahoma" panose="020B0604030504040204" pitchFamily="34" charset="0"/>
                <a:ea typeface="Tahoma" panose="020B0604030504040204" pitchFamily="34" charset="0"/>
                <a:cs typeface="Tahoma" panose="020B0604030504040204" pitchFamily="34" charset="0"/>
              </a:rPr>
              <a:t>External feedback</a:t>
            </a:r>
            <a:r>
              <a:rPr lang="en-US" sz="2000" dirty="0">
                <a:latin typeface="Tahoma" panose="020B0604030504040204" pitchFamily="34" charset="0"/>
                <a:ea typeface="Tahoma" panose="020B0604030504040204" pitchFamily="34" charset="0"/>
                <a:cs typeface="Tahoma" panose="020B0604030504040204" pitchFamily="34" charset="0"/>
              </a:rPr>
              <a:t> (instructor, TAs, and peers) </a:t>
            </a:r>
            <a:r>
              <a:rPr lang="en-US" sz="2400" dirty="0">
                <a:latin typeface="Tahoma" panose="020B0604030504040204" pitchFamily="34" charset="0"/>
                <a:ea typeface="Tahoma" panose="020B0604030504040204" pitchFamily="34" charset="0"/>
                <a:cs typeface="Tahoma" panose="020B0604030504040204" pitchFamily="34" charset="0"/>
              </a:rPr>
              <a:t>motivates students as well as </a:t>
            </a:r>
            <a:r>
              <a:rPr lang="en-US" sz="2400" b="1" dirty="0">
                <a:latin typeface="Tahoma" panose="020B0604030504040204" pitchFamily="34" charset="0"/>
                <a:ea typeface="Tahoma" panose="020B0604030504040204" pitchFamily="34" charset="0"/>
                <a:cs typeface="Tahoma" panose="020B0604030504040204" pitchFamily="34" charset="0"/>
              </a:rPr>
              <a:t>helps learners with their self-monitoring.</a:t>
            </a:r>
          </a:p>
          <a:p>
            <a:pPr lvl="1">
              <a:lnSpc>
                <a:spcPct val="150000"/>
              </a:lnSpc>
              <a:spcAft>
                <a:spcPts val="0"/>
              </a:spcAft>
              <a:buFont typeface="Arial" panose="020B0604020202020204" pitchFamily="34" charset="0"/>
              <a:buChar char="•"/>
            </a:pPr>
            <a:r>
              <a:rPr lang="en-US" sz="2400" b="1" dirty="0">
                <a:latin typeface="Tahoma" panose="020B0604030504040204" pitchFamily="34" charset="0"/>
                <a:ea typeface="Tahoma" panose="020B0604030504040204" pitchFamily="34" charset="0"/>
                <a:cs typeface="Tahoma" panose="020B0604030504040204" pitchFamily="34" charset="0"/>
              </a:rPr>
              <a:t>Tech for Self-monitoring: </a:t>
            </a:r>
            <a:r>
              <a:rPr lang="en-US" sz="2000" dirty="0">
                <a:latin typeface="Tahoma" panose="020B0604030504040204" pitchFamily="34" charset="0"/>
                <a:ea typeface="Tahoma" panose="020B0604030504040204" pitchFamily="34" charset="0"/>
                <a:cs typeface="Tahoma" panose="020B0604030504040204" pitchFamily="34" charset="0"/>
              </a:rPr>
              <a:t>These technologies included: (1) synchronous communication technologies, (2) asynchronous communication technologies, and (3) feedback tools. The results confirm with the findings of </a:t>
            </a:r>
            <a:r>
              <a:rPr lang="en-US" sz="2000" dirty="0" err="1">
                <a:latin typeface="Tahoma" panose="020B0604030504040204" pitchFamily="34" charset="0"/>
                <a:ea typeface="Tahoma" panose="020B0604030504040204" pitchFamily="34" charset="0"/>
                <a:cs typeface="Tahoma" panose="020B0604030504040204" pitchFamily="34" charset="0"/>
              </a:rPr>
              <a:t>Blaschke</a:t>
            </a:r>
            <a:r>
              <a:rPr lang="en-US" sz="2000" dirty="0">
                <a:latin typeface="Tahoma" panose="020B0604030504040204" pitchFamily="34" charset="0"/>
                <a:ea typeface="Tahoma" panose="020B0604030504040204" pitchFamily="34" charset="0"/>
                <a:cs typeface="Tahoma" panose="020B0604030504040204" pitchFamily="34" charset="0"/>
              </a:rPr>
              <a:t> (2012) and Junco, </a:t>
            </a:r>
            <a:r>
              <a:rPr lang="en-US" sz="2000" dirty="0" err="1">
                <a:latin typeface="Tahoma" panose="020B0604030504040204" pitchFamily="34" charset="0"/>
                <a:ea typeface="Tahoma" panose="020B0604030504040204" pitchFamily="34" charset="0"/>
                <a:cs typeface="Tahoma" panose="020B0604030504040204" pitchFamily="34" charset="0"/>
              </a:rPr>
              <a:t>Heiberger</a:t>
            </a:r>
            <a:r>
              <a:rPr lang="en-US" sz="2000" dirty="0">
                <a:latin typeface="Tahoma" panose="020B0604030504040204" pitchFamily="34" charset="0"/>
                <a:ea typeface="Tahoma" panose="020B0604030504040204" pitchFamily="34" charset="0"/>
                <a:cs typeface="Tahoma" panose="020B0604030504040204" pitchFamily="34" charset="0"/>
              </a:rPr>
              <a:t>, and </a:t>
            </a:r>
            <a:r>
              <a:rPr lang="en-US" sz="2000" dirty="0" err="1">
                <a:latin typeface="Tahoma" panose="020B0604030504040204" pitchFamily="34" charset="0"/>
                <a:ea typeface="Tahoma" panose="020B0604030504040204" pitchFamily="34" charset="0"/>
                <a:cs typeface="Tahoma" panose="020B0604030504040204" pitchFamily="34" charset="0"/>
              </a:rPr>
              <a:t>Loken</a:t>
            </a:r>
            <a:r>
              <a:rPr lang="en-US" sz="2000" dirty="0">
                <a:latin typeface="Tahoma" panose="020B0604030504040204" pitchFamily="34" charset="0"/>
                <a:ea typeface="Tahoma" panose="020B0604030504040204" pitchFamily="34" charset="0"/>
                <a:cs typeface="Tahoma" panose="020B0604030504040204" pitchFamily="34" charset="0"/>
              </a:rPr>
              <a:t> (2010) that social media can support students SDL.</a:t>
            </a:r>
            <a:endParaRPr lang="en-US" sz="2400" dirty="0">
              <a:latin typeface="Tahoma" panose="020B0604030504040204" pitchFamily="34" charset="0"/>
              <a:ea typeface="Tahoma" panose="020B0604030504040204" pitchFamily="34" charset="0"/>
              <a:cs typeface="Tahoma" panose="020B0604030504040204" pitchFamily="34" charset="0"/>
            </a:endParaRPr>
          </a:p>
          <a:p>
            <a:pPr lvl="1">
              <a:lnSpc>
                <a:spcPct val="150000"/>
              </a:lnSpc>
              <a:spcAft>
                <a:spcPts val="0"/>
              </a:spcAft>
              <a:buFont typeface="Arial" panose="020B0604020202020204" pitchFamily="34" charset="0"/>
              <a:buChar char="•"/>
            </a:pPr>
            <a:endParaRPr lang="en-US" dirty="0">
              <a:latin typeface="Tahoma" panose="020B0604030504040204" pitchFamily="34" charset="0"/>
              <a:ea typeface="Tahoma" panose="020B0604030504040204" pitchFamily="34" charset="0"/>
              <a:cs typeface="Tahoma" panose="020B0604030504040204" pitchFamily="34" charset="0"/>
            </a:endParaRPr>
          </a:p>
        </p:txBody>
      </p:sp>
      <p:sp>
        <p:nvSpPr>
          <p:cNvPr id="5" name="Title 1">
            <a:extLst>
              <a:ext uri="{FF2B5EF4-FFF2-40B4-BE49-F238E27FC236}">
                <a16:creationId xmlns:a16="http://schemas.microsoft.com/office/drawing/2014/main" id="{189D1C0D-F272-468C-BDAB-CF063B1B6EE5}"/>
              </a:ext>
            </a:extLst>
          </p:cNvPr>
          <p:cNvSpPr txBox="1">
            <a:spLocks/>
          </p:cNvSpPr>
          <p:nvPr/>
        </p:nvSpPr>
        <p:spPr>
          <a:xfrm>
            <a:off x="668215" y="474219"/>
            <a:ext cx="7459785" cy="63890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1" i="0" u="none" kern="100" cap="none" spc="0">
                <a:solidFill>
                  <a:srgbClr val="C00000"/>
                </a:solidFill>
                <a:latin typeface="BentonSans Black" panose="02000503000000020004" pitchFamily="50" charset="0"/>
                <a:ea typeface="+mj-ea"/>
                <a:cs typeface="Arial"/>
              </a:defRPr>
            </a:lvl1pPr>
          </a:lstStyle>
          <a:p>
            <a:r>
              <a:rPr lang="en-US" sz="3200" dirty="0">
                <a:solidFill>
                  <a:schemeClr val="bg1"/>
                </a:solidFill>
                <a:latin typeface="Tahoma" panose="020B0604030504040204" pitchFamily="34" charset="0"/>
                <a:ea typeface="Tahoma" panose="020B0604030504040204" pitchFamily="34" charset="0"/>
                <a:cs typeface="Tahoma" panose="020B0604030504040204" pitchFamily="34" charset="0"/>
              </a:rPr>
              <a:t>Discussion and Conclusion</a:t>
            </a:r>
          </a:p>
        </p:txBody>
      </p:sp>
      <p:sp>
        <p:nvSpPr>
          <p:cNvPr id="2" name="Slide Number Placeholder 1"/>
          <p:cNvSpPr>
            <a:spLocks noGrp="1"/>
          </p:cNvSpPr>
          <p:nvPr>
            <p:ph type="sldNum" sz="quarter" idx="4"/>
          </p:nvPr>
        </p:nvSpPr>
        <p:spPr>
          <a:xfrm>
            <a:off x="8849452" y="6452147"/>
            <a:ext cx="2057400" cy="365125"/>
          </a:xfrm>
        </p:spPr>
        <p:txBody>
          <a:bodyPr/>
          <a:lstStyle/>
          <a:p>
            <a:fld id="{136F273C-9302-4EE3-8F13-E17C1857F5E7}" type="slidenum">
              <a:rPr lang="en-US" smtClean="0"/>
              <a:t>44</a:t>
            </a:fld>
            <a:endParaRPr lang="en-US" dirty="0"/>
          </a:p>
        </p:txBody>
      </p:sp>
    </p:spTree>
    <p:extLst>
      <p:ext uri="{BB962C8B-B14F-4D97-AF65-F5344CB8AC3E}">
        <p14:creationId xmlns:p14="http://schemas.microsoft.com/office/powerpoint/2010/main" val="415315125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F370F3-624A-4BB6-9BE0-BBB5B052CDA5}"/>
              </a:ext>
            </a:extLst>
          </p:cNvPr>
          <p:cNvSpPr>
            <a:spLocks noGrp="1"/>
          </p:cNvSpPr>
          <p:nvPr>
            <p:ph idx="4294967295"/>
          </p:nvPr>
        </p:nvSpPr>
        <p:spPr>
          <a:xfrm>
            <a:off x="433754" y="1591348"/>
            <a:ext cx="10621108" cy="3846225"/>
          </a:xfrm>
        </p:spPr>
        <p:txBody>
          <a:bodyPr>
            <a:noAutofit/>
          </a:bodyPr>
          <a:lstStyle/>
          <a:p>
            <a:pPr lvl="1">
              <a:lnSpc>
                <a:spcPct val="150000"/>
              </a:lnSpc>
              <a:spcAft>
                <a:spcPts val="0"/>
              </a:spcAft>
              <a:buFont typeface="Arial" panose="020B0604020202020204" pitchFamily="34" charset="0"/>
              <a:buChar char="•"/>
            </a:pPr>
            <a:r>
              <a:rPr lang="en-US" sz="2000" b="1" dirty="0">
                <a:latin typeface="Tahoma" panose="020B0604030504040204" pitchFamily="34" charset="0"/>
                <a:ea typeface="Tahoma" panose="020B0604030504040204" pitchFamily="34" charset="0"/>
                <a:cs typeface="Tahoma" panose="020B0604030504040204" pitchFamily="34" charset="0"/>
              </a:rPr>
              <a:t>Future research </a:t>
            </a:r>
            <a:r>
              <a:rPr lang="en-US" sz="2000" dirty="0">
                <a:latin typeface="Tahoma" panose="020B0604030504040204" pitchFamily="34" charset="0"/>
                <a:ea typeface="Tahoma" panose="020B0604030504040204" pitchFamily="34" charset="0"/>
                <a:cs typeface="Tahoma" panose="020B0604030504040204" pitchFamily="34" charset="0"/>
              </a:rPr>
              <a:t>might want to explore different forms of instructional scaffolds and supports for self-monitoring</a:t>
            </a:r>
          </a:p>
          <a:p>
            <a:pPr lvl="1">
              <a:lnSpc>
                <a:spcPct val="150000"/>
              </a:lnSpc>
              <a:spcAft>
                <a:spcPts val="0"/>
              </a:spcAft>
              <a:buFont typeface="Arial" panose="020B0604020202020204" pitchFamily="34" charset="0"/>
              <a:buChar char="•"/>
            </a:pPr>
            <a:r>
              <a:rPr lang="en-US" sz="2000" b="1" dirty="0">
                <a:latin typeface="Tahoma" panose="020B0604030504040204" pitchFamily="34" charset="0"/>
                <a:ea typeface="Tahoma" panose="020B0604030504040204" pitchFamily="34" charset="0"/>
                <a:cs typeface="Tahoma" panose="020B0604030504040204" pitchFamily="34" charset="0"/>
              </a:rPr>
              <a:t>Educators</a:t>
            </a:r>
            <a:r>
              <a:rPr lang="en-US" sz="2000" dirty="0">
                <a:latin typeface="Tahoma" panose="020B0604030504040204" pitchFamily="34" charset="0"/>
                <a:ea typeface="Tahoma" panose="020B0604030504040204" pitchFamily="34" charset="0"/>
                <a:cs typeface="Tahoma" panose="020B0604030504040204" pitchFamily="34" charset="0"/>
              </a:rPr>
              <a:t> might want to design and evaluate innovative training programs for SDL in this age of massively open online teaching and learning</a:t>
            </a:r>
          </a:p>
          <a:p>
            <a:pPr lvl="1">
              <a:lnSpc>
                <a:spcPct val="150000"/>
              </a:lnSpc>
              <a:spcAft>
                <a:spcPts val="0"/>
              </a:spcAft>
              <a:buFont typeface="Arial" panose="020B0604020202020204" pitchFamily="34" charset="0"/>
              <a:buChar char="•"/>
            </a:pPr>
            <a:r>
              <a:rPr lang="en-US" sz="2000" b="1" dirty="0">
                <a:latin typeface="Tahoma" panose="020B0604030504040204" pitchFamily="34" charset="0"/>
                <a:ea typeface="Tahoma" panose="020B0604030504040204" pitchFamily="34" charset="0"/>
                <a:cs typeface="Tahoma" panose="020B0604030504040204" pitchFamily="34" charset="0"/>
              </a:rPr>
              <a:t>Designers of MOOC platforms as well as MOOC vendors </a:t>
            </a:r>
            <a:r>
              <a:rPr lang="en-US" sz="2000" dirty="0">
                <a:latin typeface="Tahoma" panose="020B0604030504040204" pitchFamily="34" charset="0"/>
                <a:ea typeface="Tahoma" panose="020B0604030504040204" pitchFamily="34" charset="0"/>
                <a:cs typeface="Tahoma" panose="020B0604030504040204" pitchFamily="34" charset="0"/>
              </a:rPr>
              <a:t>might evaluate MOOC retention and completion rates resulting from the introduction of new technology tools and features for self-monitoring, self-management, and motivation</a:t>
            </a:r>
          </a:p>
        </p:txBody>
      </p:sp>
      <p:sp>
        <p:nvSpPr>
          <p:cNvPr id="5" name="Title 1">
            <a:extLst>
              <a:ext uri="{FF2B5EF4-FFF2-40B4-BE49-F238E27FC236}">
                <a16:creationId xmlns:a16="http://schemas.microsoft.com/office/drawing/2014/main" id="{189D1C0D-F272-468C-BDAB-CF063B1B6EE5}"/>
              </a:ext>
            </a:extLst>
          </p:cNvPr>
          <p:cNvSpPr txBox="1">
            <a:spLocks/>
          </p:cNvSpPr>
          <p:nvPr/>
        </p:nvSpPr>
        <p:spPr>
          <a:xfrm>
            <a:off x="285750" y="474219"/>
            <a:ext cx="7842250" cy="63890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1" i="0" u="none" kern="100" cap="none" spc="0">
                <a:solidFill>
                  <a:srgbClr val="C00000"/>
                </a:solidFill>
                <a:latin typeface="BentonSans Black" panose="02000503000000020004" pitchFamily="50" charset="0"/>
                <a:ea typeface="+mj-ea"/>
                <a:cs typeface="Arial"/>
              </a:defRPr>
            </a:lvl1pPr>
          </a:lstStyle>
          <a:p>
            <a:r>
              <a:rPr lang="en-US" sz="2400" dirty="0">
                <a:solidFill>
                  <a:schemeClr val="bg1"/>
                </a:solidFill>
                <a:latin typeface="Tahoma" panose="020B0604030504040204" pitchFamily="34" charset="0"/>
                <a:ea typeface="Tahoma" panose="020B0604030504040204" pitchFamily="34" charset="0"/>
                <a:cs typeface="Tahoma" panose="020B0604030504040204" pitchFamily="34" charset="0"/>
              </a:rPr>
              <a:t>Implications for Future Research and Practice</a:t>
            </a:r>
          </a:p>
        </p:txBody>
      </p:sp>
      <p:sp>
        <p:nvSpPr>
          <p:cNvPr id="2" name="Slide Number Placeholder 1"/>
          <p:cNvSpPr>
            <a:spLocks noGrp="1"/>
          </p:cNvSpPr>
          <p:nvPr>
            <p:ph type="sldNum" sz="quarter" idx="4"/>
          </p:nvPr>
        </p:nvSpPr>
        <p:spPr>
          <a:xfrm>
            <a:off x="8814288" y="6440424"/>
            <a:ext cx="2057400" cy="365125"/>
          </a:xfrm>
        </p:spPr>
        <p:txBody>
          <a:bodyPr/>
          <a:lstStyle/>
          <a:p>
            <a:fld id="{136F273C-9302-4EE3-8F13-E17C1857F5E7}" type="slidenum">
              <a:rPr lang="en-US" smtClean="0"/>
              <a:t>45</a:t>
            </a:fld>
            <a:endParaRPr lang="en-US" dirty="0"/>
          </a:p>
        </p:txBody>
      </p:sp>
    </p:spTree>
    <p:extLst>
      <p:ext uri="{BB962C8B-B14F-4D97-AF65-F5344CB8AC3E}">
        <p14:creationId xmlns:p14="http://schemas.microsoft.com/office/powerpoint/2010/main" val="405404491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F370F3-624A-4BB6-9BE0-BBB5B052CDA5}"/>
              </a:ext>
            </a:extLst>
          </p:cNvPr>
          <p:cNvSpPr>
            <a:spLocks noGrp="1"/>
          </p:cNvSpPr>
          <p:nvPr>
            <p:ph idx="4294967295"/>
          </p:nvPr>
        </p:nvSpPr>
        <p:spPr>
          <a:xfrm>
            <a:off x="234462" y="1216943"/>
            <a:ext cx="10044655" cy="5049609"/>
          </a:xfrm>
        </p:spPr>
        <p:txBody>
          <a:bodyPr>
            <a:noAutofit/>
          </a:bodyPr>
          <a:lstStyle/>
          <a:p>
            <a:pPr marL="800100" lvl="1" indent="-342900">
              <a:lnSpc>
                <a:spcPct val="200000"/>
              </a:lnSpc>
              <a:spcAft>
                <a:spcPts val="0"/>
              </a:spcAft>
              <a:buFont typeface="+mj-lt"/>
              <a:buAutoNum type="arabicPeriod"/>
            </a:pPr>
            <a:r>
              <a:rPr lang="en-US" sz="1600" b="1" dirty="0">
                <a:latin typeface="Tahoma" panose="020B0604030504040204" pitchFamily="34" charset="0"/>
                <a:ea typeface="Tahoma" panose="020B0604030504040204" pitchFamily="34" charset="0"/>
                <a:cs typeface="Tahoma" panose="020B0604030504040204" pitchFamily="34" charset="0"/>
              </a:rPr>
              <a:t>Helping students set their own learning goals;</a:t>
            </a:r>
          </a:p>
          <a:p>
            <a:pPr marL="800100" lvl="1" indent="-342900">
              <a:lnSpc>
                <a:spcPct val="200000"/>
              </a:lnSpc>
              <a:spcAft>
                <a:spcPts val="0"/>
              </a:spcAft>
              <a:buFont typeface="+mj-lt"/>
              <a:buAutoNum type="arabicPeriod"/>
            </a:pPr>
            <a:r>
              <a:rPr lang="en-US" sz="1600" b="1" dirty="0">
                <a:latin typeface="Tahoma" panose="020B0604030504040204" pitchFamily="34" charset="0"/>
                <a:ea typeface="Tahoma" panose="020B0604030504040204" pitchFamily="34" charset="0"/>
                <a:cs typeface="Tahoma" panose="020B0604030504040204" pitchFamily="34" charset="0"/>
              </a:rPr>
              <a:t>Building learning community;</a:t>
            </a:r>
          </a:p>
          <a:p>
            <a:pPr marL="800100" lvl="1" indent="-342900">
              <a:lnSpc>
                <a:spcPct val="200000"/>
              </a:lnSpc>
              <a:spcAft>
                <a:spcPts val="0"/>
              </a:spcAft>
              <a:buFont typeface="+mj-lt"/>
              <a:buAutoNum type="arabicPeriod"/>
            </a:pPr>
            <a:r>
              <a:rPr lang="en-US" sz="1600" b="1" dirty="0">
                <a:latin typeface="Tahoma" panose="020B0604030504040204" pitchFamily="34" charset="0"/>
                <a:ea typeface="Tahoma" panose="020B0604030504040204" pitchFamily="34" charset="0"/>
                <a:cs typeface="Tahoma" panose="020B0604030504040204" pitchFamily="34" charset="0"/>
              </a:rPr>
              <a:t>Offering immediate feedback;</a:t>
            </a:r>
          </a:p>
          <a:p>
            <a:pPr marL="800100" lvl="1" indent="-342900">
              <a:lnSpc>
                <a:spcPct val="200000"/>
              </a:lnSpc>
              <a:spcAft>
                <a:spcPts val="0"/>
              </a:spcAft>
              <a:buFont typeface="+mj-lt"/>
              <a:buAutoNum type="arabicPeriod"/>
            </a:pPr>
            <a:r>
              <a:rPr lang="en-US" sz="1600" b="1" dirty="0">
                <a:latin typeface="Tahoma" panose="020B0604030504040204" pitchFamily="34" charset="0"/>
                <a:ea typeface="Tahoma" panose="020B0604030504040204" pitchFamily="34" charset="0"/>
                <a:cs typeface="Tahoma" panose="020B0604030504040204" pitchFamily="34" charset="0"/>
              </a:rPr>
              <a:t>Embedding quizzes for self-assessment;</a:t>
            </a:r>
          </a:p>
          <a:p>
            <a:pPr marL="800100" lvl="1" indent="-342900">
              <a:lnSpc>
                <a:spcPct val="200000"/>
              </a:lnSpc>
              <a:spcAft>
                <a:spcPts val="0"/>
              </a:spcAft>
              <a:buFont typeface="+mj-lt"/>
              <a:buAutoNum type="arabicPeriod"/>
            </a:pPr>
            <a:r>
              <a:rPr lang="en-US" sz="1600" b="1" dirty="0">
                <a:latin typeface="Tahoma" panose="020B0604030504040204" pitchFamily="34" charset="0"/>
                <a:ea typeface="Tahoma" panose="020B0604030504040204" pitchFamily="34" charset="0"/>
                <a:cs typeface="Tahoma" panose="020B0604030504040204" pitchFamily="34" charset="0"/>
              </a:rPr>
              <a:t>Providing progress indicators;</a:t>
            </a:r>
          </a:p>
          <a:p>
            <a:pPr marL="800100" lvl="1" indent="-342900">
              <a:lnSpc>
                <a:spcPct val="200000"/>
              </a:lnSpc>
              <a:spcAft>
                <a:spcPts val="0"/>
              </a:spcAft>
              <a:buFont typeface="+mj-lt"/>
              <a:buAutoNum type="arabicPeriod"/>
            </a:pPr>
            <a:r>
              <a:rPr lang="en-US" sz="1600" b="1" dirty="0">
                <a:latin typeface="Tahoma" panose="020B0604030504040204" pitchFamily="34" charset="0"/>
                <a:ea typeface="Tahoma" panose="020B0604030504040204" pitchFamily="34" charset="0"/>
                <a:cs typeface="Tahoma" panose="020B0604030504040204" pitchFamily="34" charset="0"/>
              </a:rPr>
              <a:t>Providing reflection questions;</a:t>
            </a:r>
          </a:p>
          <a:p>
            <a:pPr marL="800100" lvl="1" indent="-342900">
              <a:lnSpc>
                <a:spcPct val="200000"/>
              </a:lnSpc>
              <a:spcAft>
                <a:spcPts val="0"/>
              </a:spcAft>
              <a:buFont typeface="+mj-lt"/>
              <a:buAutoNum type="arabicPeriod"/>
            </a:pPr>
            <a:r>
              <a:rPr lang="en-US" sz="1600" b="1" dirty="0">
                <a:latin typeface="Tahoma" panose="020B0604030504040204" pitchFamily="34" charset="0"/>
                <a:ea typeface="Tahoma" panose="020B0604030504040204" pitchFamily="34" charset="0"/>
                <a:cs typeface="Tahoma" panose="020B0604030504040204" pitchFamily="34" charset="0"/>
              </a:rPr>
              <a:t>Designing short learning units;</a:t>
            </a:r>
          </a:p>
          <a:p>
            <a:pPr marL="800100" lvl="1" indent="-342900">
              <a:lnSpc>
                <a:spcPct val="200000"/>
              </a:lnSpc>
              <a:spcAft>
                <a:spcPts val="0"/>
              </a:spcAft>
              <a:buFont typeface="+mj-lt"/>
              <a:buAutoNum type="arabicPeriod"/>
            </a:pPr>
            <a:r>
              <a:rPr lang="en-US" sz="1600" b="1" dirty="0">
                <a:latin typeface="Tahoma" panose="020B0604030504040204" pitchFamily="34" charset="0"/>
                <a:ea typeface="Tahoma" panose="020B0604030504040204" pitchFamily="34" charset="0"/>
                <a:cs typeface="Tahoma" panose="020B0604030504040204" pitchFamily="34" charset="0"/>
              </a:rPr>
              <a:t>Providing flexible timelines;</a:t>
            </a:r>
          </a:p>
          <a:p>
            <a:pPr marL="800100" lvl="1" indent="-342900">
              <a:lnSpc>
                <a:spcPct val="200000"/>
              </a:lnSpc>
              <a:spcAft>
                <a:spcPts val="0"/>
              </a:spcAft>
              <a:buFont typeface="+mj-lt"/>
              <a:buAutoNum type="arabicPeriod"/>
            </a:pPr>
            <a:r>
              <a:rPr lang="en-US" sz="1600" b="1" dirty="0">
                <a:latin typeface="Tahoma" panose="020B0604030504040204" pitchFamily="34" charset="0"/>
                <a:ea typeface="Tahoma" panose="020B0604030504040204" pitchFamily="34" charset="0"/>
                <a:cs typeface="Tahoma" panose="020B0604030504040204" pitchFamily="34" charset="0"/>
              </a:rPr>
              <a:t>Highlighting estimated time frames;</a:t>
            </a:r>
          </a:p>
          <a:p>
            <a:pPr marL="800100" lvl="1" indent="-342900">
              <a:lnSpc>
                <a:spcPct val="200000"/>
              </a:lnSpc>
              <a:spcAft>
                <a:spcPts val="0"/>
              </a:spcAft>
              <a:buFont typeface="+mj-lt"/>
              <a:buAutoNum type="arabicPeriod"/>
            </a:pPr>
            <a:r>
              <a:rPr lang="en-US" sz="1600" b="1" dirty="0">
                <a:latin typeface="Tahoma" panose="020B0604030504040204" pitchFamily="34" charset="0"/>
                <a:ea typeface="Tahoma" panose="020B0604030504040204" pitchFamily="34" charset="0"/>
                <a:cs typeface="Tahoma" panose="020B0604030504040204" pitchFamily="34" charset="0"/>
              </a:rPr>
              <a:t>Making available optional learning materials.</a:t>
            </a:r>
          </a:p>
          <a:p>
            <a:pPr lvl="1">
              <a:lnSpc>
                <a:spcPct val="200000"/>
              </a:lnSpc>
              <a:spcAft>
                <a:spcPts val="0"/>
              </a:spcAft>
              <a:buFont typeface="Arial" panose="020B0604020202020204" pitchFamily="34" charset="0"/>
              <a:buChar char="•"/>
            </a:pPr>
            <a:endParaRPr lang="en-US" sz="1600" dirty="0">
              <a:latin typeface="Tahoma" panose="020B0604030504040204" pitchFamily="34" charset="0"/>
              <a:ea typeface="Tahoma" panose="020B0604030504040204" pitchFamily="34" charset="0"/>
              <a:cs typeface="Tahoma" panose="020B0604030504040204" pitchFamily="34" charset="0"/>
            </a:endParaRPr>
          </a:p>
        </p:txBody>
      </p:sp>
      <p:sp>
        <p:nvSpPr>
          <p:cNvPr id="5" name="Title 1">
            <a:extLst>
              <a:ext uri="{FF2B5EF4-FFF2-40B4-BE49-F238E27FC236}">
                <a16:creationId xmlns:a16="http://schemas.microsoft.com/office/drawing/2014/main" id="{189D1C0D-F272-468C-BDAB-CF063B1B6EE5}"/>
              </a:ext>
            </a:extLst>
          </p:cNvPr>
          <p:cNvSpPr txBox="1">
            <a:spLocks/>
          </p:cNvSpPr>
          <p:nvPr/>
        </p:nvSpPr>
        <p:spPr>
          <a:xfrm>
            <a:off x="152400" y="474219"/>
            <a:ext cx="8405446" cy="63890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1" i="0" u="none" kern="100" cap="none" spc="0">
                <a:solidFill>
                  <a:srgbClr val="C00000"/>
                </a:solidFill>
                <a:latin typeface="BentonSans Black" panose="02000503000000020004" pitchFamily="50" charset="0"/>
                <a:ea typeface="+mj-ea"/>
                <a:cs typeface="Arial"/>
              </a:defRPr>
            </a:lvl1pPr>
          </a:lstStyle>
          <a:p>
            <a:r>
              <a:rPr lang="en-US" sz="2800" dirty="0">
                <a:solidFill>
                  <a:schemeClr val="bg1"/>
                </a:solidFill>
                <a:latin typeface="Tahoma" panose="020B0604030504040204" pitchFamily="34" charset="0"/>
                <a:ea typeface="Tahoma" panose="020B0604030504040204" pitchFamily="34" charset="0"/>
                <a:cs typeface="Tahoma" panose="020B0604030504040204" pitchFamily="34" charset="0"/>
              </a:rPr>
              <a:t>Top 10 Strategies to Facilitate SDL in MOOCs</a:t>
            </a:r>
          </a:p>
        </p:txBody>
      </p:sp>
      <p:sp>
        <p:nvSpPr>
          <p:cNvPr id="2" name="Slide Number Placeholder 1"/>
          <p:cNvSpPr>
            <a:spLocks noGrp="1"/>
          </p:cNvSpPr>
          <p:nvPr>
            <p:ph type="sldNum" sz="quarter" idx="4"/>
          </p:nvPr>
        </p:nvSpPr>
        <p:spPr>
          <a:xfrm>
            <a:off x="7981950" y="6452147"/>
            <a:ext cx="2908788" cy="405853"/>
          </a:xfrm>
        </p:spPr>
        <p:txBody>
          <a:bodyPr/>
          <a:lstStyle/>
          <a:p>
            <a:fld id="{136F273C-9302-4EE3-8F13-E17C1857F5E7}" type="slidenum">
              <a:rPr lang="en-US" smtClean="0"/>
              <a:t>46</a:t>
            </a:fld>
            <a:endParaRPr lang="en-US" dirty="0"/>
          </a:p>
        </p:txBody>
      </p:sp>
      <p:pic>
        <p:nvPicPr>
          <p:cNvPr id="4" name="Picture 3"/>
          <p:cNvPicPr>
            <a:picLocks noChangeAspect="1"/>
          </p:cNvPicPr>
          <p:nvPr/>
        </p:nvPicPr>
        <p:blipFill>
          <a:blip r:embed="rId3"/>
          <a:stretch>
            <a:fillRect/>
          </a:stretch>
        </p:blipFill>
        <p:spPr>
          <a:xfrm>
            <a:off x="5934407" y="4925492"/>
            <a:ext cx="6257593" cy="1433857"/>
          </a:xfrm>
          <a:prstGeom prst="rect">
            <a:avLst/>
          </a:prstGeom>
          <a:ln>
            <a:noFill/>
          </a:ln>
          <a:effectLst>
            <a:outerShdw blurRad="190500" algn="tl" rotWithShape="0">
              <a:srgbClr val="000000">
                <a:alpha val="70000"/>
              </a:srgbClr>
            </a:outerShdw>
          </a:effectLst>
        </p:spPr>
      </p:pic>
      <p:pic>
        <p:nvPicPr>
          <p:cNvPr id="6" name="Picture 5"/>
          <p:cNvPicPr>
            <a:picLocks noChangeAspect="1"/>
          </p:cNvPicPr>
          <p:nvPr/>
        </p:nvPicPr>
        <p:blipFill>
          <a:blip r:embed="rId4"/>
          <a:stretch>
            <a:fillRect/>
          </a:stretch>
        </p:blipFill>
        <p:spPr>
          <a:xfrm>
            <a:off x="5934407" y="1368455"/>
            <a:ext cx="4830857" cy="345321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8896953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F370F3-624A-4BB6-9BE0-BBB5B052CDA5}"/>
              </a:ext>
            </a:extLst>
          </p:cNvPr>
          <p:cNvSpPr>
            <a:spLocks noGrp="1"/>
          </p:cNvSpPr>
          <p:nvPr>
            <p:ph idx="4294967295"/>
          </p:nvPr>
        </p:nvSpPr>
        <p:spPr>
          <a:xfrm>
            <a:off x="480645" y="1606062"/>
            <a:ext cx="9952687" cy="4713818"/>
          </a:xfrm>
        </p:spPr>
        <p:txBody>
          <a:bodyPr>
            <a:noAutofit/>
          </a:bodyPr>
          <a:lstStyle/>
          <a:p>
            <a:pPr marL="0" indent="0">
              <a:buNone/>
            </a:pPr>
            <a:r>
              <a:rPr lang="en-US" sz="2800" b="1" dirty="0">
                <a:latin typeface="Tahoma" panose="020B0604030504040204" pitchFamily="34" charset="0"/>
                <a:ea typeface="Tahoma" panose="020B0604030504040204" pitchFamily="34" charset="0"/>
                <a:cs typeface="Tahoma" panose="020B0604030504040204" pitchFamily="34" charset="0"/>
              </a:rPr>
              <a:t>MOOC Student Perceptions of Effective SDL Strategies</a:t>
            </a:r>
          </a:p>
          <a:p>
            <a:r>
              <a:rPr lang="en-US" sz="2800" b="1" dirty="0">
                <a:latin typeface="Tahoma" panose="020B0604030504040204" pitchFamily="34" charset="0"/>
                <a:ea typeface="Tahoma" panose="020B0604030504040204" pitchFamily="34" charset="0"/>
                <a:cs typeface="Tahoma" panose="020B0604030504040204" pitchFamily="34" charset="0"/>
              </a:rPr>
              <a:t>Survey (n = 314)</a:t>
            </a:r>
          </a:p>
          <a:p>
            <a:r>
              <a:rPr lang="en-US" sz="2800" b="1" dirty="0">
                <a:latin typeface="Tahoma" panose="020B0604030504040204" pitchFamily="34" charset="0"/>
                <a:ea typeface="Tahoma" panose="020B0604030504040204" pitchFamily="34" charset="0"/>
                <a:cs typeface="Tahoma" panose="020B0604030504040204" pitchFamily="34" charset="0"/>
              </a:rPr>
              <a:t>Interview MOOC students </a:t>
            </a:r>
          </a:p>
          <a:p>
            <a:r>
              <a:rPr lang="en-US" sz="2800" b="1" dirty="0">
                <a:latin typeface="Tahoma" panose="020B0604030504040204" pitchFamily="34" charset="0"/>
                <a:ea typeface="Tahoma" panose="020B0604030504040204" pitchFamily="34" charset="0"/>
                <a:cs typeface="Tahoma" panose="020B0604030504040204" pitchFamily="34" charset="0"/>
              </a:rPr>
              <a:t>Document analysis (MOOC course review)</a:t>
            </a:r>
          </a:p>
          <a:p>
            <a:pPr marL="0" indent="0">
              <a:buNone/>
            </a:pPr>
            <a:endParaRPr lang="en-US" sz="2000" dirty="0">
              <a:latin typeface="Tahoma" panose="020B0604030504040204" pitchFamily="34" charset="0"/>
              <a:ea typeface="Tahoma" panose="020B0604030504040204" pitchFamily="34" charset="0"/>
              <a:cs typeface="Tahoma" panose="020B0604030504040204" pitchFamily="34" charset="0"/>
            </a:endParaRPr>
          </a:p>
          <a:p>
            <a:pPr marL="0" indent="0">
              <a:buNone/>
            </a:pPr>
            <a:endParaRPr lang="en-US" sz="2000" dirty="0">
              <a:latin typeface="Tahoma" panose="020B0604030504040204" pitchFamily="34" charset="0"/>
              <a:ea typeface="Tahoma" panose="020B0604030504040204" pitchFamily="34" charset="0"/>
              <a:cs typeface="Tahoma" panose="020B0604030504040204" pitchFamily="34" charset="0"/>
            </a:endParaRPr>
          </a:p>
        </p:txBody>
      </p:sp>
      <p:sp>
        <p:nvSpPr>
          <p:cNvPr id="5" name="Title 1">
            <a:extLst>
              <a:ext uri="{FF2B5EF4-FFF2-40B4-BE49-F238E27FC236}">
                <a16:creationId xmlns:a16="http://schemas.microsoft.com/office/drawing/2014/main" id="{189D1C0D-F272-468C-BDAB-CF063B1B6EE5}"/>
              </a:ext>
            </a:extLst>
          </p:cNvPr>
          <p:cNvSpPr txBox="1">
            <a:spLocks/>
          </p:cNvSpPr>
          <p:nvPr/>
        </p:nvSpPr>
        <p:spPr>
          <a:xfrm>
            <a:off x="480646" y="474219"/>
            <a:ext cx="7647354" cy="63890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1" i="0" u="none" kern="100" cap="none" spc="0">
                <a:solidFill>
                  <a:srgbClr val="C00000"/>
                </a:solidFill>
                <a:latin typeface="BentonSans Black" panose="02000503000000020004" pitchFamily="50" charset="0"/>
                <a:ea typeface="+mj-ea"/>
                <a:cs typeface="Arial"/>
              </a:defRPr>
            </a:lvl1pPr>
          </a:lstStyle>
          <a:p>
            <a:r>
              <a:rPr lang="en-US" sz="3200" dirty="0">
                <a:solidFill>
                  <a:schemeClr val="bg1"/>
                </a:solidFill>
                <a:latin typeface="Tahoma" panose="020B0604030504040204" pitchFamily="34" charset="0"/>
                <a:ea typeface="Tahoma" panose="020B0604030504040204" pitchFamily="34" charset="0"/>
                <a:cs typeface="Tahoma" panose="020B0604030504040204" pitchFamily="34" charset="0"/>
              </a:rPr>
              <a:t>Follow-up study (in process)</a:t>
            </a:r>
          </a:p>
        </p:txBody>
      </p:sp>
      <p:sp>
        <p:nvSpPr>
          <p:cNvPr id="2" name="Slide Number Placeholder 1"/>
          <p:cNvSpPr>
            <a:spLocks noGrp="1"/>
          </p:cNvSpPr>
          <p:nvPr>
            <p:ph type="sldNum" sz="quarter" idx="4"/>
          </p:nvPr>
        </p:nvSpPr>
        <p:spPr>
          <a:xfrm>
            <a:off x="8837729" y="6452147"/>
            <a:ext cx="2057400" cy="365125"/>
          </a:xfrm>
        </p:spPr>
        <p:txBody>
          <a:bodyPr/>
          <a:lstStyle/>
          <a:p>
            <a:fld id="{136F273C-9302-4EE3-8F13-E17C1857F5E7}" type="slidenum">
              <a:rPr lang="en-US" smtClean="0"/>
              <a:t>47</a:t>
            </a:fld>
            <a:endParaRPr lang="en-US" dirty="0"/>
          </a:p>
        </p:txBody>
      </p:sp>
    </p:spTree>
    <p:extLst>
      <p:ext uri="{BB962C8B-B14F-4D97-AF65-F5344CB8AC3E}">
        <p14:creationId xmlns:p14="http://schemas.microsoft.com/office/powerpoint/2010/main" val="610332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BF7E52BE-193A-46DA-8839-95769CD1362D}"/>
              </a:ext>
            </a:extLst>
          </p:cNvPr>
          <p:cNvSpPr txBox="1">
            <a:spLocks/>
          </p:cNvSpPr>
          <p:nvPr/>
        </p:nvSpPr>
        <p:spPr>
          <a:xfrm>
            <a:off x="824752" y="2056895"/>
            <a:ext cx="10703859" cy="2550272"/>
          </a:xfrm>
          <a:prstGeom prst="rect">
            <a:avLst/>
          </a:prstGeom>
        </p:spPr>
        <p:txBody>
          <a:bodyPr vert="horz" lIns="91440" tIns="45720" rIns="91440" bIns="45720" rtlCol="0" anchor="ctr">
            <a:noAutofit/>
          </a:bodyPr>
          <a:lstStyle>
            <a:lvl1pPr algn="l" defTabSz="457200" rtl="0" eaLnBrk="1" latinLnBrk="0" hangingPunct="1">
              <a:spcBef>
                <a:spcPct val="0"/>
              </a:spcBef>
              <a:buNone/>
              <a:defRPr sz="4400" b="1" i="0" u="none" kern="100" spc="0" baseline="0">
                <a:solidFill>
                  <a:srgbClr val="FFFFFF"/>
                </a:solidFill>
                <a:latin typeface="Georgia Pro Cond" panose="02040506050405020303" pitchFamily="18" charset="0"/>
                <a:ea typeface="+mj-ea"/>
                <a:cs typeface="Arial"/>
              </a:defRPr>
            </a:lvl1pPr>
          </a:lstStyle>
          <a:p>
            <a:pPr algn="ctr"/>
            <a:r>
              <a:rPr lang="en-US" sz="6000" dirty="0"/>
              <a:t>Thank you!</a:t>
            </a:r>
          </a:p>
          <a:p>
            <a:pPr algn="ctr"/>
            <a:r>
              <a:rPr lang="en-US" sz="6000" dirty="0"/>
              <a:t>Questions and Comments?</a:t>
            </a:r>
          </a:p>
          <a:p>
            <a:pPr algn="ctr"/>
            <a:endParaRPr lang="en-US" sz="4800" dirty="0"/>
          </a:p>
          <a:p>
            <a:pPr algn="ctr">
              <a:lnSpc>
                <a:spcPct val="150000"/>
              </a:lnSpc>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Meina Zhu</a:t>
            </a:r>
          </a:p>
          <a:p>
            <a:pPr algn="ctr">
              <a:lnSpc>
                <a:spcPct val="150000"/>
              </a:lnSpc>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meinazhu@wayne.edu| Wayne State University</a:t>
            </a:r>
          </a:p>
          <a:p>
            <a:pPr algn="ctr">
              <a:lnSpc>
                <a:spcPct val="150000"/>
              </a:lnSpc>
            </a:pPr>
            <a:endParaRPr lang="en-US" sz="2400" dirty="0">
              <a:solidFill>
                <a:schemeClr val="tx1"/>
              </a:solidFill>
              <a:latin typeface="Tahoma" panose="020B0604030504040204" pitchFamily="34" charset="0"/>
              <a:ea typeface="Tahoma" panose="020B0604030504040204" pitchFamily="34" charset="0"/>
              <a:cs typeface="Tahoma" panose="020B0604030504040204" pitchFamily="34" charset="0"/>
            </a:endParaRPr>
          </a:p>
          <a:p>
            <a:pPr algn="ctr">
              <a:lnSpc>
                <a:spcPct val="150000"/>
              </a:lnSpc>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Curtis J. Bonk</a:t>
            </a:r>
          </a:p>
          <a:p>
            <a:pPr algn="ctr">
              <a:lnSpc>
                <a:spcPct val="150000"/>
              </a:lnSpc>
            </a:pP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cjbonk@indiana.edu| Indiana University Bloomington</a:t>
            </a:r>
          </a:p>
        </p:txBody>
      </p:sp>
      <p:pic>
        <p:nvPicPr>
          <p:cNvPr id="3" name="Picture 4">
            <a:extLst>
              <a:ext uri="{FF2B5EF4-FFF2-40B4-BE49-F238E27FC236}">
                <a16:creationId xmlns:a16="http://schemas.microsoft.com/office/drawing/2014/main" id="{91C4FF12-3F84-471B-B7F6-C9506D7BA1F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400000">
            <a:off x="-323202" y="3245166"/>
            <a:ext cx="2643330" cy="19969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7576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E52BE-193A-46DA-8839-95769CD1362D}"/>
              </a:ext>
            </a:extLst>
          </p:cNvPr>
          <p:cNvSpPr>
            <a:spLocks noGrp="1"/>
          </p:cNvSpPr>
          <p:nvPr>
            <p:ph type="title"/>
          </p:nvPr>
        </p:nvSpPr>
        <p:spPr>
          <a:xfrm>
            <a:off x="2289411" y="1525022"/>
            <a:ext cx="7613178" cy="3324564"/>
          </a:xfrm>
        </p:spPr>
        <p:txBody>
          <a:bodyPr/>
          <a:lstStyle/>
          <a:p>
            <a:pPr algn="ctr"/>
            <a:r>
              <a:rPr lang="en-US" sz="6000" dirty="0"/>
              <a:t>Key Terms</a:t>
            </a:r>
          </a:p>
        </p:txBody>
      </p:sp>
    </p:spTree>
    <p:extLst>
      <p:ext uri="{BB962C8B-B14F-4D97-AF65-F5344CB8AC3E}">
        <p14:creationId xmlns:p14="http://schemas.microsoft.com/office/powerpoint/2010/main" val="39339822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F370F3-624A-4BB6-9BE0-BBB5B052CDA5}"/>
              </a:ext>
            </a:extLst>
          </p:cNvPr>
          <p:cNvSpPr>
            <a:spLocks noGrp="1"/>
          </p:cNvSpPr>
          <p:nvPr>
            <p:ph idx="4294967295"/>
          </p:nvPr>
        </p:nvSpPr>
        <p:spPr>
          <a:xfrm>
            <a:off x="574431" y="1723234"/>
            <a:ext cx="8815755" cy="4094637"/>
          </a:xfrm>
        </p:spPr>
        <p:txBody>
          <a:bodyPr>
            <a:noAutofit/>
          </a:bodyPr>
          <a:lstStyle/>
          <a:p>
            <a:pPr marL="457200" lvl="1" indent="0">
              <a:lnSpc>
                <a:spcPct val="150000"/>
              </a:lnSpc>
              <a:spcAft>
                <a:spcPts val="0"/>
              </a:spcAft>
              <a:buNone/>
            </a:pPr>
            <a:r>
              <a:rPr lang="en-US" sz="2800" b="1" dirty="0">
                <a:solidFill>
                  <a:schemeClr val="tx1"/>
                </a:solidFill>
                <a:latin typeface="Tahoma" panose="020B0604030504040204" pitchFamily="34" charset="0"/>
                <a:ea typeface="Tahoma" panose="020B0604030504040204" pitchFamily="34" charset="0"/>
                <a:cs typeface="Tahoma" panose="020B0604030504040204" pitchFamily="34" charset="0"/>
              </a:rPr>
              <a:t>Massive Open Online Courses (MOOCs) </a:t>
            </a:r>
          </a:p>
          <a:p>
            <a:pPr marL="857250" lvl="2" indent="0">
              <a:lnSpc>
                <a:spcPct val="150000"/>
              </a:lnSpc>
              <a:spcAft>
                <a:spcPts val="0"/>
              </a:spcAft>
              <a:buNone/>
            </a:pP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Coined by David Cormier from Canada when he referred to the </a:t>
            </a:r>
            <a:r>
              <a:rPr lang="en-US" sz="2800" dirty="0" err="1">
                <a:solidFill>
                  <a:schemeClr val="tx1"/>
                </a:solidFill>
                <a:latin typeface="Tahoma" panose="020B0604030504040204" pitchFamily="34" charset="0"/>
                <a:ea typeface="Tahoma" panose="020B0604030504040204" pitchFamily="34" charset="0"/>
                <a:cs typeface="Tahoma" panose="020B0604030504040204" pitchFamily="34" charset="0"/>
              </a:rPr>
              <a:t>Connectivism</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 and Connective Knowledge course</a:t>
            </a:r>
            <a:r>
              <a:rPr lang="en-US" sz="2400" dirty="0">
                <a:solidFill>
                  <a:schemeClr val="tx1"/>
                </a:solidFill>
                <a:latin typeface="Tahoma" panose="020B0604030504040204" pitchFamily="34" charset="0"/>
                <a:ea typeface="Tahoma" panose="020B0604030504040204" pitchFamily="34" charset="0"/>
                <a:cs typeface="Tahoma" panose="020B0604030504040204" pitchFamily="34" charset="0"/>
              </a:rPr>
              <a:t> (de Freitas et al., 2015; </a:t>
            </a:r>
            <a:r>
              <a:rPr lang="en-US" sz="2400" dirty="0" err="1">
                <a:latin typeface="Tahoma" panose="020B0604030504040204" pitchFamily="34" charset="0"/>
                <a:ea typeface="Tahoma" panose="020B0604030504040204" pitchFamily="34" charset="0"/>
                <a:cs typeface="Tahoma" panose="020B0604030504040204" pitchFamily="34" charset="0"/>
              </a:rPr>
              <a:t>Fini</a:t>
            </a:r>
            <a:r>
              <a:rPr lang="en-US" sz="2400" dirty="0">
                <a:latin typeface="Tahoma" panose="020B0604030504040204" pitchFamily="34" charset="0"/>
                <a:ea typeface="Tahoma" panose="020B0604030504040204" pitchFamily="34" charset="0"/>
                <a:cs typeface="Tahoma" panose="020B0604030504040204" pitchFamily="34" charset="0"/>
              </a:rPr>
              <a:t>, 2009</a:t>
            </a:r>
            <a:r>
              <a:rPr lang="en-US" sz="2800" dirty="0">
                <a:solidFill>
                  <a:schemeClr val="tx1"/>
                </a:solidFill>
                <a:latin typeface="Tahoma" panose="020B0604030504040204" pitchFamily="34" charset="0"/>
                <a:ea typeface="Tahoma" panose="020B0604030504040204" pitchFamily="34" charset="0"/>
                <a:cs typeface="Tahoma" panose="020B0604030504040204" pitchFamily="34" charset="0"/>
              </a:rPr>
              <a:t>).</a:t>
            </a:r>
          </a:p>
          <a:p>
            <a:pPr lvl="2">
              <a:lnSpc>
                <a:spcPct val="150000"/>
              </a:lnSpc>
              <a:spcAft>
                <a:spcPts val="0"/>
              </a:spcAft>
              <a:buFont typeface="Arial" panose="020B0604020202020204" pitchFamily="34" charset="0"/>
              <a:buChar char="•"/>
            </a:pP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7" name="Title 1">
            <a:extLst>
              <a:ext uri="{FF2B5EF4-FFF2-40B4-BE49-F238E27FC236}">
                <a16:creationId xmlns:a16="http://schemas.microsoft.com/office/drawing/2014/main" id="{9978DC23-627B-4AE9-8D16-4E66CE9B29ED}"/>
              </a:ext>
            </a:extLst>
          </p:cNvPr>
          <p:cNvSpPr txBox="1">
            <a:spLocks/>
          </p:cNvSpPr>
          <p:nvPr/>
        </p:nvSpPr>
        <p:spPr>
          <a:xfrm>
            <a:off x="1055077" y="495990"/>
            <a:ext cx="6786714" cy="63890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1" i="0" u="none" kern="100" cap="none" spc="0">
                <a:solidFill>
                  <a:srgbClr val="C00000"/>
                </a:solidFill>
                <a:latin typeface="BentonSans Black" panose="02000503000000020004" pitchFamily="50" charset="0"/>
                <a:ea typeface="+mj-ea"/>
                <a:cs typeface="Arial"/>
              </a:defRPr>
            </a:lvl1pPr>
          </a:lstStyle>
          <a:p>
            <a:r>
              <a:rPr lang="en-US" sz="4400" dirty="0">
                <a:solidFill>
                  <a:schemeClr val="bg1"/>
                </a:solidFill>
                <a:latin typeface="Tahoma" panose="020B0604030504040204" pitchFamily="34" charset="0"/>
                <a:ea typeface="Tahoma" panose="020B0604030504040204" pitchFamily="34" charset="0"/>
                <a:cs typeface="Tahoma" panose="020B0604030504040204" pitchFamily="34" charset="0"/>
              </a:rPr>
              <a:t>Key Terms</a:t>
            </a:r>
          </a:p>
        </p:txBody>
      </p:sp>
      <p:sp>
        <p:nvSpPr>
          <p:cNvPr id="2" name="Slide Number Placeholder 1"/>
          <p:cNvSpPr>
            <a:spLocks noGrp="1"/>
          </p:cNvSpPr>
          <p:nvPr>
            <p:ph type="sldNum" sz="quarter" idx="4"/>
          </p:nvPr>
        </p:nvSpPr>
        <p:spPr>
          <a:xfrm>
            <a:off x="8767397" y="6406209"/>
            <a:ext cx="2057400" cy="405853"/>
          </a:xfrm>
        </p:spPr>
        <p:txBody>
          <a:bodyPr/>
          <a:lstStyle/>
          <a:p>
            <a:fld id="{136F273C-9302-4EE3-8F13-E17C1857F5E7}" type="slidenum">
              <a:rPr lang="en-US" smtClean="0"/>
              <a:t>6</a:t>
            </a:fld>
            <a:endParaRPr lang="en-US" dirty="0"/>
          </a:p>
        </p:txBody>
      </p:sp>
      <p:pic>
        <p:nvPicPr>
          <p:cNvPr id="8" name="Picture 7">
            <a:extLst>
              <a:ext uri="{FF2B5EF4-FFF2-40B4-BE49-F238E27FC236}">
                <a16:creationId xmlns:a16="http://schemas.microsoft.com/office/drawing/2014/main" id="{214AD55E-B3A8-429D-9A9D-53D84A1283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39452" y="4642338"/>
            <a:ext cx="2945451" cy="1763871"/>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51575023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9978DC23-627B-4AE9-8D16-4E66CE9B29ED}"/>
              </a:ext>
            </a:extLst>
          </p:cNvPr>
          <p:cNvSpPr txBox="1">
            <a:spLocks/>
          </p:cNvSpPr>
          <p:nvPr/>
        </p:nvSpPr>
        <p:spPr>
          <a:xfrm>
            <a:off x="1477109" y="495990"/>
            <a:ext cx="6364682" cy="63890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1" i="0" u="none" kern="100" cap="none" spc="0">
                <a:solidFill>
                  <a:srgbClr val="C00000"/>
                </a:solidFill>
                <a:latin typeface="BentonSans Black" panose="02000503000000020004" pitchFamily="50" charset="0"/>
                <a:ea typeface="+mj-ea"/>
                <a:cs typeface="Arial"/>
              </a:defRPr>
            </a:lvl1pPr>
          </a:lstStyle>
          <a:p>
            <a:r>
              <a:rPr lang="en-US" sz="4400" dirty="0">
                <a:solidFill>
                  <a:schemeClr val="bg1"/>
                </a:solidFill>
                <a:latin typeface="Tahoma" panose="020B0604030504040204" pitchFamily="34" charset="0"/>
                <a:ea typeface="Tahoma" panose="020B0604030504040204" pitchFamily="34" charset="0"/>
                <a:cs typeface="Tahoma" panose="020B0604030504040204" pitchFamily="34" charset="0"/>
              </a:rPr>
              <a:t>Key Terms</a:t>
            </a:r>
          </a:p>
        </p:txBody>
      </p:sp>
      <p:sp>
        <p:nvSpPr>
          <p:cNvPr id="2" name="Slide Number Placeholder 1"/>
          <p:cNvSpPr>
            <a:spLocks noGrp="1"/>
          </p:cNvSpPr>
          <p:nvPr>
            <p:ph type="sldNum" sz="quarter" idx="4"/>
          </p:nvPr>
        </p:nvSpPr>
        <p:spPr>
          <a:xfrm>
            <a:off x="8767397" y="6406209"/>
            <a:ext cx="2057400" cy="405853"/>
          </a:xfrm>
        </p:spPr>
        <p:txBody>
          <a:bodyPr/>
          <a:lstStyle/>
          <a:p>
            <a:fld id="{136F273C-9302-4EE3-8F13-E17C1857F5E7}" type="slidenum">
              <a:rPr lang="en-US" smtClean="0"/>
              <a:t>7</a:t>
            </a:fld>
            <a:endParaRPr lang="en-US" dirty="0"/>
          </a:p>
        </p:txBody>
      </p:sp>
      <p:sp>
        <p:nvSpPr>
          <p:cNvPr id="6" name="Content Placeholder 2">
            <a:extLst>
              <a:ext uri="{FF2B5EF4-FFF2-40B4-BE49-F238E27FC236}">
                <a16:creationId xmlns:a16="http://schemas.microsoft.com/office/drawing/2014/main" id="{7FF370F3-624A-4BB6-9BE0-BBB5B052CDA5}"/>
              </a:ext>
            </a:extLst>
          </p:cNvPr>
          <p:cNvSpPr txBox="1">
            <a:spLocks/>
          </p:cNvSpPr>
          <p:nvPr/>
        </p:nvSpPr>
        <p:spPr>
          <a:xfrm>
            <a:off x="1113690" y="1231744"/>
            <a:ext cx="9308123" cy="3846225"/>
          </a:xfrm>
          <a:prstGeom prst="rect">
            <a:avLst/>
          </a:prstGeom>
        </p:spPr>
        <p:txBody>
          <a:bodyPr vert="horz" lIns="91440" tIns="45720" rIns="91440" bIns="45720" rtlCol="0">
            <a:noAutofit/>
          </a:bodyPr>
          <a:lstStyle>
            <a:lvl1pPr marL="342900" indent="-342900" algn="l" defTabSz="457200" rtl="0" eaLnBrk="1" latinLnBrk="0" hangingPunct="1">
              <a:lnSpc>
                <a:spcPct val="100000"/>
              </a:lnSpc>
              <a:spcBef>
                <a:spcPts val="0"/>
              </a:spcBef>
              <a:spcAft>
                <a:spcPts val="1800"/>
              </a:spcAft>
              <a:buClr>
                <a:schemeClr val="tx1">
                  <a:lumMod val="50000"/>
                  <a:lumOff val="50000"/>
                </a:schemeClr>
              </a:buClr>
              <a:buSzPct val="100000"/>
              <a:buFont typeface="Wingdings" charset="2"/>
              <a:buChar char="§"/>
              <a:defRPr sz="1800" kern="1200">
                <a:solidFill>
                  <a:schemeClr val="tx1"/>
                </a:solidFill>
                <a:latin typeface="Arial"/>
                <a:ea typeface="+mn-ea"/>
                <a:cs typeface="Arial"/>
              </a:defRPr>
            </a:lvl1pPr>
            <a:lvl2pPr marL="742950" indent="-285750" algn="l" defTabSz="457200" rtl="0" eaLnBrk="1" latinLnBrk="0" hangingPunct="1">
              <a:lnSpc>
                <a:spcPct val="100000"/>
              </a:lnSpc>
              <a:spcBef>
                <a:spcPts val="0"/>
              </a:spcBef>
              <a:spcAft>
                <a:spcPts val="1800"/>
              </a:spcAft>
              <a:buFont typeface="Arial"/>
              <a:buChar char="–"/>
              <a:defRPr sz="1800" b="0" i="0" u="none" kern="1200">
                <a:solidFill>
                  <a:schemeClr val="tx1"/>
                </a:solidFill>
                <a:latin typeface="Arial"/>
                <a:ea typeface="+mn-ea"/>
                <a:cs typeface="Arial"/>
              </a:defRPr>
            </a:lvl2pPr>
            <a:lvl3pPr marL="11430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3pPr>
            <a:lvl4pPr marL="16002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4pPr>
            <a:lvl5pPr marL="2057400" indent="-228600" algn="l" defTabSz="457200" rtl="0" eaLnBrk="1" latinLnBrk="0" hangingPunct="1">
              <a:lnSpc>
                <a:spcPct val="100000"/>
              </a:lnSpc>
              <a:spcBef>
                <a:spcPts val="0"/>
              </a:spcBef>
              <a:spcAft>
                <a:spcPts val="1800"/>
              </a:spcAft>
              <a:buFont typeface="Arial"/>
              <a:buChar char="»"/>
              <a:defRPr sz="18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7200" lvl="1" indent="0">
              <a:lnSpc>
                <a:spcPct val="150000"/>
              </a:lnSpc>
              <a:spcAft>
                <a:spcPts val="0"/>
              </a:spcAft>
              <a:buFont typeface="Arial"/>
              <a:buNone/>
            </a:pPr>
            <a:r>
              <a:rPr lang="en-US" sz="2800" b="1" dirty="0">
                <a:latin typeface="Tahoma" panose="020B0604030504040204" pitchFamily="34" charset="0"/>
                <a:ea typeface="Tahoma" panose="020B0604030504040204" pitchFamily="34" charset="0"/>
                <a:cs typeface="Tahoma" panose="020B0604030504040204" pitchFamily="34" charset="0"/>
              </a:rPr>
              <a:t>“Massive” </a:t>
            </a:r>
          </a:p>
          <a:p>
            <a:pPr marL="914400" lvl="4" indent="0">
              <a:lnSpc>
                <a:spcPct val="150000"/>
              </a:lnSpc>
              <a:spcAft>
                <a:spcPts val="0"/>
              </a:spcAft>
              <a:buNone/>
            </a:pPr>
            <a:r>
              <a:rPr lang="en-US" sz="2800" dirty="0">
                <a:latin typeface="Tahoma" panose="020B0604030504040204" pitchFamily="34" charset="0"/>
                <a:ea typeface="Tahoma" panose="020B0604030504040204" pitchFamily="34" charset="0"/>
                <a:cs typeface="Tahoma" panose="020B0604030504040204" pitchFamily="34" charset="0"/>
              </a:rPr>
              <a:t>The large number of learners enrolled in a MOOC. One study revealed that the median number of learners in a MOOC was around 8,000 </a:t>
            </a:r>
            <a:r>
              <a:rPr lang="en-US" sz="2000" dirty="0">
                <a:latin typeface="Tahoma" panose="020B0604030504040204" pitchFamily="34" charset="0"/>
                <a:ea typeface="Tahoma" panose="020B0604030504040204" pitchFamily="34" charset="0"/>
                <a:cs typeface="Tahoma" panose="020B0604030504040204" pitchFamily="34" charset="0"/>
              </a:rPr>
              <a:t>(Chuang &amp; Ho, 2016) </a:t>
            </a:r>
            <a:r>
              <a:rPr lang="en-US" sz="2800" dirty="0">
                <a:latin typeface="Tahoma" panose="020B0604030504040204" pitchFamily="34" charset="0"/>
                <a:ea typeface="Tahoma" panose="020B0604030504040204" pitchFamily="34" charset="0"/>
                <a:cs typeface="Tahoma" panose="020B0604030504040204" pitchFamily="34" charset="0"/>
              </a:rPr>
              <a:t>at the time of the study. </a:t>
            </a:r>
          </a:p>
        </p:txBody>
      </p:sp>
      <p:pic>
        <p:nvPicPr>
          <p:cNvPr id="9" name="Picture 8">
            <a:extLst>
              <a:ext uri="{FF2B5EF4-FFF2-40B4-BE49-F238E27FC236}">
                <a16:creationId xmlns:a16="http://schemas.microsoft.com/office/drawing/2014/main" id="{C6EEBC9C-606D-40DB-BA3C-311285B5E72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97098" y="4629278"/>
            <a:ext cx="2673990" cy="1723799"/>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907659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F370F3-624A-4BB6-9BE0-BBB5B052CDA5}"/>
              </a:ext>
            </a:extLst>
          </p:cNvPr>
          <p:cNvSpPr>
            <a:spLocks noGrp="1"/>
          </p:cNvSpPr>
          <p:nvPr>
            <p:ph idx="4294967295"/>
          </p:nvPr>
        </p:nvSpPr>
        <p:spPr>
          <a:xfrm>
            <a:off x="1031632" y="1231744"/>
            <a:ext cx="9122802" cy="3846225"/>
          </a:xfrm>
        </p:spPr>
        <p:txBody>
          <a:bodyPr>
            <a:noAutofit/>
          </a:bodyPr>
          <a:lstStyle/>
          <a:p>
            <a:pPr marL="457200" lvl="1" indent="0">
              <a:lnSpc>
                <a:spcPct val="150000"/>
              </a:lnSpc>
              <a:spcAft>
                <a:spcPts val="0"/>
              </a:spcAft>
              <a:buNone/>
            </a:pPr>
            <a:r>
              <a:rPr lang="en-US" sz="2800" b="1" dirty="0">
                <a:latin typeface="Tahoma" panose="020B0604030504040204" pitchFamily="34" charset="0"/>
                <a:ea typeface="Tahoma" panose="020B0604030504040204" pitchFamily="34" charset="0"/>
                <a:cs typeface="Tahoma" panose="020B0604030504040204" pitchFamily="34" charset="0"/>
              </a:rPr>
              <a:t>“Open” </a:t>
            </a:r>
          </a:p>
          <a:p>
            <a:pPr marL="857250" lvl="2" indent="0">
              <a:lnSpc>
                <a:spcPct val="150000"/>
              </a:lnSpc>
              <a:spcAft>
                <a:spcPts val="0"/>
              </a:spcAft>
              <a:buNone/>
            </a:pPr>
            <a:r>
              <a:rPr lang="en-US" sz="2800" dirty="0">
                <a:latin typeface="Tahoma" panose="020B0604030504040204" pitchFamily="34" charset="0"/>
                <a:ea typeface="Tahoma" panose="020B0604030504040204" pitchFamily="34" charset="0"/>
                <a:cs typeface="Tahoma" panose="020B0604030504040204" pitchFamily="34" charset="0"/>
              </a:rPr>
              <a:t>Access to the course content. Usually, learners enroll in MOOCs with minimal requirements; once enrolled, they can obtain all course resources, interact with peers, and share their knowledge with classmates </a:t>
            </a:r>
            <a:r>
              <a:rPr lang="en-US" sz="2000" dirty="0">
                <a:latin typeface="Tahoma" panose="020B0604030504040204" pitchFamily="34" charset="0"/>
                <a:ea typeface="Tahoma" panose="020B0604030504040204" pitchFamily="34" charset="0"/>
                <a:cs typeface="Tahoma" panose="020B0604030504040204" pitchFamily="34" charset="0"/>
              </a:rPr>
              <a:t>(Daniel, 2012; Kop, 2011; </a:t>
            </a:r>
            <a:r>
              <a:rPr lang="en-US" sz="2000" dirty="0" err="1">
                <a:latin typeface="Tahoma" panose="020B0604030504040204" pitchFamily="34" charset="0"/>
                <a:ea typeface="Tahoma" panose="020B0604030504040204" pitchFamily="34" charset="0"/>
                <a:cs typeface="Tahoma" panose="020B0604030504040204" pitchFamily="34" charset="0"/>
              </a:rPr>
              <a:t>McAuley</a:t>
            </a:r>
            <a:r>
              <a:rPr lang="en-US" sz="2000" dirty="0">
                <a:latin typeface="Tahoma" panose="020B0604030504040204" pitchFamily="34" charset="0"/>
                <a:ea typeface="Tahoma" panose="020B0604030504040204" pitchFamily="34" charset="0"/>
                <a:cs typeface="Tahoma" panose="020B0604030504040204" pitchFamily="34" charset="0"/>
              </a:rPr>
              <a:t>, Stewart, Siemens, &amp; Cormier, 2010). </a:t>
            </a:r>
          </a:p>
          <a:p>
            <a:pPr lvl="1">
              <a:lnSpc>
                <a:spcPct val="150000"/>
              </a:lnSpc>
              <a:spcAft>
                <a:spcPts val="0"/>
              </a:spcAft>
              <a:buFont typeface="Arial" panose="020B0604020202020204" pitchFamily="34" charset="0"/>
              <a:buChar char="•"/>
            </a:pPr>
            <a:endParaRPr lang="en-US" sz="1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7" name="Title 1">
            <a:extLst>
              <a:ext uri="{FF2B5EF4-FFF2-40B4-BE49-F238E27FC236}">
                <a16:creationId xmlns:a16="http://schemas.microsoft.com/office/drawing/2014/main" id="{9978DC23-627B-4AE9-8D16-4E66CE9B29ED}"/>
              </a:ext>
            </a:extLst>
          </p:cNvPr>
          <p:cNvSpPr txBox="1">
            <a:spLocks/>
          </p:cNvSpPr>
          <p:nvPr/>
        </p:nvSpPr>
        <p:spPr>
          <a:xfrm>
            <a:off x="1465385" y="495990"/>
            <a:ext cx="6376405" cy="63890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1" i="0" u="none" kern="100" cap="none" spc="0">
                <a:solidFill>
                  <a:srgbClr val="C00000"/>
                </a:solidFill>
                <a:latin typeface="BentonSans Black" panose="02000503000000020004" pitchFamily="50" charset="0"/>
                <a:ea typeface="+mj-ea"/>
                <a:cs typeface="Arial"/>
              </a:defRPr>
            </a:lvl1pPr>
          </a:lstStyle>
          <a:p>
            <a:r>
              <a:rPr lang="en-US" sz="4400" dirty="0">
                <a:solidFill>
                  <a:schemeClr val="bg1"/>
                </a:solidFill>
                <a:latin typeface="Tahoma" panose="020B0604030504040204" pitchFamily="34" charset="0"/>
                <a:ea typeface="Tahoma" panose="020B0604030504040204" pitchFamily="34" charset="0"/>
                <a:cs typeface="Tahoma" panose="020B0604030504040204" pitchFamily="34" charset="0"/>
              </a:rPr>
              <a:t>Key Terms</a:t>
            </a:r>
          </a:p>
        </p:txBody>
      </p:sp>
      <p:sp>
        <p:nvSpPr>
          <p:cNvPr id="2" name="Slide Number Placeholder 1"/>
          <p:cNvSpPr>
            <a:spLocks noGrp="1"/>
          </p:cNvSpPr>
          <p:nvPr>
            <p:ph type="sldNum" sz="quarter" idx="4"/>
          </p:nvPr>
        </p:nvSpPr>
        <p:spPr>
          <a:xfrm>
            <a:off x="8790839" y="6428701"/>
            <a:ext cx="2057400" cy="365125"/>
          </a:xfrm>
        </p:spPr>
        <p:txBody>
          <a:bodyPr/>
          <a:lstStyle/>
          <a:p>
            <a:fld id="{136F273C-9302-4EE3-8F13-E17C1857F5E7}" type="slidenum">
              <a:rPr lang="en-US" smtClean="0"/>
              <a:t>8</a:t>
            </a:fld>
            <a:endParaRPr lang="en-US" dirty="0"/>
          </a:p>
        </p:txBody>
      </p:sp>
    </p:spTree>
    <p:extLst>
      <p:ext uri="{BB962C8B-B14F-4D97-AF65-F5344CB8AC3E}">
        <p14:creationId xmlns:p14="http://schemas.microsoft.com/office/powerpoint/2010/main" val="18232289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FF370F3-624A-4BB6-9BE0-BBB5B052CDA5}"/>
              </a:ext>
            </a:extLst>
          </p:cNvPr>
          <p:cNvSpPr>
            <a:spLocks noGrp="1"/>
          </p:cNvSpPr>
          <p:nvPr>
            <p:ph idx="4294967295"/>
          </p:nvPr>
        </p:nvSpPr>
        <p:spPr>
          <a:xfrm>
            <a:off x="0" y="1559170"/>
            <a:ext cx="6975232" cy="4258702"/>
          </a:xfrm>
        </p:spPr>
        <p:txBody>
          <a:bodyPr>
            <a:noAutofit/>
          </a:bodyPr>
          <a:lstStyle/>
          <a:p>
            <a:pPr marL="457200" lvl="1" indent="0">
              <a:lnSpc>
                <a:spcPct val="150000"/>
              </a:lnSpc>
              <a:spcAft>
                <a:spcPts val="0"/>
              </a:spcAft>
              <a:buNone/>
            </a:pPr>
            <a:r>
              <a:rPr lang="en-US" sz="2600" b="1" dirty="0">
                <a:latin typeface="Tahoma" panose="020B0604030504040204" pitchFamily="34" charset="0"/>
                <a:ea typeface="Tahoma" panose="020B0604030504040204" pitchFamily="34" charset="0"/>
                <a:cs typeface="Tahoma" panose="020B0604030504040204" pitchFamily="34" charset="0"/>
              </a:rPr>
              <a:t>Self-directed learning (SDL) (Garrison, 1997) </a:t>
            </a:r>
          </a:p>
          <a:p>
            <a:pPr marL="457200" lvl="1" indent="0">
              <a:lnSpc>
                <a:spcPct val="150000"/>
              </a:lnSpc>
              <a:spcAft>
                <a:spcPts val="0"/>
              </a:spcAft>
              <a:buNone/>
            </a:pPr>
            <a:r>
              <a:rPr lang="en-US" sz="2800" dirty="0">
                <a:latin typeface="Tahoma" panose="020B0604030504040204" pitchFamily="34" charset="0"/>
                <a:ea typeface="Tahoma" panose="020B0604030504040204" pitchFamily="34" charset="0"/>
                <a:cs typeface="Tahoma" panose="020B0604030504040204" pitchFamily="34" charset="0"/>
              </a:rPr>
              <a:t>(1) Self-management  </a:t>
            </a:r>
          </a:p>
          <a:p>
            <a:pPr marL="457200" lvl="1" indent="0">
              <a:lnSpc>
                <a:spcPct val="150000"/>
              </a:lnSpc>
              <a:spcAft>
                <a:spcPts val="0"/>
              </a:spcAft>
              <a:buNone/>
            </a:pPr>
            <a:r>
              <a:rPr lang="en-US" sz="3200" b="1" dirty="0">
                <a:latin typeface="Tahoma" panose="020B0604030504040204" pitchFamily="34" charset="0"/>
                <a:ea typeface="Tahoma" panose="020B0604030504040204" pitchFamily="34" charset="0"/>
                <a:cs typeface="Tahoma" panose="020B0604030504040204" pitchFamily="34" charset="0"/>
              </a:rPr>
              <a:t>(2) Self-monitoring</a:t>
            </a:r>
          </a:p>
          <a:p>
            <a:pPr marL="457200" lvl="1" indent="0">
              <a:lnSpc>
                <a:spcPct val="150000"/>
              </a:lnSpc>
              <a:spcAft>
                <a:spcPts val="0"/>
              </a:spcAft>
              <a:buNone/>
            </a:pPr>
            <a:r>
              <a:rPr lang="en-US" sz="2800" dirty="0">
                <a:latin typeface="Tahoma" panose="020B0604030504040204" pitchFamily="34" charset="0"/>
                <a:ea typeface="Tahoma" panose="020B0604030504040204" pitchFamily="34" charset="0"/>
                <a:cs typeface="Tahoma" panose="020B0604030504040204" pitchFamily="34" charset="0"/>
              </a:rPr>
              <a:t>(3) Motivation </a:t>
            </a:r>
          </a:p>
          <a:p>
            <a:pPr marL="457200" lvl="1" indent="0">
              <a:lnSpc>
                <a:spcPct val="150000"/>
              </a:lnSpc>
              <a:spcAft>
                <a:spcPts val="0"/>
              </a:spcAft>
              <a:buNone/>
            </a:pPr>
            <a:endParaRPr lang="en-US" sz="2800" dirty="0">
              <a:solidFill>
                <a:schemeClr val="tx1"/>
              </a:solidFill>
              <a:latin typeface="Tahoma" panose="020B0604030504040204" pitchFamily="34" charset="0"/>
              <a:ea typeface="Tahoma" panose="020B0604030504040204" pitchFamily="34" charset="0"/>
              <a:cs typeface="Tahoma" panose="020B0604030504040204" pitchFamily="34" charset="0"/>
            </a:endParaRPr>
          </a:p>
        </p:txBody>
      </p:sp>
      <p:sp>
        <p:nvSpPr>
          <p:cNvPr id="7" name="Title 1">
            <a:extLst>
              <a:ext uri="{FF2B5EF4-FFF2-40B4-BE49-F238E27FC236}">
                <a16:creationId xmlns:a16="http://schemas.microsoft.com/office/drawing/2014/main" id="{9978DC23-627B-4AE9-8D16-4E66CE9B29ED}"/>
              </a:ext>
            </a:extLst>
          </p:cNvPr>
          <p:cNvSpPr txBox="1">
            <a:spLocks/>
          </p:cNvSpPr>
          <p:nvPr/>
        </p:nvSpPr>
        <p:spPr>
          <a:xfrm>
            <a:off x="1453663" y="495990"/>
            <a:ext cx="6388128" cy="638906"/>
          </a:xfrm>
          <a:prstGeom prst="rect">
            <a:avLst/>
          </a:prstGeom>
        </p:spPr>
        <p:txBody>
          <a:bodyPr vert="horz" lIns="91440" tIns="45720" rIns="91440" bIns="45720" rtlCol="0" anchor="ctr">
            <a:noAutofit/>
          </a:bodyPr>
          <a:lstStyle>
            <a:lvl1pPr algn="l" defTabSz="457200" rtl="0" eaLnBrk="1" latinLnBrk="0" hangingPunct="1">
              <a:spcBef>
                <a:spcPct val="0"/>
              </a:spcBef>
              <a:buNone/>
              <a:defRPr sz="4000" b="1" i="0" u="none" kern="100" cap="none" spc="0">
                <a:solidFill>
                  <a:srgbClr val="C00000"/>
                </a:solidFill>
                <a:latin typeface="BentonSans Black" panose="02000503000000020004" pitchFamily="50" charset="0"/>
                <a:ea typeface="+mj-ea"/>
                <a:cs typeface="Arial"/>
              </a:defRPr>
            </a:lvl1pPr>
          </a:lstStyle>
          <a:p>
            <a:r>
              <a:rPr lang="en-US" sz="4400" dirty="0">
                <a:solidFill>
                  <a:schemeClr val="bg1"/>
                </a:solidFill>
                <a:latin typeface="Tahoma" panose="020B0604030504040204" pitchFamily="34" charset="0"/>
                <a:ea typeface="Tahoma" panose="020B0604030504040204" pitchFamily="34" charset="0"/>
                <a:cs typeface="Tahoma" panose="020B0604030504040204" pitchFamily="34" charset="0"/>
              </a:rPr>
              <a:t>Key Terms</a:t>
            </a:r>
          </a:p>
        </p:txBody>
      </p:sp>
      <p:sp>
        <p:nvSpPr>
          <p:cNvPr id="2" name="Slide Number Placeholder 1"/>
          <p:cNvSpPr>
            <a:spLocks noGrp="1"/>
          </p:cNvSpPr>
          <p:nvPr>
            <p:ph type="sldNum" sz="quarter" idx="4"/>
          </p:nvPr>
        </p:nvSpPr>
        <p:spPr>
          <a:xfrm>
            <a:off x="8802565" y="6452147"/>
            <a:ext cx="2057400" cy="365125"/>
          </a:xfrm>
        </p:spPr>
        <p:txBody>
          <a:bodyPr/>
          <a:lstStyle/>
          <a:p>
            <a:fld id="{136F273C-9302-4EE3-8F13-E17C1857F5E7}" type="slidenum">
              <a:rPr lang="en-US" smtClean="0"/>
              <a:t>9</a:t>
            </a:fld>
            <a:endParaRPr lang="en-US" dirty="0"/>
          </a:p>
        </p:txBody>
      </p:sp>
      <p:pic>
        <p:nvPicPr>
          <p:cNvPr id="5" name="Picture 4">
            <a:extLst>
              <a:ext uri="{FF2B5EF4-FFF2-40B4-BE49-F238E27FC236}">
                <a16:creationId xmlns:a16="http://schemas.microsoft.com/office/drawing/2014/main" id="{C31E0250-72B7-4E14-80E7-659617988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481636" y="1830383"/>
            <a:ext cx="6665304" cy="388033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33231829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theme/theme1.xml><?xml version="1.0" encoding="utf-8"?>
<a:theme xmlns:a="http://schemas.openxmlformats.org/drawingml/2006/main" name="IU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IU theme" id="{6C16B53A-961D-4626-B714-AC600FF7E8DD}" vid="{25F0F2BC-9793-4DAC-8644-C9B6762B057A}"/>
    </a:ext>
  </a:extLst>
</a:theme>
</file>

<file path=ppt/theme/theme2.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IU theme</Template>
  <TotalTime>27737</TotalTime>
  <Words>2239</Words>
  <Application>Microsoft Office PowerPoint</Application>
  <PresentationFormat>Widescreen</PresentationFormat>
  <Paragraphs>448</Paragraphs>
  <Slides>48</Slides>
  <Notes>45</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48</vt:i4>
      </vt:variant>
    </vt:vector>
  </HeadingPairs>
  <TitlesOfParts>
    <vt:vector size="59" baseType="lpstr">
      <vt:lpstr>Arial</vt:lpstr>
      <vt:lpstr>BentonSansCond Light</vt:lpstr>
      <vt:lpstr>Berlin Sans FB Demi</vt:lpstr>
      <vt:lpstr>Calibri</vt:lpstr>
      <vt:lpstr>Courier New</vt:lpstr>
      <vt:lpstr>Georgia Pro Cond</vt:lpstr>
      <vt:lpstr>Lucida Bright</vt:lpstr>
      <vt:lpstr>Tahoma</vt:lpstr>
      <vt:lpstr>Wingdings</vt:lpstr>
      <vt:lpstr>IU theme</vt:lpstr>
      <vt:lpstr>8_Office Theme</vt:lpstr>
      <vt:lpstr>Research Insights into How Instructors Design and Deliver MOOCs to Facilitate Participant Self-monitoring   </vt:lpstr>
      <vt:lpstr>Research Theme #1</vt:lpstr>
      <vt:lpstr>Research Theme #2</vt:lpstr>
      <vt:lpstr>PowerPoint Presentation</vt:lpstr>
      <vt:lpstr>Key Terms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Research Background</vt:lpstr>
      <vt:lpstr>PowerPoint Presentation</vt:lpstr>
      <vt:lpstr>PowerPoint Presentation</vt:lpstr>
      <vt:lpstr>Research  Purpose and Questions</vt:lpstr>
      <vt:lpstr>PowerPoint Presentation</vt:lpstr>
      <vt:lpstr>PowerPoint Presentation</vt:lpstr>
      <vt:lpstr>Research Design</vt:lpstr>
      <vt:lpstr>PowerPoint Presentation</vt:lpstr>
      <vt:lpstr>PowerPoint Presentation</vt:lpstr>
      <vt:lpstr>PowerPoint Presentation</vt:lpstr>
      <vt:lpstr>PowerPoint Presentation</vt:lpstr>
      <vt:lpstr>PowerPoint Presentation</vt:lpstr>
      <vt:lpstr>PowerPoint Presentation</vt:lpstr>
      <vt:lpstr>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Discussion, Conclusion, Limitations, and Implications</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Challenges implementing methods in a study of ID practice</dc:title>
  <dc:creator>Ahmed Lachheb</dc:creator>
  <cp:lastModifiedBy>Bonk, Curtis Jay</cp:lastModifiedBy>
  <cp:revision>924</cp:revision>
  <cp:lastPrinted>2019-04-15T14:20:21Z</cp:lastPrinted>
  <dcterms:created xsi:type="dcterms:W3CDTF">2017-10-19T12:45:28Z</dcterms:created>
  <dcterms:modified xsi:type="dcterms:W3CDTF">2019-09-10T07:39:20Z</dcterms:modified>
</cp:coreProperties>
</file>