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04" r:id="rId2"/>
    <p:sldId id="506" r:id="rId3"/>
    <p:sldId id="505" r:id="rId4"/>
    <p:sldId id="508" r:id="rId5"/>
    <p:sldId id="258" r:id="rId6"/>
    <p:sldId id="259" r:id="rId7"/>
    <p:sldId id="260" r:id="rId8"/>
    <p:sldId id="257" r:id="rId9"/>
    <p:sldId id="50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D47AFA-49C5-40DA-95C9-5253C5C84481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2A4350-F91A-47F2-8941-E7E694FB1124}">
      <dgm:prSet phldrT="[Text]"/>
      <dgm:spPr/>
      <dgm:t>
        <a:bodyPr/>
        <a:lstStyle/>
        <a:p>
          <a:r>
            <a:rPr lang="en-US" dirty="0"/>
            <a:t>Physical Space</a:t>
          </a:r>
        </a:p>
      </dgm:t>
    </dgm:pt>
    <dgm:pt modelId="{460F560F-F7F6-4DB7-812C-1DC79829C037}" type="parTrans" cxnId="{53F8B356-CFC3-47DA-8D65-4D5BAB7FFC7A}">
      <dgm:prSet/>
      <dgm:spPr/>
      <dgm:t>
        <a:bodyPr/>
        <a:lstStyle/>
        <a:p>
          <a:endParaRPr lang="en-US"/>
        </a:p>
      </dgm:t>
    </dgm:pt>
    <dgm:pt modelId="{7AC7C56E-56BB-4B86-860B-5CFCD01C5B9B}" type="sibTrans" cxnId="{53F8B356-CFC3-47DA-8D65-4D5BAB7FFC7A}">
      <dgm:prSet/>
      <dgm:spPr/>
      <dgm:t>
        <a:bodyPr/>
        <a:lstStyle/>
        <a:p>
          <a:endParaRPr lang="en-US"/>
        </a:p>
      </dgm:t>
    </dgm:pt>
    <dgm:pt modelId="{017D3AC0-CBC2-4A96-A430-9253ABECD5F5}">
      <dgm:prSet phldrT="[Text]"/>
      <dgm:spPr/>
      <dgm:t>
        <a:bodyPr/>
        <a:lstStyle/>
        <a:p>
          <a:r>
            <a:rPr lang="en-US" dirty="0"/>
            <a:t>Technology Space</a:t>
          </a:r>
        </a:p>
      </dgm:t>
    </dgm:pt>
    <dgm:pt modelId="{28787F56-F6A6-4F38-B20B-E7BA52163F0A}" type="parTrans" cxnId="{EC69C02E-2CD8-4D8F-B8BA-39CB76EE82F6}">
      <dgm:prSet/>
      <dgm:spPr/>
      <dgm:t>
        <a:bodyPr/>
        <a:lstStyle/>
        <a:p>
          <a:endParaRPr lang="en-US"/>
        </a:p>
      </dgm:t>
    </dgm:pt>
    <dgm:pt modelId="{86C29AEE-740A-414A-84C3-D25A2D62F303}" type="sibTrans" cxnId="{EC69C02E-2CD8-4D8F-B8BA-39CB76EE82F6}">
      <dgm:prSet/>
      <dgm:spPr/>
      <dgm:t>
        <a:bodyPr/>
        <a:lstStyle/>
        <a:p>
          <a:endParaRPr lang="en-US"/>
        </a:p>
      </dgm:t>
    </dgm:pt>
    <dgm:pt modelId="{4CA05288-823D-4E21-9B13-865257515FED}">
      <dgm:prSet phldrT="[Text]"/>
      <dgm:spPr/>
      <dgm:t>
        <a:bodyPr/>
        <a:lstStyle/>
        <a:p>
          <a:r>
            <a:rPr lang="en-US" dirty="0"/>
            <a:t>Web Space</a:t>
          </a:r>
        </a:p>
      </dgm:t>
    </dgm:pt>
    <dgm:pt modelId="{6B4B287C-3FF3-455F-A801-0F94DF5F0EDF}" type="parTrans" cxnId="{689161D9-6D91-4A4B-B615-9E8F16DCE8BB}">
      <dgm:prSet/>
      <dgm:spPr/>
      <dgm:t>
        <a:bodyPr/>
        <a:lstStyle/>
        <a:p>
          <a:endParaRPr lang="en-US"/>
        </a:p>
      </dgm:t>
    </dgm:pt>
    <dgm:pt modelId="{9D05276D-5C76-42F2-B1E9-EF92C062F264}" type="sibTrans" cxnId="{689161D9-6D91-4A4B-B615-9E8F16DCE8BB}">
      <dgm:prSet/>
      <dgm:spPr/>
      <dgm:t>
        <a:bodyPr/>
        <a:lstStyle/>
        <a:p>
          <a:endParaRPr lang="en-US"/>
        </a:p>
      </dgm:t>
    </dgm:pt>
    <dgm:pt modelId="{629E7374-C0B5-410F-B90D-5D26C26B104B}">
      <dgm:prSet phldrT="[Text]"/>
      <dgm:spPr/>
      <dgm:t>
        <a:bodyPr/>
        <a:lstStyle/>
        <a:p>
          <a:r>
            <a:rPr lang="en-US" dirty="0"/>
            <a:t>Schedule Space</a:t>
          </a:r>
        </a:p>
      </dgm:t>
    </dgm:pt>
    <dgm:pt modelId="{CAD96417-35AC-4EC4-9E17-046F6BD9DAA9}" type="parTrans" cxnId="{83F2A5AC-E822-44B6-BCE8-5C2835007CEA}">
      <dgm:prSet/>
      <dgm:spPr/>
      <dgm:t>
        <a:bodyPr/>
        <a:lstStyle/>
        <a:p>
          <a:endParaRPr lang="en-US"/>
        </a:p>
      </dgm:t>
    </dgm:pt>
    <dgm:pt modelId="{1F0272C6-5022-41AC-A55F-10647FBDE5B7}" type="sibTrans" cxnId="{83F2A5AC-E822-44B6-BCE8-5C2835007CEA}">
      <dgm:prSet/>
      <dgm:spPr/>
      <dgm:t>
        <a:bodyPr/>
        <a:lstStyle/>
        <a:p>
          <a:endParaRPr lang="en-US"/>
        </a:p>
      </dgm:t>
    </dgm:pt>
    <dgm:pt modelId="{BD79F2BA-AD10-4E48-B8A2-FA876AC57BF4}" type="pres">
      <dgm:prSet presAssocID="{9AD47AFA-49C5-40DA-95C9-5253C5C84481}" presName="Name0" presStyleCnt="0">
        <dgm:presLayoutVars>
          <dgm:dir/>
          <dgm:resizeHandles val="exact"/>
        </dgm:presLayoutVars>
      </dgm:prSet>
      <dgm:spPr/>
    </dgm:pt>
    <dgm:pt modelId="{CFED2E48-05D0-45A9-89C8-7F26AC2A5E88}" type="pres">
      <dgm:prSet presAssocID="{DF2A4350-F91A-47F2-8941-E7E694FB1124}" presName="node" presStyleLbl="node1" presStyleIdx="0" presStyleCnt="4">
        <dgm:presLayoutVars>
          <dgm:bulletEnabled val="1"/>
        </dgm:presLayoutVars>
      </dgm:prSet>
      <dgm:spPr/>
    </dgm:pt>
    <dgm:pt modelId="{38DBB10C-1D5B-4CB1-80DD-0DD88B16450A}" type="pres">
      <dgm:prSet presAssocID="{7AC7C56E-56BB-4B86-860B-5CFCD01C5B9B}" presName="sibTrans" presStyleLbl="sibTrans2D1" presStyleIdx="0" presStyleCnt="4"/>
      <dgm:spPr/>
    </dgm:pt>
    <dgm:pt modelId="{C305E0F3-942D-4290-8544-4B37007486D6}" type="pres">
      <dgm:prSet presAssocID="{7AC7C56E-56BB-4B86-860B-5CFCD01C5B9B}" presName="connectorText" presStyleLbl="sibTrans2D1" presStyleIdx="0" presStyleCnt="4"/>
      <dgm:spPr/>
    </dgm:pt>
    <dgm:pt modelId="{7BCD0341-894C-471E-A44D-5D08ABD6B643}" type="pres">
      <dgm:prSet presAssocID="{629E7374-C0B5-410F-B90D-5D26C26B104B}" presName="node" presStyleLbl="node1" presStyleIdx="1" presStyleCnt="4">
        <dgm:presLayoutVars>
          <dgm:bulletEnabled val="1"/>
        </dgm:presLayoutVars>
      </dgm:prSet>
      <dgm:spPr/>
    </dgm:pt>
    <dgm:pt modelId="{21555765-ED01-429A-8F7C-4FEA93B507C4}" type="pres">
      <dgm:prSet presAssocID="{1F0272C6-5022-41AC-A55F-10647FBDE5B7}" presName="sibTrans" presStyleLbl="sibTrans2D1" presStyleIdx="1" presStyleCnt="4"/>
      <dgm:spPr/>
    </dgm:pt>
    <dgm:pt modelId="{298A7558-4246-4DB5-B24D-98BC30B6B517}" type="pres">
      <dgm:prSet presAssocID="{1F0272C6-5022-41AC-A55F-10647FBDE5B7}" presName="connectorText" presStyleLbl="sibTrans2D1" presStyleIdx="1" presStyleCnt="4"/>
      <dgm:spPr/>
    </dgm:pt>
    <dgm:pt modelId="{988FFB97-0A8E-472D-B321-2A604693A61B}" type="pres">
      <dgm:prSet presAssocID="{017D3AC0-CBC2-4A96-A430-9253ABECD5F5}" presName="node" presStyleLbl="node1" presStyleIdx="2" presStyleCnt="4">
        <dgm:presLayoutVars>
          <dgm:bulletEnabled val="1"/>
        </dgm:presLayoutVars>
      </dgm:prSet>
      <dgm:spPr/>
    </dgm:pt>
    <dgm:pt modelId="{F4D08F8C-32EA-4534-BA6E-2327111CD84C}" type="pres">
      <dgm:prSet presAssocID="{86C29AEE-740A-414A-84C3-D25A2D62F303}" presName="sibTrans" presStyleLbl="sibTrans2D1" presStyleIdx="2" presStyleCnt="4"/>
      <dgm:spPr/>
    </dgm:pt>
    <dgm:pt modelId="{205D27D5-B9D7-4B8A-BEED-CCF2CD3F2248}" type="pres">
      <dgm:prSet presAssocID="{86C29AEE-740A-414A-84C3-D25A2D62F303}" presName="connectorText" presStyleLbl="sibTrans2D1" presStyleIdx="2" presStyleCnt="4"/>
      <dgm:spPr/>
    </dgm:pt>
    <dgm:pt modelId="{02243B85-2D1B-48F0-BE90-04BAE70C520F}" type="pres">
      <dgm:prSet presAssocID="{4CA05288-823D-4E21-9B13-865257515FED}" presName="node" presStyleLbl="node1" presStyleIdx="3" presStyleCnt="4">
        <dgm:presLayoutVars>
          <dgm:bulletEnabled val="1"/>
        </dgm:presLayoutVars>
      </dgm:prSet>
      <dgm:spPr/>
    </dgm:pt>
    <dgm:pt modelId="{2BA9B6E4-20FD-4FB5-BCBB-96C178EF016B}" type="pres">
      <dgm:prSet presAssocID="{9D05276D-5C76-42F2-B1E9-EF92C062F264}" presName="sibTrans" presStyleLbl="sibTrans2D1" presStyleIdx="3" presStyleCnt="4"/>
      <dgm:spPr/>
    </dgm:pt>
    <dgm:pt modelId="{FD6D3B60-70C6-49FF-AC6D-187E7092F088}" type="pres">
      <dgm:prSet presAssocID="{9D05276D-5C76-42F2-B1E9-EF92C062F264}" presName="connectorText" presStyleLbl="sibTrans2D1" presStyleIdx="3" presStyleCnt="4"/>
      <dgm:spPr/>
    </dgm:pt>
  </dgm:ptLst>
  <dgm:cxnLst>
    <dgm:cxn modelId="{6C4A7C27-16FC-4518-9206-D02FE3435437}" type="presOf" srcId="{4CA05288-823D-4E21-9B13-865257515FED}" destId="{02243B85-2D1B-48F0-BE90-04BAE70C520F}" srcOrd="0" destOrd="0" presId="urn:microsoft.com/office/officeart/2005/8/layout/cycle7"/>
    <dgm:cxn modelId="{C166852D-CE3F-48A4-A8D2-3D45785C70E4}" type="presOf" srcId="{9D05276D-5C76-42F2-B1E9-EF92C062F264}" destId="{FD6D3B60-70C6-49FF-AC6D-187E7092F088}" srcOrd="1" destOrd="0" presId="urn:microsoft.com/office/officeart/2005/8/layout/cycle7"/>
    <dgm:cxn modelId="{EC69C02E-2CD8-4D8F-B8BA-39CB76EE82F6}" srcId="{9AD47AFA-49C5-40DA-95C9-5253C5C84481}" destId="{017D3AC0-CBC2-4A96-A430-9253ABECD5F5}" srcOrd="2" destOrd="0" parTransId="{28787F56-F6A6-4F38-B20B-E7BA52163F0A}" sibTransId="{86C29AEE-740A-414A-84C3-D25A2D62F303}"/>
    <dgm:cxn modelId="{6184DE38-46C8-4CEC-8B26-AD648B9BB642}" type="presOf" srcId="{86C29AEE-740A-414A-84C3-D25A2D62F303}" destId="{205D27D5-B9D7-4B8A-BEED-CCF2CD3F2248}" srcOrd="1" destOrd="0" presId="urn:microsoft.com/office/officeart/2005/8/layout/cycle7"/>
    <dgm:cxn modelId="{C796CF6D-5191-4F32-96F5-9253BB03ED2F}" type="presOf" srcId="{9D05276D-5C76-42F2-B1E9-EF92C062F264}" destId="{2BA9B6E4-20FD-4FB5-BCBB-96C178EF016B}" srcOrd="0" destOrd="0" presId="urn:microsoft.com/office/officeart/2005/8/layout/cycle7"/>
    <dgm:cxn modelId="{53F8B356-CFC3-47DA-8D65-4D5BAB7FFC7A}" srcId="{9AD47AFA-49C5-40DA-95C9-5253C5C84481}" destId="{DF2A4350-F91A-47F2-8941-E7E694FB1124}" srcOrd="0" destOrd="0" parTransId="{460F560F-F7F6-4DB7-812C-1DC79829C037}" sibTransId="{7AC7C56E-56BB-4B86-860B-5CFCD01C5B9B}"/>
    <dgm:cxn modelId="{6337B481-A4C7-48F3-B10E-8EA254B0DFFD}" type="presOf" srcId="{017D3AC0-CBC2-4A96-A430-9253ABECD5F5}" destId="{988FFB97-0A8E-472D-B321-2A604693A61B}" srcOrd="0" destOrd="0" presId="urn:microsoft.com/office/officeart/2005/8/layout/cycle7"/>
    <dgm:cxn modelId="{AFE6A3A9-AD98-4919-9DC2-CCAAE2D4BD73}" type="presOf" srcId="{1F0272C6-5022-41AC-A55F-10647FBDE5B7}" destId="{298A7558-4246-4DB5-B24D-98BC30B6B517}" srcOrd="1" destOrd="0" presId="urn:microsoft.com/office/officeart/2005/8/layout/cycle7"/>
    <dgm:cxn modelId="{83F2A5AC-E822-44B6-BCE8-5C2835007CEA}" srcId="{9AD47AFA-49C5-40DA-95C9-5253C5C84481}" destId="{629E7374-C0B5-410F-B90D-5D26C26B104B}" srcOrd="1" destOrd="0" parTransId="{CAD96417-35AC-4EC4-9E17-046F6BD9DAA9}" sibTransId="{1F0272C6-5022-41AC-A55F-10647FBDE5B7}"/>
    <dgm:cxn modelId="{A32707C0-C51F-4147-9C00-CACF6D3C2387}" type="presOf" srcId="{9AD47AFA-49C5-40DA-95C9-5253C5C84481}" destId="{BD79F2BA-AD10-4E48-B8A2-FA876AC57BF4}" srcOrd="0" destOrd="0" presId="urn:microsoft.com/office/officeart/2005/8/layout/cycle7"/>
    <dgm:cxn modelId="{A4E76EC0-2104-4A82-9D45-35B0E65DECD4}" type="presOf" srcId="{86C29AEE-740A-414A-84C3-D25A2D62F303}" destId="{F4D08F8C-32EA-4534-BA6E-2327111CD84C}" srcOrd="0" destOrd="0" presId="urn:microsoft.com/office/officeart/2005/8/layout/cycle7"/>
    <dgm:cxn modelId="{0EC5ECC1-FDBB-44BE-B79C-8E61DAC1FF66}" type="presOf" srcId="{7AC7C56E-56BB-4B86-860B-5CFCD01C5B9B}" destId="{C305E0F3-942D-4290-8544-4B37007486D6}" srcOrd="1" destOrd="0" presId="urn:microsoft.com/office/officeart/2005/8/layout/cycle7"/>
    <dgm:cxn modelId="{F6F03BD8-B0DA-40B1-9748-F3B702E89B51}" type="presOf" srcId="{629E7374-C0B5-410F-B90D-5D26C26B104B}" destId="{7BCD0341-894C-471E-A44D-5D08ABD6B643}" srcOrd="0" destOrd="0" presId="urn:microsoft.com/office/officeart/2005/8/layout/cycle7"/>
    <dgm:cxn modelId="{689161D9-6D91-4A4B-B615-9E8F16DCE8BB}" srcId="{9AD47AFA-49C5-40DA-95C9-5253C5C84481}" destId="{4CA05288-823D-4E21-9B13-865257515FED}" srcOrd="3" destOrd="0" parTransId="{6B4B287C-3FF3-455F-A801-0F94DF5F0EDF}" sibTransId="{9D05276D-5C76-42F2-B1E9-EF92C062F264}"/>
    <dgm:cxn modelId="{449DE6E6-7DE8-42B2-BA78-EE012EC546ED}" type="presOf" srcId="{1F0272C6-5022-41AC-A55F-10647FBDE5B7}" destId="{21555765-ED01-429A-8F7C-4FEA93B507C4}" srcOrd="0" destOrd="0" presId="urn:microsoft.com/office/officeart/2005/8/layout/cycle7"/>
    <dgm:cxn modelId="{1A37DEF5-6A68-4A7A-9912-D2D2F3B30A11}" type="presOf" srcId="{DF2A4350-F91A-47F2-8941-E7E694FB1124}" destId="{CFED2E48-05D0-45A9-89C8-7F26AC2A5E88}" srcOrd="0" destOrd="0" presId="urn:microsoft.com/office/officeart/2005/8/layout/cycle7"/>
    <dgm:cxn modelId="{464FD6FB-0FC4-4EC1-8360-D6E75B4ED308}" type="presOf" srcId="{7AC7C56E-56BB-4B86-860B-5CFCD01C5B9B}" destId="{38DBB10C-1D5B-4CB1-80DD-0DD88B16450A}" srcOrd="0" destOrd="0" presId="urn:microsoft.com/office/officeart/2005/8/layout/cycle7"/>
    <dgm:cxn modelId="{6D093F2B-6300-4343-A85B-42C6C8A65483}" type="presParOf" srcId="{BD79F2BA-AD10-4E48-B8A2-FA876AC57BF4}" destId="{CFED2E48-05D0-45A9-89C8-7F26AC2A5E88}" srcOrd="0" destOrd="0" presId="urn:microsoft.com/office/officeart/2005/8/layout/cycle7"/>
    <dgm:cxn modelId="{EBE973BA-75E9-4F26-912C-D6E6B5B11A40}" type="presParOf" srcId="{BD79F2BA-AD10-4E48-B8A2-FA876AC57BF4}" destId="{38DBB10C-1D5B-4CB1-80DD-0DD88B16450A}" srcOrd="1" destOrd="0" presId="urn:microsoft.com/office/officeart/2005/8/layout/cycle7"/>
    <dgm:cxn modelId="{5F5B96DB-F989-4F19-8DD4-BBD0C0847AB7}" type="presParOf" srcId="{38DBB10C-1D5B-4CB1-80DD-0DD88B16450A}" destId="{C305E0F3-942D-4290-8544-4B37007486D6}" srcOrd="0" destOrd="0" presId="urn:microsoft.com/office/officeart/2005/8/layout/cycle7"/>
    <dgm:cxn modelId="{374143E8-657B-4903-9999-4255CA16E0B3}" type="presParOf" srcId="{BD79F2BA-AD10-4E48-B8A2-FA876AC57BF4}" destId="{7BCD0341-894C-471E-A44D-5D08ABD6B643}" srcOrd="2" destOrd="0" presId="urn:microsoft.com/office/officeart/2005/8/layout/cycle7"/>
    <dgm:cxn modelId="{9884B67E-D949-4F1A-85EF-2F039E7057D7}" type="presParOf" srcId="{BD79F2BA-AD10-4E48-B8A2-FA876AC57BF4}" destId="{21555765-ED01-429A-8F7C-4FEA93B507C4}" srcOrd="3" destOrd="0" presId="urn:microsoft.com/office/officeart/2005/8/layout/cycle7"/>
    <dgm:cxn modelId="{ACEF7A84-8EEA-4CD7-AF88-E7D572EA50B6}" type="presParOf" srcId="{21555765-ED01-429A-8F7C-4FEA93B507C4}" destId="{298A7558-4246-4DB5-B24D-98BC30B6B517}" srcOrd="0" destOrd="0" presId="urn:microsoft.com/office/officeart/2005/8/layout/cycle7"/>
    <dgm:cxn modelId="{6FA5C136-65F5-4FAC-89B8-06DDD46285EE}" type="presParOf" srcId="{BD79F2BA-AD10-4E48-B8A2-FA876AC57BF4}" destId="{988FFB97-0A8E-472D-B321-2A604693A61B}" srcOrd="4" destOrd="0" presId="urn:microsoft.com/office/officeart/2005/8/layout/cycle7"/>
    <dgm:cxn modelId="{B6D0B9FA-9A5E-4F2B-810A-6DBC34E4F573}" type="presParOf" srcId="{BD79F2BA-AD10-4E48-B8A2-FA876AC57BF4}" destId="{F4D08F8C-32EA-4534-BA6E-2327111CD84C}" srcOrd="5" destOrd="0" presId="urn:microsoft.com/office/officeart/2005/8/layout/cycle7"/>
    <dgm:cxn modelId="{B661F2B9-D10A-4086-B29F-1392C8DF0A9B}" type="presParOf" srcId="{F4D08F8C-32EA-4534-BA6E-2327111CD84C}" destId="{205D27D5-B9D7-4B8A-BEED-CCF2CD3F2248}" srcOrd="0" destOrd="0" presId="urn:microsoft.com/office/officeart/2005/8/layout/cycle7"/>
    <dgm:cxn modelId="{0852546E-8AD1-4D64-BED1-68669FC99640}" type="presParOf" srcId="{BD79F2BA-AD10-4E48-B8A2-FA876AC57BF4}" destId="{02243B85-2D1B-48F0-BE90-04BAE70C520F}" srcOrd="6" destOrd="0" presId="urn:microsoft.com/office/officeart/2005/8/layout/cycle7"/>
    <dgm:cxn modelId="{5656F3CC-81CA-43E5-98CB-572B8AB7587B}" type="presParOf" srcId="{BD79F2BA-AD10-4E48-B8A2-FA876AC57BF4}" destId="{2BA9B6E4-20FD-4FB5-BCBB-96C178EF016B}" srcOrd="7" destOrd="0" presId="urn:microsoft.com/office/officeart/2005/8/layout/cycle7"/>
    <dgm:cxn modelId="{E1FBC951-804A-40B8-B0AB-CA87A271DB51}" type="presParOf" srcId="{2BA9B6E4-20FD-4FB5-BCBB-96C178EF016B}" destId="{FD6D3B60-70C6-49FF-AC6D-187E7092F08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D2E48-05D0-45A9-89C8-7F26AC2A5E88}">
      <dsp:nvSpPr>
        <dsp:cNvPr id="0" name=""/>
        <dsp:cNvSpPr/>
      </dsp:nvSpPr>
      <dsp:spPr>
        <a:xfrm>
          <a:off x="1299352" y="475905"/>
          <a:ext cx="1352406" cy="6762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Physical Space</a:t>
          </a:r>
        </a:p>
      </dsp:txBody>
      <dsp:txXfrm>
        <a:off x="1319157" y="495710"/>
        <a:ext cx="1312796" cy="636593"/>
      </dsp:txXfrm>
    </dsp:sp>
    <dsp:sp modelId="{38DBB10C-1D5B-4CB1-80DD-0DD88B16450A}">
      <dsp:nvSpPr>
        <dsp:cNvPr id="0" name=""/>
        <dsp:cNvSpPr/>
      </dsp:nvSpPr>
      <dsp:spPr>
        <a:xfrm rot="2700000">
          <a:off x="2272786" y="1344884"/>
          <a:ext cx="703965" cy="23667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343787" y="1392218"/>
        <a:ext cx="561963" cy="142003"/>
      </dsp:txXfrm>
    </dsp:sp>
    <dsp:sp modelId="{7BCD0341-894C-471E-A44D-5D08ABD6B643}">
      <dsp:nvSpPr>
        <dsp:cNvPr id="0" name=""/>
        <dsp:cNvSpPr/>
      </dsp:nvSpPr>
      <dsp:spPr>
        <a:xfrm>
          <a:off x="2597778" y="1774331"/>
          <a:ext cx="1352406" cy="6762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Schedule Space</a:t>
          </a:r>
        </a:p>
      </dsp:txBody>
      <dsp:txXfrm>
        <a:off x="2617583" y="1794136"/>
        <a:ext cx="1312796" cy="636593"/>
      </dsp:txXfrm>
    </dsp:sp>
    <dsp:sp modelId="{21555765-ED01-429A-8F7C-4FEA93B507C4}">
      <dsp:nvSpPr>
        <dsp:cNvPr id="0" name=""/>
        <dsp:cNvSpPr/>
      </dsp:nvSpPr>
      <dsp:spPr>
        <a:xfrm rot="8100000">
          <a:off x="2272786" y="2643311"/>
          <a:ext cx="703965" cy="23667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2343787" y="2690645"/>
        <a:ext cx="561963" cy="142003"/>
      </dsp:txXfrm>
    </dsp:sp>
    <dsp:sp modelId="{988FFB97-0A8E-472D-B321-2A604693A61B}">
      <dsp:nvSpPr>
        <dsp:cNvPr id="0" name=""/>
        <dsp:cNvSpPr/>
      </dsp:nvSpPr>
      <dsp:spPr>
        <a:xfrm>
          <a:off x="1299352" y="3072758"/>
          <a:ext cx="1352406" cy="6762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Technology Space</a:t>
          </a:r>
        </a:p>
      </dsp:txBody>
      <dsp:txXfrm>
        <a:off x="1319157" y="3092563"/>
        <a:ext cx="1312796" cy="636593"/>
      </dsp:txXfrm>
    </dsp:sp>
    <dsp:sp modelId="{F4D08F8C-32EA-4534-BA6E-2327111CD84C}">
      <dsp:nvSpPr>
        <dsp:cNvPr id="0" name=""/>
        <dsp:cNvSpPr/>
      </dsp:nvSpPr>
      <dsp:spPr>
        <a:xfrm rot="13500000">
          <a:off x="974359" y="2643311"/>
          <a:ext cx="703965" cy="23667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1045360" y="2690645"/>
        <a:ext cx="561963" cy="142003"/>
      </dsp:txXfrm>
    </dsp:sp>
    <dsp:sp modelId="{02243B85-2D1B-48F0-BE90-04BAE70C520F}">
      <dsp:nvSpPr>
        <dsp:cNvPr id="0" name=""/>
        <dsp:cNvSpPr/>
      </dsp:nvSpPr>
      <dsp:spPr>
        <a:xfrm>
          <a:off x="925" y="1774331"/>
          <a:ext cx="1352406" cy="67620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Web Space</a:t>
          </a:r>
        </a:p>
      </dsp:txBody>
      <dsp:txXfrm>
        <a:off x="20730" y="1794136"/>
        <a:ext cx="1312796" cy="636593"/>
      </dsp:txXfrm>
    </dsp:sp>
    <dsp:sp modelId="{2BA9B6E4-20FD-4FB5-BCBB-96C178EF016B}">
      <dsp:nvSpPr>
        <dsp:cNvPr id="0" name=""/>
        <dsp:cNvSpPr/>
      </dsp:nvSpPr>
      <dsp:spPr>
        <a:xfrm rot="18900000">
          <a:off x="974359" y="1344884"/>
          <a:ext cx="703965" cy="23667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045360" y="1392218"/>
        <a:ext cx="561963" cy="142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C72BD-5A16-440D-B81E-D6BB52D4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5887DA-EF50-4154-B8C1-B8B1F54A5D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058CF-8C4F-487C-9F46-9B6EBDBF3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D28BA95-4DF4-407B-855B-9D0CB68979C8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76B36-00C8-44B9-B3AC-3E2DC28DA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F5141-5048-4557-AAF0-11841346F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6772E3-8A9C-4AFB-A830-48793CBC2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01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13715-9F2E-4C27-A11A-5811485D2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BFA308-6790-42BD-A135-67D211510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A6F06-5257-4D45-BFDC-6EE8E14F4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BA95-4DF4-407B-855B-9D0CB68979C8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74E04-985A-4205-88F6-55A7111EC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D28A9-9DC7-4CB3-998B-901A2F9BA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72E3-8A9C-4AFB-A830-48793CBC2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7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5E554B-8AEE-4DEE-966D-1BFB107A7A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A5AE96-64A4-4973-8834-97494B95F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D45CA-AE3B-4076-BE7F-A59C5227B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BA95-4DF4-407B-855B-9D0CB68979C8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2630A-DF11-4144-8B37-A5AF593FA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42EB2-1152-40D9-BB30-E3D9B43DC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72E3-8A9C-4AFB-A830-48793CBC2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69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5EC81-8001-4CAC-AA20-5F799F730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F0203-537B-466B-AC95-9795C2B20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9D84F-057A-46C8-BBD7-396A5D0CB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D28BA95-4DF4-407B-855B-9D0CB68979C8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2069-BA6A-46C1-9871-3DE913E78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DD992-555C-4A3E-AE61-08E6A5929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6772E3-8A9C-4AFB-A830-48793CBC2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4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7E9D-D07A-42FB-8045-31C3D9BD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CB104-F86D-44AD-8E5C-2B526FFEE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F86CD-BF05-4D10-AB17-41FB258C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BA95-4DF4-407B-855B-9D0CB68979C8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BCD9A-D887-43BF-B518-0FE50F198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734F3-B53D-4F7D-A250-43214A9EB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72E3-8A9C-4AFB-A830-48793CBC2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99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4A1D3-EF25-4C6D-90BB-AF8E3E927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80F14-2EE8-405F-91CC-9E10F887D8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B4C565-1DC3-4AEA-863C-8AC74B893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F7D739-D509-4AAF-BAE4-0322C715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BA95-4DF4-407B-855B-9D0CB68979C8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43365-E40D-44B1-BD39-E593788EA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5C6C4-01E8-4C08-B9EC-FE58CCCDF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72E3-8A9C-4AFB-A830-48793CBC2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9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F9307-3E5C-4232-AB4D-E26E9B3F0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BC9B4-6B5D-4C26-B084-80349E078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B349D1-26B6-46C0-AFE3-6A3A26767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4ADF5B-E80D-43FA-9F7B-A642023BA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A61E1D-EC26-4171-AC16-E955B5E3BC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F3B548-7198-432A-A2B4-A1119EBF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BA95-4DF4-407B-855B-9D0CB68979C8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A840D-CB86-420B-8028-B636DF91B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CC93F9-11E4-49EF-A0A3-921A45454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72E3-8A9C-4AFB-A830-48793CBC2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09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79331-0E5B-4BA3-88BC-B1502BADA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7004E0-7593-4742-909F-510FDC04D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BA95-4DF4-407B-855B-9D0CB68979C8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7D969F-B8F8-4332-8F66-B4AC3F4B2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A8EAA-5DD9-4E0B-8C40-84A69D9E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72E3-8A9C-4AFB-A830-48793CBC2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23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6C9D04-19DE-4D07-B0E7-13576731D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BA95-4DF4-407B-855B-9D0CB68979C8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DDA0F0-8D89-4760-AF1E-283FB1308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DB545-C008-4397-9431-751C94623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72E3-8A9C-4AFB-A830-48793CBC2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0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7D5DE-9409-4F91-B1EB-F59D2C16B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D58E9-127D-439B-AAE9-0BE095554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98F77-BB97-4998-B8C1-D6E7BD6B9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A24419-52E8-4514-BE9F-839258C84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BA95-4DF4-407B-855B-9D0CB68979C8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70A25F-323B-4027-B215-FDC962663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EA3E2-7E76-4C16-A704-4F0049B2C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72E3-8A9C-4AFB-A830-48793CBC2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1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73076-CD7B-4154-BCF5-46A99FD24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7BAE36-17E3-4101-9FE6-81092D6F0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BC6D93-ECAB-4866-B5D3-48779E03A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787A94-5DEE-4FBF-BFAF-DC028CA8A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BA95-4DF4-407B-855B-9D0CB68979C8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47A3B-B87C-4649-99F1-2811B7379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A82095-83E1-4461-8211-A283EDF76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72E3-8A9C-4AFB-A830-48793CBC2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78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270489-0DB0-4A38-9CDE-8F5859ACC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8D9EB-AB6F-499E-9DB0-8918DD04C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D53B5-CD71-45FF-8B09-BE2333E50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D28BA95-4DF4-407B-855B-9D0CB68979C8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7AEBA-76A1-47B1-9349-B12FF6DF69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C6914-3CE7-40E8-8329-303A69BF8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6772E3-8A9C-4AFB-A830-48793CBC26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51A4E5-F303-4C07-A9C9-EB7E826C7F3C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9A5166-1E3A-4F34-91CD-4E6B56D1F215}"/>
              </a:ext>
            </a:extLst>
          </p:cNvPr>
          <p:cNvSpPr/>
          <p:nvPr userDrawn="1"/>
        </p:nvSpPr>
        <p:spPr>
          <a:xfrm>
            <a:off x="0" y="6538912"/>
            <a:ext cx="12192000" cy="3651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03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lorencemartin.ne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D0443-9DD9-47E3-B5BC-75166023E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371600"/>
            <a:ext cx="78867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Creating Space for Academic Writing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056933-0B15-47BB-87DE-E859E0D9DBD5}"/>
              </a:ext>
            </a:extLst>
          </p:cNvPr>
          <p:cNvSpPr txBox="1"/>
          <p:nvPr/>
        </p:nvSpPr>
        <p:spPr>
          <a:xfrm>
            <a:off x="3188494" y="2918099"/>
            <a:ext cx="4077802" cy="337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Florence Martin, PhD</a:t>
            </a:r>
          </a:p>
          <a:p>
            <a:pPr algn="ctr">
              <a:lnSpc>
                <a:spcPct val="114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Professor in Learning, Design and Technology</a:t>
            </a:r>
          </a:p>
          <a:p>
            <a:pPr algn="ctr">
              <a:lnSpc>
                <a:spcPct val="114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University of North Carolina Charlotte</a:t>
            </a:r>
          </a:p>
          <a:p>
            <a:pPr algn="ctr">
              <a:lnSpc>
                <a:spcPct val="114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www.florencemartin.net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40228E-A874-45A0-93F7-23D6C7D92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093" y="3061400"/>
            <a:ext cx="1711971" cy="228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86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B347A-D741-4E8F-A961-42398F60C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do I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B908F-5571-4539-BE85-8FAEAE106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726424" cy="475805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Teach 2:2 courses</a:t>
            </a:r>
          </a:p>
          <a:p>
            <a:r>
              <a:rPr lang="en-US" dirty="0"/>
              <a:t>Program Director for Post-Masters Certificate in University and College Teaching</a:t>
            </a:r>
          </a:p>
          <a:p>
            <a:r>
              <a:rPr lang="en-US" dirty="0"/>
              <a:t>Program Coordinator for Learning, Design and Technology concentration in Educational Leadership</a:t>
            </a:r>
          </a:p>
          <a:p>
            <a:r>
              <a:rPr lang="en-US" dirty="0"/>
              <a:t>Principal Investigator of Digital Safety NSF Grant</a:t>
            </a:r>
          </a:p>
          <a:p>
            <a:r>
              <a:rPr lang="en-US" dirty="0"/>
              <a:t>Co-Principal Investigator of Preparing High School Teachers to Teach Programming Online NSF Grant</a:t>
            </a:r>
          </a:p>
          <a:p>
            <a:r>
              <a:rPr lang="en-US" dirty="0"/>
              <a:t>Associate Editor for Online Learning Journal, Special Issue Editor for Journal of Research on Technology in Education</a:t>
            </a:r>
          </a:p>
          <a:p>
            <a:r>
              <a:rPr lang="en-US" dirty="0"/>
              <a:t>Board Member, IBSTPI; Advisory Council Member NCVPS</a:t>
            </a:r>
          </a:p>
          <a:p>
            <a:r>
              <a:rPr lang="en-US" dirty="0"/>
              <a:t>University/College/Department Service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F825B6-7BC6-4071-AAEF-A7A8ADCAB003}"/>
              </a:ext>
            </a:extLst>
          </p:cNvPr>
          <p:cNvSpPr txBox="1"/>
          <p:nvPr/>
        </p:nvSpPr>
        <p:spPr>
          <a:xfrm>
            <a:off x="9665208" y="1690688"/>
            <a:ext cx="235000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Teaching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4DFC09-5678-4506-B669-9D5DE334B632}"/>
              </a:ext>
            </a:extLst>
          </p:cNvPr>
          <p:cNvSpPr txBox="1"/>
          <p:nvPr/>
        </p:nvSpPr>
        <p:spPr>
          <a:xfrm>
            <a:off x="9665208" y="2519744"/>
            <a:ext cx="235000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Program Direction/Coordination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8219FE-4188-4584-837D-3AC1F1BAE625}"/>
              </a:ext>
            </a:extLst>
          </p:cNvPr>
          <p:cNvSpPr txBox="1"/>
          <p:nvPr/>
        </p:nvSpPr>
        <p:spPr>
          <a:xfrm>
            <a:off x="9665208" y="3816628"/>
            <a:ext cx="235000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Principal Investigator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D5B1A6-DE85-4F19-B990-C4A6E5932E07}"/>
              </a:ext>
            </a:extLst>
          </p:cNvPr>
          <p:cNvSpPr txBox="1"/>
          <p:nvPr/>
        </p:nvSpPr>
        <p:spPr>
          <a:xfrm>
            <a:off x="9665208" y="4836513"/>
            <a:ext cx="235000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Journal Editor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254449-110A-4DD5-A5C8-120A75EF3BA5}"/>
              </a:ext>
            </a:extLst>
          </p:cNvPr>
          <p:cNvSpPr txBox="1"/>
          <p:nvPr/>
        </p:nvSpPr>
        <p:spPr>
          <a:xfrm>
            <a:off x="9665208" y="5487066"/>
            <a:ext cx="235000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External Service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50CA50-29F1-477B-ADAD-EBE1B9F54261}"/>
              </a:ext>
            </a:extLst>
          </p:cNvPr>
          <p:cNvSpPr txBox="1"/>
          <p:nvPr/>
        </p:nvSpPr>
        <p:spPr>
          <a:xfrm>
            <a:off x="9665208" y="5952953"/>
            <a:ext cx="235000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Internal Service</a:t>
            </a:r>
          </a:p>
        </p:txBody>
      </p:sp>
    </p:spTree>
    <p:extLst>
      <p:ext uri="{BB962C8B-B14F-4D97-AF65-F5344CB8AC3E}">
        <p14:creationId xmlns:p14="http://schemas.microsoft.com/office/powerpoint/2010/main" val="2763485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6DEFD-D512-4F76-AABB-C20EFC19C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95A0F-BC25-44D1-948A-38A168BDE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76744" cy="4351338"/>
          </a:xfrm>
        </p:spPr>
        <p:txBody>
          <a:bodyPr/>
          <a:lstStyle/>
          <a:p>
            <a:r>
              <a:rPr lang="en-US" sz="3200" dirty="0"/>
              <a:t>Space  - “a continuous area which is free, available, or unoccupied”.</a:t>
            </a:r>
          </a:p>
          <a:p>
            <a:endParaRPr lang="en-US" sz="3200" dirty="0"/>
          </a:p>
          <a:p>
            <a:r>
              <a:rPr lang="en-US" sz="3200" dirty="0"/>
              <a:t>Physical Space, Space in Schedule, Technology Space, Web Space, </a:t>
            </a: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A17135D-095B-4D38-B10B-C705BEF35D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0359853"/>
              </p:ext>
            </p:extLst>
          </p:nvPr>
        </p:nvGraphicFramePr>
        <p:xfrm>
          <a:off x="7992533" y="1126066"/>
          <a:ext cx="3951111" cy="4224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3488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72BDC-7ACF-4EB3-A3D2-17BCDB5A0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Physical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D600C-3172-41DA-8C7D-25DABCCB0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write from anywhere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C4730B-9EA0-46F4-B5F6-DA6D4E3ED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146" y="1987461"/>
            <a:ext cx="3291905" cy="255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99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128F3-5851-47E7-B37E-6FF3AD580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Space in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BA026-8F4C-466E-AE04-905987D57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Teaching/Research/Service – 40/40/20</a:t>
            </a:r>
          </a:p>
          <a:p>
            <a:pPr lvl="1"/>
            <a:r>
              <a:rPr lang="en-US" dirty="0"/>
              <a:t>Research Intensive Institution – 2:2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2 days/week</a:t>
            </a:r>
          </a:p>
          <a:p>
            <a:pPr lvl="1"/>
            <a:r>
              <a:rPr lang="en-US" dirty="0"/>
              <a:t>Including research meetings and writing time</a:t>
            </a:r>
          </a:p>
          <a:p>
            <a:pPr lvl="1"/>
            <a:r>
              <a:rPr lang="en-US" dirty="0"/>
              <a:t>11 hours/this week with meetings for research</a:t>
            </a:r>
          </a:p>
          <a:p>
            <a:pPr lvl="1"/>
            <a:r>
              <a:rPr lang="en-US" dirty="0"/>
              <a:t>Biweekly meetings for research projects</a:t>
            </a:r>
          </a:p>
          <a:p>
            <a:pPr lvl="1"/>
            <a:endParaRPr lang="en-US" dirty="0"/>
          </a:p>
          <a:p>
            <a:r>
              <a:rPr lang="en-US" dirty="0"/>
              <a:t>Not setting it aside for summer</a:t>
            </a:r>
          </a:p>
        </p:txBody>
      </p:sp>
    </p:spTree>
    <p:extLst>
      <p:ext uri="{BB962C8B-B14F-4D97-AF65-F5344CB8AC3E}">
        <p14:creationId xmlns:p14="http://schemas.microsoft.com/office/powerpoint/2010/main" val="181917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5B3BF-A416-4BB0-958E-C3872148D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Technology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732A9-0A3B-4304-A6D1-CCFAC6209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62472" cy="4667250"/>
          </a:xfrm>
        </p:spPr>
        <p:txBody>
          <a:bodyPr>
            <a:normAutofit/>
          </a:bodyPr>
          <a:lstStyle/>
          <a:p>
            <a:r>
              <a:rPr lang="en-US" dirty="0"/>
              <a:t>Use tools to increase your efficiency</a:t>
            </a:r>
          </a:p>
          <a:p>
            <a:pPr lvl="1"/>
            <a:r>
              <a:rPr lang="en-US" dirty="0"/>
              <a:t>Dropbox (sometimes google drive)</a:t>
            </a:r>
          </a:p>
          <a:p>
            <a:pPr lvl="1"/>
            <a:r>
              <a:rPr lang="en-US" dirty="0"/>
              <a:t>Mendeley</a:t>
            </a:r>
          </a:p>
          <a:p>
            <a:pPr lvl="1"/>
            <a:r>
              <a:rPr lang="en-US" dirty="0"/>
              <a:t>Keep track of your projects - Word</a:t>
            </a:r>
          </a:p>
          <a:p>
            <a:pPr lvl="1"/>
            <a:r>
              <a:rPr lang="en-US" dirty="0"/>
              <a:t>Grammarly</a:t>
            </a:r>
          </a:p>
          <a:p>
            <a:pPr lvl="1"/>
            <a:r>
              <a:rPr lang="en-US" dirty="0"/>
              <a:t>Otter</a:t>
            </a:r>
          </a:p>
          <a:p>
            <a:pPr lvl="1"/>
            <a:r>
              <a:rPr lang="en-US" dirty="0"/>
              <a:t>Zotero</a:t>
            </a:r>
          </a:p>
          <a:p>
            <a:pPr lvl="1"/>
            <a:r>
              <a:rPr lang="en-US" dirty="0" err="1"/>
              <a:t>MaxQDA</a:t>
            </a:r>
            <a:endParaRPr lang="en-US" dirty="0"/>
          </a:p>
          <a:p>
            <a:pPr lvl="1"/>
            <a:r>
              <a:rPr lang="en-US" dirty="0"/>
              <a:t>CMA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728B4E-56DA-4C59-BD90-6D54B9221B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449557"/>
              </p:ext>
            </p:extLst>
          </p:nvPr>
        </p:nvGraphicFramePr>
        <p:xfrm>
          <a:off x="7065942" y="2185585"/>
          <a:ext cx="4730496" cy="2486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832">
                  <a:extLst>
                    <a:ext uri="{9D8B030D-6E8A-4147-A177-3AD203B41FA5}">
                      <a16:colId xmlns:a16="http://schemas.microsoft.com/office/drawing/2014/main" val="2087174279"/>
                    </a:ext>
                  </a:extLst>
                </a:gridCol>
                <a:gridCol w="1576832">
                  <a:extLst>
                    <a:ext uri="{9D8B030D-6E8A-4147-A177-3AD203B41FA5}">
                      <a16:colId xmlns:a16="http://schemas.microsoft.com/office/drawing/2014/main" val="3467109983"/>
                    </a:ext>
                  </a:extLst>
                </a:gridCol>
                <a:gridCol w="1576832">
                  <a:extLst>
                    <a:ext uri="{9D8B030D-6E8A-4147-A177-3AD203B41FA5}">
                      <a16:colId xmlns:a16="http://schemas.microsoft.com/office/drawing/2014/main" val="360961767"/>
                    </a:ext>
                  </a:extLst>
                </a:gridCol>
              </a:tblGrid>
              <a:tr h="752506">
                <a:tc>
                  <a:txBody>
                    <a:bodyPr/>
                    <a:lstStyle/>
                    <a:p>
                      <a:r>
                        <a:rPr lang="en-US" dirty="0"/>
                        <a:t>Online First and In press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Under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904923"/>
                  </a:ext>
                </a:extLst>
              </a:tr>
              <a:tr h="173432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  <a:p>
                      <a:pPr algn="ctr"/>
                      <a:r>
                        <a:rPr lang="en-US" dirty="0"/>
                        <a:t>X</a:t>
                      </a:r>
                    </a:p>
                    <a:p>
                      <a:pPr algn="ctr"/>
                      <a:r>
                        <a:rPr lang="en-US" dirty="0"/>
                        <a:t>X</a:t>
                      </a:r>
                    </a:p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  <a:p>
                      <a:pPr algn="ctr"/>
                      <a:r>
                        <a:rPr lang="en-US" dirty="0"/>
                        <a:t>X</a:t>
                      </a:r>
                    </a:p>
                    <a:p>
                      <a:pPr algn="ctr"/>
                      <a:r>
                        <a:rPr lang="en-US" dirty="0"/>
                        <a:t>X</a:t>
                      </a:r>
                    </a:p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  <a:p>
                      <a:pPr algn="ctr"/>
                      <a:r>
                        <a:rPr lang="en-US" dirty="0"/>
                        <a:t>X</a:t>
                      </a:r>
                    </a:p>
                    <a:p>
                      <a:pPr algn="ctr"/>
                      <a:r>
                        <a:rPr lang="en-US" dirty="0"/>
                        <a:t>X</a:t>
                      </a:r>
                    </a:p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10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6470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CBB91-C16C-4A72-9AD6-E62C4CF1F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Web Space - Dissemination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AC65E-78FE-4B6E-B99C-FFC2359FA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Faculty Website</a:t>
            </a:r>
          </a:p>
          <a:p>
            <a:r>
              <a:rPr lang="en-US" dirty="0"/>
              <a:t>Google Scholar</a:t>
            </a:r>
          </a:p>
          <a:p>
            <a:r>
              <a:rPr lang="en-US" dirty="0"/>
              <a:t>Research Gate</a:t>
            </a:r>
          </a:p>
          <a:p>
            <a:r>
              <a:rPr lang="en-US" dirty="0"/>
              <a:t>Mendeley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2A139C-C34D-4274-8D06-E39AA8CFB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422" y="1453248"/>
            <a:ext cx="5237650" cy="25480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43C9E7-CBE3-46FB-A1FA-8DE0298A4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899" y="3863531"/>
            <a:ext cx="7030383" cy="20153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8B26B8-6D7D-4EED-B900-9686539D7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5293" y="4907406"/>
            <a:ext cx="5026524" cy="15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84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AE2B5-6A6E-4D7A-A184-9D5D799BB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0F575-FA65-4931-9766-1F2470B92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1421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Topic is key</a:t>
            </a:r>
          </a:p>
          <a:p>
            <a:r>
              <a:rPr lang="en-US" dirty="0"/>
              <a:t>Be passionate about what you write</a:t>
            </a:r>
          </a:p>
          <a:p>
            <a:r>
              <a:rPr lang="en-US" dirty="0"/>
              <a:t>Going deep rather than going wide</a:t>
            </a:r>
          </a:p>
          <a:p>
            <a:r>
              <a:rPr lang="en-US" dirty="0"/>
              <a:t>Don’t go in too many directions on research topics</a:t>
            </a:r>
          </a:p>
          <a:p>
            <a:r>
              <a:rPr lang="en-US" dirty="0"/>
              <a:t>Aim for high quality research</a:t>
            </a:r>
          </a:p>
          <a:p>
            <a:r>
              <a:rPr lang="en-US" dirty="0"/>
              <a:t>Find collaborators who have similar interests</a:t>
            </a:r>
          </a:p>
          <a:p>
            <a:r>
              <a:rPr lang="en-US" dirty="0"/>
              <a:t>Communicate biweekly with team </a:t>
            </a:r>
          </a:p>
          <a:p>
            <a:r>
              <a:rPr lang="en-US" dirty="0"/>
              <a:t>Seek funding to support your writing</a:t>
            </a:r>
          </a:p>
          <a:p>
            <a:r>
              <a:rPr lang="en-US" dirty="0"/>
              <a:t>Have a goal on number of publications for each year</a:t>
            </a:r>
          </a:p>
          <a:p>
            <a:r>
              <a:rPr lang="en-US" dirty="0"/>
              <a:t>Juggle projects</a:t>
            </a:r>
          </a:p>
          <a:p>
            <a:r>
              <a:rPr lang="en-US" dirty="0"/>
              <a:t>Be a life long learner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144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B512699-B5F0-4938-A5B0-EB5BAFBD2B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Good Luck</a:t>
            </a:r>
          </a:p>
        </p:txBody>
      </p:sp>
    </p:spTree>
    <p:extLst>
      <p:ext uri="{BB962C8B-B14F-4D97-AF65-F5344CB8AC3E}">
        <p14:creationId xmlns:p14="http://schemas.microsoft.com/office/powerpoint/2010/main" val="1522901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345</Words>
  <Application>Microsoft Office PowerPoint</Application>
  <PresentationFormat>Widescreen</PresentationFormat>
  <Paragraphs>84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Creating Space for Academic Writing</vt:lpstr>
      <vt:lpstr>What else do I do?</vt:lpstr>
      <vt:lpstr>Creating Space</vt:lpstr>
      <vt:lpstr>1. Physical Space</vt:lpstr>
      <vt:lpstr>2. Space in Schedule</vt:lpstr>
      <vt:lpstr>3. Technology Space</vt:lpstr>
      <vt:lpstr>4. Web Space - Dissemination</vt:lpstr>
      <vt:lpstr>My practices</vt:lpstr>
      <vt:lpstr>Good Luck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Florence Martin</dc:creator>
  <cp:lastModifiedBy>Florence Martin</cp:lastModifiedBy>
  <cp:revision>31</cp:revision>
  <dcterms:created xsi:type="dcterms:W3CDTF">2020-10-28T20:40:53Z</dcterms:created>
  <dcterms:modified xsi:type="dcterms:W3CDTF">2020-10-29T14:59:31Z</dcterms:modified>
</cp:coreProperties>
</file>