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2.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44" r:id="rId3"/>
    <p:sldMasterId id="2147483756" r:id="rId4"/>
    <p:sldMasterId id="2147483793" r:id="rId5"/>
    <p:sldMasterId id="2147483807" r:id="rId6"/>
    <p:sldMasterId id="2147483819" r:id="rId7"/>
  </p:sldMasterIdLst>
  <p:notesMasterIdLst>
    <p:notesMasterId r:id="rId163"/>
  </p:notesMasterIdLst>
  <p:handoutMasterIdLst>
    <p:handoutMasterId r:id="rId164"/>
  </p:handoutMasterIdLst>
  <p:sldIdLst>
    <p:sldId id="256" r:id="rId8"/>
    <p:sldId id="17477" r:id="rId9"/>
    <p:sldId id="19330" r:id="rId10"/>
    <p:sldId id="17772" r:id="rId11"/>
    <p:sldId id="331" r:id="rId12"/>
    <p:sldId id="17730" r:id="rId13"/>
    <p:sldId id="17709" r:id="rId14"/>
    <p:sldId id="18741" r:id="rId15"/>
    <p:sldId id="18743" r:id="rId16"/>
    <p:sldId id="17485" r:id="rId17"/>
    <p:sldId id="19869" r:id="rId18"/>
    <p:sldId id="19868" r:id="rId19"/>
    <p:sldId id="17792" r:id="rId20"/>
    <p:sldId id="17809" r:id="rId21"/>
    <p:sldId id="19294" r:id="rId22"/>
    <p:sldId id="19539" r:id="rId23"/>
    <p:sldId id="19540" r:id="rId24"/>
    <p:sldId id="19699" r:id="rId25"/>
    <p:sldId id="19154" r:id="rId26"/>
    <p:sldId id="19871" r:id="rId27"/>
    <p:sldId id="19867" r:id="rId28"/>
    <p:sldId id="17815" r:id="rId29"/>
    <p:sldId id="19870" r:id="rId30"/>
    <p:sldId id="19907" r:id="rId31"/>
    <p:sldId id="19908" r:id="rId32"/>
    <p:sldId id="19910" r:id="rId33"/>
    <p:sldId id="19909" r:id="rId34"/>
    <p:sldId id="19905" r:id="rId35"/>
    <p:sldId id="17795" r:id="rId36"/>
    <p:sldId id="19906" r:id="rId37"/>
    <p:sldId id="17796" r:id="rId38"/>
    <p:sldId id="17797" r:id="rId39"/>
    <p:sldId id="19850" r:id="rId40"/>
    <p:sldId id="19301" r:id="rId41"/>
    <p:sldId id="17814" r:id="rId42"/>
    <p:sldId id="19299" r:id="rId43"/>
    <p:sldId id="17579" r:id="rId44"/>
    <p:sldId id="17591" r:id="rId45"/>
    <p:sldId id="17596" r:id="rId46"/>
    <p:sldId id="17588" r:id="rId47"/>
    <p:sldId id="17595" r:id="rId48"/>
    <p:sldId id="17592" r:id="rId49"/>
    <p:sldId id="17435" r:id="rId50"/>
    <p:sldId id="17782" r:id="rId51"/>
    <p:sldId id="17607" r:id="rId52"/>
    <p:sldId id="17633" r:id="rId53"/>
    <p:sldId id="17499" r:id="rId54"/>
    <p:sldId id="17451" r:id="rId55"/>
    <p:sldId id="17501" r:id="rId56"/>
    <p:sldId id="17500" r:id="rId57"/>
    <p:sldId id="17502" r:id="rId58"/>
    <p:sldId id="17503" r:id="rId59"/>
    <p:sldId id="17504" r:id="rId60"/>
    <p:sldId id="17506" r:id="rId61"/>
    <p:sldId id="17453" r:id="rId62"/>
    <p:sldId id="17507" r:id="rId63"/>
    <p:sldId id="17511" r:id="rId64"/>
    <p:sldId id="17512" r:id="rId65"/>
    <p:sldId id="17513" r:id="rId66"/>
    <p:sldId id="17514" r:id="rId67"/>
    <p:sldId id="17515" r:id="rId68"/>
    <p:sldId id="17516" r:id="rId69"/>
    <p:sldId id="17517" r:id="rId70"/>
    <p:sldId id="17518" r:id="rId71"/>
    <p:sldId id="17519" r:id="rId72"/>
    <p:sldId id="17452" r:id="rId73"/>
    <p:sldId id="17524" r:id="rId74"/>
    <p:sldId id="17525" r:id="rId75"/>
    <p:sldId id="17526" r:id="rId76"/>
    <p:sldId id="17527" r:id="rId77"/>
    <p:sldId id="17529" r:id="rId78"/>
    <p:sldId id="17530" r:id="rId79"/>
    <p:sldId id="17533" r:id="rId80"/>
    <p:sldId id="17532" r:id="rId81"/>
    <p:sldId id="17536" r:id="rId82"/>
    <p:sldId id="17534" r:id="rId83"/>
    <p:sldId id="17558" r:id="rId84"/>
    <p:sldId id="17455" r:id="rId85"/>
    <p:sldId id="17542" r:id="rId86"/>
    <p:sldId id="17539" r:id="rId87"/>
    <p:sldId id="17541" r:id="rId88"/>
    <p:sldId id="17543" r:id="rId89"/>
    <p:sldId id="17566" r:id="rId90"/>
    <p:sldId id="17562" r:id="rId91"/>
    <p:sldId id="17565" r:id="rId92"/>
    <p:sldId id="17587" r:id="rId93"/>
    <p:sldId id="17590" r:id="rId94"/>
    <p:sldId id="17563" r:id="rId95"/>
    <p:sldId id="17564" r:id="rId96"/>
    <p:sldId id="17548" r:id="rId97"/>
    <p:sldId id="17567" r:id="rId98"/>
    <p:sldId id="17550" r:id="rId99"/>
    <p:sldId id="17573" r:id="rId100"/>
    <p:sldId id="17800" r:id="rId101"/>
    <p:sldId id="17801" r:id="rId102"/>
    <p:sldId id="17802" r:id="rId103"/>
    <p:sldId id="17803" r:id="rId104"/>
    <p:sldId id="17804" r:id="rId105"/>
    <p:sldId id="17805" r:id="rId106"/>
    <p:sldId id="17806" r:id="rId107"/>
    <p:sldId id="17807" r:id="rId108"/>
    <p:sldId id="17808" r:id="rId109"/>
    <p:sldId id="19157" r:id="rId110"/>
    <p:sldId id="19156" r:id="rId111"/>
    <p:sldId id="19155" r:id="rId112"/>
    <p:sldId id="19159" r:id="rId113"/>
    <p:sldId id="19164" r:id="rId114"/>
    <p:sldId id="19165" r:id="rId115"/>
    <p:sldId id="19167" r:id="rId116"/>
    <p:sldId id="19158" r:id="rId117"/>
    <p:sldId id="19166" r:id="rId118"/>
    <p:sldId id="19161" r:id="rId119"/>
    <p:sldId id="19163" r:id="rId120"/>
    <p:sldId id="19160" r:id="rId121"/>
    <p:sldId id="19162" r:id="rId122"/>
    <p:sldId id="19295" r:id="rId123"/>
    <p:sldId id="17598" r:id="rId124"/>
    <p:sldId id="17779" r:id="rId125"/>
    <p:sldId id="19900" r:id="rId126"/>
    <p:sldId id="19901" r:id="rId127"/>
    <p:sldId id="19902" r:id="rId128"/>
    <p:sldId id="19903" r:id="rId129"/>
    <p:sldId id="19904" r:id="rId130"/>
    <p:sldId id="19899" r:id="rId131"/>
    <p:sldId id="19889" r:id="rId132"/>
    <p:sldId id="19890" r:id="rId133"/>
    <p:sldId id="19891" r:id="rId134"/>
    <p:sldId id="19892" r:id="rId135"/>
    <p:sldId id="19893" r:id="rId136"/>
    <p:sldId id="19894" r:id="rId137"/>
    <p:sldId id="19895" r:id="rId138"/>
    <p:sldId id="19896" r:id="rId139"/>
    <p:sldId id="19897" r:id="rId140"/>
    <p:sldId id="19898" r:id="rId141"/>
    <p:sldId id="19309" r:id="rId142"/>
    <p:sldId id="19881" r:id="rId143"/>
    <p:sldId id="19877" r:id="rId144"/>
    <p:sldId id="19884" r:id="rId145"/>
    <p:sldId id="19875" r:id="rId146"/>
    <p:sldId id="19876" r:id="rId147"/>
    <p:sldId id="19858" r:id="rId148"/>
    <p:sldId id="19872" r:id="rId149"/>
    <p:sldId id="19873" r:id="rId150"/>
    <p:sldId id="19874" r:id="rId151"/>
    <p:sldId id="19859" r:id="rId152"/>
    <p:sldId id="19879" r:id="rId153"/>
    <p:sldId id="19885" r:id="rId154"/>
    <p:sldId id="19887" r:id="rId155"/>
    <p:sldId id="19886" r:id="rId156"/>
    <p:sldId id="19880" r:id="rId157"/>
    <p:sldId id="19297" r:id="rId158"/>
    <p:sldId id="19883" r:id="rId159"/>
    <p:sldId id="19882" r:id="rId160"/>
    <p:sldId id="17798" r:id="rId161"/>
    <p:sldId id="17446" r:id="rId16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90304"/>
    <a:srgbClr val="37A6F5"/>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807" autoAdjust="0"/>
  </p:normalViewPr>
  <p:slideViewPr>
    <p:cSldViewPr snapToGrid="0">
      <p:cViewPr varScale="1">
        <p:scale>
          <a:sx n="122" d="100"/>
          <a:sy n="122" d="100"/>
        </p:scale>
        <p:origin x="1566" y="90"/>
      </p:cViewPr>
      <p:guideLst>
        <p:guide orient="horz" pos="1392"/>
        <p:guide pos="3864"/>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slide" Target="slides/slide152.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commentAuthors" Target="commentAuthor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slide" Target="slides/slide144.xml"/><Relationship Id="rId156" Type="http://schemas.openxmlformats.org/officeDocument/2006/relationships/slide" Target="slides/slide149.xml"/><Relationship Id="rId164" Type="http://schemas.openxmlformats.org/officeDocument/2006/relationships/handoutMaster" Target="handoutMasters/handoutMaster1.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einzhu\Downloads\Total%20data%20analysis%200630_Annisa%20commen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einzhu\Downloads\Total%20data%20analysis%200630_Annisa%20comments.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E-learn\Data%20analysis-first%20author%201-elearn.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Research%20group-Bonk\SDL\First%20author\New\Writing\Data%20analysis-first%20author%201.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0C0"/>
            </a:solidFill>
            <a:ln>
              <a:noFill/>
            </a:ln>
            <a:effectLst/>
          </c:spPr>
          <c:invertIfNegative val="0"/>
          <c:dPt>
            <c:idx val="0"/>
            <c:invertIfNegative val="0"/>
            <c:bubble3D val="0"/>
            <c:extLst>
              <c:ext xmlns:c16="http://schemas.microsoft.com/office/drawing/2014/chart" uri="{C3380CC4-5D6E-409C-BE32-E72D297353CC}">
                <c16:uniqueId val="{00000001-F426-4351-99AF-3320F2ECCDF8}"/>
              </c:ext>
            </c:extLst>
          </c:dPt>
          <c:dPt>
            <c:idx val="1"/>
            <c:invertIfNegative val="0"/>
            <c:bubble3D val="0"/>
            <c:extLst>
              <c:ext xmlns:c16="http://schemas.microsoft.com/office/drawing/2014/chart" uri="{C3380CC4-5D6E-409C-BE32-E72D297353CC}">
                <c16:uniqueId val="{00000002-F426-4351-99AF-3320F2ECCDF8}"/>
              </c:ext>
            </c:extLst>
          </c:dPt>
          <c:dPt>
            <c:idx val="2"/>
            <c:invertIfNegative val="0"/>
            <c:bubble3D val="0"/>
            <c:extLst>
              <c:ext xmlns:c16="http://schemas.microsoft.com/office/drawing/2014/chart" uri="{C3380CC4-5D6E-409C-BE32-E72D297353CC}">
                <c16:uniqueId val="{00000003-F426-4351-99AF-3320F2ECCDF8}"/>
              </c:ext>
            </c:extLst>
          </c:dPt>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data analysis 0630_Annisa comments.xlsx]Research methods'!$B$11:$B$13</c:f>
              <c:strCache>
                <c:ptCount val="3"/>
                <c:pt idx="0">
                  <c:v>Qualitative </c:v>
                </c:pt>
                <c:pt idx="1">
                  <c:v>Mixed methods</c:v>
                </c:pt>
                <c:pt idx="2">
                  <c:v>Quantiative</c:v>
                </c:pt>
              </c:strCache>
            </c:strRef>
          </c:cat>
          <c:val>
            <c:numRef>
              <c:f>'[Total data analysis 0630_Annisa comments.xlsx]Research methods'!$C$11:$C$13</c:f>
              <c:numCache>
                <c:formatCode>General</c:formatCode>
                <c:ptCount val="3"/>
                <c:pt idx="0">
                  <c:v>81</c:v>
                </c:pt>
                <c:pt idx="1">
                  <c:v>95</c:v>
                </c:pt>
                <c:pt idx="2">
                  <c:v>145</c:v>
                </c:pt>
              </c:numCache>
            </c:numRef>
          </c:val>
          <c:extLst>
            <c:ext xmlns:c16="http://schemas.microsoft.com/office/drawing/2014/chart" uri="{C3380CC4-5D6E-409C-BE32-E72D297353CC}">
              <c16:uniqueId val="{00000000-F426-4351-99AF-3320F2ECCDF8}"/>
            </c:ext>
          </c:extLst>
        </c:ser>
        <c:dLbls>
          <c:showLegendKey val="0"/>
          <c:showVal val="0"/>
          <c:showCatName val="0"/>
          <c:showSerName val="0"/>
          <c:showPercent val="0"/>
          <c:showBubbleSize val="0"/>
        </c:dLbls>
        <c:gapWidth val="219"/>
        <c:overlap val="-27"/>
        <c:axId val="250960512"/>
        <c:axId val="250962304"/>
      </c:barChart>
      <c:catAx>
        <c:axId val="25096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50962304"/>
        <c:crosses val="autoZero"/>
        <c:auto val="1"/>
        <c:lblAlgn val="ctr"/>
        <c:lblOffset val="100"/>
        <c:noMultiLvlLbl val="0"/>
      </c:catAx>
      <c:valAx>
        <c:axId val="250962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25096051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data analysis 0630_Annisa comments.xlsx]Data collection-Reorg'!$F$11:$F$17</c:f>
              <c:strCache>
                <c:ptCount val="7"/>
                <c:pt idx="0">
                  <c:v>focus group interview</c:v>
                </c:pt>
                <c:pt idx="1">
                  <c:v>observation</c:v>
                </c:pt>
                <c:pt idx="2">
                  <c:v>discussion forum</c:v>
                </c:pt>
                <c:pt idx="3">
                  <c:v>Assessment</c:v>
                </c:pt>
                <c:pt idx="4">
                  <c:v>Interview</c:v>
                </c:pt>
                <c:pt idx="5">
                  <c:v>Platform data</c:v>
                </c:pt>
                <c:pt idx="6">
                  <c:v>Survey</c:v>
                </c:pt>
              </c:strCache>
            </c:strRef>
          </c:cat>
          <c:val>
            <c:numRef>
              <c:f>'[Total data analysis 0630_Annisa comments.xlsx]Data collection-Reorg'!$G$11:$G$17</c:f>
              <c:numCache>
                <c:formatCode>General</c:formatCode>
                <c:ptCount val="7"/>
                <c:pt idx="0">
                  <c:v>19</c:v>
                </c:pt>
                <c:pt idx="1">
                  <c:v>20</c:v>
                </c:pt>
                <c:pt idx="2">
                  <c:v>27</c:v>
                </c:pt>
                <c:pt idx="3">
                  <c:v>41</c:v>
                </c:pt>
                <c:pt idx="4">
                  <c:v>60</c:v>
                </c:pt>
                <c:pt idx="5">
                  <c:v>117</c:v>
                </c:pt>
                <c:pt idx="6">
                  <c:v>188</c:v>
                </c:pt>
              </c:numCache>
            </c:numRef>
          </c:val>
          <c:extLst>
            <c:ext xmlns:c16="http://schemas.microsoft.com/office/drawing/2014/chart" uri="{C3380CC4-5D6E-409C-BE32-E72D297353CC}">
              <c16:uniqueId val="{00000000-76EF-4C48-9CFC-41764E2E5D29}"/>
            </c:ext>
          </c:extLst>
        </c:ser>
        <c:dLbls>
          <c:showLegendKey val="0"/>
          <c:showVal val="0"/>
          <c:showCatName val="0"/>
          <c:showSerName val="0"/>
          <c:showPercent val="0"/>
          <c:showBubbleSize val="0"/>
        </c:dLbls>
        <c:gapWidth val="182"/>
        <c:axId val="257171456"/>
        <c:axId val="257172992"/>
      </c:barChart>
      <c:catAx>
        <c:axId val="257171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57172992"/>
        <c:crosses val="autoZero"/>
        <c:auto val="1"/>
        <c:lblAlgn val="ctr"/>
        <c:lblOffset val="100"/>
        <c:noMultiLvlLbl val="0"/>
      </c:catAx>
      <c:valAx>
        <c:axId val="257172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25717145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The Number of MOOCs the Instructor has Designed</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'Q3'!$B$17:$B$20</c:f>
              <c:strCache>
                <c:ptCount val="4"/>
                <c:pt idx="0">
                  <c:v>1</c:v>
                </c:pt>
                <c:pt idx="1">
                  <c:v>2</c:v>
                </c:pt>
                <c:pt idx="2">
                  <c:v>3</c:v>
                </c:pt>
                <c:pt idx="3">
                  <c:v>4 or more</c:v>
                </c:pt>
              </c:strCache>
            </c:strRef>
          </c:cat>
          <c:val>
            <c:numRef>
              <c:f>'Q3'!$C$17:$C$20</c:f>
              <c:numCache>
                <c:formatCode>0</c:formatCode>
                <c:ptCount val="4"/>
                <c:pt idx="0">
                  <c:v>83</c:v>
                </c:pt>
                <c:pt idx="1">
                  <c:v>25</c:v>
                </c:pt>
                <c:pt idx="2">
                  <c:v>20</c:v>
                </c:pt>
                <c:pt idx="3">
                  <c:v>15</c:v>
                </c:pt>
              </c:numCache>
            </c:numRef>
          </c:val>
          <c:extLst>
            <c:ext xmlns:c16="http://schemas.microsoft.com/office/drawing/2014/chart" uri="{C3380CC4-5D6E-409C-BE32-E72D297353CC}">
              <c16:uniqueId val="{00000000-1F84-4FA9-88C3-673574E5BE0E}"/>
            </c:ext>
          </c:extLst>
        </c:ser>
        <c:dLbls>
          <c:showLegendKey val="0"/>
          <c:showVal val="0"/>
          <c:showCatName val="0"/>
          <c:showSerName val="0"/>
          <c:showPercent val="0"/>
          <c:showBubbleSize val="0"/>
        </c:dLbls>
        <c:gapWidth val="219"/>
        <c:overlap val="-27"/>
        <c:axId val="-1315642288"/>
        <c:axId val="-1315639024"/>
      </c:barChart>
      <c:catAx>
        <c:axId val="-131564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5639024"/>
        <c:crosses val="autoZero"/>
        <c:auto val="1"/>
        <c:lblAlgn val="ctr"/>
        <c:lblOffset val="100"/>
        <c:noMultiLvlLbl val="0"/>
      </c:catAx>
      <c:valAx>
        <c:axId val="-1315639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5642288"/>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Design Considerations</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'Q9'!$G$24:$G$43</c:f>
              <c:strCache>
                <c:ptCount val="20"/>
                <c:pt idx="0">
                  <c:v>Tools for communication (e.g., Facebook, Twitter, blog, QQ)</c:v>
                </c:pt>
                <c:pt idx="1">
                  <c:v>Source of motivation</c:v>
                </c:pt>
                <c:pt idx="2">
                  <c:v>Software resources (e.g., video editing software)</c:v>
                </c:pt>
                <c:pt idx="3">
                  <c:v>Learning theory</c:v>
                </c:pt>
                <c:pt idx="4">
                  <c:v>Cultural sensitivity</c:v>
                </c:pt>
                <c:pt idx="5">
                  <c:v>Target learners’ self-directed learning ability</c:v>
                </c:pt>
                <c:pt idx="6">
                  <c:v>Hardware resources (e.g., recording studios, cameras)</c:v>
                </c:pt>
                <c:pt idx="7">
                  <c:v>Available existing intellectual resources (e.g., OERs, videos)</c:v>
                </c:pt>
                <c:pt idx="8">
                  <c:v>Collaborative learning support</c:v>
                </c:pt>
                <c:pt idx="9">
                  <c:v>Support from the platform</c:v>
                </c:pt>
                <c:pt idx="10">
                  <c:v>Flexibility</c:v>
                </c:pt>
                <c:pt idx="11">
                  <c:v>Support from institution</c:v>
                </c:pt>
                <c:pt idx="12">
                  <c:v>Instructors’ role</c:v>
                </c:pt>
                <c:pt idx="13">
                  <c:v>Learning contents that will be delivered</c:v>
                </c:pt>
                <c:pt idx="14">
                  <c:v>Pedagogical approaches</c:v>
                </c:pt>
                <c:pt idx="15">
                  <c:v>Platform of offering this MOOC</c:v>
                </c:pt>
                <c:pt idx="16">
                  <c:v>Time for designing this MOOC</c:v>
                </c:pt>
                <c:pt idx="17">
                  <c:v>Duration of the course</c:v>
                </c:pt>
                <c:pt idx="18">
                  <c:v>Assessment activities (e.g., peer review, quiz)</c:v>
                </c:pt>
                <c:pt idx="19">
                  <c:v>Objectives of the course</c:v>
                </c:pt>
              </c:strCache>
            </c:strRef>
          </c:cat>
          <c:val>
            <c:numRef>
              <c:f>'Q9'!$H$24:$H$43</c:f>
              <c:numCache>
                <c:formatCode>0</c:formatCode>
                <c:ptCount val="20"/>
                <c:pt idx="0">
                  <c:v>27</c:v>
                </c:pt>
                <c:pt idx="1">
                  <c:v>31</c:v>
                </c:pt>
                <c:pt idx="2">
                  <c:v>34</c:v>
                </c:pt>
                <c:pt idx="3">
                  <c:v>41</c:v>
                </c:pt>
                <c:pt idx="4">
                  <c:v>41</c:v>
                </c:pt>
                <c:pt idx="5">
                  <c:v>44</c:v>
                </c:pt>
                <c:pt idx="6">
                  <c:v>44</c:v>
                </c:pt>
                <c:pt idx="7">
                  <c:v>46</c:v>
                </c:pt>
                <c:pt idx="8">
                  <c:v>53</c:v>
                </c:pt>
                <c:pt idx="9">
                  <c:v>54</c:v>
                </c:pt>
                <c:pt idx="10">
                  <c:v>60</c:v>
                </c:pt>
                <c:pt idx="11">
                  <c:v>65</c:v>
                </c:pt>
                <c:pt idx="12">
                  <c:v>66</c:v>
                </c:pt>
                <c:pt idx="13">
                  <c:v>66</c:v>
                </c:pt>
                <c:pt idx="14">
                  <c:v>67</c:v>
                </c:pt>
                <c:pt idx="15">
                  <c:v>69</c:v>
                </c:pt>
                <c:pt idx="16">
                  <c:v>71</c:v>
                </c:pt>
                <c:pt idx="17">
                  <c:v>84</c:v>
                </c:pt>
                <c:pt idx="18">
                  <c:v>92</c:v>
                </c:pt>
                <c:pt idx="19">
                  <c:v>104</c:v>
                </c:pt>
              </c:numCache>
            </c:numRef>
          </c:val>
          <c:extLst>
            <c:ext xmlns:c16="http://schemas.microsoft.com/office/drawing/2014/chart" uri="{C3380CC4-5D6E-409C-BE32-E72D297353CC}">
              <c16:uniqueId val="{00000000-D8FE-4D17-924A-C058BBCD6794}"/>
            </c:ext>
          </c:extLst>
        </c:ser>
        <c:dLbls>
          <c:showLegendKey val="0"/>
          <c:showVal val="0"/>
          <c:showCatName val="0"/>
          <c:showSerName val="0"/>
          <c:showPercent val="0"/>
          <c:showBubbleSize val="0"/>
        </c:dLbls>
        <c:gapWidth val="182"/>
        <c:axId val="1144597056"/>
        <c:axId val="1144604672"/>
      </c:barChart>
      <c:catAx>
        <c:axId val="1144597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44604672"/>
        <c:crosses val="autoZero"/>
        <c:auto val="1"/>
        <c:lblAlgn val="ctr"/>
        <c:lblOffset val="100"/>
        <c:noMultiLvlLbl val="0"/>
      </c:catAx>
      <c:valAx>
        <c:axId val="11446046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44597056"/>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lgn="ctr" rtl="0">
              <a:defRPr sz="168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Design challenges faced by the MOOC instructors</a:t>
            </a:r>
          </a:p>
        </c:rich>
      </c:tx>
      <c:layout>
        <c:manualLayout>
          <c:xMode val="edge"/>
          <c:yMode val="edge"/>
          <c:x val="0.19254017589906527"/>
          <c:y val="2.5070196550340956E-2"/>
        </c:manualLayout>
      </c:layout>
      <c:overlay val="0"/>
      <c:spPr>
        <a:noFill/>
        <a:ln>
          <a:noFill/>
        </a:ln>
        <a:effectLst/>
      </c:spPr>
      <c:txPr>
        <a:bodyPr rot="0" spcFirstLastPara="1" vertOverflow="ellipsis" vert="horz" wrap="square" anchor="ctr" anchorCtr="1"/>
        <a:lstStyle/>
        <a:p>
          <a:pPr algn="ctr" rtl="0">
            <a:defRPr sz="168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6356010309919036"/>
          <c:y val="0.13740422000499036"/>
          <c:w val="0.31194793381014169"/>
          <c:h val="0.7930717820922204"/>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'Q18'!$I$16:$I$26</c:f>
              <c:strCache>
                <c:ptCount val="11"/>
                <c:pt idx="0">
                  <c:v>Strategies to encourage students’ team collaboration</c:v>
                </c:pt>
                <c:pt idx="1">
                  <c:v>Technology support</c:v>
                </c:pt>
                <c:pt idx="2">
                  <c:v>Tracking students’ learning progress</c:v>
                </c:pt>
                <c:pt idx="3">
                  <c:v>Recording videos</c:v>
                </c:pt>
                <c:pt idx="4">
                  <c:v>Personalizing students’ learning</c:v>
                </c:pt>
                <c:pt idx="5">
                  <c:v>Compressing the content into short videos</c:v>
                </c:pt>
                <c:pt idx="6">
                  <c:v>Strategies to engage students’ interaction</c:v>
                </c:pt>
                <c:pt idx="7">
                  <c:v>Time limitation of designing MOOCs</c:v>
                </c:pt>
                <c:pt idx="8">
                  <c:v>Strategies to engage students’ active participation</c:v>
                </c:pt>
                <c:pt idx="9">
                  <c:v>Engaging students’ learning</c:v>
                </c:pt>
                <c:pt idx="10">
                  <c:v>Assessment methods</c:v>
                </c:pt>
              </c:strCache>
            </c:strRef>
          </c:cat>
          <c:val>
            <c:numRef>
              <c:f>'Q18'!$J$16:$J$26</c:f>
              <c:numCache>
                <c:formatCode>0</c:formatCode>
                <c:ptCount val="11"/>
                <c:pt idx="0">
                  <c:v>23</c:v>
                </c:pt>
                <c:pt idx="1">
                  <c:v>33</c:v>
                </c:pt>
                <c:pt idx="2">
                  <c:v>33</c:v>
                </c:pt>
                <c:pt idx="3">
                  <c:v>34</c:v>
                </c:pt>
                <c:pt idx="4">
                  <c:v>46</c:v>
                </c:pt>
                <c:pt idx="5">
                  <c:v>58</c:v>
                </c:pt>
                <c:pt idx="6">
                  <c:v>62</c:v>
                </c:pt>
                <c:pt idx="7">
                  <c:v>65</c:v>
                </c:pt>
                <c:pt idx="8">
                  <c:v>66</c:v>
                </c:pt>
                <c:pt idx="9">
                  <c:v>70</c:v>
                </c:pt>
                <c:pt idx="10">
                  <c:v>91</c:v>
                </c:pt>
              </c:numCache>
            </c:numRef>
          </c:val>
          <c:extLst>
            <c:ext xmlns:c16="http://schemas.microsoft.com/office/drawing/2014/chart" uri="{C3380CC4-5D6E-409C-BE32-E72D297353CC}">
              <c16:uniqueId val="{00000000-8698-4D6C-BB4D-9455289EE844}"/>
            </c:ext>
          </c:extLst>
        </c:ser>
        <c:dLbls>
          <c:showLegendKey val="0"/>
          <c:showVal val="0"/>
          <c:showCatName val="0"/>
          <c:showSerName val="0"/>
          <c:showPercent val="0"/>
          <c:showBubbleSize val="0"/>
        </c:dLbls>
        <c:gapWidth val="182"/>
        <c:axId val="-975418480"/>
        <c:axId val="-1043118320"/>
      </c:barChart>
      <c:catAx>
        <c:axId val="-97541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043118320"/>
        <c:crosses val="autoZero"/>
        <c:auto val="1"/>
        <c:lblAlgn val="ctr"/>
        <c:lblOffset val="100"/>
        <c:noMultiLvlLbl val="0"/>
      </c:catAx>
      <c:valAx>
        <c:axId val="-1043118320"/>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7541848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b="1" i="0" baseline="0" dirty="0">
                <a:effectLst/>
                <a:latin typeface="Tahoma" panose="020B0604030504040204" pitchFamily="34" charset="0"/>
                <a:ea typeface="Tahoma" panose="020B0604030504040204" pitchFamily="34" charset="0"/>
                <a:cs typeface="Tahoma" panose="020B0604030504040204" pitchFamily="34" charset="0"/>
              </a:rPr>
              <a:t>Ways to Address Challenges</a:t>
            </a:r>
            <a:endParaRPr lang="en-US" b="1" dirty="0">
              <a:effectLst/>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7589221257803402"/>
          <c:y val="0.10666508069151737"/>
          <c:w val="0.39823507441728961"/>
          <c:h val="0.83403836771759654"/>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'Q19'!$I$16:$I$25</c:f>
              <c:strCache>
                <c:ptCount val="10"/>
                <c:pt idx="0">
                  <c:v>Attending conferences or other professional events on MOOCs</c:v>
                </c:pt>
                <c:pt idx="1">
                  <c:v>Reading news related to MOOCs</c:v>
                </c:pt>
                <c:pt idx="2">
                  <c:v>Attending training sessions or workshops</c:v>
                </c:pt>
                <c:pt idx="3">
                  <c:v>Seeking help through online searching</c:v>
                </c:pt>
                <c:pt idx="4">
                  <c:v>Reading books or articles related to MOOCs</c:v>
                </c:pt>
                <c:pt idx="5">
                  <c:v>Seeking help from other MOOCs instructors</c:v>
                </c:pt>
                <c:pt idx="6">
                  <c:v>Seeking help from institution (e.g., administrator)</c:v>
                </c:pt>
                <c:pt idx="7">
                  <c:v>Seeking help from colleagues</c:v>
                </c:pt>
                <c:pt idx="8">
                  <c:v>Seeking help from the platform</c:v>
                </c:pt>
                <c:pt idx="9">
                  <c:v>Browsing other MOOCs for ideas, examples, and benchmarks</c:v>
                </c:pt>
              </c:strCache>
            </c:strRef>
          </c:cat>
          <c:val>
            <c:numRef>
              <c:f>'Q19'!$J$16:$J$25</c:f>
              <c:numCache>
                <c:formatCode>0</c:formatCode>
                <c:ptCount val="10"/>
                <c:pt idx="0">
                  <c:v>28</c:v>
                </c:pt>
                <c:pt idx="1">
                  <c:v>34</c:v>
                </c:pt>
                <c:pt idx="2">
                  <c:v>41</c:v>
                </c:pt>
                <c:pt idx="3">
                  <c:v>43</c:v>
                </c:pt>
                <c:pt idx="4">
                  <c:v>49</c:v>
                </c:pt>
                <c:pt idx="5">
                  <c:v>51</c:v>
                </c:pt>
                <c:pt idx="6">
                  <c:v>67</c:v>
                </c:pt>
                <c:pt idx="7">
                  <c:v>71</c:v>
                </c:pt>
                <c:pt idx="8">
                  <c:v>81</c:v>
                </c:pt>
                <c:pt idx="9">
                  <c:v>89</c:v>
                </c:pt>
              </c:numCache>
            </c:numRef>
          </c:val>
          <c:extLst>
            <c:ext xmlns:c16="http://schemas.microsoft.com/office/drawing/2014/chart" uri="{C3380CC4-5D6E-409C-BE32-E72D297353CC}">
              <c16:uniqueId val="{00000000-9E5E-4CCE-A4D3-A497FBEAD63C}"/>
            </c:ext>
          </c:extLst>
        </c:ser>
        <c:dLbls>
          <c:showLegendKey val="0"/>
          <c:showVal val="0"/>
          <c:showCatName val="0"/>
          <c:showSerName val="0"/>
          <c:showPercent val="0"/>
          <c:showBubbleSize val="0"/>
        </c:dLbls>
        <c:gapWidth val="182"/>
        <c:axId val="-1043109072"/>
        <c:axId val="-1043105264"/>
      </c:barChart>
      <c:catAx>
        <c:axId val="-1043109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043105264"/>
        <c:crosses val="autoZero"/>
        <c:auto val="1"/>
        <c:lblAlgn val="ctr"/>
        <c:lblOffset val="100"/>
        <c:noMultiLvlLbl val="0"/>
      </c:catAx>
      <c:valAx>
        <c:axId val="-1043105264"/>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31090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MOOC Subject Areas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'Q5'!$I$25:$I$36</c:f>
              <c:strCache>
                <c:ptCount val="12"/>
                <c:pt idx="0">
                  <c:v>N/A</c:v>
                </c:pt>
                <c:pt idx="1">
                  <c:v>Engineering</c:v>
                </c:pt>
                <c:pt idx="2">
                  <c:v>Math</c:v>
                </c:pt>
                <c:pt idx="3">
                  <c:v>Biology</c:v>
                </c:pt>
                <c:pt idx="4">
                  <c:v>Computer Science</c:v>
                </c:pt>
                <c:pt idx="5">
                  <c:v>Data Science</c:v>
                </c:pt>
                <c:pt idx="6">
                  <c:v>Physical Science</c:v>
                </c:pt>
                <c:pt idx="7">
                  <c:v>Art and Humanity</c:v>
                </c:pt>
                <c:pt idx="8">
                  <c:v>Business and Management</c:v>
                </c:pt>
                <c:pt idx="9">
                  <c:v>Language and Literacy</c:v>
                </c:pt>
                <c:pt idx="10">
                  <c:v>Medicine and Health</c:v>
                </c:pt>
                <c:pt idx="11">
                  <c:v>Social Science</c:v>
                </c:pt>
              </c:strCache>
            </c:strRef>
          </c:cat>
          <c:val>
            <c:numRef>
              <c:f>'Q5'!$J$25:$J$36</c:f>
              <c:numCache>
                <c:formatCode>General</c:formatCode>
                <c:ptCount val="12"/>
                <c:pt idx="0">
                  <c:v>5</c:v>
                </c:pt>
                <c:pt idx="1">
                  <c:v>5</c:v>
                </c:pt>
                <c:pt idx="2">
                  <c:v>9</c:v>
                </c:pt>
                <c:pt idx="3">
                  <c:v>10</c:v>
                </c:pt>
                <c:pt idx="4">
                  <c:v>12</c:v>
                </c:pt>
                <c:pt idx="5">
                  <c:v>12</c:v>
                </c:pt>
                <c:pt idx="6">
                  <c:v>13</c:v>
                </c:pt>
                <c:pt idx="7">
                  <c:v>14</c:v>
                </c:pt>
                <c:pt idx="8">
                  <c:v>22</c:v>
                </c:pt>
                <c:pt idx="9">
                  <c:v>24</c:v>
                </c:pt>
                <c:pt idx="10">
                  <c:v>27</c:v>
                </c:pt>
                <c:pt idx="11">
                  <c:v>45</c:v>
                </c:pt>
              </c:numCache>
            </c:numRef>
          </c:val>
          <c:extLst>
            <c:ext xmlns:c16="http://schemas.microsoft.com/office/drawing/2014/chart" uri="{C3380CC4-5D6E-409C-BE32-E72D297353CC}">
              <c16:uniqueId val="{00000000-9100-42C6-939E-FA28741DE732}"/>
            </c:ext>
          </c:extLst>
        </c:ser>
        <c:dLbls>
          <c:showLegendKey val="0"/>
          <c:showVal val="0"/>
          <c:showCatName val="0"/>
          <c:showSerName val="0"/>
          <c:showPercent val="0"/>
          <c:showBubbleSize val="0"/>
        </c:dLbls>
        <c:gapWidth val="182"/>
        <c:axId val="1592584544"/>
        <c:axId val="1592569568"/>
      </c:barChart>
      <c:catAx>
        <c:axId val="15925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69568"/>
        <c:crosses val="autoZero"/>
        <c:auto val="1"/>
        <c:lblAlgn val="ctr"/>
        <c:lblOffset val="100"/>
        <c:noMultiLvlLbl val="0"/>
      </c:catAx>
      <c:valAx>
        <c:axId val="1592569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8454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Instructors' Perceptions of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9'!$F$3:$F$6</c:f>
              <c:strCache>
                <c:ptCount val="4"/>
                <c:pt idx="0">
                  <c:v>SDL is related to students’ learning personal attributes that can never be changed</c:v>
                </c:pt>
                <c:pt idx="1">
                  <c:v>Other (please describe)</c:v>
                </c:pt>
                <c:pt idx="2">
                  <c:v>SDL is related to students’ personal attributes that can be changed</c:v>
                </c:pt>
                <c:pt idx="3">
                  <c:v>SDL is a set of skills that can be educated</c:v>
                </c:pt>
              </c:strCache>
            </c:strRef>
          </c:cat>
          <c:val>
            <c:numRef>
              <c:f>'Question 9'!$G$3:$G$6</c:f>
              <c:numCache>
                <c:formatCode>General</c:formatCode>
                <c:ptCount val="4"/>
                <c:pt idx="0">
                  <c:v>2</c:v>
                </c:pt>
                <c:pt idx="1">
                  <c:v>20</c:v>
                </c:pt>
                <c:pt idx="2">
                  <c:v>64</c:v>
                </c:pt>
                <c:pt idx="3">
                  <c:v>112</c:v>
                </c:pt>
              </c:numCache>
            </c:numRef>
          </c:val>
          <c:extLst>
            <c:ext xmlns:c16="http://schemas.microsoft.com/office/drawing/2014/chart" uri="{C3380CC4-5D6E-409C-BE32-E72D297353CC}">
              <c16:uniqueId val="{00000000-74A2-4773-89C6-A235215FCC46}"/>
            </c:ext>
          </c:extLst>
        </c:ser>
        <c:dLbls>
          <c:showLegendKey val="0"/>
          <c:showVal val="0"/>
          <c:showCatName val="0"/>
          <c:showSerName val="0"/>
          <c:showPercent val="0"/>
          <c:showBubbleSize val="0"/>
        </c:dLbls>
        <c:gapWidth val="182"/>
        <c:axId val="351783824"/>
        <c:axId val="351775504"/>
      </c:barChart>
      <c:catAx>
        <c:axId val="351783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504"/>
        <c:crosses val="autoZero"/>
        <c:auto val="1"/>
        <c:lblAlgn val="ctr"/>
        <c:lblOffset val="100"/>
        <c:noMultiLvlLbl val="0"/>
      </c:catAx>
      <c:valAx>
        <c:axId val="35177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8382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Participants' Perceptions of Their Role in Facilitating Students'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10'!$G$5:$G$8</c:f>
              <c:strCache>
                <c:ptCount val="4"/>
                <c:pt idx="0">
                  <c:v>Instructors can do nothing for students’ SDL skills.</c:v>
                </c:pt>
                <c:pt idx="1">
                  <c:v>Instructors can unintentionally create a learning environment that encourages self-directed learning skills.</c:v>
                </c:pt>
                <c:pt idx="2">
                  <c:v>Other (please describe)</c:v>
                </c:pt>
                <c:pt idx="3">
                  <c:v>Instructors can intentionally create a learning environment to help develop SDL skills.</c:v>
                </c:pt>
              </c:strCache>
            </c:strRef>
          </c:cat>
          <c:val>
            <c:numRef>
              <c:f>'Question 10'!$H$5:$H$8</c:f>
              <c:numCache>
                <c:formatCode>General</c:formatCode>
                <c:ptCount val="4"/>
                <c:pt idx="0">
                  <c:v>0</c:v>
                </c:pt>
                <c:pt idx="1">
                  <c:v>13</c:v>
                </c:pt>
                <c:pt idx="2">
                  <c:v>14</c:v>
                </c:pt>
                <c:pt idx="3">
                  <c:v>171</c:v>
                </c:pt>
              </c:numCache>
            </c:numRef>
          </c:val>
          <c:extLst>
            <c:ext xmlns:c16="http://schemas.microsoft.com/office/drawing/2014/chart" uri="{C3380CC4-5D6E-409C-BE32-E72D297353CC}">
              <c16:uniqueId val="{00000000-4366-4B05-B0DF-65767CFD1EE1}"/>
            </c:ext>
          </c:extLst>
        </c:ser>
        <c:dLbls>
          <c:showLegendKey val="0"/>
          <c:showVal val="0"/>
          <c:showCatName val="0"/>
          <c:showSerName val="0"/>
          <c:showPercent val="0"/>
          <c:showBubbleSize val="0"/>
        </c:dLbls>
        <c:gapWidth val="182"/>
        <c:axId val="351775920"/>
        <c:axId val="351771344"/>
      </c:barChart>
      <c:catAx>
        <c:axId val="351775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1344"/>
        <c:crosses val="autoZero"/>
        <c:auto val="1"/>
        <c:lblAlgn val="ctr"/>
        <c:lblOffset val="100"/>
        <c:noMultiLvlLbl val="0"/>
      </c:catAx>
      <c:valAx>
        <c:axId val="351771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920"/>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6B50A3-315A-41D2-82E2-2B5D8CDDA27B}" type="doc">
      <dgm:prSet loTypeId="urn:microsoft.com/office/officeart/2005/8/layout/process1" loCatId="process" qsTypeId="urn:microsoft.com/office/officeart/2005/8/quickstyle/simple1" qsCatId="simple" csTypeId="urn:microsoft.com/office/officeart/2005/8/colors/accent0_1" csCatId="mainScheme" phldr="1"/>
      <dgm:spPr/>
    </dgm:pt>
    <dgm:pt modelId="{01AA00BE-9886-4FA8-81D8-501730679843}">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Quan</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Collection</a:t>
          </a:r>
        </a:p>
      </dgm:t>
    </dgm:pt>
    <dgm:pt modelId="{9C83F983-BB28-4320-AA49-A8F635DA7AD2}" type="parTrans" cxnId="{B4E6CF18-55A1-46FA-BC00-63C994BDFD94}">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3AD6FB9D-F342-4204-AD8A-E9B2EF69BD0E}" type="sibTrans" cxnId="{B4E6CF18-55A1-46FA-BC00-63C994BDFD94}">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F916272F-307E-4E92-B1B4-F1B20085E770}">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Quan</a:t>
          </a:r>
          <a:r>
            <a:rPr lang="en-US" sz="1800" dirty="0">
              <a:latin typeface="Tahoma" panose="020B0604030504040204" pitchFamily="34" charset="0"/>
              <a:ea typeface="Tahoma" panose="020B0604030504040204" pitchFamily="34" charset="0"/>
              <a:cs typeface="Tahoma" panose="020B0604030504040204" pitchFamily="34" charset="0"/>
            </a:rPr>
            <a:t> </a:t>
          </a:r>
        </a:p>
        <a:p>
          <a:r>
            <a:rPr lang="en-US" sz="1800" dirty="0">
              <a:latin typeface="Tahoma" panose="020B0604030504040204" pitchFamily="34" charset="0"/>
              <a:ea typeface="Tahoma" panose="020B0604030504040204" pitchFamily="34" charset="0"/>
              <a:cs typeface="Tahoma" panose="020B0604030504040204" pitchFamily="34" charset="0"/>
            </a:rPr>
            <a:t>Data Analysis</a:t>
          </a:r>
        </a:p>
      </dgm:t>
    </dgm:pt>
    <dgm:pt modelId="{FEB4157C-4704-4CC1-8A5C-05687DF65A59}" type="parTrans" cxnId="{AF4A86FD-2EDB-4BB1-9932-D6281B6EC0F7}">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01FCCA4F-E8B6-45E0-AC6B-BCB4B8314A4C}" type="sibTrans" cxnId="{AF4A86FD-2EDB-4BB1-9932-D6281B6EC0F7}">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B09BEC28-C4E7-4EF2-99A7-516707BEAE3C}">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Qual</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Collection</a:t>
          </a:r>
        </a:p>
      </dgm:t>
    </dgm:pt>
    <dgm:pt modelId="{7BE20BC5-70C0-4372-BABF-10AC48F81252}" type="parTrans" cxnId="{F6366B84-5A50-4D0D-9442-2A2CE89995BE}">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BEA4307A-20C5-45D7-A2AE-9C124B5BEF69}" type="sibTrans" cxnId="{F6366B84-5A50-4D0D-9442-2A2CE89995BE}">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A0D9624B-5398-4C07-B9AD-A870F5D9393E}">
      <dgm:prSet phldrT="[Text]" custT="1"/>
      <dgm:spPr/>
      <dgm:t>
        <a:bodyPr/>
        <a:lstStyle/>
        <a:p>
          <a:r>
            <a:rPr lang="en-US" sz="1800" dirty="0">
              <a:latin typeface="Tahoma" panose="020B0604030504040204" pitchFamily="34" charset="0"/>
              <a:ea typeface="Tahoma" panose="020B0604030504040204" pitchFamily="34" charset="0"/>
              <a:cs typeface="Tahoma" panose="020B0604030504040204" pitchFamily="34" charset="0"/>
            </a:rPr>
            <a:t>Interpretation of Entire Analysis</a:t>
          </a:r>
        </a:p>
      </dgm:t>
    </dgm:pt>
    <dgm:pt modelId="{50FB6AF7-D191-4449-BC72-F0545A7B29B1}" type="parTrans" cxnId="{EBD065DA-349A-423E-A3B1-4F7B86A9CB9C}">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126A6BB7-A629-4150-92D4-63325480FD96}" type="sibTrans" cxnId="{EBD065DA-349A-423E-A3B1-4F7B86A9CB9C}">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0B93EC4A-E8DF-479D-8616-6D2583656146}">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Qual</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Analysis</a:t>
          </a:r>
        </a:p>
      </dgm:t>
    </dgm:pt>
    <dgm:pt modelId="{2B19E8C0-6533-4F30-9BDD-35810F178B0B}" type="parTrans" cxnId="{1CEF9DA1-E500-4876-8192-1CA1B3DED2A4}">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4ACAF13B-02CC-4420-9D02-0095054B3F15}" type="sibTrans" cxnId="{1CEF9DA1-E500-4876-8192-1CA1B3DED2A4}">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349B5252-49FE-4FED-A6D1-AF3426DE174B}" type="pres">
      <dgm:prSet presAssocID="{6F6B50A3-315A-41D2-82E2-2B5D8CDDA27B}" presName="Name0" presStyleCnt="0">
        <dgm:presLayoutVars>
          <dgm:dir/>
          <dgm:resizeHandles val="exact"/>
        </dgm:presLayoutVars>
      </dgm:prSet>
      <dgm:spPr/>
    </dgm:pt>
    <dgm:pt modelId="{768B5492-C652-4BD6-B177-10B07BADBCDA}" type="pres">
      <dgm:prSet presAssocID="{01AA00BE-9886-4FA8-81D8-501730679843}" presName="node" presStyleLbl="node1" presStyleIdx="0" presStyleCnt="5">
        <dgm:presLayoutVars>
          <dgm:bulletEnabled val="1"/>
        </dgm:presLayoutVars>
      </dgm:prSet>
      <dgm:spPr/>
    </dgm:pt>
    <dgm:pt modelId="{ACD5AED6-1B81-469E-9D31-201EBA5A2500}" type="pres">
      <dgm:prSet presAssocID="{3AD6FB9D-F342-4204-AD8A-E9B2EF69BD0E}" presName="sibTrans" presStyleLbl="sibTrans2D1" presStyleIdx="0" presStyleCnt="4"/>
      <dgm:spPr/>
    </dgm:pt>
    <dgm:pt modelId="{A781BDAF-CA8A-4DFB-90C4-0B1702D2E730}" type="pres">
      <dgm:prSet presAssocID="{3AD6FB9D-F342-4204-AD8A-E9B2EF69BD0E}" presName="connectorText" presStyleLbl="sibTrans2D1" presStyleIdx="0" presStyleCnt="4"/>
      <dgm:spPr/>
    </dgm:pt>
    <dgm:pt modelId="{648358ED-4584-447B-AFC5-ECE4B0E81B3F}" type="pres">
      <dgm:prSet presAssocID="{F916272F-307E-4E92-B1B4-F1B20085E770}" presName="node" presStyleLbl="node1" presStyleIdx="1" presStyleCnt="5">
        <dgm:presLayoutVars>
          <dgm:bulletEnabled val="1"/>
        </dgm:presLayoutVars>
      </dgm:prSet>
      <dgm:spPr/>
    </dgm:pt>
    <dgm:pt modelId="{860FD82E-C716-4200-B3FA-09A11F45ECB6}" type="pres">
      <dgm:prSet presAssocID="{01FCCA4F-E8B6-45E0-AC6B-BCB4B8314A4C}" presName="sibTrans" presStyleLbl="sibTrans2D1" presStyleIdx="1" presStyleCnt="4"/>
      <dgm:spPr/>
    </dgm:pt>
    <dgm:pt modelId="{686635D2-040F-4A94-9265-4EDA73EEBC6B}" type="pres">
      <dgm:prSet presAssocID="{01FCCA4F-E8B6-45E0-AC6B-BCB4B8314A4C}" presName="connectorText" presStyleLbl="sibTrans2D1" presStyleIdx="1" presStyleCnt="4"/>
      <dgm:spPr/>
    </dgm:pt>
    <dgm:pt modelId="{9527C2DA-7ED2-482A-A8CE-C2F4BEF9619C}" type="pres">
      <dgm:prSet presAssocID="{B09BEC28-C4E7-4EF2-99A7-516707BEAE3C}" presName="node" presStyleLbl="node1" presStyleIdx="2" presStyleCnt="5">
        <dgm:presLayoutVars>
          <dgm:bulletEnabled val="1"/>
        </dgm:presLayoutVars>
      </dgm:prSet>
      <dgm:spPr/>
    </dgm:pt>
    <dgm:pt modelId="{28772E4C-4517-4A3B-8914-3FDC2D1E54D9}" type="pres">
      <dgm:prSet presAssocID="{BEA4307A-20C5-45D7-A2AE-9C124B5BEF69}" presName="sibTrans" presStyleLbl="sibTrans2D1" presStyleIdx="2" presStyleCnt="4"/>
      <dgm:spPr/>
    </dgm:pt>
    <dgm:pt modelId="{BFC0315C-0E46-42CA-A006-8A37995F46E3}" type="pres">
      <dgm:prSet presAssocID="{BEA4307A-20C5-45D7-A2AE-9C124B5BEF69}" presName="connectorText" presStyleLbl="sibTrans2D1" presStyleIdx="2" presStyleCnt="4"/>
      <dgm:spPr/>
    </dgm:pt>
    <dgm:pt modelId="{81A7966E-9984-4413-BC46-14B9F795466E}" type="pres">
      <dgm:prSet presAssocID="{0B93EC4A-E8DF-479D-8616-6D2583656146}" presName="node" presStyleLbl="node1" presStyleIdx="3" presStyleCnt="5">
        <dgm:presLayoutVars>
          <dgm:bulletEnabled val="1"/>
        </dgm:presLayoutVars>
      </dgm:prSet>
      <dgm:spPr/>
    </dgm:pt>
    <dgm:pt modelId="{A4BB98C5-981F-4241-AB5E-D117C7038151}" type="pres">
      <dgm:prSet presAssocID="{4ACAF13B-02CC-4420-9D02-0095054B3F15}" presName="sibTrans" presStyleLbl="sibTrans2D1" presStyleIdx="3" presStyleCnt="4"/>
      <dgm:spPr/>
    </dgm:pt>
    <dgm:pt modelId="{5E309EA5-384E-47A1-AD52-E78F841E34A4}" type="pres">
      <dgm:prSet presAssocID="{4ACAF13B-02CC-4420-9D02-0095054B3F15}" presName="connectorText" presStyleLbl="sibTrans2D1" presStyleIdx="3" presStyleCnt="4"/>
      <dgm:spPr/>
    </dgm:pt>
    <dgm:pt modelId="{FC16161A-93C5-4636-BF50-37F52A965320}" type="pres">
      <dgm:prSet presAssocID="{A0D9624B-5398-4C07-B9AD-A870F5D9393E}" presName="node" presStyleLbl="node1" presStyleIdx="4" presStyleCnt="5">
        <dgm:presLayoutVars>
          <dgm:bulletEnabled val="1"/>
        </dgm:presLayoutVars>
      </dgm:prSet>
      <dgm:spPr/>
    </dgm:pt>
  </dgm:ptLst>
  <dgm:cxnLst>
    <dgm:cxn modelId="{782D680B-AB30-4F6C-BDB7-8A88C9AA5788}" type="presOf" srcId="{01FCCA4F-E8B6-45E0-AC6B-BCB4B8314A4C}" destId="{860FD82E-C716-4200-B3FA-09A11F45ECB6}" srcOrd="0" destOrd="0" presId="urn:microsoft.com/office/officeart/2005/8/layout/process1"/>
    <dgm:cxn modelId="{B4E6CF18-55A1-46FA-BC00-63C994BDFD94}" srcId="{6F6B50A3-315A-41D2-82E2-2B5D8CDDA27B}" destId="{01AA00BE-9886-4FA8-81D8-501730679843}" srcOrd="0" destOrd="0" parTransId="{9C83F983-BB28-4320-AA49-A8F635DA7AD2}" sibTransId="{3AD6FB9D-F342-4204-AD8A-E9B2EF69BD0E}"/>
    <dgm:cxn modelId="{110CA82A-031A-4D78-AD1D-BC13FA7A0533}" type="presOf" srcId="{B09BEC28-C4E7-4EF2-99A7-516707BEAE3C}" destId="{9527C2DA-7ED2-482A-A8CE-C2F4BEF9619C}" srcOrd="0" destOrd="0" presId="urn:microsoft.com/office/officeart/2005/8/layout/process1"/>
    <dgm:cxn modelId="{14ADC22D-B9D2-4F47-B24E-18027B7F3F41}" type="presOf" srcId="{BEA4307A-20C5-45D7-A2AE-9C124B5BEF69}" destId="{BFC0315C-0E46-42CA-A006-8A37995F46E3}" srcOrd="1" destOrd="0" presId="urn:microsoft.com/office/officeart/2005/8/layout/process1"/>
    <dgm:cxn modelId="{1AA3BD36-C4B7-4267-BC35-D18761C6D6C7}" type="presOf" srcId="{6F6B50A3-315A-41D2-82E2-2B5D8CDDA27B}" destId="{349B5252-49FE-4FED-A6D1-AF3426DE174B}" srcOrd="0" destOrd="0" presId="urn:microsoft.com/office/officeart/2005/8/layout/process1"/>
    <dgm:cxn modelId="{3736AA77-2BA3-48EE-B04A-72F57F9C72C6}" type="presOf" srcId="{3AD6FB9D-F342-4204-AD8A-E9B2EF69BD0E}" destId="{ACD5AED6-1B81-469E-9D31-201EBA5A2500}" srcOrd="0" destOrd="0" presId="urn:microsoft.com/office/officeart/2005/8/layout/process1"/>
    <dgm:cxn modelId="{F6366B84-5A50-4D0D-9442-2A2CE89995BE}" srcId="{6F6B50A3-315A-41D2-82E2-2B5D8CDDA27B}" destId="{B09BEC28-C4E7-4EF2-99A7-516707BEAE3C}" srcOrd="2" destOrd="0" parTransId="{7BE20BC5-70C0-4372-BABF-10AC48F81252}" sibTransId="{BEA4307A-20C5-45D7-A2AE-9C124B5BEF69}"/>
    <dgm:cxn modelId="{5ED3B188-8245-4F1D-95AF-4F1EBE19054D}" type="presOf" srcId="{A0D9624B-5398-4C07-B9AD-A870F5D9393E}" destId="{FC16161A-93C5-4636-BF50-37F52A965320}" srcOrd="0" destOrd="0" presId="urn:microsoft.com/office/officeart/2005/8/layout/process1"/>
    <dgm:cxn modelId="{20FEFF8E-5593-4BBF-968E-5B9BE82C1F66}" type="presOf" srcId="{F916272F-307E-4E92-B1B4-F1B20085E770}" destId="{648358ED-4584-447B-AFC5-ECE4B0E81B3F}" srcOrd="0" destOrd="0" presId="urn:microsoft.com/office/officeart/2005/8/layout/process1"/>
    <dgm:cxn modelId="{88877E92-AE89-4BF6-BB42-8A5085BF382D}" type="presOf" srcId="{4ACAF13B-02CC-4420-9D02-0095054B3F15}" destId="{A4BB98C5-981F-4241-AB5E-D117C7038151}" srcOrd="0" destOrd="0" presId="urn:microsoft.com/office/officeart/2005/8/layout/process1"/>
    <dgm:cxn modelId="{1CEF9DA1-E500-4876-8192-1CA1B3DED2A4}" srcId="{6F6B50A3-315A-41D2-82E2-2B5D8CDDA27B}" destId="{0B93EC4A-E8DF-479D-8616-6D2583656146}" srcOrd="3" destOrd="0" parTransId="{2B19E8C0-6533-4F30-9BDD-35810F178B0B}" sibTransId="{4ACAF13B-02CC-4420-9D02-0095054B3F15}"/>
    <dgm:cxn modelId="{D2BF3CAC-031B-4BF8-A904-5A590D2F4FA1}" type="presOf" srcId="{3AD6FB9D-F342-4204-AD8A-E9B2EF69BD0E}" destId="{A781BDAF-CA8A-4DFB-90C4-0B1702D2E730}" srcOrd="1" destOrd="0" presId="urn:microsoft.com/office/officeart/2005/8/layout/process1"/>
    <dgm:cxn modelId="{33A206CB-CE38-44CF-92B6-178F56425001}" type="presOf" srcId="{01AA00BE-9886-4FA8-81D8-501730679843}" destId="{768B5492-C652-4BD6-B177-10B07BADBCDA}" srcOrd="0" destOrd="0" presId="urn:microsoft.com/office/officeart/2005/8/layout/process1"/>
    <dgm:cxn modelId="{EBD065DA-349A-423E-A3B1-4F7B86A9CB9C}" srcId="{6F6B50A3-315A-41D2-82E2-2B5D8CDDA27B}" destId="{A0D9624B-5398-4C07-B9AD-A870F5D9393E}" srcOrd="4" destOrd="0" parTransId="{50FB6AF7-D191-4449-BC72-F0545A7B29B1}" sibTransId="{126A6BB7-A629-4150-92D4-63325480FD96}"/>
    <dgm:cxn modelId="{2FC55EE1-BBA6-46CC-A977-724AEC17A7F8}" type="presOf" srcId="{BEA4307A-20C5-45D7-A2AE-9C124B5BEF69}" destId="{28772E4C-4517-4A3B-8914-3FDC2D1E54D9}" srcOrd="0" destOrd="0" presId="urn:microsoft.com/office/officeart/2005/8/layout/process1"/>
    <dgm:cxn modelId="{BE15AEE8-8199-464A-B651-E909560C20B1}" type="presOf" srcId="{0B93EC4A-E8DF-479D-8616-6D2583656146}" destId="{81A7966E-9984-4413-BC46-14B9F795466E}" srcOrd="0" destOrd="0" presId="urn:microsoft.com/office/officeart/2005/8/layout/process1"/>
    <dgm:cxn modelId="{75ACB5F0-9500-4950-BBF2-02133D9A7EFC}" type="presOf" srcId="{01FCCA4F-E8B6-45E0-AC6B-BCB4B8314A4C}" destId="{686635D2-040F-4A94-9265-4EDA73EEBC6B}" srcOrd="1" destOrd="0" presId="urn:microsoft.com/office/officeart/2005/8/layout/process1"/>
    <dgm:cxn modelId="{AF4A86FD-2EDB-4BB1-9932-D6281B6EC0F7}" srcId="{6F6B50A3-315A-41D2-82E2-2B5D8CDDA27B}" destId="{F916272F-307E-4E92-B1B4-F1B20085E770}" srcOrd="1" destOrd="0" parTransId="{FEB4157C-4704-4CC1-8A5C-05687DF65A59}" sibTransId="{01FCCA4F-E8B6-45E0-AC6B-BCB4B8314A4C}"/>
    <dgm:cxn modelId="{E91BC5FD-4AA8-4409-AE86-8A7B38865D83}" type="presOf" srcId="{4ACAF13B-02CC-4420-9D02-0095054B3F15}" destId="{5E309EA5-384E-47A1-AD52-E78F841E34A4}" srcOrd="1" destOrd="0" presId="urn:microsoft.com/office/officeart/2005/8/layout/process1"/>
    <dgm:cxn modelId="{1638C20F-24B6-47FA-AB85-44ACAB94CFD8}" type="presParOf" srcId="{349B5252-49FE-4FED-A6D1-AF3426DE174B}" destId="{768B5492-C652-4BD6-B177-10B07BADBCDA}" srcOrd="0" destOrd="0" presId="urn:microsoft.com/office/officeart/2005/8/layout/process1"/>
    <dgm:cxn modelId="{87DA649A-36F3-492D-84D7-B2F86418A236}" type="presParOf" srcId="{349B5252-49FE-4FED-A6D1-AF3426DE174B}" destId="{ACD5AED6-1B81-469E-9D31-201EBA5A2500}" srcOrd="1" destOrd="0" presId="urn:microsoft.com/office/officeart/2005/8/layout/process1"/>
    <dgm:cxn modelId="{DB443FAE-692F-4D06-85E4-2768E927B6DE}" type="presParOf" srcId="{ACD5AED6-1B81-469E-9D31-201EBA5A2500}" destId="{A781BDAF-CA8A-4DFB-90C4-0B1702D2E730}" srcOrd="0" destOrd="0" presId="urn:microsoft.com/office/officeart/2005/8/layout/process1"/>
    <dgm:cxn modelId="{57A2AA8D-E00B-41D6-8192-89F9E95A0AA6}" type="presParOf" srcId="{349B5252-49FE-4FED-A6D1-AF3426DE174B}" destId="{648358ED-4584-447B-AFC5-ECE4B0E81B3F}" srcOrd="2" destOrd="0" presId="urn:microsoft.com/office/officeart/2005/8/layout/process1"/>
    <dgm:cxn modelId="{7B1F2553-329A-4685-9CE1-91D7E912814B}" type="presParOf" srcId="{349B5252-49FE-4FED-A6D1-AF3426DE174B}" destId="{860FD82E-C716-4200-B3FA-09A11F45ECB6}" srcOrd="3" destOrd="0" presId="urn:microsoft.com/office/officeart/2005/8/layout/process1"/>
    <dgm:cxn modelId="{5FBF0955-1C42-479D-833C-6603E317F64A}" type="presParOf" srcId="{860FD82E-C716-4200-B3FA-09A11F45ECB6}" destId="{686635D2-040F-4A94-9265-4EDA73EEBC6B}" srcOrd="0" destOrd="0" presId="urn:microsoft.com/office/officeart/2005/8/layout/process1"/>
    <dgm:cxn modelId="{DC1785E3-BC7A-4360-B6DA-4A8FCCC93774}" type="presParOf" srcId="{349B5252-49FE-4FED-A6D1-AF3426DE174B}" destId="{9527C2DA-7ED2-482A-A8CE-C2F4BEF9619C}" srcOrd="4" destOrd="0" presId="urn:microsoft.com/office/officeart/2005/8/layout/process1"/>
    <dgm:cxn modelId="{EFEC298F-5516-4C56-8FC5-6B581744AE6A}" type="presParOf" srcId="{349B5252-49FE-4FED-A6D1-AF3426DE174B}" destId="{28772E4C-4517-4A3B-8914-3FDC2D1E54D9}" srcOrd="5" destOrd="0" presId="urn:microsoft.com/office/officeart/2005/8/layout/process1"/>
    <dgm:cxn modelId="{63782A83-1077-454F-B041-601197059FCE}" type="presParOf" srcId="{28772E4C-4517-4A3B-8914-3FDC2D1E54D9}" destId="{BFC0315C-0E46-42CA-A006-8A37995F46E3}" srcOrd="0" destOrd="0" presId="urn:microsoft.com/office/officeart/2005/8/layout/process1"/>
    <dgm:cxn modelId="{A2178C6B-071D-4CEF-8342-9247AB6A38CB}" type="presParOf" srcId="{349B5252-49FE-4FED-A6D1-AF3426DE174B}" destId="{81A7966E-9984-4413-BC46-14B9F795466E}" srcOrd="6" destOrd="0" presId="urn:microsoft.com/office/officeart/2005/8/layout/process1"/>
    <dgm:cxn modelId="{8E03784F-0AAD-4956-9BFC-AD5FC1A7B1E8}" type="presParOf" srcId="{349B5252-49FE-4FED-A6D1-AF3426DE174B}" destId="{A4BB98C5-981F-4241-AB5E-D117C7038151}" srcOrd="7" destOrd="0" presId="urn:microsoft.com/office/officeart/2005/8/layout/process1"/>
    <dgm:cxn modelId="{52A147E8-FA6C-49EB-BD51-DEC14F922B55}" type="presParOf" srcId="{A4BB98C5-981F-4241-AB5E-D117C7038151}" destId="{5E309EA5-384E-47A1-AD52-E78F841E34A4}" srcOrd="0" destOrd="0" presId="urn:microsoft.com/office/officeart/2005/8/layout/process1"/>
    <dgm:cxn modelId="{A90F9375-7B5F-4D5A-B7E9-B8DDD3362692}" type="presParOf" srcId="{349B5252-49FE-4FED-A6D1-AF3426DE174B}" destId="{FC16161A-93C5-4636-BF50-37F52A965320}"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7FC181-FA24-4870-8279-AEDA1E752D90}" type="doc">
      <dgm:prSet loTypeId="urn:microsoft.com/office/officeart/2005/8/layout/process1" loCatId="process" qsTypeId="urn:microsoft.com/office/officeart/2005/8/quickstyle/simple1" qsCatId="simple" csTypeId="urn:microsoft.com/office/officeart/2005/8/colors/accent0_1" csCatId="mainScheme" phldr="1"/>
      <dgm:spPr/>
    </dgm:pt>
    <dgm:pt modelId="{4BEC69C5-AF10-402C-BE0D-FAE97B2DDA0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survey with 48 instructors</a:t>
          </a:r>
        </a:p>
      </dgm:t>
    </dgm:pt>
    <dgm:pt modelId="{594EEA92-8D6A-4B28-B169-7B7AC510D5AC}" type="parTrans" cxnId="{84981165-5FEE-4C9F-AE25-6FE1DEB81A5C}">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E600F5DE-5501-4EDD-B1FD-DF650F807A66}" type="sibTrans" cxnId="{84981165-5FEE-4C9F-AE25-6FE1DEB81A5C}">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3AFEED49-F956-492E-9B9F-F906FC959F6B}">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Survey</a:t>
          </a:r>
        </a:p>
        <a:p>
          <a:r>
            <a:rPr lang="en-US" sz="1400" dirty="0">
              <a:latin typeface="Tahoma" panose="020B0604030504040204" pitchFamily="34" charset="0"/>
              <a:ea typeface="Tahoma" panose="020B0604030504040204" pitchFamily="34" charset="0"/>
              <a:cs typeface="Tahoma" panose="020B0604030504040204" pitchFamily="34" charset="0"/>
            </a:rPr>
            <a:t>198 instructors</a:t>
          </a:r>
        </a:p>
      </dgm:t>
    </dgm:pt>
    <dgm:pt modelId="{BBBCE808-EE68-420D-992D-FDB629A126E5}" type="parTrans" cxnId="{FEE67A29-DBE8-4926-BA5D-85026E2309D9}">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AA7D8BCD-D157-4837-8F28-3C785C4577C7}" type="sibTrans" cxnId="{FEE67A29-DBE8-4926-BA5D-85026E2309D9}">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49292421-84CF-444B-9A10-EFA9FB7E321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D8D556F2-ECC7-4546-822E-DDA2740866EE}" type="parTrans" cxnId="{08BDBC83-7900-40C0-927A-7E870DC587FA}">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DD965BE-4BFD-4CD5-86EB-5ABA471321D2}" type="sibTrans" cxnId="{08BDBC83-7900-40C0-927A-7E870DC587FA}">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381E446-B16D-472F-AE7F-D0629A93B047}">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Interview  22 instructors </a:t>
          </a:r>
        </a:p>
      </dgm:t>
    </dgm:pt>
    <dgm:pt modelId="{E97C1FCE-2B85-454E-973A-02639EB6BEC4}" type="parTrans" cxnId="{91F78BFB-7ABF-4BB4-B5CB-C0B95A020952}">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9BBD6BAD-5CD9-4EA7-B241-A64110C9C8C0}" type="sibTrans" cxnId="{91F78BFB-7ABF-4BB4-B5CB-C0B95A020952}">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6D4AF8B-C332-47F4-9927-11395FAF834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45FB3927-DB8C-4832-9884-E7640EBD0B6C}" type="par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26B4D38-33C7-4579-8966-758152CFE6D1}" type="sib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83C9068-9A29-4485-9079-8992F655085E}">
      <dgm:prSe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interview with 4 instructors</a:t>
          </a:r>
        </a:p>
      </dgm:t>
    </dgm:pt>
    <dgm:pt modelId="{390E99BE-5828-4677-B39A-8137E56417CC}" type="parTrans" cxnId="{50F70E40-690A-4ACC-8CA8-4554CCB85C0B}">
      <dgm:prSet/>
      <dgm:spPr/>
      <dgm:t>
        <a:bodyPr/>
        <a:lstStyle/>
        <a:p>
          <a:endParaRPr lang="en-US" sz="1400"/>
        </a:p>
      </dgm:t>
    </dgm:pt>
    <dgm:pt modelId="{62E92B8F-3777-4B34-8F50-C95EE1168A8F}" type="sibTrans" cxnId="{50F70E40-690A-4ACC-8CA8-4554CCB85C0B}">
      <dgm:prSet custT="1"/>
      <dgm:spPr/>
      <dgm:t>
        <a:bodyPr/>
        <a:lstStyle/>
        <a:p>
          <a:endParaRPr lang="en-US" sz="1400"/>
        </a:p>
      </dgm:t>
    </dgm:pt>
    <dgm:pt modelId="{5398E1CD-2C9D-411E-A70B-B1295454F45F}" type="pres">
      <dgm:prSet presAssocID="{ED7FC181-FA24-4870-8279-AEDA1E752D90}" presName="Name0" presStyleCnt="0">
        <dgm:presLayoutVars>
          <dgm:dir/>
          <dgm:resizeHandles val="exact"/>
        </dgm:presLayoutVars>
      </dgm:prSet>
      <dgm:spPr/>
    </dgm:pt>
    <dgm:pt modelId="{246248CA-E01E-4AAE-B7EC-0BC37E67E06F}" type="pres">
      <dgm:prSet presAssocID="{783C9068-9A29-4485-9079-8992F655085E}" presName="node" presStyleLbl="node1" presStyleIdx="0" presStyleCnt="6">
        <dgm:presLayoutVars>
          <dgm:bulletEnabled val="1"/>
        </dgm:presLayoutVars>
      </dgm:prSet>
      <dgm:spPr/>
    </dgm:pt>
    <dgm:pt modelId="{F4AB3E48-E530-42C8-BD0D-5BF5A61A1B34}" type="pres">
      <dgm:prSet presAssocID="{62E92B8F-3777-4B34-8F50-C95EE1168A8F}" presName="sibTrans" presStyleLbl="sibTrans2D1" presStyleIdx="0" presStyleCnt="5"/>
      <dgm:spPr/>
    </dgm:pt>
    <dgm:pt modelId="{3D2D766F-B26B-4870-826B-72341AD206E9}" type="pres">
      <dgm:prSet presAssocID="{62E92B8F-3777-4B34-8F50-C95EE1168A8F}" presName="connectorText" presStyleLbl="sibTrans2D1" presStyleIdx="0" presStyleCnt="5"/>
      <dgm:spPr/>
    </dgm:pt>
    <dgm:pt modelId="{E2208BDB-2519-46DC-962E-DD82B7A4100D}" type="pres">
      <dgm:prSet presAssocID="{4BEC69C5-AF10-402C-BE0D-FAE97B2DDA08}" presName="node" presStyleLbl="node1" presStyleIdx="1" presStyleCnt="6" custScaleY="100289">
        <dgm:presLayoutVars>
          <dgm:bulletEnabled val="1"/>
        </dgm:presLayoutVars>
      </dgm:prSet>
      <dgm:spPr/>
    </dgm:pt>
    <dgm:pt modelId="{E21A6F49-B7EF-473C-A31A-5DEDB746B718}" type="pres">
      <dgm:prSet presAssocID="{E600F5DE-5501-4EDD-B1FD-DF650F807A66}" presName="sibTrans" presStyleLbl="sibTrans2D1" presStyleIdx="1" presStyleCnt="5"/>
      <dgm:spPr/>
    </dgm:pt>
    <dgm:pt modelId="{979B4346-AA40-4E1D-BB90-FB631ACA9749}" type="pres">
      <dgm:prSet presAssocID="{E600F5DE-5501-4EDD-B1FD-DF650F807A66}" presName="connectorText" presStyleLbl="sibTrans2D1" presStyleIdx="1" presStyleCnt="5"/>
      <dgm:spPr/>
    </dgm:pt>
    <dgm:pt modelId="{FAB113D9-CE53-4343-887C-529B1BB657E1}" type="pres">
      <dgm:prSet presAssocID="{3AFEED49-F956-492E-9B9F-F906FC959F6B}" presName="node" presStyleLbl="node1" presStyleIdx="2" presStyleCnt="6">
        <dgm:presLayoutVars>
          <dgm:bulletEnabled val="1"/>
        </dgm:presLayoutVars>
      </dgm:prSet>
      <dgm:spPr/>
    </dgm:pt>
    <dgm:pt modelId="{91E26134-A688-42F1-9738-3116469725D0}" type="pres">
      <dgm:prSet presAssocID="{AA7D8BCD-D157-4837-8F28-3C785C4577C7}" presName="sibTrans" presStyleLbl="sibTrans2D1" presStyleIdx="2" presStyleCnt="5"/>
      <dgm:spPr/>
    </dgm:pt>
    <dgm:pt modelId="{8ABF856B-C8F7-4291-A379-698D007A6F35}" type="pres">
      <dgm:prSet presAssocID="{AA7D8BCD-D157-4837-8F28-3C785C4577C7}" presName="connectorText" presStyleLbl="sibTrans2D1" presStyleIdx="2" presStyleCnt="5"/>
      <dgm:spPr/>
    </dgm:pt>
    <dgm:pt modelId="{98CC9F4D-CDFA-4429-829D-192578A8E83B}" type="pres">
      <dgm:prSet presAssocID="{49292421-84CF-444B-9A10-EFA9FB7E3218}" presName="node" presStyleLbl="node1" presStyleIdx="3" presStyleCnt="6">
        <dgm:presLayoutVars>
          <dgm:bulletEnabled val="1"/>
        </dgm:presLayoutVars>
      </dgm:prSet>
      <dgm:spPr/>
    </dgm:pt>
    <dgm:pt modelId="{CB7BD743-155F-455E-98DD-7AFAA5B91811}" type="pres">
      <dgm:prSet presAssocID="{7DD965BE-4BFD-4CD5-86EB-5ABA471321D2}" presName="sibTrans" presStyleLbl="sibTrans2D1" presStyleIdx="3" presStyleCnt="5"/>
      <dgm:spPr/>
    </dgm:pt>
    <dgm:pt modelId="{ACEFCC7F-FEC2-4ABC-9472-1627F54A0A8C}" type="pres">
      <dgm:prSet presAssocID="{7DD965BE-4BFD-4CD5-86EB-5ABA471321D2}" presName="connectorText" presStyleLbl="sibTrans2D1" presStyleIdx="3" presStyleCnt="5"/>
      <dgm:spPr/>
    </dgm:pt>
    <dgm:pt modelId="{97A49E55-A22F-4049-9124-7E1525B61239}" type="pres">
      <dgm:prSet presAssocID="{6381E446-B16D-472F-AE7F-D0629A93B047}" presName="node" presStyleLbl="node1" presStyleIdx="4" presStyleCnt="6">
        <dgm:presLayoutVars>
          <dgm:bulletEnabled val="1"/>
        </dgm:presLayoutVars>
      </dgm:prSet>
      <dgm:spPr/>
    </dgm:pt>
    <dgm:pt modelId="{75A8704A-EAE1-4F4E-9EAB-4599D9FA9E78}" type="pres">
      <dgm:prSet presAssocID="{9BBD6BAD-5CD9-4EA7-B241-A64110C9C8C0}" presName="sibTrans" presStyleLbl="sibTrans2D1" presStyleIdx="4" presStyleCnt="5"/>
      <dgm:spPr/>
    </dgm:pt>
    <dgm:pt modelId="{74B19734-1815-41D0-B56B-8D82A13FAE73}" type="pres">
      <dgm:prSet presAssocID="{9BBD6BAD-5CD9-4EA7-B241-A64110C9C8C0}" presName="connectorText" presStyleLbl="sibTrans2D1" presStyleIdx="4" presStyleCnt="5"/>
      <dgm:spPr/>
    </dgm:pt>
    <dgm:pt modelId="{A9152AE6-FE06-46F5-A5CE-36466820A83C}" type="pres">
      <dgm:prSet presAssocID="{66D4AF8B-C332-47F4-9927-11395FAF8348}" presName="node" presStyleLbl="node1" presStyleIdx="5" presStyleCnt="6">
        <dgm:presLayoutVars>
          <dgm:bulletEnabled val="1"/>
        </dgm:presLayoutVars>
      </dgm:prSet>
      <dgm:spPr/>
    </dgm:pt>
  </dgm:ptLst>
  <dgm:cxnLst>
    <dgm:cxn modelId="{DAF7FC26-96F5-4699-B0FF-21DF63EB205D}" type="presOf" srcId="{AA7D8BCD-D157-4837-8F28-3C785C4577C7}" destId="{91E26134-A688-42F1-9738-3116469725D0}" srcOrd="0" destOrd="0" presId="urn:microsoft.com/office/officeart/2005/8/layout/process1"/>
    <dgm:cxn modelId="{FEE67A29-DBE8-4926-BA5D-85026E2309D9}" srcId="{ED7FC181-FA24-4870-8279-AEDA1E752D90}" destId="{3AFEED49-F956-492E-9B9F-F906FC959F6B}" srcOrd="2" destOrd="0" parTransId="{BBBCE808-EE68-420D-992D-FDB629A126E5}" sibTransId="{AA7D8BCD-D157-4837-8F28-3C785C4577C7}"/>
    <dgm:cxn modelId="{5DA1FB36-3E1B-477D-A647-2B888BF98535}" type="presOf" srcId="{7DD965BE-4BFD-4CD5-86EB-5ABA471321D2}" destId="{ACEFCC7F-FEC2-4ABC-9472-1627F54A0A8C}" srcOrd="1" destOrd="0" presId="urn:microsoft.com/office/officeart/2005/8/layout/process1"/>
    <dgm:cxn modelId="{8FAD7B39-CFB6-4F12-9129-39E6E40D88F8}" type="presOf" srcId="{3AFEED49-F956-492E-9B9F-F906FC959F6B}" destId="{FAB113D9-CE53-4343-887C-529B1BB657E1}" srcOrd="0" destOrd="0" presId="urn:microsoft.com/office/officeart/2005/8/layout/process1"/>
    <dgm:cxn modelId="{50F70E40-690A-4ACC-8CA8-4554CCB85C0B}" srcId="{ED7FC181-FA24-4870-8279-AEDA1E752D90}" destId="{783C9068-9A29-4485-9079-8992F655085E}" srcOrd="0" destOrd="0" parTransId="{390E99BE-5828-4677-B39A-8137E56417CC}" sibTransId="{62E92B8F-3777-4B34-8F50-C95EE1168A8F}"/>
    <dgm:cxn modelId="{E60D3860-425A-4493-9E5A-98E57DCA0480}" type="presOf" srcId="{E600F5DE-5501-4EDD-B1FD-DF650F807A66}" destId="{E21A6F49-B7EF-473C-A31A-5DEDB746B718}" srcOrd="0" destOrd="0" presId="urn:microsoft.com/office/officeart/2005/8/layout/process1"/>
    <dgm:cxn modelId="{84981165-5FEE-4C9F-AE25-6FE1DEB81A5C}" srcId="{ED7FC181-FA24-4870-8279-AEDA1E752D90}" destId="{4BEC69C5-AF10-402C-BE0D-FAE97B2DDA08}" srcOrd="1" destOrd="0" parTransId="{594EEA92-8D6A-4B28-B169-7B7AC510D5AC}" sibTransId="{E600F5DE-5501-4EDD-B1FD-DF650F807A66}"/>
    <dgm:cxn modelId="{B227BD46-B9CD-4F17-869B-7AD0C8815623}" type="presOf" srcId="{E600F5DE-5501-4EDD-B1FD-DF650F807A66}" destId="{979B4346-AA40-4E1D-BB90-FB631ACA9749}" srcOrd="1" destOrd="0" presId="urn:microsoft.com/office/officeart/2005/8/layout/process1"/>
    <dgm:cxn modelId="{F4B04851-38B0-42BD-BC44-346C31D2710D}" type="presOf" srcId="{66D4AF8B-C332-47F4-9927-11395FAF8348}" destId="{A9152AE6-FE06-46F5-A5CE-36466820A83C}" srcOrd="0" destOrd="0" presId="urn:microsoft.com/office/officeart/2005/8/layout/process1"/>
    <dgm:cxn modelId="{454B8274-DC34-42E1-8194-C384FBE88A0B}" type="presOf" srcId="{62E92B8F-3777-4B34-8F50-C95EE1168A8F}" destId="{F4AB3E48-E530-42C8-BD0D-5BF5A61A1B34}" srcOrd="0" destOrd="0" presId="urn:microsoft.com/office/officeart/2005/8/layout/process1"/>
    <dgm:cxn modelId="{08BDBC83-7900-40C0-927A-7E870DC587FA}" srcId="{ED7FC181-FA24-4870-8279-AEDA1E752D90}" destId="{49292421-84CF-444B-9A10-EFA9FB7E3218}" srcOrd="3" destOrd="0" parTransId="{D8D556F2-ECC7-4546-822E-DDA2740866EE}" sibTransId="{7DD965BE-4BFD-4CD5-86EB-5ABA471321D2}"/>
    <dgm:cxn modelId="{9E42178F-5496-484D-B730-16FC52285887}" type="presOf" srcId="{ED7FC181-FA24-4870-8279-AEDA1E752D90}" destId="{5398E1CD-2C9D-411E-A70B-B1295454F45F}" srcOrd="0" destOrd="0" presId="urn:microsoft.com/office/officeart/2005/8/layout/process1"/>
    <dgm:cxn modelId="{736E5A99-1BCF-45F5-ADB5-369600665202}" type="presOf" srcId="{9BBD6BAD-5CD9-4EA7-B241-A64110C9C8C0}" destId="{75A8704A-EAE1-4F4E-9EAB-4599D9FA9E78}" srcOrd="0" destOrd="0" presId="urn:microsoft.com/office/officeart/2005/8/layout/process1"/>
    <dgm:cxn modelId="{2646BCA7-2629-4793-8EBC-2A7AB0280139}" type="presOf" srcId="{4BEC69C5-AF10-402C-BE0D-FAE97B2DDA08}" destId="{E2208BDB-2519-46DC-962E-DD82B7A4100D}" srcOrd="0" destOrd="0" presId="urn:microsoft.com/office/officeart/2005/8/layout/process1"/>
    <dgm:cxn modelId="{00E119AE-A21C-44BE-8EB3-9FDA62900EC9}" type="presOf" srcId="{AA7D8BCD-D157-4837-8F28-3C785C4577C7}" destId="{8ABF856B-C8F7-4291-A379-698D007A6F35}" srcOrd="1" destOrd="0" presId="urn:microsoft.com/office/officeart/2005/8/layout/process1"/>
    <dgm:cxn modelId="{D9F340B4-0821-4037-AFF7-483D3638E3A5}" type="presOf" srcId="{9BBD6BAD-5CD9-4EA7-B241-A64110C9C8C0}" destId="{74B19734-1815-41D0-B56B-8D82A13FAE73}" srcOrd="1" destOrd="0" presId="urn:microsoft.com/office/officeart/2005/8/layout/process1"/>
    <dgm:cxn modelId="{66746BC9-4C40-4FB3-A5CE-E0FA39FDE6C9}" type="presOf" srcId="{7DD965BE-4BFD-4CD5-86EB-5ABA471321D2}" destId="{CB7BD743-155F-455E-98DD-7AFAA5B91811}" srcOrd="0" destOrd="0" presId="urn:microsoft.com/office/officeart/2005/8/layout/process1"/>
    <dgm:cxn modelId="{EF60A6C9-5E78-4C2B-8DEF-74FFB886CFA5}" type="presOf" srcId="{62E92B8F-3777-4B34-8F50-C95EE1168A8F}" destId="{3D2D766F-B26B-4870-826B-72341AD206E9}" srcOrd="1" destOrd="0" presId="urn:microsoft.com/office/officeart/2005/8/layout/process1"/>
    <dgm:cxn modelId="{41A4ABCB-6023-4872-B2AA-8CA46D3B29AD}" type="presOf" srcId="{783C9068-9A29-4485-9079-8992F655085E}" destId="{246248CA-E01E-4AAE-B7EC-0BC37E67E06F}" srcOrd="0" destOrd="0" presId="urn:microsoft.com/office/officeart/2005/8/layout/process1"/>
    <dgm:cxn modelId="{3C943AEA-356C-4014-8DAC-8844B52C21E4}" srcId="{ED7FC181-FA24-4870-8279-AEDA1E752D90}" destId="{66D4AF8B-C332-47F4-9927-11395FAF8348}" srcOrd="5" destOrd="0" parTransId="{45FB3927-DB8C-4832-9884-E7640EBD0B6C}" sibTransId="{626B4D38-33C7-4579-8966-758152CFE6D1}"/>
    <dgm:cxn modelId="{1A397AF7-D09B-4644-8468-44EA39D9A51E}" type="presOf" srcId="{6381E446-B16D-472F-AE7F-D0629A93B047}" destId="{97A49E55-A22F-4049-9124-7E1525B61239}" srcOrd="0" destOrd="0" presId="urn:microsoft.com/office/officeart/2005/8/layout/process1"/>
    <dgm:cxn modelId="{91F78BFB-7ABF-4BB4-B5CB-C0B95A020952}" srcId="{ED7FC181-FA24-4870-8279-AEDA1E752D90}" destId="{6381E446-B16D-472F-AE7F-D0629A93B047}" srcOrd="4" destOrd="0" parTransId="{E97C1FCE-2B85-454E-973A-02639EB6BEC4}" sibTransId="{9BBD6BAD-5CD9-4EA7-B241-A64110C9C8C0}"/>
    <dgm:cxn modelId="{211C78FE-F03C-483F-B280-01343D7696BE}" type="presOf" srcId="{49292421-84CF-444B-9A10-EFA9FB7E3218}" destId="{98CC9F4D-CDFA-4429-829D-192578A8E83B}" srcOrd="0" destOrd="0" presId="urn:microsoft.com/office/officeart/2005/8/layout/process1"/>
    <dgm:cxn modelId="{4389D90E-D3EF-4007-B854-D51854C4D3D3}" type="presParOf" srcId="{5398E1CD-2C9D-411E-A70B-B1295454F45F}" destId="{246248CA-E01E-4AAE-B7EC-0BC37E67E06F}" srcOrd="0" destOrd="0" presId="urn:microsoft.com/office/officeart/2005/8/layout/process1"/>
    <dgm:cxn modelId="{3AB576F8-4D6B-4B11-8307-9069734C5A7F}" type="presParOf" srcId="{5398E1CD-2C9D-411E-A70B-B1295454F45F}" destId="{F4AB3E48-E530-42C8-BD0D-5BF5A61A1B34}" srcOrd="1" destOrd="0" presId="urn:microsoft.com/office/officeart/2005/8/layout/process1"/>
    <dgm:cxn modelId="{ECDFDF2C-7993-4301-A241-20EF2333138F}" type="presParOf" srcId="{F4AB3E48-E530-42C8-BD0D-5BF5A61A1B34}" destId="{3D2D766F-B26B-4870-826B-72341AD206E9}" srcOrd="0" destOrd="0" presId="urn:microsoft.com/office/officeart/2005/8/layout/process1"/>
    <dgm:cxn modelId="{F9920BD2-74D0-4B11-911B-401D0AC4BB85}" type="presParOf" srcId="{5398E1CD-2C9D-411E-A70B-B1295454F45F}" destId="{E2208BDB-2519-46DC-962E-DD82B7A4100D}" srcOrd="2" destOrd="0" presId="urn:microsoft.com/office/officeart/2005/8/layout/process1"/>
    <dgm:cxn modelId="{92177594-672A-404B-AE2E-3C189B13A597}" type="presParOf" srcId="{5398E1CD-2C9D-411E-A70B-B1295454F45F}" destId="{E21A6F49-B7EF-473C-A31A-5DEDB746B718}" srcOrd="3" destOrd="0" presId="urn:microsoft.com/office/officeart/2005/8/layout/process1"/>
    <dgm:cxn modelId="{3D48238E-D7F8-463E-BAE8-75BA4688AF71}" type="presParOf" srcId="{E21A6F49-B7EF-473C-A31A-5DEDB746B718}" destId="{979B4346-AA40-4E1D-BB90-FB631ACA9749}" srcOrd="0" destOrd="0" presId="urn:microsoft.com/office/officeart/2005/8/layout/process1"/>
    <dgm:cxn modelId="{A4F5177C-6577-4878-9629-574BD4D3A4CF}" type="presParOf" srcId="{5398E1CD-2C9D-411E-A70B-B1295454F45F}" destId="{FAB113D9-CE53-4343-887C-529B1BB657E1}" srcOrd="4" destOrd="0" presId="urn:microsoft.com/office/officeart/2005/8/layout/process1"/>
    <dgm:cxn modelId="{E1420FE8-D7DF-4550-AD5F-CB6FBFFB9817}" type="presParOf" srcId="{5398E1CD-2C9D-411E-A70B-B1295454F45F}" destId="{91E26134-A688-42F1-9738-3116469725D0}" srcOrd="5" destOrd="0" presId="urn:microsoft.com/office/officeart/2005/8/layout/process1"/>
    <dgm:cxn modelId="{96BBAC06-35F5-4538-BFB8-4A72634BFDC4}" type="presParOf" srcId="{91E26134-A688-42F1-9738-3116469725D0}" destId="{8ABF856B-C8F7-4291-A379-698D007A6F35}" srcOrd="0" destOrd="0" presId="urn:microsoft.com/office/officeart/2005/8/layout/process1"/>
    <dgm:cxn modelId="{CC436D58-55E9-408A-86F7-DCF79730F3C2}" type="presParOf" srcId="{5398E1CD-2C9D-411E-A70B-B1295454F45F}" destId="{98CC9F4D-CDFA-4429-829D-192578A8E83B}" srcOrd="6" destOrd="0" presId="urn:microsoft.com/office/officeart/2005/8/layout/process1"/>
    <dgm:cxn modelId="{23E47F88-CBCC-4A66-A47F-DAD766C6CE1C}" type="presParOf" srcId="{5398E1CD-2C9D-411E-A70B-B1295454F45F}" destId="{CB7BD743-155F-455E-98DD-7AFAA5B91811}" srcOrd="7" destOrd="0" presId="urn:microsoft.com/office/officeart/2005/8/layout/process1"/>
    <dgm:cxn modelId="{FDC590A3-6AF5-40E7-98C3-9AC9D74610CC}" type="presParOf" srcId="{CB7BD743-155F-455E-98DD-7AFAA5B91811}" destId="{ACEFCC7F-FEC2-4ABC-9472-1627F54A0A8C}" srcOrd="0" destOrd="0" presId="urn:microsoft.com/office/officeart/2005/8/layout/process1"/>
    <dgm:cxn modelId="{DCB1F0E7-8138-4E4A-B1B1-756B086D53DE}" type="presParOf" srcId="{5398E1CD-2C9D-411E-A70B-B1295454F45F}" destId="{97A49E55-A22F-4049-9124-7E1525B61239}" srcOrd="8" destOrd="0" presId="urn:microsoft.com/office/officeart/2005/8/layout/process1"/>
    <dgm:cxn modelId="{B9FAEE81-DC69-4758-B8B8-F1DCF920BAAD}" type="presParOf" srcId="{5398E1CD-2C9D-411E-A70B-B1295454F45F}" destId="{75A8704A-EAE1-4F4E-9EAB-4599D9FA9E78}" srcOrd="9" destOrd="0" presId="urn:microsoft.com/office/officeart/2005/8/layout/process1"/>
    <dgm:cxn modelId="{46FDBCEB-BB21-492E-B185-1823B595FA68}" type="presParOf" srcId="{75A8704A-EAE1-4F4E-9EAB-4599D9FA9E78}" destId="{74B19734-1815-41D0-B56B-8D82A13FAE73}" srcOrd="0" destOrd="0" presId="urn:microsoft.com/office/officeart/2005/8/layout/process1"/>
    <dgm:cxn modelId="{2E221FD5-2643-41A2-B462-5F6414ACF3D7}" type="presParOf" srcId="{5398E1CD-2C9D-411E-A70B-B1295454F45F}" destId="{A9152AE6-FE06-46F5-A5CE-36466820A83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B5492-C652-4BD6-B177-10B07BADBCDA}">
      <dsp:nvSpPr>
        <dsp:cNvPr id="0" name=""/>
        <dsp:cNvSpPr/>
      </dsp:nvSpPr>
      <dsp:spPr>
        <a:xfrm>
          <a:off x="8285"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Quan</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Collection</a:t>
          </a:r>
        </a:p>
      </dsp:txBody>
      <dsp:txXfrm>
        <a:off x="44061" y="1303857"/>
        <a:ext cx="1212110" cy="1149932"/>
      </dsp:txXfrm>
    </dsp:sp>
    <dsp:sp modelId="{ACD5AED6-1B81-469E-9D31-201EBA5A2500}">
      <dsp:nvSpPr>
        <dsp:cNvPr id="0" name=""/>
        <dsp:cNvSpPr/>
      </dsp:nvSpPr>
      <dsp:spPr>
        <a:xfrm>
          <a:off x="1420313"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1420313" y="1783319"/>
        <a:ext cx="190495" cy="191008"/>
      </dsp:txXfrm>
    </dsp:sp>
    <dsp:sp modelId="{648358ED-4584-447B-AFC5-ECE4B0E81B3F}">
      <dsp:nvSpPr>
        <dsp:cNvPr id="0" name=""/>
        <dsp:cNvSpPr/>
      </dsp:nvSpPr>
      <dsp:spPr>
        <a:xfrm>
          <a:off x="1805412"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Quan</a:t>
          </a:r>
          <a:r>
            <a:rPr lang="en-US" sz="1800" kern="1200" dirty="0">
              <a:latin typeface="Tahoma" panose="020B0604030504040204" pitchFamily="34" charset="0"/>
              <a:ea typeface="Tahoma" panose="020B0604030504040204" pitchFamily="34" charset="0"/>
              <a:cs typeface="Tahoma" panose="020B0604030504040204" pitchFamily="34" charset="0"/>
            </a:rPr>
            <a:t> </a:t>
          </a: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Analysis</a:t>
          </a:r>
        </a:p>
      </dsp:txBody>
      <dsp:txXfrm>
        <a:off x="1841188" y="1303857"/>
        <a:ext cx="1212110" cy="1149932"/>
      </dsp:txXfrm>
    </dsp:sp>
    <dsp:sp modelId="{860FD82E-C716-4200-B3FA-09A11F45ECB6}">
      <dsp:nvSpPr>
        <dsp:cNvPr id="0" name=""/>
        <dsp:cNvSpPr/>
      </dsp:nvSpPr>
      <dsp:spPr>
        <a:xfrm>
          <a:off x="3217440"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3217440" y="1783319"/>
        <a:ext cx="190495" cy="191008"/>
      </dsp:txXfrm>
    </dsp:sp>
    <dsp:sp modelId="{9527C2DA-7ED2-482A-A8CE-C2F4BEF9619C}">
      <dsp:nvSpPr>
        <dsp:cNvPr id="0" name=""/>
        <dsp:cNvSpPr/>
      </dsp:nvSpPr>
      <dsp:spPr>
        <a:xfrm>
          <a:off x="3602539"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Qual</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Collection</a:t>
          </a:r>
        </a:p>
      </dsp:txBody>
      <dsp:txXfrm>
        <a:off x="3638315" y="1303857"/>
        <a:ext cx="1212110" cy="1149932"/>
      </dsp:txXfrm>
    </dsp:sp>
    <dsp:sp modelId="{28772E4C-4517-4A3B-8914-3FDC2D1E54D9}">
      <dsp:nvSpPr>
        <dsp:cNvPr id="0" name=""/>
        <dsp:cNvSpPr/>
      </dsp:nvSpPr>
      <dsp:spPr>
        <a:xfrm>
          <a:off x="5014567"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5014567" y="1783319"/>
        <a:ext cx="190495" cy="191008"/>
      </dsp:txXfrm>
    </dsp:sp>
    <dsp:sp modelId="{81A7966E-9984-4413-BC46-14B9F795466E}">
      <dsp:nvSpPr>
        <dsp:cNvPr id="0" name=""/>
        <dsp:cNvSpPr/>
      </dsp:nvSpPr>
      <dsp:spPr>
        <a:xfrm>
          <a:off x="5399666"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Qual</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Analysis</a:t>
          </a:r>
        </a:p>
      </dsp:txBody>
      <dsp:txXfrm>
        <a:off x="5435442" y="1303857"/>
        <a:ext cx="1212110" cy="1149932"/>
      </dsp:txXfrm>
    </dsp:sp>
    <dsp:sp modelId="{A4BB98C5-981F-4241-AB5E-D117C7038151}">
      <dsp:nvSpPr>
        <dsp:cNvPr id="0" name=""/>
        <dsp:cNvSpPr/>
      </dsp:nvSpPr>
      <dsp:spPr>
        <a:xfrm>
          <a:off x="6811694"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6811694" y="1783319"/>
        <a:ext cx="190495" cy="191008"/>
      </dsp:txXfrm>
    </dsp:sp>
    <dsp:sp modelId="{FC16161A-93C5-4636-BF50-37F52A965320}">
      <dsp:nvSpPr>
        <dsp:cNvPr id="0" name=""/>
        <dsp:cNvSpPr/>
      </dsp:nvSpPr>
      <dsp:spPr>
        <a:xfrm>
          <a:off x="7196793"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Interpretation of Entire Analysis</a:t>
          </a:r>
        </a:p>
      </dsp:txBody>
      <dsp:txXfrm>
        <a:off x="7232569" y="1303857"/>
        <a:ext cx="1212110" cy="1149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48CA-E01E-4AAE-B7EC-0BC37E67E06F}">
      <dsp:nvSpPr>
        <dsp:cNvPr id="0" name=""/>
        <dsp:cNvSpPr/>
      </dsp:nvSpPr>
      <dsp:spPr>
        <a:xfrm>
          <a:off x="4363"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interview with 4 instructors</a:t>
          </a:r>
        </a:p>
      </dsp:txBody>
      <dsp:txXfrm>
        <a:off x="32249" y="809523"/>
        <a:ext cx="1060229" cy="896316"/>
      </dsp:txXfrm>
    </dsp:sp>
    <dsp:sp modelId="{F4AB3E48-E530-42C8-BD0D-5BF5A61A1B34}">
      <dsp:nvSpPr>
        <dsp:cNvPr id="0" name=""/>
        <dsp:cNvSpPr/>
      </dsp:nvSpPr>
      <dsp:spPr>
        <a:xfrm>
          <a:off x="1231964"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231964" y="1174651"/>
        <a:ext cx="165614" cy="166060"/>
      </dsp:txXfrm>
    </dsp:sp>
    <dsp:sp modelId="{E2208BDB-2519-46DC-962E-DD82B7A4100D}">
      <dsp:nvSpPr>
        <dsp:cNvPr id="0" name=""/>
        <dsp:cNvSpPr/>
      </dsp:nvSpPr>
      <dsp:spPr>
        <a:xfrm>
          <a:off x="1566765" y="780261"/>
          <a:ext cx="1116001" cy="95484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survey with 48 instructors</a:t>
          </a:r>
        </a:p>
      </dsp:txBody>
      <dsp:txXfrm>
        <a:off x="1594731" y="808227"/>
        <a:ext cx="1060069" cy="898908"/>
      </dsp:txXfrm>
    </dsp:sp>
    <dsp:sp modelId="{E21A6F49-B7EF-473C-A31A-5DEDB746B718}">
      <dsp:nvSpPr>
        <dsp:cNvPr id="0" name=""/>
        <dsp:cNvSpPr/>
      </dsp:nvSpPr>
      <dsp:spPr>
        <a:xfrm>
          <a:off x="2794366"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2794366" y="1174651"/>
        <a:ext cx="165614" cy="166060"/>
      </dsp:txXfrm>
    </dsp:sp>
    <dsp:sp modelId="{FAB113D9-CE53-4343-887C-529B1BB657E1}">
      <dsp:nvSpPr>
        <dsp:cNvPr id="0" name=""/>
        <dsp:cNvSpPr/>
      </dsp:nvSpPr>
      <dsp:spPr>
        <a:xfrm>
          <a:off x="3129167"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Survey</a:t>
          </a:r>
        </a:p>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198 instructors</a:t>
          </a:r>
        </a:p>
      </dsp:txBody>
      <dsp:txXfrm>
        <a:off x="3157053" y="809523"/>
        <a:ext cx="1060229" cy="896316"/>
      </dsp:txXfrm>
    </dsp:sp>
    <dsp:sp modelId="{91E26134-A688-42F1-9738-3116469725D0}">
      <dsp:nvSpPr>
        <dsp:cNvPr id="0" name=""/>
        <dsp:cNvSpPr/>
      </dsp:nvSpPr>
      <dsp:spPr>
        <a:xfrm>
          <a:off x="4356768"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4356768" y="1174651"/>
        <a:ext cx="165614" cy="166060"/>
      </dsp:txXfrm>
    </dsp:sp>
    <dsp:sp modelId="{98CC9F4D-CDFA-4429-829D-192578A8E83B}">
      <dsp:nvSpPr>
        <dsp:cNvPr id="0" name=""/>
        <dsp:cNvSpPr/>
      </dsp:nvSpPr>
      <dsp:spPr>
        <a:xfrm>
          <a:off x="4691568"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4719454" y="809523"/>
        <a:ext cx="1060229" cy="896316"/>
      </dsp:txXfrm>
    </dsp:sp>
    <dsp:sp modelId="{CB7BD743-155F-455E-98DD-7AFAA5B91811}">
      <dsp:nvSpPr>
        <dsp:cNvPr id="0" name=""/>
        <dsp:cNvSpPr/>
      </dsp:nvSpPr>
      <dsp:spPr>
        <a:xfrm>
          <a:off x="5919170"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5919170" y="1174651"/>
        <a:ext cx="165614" cy="166060"/>
      </dsp:txXfrm>
    </dsp:sp>
    <dsp:sp modelId="{97A49E55-A22F-4049-9124-7E1525B61239}">
      <dsp:nvSpPr>
        <dsp:cNvPr id="0" name=""/>
        <dsp:cNvSpPr/>
      </dsp:nvSpPr>
      <dsp:spPr>
        <a:xfrm>
          <a:off x="6253970"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Interview  22 instructors </a:t>
          </a:r>
        </a:p>
      </dsp:txBody>
      <dsp:txXfrm>
        <a:off x="6281856" y="809523"/>
        <a:ext cx="1060229" cy="896316"/>
      </dsp:txXfrm>
    </dsp:sp>
    <dsp:sp modelId="{75A8704A-EAE1-4F4E-9EAB-4599D9FA9E78}">
      <dsp:nvSpPr>
        <dsp:cNvPr id="0" name=""/>
        <dsp:cNvSpPr/>
      </dsp:nvSpPr>
      <dsp:spPr>
        <a:xfrm>
          <a:off x="7481571"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7481571" y="1174651"/>
        <a:ext cx="165614" cy="166060"/>
      </dsp:txXfrm>
    </dsp:sp>
    <dsp:sp modelId="{A9152AE6-FE06-46F5-A5CE-36466820A83C}">
      <dsp:nvSpPr>
        <dsp:cNvPr id="0" name=""/>
        <dsp:cNvSpPr/>
      </dsp:nvSpPr>
      <dsp:spPr>
        <a:xfrm>
          <a:off x="7816372"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7844258" y="809523"/>
        <a:ext cx="1060229" cy="8963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057504D-2AA6-4E59-B444-EFDD20AD7ABE}" type="datetimeFigureOut">
              <a:rPr lang="en-US" smtClean="0"/>
              <a:t>2/27/2022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3B63646-9F42-40B4-BE21-19B74B7F4C4C}" type="slidenum">
              <a:rPr lang="en-US" smtClean="0"/>
              <a:t>‹#›</a:t>
            </a:fld>
            <a:endParaRPr lang="en-US"/>
          </a:p>
        </p:txBody>
      </p:sp>
    </p:spTree>
    <p:extLst>
      <p:ext uri="{BB962C8B-B14F-4D97-AF65-F5344CB8AC3E}">
        <p14:creationId xmlns:p14="http://schemas.microsoft.com/office/powerpoint/2010/main" val="40224342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B4C5C0-72B6-436C-AD58-C3C11231B49B}" type="datetimeFigureOut">
              <a:rPr lang="en-US" smtClean="0"/>
              <a:t>2/27/2022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31928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470129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12320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46575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893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799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 year, I co-edited a book titled </a:t>
            </a:r>
            <a:r>
              <a:rPr lang="en-US" sz="1600" i="1" dirty="0"/>
              <a:t>MOOCs and Open Education around the World</a:t>
            </a:r>
            <a:r>
              <a:rPr lang="en-US" sz="1600" dirty="0"/>
              <a:t>. MOOCs stands for Massive Open Online Courses. An individual MOOC can enroll tens of thousands of students, and several MOOCs have now surpassed 1 million students in total enrollment. MOOCs are primarily offered by elite universities such as Stanford, MIT, and Harvard through enterprises such as Coursera, edX, and FutureLearn. More people enrolled in MOOCs developed at Harvard in a single year than attended Harvard in its entire 377-year history.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0B7DCB-E1BD-B348-9380-A9B168EE8B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162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1636233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6899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3187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6028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6421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8610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4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7116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973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1377087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7692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858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989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7788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9029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1311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386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197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11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5210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6770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3513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2987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0155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6503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1497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9622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0461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a:lnSpc>
                <a:spcPct val="200000"/>
              </a:lnSpc>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980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0680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8444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79298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Garrison’s model:</a:t>
            </a:r>
            <a:r>
              <a:rPr lang="en-US" baseline="0" dirty="0"/>
              <a:t> 3 inter-related part.</a:t>
            </a:r>
            <a:endParaRPr lang="en-US" dirty="0"/>
          </a:p>
        </p:txBody>
      </p:sp>
    </p:spTree>
    <p:extLst>
      <p:ext uri="{BB962C8B-B14F-4D97-AF65-F5344CB8AC3E}">
        <p14:creationId xmlns:p14="http://schemas.microsoft.com/office/powerpoint/2010/main" val="2323614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844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406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50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089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66107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286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5580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03465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092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38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81042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721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77689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526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68995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17318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88973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301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525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40157705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63271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0009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51683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11047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01562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43762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548015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93650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670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155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33531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76465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75538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58663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80591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35475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98107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534228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37298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156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155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387293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03556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18657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19066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24939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69852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48504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57946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78470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526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55123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25097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59252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17392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61440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79989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09907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1311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84268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43274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0209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6" name="Rectangle 5"/>
          <p:cNvSpPr/>
          <p:nvPr/>
        </p:nvSpPr>
        <p:spPr>
          <a:xfrm>
            <a:off x="300415" y="1"/>
            <a:ext cx="326602" cy="10537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629227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2/27/2022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38645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2/27/2022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024984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2/27/2022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757427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2/27/2022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96054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2/27/2022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877888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977285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717128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24039792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970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249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452845" y="572590"/>
            <a:ext cx="8334103"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44137" y="6354415"/>
            <a:ext cx="8342812"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66626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140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2/27/2022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59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E1C3B-C749-4400-8E72-6A652E6D6C22}" type="datetimeFigureOut">
              <a:rPr lang="en-US" smtClean="0">
                <a:solidFill>
                  <a:prstClr val="black">
                    <a:tint val="75000"/>
                  </a:prstClr>
                </a:solidFill>
              </a:rPr>
              <a:pPr/>
              <a:t>2/27/2022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345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E1C3B-C749-4400-8E72-6A652E6D6C22}" type="datetimeFigureOut">
              <a:rPr lang="en-US" smtClean="0">
                <a:solidFill>
                  <a:prstClr val="black">
                    <a:tint val="75000"/>
                  </a:prstClr>
                </a:solidFill>
              </a:rPr>
              <a:pPr/>
              <a:t>2/27/2022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486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E1C3B-C749-4400-8E72-6A652E6D6C22}" type="datetimeFigureOut">
              <a:rPr lang="en-US" smtClean="0">
                <a:solidFill>
                  <a:prstClr val="black">
                    <a:tint val="75000"/>
                  </a:prstClr>
                </a:solidFill>
              </a:rPr>
              <a:pPr/>
              <a:t>2/27/2022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203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2/27/2022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931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2/27/2022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197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255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8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0321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26370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3170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33070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29637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49756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301145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4954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31975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64817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5827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42540821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E1E282-C40F-584F-83F9-1FD599E83A34}" type="datetimeFigureOut">
              <a:rPr lang="en-US" smtClean="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026248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459617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1E282-C40F-584F-83F9-1FD599E83A34}" type="datetimeFigureOut">
              <a:rPr lang="en-US" smtClean="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253751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E1E282-C40F-584F-83F9-1FD599E83A34}" type="datetimeFigureOut">
              <a:rPr lang="en-US" smtClean="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410260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E1E282-C40F-584F-83F9-1FD599E83A34}" type="datetimeFigureOut">
              <a:rPr lang="en-US" smtClean="0"/>
              <a:t>2/27/2022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445804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E1E282-C40F-584F-83F9-1FD599E83A34}" type="datetimeFigureOut">
              <a:rPr lang="en-US" smtClean="0"/>
              <a:t>2/27/2022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435853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1E282-C40F-584F-83F9-1FD599E83A34}" type="datetimeFigureOut">
              <a:rPr lang="en-US" smtClean="0"/>
              <a:t>2/27/2022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906244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933375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6948366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706679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02038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140558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5"/>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lIns="91435" tIns="45718" rIns="91435" bIns="45718"/>
          <a:lstStyle>
            <a:lvl1pPr>
              <a:defRPr/>
            </a:lvl1pPr>
          </a:lstStyle>
          <a:p>
            <a:endParaRPr lang="en-US" dirty="0"/>
          </a:p>
        </p:txBody>
      </p:sp>
      <p:sp>
        <p:nvSpPr>
          <p:cNvPr id="6" name="Footer Placeholder 5"/>
          <p:cNvSpPr>
            <a:spLocks noGrp="1"/>
          </p:cNvSpPr>
          <p:nvPr>
            <p:ph type="ftr" sz="quarter" idx="11"/>
          </p:nvPr>
        </p:nvSpPr>
        <p:spPr>
          <a:xfrm>
            <a:off x="3124201" y="6245225"/>
            <a:ext cx="2895600" cy="476250"/>
          </a:xfrm>
          <a:prstGeom prst="rect">
            <a:avLst/>
          </a:prstGeom>
        </p:spPr>
        <p:txBody>
          <a:bodyPr lIns="91435" tIns="45718" rIns="91435" bIns="45718"/>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lIns="91435" tIns="45718" rIns="91435" bIns="45718"/>
          <a:lstStyle>
            <a:lvl1pPr>
              <a:defRPr smtClean="0"/>
            </a:lvl1pPr>
          </a:lstStyle>
          <a:p>
            <a:fld id="{16AA8F13-58A3-1A4D-8487-68CDCB761FE7}" type="slidenum">
              <a:rPr lang="en-US"/>
              <a:pPr/>
              <a:t>‹#›</a:t>
            </a:fld>
            <a:endParaRPr lang="en-US" dirty="0"/>
          </a:p>
        </p:txBody>
      </p:sp>
    </p:spTree>
    <p:extLst>
      <p:ext uri="{BB962C8B-B14F-4D97-AF65-F5344CB8AC3E}">
        <p14:creationId xmlns:p14="http://schemas.microsoft.com/office/powerpoint/2010/main" val="27067429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143000"/>
          </a:xfrm>
        </p:spPr>
        <p:txBody>
          <a:bodyPr/>
          <a:lstStyle/>
          <a:p>
            <a:r>
              <a:rPr lang="en-AU"/>
              <a:t>Click to edit Master title style</a:t>
            </a:r>
            <a:endParaRPr lang="en-US"/>
          </a:p>
        </p:txBody>
      </p:sp>
      <p:sp>
        <p:nvSpPr>
          <p:cNvPr id="3" name="Content Placeholder 2"/>
          <p:cNvSpPr>
            <a:spLocks noGrp="1"/>
          </p:cNvSpPr>
          <p:nvPr>
            <p:ph sz="half" idx="1"/>
          </p:nvPr>
        </p:nvSpPr>
        <p:spPr>
          <a:xfrm>
            <a:off x="5334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5" tIns="45718" rIns="91435" bIns="45718" rtlCol="0"/>
          <a:lstStyle>
            <a:lvl1pPr fontAlgn="auto">
              <a:spcBef>
                <a:spcPts val="0"/>
              </a:spcBef>
              <a:spcAft>
                <a:spcPts val="0"/>
              </a:spcAft>
              <a:defRPr dirty="0">
                <a:solidFill>
                  <a:schemeClr val="tx1">
                    <a:tint val="75000"/>
                  </a:schemeClr>
                </a:solidFill>
                <a:latin typeface="+mn-lt"/>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5" tIns="45718" rIns="91435" bIns="45718"/>
          <a:lstStyle>
            <a:lvl1pPr>
              <a:defRPr dirty="0">
                <a:ea typeface="ＭＳ Ｐゴシック" charset="0"/>
                <a:cs typeface="ＭＳ Ｐゴシック"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356354"/>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2BE482B-B906-C84C-B483-FDB2343994EE}" type="slidenum">
              <a:rPr lang="en-US" altLang="en-US"/>
              <a:pPr/>
              <a:t>‹#›</a:t>
            </a:fld>
            <a:endParaRPr lang="en-US" altLang="en-US" dirty="0"/>
          </a:p>
        </p:txBody>
      </p:sp>
    </p:spTree>
    <p:extLst>
      <p:ext uri="{BB962C8B-B14F-4D97-AF65-F5344CB8AC3E}">
        <p14:creationId xmlns:p14="http://schemas.microsoft.com/office/powerpoint/2010/main" val="1862076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37B974B-A1DE-46E7-9694-5085BC9E9562}" type="datetimeFigureOut">
              <a:rPr lang="en-US"/>
              <a:pPr>
                <a:defRPr/>
              </a:pPr>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668FDB3-E056-4186-890A-A97BC8A5C24D}" type="slidenum">
              <a:rPr lang="en-US"/>
              <a:pPr>
                <a:defRPr/>
              </a:pPr>
              <a:t>‹#›</a:t>
            </a:fld>
            <a:endParaRPr lang="en-US"/>
          </a:p>
        </p:txBody>
      </p:sp>
    </p:spTree>
    <p:extLst>
      <p:ext uri="{BB962C8B-B14F-4D97-AF65-F5344CB8AC3E}">
        <p14:creationId xmlns:p14="http://schemas.microsoft.com/office/powerpoint/2010/main" val="3306104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82FEFDD-9517-442A-BFDC-08057E161A6D}" type="datetimeFigureOut">
              <a:rPr lang="en-US"/>
              <a:pPr>
                <a:defRPr/>
              </a:pPr>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8713EA5-5693-4495-97CA-E936A4179D76}" type="slidenum">
              <a:rPr lang="en-US"/>
              <a:pPr>
                <a:defRPr/>
              </a:pPr>
              <a:t>‹#›</a:t>
            </a:fld>
            <a:endParaRPr lang="en-US"/>
          </a:p>
        </p:txBody>
      </p:sp>
    </p:spTree>
    <p:extLst>
      <p:ext uri="{BB962C8B-B14F-4D97-AF65-F5344CB8AC3E}">
        <p14:creationId xmlns:p14="http://schemas.microsoft.com/office/powerpoint/2010/main" val="18197519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72C0B6C-5558-4D35-988B-EA3A0C1001FB}" type="datetimeFigureOut">
              <a:rPr lang="en-US"/>
              <a:pPr>
                <a:defRPr/>
              </a:pPr>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0E64295-2D25-4F3D-A765-E714FEAA1034}" type="slidenum">
              <a:rPr lang="en-US"/>
              <a:pPr>
                <a:defRPr/>
              </a:pPr>
              <a:t>‹#›</a:t>
            </a:fld>
            <a:endParaRPr lang="en-US"/>
          </a:p>
        </p:txBody>
      </p:sp>
    </p:spTree>
    <p:extLst>
      <p:ext uri="{BB962C8B-B14F-4D97-AF65-F5344CB8AC3E}">
        <p14:creationId xmlns:p14="http://schemas.microsoft.com/office/powerpoint/2010/main" val="3539855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C78DCFC-1A48-45A9-91B1-5C23622D59CB}" type="datetimeFigureOut">
              <a:rPr lang="en-US"/>
              <a:pPr>
                <a:defRPr/>
              </a:pPr>
              <a:t>2/27/2022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DF7E8D-1301-4289-89FB-B03DB788CBE5}" type="slidenum">
              <a:rPr lang="en-US"/>
              <a:pPr>
                <a:defRPr/>
              </a:pPr>
              <a:t>‹#›</a:t>
            </a:fld>
            <a:endParaRPr lang="en-US"/>
          </a:p>
        </p:txBody>
      </p:sp>
    </p:spTree>
    <p:extLst>
      <p:ext uri="{BB962C8B-B14F-4D97-AF65-F5344CB8AC3E}">
        <p14:creationId xmlns:p14="http://schemas.microsoft.com/office/powerpoint/2010/main" val="24123127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D80322B-E2D8-404C-9B5D-20EB701C2B09}" type="datetimeFigureOut">
              <a:rPr lang="en-US"/>
              <a:pPr>
                <a:defRPr/>
              </a:pPr>
              <a:t>2/27/2022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61AC3E9-2364-4B54-92BA-3838210A8088}" type="slidenum">
              <a:rPr lang="en-US"/>
              <a:pPr>
                <a:defRPr/>
              </a:pPr>
              <a:t>‹#›</a:t>
            </a:fld>
            <a:endParaRPr lang="en-US"/>
          </a:p>
        </p:txBody>
      </p:sp>
    </p:spTree>
    <p:extLst>
      <p:ext uri="{BB962C8B-B14F-4D97-AF65-F5344CB8AC3E}">
        <p14:creationId xmlns:p14="http://schemas.microsoft.com/office/powerpoint/2010/main" val="35181823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233B2F3-C3C4-4917-9651-08EA038D0B4E}" type="datetimeFigureOut">
              <a:rPr lang="en-US"/>
              <a:pPr>
                <a:defRPr/>
              </a:pPr>
              <a:t>2/27/2022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7B3ABDF-FD52-4880-BE01-0EC973A9F620}" type="slidenum">
              <a:rPr lang="en-US"/>
              <a:pPr>
                <a:defRPr/>
              </a:pPr>
              <a:t>‹#›</a:t>
            </a:fld>
            <a:endParaRPr lang="en-US"/>
          </a:p>
        </p:txBody>
      </p:sp>
    </p:spTree>
    <p:extLst>
      <p:ext uri="{BB962C8B-B14F-4D97-AF65-F5344CB8AC3E}">
        <p14:creationId xmlns:p14="http://schemas.microsoft.com/office/powerpoint/2010/main" val="3984102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B677B35-3DF9-498F-AA50-A98FA12246DF}" type="datetimeFigureOut">
              <a:rPr lang="en-US"/>
              <a:pPr>
                <a:defRPr/>
              </a:pPr>
              <a:t>2/27/2022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CF9080A-D36F-4F6C-9E9D-6120E7C1193B}" type="slidenum">
              <a:rPr lang="en-US"/>
              <a:pPr>
                <a:defRPr/>
              </a:pPr>
              <a:t>‹#›</a:t>
            </a:fld>
            <a:endParaRPr lang="en-US"/>
          </a:p>
        </p:txBody>
      </p:sp>
    </p:spTree>
    <p:extLst>
      <p:ext uri="{BB962C8B-B14F-4D97-AF65-F5344CB8AC3E}">
        <p14:creationId xmlns:p14="http://schemas.microsoft.com/office/powerpoint/2010/main" val="123023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1537345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1BF7AB3-67D7-4999-99C8-32B055F33D40}" type="datetimeFigureOut">
              <a:rPr lang="en-US"/>
              <a:pPr>
                <a:defRPr/>
              </a:pPr>
              <a:t>2/27/2022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7C315D-A219-4096-A785-01FF14183131}" type="slidenum">
              <a:rPr lang="en-US"/>
              <a:pPr>
                <a:defRPr/>
              </a:pPr>
              <a:t>‹#›</a:t>
            </a:fld>
            <a:endParaRPr lang="en-US"/>
          </a:p>
        </p:txBody>
      </p:sp>
    </p:spTree>
    <p:extLst>
      <p:ext uri="{BB962C8B-B14F-4D97-AF65-F5344CB8AC3E}">
        <p14:creationId xmlns:p14="http://schemas.microsoft.com/office/powerpoint/2010/main" val="7840342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89832A-F86B-42B2-B93B-96DDEF4D01C4}" type="datetimeFigureOut">
              <a:rPr lang="en-US"/>
              <a:pPr>
                <a:defRPr/>
              </a:pPr>
              <a:t>2/27/2022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BF62369-CFE6-4AF6-B183-99CAD8DB530A}" type="slidenum">
              <a:rPr lang="en-US"/>
              <a:pPr>
                <a:defRPr/>
              </a:pPr>
              <a:t>‹#›</a:t>
            </a:fld>
            <a:endParaRPr lang="en-US"/>
          </a:p>
        </p:txBody>
      </p:sp>
    </p:spTree>
    <p:extLst>
      <p:ext uri="{BB962C8B-B14F-4D97-AF65-F5344CB8AC3E}">
        <p14:creationId xmlns:p14="http://schemas.microsoft.com/office/powerpoint/2010/main" val="6492955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827AD9-6050-4E0F-852D-3F788738CCB2}" type="datetimeFigureOut">
              <a:rPr lang="en-US"/>
              <a:pPr>
                <a:defRPr/>
              </a:pPr>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91E9723-B3B1-4C30-A367-070096F7C7F1}" type="slidenum">
              <a:rPr lang="en-US"/>
              <a:pPr>
                <a:defRPr/>
              </a:pPr>
              <a:t>‹#›</a:t>
            </a:fld>
            <a:endParaRPr lang="en-US"/>
          </a:p>
        </p:txBody>
      </p:sp>
    </p:spTree>
    <p:extLst>
      <p:ext uri="{BB962C8B-B14F-4D97-AF65-F5344CB8AC3E}">
        <p14:creationId xmlns:p14="http://schemas.microsoft.com/office/powerpoint/2010/main" val="21249417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0AA409-7A25-409D-B655-25ED289DB2FB}" type="datetimeFigureOut">
              <a:rPr lang="en-US"/>
              <a:pPr>
                <a:defRPr/>
              </a:pPr>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28F8D8E-5F14-4805-BEBB-2A2A81BBA567}" type="slidenum">
              <a:rPr lang="en-US"/>
              <a:pPr>
                <a:defRPr/>
              </a:pPr>
              <a:t>‹#›</a:t>
            </a:fld>
            <a:endParaRPr lang="en-US"/>
          </a:p>
        </p:txBody>
      </p:sp>
    </p:spTree>
    <p:extLst>
      <p:ext uri="{BB962C8B-B14F-4D97-AF65-F5344CB8AC3E}">
        <p14:creationId xmlns:p14="http://schemas.microsoft.com/office/powerpoint/2010/main" val="29986180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064517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200274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54049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212641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58524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96662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79617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445216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697849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357179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213160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325104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7"/>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556001" y="4721412"/>
            <a:ext cx="184731" cy="300082"/>
          </a:xfrm>
          <a:prstGeom prst="rect">
            <a:avLst/>
          </a:prstGeom>
          <a:noFill/>
        </p:spPr>
        <p:txBody>
          <a:bodyPr wrap="none" rtlCol="0">
            <a:spAutoFit/>
          </a:bodyPr>
          <a:lstStyle/>
          <a:p>
            <a:endParaRPr lang="en-US" sz="1350" dirty="0"/>
          </a:p>
        </p:txBody>
      </p:sp>
      <p:sp>
        <p:nvSpPr>
          <p:cNvPr id="7" name="Text Placeholder 2"/>
          <p:cNvSpPr>
            <a:spLocks noGrp="1"/>
          </p:cNvSpPr>
          <p:nvPr>
            <p:ph idx="1" hasCustomPrompt="1"/>
          </p:nvPr>
        </p:nvSpPr>
        <p:spPr>
          <a:xfrm>
            <a:off x="518824" y="1073419"/>
            <a:ext cx="8015594" cy="5022583"/>
          </a:xfrm>
          <a:prstGeom prst="rect">
            <a:avLst/>
          </a:prstGeom>
        </p:spPr>
        <p:txBody>
          <a:bodyPr vert="horz" lIns="91440" tIns="45720" rIns="91440" bIns="45720" rtlCol="0">
            <a:normAutofit/>
          </a:bodyPr>
          <a:lstStyle>
            <a:lvl1pPr marL="257175" marR="0" indent="-257175" algn="l" defTabSz="342900" rtl="0" eaLnBrk="1" fontAlgn="auto" latinLnBrk="0" hangingPunct="1">
              <a:lnSpc>
                <a:spcPct val="100000"/>
              </a:lnSpc>
              <a:spcBef>
                <a:spcPts val="0"/>
              </a:spcBef>
              <a:spcAft>
                <a:spcPts val="1350"/>
              </a:spcAft>
              <a:buClr>
                <a:schemeClr val="tx1">
                  <a:lumMod val="50000"/>
                  <a:lumOff val="50000"/>
                </a:schemeClr>
              </a:buClr>
              <a:buSzPct val="100000"/>
              <a:buFont typeface="+mj-lt"/>
              <a:buAutoNum type="arabicPeriod"/>
              <a:tabLst/>
              <a:defRPr sz="1350">
                <a:solidFill>
                  <a:srgbClr val="404041"/>
                </a:solidFill>
                <a:latin typeface="Arial"/>
                <a:cs typeface="Arial"/>
              </a:defRPr>
            </a:lvl1pPr>
            <a:lvl2pPr>
              <a:lnSpc>
                <a:spcPct val="100000"/>
              </a:lnSpc>
              <a:defRPr sz="1200">
                <a:solidFill>
                  <a:srgbClr val="404041"/>
                </a:solidFill>
                <a:latin typeface="Arial"/>
                <a:cs typeface="Arial"/>
              </a:defRPr>
            </a:lvl2pPr>
            <a:lvl3pPr>
              <a:lnSpc>
                <a:spcPct val="100000"/>
              </a:lnSpc>
              <a:defRPr sz="1200">
                <a:solidFill>
                  <a:srgbClr val="404041"/>
                </a:solidFill>
                <a:latin typeface="Arial"/>
                <a:cs typeface="Arial"/>
              </a:defRPr>
            </a:lvl3pPr>
            <a:lvl4pPr>
              <a:lnSpc>
                <a:spcPct val="100000"/>
              </a:lnSpc>
              <a:defRPr sz="1200">
                <a:solidFill>
                  <a:srgbClr val="404041"/>
                </a:solidFill>
                <a:latin typeface="Arial"/>
                <a:cs typeface="Arial"/>
              </a:defRPr>
            </a:lvl4pPr>
            <a:lvl5pPr>
              <a:lnSpc>
                <a:spcPct val="100000"/>
              </a:lnSpc>
              <a:defRPr sz="12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Slide Number Placeholder 5"/>
          <p:cNvSpPr>
            <a:spLocks noGrp="1"/>
          </p:cNvSpPr>
          <p:nvPr>
            <p:ph type="sldNum" sz="quarter" idx="4"/>
          </p:nvPr>
        </p:nvSpPr>
        <p:spPr>
          <a:xfrm>
            <a:off x="6475363" y="6443439"/>
            <a:ext cx="2057400" cy="365125"/>
          </a:xfrm>
          <a:prstGeom prst="rect">
            <a:avLst/>
          </a:prstGeom>
        </p:spPr>
        <p:txBody>
          <a:bodyPr vert="horz" lIns="91440" tIns="45720" rIns="91440" bIns="45720" rtlCol="0" anchor="ctr"/>
          <a:lstStyle>
            <a:lvl1pPr algn="r">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1"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p>
        </p:txBody>
      </p:sp>
      <p:sp>
        <p:nvSpPr>
          <p:cNvPr id="12" name="Title 1"/>
          <p:cNvSpPr>
            <a:spLocks noGrp="1"/>
          </p:cNvSpPr>
          <p:nvPr>
            <p:ph type="ctrTitle"/>
          </p:nvPr>
        </p:nvSpPr>
        <p:spPr>
          <a:xfrm>
            <a:off x="165465" y="435426"/>
            <a:ext cx="5791199" cy="731000"/>
          </a:xfrm>
        </p:spPr>
        <p:txBody>
          <a:bodyPr>
            <a:noAutofit/>
          </a:bodyPr>
          <a:lstStyle>
            <a:lvl1pPr>
              <a:defRPr sz="3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347162012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747344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2/27/2022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384605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867249"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31" r:id="rId4"/>
    <p:sldLayoutId id="2147483832" r:id="rId5"/>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2/27/2022</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3439539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84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E1C3B-C749-4400-8E72-6A652E6D6C22}"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44473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2/27/2022</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9478180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38E1E282-C40F-584F-83F9-1FD599E83A34}" type="datetimeFigureOut">
              <a:rPr lang="en-US" smtClean="0"/>
              <a:t>2/27/2022</a:t>
            </a:fld>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F59A693-221D-AA41-8461-07B3D845A8FF}" type="slidenum">
              <a:rPr lang="en-US" smtClean="0"/>
              <a:t>‹#›</a:t>
            </a:fld>
            <a:endParaRPr lang="en-US" dirty="0"/>
          </a:p>
        </p:txBody>
      </p:sp>
    </p:spTree>
    <p:extLst>
      <p:ext uri="{BB962C8B-B14F-4D97-AF65-F5344CB8AC3E}">
        <p14:creationId xmlns:p14="http://schemas.microsoft.com/office/powerpoint/2010/main" val="361617976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prstClr val="black">
                    <a:tint val="75000"/>
                  </a:prstClr>
                </a:solidFill>
                <a:latin typeface="Calibri"/>
                <a:cs typeface="+mn-cs"/>
              </a:defRPr>
            </a:lvl1pPr>
          </a:lstStyle>
          <a:p>
            <a:pPr>
              <a:defRPr/>
            </a:pPr>
            <a:fld id="{6A61CA49-B2AF-4ED9-85EC-8A57D1FB872C}" type="datetimeFigureOut">
              <a:rPr lang="en-US"/>
              <a:pPr>
                <a:defRPr/>
              </a:pPr>
              <a:t>2/27/2022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prstClr val="black">
                    <a:tint val="75000"/>
                  </a:prstClr>
                </a:solidFill>
                <a:latin typeface="Calibri"/>
                <a:cs typeface="+mn-cs"/>
              </a:defRPr>
            </a:lvl1pPr>
          </a:lstStyle>
          <a:p>
            <a:pPr>
              <a:defRPr/>
            </a:pPr>
            <a:fld id="{17F840B0-81FF-447B-8482-B773413436D4}" type="slidenum">
              <a:rPr lang="en-US"/>
              <a:pPr>
                <a:defRPr/>
              </a:pPr>
              <a:t>‹#›</a:t>
            </a:fld>
            <a:endParaRPr lang="en-US"/>
          </a:p>
        </p:txBody>
      </p:sp>
    </p:spTree>
    <p:extLst>
      <p:ext uri="{BB962C8B-B14F-4D97-AF65-F5344CB8AC3E}">
        <p14:creationId xmlns:p14="http://schemas.microsoft.com/office/powerpoint/2010/main" val="268261173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anose="020F0502020204030204" pitchFamily="34" charset="0"/>
        </a:defRPr>
      </a:lvl2pPr>
      <a:lvl3pPr algn="ctr" rtl="0" fontAlgn="base">
        <a:spcBef>
          <a:spcPct val="0"/>
        </a:spcBef>
        <a:spcAft>
          <a:spcPct val="0"/>
        </a:spcAft>
        <a:defRPr sz="3300">
          <a:solidFill>
            <a:schemeClr val="tx1"/>
          </a:solidFill>
          <a:latin typeface="Calibri" panose="020F0502020204030204" pitchFamily="34" charset="0"/>
        </a:defRPr>
      </a:lvl3pPr>
      <a:lvl4pPr algn="ctr" rtl="0" fontAlgn="base">
        <a:spcBef>
          <a:spcPct val="0"/>
        </a:spcBef>
        <a:spcAft>
          <a:spcPct val="0"/>
        </a:spcAft>
        <a:defRPr sz="3300">
          <a:solidFill>
            <a:schemeClr val="tx1"/>
          </a:solidFill>
          <a:latin typeface="Calibri" panose="020F0502020204030204" pitchFamily="34" charset="0"/>
        </a:defRPr>
      </a:lvl4pPr>
      <a:lvl5pPr algn="ctr" rtl="0" fontAlgn="base">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2/27/2022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91426509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11.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14.jpeg"/><Relationship Id="rId4" Type="http://schemas.openxmlformats.org/officeDocument/2006/relationships/image" Target="../media/image113.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119.png"/></Relationships>
</file>

<file path=ppt/slides/_rels/slide11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cid:ii_15c92e49961fb568" TargetMode="External"/><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2.xml"/><Relationship Id="rId1" Type="http://schemas.openxmlformats.org/officeDocument/2006/relationships/slideLayout" Target="../slideLayouts/slideLayout17.xml"/><Relationship Id="rId4" Type="http://schemas.openxmlformats.org/officeDocument/2006/relationships/hyperlink" Target="https://doi.org/10.17718/tojde.906468"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doi.org/10.17718/tojde.906468" TargetMode="Externa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doi.org/10.17718/tojde.906468" TargetMode="Externa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doi.org/10.17718/tojde.906468" TargetMode="Externa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doi.org/10.17718/tojde.906468"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3" Type="http://schemas.openxmlformats.org/officeDocument/2006/relationships/hyperlink" Target="https://doi.org/10.17718/tojde.906468" TargetMode="External"/><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35.png"/></Relationships>
</file>

<file path=ppt/slides/_rels/slide131.xml.rels><?xml version="1.0" encoding="UTF-8" standalone="yes"?>
<Relationships xmlns="http://schemas.openxmlformats.org/package/2006/relationships"><Relationship Id="rId3" Type="http://schemas.openxmlformats.org/officeDocument/2006/relationships/hyperlink" Target="https://doi.org/10.17718/tojde.906468" TargetMode="External"/><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1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nytimes.com/2020/05/26/technology/moocs-online-learning.html" TargetMode="External"/><Relationship Id="rId1" Type="http://schemas.openxmlformats.org/officeDocument/2006/relationships/slideLayout" Target="../slideLayouts/slideLayout19.xml"/><Relationship Id="rId5" Type="http://schemas.openxmlformats.org/officeDocument/2006/relationships/image" Target="../media/image24.jpg"/><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49.jpg"/><Relationship Id="rId4" Type="http://schemas.openxmlformats.org/officeDocument/2006/relationships/image" Target="../media/image148.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hyperlink" Target="https://www.classcentral.com/report/the-second-year-of-the-mooc/"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classcentral.com/report/the-second-year-of-the-mooc/"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hyperlink" Target="https://www.classcentral.com/report/the-second-year-of-the-mooc/"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https://www.classcentral.com/report/the-second-year-of-the-mooc/"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classcentral.com/report/udemy-s1-analysis/" TargetMode="Externa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hyperlink" Target="https://www.classcentral.com/report/moocs-stats-and-trends-2021/" TargetMode="External"/><Relationship Id="rId2" Type="http://schemas.openxmlformats.org/officeDocument/2006/relationships/hyperlink" Target="https://www.classcentral.com/report/author/dhawal/" TargetMode="External"/><Relationship Id="rId1" Type="http://schemas.openxmlformats.org/officeDocument/2006/relationships/slideLayout" Target="../slideLayouts/slideLayout69.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hyperlink" Target="https://www.classcentral.com/report/moocs-stats-and-trends-2021/" TargetMode="External"/><Relationship Id="rId2" Type="http://schemas.openxmlformats.org/officeDocument/2006/relationships/hyperlink" Target="https://www.classcentral.com/report/author/dhawal/" TargetMode="External"/><Relationship Id="rId1" Type="http://schemas.openxmlformats.org/officeDocument/2006/relationships/slideLayout" Target="../slideLayouts/slideLayout69.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hyperlink" Target="https://www.classcentral.com/report/moocs-stats-and-trends-2021/" TargetMode="External"/><Relationship Id="rId2" Type="http://schemas.openxmlformats.org/officeDocument/2006/relationships/hyperlink" Target="https://www.classcentral.com/report/author/dhawal/" TargetMode="External"/><Relationship Id="rId1" Type="http://schemas.openxmlformats.org/officeDocument/2006/relationships/slideLayout" Target="../slideLayouts/slideLayout69.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hyperlink" Target="https://www.classcentral.com/report/moocs-stats-and-trends-2021/" TargetMode="External"/><Relationship Id="rId2" Type="http://schemas.openxmlformats.org/officeDocument/2006/relationships/hyperlink" Target="https://www.classcentral.com/report/author/dhawal/" TargetMode="External"/><Relationship Id="rId1" Type="http://schemas.openxmlformats.org/officeDocument/2006/relationships/slideLayout" Target="../slideLayouts/slideLayout69.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class-central.com/pricing-charts/mooc-based-degrees" TargetMode="External"/><Relationship Id="rId1" Type="http://schemas.openxmlformats.org/officeDocument/2006/relationships/slideLayout" Target="../slideLayouts/slideLayout75.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insidehighered.com/digital-learning/blogs/technology-and-learning/future-professional-credentialing-engagement" TargetMode="External"/><Relationship Id="rId1" Type="http://schemas.openxmlformats.org/officeDocument/2006/relationships/slideLayout" Target="../slideLayouts/slideLayout75.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coursetalk.com/"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irrodl.org/index.php/irrodl/article/view/2448/3655" TargetMode="Externa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51.jpeg"/><Relationship Id="rId5" Type="http://schemas.openxmlformats.org/officeDocument/2006/relationships/image" Target="../media/image50.jpg"/><Relationship Id="rId10" Type="http://schemas.openxmlformats.org/officeDocument/2006/relationships/image" Target="../media/image55.tiff"/><Relationship Id="rId4" Type="http://schemas.openxmlformats.org/officeDocument/2006/relationships/image" Target="../media/image49.jpeg"/><Relationship Id="rId9" Type="http://schemas.openxmlformats.org/officeDocument/2006/relationships/image" Target="../media/image54.tiff"/></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peoplematters.in/article/training-development/the-era-of-self-directed-learning-hrs-new-role-and-strategy-24348"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discoverpraxis.com/reasons-not-to-go-to-college/"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s://www.class-central.com/report/dr-chuck-graduate-ceremony-python-specialization/" TargetMode="External"/><Relationship Id="rId1" Type="http://schemas.openxmlformats.org/officeDocument/2006/relationships/slideLayout" Target="../slideLayouts/slideLayout69.xml"/><Relationship Id="rId6" Type="http://schemas.openxmlformats.org/officeDocument/2006/relationships/hyperlink" Target="http://trainingshare.com/speaker16.html" TargetMode="External"/><Relationship Id="rId5" Type="http://schemas.openxmlformats.org/officeDocument/2006/relationships/hyperlink" Target="http://trainingshare.com/speaker54.html" TargetMode="Externa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chronicle.com/article/250-MOOCsCounting-One/229397/?cid=at" TargetMode="Externa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edx.org/sites/default/files/2020-impact-report.pdf" TargetMode="External"/><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94.png"/></Relationships>
</file>

<file path=ppt/slides/_rels/slide9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98.jpg"/></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729802" y="768119"/>
            <a:ext cx="7498080" cy="2340296"/>
          </a:xfrm>
        </p:spPr>
        <p:txBody>
          <a:bodyPr>
            <a:noAutofit/>
          </a:bodyPr>
          <a:lstStyle/>
          <a:p>
            <a:pPr marL="0" marR="0" algn="ctr">
              <a:lnSpc>
                <a:spcPct val="107000"/>
              </a:lnSpc>
              <a:spcBef>
                <a:spcPts val="0"/>
              </a:spcBef>
              <a:spcAft>
                <a:spcPts val="0"/>
              </a:spcAft>
            </a:pPr>
            <a:r>
              <a:rPr lang="en-US" sz="24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Self-Direct to Learn, Self-Direct to Live:</a:t>
            </a:r>
            <a:b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br>
            <a:r>
              <a:rPr lang="en-US" sz="24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Eight MOOC Studies in an Increasingly Self-Directed Learning World</a:t>
            </a:r>
            <a:endPar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endParaRPr lang="en-US" dirty="0">
              <a:latin typeface="BentonSansCond Light" panose="02000606030000020004" pitchFamily="50" charset="0"/>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400213" y="3042592"/>
            <a:ext cx="8143423" cy="2582353"/>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Curtis J. Bonk| cjbonk@Indiana.edu</a:t>
            </a: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Indiana University Bloomington</a:t>
            </a: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and</a:t>
            </a:r>
          </a:p>
          <a:p>
            <a:pPr algn="ctr">
              <a:lnSpc>
                <a:spcPct val="150000"/>
              </a:lnSpc>
            </a:pP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 Zhu| </a:t>
            </a: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meinazhu@wayne.edu</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Wayne State University</a:t>
            </a:r>
          </a:p>
        </p:txBody>
      </p:sp>
    </p:spTree>
    <p:extLst>
      <p:ext uri="{BB962C8B-B14F-4D97-AF65-F5344CB8AC3E}">
        <p14:creationId xmlns:p14="http://schemas.microsoft.com/office/powerpoint/2010/main" val="254325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339744" cy="2123658"/>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800" b="1" dirty="0">
                <a:latin typeface="Tahoma" panose="020B0604030504040204" pitchFamily="34" charset="0"/>
                <a:ea typeface="Tahoma" panose="020B0604030504040204" pitchFamily="34" charset="0"/>
                <a:cs typeface="Tahoma" panose="020B0604030504040204" pitchFamily="34" charset="0"/>
              </a:rPr>
              <a:t>Online Degrees Slowdown: A Review of MOOC Stats and Trends in 2019, Dhawal Shah, Class Central</a:t>
            </a:r>
            <a:endParaRPr lang="en-US" sz="1600" b="1"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10</a:t>
            </a:fld>
            <a:endParaRPr lang="en-US" dirty="0"/>
          </a:p>
        </p:txBody>
      </p:sp>
      <p:pic>
        <p:nvPicPr>
          <p:cNvPr id="9" name="Picture 8">
            <a:extLst>
              <a:ext uri="{FF2B5EF4-FFF2-40B4-BE49-F238E27FC236}">
                <a16:creationId xmlns:a16="http://schemas.microsoft.com/office/drawing/2014/main" id="{2D0ACE44-C6FC-46B1-BECB-0EBC23B0B6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9759" y="3657933"/>
            <a:ext cx="4714241" cy="2209799"/>
          </a:xfrm>
          <a:prstGeom prst="rect">
            <a:avLst/>
          </a:prstGeom>
        </p:spPr>
      </p:pic>
      <p:pic>
        <p:nvPicPr>
          <p:cNvPr id="10" name="Picture 9">
            <a:extLst>
              <a:ext uri="{FF2B5EF4-FFF2-40B4-BE49-F238E27FC236}">
                <a16:creationId xmlns:a16="http://schemas.microsoft.com/office/drawing/2014/main" id="{FC21D901-78D2-4C42-886B-C7C38DCE7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57934"/>
            <a:ext cx="4419600" cy="2209800"/>
          </a:xfrm>
          <a:prstGeom prst="rect">
            <a:avLst/>
          </a:prstGeom>
        </p:spPr>
      </p:pic>
    </p:spTree>
    <p:extLst>
      <p:ext uri="{BB962C8B-B14F-4D97-AF65-F5344CB8AC3E}">
        <p14:creationId xmlns:p14="http://schemas.microsoft.com/office/powerpoint/2010/main" val="2343449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8. Providing flexible timelines.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100</a:t>
            </a:fld>
            <a:endParaRPr lang="en-US" dirty="0"/>
          </a:p>
        </p:txBody>
      </p:sp>
      <p:pic>
        <p:nvPicPr>
          <p:cNvPr id="7" name="Picture 6">
            <a:extLst>
              <a:ext uri="{FF2B5EF4-FFF2-40B4-BE49-F238E27FC236}">
                <a16:creationId xmlns:a16="http://schemas.microsoft.com/office/drawing/2014/main" id="{5E4AA822-17E6-1942-B3F8-26C2B00212AF}"/>
              </a:ext>
            </a:extLst>
          </p:cNvPr>
          <p:cNvPicPr>
            <a:picLocks noChangeAspect="1"/>
          </p:cNvPicPr>
          <p:nvPr/>
        </p:nvPicPr>
        <p:blipFill rotWithShape="1">
          <a:blip r:embed="rId3">
            <a:extLst>
              <a:ext uri="{28A0092B-C50C-407E-A947-70E740481C1C}">
                <a14:useLocalDpi xmlns:a14="http://schemas.microsoft.com/office/drawing/2010/main" val="0"/>
              </a:ext>
            </a:extLst>
          </a:blip>
          <a:srcRect l="10808" t="-7857" b="19080"/>
          <a:stretch/>
        </p:blipFill>
        <p:spPr>
          <a:xfrm>
            <a:off x="382136" y="2433281"/>
            <a:ext cx="8372981" cy="727821"/>
          </a:xfrm>
          <a:prstGeom prst="rect">
            <a:avLst/>
          </a:prstGeom>
        </p:spPr>
      </p:pic>
    </p:spTree>
    <p:extLst>
      <p:ext uri="{BB962C8B-B14F-4D97-AF65-F5344CB8AC3E}">
        <p14:creationId xmlns:p14="http://schemas.microsoft.com/office/powerpoint/2010/main" val="4199659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9. Highlighting estimated time frames.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101</a:t>
            </a:fld>
            <a:endParaRPr lang="en-US" dirty="0"/>
          </a:p>
        </p:txBody>
      </p:sp>
      <p:pic>
        <p:nvPicPr>
          <p:cNvPr id="6" name="Picture 5">
            <a:extLst>
              <a:ext uri="{FF2B5EF4-FFF2-40B4-BE49-F238E27FC236}">
                <a16:creationId xmlns:a16="http://schemas.microsoft.com/office/drawing/2014/main" id="{4669BF68-C829-7A40-A4E4-9D7B86B33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1" y="2345400"/>
            <a:ext cx="7349988" cy="2540497"/>
          </a:xfrm>
          <a:prstGeom prst="rect">
            <a:avLst/>
          </a:prstGeom>
        </p:spPr>
      </p:pic>
    </p:spTree>
    <p:extLst>
      <p:ext uri="{BB962C8B-B14F-4D97-AF65-F5344CB8AC3E}">
        <p14:creationId xmlns:p14="http://schemas.microsoft.com/office/powerpoint/2010/main" val="1841180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10. Making available optional learning materials.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102</a:t>
            </a:fld>
            <a:endParaRPr lang="en-US" dirty="0"/>
          </a:p>
        </p:txBody>
      </p:sp>
      <p:pic>
        <p:nvPicPr>
          <p:cNvPr id="7" name="Picture 6">
            <a:extLst>
              <a:ext uri="{FF2B5EF4-FFF2-40B4-BE49-F238E27FC236}">
                <a16:creationId xmlns:a16="http://schemas.microsoft.com/office/drawing/2014/main" id="{836E9B57-044B-DA47-A530-ACEDAAAA40A4}"/>
              </a:ext>
            </a:extLst>
          </p:cNvPr>
          <p:cNvPicPr/>
          <p:nvPr/>
        </p:nvPicPr>
        <p:blipFill rotWithShape="1">
          <a:blip r:embed="rId3"/>
          <a:srcRect l="1" t="56106" r="278" b="15670"/>
          <a:stretch/>
        </p:blipFill>
        <p:spPr bwMode="auto">
          <a:xfrm>
            <a:off x="546477" y="2458353"/>
            <a:ext cx="8051046" cy="2176406"/>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570788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MOOC: Infection Prevention and Control (IPC) for Novel Corona virus (COVID-19) from </a:t>
            </a:r>
            <a:r>
              <a:rPr lang="en-US" sz="1800" b="1" dirty="0" err="1">
                <a:latin typeface="Tahoma" panose="020B0604030504040204" pitchFamily="34" charset="0"/>
                <a:ea typeface="Tahoma" panose="020B0604030504040204" pitchFamily="34" charset="0"/>
                <a:cs typeface="Tahoma" panose="020B0604030504040204" pitchFamily="34" charset="0"/>
              </a:rPr>
              <a:t>OpenWHO</a:t>
            </a:r>
            <a:r>
              <a:rPr lang="en-US" sz="1800" b="1" dirty="0">
                <a:latin typeface="Tahoma" panose="020B0604030504040204" pitchFamily="34" charset="0"/>
                <a:ea typeface="Tahoma" panose="020B0604030504040204" pitchFamily="34" charset="0"/>
                <a:cs typeface="Tahoma" panose="020B0604030504040204" pitchFamily="34" charset="0"/>
              </a:rPr>
              <a:t> (English Version)</a:t>
            </a:r>
          </a:p>
          <a:p>
            <a:pPr marL="457200" lvl="1" indent="0">
              <a:spcAft>
                <a:spcPts val="0"/>
              </a:spcAft>
              <a:buNone/>
            </a:pPr>
            <a:r>
              <a:rPr lang="en-TT" sz="2400" b="1" dirty="0">
                <a:latin typeface="Tahoma" panose="020B0604030504040204" pitchFamily="34" charset="0"/>
                <a:ea typeface="Tahoma" panose="020B0604030504040204" pitchFamily="34" charset="0"/>
                <a:cs typeface="Tahoma" panose="020B0604030504040204" pitchFamily="34" charset="0"/>
              </a:rPr>
              <a:t>11. Structured learning environment:</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Clearly stated the learning objectives. </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Course details stated the expected time to complete the course. </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The syllabus, number of course modules, and title of each module.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103</a:t>
            </a:fld>
            <a:endParaRPr lang="en-US" dirty="0"/>
          </a:p>
        </p:txBody>
      </p:sp>
      <p:pic>
        <p:nvPicPr>
          <p:cNvPr id="6" name="Picture 5" descr="A screenshot of a social media post&#10;&#10;Description automatically generated">
            <a:extLst>
              <a:ext uri="{FF2B5EF4-FFF2-40B4-BE49-F238E27FC236}">
                <a16:creationId xmlns:a16="http://schemas.microsoft.com/office/drawing/2014/main" id="{A402DDA4-CBBC-4B39-96BB-34C9FA2E99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30910" y="3238499"/>
            <a:ext cx="5919470" cy="3048953"/>
          </a:xfrm>
          <a:prstGeom prst="rect">
            <a:avLst/>
          </a:prstGeom>
        </p:spPr>
      </p:pic>
    </p:spTree>
    <p:extLst>
      <p:ext uri="{BB962C8B-B14F-4D97-AF65-F5344CB8AC3E}">
        <p14:creationId xmlns:p14="http://schemas.microsoft.com/office/powerpoint/2010/main" val="4009162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3892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11. Structure continued…</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Graphic or visual organizations for essential material. </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The text on screen matched the narration enforcing the redundancy principle.</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104</a:t>
            </a:fld>
            <a:endParaRPr lang="en-US" dirty="0"/>
          </a:p>
        </p:txBody>
      </p:sp>
      <p:pic>
        <p:nvPicPr>
          <p:cNvPr id="7" name="Picture 6" descr="A screenshot of a social media post&#10;&#10;Description automatically generated">
            <a:extLst>
              <a:ext uri="{FF2B5EF4-FFF2-40B4-BE49-F238E27FC236}">
                <a16:creationId xmlns:a16="http://schemas.microsoft.com/office/drawing/2014/main" id="{3A306D7F-FC3E-4CED-B560-3D33AB59726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8990" y="2829877"/>
            <a:ext cx="7047230" cy="3426143"/>
          </a:xfrm>
          <a:prstGeom prst="rect">
            <a:avLst/>
          </a:prstGeom>
        </p:spPr>
      </p:pic>
    </p:spTree>
    <p:extLst>
      <p:ext uri="{BB962C8B-B14F-4D97-AF65-F5344CB8AC3E}">
        <p14:creationId xmlns:p14="http://schemas.microsoft.com/office/powerpoint/2010/main" val="4074445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12</a:t>
            </a:r>
            <a:r>
              <a:rPr lang="en-TT" sz="2000" b="1" dirty="0">
                <a:latin typeface="Tahoma" panose="020B0604030504040204" pitchFamily="34" charset="0"/>
                <a:ea typeface="Tahoma" panose="020B0604030504040204" pitchFamily="34" charset="0"/>
                <a:cs typeface="Tahoma" panose="020B0604030504040204" pitchFamily="34" charset="0"/>
              </a:rPr>
              <a:t>. On completion of modules participants get a certificate.</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Providing External Rewards and Goals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105</a:t>
            </a:fld>
            <a:endParaRPr lang="en-US" dirty="0"/>
          </a:p>
        </p:txBody>
      </p:sp>
      <p:pic>
        <p:nvPicPr>
          <p:cNvPr id="6" name="Picture 5">
            <a:extLst>
              <a:ext uri="{FF2B5EF4-FFF2-40B4-BE49-F238E27FC236}">
                <a16:creationId xmlns:a16="http://schemas.microsoft.com/office/drawing/2014/main" id="{02C78684-BBB2-43C9-8828-CC1E09E7F44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45" y="1932940"/>
            <a:ext cx="5795010" cy="4018280"/>
          </a:xfrm>
          <a:prstGeom prst="rect">
            <a:avLst/>
          </a:prstGeom>
          <a:noFill/>
          <a:ln>
            <a:noFill/>
          </a:ln>
        </p:spPr>
      </p:pic>
      <p:pic>
        <p:nvPicPr>
          <p:cNvPr id="8" name="Picture 7">
            <a:extLst>
              <a:ext uri="{FF2B5EF4-FFF2-40B4-BE49-F238E27FC236}">
                <a16:creationId xmlns:a16="http://schemas.microsoft.com/office/drawing/2014/main" id="{358C2ACF-6131-4E5C-ADF6-252A66EFADD4}"/>
              </a:ext>
            </a:extLst>
          </p:cNvPr>
          <p:cNvPicPr/>
          <p:nvPr/>
        </p:nvPicPr>
        <p:blipFill>
          <a:blip r:embed="rId4"/>
          <a:stretch>
            <a:fillRect/>
          </a:stretch>
        </p:blipFill>
        <p:spPr>
          <a:xfrm>
            <a:off x="4531995" y="3560386"/>
            <a:ext cx="3983355" cy="2611881"/>
          </a:xfrm>
          <a:prstGeom prst="rect">
            <a:avLst/>
          </a:prstGeom>
        </p:spPr>
      </p:pic>
    </p:spTree>
    <p:extLst>
      <p:ext uri="{BB962C8B-B14F-4D97-AF65-F5344CB8AC3E}">
        <p14:creationId xmlns:p14="http://schemas.microsoft.com/office/powerpoint/2010/main" val="2924368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rgbClr val="FFFFFF"/>
                </a:solidFill>
              </a:rPr>
              <a:t>The Science of Well-Being, Yale</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106</a:t>
            </a:fld>
            <a:endParaRPr lang="en-US" dirty="0"/>
          </a:p>
        </p:txBody>
      </p:sp>
      <p:pic>
        <p:nvPicPr>
          <p:cNvPr id="9" name="Picture 8">
            <a:extLst>
              <a:ext uri="{FF2B5EF4-FFF2-40B4-BE49-F238E27FC236}">
                <a16:creationId xmlns:a16="http://schemas.microsoft.com/office/drawing/2014/main" id="{FA094C37-1BC0-4905-8C24-2275639D11E5}"/>
              </a:ext>
            </a:extLst>
          </p:cNvPr>
          <p:cNvPicPr>
            <a:picLocks noChangeAspect="1"/>
          </p:cNvPicPr>
          <p:nvPr/>
        </p:nvPicPr>
        <p:blipFill rotWithShape="1">
          <a:blip r:embed="rId3"/>
          <a:srcRect l="1417" t="11759" b="3162"/>
          <a:stretch/>
        </p:blipFill>
        <p:spPr>
          <a:xfrm>
            <a:off x="64770" y="1562100"/>
            <a:ext cx="9014460" cy="4373880"/>
          </a:xfrm>
          <a:prstGeom prst="rect">
            <a:avLst/>
          </a:prstGeom>
        </p:spPr>
      </p:pic>
    </p:spTree>
    <p:extLst>
      <p:ext uri="{BB962C8B-B14F-4D97-AF65-F5344CB8AC3E}">
        <p14:creationId xmlns:p14="http://schemas.microsoft.com/office/powerpoint/2010/main" val="427535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13. Week overview. </a:t>
            </a:r>
            <a:r>
              <a:rPr lang="en-US" b="1" dirty="0">
                <a:latin typeface="Tahoma" panose="020B0604030504040204" pitchFamily="34" charset="0"/>
                <a:ea typeface="Tahoma" panose="020B0604030504040204" pitchFamily="34" charset="0"/>
                <a:cs typeface="Tahoma" panose="020B0604030504040204" pitchFamily="34" charset="0"/>
              </a:rPr>
              <a:t>The course is divided into week-long segments, and each week is chunked into manageable parts. Very importantly for the participant to be able to anticipate what can get done in one sitting, the length of each video is included.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107</a:t>
            </a:fld>
            <a:endParaRPr lang="en-US" dirty="0"/>
          </a:p>
        </p:txBody>
      </p:sp>
      <p:pic>
        <p:nvPicPr>
          <p:cNvPr id="6" name="Picture 5">
            <a:extLst>
              <a:ext uri="{FF2B5EF4-FFF2-40B4-BE49-F238E27FC236}">
                <a16:creationId xmlns:a16="http://schemas.microsoft.com/office/drawing/2014/main" id="{99DE6CB6-1BED-4F87-A699-C6FBAD4D28E0}"/>
              </a:ext>
            </a:extLst>
          </p:cNvPr>
          <p:cNvPicPr/>
          <p:nvPr/>
        </p:nvPicPr>
        <p:blipFill rotWithShape="1">
          <a:blip r:embed="rId3">
            <a:extLst>
              <a:ext uri="{28A0092B-C50C-407E-A947-70E740481C1C}">
                <a14:useLocalDpi xmlns:a14="http://schemas.microsoft.com/office/drawing/2010/main" val="0"/>
              </a:ext>
            </a:extLst>
          </a:blip>
          <a:srcRect l="17393" t="5883" r="54313" b="48921"/>
          <a:stretch/>
        </p:blipFill>
        <p:spPr>
          <a:xfrm>
            <a:off x="1397000" y="2731640"/>
            <a:ext cx="1905000" cy="3680460"/>
          </a:xfrm>
          <a:prstGeom prst="rect">
            <a:avLst/>
          </a:prstGeom>
        </p:spPr>
      </p:pic>
      <p:pic>
        <p:nvPicPr>
          <p:cNvPr id="8" name="Picture 7">
            <a:extLst>
              <a:ext uri="{FF2B5EF4-FFF2-40B4-BE49-F238E27FC236}">
                <a16:creationId xmlns:a16="http://schemas.microsoft.com/office/drawing/2014/main" id="{71B0297D-AE3B-48A3-947E-30A01253B912}"/>
              </a:ext>
            </a:extLst>
          </p:cNvPr>
          <p:cNvPicPr/>
          <p:nvPr/>
        </p:nvPicPr>
        <p:blipFill rotWithShape="1">
          <a:blip r:embed="rId4">
            <a:extLst>
              <a:ext uri="{28A0092B-C50C-407E-A947-70E740481C1C}">
                <a14:useLocalDpi xmlns:a14="http://schemas.microsoft.com/office/drawing/2010/main" val="0"/>
              </a:ext>
            </a:extLst>
          </a:blip>
          <a:srcRect l="18534" t="51945" r="60785" b="11037"/>
          <a:stretch/>
        </p:blipFill>
        <p:spPr>
          <a:xfrm>
            <a:off x="4293870" y="2703321"/>
            <a:ext cx="2164080" cy="3737099"/>
          </a:xfrm>
          <a:prstGeom prst="rect">
            <a:avLst/>
          </a:prstGeom>
        </p:spPr>
      </p:pic>
    </p:spTree>
    <p:extLst>
      <p:ext uri="{BB962C8B-B14F-4D97-AF65-F5344CB8AC3E}">
        <p14:creationId xmlns:p14="http://schemas.microsoft.com/office/powerpoint/2010/main" val="2116884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Lecture recorded and captions added.</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108</a:t>
            </a:fld>
            <a:endParaRPr lang="en-US" dirty="0"/>
          </a:p>
        </p:txBody>
      </p:sp>
      <p:pic>
        <p:nvPicPr>
          <p:cNvPr id="4" name="Picture 3">
            <a:extLst>
              <a:ext uri="{FF2B5EF4-FFF2-40B4-BE49-F238E27FC236}">
                <a16:creationId xmlns:a16="http://schemas.microsoft.com/office/drawing/2014/main" id="{6512F815-4D91-46E4-A164-07D1680CFA20}"/>
              </a:ext>
            </a:extLst>
          </p:cNvPr>
          <p:cNvPicPr>
            <a:picLocks noChangeAspect="1"/>
          </p:cNvPicPr>
          <p:nvPr/>
        </p:nvPicPr>
        <p:blipFill rotWithShape="1">
          <a:blip r:embed="rId3"/>
          <a:srcRect l="12250" t="22810" r="23416" b="13992"/>
          <a:stretch/>
        </p:blipFill>
        <p:spPr>
          <a:xfrm>
            <a:off x="121920" y="2194559"/>
            <a:ext cx="5882640" cy="3931921"/>
          </a:xfrm>
          <a:prstGeom prst="rect">
            <a:avLst/>
          </a:prstGeom>
        </p:spPr>
      </p:pic>
      <p:pic>
        <p:nvPicPr>
          <p:cNvPr id="9" name="Picture 8">
            <a:extLst>
              <a:ext uri="{FF2B5EF4-FFF2-40B4-BE49-F238E27FC236}">
                <a16:creationId xmlns:a16="http://schemas.microsoft.com/office/drawing/2014/main" id="{3B4E9C50-0A60-48D8-A021-F22F74EDE891}"/>
              </a:ext>
            </a:extLst>
          </p:cNvPr>
          <p:cNvPicPr/>
          <p:nvPr/>
        </p:nvPicPr>
        <p:blipFill>
          <a:blip r:embed="rId4">
            <a:extLst>
              <a:ext uri="{28A0092B-C50C-407E-A947-70E740481C1C}">
                <a14:useLocalDpi xmlns:a14="http://schemas.microsoft.com/office/drawing/2010/main" val="0"/>
              </a:ext>
            </a:extLst>
          </a:blip>
          <a:stretch>
            <a:fillRect/>
          </a:stretch>
        </p:blipFill>
        <p:spPr>
          <a:xfrm>
            <a:off x="6728460" y="2349500"/>
            <a:ext cx="1786890" cy="1153160"/>
          </a:xfrm>
          <a:prstGeom prst="rect">
            <a:avLst/>
          </a:prstGeom>
        </p:spPr>
      </p:pic>
      <p:pic>
        <p:nvPicPr>
          <p:cNvPr id="10" name="Picture 9">
            <a:extLst>
              <a:ext uri="{FF2B5EF4-FFF2-40B4-BE49-F238E27FC236}">
                <a16:creationId xmlns:a16="http://schemas.microsoft.com/office/drawing/2014/main" id="{A02BFEB4-607F-40DD-92CF-B713818AA8A8}"/>
              </a:ext>
            </a:extLst>
          </p:cNvPr>
          <p:cNvPicPr/>
          <p:nvPr/>
        </p:nvPicPr>
        <p:blipFill>
          <a:blip r:embed="rId5">
            <a:extLst>
              <a:ext uri="{28A0092B-C50C-407E-A947-70E740481C1C}">
                <a14:useLocalDpi xmlns:a14="http://schemas.microsoft.com/office/drawing/2010/main" val="0"/>
              </a:ext>
            </a:extLst>
          </a:blip>
          <a:stretch>
            <a:fillRect/>
          </a:stretch>
        </p:blipFill>
        <p:spPr>
          <a:xfrm>
            <a:off x="6957060" y="4393247"/>
            <a:ext cx="1329690" cy="692785"/>
          </a:xfrm>
          <a:prstGeom prst="rect">
            <a:avLst/>
          </a:prstGeom>
        </p:spPr>
      </p:pic>
      <p:sp>
        <p:nvSpPr>
          <p:cNvPr id="11" name="TextBox 10">
            <a:extLst>
              <a:ext uri="{FF2B5EF4-FFF2-40B4-BE49-F238E27FC236}">
                <a16:creationId xmlns:a16="http://schemas.microsoft.com/office/drawing/2014/main" id="{81913CBF-6C16-4BF5-A18E-60F01833F73B}"/>
              </a:ext>
            </a:extLst>
          </p:cNvPr>
          <p:cNvSpPr txBox="1"/>
          <p:nvPr/>
        </p:nvSpPr>
        <p:spPr>
          <a:xfrm>
            <a:off x="6235529" y="3674310"/>
            <a:ext cx="2621230" cy="369332"/>
          </a:xfrm>
          <a:prstGeom prst="rect">
            <a:avLst/>
          </a:prstGeom>
          <a:noFill/>
        </p:spPr>
        <p:txBody>
          <a:bodyPr wrap="none" rtlCol="0">
            <a:spAutoFit/>
          </a:bodyPr>
          <a:lstStyle/>
          <a:p>
            <a:r>
              <a:rPr lang="en-US" i="1" dirty="0"/>
              <a:t> Caption added to video</a:t>
            </a:r>
            <a:endParaRPr lang="en-US" dirty="0"/>
          </a:p>
        </p:txBody>
      </p:sp>
      <p:sp>
        <p:nvSpPr>
          <p:cNvPr id="12" name="TextBox 11">
            <a:extLst>
              <a:ext uri="{FF2B5EF4-FFF2-40B4-BE49-F238E27FC236}">
                <a16:creationId xmlns:a16="http://schemas.microsoft.com/office/drawing/2014/main" id="{D1E52F84-15B2-471D-9830-255DDBD111C1}"/>
              </a:ext>
            </a:extLst>
          </p:cNvPr>
          <p:cNvSpPr txBox="1"/>
          <p:nvPr/>
        </p:nvSpPr>
        <p:spPr>
          <a:xfrm>
            <a:off x="6062702" y="5411741"/>
            <a:ext cx="2847896" cy="646331"/>
          </a:xfrm>
          <a:prstGeom prst="rect">
            <a:avLst/>
          </a:prstGeom>
          <a:noFill/>
        </p:spPr>
        <p:txBody>
          <a:bodyPr wrap="none" rtlCol="0">
            <a:spAutoFit/>
          </a:bodyPr>
          <a:lstStyle/>
          <a:p>
            <a:r>
              <a:rPr lang="en-US" i="1" dirty="0"/>
              <a:t>Video of student audience</a:t>
            </a:r>
            <a:endParaRPr lang="en-US" dirty="0"/>
          </a:p>
          <a:p>
            <a:endParaRPr lang="en-US" dirty="0"/>
          </a:p>
        </p:txBody>
      </p:sp>
    </p:spTree>
    <p:extLst>
      <p:ext uri="{BB962C8B-B14F-4D97-AF65-F5344CB8AC3E}">
        <p14:creationId xmlns:p14="http://schemas.microsoft.com/office/powerpoint/2010/main" val="4016367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Continued…Lecture video transcripts.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109</a:t>
            </a:fld>
            <a:endParaRPr lang="en-US" dirty="0"/>
          </a:p>
        </p:txBody>
      </p:sp>
      <p:pic>
        <p:nvPicPr>
          <p:cNvPr id="6" name="Picture 5">
            <a:extLst>
              <a:ext uri="{FF2B5EF4-FFF2-40B4-BE49-F238E27FC236}">
                <a16:creationId xmlns:a16="http://schemas.microsoft.com/office/drawing/2014/main" id="{862BF93D-C5DC-43B2-A2C8-CC0154A6217A}"/>
              </a:ext>
            </a:extLst>
          </p:cNvPr>
          <p:cNvPicPr>
            <a:picLocks noChangeAspect="1"/>
          </p:cNvPicPr>
          <p:nvPr/>
        </p:nvPicPr>
        <p:blipFill rotWithShape="1">
          <a:blip r:embed="rId3"/>
          <a:srcRect l="12333" t="24403" r="26416" b="22687"/>
          <a:stretch/>
        </p:blipFill>
        <p:spPr>
          <a:xfrm>
            <a:off x="632459" y="2019299"/>
            <a:ext cx="7425679" cy="4364482"/>
          </a:xfrm>
          <a:prstGeom prst="rect">
            <a:avLst/>
          </a:prstGeom>
        </p:spPr>
      </p:pic>
    </p:spTree>
    <p:extLst>
      <p:ext uri="{BB962C8B-B14F-4D97-AF65-F5344CB8AC3E}">
        <p14:creationId xmlns:p14="http://schemas.microsoft.com/office/powerpoint/2010/main" val="4012174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207576" cy="1569660"/>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2019</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endParaRPr lang="en-US" sz="1400" b="1"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11</a:t>
            </a:fld>
            <a:endParaRPr lang="en-US" dirty="0"/>
          </a:p>
        </p:txBody>
      </p:sp>
      <p:pic>
        <p:nvPicPr>
          <p:cNvPr id="8" name="Picture 7">
            <a:extLst>
              <a:ext uri="{FF2B5EF4-FFF2-40B4-BE49-F238E27FC236}">
                <a16:creationId xmlns:a16="http://schemas.microsoft.com/office/drawing/2014/main" id="{D7745C20-D514-45E9-A4F6-B67F26AB85FC}"/>
              </a:ext>
            </a:extLst>
          </p:cNvPr>
          <p:cNvPicPr>
            <a:picLocks noChangeAspect="1"/>
          </p:cNvPicPr>
          <p:nvPr/>
        </p:nvPicPr>
        <p:blipFill rotWithShape="1">
          <a:blip r:embed="rId4"/>
          <a:srcRect l="28334" t="35425" r="28333" b="30566"/>
          <a:stretch/>
        </p:blipFill>
        <p:spPr>
          <a:xfrm>
            <a:off x="1724572" y="3027098"/>
            <a:ext cx="5610200" cy="3020877"/>
          </a:xfrm>
          <a:prstGeom prst="rect">
            <a:avLst/>
          </a:prstGeom>
        </p:spPr>
      </p:pic>
    </p:spTree>
    <p:extLst>
      <p:ext uri="{BB962C8B-B14F-4D97-AF65-F5344CB8AC3E}">
        <p14:creationId xmlns:p14="http://schemas.microsoft.com/office/powerpoint/2010/main" val="958837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15. Quick check tasks.</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110</a:t>
            </a:fld>
            <a:endParaRPr lang="en-US" dirty="0"/>
          </a:p>
        </p:txBody>
      </p:sp>
      <p:pic>
        <p:nvPicPr>
          <p:cNvPr id="4" name="Picture 3">
            <a:extLst>
              <a:ext uri="{FF2B5EF4-FFF2-40B4-BE49-F238E27FC236}">
                <a16:creationId xmlns:a16="http://schemas.microsoft.com/office/drawing/2014/main" id="{4C89D555-A48F-455E-BEB9-147C25E5388D}"/>
              </a:ext>
            </a:extLst>
          </p:cNvPr>
          <p:cNvPicPr>
            <a:picLocks noChangeAspect="1"/>
          </p:cNvPicPr>
          <p:nvPr/>
        </p:nvPicPr>
        <p:blipFill rotWithShape="1">
          <a:blip r:embed="rId3"/>
          <a:srcRect l="11916" t="13876" r="22664" b="10440"/>
          <a:stretch/>
        </p:blipFill>
        <p:spPr>
          <a:xfrm>
            <a:off x="647700" y="1878151"/>
            <a:ext cx="5623560" cy="4426650"/>
          </a:xfrm>
          <a:prstGeom prst="rect">
            <a:avLst/>
          </a:prstGeom>
        </p:spPr>
      </p:pic>
    </p:spTree>
    <p:extLst>
      <p:ext uri="{BB962C8B-B14F-4D97-AF65-F5344CB8AC3E}">
        <p14:creationId xmlns:p14="http://schemas.microsoft.com/office/powerpoint/2010/main" val="2526256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24826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16. Providing students with self-selection options.</a:t>
            </a:r>
          </a:p>
          <a:p>
            <a:pPr marL="457200" lvl="1" indent="0">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There is the choice to watch all of the videos, read all of the materials, and submit all of the assignments, or there are choices all along the way to “cut corners” and take in only what the participant wants to.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111</a:t>
            </a:fld>
            <a:endParaRPr lang="en-US" dirty="0"/>
          </a:p>
        </p:txBody>
      </p:sp>
      <p:pic>
        <p:nvPicPr>
          <p:cNvPr id="7" name="Picture 6">
            <a:extLst>
              <a:ext uri="{FF2B5EF4-FFF2-40B4-BE49-F238E27FC236}">
                <a16:creationId xmlns:a16="http://schemas.microsoft.com/office/drawing/2014/main" id="{067948C2-175A-43EA-A33E-210EE24AA26C}"/>
              </a:ext>
            </a:extLst>
          </p:cNvPr>
          <p:cNvPicPr/>
          <p:nvPr/>
        </p:nvPicPr>
        <p:blipFill>
          <a:blip r:embed="rId3">
            <a:extLst>
              <a:ext uri="{28A0092B-C50C-407E-A947-70E740481C1C}">
                <a14:useLocalDpi xmlns:a14="http://schemas.microsoft.com/office/drawing/2010/main" val="0"/>
              </a:ext>
            </a:extLst>
          </a:blip>
          <a:stretch>
            <a:fillRect/>
          </a:stretch>
        </p:blipFill>
        <p:spPr>
          <a:xfrm>
            <a:off x="1607820" y="3110884"/>
            <a:ext cx="5295900" cy="3307079"/>
          </a:xfrm>
          <a:prstGeom prst="rect">
            <a:avLst/>
          </a:prstGeom>
        </p:spPr>
      </p:pic>
    </p:spTree>
    <p:extLst>
      <p:ext uri="{BB962C8B-B14F-4D97-AF65-F5344CB8AC3E}">
        <p14:creationId xmlns:p14="http://schemas.microsoft.com/office/powerpoint/2010/main" val="3748451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17. Visuals showing tasks completed.</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112</a:t>
            </a:fld>
            <a:endParaRPr lang="en-US" dirty="0"/>
          </a:p>
        </p:txBody>
      </p:sp>
      <p:pic>
        <p:nvPicPr>
          <p:cNvPr id="6" name="Picture 5">
            <a:extLst>
              <a:ext uri="{FF2B5EF4-FFF2-40B4-BE49-F238E27FC236}">
                <a16:creationId xmlns:a16="http://schemas.microsoft.com/office/drawing/2014/main" id="{1E80B0D6-0AAF-4A88-A73C-F90F3095FD80}"/>
              </a:ext>
            </a:extLst>
          </p:cNvPr>
          <p:cNvPicPr/>
          <p:nvPr/>
        </p:nvPicPr>
        <p:blipFill>
          <a:blip r:embed="rId3">
            <a:extLst>
              <a:ext uri="{28A0092B-C50C-407E-A947-70E740481C1C}">
                <a14:useLocalDpi xmlns:a14="http://schemas.microsoft.com/office/drawing/2010/main" val="0"/>
              </a:ext>
            </a:extLst>
          </a:blip>
          <a:stretch>
            <a:fillRect/>
          </a:stretch>
        </p:blipFill>
        <p:spPr>
          <a:xfrm>
            <a:off x="1573066" y="1927981"/>
            <a:ext cx="6316980" cy="4288281"/>
          </a:xfrm>
          <a:prstGeom prst="rect">
            <a:avLst/>
          </a:prstGeom>
        </p:spPr>
      </p:pic>
      <p:pic>
        <p:nvPicPr>
          <p:cNvPr id="4" name="Picture 3">
            <a:extLst>
              <a:ext uri="{FF2B5EF4-FFF2-40B4-BE49-F238E27FC236}">
                <a16:creationId xmlns:a16="http://schemas.microsoft.com/office/drawing/2014/main" id="{EAB3D4BB-B478-4ECD-8351-86CFBAAC215E}"/>
              </a:ext>
            </a:extLst>
          </p:cNvPr>
          <p:cNvPicPr>
            <a:picLocks noChangeAspect="1"/>
          </p:cNvPicPr>
          <p:nvPr/>
        </p:nvPicPr>
        <p:blipFill rotWithShape="1">
          <a:blip r:embed="rId4"/>
          <a:srcRect l="13281" t="30241" r="73059" b="12510"/>
          <a:stretch/>
        </p:blipFill>
        <p:spPr>
          <a:xfrm>
            <a:off x="7810" y="1988820"/>
            <a:ext cx="1565256" cy="4463326"/>
          </a:xfrm>
          <a:prstGeom prst="rect">
            <a:avLst/>
          </a:prstGeom>
        </p:spPr>
      </p:pic>
    </p:spTree>
    <p:extLst>
      <p:ext uri="{BB962C8B-B14F-4D97-AF65-F5344CB8AC3E}">
        <p14:creationId xmlns:p14="http://schemas.microsoft.com/office/powerpoint/2010/main" val="4000590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18. Visuals showing work progress.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113</a:t>
            </a:fld>
            <a:endParaRPr lang="en-US" dirty="0"/>
          </a:p>
        </p:txBody>
      </p:sp>
      <p:pic>
        <p:nvPicPr>
          <p:cNvPr id="7" name="Picture 6">
            <a:extLst>
              <a:ext uri="{FF2B5EF4-FFF2-40B4-BE49-F238E27FC236}">
                <a16:creationId xmlns:a16="http://schemas.microsoft.com/office/drawing/2014/main" id="{9278FC62-3E17-4E69-8C09-F67CAFC824D0}"/>
              </a:ext>
            </a:extLst>
          </p:cNvPr>
          <p:cNvPicPr/>
          <p:nvPr/>
        </p:nvPicPr>
        <p:blipFill>
          <a:blip r:embed="rId3">
            <a:extLst>
              <a:ext uri="{28A0092B-C50C-407E-A947-70E740481C1C}">
                <a14:useLocalDpi xmlns:a14="http://schemas.microsoft.com/office/drawing/2010/main" val="0"/>
              </a:ext>
            </a:extLst>
          </a:blip>
          <a:stretch>
            <a:fillRect/>
          </a:stretch>
        </p:blipFill>
        <p:spPr>
          <a:xfrm>
            <a:off x="1485900" y="2003425"/>
            <a:ext cx="5943600" cy="4192270"/>
          </a:xfrm>
          <a:prstGeom prst="rect">
            <a:avLst/>
          </a:prstGeom>
        </p:spPr>
      </p:pic>
    </p:spTree>
    <p:extLst>
      <p:ext uri="{BB962C8B-B14F-4D97-AF65-F5344CB8AC3E}">
        <p14:creationId xmlns:p14="http://schemas.microsoft.com/office/powerpoint/2010/main" val="1271967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16280" y="1334172"/>
            <a:ext cx="7799070"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19. </a:t>
            </a:r>
            <a:r>
              <a:rPr lang="en-US" sz="2400" b="1" dirty="0" err="1">
                <a:latin typeface="Tahoma" panose="020B0604030504040204" pitchFamily="34" charset="0"/>
                <a:ea typeface="Tahoma" panose="020B0604030504040204" pitchFamily="34" charset="0"/>
                <a:cs typeface="Tahoma" panose="020B0604030504040204" pitchFamily="34" charset="0"/>
              </a:rPr>
              <a:t>Rewirements</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(assignments) for putting the material to practice (</a:t>
            </a:r>
            <a:r>
              <a:rPr lang="en-US" b="1" dirty="0" err="1">
                <a:latin typeface="Tahoma" panose="020B0604030504040204" pitchFamily="34" charset="0"/>
                <a:ea typeface="Tahoma" panose="020B0604030504040204" pitchFamily="34" charset="0"/>
                <a:cs typeface="Tahoma" panose="020B0604030504040204" pitchFamily="34" charset="0"/>
              </a:rPr>
              <a:t>e.g</a:t>
            </a:r>
            <a:r>
              <a:rPr lang="en-US" b="1" dirty="0">
                <a:latin typeface="Tahoma" panose="020B0604030504040204" pitchFamily="34" charset="0"/>
                <a:ea typeface="Tahoma" panose="020B0604030504040204" pitchFamily="34" charset="0"/>
                <a:cs typeface="Tahoma" panose="020B0604030504040204" pitchFamily="34" charset="0"/>
              </a:rPr>
              <a:t>, Random Acts of Kindness, Make A Social Connection, Let’s Get Physical, Meditate!, Sleep!, Gratitude Letter/Visit, Savoring, etc.)</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Daily Gratitude Journal</a:t>
            </a:r>
            <a:endParaRPr lang="en-US" sz="40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Gratitude is a positive emotional state in which one recognizes and appreciates what one has received in life. Research shows that taking time to experience gratitude can make you happier and even healthier. </a:t>
            </a:r>
            <a:r>
              <a:rPr lang="en-US" sz="1600" b="1" dirty="0">
                <a:latin typeface="Tahoma" panose="020B0604030504040204" pitchFamily="34" charset="0"/>
                <a:ea typeface="Tahoma" panose="020B0604030504040204" pitchFamily="34" charset="0"/>
                <a:cs typeface="Tahoma" panose="020B0604030504040204" pitchFamily="34" charset="0"/>
              </a:rPr>
              <a:t>For the next seven days, you will take 5-10 minutes each night to write down five things for which you are grateful.</a:t>
            </a:r>
            <a:r>
              <a:rPr lang="en-US" sz="1600" dirty="0">
                <a:latin typeface="Tahoma" panose="020B0604030504040204" pitchFamily="34" charset="0"/>
                <a:ea typeface="Tahoma" panose="020B0604030504040204" pitchFamily="34" charset="0"/>
                <a:cs typeface="Tahoma" panose="020B0604030504040204" pitchFamily="34" charset="0"/>
              </a:rPr>
              <a:t> They can be little things or big things. But you really have to focus on them and actually write them down (Again, try to develop a tracking method works for you and utilize a note on your phone, a daily calendar, a special notebook, </a:t>
            </a:r>
            <a:r>
              <a:rPr lang="en-US" sz="1600" dirty="0" err="1">
                <a:latin typeface="Tahoma" panose="020B0604030504040204" pitchFamily="34" charset="0"/>
                <a:ea typeface="Tahoma" panose="020B0604030504040204" pitchFamily="34" charset="0"/>
                <a:cs typeface="Tahoma" panose="020B0604030504040204" pitchFamily="34" charset="0"/>
              </a:rPr>
              <a:t>etc</a:t>
            </a:r>
            <a:r>
              <a:rPr lang="en-US" sz="1600" dirty="0">
                <a:latin typeface="Tahoma" panose="020B0604030504040204" pitchFamily="34" charset="0"/>
                <a:ea typeface="Tahoma" panose="020B0604030504040204" pitchFamily="34" charset="0"/>
                <a:cs typeface="Tahoma" panose="020B0604030504040204" pitchFamily="34" charset="0"/>
              </a:rPr>
              <a:t>). You can just write a word or short phrase, but as you write these things down, take a moment to be mindful of the things you’re writing about (e.g., imagine the person or thing you’re writing about, etc.). This exercise should take at least five minutes. Do this each night for the whole week</a:t>
            </a:r>
            <a:r>
              <a:rPr lang="en-US" dirty="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114</a:t>
            </a:fld>
            <a:endParaRPr lang="en-US" dirty="0"/>
          </a:p>
        </p:txBody>
      </p:sp>
    </p:spTree>
    <p:extLst>
      <p:ext uri="{BB962C8B-B14F-4D97-AF65-F5344CB8AC3E}">
        <p14:creationId xmlns:p14="http://schemas.microsoft.com/office/powerpoint/2010/main" val="946193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115</a:t>
            </a:fld>
            <a:endParaRPr lang="en-US" dirty="0"/>
          </a:p>
        </p:txBody>
      </p:sp>
      <p:pic>
        <p:nvPicPr>
          <p:cNvPr id="7" name="Picture 6">
            <a:extLst>
              <a:ext uri="{FF2B5EF4-FFF2-40B4-BE49-F238E27FC236}">
                <a16:creationId xmlns:a16="http://schemas.microsoft.com/office/drawing/2014/main" id="{CEE71643-FD27-48A7-8FDF-F1EB1243B854}"/>
              </a:ext>
            </a:extLst>
          </p:cNvPr>
          <p:cNvPicPr/>
          <p:nvPr/>
        </p:nvPicPr>
        <p:blipFill rotWithShape="1">
          <a:blip r:embed="rId3">
            <a:extLst>
              <a:ext uri="{28A0092B-C50C-407E-A947-70E740481C1C}">
                <a14:useLocalDpi xmlns:a14="http://schemas.microsoft.com/office/drawing/2010/main" val="0"/>
              </a:ext>
            </a:extLst>
          </a:blip>
          <a:srcRect l="5385" t="9680" r="39827" b="59246"/>
          <a:stretch/>
        </p:blipFill>
        <p:spPr>
          <a:xfrm>
            <a:off x="288041" y="2354580"/>
            <a:ext cx="4146799" cy="3413760"/>
          </a:xfrm>
          <a:prstGeom prst="rect">
            <a:avLst/>
          </a:prstGeom>
        </p:spPr>
      </p:pic>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7175362" cy="800219"/>
          </a:xfrm>
          <a:prstGeom prst="rect">
            <a:avLst/>
          </a:prstGeom>
          <a:noFill/>
        </p:spPr>
        <p:txBody>
          <a:bodyPr wrap="none" rtlCol="0">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20. Offer community support and help.</a:t>
            </a:r>
          </a:p>
          <a:p>
            <a:endParaRPr lang="en-US" dirty="0"/>
          </a:p>
        </p:txBody>
      </p:sp>
      <p:pic>
        <p:nvPicPr>
          <p:cNvPr id="11" name="Picture 10">
            <a:extLst>
              <a:ext uri="{FF2B5EF4-FFF2-40B4-BE49-F238E27FC236}">
                <a16:creationId xmlns:a16="http://schemas.microsoft.com/office/drawing/2014/main" id="{3702CE96-B01C-44E0-812D-235F5B7D1ED0}"/>
              </a:ext>
            </a:extLst>
          </p:cNvPr>
          <p:cNvPicPr/>
          <p:nvPr/>
        </p:nvPicPr>
        <p:blipFill rotWithShape="1">
          <a:blip r:embed="rId3">
            <a:extLst>
              <a:ext uri="{28A0092B-C50C-407E-A947-70E740481C1C}">
                <a14:useLocalDpi xmlns:a14="http://schemas.microsoft.com/office/drawing/2010/main" val="0"/>
              </a:ext>
            </a:extLst>
          </a:blip>
          <a:srcRect l="19523" t="40946" r="39115" b="32022"/>
          <a:stretch/>
        </p:blipFill>
        <p:spPr>
          <a:xfrm>
            <a:off x="5045960" y="2354580"/>
            <a:ext cx="3939539" cy="3649980"/>
          </a:xfrm>
          <a:prstGeom prst="rect">
            <a:avLst/>
          </a:prstGeom>
        </p:spPr>
      </p:pic>
    </p:spTree>
    <p:extLst>
      <p:ext uri="{BB962C8B-B14F-4D97-AF65-F5344CB8AC3E}">
        <p14:creationId xmlns:p14="http://schemas.microsoft.com/office/powerpoint/2010/main" val="2274595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116</a:t>
            </a:fld>
            <a:endParaRPr lang="en-US" dirty="0"/>
          </a:p>
        </p:txBody>
      </p:sp>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6232796" cy="738664"/>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Bonus Item: Peer-graded assignments.</a:t>
            </a:r>
          </a:p>
          <a:p>
            <a:endParaRPr lang="en-US" dirty="0"/>
          </a:p>
        </p:txBody>
      </p:sp>
      <p:pic>
        <p:nvPicPr>
          <p:cNvPr id="3" name="Picture 2">
            <a:extLst>
              <a:ext uri="{FF2B5EF4-FFF2-40B4-BE49-F238E27FC236}">
                <a16:creationId xmlns:a16="http://schemas.microsoft.com/office/drawing/2014/main" id="{FB7D7EE2-DF6F-4E84-9F75-388DBE270812}"/>
              </a:ext>
            </a:extLst>
          </p:cNvPr>
          <p:cNvPicPr>
            <a:picLocks noChangeAspect="1"/>
          </p:cNvPicPr>
          <p:nvPr/>
        </p:nvPicPr>
        <p:blipFill rotWithShape="1">
          <a:blip r:embed="rId3"/>
          <a:srcRect l="11334" t="18524" r="25084" b="6152"/>
          <a:stretch/>
        </p:blipFill>
        <p:spPr>
          <a:xfrm>
            <a:off x="789940" y="2209324"/>
            <a:ext cx="5179041" cy="4174457"/>
          </a:xfrm>
          <a:prstGeom prst="rect">
            <a:avLst/>
          </a:prstGeom>
        </p:spPr>
      </p:pic>
    </p:spTree>
    <p:extLst>
      <p:ext uri="{BB962C8B-B14F-4D97-AF65-F5344CB8AC3E}">
        <p14:creationId xmlns:p14="http://schemas.microsoft.com/office/powerpoint/2010/main" val="2003907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#5</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117</a:t>
            </a:fld>
            <a:endParaRPr lang="en-US" dirty="0"/>
          </a:p>
        </p:txBody>
      </p:sp>
      <p:pic>
        <p:nvPicPr>
          <p:cNvPr id="6" name="Picture 5"/>
          <p:cNvPicPr>
            <a:picLocks noChangeAspect="1"/>
          </p:cNvPicPr>
          <p:nvPr/>
        </p:nvPicPr>
        <p:blipFill rotWithShape="1">
          <a:blip r:embed="rId3"/>
          <a:srcRect b="11029"/>
          <a:stretch/>
        </p:blipFill>
        <p:spPr>
          <a:xfrm>
            <a:off x="1019908" y="1415696"/>
            <a:ext cx="7151077" cy="50364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901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118</a:t>
            </a:fld>
            <a:endParaRPr lang="en-US" dirty="0"/>
          </a:p>
        </p:txBody>
      </p:sp>
      <p:pic>
        <p:nvPicPr>
          <p:cNvPr id="4" name="Picture 3">
            <a:extLst>
              <a:ext uri="{FF2B5EF4-FFF2-40B4-BE49-F238E27FC236}">
                <a16:creationId xmlns:a16="http://schemas.microsoft.com/office/drawing/2014/main" id="{09FDF111-9729-43EA-9EE9-0BFABDAA3F06}"/>
              </a:ext>
            </a:extLst>
          </p:cNvPr>
          <p:cNvPicPr>
            <a:picLocks noChangeAspect="1"/>
          </p:cNvPicPr>
          <p:nvPr/>
        </p:nvPicPr>
        <p:blipFill rotWithShape="1">
          <a:blip r:embed="rId2"/>
          <a:srcRect l="3678" t="16851" r="30213" b="11587"/>
          <a:stretch/>
        </p:blipFill>
        <p:spPr>
          <a:xfrm>
            <a:off x="393970" y="384368"/>
            <a:ext cx="8356059" cy="5849274"/>
          </a:xfrm>
          <a:prstGeom prst="rect">
            <a:avLst/>
          </a:prstGeom>
        </p:spPr>
      </p:pic>
    </p:spTree>
    <p:extLst>
      <p:ext uri="{BB962C8B-B14F-4D97-AF65-F5344CB8AC3E}">
        <p14:creationId xmlns:p14="http://schemas.microsoft.com/office/powerpoint/2010/main" val="1665550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119</a:t>
            </a:fld>
            <a:endParaRPr lang="en-US" dirty="0"/>
          </a:p>
        </p:txBody>
      </p:sp>
      <p:pic>
        <p:nvPicPr>
          <p:cNvPr id="5" name="Picture 4">
            <a:extLst>
              <a:ext uri="{FF2B5EF4-FFF2-40B4-BE49-F238E27FC236}">
                <a16:creationId xmlns:a16="http://schemas.microsoft.com/office/drawing/2014/main" id="{538F1702-BFCF-4F5E-BA12-A9A9EE5C09BE}"/>
              </a:ext>
            </a:extLst>
          </p:cNvPr>
          <p:cNvPicPr>
            <a:picLocks noChangeAspect="1"/>
          </p:cNvPicPr>
          <p:nvPr/>
        </p:nvPicPr>
        <p:blipFill rotWithShape="1">
          <a:blip r:embed="rId2"/>
          <a:srcRect l="2978" t="32315" r="22979" b="4018"/>
          <a:stretch/>
        </p:blipFill>
        <p:spPr>
          <a:xfrm>
            <a:off x="340468" y="812598"/>
            <a:ext cx="8677374" cy="4824918"/>
          </a:xfrm>
          <a:prstGeom prst="rect">
            <a:avLst/>
          </a:prstGeom>
        </p:spPr>
      </p:pic>
    </p:spTree>
    <p:extLst>
      <p:ext uri="{BB962C8B-B14F-4D97-AF65-F5344CB8AC3E}">
        <p14:creationId xmlns:p14="http://schemas.microsoft.com/office/powerpoint/2010/main" val="2830391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December 17,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Review of MOOC Stats and Trends in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Dhawal Shah, Class Central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1CC36FB3-653A-4793-8D67-2CE314085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2967900"/>
            <a:ext cx="6968490" cy="3484245"/>
          </a:xfrm>
          <a:prstGeom prst="rect">
            <a:avLst/>
          </a:prstGeom>
        </p:spPr>
      </p:pic>
    </p:spTree>
    <p:extLst>
      <p:ext uri="{BB962C8B-B14F-4D97-AF65-F5344CB8AC3E}">
        <p14:creationId xmlns:p14="http://schemas.microsoft.com/office/powerpoint/2010/main" val="4115161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120</a:t>
            </a:fld>
            <a:endParaRPr lang="en-US" dirty="0"/>
          </a:p>
        </p:txBody>
      </p:sp>
      <p:pic>
        <p:nvPicPr>
          <p:cNvPr id="4" name="Picture 3">
            <a:extLst>
              <a:ext uri="{FF2B5EF4-FFF2-40B4-BE49-F238E27FC236}">
                <a16:creationId xmlns:a16="http://schemas.microsoft.com/office/drawing/2014/main" id="{F1D18B7E-3217-4DD0-B9FD-457CC44F4B86}"/>
              </a:ext>
            </a:extLst>
          </p:cNvPr>
          <p:cNvPicPr>
            <a:picLocks noChangeAspect="1"/>
          </p:cNvPicPr>
          <p:nvPr/>
        </p:nvPicPr>
        <p:blipFill rotWithShape="1">
          <a:blip r:embed="rId2"/>
          <a:srcRect l="2873" t="22774" r="23192" b="13067"/>
          <a:stretch/>
        </p:blipFill>
        <p:spPr>
          <a:xfrm>
            <a:off x="175098" y="856033"/>
            <a:ext cx="8095532" cy="4542817"/>
          </a:xfrm>
          <a:prstGeom prst="rect">
            <a:avLst/>
          </a:prstGeom>
        </p:spPr>
      </p:pic>
    </p:spTree>
    <p:extLst>
      <p:ext uri="{BB962C8B-B14F-4D97-AF65-F5344CB8AC3E}">
        <p14:creationId xmlns:p14="http://schemas.microsoft.com/office/powerpoint/2010/main" val="808030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121</a:t>
            </a:fld>
            <a:endParaRPr lang="en-US" dirty="0"/>
          </a:p>
        </p:txBody>
      </p:sp>
      <p:pic>
        <p:nvPicPr>
          <p:cNvPr id="5" name="Picture 4">
            <a:extLst>
              <a:ext uri="{FF2B5EF4-FFF2-40B4-BE49-F238E27FC236}">
                <a16:creationId xmlns:a16="http://schemas.microsoft.com/office/drawing/2014/main" id="{776BF654-EF13-4F92-8034-273FAE842AA8}"/>
              </a:ext>
            </a:extLst>
          </p:cNvPr>
          <p:cNvPicPr>
            <a:picLocks noChangeAspect="1"/>
          </p:cNvPicPr>
          <p:nvPr/>
        </p:nvPicPr>
        <p:blipFill rotWithShape="1">
          <a:blip r:embed="rId2"/>
          <a:srcRect l="4574" t="19483" r="22341" b="13067"/>
          <a:stretch/>
        </p:blipFill>
        <p:spPr>
          <a:xfrm>
            <a:off x="671208" y="846304"/>
            <a:ext cx="8005864" cy="4777883"/>
          </a:xfrm>
          <a:prstGeom prst="rect">
            <a:avLst/>
          </a:prstGeom>
        </p:spPr>
      </p:pic>
    </p:spTree>
    <p:extLst>
      <p:ext uri="{BB962C8B-B14F-4D97-AF65-F5344CB8AC3E}">
        <p14:creationId xmlns:p14="http://schemas.microsoft.com/office/powerpoint/2010/main" val="2340655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122</a:t>
            </a:fld>
            <a:endParaRPr lang="en-US" dirty="0"/>
          </a:p>
        </p:txBody>
      </p:sp>
      <p:pic>
        <p:nvPicPr>
          <p:cNvPr id="4" name="Picture 3">
            <a:extLst>
              <a:ext uri="{FF2B5EF4-FFF2-40B4-BE49-F238E27FC236}">
                <a16:creationId xmlns:a16="http://schemas.microsoft.com/office/drawing/2014/main" id="{F0758629-C975-495F-8370-25EB5C3D1DA3}"/>
              </a:ext>
            </a:extLst>
          </p:cNvPr>
          <p:cNvPicPr>
            <a:picLocks noChangeAspect="1"/>
          </p:cNvPicPr>
          <p:nvPr/>
        </p:nvPicPr>
        <p:blipFill rotWithShape="1">
          <a:blip r:embed="rId2"/>
          <a:srcRect l="3724" t="33302" r="24362" b="3196"/>
          <a:stretch/>
        </p:blipFill>
        <p:spPr>
          <a:xfrm>
            <a:off x="301556" y="1099225"/>
            <a:ext cx="8160247" cy="4659550"/>
          </a:xfrm>
          <a:prstGeom prst="rect">
            <a:avLst/>
          </a:prstGeom>
        </p:spPr>
      </p:pic>
    </p:spTree>
    <p:extLst>
      <p:ext uri="{BB962C8B-B14F-4D97-AF65-F5344CB8AC3E}">
        <p14:creationId xmlns:p14="http://schemas.microsoft.com/office/powerpoint/2010/main" val="2898943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123</a:t>
            </a:fld>
            <a:endParaRPr lang="en-US" dirty="0"/>
          </a:p>
        </p:txBody>
      </p:sp>
      <p:pic>
        <p:nvPicPr>
          <p:cNvPr id="5" name="Picture 4">
            <a:extLst>
              <a:ext uri="{FF2B5EF4-FFF2-40B4-BE49-F238E27FC236}">
                <a16:creationId xmlns:a16="http://schemas.microsoft.com/office/drawing/2014/main" id="{4983F5BC-9154-4B26-8519-8AD32F5699C4}"/>
              </a:ext>
            </a:extLst>
          </p:cNvPr>
          <p:cNvPicPr>
            <a:picLocks noChangeAspect="1"/>
          </p:cNvPicPr>
          <p:nvPr/>
        </p:nvPicPr>
        <p:blipFill rotWithShape="1">
          <a:blip r:embed="rId2"/>
          <a:srcRect l="3085" t="23761" r="31809" b="12573"/>
          <a:stretch/>
        </p:blipFill>
        <p:spPr>
          <a:xfrm>
            <a:off x="369650" y="729574"/>
            <a:ext cx="7753171" cy="4902741"/>
          </a:xfrm>
          <a:prstGeom prst="rect">
            <a:avLst/>
          </a:prstGeom>
        </p:spPr>
      </p:pic>
    </p:spTree>
    <p:extLst>
      <p:ext uri="{BB962C8B-B14F-4D97-AF65-F5344CB8AC3E}">
        <p14:creationId xmlns:p14="http://schemas.microsoft.com/office/powerpoint/2010/main" val="749737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124</a:t>
            </a:fld>
            <a:endParaRPr lang="en-US" dirty="0"/>
          </a:p>
        </p:txBody>
      </p:sp>
      <p:pic>
        <p:nvPicPr>
          <p:cNvPr id="6" name="Picture 5" descr="Inline image 2">
            <a:extLst>
              <a:ext uri="{FF2B5EF4-FFF2-40B4-BE49-F238E27FC236}">
                <a16:creationId xmlns:a16="http://schemas.microsoft.com/office/drawing/2014/main" id="{C2F64987-4E2F-4363-BF37-1FC6D9B4B5DE}"/>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1543" y="1050586"/>
            <a:ext cx="8580914" cy="4619105"/>
          </a:xfrm>
          <a:prstGeom prst="rect">
            <a:avLst/>
          </a:prstGeom>
          <a:noFill/>
          <a:ln>
            <a:noFill/>
          </a:ln>
        </p:spPr>
      </p:pic>
    </p:spTree>
    <p:extLst>
      <p:ext uri="{BB962C8B-B14F-4D97-AF65-F5344CB8AC3E}">
        <p14:creationId xmlns:p14="http://schemas.microsoft.com/office/powerpoint/2010/main" val="1165455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#6</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125</a:t>
            </a:fld>
            <a:endParaRPr lang="en-US" dirty="0"/>
          </a:p>
        </p:txBody>
      </p:sp>
      <p:pic>
        <p:nvPicPr>
          <p:cNvPr id="7" name="Picture 6">
            <a:extLst>
              <a:ext uri="{FF2B5EF4-FFF2-40B4-BE49-F238E27FC236}">
                <a16:creationId xmlns:a16="http://schemas.microsoft.com/office/drawing/2014/main" id="{4C133154-1C91-44D0-94D2-216B72FA3A77}"/>
              </a:ext>
            </a:extLst>
          </p:cNvPr>
          <p:cNvPicPr>
            <a:picLocks noChangeAspect="1"/>
          </p:cNvPicPr>
          <p:nvPr/>
        </p:nvPicPr>
        <p:blipFill rotWithShape="1">
          <a:blip r:embed="rId3"/>
          <a:srcRect l="-1884" t="40292" r="5710" b="30839"/>
          <a:stretch/>
        </p:blipFill>
        <p:spPr>
          <a:xfrm>
            <a:off x="630736" y="1459316"/>
            <a:ext cx="6877456" cy="163424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5FED8EDC-0F31-4083-86F3-E322E1FC61FC}"/>
              </a:ext>
            </a:extLst>
          </p:cNvPr>
          <p:cNvPicPr>
            <a:picLocks noChangeAspect="1"/>
          </p:cNvPicPr>
          <p:nvPr/>
        </p:nvPicPr>
        <p:blipFill rotWithShape="1">
          <a:blip r:embed="rId3"/>
          <a:srcRect l="14304" t="41882" r="71141" b="37154"/>
          <a:stretch/>
        </p:blipFill>
        <p:spPr>
          <a:xfrm>
            <a:off x="630736" y="3211479"/>
            <a:ext cx="1040860" cy="1186776"/>
          </a:xfrm>
          <a:prstGeom prst="rect">
            <a:avLst/>
          </a:prstGeom>
          <a:ln>
            <a:noFill/>
          </a:ln>
          <a:effectLst>
            <a:outerShdw blurRad="190500" algn="tl" rotWithShape="0">
              <a:srgbClr val="000000">
                <a:alpha val="70000"/>
              </a:srgbClr>
            </a:outerShdw>
          </a:effectLst>
        </p:spPr>
      </p:pic>
      <p:sp>
        <p:nvSpPr>
          <p:cNvPr id="9" name="Content Placeholder 3">
            <a:extLst>
              <a:ext uri="{FF2B5EF4-FFF2-40B4-BE49-F238E27FC236}">
                <a16:creationId xmlns:a16="http://schemas.microsoft.com/office/drawing/2014/main" id="{F4B50491-088B-4B12-9513-E87EB7101C1A}"/>
              </a:ext>
            </a:extLst>
          </p:cNvPr>
          <p:cNvSpPr>
            <a:spLocks noGrp="1"/>
          </p:cNvSpPr>
          <p:nvPr>
            <p:ph idx="1"/>
          </p:nvPr>
        </p:nvSpPr>
        <p:spPr>
          <a:xfrm>
            <a:off x="507925" y="4547514"/>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4"/>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11" name="Picture 10">
            <a:extLst>
              <a:ext uri="{FF2B5EF4-FFF2-40B4-BE49-F238E27FC236}">
                <a16:creationId xmlns:a16="http://schemas.microsoft.com/office/drawing/2014/main" id="{AB7522EA-1912-41C3-8B60-DF2406472EDA}"/>
              </a:ext>
            </a:extLst>
          </p:cNvPr>
          <p:cNvPicPr>
            <a:picLocks noChangeAspect="1"/>
          </p:cNvPicPr>
          <p:nvPr/>
        </p:nvPicPr>
        <p:blipFill rotWithShape="1">
          <a:blip r:embed="rId3"/>
          <a:srcRect l="57057" t="42078" r="28388" b="38072"/>
          <a:stretch/>
        </p:blipFill>
        <p:spPr>
          <a:xfrm>
            <a:off x="1957180" y="3214991"/>
            <a:ext cx="1040861" cy="1123712"/>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9C0383E4-D493-4EC2-8D3D-70D0E9211052}"/>
              </a:ext>
            </a:extLst>
          </p:cNvPr>
          <p:cNvPicPr>
            <a:picLocks noChangeAspect="1"/>
          </p:cNvPicPr>
          <p:nvPr/>
        </p:nvPicPr>
        <p:blipFill rotWithShape="1">
          <a:blip r:embed="rId3"/>
          <a:srcRect l="-321" t="42580" r="85765" b="35424"/>
          <a:stretch/>
        </p:blipFill>
        <p:spPr>
          <a:xfrm>
            <a:off x="3109363" y="3113018"/>
            <a:ext cx="1040860" cy="1245140"/>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4DA29AAF-F755-4B3F-A712-E95AEF266DE4}"/>
              </a:ext>
            </a:extLst>
          </p:cNvPr>
          <p:cNvPicPr>
            <a:picLocks noChangeAspect="1"/>
          </p:cNvPicPr>
          <p:nvPr/>
        </p:nvPicPr>
        <p:blipFill rotWithShape="1">
          <a:blip r:embed="rId3"/>
          <a:srcRect l="44389" t="42912" r="40920" b="37842"/>
          <a:stretch/>
        </p:blipFill>
        <p:spPr>
          <a:xfrm>
            <a:off x="5461413" y="3232098"/>
            <a:ext cx="1050587" cy="1089498"/>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AFE97BDB-6DC7-4303-B720-E0426E3E883F}"/>
              </a:ext>
            </a:extLst>
          </p:cNvPr>
          <p:cNvPicPr>
            <a:picLocks noChangeAspect="1"/>
          </p:cNvPicPr>
          <p:nvPr/>
        </p:nvPicPr>
        <p:blipFill rotWithShape="1">
          <a:blip r:embed="rId3"/>
          <a:srcRect l="71000" t="42604" r="14309" b="37463"/>
          <a:stretch/>
        </p:blipFill>
        <p:spPr>
          <a:xfrm>
            <a:off x="4261545" y="3229750"/>
            <a:ext cx="1050587" cy="1128408"/>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F9013771-73BE-4FF5-95A8-0062FB585D93}"/>
              </a:ext>
            </a:extLst>
          </p:cNvPr>
          <p:cNvPicPr>
            <a:picLocks noChangeAspect="1"/>
          </p:cNvPicPr>
          <p:nvPr/>
        </p:nvPicPr>
        <p:blipFill rotWithShape="1">
          <a:blip r:embed="rId3"/>
          <a:srcRect l="28111" t="42179" r="55837" b="37716"/>
          <a:stretch/>
        </p:blipFill>
        <p:spPr>
          <a:xfrm>
            <a:off x="6604000" y="3161928"/>
            <a:ext cx="1147864" cy="11381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7400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3">
            <a:extLst>
              <a:ext uri="{FF2B5EF4-FFF2-40B4-BE49-F238E27FC236}">
                <a16:creationId xmlns:a16="http://schemas.microsoft.com/office/drawing/2014/main" id="{30E9049E-2391-4859-9E9E-942B14AAECCB}"/>
              </a:ext>
            </a:extLst>
          </p:cNvPr>
          <p:cNvSpPr>
            <a:spLocks noGrp="1"/>
          </p:cNvSpPr>
          <p:nvPr>
            <p:ph idx="1"/>
          </p:nvPr>
        </p:nvSpPr>
        <p:spPr>
          <a:xfrm>
            <a:off x="457200" y="491080"/>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2"/>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4" name="Picture 3">
            <a:extLst>
              <a:ext uri="{FF2B5EF4-FFF2-40B4-BE49-F238E27FC236}">
                <a16:creationId xmlns:a16="http://schemas.microsoft.com/office/drawing/2014/main" id="{0AB3DA71-8EDD-4CA8-8450-523B5EED1C2A}"/>
              </a:ext>
            </a:extLst>
          </p:cNvPr>
          <p:cNvPicPr>
            <a:picLocks noChangeAspect="1"/>
          </p:cNvPicPr>
          <p:nvPr/>
        </p:nvPicPr>
        <p:blipFill rotWithShape="1">
          <a:blip r:embed="rId3"/>
          <a:srcRect l="25958" t="20136" r="37234" b="46606"/>
          <a:stretch/>
        </p:blipFill>
        <p:spPr>
          <a:xfrm>
            <a:off x="1086190" y="2181597"/>
            <a:ext cx="6971619" cy="3803515"/>
          </a:xfrm>
          <a:prstGeom prst="rect">
            <a:avLst/>
          </a:prstGeom>
        </p:spPr>
      </p:pic>
    </p:spTree>
    <p:extLst>
      <p:ext uri="{BB962C8B-B14F-4D97-AF65-F5344CB8AC3E}">
        <p14:creationId xmlns:p14="http://schemas.microsoft.com/office/powerpoint/2010/main" val="4002713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3">
            <a:extLst>
              <a:ext uri="{FF2B5EF4-FFF2-40B4-BE49-F238E27FC236}">
                <a16:creationId xmlns:a16="http://schemas.microsoft.com/office/drawing/2014/main" id="{30E9049E-2391-4859-9E9E-942B14AAECCB}"/>
              </a:ext>
            </a:extLst>
          </p:cNvPr>
          <p:cNvSpPr>
            <a:spLocks noGrp="1"/>
          </p:cNvSpPr>
          <p:nvPr>
            <p:ph idx="1"/>
          </p:nvPr>
        </p:nvSpPr>
        <p:spPr>
          <a:xfrm>
            <a:off x="457200" y="491080"/>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2"/>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5" name="Picture 4">
            <a:extLst>
              <a:ext uri="{FF2B5EF4-FFF2-40B4-BE49-F238E27FC236}">
                <a16:creationId xmlns:a16="http://schemas.microsoft.com/office/drawing/2014/main" id="{38AE5C3F-99DB-4C6D-949A-3091FB39976E}"/>
              </a:ext>
            </a:extLst>
          </p:cNvPr>
          <p:cNvPicPr>
            <a:picLocks noChangeAspect="1"/>
          </p:cNvPicPr>
          <p:nvPr/>
        </p:nvPicPr>
        <p:blipFill rotWithShape="1">
          <a:blip r:embed="rId3"/>
          <a:srcRect l="24255" t="24365" r="36915" b="42376"/>
          <a:stretch/>
        </p:blipFill>
        <p:spPr>
          <a:xfrm>
            <a:off x="405303" y="1702339"/>
            <a:ext cx="7937547" cy="4105073"/>
          </a:xfrm>
          <a:prstGeom prst="rect">
            <a:avLst/>
          </a:prstGeom>
        </p:spPr>
      </p:pic>
    </p:spTree>
    <p:extLst>
      <p:ext uri="{BB962C8B-B14F-4D97-AF65-F5344CB8AC3E}">
        <p14:creationId xmlns:p14="http://schemas.microsoft.com/office/powerpoint/2010/main" val="2046367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3">
            <a:extLst>
              <a:ext uri="{FF2B5EF4-FFF2-40B4-BE49-F238E27FC236}">
                <a16:creationId xmlns:a16="http://schemas.microsoft.com/office/drawing/2014/main" id="{30E9049E-2391-4859-9E9E-942B14AAECCB}"/>
              </a:ext>
            </a:extLst>
          </p:cNvPr>
          <p:cNvSpPr>
            <a:spLocks noGrp="1"/>
          </p:cNvSpPr>
          <p:nvPr>
            <p:ph idx="1"/>
          </p:nvPr>
        </p:nvSpPr>
        <p:spPr>
          <a:xfrm>
            <a:off x="457200" y="491080"/>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2"/>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4" name="Picture 3">
            <a:extLst>
              <a:ext uri="{FF2B5EF4-FFF2-40B4-BE49-F238E27FC236}">
                <a16:creationId xmlns:a16="http://schemas.microsoft.com/office/drawing/2014/main" id="{3A65BA93-006F-489E-B2A8-3CAC9D62579E}"/>
              </a:ext>
            </a:extLst>
          </p:cNvPr>
          <p:cNvPicPr>
            <a:picLocks noChangeAspect="1"/>
          </p:cNvPicPr>
          <p:nvPr/>
        </p:nvPicPr>
        <p:blipFill rotWithShape="1">
          <a:blip r:embed="rId3"/>
          <a:srcRect l="7765" t="46095" r="46703" b="30898"/>
          <a:stretch/>
        </p:blipFill>
        <p:spPr>
          <a:xfrm>
            <a:off x="457200" y="1924293"/>
            <a:ext cx="8408687" cy="3182728"/>
          </a:xfrm>
          <a:prstGeom prst="rect">
            <a:avLst/>
          </a:prstGeom>
        </p:spPr>
      </p:pic>
    </p:spTree>
    <p:extLst>
      <p:ext uri="{BB962C8B-B14F-4D97-AF65-F5344CB8AC3E}">
        <p14:creationId xmlns:p14="http://schemas.microsoft.com/office/powerpoint/2010/main" val="2953745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3">
            <a:extLst>
              <a:ext uri="{FF2B5EF4-FFF2-40B4-BE49-F238E27FC236}">
                <a16:creationId xmlns:a16="http://schemas.microsoft.com/office/drawing/2014/main" id="{30E9049E-2391-4859-9E9E-942B14AAECCB}"/>
              </a:ext>
            </a:extLst>
          </p:cNvPr>
          <p:cNvSpPr>
            <a:spLocks noGrp="1"/>
          </p:cNvSpPr>
          <p:nvPr>
            <p:ph idx="1"/>
          </p:nvPr>
        </p:nvSpPr>
        <p:spPr>
          <a:xfrm>
            <a:off x="457200" y="491080"/>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2"/>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5" name="Picture 4">
            <a:extLst>
              <a:ext uri="{FF2B5EF4-FFF2-40B4-BE49-F238E27FC236}">
                <a16:creationId xmlns:a16="http://schemas.microsoft.com/office/drawing/2014/main" id="{E800F495-666A-4804-898F-9AB24329EFD7}"/>
              </a:ext>
            </a:extLst>
          </p:cNvPr>
          <p:cNvPicPr>
            <a:picLocks noChangeAspect="1"/>
          </p:cNvPicPr>
          <p:nvPr/>
        </p:nvPicPr>
        <p:blipFill rotWithShape="1">
          <a:blip r:embed="rId3"/>
          <a:srcRect l="8510" t="45384" r="45959" b="22378"/>
          <a:stretch/>
        </p:blipFill>
        <p:spPr>
          <a:xfrm>
            <a:off x="1138136" y="2110901"/>
            <a:ext cx="7226409" cy="3832699"/>
          </a:xfrm>
          <a:prstGeom prst="rect">
            <a:avLst/>
          </a:prstGeom>
        </p:spPr>
      </p:pic>
    </p:spTree>
    <p:extLst>
      <p:ext uri="{BB962C8B-B14F-4D97-AF65-F5344CB8AC3E}">
        <p14:creationId xmlns:p14="http://schemas.microsoft.com/office/powerpoint/2010/main" val="3292156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13</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66724" y="258368"/>
            <a:ext cx="8250556" cy="192655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400" dirty="0">
                <a:solidFill>
                  <a:srgbClr val="FF0000"/>
                </a:solidFill>
              </a:rPr>
              <a:t>April 30, 2020</a:t>
            </a:r>
            <a:br>
              <a:rPr lang="en-US" sz="2400" dirty="0"/>
            </a:br>
            <a:r>
              <a:rPr lang="en-US" sz="1600" dirty="0">
                <a:solidFill>
                  <a:schemeClr val="tx1"/>
                </a:solidFill>
              </a:rPr>
              <a:t>New Udemy</a:t>
            </a:r>
            <a:r>
              <a:rPr lang="en-US" sz="1600" i="1" dirty="0">
                <a:solidFill>
                  <a:schemeClr val="tx1"/>
                </a:solidFill>
              </a:rPr>
              <a:t> </a:t>
            </a:r>
            <a:r>
              <a:rPr lang="en-US" sz="1600" dirty="0">
                <a:solidFill>
                  <a:schemeClr val="tx1"/>
                </a:solidFill>
              </a:rPr>
              <a:t>Report Shows Surge in Global Online Ed in Response to COVID-19 </a:t>
            </a:r>
            <a:br>
              <a:rPr lang="en-US" sz="1400" dirty="0">
                <a:solidFill>
                  <a:schemeClr val="tx1"/>
                </a:solidFill>
              </a:rPr>
            </a:br>
            <a:r>
              <a:rPr lang="en-US" sz="1400" i="1" dirty="0">
                <a:solidFill>
                  <a:schemeClr val="tx1"/>
                </a:solidFill>
              </a:rPr>
              <a:t>People around the world are learning how to work from home and stay productive as the Future of Work arrives</a:t>
            </a:r>
            <a:r>
              <a:rPr lang="en-US" sz="1400" dirty="0">
                <a:solidFill>
                  <a:schemeClr val="tx1"/>
                </a:solidFill>
              </a:rPr>
              <a:t> </a:t>
            </a:r>
            <a:br>
              <a:rPr lang="en-US" sz="2400" dirty="0">
                <a:solidFill>
                  <a:schemeClr val="tx1"/>
                </a:solidFill>
              </a:rPr>
            </a:br>
            <a:r>
              <a:rPr lang="en-US" sz="2400" dirty="0" err="1">
                <a:solidFill>
                  <a:schemeClr val="tx1"/>
                </a:solidFill>
              </a:rPr>
              <a:t>Businesswire</a:t>
            </a:r>
            <a:r>
              <a:rPr lang="en-US" sz="2400" dirty="0">
                <a:solidFill>
                  <a:schemeClr val="tx1"/>
                </a:solidFill>
              </a:rPr>
              <a:t>: </a:t>
            </a:r>
            <a:r>
              <a:rPr lang="en-US" sz="800" dirty="0">
                <a:hlinkClick r:id="rId2"/>
              </a:rPr>
              <a:t>https://www.businesswire.com/news/home/20200430005243/en/</a:t>
            </a:r>
            <a:endParaRPr lang="en-US" sz="1200" dirty="0">
              <a:solidFill>
                <a:schemeClr val="tx1"/>
              </a:solidFill>
            </a:endParaRPr>
          </a:p>
        </p:txBody>
      </p:sp>
      <p:pic>
        <p:nvPicPr>
          <p:cNvPr id="9" name="Picture 8">
            <a:extLst>
              <a:ext uri="{FF2B5EF4-FFF2-40B4-BE49-F238E27FC236}">
                <a16:creationId xmlns:a16="http://schemas.microsoft.com/office/drawing/2014/main" id="{66A84703-48C7-4D44-953F-418713C8B6DF}"/>
              </a:ext>
            </a:extLst>
          </p:cNvPr>
          <p:cNvPicPr>
            <a:picLocks noChangeAspect="1"/>
          </p:cNvPicPr>
          <p:nvPr/>
        </p:nvPicPr>
        <p:blipFill rotWithShape="1">
          <a:blip r:embed="rId3"/>
          <a:srcRect l="4512" t="2704" r="4798" b="4995"/>
          <a:stretch/>
        </p:blipFill>
        <p:spPr>
          <a:xfrm>
            <a:off x="2255520" y="2131321"/>
            <a:ext cx="6812280" cy="4187523"/>
          </a:xfrm>
          <a:prstGeom prst="rect">
            <a:avLst/>
          </a:prstGeom>
        </p:spPr>
      </p:pic>
      <p:pic>
        <p:nvPicPr>
          <p:cNvPr id="2" name="Picture 1">
            <a:extLst>
              <a:ext uri="{FF2B5EF4-FFF2-40B4-BE49-F238E27FC236}">
                <a16:creationId xmlns:a16="http://schemas.microsoft.com/office/drawing/2014/main" id="{D3D6BDF3-EB0D-451C-830E-9661CBD6F31C}"/>
              </a:ext>
            </a:extLst>
          </p:cNvPr>
          <p:cNvPicPr>
            <a:picLocks noChangeAspect="1"/>
          </p:cNvPicPr>
          <p:nvPr/>
        </p:nvPicPr>
        <p:blipFill>
          <a:blip r:embed="rId4"/>
          <a:stretch>
            <a:fillRect/>
          </a:stretch>
        </p:blipFill>
        <p:spPr>
          <a:xfrm>
            <a:off x="0" y="5239661"/>
            <a:ext cx="2171700" cy="1140143"/>
          </a:xfrm>
          <a:prstGeom prst="rect">
            <a:avLst/>
          </a:prstGeom>
        </p:spPr>
      </p:pic>
    </p:spTree>
    <p:extLst>
      <p:ext uri="{BB962C8B-B14F-4D97-AF65-F5344CB8AC3E}">
        <p14:creationId xmlns:p14="http://schemas.microsoft.com/office/powerpoint/2010/main" val="3038177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3">
            <a:extLst>
              <a:ext uri="{FF2B5EF4-FFF2-40B4-BE49-F238E27FC236}">
                <a16:creationId xmlns:a16="http://schemas.microsoft.com/office/drawing/2014/main" id="{30E9049E-2391-4859-9E9E-942B14AAECCB}"/>
              </a:ext>
            </a:extLst>
          </p:cNvPr>
          <p:cNvSpPr>
            <a:spLocks noGrp="1"/>
          </p:cNvSpPr>
          <p:nvPr>
            <p:ph idx="1"/>
          </p:nvPr>
        </p:nvSpPr>
        <p:spPr>
          <a:xfrm>
            <a:off x="457200" y="491080"/>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3"/>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4" name="Picture 3">
            <a:extLst>
              <a:ext uri="{FF2B5EF4-FFF2-40B4-BE49-F238E27FC236}">
                <a16:creationId xmlns:a16="http://schemas.microsoft.com/office/drawing/2014/main" id="{B53993EB-0A91-4484-9367-AA01898438EB}"/>
              </a:ext>
            </a:extLst>
          </p:cNvPr>
          <p:cNvPicPr>
            <a:picLocks noChangeAspect="1"/>
          </p:cNvPicPr>
          <p:nvPr/>
        </p:nvPicPr>
        <p:blipFill rotWithShape="1">
          <a:blip r:embed="rId4"/>
          <a:srcRect l="8617" t="26922" r="46170" b="40272"/>
          <a:stretch/>
        </p:blipFill>
        <p:spPr>
          <a:xfrm>
            <a:off x="715152" y="1906620"/>
            <a:ext cx="7713696" cy="4192621"/>
          </a:xfrm>
          <a:prstGeom prst="rect">
            <a:avLst/>
          </a:prstGeom>
        </p:spPr>
      </p:pic>
    </p:spTree>
    <p:extLst>
      <p:ext uri="{BB962C8B-B14F-4D97-AF65-F5344CB8AC3E}">
        <p14:creationId xmlns:p14="http://schemas.microsoft.com/office/powerpoint/2010/main" val="3470375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3">
            <a:extLst>
              <a:ext uri="{FF2B5EF4-FFF2-40B4-BE49-F238E27FC236}">
                <a16:creationId xmlns:a16="http://schemas.microsoft.com/office/drawing/2014/main" id="{30E9049E-2391-4859-9E9E-942B14AAECCB}"/>
              </a:ext>
            </a:extLst>
          </p:cNvPr>
          <p:cNvSpPr>
            <a:spLocks noGrp="1"/>
          </p:cNvSpPr>
          <p:nvPr>
            <p:ph idx="1"/>
          </p:nvPr>
        </p:nvSpPr>
        <p:spPr>
          <a:xfrm>
            <a:off x="457200" y="491080"/>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3"/>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5" name="Picture 4">
            <a:extLst>
              <a:ext uri="{FF2B5EF4-FFF2-40B4-BE49-F238E27FC236}">
                <a16:creationId xmlns:a16="http://schemas.microsoft.com/office/drawing/2014/main" id="{22E44210-070C-4DFC-B202-D9D14C41746A}"/>
              </a:ext>
            </a:extLst>
          </p:cNvPr>
          <p:cNvPicPr>
            <a:picLocks noChangeAspect="1"/>
          </p:cNvPicPr>
          <p:nvPr/>
        </p:nvPicPr>
        <p:blipFill rotWithShape="1">
          <a:blip r:embed="rId4"/>
          <a:srcRect l="10000" t="27491" r="47872" b="38567"/>
          <a:stretch/>
        </p:blipFill>
        <p:spPr>
          <a:xfrm>
            <a:off x="1142999" y="2033080"/>
            <a:ext cx="6858002" cy="4139045"/>
          </a:xfrm>
          <a:prstGeom prst="rect">
            <a:avLst/>
          </a:prstGeom>
        </p:spPr>
      </p:pic>
    </p:spTree>
    <p:extLst>
      <p:ext uri="{BB962C8B-B14F-4D97-AF65-F5344CB8AC3E}">
        <p14:creationId xmlns:p14="http://schemas.microsoft.com/office/powerpoint/2010/main" val="2664675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975048E6-892F-471E-BAB6-F679F834F171}"/>
              </a:ext>
            </a:extLst>
          </p:cNvPr>
          <p:cNvPicPr>
            <a:picLocks noChangeAspect="1"/>
          </p:cNvPicPr>
          <p:nvPr/>
        </p:nvPicPr>
        <p:blipFill rotWithShape="1">
          <a:blip r:embed="rId3"/>
          <a:srcRect l="8617" t="21527" r="46489" b="20389"/>
          <a:stretch/>
        </p:blipFill>
        <p:spPr>
          <a:xfrm>
            <a:off x="1084672" y="136186"/>
            <a:ext cx="6507727" cy="6307251"/>
          </a:xfrm>
          <a:prstGeom prst="rect">
            <a:avLst/>
          </a:prstGeom>
        </p:spPr>
      </p:pic>
    </p:spTree>
    <p:extLst>
      <p:ext uri="{BB962C8B-B14F-4D97-AF65-F5344CB8AC3E}">
        <p14:creationId xmlns:p14="http://schemas.microsoft.com/office/powerpoint/2010/main" val="1974276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2B26BA4A-765F-4E4F-837C-234BF3343302}"/>
              </a:ext>
            </a:extLst>
          </p:cNvPr>
          <p:cNvPicPr>
            <a:picLocks noChangeAspect="1"/>
          </p:cNvPicPr>
          <p:nvPr/>
        </p:nvPicPr>
        <p:blipFill rotWithShape="1">
          <a:blip r:embed="rId3"/>
          <a:srcRect l="8085" t="19254" r="46702" b="37715"/>
          <a:stretch/>
        </p:blipFill>
        <p:spPr>
          <a:xfrm>
            <a:off x="250608" y="49437"/>
            <a:ext cx="8704009" cy="6205447"/>
          </a:xfrm>
          <a:prstGeom prst="rect">
            <a:avLst/>
          </a:prstGeom>
        </p:spPr>
      </p:pic>
    </p:spTree>
    <p:extLst>
      <p:ext uri="{BB962C8B-B14F-4D97-AF65-F5344CB8AC3E}">
        <p14:creationId xmlns:p14="http://schemas.microsoft.com/office/powerpoint/2010/main" val="48819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6A27E62-AC08-4643-A641-9A72CAAEF3CD}"/>
              </a:ext>
            </a:extLst>
          </p:cNvPr>
          <p:cNvPicPr>
            <a:picLocks noChangeAspect="1"/>
          </p:cNvPicPr>
          <p:nvPr/>
        </p:nvPicPr>
        <p:blipFill rotWithShape="1">
          <a:blip r:embed="rId3"/>
          <a:srcRect l="7447" t="31042" r="45000" b="8460"/>
          <a:stretch/>
        </p:blipFill>
        <p:spPr>
          <a:xfrm>
            <a:off x="914399" y="49438"/>
            <a:ext cx="6702357" cy="6387481"/>
          </a:xfrm>
          <a:prstGeom prst="rect">
            <a:avLst/>
          </a:prstGeom>
        </p:spPr>
      </p:pic>
    </p:spTree>
    <p:extLst>
      <p:ext uri="{BB962C8B-B14F-4D97-AF65-F5344CB8AC3E}">
        <p14:creationId xmlns:p14="http://schemas.microsoft.com/office/powerpoint/2010/main" val="1059030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#7</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135</a:t>
            </a:fld>
            <a:endParaRPr lang="en-US" dirty="0"/>
          </a:p>
        </p:txBody>
      </p:sp>
      <p:sp>
        <p:nvSpPr>
          <p:cNvPr id="7" name="TextBox 6">
            <a:extLst>
              <a:ext uri="{FF2B5EF4-FFF2-40B4-BE49-F238E27FC236}">
                <a16:creationId xmlns:a16="http://schemas.microsoft.com/office/drawing/2014/main" id="{E1915982-D295-4D4D-9FA9-91511BDE93A5}"/>
              </a:ext>
            </a:extLst>
          </p:cNvPr>
          <p:cNvSpPr txBox="1"/>
          <p:nvPr/>
        </p:nvSpPr>
        <p:spPr>
          <a:xfrm>
            <a:off x="461818" y="1307496"/>
            <a:ext cx="7702461" cy="1354217"/>
          </a:xfrm>
          <a:prstGeom prst="rect">
            <a:avLst/>
          </a:prstGeom>
          <a:noFill/>
        </p:spPr>
        <p:txBody>
          <a:bodyPr wrap="square" rtlCol="0">
            <a:spAutoFit/>
          </a:bodyPr>
          <a:lstStyle/>
          <a:p>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MOOC Learners and SDL</a:t>
            </a:r>
          </a:p>
          <a:p>
            <a:r>
              <a:rPr lang="en-US" sz="18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Bonk, C. J., &amp; Berri, S. (in press). Fostering self-directed learning in MOOCs: Motivation, learning strategies, and instruction. </a:t>
            </a:r>
            <a:r>
              <a:rPr lang="en-US" sz="1800" b="1" i="1" dirty="0">
                <a:effectLst/>
                <a:latin typeface="Tahoma" panose="020B0604030504040204" pitchFamily="34" charset="0"/>
                <a:ea typeface="Tahoma" panose="020B0604030504040204" pitchFamily="34" charset="0"/>
                <a:cs typeface="Tahoma" panose="020B0604030504040204" pitchFamily="34" charset="0"/>
              </a:rPr>
              <a:t>Online Learning</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Background pattern, map&#10;&#10;Description automatically generated">
            <a:extLst>
              <a:ext uri="{FF2B5EF4-FFF2-40B4-BE49-F238E27FC236}">
                <a16:creationId xmlns:a16="http://schemas.microsoft.com/office/drawing/2014/main" id="{2838A718-1448-40FD-B3D2-55F531CC1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631" y="2819176"/>
            <a:ext cx="5449455" cy="3632970"/>
          </a:xfrm>
          <a:prstGeom prst="rect">
            <a:avLst/>
          </a:prstGeom>
        </p:spPr>
      </p:pic>
    </p:spTree>
    <p:extLst>
      <p:ext uri="{BB962C8B-B14F-4D97-AF65-F5344CB8AC3E}">
        <p14:creationId xmlns:p14="http://schemas.microsoft.com/office/powerpoint/2010/main" val="3679396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38909" y="1402080"/>
            <a:ext cx="7776441" cy="3696393"/>
          </a:xfrm>
        </p:spPr>
        <p:txBody>
          <a:bodyPr>
            <a:noAutofit/>
          </a:bodyPr>
          <a:lstStyle/>
          <a:p>
            <a:pPr marL="628650" marR="0" indent="-514350">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motivated individuals to enroll in MOOCs?</a:t>
            </a:r>
          </a:p>
          <a:p>
            <a:pPr marL="628650" marR="0" indent="-514350">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were the learning strategies that helped learners’ SDL in MOOCs?</a:t>
            </a:r>
          </a:p>
          <a:p>
            <a:pPr marL="628650" marR="0" indent="-514350">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were the design and instructional elements of MOOCs that facilitated learners’ SDL?</a:t>
            </a:r>
            <a:endParaRPr lang="en-US" sz="28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136</a:t>
            </a:fld>
            <a:endParaRPr lang="en-US" dirty="0"/>
          </a:p>
        </p:txBody>
      </p:sp>
    </p:spTree>
    <p:extLst>
      <p:ext uri="{BB962C8B-B14F-4D97-AF65-F5344CB8AC3E}">
        <p14:creationId xmlns:p14="http://schemas.microsoft.com/office/powerpoint/2010/main" val="4142909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#7</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137</a:t>
            </a:fld>
            <a:endParaRPr lang="en-US" dirty="0"/>
          </a:p>
        </p:txBody>
      </p:sp>
      <p:pic>
        <p:nvPicPr>
          <p:cNvPr id="4" name="Picture 3">
            <a:extLst>
              <a:ext uri="{FF2B5EF4-FFF2-40B4-BE49-F238E27FC236}">
                <a16:creationId xmlns:a16="http://schemas.microsoft.com/office/drawing/2014/main" id="{1056B4FC-5541-43D5-8441-AD5028DB93C8}"/>
              </a:ext>
            </a:extLst>
          </p:cNvPr>
          <p:cNvPicPr>
            <a:picLocks noChangeAspect="1"/>
          </p:cNvPicPr>
          <p:nvPr/>
        </p:nvPicPr>
        <p:blipFill rotWithShape="1">
          <a:blip r:embed="rId3"/>
          <a:srcRect l="23738" t="32562" r="19697" b="27393"/>
          <a:stretch/>
        </p:blipFill>
        <p:spPr>
          <a:xfrm>
            <a:off x="0" y="2535927"/>
            <a:ext cx="8988039" cy="3916219"/>
          </a:xfrm>
          <a:prstGeom prst="rect">
            <a:avLst/>
          </a:prstGeom>
        </p:spPr>
      </p:pic>
      <p:sp>
        <p:nvSpPr>
          <p:cNvPr id="7" name="TextBox 6">
            <a:extLst>
              <a:ext uri="{FF2B5EF4-FFF2-40B4-BE49-F238E27FC236}">
                <a16:creationId xmlns:a16="http://schemas.microsoft.com/office/drawing/2014/main" id="{E1915982-D295-4D4D-9FA9-91511BDE93A5}"/>
              </a:ext>
            </a:extLst>
          </p:cNvPr>
          <p:cNvSpPr txBox="1"/>
          <p:nvPr/>
        </p:nvSpPr>
        <p:spPr>
          <a:xfrm>
            <a:off x="461818" y="1307496"/>
            <a:ext cx="7702461" cy="1354217"/>
          </a:xfrm>
          <a:prstGeom prst="rect">
            <a:avLst/>
          </a:prstGeom>
          <a:noFill/>
        </p:spPr>
        <p:txBody>
          <a:bodyPr wrap="square" rtlCol="0">
            <a:spAutoFit/>
          </a:bodyPr>
          <a:lstStyle/>
          <a:p>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MOOC Learners and SDL</a:t>
            </a:r>
          </a:p>
          <a:p>
            <a:r>
              <a:rPr lang="en-US" sz="18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Bonk, C. J., &amp; Berri, S. (in press). Fostering self-directed learning in MOOCs: Motivation, learning strategies, and instruction. </a:t>
            </a:r>
            <a:r>
              <a:rPr lang="en-US" sz="1800" b="1" i="1" dirty="0">
                <a:effectLst/>
                <a:latin typeface="Tahoma" panose="020B0604030504040204" pitchFamily="34" charset="0"/>
                <a:ea typeface="Tahoma" panose="020B0604030504040204" pitchFamily="34" charset="0"/>
                <a:cs typeface="Tahoma" panose="020B0604030504040204" pitchFamily="34" charset="0"/>
              </a:rPr>
              <a:t>Online Learning</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6980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#7</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138</a:t>
            </a:fld>
            <a:endParaRPr lang="en-US" dirty="0"/>
          </a:p>
        </p:txBody>
      </p:sp>
      <p:sp>
        <p:nvSpPr>
          <p:cNvPr id="7" name="TextBox 6">
            <a:extLst>
              <a:ext uri="{FF2B5EF4-FFF2-40B4-BE49-F238E27FC236}">
                <a16:creationId xmlns:a16="http://schemas.microsoft.com/office/drawing/2014/main" id="{E1915982-D295-4D4D-9FA9-91511BDE93A5}"/>
              </a:ext>
            </a:extLst>
          </p:cNvPr>
          <p:cNvSpPr txBox="1"/>
          <p:nvPr/>
        </p:nvSpPr>
        <p:spPr>
          <a:xfrm>
            <a:off x="461818" y="1307496"/>
            <a:ext cx="7702461" cy="1354217"/>
          </a:xfrm>
          <a:prstGeom prst="rect">
            <a:avLst/>
          </a:prstGeom>
          <a:noFill/>
        </p:spPr>
        <p:txBody>
          <a:bodyPr wrap="square" rtlCol="0">
            <a:spAutoFit/>
          </a:bodyPr>
          <a:lstStyle/>
          <a:p>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MOOC Learners and SDL</a:t>
            </a:r>
          </a:p>
          <a:p>
            <a:r>
              <a:rPr lang="en-US" sz="18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Bonk, C. J., &amp; Berri, S. (in press). Fostering self-directed learning in MOOCs: Motivation, learning strategies, and instruction. </a:t>
            </a:r>
            <a:r>
              <a:rPr lang="en-US" sz="1800" b="1" i="1" dirty="0">
                <a:effectLst/>
                <a:latin typeface="Tahoma" panose="020B0604030504040204" pitchFamily="34" charset="0"/>
                <a:ea typeface="Tahoma" panose="020B0604030504040204" pitchFamily="34" charset="0"/>
                <a:cs typeface="Tahoma" panose="020B0604030504040204" pitchFamily="34" charset="0"/>
              </a:rPr>
              <a:t>Online Learning</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0DA357E-D6CC-468D-93A3-6160A4965A5C}"/>
              </a:ext>
            </a:extLst>
          </p:cNvPr>
          <p:cNvPicPr>
            <a:picLocks noChangeAspect="1"/>
          </p:cNvPicPr>
          <p:nvPr/>
        </p:nvPicPr>
        <p:blipFill rotWithShape="1">
          <a:blip r:embed="rId3"/>
          <a:srcRect l="23232" t="24684" r="25555" b="42328"/>
          <a:stretch/>
        </p:blipFill>
        <p:spPr>
          <a:xfrm>
            <a:off x="461818" y="2874006"/>
            <a:ext cx="7828024" cy="3103418"/>
          </a:xfrm>
          <a:prstGeom prst="rect">
            <a:avLst/>
          </a:prstGeom>
        </p:spPr>
      </p:pic>
    </p:spTree>
    <p:extLst>
      <p:ext uri="{BB962C8B-B14F-4D97-AF65-F5344CB8AC3E}">
        <p14:creationId xmlns:p14="http://schemas.microsoft.com/office/powerpoint/2010/main" val="2645028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795491" cy="3906982"/>
          </a:xfrm>
        </p:spPr>
        <p:txBody>
          <a:bodyPr>
            <a:normAutofit/>
          </a:bodyPr>
          <a:lstStyle/>
          <a:p>
            <a:pPr marL="0" indent="0">
              <a:lnSpc>
                <a:spcPct val="120000"/>
              </a:lnSpc>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Jacob, a retired management consultant from the US, expressed his motive behind enrolling in MOOCs as strictly intrinsic, “there's no reward.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I'm retired</a:t>
            </a:r>
            <a:r>
              <a:rPr lang="en-US" sz="2800" b="1" dirty="0">
                <a:latin typeface="Tahoma" panose="020B0604030504040204" pitchFamily="34" charset="0"/>
                <a:ea typeface="Tahoma" panose="020B0604030504040204" pitchFamily="34" charset="0"/>
                <a:cs typeface="Tahoma" panose="020B0604030504040204" pitchFamily="34" charset="0"/>
              </a:rPr>
              <a:t>. It's really just [that]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 get very interested in topics. I realize holes in my knowledge and try to fill the holes.</a:t>
            </a:r>
            <a:r>
              <a:rPr lang="en-US" sz="2800" b="1" dirty="0">
                <a:latin typeface="Tahoma" panose="020B0604030504040204" pitchFamily="34" charset="0"/>
                <a:ea typeface="Tahoma" panose="020B0604030504040204" pitchFamily="34" charset="0"/>
                <a:cs typeface="Tahoma" panose="020B0604030504040204" pitchFamily="34" charset="0"/>
              </a:rPr>
              <a:t>”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139</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RQ1. Intrinsic Motivation</a:t>
            </a:r>
          </a:p>
        </p:txBody>
      </p:sp>
    </p:spTree>
    <p:extLst>
      <p:ext uri="{BB962C8B-B14F-4D97-AF65-F5344CB8AC3E}">
        <p14:creationId xmlns:p14="http://schemas.microsoft.com/office/powerpoint/2010/main" val="939612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14</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561975" y="258368"/>
            <a:ext cx="8115300" cy="2075877"/>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400" dirty="0">
                <a:solidFill>
                  <a:srgbClr val="FF0000"/>
                </a:solidFill>
              </a:rPr>
              <a:t>April 30, 2020</a:t>
            </a:r>
            <a:br>
              <a:rPr lang="en-US" sz="2400" dirty="0"/>
            </a:br>
            <a:r>
              <a:rPr lang="en-US" sz="2000" dirty="0">
                <a:solidFill>
                  <a:schemeClr val="tx1"/>
                </a:solidFill>
              </a:rPr>
              <a:t>New Udemy</a:t>
            </a:r>
            <a:r>
              <a:rPr lang="en-US" sz="2000" i="1" dirty="0">
                <a:solidFill>
                  <a:schemeClr val="tx1"/>
                </a:solidFill>
              </a:rPr>
              <a:t> </a:t>
            </a:r>
            <a:r>
              <a:rPr lang="en-US" sz="2000" dirty="0">
                <a:solidFill>
                  <a:schemeClr val="tx1"/>
                </a:solidFill>
              </a:rPr>
              <a:t>Report Shows Surge in Global Online Education in Response to COVID-19 </a:t>
            </a:r>
            <a:br>
              <a:rPr lang="en-US" sz="1600" dirty="0">
                <a:solidFill>
                  <a:schemeClr val="tx1"/>
                </a:solidFill>
              </a:rPr>
            </a:br>
            <a:r>
              <a:rPr lang="en-US" sz="1400" dirty="0">
                <a:solidFill>
                  <a:schemeClr val="tx1"/>
                </a:solidFill>
              </a:rPr>
              <a:t>There has been an immense surge in enrollments in courses related to Telecommuting (21,598% increase) and Virtual Teams (1,523%), as well as Decision Making (277%), Self Discipline (237%), and Stress Management (235%). </a:t>
            </a:r>
          </a:p>
          <a:p>
            <a:pPr algn="ctr"/>
            <a:br>
              <a:rPr lang="en-US" sz="800" dirty="0"/>
            </a:br>
            <a:r>
              <a:rPr lang="en-US" sz="800" dirty="0">
                <a:hlinkClick r:id="rId2"/>
              </a:rPr>
              <a:t>https://www.businesswire.com/news/home/20200430005243/en/</a:t>
            </a:r>
            <a:endParaRPr lang="en-US" sz="1200" dirty="0">
              <a:solidFill>
                <a:schemeClr val="tx1"/>
              </a:solidFill>
            </a:endParaRPr>
          </a:p>
        </p:txBody>
      </p:sp>
      <p:pic>
        <p:nvPicPr>
          <p:cNvPr id="6" name="Picture 5" descr="A screenshot of text&#10;&#10;Description automatically generated">
            <a:extLst>
              <a:ext uri="{FF2B5EF4-FFF2-40B4-BE49-F238E27FC236}">
                <a16:creationId xmlns:a16="http://schemas.microsoft.com/office/drawing/2014/main" id="{9DD74632-8B4D-4CC5-9743-1DE2A8282F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00" t="1322" r="6605" b="3425"/>
          <a:stretch/>
        </p:blipFill>
        <p:spPr>
          <a:xfrm>
            <a:off x="2179320" y="2365972"/>
            <a:ext cx="6743700" cy="3908819"/>
          </a:xfrm>
          <a:prstGeom prst="rect">
            <a:avLst/>
          </a:prstGeom>
        </p:spPr>
      </p:pic>
      <p:pic>
        <p:nvPicPr>
          <p:cNvPr id="2" name="Picture 1">
            <a:extLst>
              <a:ext uri="{FF2B5EF4-FFF2-40B4-BE49-F238E27FC236}">
                <a16:creationId xmlns:a16="http://schemas.microsoft.com/office/drawing/2014/main" id="{C79077EA-072A-46F7-8083-698519BC01DB}"/>
              </a:ext>
            </a:extLst>
          </p:cNvPr>
          <p:cNvPicPr>
            <a:picLocks noChangeAspect="1"/>
          </p:cNvPicPr>
          <p:nvPr/>
        </p:nvPicPr>
        <p:blipFill>
          <a:blip r:embed="rId4"/>
          <a:stretch>
            <a:fillRect/>
          </a:stretch>
        </p:blipFill>
        <p:spPr>
          <a:xfrm>
            <a:off x="0" y="5295130"/>
            <a:ext cx="2116146" cy="1110977"/>
          </a:xfrm>
          <a:prstGeom prst="rect">
            <a:avLst/>
          </a:prstGeom>
        </p:spPr>
      </p:pic>
    </p:spTree>
    <p:extLst>
      <p:ext uri="{BB962C8B-B14F-4D97-AF65-F5344CB8AC3E}">
        <p14:creationId xmlns:p14="http://schemas.microsoft.com/office/powerpoint/2010/main" val="1670911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1" y="1699491"/>
            <a:ext cx="7934036" cy="4479635"/>
          </a:xfrm>
        </p:spPr>
        <p:txBody>
          <a:bodyPr>
            <a:noAutofit/>
          </a:bodyPr>
          <a:lstStyle/>
          <a:p>
            <a:pPr marL="0" indent="0">
              <a:lnSpc>
                <a:spcPct val="12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Besides educational purposes,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some participants enrolled in MOOCs to help with their career development</a:t>
            </a:r>
            <a:r>
              <a:rPr lang="en-US" b="1" dirty="0">
                <a:latin typeface="Tahoma" panose="020B0604030504040204" pitchFamily="34" charset="0"/>
                <a:ea typeface="Tahoma" panose="020B0604030504040204" pitchFamily="34" charset="0"/>
                <a:cs typeface="Tahoma" panose="020B0604030504040204" pitchFamily="34" charset="0"/>
              </a:rPr>
              <a:t>. For example, Sarah, who received her Ph.D. degree and was in between jobs at the time, selected topics such as anatomy, </a:t>
            </a:r>
            <a:r>
              <a:rPr lang="en-US" b="1" dirty="0" err="1">
                <a:latin typeface="Tahoma" panose="020B0604030504040204" pitchFamily="34" charset="0"/>
                <a:ea typeface="Tahoma" panose="020B0604030504040204" pitchFamily="34" charset="0"/>
                <a:cs typeface="Tahoma" panose="020B0604030504040204" pitchFamily="34" charset="0"/>
              </a:rPr>
              <a:t>MatLab</a:t>
            </a:r>
            <a:r>
              <a:rPr lang="en-US" b="1" dirty="0">
                <a:latin typeface="Tahoma" panose="020B0604030504040204" pitchFamily="34" charset="0"/>
                <a:ea typeface="Tahoma" panose="020B0604030504040204" pitchFamily="34" charset="0"/>
                <a:cs typeface="Tahoma" panose="020B0604030504040204" pitchFamily="34" charset="0"/>
              </a:rPr>
              <a:t> software, oncology, biology, and neuroscience. Sarah explained the purpose for taking these types of MOOCs was:</a:t>
            </a:r>
          </a:p>
          <a:p>
            <a:pPr marL="0" indent="0">
              <a:lnSpc>
                <a:spcPct val="120000"/>
              </a:lnSpc>
              <a:spcAft>
                <a:spcPts val="0"/>
              </a:spcAft>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To acquire and improve my knowledge as a medical physicist…I consider my resume when selecting MOOC. I choose courses related to my professional field to add them to my curriculum</a:t>
            </a:r>
            <a:r>
              <a:rPr lang="en-US" b="1" dirty="0">
                <a:latin typeface="Tahoma" panose="020B0604030504040204" pitchFamily="34" charset="0"/>
                <a:ea typeface="Tahoma" panose="020B0604030504040204" pitchFamily="34" charset="0"/>
                <a:cs typeface="Tahoma" panose="020B0604030504040204" pitchFamily="34" charset="0"/>
              </a:rPr>
              <a:t>; otherwise, there would be a period without being in contact with my profession.</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140</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RQ1. Extrinsic Motivation</a:t>
            </a:r>
          </a:p>
        </p:txBody>
      </p:sp>
    </p:spTree>
    <p:extLst>
      <p:ext uri="{BB962C8B-B14F-4D97-AF65-F5344CB8AC3E}">
        <p14:creationId xmlns:p14="http://schemas.microsoft.com/office/powerpoint/2010/main" val="4126042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869400" cy="4498109"/>
          </a:xfrm>
        </p:spPr>
        <p:txBody>
          <a:bodyPr>
            <a:normAutofit lnSpcReduction="10000"/>
          </a:bodyPr>
          <a:lstStyle/>
          <a:p>
            <a:pPr marL="0" marR="0" indent="0">
              <a:spcBef>
                <a:spcPts val="0"/>
              </a:spcBef>
              <a:spcAft>
                <a:spcPts val="0"/>
              </a:spcAft>
              <a:buNone/>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RQ2: What were the Learning Strategies that Helped Learners’ SDL in MOOCs?</a:t>
            </a:r>
            <a:endParaRPr lang="en-US" sz="2800" dirty="0">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endPar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Dan considered the progress bar to be a good indication of his progress, and it also created a healthy competition among the learners. Seeing where he was at in the course compared to the other learners gave him a push. He stated,</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All the progress bar with milestones, with a small quiz that doesn't count for the evaluation, but they're good for you to check if I'm really learning. </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And, for example, I like when you have these kinds of nice competition[s], right. Everyone starts a MOOC at the same time, but you see that these weeks you progress faster than other members in the MOOC.”</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141</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RQ2. Learning Strategies</a:t>
            </a:r>
          </a:p>
        </p:txBody>
      </p:sp>
    </p:spTree>
    <p:extLst>
      <p:ext uri="{BB962C8B-B14F-4D97-AF65-F5344CB8AC3E}">
        <p14:creationId xmlns:p14="http://schemas.microsoft.com/office/powerpoint/2010/main" val="1449187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869400" cy="4498109"/>
          </a:xfrm>
        </p:spPr>
        <p:txBody>
          <a:bodyPr>
            <a:normAutofit fontScale="92500" lnSpcReduction="10000"/>
          </a:bodyPr>
          <a:lstStyle/>
          <a:p>
            <a:pPr marL="0" marR="0" indent="0">
              <a:spcBef>
                <a:spcPts val="0"/>
              </a:spcBef>
              <a:spcAft>
                <a:spcPts val="0"/>
              </a:spcAft>
              <a:buNone/>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RQ2: What were the Learning Strategies that Helped Learners’ SDL in MOOCs?</a:t>
            </a:r>
            <a:endParaRPr lang="en-US" sz="2800" dirty="0">
              <a:latin typeface="Tahoma" panose="020B0604030504040204" pitchFamily="34" charset="0"/>
              <a:ea typeface="Tahoma" panose="020B0604030504040204" pitchFamily="34" charset="0"/>
              <a:cs typeface="Tahoma" panose="020B0604030504040204" pitchFamily="34" charset="0"/>
            </a:endParaRPr>
          </a:p>
          <a:p>
            <a:pPr marL="0" marR="0">
              <a:lnSpc>
                <a:spcPct val="110000"/>
              </a:lnSpc>
              <a:spcBef>
                <a:spcPts val="0"/>
              </a:spcBef>
              <a:spcAft>
                <a:spcPts val="600"/>
              </a:spcAft>
            </a:pPr>
            <a:endPar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spcAft>
                <a:spcPts val="0"/>
              </a:spcAft>
              <a:buNone/>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Note taking</a:t>
            </a:r>
            <a:r>
              <a:rPr lang="en-US" sz="3200" b="1" dirty="0">
                <a:latin typeface="Tahoma" panose="020B0604030504040204" pitchFamily="34" charset="0"/>
                <a:ea typeface="Tahoma" panose="020B0604030504040204" pitchFamily="34" charset="0"/>
                <a:cs typeface="Tahoma" panose="020B0604030504040204" pitchFamily="34" charset="0"/>
              </a:rPr>
              <a:t>: Dan stated that his main learning strategy was notetaking: “I always have my little notebook for the MOOC that I'm working on or I'm studying.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And whatever videos or whatever exercise that I was doing, I was always taking notes</a:t>
            </a:r>
            <a:r>
              <a:rPr lang="en-US" sz="3200" b="1" dirty="0">
                <a:latin typeface="Tahoma" panose="020B0604030504040204" pitchFamily="34" charset="0"/>
                <a:ea typeface="Tahoma" panose="020B0604030504040204" pitchFamily="34" charset="0"/>
                <a:cs typeface="Tahoma" panose="020B0604030504040204" pitchFamily="34" charset="0"/>
              </a:rPr>
              <a:t>…”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142</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RQ2. Learning Strategies</a:t>
            </a:r>
          </a:p>
        </p:txBody>
      </p:sp>
    </p:spTree>
    <p:extLst>
      <p:ext uri="{BB962C8B-B14F-4D97-AF65-F5344CB8AC3E}">
        <p14:creationId xmlns:p14="http://schemas.microsoft.com/office/powerpoint/2010/main" val="93454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462982" cy="4498109"/>
          </a:xfrm>
        </p:spPr>
        <p:txBody>
          <a:bodyPr>
            <a:normAutofit fontScale="70000" lnSpcReduction="20000"/>
          </a:bodyPr>
          <a:lstStyle/>
          <a:p>
            <a:pPr marL="0" indent="0">
              <a:lnSpc>
                <a:spcPct val="120000"/>
              </a:lnSpc>
              <a:spcAft>
                <a:spcPts val="0"/>
              </a:spcAft>
              <a:buNone/>
            </a:pPr>
            <a:r>
              <a:rPr lang="en-US" sz="3600" b="1" dirty="0">
                <a:latin typeface="Tahoma" panose="020B0604030504040204" pitchFamily="34" charset="0"/>
                <a:ea typeface="Tahoma" panose="020B0604030504040204" pitchFamily="34" charset="0"/>
                <a:cs typeface="Tahoma" panose="020B0604030504040204" pitchFamily="34" charset="0"/>
              </a:rPr>
              <a:t>To help her self-monitoring, Melena noted how enriching her knowledge and knowing new things that she did not know before, along with doing well on the quizzes and tests, were vital indications of her progress. She explained,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Usually, there is a test after each week. Performing it, I can see in which topic I have the biggest gaps, or I got it well. </a:t>
            </a:r>
            <a:r>
              <a:rPr lang="en-US" sz="3600" b="1" dirty="0">
                <a:latin typeface="Tahoma" panose="020B0604030504040204" pitchFamily="34" charset="0"/>
                <a:ea typeface="Tahoma" panose="020B0604030504040204" pitchFamily="34" charset="0"/>
                <a:cs typeface="Tahoma" panose="020B0604030504040204" pitchFamily="34" charset="0"/>
              </a:rPr>
              <a:t>Moreover, if I apply it in other areas of my life and it can also be seen then.”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143</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dirty="0"/>
              <a:t>RQ2. Self-monitoring</a:t>
            </a:r>
          </a:p>
        </p:txBody>
      </p:sp>
    </p:spTree>
    <p:extLst>
      <p:ext uri="{BB962C8B-B14F-4D97-AF65-F5344CB8AC3E}">
        <p14:creationId xmlns:p14="http://schemas.microsoft.com/office/powerpoint/2010/main" val="3931362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rmAutofit fontScale="47500" lnSpcReduction="20000"/>
          </a:bodyPr>
          <a:lstStyle/>
          <a:p>
            <a:pPr marL="0" indent="0" fontAlgn="base">
              <a:lnSpc>
                <a:spcPct val="120000"/>
              </a:lnSpc>
              <a:spcAft>
                <a:spcPts val="0"/>
              </a:spcAft>
              <a:buNone/>
            </a:pPr>
            <a:r>
              <a:rPr lang="en-US" sz="4800" b="1" dirty="0">
                <a:latin typeface="Tahoma" panose="020B0604030504040204" pitchFamily="34" charset="0"/>
                <a:ea typeface="Tahoma" panose="020B0604030504040204" pitchFamily="34" charset="0"/>
                <a:cs typeface="Tahoma" panose="020B0604030504040204" pitchFamily="34" charset="0"/>
              </a:rPr>
              <a:t>Dan, the participant that enrolled in MOOCs as a learner and also taught MOOCs, described how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he dedicated a certain time to work on MOOC</a:t>
            </a:r>
            <a:r>
              <a:rPr lang="en-US" sz="4800" b="1" dirty="0">
                <a:latin typeface="Tahoma" panose="020B0604030504040204" pitchFamily="34" charset="0"/>
                <a:ea typeface="Tahoma" panose="020B0604030504040204" pitchFamily="34" charset="0"/>
                <a:cs typeface="Tahoma" panose="020B0604030504040204" pitchFamily="34" charset="0"/>
              </a:rPr>
              <a:t>s. For the most part,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he allocated the mornings for reading and the afternoons for writing</a:t>
            </a:r>
            <a:r>
              <a:rPr lang="en-US" sz="4800" b="1" dirty="0">
                <a:latin typeface="Tahoma" panose="020B0604030504040204" pitchFamily="34" charset="0"/>
                <a:ea typeface="Tahoma" panose="020B0604030504040204" pitchFamily="34" charset="0"/>
                <a:cs typeface="Tahoma" panose="020B0604030504040204" pitchFamily="34" charset="0"/>
              </a:rPr>
              <a:t>:</a:t>
            </a:r>
          </a:p>
          <a:p>
            <a:pPr marL="0" indent="0" fontAlgn="base">
              <a:lnSpc>
                <a:spcPct val="120000"/>
              </a:lnSpc>
              <a:spcAft>
                <a:spcPts val="0"/>
              </a:spcAft>
              <a:buNone/>
            </a:pPr>
            <a:r>
              <a:rPr lang="en-US" sz="4800" b="1" dirty="0">
                <a:latin typeface="Tahoma" panose="020B0604030504040204" pitchFamily="34" charset="0"/>
                <a:ea typeface="Tahoma" panose="020B0604030504040204" pitchFamily="34" charset="0"/>
                <a:cs typeface="Tahoma" panose="020B0604030504040204" pitchFamily="34" charset="0"/>
              </a:rPr>
              <a:t>For me, I'm a researcher. I'm better at writing papers in that afternoon and reading in the morning… Also, I try to schedule my time for the MOOC as everyone scheduled. This is time to go to the gym or whatever.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144</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600" dirty="0"/>
              <a:t>RQ2. Self-management</a:t>
            </a:r>
          </a:p>
        </p:txBody>
      </p:sp>
    </p:spTree>
    <p:extLst>
      <p:ext uri="{BB962C8B-B14F-4D97-AF65-F5344CB8AC3E}">
        <p14:creationId xmlns:p14="http://schemas.microsoft.com/office/powerpoint/2010/main" val="1102346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869400" cy="4498109"/>
          </a:xfrm>
        </p:spPr>
        <p:txBody>
          <a:bodyPr>
            <a:normAutofit/>
          </a:bodyPr>
          <a:lstStyle/>
          <a:p>
            <a:pPr marL="0" marR="0" indent="0">
              <a:spcBef>
                <a:spcPts val="0"/>
              </a:spcBef>
              <a:spcAft>
                <a:spcPts val="0"/>
              </a:spcAft>
              <a:buNone/>
            </a:pP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RQ3: What Design and Instructional Elements of MOOCs Facilitate Learners’ SDL from the Student’s Perspective?</a:t>
            </a:r>
            <a:endParaRPr lang="en-US" sz="24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endPar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Alina believed that having worksheets or a set of questions after each module was the most helpful strategy to evaluate her learning step by step.</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Being able to answer the questions after each module </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gave her a sense of how much knowledge she retained before starting the next module. Similarly, Sandy elaborated upon how quizzes and tests were helpful, but she wished they were more advanced and included questions and answers rather than only multiple-choice questions. </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145</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838172" cy="731000"/>
          </a:xfrm>
        </p:spPr>
        <p:txBody>
          <a:bodyPr/>
          <a:lstStyle/>
          <a:p>
            <a:r>
              <a:rPr lang="en-US" dirty="0"/>
              <a:t>RQ3. Design Elements</a:t>
            </a:r>
          </a:p>
        </p:txBody>
      </p:sp>
    </p:spTree>
    <p:extLst>
      <p:ext uri="{BB962C8B-B14F-4D97-AF65-F5344CB8AC3E}">
        <p14:creationId xmlns:p14="http://schemas.microsoft.com/office/powerpoint/2010/main" val="2185428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rmAutofit/>
          </a:bodyPr>
          <a:lstStyle/>
          <a:p>
            <a:pPr marL="0" indent="0">
              <a:spcAft>
                <a:spcPts val="0"/>
              </a:spcAft>
              <a:buNone/>
            </a:pPr>
            <a:r>
              <a:rPr lang="en-US" sz="3200" b="1" dirty="0">
                <a:latin typeface="Tahoma" panose="020B0604030504040204" pitchFamily="34" charset="0"/>
                <a:ea typeface="Tahoma" panose="020B0604030504040204" pitchFamily="34" charset="0"/>
                <a:cs typeface="Tahoma" panose="020B0604030504040204" pitchFamily="34" charset="0"/>
              </a:rPr>
              <a:t>Design Element: Clear Goals</a:t>
            </a:r>
          </a:p>
          <a:p>
            <a:pPr marL="0" indent="0" fontAlgn="base">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As Dan explained: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Some tips at the opening </a:t>
            </a:r>
            <a:r>
              <a:rPr lang="en-US" sz="2800" b="1" dirty="0">
                <a:latin typeface="Tahoma" panose="020B0604030504040204" pitchFamily="34" charset="0"/>
                <a:ea typeface="Tahoma" panose="020B0604030504040204" pitchFamily="34" charset="0"/>
                <a:cs typeface="Tahoma" panose="020B0604030504040204" pitchFamily="34" charset="0"/>
              </a:rPr>
              <a:t>of your MOOC saying: ‘hey guys, this is a MOOC that requires you a certain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amount of hours per week</a:t>
            </a:r>
            <a:r>
              <a:rPr lang="en-US" sz="2800" b="1" dirty="0">
                <a:latin typeface="Tahoma" panose="020B0604030504040204" pitchFamily="34" charset="0"/>
                <a:ea typeface="Tahoma" panose="020B0604030504040204" pitchFamily="34" charset="0"/>
                <a:cs typeface="Tahoma" panose="020B0604030504040204" pitchFamily="34" charset="0"/>
              </a:rPr>
              <a:t>. And there is a strong deadline for delivering homework and during your quizzes.’”</a:t>
            </a:r>
            <a:r>
              <a:rPr lang="en-US" sz="2800" b="1" dirty="0">
                <a:effectLst/>
                <a:latin typeface="Tahoma" panose="020B0604030504040204" pitchFamily="34" charset="0"/>
                <a:ea typeface="Tahoma" panose="020B0604030504040204" pitchFamily="34" charset="0"/>
                <a:cs typeface="Tahoma" panose="020B0604030504040204" pitchFamily="34" charset="0"/>
              </a:rPr>
              <a:t> </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146</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2476334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Autofit/>
          </a:bodyPr>
          <a:lstStyle/>
          <a:p>
            <a:pPr marL="0"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Design Element: Authentic Examples</a:t>
            </a:r>
          </a:p>
          <a:p>
            <a:pPr marL="0" indent="0" fontAlgn="base">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One participant, Helen, believed that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authentic examples, resources, and visuals that some instructors demonstrated in their courses helped maintain her curiosity</a:t>
            </a:r>
            <a:r>
              <a:rPr lang="en-US" sz="2000" b="1" dirty="0">
                <a:latin typeface="Tahoma" panose="020B0604030504040204" pitchFamily="34" charset="0"/>
                <a:ea typeface="Tahoma" panose="020B0604030504040204" pitchFamily="34" charset="0"/>
                <a:cs typeface="Tahoma" panose="020B0604030504040204" pitchFamily="34" charset="0"/>
              </a:rPr>
              <a:t>. In our interview, she explained: </a:t>
            </a:r>
          </a:p>
          <a:p>
            <a:pPr marL="0" indent="0" fontAlgn="base">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When I studied the brain,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the professor showed the real brain</a:t>
            </a:r>
            <a:r>
              <a:rPr lang="en-US" sz="2000" b="1" dirty="0">
                <a:latin typeface="Tahoma" panose="020B0604030504040204" pitchFamily="34" charset="0"/>
                <a:ea typeface="Tahoma" panose="020B0604030504040204" pitchFamily="34" charset="0"/>
                <a:cs typeface="Tahoma" panose="020B0604030504040204" pitchFamily="34" charset="0"/>
              </a:rPr>
              <a:t>. Like, she took us to the laboratory and showed us how the brains, how they did it, they did things in the laboratory. So, I find it fascinating. I find it very interesting. Even though for the test I try to read, but for understanding and looking at the real thing, the visualization is very good.</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147</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251119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Autofit/>
          </a:bodyPr>
          <a:lstStyle/>
          <a:p>
            <a:pPr marL="0" indent="0">
              <a:spcAft>
                <a:spcPts val="600"/>
              </a:spcAft>
              <a:buNone/>
            </a:pPr>
            <a:r>
              <a:rPr lang="en-US" sz="2400" b="1" dirty="0">
                <a:latin typeface="Tahoma" panose="020B0604030504040204" pitchFamily="34" charset="0"/>
                <a:ea typeface="Tahoma" panose="020B0604030504040204" pitchFamily="34" charset="0"/>
                <a:cs typeface="Tahoma" panose="020B0604030504040204" pitchFamily="34" charset="0"/>
              </a:rPr>
              <a:t>Design Element: Flexibility</a:t>
            </a:r>
          </a:p>
          <a:p>
            <a:pPr marL="0" indent="0" fontAlgn="base">
              <a:spcAft>
                <a:spcPts val="600"/>
              </a:spcAft>
              <a:buNone/>
            </a:pPr>
            <a:r>
              <a:rPr lang="en-US" sz="2000" b="1" dirty="0">
                <a:latin typeface="Tahoma" panose="020B0604030504040204" pitchFamily="34" charset="0"/>
                <a:ea typeface="Tahoma" panose="020B0604030504040204" pitchFamily="34" charset="0"/>
                <a:cs typeface="Tahoma" panose="020B0604030504040204" pitchFamily="34" charset="0"/>
              </a:rPr>
              <a:t>Sandy, a former perfectionist,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described her MOOC experience as life-changing</a:t>
            </a:r>
            <a:r>
              <a:rPr lang="en-US" sz="2000" b="1" dirty="0">
                <a:latin typeface="Tahoma" panose="020B0604030504040204" pitchFamily="34" charset="0"/>
                <a:ea typeface="Tahoma" panose="020B0604030504040204" pitchFamily="34" charset="0"/>
                <a:cs typeface="Tahoma" panose="020B0604030504040204" pitchFamily="34" charset="0"/>
              </a:rPr>
              <a:t>. In this situation, the learner felt more comfortable directing her own learning rather than being pressured to follow a stricter schedule. When asked to describe her MOOCs experience, she explained,</a:t>
            </a:r>
          </a:p>
          <a:p>
            <a:pPr marL="0" indent="0" fontAlgn="base">
              <a:spcAft>
                <a:spcPts val="600"/>
              </a:spcAft>
              <a:buNone/>
            </a:pP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It helped me realize that I enjoy learning a lot more when I can just be a little more casual about it. I just find it a lot more enjoyable to learn. </a:t>
            </a:r>
            <a:r>
              <a:rPr lang="en-US" sz="2000" b="1" dirty="0">
                <a:latin typeface="Tahoma" panose="020B0604030504040204" pitchFamily="34" charset="0"/>
                <a:ea typeface="Tahoma" panose="020B0604030504040204" pitchFamily="34" charset="0"/>
                <a:cs typeface="Tahoma" panose="020B0604030504040204" pitchFamily="34" charset="0"/>
              </a:rPr>
              <a:t>I think when I'm enjoying it more, I probably actually learn a lot more.”</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148</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3097184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Autofit/>
          </a:bodyPr>
          <a:lstStyle/>
          <a:p>
            <a:pPr marL="0" indent="0" fontAlgn="base">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Design element- small learning units</a:t>
            </a:r>
          </a:p>
          <a:p>
            <a:pPr marL="0" indent="0" fontAlgn="base">
              <a:spcAft>
                <a:spcPts val="0"/>
              </a:spcAft>
              <a:buNone/>
            </a:pPr>
            <a:endParaRPr lang="en-US" sz="2800" b="1" dirty="0">
              <a:latin typeface="Tahoma" panose="020B0604030504040204" pitchFamily="34" charset="0"/>
              <a:ea typeface="Tahoma" panose="020B0604030504040204" pitchFamily="34" charset="0"/>
              <a:cs typeface="Tahoma" panose="020B0604030504040204" pitchFamily="34" charset="0"/>
            </a:endParaRPr>
          </a:p>
          <a:p>
            <a:pPr marL="0" indent="0" fontAlgn="base">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As Joe explained: </a:t>
            </a:r>
          </a:p>
          <a:p>
            <a:pPr marL="0" indent="0" fontAlgn="base">
              <a:spcAft>
                <a:spcPts val="0"/>
              </a:spcAft>
              <a:buNone/>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 think what's really good is keeping it into small chunks. </a:t>
            </a:r>
            <a:r>
              <a:rPr lang="en-US" sz="2800" b="1" dirty="0">
                <a:latin typeface="Tahoma" panose="020B0604030504040204" pitchFamily="34" charset="0"/>
                <a:ea typeface="Tahoma" panose="020B0604030504040204" pitchFamily="34" charset="0"/>
                <a:cs typeface="Tahoma" panose="020B0604030504040204" pitchFamily="34" charset="0"/>
              </a:rPr>
              <a:t>I'm going to say, roughly speaking, 3 to 7 minutes long because that makes it easy for you to put it down and pick it up again in small bits.</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149</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1612320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274638"/>
            <a:ext cx="8077199" cy="2239962"/>
          </a:xfrm>
        </p:spPr>
        <p:txBody>
          <a:bodyPr vert="horz" lIns="91440" tIns="45720" rIns="91440" bIns="45720" rtlCol="0" anchor="ctr">
            <a:normAutofit/>
          </a:bodyPr>
          <a:lstStyle/>
          <a:p>
            <a:pPr fontAlgn="base"/>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May 26, 2020</a:t>
            </a:r>
            <a:br>
              <a:rPr lang="en-US" sz="1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Remember the MOOCs?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After Near-Death, They’re Booming</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Steven </a:t>
            </a:r>
            <a:r>
              <a:rPr lang="en-US" sz="2200" b="1" dirty="0" err="1">
                <a:latin typeface="Tahoma" panose="020B0604030504040204" pitchFamily="34" charset="0"/>
                <a:ea typeface="Tahoma" panose="020B0604030504040204" pitchFamily="34" charset="0"/>
                <a:cs typeface="Tahoma" panose="020B0604030504040204" pitchFamily="34" charset="0"/>
              </a:rPr>
              <a:t>Lohr</a:t>
            </a:r>
            <a:r>
              <a:rPr lang="en-US" sz="2200" b="1" dirty="0">
                <a:latin typeface="Tahoma" panose="020B0604030504040204" pitchFamily="34" charset="0"/>
                <a:ea typeface="Tahoma" panose="020B0604030504040204" pitchFamily="34" charset="0"/>
                <a:cs typeface="Tahoma" panose="020B0604030504040204" pitchFamily="34" charset="0"/>
              </a:rPr>
              <a:t>, The New York Times</a:t>
            </a:r>
            <a:br>
              <a:rPr lang="es-E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https://www.nytimes.com/2020/05/26/technology/moocs-online-learning.html</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800451C2-D12B-419D-A266-74617329D0D7}"/>
              </a:ext>
            </a:extLst>
          </p:cNvPr>
          <p:cNvPicPr>
            <a:picLocks noChangeAspect="1"/>
          </p:cNvPicPr>
          <p:nvPr/>
        </p:nvPicPr>
        <p:blipFill rotWithShape="1">
          <a:blip r:embed="rId3"/>
          <a:srcRect l="6990" t="15557" r="8015" b="5555"/>
          <a:stretch/>
        </p:blipFill>
        <p:spPr>
          <a:xfrm>
            <a:off x="99060" y="2514600"/>
            <a:ext cx="4648200" cy="3976171"/>
          </a:xfrm>
          <a:prstGeom prst="rect">
            <a:avLst/>
          </a:prstGeom>
        </p:spPr>
      </p:pic>
      <p:pic>
        <p:nvPicPr>
          <p:cNvPr id="7" name="Picture 6">
            <a:extLst>
              <a:ext uri="{FF2B5EF4-FFF2-40B4-BE49-F238E27FC236}">
                <a16:creationId xmlns:a16="http://schemas.microsoft.com/office/drawing/2014/main" id="{C467A7E5-CD12-4B40-A767-61D145D4116D}"/>
              </a:ext>
            </a:extLst>
          </p:cNvPr>
          <p:cNvPicPr>
            <a:picLocks noChangeAspect="1"/>
          </p:cNvPicPr>
          <p:nvPr/>
        </p:nvPicPr>
        <p:blipFill>
          <a:blip r:embed="rId4"/>
          <a:stretch>
            <a:fillRect/>
          </a:stretch>
        </p:blipFill>
        <p:spPr>
          <a:xfrm>
            <a:off x="2514600" y="5484726"/>
            <a:ext cx="2057400" cy="1373274"/>
          </a:xfrm>
          <a:prstGeom prst="rect">
            <a:avLst/>
          </a:prstGeom>
        </p:spPr>
      </p:pic>
      <p:sp>
        <p:nvSpPr>
          <p:cNvPr id="8" name="TextBox 7">
            <a:extLst>
              <a:ext uri="{FF2B5EF4-FFF2-40B4-BE49-F238E27FC236}">
                <a16:creationId xmlns:a16="http://schemas.microsoft.com/office/drawing/2014/main" id="{D4162498-2540-44C1-9957-65D350235BAB}"/>
              </a:ext>
            </a:extLst>
          </p:cNvPr>
          <p:cNvSpPr txBox="1"/>
          <p:nvPr/>
        </p:nvSpPr>
        <p:spPr>
          <a:xfrm>
            <a:off x="5082540" y="5519042"/>
            <a:ext cx="335279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Coursera added 10 million new users from mid-March to mid-May. Credit...Jessica Chou for The New York Times</a:t>
            </a:r>
          </a:p>
        </p:txBody>
      </p:sp>
      <p:pic>
        <p:nvPicPr>
          <p:cNvPr id="9" name="Picture 8">
            <a:extLst>
              <a:ext uri="{FF2B5EF4-FFF2-40B4-BE49-F238E27FC236}">
                <a16:creationId xmlns:a16="http://schemas.microsoft.com/office/drawing/2014/main" id="{F287422C-ECC6-4FDD-ABA4-E17E1AD20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1842" y="3067050"/>
            <a:ext cx="3742158" cy="2106929"/>
          </a:xfrm>
          <a:prstGeom prst="rect">
            <a:avLst/>
          </a:prstGeom>
        </p:spPr>
      </p:pic>
    </p:spTree>
    <p:extLst>
      <p:ext uri="{BB962C8B-B14F-4D97-AF65-F5344CB8AC3E}">
        <p14:creationId xmlns:p14="http://schemas.microsoft.com/office/powerpoint/2010/main" val="40235506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1" y="1699492"/>
            <a:ext cx="7269018" cy="3906982"/>
          </a:xfrm>
        </p:spPr>
        <p:txBody>
          <a:bodyPr>
            <a:normAutofit fontScale="92500"/>
          </a:bodyPr>
          <a:lstStyle/>
          <a:p>
            <a:pPr marL="0" indent="0">
              <a:lnSpc>
                <a:spcPct val="12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Design Element: Discussion board and feedback.</a:t>
            </a:r>
          </a:p>
          <a:p>
            <a:pPr marL="0" indent="0">
              <a:lnSpc>
                <a:spcPct val="120000"/>
              </a:lnSpc>
              <a:spcAft>
                <a:spcPts val="0"/>
              </a:spcAft>
              <a:buNone/>
            </a:pPr>
            <a:endParaRPr lang="en-US" sz="2400" b="1" dirty="0">
              <a:latin typeface="Tahoma" panose="020B0604030504040204" pitchFamily="34" charset="0"/>
              <a:ea typeface="Tahoma" panose="020B0604030504040204" pitchFamily="34" charset="0"/>
              <a:cs typeface="Tahoma" panose="020B0604030504040204" pitchFamily="34" charset="0"/>
            </a:endParaRPr>
          </a:p>
          <a:p>
            <a:pPr marL="0" indent="0" fontAlgn="base">
              <a:lnSpc>
                <a:spcPct val="12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Jacob sadly acknowledged that: “I’ll ask [the professor] a question today.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I'll type in a question on my computer in the forum. It may be 2 to 3 weeks before I get a reply.</a:t>
            </a:r>
            <a:r>
              <a:rPr lang="en-US" sz="2000" b="1" dirty="0">
                <a:latin typeface="Tahoma" panose="020B0604030504040204" pitchFamily="34" charset="0"/>
                <a:ea typeface="Tahoma" panose="020B0604030504040204" pitchFamily="34" charset="0"/>
                <a:cs typeface="Tahoma" panose="020B0604030504040204" pitchFamily="34" charset="0"/>
              </a:rPr>
              <a:t>” Ali expressed that “it would be great to communicate with professors.” Similarly, Sarah explained that what affected her experience the most was the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lack of real-time interaction with the teacher.</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150</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RQ3. Responsive Feedback</a:t>
            </a:r>
          </a:p>
        </p:txBody>
      </p:sp>
    </p:spTree>
    <p:extLst>
      <p:ext uri="{BB962C8B-B14F-4D97-AF65-F5344CB8AC3E}">
        <p14:creationId xmlns:p14="http://schemas.microsoft.com/office/powerpoint/2010/main" val="3888407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151</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400" dirty="0">
                <a:solidFill>
                  <a:srgbClr val="0070C0"/>
                </a:solidFill>
              </a:rPr>
              <a:t>Study #8: Self-Directed learning in MOOCs: </a:t>
            </a:r>
          </a:p>
          <a:p>
            <a:r>
              <a:rPr lang="en-US" sz="1800" dirty="0">
                <a:solidFill>
                  <a:srgbClr val="0070C0"/>
                </a:solidFill>
              </a:rPr>
              <a:t>Exploring the Relationships among motivation, self-monitoring, and self-management</a:t>
            </a:r>
            <a:r>
              <a:rPr lang="en-US" sz="1800" dirty="0">
                <a:solidFill>
                  <a:schemeClr val="tx1"/>
                </a:solidFill>
              </a:rPr>
              <a:t>, Zhu, Bonk, &amp; Doo, 2020, ETR&amp;D</a:t>
            </a:r>
          </a:p>
          <a:p>
            <a:r>
              <a:rPr lang="en-US" sz="1800" dirty="0">
                <a:solidFill>
                  <a:schemeClr val="tx1"/>
                </a:solidFill>
              </a:rPr>
              <a:t>(SEM: Survey of 322 MOOC Learners)</a:t>
            </a:r>
            <a:endParaRPr lang="en-US" sz="1100" dirty="0">
              <a:solidFill>
                <a:schemeClr val="tx1"/>
              </a:solidFill>
            </a:endParaRPr>
          </a:p>
        </p:txBody>
      </p:sp>
      <p:pic>
        <p:nvPicPr>
          <p:cNvPr id="5" name="Picture 4" descr="A picture containing toy, life jacket, wet suit&#10;&#10;Description automatically generated">
            <a:extLst>
              <a:ext uri="{FF2B5EF4-FFF2-40B4-BE49-F238E27FC236}">
                <a16:creationId xmlns:a16="http://schemas.microsoft.com/office/drawing/2014/main" id="{EC0F749A-B46A-4FBD-A739-294F6579E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758" y="2274310"/>
            <a:ext cx="3484241" cy="3484241"/>
          </a:xfrm>
          <a:prstGeom prst="rect">
            <a:avLst/>
          </a:prstGeom>
        </p:spPr>
      </p:pic>
      <p:pic>
        <p:nvPicPr>
          <p:cNvPr id="7" name="Picture 6">
            <a:extLst>
              <a:ext uri="{FF2B5EF4-FFF2-40B4-BE49-F238E27FC236}">
                <a16:creationId xmlns:a16="http://schemas.microsoft.com/office/drawing/2014/main" id="{3A8C64D7-CF59-45AC-A3DF-F3F9B276DD5F}"/>
              </a:ext>
            </a:extLst>
          </p:cNvPr>
          <p:cNvPicPr>
            <a:picLocks noChangeAspect="1"/>
          </p:cNvPicPr>
          <p:nvPr/>
        </p:nvPicPr>
        <p:blipFill>
          <a:blip r:embed="rId3"/>
          <a:stretch>
            <a:fillRect/>
          </a:stretch>
        </p:blipFill>
        <p:spPr>
          <a:xfrm>
            <a:off x="0" y="2274310"/>
            <a:ext cx="5661891" cy="3484241"/>
          </a:xfrm>
          <a:prstGeom prst="rect">
            <a:avLst/>
          </a:prstGeom>
        </p:spPr>
      </p:pic>
    </p:spTree>
    <p:extLst>
      <p:ext uri="{BB962C8B-B14F-4D97-AF65-F5344CB8AC3E}">
        <p14:creationId xmlns:p14="http://schemas.microsoft.com/office/powerpoint/2010/main" val="2977662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11201" y="1699491"/>
            <a:ext cx="7804150" cy="3398982"/>
          </a:xfrm>
        </p:spPr>
        <p:txBody>
          <a:bodyPr>
            <a:noAutofit/>
          </a:bodyPr>
          <a:lstStyle/>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H1: Motivation positively affects self-monitoring of MOOC students.</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H2: Motivation positively affects self-management of MOOC students.</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H3: Self-monitoring positively affects self-management of MOOC students. </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H4: Self-monitoring mediates the relationship between learning motivation and self- management of MOOC instructors. </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152</a:t>
            </a:fld>
            <a:endParaRPr lang="en-US" dirty="0"/>
          </a:p>
        </p:txBody>
      </p:sp>
    </p:spTree>
    <p:extLst>
      <p:ext uri="{BB962C8B-B14F-4D97-AF65-F5344CB8AC3E}">
        <p14:creationId xmlns:p14="http://schemas.microsoft.com/office/powerpoint/2010/main" val="2547941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153</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400" dirty="0">
                <a:solidFill>
                  <a:srgbClr val="0070C0"/>
                </a:solidFill>
              </a:rPr>
              <a:t>Study #8: Self-Directed learning in MOOCs: </a:t>
            </a:r>
          </a:p>
          <a:p>
            <a:r>
              <a:rPr lang="en-US" sz="1800" dirty="0">
                <a:solidFill>
                  <a:srgbClr val="0070C0"/>
                </a:solidFill>
              </a:rPr>
              <a:t>Exploring the Relationships among motivation, self-monitoring, and self-management</a:t>
            </a:r>
            <a:r>
              <a:rPr lang="en-US" sz="1800" dirty="0">
                <a:solidFill>
                  <a:schemeClr val="tx1"/>
                </a:solidFill>
              </a:rPr>
              <a:t>, Zhu, Bonk, &amp; Doo, 2020, ETR&amp;D</a:t>
            </a:r>
          </a:p>
          <a:p>
            <a:r>
              <a:rPr lang="en-US" sz="1800" dirty="0">
                <a:solidFill>
                  <a:schemeClr val="tx1"/>
                </a:solidFill>
              </a:rPr>
              <a:t>(SEM: Survey of 322 MOOC Learners)</a:t>
            </a:r>
            <a:endParaRPr lang="en-US" sz="1100" dirty="0">
              <a:solidFill>
                <a:schemeClr val="tx1"/>
              </a:solidFill>
            </a:endParaRPr>
          </a:p>
        </p:txBody>
      </p:sp>
      <p:pic>
        <p:nvPicPr>
          <p:cNvPr id="4" name="Picture 3">
            <a:extLst>
              <a:ext uri="{FF2B5EF4-FFF2-40B4-BE49-F238E27FC236}">
                <a16:creationId xmlns:a16="http://schemas.microsoft.com/office/drawing/2014/main" id="{D9FF9FCC-D957-4CAF-A8BF-1E7A0C8D3D6E}"/>
              </a:ext>
            </a:extLst>
          </p:cNvPr>
          <p:cNvPicPr>
            <a:picLocks noChangeAspect="1"/>
          </p:cNvPicPr>
          <p:nvPr/>
        </p:nvPicPr>
        <p:blipFill rotWithShape="1">
          <a:blip r:embed="rId2"/>
          <a:srcRect l="21212" t="13321" r="18687" b="24948"/>
          <a:stretch/>
        </p:blipFill>
        <p:spPr>
          <a:xfrm>
            <a:off x="1168874" y="2039855"/>
            <a:ext cx="6806251" cy="4221019"/>
          </a:xfrm>
          <a:prstGeom prst="rect">
            <a:avLst/>
          </a:prstGeom>
        </p:spPr>
      </p:pic>
    </p:spTree>
    <p:extLst>
      <p:ext uri="{BB962C8B-B14F-4D97-AF65-F5344CB8AC3E}">
        <p14:creationId xmlns:p14="http://schemas.microsoft.com/office/powerpoint/2010/main" val="1249261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768096" y="582142"/>
            <a:ext cx="7510272" cy="2868241"/>
          </a:xfrm>
        </p:spPr>
        <p:txBody>
          <a:bodyPr/>
          <a:lstStyle/>
          <a:p>
            <a:pPr algn="ctr"/>
            <a:r>
              <a:rPr lang="en-US" sz="6000" dirty="0"/>
              <a:t>What’s the Future?</a:t>
            </a:r>
          </a:p>
        </p:txBody>
      </p:sp>
      <p:pic>
        <p:nvPicPr>
          <p:cNvPr id="4" name="Picture 3">
            <a:extLst>
              <a:ext uri="{FF2B5EF4-FFF2-40B4-BE49-F238E27FC236}">
                <a16:creationId xmlns:a16="http://schemas.microsoft.com/office/drawing/2014/main" id="{98E25D2D-C133-4793-891E-808649B7E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478" y="3669397"/>
            <a:ext cx="4407234" cy="2520387"/>
          </a:xfrm>
          <a:prstGeom prst="rect">
            <a:avLst/>
          </a:prstGeom>
        </p:spPr>
      </p:pic>
    </p:spTree>
    <p:extLst>
      <p:ext uri="{BB962C8B-B14F-4D97-AF65-F5344CB8AC3E}">
        <p14:creationId xmlns:p14="http://schemas.microsoft.com/office/powerpoint/2010/main" val="146922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95100" y="1415142"/>
            <a:ext cx="7601200" cy="2299581"/>
          </a:xfrm>
        </p:spPr>
        <p:txBody>
          <a:bodyPr/>
          <a:lstStyle/>
          <a:p>
            <a:pPr algn="ctr"/>
            <a:r>
              <a:rPr lang="en-US" sz="6000" dirty="0"/>
              <a:t>Thank you!</a:t>
            </a:r>
            <a:br>
              <a:rPr lang="en-US" sz="6000" dirty="0"/>
            </a:br>
            <a:br>
              <a:rPr lang="en-US" sz="6000" dirty="0"/>
            </a:br>
            <a:r>
              <a:rPr lang="en-US" sz="6000" dirty="0"/>
              <a:t>Any Questions?</a:t>
            </a:r>
          </a:p>
        </p:txBody>
      </p:sp>
      <p:sp>
        <p:nvSpPr>
          <p:cNvPr id="3" name="Title 1">
            <a:extLst>
              <a:ext uri="{FF2B5EF4-FFF2-40B4-BE49-F238E27FC236}">
                <a16:creationId xmlns:a16="http://schemas.microsoft.com/office/drawing/2014/main" id="{BF7E52BE-193A-46DA-8839-95769CD1362D}"/>
              </a:ext>
            </a:extLst>
          </p:cNvPr>
          <p:cNvSpPr txBox="1">
            <a:spLocks/>
          </p:cNvSpPr>
          <p:nvPr/>
        </p:nvSpPr>
        <p:spPr>
          <a:xfrm>
            <a:off x="777341" y="4785151"/>
            <a:ext cx="7824836" cy="13698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1" i="0" u="none" kern="100" spc="0" baseline="0">
                <a:solidFill>
                  <a:srgbClr val="FFFFFF"/>
                </a:solidFill>
                <a:latin typeface="Georgia Pro Cond" panose="02040506050405020303" pitchFamily="18" charset="0"/>
                <a:ea typeface="+mj-ea"/>
                <a:cs typeface="Arial"/>
              </a:defRPr>
            </a:lvl1pPr>
          </a:lstStyle>
          <a:p>
            <a:pPr algn="ctr">
              <a:lnSpc>
                <a:spcPct val="150000"/>
              </a:lnSpc>
            </a:pPr>
            <a:r>
              <a:rPr lang="en-US" sz="3200" dirty="0"/>
              <a:t>Curtis Bonk: cjbonk@Indiana.edu</a:t>
            </a:r>
          </a:p>
          <a:p>
            <a:pPr algn="ctr">
              <a:lnSpc>
                <a:spcPct val="150000"/>
              </a:lnSpc>
            </a:pPr>
            <a:r>
              <a:rPr lang="en-US" sz="3200" dirty="0"/>
              <a:t>Meina Zhu: </a:t>
            </a:r>
            <a:r>
              <a:rPr lang="en-US" sz="3200" dirty="0" err="1">
                <a:solidFill>
                  <a:schemeClr val="tx1"/>
                </a:solidFill>
              </a:rPr>
              <a:t>meinazhu@wayne.edu</a:t>
            </a:r>
            <a:endParaRPr lang="en-US" sz="3200" dirty="0">
              <a:solidFill>
                <a:schemeClr val="tx1"/>
              </a:solidFill>
            </a:endParaRPr>
          </a:p>
          <a:p>
            <a:pPr algn="ctr">
              <a:lnSpc>
                <a:spcPct val="150000"/>
              </a:lnSpc>
            </a:pPr>
            <a:r>
              <a:rPr lang="en-US" sz="1800" kern="1200" dirty="0">
                <a:solidFill>
                  <a:prstClr val="white"/>
                </a:solidFill>
                <a:latin typeface="Tahoma" panose="020B0604030504040204" pitchFamily="34" charset="0"/>
                <a:ea typeface="Tahoma" panose="020B0604030504040204" pitchFamily="34" charset="0"/>
                <a:cs typeface="Tahoma" panose="020B0604030504040204" pitchFamily="34" charset="0"/>
              </a:rPr>
              <a:t>Slides and Proceedings Paper at TrainingShare.com: http://www.trainingshare.com (go to “Archived Talks”) </a:t>
            </a:r>
          </a:p>
          <a:p>
            <a:pPr algn="ctr">
              <a:lnSpc>
                <a:spcPct val="150000"/>
              </a:lnSpc>
            </a:pPr>
            <a:endParaRPr lang="en-US" sz="3200" dirty="0">
              <a:solidFill>
                <a:schemeClr val="tx1"/>
              </a:solidFill>
            </a:endParaRPr>
          </a:p>
        </p:txBody>
      </p:sp>
      <p:pic>
        <p:nvPicPr>
          <p:cNvPr id="4" name="Picture 3">
            <a:extLst>
              <a:ext uri="{FF2B5EF4-FFF2-40B4-BE49-F238E27FC236}">
                <a16:creationId xmlns:a16="http://schemas.microsoft.com/office/drawing/2014/main" id="{A131C4AA-1D3E-4C12-9DCC-8DF824AA3995}"/>
              </a:ext>
            </a:extLst>
          </p:cNvPr>
          <p:cNvPicPr>
            <a:picLocks noChangeAspect="1"/>
          </p:cNvPicPr>
          <p:nvPr/>
        </p:nvPicPr>
        <p:blipFill rotWithShape="1">
          <a:blip r:embed="rId3">
            <a:extLst>
              <a:ext uri="{28A0092B-C50C-407E-A947-70E740481C1C}">
                <a14:useLocalDpi xmlns:a14="http://schemas.microsoft.com/office/drawing/2010/main" val="0"/>
              </a:ext>
            </a:extLst>
          </a:blip>
          <a:srcRect l="13507" t="51627" r="12915"/>
          <a:stretch/>
        </p:blipFill>
        <p:spPr>
          <a:xfrm>
            <a:off x="2317094" y="682046"/>
            <a:ext cx="3497822" cy="2299580"/>
          </a:xfrm>
          <a:prstGeom prst="rect">
            <a:avLst/>
          </a:prstGeom>
        </p:spPr>
      </p:pic>
      <p:pic>
        <p:nvPicPr>
          <p:cNvPr id="5" name="Picture 4">
            <a:extLst>
              <a:ext uri="{FF2B5EF4-FFF2-40B4-BE49-F238E27FC236}">
                <a16:creationId xmlns:a16="http://schemas.microsoft.com/office/drawing/2014/main" id="{145B5408-400D-427E-9471-FDE918E23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429" y="702973"/>
            <a:ext cx="3286518" cy="2278653"/>
          </a:xfrm>
          <a:prstGeom prst="rect">
            <a:avLst/>
          </a:prstGeom>
        </p:spPr>
      </p:pic>
      <p:pic>
        <p:nvPicPr>
          <p:cNvPr id="6" name="Picture 5">
            <a:extLst>
              <a:ext uri="{FF2B5EF4-FFF2-40B4-BE49-F238E27FC236}">
                <a16:creationId xmlns:a16="http://schemas.microsoft.com/office/drawing/2014/main" id="{13CFA270-A6A0-492B-B825-B46E5A8B0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6" y="702973"/>
            <a:ext cx="2299580" cy="2299580"/>
          </a:xfrm>
          <a:prstGeom prst="rect">
            <a:avLst/>
          </a:prstGeom>
        </p:spPr>
      </p:pic>
    </p:spTree>
    <p:extLst>
      <p:ext uri="{BB962C8B-B14F-4D97-AF65-F5344CB8AC3E}">
        <p14:creationId xmlns:p14="http://schemas.microsoft.com/office/powerpoint/2010/main" val="3797314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028700" y="554304"/>
            <a:ext cx="6896100" cy="1622822"/>
          </a:xfrm>
        </p:spPr>
        <p:txBody>
          <a:bodyPr>
            <a:noAutofit/>
          </a:bodyPr>
          <a:lstStyle/>
          <a:p>
            <a:pPr algn="ct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August 27, 2020</a:t>
            </a:r>
            <a:br>
              <a:rPr lang="en-US" sz="2400"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28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Paul Fain, Inside Higher Ed</a:t>
            </a:r>
            <a:br>
              <a:rPr lang="en-US" sz="2100" dirty="0">
                <a:latin typeface="Tahoma" panose="020B0604030504040204" pitchFamily="34" charset="0"/>
                <a:ea typeface="Tahoma" panose="020B0604030504040204" pitchFamily="34" charset="0"/>
                <a:cs typeface="Tahoma" panose="020B0604030504040204" pitchFamily="34" charset="0"/>
              </a:rPr>
            </a:br>
            <a:r>
              <a:rPr lang="en-US" sz="750"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75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1C2939D-FA80-4C12-892F-048A53509853}"/>
              </a:ext>
            </a:extLst>
          </p:cNvPr>
          <p:cNvPicPr>
            <a:picLocks noChangeAspect="1"/>
          </p:cNvPicPr>
          <p:nvPr/>
        </p:nvPicPr>
        <p:blipFill>
          <a:blip r:embed="rId3"/>
          <a:stretch>
            <a:fillRect/>
          </a:stretch>
        </p:blipFill>
        <p:spPr>
          <a:xfrm>
            <a:off x="2784547" y="2865049"/>
            <a:ext cx="5846553" cy="2061176"/>
          </a:xfrm>
          <a:prstGeom prst="rect">
            <a:avLst/>
          </a:prstGeom>
        </p:spPr>
      </p:pic>
      <p:sp>
        <p:nvSpPr>
          <p:cNvPr id="7" name="TextBox 6">
            <a:extLst>
              <a:ext uri="{FF2B5EF4-FFF2-40B4-BE49-F238E27FC236}">
                <a16:creationId xmlns:a16="http://schemas.microsoft.com/office/drawing/2014/main" id="{6561A72F-A7AD-4D81-B079-76223185C580}"/>
              </a:ext>
            </a:extLst>
          </p:cNvPr>
          <p:cNvSpPr txBox="1"/>
          <p:nvPr/>
        </p:nvSpPr>
        <p:spPr>
          <a:xfrm>
            <a:off x="4045789" y="5201728"/>
            <a:ext cx="3597523" cy="300082"/>
          </a:xfrm>
          <a:prstGeom prst="rect">
            <a:avLst/>
          </a:prstGeom>
          <a:noFill/>
        </p:spPr>
        <p:txBody>
          <a:bodyPr wrap="none" rtlCol="0">
            <a:spAutoFit/>
          </a:bodyPr>
          <a:lstStyle/>
          <a:p>
            <a:pPr>
              <a:defRPr/>
            </a:pPr>
            <a:r>
              <a:rPr lang="en-US" sz="1350" dirty="0">
                <a:solidFill>
                  <a:prstClr val="black"/>
                </a:solidFill>
                <a:latin typeface="Calibri"/>
              </a:rPr>
              <a:t>Sources: Moody's, U.S. Department of Education</a:t>
            </a:r>
          </a:p>
        </p:txBody>
      </p:sp>
      <p:pic>
        <p:nvPicPr>
          <p:cNvPr id="5" name="Picture 4">
            <a:extLst>
              <a:ext uri="{FF2B5EF4-FFF2-40B4-BE49-F238E27FC236}">
                <a16:creationId xmlns:a16="http://schemas.microsoft.com/office/drawing/2014/main" id="{44301AF8-ABC1-4077-A042-AFFF75EC5BC8}"/>
              </a:ext>
            </a:extLst>
          </p:cNvPr>
          <p:cNvPicPr>
            <a:picLocks noChangeAspect="1"/>
          </p:cNvPicPr>
          <p:nvPr/>
        </p:nvPicPr>
        <p:blipFill rotWithShape="1">
          <a:blip r:embed="rId4"/>
          <a:srcRect l="24551" t="17579" r="32393" b="6916"/>
          <a:stretch/>
        </p:blipFill>
        <p:spPr>
          <a:xfrm>
            <a:off x="0" y="2697727"/>
            <a:ext cx="2395820" cy="2395820"/>
          </a:xfrm>
          <a:prstGeom prst="rect">
            <a:avLst/>
          </a:prstGeom>
        </p:spPr>
      </p:pic>
      <p:pic>
        <p:nvPicPr>
          <p:cNvPr id="8" name="Picture 3">
            <a:extLst>
              <a:ext uri="{FF2B5EF4-FFF2-40B4-BE49-F238E27FC236}">
                <a16:creationId xmlns:a16="http://schemas.microsoft.com/office/drawing/2014/main" id="{B5ED342F-9358-48B9-900A-8EBCAFE900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842" t="20000" r="9778" b="2222"/>
          <a:stretch>
            <a:fillRect/>
          </a:stretch>
        </p:blipFill>
        <p:spPr bwMode="auto">
          <a:xfrm>
            <a:off x="0" y="2686050"/>
            <a:ext cx="3918970" cy="315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87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485899" y="457200"/>
            <a:ext cx="6105525" cy="2228850"/>
          </a:xfrm>
        </p:spPr>
        <p:txBody>
          <a:bodyPr>
            <a:no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August 27, 2020</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Paul Fain, Inside Higher Ed</a:t>
            </a:r>
            <a:br>
              <a:rPr lang="en-US" sz="2100" b="1" dirty="0">
                <a:latin typeface="Tahoma" panose="020B0604030504040204" pitchFamily="34" charset="0"/>
                <a:ea typeface="Tahoma" panose="020B0604030504040204" pitchFamily="34" charset="0"/>
                <a:cs typeface="Tahoma" panose="020B0604030504040204" pitchFamily="34" charset="0"/>
              </a:rPr>
            </a:br>
            <a:r>
              <a:rPr lang="en-US" sz="675" b="1"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675"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0CCCE88-BB55-4964-85B9-7D2C34BAC615}"/>
              </a:ext>
            </a:extLst>
          </p:cNvPr>
          <p:cNvPicPr>
            <a:picLocks noChangeAspect="1"/>
          </p:cNvPicPr>
          <p:nvPr/>
        </p:nvPicPr>
        <p:blipFill>
          <a:blip r:embed="rId3"/>
          <a:stretch>
            <a:fillRect/>
          </a:stretch>
        </p:blipFill>
        <p:spPr>
          <a:xfrm>
            <a:off x="2464084" y="2767515"/>
            <a:ext cx="4215833" cy="3165934"/>
          </a:xfrm>
          <a:prstGeom prst="rect">
            <a:avLst/>
          </a:prstGeom>
        </p:spPr>
      </p:pic>
    </p:spTree>
    <p:extLst>
      <p:ext uri="{BB962C8B-B14F-4D97-AF65-F5344CB8AC3E}">
        <p14:creationId xmlns:p14="http://schemas.microsoft.com/office/powerpoint/2010/main" val="4174059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DAE0-22A9-42C0-96CF-7BF6F1314F28}"/>
              </a:ext>
            </a:extLst>
          </p:cNvPr>
          <p:cNvSpPr>
            <a:spLocks noGrp="1"/>
          </p:cNvSpPr>
          <p:nvPr>
            <p:ph type="title"/>
          </p:nvPr>
        </p:nvSpPr>
        <p:spPr>
          <a:xfrm>
            <a:off x="1394553" y="846840"/>
            <a:ext cx="6229350" cy="994172"/>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30, 2020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Cyber Monday</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126978" name="Picture 1">
            <a:extLst>
              <a:ext uri="{FF2B5EF4-FFF2-40B4-BE49-F238E27FC236}">
                <a16:creationId xmlns:a16="http://schemas.microsoft.com/office/drawing/2014/main" id="{A5E789B2-A12F-4752-B3F9-A2B2B0EAA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809" r="1949"/>
          <a:stretch/>
        </p:blipFill>
        <p:spPr bwMode="auto">
          <a:xfrm>
            <a:off x="1543051" y="2174291"/>
            <a:ext cx="6290072" cy="360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331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938992"/>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2020</a:t>
            </a:r>
          </a:p>
          <a:p>
            <a:r>
              <a:rPr lang="en-US" sz="2400" b="1" dirty="0">
                <a:latin typeface="Tahoma" panose="020B0604030504040204" pitchFamily="34" charset="0"/>
                <a:ea typeface="Tahoma" panose="020B0604030504040204" pitchFamily="34" charset="0"/>
                <a:cs typeface="Tahoma" panose="020B0604030504040204" pitchFamily="34" charset="0"/>
              </a:rPr>
              <a:t>The Second Year of the MOOC: A Review of MOOC Stats and Trends in 2020, Dhawal Shah, Class Central</a:t>
            </a: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https://www.classcentral.com/report/the-second-year-of-the-mooc/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19</a:t>
            </a:fld>
            <a:endParaRPr lang="en-US" dirty="0"/>
          </a:p>
        </p:txBody>
      </p:sp>
      <p:pic>
        <p:nvPicPr>
          <p:cNvPr id="9" name="Content Placeholder 4" descr="Graphical user interface, logo&#10;&#10;Description automatically generated">
            <a:extLst>
              <a:ext uri="{FF2B5EF4-FFF2-40B4-BE49-F238E27FC236}">
                <a16:creationId xmlns:a16="http://schemas.microsoft.com/office/drawing/2014/main" id="{44FA15F0-A097-4989-B88D-FD4766027C79}"/>
              </a:ext>
            </a:extLst>
          </p:cNvPr>
          <p:cNvPicPr>
            <a:picLocks noGrp="1" noChangeAspect="1"/>
          </p:cNvPicPr>
          <p:nvPr>
            <p:ph idx="1"/>
          </p:nvPr>
        </p:nvPicPr>
        <p:blipFill>
          <a:blip r:embed="rId4"/>
          <a:stretch>
            <a:fillRect/>
          </a:stretch>
        </p:blipFill>
        <p:spPr>
          <a:xfrm>
            <a:off x="898410" y="3239603"/>
            <a:ext cx="6588240" cy="3219254"/>
          </a:xfrm>
        </p:spPr>
      </p:pic>
    </p:spTree>
    <p:extLst>
      <p:ext uri="{BB962C8B-B14F-4D97-AF65-F5344CB8AC3E}">
        <p14:creationId xmlns:p14="http://schemas.microsoft.com/office/powerpoint/2010/main" val="4209525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82954" y="1356081"/>
            <a:ext cx="8526583" cy="4270996"/>
          </a:xfrm>
        </p:spPr>
        <p:txBody>
          <a:bodyPr>
            <a:noAutofit/>
          </a:bodyPr>
          <a:lstStyle/>
          <a:p>
            <a:pPr lvl="1">
              <a:lnSpc>
                <a:spcPct val="150000"/>
              </a:lnSpc>
              <a:spcAft>
                <a:spcPts val="0"/>
              </a:spcAft>
              <a:buFont typeface="Wingdings" panose="05000000000000000000" pitchFamily="2" charset="2"/>
              <a:buChar char="§"/>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MOOC News and Trends</a:t>
            </a:r>
          </a:p>
          <a:p>
            <a:pPr lvl="1">
              <a:lnSpc>
                <a:spcPct val="150000"/>
              </a:lnSpc>
              <a:spcAft>
                <a:spcPts val="0"/>
              </a:spcAft>
              <a:buFont typeface="Wingdings" panose="05000000000000000000" pitchFamily="2" charset="2"/>
              <a:buChar char="§"/>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Study #1: Systematic Review of MOOC Research</a:t>
            </a:r>
          </a:p>
          <a:p>
            <a:pPr lvl="1">
              <a:lnSpc>
                <a:spcPct val="150000"/>
              </a:lnSpc>
              <a:spcAft>
                <a:spcPts val="0"/>
              </a:spcAft>
              <a:buFont typeface="Wingdings" panose="05000000000000000000" pitchFamily="2" charset="2"/>
              <a:buChar char="§"/>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Study #2: Expanded Review of MOOC Research</a:t>
            </a:r>
          </a:p>
          <a:p>
            <a:pPr lvl="1">
              <a:lnSpc>
                <a:spcPct val="150000"/>
              </a:lnSpc>
              <a:spcAft>
                <a:spcPts val="0"/>
              </a:spcAft>
              <a:buFont typeface="Wingdings" panose="05000000000000000000" pitchFamily="2" charset="2"/>
              <a:buChar char="§"/>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Study #3: MOOC Instructor ID Considerations and Challenges </a:t>
            </a:r>
          </a:p>
          <a:p>
            <a:pPr lvl="1">
              <a:lnSpc>
                <a:spcPct val="150000"/>
              </a:lnSpc>
              <a:spcAft>
                <a:spcPts val="0"/>
              </a:spcAft>
              <a:buFont typeface="Wingdings" panose="05000000000000000000" pitchFamily="2" charset="2"/>
              <a:buChar char="§"/>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Study #4: MOOC ID for Self-directed Learning</a:t>
            </a:r>
          </a:p>
          <a:p>
            <a:pPr lvl="1">
              <a:lnSpc>
                <a:spcPct val="150000"/>
              </a:lnSpc>
              <a:spcAft>
                <a:spcPts val="0"/>
              </a:spcAft>
              <a:buFont typeface="Wingdings" panose="05000000000000000000" pitchFamily="2" charset="2"/>
              <a:buChar char="§"/>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Study #5: MOOC Instructor Personalization</a:t>
            </a:r>
          </a:p>
        </p:txBody>
      </p:sp>
      <p:sp>
        <p:nvSpPr>
          <p:cNvPr id="5" name="Rectangle: Single Corner Snipped 4">
            <a:extLst>
              <a:ext uri="{FF2B5EF4-FFF2-40B4-BE49-F238E27FC236}">
                <a16:creationId xmlns:a16="http://schemas.microsoft.com/office/drawing/2014/main" id="{4FF3E240-468F-41C4-894E-FDF34B4B90D7}"/>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C3F06A6E-9AEC-4E30-88B6-2C6F91DF9B6F}"/>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Talk Outline</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a:t>
            </a:fld>
            <a:endParaRPr lang="en-US" dirty="0"/>
          </a:p>
        </p:txBody>
      </p:sp>
      <p:pic>
        <p:nvPicPr>
          <p:cNvPr id="6" name="Picture 5">
            <a:extLst>
              <a:ext uri="{FF2B5EF4-FFF2-40B4-BE49-F238E27FC236}">
                <a16:creationId xmlns:a16="http://schemas.microsoft.com/office/drawing/2014/main" id="{4E7BD844-A024-47C9-BA6D-D04346DD2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446" y="135582"/>
            <a:ext cx="2901268" cy="1630513"/>
          </a:xfrm>
          <a:prstGeom prst="rect">
            <a:avLst/>
          </a:prstGeom>
        </p:spPr>
      </p:pic>
    </p:spTree>
    <p:extLst>
      <p:ext uri="{BB962C8B-B14F-4D97-AF65-F5344CB8AC3E}">
        <p14:creationId xmlns:p14="http://schemas.microsoft.com/office/powerpoint/2010/main" val="3461938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5995813" y="1328590"/>
            <a:ext cx="2844107" cy="4401205"/>
          </a:xfrm>
          <a:prstGeom prst="rect">
            <a:avLst/>
          </a:prstGeom>
        </p:spPr>
        <p:txBody>
          <a:bodyPr wrap="square">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2020</a:t>
            </a:r>
          </a:p>
          <a:p>
            <a:pPr algn="ctr"/>
            <a:r>
              <a:rPr lang="en-US" sz="2400" b="1" dirty="0">
                <a:latin typeface="Tahoma" panose="020B0604030504040204" pitchFamily="34" charset="0"/>
                <a:ea typeface="Tahoma" panose="020B0604030504040204" pitchFamily="34" charset="0"/>
                <a:cs typeface="Tahoma" panose="020B0604030504040204" pitchFamily="34" charset="0"/>
              </a:rPr>
              <a:t>The Second Year of the MOOC: </a:t>
            </a:r>
          </a:p>
          <a:p>
            <a:pPr algn="ctr"/>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2020, Dhawal Shah, Class Central</a:t>
            </a:r>
          </a:p>
          <a:p>
            <a:pPr algn="ct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https://www.classcentral.com/report/the-second-year-of-the-mooc/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20</a:t>
            </a:fld>
            <a:endParaRPr lang="en-US" dirty="0"/>
          </a:p>
        </p:txBody>
      </p:sp>
      <p:pic>
        <p:nvPicPr>
          <p:cNvPr id="10" name="Content Placeholder 4" descr="Graphical user interface&#10;&#10;Description automatically generated">
            <a:extLst>
              <a:ext uri="{FF2B5EF4-FFF2-40B4-BE49-F238E27FC236}">
                <a16:creationId xmlns:a16="http://schemas.microsoft.com/office/drawing/2014/main" id="{0FC52C62-5B9D-41B9-82E9-DBBCC554FB9B}"/>
              </a:ext>
            </a:extLst>
          </p:cNvPr>
          <p:cNvPicPr>
            <a:picLocks noChangeAspect="1"/>
          </p:cNvPicPr>
          <p:nvPr/>
        </p:nvPicPr>
        <p:blipFill>
          <a:blip r:embed="rId4"/>
          <a:stretch>
            <a:fillRect/>
          </a:stretch>
        </p:blipFill>
        <p:spPr>
          <a:xfrm>
            <a:off x="304080" y="1296166"/>
            <a:ext cx="5388452" cy="5065843"/>
          </a:xfrm>
          <a:prstGeom prst="rect">
            <a:avLst/>
          </a:prstGeom>
        </p:spPr>
      </p:pic>
    </p:spTree>
    <p:extLst>
      <p:ext uri="{BB962C8B-B14F-4D97-AF65-F5344CB8AC3E}">
        <p14:creationId xmlns:p14="http://schemas.microsoft.com/office/powerpoint/2010/main" val="1867591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938992"/>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2020</a:t>
            </a:r>
          </a:p>
          <a:p>
            <a:r>
              <a:rPr lang="en-US" sz="2400" b="1" dirty="0">
                <a:latin typeface="Tahoma" panose="020B0604030504040204" pitchFamily="34" charset="0"/>
                <a:ea typeface="Tahoma" panose="020B0604030504040204" pitchFamily="34" charset="0"/>
                <a:cs typeface="Tahoma" panose="020B0604030504040204" pitchFamily="34" charset="0"/>
              </a:rPr>
              <a:t>The Second Year of the MOOC: A Review of MOOC Stats and Trends in 2020, Dhawal Shah, Class Central</a:t>
            </a: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https://www.classcentral.com/report/the-second-year-of-the-mooc/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21</a:t>
            </a:fld>
            <a:endParaRPr lang="en-US" dirty="0"/>
          </a:p>
        </p:txBody>
      </p:sp>
      <p:pic>
        <p:nvPicPr>
          <p:cNvPr id="11" name="Picture 10">
            <a:extLst>
              <a:ext uri="{FF2B5EF4-FFF2-40B4-BE49-F238E27FC236}">
                <a16:creationId xmlns:a16="http://schemas.microsoft.com/office/drawing/2014/main" id="{24D50622-1720-44F8-A5BE-76459B7C7C92}"/>
              </a:ext>
            </a:extLst>
          </p:cNvPr>
          <p:cNvPicPr>
            <a:picLocks noChangeAspect="1"/>
          </p:cNvPicPr>
          <p:nvPr/>
        </p:nvPicPr>
        <p:blipFill>
          <a:blip r:embed="rId4"/>
          <a:stretch>
            <a:fillRect/>
          </a:stretch>
        </p:blipFill>
        <p:spPr>
          <a:xfrm>
            <a:off x="1634836" y="3429000"/>
            <a:ext cx="5874327" cy="2937164"/>
          </a:xfrm>
          <a:prstGeom prst="rect">
            <a:avLst/>
          </a:prstGeom>
        </p:spPr>
      </p:pic>
    </p:spTree>
    <p:extLst>
      <p:ext uri="{BB962C8B-B14F-4D97-AF65-F5344CB8AC3E}">
        <p14:creationId xmlns:p14="http://schemas.microsoft.com/office/powerpoint/2010/main" val="2116920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192336" cy="1446550"/>
          </a:xfrm>
          <a:prstGeom prst="rect">
            <a:avLst/>
          </a:prstGeom>
        </p:spPr>
        <p:txBody>
          <a:bodyPr wrap="square">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2020</a:t>
            </a:r>
          </a:p>
          <a:p>
            <a:r>
              <a:rPr lang="en-US" sz="2000" b="1" dirty="0">
                <a:latin typeface="Tahoma" panose="020B0604030504040204" pitchFamily="34" charset="0"/>
                <a:ea typeface="Tahoma" panose="020B0604030504040204" pitchFamily="34" charset="0"/>
                <a:cs typeface="Tahoma" panose="020B0604030504040204" pitchFamily="34" charset="0"/>
              </a:rPr>
              <a:t>The Second Year of the MOOC: A Review of MOOC Stats and Trends in 2020, Dhawal Shah, Class Central</a:t>
            </a: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https://www.classcentral.com/report/the-second-year-of-the-mooc/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22</a:t>
            </a:fld>
            <a:endParaRPr lang="en-US" dirty="0"/>
          </a:p>
        </p:txBody>
      </p:sp>
      <p:pic>
        <p:nvPicPr>
          <p:cNvPr id="8" name="Content Placeholder 4" descr="Chart, line chart&#10;&#10;Description automatically generated">
            <a:extLst>
              <a:ext uri="{FF2B5EF4-FFF2-40B4-BE49-F238E27FC236}">
                <a16:creationId xmlns:a16="http://schemas.microsoft.com/office/drawing/2014/main" id="{C3E2F944-C0B2-47F5-9EB5-582E3C8EA48C}"/>
              </a:ext>
            </a:extLst>
          </p:cNvPr>
          <p:cNvPicPr>
            <a:picLocks noChangeAspect="1"/>
          </p:cNvPicPr>
          <p:nvPr/>
        </p:nvPicPr>
        <p:blipFill>
          <a:blip r:embed="rId4"/>
          <a:stretch>
            <a:fillRect/>
          </a:stretch>
        </p:blipFill>
        <p:spPr>
          <a:xfrm>
            <a:off x="1274302" y="3027098"/>
            <a:ext cx="6595396" cy="3369029"/>
          </a:xfrm>
          <a:prstGeom prst="rect">
            <a:avLst/>
          </a:prstGeom>
        </p:spPr>
      </p:pic>
    </p:spTree>
    <p:extLst>
      <p:ext uri="{BB962C8B-B14F-4D97-AF65-F5344CB8AC3E}">
        <p14:creationId xmlns:p14="http://schemas.microsoft.com/office/powerpoint/2010/main" val="4028542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347353"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13,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Analyzing Udemy’s IPO Filing: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$430M Revenue; $30M </a:t>
            </a:r>
            <a:r>
              <a:rPr lang="en-US" sz="1600" b="1" dirty="0" err="1">
                <a:latin typeface="Tahoma" panose="020B0604030504040204" pitchFamily="34" charset="0"/>
                <a:ea typeface="Tahoma" panose="020B0604030504040204" pitchFamily="34" charset="0"/>
                <a:cs typeface="Tahoma" panose="020B0604030504040204" pitchFamily="34" charset="0"/>
              </a:rPr>
              <a:t>CorpU</a:t>
            </a:r>
            <a:r>
              <a:rPr lang="en-US" sz="1600" b="1" dirty="0">
                <a:latin typeface="Tahoma" panose="020B0604030504040204" pitchFamily="34" charset="0"/>
                <a:ea typeface="Tahoma" panose="020B0604030504040204" pitchFamily="34" charset="0"/>
                <a:cs typeface="Tahoma" panose="020B0604030504040204" pitchFamily="34" charset="0"/>
              </a:rPr>
              <a:t> Acquisition; Consumer Segment Stalls, Enterprise Grows.</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Dhawal Shah,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https://www.classcentral.com/report/udemy-s1-analysis/</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661D2E5-90E5-4573-B198-5C91A130F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0"/>
            <a:ext cx="9144000" cy="4572000"/>
          </a:xfrm>
          <a:prstGeom prst="rect">
            <a:avLst/>
          </a:prstGeom>
        </p:spPr>
      </p:pic>
    </p:spTree>
    <p:extLst>
      <p:ext uri="{BB962C8B-B14F-4D97-AF65-F5344CB8AC3E}">
        <p14:creationId xmlns:p14="http://schemas.microsoft.com/office/powerpoint/2010/main" val="3536141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347353"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Decade of MOOCs: A Review of MOOC Stats and Trends in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Dhawal Shah</a:t>
            </a:r>
            <a:r>
              <a:rPr lang="en-US" sz="1600" b="1" dirty="0">
                <a:latin typeface="Tahoma" panose="020B0604030504040204" pitchFamily="34" charset="0"/>
                <a:ea typeface="Tahoma" panose="020B0604030504040204" pitchFamily="34" charset="0"/>
                <a:cs typeface="Tahoma" panose="020B0604030504040204" pitchFamily="34" charset="0"/>
              </a:rPr>
              <a:t>,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https://www.classcentral.com/report/moocs-stats-and-trends-2021/</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683A171D-B99B-4B29-A5FF-D6E0E13EA2D7}"/>
              </a:ext>
            </a:extLst>
          </p:cNvPr>
          <p:cNvPicPr>
            <a:picLocks noChangeAspect="1"/>
          </p:cNvPicPr>
          <p:nvPr/>
        </p:nvPicPr>
        <p:blipFill>
          <a:blip r:embed="rId4"/>
          <a:stretch>
            <a:fillRect/>
          </a:stretch>
        </p:blipFill>
        <p:spPr>
          <a:xfrm>
            <a:off x="0" y="2385645"/>
            <a:ext cx="9144000" cy="4572000"/>
          </a:xfrm>
          <a:prstGeom prst="rect">
            <a:avLst/>
          </a:prstGeom>
        </p:spPr>
      </p:pic>
    </p:spTree>
    <p:extLst>
      <p:ext uri="{BB962C8B-B14F-4D97-AF65-F5344CB8AC3E}">
        <p14:creationId xmlns:p14="http://schemas.microsoft.com/office/powerpoint/2010/main" val="702531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347353"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Decade of MOOCs: A Review of MOOC Stats and Trends in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Dhawal Shah</a:t>
            </a:r>
            <a:r>
              <a:rPr lang="en-US" sz="1600" b="1" dirty="0">
                <a:latin typeface="Tahoma" panose="020B0604030504040204" pitchFamily="34" charset="0"/>
                <a:ea typeface="Tahoma" panose="020B0604030504040204" pitchFamily="34" charset="0"/>
                <a:cs typeface="Tahoma" panose="020B0604030504040204" pitchFamily="34" charset="0"/>
              </a:rPr>
              <a:t>,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https://www.classcentral.com/report/moocs-stats-and-trends-2021/</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Logo, company name&#10;&#10;Description automatically generated">
            <a:extLst>
              <a:ext uri="{FF2B5EF4-FFF2-40B4-BE49-F238E27FC236}">
                <a16:creationId xmlns:a16="http://schemas.microsoft.com/office/drawing/2014/main" id="{3F300D0F-993C-4120-B804-3B8280D28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000"/>
            <a:ext cx="9144000" cy="4572000"/>
          </a:xfrm>
          <a:prstGeom prst="rect">
            <a:avLst/>
          </a:prstGeom>
        </p:spPr>
      </p:pic>
    </p:spTree>
    <p:extLst>
      <p:ext uri="{BB962C8B-B14F-4D97-AF65-F5344CB8AC3E}">
        <p14:creationId xmlns:p14="http://schemas.microsoft.com/office/powerpoint/2010/main" val="2581248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347353"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Decade of MOOCs: A Review of MOOC Stats and Trends in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Dhawal Shah</a:t>
            </a:r>
            <a:r>
              <a:rPr lang="en-US" sz="1600" b="1" dirty="0">
                <a:latin typeface="Tahoma" panose="020B0604030504040204" pitchFamily="34" charset="0"/>
                <a:ea typeface="Tahoma" panose="020B0604030504040204" pitchFamily="34" charset="0"/>
                <a:cs typeface="Tahoma" panose="020B0604030504040204" pitchFamily="34" charset="0"/>
              </a:rPr>
              <a:t>,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https://www.classcentral.com/report/moocs-stats-and-trends-2021/</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Chart, line chart&#10;&#10;Description automatically generated">
            <a:extLst>
              <a:ext uri="{FF2B5EF4-FFF2-40B4-BE49-F238E27FC236}">
                <a16:creationId xmlns:a16="http://schemas.microsoft.com/office/drawing/2014/main" id="{29C14548-8C2D-4D6B-B9F1-C5B782862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000"/>
            <a:ext cx="9144000" cy="4572000"/>
          </a:xfrm>
          <a:prstGeom prst="rect">
            <a:avLst/>
          </a:prstGeom>
        </p:spPr>
      </p:pic>
    </p:spTree>
    <p:extLst>
      <p:ext uri="{BB962C8B-B14F-4D97-AF65-F5344CB8AC3E}">
        <p14:creationId xmlns:p14="http://schemas.microsoft.com/office/powerpoint/2010/main" val="3205539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347353"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Decade of MOOCs: A Review of MOOC Stats and Trends in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Dhawal Shah</a:t>
            </a:r>
            <a:r>
              <a:rPr lang="en-US" sz="1600" b="1" dirty="0">
                <a:latin typeface="Tahoma" panose="020B0604030504040204" pitchFamily="34" charset="0"/>
                <a:ea typeface="Tahoma" panose="020B0604030504040204" pitchFamily="34" charset="0"/>
                <a:cs typeface="Tahoma" panose="020B0604030504040204" pitchFamily="34" charset="0"/>
              </a:rPr>
              <a:t>,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https://www.classcentral.com/report/moocs-stats-and-trends-2021/</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Table&#10;&#10;Description automatically generated">
            <a:extLst>
              <a:ext uri="{FF2B5EF4-FFF2-40B4-BE49-F238E27FC236}">
                <a16:creationId xmlns:a16="http://schemas.microsoft.com/office/drawing/2014/main" id="{EAB0BB19-E5AD-4458-94E3-E75B966F4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21523"/>
            <a:ext cx="9144000" cy="4572000"/>
          </a:xfrm>
          <a:prstGeom prst="rect">
            <a:avLst/>
          </a:prstGeom>
        </p:spPr>
      </p:pic>
    </p:spTree>
    <p:extLst>
      <p:ext uri="{BB962C8B-B14F-4D97-AF65-F5344CB8AC3E}">
        <p14:creationId xmlns:p14="http://schemas.microsoft.com/office/powerpoint/2010/main" val="3876210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28</a:t>
            </a:fld>
            <a:endParaRPr lang="en-US" dirty="0"/>
          </a:p>
        </p:txBody>
      </p:sp>
      <p:sp>
        <p:nvSpPr>
          <p:cNvPr id="4" name="Title 3"/>
          <p:cNvSpPr>
            <a:spLocks noGrp="1"/>
          </p:cNvSpPr>
          <p:nvPr>
            <p:ph type="ctrTitle"/>
          </p:nvPr>
        </p:nvSpPr>
        <p:spPr/>
        <p:txBody>
          <a:bodyPr/>
          <a:lstStyle/>
          <a:p>
            <a:r>
              <a:rPr lang="en-US" dirty="0"/>
              <a:t>Polls</a:t>
            </a: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331108" y="1500554"/>
            <a:ext cx="8201655" cy="134697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nSpc>
                <a:spcPct val="150000"/>
              </a:lnSpc>
            </a:pPr>
            <a:r>
              <a:rPr lang="en-US" sz="3000" dirty="0">
                <a:solidFill>
                  <a:schemeClr val="tx1"/>
                </a:solidFill>
              </a:rPr>
              <a:t>Poll #1: Who in here has taken a MOOC?</a:t>
            </a:r>
            <a:br>
              <a:rPr lang="en-US" sz="3000" dirty="0">
                <a:solidFill>
                  <a:schemeClr val="tx1"/>
                </a:solidFill>
              </a:rPr>
            </a:br>
            <a:r>
              <a:rPr lang="en-US" sz="3000" dirty="0">
                <a:solidFill>
                  <a:schemeClr val="tx1"/>
                </a:solidFill>
              </a:rPr>
              <a:t>Poll #2: Are you happy or frustrated when you take a MOOC?</a:t>
            </a:r>
          </a:p>
        </p:txBody>
      </p:sp>
      <p:pic>
        <p:nvPicPr>
          <p:cNvPr id="6" name="Picture 5">
            <a:extLst>
              <a:ext uri="{FF2B5EF4-FFF2-40B4-BE49-F238E27FC236}">
                <a16:creationId xmlns:a16="http://schemas.microsoft.com/office/drawing/2014/main" id="{0C70AADE-5C18-4FC4-B164-EBD56208ECF4}"/>
              </a:ext>
            </a:extLst>
          </p:cNvPr>
          <p:cNvPicPr>
            <a:picLocks noChangeAspect="1"/>
          </p:cNvPicPr>
          <p:nvPr/>
        </p:nvPicPr>
        <p:blipFill rotWithShape="1">
          <a:blip r:embed="rId2">
            <a:extLst>
              <a:ext uri="{28A0092B-C50C-407E-A947-70E740481C1C}">
                <a14:useLocalDpi xmlns:a14="http://schemas.microsoft.com/office/drawing/2010/main" val="0"/>
              </a:ext>
            </a:extLst>
          </a:blip>
          <a:srcRect t="142" r="27052"/>
          <a:stretch/>
        </p:blipFill>
        <p:spPr>
          <a:xfrm>
            <a:off x="5272391" y="3122989"/>
            <a:ext cx="3871609" cy="3044987"/>
          </a:xfrm>
          <a:prstGeom prst="rect">
            <a:avLst/>
          </a:prstGeom>
        </p:spPr>
      </p:pic>
      <p:pic>
        <p:nvPicPr>
          <p:cNvPr id="7" name="Picture 6">
            <a:extLst>
              <a:ext uri="{FF2B5EF4-FFF2-40B4-BE49-F238E27FC236}">
                <a16:creationId xmlns:a16="http://schemas.microsoft.com/office/drawing/2014/main" id="{F355B46D-0117-444F-893C-8ECF31039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08" y="3313732"/>
            <a:ext cx="5116834" cy="3073919"/>
          </a:xfrm>
          <a:prstGeom prst="rect">
            <a:avLst/>
          </a:prstGeom>
        </p:spPr>
      </p:pic>
    </p:spTree>
    <p:extLst>
      <p:ext uri="{BB962C8B-B14F-4D97-AF65-F5344CB8AC3E}">
        <p14:creationId xmlns:p14="http://schemas.microsoft.com/office/powerpoint/2010/main" val="3960325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29</a:t>
            </a:fld>
            <a:endParaRPr lang="en-US" dirty="0"/>
          </a:p>
        </p:txBody>
      </p:sp>
      <p:sp>
        <p:nvSpPr>
          <p:cNvPr id="5" name="Title 1">
            <a:extLst>
              <a:ext uri="{FF2B5EF4-FFF2-40B4-BE49-F238E27FC236}">
                <a16:creationId xmlns:a16="http://schemas.microsoft.com/office/drawing/2014/main" id="{BF9D0D7D-EA06-40AA-B1F3-247ECBA31455}"/>
              </a:ext>
            </a:extLst>
          </p:cNvPr>
          <p:cNvSpPr txBox="1">
            <a:spLocks/>
          </p:cNvSpPr>
          <p:nvPr/>
        </p:nvSpPr>
        <p:spPr>
          <a:xfrm>
            <a:off x="419270" y="393700"/>
            <a:ext cx="7175330" cy="18161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800" dirty="0">
                <a:solidFill>
                  <a:srgbClr val="0070C0"/>
                </a:solidFill>
              </a:rPr>
              <a:t>Weirdness #7…MOOC-based Pricing Charts</a:t>
            </a:r>
            <a:br>
              <a:rPr lang="en-US" sz="2700" dirty="0">
                <a:solidFill>
                  <a:srgbClr val="FF0000"/>
                </a:solidFill>
              </a:rPr>
            </a:br>
            <a:r>
              <a:rPr lang="en-US" sz="2700" dirty="0">
                <a:solidFill>
                  <a:srgbClr val="FF0000"/>
                </a:solidFill>
              </a:rPr>
              <a:t>December 30, 2018</a:t>
            </a:r>
            <a:br>
              <a:rPr lang="en-US" sz="1500" dirty="0">
                <a:solidFill>
                  <a:schemeClr val="tx1"/>
                </a:solidFill>
              </a:rPr>
            </a:br>
            <a:r>
              <a:rPr lang="en-US" sz="1800" dirty="0">
                <a:solidFill>
                  <a:schemeClr val="tx1"/>
                </a:solidFill>
              </a:rPr>
              <a:t>MOOC-Based Degrees, Pricing Chart</a:t>
            </a:r>
            <a:br>
              <a:rPr lang="en-US" sz="1800" dirty="0">
                <a:solidFill>
                  <a:schemeClr val="tx1"/>
                </a:solidFill>
              </a:rPr>
            </a:br>
            <a:r>
              <a:rPr lang="en-US" sz="1800" dirty="0">
                <a:solidFill>
                  <a:schemeClr val="tx1"/>
                </a:solidFill>
              </a:rPr>
              <a:t>IBL News</a:t>
            </a:r>
            <a:br>
              <a:rPr lang="en-US" sz="1200" dirty="0">
                <a:solidFill>
                  <a:schemeClr val="tx1"/>
                </a:solidFill>
              </a:rPr>
            </a:br>
            <a:r>
              <a:rPr lang="en-US" sz="788" dirty="0">
                <a:solidFill>
                  <a:schemeClr val="tx1"/>
                </a:solidFill>
                <a:hlinkClick r:id="rId2"/>
              </a:rPr>
              <a:t>https://www.class-central.com/pricing-charts/mooc-based-degrees</a:t>
            </a:r>
            <a:r>
              <a:rPr lang="en-US" sz="788" dirty="0">
                <a:solidFill>
                  <a:schemeClr val="tx1"/>
                </a:solidFill>
              </a:rPr>
              <a:t> </a:t>
            </a:r>
            <a:endParaRPr lang="en-US" sz="1500" dirty="0">
              <a:solidFill>
                <a:schemeClr val="tx1"/>
              </a:solidFill>
            </a:endParaRPr>
          </a:p>
        </p:txBody>
      </p:sp>
      <p:pic>
        <p:nvPicPr>
          <p:cNvPr id="6" name="Picture 5">
            <a:extLst>
              <a:ext uri="{FF2B5EF4-FFF2-40B4-BE49-F238E27FC236}">
                <a16:creationId xmlns:a16="http://schemas.microsoft.com/office/drawing/2014/main" id="{25A4A8B7-F512-4BA5-8A27-038F93E9C3BC}"/>
              </a:ext>
            </a:extLst>
          </p:cNvPr>
          <p:cNvPicPr>
            <a:picLocks noChangeAspect="1"/>
          </p:cNvPicPr>
          <p:nvPr/>
        </p:nvPicPr>
        <p:blipFill rotWithShape="1">
          <a:blip r:embed="rId3"/>
          <a:srcRect l="2787" t="12222" r="46368" b="18889"/>
          <a:stretch/>
        </p:blipFill>
        <p:spPr>
          <a:xfrm>
            <a:off x="419270" y="2288043"/>
            <a:ext cx="3918154" cy="4155394"/>
          </a:xfrm>
          <a:prstGeom prst="rect">
            <a:avLst/>
          </a:prstGeom>
        </p:spPr>
      </p:pic>
      <p:pic>
        <p:nvPicPr>
          <p:cNvPr id="7" name="Picture 6">
            <a:extLst>
              <a:ext uri="{FF2B5EF4-FFF2-40B4-BE49-F238E27FC236}">
                <a16:creationId xmlns:a16="http://schemas.microsoft.com/office/drawing/2014/main" id="{41FAFCB9-7CEB-469E-8BE5-DB93487C83B4}"/>
              </a:ext>
            </a:extLst>
          </p:cNvPr>
          <p:cNvPicPr>
            <a:picLocks noChangeAspect="1"/>
          </p:cNvPicPr>
          <p:nvPr/>
        </p:nvPicPr>
        <p:blipFill rotWithShape="1">
          <a:blip r:embed="rId4"/>
          <a:srcRect l="2787" t="10000" r="47276" b="7777"/>
          <a:stretch/>
        </p:blipFill>
        <p:spPr>
          <a:xfrm>
            <a:off x="4716533" y="2418444"/>
            <a:ext cx="3224157" cy="4024993"/>
          </a:xfrm>
          <a:prstGeom prst="rect">
            <a:avLst/>
          </a:prstGeom>
        </p:spPr>
      </p:pic>
    </p:spTree>
    <p:extLst>
      <p:ext uri="{BB962C8B-B14F-4D97-AF65-F5344CB8AC3E}">
        <p14:creationId xmlns:p14="http://schemas.microsoft.com/office/powerpoint/2010/main" val="1525121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571500" y="1356081"/>
            <a:ext cx="7753350" cy="2998033"/>
          </a:xfrm>
        </p:spPr>
        <p:txBody>
          <a:bodyPr>
            <a:noAutofit/>
          </a:bodyPr>
          <a:lstStyle/>
          <a:p>
            <a:pPr lvl="1">
              <a:lnSpc>
                <a:spcPct val="150000"/>
              </a:lnSpc>
              <a:spcAft>
                <a:spcPts val="0"/>
              </a:spcAft>
              <a:buFont typeface="Wingdings" panose="05000000000000000000" pitchFamily="2" charset="2"/>
              <a:buChar char="§"/>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Study #6: Cultural Sensitivity in MOOCs</a:t>
            </a:r>
          </a:p>
          <a:p>
            <a:pPr lvl="1">
              <a:lnSpc>
                <a:spcPct val="150000"/>
              </a:lnSpc>
              <a:spcAft>
                <a:spcPts val="0"/>
              </a:spcAft>
              <a:buFont typeface="Wingdings" panose="05000000000000000000" pitchFamily="2" charset="2"/>
              <a:buChar char="§"/>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Study #7: MOOC Learners and SDL</a:t>
            </a:r>
          </a:p>
          <a:p>
            <a:pPr lvl="1">
              <a:lnSpc>
                <a:spcPct val="150000"/>
              </a:lnSpc>
              <a:spcAft>
                <a:spcPts val="0"/>
              </a:spcAft>
              <a:buFont typeface="Wingdings" panose="05000000000000000000" pitchFamily="2" charset="2"/>
              <a:buChar char="§"/>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Study #8: SEM and MOOC Learning</a:t>
            </a:r>
          </a:p>
        </p:txBody>
      </p:sp>
      <p:sp>
        <p:nvSpPr>
          <p:cNvPr id="5" name="Rectangle: Single Corner Snipped 4">
            <a:extLst>
              <a:ext uri="{FF2B5EF4-FFF2-40B4-BE49-F238E27FC236}">
                <a16:creationId xmlns:a16="http://schemas.microsoft.com/office/drawing/2014/main" id="{4FF3E240-468F-41C4-894E-FDF34B4B90D7}"/>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C3F06A6E-9AEC-4E30-88B6-2C6F91DF9B6F}"/>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Talk Outline</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a:t>
            </a:fld>
            <a:endParaRPr lang="en-US" dirty="0"/>
          </a:p>
        </p:txBody>
      </p:sp>
      <p:pic>
        <p:nvPicPr>
          <p:cNvPr id="6" name="Picture 5">
            <a:extLst>
              <a:ext uri="{FF2B5EF4-FFF2-40B4-BE49-F238E27FC236}">
                <a16:creationId xmlns:a16="http://schemas.microsoft.com/office/drawing/2014/main" id="{4E7BD844-A024-47C9-BA6D-D04346DD2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035" y="4354114"/>
            <a:ext cx="3547601" cy="1993752"/>
          </a:xfrm>
          <a:prstGeom prst="rect">
            <a:avLst/>
          </a:prstGeom>
        </p:spPr>
      </p:pic>
    </p:spTree>
    <p:extLst>
      <p:ext uri="{BB962C8B-B14F-4D97-AF65-F5344CB8AC3E}">
        <p14:creationId xmlns:p14="http://schemas.microsoft.com/office/powerpoint/2010/main" val="3372899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30</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76249" y="506019"/>
            <a:ext cx="8305612" cy="187504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br>
              <a:rPr lang="en-US" sz="2800" dirty="0">
                <a:solidFill>
                  <a:srgbClr val="FF0000"/>
                </a:solidFill>
              </a:rPr>
            </a:br>
            <a:r>
              <a:rPr lang="en-US" sz="2800" dirty="0">
                <a:solidFill>
                  <a:srgbClr val="0070C0"/>
                </a:solidFill>
              </a:rPr>
              <a:t>Weirdness #8…MOOCs in Wedding Announcements </a:t>
            </a:r>
            <a:br>
              <a:rPr lang="en-US" sz="2800" dirty="0">
                <a:solidFill>
                  <a:srgbClr val="0070C0"/>
                </a:solidFill>
              </a:rPr>
            </a:br>
            <a:r>
              <a:rPr lang="en-US" sz="2800" dirty="0">
                <a:solidFill>
                  <a:srgbClr val="FF0000"/>
                </a:solidFill>
              </a:rPr>
              <a:t>September 26, 2018</a:t>
            </a:r>
            <a:br>
              <a:rPr lang="en-US" sz="2800" dirty="0">
                <a:solidFill>
                  <a:schemeClr val="tx1"/>
                </a:solidFill>
              </a:rPr>
            </a:br>
            <a:r>
              <a:rPr lang="en-US" sz="2800" dirty="0">
                <a:solidFill>
                  <a:schemeClr val="tx1"/>
                </a:solidFill>
              </a:rPr>
              <a:t>The Future of Professional Credentialing ... in an Engagement Announcement</a:t>
            </a:r>
            <a:br>
              <a:rPr lang="en-US" sz="1800" dirty="0">
                <a:solidFill>
                  <a:schemeClr val="tx1"/>
                </a:solidFill>
              </a:rPr>
            </a:br>
            <a:r>
              <a:rPr lang="en-US" sz="1800" dirty="0">
                <a:solidFill>
                  <a:schemeClr val="tx1"/>
                </a:solidFill>
              </a:rPr>
              <a:t>Joshua Kim, Inside Higher Ed</a:t>
            </a:r>
            <a:br>
              <a:rPr lang="en-US" sz="200" dirty="0">
                <a:solidFill>
                  <a:schemeClr val="tx1"/>
                </a:solidFill>
              </a:rPr>
            </a:br>
            <a:r>
              <a:rPr lang="en-US" sz="700" u="sng" dirty="0">
                <a:solidFill>
                  <a:schemeClr val="tx1"/>
                </a:solidFill>
                <a:hlinkClick r:id="rId2"/>
              </a:rPr>
              <a:t>https://www.insidehighered.com/digital-learning/blogs/technology-and-learning/future-professional-credentialing-engagement</a:t>
            </a:r>
            <a:r>
              <a:rPr lang="en-US" sz="700" u="sng" dirty="0">
                <a:solidFill>
                  <a:schemeClr val="tx1"/>
                </a:solidFill>
              </a:rPr>
              <a:t> </a:t>
            </a:r>
            <a:endParaRPr lang="en-US" sz="1200" dirty="0">
              <a:solidFill>
                <a:schemeClr val="tx1"/>
              </a:solidFill>
            </a:endParaRPr>
          </a:p>
        </p:txBody>
      </p:sp>
      <p:pic>
        <p:nvPicPr>
          <p:cNvPr id="6" name="Picture 5">
            <a:extLst>
              <a:ext uri="{FF2B5EF4-FFF2-40B4-BE49-F238E27FC236}">
                <a16:creationId xmlns:a16="http://schemas.microsoft.com/office/drawing/2014/main" id="{69F8E84B-6FCC-432A-A698-19ABFD8EA5B5}"/>
              </a:ext>
            </a:extLst>
          </p:cNvPr>
          <p:cNvPicPr>
            <a:picLocks noChangeAspect="1"/>
          </p:cNvPicPr>
          <p:nvPr/>
        </p:nvPicPr>
        <p:blipFill rotWithShape="1">
          <a:blip r:embed="rId3"/>
          <a:srcRect l="15546" t="72429" r="39364" b="5668"/>
          <a:stretch/>
        </p:blipFill>
        <p:spPr>
          <a:xfrm>
            <a:off x="252656" y="3026931"/>
            <a:ext cx="8099135" cy="3112532"/>
          </a:xfrm>
          <a:prstGeom prst="rect">
            <a:avLst/>
          </a:prstGeom>
        </p:spPr>
      </p:pic>
      <p:pic>
        <p:nvPicPr>
          <p:cNvPr id="7" name="Picture 6">
            <a:extLst>
              <a:ext uri="{FF2B5EF4-FFF2-40B4-BE49-F238E27FC236}">
                <a16:creationId xmlns:a16="http://schemas.microsoft.com/office/drawing/2014/main" id="{E810D3CC-2065-4ED1-B965-E260ADB72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4588" y="3044193"/>
            <a:ext cx="1276350" cy="638176"/>
          </a:xfrm>
          <a:prstGeom prst="rect">
            <a:avLst/>
          </a:prstGeom>
        </p:spPr>
      </p:pic>
      <p:pic>
        <p:nvPicPr>
          <p:cNvPr id="8" name="Picture 7">
            <a:extLst>
              <a:ext uri="{FF2B5EF4-FFF2-40B4-BE49-F238E27FC236}">
                <a16:creationId xmlns:a16="http://schemas.microsoft.com/office/drawing/2014/main" id="{3619107B-4087-4257-AA17-AB9091A59874}"/>
              </a:ext>
            </a:extLst>
          </p:cNvPr>
          <p:cNvPicPr>
            <a:picLocks noChangeAspect="1"/>
          </p:cNvPicPr>
          <p:nvPr/>
        </p:nvPicPr>
        <p:blipFill rotWithShape="1">
          <a:blip r:embed="rId5"/>
          <a:srcRect l="15545" t="12246" r="891" b="18396"/>
          <a:stretch/>
        </p:blipFill>
        <p:spPr>
          <a:xfrm>
            <a:off x="6761650" y="5278593"/>
            <a:ext cx="2527322" cy="1164844"/>
          </a:xfrm>
          <a:prstGeom prst="rect">
            <a:avLst/>
          </a:prstGeom>
        </p:spPr>
      </p:pic>
    </p:spTree>
    <p:extLst>
      <p:ext uri="{BB962C8B-B14F-4D97-AF65-F5344CB8AC3E}">
        <p14:creationId xmlns:p14="http://schemas.microsoft.com/office/powerpoint/2010/main" val="4187221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a:extLst>
              <a:ext uri="{FF2B5EF4-FFF2-40B4-BE49-F238E27FC236}">
                <a16:creationId xmlns:a16="http://schemas.microsoft.com/office/drawing/2014/main" id="{7FF370F3-624A-4BB6-9BE0-BBB5B052CDA5}"/>
              </a:ext>
            </a:extLst>
          </p:cNvPr>
          <p:cNvSpPr txBox="1">
            <a:spLocks/>
          </p:cNvSpPr>
          <p:nvPr/>
        </p:nvSpPr>
        <p:spPr>
          <a:xfrm>
            <a:off x="518824" y="2051538"/>
            <a:ext cx="8015594" cy="4044462"/>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None/>
              <a:tabLst/>
              <a:defRPr/>
            </a:pP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Hew’s</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(2018, p. 1) analyzed 4,565 </a:t>
            </a: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coursetalk</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review comments of 10 highly rated MOOCs. He found “six key factors that can engage online [MOOC] participants and nine reasons for participant disaffection.”</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Problem-centric learning supported by clear explanations.</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Active learning supported by timely feedback (e.g., assignments, projects, discussion).</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Course resources that cater to participants’ learning needs or preferences.</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Instructor attributes (e.g., passion, enthusiasm, humor, variety of examples).</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Peer interaction.</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Instructor availability.</a:t>
            </a:r>
            <a:endParaRPr kumimoji="0" lang="en-US" sz="1600" b="1" i="0" u="none" strike="noStrike" kern="1200" cap="none" spc="0" normalizeH="0" baseline="0" noProof="0" dirty="0">
              <a:ln>
                <a:noFill/>
              </a:ln>
              <a:solidFill>
                <a:srgbClr val="40404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BF13DCF2-4CB0-445B-9B68-063F91439B0F}"/>
              </a:ext>
            </a:extLst>
          </p:cNvPr>
          <p:cNvSpPr txBox="1">
            <a:spLocks/>
          </p:cNvSpPr>
          <p:nvPr/>
        </p:nvSpPr>
        <p:spPr>
          <a:xfrm>
            <a:off x="90107" y="435426"/>
            <a:ext cx="8873028" cy="12686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Khe</a:t>
            </a:r>
            <a:r>
              <a:rPr kumimoji="0" lang="en-US" sz="28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Foon</a:t>
            </a:r>
            <a:r>
              <a:rPr kumimoji="0" lang="en-US" sz="28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(Timothy) Hew (2018)</a:t>
            </a:r>
            <a:br>
              <a:rPr kumimoji="0" lang="en-US" sz="28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Hew, K. F. (2018). Unpacking the Strategies of Ten Highly Rated MOOCs: Implications for Engaging Students in Large Online Courses. </a:t>
            </a:r>
            <a:r>
              <a:rPr kumimoji="0" lang="en-US" sz="1400" b="1" i="1"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Teachers College Record</a:t>
            </a:r>
            <a: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400" b="1" i="1"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120</a:t>
            </a:r>
            <a: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b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https://www.coursetalk.com/</a:t>
            </a:r>
            <a:r>
              <a:rPr kumimoji="0" lang="en-US" sz="1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US" sz="1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DE6D0D6-057E-4B3F-B1B9-8A73173BE6DE}"/>
              </a:ext>
            </a:extLst>
          </p:cNvPr>
          <p:cNvPicPr>
            <a:picLocks noChangeAspect="1"/>
          </p:cNvPicPr>
          <p:nvPr/>
        </p:nvPicPr>
        <p:blipFill rotWithShape="1">
          <a:blip r:embed="rId3"/>
          <a:srcRect l="11667" t="10855" r="12304" b="3236"/>
          <a:stretch/>
        </p:blipFill>
        <p:spPr>
          <a:xfrm>
            <a:off x="6858001" y="4578710"/>
            <a:ext cx="2286000" cy="1738517"/>
          </a:xfrm>
          <a:prstGeom prst="rect">
            <a:avLst/>
          </a:prstGeom>
        </p:spPr>
      </p:pic>
    </p:spTree>
    <p:extLst>
      <p:ext uri="{BB962C8B-B14F-4D97-AF65-F5344CB8AC3E}">
        <p14:creationId xmlns:p14="http://schemas.microsoft.com/office/powerpoint/2010/main" val="553623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273018" y="491029"/>
            <a:ext cx="8432070" cy="638906"/>
          </a:xfrm>
        </p:spPr>
        <p:txBody>
          <a:bodyPr/>
          <a:lstStyle/>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Quotes: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Veletsianos</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et al. (2015-2016)</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46177" y="1255776"/>
            <a:ext cx="6827520" cy="4791456"/>
          </a:xfrm>
        </p:spPr>
        <p:txBody>
          <a:bodyPr>
            <a:noAutofit/>
          </a:bodyPr>
          <a:lstStyle/>
          <a:p>
            <a:pPr marL="0"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To gain a deeper and more diverse understanding of the MOOC phenomenon, researchers need to use multiple research approaches (e.g., ethnography, phenomenology, discourse analysis) add content to them.</a:t>
            </a:r>
            <a:r>
              <a:rPr lang="en-US" sz="2000" b="1" dirty="0">
                <a:latin typeface="Tahoma" panose="020B0604030504040204" pitchFamily="34" charset="0"/>
                <a:ea typeface="Tahoma" panose="020B0604030504040204" pitchFamily="34" charset="0"/>
                <a:cs typeface="Tahoma" panose="020B0604030504040204" pitchFamily="34" charset="0"/>
              </a:rPr>
              <a:t>” (p. 583)</a:t>
            </a:r>
            <a:br>
              <a:rPr lang="en-US" sz="1100" b="1" dirty="0">
                <a:latin typeface="Tahoma" panose="020B0604030504040204" pitchFamily="34" charset="0"/>
                <a:ea typeface="Tahoma" panose="020B0604030504040204" pitchFamily="34" charset="0"/>
                <a:cs typeface="Tahoma" panose="020B0604030504040204" pitchFamily="34" charset="0"/>
              </a:rPr>
            </a:br>
            <a:endParaRPr lang="en-US" sz="11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dirty="0" err="1">
                <a:latin typeface="Tahoma" panose="020B0604030504040204" pitchFamily="34" charset="0"/>
                <a:ea typeface="Tahoma" panose="020B0604030504040204" pitchFamily="34" charset="0"/>
                <a:cs typeface="Tahoma" panose="020B0604030504040204" pitchFamily="34" charset="0"/>
              </a:rPr>
              <a:t>Veletsianos</a:t>
            </a:r>
            <a:r>
              <a:rPr lang="en-US" sz="1400" b="1" dirty="0">
                <a:latin typeface="Tahoma" panose="020B0604030504040204" pitchFamily="34" charset="0"/>
                <a:ea typeface="Tahoma" panose="020B0604030504040204" pitchFamily="34" charset="0"/>
                <a:cs typeface="Tahoma" panose="020B0604030504040204" pitchFamily="34" charset="0"/>
              </a:rPr>
              <a:t>, Collier, &amp; Schneider (2015, May), Digging deeper into learners’ experiences in MOOCs: Participation in social networks outside of MOOCs, notetaking and contexts surrounding content consumption. </a:t>
            </a:r>
            <a:r>
              <a:rPr lang="en-US" sz="1400" b="1" i="1" dirty="0">
                <a:latin typeface="Tahoma" panose="020B0604030504040204" pitchFamily="34" charset="0"/>
                <a:ea typeface="Tahoma" panose="020B0604030504040204" pitchFamily="34" charset="0"/>
                <a:cs typeface="Tahoma" panose="020B0604030504040204" pitchFamily="34" charset="0"/>
              </a:rPr>
              <a:t>BJET</a:t>
            </a: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i="1" dirty="0">
                <a:latin typeface="Tahoma" panose="020B0604030504040204" pitchFamily="34" charset="0"/>
                <a:ea typeface="Tahoma" panose="020B0604030504040204" pitchFamily="34" charset="0"/>
                <a:cs typeface="Tahoma" panose="020B0604030504040204" pitchFamily="34" charset="0"/>
              </a:rPr>
              <a:t>46</a:t>
            </a:r>
            <a:r>
              <a:rPr lang="en-US" sz="1400" b="1" dirty="0">
                <a:latin typeface="Tahoma" panose="020B0604030504040204" pitchFamily="34" charset="0"/>
                <a:ea typeface="Tahoma" panose="020B0604030504040204" pitchFamily="34" charset="0"/>
                <a:cs typeface="Tahoma" panose="020B0604030504040204" pitchFamily="34" charset="0"/>
              </a:rPr>
              <a:t>(3), 570-587.</a:t>
            </a:r>
          </a:p>
          <a:p>
            <a:pPr marL="0" indent="0">
              <a:spcAft>
                <a:spcPts val="0"/>
              </a:spcAft>
              <a:buNone/>
            </a:pPr>
            <a:endParaRPr lang="en-US" sz="16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Dependence on Particular Research Methods May Restrict our Understanding of MOOCs.</a:t>
            </a:r>
            <a:r>
              <a:rPr lang="en-US" sz="2400" b="1" dirty="0">
                <a:latin typeface="Tahoma" panose="020B0604030504040204" pitchFamily="34" charset="0"/>
                <a:ea typeface="Tahoma" panose="020B0604030504040204" pitchFamily="34" charset="0"/>
                <a:cs typeface="Tahoma" panose="020B0604030504040204" pitchFamily="34" charset="0"/>
              </a:rPr>
              <a:t>”</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George </a:t>
            </a:r>
            <a:r>
              <a:rPr lang="en-US" sz="1400" b="1" dirty="0" err="1">
                <a:solidFill>
                  <a:schemeClr val="tx1"/>
                </a:solidFill>
                <a:latin typeface="Tahoma" panose="020B0604030504040204" pitchFamily="34" charset="0"/>
                <a:ea typeface="Tahoma" panose="020B0604030504040204" pitchFamily="34" charset="0"/>
                <a:cs typeface="Tahoma" panose="020B0604030504040204" pitchFamily="34" charset="0"/>
              </a:rPr>
              <a:t>Veletsianos</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&amp; Peter Shepherdson’s Study (2016). Systematic Analysis and Synthesis of the Empirical MOOC Literature Published in 2013-2015. </a:t>
            </a:r>
            <a:r>
              <a:rPr lang="en-US" sz="1400" b="1" i="1" dirty="0">
                <a:solidFill>
                  <a:schemeClr val="tx1"/>
                </a:solidFill>
                <a:latin typeface="Tahoma" panose="020B0604030504040204" pitchFamily="34" charset="0"/>
                <a:ea typeface="Tahoma" panose="020B0604030504040204" pitchFamily="34" charset="0"/>
                <a:cs typeface="Tahoma" panose="020B0604030504040204" pitchFamily="34" charset="0"/>
              </a:rPr>
              <a:t>IRRODL</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2"/>
              </a:rPr>
              <a:t>http://www.irrodl.org/index.php/irrodl/article/view/2448/3655</a:t>
            </a: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lvl="1">
              <a:lnSpc>
                <a:spcPct val="170000"/>
              </a:lnSpc>
            </a:pP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FFFB205-37CD-4A33-AE6A-585D0A9E2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3696" y="4292093"/>
            <a:ext cx="1670303" cy="2091145"/>
          </a:xfrm>
          <a:prstGeom prst="rect">
            <a:avLst/>
          </a:prstGeom>
        </p:spPr>
      </p:pic>
      <p:pic>
        <p:nvPicPr>
          <p:cNvPr id="8" name="Picture 7">
            <a:extLst>
              <a:ext uri="{FF2B5EF4-FFF2-40B4-BE49-F238E27FC236}">
                <a16:creationId xmlns:a16="http://schemas.microsoft.com/office/drawing/2014/main" id="{59D473D2-263F-4E08-84EE-C521818F8D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29" t="5636" r="31694"/>
          <a:stretch/>
        </p:blipFill>
        <p:spPr>
          <a:xfrm>
            <a:off x="7455407" y="1199785"/>
            <a:ext cx="1670303" cy="2228883"/>
          </a:xfrm>
          <a:prstGeom prst="rect">
            <a:avLst/>
          </a:prstGeom>
        </p:spPr>
      </p:pic>
      <p:pic>
        <p:nvPicPr>
          <p:cNvPr id="9" name="Picture 8">
            <a:extLst>
              <a:ext uri="{FF2B5EF4-FFF2-40B4-BE49-F238E27FC236}">
                <a16:creationId xmlns:a16="http://schemas.microsoft.com/office/drawing/2014/main" id="{993A97C1-07F9-46FE-A461-D29DCC2CAED9}"/>
              </a:ext>
            </a:extLst>
          </p:cNvPr>
          <p:cNvPicPr>
            <a:picLocks noChangeAspect="1"/>
          </p:cNvPicPr>
          <p:nvPr/>
        </p:nvPicPr>
        <p:blipFill rotWithShape="1">
          <a:blip r:embed="rId5"/>
          <a:srcRect l="18666" t="22906" r="15333" b="7610"/>
          <a:stretch/>
        </p:blipFill>
        <p:spPr>
          <a:xfrm>
            <a:off x="7455407" y="3281758"/>
            <a:ext cx="1706880" cy="1010335"/>
          </a:xfrm>
          <a:prstGeom prst="rect">
            <a:avLst/>
          </a:prstGeom>
        </p:spPr>
      </p:pic>
    </p:spTree>
    <p:extLst>
      <p:ext uri="{BB962C8B-B14F-4D97-AF65-F5344CB8AC3E}">
        <p14:creationId xmlns:p14="http://schemas.microsoft.com/office/powerpoint/2010/main" val="2930003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72A546-8A20-4304-8577-DC0A32CE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992" y="1679597"/>
            <a:ext cx="1860071" cy="2679762"/>
          </a:xfrm>
          <a:prstGeom prst="rect">
            <a:avLst/>
          </a:prstGeom>
        </p:spPr>
      </p:pic>
      <p:pic>
        <p:nvPicPr>
          <p:cNvPr id="8" name="Picture 7">
            <a:extLst>
              <a:ext uri="{FF2B5EF4-FFF2-40B4-BE49-F238E27FC236}">
                <a16:creationId xmlns:a16="http://schemas.microsoft.com/office/drawing/2014/main" id="{C60851E3-E610-477A-97E1-E7707A406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70520" y="2257536"/>
            <a:ext cx="2333298" cy="1749974"/>
          </a:xfrm>
          <a:prstGeom prst="rect">
            <a:avLst/>
          </a:prstGeom>
        </p:spPr>
      </p:pic>
      <p:pic>
        <p:nvPicPr>
          <p:cNvPr id="10" name="Picture 9">
            <a:extLst>
              <a:ext uri="{FF2B5EF4-FFF2-40B4-BE49-F238E27FC236}">
                <a16:creationId xmlns:a16="http://schemas.microsoft.com/office/drawing/2014/main" id="{4D243A86-2BD0-4ED2-87CE-9041E5AAE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202" y="48071"/>
            <a:ext cx="1843430" cy="1802512"/>
          </a:xfrm>
          <a:prstGeom prst="rect">
            <a:avLst/>
          </a:prstGeom>
        </p:spPr>
      </p:pic>
      <p:pic>
        <p:nvPicPr>
          <p:cNvPr id="12" name="Picture 11">
            <a:extLst>
              <a:ext uri="{FF2B5EF4-FFF2-40B4-BE49-F238E27FC236}">
                <a16:creationId xmlns:a16="http://schemas.microsoft.com/office/drawing/2014/main" id="{2F59CAE2-8B27-4E4E-AE5A-EE4B38FD0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4078" y="48071"/>
            <a:ext cx="2756075" cy="2067056"/>
          </a:xfrm>
          <a:prstGeom prst="rect">
            <a:avLst/>
          </a:prstGeom>
        </p:spPr>
      </p:pic>
      <p:sp>
        <p:nvSpPr>
          <p:cNvPr id="15" name="Title 6">
            <a:extLst>
              <a:ext uri="{FF2B5EF4-FFF2-40B4-BE49-F238E27FC236}">
                <a16:creationId xmlns:a16="http://schemas.microsoft.com/office/drawing/2014/main" id="{C32820F9-E595-40A8-B306-925C7DF0C9C9}"/>
              </a:ext>
            </a:extLst>
          </p:cNvPr>
          <p:cNvSpPr txBox="1">
            <a:spLocks/>
          </p:cNvSpPr>
          <p:nvPr/>
        </p:nvSpPr>
        <p:spPr>
          <a:xfrm>
            <a:off x="3245700" y="760130"/>
            <a:ext cx="2593181" cy="642938"/>
          </a:xfrm>
          <a:prstGeom prst="rect">
            <a:avLst/>
          </a:prstGeom>
        </p:spPr>
        <p:txBody>
          <a:bodyP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257175">
              <a:defRPr/>
            </a:pP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MOOC books</a:t>
            </a:r>
            <a:b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t>(2020) and (2015)</a:t>
            </a:r>
          </a:p>
        </p:txBody>
      </p:sp>
      <p:pic>
        <p:nvPicPr>
          <p:cNvPr id="9" name="Picture 8">
            <a:extLst>
              <a:ext uri="{FF2B5EF4-FFF2-40B4-BE49-F238E27FC236}">
                <a16:creationId xmlns:a16="http://schemas.microsoft.com/office/drawing/2014/main" id="{87A67737-911F-4E7E-91BE-32080DA3D4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997455" y="4635888"/>
            <a:ext cx="1574545" cy="2174039"/>
          </a:xfrm>
          <a:prstGeom prst="rect">
            <a:avLst/>
          </a:prstGeom>
          <a:ln>
            <a:solidFill>
              <a:schemeClr val="tx1"/>
            </a:solidFill>
          </a:ln>
        </p:spPr>
      </p:pic>
      <p:pic>
        <p:nvPicPr>
          <p:cNvPr id="11" name="Picture 10">
            <a:extLst>
              <a:ext uri="{FF2B5EF4-FFF2-40B4-BE49-F238E27FC236}">
                <a16:creationId xmlns:a16="http://schemas.microsoft.com/office/drawing/2014/main" id="{B58038EE-CA1E-44F2-9143-1EEF6D66F7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9794" y="4635888"/>
            <a:ext cx="1459345" cy="2177508"/>
          </a:xfrm>
          <a:prstGeom prst="rect">
            <a:avLst/>
          </a:prstGeom>
        </p:spPr>
      </p:pic>
      <p:pic>
        <p:nvPicPr>
          <p:cNvPr id="13" name="Picture 12">
            <a:extLst>
              <a:ext uri="{FF2B5EF4-FFF2-40B4-BE49-F238E27FC236}">
                <a16:creationId xmlns:a16="http://schemas.microsoft.com/office/drawing/2014/main" id="{3BE93ACE-6F10-4229-AD5C-727A9ADD6C64}"/>
              </a:ext>
            </a:extLst>
          </p:cNvPr>
          <p:cNvPicPr>
            <a:picLocks noChangeAspect="1"/>
          </p:cNvPicPr>
          <p:nvPr/>
        </p:nvPicPr>
        <p:blipFill>
          <a:blip r:embed="rId9"/>
          <a:stretch>
            <a:fillRect/>
          </a:stretch>
        </p:blipFill>
        <p:spPr>
          <a:xfrm>
            <a:off x="1126527" y="4299171"/>
            <a:ext cx="1667986" cy="2510757"/>
          </a:xfrm>
          <a:prstGeom prst="rect">
            <a:avLst/>
          </a:prstGeom>
        </p:spPr>
      </p:pic>
      <p:pic>
        <p:nvPicPr>
          <p:cNvPr id="16" name="Picture 15">
            <a:extLst>
              <a:ext uri="{FF2B5EF4-FFF2-40B4-BE49-F238E27FC236}">
                <a16:creationId xmlns:a16="http://schemas.microsoft.com/office/drawing/2014/main" id="{F56386CD-BAD6-4940-B12C-B7E8F7FB7869}"/>
              </a:ext>
            </a:extLst>
          </p:cNvPr>
          <p:cNvPicPr>
            <a:picLocks noChangeAspect="1"/>
          </p:cNvPicPr>
          <p:nvPr/>
        </p:nvPicPr>
        <p:blipFill>
          <a:blip r:embed="rId10"/>
          <a:stretch>
            <a:fillRect/>
          </a:stretch>
        </p:blipFill>
        <p:spPr>
          <a:xfrm>
            <a:off x="6399496" y="2333144"/>
            <a:ext cx="2737625" cy="3097838"/>
          </a:xfrm>
          <a:prstGeom prst="rect">
            <a:avLst/>
          </a:prstGeom>
        </p:spPr>
      </p:pic>
    </p:spTree>
    <p:extLst>
      <p:ext uri="{BB962C8B-B14F-4D97-AF65-F5344CB8AC3E}">
        <p14:creationId xmlns:p14="http://schemas.microsoft.com/office/powerpoint/2010/main" val="3275657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34</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581025"/>
            <a:ext cx="7886267" cy="1635702"/>
          </a:xfrm>
        </p:spPr>
        <p:txBody>
          <a:bodyPr/>
          <a:lstStyle/>
          <a:p>
            <a:pPr algn="ct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October 22, 2021</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Wanted</a:t>
            </a:r>
            <a:r>
              <a:rPr lang="en-US" dirty="0">
                <a:solidFill>
                  <a:schemeClr val="tx1"/>
                </a:solidFill>
              </a:rPr>
              <a:t>:</a:t>
            </a:r>
            <a:br>
              <a:rPr lang="en-US" sz="3200" dirty="0">
                <a:solidFill>
                  <a:schemeClr val="tx1"/>
                </a:solidFill>
              </a:rPr>
            </a:br>
            <a:r>
              <a:rPr lang="en-US" sz="3200" dirty="0">
                <a:solidFill>
                  <a:schemeClr val="tx1"/>
                </a:solidFill>
              </a:rPr>
              <a:t>Billions of Self-Directed Learners</a:t>
            </a:r>
            <a:br>
              <a:rPr lang="en-US" sz="1000" dirty="0"/>
            </a:b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Shape, arrow&#10;&#10;Description automatically generated">
            <a:extLst>
              <a:ext uri="{FF2B5EF4-FFF2-40B4-BE49-F238E27FC236}">
                <a16:creationId xmlns:a16="http://schemas.microsoft.com/office/drawing/2014/main" id="{62B2F509-8FDB-44CB-8B58-0E2F798A2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75" y="2243930"/>
            <a:ext cx="3865418" cy="3865418"/>
          </a:xfrm>
          <a:prstGeom prst="rect">
            <a:avLst/>
          </a:prstGeom>
        </p:spPr>
      </p:pic>
      <p:pic>
        <p:nvPicPr>
          <p:cNvPr id="6" name="Picture 5">
            <a:extLst>
              <a:ext uri="{FF2B5EF4-FFF2-40B4-BE49-F238E27FC236}">
                <a16:creationId xmlns:a16="http://schemas.microsoft.com/office/drawing/2014/main" id="{7470ADEC-D498-4508-95E7-6F43F665189B}"/>
              </a:ext>
            </a:extLst>
          </p:cNvPr>
          <p:cNvPicPr>
            <a:picLocks noChangeAspect="1"/>
          </p:cNvPicPr>
          <p:nvPr/>
        </p:nvPicPr>
        <p:blipFill>
          <a:blip r:embed="rId3"/>
          <a:stretch>
            <a:fillRect/>
          </a:stretch>
        </p:blipFill>
        <p:spPr>
          <a:xfrm>
            <a:off x="5179147" y="2563667"/>
            <a:ext cx="3225943" cy="3225943"/>
          </a:xfrm>
          <a:prstGeom prst="rect">
            <a:avLst/>
          </a:prstGeom>
        </p:spPr>
      </p:pic>
    </p:spTree>
    <p:extLst>
      <p:ext uri="{BB962C8B-B14F-4D97-AF65-F5344CB8AC3E}">
        <p14:creationId xmlns:p14="http://schemas.microsoft.com/office/powerpoint/2010/main" val="3026263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35</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581025"/>
            <a:ext cx="7886267" cy="1635702"/>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October 22, 2021</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Wanted</a:t>
            </a:r>
            <a:r>
              <a:rPr lang="en-US" dirty="0">
                <a:solidFill>
                  <a:schemeClr val="tx1"/>
                </a:solidFill>
              </a:rPr>
              <a:t>:</a:t>
            </a:r>
            <a:br>
              <a:rPr lang="en-US" sz="3200" dirty="0">
                <a:solidFill>
                  <a:schemeClr val="tx1"/>
                </a:solidFill>
              </a:rPr>
            </a:br>
            <a:r>
              <a:rPr lang="en-US" sz="3200" dirty="0">
                <a:solidFill>
                  <a:schemeClr val="tx1"/>
                </a:solidFill>
              </a:rPr>
              <a:t>Billions of Self-Directed Learners</a:t>
            </a:r>
            <a:br>
              <a:rPr lang="en-US" sz="900" dirty="0">
                <a:solidFill>
                  <a:schemeClr val="tx1"/>
                </a:solidFill>
              </a:rPr>
            </a:br>
            <a:r>
              <a:rPr lang="en-US" sz="900" dirty="0">
                <a:solidFill>
                  <a:schemeClr val="tx1"/>
                </a:solidFill>
                <a:hlinkClick r:id="rId2"/>
              </a:rPr>
              <a:t>https://www.peoplematters.in/article/training-development/the-era-of-self-directed-learning-hrs-new-role-and-strategy-24348</a:t>
            </a:r>
            <a:r>
              <a:rPr lang="en-US" sz="900" dirty="0">
                <a:solidFill>
                  <a:schemeClr val="tx1"/>
                </a:solidFill>
              </a:rPr>
              <a:t> </a:t>
            </a:r>
            <a:br>
              <a:rPr lang="en-US" sz="300" dirty="0"/>
            </a:b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1169E6C-FD20-4006-A109-4B8F88FB17DF}"/>
              </a:ext>
            </a:extLst>
          </p:cNvPr>
          <p:cNvPicPr>
            <a:picLocks noChangeAspect="1"/>
          </p:cNvPicPr>
          <p:nvPr/>
        </p:nvPicPr>
        <p:blipFill>
          <a:blip r:embed="rId3"/>
          <a:stretch>
            <a:fillRect/>
          </a:stretch>
        </p:blipFill>
        <p:spPr>
          <a:xfrm>
            <a:off x="1600200" y="2969636"/>
            <a:ext cx="5943600" cy="3343275"/>
          </a:xfrm>
          <a:prstGeom prst="rect">
            <a:avLst/>
          </a:prstGeom>
        </p:spPr>
      </p:pic>
    </p:spTree>
    <p:extLst>
      <p:ext uri="{BB962C8B-B14F-4D97-AF65-F5344CB8AC3E}">
        <p14:creationId xmlns:p14="http://schemas.microsoft.com/office/powerpoint/2010/main" val="3551568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36</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581025"/>
            <a:ext cx="7886267" cy="1635702"/>
          </a:xfrm>
        </p:spPr>
        <p:txBody>
          <a:bodyPr/>
          <a:lstStyle/>
          <a:p>
            <a:pPr algn="ct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Benefits of</a:t>
            </a:r>
            <a:r>
              <a:rPr lang="en-US" sz="3200" dirty="0">
                <a:solidFill>
                  <a:schemeClr val="tx1"/>
                </a:solidFill>
              </a:rPr>
              <a:t> Self-Directed Learners</a:t>
            </a:r>
            <a:br>
              <a:rPr lang="en-US" sz="1800" dirty="0">
                <a:solidFill>
                  <a:schemeClr val="tx1"/>
                </a:solidFill>
              </a:rPr>
            </a:br>
            <a:r>
              <a:rPr lang="en-US" sz="1800" dirty="0">
                <a:solidFill>
                  <a:schemeClr val="tx1"/>
                </a:solidFill>
                <a:hlinkClick r:id="rId2"/>
              </a:rPr>
              <a:t>https://discoverpraxis.com/reasons-not-to-go-to-college/</a:t>
            </a:r>
            <a:r>
              <a:rPr lang="en-US" sz="1800" dirty="0">
                <a:solidFill>
                  <a:schemeClr val="tx1"/>
                </a:solidFill>
              </a:rPr>
              <a:t> </a:t>
            </a:r>
            <a:br>
              <a:rPr lang="en-US" sz="1000" dirty="0"/>
            </a:b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BAD96882-7174-4B92-BF19-95477BF6B963}"/>
              </a:ext>
            </a:extLst>
          </p:cNvPr>
          <p:cNvPicPr>
            <a:picLocks noChangeAspect="1"/>
          </p:cNvPicPr>
          <p:nvPr/>
        </p:nvPicPr>
        <p:blipFill>
          <a:blip r:embed="rId3"/>
          <a:stretch>
            <a:fillRect/>
          </a:stretch>
        </p:blipFill>
        <p:spPr>
          <a:xfrm>
            <a:off x="324067" y="1935037"/>
            <a:ext cx="8625176" cy="3954218"/>
          </a:xfrm>
          <a:prstGeom prst="rect">
            <a:avLst/>
          </a:prstGeom>
        </p:spPr>
      </p:pic>
    </p:spTree>
    <p:extLst>
      <p:ext uri="{BB962C8B-B14F-4D97-AF65-F5344CB8AC3E}">
        <p14:creationId xmlns:p14="http://schemas.microsoft.com/office/powerpoint/2010/main" val="2514119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10" y="2014330"/>
            <a:ext cx="9224009" cy="2443370"/>
          </a:xfrm>
        </p:spPr>
        <p:txBody>
          <a:bodyPr/>
          <a:lstStyle/>
          <a:p>
            <a:pPr algn="ctr"/>
            <a:r>
              <a:rPr lang="en-US" sz="5400" dirty="0"/>
              <a:t>Study #1</a:t>
            </a:r>
            <a:br>
              <a:rPr lang="en-US" sz="5400" dirty="0"/>
            </a:br>
            <a:r>
              <a:rPr lang="en-US" sz="5400" dirty="0"/>
              <a:t>MOOCs </a:t>
            </a:r>
            <a:br>
              <a:rPr lang="en-US" sz="5400" dirty="0"/>
            </a:br>
            <a:r>
              <a:rPr lang="en-US" sz="5400" dirty="0"/>
              <a:t>Literature Review </a:t>
            </a:r>
            <a:br>
              <a:rPr lang="en-US" sz="5400" dirty="0"/>
            </a:br>
            <a:r>
              <a:rPr lang="en-US" sz="5400" dirty="0"/>
              <a:t>(2014-2016)</a:t>
            </a:r>
            <a:br>
              <a:rPr lang="en-US" sz="5400" dirty="0"/>
            </a:br>
            <a:endParaRPr lang="en-US" sz="5400" dirty="0"/>
          </a:p>
        </p:txBody>
      </p:sp>
      <p:sp>
        <p:nvSpPr>
          <p:cNvPr id="3" name="TextBox 2"/>
          <p:cNvSpPr txBox="1"/>
          <p:nvPr/>
        </p:nvSpPr>
        <p:spPr>
          <a:xfrm>
            <a:off x="858422" y="4789170"/>
            <a:ext cx="8056978"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Zhu, M., Sari, A., &amp; Lee, M. M. (2018).  A Systematic Review of Research Methods and Topics of the Empirical MOOC Literature (2014-2016). </a:t>
            </a:r>
            <a:r>
              <a:rPr kumimoji="0" lang="en-US" sz="2000" b="0" i="1" u="none" strike="noStrike" kern="1200" cap="none" spc="0" normalizeH="0" baseline="0" noProof="0" dirty="0">
                <a:ln>
                  <a:noFill/>
                </a:ln>
                <a:solidFill>
                  <a:prstClr val="white"/>
                </a:solidFill>
                <a:effectLst/>
                <a:uLnTx/>
                <a:uFillTx/>
                <a:latin typeface="Arial"/>
                <a:ea typeface="+mn-ea"/>
                <a:cs typeface="+mn-cs"/>
              </a:rPr>
              <a:t>The Internet and Higher Education, 37</a:t>
            </a:r>
            <a:r>
              <a:rPr kumimoji="0" lang="en-US" sz="2000" b="0" i="0" u="none" strike="noStrike" kern="1200" cap="none" spc="0" normalizeH="0" baseline="0" noProof="0" dirty="0">
                <a:ln>
                  <a:noFill/>
                </a:ln>
                <a:solidFill>
                  <a:prstClr val="white"/>
                </a:solidFill>
                <a:effectLst/>
                <a:uLnTx/>
                <a:uFillTx/>
                <a:latin typeface="Arial"/>
                <a:ea typeface="+mn-ea"/>
                <a:cs typeface="+mn-cs"/>
              </a:rPr>
              <a:t>, 31-39.</a:t>
            </a:r>
          </a:p>
        </p:txBody>
      </p:sp>
      <p:pic>
        <p:nvPicPr>
          <p:cNvPr id="4" name="Picture 3">
            <a:extLst>
              <a:ext uri="{FF2B5EF4-FFF2-40B4-BE49-F238E27FC236}">
                <a16:creationId xmlns:a16="http://schemas.microsoft.com/office/drawing/2014/main" id="{F93EEC9B-AC16-4B1F-A014-A1D06BC60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400" y="1183225"/>
            <a:ext cx="2260599" cy="1457304"/>
          </a:xfrm>
          <a:prstGeom prst="rect">
            <a:avLst/>
          </a:prstGeom>
        </p:spPr>
      </p:pic>
    </p:spTree>
    <p:extLst>
      <p:ext uri="{BB962C8B-B14F-4D97-AF65-F5344CB8AC3E}">
        <p14:creationId xmlns:p14="http://schemas.microsoft.com/office/powerpoint/2010/main" val="2314758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1122" y="1448775"/>
            <a:ext cx="7979891" cy="3670445"/>
          </a:xfrm>
        </p:spPr>
        <p:txBody>
          <a:bodyPr>
            <a:noAutofit/>
          </a:bodyPr>
          <a:lstStyle/>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The purpose was to gain a deeper and more diverse understanding of the current MOOC phenomenon and identify the gap in MOOC empirical studies. </a:t>
            </a:r>
          </a:p>
          <a:p>
            <a:pPr marL="857250" lvl="2" indent="0">
              <a:lnSpc>
                <a:spcPct val="150000"/>
              </a:lnSpc>
              <a:spcAft>
                <a:spcPts val="0"/>
              </a:spcAft>
              <a:buNone/>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1. What are the research methods researchers employed in empirical MOOC studies?</a:t>
            </a:r>
          </a:p>
          <a:p>
            <a:pPr marL="857250" lvl="2" indent="0">
              <a:lnSpc>
                <a:spcPct val="150000"/>
              </a:lnSpc>
              <a:spcAft>
                <a:spcPts val="0"/>
              </a:spcAft>
              <a:buNone/>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2. What are the research topics or focuses in MOOC studies?</a:t>
            </a:r>
          </a:p>
          <a:p>
            <a:pPr marL="857250" lvl="2" indent="0">
              <a:lnSpc>
                <a:spcPct val="150000"/>
              </a:lnSpc>
              <a:spcAft>
                <a:spcPts val="0"/>
              </a:spcAft>
              <a:buNone/>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3. How are researchers of empirical MOOC studies geographically distributed?</a:t>
            </a:r>
          </a:p>
          <a:p>
            <a:pPr marL="857250" lvl="2" indent="0">
              <a:lnSpc>
                <a:spcPct val="150000"/>
              </a:lnSpc>
              <a:spcAft>
                <a:spcPts val="0"/>
              </a:spcAft>
              <a:buNone/>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4. In terms of the delivery of the MOOC, what are the countries which are attracting the most research?</a:t>
            </a:r>
          </a:p>
          <a:p>
            <a:pPr lvl="1">
              <a:lnSpc>
                <a:spcPct val="150000"/>
              </a:lnSpc>
              <a:spcAft>
                <a:spcPts val="0"/>
              </a:spcAft>
              <a:buFont typeface="Arial" panose="020B0604020202020204" pitchFamily="34" charset="0"/>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395926" y="495990"/>
            <a:ext cx="592186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Research Purposes &amp; Questions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3156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3139A4-5D1B-4B51-9646-1BDB7F7DC447}"/>
              </a:ext>
            </a:extLst>
          </p:cNvPr>
          <p:cNvSpPr txBox="1">
            <a:spLocks/>
          </p:cNvSpPr>
          <p:nvPr/>
        </p:nvSpPr>
        <p:spPr>
          <a:xfrm>
            <a:off x="297180" y="474219"/>
            <a:ext cx="602060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Journals of the Articles</a:t>
            </a:r>
          </a:p>
        </p:txBody>
      </p:sp>
      <p:graphicFrame>
        <p:nvGraphicFramePr>
          <p:cNvPr id="8" name="Content Placeholder 7">
            <a:extLst>
              <a:ext uri="{FF2B5EF4-FFF2-40B4-BE49-F238E27FC236}">
                <a16:creationId xmlns:a16="http://schemas.microsoft.com/office/drawing/2014/main" id="{6D406ABF-6192-41A2-AFB7-DA4AD0523678}"/>
              </a:ext>
            </a:extLst>
          </p:cNvPr>
          <p:cNvGraphicFramePr>
            <a:graphicFrameLocks noGrp="1"/>
          </p:cNvGraphicFramePr>
          <p:nvPr>
            <p:ph idx="1"/>
          </p:nvPr>
        </p:nvGraphicFramePr>
        <p:xfrm>
          <a:off x="445770" y="1428751"/>
          <a:ext cx="7669530" cy="4957449"/>
        </p:xfrm>
        <a:graphic>
          <a:graphicData uri="http://schemas.openxmlformats.org/drawingml/2006/table">
            <a:tbl>
              <a:tblPr firstRow="1" firstCol="1" bandRow="1">
                <a:tableStyleId>{7E9639D4-E3E2-4D34-9284-5A2195B3D0D7}</a:tableStyleId>
              </a:tblPr>
              <a:tblGrid>
                <a:gridCol w="438691">
                  <a:extLst>
                    <a:ext uri="{9D8B030D-6E8A-4147-A177-3AD203B41FA5}">
                      <a16:colId xmlns:a16="http://schemas.microsoft.com/office/drawing/2014/main" val="20000"/>
                    </a:ext>
                  </a:extLst>
                </a:gridCol>
                <a:gridCol w="6354375">
                  <a:extLst>
                    <a:ext uri="{9D8B030D-6E8A-4147-A177-3AD203B41FA5}">
                      <a16:colId xmlns:a16="http://schemas.microsoft.com/office/drawing/2014/main" val="20001"/>
                    </a:ext>
                  </a:extLst>
                </a:gridCol>
                <a:gridCol w="876464">
                  <a:extLst>
                    <a:ext uri="{9D8B030D-6E8A-4147-A177-3AD203B41FA5}">
                      <a16:colId xmlns:a16="http://schemas.microsoft.com/office/drawing/2014/main" val="20002"/>
                    </a:ext>
                  </a:extLst>
                </a:gridCol>
              </a:tblGrid>
              <a:tr h="378814">
                <a:tc>
                  <a:txBody>
                    <a:bodyPr/>
                    <a:lstStyle/>
                    <a:p>
                      <a:pPr marL="0" marR="0">
                        <a:lnSpc>
                          <a:spcPct val="150000"/>
                        </a:lnSpc>
                        <a:spcBef>
                          <a:spcPts val="0"/>
                        </a:spcBef>
                        <a:spcAft>
                          <a:spcPts val="0"/>
                        </a:spcAft>
                      </a:pPr>
                      <a:r>
                        <a:rPr lang="en-US" sz="1100" dirty="0">
                          <a:effectLst/>
                        </a:rPr>
                        <a:t>No.</a:t>
                      </a:r>
                      <a:endParaRPr lang="en-US" sz="1100" b="1" dirty="0">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dirty="0">
                          <a:effectLst/>
                        </a:rPr>
                        <a:t>Journal</a:t>
                      </a:r>
                      <a:endParaRPr lang="en-US" sz="1100" b="1" dirty="0">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dirty="0">
                          <a:effectLst/>
                        </a:rPr>
                        <a:t>Total</a:t>
                      </a:r>
                      <a:endParaRPr lang="en-US" sz="1100" b="1" dirty="0">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extLst>
                  <a:ext uri="{0D108BD9-81ED-4DB2-BD59-A6C34878D82A}">
                    <a16:rowId xmlns:a16="http://schemas.microsoft.com/office/drawing/2014/main" val="10000"/>
                  </a:ext>
                </a:extLst>
              </a:tr>
              <a:tr h="411681">
                <a:tc>
                  <a:txBody>
                    <a:bodyPr/>
                    <a:lstStyle/>
                    <a:p>
                      <a:pPr marL="0" marR="0">
                        <a:lnSpc>
                          <a:spcPct val="150000"/>
                        </a:lnSpc>
                        <a:spcBef>
                          <a:spcPts val="0"/>
                        </a:spcBef>
                        <a:spcAft>
                          <a:spcPts val="0"/>
                        </a:spcAft>
                      </a:pPr>
                      <a:r>
                        <a:rPr lang="en-US" sz="1100">
                          <a:effectLst/>
                        </a:rPr>
                        <a:t>1</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International Review of Research in Open and Distance Learning (IRRODL)</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31</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extLst>
                  <a:ext uri="{0D108BD9-81ED-4DB2-BD59-A6C34878D82A}">
                    <a16:rowId xmlns:a16="http://schemas.microsoft.com/office/drawing/2014/main" val="10001"/>
                  </a:ext>
                </a:extLst>
              </a:tr>
              <a:tr h="378814">
                <a:tc>
                  <a:txBody>
                    <a:bodyPr/>
                    <a:lstStyle/>
                    <a:p>
                      <a:pPr marL="0" marR="0">
                        <a:lnSpc>
                          <a:spcPct val="150000"/>
                        </a:lnSpc>
                        <a:spcBef>
                          <a:spcPts val="0"/>
                        </a:spcBef>
                        <a:spcAft>
                          <a:spcPts val="0"/>
                        </a:spcAft>
                      </a:pPr>
                      <a:r>
                        <a:rPr lang="en-US" sz="1100">
                          <a:effectLst/>
                        </a:rPr>
                        <a:t>2</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Computers &amp; Education</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dirty="0">
                          <a:effectLst/>
                        </a:rPr>
                        <a:t>12</a:t>
                      </a:r>
                      <a:endParaRPr lang="en-US" sz="1100" b="1" dirty="0">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extLst>
                  <a:ext uri="{0D108BD9-81ED-4DB2-BD59-A6C34878D82A}">
                    <a16:rowId xmlns:a16="http://schemas.microsoft.com/office/drawing/2014/main" val="10002"/>
                  </a:ext>
                </a:extLst>
              </a:tr>
              <a:tr h="378814">
                <a:tc>
                  <a:txBody>
                    <a:bodyPr/>
                    <a:lstStyle/>
                    <a:p>
                      <a:pPr marL="0" marR="0">
                        <a:lnSpc>
                          <a:spcPct val="150000"/>
                        </a:lnSpc>
                        <a:spcBef>
                          <a:spcPts val="0"/>
                        </a:spcBef>
                        <a:spcAft>
                          <a:spcPts val="0"/>
                        </a:spcAft>
                      </a:pPr>
                      <a:r>
                        <a:rPr lang="en-US" sz="1100">
                          <a:effectLst/>
                        </a:rPr>
                        <a:t>3</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dirty="0">
                          <a:effectLst/>
                        </a:rPr>
                        <a:t>British Journal of Educational Technology</a:t>
                      </a:r>
                      <a:endParaRPr lang="en-US" sz="1100" b="1" dirty="0">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9</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extLst>
                  <a:ext uri="{0D108BD9-81ED-4DB2-BD59-A6C34878D82A}">
                    <a16:rowId xmlns:a16="http://schemas.microsoft.com/office/drawing/2014/main" val="10003"/>
                  </a:ext>
                </a:extLst>
              </a:tr>
              <a:tr h="378814">
                <a:tc>
                  <a:txBody>
                    <a:bodyPr/>
                    <a:lstStyle/>
                    <a:p>
                      <a:pPr marL="0" marR="0">
                        <a:lnSpc>
                          <a:spcPct val="150000"/>
                        </a:lnSpc>
                        <a:spcBef>
                          <a:spcPts val="0"/>
                        </a:spcBef>
                        <a:spcAft>
                          <a:spcPts val="0"/>
                        </a:spcAft>
                      </a:pPr>
                      <a:r>
                        <a:rPr lang="en-US" sz="1100">
                          <a:effectLst/>
                        </a:rPr>
                        <a:t>4</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Online Learning</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7</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extLst>
                  <a:ext uri="{0D108BD9-81ED-4DB2-BD59-A6C34878D82A}">
                    <a16:rowId xmlns:a16="http://schemas.microsoft.com/office/drawing/2014/main" val="10004"/>
                  </a:ext>
                </a:extLst>
              </a:tr>
              <a:tr h="378814">
                <a:tc>
                  <a:txBody>
                    <a:bodyPr/>
                    <a:lstStyle/>
                    <a:p>
                      <a:pPr marL="0" marR="0">
                        <a:lnSpc>
                          <a:spcPct val="150000"/>
                        </a:lnSpc>
                        <a:spcBef>
                          <a:spcPts val="0"/>
                        </a:spcBef>
                        <a:spcAft>
                          <a:spcPts val="0"/>
                        </a:spcAft>
                      </a:pPr>
                      <a:r>
                        <a:rPr lang="en-US" sz="1100">
                          <a:effectLst/>
                        </a:rPr>
                        <a:t>5</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dirty="0">
                          <a:effectLst/>
                        </a:rPr>
                        <a:t>Distance Education</a:t>
                      </a:r>
                      <a:endParaRPr lang="en-US" sz="1100" b="1" dirty="0">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5</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extLst>
                  <a:ext uri="{0D108BD9-81ED-4DB2-BD59-A6C34878D82A}">
                    <a16:rowId xmlns:a16="http://schemas.microsoft.com/office/drawing/2014/main" val="10005"/>
                  </a:ext>
                </a:extLst>
              </a:tr>
              <a:tr h="378814">
                <a:tc>
                  <a:txBody>
                    <a:bodyPr/>
                    <a:lstStyle/>
                    <a:p>
                      <a:pPr marL="0" marR="0">
                        <a:lnSpc>
                          <a:spcPct val="150000"/>
                        </a:lnSpc>
                        <a:spcBef>
                          <a:spcPts val="0"/>
                        </a:spcBef>
                        <a:spcAft>
                          <a:spcPts val="0"/>
                        </a:spcAft>
                      </a:pPr>
                      <a:r>
                        <a:rPr lang="en-US" sz="1100">
                          <a:effectLst/>
                        </a:rPr>
                        <a:t>6</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Educational Media International</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5</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extLst>
                  <a:ext uri="{0D108BD9-81ED-4DB2-BD59-A6C34878D82A}">
                    <a16:rowId xmlns:a16="http://schemas.microsoft.com/office/drawing/2014/main" val="10006"/>
                  </a:ext>
                </a:extLst>
              </a:tr>
              <a:tr h="378814">
                <a:tc>
                  <a:txBody>
                    <a:bodyPr/>
                    <a:lstStyle/>
                    <a:p>
                      <a:pPr marL="0" marR="0">
                        <a:lnSpc>
                          <a:spcPct val="150000"/>
                        </a:lnSpc>
                        <a:spcBef>
                          <a:spcPts val="0"/>
                        </a:spcBef>
                        <a:spcAft>
                          <a:spcPts val="0"/>
                        </a:spcAft>
                      </a:pPr>
                      <a:r>
                        <a:rPr lang="en-US" sz="1100">
                          <a:effectLst/>
                        </a:rPr>
                        <a:t>7</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Internet and Higher Education</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5</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extLst>
                  <a:ext uri="{0D108BD9-81ED-4DB2-BD59-A6C34878D82A}">
                    <a16:rowId xmlns:a16="http://schemas.microsoft.com/office/drawing/2014/main" val="10007"/>
                  </a:ext>
                </a:extLst>
              </a:tr>
              <a:tr h="378814">
                <a:tc>
                  <a:txBody>
                    <a:bodyPr/>
                    <a:lstStyle/>
                    <a:p>
                      <a:pPr marL="0" marR="0">
                        <a:lnSpc>
                          <a:spcPct val="150000"/>
                        </a:lnSpc>
                        <a:spcBef>
                          <a:spcPts val="0"/>
                        </a:spcBef>
                        <a:spcAft>
                          <a:spcPts val="0"/>
                        </a:spcAft>
                      </a:pPr>
                      <a:r>
                        <a:rPr lang="en-US" sz="1100">
                          <a:effectLst/>
                        </a:rPr>
                        <a:t>8</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Journal of Computer Assisted Learning</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5</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extLst>
                  <a:ext uri="{0D108BD9-81ED-4DB2-BD59-A6C34878D82A}">
                    <a16:rowId xmlns:a16="http://schemas.microsoft.com/office/drawing/2014/main" val="10008"/>
                  </a:ext>
                </a:extLst>
              </a:tr>
              <a:tr h="378814">
                <a:tc>
                  <a:txBody>
                    <a:bodyPr/>
                    <a:lstStyle/>
                    <a:p>
                      <a:pPr marL="0" marR="0">
                        <a:lnSpc>
                          <a:spcPct val="150000"/>
                        </a:lnSpc>
                        <a:spcBef>
                          <a:spcPts val="0"/>
                        </a:spcBef>
                        <a:spcAft>
                          <a:spcPts val="0"/>
                        </a:spcAft>
                      </a:pPr>
                      <a:r>
                        <a:rPr lang="en-US" sz="1100">
                          <a:effectLst/>
                        </a:rPr>
                        <a:t>9</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dirty="0">
                          <a:effectLst/>
                        </a:rPr>
                        <a:t>Computers in Human Behavior</a:t>
                      </a:r>
                      <a:endParaRPr lang="en-US" sz="1100" b="1" dirty="0">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4</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extLst>
                  <a:ext uri="{0D108BD9-81ED-4DB2-BD59-A6C34878D82A}">
                    <a16:rowId xmlns:a16="http://schemas.microsoft.com/office/drawing/2014/main" val="10009"/>
                  </a:ext>
                </a:extLst>
              </a:tr>
              <a:tr h="378814">
                <a:tc>
                  <a:txBody>
                    <a:bodyPr/>
                    <a:lstStyle/>
                    <a:p>
                      <a:pPr marL="0" marR="0">
                        <a:lnSpc>
                          <a:spcPct val="150000"/>
                        </a:lnSpc>
                        <a:spcBef>
                          <a:spcPts val="0"/>
                        </a:spcBef>
                        <a:spcAft>
                          <a:spcPts val="0"/>
                        </a:spcAft>
                      </a:pPr>
                      <a:r>
                        <a:rPr lang="en-US" sz="1100">
                          <a:effectLst/>
                        </a:rPr>
                        <a:t>10</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Open Learning</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4</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extLst>
                  <a:ext uri="{0D108BD9-81ED-4DB2-BD59-A6C34878D82A}">
                    <a16:rowId xmlns:a16="http://schemas.microsoft.com/office/drawing/2014/main" val="10010"/>
                  </a:ext>
                </a:extLst>
              </a:tr>
              <a:tr h="378814">
                <a:tc>
                  <a:txBody>
                    <a:bodyPr/>
                    <a:lstStyle/>
                    <a:p>
                      <a:pPr marL="0" marR="0">
                        <a:lnSpc>
                          <a:spcPct val="150000"/>
                        </a:lnSpc>
                        <a:spcBef>
                          <a:spcPts val="0"/>
                        </a:spcBef>
                        <a:spcAft>
                          <a:spcPts val="0"/>
                        </a:spcAft>
                      </a:pPr>
                      <a:r>
                        <a:rPr lang="en-US" sz="1100">
                          <a:effectLst/>
                        </a:rPr>
                        <a:t>11</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Journal of Online Learning and Teaching</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a:effectLst/>
                        </a:rPr>
                        <a:t>3</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extLst>
                  <a:ext uri="{0D108BD9-81ED-4DB2-BD59-A6C34878D82A}">
                    <a16:rowId xmlns:a16="http://schemas.microsoft.com/office/drawing/2014/main" val="10011"/>
                  </a:ext>
                </a:extLst>
              </a:tr>
              <a:tr h="378814">
                <a:tc>
                  <a:txBody>
                    <a:bodyPr/>
                    <a:lstStyle/>
                    <a:p>
                      <a:pPr marL="0" marR="0">
                        <a:lnSpc>
                          <a:spcPct val="150000"/>
                        </a:lnSpc>
                        <a:spcBef>
                          <a:spcPts val="0"/>
                        </a:spcBef>
                        <a:spcAft>
                          <a:spcPts val="0"/>
                        </a:spcAft>
                      </a:pPr>
                      <a:r>
                        <a:rPr lang="en-US" sz="1100">
                          <a:effectLst/>
                        </a:rPr>
                        <a:t>12</a:t>
                      </a:r>
                      <a:endParaRPr lang="en-US" sz="1100" b="1">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dirty="0">
                          <a:effectLst/>
                        </a:rPr>
                        <a:t>Journal of Asynchronous Learning Network</a:t>
                      </a:r>
                      <a:endParaRPr lang="en-US" sz="1100" b="1" dirty="0">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tc>
                  <a:txBody>
                    <a:bodyPr/>
                    <a:lstStyle/>
                    <a:p>
                      <a:pPr marL="0" marR="0">
                        <a:lnSpc>
                          <a:spcPct val="150000"/>
                        </a:lnSpc>
                        <a:spcBef>
                          <a:spcPts val="0"/>
                        </a:spcBef>
                        <a:spcAft>
                          <a:spcPts val="0"/>
                        </a:spcAft>
                      </a:pPr>
                      <a:r>
                        <a:rPr lang="en-US" sz="1100" dirty="0">
                          <a:effectLst/>
                        </a:rPr>
                        <a:t>3</a:t>
                      </a:r>
                      <a:endParaRPr lang="en-US" sz="1100" b="1" dirty="0">
                        <a:effectLst/>
                        <a:latin typeface="Tahoma" panose="020B0604030504040204" pitchFamily="34" charset="0"/>
                        <a:ea typeface="Tahoma" panose="020B0604030504040204" pitchFamily="34" charset="0"/>
                        <a:cs typeface="Tahoma" panose="020B0604030504040204" pitchFamily="34" charset="0"/>
                      </a:endParaRPr>
                    </a:p>
                  </a:txBody>
                  <a:tcPr marL="37737" marR="37737" marT="37737" marB="37737"/>
                </a:tc>
                <a:extLst>
                  <a:ext uri="{0D108BD9-81ED-4DB2-BD59-A6C34878D82A}">
                    <a16:rowId xmlns:a16="http://schemas.microsoft.com/office/drawing/2014/main" val="1001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1519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4</a:t>
            </a:fld>
            <a:endParaRPr lang="en-US" dirty="0"/>
          </a:p>
        </p:txBody>
      </p:sp>
      <p:sp>
        <p:nvSpPr>
          <p:cNvPr id="4" name="Title 3"/>
          <p:cNvSpPr>
            <a:spLocks noGrp="1"/>
          </p:cNvSpPr>
          <p:nvPr>
            <p:ph type="ctrTitle"/>
          </p:nvPr>
        </p:nvSpPr>
        <p:spPr/>
        <p:txBody>
          <a:bodyPr/>
          <a:lstStyle/>
          <a:p>
            <a:r>
              <a:rPr lang="en-US" dirty="0"/>
              <a:t>Polls</a:t>
            </a: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331108" y="1500554"/>
            <a:ext cx="8201655" cy="134697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nSpc>
                <a:spcPct val="150000"/>
              </a:lnSpc>
            </a:pPr>
            <a:r>
              <a:rPr lang="en-US" sz="3000" dirty="0">
                <a:solidFill>
                  <a:schemeClr val="tx1"/>
                </a:solidFill>
              </a:rPr>
              <a:t>Poll #1: Who in here has taken a MOOC?</a:t>
            </a:r>
            <a:br>
              <a:rPr lang="en-US" sz="3000" dirty="0">
                <a:solidFill>
                  <a:schemeClr val="tx1"/>
                </a:solidFill>
              </a:rPr>
            </a:br>
            <a:r>
              <a:rPr lang="en-US" sz="3000" dirty="0">
                <a:solidFill>
                  <a:schemeClr val="tx1"/>
                </a:solidFill>
              </a:rPr>
              <a:t>Poll #2: Are you happy or frustrated when you take a MOOC?</a:t>
            </a:r>
          </a:p>
        </p:txBody>
      </p:sp>
      <p:pic>
        <p:nvPicPr>
          <p:cNvPr id="6" name="Picture 5">
            <a:extLst>
              <a:ext uri="{FF2B5EF4-FFF2-40B4-BE49-F238E27FC236}">
                <a16:creationId xmlns:a16="http://schemas.microsoft.com/office/drawing/2014/main" id="{0C70AADE-5C18-4FC4-B164-EBD56208ECF4}"/>
              </a:ext>
            </a:extLst>
          </p:cNvPr>
          <p:cNvPicPr>
            <a:picLocks noChangeAspect="1"/>
          </p:cNvPicPr>
          <p:nvPr/>
        </p:nvPicPr>
        <p:blipFill rotWithShape="1">
          <a:blip r:embed="rId2">
            <a:extLst>
              <a:ext uri="{28A0092B-C50C-407E-A947-70E740481C1C}">
                <a14:useLocalDpi xmlns:a14="http://schemas.microsoft.com/office/drawing/2010/main" val="0"/>
              </a:ext>
            </a:extLst>
          </a:blip>
          <a:srcRect t="142" r="27052"/>
          <a:stretch/>
        </p:blipFill>
        <p:spPr>
          <a:xfrm>
            <a:off x="5272391" y="3122989"/>
            <a:ext cx="3871609" cy="3044987"/>
          </a:xfrm>
          <a:prstGeom prst="rect">
            <a:avLst/>
          </a:prstGeom>
        </p:spPr>
      </p:pic>
      <p:pic>
        <p:nvPicPr>
          <p:cNvPr id="7" name="Picture 6">
            <a:extLst>
              <a:ext uri="{FF2B5EF4-FFF2-40B4-BE49-F238E27FC236}">
                <a16:creationId xmlns:a16="http://schemas.microsoft.com/office/drawing/2014/main" id="{F355B46D-0117-444F-893C-8ECF31039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08" y="3313732"/>
            <a:ext cx="5116834" cy="3073919"/>
          </a:xfrm>
          <a:prstGeom prst="rect">
            <a:avLst/>
          </a:prstGeom>
        </p:spPr>
      </p:pic>
    </p:spTree>
    <p:extLst>
      <p:ext uri="{BB962C8B-B14F-4D97-AF65-F5344CB8AC3E}">
        <p14:creationId xmlns:p14="http://schemas.microsoft.com/office/powerpoint/2010/main" val="1268411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25184350-A7CD-44E0-BF7C-401F3233E212}"/>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8" name="Table 7">
            <a:extLst>
              <a:ext uri="{FF2B5EF4-FFF2-40B4-BE49-F238E27FC236}">
                <a16:creationId xmlns:a16="http://schemas.microsoft.com/office/drawing/2014/main" id="{5FC5A53D-4BDB-4C4D-979E-4C90E3E48345}"/>
              </a:ext>
            </a:extLst>
          </p:cNvPr>
          <p:cNvGraphicFramePr>
            <a:graphicFrameLocks noGrp="1"/>
          </p:cNvGraphicFramePr>
          <p:nvPr/>
        </p:nvGraphicFramePr>
        <p:xfrm>
          <a:off x="301429" y="2168503"/>
          <a:ext cx="8500362" cy="3888411"/>
        </p:xfrm>
        <a:graphic>
          <a:graphicData uri="http://schemas.openxmlformats.org/drawingml/2006/table">
            <a:tbl>
              <a:tblPr firstRow="1" firstCol="1" bandRow="1">
                <a:tableStyleId>{7E9639D4-E3E2-4D34-9284-5A2195B3D0D7}</a:tableStyleId>
              </a:tblPr>
              <a:tblGrid>
                <a:gridCol w="2738191">
                  <a:extLst>
                    <a:ext uri="{9D8B030D-6E8A-4147-A177-3AD203B41FA5}">
                      <a16:colId xmlns:a16="http://schemas.microsoft.com/office/drawing/2014/main" val="20000"/>
                    </a:ext>
                  </a:extLst>
                </a:gridCol>
                <a:gridCol w="1848895">
                  <a:extLst>
                    <a:ext uri="{9D8B030D-6E8A-4147-A177-3AD203B41FA5}">
                      <a16:colId xmlns:a16="http://schemas.microsoft.com/office/drawing/2014/main" val="20001"/>
                    </a:ext>
                  </a:extLst>
                </a:gridCol>
                <a:gridCol w="1617785">
                  <a:extLst>
                    <a:ext uri="{9D8B030D-6E8A-4147-A177-3AD203B41FA5}">
                      <a16:colId xmlns:a16="http://schemas.microsoft.com/office/drawing/2014/main" val="20002"/>
                    </a:ext>
                  </a:extLst>
                </a:gridCol>
                <a:gridCol w="2295491">
                  <a:extLst>
                    <a:ext uri="{9D8B030D-6E8A-4147-A177-3AD203B41FA5}">
                      <a16:colId xmlns:a16="http://schemas.microsoft.com/office/drawing/2014/main" val="20003"/>
                    </a:ext>
                  </a:extLst>
                </a:gridCol>
              </a:tblGrid>
              <a:tr h="775111">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Quantitative </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Qualitative </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Mixed methods</a:t>
                      </a:r>
                    </a:p>
                  </a:txBody>
                  <a:tcPr marL="68580" marR="68580" marT="0" marB="0"/>
                </a:tc>
                <a:extLst>
                  <a:ext uri="{0D108BD9-81ED-4DB2-BD59-A6C34878D82A}">
                    <a16:rowId xmlns:a16="http://schemas.microsoft.com/office/drawing/2014/main" val="10000"/>
                  </a:ext>
                </a:extLst>
              </a:tr>
              <a:tr h="659206">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Student-focused</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39</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9</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26</a:t>
                      </a:r>
                    </a:p>
                  </a:txBody>
                  <a:tcPr marL="68580" marR="68580" marT="0" marB="0"/>
                </a:tc>
                <a:extLst>
                  <a:ext uri="{0D108BD9-81ED-4DB2-BD59-A6C34878D82A}">
                    <a16:rowId xmlns:a16="http://schemas.microsoft.com/office/drawing/2014/main" val="10001"/>
                  </a:ext>
                </a:extLst>
              </a:tr>
              <a:tr h="659206">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Design-focused</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19</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12</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17</a:t>
                      </a:r>
                    </a:p>
                  </a:txBody>
                  <a:tcPr marL="68580" marR="68580" marT="0" marB="0"/>
                </a:tc>
                <a:extLst>
                  <a:ext uri="{0D108BD9-81ED-4DB2-BD59-A6C34878D82A}">
                    <a16:rowId xmlns:a16="http://schemas.microsoft.com/office/drawing/2014/main" val="10002"/>
                  </a:ext>
                </a:extLst>
              </a:tr>
              <a:tr h="779592">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Context and impact</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9</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6</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5</a:t>
                      </a:r>
                    </a:p>
                  </a:txBody>
                  <a:tcPr marL="68580" marR="68580" marT="0" marB="0"/>
                </a:tc>
                <a:extLst>
                  <a:ext uri="{0D108BD9-81ED-4DB2-BD59-A6C34878D82A}">
                    <a16:rowId xmlns:a16="http://schemas.microsoft.com/office/drawing/2014/main" val="10003"/>
                  </a:ext>
                </a:extLst>
              </a:tr>
              <a:tr h="1015296">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Instructor-focused</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0</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3</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2</a:t>
                      </a:r>
                    </a:p>
                  </a:txBody>
                  <a:tcPr marL="68580" marR="68580" marT="0" marB="0"/>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a:extLst>
              <a:ext uri="{FF2B5EF4-FFF2-40B4-BE49-F238E27FC236}">
                <a16:creationId xmlns:a16="http://schemas.microsoft.com/office/drawing/2014/main" id="{7FF370F3-624A-4BB6-9BE0-BBB5B052CDA5}"/>
              </a:ext>
            </a:extLst>
          </p:cNvPr>
          <p:cNvSpPr txBox="1">
            <a:spLocks/>
          </p:cNvSpPr>
          <p:nvPr/>
        </p:nvSpPr>
        <p:spPr>
          <a:xfrm>
            <a:off x="160774" y="1538198"/>
            <a:ext cx="8806808" cy="510032"/>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MOOC research focuses and methods</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01BFFF2F-C089-4067-B027-0CD009C25A90}"/>
              </a:ext>
            </a:extLst>
          </p:cNvPr>
          <p:cNvSpPr txBox="1">
            <a:spLocks/>
          </p:cNvSpPr>
          <p:nvPr/>
        </p:nvSpPr>
        <p:spPr>
          <a:xfrm>
            <a:off x="301430" y="474219"/>
            <a:ext cx="601636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RQ1 &amp; RQ2</a:t>
            </a:r>
            <a:endPar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9081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25184350-A7CD-44E0-BF7C-401F3233E212}"/>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a:extLst>
              <a:ext uri="{FF2B5EF4-FFF2-40B4-BE49-F238E27FC236}">
                <a16:creationId xmlns:a16="http://schemas.microsoft.com/office/drawing/2014/main" id="{7FF370F3-624A-4BB6-9BE0-BBB5B052CDA5}"/>
              </a:ext>
            </a:extLst>
          </p:cNvPr>
          <p:cNvSpPr txBox="1">
            <a:spLocks/>
          </p:cNvSpPr>
          <p:nvPr/>
        </p:nvSpPr>
        <p:spPr>
          <a:xfrm>
            <a:off x="858280" y="1538198"/>
            <a:ext cx="8109301" cy="510032"/>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404041"/>
                </a:solidFill>
                <a:effectLst/>
                <a:uLnTx/>
                <a:uFillTx/>
                <a:latin typeface="Tahoma" panose="020B0604030504040204" pitchFamily="34" charset="0"/>
                <a:ea typeface="Tahoma" panose="020B0604030504040204" pitchFamily="34" charset="0"/>
                <a:cs typeface="Tahoma" panose="020B0604030504040204" pitchFamily="34" charset="0"/>
              </a:rPr>
              <a:t>Specific Focus of MOOC Research (2014-2016)</a:t>
            </a:r>
          </a:p>
        </p:txBody>
      </p:sp>
      <p:sp>
        <p:nvSpPr>
          <p:cNvPr id="9" name="Title 1">
            <a:extLst>
              <a:ext uri="{FF2B5EF4-FFF2-40B4-BE49-F238E27FC236}">
                <a16:creationId xmlns:a16="http://schemas.microsoft.com/office/drawing/2014/main" id="{01BFFF2F-C089-4067-B027-0CD009C25A90}"/>
              </a:ext>
            </a:extLst>
          </p:cNvPr>
          <p:cNvSpPr txBox="1">
            <a:spLocks/>
          </p:cNvSpPr>
          <p:nvPr/>
        </p:nvSpPr>
        <p:spPr>
          <a:xfrm>
            <a:off x="301430" y="474219"/>
            <a:ext cx="601636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RQ2</a:t>
            </a:r>
            <a:endPar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849436DA-C2C4-4E10-A9D1-C083B4950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280" y="2201457"/>
            <a:ext cx="7169943" cy="40974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610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3139A4-5D1B-4B51-9646-1BDB7F7DC447}"/>
              </a:ext>
            </a:extLst>
          </p:cNvPr>
          <p:cNvSpPr txBox="1">
            <a:spLocks/>
          </p:cNvSpPr>
          <p:nvPr/>
        </p:nvSpPr>
        <p:spPr>
          <a:xfrm>
            <a:off x="640697" y="474219"/>
            <a:ext cx="5677092"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RQ3 Locations </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0B415C10-2AE7-485F-9B4C-8BD19CFEF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458" y="1712090"/>
            <a:ext cx="7499603" cy="4285854"/>
          </a:xfrm>
          <a:prstGeom prst="rect">
            <a:avLst/>
          </a:prstGeom>
        </p:spPr>
      </p:pic>
      <p:sp>
        <p:nvSpPr>
          <p:cNvPr id="4" name="TextBox 3"/>
          <p:cNvSpPr txBox="1"/>
          <p:nvPr/>
        </p:nvSpPr>
        <p:spPr>
          <a:xfrm>
            <a:off x="640697" y="1358147"/>
            <a:ext cx="751680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Location of MOOC Research Team Members (2014-2016)</a:t>
            </a: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3278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81360" y="670555"/>
            <a:ext cx="7827994" cy="2396547"/>
          </a:xfrm>
        </p:spPr>
        <p:txBody>
          <a:bodyPr/>
          <a:lstStyle/>
          <a:p>
            <a:pPr algn="ctr"/>
            <a:r>
              <a:rPr lang="en-US" sz="4000" dirty="0"/>
              <a:t>Study #2</a:t>
            </a:r>
            <a:br>
              <a:rPr lang="en-US" sz="4000" dirty="0"/>
            </a:br>
            <a:r>
              <a:rPr lang="en-US" sz="4000" dirty="0"/>
              <a:t>Systematic Review of MOOC </a:t>
            </a:r>
            <a:br>
              <a:rPr lang="en-US" sz="4000" dirty="0"/>
            </a:br>
            <a:r>
              <a:rPr lang="en-US" sz="4000" dirty="0"/>
              <a:t>Research </a:t>
            </a:r>
            <a:r>
              <a:rPr lang="en-US" sz="4000" dirty="0" err="1"/>
              <a:t>Expamded</a:t>
            </a:r>
            <a:br>
              <a:rPr lang="en-US" sz="4000" dirty="0"/>
            </a:br>
            <a:r>
              <a:rPr lang="en-US" sz="4000" dirty="0"/>
              <a:t>(2009-2019)</a:t>
            </a:r>
          </a:p>
        </p:txBody>
      </p:sp>
      <p:pic>
        <p:nvPicPr>
          <p:cNvPr id="3" name="Picture 2">
            <a:extLst>
              <a:ext uri="{FF2B5EF4-FFF2-40B4-BE49-F238E27FC236}">
                <a16:creationId xmlns:a16="http://schemas.microsoft.com/office/drawing/2014/main" id="{99899C92-5AEA-40DC-8F17-8EBE4CB8A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031" y="3376105"/>
            <a:ext cx="4997938" cy="2811340"/>
          </a:xfrm>
          <a:prstGeom prst="rect">
            <a:avLst/>
          </a:prstGeom>
        </p:spPr>
      </p:pic>
    </p:spTree>
    <p:extLst>
      <p:ext uri="{BB962C8B-B14F-4D97-AF65-F5344CB8AC3E}">
        <p14:creationId xmlns:p14="http://schemas.microsoft.com/office/powerpoint/2010/main" val="1951821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334796" y="250787"/>
            <a:ext cx="8279853" cy="174686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Total Number of Empirical MOOC Studies Published in Different Journals from 2009-2019</a:t>
            </a:r>
          </a:p>
        </p:txBody>
      </p:sp>
      <p:graphicFrame>
        <p:nvGraphicFramePr>
          <p:cNvPr id="6" name="Table 5"/>
          <p:cNvGraphicFramePr>
            <a:graphicFrameLocks noGrp="1"/>
          </p:cNvGraphicFramePr>
          <p:nvPr/>
        </p:nvGraphicFramePr>
        <p:xfrm>
          <a:off x="753844" y="2459419"/>
          <a:ext cx="7612389" cy="3594540"/>
        </p:xfrm>
        <a:graphic>
          <a:graphicData uri="http://schemas.openxmlformats.org/drawingml/2006/table">
            <a:tbl>
              <a:tblPr firstRow="1" firstCol="1" bandRow="1">
                <a:tableStyleId>{073A0DAA-6AF3-43AB-8588-CEC1D06C72B9}</a:tableStyleId>
              </a:tblPr>
              <a:tblGrid>
                <a:gridCol w="5429587">
                  <a:extLst>
                    <a:ext uri="{9D8B030D-6E8A-4147-A177-3AD203B41FA5}">
                      <a16:colId xmlns:a16="http://schemas.microsoft.com/office/drawing/2014/main" val="2297353475"/>
                    </a:ext>
                  </a:extLst>
                </a:gridCol>
                <a:gridCol w="2182802">
                  <a:extLst>
                    <a:ext uri="{9D8B030D-6E8A-4147-A177-3AD203B41FA5}">
                      <a16:colId xmlns:a16="http://schemas.microsoft.com/office/drawing/2014/main" val="3320730187"/>
                    </a:ext>
                  </a:extLst>
                </a:gridCol>
              </a:tblGrid>
              <a:tr h="599090">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Journals</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Number of empirical studies</a:t>
                      </a:r>
                    </a:p>
                  </a:txBody>
                  <a:tcPr marL="68580" marR="68580" marT="0" marB="0"/>
                </a:tc>
                <a:extLst>
                  <a:ext uri="{0D108BD9-81ED-4DB2-BD59-A6C34878D82A}">
                    <a16:rowId xmlns:a16="http://schemas.microsoft.com/office/drawing/2014/main" val="2492254633"/>
                  </a:ext>
                </a:extLst>
              </a:tr>
              <a:tr h="599090">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International Review of Research in Open and Distributed Learning</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51</a:t>
                      </a:r>
                    </a:p>
                  </a:txBody>
                  <a:tcPr marL="68580" marR="68580" marT="0" marB="0"/>
                </a:tc>
                <a:extLst>
                  <a:ext uri="{0D108BD9-81ED-4DB2-BD59-A6C34878D82A}">
                    <a16:rowId xmlns:a16="http://schemas.microsoft.com/office/drawing/2014/main" val="892731575"/>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Computers &amp; Education</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22</a:t>
                      </a:r>
                    </a:p>
                  </a:txBody>
                  <a:tcPr marL="68580" marR="68580" marT="0" marB="0"/>
                </a:tc>
                <a:extLst>
                  <a:ext uri="{0D108BD9-81ED-4DB2-BD59-A6C34878D82A}">
                    <a16:rowId xmlns:a16="http://schemas.microsoft.com/office/drawing/2014/main" val="1979222300"/>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British Journal of Educational Technology</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15</a:t>
                      </a:r>
                    </a:p>
                  </a:txBody>
                  <a:tcPr marL="68580" marR="68580" marT="0" marB="0"/>
                </a:tc>
                <a:extLst>
                  <a:ext uri="{0D108BD9-81ED-4DB2-BD59-A6C34878D82A}">
                    <a16:rowId xmlns:a16="http://schemas.microsoft.com/office/drawing/2014/main" val="923315520"/>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Online Learning</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12</a:t>
                      </a:r>
                    </a:p>
                  </a:txBody>
                  <a:tcPr marL="68580" marR="68580" marT="0" marB="0"/>
                </a:tc>
                <a:extLst>
                  <a:ext uri="{0D108BD9-81ED-4DB2-BD59-A6C34878D82A}">
                    <a16:rowId xmlns:a16="http://schemas.microsoft.com/office/drawing/2014/main" val="627529759"/>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Distance Education</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11</a:t>
                      </a:r>
                    </a:p>
                  </a:txBody>
                  <a:tcPr marL="68580" marR="68580" marT="0" marB="0"/>
                </a:tc>
                <a:extLst>
                  <a:ext uri="{0D108BD9-81ED-4DB2-BD59-A6C34878D82A}">
                    <a16:rowId xmlns:a16="http://schemas.microsoft.com/office/drawing/2014/main" val="1931086240"/>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Journal of Online Learning and Teaching</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11</a:t>
                      </a:r>
                    </a:p>
                  </a:txBody>
                  <a:tcPr marL="68580" marR="68580" marT="0" marB="0"/>
                </a:tc>
                <a:extLst>
                  <a:ext uri="{0D108BD9-81ED-4DB2-BD59-A6C34878D82A}">
                    <a16:rowId xmlns:a16="http://schemas.microsoft.com/office/drawing/2014/main" val="315899370"/>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The Internet and Higher Education</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10</a:t>
                      </a:r>
                    </a:p>
                  </a:txBody>
                  <a:tcPr marL="68580" marR="68580" marT="0" marB="0"/>
                </a:tc>
                <a:extLst>
                  <a:ext uri="{0D108BD9-81ED-4DB2-BD59-A6C34878D82A}">
                    <a16:rowId xmlns:a16="http://schemas.microsoft.com/office/drawing/2014/main" val="3428836138"/>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Computers in Human Behavior</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10</a:t>
                      </a:r>
                    </a:p>
                  </a:txBody>
                  <a:tcPr marL="68580" marR="68580" marT="0" marB="0"/>
                </a:tc>
                <a:extLst>
                  <a:ext uri="{0D108BD9-81ED-4DB2-BD59-A6C34878D82A}">
                    <a16:rowId xmlns:a16="http://schemas.microsoft.com/office/drawing/2014/main" val="327907459"/>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Open Learning</a:t>
                      </a:r>
                    </a:p>
                  </a:txBody>
                  <a:tcPr marL="68580" marR="68580" marT="0" marB="0"/>
                </a:tc>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8</a:t>
                      </a:r>
                    </a:p>
                  </a:txBody>
                  <a:tcPr marL="68580" marR="68580" marT="0" marB="0"/>
                </a:tc>
                <a:extLst>
                  <a:ext uri="{0D108BD9-81ED-4DB2-BD59-A6C34878D82A}">
                    <a16:rowId xmlns:a16="http://schemas.microsoft.com/office/drawing/2014/main" val="3874340226"/>
                  </a:ext>
                </a:extLst>
              </a:tr>
            </a:tbl>
          </a:graphicData>
        </a:graphic>
      </p:graphicFrame>
      <p:sp>
        <p:nvSpPr>
          <p:cNvPr id="7" name="Rectangle 1"/>
          <p:cNvSpPr>
            <a:spLocks noChangeArrowheads="1"/>
          </p:cNvSpPr>
          <p:nvPr/>
        </p:nvSpPr>
        <p:spPr bwMode="auto">
          <a:xfrm>
            <a:off x="609600" y="1902474"/>
            <a:ext cx="837674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Table 1</a:t>
            </a:r>
            <a:endParaRPr kumimoji="0" lang="en-US" alt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(Note: the table only includes the top nine journals in terms of the number of empirical MOOC studies)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749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0" y="527656"/>
            <a:ext cx="8457977" cy="63890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Research </a:t>
            </a:r>
            <a:r>
              <a:rPr lang="en-US" dirty="0"/>
              <a:t>M</a:t>
            </a:r>
            <a:r>
              <a:rPr lang="en-US" dirty="0">
                <a:latin typeface="Tahoma" panose="020B0604030504040204" pitchFamily="34" charset="0"/>
                <a:ea typeface="Tahoma" panose="020B0604030504040204" pitchFamily="34" charset="0"/>
                <a:cs typeface="Tahoma" panose="020B0604030504040204" pitchFamily="34" charset="0"/>
              </a:rPr>
              <a:t>ethods</a:t>
            </a:r>
          </a:p>
        </p:txBody>
      </p:sp>
      <p:sp>
        <p:nvSpPr>
          <p:cNvPr id="5" name="Rectangle 2"/>
          <p:cNvSpPr>
            <a:spLocks noChangeArrowheads="1"/>
          </p:cNvSpPr>
          <p:nvPr/>
        </p:nvSpPr>
        <p:spPr bwMode="auto">
          <a:xfrm>
            <a:off x="1387365" y="15660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00000000-0008-0000-0600-000005000000}"/>
              </a:ext>
            </a:extLst>
          </p:cNvPr>
          <p:cNvGraphicFramePr/>
          <p:nvPr/>
        </p:nvGraphicFramePr>
        <p:xfrm>
          <a:off x="1135117" y="1726094"/>
          <a:ext cx="6810703" cy="405699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3"/>
          <p:cNvSpPr>
            <a:spLocks noChangeArrowheads="1"/>
          </p:cNvSpPr>
          <p:nvPr/>
        </p:nvSpPr>
        <p:spPr bwMode="auto">
          <a:xfrm>
            <a:off x="303907" y="5789251"/>
            <a:ext cx="87719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Figure 2</a:t>
            </a:r>
            <a:r>
              <a:rPr kumimoji="0" lang="en-US" altLang="en-US" sz="1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14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Research methods used in empirical MOOCs studies from 2013-2018 (N=321 studies)</a:t>
            </a:r>
            <a:endParaRPr kumimoji="0" lang="en-US" alt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86193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0" y="502970"/>
            <a:ext cx="6201508" cy="638906"/>
          </a:xfrm>
        </p:spPr>
        <p:txBody>
          <a:bodyPr/>
          <a:lstStyle/>
          <a:p>
            <a:r>
              <a:rPr lang="en-US" sz="2800" dirty="0">
                <a:latin typeface="Tahoma" panose="020B0604030504040204" pitchFamily="34" charset="0"/>
                <a:ea typeface="Tahoma" panose="020B0604030504040204" pitchFamily="34" charset="0"/>
                <a:cs typeface="Tahoma" panose="020B0604030504040204" pitchFamily="34" charset="0"/>
              </a:rPr>
              <a:t>Data Collection Methods</a:t>
            </a:r>
          </a:p>
        </p:txBody>
      </p:sp>
      <p:sp>
        <p:nvSpPr>
          <p:cNvPr id="3" name="Rectangle 2"/>
          <p:cNvSpPr>
            <a:spLocks noChangeArrowheads="1"/>
          </p:cNvSpPr>
          <p:nvPr/>
        </p:nvSpPr>
        <p:spPr bwMode="auto">
          <a:xfrm>
            <a:off x="777766" y="209795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Rectangle 2"/>
          <p:cNvSpPr>
            <a:spLocks noChangeArrowheads="1"/>
          </p:cNvSpPr>
          <p:nvPr/>
        </p:nvSpPr>
        <p:spPr bwMode="auto">
          <a:xfrm>
            <a:off x="0" y="59323"/>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Chart 7">
            <a:extLst>
              <a:ext uri="{FF2B5EF4-FFF2-40B4-BE49-F238E27FC236}">
                <a16:creationId xmlns:a16="http://schemas.microsoft.com/office/drawing/2014/main" id="{66F3911A-D95D-4EDA-B41F-C9302828A7FF}"/>
              </a:ext>
            </a:extLst>
          </p:cNvPr>
          <p:cNvGraphicFramePr/>
          <p:nvPr/>
        </p:nvGraphicFramePr>
        <p:xfrm>
          <a:off x="666020" y="1471449"/>
          <a:ext cx="7598978" cy="378891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3"/>
          <p:cNvSpPr>
            <a:spLocks noChangeArrowheads="1"/>
          </p:cNvSpPr>
          <p:nvPr/>
        </p:nvSpPr>
        <p:spPr bwMode="auto">
          <a:xfrm>
            <a:off x="325820" y="5176282"/>
            <a:ext cx="870256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Figure 5</a:t>
            </a:r>
            <a:r>
              <a:rPr kumimoji="0" lang="en-US" alt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16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Data collection methods used in empirical MOOCs studies from 2013-2018 (N = 321 studies)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(Note: some studies contain more than one data collection method and this figure only includes the main data collection methods)</a:t>
            </a:r>
            <a:endParaRPr kumimoji="0" lang="en-US" alt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17017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10" y="1133136"/>
            <a:ext cx="9224009" cy="3324564"/>
          </a:xfrm>
        </p:spPr>
        <p:txBody>
          <a:bodyPr/>
          <a:lstStyle/>
          <a:p>
            <a:pPr algn="ctr"/>
            <a:r>
              <a:rPr lang="en-US" sz="6000" dirty="0"/>
              <a:t>Study #3</a:t>
            </a:r>
            <a:br>
              <a:rPr lang="en-US" sz="6000" dirty="0"/>
            </a:br>
            <a:r>
              <a:rPr lang="en-US" sz="6000" dirty="0"/>
              <a:t>MOOCs Design </a:t>
            </a:r>
            <a:br>
              <a:rPr lang="en-US" sz="6000" dirty="0"/>
            </a:br>
            <a:r>
              <a:rPr lang="en-US" sz="6000" dirty="0"/>
              <a:t>Considerations and Challenges</a:t>
            </a:r>
          </a:p>
        </p:txBody>
      </p:sp>
      <p:sp>
        <p:nvSpPr>
          <p:cNvPr id="3" name="TextBox 2"/>
          <p:cNvSpPr txBox="1"/>
          <p:nvPr/>
        </p:nvSpPr>
        <p:spPr>
          <a:xfrm>
            <a:off x="858422" y="4789170"/>
            <a:ext cx="8056978" cy="1323439"/>
          </a:xfrm>
          <a:prstGeom prst="rect">
            <a:avLst/>
          </a:prstGeom>
          <a:noFill/>
        </p:spPr>
        <p:txBody>
          <a:bodyPr wrap="square" rtlCol="0">
            <a:spAutoFit/>
          </a:bodyPr>
          <a:lstStyle/>
          <a:p>
            <a:r>
              <a:rPr lang="en-US" sz="2000" dirty="0"/>
              <a:t>Zhu, M., Bonk, C. J., &amp; Sari, A. (2018). Instructor experiences designing MOOCs in higher education: Pedagogical, resource, and logistical considerations and challenges. </a:t>
            </a:r>
            <a:r>
              <a:rPr lang="en-US" sz="2000" i="1" dirty="0"/>
              <a:t>Online Learning</a:t>
            </a:r>
            <a:r>
              <a:rPr lang="en-US" sz="2000" dirty="0"/>
              <a:t>, </a:t>
            </a:r>
            <a:r>
              <a:rPr lang="en-US" sz="2000" i="1" dirty="0"/>
              <a:t>22</a:t>
            </a:r>
            <a:r>
              <a:rPr lang="en-US" sz="2000" dirty="0"/>
              <a:t>(4), 203-241.</a:t>
            </a:r>
          </a:p>
        </p:txBody>
      </p:sp>
    </p:spTree>
    <p:extLst>
      <p:ext uri="{BB962C8B-B14F-4D97-AF65-F5344CB8AC3E}">
        <p14:creationId xmlns:p14="http://schemas.microsoft.com/office/powerpoint/2010/main" val="1167980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17220" y="1478281"/>
            <a:ext cx="7315201" cy="4145280"/>
          </a:xfrm>
        </p:spPr>
        <p:txBody>
          <a:bodyPr>
            <a:noAutofit/>
          </a:bodyPr>
          <a:lstStyle/>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MOOCs can be beneficial to both learners and instructors </a:t>
            </a:r>
            <a:r>
              <a:rPr lang="en-US" sz="1800" dirty="0">
                <a:latin typeface="Tahoma" panose="020B0604030504040204" pitchFamily="34" charset="0"/>
                <a:ea typeface="Tahoma" panose="020B0604030504040204" pitchFamily="34" charset="0"/>
                <a:cs typeface="Tahoma" panose="020B0604030504040204" pitchFamily="34" charset="0"/>
              </a:rPr>
              <a:t>(Hew &amp; Cheung, 2014).</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Instructional design is critical for online learning </a:t>
            </a:r>
            <a:r>
              <a:rPr lang="en-US" sz="1800" dirty="0">
                <a:latin typeface="Tahoma" panose="020B0604030504040204" pitchFamily="34" charset="0"/>
                <a:ea typeface="Tahoma" panose="020B0604030504040204" pitchFamily="34" charset="0"/>
                <a:cs typeface="Tahoma" panose="020B0604030504040204" pitchFamily="34" charset="0"/>
              </a:rPr>
              <a:t>(Johnson &amp; Aragon, 2003; Phipps &amp; </a:t>
            </a:r>
            <a:r>
              <a:rPr lang="en-US" sz="1800" dirty="0" err="1">
                <a:latin typeface="Tahoma" panose="020B0604030504040204" pitchFamily="34" charset="0"/>
                <a:ea typeface="Tahoma" panose="020B0604030504040204" pitchFamily="34" charset="0"/>
                <a:cs typeface="Tahoma" panose="020B0604030504040204" pitchFamily="34" charset="0"/>
              </a:rPr>
              <a:t>Merisotis</a:t>
            </a:r>
            <a:r>
              <a:rPr lang="en-US" sz="1800" dirty="0">
                <a:latin typeface="Tahoma" panose="020B0604030504040204" pitchFamily="34" charset="0"/>
                <a:ea typeface="Tahoma" panose="020B0604030504040204" pitchFamily="34" charset="0"/>
                <a:cs typeface="Tahoma" panose="020B0604030504040204" pitchFamily="34" charset="0"/>
              </a:rPr>
              <a:t>, 1999).</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Instructors are one of the five main components of MOOCs </a:t>
            </a:r>
            <a:r>
              <a:rPr lang="en-US" sz="1800" dirty="0">
                <a:latin typeface="Tahoma" panose="020B0604030504040204" pitchFamily="34" charset="0"/>
                <a:ea typeface="Tahoma" panose="020B0604030504040204" pitchFamily="34" charset="0"/>
                <a:cs typeface="Tahoma" panose="020B0604030504040204" pitchFamily="34" charset="0"/>
              </a:rPr>
              <a:t>(Kop, 2011).</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Few studies have examined instructional design from MOOC instructors’ perspectives </a:t>
            </a:r>
            <a:r>
              <a:rPr lang="en-US" sz="1800" dirty="0">
                <a:latin typeface="Tahoma" panose="020B0604030504040204" pitchFamily="34" charset="0"/>
                <a:ea typeface="Tahoma" panose="020B0604030504040204" pitchFamily="34" charset="0"/>
                <a:cs typeface="Tahoma" panose="020B0604030504040204" pitchFamily="34" charset="0"/>
              </a:rPr>
              <a:t>(</a:t>
            </a:r>
            <a:r>
              <a:rPr lang="en-US" sz="1800" dirty="0" err="1">
                <a:latin typeface="Tahoma" panose="020B0604030504040204" pitchFamily="34" charset="0"/>
                <a:ea typeface="Tahoma" panose="020B0604030504040204" pitchFamily="34" charset="0"/>
                <a:cs typeface="Tahoma" panose="020B0604030504040204" pitchFamily="34" charset="0"/>
              </a:rPr>
              <a:t>Margaryan</a:t>
            </a:r>
            <a:r>
              <a:rPr lang="en-US" sz="1800" dirty="0">
                <a:latin typeface="Tahoma" panose="020B0604030504040204" pitchFamily="34" charset="0"/>
                <a:ea typeface="Tahoma" panose="020B0604030504040204" pitchFamily="34" charset="0"/>
                <a:cs typeface="Tahoma" panose="020B0604030504040204" pitchFamily="34" charset="0"/>
              </a:rPr>
              <a:t> et al., 2015; Watson et al., 2016).</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48</a:t>
            </a:fld>
            <a:endParaRPr lang="en-US" dirty="0"/>
          </a:p>
        </p:txBody>
      </p:sp>
    </p:spTree>
    <p:extLst>
      <p:ext uri="{BB962C8B-B14F-4D97-AF65-F5344CB8AC3E}">
        <p14:creationId xmlns:p14="http://schemas.microsoft.com/office/powerpoint/2010/main" val="2546628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0208" y="1661914"/>
            <a:ext cx="7651530" cy="4229397"/>
          </a:xfrm>
        </p:spPr>
        <p:txBody>
          <a:bodyPr>
            <a:noAutofit/>
          </a:bodyPr>
          <a:lstStyle/>
          <a:p>
            <a:pPr marL="457200" lvl="1" indent="0">
              <a:lnSpc>
                <a:spcPct val="15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The purpose of this study is to provide suggestions for future MOOC instructors and instructional designers in higher education through exploring MOOC design considerations and challenges from the instructor’s perspective.</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49</a:t>
            </a:fld>
            <a:endParaRPr lang="en-US" dirty="0"/>
          </a:p>
        </p:txBody>
      </p:sp>
    </p:spTree>
    <p:extLst>
      <p:ext uri="{BB962C8B-B14F-4D97-AF65-F5344CB8AC3E}">
        <p14:creationId xmlns:p14="http://schemas.microsoft.com/office/powerpoint/2010/main" val="2395784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MOOC Trends and Recent Data</a:t>
            </a:r>
          </a:p>
        </p:txBody>
      </p:sp>
      <p:pic>
        <p:nvPicPr>
          <p:cNvPr id="6" name="Picture 5">
            <a:extLst>
              <a:ext uri="{FF2B5EF4-FFF2-40B4-BE49-F238E27FC236}">
                <a16:creationId xmlns:a16="http://schemas.microsoft.com/office/drawing/2014/main" id="{B0EB9072-C8D9-4971-A15D-B55DCD44E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4912"/>
            <a:ext cx="9144000" cy="4133088"/>
          </a:xfrm>
          <a:prstGeom prst="rect">
            <a:avLst/>
          </a:prstGeom>
        </p:spPr>
      </p:pic>
    </p:spTree>
    <p:extLst>
      <p:ext uri="{BB962C8B-B14F-4D97-AF65-F5344CB8AC3E}">
        <p14:creationId xmlns:p14="http://schemas.microsoft.com/office/powerpoint/2010/main" val="188073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15615" y="1601355"/>
            <a:ext cx="8390328" cy="3846225"/>
          </a:xfrm>
        </p:spPr>
        <p:txBody>
          <a:bodyPr>
            <a:noAutofit/>
          </a:bodyPr>
          <a:lstStyle/>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are the design considerations of instructors when designing MOOCs?</a:t>
            </a:r>
          </a:p>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challenges do instructors perceive when designing MOOCs?</a:t>
            </a:r>
          </a:p>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How do instructors address the challenges that they perceive related to MOOCs? </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50</a:t>
            </a:fld>
            <a:endParaRPr lang="en-US" dirty="0"/>
          </a:p>
        </p:txBody>
      </p:sp>
    </p:spTree>
    <p:extLst>
      <p:ext uri="{BB962C8B-B14F-4D97-AF65-F5344CB8AC3E}">
        <p14:creationId xmlns:p14="http://schemas.microsoft.com/office/powerpoint/2010/main" val="4046540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 y="1416047"/>
            <a:ext cx="8717034" cy="1643385"/>
          </a:xfrm>
        </p:spPr>
        <p:txBody>
          <a:bodyPr>
            <a:noAutofit/>
          </a:bodyPr>
          <a:lstStyle/>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Sequential mixed methods design (Creswell &amp; Clark, 2017)</a:t>
            </a:r>
          </a:p>
        </p:txBody>
      </p:sp>
      <p:sp>
        <p:nvSpPr>
          <p:cNvPr id="4" name="Rectangle: Single Corner Snipped 3">
            <a:extLst>
              <a:ext uri="{FF2B5EF4-FFF2-40B4-BE49-F238E27FC236}">
                <a16:creationId xmlns:a16="http://schemas.microsoft.com/office/drawing/2014/main" id="{6F5E561A-5013-43BC-AF29-C83F7AC66D45}"/>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Design</a:t>
            </a:r>
          </a:p>
        </p:txBody>
      </p:sp>
      <p:graphicFrame>
        <p:nvGraphicFramePr>
          <p:cNvPr id="2" name="Diagram 1"/>
          <p:cNvGraphicFramePr/>
          <p:nvPr>
            <p:extLst>
              <p:ext uri="{D42A27DB-BD31-4B8C-83A1-F6EECF244321}">
                <p14:modId xmlns:p14="http://schemas.microsoft.com/office/powerpoint/2010/main" val="484761904"/>
              </p:ext>
            </p:extLst>
          </p:nvPr>
        </p:nvGraphicFramePr>
        <p:xfrm>
          <a:off x="426965" y="2026194"/>
          <a:ext cx="8488741" cy="3757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
          </p:nvPr>
        </p:nvSpPr>
        <p:spPr>
          <a:xfrm>
            <a:off x="6457950" y="6452146"/>
            <a:ext cx="2057400" cy="365125"/>
          </a:xfrm>
        </p:spPr>
        <p:txBody>
          <a:bodyPr/>
          <a:lstStyle/>
          <a:p>
            <a:fld id="{136F273C-9302-4EE3-8F13-E17C1857F5E7}" type="slidenum">
              <a:rPr lang="en-US" smtClean="0"/>
              <a:t>51</a:t>
            </a:fld>
            <a:endParaRPr lang="en-US" dirty="0"/>
          </a:p>
        </p:txBody>
      </p:sp>
      <p:pic>
        <p:nvPicPr>
          <p:cNvPr id="7" name="Picture 6">
            <a:extLst>
              <a:ext uri="{FF2B5EF4-FFF2-40B4-BE49-F238E27FC236}">
                <a16:creationId xmlns:a16="http://schemas.microsoft.com/office/drawing/2014/main" id="{4AAFC788-D663-4F3F-9150-0DB96CDC14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7789" y="4733929"/>
            <a:ext cx="2515347" cy="1416047"/>
          </a:xfrm>
          <a:prstGeom prst="rect">
            <a:avLst/>
          </a:prstGeom>
        </p:spPr>
      </p:pic>
    </p:spTree>
    <p:extLst>
      <p:ext uri="{BB962C8B-B14F-4D97-AF65-F5344CB8AC3E}">
        <p14:creationId xmlns:p14="http://schemas.microsoft.com/office/powerpoint/2010/main" val="3792018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a:t>
            </a:r>
          </a:p>
        </p:txBody>
      </p:sp>
      <p:sp>
        <p:nvSpPr>
          <p:cNvPr id="9" name="Content Placeholder 2">
            <a:extLst>
              <a:ext uri="{FF2B5EF4-FFF2-40B4-BE49-F238E27FC236}">
                <a16:creationId xmlns:a16="http://schemas.microsoft.com/office/drawing/2014/main" id="{7FF370F3-624A-4BB6-9BE0-BBB5B052CDA5}"/>
              </a:ext>
            </a:extLst>
          </p:cNvPr>
          <p:cNvSpPr txBox="1">
            <a:spLocks/>
          </p:cNvSpPr>
          <p:nvPr/>
        </p:nvSpPr>
        <p:spPr>
          <a:xfrm>
            <a:off x="302171" y="1490902"/>
            <a:ext cx="8487499" cy="4338398"/>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Data Collection: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Survey, interview, and course review  </a:t>
            </a:r>
          </a:p>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Participants: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143 survey participants (10% response rate)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12 interviewees </a:t>
            </a:r>
          </a:p>
          <a:p>
            <a:pPr lvl="1">
              <a:lnSpc>
                <a:spcPct val="200000"/>
              </a:lnSpc>
              <a:spcAft>
                <a:spcPts val="0"/>
              </a:spcAft>
              <a:buFont typeface="Arial" panose="020B0604020202020204" pitchFamily="34" charset="0"/>
              <a:buChar char="•"/>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52</a:t>
            </a:fld>
            <a:endParaRPr lang="en-US" dirty="0"/>
          </a:p>
        </p:txBody>
      </p:sp>
      <p:pic>
        <p:nvPicPr>
          <p:cNvPr id="6" name="Picture 5">
            <a:extLst>
              <a:ext uri="{FF2B5EF4-FFF2-40B4-BE49-F238E27FC236}">
                <a16:creationId xmlns:a16="http://schemas.microsoft.com/office/drawing/2014/main" id="{FCAC8CA3-4B8B-47DF-8F38-5581F01B2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789" y="4747086"/>
            <a:ext cx="2626109" cy="1636695"/>
          </a:xfrm>
          <a:prstGeom prst="rect">
            <a:avLst/>
          </a:prstGeom>
        </p:spPr>
      </p:pic>
    </p:spTree>
    <p:extLst>
      <p:ext uri="{BB962C8B-B14F-4D97-AF65-F5344CB8AC3E}">
        <p14:creationId xmlns:p14="http://schemas.microsoft.com/office/powerpoint/2010/main" val="3056759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12 Interviewees</a:t>
            </a:r>
          </a:p>
        </p:txBody>
      </p:sp>
      <p:graphicFrame>
        <p:nvGraphicFramePr>
          <p:cNvPr id="6" name="Table 5"/>
          <p:cNvGraphicFramePr>
            <a:graphicFrameLocks noGrp="1"/>
          </p:cNvGraphicFramePr>
          <p:nvPr>
            <p:extLst>
              <p:ext uri="{D42A27DB-BD31-4B8C-83A1-F6EECF244321}">
                <p14:modId xmlns:p14="http://schemas.microsoft.com/office/powerpoint/2010/main" val="2955960698"/>
              </p:ext>
            </p:extLst>
          </p:nvPr>
        </p:nvGraphicFramePr>
        <p:xfrm>
          <a:off x="347385" y="1406901"/>
          <a:ext cx="8213684" cy="4090593"/>
        </p:xfrm>
        <a:graphic>
          <a:graphicData uri="http://schemas.openxmlformats.org/drawingml/2006/table">
            <a:tbl>
              <a:tblPr>
                <a:tableStyleId>{793D81CF-94F2-401A-BA57-92F5A7B2D0C5}</a:tableStyleId>
              </a:tblPr>
              <a:tblGrid>
                <a:gridCol w="776096">
                  <a:extLst>
                    <a:ext uri="{9D8B030D-6E8A-4147-A177-3AD203B41FA5}">
                      <a16:colId xmlns:a16="http://schemas.microsoft.com/office/drawing/2014/main" val="20000"/>
                    </a:ext>
                  </a:extLst>
                </a:gridCol>
                <a:gridCol w="1757354">
                  <a:extLst>
                    <a:ext uri="{9D8B030D-6E8A-4147-A177-3AD203B41FA5}">
                      <a16:colId xmlns:a16="http://schemas.microsoft.com/office/drawing/2014/main" val="20001"/>
                    </a:ext>
                  </a:extLst>
                </a:gridCol>
                <a:gridCol w="3415165">
                  <a:extLst>
                    <a:ext uri="{9D8B030D-6E8A-4147-A177-3AD203B41FA5}">
                      <a16:colId xmlns:a16="http://schemas.microsoft.com/office/drawing/2014/main" val="20002"/>
                    </a:ext>
                  </a:extLst>
                </a:gridCol>
                <a:gridCol w="2265069">
                  <a:extLst>
                    <a:ext uri="{9D8B030D-6E8A-4147-A177-3AD203B41FA5}">
                      <a16:colId xmlns:a16="http://schemas.microsoft.com/office/drawing/2014/main" val="20003"/>
                    </a:ext>
                  </a:extLst>
                </a:gridCol>
              </a:tblGrid>
              <a:tr h="311170">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No.</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Countries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Subject areas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Platforms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0"/>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1"/>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2.</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Education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2"/>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3. 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Education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Canvas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3"/>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4. 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Chemistry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4"/>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5. 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UK</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Medicine</a:t>
                      </a:r>
                      <a:r>
                        <a:rPr lang="en-US" sz="1200" baseline="0" dirty="0">
                          <a:effectLst/>
                          <a:latin typeface="Tahoma" panose="020B0604030504040204" pitchFamily="34" charset="0"/>
                          <a:ea typeface="Tahoma" panose="020B0604030504040204" pitchFamily="34" charset="0"/>
                          <a:cs typeface="Tahoma" panose="020B0604030504040204" pitchFamily="34" charset="0"/>
                        </a:rPr>
                        <a:t> and</a:t>
                      </a:r>
                      <a:r>
                        <a:rPr lang="en-US" sz="1200" dirty="0">
                          <a:effectLst/>
                          <a:latin typeface="Tahoma" panose="020B0604030504040204" pitchFamily="34" charset="0"/>
                          <a:ea typeface="Tahoma" panose="020B0604030504040204" pitchFamily="34" charset="0"/>
                          <a:cs typeface="Tahoma" panose="020B0604030504040204" pitchFamily="34" charset="0"/>
                        </a:rPr>
                        <a:t>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FutureLearn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5"/>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6. 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UK</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FutureLearn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6"/>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7. 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Hong Kong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7"/>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8. 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Mainland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8"/>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9. 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Canada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Psychology</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9"/>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10. 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Australia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Medicine</a:t>
                      </a:r>
                      <a:r>
                        <a:rPr lang="en-US" sz="1200" baseline="0" dirty="0">
                          <a:effectLst/>
                          <a:latin typeface="Tahoma" panose="020B0604030504040204" pitchFamily="34" charset="0"/>
                          <a:ea typeface="Tahoma" panose="020B0604030504040204" pitchFamily="34" charset="0"/>
                          <a:cs typeface="Tahoma" panose="020B0604030504040204" pitchFamily="34" charset="0"/>
                        </a:rPr>
                        <a:t> and</a:t>
                      </a:r>
                      <a:r>
                        <a:rPr lang="en-US" sz="1200" dirty="0">
                          <a:effectLst/>
                          <a:latin typeface="Tahoma" panose="020B0604030504040204" pitchFamily="34" charset="0"/>
                          <a:ea typeface="Tahoma" panose="020B0604030504040204" pitchFamily="34" charset="0"/>
                          <a:cs typeface="Tahoma" panose="020B0604030504040204" pitchFamily="34" charset="0"/>
                        </a:rPr>
                        <a:t>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Open2Study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0"/>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Sweden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Computer Science</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edX</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1"/>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12. 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India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Management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err="1">
                          <a:effectLst/>
                          <a:latin typeface="Tahoma" panose="020B0604030504040204" pitchFamily="34" charset="0"/>
                          <a:ea typeface="Tahoma" panose="020B0604030504040204" pitchFamily="34" charset="0"/>
                          <a:cs typeface="Tahoma" panose="020B0604030504040204" pitchFamily="34" charset="0"/>
                        </a:rPr>
                        <a:t>edX</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53</a:t>
            </a:fld>
            <a:endParaRPr lang="en-US" dirty="0"/>
          </a:p>
        </p:txBody>
      </p:sp>
    </p:spTree>
    <p:extLst>
      <p:ext uri="{BB962C8B-B14F-4D97-AF65-F5344CB8AC3E}">
        <p14:creationId xmlns:p14="http://schemas.microsoft.com/office/powerpoint/2010/main" val="2805477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Data Analysis</a:t>
            </a:r>
          </a:p>
        </p:txBody>
      </p:sp>
      <p:graphicFrame>
        <p:nvGraphicFramePr>
          <p:cNvPr id="6" name="Table 5"/>
          <p:cNvGraphicFramePr>
            <a:graphicFrameLocks noGrp="1"/>
          </p:cNvGraphicFramePr>
          <p:nvPr>
            <p:extLst>
              <p:ext uri="{D42A27DB-BD31-4B8C-83A1-F6EECF244321}">
                <p14:modId xmlns:p14="http://schemas.microsoft.com/office/powerpoint/2010/main" val="2760938072"/>
              </p:ext>
            </p:extLst>
          </p:nvPr>
        </p:nvGraphicFramePr>
        <p:xfrm>
          <a:off x="285750" y="1508760"/>
          <a:ext cx="8241029" cy="4620418"/>
        </p:xfrm>
        <a:graphic>
          <a:graphicData uri="http://schemas.openxmlformats.org/drawingml/2006/table">
            <a:tbl>
              <a:tblPr firstRow="1" bandRow="1">
                <a:tableStyleId>{7E9639D4-E3E2-4D34-9284-5A2195B3D0D7}</a:tableStyleId>
              </a:tblPr>
              <a:tblGrid>
                <a:gridCol w="654821">
                  <a:extLst>
                    <a:ext uri="{9D8B030D-6E8A-4147-A177-3AD203B41FA5}">
                      <a16:colId xmlns:a16="http://schemas.microsoft.com/office/drawing/2014/main" val="20000"/>
                    </a:ext>
                  </a:extLst>
                </a:gridCol>
                <a:gridCol w="3990836">
                  <a:extLst>
                    <a:ext uri="{9D8B030D-6E8A-4147-A177-3AD203B41FA5}">
                      <a16:colId xmlns:a16="http://schemas.microsoft.com/office/drawing/2014/main" val="20001"/>
                    </a:ext>
                  </a:extLst>
                </a:gridCol>
                <a:gridCol w="3595372">
                  <a:extLst>
                    <a:ext uri="{9D8B030D-6E8A-4147-A177-3AD203B41FA5}">
                      <a16:colId xmlns:a16="http://schemas.microsoft.com/office/drawing/2014/main" val="20002"/>
                    </a:ext>
                  </a:extLst>
                </a:gridCol>
              </a:tblGrid>
              <a:tr h="478631">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RQs</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ctr">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Data analysis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r h="2010251">
                <a:tc>
                  <a:txBody>
                    <a:bodyPr/>
                    <a:lstStyle/>
                    <a:p>
                      <a:pPr algn="l"/>
                      <a:r>
                        <a:rPr lang="en-US" sz="1800" dirty="0">
                          <a:latin typeface="Tahoma" panose="020B0604030504040204" pitchFamily="34" charset="0"/>
                          <a:ea typeface="Tahoma" panose="020B0604030504040204" pitchFamily="34" charset="0"/>
                          <a:cs typeface="Tahoma" panose="020B0604030504040204" pitchFamily="34" charset="0"/>
                        </a:rPr>
                        <a:t>RQ1</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Survey-open-ended questions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MOOC review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r>
                        <a:rPr lang="en-US" sz="1200" dirty="0">
                          <a:effectLst/>
                          <a:latin typeface="Tahoma" panose="020B0604030504040204" pitchFamily="34" charset="0"/>
                          <a:ea typeface="Tahoma" panose="020B0604030504040204" pitchFamily="34" charset="0"/>
                          <a:cs typeface="Tahoma" panose="020B0604030504040204" pitchFamily="34" charset="0"/>
                        </a:rPr>
                        <a:t>(</a:t>
                      </a:r>
                      <a:r>
                        <a:rPr lang="en-US" sz="1200" dirty="0" err="1">
                          <a:effectLst/>
                          <a:latin typeface="Tahoma" panose="020B0604030504040204" pitchFamily="34" charset="0"/>
                          <a:ea typeface="Tahoma" panose="020B0604030504040204" pitchFamily="34" charset="0"/>
                          <a:cs typeface="Tahoma" panose="020B0604030504040204" pitchFamily="34" charset="0"/>
                        </a:rPr>
                        <a:t>Elo</a:t>
                      </a:r>
                      <a:r>
                        <a:rPr lang="en-US" sz="1200" dirty="0">
                          <a:effectLst/>
                          <a:latin typeface="Tahoma" panose="020B0604030504040204" pitchFamily="34" charset="0"/>
                          <a:ea typeface="Tahoma" panose="020B0604030504040204" pitchFamily="34" charset="0"/>
                          <a:cs typeface="Tahoma" panose="020B0604030504040204" pitchFamily="34" charset="0"/>
                        </a:rPr>
                        <a:t> &amp; </a:t>
                      </a:r>
                      <a:r>
                        <a:rPr lang="en-US" sz="1200" dirty="0" err="1">
                          <a:effectLst/>
                          <a:latin typeface="Tahoma" panose="020B0604030504040204" pitchFamily="34" charset="0"/>
                          <a:ea typeface="Tahoma" panose="020B0604030504040204" pitchFamily="34" charset="0"/>
                          <a:cs typeface="Tahoma" panose="020B0604030504040204" pitchFamily="34" charset="0"/>
                        </a:rPr>
                        <a:t>Kyngäs</a:t>
                      </a:r>
                      <a:r>
                        <a:rPr lang="en-US" sz="1200" dirty="0">
                          <a:effectLst/>
                          <a:latin typeface="Tahoma" panose="020B0604030504040204" pitchFamily="34" charset="0"/>
                          <a:ea typeface="Tahoma" panose="020B0604030504040204" pitchFamily="34" charset="0"/>
                          <a:cs typeface="Tahoma" panose="020B0604030504040204" pitchFamily="34" charset="0"/>
                        </a:rPr>
                        <a:t>, 2008)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1"/>
                  </a:ext>
                </a:extLst>
              </a:tr>
              <a:tr h="1244441">
                <a:tc>
                  <a:txBody>
                    <a:bodyPr/>
                    <a:lstStyle/>
                    <a:p>
                      <a:pPr marL="0" algn="l" defTabSz="914400" rtl="0" eaLnBrk="1" latinLnBrk="0" hangingPunct="1"/>
                      <a:r>
                        <a:rPr lang="en-US" sz="1800" kern="1200" dirty="0">
                          <a:latin typeface="Tahoma" panose="020B0604030504040204" pitchFamily="34" charset="0"/>
                          <a:ea typeface="Tahoma" panose="020B0604030504040204" pitchFamily="34" charset="0"/>
                          <a:cs typeface="Tahoma" panose="020B0604030504040204" pitchFamily="34" charset="0"/>
                        </a:rPr>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Survey-open-ended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2"/>
                  </a:ext>
                </a:extLst>
              </a:tr>
              <a:tr h="861536">
                <a:tc>
                  <a:txBody>
                    <a:bodyPr/>
                    <a:lstStyle/>
                    <a:p>
                      <a:pPr algn="l"/>
                      <a:r>
                        <a:rPr lang="en-US" sz="1800" kern="1200" dirty="0">
                          <a:latin typeface="Tahoma" panose="020B0604030504040204" pitchFamily="34" charset="0"/>
                          <a:ea typeface="Tahoma" panose="020B0604030504040204" pitchFamily="34" charset="0"/>
                          <a:cs typeface="Tahoma" panose="020B0604030504040204" pitchFamily="34" charset="0"/>
                        </a:rPr>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54</a:t>
            </a:fld>
            <a:endParaRPr lang="en-US" dirty="0"/>
          </a:p>
        </p:txBody>
      </p:sp>
    </p:spTree>
    <p:extLst>
      <p:ext uri="{BB962C8B-B14F-4D97-AF65-F5344CB8AC3E}">
        <p14:creationId xmlns:p14="http://schemas.microsoft.com/office/powerpoint/2010/main" val="1105622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graphicFrame>
        <p:nvGraphicFramePr>
          <p:cNvPr id="6" name="Chart 5"/>
          <p:cNvGraphicFramePr>
            <a:graphicFrameLocks/>
          </p:cNvGraphicFramePr>
          <p:nvPr>
            <p:extLst>
              <p:ext uri="{D42A27DB-BD31-4B8C-83A1-F6EECF244321}">
                <p14:modId xmlns:p14="http://schemas.microsoft.com/office/powerpoint/2010/main" val="3649674100"/>
              </p:ext>
            </p:extLst>
          </p:nvPr>
        </p:nvGraphicFramePr>
        <p:xfrm>
          <a:off x="351274" y="1567134"/>
          <a:ext cx="8442961" cy="4664075"/>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55</a:t>
            </a:fld>
            <a:endParaRPr lang="en-US" dirty="0"/>
          </a:p>
        </p:txBody>
      </p:sp>
    </p:spTree>
    <p:extLst>
      <p:ext uri="{BB962C8B-B14F-4D97-AF65-F5344CB8AC3E}">
        <p14:creationId xmlns:p14="http://schemas.microsoft.com/office/powerpoint/2010/main" val="288565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pic>
        <p:nvPicPr>
          <p:cNvPr id="7" name="Picture 6"/>
          <p:cNvPicPr>
            <a:picLocks noChangeAspect="1"/>
          </p:cNvPicPr>
          <p:nvPr/>
        </p:nvPicPr>
        <p:blipFill>
          <a:blip r:embed="rId3"/>
          <a:stretch>
            <a:fillRect/>
          </a:stretch>
        </p:blipFill>
        <p:spPr>
          <a:xfrm>
            <a:off x="627129" y="1421119"/>
            <a:ext cx="7718247" cy="4723454"/>
          </a:xfrm>
          <a:prstGeom prst="rect">
            <a:avLst/>
          </a:prstGeom>
        </p:spPr>
      </p:pic>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56</a:t>
            </a:fld>
            <a:endParaRPr lang="en-US" dirty="0"/>
          </a:p>
        </p:txBody>
      </p:sp>
    </p:spTree>
    <p:extLst>
      <p:ext uri="{BB962C8B-B14F-4D97-AF65-F5344CB8AC3E}">
        <p14:creationId xmlns:p14="http://schemas.microsoft.com/office/powerpoint/2010/main" val="64445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RQ1</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1" y="1337775"/>
            <a:ext cx="7183374"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#1. What are the design considerations of instructors when designing MOOCs?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Learning objectives </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Assessment </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Time for designing MOOC</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Engaging learners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57</a:t>
            </a:fld>
            <a:endParaRPr lang="en-US" dirty="0"/>
          </a:p>
        </p:txBody>
      </p:sp>
      <p:pic>
        <p:nvPicPr>
          <p:cNvPr id="3" name="Picture 2"/>
          <p:cNvPicPr>
            <a:picLocks noChangeAspect="1"/>
          </p:cNvPicPr>
          <p:nvPr/>
        </p:nvPicPr>
        <p:blipFill rotWithShape="1">
          <a:blip r:embed="rId3"/>
          <a:srcRect r="45033"/>
          <a:stretch/>
        </p:blipFill>
        <p:spPr>
          <a:xfrm>
            <a:off x="4735186" y="3827282"/>
            <a:ext cx="3881763" cy="2511738"/>
          </a:xfrm>
          <a:prstGeom prst="rect">
            <a:avLst/>
          </a:prstGeom>
          <a:ln>
            <a:noFill/>
          </a:ln>
          <a:effectLst>
            <a:outerShdw blurRad="190500" algn="tl" rotWithShape="0">
              <a:srgbClr val="000000">
                <a:alpha val="70000"/>
              </a:srgbClr>
            </a:outerShdw>
          </a:effectLst>
        </p:spPr>
      </p:pic>
      <p:sp>
        <p:nvSpPr>
          <p:cNvPr id="4" name="TextBox 3"/>
          <p:cNvSpPr txBox="1"/>
          <p:nvPr/>
        </p:nvSpPr>
        <p:spPr>
          <a:xfrm>
            <a:off x="4694546" y="3337089"/>
            <a:ext cx="3615973"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An example of learning objectives:</a:t>
            </a:r>
          </a:p>
        </p:txBody>
      </p:sp>
    </p:spTree>
    <p:extLst>
      <p:ext uri="{BB962C8B-B14F-4D97-AF65-F5344CB8AC3E}">
        <p14:creationId xmlns:p14="http://schemas.microsoft.com/office/powerpoint/2010/main" val="2864569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1306" y="474219"/>
            <a:ext cx="604648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RQ1 Survey Results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58</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089834873"/>
              </p:ext>
            </p:extLst>
          </p:nvPr>
        </p:nvGraphicFramePr>
        <p:xfrm>
          <a:off x="271306" y="1200150"/>
          <a:ext cx="8494741" cy="54483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658368" y="1584959"/>
            <a:ext cx="8107680" cy="1482091"/>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47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21064" y="474219"/>
            <a:ext cx="6096726"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783889" cy="5086647"/>
          </a:xfrm>
        </p:spPr>
        <p:txBody>
          <a:bodyPr>
            <a:noAutofit/>
          </a:bodyPr>
          <a:lstStyle/>
          <a:p>
            <a:pPr marL="457200" lvl="1" indent="0">
              <a:lnSpc>
                <a:spcPct val="15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Engage learners </a:t>
            </a:r>
          </a:p>
          <a:p>
            <a:pPr marL="457200" lvl="1"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One instructor from US mentioned: </a:t>
            </a:r>
          </a:p>
          <a:p>
            <a:pPr marL="857250" lvl="2" indent="0">
              <a:lnSpc>
                <a:spcPct val="15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“I engaged people in the forum. So </a:t>
            </a:r>
            <a:r>
              <a:rPr lang="en-US" sz="1800" b="1" dirty="0">
                <a:latin typeface="Tahoma" panose="020B0604030504040204" pitchFamily="34" charset="0"/>
                <a:ea typeface="Tahoma" panose="020B0604030504040204" pitchFamily="34" charset="0"/>
                <a:cs typeface="Tahoma" panose="020B0604030504040204" pitchFamily="34" charset="0"/>
              </a:rPr>
              <a:t>each week I would write a message that would be the new welcome page for the week </a:t>
            </a:r>
            <a:r>
              <a:rPr lang="en-US" sz="1800" dirty="0">
                <a:latin typeface="Tahoma" panose="020B0604030504040204" pitchFamily="34" charset="0"/>
                <a:ea typeface="Tahoma" panose="020B0604030504040204" pitchFamily="34" charset="0"/>
                <a:cs typeface="Tahoma" panose="020B0604030504040204" pitchFamily="34" charset="0"/>
              </a:rPr>
              <a:t>that would say, ‘hey come to the forum and ask questions about this or come to the forum introduce yourself’... Of course, I tried to get students to feel like </a:t>
            </a:r>
            <a:r>
              <a:rPr lang="en-US" sz="1800" b="1" dirty="0">
                <a:latin typeface="Tahoma" panose="020B0604030504040204" pitchFamily="34" charset="0"/>
                <a:ea typeface="Tahoma" panose="020B0604030504040204" pitchFamily="34" charset="0"/>
                <a:cs typeface="Tahoma" panose="020B0604030504040204" pitchFamily="34" charset="0"/>
              </a:rPr>
              <a:t>I was engaged with them during the videos by asking them questions</a:t>
            </a:r>
            <a:r>
              <a:rPr lang="en-US" sz="1800" dirty="0">
                <a:latin typeface="Tahoma" panose="020B0604030504040204" pitchFamily="34" charset="0"/>
                <a:ea typeface="Tahoma" panose="020B0604030504040204" pitchFamily="34" charset="0"/>
                <a:cs typeface="Tahoma" panose="020B0604030504040204" pitchFamily="34" charset="0"/>
              </a:rPr>
              <a:t> and telling them to do things during the video.”</a:t>
            </a:r>
          </a:p>
          <a:p>
            <a:pPr marL="457200" lvl="1" indent="0">
              <a:lnSpc>
                <a:spcPct val="150000"/>
              </a:lnSpc>
              <a:spcAft>
                <a:spcPts val="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59</a:t>
            </a:fld>
            <a:endParaRPr lang="en-US" dirty="0"/>
          </a:p>
        </p:txBody>
      </p:sp>
      <p:pic>
        <p:nvPicPr>
          <p:cNvPr id="3" name="Picture 2"/>
          <p:cNvPicPr>
            <a:picLocks noChangeAspect="1"/>
          </p:cNvPicPr>
          <p:nvPr/>
        </p:nvPicPr>
        <p:blipFill rotWithShape="1">
          <a:blip r:embed="rId3"/>
          <a:srcRect l="437" t="1019" r="34751" b="32179"/>
          <a:stretch/>
        </p:blipFill>
        <p:spPr>
          <a:xfrm>
            <a:off x="2764541" y="4895681"/>
            <a:ext cx="6053638" cy="14314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63305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13" y="281354"/>
            <a:ext cx="7220609" cy="2297794"/>
          </a:xfrm>
        </p:spPr>
        <p:txBody>
          <a:bodyPr>
            <a:normAutofit fontScale="90000"/>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June 14, 2016 </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(MOOC graduation ceremonies)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Chapter 15: Learning About MOOCs by Talking to Students</a:t>
            </a:r>
            <a:br>
              <a:rPr lang="en-US" sz="1950" b="1" dirty="0">
                <a:latin typeface="Tahoma" panose="020B0604030504040204" pitchFamily="34" charset="0"/>
                <a:ea typeface="Tahoma" panose="020B0604030504040204" pitchFamily="34" charset="0"/>
                <a:cs typeface="Tahoma" panose="020B0604030504040204" pitchFamily="34" charset="0"/>
              </a:rPr>
            </a:br>
            <a:r>
              <a:rPr lang="en-US" sz="1950" b="1" dirty="0">
                <a:latin typeface="Tahoma" panose="020B0604030504040204" pitchFamily="34" charset="0"/>
                <a:ea typeface="Tahoma" panose="020B0604030504040204" pitchFamily="34" charset="0"/>
                <a:cs typeface="Tahoma" panose="020B0604030504040204" pitchFamily="34" charset="0"/>
              </a:rPr>
              <a:t>Charles Severance, Univ. of Michigan</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Anuar Lequerica, Class Central</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https://www.class-central.com/report/dr-chuck-graduate-ceremony-python-specialization/</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525"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828801" y="5200650"/>
            <a:ext cx="34289" cy="300082"/>
          </a:xfrm>
          <a:prstGeom prst="rect">
            <a:avLst/>
          </a:prstGeom>
          <a:noFill/>
        </p:spPr>
        <p:txBody>
          <a:bodyPr wrap="square" rtlCol="0">
            <a:spAutoFit/>
          </a:bodyPr>
          <a:lstStyle/>
          <a:p>
            <a:pPr defTabSz="685800">
              <a:defRPr/>
            </a:pPr>
            <a:endParaRPr lang="en-US" sz="1350" kern="0" dirty="0">
              <a:solidFill>
                <a:sysClr val="windowText" lastClr="000000"/>
              </a:solidFill>
              <a:latin typeface="Calibri"/>
            </a:endParaRPr>
          </a:p>
        </p:txBody>
      </p:sp>
      <p:pic>
        <p:nvPicPr>
          <p:cNvPr id="5" name="Picture 4"/>
          <p:cNvPicPr>
            <a:picLocks noChangeAspect="1"/>
          </p:cNvPicPr>
          <p:nvPr/>
        </p:nvPicPr>
        <p:blipFill rotWithShape="1">
          <a:blip r:embed="rId3"/>
          <a:srcRect l="3154" t="7988" r="2821" b="7339"/>
          <a:stretch/>
        </p:blipFill>
        <p:spPr>
          <a:xfrm>
            <a:off x="0" y="2922356"/>
            <a:ext cx="4168524" cy="3001338"/>
          </a:xfrm>
          <a:prstGeom prst="rect">
            <a:avLst/>
          </a:prstGeom>
        </p:spPr>
      </p:pic>
      <p:pic>
        <p:nvPicPr>
          <p:cNvPr id="6" name="Picture 5"/>
          <p:cNvPicPr>
            <a:picLocks noChangeAspect="1"/>
          </p:cNvPicPr>
          <p:nvPr/>
        </p:nvPicPr>
        <p:blipFill rotWithShape="1">
          <a:blip r:embed="rId4"/>
          <a:srcRect l="20705" t="31481" r="32739" b="20857"/>
          <a:stretch/>
        </p:blipFill>
        <p:spPr>
          <a:xfrm>
            <a:off x="4098671" y="2922356"/>
            <a:ext cx="5045330" cy="3078395"/>
          </a:xfrm>
          <a:prstGeom prst="rect">
            <a:avLst/>
          </a:prstGeom>
        </p:spPr>
      </p:pic>
      <p:sp>
        <p:nvSpPr>
          <p:cNvPr id="7" name="Action Button: Movie 6">
            <a:hlinkClick r:id="rId5" highlightClick="1"/>
          </p:cNvPr>
          <p:cNvSpPr/>
          <p:nvPr/>
        </p:nvSpPr>
        <p:spPr>
          <a:xfrm>
            <a:off x="8260422" y="1797336"/>
            <a:ext cx="781812" cy="781812"/>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8" name="Action Button: Movie 7">
            <a:hlinkClick r:id="rId6" highlightClick="1"/>
          </p:cNvPr>
          <p:cNvSpPr/>
          <p:nvPr/>
        </p:nvSpPr>
        <p:spPr>
          <a:xfrm>
            <a:off x="8260422" y="946172"/>
            <a:ext cx="781812" cy="781812"/>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pic>
        <p:nvPicPr>
          <p:cNvPr id="9" name="Picture 8"/>
          <p:cNvPicPr>
            <a:picLocks noChangeAspect="1"/>
          </p:cNvPicPr>
          <p:nvPr/>
        </p:nvPicPr>
        <p:blipFill>
          <a:blip r:embed="rId7"/>
          <a:stretch>
            <a:fillRect/>
          </a:stretch>
        </p:blipFill>
        <p:spPr>
          <a:xfrm>
            <a:off x="8333103" y="2009240"/>
            <a:ext cx="636451" cy="358004"/>
          </a:xfrm>
          <a:prstGeom prst="rect">
            <a:avLst/>
          </a:prstGeom>
        </p:spPr>
      </p:pic>
      <p:pic>
        <p:nvPicPr>
          <p:cNvPr id="10" name="Picture 9"/>
          <p:cNvPicPr>
            <a:picLocks noChangeAspect="1"/>
          </p:cNvPicPr>
          <p:nvPr/>
        </p:nvPicPr>
        <p:blipFill>
          <a:blip r:embed="rId8"/>
          <a:stretch>
            <a:fillRect/>
          </a:stretch>
        </p:blipFill>
        <p:spPr>
          <a:xfrm>
            <a:off x="8251396" y="1166668"/>
            <a:ext cx="790838" cy="444846"/>
          </a:xfrm>
          <a:prstGeom prst="rect">
            <a:avLst/>
          </a:prstGeom>
        </p:spPr>
      </p:pic>
    </p:spTree>
    <p:extLst>
      <p:ext uri="{BB962C8B-B14F-4D97-AF65-F5344CB8AC3E}">
        <p14:creationId xmlns:p14="http://schemas.microsoft.com/office/powerpoint/2010/main" val="14973157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RQ2</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6858879"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#2. What challenges do instructors perceive when designing MOOCs?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Assessment methods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Engaging students’ learning</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Time limitation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60</a:t>
            </a:fld>
            <a:endParaRPr lang="en-US" dirty="0"/>
          </a:p>
        </p:txBody>
      </p:sp>
      <p:pic>
        <p:nvPicPr>
          <p:cNvPr id="3" name="Picture 2"/>
          <p:cNvPicPr>
            <a:picLocks noChangeAspect="1"/>
          </p:cNvPicPr>
          <p:nvPr/>
        </p:nvPicPr>
        <p:blipFill>
          <a:blip r:embed="rId3"/>
          <a:stretch>
            <a:fillRect/>
          </a:stretch>
        </p:blipFill>
        <p:spPr>
          <a:xfrm>
            <a:off x="4411744" y="2284082"/>
            <a:ext cx="4366298" cy="3497881"/>
          </a:xfrm>
          <a:prstGeom prst="rect">
            <a:avLst/>
          </a:prstGeom>
          <a:ln>
            <a:noFill/>
          </a:ln>
          <a:effectLst>
            <a:outerShdw blurRad="190500" algn="tl" rotWithShape="0">
              <a:srgbClr val="000000">
                <a:alpha val="70000"/>
              </a:srgbClr>
            </a:outerShdw>
          </a:effectLst>
        </p:spPr>
      </p:pic>
      <p:sp>
        <p:nvSpPr>
          <p:cNvPr id="7" name="TextBox 6"/>
          <p:cNvSpPr txBox="1"/>
          <p:nvPr/>
        </p:nvSpPr>
        <p:spPr>
          <a:xfrm>
            <a:off x="4338916" y="5967664"/>
            <a:ext cx="4627060"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(Note: Above is an example of peer-assessment.)</a:t>
            </a:r>
          </a:p>
        </p:txBody>
      </p:sp>
    </p:spTree>
    <p:extLst>
      <p:ext uri="{BB962C8B-B14F-4D97-AF65-F5344CB8AC3E}">
        <p14:creationId xmlns:p14="http://schemas.microsoft.com/office/powerpoint/2010/main" val="3812078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4320" y="474219"/>
            <a:ext cx="604346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RQ2 Survey Results </a:t>
            </a:r>
          </a:p>
        </p:txBody>
      </p:sp>
      <p:graphicFrame>
        <p:nvGraphicFramePr>
          <p:cNvPr id="6" name="Chart 5"/>
          <p:cNvGraphicFramePr/>
          <p:nvPr>
            <p:extLst>
              <p:ext uri="{D42A27DB-BD31-4B8C-83A1-F6EECF244321}">
                <p14:modId xmlns:p14="http://schemas.microsoft.com/office/powerpoint/2010/main" val="1443630848"/>
              </p:ext>
            </p:extLst>
          </p:nvPr>
        </p:nvGraphicFramePr>
        <p:xfrm>
          <a:off x="274320" y="1306819"/>
          <a:ext cx="8686800" cy="5065776"/>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61</a:t>
            </a:fld>
            <a:endParaRPr lang="en-US" dirty="0"/>
          </a:p>
        </p:txBody>
      </p:sp>
      <p:sp>
        <p:nvSpPr>
          <p:cNvPr id="7" name="Rectangle 6"/>
          <p:cNvSpPr/>
          <p:nvPr/>
        </p:nvSpPr>
        <p:spPr>
          <a:xfrm>
            <a:off x="658368" y="1946699"/>
            <a:ext cx="8107680" cy="157276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557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160774" y="474219"/>
            <a:ext cx="6157016"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647255" cy="5086647"/>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Time limitation</a:t>
            </a:r>
          </a:p>
          <a:p>
            <a:pPr marL="457200" lvl="1"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One instructor from education subject mentioned:</a:t>
            </a:r>
          </a:p>
          <a:p>
            <a:pPr marL="857250" lvl="2"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“I think one of the challenges is time. It does take a lot of time to get the videos done. </a:t>
            </a:r>
            <a:r>
              <a:rPr lang="en-US" sz="1800" b="1" dirty="0">
                <a:latin typeface="Tahoma" panose="020B0604030504040204" pitchFamily="34" charset="0"/>
                <a:ea typeface="Tahoma" panose="020B0604030504040204" pitchFamily="34" charset="0"/>
                <a:cs typeface="Tahoma" panose="020B0604030504040204" pitchFamily="34" charset="0"/>
              </a:rPr>
              <a:t>I did not get a course release when I was doing, and it was a side project at the same time as my regular load.</a:t>
            </a:r>
            <a:r>
              <a:rPr lang="en-US" sz="1800" dirty="0">
                <a:latin typeface="Tahoma" panose="020B0604030504040204" pitchFamily="34" charset="0"/>
                <a:ea typeface="Tahoma" panose="020B0604030504040204" pitchFamily="34" charset="0"/>
                <a:cs typeface="Tahoma" panose="020B0604030504040204" pitchFamily="34" charset="0"/>
              </a:rPr>
              <a: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62</a:t>
            </a:fld>
            <a:endParaRPr lang="en-US" dirty="0"/>
          </a:p>
        </p:txBody>
      </p:sp>
      <p:pic>
        <p:nvPicPr>
          <p:cNvPr id="4" name="Picture 3">
            <a:extLst>
              <a:ext uri="{FF2B5EF4-FFF2-40B4-BE49-F238E27FC236}">
                <a16:creationId xmlns:a16="http://schemas.microsoft.com/office/drawing/2014/main" id="{DBAD66AA-CEFC-4C01-8389-9D54AE3F3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478" y="4511039"/>
            <a:ext cx="2682067" cy="18017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91093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RQ3</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#3. How do instructors address the challenges that they perceive related to MOOCs? </a:t>
            </a: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Explore other MOOC examples  </a:t>
            </a: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Seek help from the platform/colleagues/institutions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63</a:t>
            </a:fld>
            <a:endParaRPr lang="en-US" dirty="0"/>
          </a:p>
        </p:txBody>
      </p:sp>
      <p:pic>
        <p:nvPicPr>
          <p:cNvPr id="3" name="Picture 2"/>
          <p:cNvPicPr>
            <a:picLocks noChangeAspect="1"/>
          </p:cNvPicPr>
          <p:nvPr/>
        </p:nvPicPr>
        <p:blipFill>
          <a:blip r:embed="rId3"/>
          <a:stretch>
            <a:fillRect/>
          </a:stretch>
        </p:blipFill>
        <p:spPr>
          <a:xfrm>
            <a:off x="723901" y="3633148"/>
            <a:ext cx="7374986" cy="29052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26950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1306" y="474219"/>
            <a:ext cx="604648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RQ3 Survey Results</a:t>
            </a:r>
          </a:p>
        </p:txBody>
      </p:sp>
      <p:graphicFrame>
        <p:nvGraphicFramePr>
          <p:cNvPr id="6" name="Chart 5"/>
          <p:cNvGraphicFramePr/>
          <p:nvPr>
            <p:extLst>
              <p:ext uri="{D42A27DB-BD31-4B8C-83A1-F6EECF244321}">
                <p14:modId xmlns:p14="http://schemas.microsoft.com/office/powerpoint/2010/main" val="3082994873"/>
              </p:ext>
            </p:extLst>
          </p:nvPr>
        </p:nvGraphicFramePr>
        <p:xfrm>
          <a:off x="0" y="1209972"/>
          <a:ext cx="9144000" cy="517939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64</a:t>
            </a:fld>
            <a:endParaRPr lang="en-US" dirty="0"/>
          </a:p>
        </p:txBody>
      </p:sp>
      <p:sp>
        <p:nvSpPr>
          <p:cNvPr id="8" name="Rectangle 7"/>
          <p:cNvSpPr/>
          <p:nvPr/>
        </p:nvSpPr>
        <p:spPr>
          <a:xfrm>
            <a:off x="819141" y="1665346"/>
            <a:ext cx="8107680" cy="1751093"/>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747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110532" y="474219"/>
            <a:ext cx="6207257"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RQ3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200000"/>
              </a:lnSpc>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Explore other MOOC examples </a:t>
            </a:r>
          </a:p>
          <a:p>
            <a:pPr marL="457200" lvl="1"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One MOOC instructor from the US mentioned:</a:t>
            </a:r>
          </a:p>
          <a:p>
            <a:pPr marL="857250" lvl="2" indent="0">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a:t>
            </a:r>
            <a:r>
              <a:rPr lang="en-US" sz="1800" b="1" dirty="0">
                <a:latin typeface="Tahoma" panose="020B0604030504040204" pitchFamily="34" charset="0"/>
                <a:ea typeface="Tahoma" panose="020B0604030504040204" pitchFamily="34" charset="0"/>
                <a:cs typeface="Tahoma" panose="020B0604030504040204" pitchFamily="34" charset="0"/>
              </a:rPr>
              <a:t>When I started making the MOOC, I could see MOOCs that other people had made. </a:t>
            </a:r>
            <a:r>
              <a:rPr lang="en-US" sz="1800" dirty="0">
                <a:latin typeface="Tahoma" panose="020B0604030504040204" pitchFamily="34" charset="0"/>
                <a:ea typeface="Tahoma" panose="020B0604030504040204" pitchFamily="34" charset="0"/>
                <a:cs typeface="Tahoma" panose="020B0604030504040204" pitchFamily="34" charset="0"/>
              </a:rPr>
              <a:t>So I could see what other people did in terms of having videos with questions embedded in the videos, which I really liked.”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65</a:t>
            </a:fld>
            <a:endParaRPr lang="en-US" dirty="0"/>
          </a:p>
        </p:txBody>
      </p:sp>
      <p:pic>
        <p:nvPicPr>
          <p:cNvPr id="4" name="Picture 3">
            <a:extLst>
              <a:ext uri="{FF2B5EF4-FFF2-40B4-BE49-F238E27FC236}">
                <a16:creationId xmlns:a16="http://schemas.microsoft.com/office/drawing/2014/main" id="{FDFBCF0B-F80C-4483-825B-C4D256759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520" y="3614685"/>
            <a:ext cx="4742960" cy="29347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91460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4724" y="1505887"/>
            <a:ext cx="8200626" cy="3846225"/>
          </a:xfrm>
        </p:spPr>
        <p:txBody>
          <a:bodyPr>
            <a:noAutofit/>
          </a:bodyPr>
          <a:lstStyle/>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time limitation </a:t>
            </a:r>
            <a:r>
              <a:rPr lang="en-US" sz="2400" dirty="0">
                <a:latin typeface="Tahoma" panose="020B0604030504040204" pitchFamily="34" charset="0"/>
                <a:ea typeface="Tahoma" panose="020B0604030504040204" pitchFamily="34" charset="0"/>
                <a:cs typeface="Tahoma" panose="020B0604030504040204" pitchFamily="34" charset="0"/>
              </a:rPr>
              <a:t>of creating MOOCs was the primary logistical consideration </a:t>
            </a:r>
            <a:r>
              <a:rPr lang="en-US" dirty="0">
                <a:latin typeface="Tahoma" panose="020B0604030504040204" pitchFamily="34" charset="0"/>
                <a:ea typeface="Tahoma" panose="020B0604030504040204" pitchFamily="34" charset="0"/>
                <a:cs typeface="Tahoma" panose="020B0604030504040204" pitchFamily="34" charset="0"/>
              </a:rPr>
              <a:t>(Hew &amp; Chung, 2014; Watson et al., 2016) </a:t>
            </a:r>
            <a:r>
              <a:rPr lang="en-US" sz="2400" dirty="0">
                <a:latin typeface="Tahoma" panose="020B0604030504040204" pitchFamily="34" charset="0"/>
                <a:ea typeface="Tahoma" panose="020B0604030504040204" pitchFamily="34" charset="0"/>
                <a:cs typeface="Tahoma" panose="020B0604030504040204" pitchFamily="34" charset="0"/>
              </a:rPr>
              <a:t>and challenges</a:t>
            </a:r>
            <a:r>
              <a:rPr lang="en-US" dirty="0">
                <a:latin typeface="Tahoma" panose="020B0604030504040204" pitchFamily="34" charset="0"/>
                <a:ea typeface="Tahoma" panose="020B0604030504040204" pitchFamily="34" charset="0"/>
                <a:cs typeface="Tahoma" panose="020B0604030504040204" pitchFamily="34" charset="0"/>
              </a:rPr>
              <a:t>.</a:t>
            </a:r>
          </a:p>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pedagogical factors </a:t>
            </a:r>
            <a:r>
              <a:rPr lang="en-US" sz="2400" dirty="0">
                <a:latin typeface="Tahoma" panose="020B0604030504040204" pitchFamily="34" charset="0"/>
                <a:ea typeface="Tahoma" panose="020B0604030504040204" pitchFamily="34" charset="0"/>
                <a:cs typeface="Tahoma" panose="020B0604030504040204" pitchFamily="34" charset="0"/>
              </a:rPr>
              <a:t>were the primary design considerations </a:t>
            </a:r>
            <a:r>
              <a:rPr lang="en-US" dirty="0">
                <a:latin typeface="Tahoma" panose="020B0604030504040204" pitchFamily="34" charset="0"/>
                <a:ea typeface="Tahoma" panose="020B0604030504040204" pitchFamily="34" charset="0"/>
                <a:cs typeface="Tahoma" panose="020B0604030504040204" pitchFamily="34" charset="0"/>
              </a:rPr>
              <a:t>(Watson et al., 2016) </a:t>
            </a:r>
            <a:r>
              <a:rPr lang="en-US" sz="2400" dirty="0">
                <a:latin typeface="Tahoma" panose="020B0604030504040204" pitchFamily="34" charset="0"/>
                <a:ea typeface="Tahoma" panose="020B0604030504040204" pitchFamily="34" charset="0"/>
                <a:cs typeface="Tahoma" panose="020B0604030504040204" pitchFamily="34" charset="0"/>
              </a:rPr>
              <a:t>and challenges in MOOC design. </a:t>
            </a:r>
          </a:p>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assessment and engagement strategies </a:t>
            </a:r>
            <a:r>
              <a:rPr lang="en-US" sz="2400" dirty="0">
                <a:latin typeface="Tahoma" panose="020B0604030504040204" pitchFamily="34" charset="0"/>
                <a:ea typeface="Tahoma" panose="020B0604030504040204" pitchFamily="34" charset="0"/>
                <a:cs typeface="Tahoma" panose="020B0604030504040204" pitchFamily="34" charset="0"/>
              </a:rPr>
              <a:t>are the main considerations as well as challenges.</a:t>
            </a:r>
          </a:p>
          <a:p>
            <a:pPr marL="457200" lvl="1" indent="0">
              <a:lnSpc>
                <a:spcPct val="150000"/>
              </a:lnSpc>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150000"/>
              </a:lnSpc>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50A2EF9C-6521-47CF-B603-3516A638A186}"/>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Discussion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66</a:t>
            </a:fld>
            <a:endParaRPr lang="en-US" dirty="0"/>
          </a:p>
        </p:txBody>
      </p:sp>
    </p:spTree>
    <p:extLst>
      <p:ext uri="{BB962C8B-B14F-4D97-AF65-F5344CB8AC3E}">
        <p14:creationId xmlns:p14="http://schemas.microsoft.com/office/powerpoint/2010/main" val="1099660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09" y="1716066"/>
            <a:ext cx="9224009" cy="3324564"/>
          </a:xfrm>
        </p:spPr>
        <p:txBody>
          <a:bodyPr/>
          <a:lstStyle/>
          <a:p>
            <a:pPr algn="ctr"/>
            <a:r>
              <a:rPr lang="en-US" dirty="0"/>
              <a:t>Study #4</a:t>
            </a:r>
            <a:br>
              <a:rPr lang="en-US" dirty="0"/>
            </a:br>
            <a:r>
              <a:rPr lang="en-US" dirty="0"/>
              <a:t>MOOCs Instructional Design to Facilitate Participants’ Self-directed Learning</a:t>
            </a:r>
          </a:p>
        </p:txBody>
      </p:sp>
    </p:spTree>
    <p:extLst>
      <p:ext uri="{BB962C8B-B14F-4D97-AF65-F5344CB8AC3E}">
        <p14:creationId xmlns:p14="http://schemas.microsoft.com/office/powerpoint/2010/main" val="156826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61714" y="1723233"/>
            <a:ext cx="8172686" cy="4094637"/>
          </a:xfrm>
        </p:spPr>
        <p:txBody>
          <a:bodyPr>
            <a:noAutofit/>
          </a:bodyPr>
          <a:lstStyle/>
          <a:p>
            <a:pPr marL="457200" lvl="1" indent="0">
              <a:lnSpc>
                <a:spcPct val="150000"/>
              </a:lnSpc>
              <a:spcAft>
                <a:spcPts val="0"/>
              </a:spcAft>
              <a:buNone/>
            </a:pPr>
            <a:r>
              <a:rPr lang="en-US" sz="2600" b="1" dirty="0">
                <a:latin typeface="Tahoma" panose="020B0604030504040204" pitchFamily="34" charset="0"/>
                <a:ea typeface="Tahoma" panose="020B0604030504040204" pitchFamily="34" charset="0"/>
                <a:cs typeface="Tahoma" panose="020B0604030504040204" pitchFamily="34" charset="0"/>
              </a:rPr>
              <a:t>Self-directed learning (SDL) (Garrison, 1997)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(1) self-management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(2) self-monitoring</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(3) motivation </a:t>
            </a:r>
          </a:p>
          <a:p>
            <a:pPr marL="457200" lvl="1" indent="0">
              <a:lnSpc>
                <a:spcPct val="150000"/>
              </a:lnSpc>
              <a:spcAft>
                <a:spcPts val="0"/>
              </a:spcAft>
              <a:buNone/>
            </a:pP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Key Terms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68</a:t>
            </a:fld>
            <a:endParaRPr lang="en-US" dirty="0"/>
          </a:p>
        </p:txBody>
      </p:sp>
      <p:pic>
        <p:nvPicPr>
          <p:cNvPr id="5" name="Picture 4">
            <a:extLst>
              <a:ext uri="{FF2B5EF4-FFF2-40B4-BE49-F238E27FC236}">
                <a16:creationId xmlns:a16="http://schemas.microsoft.com/office/drawing/2014/main" id="{C31E0250-72B7-4E14-80E7-659617988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927" y="3446272"/>
            <a:ext cx="4618475" cy="26887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8867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9541" y="1524000"/>
            <a:ext cx="8092439" cy="3970020"/>
          </a:xfrm>
        </p:spPr>
        <p:txBody>
          <a:bodyPr>
            <a:noAutofit/>
          </a:bodyPr>
          <a:lstStyle/>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Learners need self-directed learning skills and strategies to be successful in MOOCs </a:t>
            </a:r>
            <a:r>
              <a:rPr lang="en-US" dirty="0">
                <a:latin typeface="Tahoma" panose="020B0604030504040204" pitchFamily="34" charset="0"/>
                <a:ea typeface="Tahoma" panose="020B0604030504040204" pitchFamily="34" charset="0"/>
                <a:cs typeface="Tahoma" panose="020B0604030504040204" pitchFamily="34" charset="0"/>
              </a:rPr>
              <a:t>(</a:t>
            </a:r>
            <a:r>
              <a:rPr lang="en-US" dirty="0" err="1">
                <a:latin typeface="Tahoma" panose="020B0604030504040204" pitchFamily="34" charset="0"/>
                <a:ea typeface="Tahoma" panose="020B0604030504040204" pitchFamily="34" charset="0"/>
                <a:cs typeface="Tahoma" panose="020B0604030504040204" pitchFamily="34" charset="0"/>
              </a:rPr>
              <a:t>Halawa</a:t>
            </a:r>
            <a:r>
              <a:rPr lang="en-US" dirty="0">
                <a:latin typeface="Tahoma" panose="020B0604030504040204" pitchFamily="34" charset="0"/>
                <a:ea typeface="Tahoma" panose="020B0604030504040204" pitchFamily="34" charset="0"/>
                <a:cs typeface="Tahoma" panose="020B0604030504040204" pitchFamily="34" charset="0"/>
              </a:rPr>
              <a:t>, Greene, &amp; Mitchell, 2014; Littlejohn &amp; Milligan, 2016), </a:t>
            </a:r>
            <a:r>
              <a:rPr lang="en-US" sz="2400" dirty="0">
                <a:latin typeface="Tahoma" panose="020B0604030504040204" pitchFamily="34" charset="0"/>
                <a:ea typeface="Tahoma" panose="020B0604030504040204" pitchFamily="34" charset="0"/>
                <a:cs typeface="Tahoma" panose="020B0604030504040204" pitchFamily="34" charset="0"/>
              </a:rPr>
              <a:t>as there is a lack of personalized interaction with teachers.</a:t>
            </a:r>
          </a:p>
          <a:p>
            <a:pPr marL="457200" lvl="1" indent="0">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Self-directness of a learner might vary in different learning environments which means that the learners could be more self-directed in one learning environment than another </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Hiemstra</a:t>
            </a:r>
            <a:r>
              <a:rPr lang="en-US" sz="2400" dirty="0">
                <a:latin typeface="Tahoma" panose="020B0604030504040204" pitchFamily="34" charset="0"/>
                <a:ea typeface="Tahoma" panose="020B0604030504040204" pitchFamily="34" charset="0"/>
                <a:cs typeface="Tahoma" panose="020B0604030504040204" pitchFamily="34" charset="0"/>
              </a:rPr>
              <a:t>, 1994).</a:t>
            </a: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69</a:t>
            </a:fld>
            <a:endParaRPr lang="en-US" dirty="0"/>
          </a:p>
        </p:txBody>
      </p:sp>
    </p:spTree>
    <p:extLst>
      <p:ext uri="{BB962C8B-B14F-4D97-AF65-F5344CB8AC3E}">
        <p14:creationId xmlns:p14="http://schemas.microsoft.com/office/powerpoint/2010/main" val="4182690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887" y="508151"/>
            <a:ext cx="7243763" cy="1943100"/>
          </a:xfrm>
        </p:spPr>
        <p:txBody>
          <a:bodyPr/>
          <a:lstStyle/>
          <a:p>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Hundred+ MOOC Clubs</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21,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250 MOOCs and Counting: One Man’s Educational Journey, </a:t>
            </a:r>
            <a:r>
              <a:rPr lang="en-US" sz="1500" b="1" dirty="0">
                <a:latin typeface="Tahoma" panose="020B0604030504040204" pitchFamily="34" charset="0"/>
                <a:ea typeface="Tahoma" panose="020B0604030504040204" pitchFamily="34" charset="0"/>
                <a:cs typeface="Tahoma" panose="020B0604030504040204" pitchFamily="34" charset="0"/>
              </a:rPr>
              <a:t>Chronicle of Higher Education</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http://chronicle.com/article/250-MOOCsCounting-One/229397/?cid=at</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If the MOOC movement has faded, nobody told Jima Ngei. Mr. </a:t>
            </a:r>
            <a:r>
              <a:rPr lang="en-US" sz="1200" b="1" dirty="0" err="1">
                <a:latin typeface="Tahoma" panose="020B0604030504040204" pitchFamily="34" charset="0"/>
                <a:ea typeface="Tahoma" panose="020B0604030504040204" pitchFamily="34" charset="0"/>
                <a:cs typeface="Tahoma" panose="020B0604030504040204" pitchFamily="34" charset="0"/>
              </a:rPr>
              <a:t>Ngei</a:t>
            </a:r>
            <a:r>
              <a:rPr lang="en-US" sz="1200" b="1" dirty="0">
                <a:latin typeface="Tahoma" panose="020B0604030504040204" pitchFamily="34" charset="0"/>
                <a:ea typeface="Tahoma" panose="020B0604030504040204" pitchFamily="34" charset="0"/>
                <a:cs typeface="Tahoma" panose="020B0604030504040204" pitchFamily="34" charset="0"/>
              </a:rPr>
              <a:t>, who lives in Port Harcourt, Nigeria, has completed and passed 250.</a:t>
            </a:r>
          </a:p>
        </p:txBody>
      </p:sp>
      <p:sp>
        <p:nvSpPr>
          <p:cNvPr id="3" name="TextBox 2"/>
          <p:cNvSpPr txBox="1"/>
          <p:nvPr/>
        </p:nvSpPr>
        <p:spPr>
          <a:xfrm>
            <a:off x="164011" y="5659015"/>
            <a:ext cx="4225109" cy="923330"/>
          </a:xfrm>
          <a:prstGeom prst="rect">
            <a:avLst/>
          </a:prstGeom>
          <a:noFill/>
        </p:spPr>
        <p:txBody>
          <a:bodyPr wrap="square" rtlCol="0">
            <a:spAutoFit/>
          </a:bodyPr>
          <a:lstStyle/>
          <a:p>
            <a:pPr defTabSz="685800">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Jima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Ngei</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“I had this unrelenting fear that this miracle of free access might evaporate soon.”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6097"/>
            <a:ext cx="4724038" cy="2362020"/>
          </a:xfrm>
          <a:prstGeom prst="rect">
            <a:avLst/>
          </a:prstGeom>
        </p:spPr>
      </p:pic>
      <p:pic>
        <p:nvPicPr>
          <p:cNvPr id="5" name="Picture 4">
            <a:extLst>
              <a:ext uri="{FF2B5EF4-FFF2-40B4-BE49-F238E27FC236}">
                <a16:creationId xmlns:a16="http://schemas.microsoft.com/office/drawing/2014/main" id="{CE00D884-A51B-4361-95D0-4FEC5823FAAD}"/>
              </a:ext>
            </a:extLst>
          </p:cNvPr>
          <p:cNvPicPr>
            <a:picLocks noChangeAspect="1"/>
          </p:cNvPicPr>
          <p:nvPr/>
        </p:nvPicPr>
        <p:blipFill rotWithShape="1">
          <a:blip r:embed="rId4"/>
          <a:srcRect l="4167" t="14075" r="33333" b="5908"/>
          <a:stretch/>
        </p:blipFill>
        <p:spPr>
          <a:xfrm>
            <a:off x="5516880" y="3008581"/>
            <a:ext cx="3627120" cy="2369718"/>
          </a:xfrm>
          <a:prstGeom prst="rect">
            <a:avLst/>
          </a:prstGeom>
        </p:spPr>
      </p:pic>
      <p:pic>
        <p:nvPicPr>
          <p:cNvPr id="6" name="Picture 5">
            <a:extLst>
              <a:ext uri="{FF2B5EF4-FFF2-40B4-BE49-F238E27FC236}">
                <a16:creationId xmlns:a16="http://schemas.microsoft.com/office/drawing/2014/main" id="{E7A11FDF-4A97-45CF-95DE-46C39FCFB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3280" y="5525690"/>
            <a:ext cx="1933265" cy="1287327"/>
          </a:xfrm>
          <a:prstGeom prst="rect">
            <a:avLst/>
          </a:prstGeom>
        </p:spPr>
      </p:pic>
      <p:pic>
        <p:nvPicPr>
          <p:cNvPr id="7" name="Picture 6">
            <a:extLst>
              <a:ext uri="{FF2B5EF4-FFF2-40B4-BE49-F238E27FC236}">
                <a16:creationId xmlns:a16="http://schemas.microsoft.com/office/drawing/2014/main" id="{0F90E06B-D667-4A0D-9235-B0A45033E760}"/>
              </a:ext>
            </a:extLst>
          </p:cNvPr>
          <p:cNvPicPr>
            <a:picLocks noChangeAspect="1"/>
          </p:cNvPicPr>
          <p:nvPr/>
        </p:nvPicPr>
        <p:blipFill rotWithShape="1">
          <a:blip r:embed="rId6"/>
          <a:srcRect l="2774" t="9437" r="6077" b="1860"/>
          <a:stretch/>
        </p:blipFill>
        <p:spPr>
          <a:xfrm>
            <a:off x="5326380" y="5514975"/>
            <a:ext cx="1714501" cy="1343026"/>
          </a:xfrm>
          <a:prstGeom prst="rect">
            <a:avLst/>
          </a:prstGeom>
        </p:spPr>
      </p:pic>
    </p:spTree>
    <p:extLst>
      <p:ext uri="{BB962C8B-B14F-4D97-AF65-F5344CB8AC3E}">
        <p14:creationId xmlns:p14="http://schemas.microsoft.com/office/powerpoint/2010/main" val="35072304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77190" y="1548061"/>
            <a:ext cx="7745730" cy="3770699"/>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Instructional design can greatly influence students’ interaction and engagement </a:t>
            </a:r>
            <a:r>
              <a:rPr lang="en-US" dirty="0">
                <a:latin typeface="Tahoma" panose="020B0604030504040204" pitchFamily="34" charset="0"/>
                <a:ea typeface="Tahoma" panose="020B0604030504040204" pitchFamily="34" charset="0"/>
                <a:cs typeface="Tahoma" panose="020B0604030504040204" pitchFamily="34" charset="0"/>
              </a:rPr>
              <a:t>(Garrison &amp; Cleveland-Innes, 2005) </a:t>
            </a:r>
            <a:r>
              <a:rPr lang="en-US" sz="2000" b="1" dirty="0">
                <a:latin typeface="Tahoma" panose="020B0604030504040204" pitchFamily="34" charset="0"/>
                <a:ea typeface="Tahoma" panose="020B0604030504040204" pitchFamily="34" charset="0"/>
                <a:cs typeface="Tahoma" panose="020B0604030504040204" pitchFamily="34" charset="0"/>
              </a:rPr>
              <a:t>and success in online learning </a:t>
            </a:r>
            <a:r>
              <a:rPr lang="en-US" sz="1400" dirty="0">
                <a:latin typeface="Tahoma" panose="020B0604030504040204" pitchFamily="34" charset="0"/>
                <a:ea typeface="Tahoma" panose="020B0604030504040204" pitchFamily="34" charset="0"/>
                <a:cs typeface="Tahoma" panose="020B0604030504040204" pitchFamily="34" charset="0"/>
              </a:rPr>
              <a:t>(Song, Singleton, Hill, &amp; Koh, 2004; Swan, 2001).</a:t>
            </a:r>
          </a:p>
          <a:p>
            <a:pPr lvl="1">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However, few studies have examined instructional design and the delivery of instruction using MOOCs from instructor perspectives </a:t>
            </a: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dirty="0" err="1">
                <a:latin typeface="Tahoma" panose="020B0604030504040204" pitchFamily="34" charset="0"/>
                <a:ea typeface="Tahoma" panose="020B0604030504040204" pitchFamily="34" charset="0"/>
                <a:cs typeface="Tahoma" panose="020B0604030504040204" pitchFamily="34" charset="0"/>
              </a:rPr>
              <a:t>Margaryan</a:t>
            </a:r>
            <a:r>
              <a:rPr lang="en-US" sz="1400" dirty="0">
                <a:latin typeface="Tahoma" panose="020B0604030504040204" pitchFamily="34" charset="0"/>
                <a:ea typeface="Tahoma" panose="020B0604030504040204" pitchFamily="34" charset="0"/>
                <a:cs typeface="Tahoma" panose="020B0604030504040204" pitchFamily="34" charset="0"/>
              </a:rPr>
              <a:t> et al., 2015; Watson et al., 2016); </a:t>
            </a:r>
            <a:r>
              <a:rPr lang="en-US" sz="2000" b="1" dirty="0">
                <a:latin typeface="Tahoma" panose="020B0604030504040204" pitchFamily="34" charset="0"/>
                <a:ea typeface="Tahoma" panose="020B0604030504040204" pitchFamily="34" charset="0"/>
                <a:cs typeface="Tahoma" panose="020B0604030504040204" pitchFamily="34" charset="0"/>
              </a:rPr>
              <a:t>especially lacking is research on instructors’ perception of SDL and how they design MOOCs to facilitate students’ SDL. </a:t>
            </a:r>
            <a:r>
              <a:rPr lang="en-US" dirty="0">
                <a:latin typeface="Tahoma" panose="020B0604030504040204" pitchFamily="34" charset="0"/>
                <a:ea typeface="Tahoma" panose="020B0604030504040204" pitchFamily="34" charset="0"/>
                <a:cs typeface="Tahoma" panose="020B0604030504040204" pitchFamily="34" charset="0"/>
              </a:rPr>
              <a:t> </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70</a:t>
            </a:fld>
            <a:endParaRPr lang="en-US" dirty="0"/>
          </a:p>
        </p:txBody>
      </p:sp>
    </p:spTree>
    <p:extLst>
      <p:ext uri="{BB962C8B-B14F-4D97-AF65-F5344CB8AC3E}">
        <p14:creationId xmlns:p14="http://schemas.microsoft.com/office/powerpoint/2010/main" val="141663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4111" y="1325583"/>
            <a:ext cx="8208611" cy="5086647"/>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 purpose is to inform instructors or instructional designers and MOOC providers of the current practices of designing MOOCs to facilitate learners’ SDL.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71</a:t>
            </a:fld>
            <a:endParaRPr lang="en-US" dirty="0"/>
          </a:p>
        </p:txBody>
      </p:sp>
      <p:pic>
        <p:nvPicPr>
          <p:cNvPr id="6" name="Picture 5">
            <a:extLst>
              <a:ext uri="{FF2B5EF4-FFF2-40B4-BE49-F238E27FC236}">
                <a16:creationId xmlns:a16="http://schemas.microsoft.com/office/drawing/2014/main" id="{69BC63C1-3ABB-42A3-8229-81275BCC0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182" y="3976009"/>
            <a:ext cx="4810226" cy="21850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913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1" y="1402080"/>
            <a:ext cx="8568689" cy="5010150"/>
          </a:xfrm>
        </p:spPr>
        <p:txBody>
          <a:bodyPr>
            <a:noAutofit/>
          </a:bodyPr>
          <a:lstStyle/>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participant SDL skills?</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their facilitation of participant SDL skills? </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instructors design and deliver MOOCs to facilitate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a.	How is technology being used by MOOC instructors to support the development of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b.	What technology features or functions do MOOC instructors want to have to improve their facilitation of MOOC participant SDL skills?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72</a:t>
            </a:fld>
            <a:endParaRPr lang="en-US" dirty="0"/>
          </a:p>
        </p:txBody>
      </p:sp>
    </p:spTree>
    <p:extLst>
      <p:ext uri="{BB962C8B-B14F-4D97-AF65-F5344CB8AC3E}">
        <p14:creationId xmlns:p14="http://schemas.microsoft.com/office/powerpoint/2010/main" val="620004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Design</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07263" y="1450848"/>
            <a:ext cx="8435293" cy="3848783"/>
          </a:xfrm>
        </p:spPr>
        <p:txBody>
          <a:bodyPr>
            <a:noAutofit/>
          </a:bodyPr>
          <a:lstStyle/>
          <a:p>
            <a:pPr marL="457200" lvl="1" indent="0">
              <a:lnSpc>
                <a:spcPct val="170000"/>
              </a:lnSpc>
              <a:buNone/>
            </a:pPr>
            <a:r>
              <a:rPr lang="en-US" sz="2400" b="1" dirty="0">
                <a:latin typeface="Tahoma" panose="020B0604030504040204" pitchFamily="34" charset="0"/>
                <a:ea typeface="Tahoma" panose="020B0604030504040204" pitchFamily="34" charset="0"/>
                <a:cs typeface="Tahoma" panose="020B0604030504040204" pitchFamily="34" charset="0"/>
              </a:rPr>
              <a:t>Explanatory sequential mixed methods design </a:t>
            </a:r>
            <a:r>
              <a:rPr lang="en-US" sz="1800" dirty="0">
                <a:latin typeface="Tahoma" panose="020B0604030504040204" pitchFamily="34" charset="0"/>
                <a:ea typeface="Tahoma" panose="020B0604030504040204" pitchFamily="34" charset="0"/>
                <a:cs typeface="Tahoma" panose="020B0604030504040204" pitchFamily="34" charset="0"/>
              </a:rPr>
              <a:t>(Creswell &amp; Clark, 2017)</a:t>
            </a:r>
          </a:p>
        </p:txBody>
      </p:sp>
      <p:graphicFrame>
        <p:nvGraphicFramePr>
          <p:cNvPr id="11" name="Diagram 10">
            <a:extLst>
              <a:ext uri="{FF2B5EF4-FFF2-40B4-BE49-F238E27FC236}">
                <a16:creationId xmlns:a16="http://schemas.microsoft.com/office/drawing/2014/main" id="{1A7E8FE3-F3D4-425E-B39B-87F0EB6CEA85}"/>
              </a:ext>
            </a:extLst>
          </p:cNvPr>
          <p:cNvGraphicFramePr/>
          <p:nvPr>
            <p:extLst>
              <p:ext uri="{D42A27DB-BD31-4B8C-83A1-F6EECF244321}">
                <p14:modId xmlns:p14="http://schemas.microsoft.com/office/powerpoint/2010/main" val="3807566376"/>
              </p:ext>
            </p:extLst>
          </p:nvPr>
        </p:nvGraphicFramePr>
        <p:xfrm>
          <a:off x="207263" y="2357548"/>
          <a:ext cx="8936737" cy="251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73</a:t>
            </a:fld>
            <a:endParaRPr lang="en-US" dirty="0"/>
          </a:p>
        </p:txBody>
      </p:sp>
      <p:pic>
        <p:nvPicPr>
          <p:cNvPr id="7" name="Picture 6">
            <a:extLst>
              <a:ext uri="{FF2B5EF4-FFF2-40B4-BE49-F238E27FC236}">
                <a16:creationId xmlns:a16="http://schemas.microsoft.com/office/drawing/2014/main" id="{6B9032E3-D7AD-4077-B7BC-2BCB412E1B6D}"/>
              </a:ext>
            </a:extLst>
          </p:cNvPr>
          <p:cNvPicPr>
            <a:picLocks noChangeAspect="1"/>
          </p:cNvPicPr>
          <p:nvPr/>
        </p:nvPicPr>
        <p:blipFill rotWithShape="1">
          <a:blip r:embed="rId8">
            <a:extLst>
              <a:ext uri="{28A0092B-C50C-407E-A947-70E740481C1C}">
                <a14:useLocalDpi xmlns:a14="http://schemas.microsoft.com/office/drawing/2010/main" val="0"/>
              </a:ext>
            </a:extLst>
          </a:blip>
          <a:srcRect l="25962" t="52860"/>
          <a:stretch/>
        </p:blipFill>
        <p:spPr>
          <a:xfrm>
            <a:off x="2575560" y="4514281"/>
            <a:ext cx="6568440" cy="1869500"/>
          </a:xfrm>
          <a:prstGeom prst="rect">
            <a:avLst/>
          </a:prstGeom>
        </p:spPr>
      </p:pic>
    </p:spTree>
    <p:extLst>
      <p:ext uri="{BB962C8B-B14F-4D97-AF65-F5344CB8AC3E}">
        <p14:creationId xmlns:p14="http://schemas.microsoft.com/office/powerpoint/2010/main" val="13157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Survey:</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Volunteer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198 instructors responded to the survey (10% response rate)</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Homogeneous purposeful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 Patton, 2002)</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Maximal variation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22 interviewees </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MOOC review: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Reviewed 22 interviewees’ MOOCs </a:t>
            </a:r>
          </a:p>
          <a:p>
            <a:pPr lvl="1">
              <a:lnSpc>
                <a:spcPct val="150000"/>
              </a:lnSpc>
              <a:spcAft>
                <a:spcPts val="0"/>
              </a:spcAft>
              <a:buFont typeface="Arial" panose="020B0604020202020204" pitchFamily="34" charset="0"/>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74</a:t>
            </a:fld>
            <a:endParaRPr lang="en-US" dirty="0"/>
          </a:p>
        </p:txBody>
      </p:sp>
      <p:pic>
        <p:nvPicPr>
          <p:cNvPr id="6" name="Picture 5">
            <a:extLst>
              <a:ext uri="{FF2B5EF4-FFF2-40B4-BE49-F238E27FC236}">
                <a16:creationId xmlns:a16="http://schemas.microsoft.com/office/drawing/2014/main" id="{402948D3-194C-4C1D-8384-BF44B70A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978" y="4241800"/>
            <a:ext cx="3048819" cy="2032546"/>
          </a:xfrm>
          <a:prstGeom prst="rect">
            <a:avLst/>
          </a:prstGeom>
        </p:spPr>
      </p:pic>
    </p:spTree>
    <p:extLst>
      <p:ext uri="{BB962C8B-B14F-4D97-AF65-F5344CB8AC3E}">
        <p14:creationId xmlns:p14="http://schemas.microsoft.com/office/powerpoint/2010/main" val="368959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45988259"/>
              </p:ext>
            </p:extLst>
          </p:nvPr>
        </p:nvGraphicFramePr>
        <p:xfrm>
          <a:off x="62864" y="47636"/>
          <a:ext cx="8938259" cy="6703557"/>
        </p:xfrm>
        <a:graphic>
          <a:graphicData uri="http://schemas.openxmlformats.org/drawingml/2006/table">
            <a:tbl>
              <a:tblPr>
                <a:tableStyleId>{5C22544A-7EE6-4342-B048-85BDC9FD1C3A}</a:tableStyleId>
              </a:tblPr>
              <a:tblGrid>
                <a:gridCol w="1093167">
                  <a:extLst>
                    <a:ext uri="{9D8B030D-6E8A-4147-A177-3AD203B41FA5}">
                      <a16:colId xmlns:a16="http://schemas.microsoft.com/office/drawing/2014/main" val="932521007"/>
                    </a:ext>
                  </a:extLst>
                </a:gridCol>
                <a:gridCol w="1157473">
                  <a:extLst>
                    <a:ext uri="{9D8B030D-6E8A-4147-A177-3AD203B41FA5}">
                      <a16:colId xmlns:a16="http://schemas.microsoft.com/office/drawing/2014/main" val="2967012757"/>
                    </a:ext>
                  </a:extLst>
                </a:gridCol>
                <a:gridCol w="1414690">
                  <a:extLst>
                    <a:ext uri="{9D8B030D-6E8A-4147-A177-3AD203B41FA5}">
                      <a16:colId xmlns:a16="http://schemas.microsoft.com/office/drawing/2014/main" val="1584354629"/>
                    </a:ext>
                  </a:extLst>
                </a:gridCol>
                <a:gridCol w="964561">
                  <a:extLst>
                    <a:ext uri="{9D8B030D-6E8A-4147-A177-3AD203B41FA5}">
                      <a16:colId xmlns:a16="http://schemas.microsoft.com/office/drawing/2014/main" val="3247053123"/>
                    </a:ext>
                  </a:extLst>
                </a:gridCol>
                <a:gridCol w="900257">
                  <a:extLst>
                    <a:ext uri="{9D8B030D-6E8A-4147-A177-3AD203B41FA5}">
                      <a16:colId xmlns:a16="http://schemas.microsoft.com/office/drawing/2014/main" val="4188251888"/>
                    </a:ext>
                  </a:extLst>
                </a:gridCol>
                <a:gridCol w="1093167">
                  <a:extLst>
                    <a:ext uri="{9D8B030D-6E8A-4147-A177-3AD203B41FA5}">
                      <a16:colId xmlns:a16="http://schemas.microsoft.com/office/drawing/2014/main" val="1202228989"/>
                    </a:ext>
                  </a:extLst>
                </a:gridCol>
                <a:gridCol w="964561">
                  <a:extLst>
                    <a:ext uri="{9D8B030D-6E8A-4147-A177-3AD203B41FA5}">
                      <a16:colId xmlns:a16="http://schemas.microsoft.com/office/drawing/2014/main" val="4084844666"/>
                    </a:ext>
                  </a:extLst>
                </a:gridCol>
                <a:gridCol w="1350383">
                  <a:extLst>
                    <a:ext uri="{9D8B030D-6E8A-4147-A177-3AD203B41FA5}">
                      <a16:colId xmlns:a16="http://schemas.microsoft.com/office/drawing/2014/main" val="625979330"/>
                    </a:ext>
                  </a:extLst>
                </a:gridCol>
              </a:tblGrid>
              <a:tr h="291459">
                <a:tc>
                  <a:txBody>
                    <a:bodyPr/>
                    <a:lstStyle/>
                    <a:p>
                      <a:pPr>
                        <a:lnSpc>
                          <a:spcPct val="200000"/>
                        </a:lnSpc>
                        <a:spcAft>
                          <a:spcPts val="0"/>
                        </a:spcAft>
                      </a:pPr>
                      <a:r>
                        <a:rPr lang="en-US" sz="1000" dirty="0">
                          <a:effectLst/>
                        </a:rPr>
                        <a:t>Pseudonym</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Country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Subject area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Platform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Gender</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Mode of the M</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125211775"/>
                  </a:ext>
                </a:extLst>
              </a:tr>
              <a:tr h="291459">
                <a:tc>
                  <a:txBody>
                    <a:bodyPr/>
                    <a:lstStyle/>
                    <a:p>
                      <a:pPr>
                        <a:lnSpc>
                          <a:spcPct val="200000"/>
                        </a:lnSpc>
                        <a:spcAft>
                          <a:spcPts val="0"/>
                        </a:spcAft>
                      </a:pPr>
                      <a:r>
                        <a:rPr lang="en-US" sz="1000">
                          <a:effectLst/>
                        </a:rPr>
                        <a:t>Lucas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24155218"/>
                  </a:ext>
                </a:extLst>
              </a:tr>
              <a:tr h="291459">
                <a:tc>
                  <a:txBody>
                    <a:bodyPr/>
                    <a:lstStyle/>
                    <a:p>
                      <a:pPr>
                        <a:lnSpc>
                          <a:spcPct val="200000"/>
                        </a:lnSpc>
                        <a:spcAft>
                          <a:spcPts val="0"/>
                        </a:spcAft>
                      </a:pPr>
                      <a:r>
                        <a:rPr lang="en-US" sz="1000">
                          <a:effectLst/>
                        </a:rPr>
                        <a:t>Branden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Udacity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89680309"/>
                  </a:ext>
                </a:extLst>
              </a:tr>
              <a:tr h="291459">
                <a:tc>
                  <a:txBody>
                    <a:bodyPr/>
                    <a:lstStyle/>
                    <a:p>
                      <a:pPr>
                        <a:lnSpc>
                          <a:spcPct val="200000"/>
                        </a:lnSpc>
                        <a:spcAft>
                          <a:spcPts val="0"/>
                        </a:spcAft>
                      </a:pPr>
                      <a:r>
                        <a:rPr lang="en-US" sz="1000">
                          <a:effectLst/>
                        </a:rPr>
                        <a:t>Logan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70089059"/>
                  </a:ext>
                </a:extLst>
              </a:tr>
              <a:tr h="291459">
                <a:tc>
                  <a:txBody>
                    <a:bodyPr/>
                    <a:lstStyle/>
                    <a:p>
                      <a:pPr>
                        <a:lnSpc>
                          <a:spcPct val="200000"/>
                        </a:lnSpc>
                        <a:spcAft>
                          <a:spcPts val="0"/>
                        </a:spcAft>
                      </a:pPr>
                      <a:r>
                        <a:rPr lang="en-US" sz="1000">
                          <a:effectLst/>
                        </a:rPr>
                        <a:t>Emma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704511123"/>
                  </a:ext>
                </a:extLst>
              </a:tr>
              <a:tr h="291459">
                <a:tc>
                  <a:txBody>
                    <a:bodyPr/>
                    <a:lstStyle/>
                    <a:p>
                      <a:pPr>
                        <a:lnSpc>
                          <a:spcPct val="200000"/>
                        </a:lnSpc>
                        <a:spcAft>
                          <a:spcPts val="0"/>
                        </a:spcAft>
                      </a:pPr>
                      <a:r>
                        <a:rPr lang="en-US" sz="1000">
                          <a:effectLst/>
                        </a:rPr>
                        <a:t>Jason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93329964"/>
                  </a:ext>
                </a:extLst>
              </a:tr>
              <a:tr h="291459">
                <a:tc>
                  <a:txBody>
                    <a:bodyPr/>
                    <a:lstStyle/>
                    <a:p>
                      <a:pPr>
                        <a:lnSpc>
                          <a:spcPct val="200000"/>
                        </a:lnSpc>
                        <a:spcAft>
                          <a:spcPts val="0"/>
                        </a:spcAft>
                      </a:pPr>
                      <a:r>
                        <a:rPr lang="en-US" sz="1000">
                          <a:effectLst/>
                        </a:rPr>
                        <a:t>Jackson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872497671"/>
                  </a:ext>
                </a:extLst>
              </a:tr>
              <a:tr h="291459">
                <a:tc>
                  <a:txBody>
                    <a:bodyPr/>
                    <a:lstStyle/>
                    <a:p>
                      <a:pPr>
                        <a:lnSpc>
                          <a:spcPct val="200000"/>
                        </a:lnSpc>
                        <a:spcAft>
                          <a:spcPts val="0"/>
                        </a:spcAft>
                      </a:pPr>
                      <a:r>
                        <a:rPr lang="en-US" sz="1000" dirty="0">
                          <a:effectLst/>
                        </a:rPr>
                        <a:t>Samuel</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4</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560915896"/>
                  </a:ext>
                </a:extLst>
              </a:tr>
              <a:tr h="291459">
                <a:tc>
                  <a:txBody>
                    <a:bodyPr/>
                    <a:lstStyle/>
                    <a:p>
                      <a:pPr>
                        <a:lnSpc>
                          <a:spcPct val="200000"/>
                        </a:lnSpc>
                        <a:spcAft>
                          <a:spcPts val="0"/>
                        </a:spcAft>
                      </a:pPr>
                      <a:r>
                        <a:rPr lang="en-US" sz="1000">
                          <a:effectLst/>
                        </a:rPr>
                        <a:t>Hannah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980947886"/>
                  </a:ext>
                </a:extLst>
              </a:tr>
              <a:tr h="291459">
                <a:tc>
                  <a:txBody>
                    <a:bodyPr/>
                    <a:lstStyle/>
                    <a:p>
                      <a:pPr>
                        <a:lnSpc>
                          <a:spcPct val="200000"/>
                        </a:lnSpc>
                        <a:spcAft>
                          <a:spcPts val="0"/>
                        </a:spcAft>
                      </a:pPr>
                      <a:r>
                        <a:rPr lang="en-US" sz="1000">
                          <a:effectLst/>
                        </a:rPr>
                        <a:t>Ashley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198779683"/>
                  </a:ext>
                </a:extLst>
              </a:tr>
              <a:tr h="291459">
                <a:tc>
                  <a:txBody>
                    <a:bodyPr/>
                    <a:lstStyle/>
                    <a:p>
                      <a:pPr>
                        <a:lnSpc>
                          <a:spcPct val="200000"/>
                        </a:lnSpc>
                        <a:spcAft>
                          <a:spcPts val="0"/>
                        </a:spcAft>
                      </a:pPr>
                      <a:r>
                        <a:rPr lang="en-US" sz="1000">
                          <a:effectLst/>
                        </a:rPr>
                        <a:t>Andrew</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UK</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Art</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9202830"/>
                  </a:ext>
                </a:extLst>
              </a:tr>
              <a:tr h="291459">
                <a:tc>
                  <a:txBody>
                    <a:bodyPr/>
                    <a:lstStyle/>
                    <a:p>
                      <a:pPr>
                        <a:lnSpc>
                          <a:spcPct val="200000"/>
                        </a:lnSpc>
                        <a:spcAft>
                          <a:spcPts val="0"/>
                        </a:spcAft>
                      </a:pPr>
                      <a:r>
                        <a:rPr lang="en-US" sz="1000">
                          <a:effectLst/>
                        </a:rPr>
                        <a:t>Emily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31500456"/>
                  </a:ext>
                </a:extLst>
              </a:tr>
              <a:tr h="291459">
                <a:tc>
                  <a:txBody>
                    <a:bodyPr/>
                    <a:lstStyle/>
                    <a:p>
                      <a:pPr>
                        <a:lnSpc>
                          <a:spcPct val="200000"/>
                        </a:lnSpc>
                        <a:spcAft>
                          <a:spcPts val="0"/>
                        </a:spcAft>
                      </a:pPr>
                      <a:r>
                        <a:rPr lang="en-US" sz="1000">
                          <a:effectLst/>
                        </a:rPr>
                        <a:t>Aiden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35498455"/>
                  </a:ext>
                </a:extLst>
              </a:tr>
              <a:tr h="291459">
                <a:tc>
                  <a:txBody>
                    <a:bodyPr/>
                    <a:lstStyle/>
                    <a:p>
                      <a:pPr>
                        <a:lnSpc>
                          <a:spcPct val="200000"/>
                        </a:lnSpc>
                        <a:spcAft>
                          <a:spcPts val="0"/>
                        </a:spcAft>
                      </a:pPr>
                      <a:r>
                        <a:rPr lang="en-US" sz="1000">
                          <a:effectLst/>
                        </a:rPr>
                        <a:t>Henry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1285091"/>
                  </a:ext>
                </a:extLst>
              </a:tr>
              <a:tr h="291459">
                <a:tc>
                  <a:txBody>
                    <a:bodyPr/>
                    <a:lstStyle/>
                    <a:p>
                      <a:pPr>
                        <a:lnSpc>
                          <a:spcPct val="200000"/>
                        </a:lnSpc>
                        <a:spcAft>
                          <a:spcPts val="0"/>
                        </a:spcAft>
                      </a:pPr>
                      <a:r>
                        <a:rPr lang="en-US" sz="1000">
                          <a:effectLst/>
                        </a:rPr>
                        <a:t>Joseph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Medicine and health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998606272"/>
                  </a:ext>
                </a:extLst>
              </a:tr>
              <a:tr h="291459">
                <a:tc>
                  <a:txBody>
                    <a:bodyPr/>
                    <a:lstStyle/>
                    <a:p>
                      <a:pPr>
                        <a:lnSpc>
                          <a:spcPct val="200000"/>
                        </a:lnSpc>
                        <a:spcAft>
                          <a:spcPts val="0"/>
                        </a:spcAft>
                      </a:pPr>
                      <a:r>
                        <a:rPr lang="en-US" sz="1000">
                          <a:effectLst/>
                        </a:rPr>
                        <a:t>Joshua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58792718"/>
                  </a:ext>
                </a:extLst>
              </a:tr>
              <a:tr h="291459">
                <a:tc>
                  <a:txBody>
                    <a:bodyPr/>
                    <a:lstStyle/>
                    <a:p>
                      <a:pPr>
                        <a:lnSpc>
                          <a:spcPct val="200000"/>
                        </a:lnSpc>
                        <a:spcAft>
                          <a:spcPts val="0"/>
                        </a:spcAft>
                      </a:pPr>
                      <a:r>
                        <a:rPr lang="en-US" sz="1000">
                          <a:effectLst/>
                        </a:rPr>
                        <a:t>Mason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604983841"/>
                  </a:ext>
                </a:extLst>
              </a:tr>
              <a:tr h="291459">
                <a:tc>
                  <a:txBody>
                    <a:bodyPr/>
                    <a:lstStyle/>
                    <a:p>
                      <a:pPr>
                        <a:lnSpc>
                          <a:spcPct val="200000"/>
                        </a:lnSpc>
                        <a:spcAft>
                          <a:spcPts val="0"/>
                        </a:spcAft>
                      </a:pPr>
                      <a:r>
                        <a:rPr lang="en-US" sz="1000">
                          <a:effectLst/>
                        </a:rPr>
                        <a:t>Ethan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Business </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046286174"/>
                  </a:ext>
                </a:extLst>
              </a:tr>
              <a:tr h="291459">
                <a:tc>
                  <a:txBody>
                    <a:bodyPr/>
                    <a:lstStyle/>
                    <a:p>
                      <a:pPr>
                        <a:lnSpc>
                          <a:spcPct val="200000"/>
                        </a:lnSpc>
                        <a:spcAft>
                          <a:spcPts val="0"/>
                        </a:spcAft>
                      </a:pPr>
                      <a:r>
                        <a:rPr lang="en-US" sz="1000">
                          <a:effectLst/>
                        </a:rPr>
                        <a:t>Ben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299455981"/>
                  </a:ext>
                </a:extLst>
              </a:tr>
              <a:tr h="291459">
                <a:tc>
                  <a:txBody>
                    <a:bodyPr/>
                    <a:lstStyle/>
                    <a:p>
                      <a:pPr>
                        <a:lnSpc>
                          <a:spcPct val="200000"/>
                        </a:lnSpc>
                        <a:spcAft>
                          <a:spcPts val="0"/>
                        </a:spcAft>
                      </a:pPr>
                      <a:r>
                        <a:rPr lang="en-US" sz="1000">
                          <a:effectLst/>
                        </a:rPr>
                        <a:t>Paul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France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Computer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94269424"/>
                  </a:ext>
                </a:extLst>
              </a:tr>
              <a:tr h="291459">
                <a:tc>
                  <a:txBody>
                    <a:bodyPr/>
                    <a:lstStyle/>
                    <a:p>
                      <a:pPr>
                        <a:lnSpc>
                          <a:spcPct val="200000"/>
                        </a:lnSpc>
                        <a:spcAft>
                          <a:spcPts val="0"/>
                        </a:spcAft>
                      </a:pPr>
                      <a:r>
                        <a:rPr lang="en-US" sz="1000">
                          <a:effectLst/>
                        </a:rPr>
                        <a:t>Fernando</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Belgium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Research methods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398875664"/>
                  </a:ext>
                </a:extLst>
              </a:tr>
              <a:tr h="291459">
                <a:tc>
                  <a:txBody>
                    <a:bodyPr/>
                    <a:lstStyle/>
                    <a:p>
                      <a:pPr>
                        <a:lnSpc>
                          <a:spcPct val="200000"/>
                        </a:lnSpc>
                        <a:spcAft>
                          <a:spcPts val="0"/>
                        </a:spcAft>
                      </a:pPr>
                      <a:r>
                        <a:rPr lang="en-US" sz="1000">
                          <a:effectLst/>
                        </a:rPr>
                        <a:t>Jacob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Netherland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313894095"/>
                  </a:ext>
                </a:extLst>
              </a:tr>
              <a:tr h="291459">
                <a:tc>
                  <a:txBody>
                    <a:bodyPr/>
                    <a:lstStyle/>
                    <a:p>
                      <a:pPr>
                        <a:lnSpc>
                          <a:spcPct val="200000"/>
                        </a:lnSpc>
                        <a:spcAft>
                          <a:spcPts val="0"/>
                        </a:spcAft>
                      </a:pPr>
                      <a:r>
                        <a:rPr lang="en-US" sz="1000">
                          <a:effectLst/>
                        </a:rPr>
                        <a:t>Dylan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Israel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I without T</a:t>
                      </a:r>
                      <a:endParaRPr lang="en-US" sz="1000" dirty="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08771985"/>
                  </a:ext>
                </a:extLst>
              </a:tr>
            </a:tbl>
          </a:graphicData>
        </a:graphic>
      </p:graphicFrame>
      <p:sp>
        <p:nvSpPr>
          <p:cNvPr id="6" name="Slide Number Placeholder 5"/>
          <p:cNvSpPr>
            <a:spLocks noGrp="1"/>
          </p:cNvSpPr>
          <p:nvPr>
            <p:ph type="sldNum" sz="quarter" idx="4"/>
          </p:nvPr>
        </p:nvSpPr>
        <p:spPr>
          <a:xfrm>
            <a:off x="6457950" y="6452146"/>
            <a:ext cx="2057400" cy="365125"/>
          </a:xfrm>
        </p:spPr>
        <p:txBody>
          <a:bodyPr/>
          <a:lstStyle/>
          <a:p>
            <a:fld id="{136F273C-9302-4EE3-8F13-E17C1857F5E7}" type="slidenum">
              <a:rPr lang="en-US" smtClean="0"/>
              <a:t>75</a:t>
            </a:fld>
            <a:endParaRPr lang="en-US" dirty="0"/>
          </a:p>
        </p:txBody>
      </p:sp>
    </p:spTree>
    <p:extLst>
      <p:ext uri="{BB962C8B-B14F-4D97-AF65-F5344CB8AC3E}">
        <p14:creationId xmlns:p14="http://schemas.microsoft.com/office/powerpoint/2010/main" val="335989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Analysis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3831691522"/>
              </p:ext>
            </p:extLst>
          </p:nvPr>
        </p:nvGraphicFramePr>
        <p:xfrm>
          <a:off x="377190" y="2094538"/>
          <a:ext cx="8345433" cy="3394295"/>
        </p:xfrm>
        <a:graphic>
          <a:graphicData uri="http://schemas.openxmlformats.org/drawingml/2006/table">
            <a:tbl>
              <a:tblPr firstRow="1" bandRow="1">
                <a:tableStyleId>{7E9639D4-E3E2-4D34-9284-5A2195B3D0D7}</a:tableStyleId>
              </a:tblPr>
              <a:tblGrid>
                <a:gridCol w="929040">
                  <a:extLst>
                    <a:ext uri="{9D8B030D-6E8A-4147-A177-3AD203B41FA5}">
                      <a16:colId xmlns:a16="http://schemas.microsoft.com/office/drawing/2014/main" val="20000"/>
                    </a:ext>
                  </a:extLst>
                </a:gridCol>
                <a:gridCol w="1709975">
                  <a:extLst>
                    <a:ext uri="{9D8B030D-6E8A-4147-A177-3AD203B41FA5}">
                      <a16:colId xmlns:a16="http://schemas.microsoft.com/office/drawing/2014/main" val="20001"/>
                    </a:ext>
                  </a:extLst>
                </a:gridCol>
                <a:gridCol w="3877736">
                  <a:extLst>
                    <a:ext uri="{9D8B030D-6E8A-4147-A177-3AD203B41FA5}">
                      <a16:colId xmlns:a16="http://schemas.microsoft.com/office/drawing/2014/main" val="20002"/>
                    </a:ext>
                  </a:extLst>
                </a:gridCol>
                <a:gridCol w="1828682">
                  <a:extLst>
                    <a:ext uri="{9D8B030D-6E8A-4147-A177-3AD203B41FA5}">
                      <a16:colId xmlns:a16="http://schemas.microsoft.com/office/drawing/2014/main" val="1749075409"/>
                    </a:ext>
                  </a:extLst>
                </a:gridCol>
              </a:tblGrid>
              <a:tr h="499852">
                <a:tc>
                  <a:txBody>
                    <a:bodyPr/>
                    <a:lstStyle/>
                    <a:p>
                      <a:pPr algn="ctr"/>
                      <a:r>
                        <a:rPr lang="en-US" sz="1800" dirty="0"/>
                        <a:t>RQs</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ctr">
                        <a:lnSpc>
                          <a:spcPct val="150000"/>
                        </a:lnSpc>
                        <a:spcBef>
                          <a:spcPts val="0"/>
                        </a:spcBef>
                        <a:spcAft>
                          <a:spcPts val="0"/>
                        </a:spcAft>
                      </a:pPr>
                      <a:r>
                        <a:rPr lang="en-US" sz="1800" dirty="0">
                          <a:effectLst/>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Data analysis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Tools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r h="1226909">
                <a:tc>
                  <a:txBody>
                    <a:bodyPr/>
                    <a:lstStyle/>
                    <a:p>
                      <a:pPr algn="l"/>
                      <a:r>
                        <a:rPr lang="en-US" sz="1800" dirty="0"/>
                        <a:t>RQ1</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r>
                        <a:rPr lang="fr-FR" sz="1600" dirty="0">
                          <a:effectLst/>
                        </a:rPr>
                        <a:t>(</a:t>
                      </a:r>
                      <a:r>
                        <a:rPr lang="fr-FR" sz="1600" dirty="0" err="1">
                          <a:effectLst/>
                        </a:rPr>
                        <a:t>Elo</a:t>
                      </a:r>
                      <a:r>
                        <a:rPr lang="fr-FR" sz="1600" dirty="0">
                          <a:effectLst/>
                        </a:rPr>
                        <a:t> &amp; </a:t>
                      </a:r>
                      <a:r>
                        <a:rPr lang="fr-FR" sz="1600" dirty="0" err="1">
                          <a:effectLst/>
                        </a:rPr>
                        <a:t>Kyngäs</a:t>
                      </a:r>
                      <a:r>
                        <a:rPr lang="fr-FR" sz="1600" dirty="0">
                          <a:effectLst/>
                        </a:rPr>
                        <a:t>, 2008) </a:t>
                      </a:r>
                    </a:p>
                  </a:txBody>
                  <a:tcPr marL="68580" marR="68580" marT="0" marB="0"/>
                </a:tc>
                <a:tc>
                  <a:txBody>
                    <a:bodyPr/>
                    <a:lstStyle/>
                    <a:p>
                      <a:pPr marL="0" marR="0" algn="just">
                        <a:lnSpc>
                          <a:spcPct val="150000"/>
                        </a:lnSpc>
                        <a:spcBef>
                          <a:spcPts val="0"/>
                        </a:spcBef>
                        <a:spcAft>
                          <a:spcPts val="0"/>
                        </a:spcAft>
                      </a:pPr>
                      <a:r>
                        <a:rPr lang="en-US" sz="1800" dirty="0">
                          <a:effectLst/>
                        </a:rPr>
                        <a:t>SPSS</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817939">
                <a:tc>
                  <a:txBody>
                    <a:bodyPr/>
                    <a:lstStyle/>
                    <a:p>
                      <a:pPr marL="0" algn="l" defTabSz="914400" rtl="0" eaLnBrk="1" latinLnBrk="0" hangingPunct="1"/>
                      <a:r>
                        <a:rPr lang="en-US" sz="1800" kern="1200" dirty="0"/>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a:effectLst/>
                        </a:rPr>
                        <a:t>SPSS </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2"/>
                  </a:ext>
                </a:extLst>
              </a:tr>
              <a:tr h="849595">
                <a:tc>
                  <a:txBody>
                    <a:bodyPr/>
                    <a:lstStyle/>
                    <a:p>
                      <a:pPr algn="l"/>
                      <a:r>
                        <a:rPr lang="en-US" sz="1800" kern="1200" dirty="0"/>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a:effectLst/>
                        </a:rPr>
                        <a:t>Interview</a:t>
                      </a:r>
                    </a:p>
                    <a:p>
                      <a:pPr marL="0" marR="0" algn="just">
                        <a:lnSpc>
                          <a:spcPct val="150000"/>
                        </a:lnSpc>
                        <a:spcBef>
                          <a:spcPts val="0"/>
                        </a:spcBef>
                        <a:spcAft>
                          <a:spcPts val="0"/>
                        </a:spcAft>
                      </a:pPr>
                      <a:r>
                        <a:rPr lang="en-US" sz="1800">
                          <a:effectLst/>
                        </a:rPr>
                        <a:t>Course review</a:t>
                      </a:r>
                      <a:endParaRPr lang="en-US" sz="1800" b="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fr-FR" sz="1800" dirty="0">
                          <a:effectLst/>
                        </a:rPr>
                        <a:t>Content </a:t>
                      </a:r>
                      <a:r>
                        <a:rPr lang="fr-FR" sz="1800" dirty="0" err="1">
                          <a:effectLst/>
                        </a:rPr>
                        <a:t>analysis</a:t>
                      </a:r>
                      <a:endParaRPr lang="fr-FR" sz="1800" dirty="0">
                        <a:effectLst/>
                      </a:endParaRPr>
                    </a:p>
                    <a:p>
                      <a:pPr marL="0" marR="0" algn="just">
                        <a:lnSpc>
                          <a:spcPct val="150000"/>
                        </a:lnSpc>
                        <a:spcBef>
                          <a:spcPts val="0"/>
                        </a:spcBef>
                        <a:spcAft>
                          <a:spcPts val="0"/>
                        </a:spcAft>
                      </a:pPr>
                      <a:r>
                        <a:rPr lang="fr-FR" sz="1800" dirty="0">
                          <a:effectLst/>
                        </a:rPr>
                        <a:t>Content </a:t>
                      </a:r>
                      <a:r>
                        <a:rPr lang="fr-FR" sz="1800" dirty="0" err="1">
                          <a:effectLst/>
                        </a:rPr>
                        <a:t>analysis</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dirty="0">
                        <a:effectLst/>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76</a:t>
            </a:fld>
            <a:endParaRPr lang="en-US" dirty="0"/>
          </a:p>
        </p:txBody>
      </p:sp>
    </p:spTree>
    <p:extLst>
      <p:ext uri="{BB962C8B-B14F-4D97-AF65-F5344CB8AC3E}">
        <p14:creationId xmlns:p14="http://schemas.microsoft.com/office/powerpoint/2010/main" val="199016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77</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599689232"/>
              </p:ext>
            </p:extLst>
          </p:nvPr>
        </p:nvGraphicFramePr>
        <p:xfrm>
          <a:off x="751840" y="1335832"/>
          <a:ext cx="7340600" cy="5047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4923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3350" y="1505887"/>
            <a:ext cx="8753475" cy="913463"/>
          </a:xfrm>
        </p:spPr>
        <p:txBody>
          <a:bodyPr>
            <a:noAutofit/>
          </a:bodyPr>
          <a:lstStyle/>
          <a:p>
            <a:pPr lvl="1">
              <a:lnSpc>
                <a:spcPct val="15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 majority of the MOOC instructors thought that these skills or attributes are not static, and that SDL as a set of skills can be educated or students’ personal attributes that can be changed.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63236" y="474219"/>
            <a:ext cx="6340764" cy="57872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Perceptions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78</a:t>
            </a:fld>
            <a:endParaRPr lang="en-US" dirty="0"/>
          </a:p>
        </p:txBody>
      </p:sp>
      <p:graphicFrame>
        <p:nvGraphicFramePr>
          <p:cNvPr id="6" name="Chart 5"/>
          <p:cNvGraphicFramePr/>
          <p:nvPr>
            <p:extLst>
              <p:ext uri="{D42A27DB-BD31-4B8C-83A1-F6EECF244321}">
                <p14:modId xmlns:p14="http://schemas.microsoft.com/office/powerpoint/2010/main" val="3256814609"/>
              </p:ext>
            </p:extLst>
          </p:nvPr>
        </p:nvGraphicFramePr>
        <p:xfrm>
          <a:off x="657225" y="3028951"/>
          <a:ext cx="7858125" cy="34231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7641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39140" y="1505887"/>
            <a:ext cx="6850380" cy="3980513"/>
          </a:xfrm>
        </p:spPr>
        <p:txBody>
          <a:bodyPr>
            <a:noAutofit/>
          </a:bodyPr>
          <a:lstStyle/>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Emma’s understanding of SDL is more related to self-management and motivation. She said:</a:t>
            </a:r>
          </a:p>
          <a:p>
            <a:pPr marL="91440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“When I think about self-directed learning, I think about students </a:t>
            </a:r>
            <a:r>
              <a:rPr lang="en-US" sz="2000" b="1" dirty="0">
                <a:latin typeface="Tahoma" panose="020B0604030504040204" pitchFamily="34" charset="0"/>
                <a:ea typeface="Tahoma" panose="020B0604030504040204" pitchFamily="34" charset="0"/>
                <a:cs typeface="Tahoma" panose="020B0604030504040204" pitchFamily="34" charset="0"/>
              </a:rPr>
              <a:t>managing their time and managing the coursework on their own, and how it fits into their schedules and their lives, how they interact with materials</a:t>
            </a:r>
            <a:r>
              <a:rPr lang="en-US" sz="2000" dirty="0">
                <a:latin typeface="Tahoma" panose="020B0604030504040204" pitchFamily="34" charset="0"/>
                <a:ea typeface="Tahoma" panose="020B0604030504040204" pitchFamily="34" charset="0"/>
                <a:cs typeface="Tahoma" panose="020B0604030504040204" pitchFamily="34" charset="0"/>
              </a:rPr>
              <a:t>, what's going to keep them engaged.”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79</a:t>
            </a:fld>
            <a:endParaRPr lang="en-US" dirty="0"/>
          </a:p>
        </p:txBody>
      </p:sp>
      <p:pic>
        <p:nvPicPr>
          <p:cNvPr id="6" name="Picture 5" descr="A hand holding a cellphone&#10;&#10;Description automatically generated">
            <a:extLst>
              <a:ext uri="{FF2B5EF4-FFF2-40B4-BE49-F238E27FC236}">
                <a16:creationId xmlns:a16="http://schemas.microsoft.com/office/drawing/2014/main" id="{A4C204B1-C241-4877-8F3A-9DC2D3742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440" y="4824260"/>
            <a:ext cx="2806700" cy="1627886"/>
          </a:xfrm>
          <a:prstGeom prst="rect">
            <a:avLst/>
          </a:prstGeom>
        </p:spPr>
      </p:pic>
    </p:spTree>
    <p:extLst>
      <p:ext uri="{BB962C8B-B14F-4D97-AF65-F5344CB8AC3E}">
        <p14:creationId xmlns:p14="http://schemas.microsoft.com/office/powerpoint/2010/main" val="467397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533400"/>
            <a:ext cx="8282940" cy="168402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15, 2019</a:t>
            </a:r>
            <a:br>
              <a:rPr lang="en-US" sz="1400" b="1" dirty="0">
                <a:latin typeface="Tahoma" panose="020B0604030504040204" pitchFamily="34" charset="0"/>
                <a:ea typeface="Tahoma" panose="020B0604030504040204" pitchFamily="34" charset="0"/>
                <a:cs typeface="Tahoma" panose="020B0604030504040204" pitchFamily="34" charset="0"/>
              </a:rPr>
            </a:br>
            <a:r>
              <a:rPr lang="fr-FR" sz="2000" b="1" dirty="0">
                <a:latin typeface="Tahoma" panose="020B0604030504040204" pitchFamily="34" charset="0"/>
                <a:ea typeface="Tahoma" panose="020B0604030504040204" pitchFamily="34" charset="0"/>
                <a:cs typeface="Tahoma" panose="020B0604030504040204" pitchFamily="34" charset="0"/>
              </a:rPr>
              <a:t>Coursera &lt;no-reply@m.mail.coursera.org&gt;</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Ends TOMORROW: 50% off top tech Specializations </a:t>
            </a:r>
          </a:p>
        </p:txBody>
      </p:sp>
      <p:pic>
        <p:nvPicPr>
          <p:cNvPr id="2" name="Picture 1">
            <a:extLst>
              <a:ext uri="{FF2B5EF4-FFF2-40B4-BE49-F238E27FC236}">
                <a16:creationId xmlns:a16="http://schemas.microsoft.com/office/drawing/2014/main" id="{5399B6B6-F5E7-4A6A-A349-4A0CD9187B4D}"/>
              </a:ext>
            </a:extLst>
          </p:cNvPr>
          <p:cNvPicPr>
            <a:picLocks noChangeAspect="1"/>
          </p:cNvPicPr>
          <p:nvPr/>
        </p:nvPicPr>
        <p:blipFill rotWithShape="1">
          <a:blip r:embed="rId2"/>
          <a:srcRect t="10642" r="2500"/>
          <a:stretch/>
        </p:blipFill>
        <p:spPr>
          <a:xfrm>
            <a:off x="937260" y="2247900"/>
            <a:ext cx="7617970" cy="4434840"/>
          </a:xfrm>
          <a:prstGeom prst="rect">
            <a:avLst/>
          </a:prstGeom>
        </p:spPr>
      </p:pic>
    </p:spTree>
    <p:extLst>
      <p:ext uri="{BB962C8B-B14F-4D97-AF65-F5344CB8AC3E}">
        <p14:creationId xmlns:p14="http://schemas.microsoft.com/office/powerpoint/2010/main" val="17104880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626" y="1322677"/>
            <a:ext cx="8404102" cy="1315749"/>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Most of MOOC instructors thought that they can intentionally or unintentionally facilitate students’ SDL. </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Perceptions of Facilitation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80</a:t>
            </a:fld>
            <a:endParaRPr lang="en-US" dirty="0"/>
          </a:p>
        </p:txBody>
      </p:sp>
      <p:graphicFrame>
        <p:nvGraphicFramePr>
          <p:cNvPr id="6" name="Chart 5"/>
          <p:cNvGraphicFramePr/>
          <p:nvPr>
            <p:extLst>
              <p:ext uri="{D42A27DB-BD31-4B8C-83A1-F6EECF244321}">
                <p14:modId xmlns:p14="http://schemas.microsoft.com/office/powerpoint/2010/main" val="2897519917"/>
              </p:ext>
            </p:extLst>
          </p:nvPr>
        </p:nvGraphicFramePr>
        <p:xfrm>
          <a:off x="771524" y="2514600"/>
          <a:ext cx="7389496" cy="39375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2342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8135" y="1437307"/>
            <a:ext cx="7888605" cy="3846225"/>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Ashely emphasized the importance of both instructors’ facilitation and students’ SDL skills. She said: </a:t>
            </a:r>
          </a:p>
          <a:p>
            <a:pPr marL="914400" lvl="2"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“The participant has a lot of flexibility on how they approach the content. I mean, obviously, we have things like assignments. We have things like online forums. And there're ways that we scaffold the learning experience. But there still is a lot of choice for the learner.”</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81</a:t>
            </a:fld>
            <a:endParaRPr lang="en-US" dirty="0"/>
          </a:p>
        </p:txBody>
      </p:sp>
      <p:pic>
        <p:nvPicPr>
          <p:cNvPr id="6" name="Picture 5" descr="A picture containing laptop, computer, man, woman&#10;&#10;Description automatically generated">
            <a:extLst>
              <a:ext uri="{FF2B5EF4-FFF2-40B4-BE49-F238E27FC236}">
                <a16:creationId xmlns:a16="http://schemas.microsoft.com/office/drawing/2014/main" id="{07E886C1-E331-4F61-B0E7-59E650EAB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688" y="4724082"/>
            <a:ext cx="2920524" cy="1767264"/>
          </a:xfrm>
          <a:prstGeom prst="rect">
            <a:avLst/>
          </a:prstGeom>
        </p:spPr>
      </p:pic>
    </p:spTree>
    <p:extLst>
      <p:ext uri="{BB962C8B-B14F-4D97-AF65-F5344CB8AC3E}">
        <p14:creationId xmlns:p14="http://schemas.microsoft.com/office/powerpoint/2010/main" val="172980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82</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3826" y="1240325"/>
            <a:ext cx="8394989" cy="2375712"/>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Students’ intrinsic motivation plays an important role. However, extrinsic motivation provided by the MOOCs might help transfer extrinsic motivation to intrinsic motivation. </a:t>
            </a: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050230663"/>
              </p:ext>
            </p:extLst>
          </p:nvPr>
        </p:nvGraphicFramePr>
        <p:xfrm>
          <a:off x="692727" y="3117273"/>
          <a:ext cx="7356764" cy="3343280"/>
        </p:xfrm>
        <a:graphic>
          <a:graphicData uri="http://schemas.openxmlformats.org/drawingml/2006/table">
            <a:tbl>
              <a:tblPr firstRow="1" bandRow="1">
                <a:tableStyleId>{7E9639D4-E3E2-4D34-9284-5A2195B3D0D7}</a:tableStyleId>
              </a:tblPr>
              <a:tblGrid>
                <a:gridCol w="1927071">
                  <a:extLst>
                    <a:ext uri="{9D8B030D-6E8A-4147-A177-3AD203B41FA5}">
                      <a16:colId xmlns:a16="http://schemas.microsoft.com/office/drawing/2014/main" val="20001"/>
                    </a:ext>
                  </a:extLst>
                </a:gridCol>
                <a:gridCol w="5429693">
                  <a:extLst>
                    <a:ext uri="{9D8B030D-6E8A-4147-A177-3AD203B41FA5}">
                      <a16:colId xmlns:a16="http://schemas.microsoft.com/office/drawing/2014/main" val="20002"/>
                    </a:ext>
                  </a:extLst>
                </a:gridCol>
              </a:tblGrid>
              <a:tr h="506637">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Motivations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117015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Entering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MOOC instructors helped students </a:t>
                      </a:r>
                      <a:r>
                        <a:rPr lang="en-US" sz="18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identify the needs and goals of learning </a:t>
                      </a: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and sense of achievement.</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65808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Task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MOOC instructors motivated students through instruction, learning materials, feedback, and learning community.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28900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Learning Community</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83</a:t>
            </a:fld>
            <a:endParaRPr lang="en-US" dirty="0"/>
          </a:p>
        </p:txBody>
      </p:sp>
      <p:pic>
        <p:nvPicPr>
          <p:cNvPr id="6" name="Picture 5"/>
          <p:cNvPicPr>
            <a:picLocks noChangeAspect="1"/>
          </p:cNvPicPr>
          <p:nvPr/>
        </p:nvPicPr>
        <p:blipFill>
          <a:blip r:embed="rId3"/>
          <a:stretch>
            <a:fillRect/>
          </a:stretch>
        </p:blipFill>
        <p:spPr>
          <a:xfrm>
            <a:off x="62997" y="1306819"/>
            <a:ext cx="7605166" cy="3925608"/>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5577840" y="3312468"/>
            <a:ext cx="3275094" cy="31396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8889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726830354"/>
              </p:ext>
            </p:extLst>
          </p:nvPr>
        </p:nvGraphicFramePr>
        <p:xfrm>
          <a:off x="361342" y="2465443"/>
          <a:ext cx="8366760" cy="3652401"/>
        </p:xfrm>
        <a:graphic>
          <a:graphicData uri="http://schemas.openxmlformats.org/drawingml/2006/table">
            <a:tbl>
              <a:tblPr firstRow="1" bandRow="1">
                <a:tableStyleId>{7E9639D4-E3E2-4D34-9284-5A2195B3D0D7}</a:tableStyleId>
              </a:tblPr>
              <a:tblGrid>
                <a:gridCol w="1283363">
                  <a:extLst>
                    <a:ext uri="{9D8B030D-6E8A-4147-A177-3AD203B41FA5}">
                      <a16:colId xmlns:a16="http://schemas.microsoft.com/office/drawing/2014/main" val="20001"/>
                    </a:ext>
                  </a:extLst>
                </a:gridCol>
                <a:gridCol w="1245370">
                  <a:extLst>
                    <a:ext uri="{9D8B030D-6E8A-4147-A177-3AD203B41FA5}">
                      <a16:colId xmlns:a16="http://schemas.microsoft.com/office/drawing/2014/main" val="2951403547"/>
                    </a:ext>
                  </a:extLst>
                </a:gridCol>
                <a:gridCol w="5838027">
                  <a:extLst>
                    <a:ext uri="{9D8B030D-6E8A-4147-A177-3AD203B41FA5}">
                      <a16:colId xmlns:a16="http://schemas.microsoft.com/office/drawing/2014/main" val="20002"/>
                    </a:ext>
                  </a:extLst>
                </a:gridCol>
              </a:tblGrid>
              <a:tr h="0">
                <a:tc gridSpan="2">
                  <a:txBody>
                    <a:bodyPr/>
                    <a:lstStyle/>
                    <a:p>
                      <a:pPr marL="0" marR="0" algn="l">
                        <a:lnSpc>
                          <a:spcPct val="150000"/>
                        </a:lnSpc>
                        <a:spcBef>
                          <a:spcPts val="0"/>
                        </a:spcBef>
                        <a:spcAft>
                          <a:spcPts val="0"/>
                        </a:spcAft>
                      </a:pPr>
                      <a:r>
                        <a:rPr lang="en-US" sz="1800" dirty="0">
                          <a:effectLst/>
                        </a:rPr>
                        <a:t>Self-monitor</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9585">
                <a:tc rowSpan="2">
                  <a:txBody>
                    <a:bodyPr/>
                    <a:lstStyle/>
                    <a:p>
                      <a:pPr marL="0" marR="0" algn="l">
                        <a:lnSpc>
                          <a:spcPct val="150000"/>
                        </a:lnSpc>
                        <a:spcBef>
                          <a:spcPts val="0"/>
                        </a:spcBef>
                        <a:spcAft>
                          <a:spcPts val="0"/>
                        </a:spcAft>
                      </a:pPr>
                      <a:r>
                        <a:rPr lang="en-US" sz="1800" dirty="0">
                          <a:effectLst/>
                        </a:rPr>
                        <a:t>Internal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Cognition</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provided quizzes for self-assessment, tutorial on technology use, learning advice, navigation of the course, progress indicators, resources, and instructional modeling, etc.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829585">
                <a:tc vMerge="1">
                  <a:txBody>
                    <a:bodyPr/>
                    <a:lstStyle/>
                    <a:p>
                      <a:endParaRPr lang="en-US"/>
                    </a:p>
                  </a:txBody>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Meta-cog</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encouraged students to reflect and think critically by providing reflection questions</a:t>
                      </a:r>
                      <a:r>
                        <a:rPr lang="en-US" sz="1600" baseline="0"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and building learning community.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78147957"/>
                  </a:ext>
                </a:extLst>
              </a:tr>
              <a:tr h="1106113">
                <a:tc>
                  <a:txBody>
                    <a:bodyPr/>
                    <a:lstStyle/>
                    <a:p>
                      <a:pPr marL="0" marR="0" algn="l">
                        <a:lnSpc>
                          <a:spcPct val="150000"/>
                        </a:lnSpc>
                        <a:spcBef>
                          <a:spcPts val="0"/>
                        </a:spcBef>
                        <a:spcAft>
                          <a:spcPts val="0"/>
                        </a:spcAft>
                      </a:pPr>
                      <a:r>
                        <a:rPr lang="en-US" sz="1800" dirty="0">
                          <a:effectLst/>
                        </a:rPr>
                        <a:t>External</a:t>
                      </a:r>
                      <a:r>
                        <a:rPr lang="en-US" sz="1800" baseline="0" dirty="0">
                          <a:effectLst/>
                        </a:rPr>
                        <a:t>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1600" dirty="0">
                        <a:effectLst/>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MOOC instructors, teaching assistants, and peers were involved</a:t>
                      </a:r>
                      <a:r>
                        <a:rPr lang="en-US" sz="1600" baseline="0" dirty="0">
                          <a:effectLst/>
                          <a:latin typeface="Tahoma" panose="020B0604030504040204" pitchFamily="34" charset="0"/>
                          <a:ea typeface="Tahoma" panose="020B0604030504040204" pitchFamily="34" charset="0"/>
                          <a:cs typeface="Tahoma" panose="020B0604030504040204" pitchFamily="34" charset="0"/>
                        </a:rPr>
                        <a:t> in providing external feedback.</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84</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65389" y="1290744"/>
            <a:ext cx="8394989" cy="939838"/>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Both internal feedback and external feedback were  provided to help students’ self-monitoring.</a:t>
            </a:r>
          </a:p>
        </p:txBody>
      </p:sp>
    </p:spTree>
    <p:extLst>
      <p:ext uri="{BB962C8B-B14F-4D97-AF65-F5344CB8AC3E}">
        <p14:creationId xmlns:p14="http://schemas.microsoft.com/office/powerpoint/2010/main" val="4017456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Self-assessment (i.e., embedded quizzes)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85</a:t>
            </a:fld>
            <a:endParaRPr lang="en-US" dirty="0"/>
          </a:p>
        </p:txBody>
      </p:sp>
      <p:pic>
        <p:nvPicPr>
          <p:cNvPr id="3" name="Picture 2"/>
          <p:cNvPicPr>
            <a:picLocks noChangeAspect="1"/>
          </p:cNvPicPr>
          <p:nvPr/>
        </p:nvPicPr>
        <p:blipFill>
          <a:blip r:embed="rId3"/>
          <a:stretch>
            <a:fillRect/>
          </a:stretch>
        </p:blipFill>
        <p:spPr>
          <a:xfrm>
            <a:off x="148590" y="2389860"/>
            <a:ext cx="6145625" cy="406228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srcRect r="22093"/>
          <a:stretch/>
        </p:blipFill>
        <p:spPr>
          <a:xfrm>
            <a:off x="3920836" y="1301990"/>
            <a:ext cx="5065752" cy="32007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268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Progress Indicators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86</a:t>
            </a:fld>
            <a:endParaRPr lang="en-US" dirty="0"/>
          </a:p>
        </p:txBody>
      </p:sp>
      <p:pic>
        <p:nvPicPr>
          <p:cNvPr id="1026" name="Picture 2" descr="Image result for mooc progress indicato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96292" y="1798847"/>
            <a:ext cx="7437988" cy="426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06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 y="474219"/>
            <a:ext cx="6718853"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RQ3 External Feedback: Peer-assessment </a:t>
            </a:r>
          </a:p>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(e.g., 3 peers assigned to review each assignment)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87</a:t>
            </a:fld>
            <a:endParaRPr lang="en-US" dirty="0"/>
          </a:p>
        </p:txBody>
      </p:sp>
      <p:pic>
        <p:nvPicPr>
          <p:cNvPr id="7" name="Picture 6"/>
          <p:cNvPicPr>
            <a:picLocks noChangeAspect="1"/>
          </p:cNvPicPr>
          <p:nvPr/>
        </p:nvPicPr>
        <p:blipFill>
          <a:blip r:embed="rId3"/>
          <a:stretch>
            <a:fillRect/>
          </a:stretch>
        </p:blipFill>
        <p:spPr>
          <a:xfrm>
            <a:off x="1197812" y="2026572"/>
            <a:ext cx="6870280" cy="33905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6270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2383379029"/>
              </p:ext>
            </p:extLst>
          </p:nvPr>
        </p:nvGraphicFramePr>
        <p:xfrm>
          <a:off x="287135" y="3068866"/>
          <a:ext cx="8621337" cy="3184400"/>
        </p:xfrm>
        <a:graphic>
          <a:graphicData uri="http://schemas.openxmlformats.org/drawingml/2006/table">
            <a:tbl>
              <a:tblPr firstRow="1" bandRow="1">
                <a:tableStyleId>{7E9639D4-E3E2-4D34-9284-5A2195B3D0D7}</a:tableStyleId>
              </a:tblPr>
              <a:tblGrid>
                <a:gridCol w="2986070">
                  <a:extLst>
                    <a:ext uri="{9D8B030D-6E8A-4147-A177-3AD203B41FA5}">
                      <a16:colId xmlns:a16="http://schemas.microsoft.com/office/drawing/2014/main" val="20001"/>
                    </a:ext>
                  </a:extLst>
                </a:gridCol>
                <a:gridCol w="5635267">
                  <a:extLst>
                    <a:ext uri="{9D8B030D-6E8A-4147-A177-3AD203B41FA5}">
                      <a16:colId xmlns:a16="http://schemas.microsoft.com/office/drawing/2014/main" val="20002"/>
                    </a:ext>
                  </a:extLst>
                </a:gridCol>
              </a:tblGrid>
              <a:tr h="320885">
                <a:tc>
                  <a:txBody>
                    <a:bodyPr/>
                    <a:lstStyle/>
                    <a:p>
                      <a:pPr marL="0" marR="0" algn="ctr">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Self-management</a:t>
                      </a:r>
                      <a:endParaRPr lang="en-US"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Tahoma" panose="020B0604030504040204" pitchFamily="34" charset="0"/>
                          <a:ea typeface="Tahoma" panose="020B0604030504040204" pitchFamily="34" charset="0"/>
                          <a:cs typeface="Tahoma" panose="020B0604030504040204" pitchFamily="34" charset="0"/>
                        </a:rPr>
                        <a:t>Strategies</a:t>
                      </a:r>
                      <a:endPar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493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Enactment of learning goals </a:t>
                      </a: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Providing discussion questions, reflections, survey, and appreciation students’ learning goals. </a:t>
                      </a:r>
                    </a:p>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53690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Time management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a:t>
                      </a:r>
                      <a:r>
                        <a:rPr lang="en-US" sz="1600" baseline="0" dirty="0">
                          <a:effectLst/>
                          <a:latin typeface="Tahoma" panose="020B0604030504040204" pitchFamily="34" charset="0"/>
                          <a:ea typeface="Tahoma" panose="020B0604030504040204" pitchFamily="34" charset="0"/>
                          <a:cs typeface="Tahoma" panose="020B0604030504040204" pitchFamily="34" charset="0"/>
                        </a:rPr>
                        <a:t> </a:t>
                      </a:r>
                      <a:r>
                        <a:rPr lang="en-US" sz="1600" dirty="0">
                          <a:effectLst/>
                          <a:latin typeface="Tahoma" panose="020B0604030504040204" pitchFamily="34" charset="0"/>
                          <a:ea typeface="Tahoma" panose="020B0604030504040204" pitchFamily="34" charset="0"/>
                          <a:cs typeface="Tahoma" panose="020B0604030504040204" pitchFamily="34" charset="0"/>
                        </a:rPr>
                        <a:t>time frame, progress indicator, short learning units, and flexible timeline.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824939">
                <a:tc>
                  <a:txBody>
                    <a:bodyPr/>
                    <a:lstStyle/>
                    <a:p>
                      <a:pPr marL="0" marR="0" algn="l">
                        <a:lnSpc>
                          <a:spcPct val="150000"/>
                        </a:lnSpc>
                        <a:spcBef>
                          <a:spcPts val="0"/>
                        </a:spcBef>
                        <a:spcAft>
                          <a:spcPts val="0"/>
                        </a:spcAft>
                      </a:pPr>
                      <a:r>
                        <a:rPr lang="en-US" sz="1600" b="0" dirty="0">
                          <a:effectLst/>
                          <a:latin typeface="Tahoma" panose="020B0604030504040204" pitchFamily="34" charset="0"/>
                          <a:ea typeface="Tahoma" panose="020B0604030504040204" pitchFamily="34" charset="0"/>
                          <a:cs typeface="Tahoma" panose="020B0604030504040204" pitchFamily="34" charset="0"/>
                        </a:rPr>
                        <a:t>Management of resources and support </a:t>
                      </a:r>
                    </a:p>
                    <a:p>
                      <a:pPr marL="0" marR="0" algn="l">
                        <a:lnSpc>
                          <a:spcPct val="150000"/>
                        </a:lnSpc>
                        <a:spcBef>
                          <a:spcPts val="0"/>
                        </a:spcBef>
                        <a:spcAft>
                          <a:spcPts val="0"/>
                        </a:spcAft>
                      </a:pP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 flexible learning resources, peer-assessment, accessibilities, clear expectations, and short learning units.</a:t>
                      </a:r>
                    </a:p>
                    <a:p>
                      <a:pPr marL="0" marR="0" algn="l">
                        <a:lnSpc>
                          <a:spcPct val="150000"/>
                        </a:lnSpc>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22699616"/>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88</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87135" y="1312005"/>
            <a:ext cx="8117725" cy="1718474"/>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They helped students’ self-management concerning setting learning goals, time management, resources and support management although among the three elements of SDL, MOOC instructors had less control over students’ management. </a:t>
            </a:r>
          </a:p>
        </p:txBody>
      </p:sp>
    </p:spTree>
    <p:extLst>
      <p:ext uri="{BB962C8B-B14F-4D97-AF65-F5344CB8AC3E}">
        <p14:creationId xmlns:p14="http://schemas.microsoft.com/office/powerpoint/2010/main" val="424226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Time Management </a:t>
            </a: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(e.g., time advisories and estimates)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89</a:t>
            </a:fld>
            <a:endParaRPr lang="en-US" dirty="0"/>
          </a:p>
        </p:txBody>
      </p:sp>
      <p:pic>
        <p:nvPicPr>
          <p:cNvPr id="3" name="Picture 2"/>
          <p:cNvPicPr>
            <a:picLocks noChangeAspect="1"/>
          </p:cNvPicPr>
          <p:nvPr/>
        </p:nvPicPr>
        <p:blipFill>
          <a:blip r:embed="rId3"/>
          <a:stretch>
            <a:fillRect/>
          </a:stretch>
        </p:blipFill>
        <p:spPr>
          <a:xfrm>
            <a:off x="635022" y="1478456"/>
            <a:ext cx="7305562" cy="48020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3961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533400"/>
            <a:ext cx="8305800" cy="20875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16, 2019</a:t>
            </a:r>
            <a:br>
              <a:rPr lang="en-US" sz="1400" b="1" dirty="0">
                <a:latin typeface="Tahoma" panose="020B0604030504040204" pitchFamily="34" charset="0"/>
                <a:ea typeface="Tahoma" panose="020B0604030504040204" pitchFamily="34" charset="0"/>
                <a:cs typeface="Tahoma" panose="020B0604030504040204" pitchFamily="34" charset="0"/>
              </a:rPr>
            </a:br>
            <a:r>
              <a:rPr lang="fr-FR" sz="3200" b="1" dirty="0">
                <a:latin typeface="Tahoma" panose="020B0604030504040204" pitchFamily="34" charset="0"/>
                <a:ea typeface="Tahoma" panose="020B0604030504040204" pitchFamily="34" charset="0"/>
                <a:cs typeface="Tahoma" panose="020B0604030504040204" pitchFamily="34" charset="0"/>
              </a:rPr>
              <a:t>2020 Impact Report, </a:t>
            </a:r>
            <a:r>
              <a:rPr lang="fr-FR" sz="3200" b="1" dirty="0" err="1">
                <a:latin typeface="Tahoma" panose="020B0604030504040204" pitchFamily="34" charset="0"/>
                <a:ea typeface="Tahoma" panose="020B0604030504040204" pitchFamily="34" charset="0"/>
                <a:cs typeface="Tahoma" panose="020B0604030504040204" pitchFamily="34" charset="0"/>
              </a:rPr>
              <a:t>edX</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https://www.edx.org/sites/default/files/2020-impact-report.pdf</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4E9478D5-7D6F-418B-B911-359425487E68}"/>
              </a:ext>
            </a:extLst>
          </p:cNvPr>
          <p:cNvPicPr>
            <a:picLocks noChangeAspect="1"/>
          </p:cNvPicPr>
          <p:nvPr/>
        </p:nvPicPr>
        <p:blipFill rotWithShape="1">
          <a:blip r:embed="rId4"/>
          <a:srcRect l="5000" t="10029" r="5000" b="3784"/>
          <a:stretch/>
        </p:blipFill>
        <p:spPr>
          <a:xfrm>
            <a:off x="1322580" y="2527944"/>
            <a:ext cx="6777480" cy="4330056"/>
          </a:xfrm>
          <a:prstGeom prst="rect">
            <a:avLst/>
          </a:prstGeom>
        </p:spPr>
      </p:pic>
    </p:spTree>
    <p:extLst>
      <p:ext uri="{BB962C8B-B14F-4D97-AF65-F5344CB8AC3E}">
        <p14:creationId xmlns:p14="http://schemas.microsoft.com/office/powerpoint/2010/main" val="12282202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2950" y="1401172"/>
            <a:ext cx="7911429" cy="4982609"/>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Google Hangouts        YouTube Live</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Asynchronous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Discussion forum   Blog            </a:t>
            </a:r>
            <a:r>
              <a:rPr lang="en-US" dirty="0" err="1">
                <a:latin typeface="Tahoma" panose="020B0604030504040204" pitchFamily="34" charset="0"/>
                <a:ea typeface="Tahoma" panose="020B0604030504040204" pitchFamily="34" charset="0"/>
                <a:cs typeface="Tahoma" panose="020B0604030504040204" pitchFamily="34" charset="0"/>
              </a:rPr>
              <a:t>Slackbot</a:t>
            </a:r>
            <a:r>
              <a:rPr lang="en-US" dirty="0">
                <a:latin typeface="Tahoma" panose="020B0604030504040204" pitchFamily="34" charset="0"/>
                <a:ea typeface="Tahoma" panose="020B0604030504040204" pitchFamily="34" charset="0"/>
                <a:cs typeface="Tahoma" panose="020B0604030504040204" pitchFamily="34" charset="0"/>
              </a:rPr>
              <a:t>          Flickr</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Multimedia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(e.g., video and graphics)</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Feedback technologies</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RQ3-a. Tech Used for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90</a:t>
            </a:fld>
            <a:endParaRPr lang="en-US" dirty="0"/>
          </a:p>
        </p:txBody>
      </p:sp>
      <p:pic>
        <p:nvPicPr>
          <p:cNvPr id="1030" name="Picture 6" descr="Image result for blo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76295" y="4384400"/>
            <a:ext cx="739140"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flick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76730" y="4370127"/>
            <a:ext cx="876382" cy="734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Image result for slackbot"/>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2371" r="24772"/>
          <a:stretch/>
        </p:blipFill>
        <p:spPr bwMode="auto">
          <a:xfrm>
            <a:off x="4560172" y="4370127"/>
            <a:ext cx="835296"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4" descr="Image result for youtube liv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54564" y="2468515"/>
            <a:ext cx="1211792" cy="76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2" descr="Image result for google hangout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886272" y="2468515"/>
            <a:ext cx="1224967" cy="763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8"/>
          <a:srcRect l="4510" t="2693" r="41896" b="33489"/>
          <a:stretch/>
        </p:blipFill>
        <p:spPr>
          <a:xfrm>
            <a:off x="1722250" y="4408199"/>
            <a:ext cx="1388989" cy="7457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32176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96239" y="1316736"/>
            <a:ext cx="8023861" cy="4710683"/>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SDL can be Changed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MOOC Instructors can Facilitate SDL</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Strategies to Facilitate SDL</a:t>
            </a:r>
            <a:r>
              <a:rPr lang="en-US" sz="2000" dirty="0">
                <a:latin typeface="Tahoma" panose="020B0604030504040204" pitchFamily="34" charset="0"/>
                <a:ea typeface="Tahoma" panose="020B0604030504040204" pitchFamily="34" charset="0"/>
                <a:cs typeface="Tahoma" panose="020B0604030504040204" pitchFamily="34" charset="0"/>
              </a:rPr>
              <a:t>: A variety of strategies can be used to facilitate student SDL skills in terms of motivation, self-monitor, and self-management.</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for SDL: </a:t>
            </a:r>
            <a:r>
              <a:rPr lang="en-US" sz="2000" dirty="0">
                <a:latin typeface="Tahoma" panose="020B0604030504040204" pitchFamily="34" charset="0"/>
                <a:ea typeface="Tahoma" panose="020B0604030504040204" pitchFamily="34" charset="0"/>
                <a:cs typeface="Tahoma" panose="020B0604030504040204" pitchFamily="34" charset="0"/>
              </a:rPr>
              <a:t>Tech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plays a vital role in facilitating SDL skills.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expectations: </a:t>
            </a:r>
            <a:r>
              <a:rPr lang="en-US" sz="2000" dirty="0">
                <a:latin typeface="Tahoma" panose="020B0604030504040204" pitchFamily="34" charset="0"/>
                <a:ea typeface="Tahoma" panose="020B0604030504040204" pitchFamily="34" charset="0"/>
                <a:cs typeface="Tahoma" panose="020B0604030504040204" pitchFamily="34" charset="0"/>
              </a:rPr>
              <a:t>Adaptive learning systems, artificial intelligent systems, and learning analytics were expected to have to support SDL. </a:t>
            </a:r>
          </a:p>
          <a:p>
            <a:pPr marL="457200" lvl="1" indent="0">
              <a:lnSpc>
                <a:spcPct val="150000"/>
              </a:lnSpc>
              <a:spcAft>
                <a:spcPts val="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Discussion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91</a:t>
            </a:fld>
            <a:endParaRPr lang="en-US" dirty="0"/>
          </a:p>
        </p:txBody>
      </p:sp>
    </p:spTree>
    <p:extLst>
      <p:ext uri="{BB962C8B-B14F-4D97-AF65-F5344CB8AC3E}">
        <p14:creationId xmlns:p14="http://schemas.microsoft.com/office/powerpoint/2010/main" val="4153151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9456" y="1424941"/>
            <a:ext cx="7918704" cy="4012632"/>
          </a:xfrm>
        </p:spPr>
        <p:txBody>
          <a:bodyPr>
            <a:noAutofit/>
          </a:bodyPr>
          <a:lstStyle/>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instructors and Instructional Designers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Build learning community</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Inspire intrinsic motivation</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Personalize learning</a:t>
            </a:r>
          </a:p>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providers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Create a personalized learning environment</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Provide learning analytics to support learning and teaching</a:t>
            </a:r>
          </a:p>
          <a:p>
            <a:pPr lvl="1">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Implications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92</a:t>
            </a:fld>
            <a:endParaRPr lang="en-US" dirty="0"/>
          </a:p>
        </p:txBody>
      </p:sp>
      <p:pic>
        <p:nvPicPr>
          <p:cNvPr id="6" name="Picture 5">
            <a:extLst>
              <a:ext uri="{FF2B5EF4-FFF2-40B4-BE49-F238E27FC236}">
                <a16:creationId xmlns:a16="http://schemas.microsoft.com/office/drawing/2014/main" id="{8540F3A6-37A5-4CB6-8978-E3B3B5117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846" y="2236534"/>
            <a:ext cx="3397154" cy="2263011"/>
          </a:xfrm>
          <a:prstGeom prst="rect">
            <a:avLst/>
          </a:prstGeom>
        </p:spPr>
      </p:pic>
    </p:spTree>
    <p:extLst>
      <p:ext uri="{BB962C8B-B14F-4D97-AF65-F5344CB8AC3E}">
        <p14:creationId xmlns:p14="http://schemas.microsoft.com/office/powerpoint/2010/main" val="1706555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6190869" cy="5049609"/>
          </a:xfrm>
        </p:spPr>
        <p:txBody>
          <a:bodyPr>
            <a:noAutofit/>
          </a:bodyPr>
          <a:lstStyle/>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Building learning community.</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Offering immediate feedback.</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Embedding quizzes for self-assessment.</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progress indicators.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reflection questions.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Designing short learning units.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flexible timelines.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Highlighting estimated time frames.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Making available optional learning materials.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93</a:t>
            </a:fld>
            <a:endParaRPr lang="en-US" dirty="0"/>
          </a:p>
        </p:txBody>
      </p:sp>
      <p:pic>
        <p:nvPicPr>
          <p:cNvPr id="4" name="Picture 3">
            <a:extLst>
              <a:ext uri="{FF2B5EF4-FFF2-40B4-BE49-F238E27FC236}">
                <a16:creationId xmlns:a16="http://schemas.microsoft.com/office/drawing/2014/main" id="{9FA1DB30-D5FC-4C1E-BA5D-13AC9F989E3D}"/>
              </a:ext>
            </a:extLst>
          </p:cNvPr>
          <p:cNvPicPr>
            <a:picLocks noChangeAspect="1"/>
          </p:cNvPicPr>
          <p:nvPr/>
        </p:nvPicPr>
        <p:blipFill>
          <a:blip r:embed="rId3"/>
          <a:stretch>
            <a:fillRect/>
          </a:stretch>
        </p:blipFill>
        <p:spPr>
          <a:xfrm>
            <a:off x="6115050" y="1494251"/>
            <a:ext cx="3028950" cy="1700463"/>
          </a:xfrm>
          <a:prstGeom prst="rect">
            <a:avLst/>
          </a:prstGeom>
        </p:spPr>
      </p:pic>
      <p:pic>
        <p:nvPicPr>
          <p:cNvPr id="6" name="Picture 5">
            <a:extLst>
              <a:ext uri="{FF2B5EF4-FFF2-40B4-BE49-F238E27FC236}">
                <a16:creationId xmlns:a16="http://schemas.microsoft.com/office/drawing/2014/main" id="{DAB30D6A-09DF-4143-9EAB-6405F97FAE88}"/>
              </a:ext>
            </a:extLst>
          </p:cNvPr>
          <p:cNvPicPr>
            <a:picLocks noChangeAspect="1"/>
          </p:cNvPicPr>
          <p:nvPr/>
        </p:nvPicPr>
        <p:blipFill>
          <a:blip r:embed="rId4"/>
          <a:stretch>
            <a:fillRect/>
          </a:stretch>
        </p:blipFill>
        <p:spPr>
          <a:xfrm>
            <a:off x="6099848" y="3194714"/>
            <a:ext cx="3054108" cy="1570963"/>
          </a:xfrm>
          <a:prstGeom prst="rect">
            <a:avLst/>
          </a:prstGeom>
        </p:spPr>
      </p:pic>
      <p:pic>
        <p:nvPicPr>
          <p:cNvPr id="7" name="Picture 6">
            <a:extLst>
              <a:ext uri="{FF2B5EF4-FFF2-40B4-BE49-F238E27FC236}">
                <a16:creationId xmlns:a16="http://schemas.microsoft.com/office/drawing/2014/main" id="{EDD3D113-8DE6-476F-8B6D-F510580FE17B}"/>
              </a:ext>
            </a:extLst>
          </p:cNvPr>
          <p:cNvPicPr>
            <a:picLocks noChangeAspect="1"/>
          </p:cNvPicPr>
          <p:nvPr/>
        </p:nvPicPr>
        <p:blipFill>
          <a:blip r:embed="rId5"/>
          <a:stretch>
            <a:fillRect/>
          </a:stretch>
        </p:blipFill>
        <p:spPr>
          <a:xfrm>
            <a:off x="6104640" y="4765678"/>
            <a:ext cx="3049316" cy="1524658"/>
          </a:xfrm>
          <a:prstGeom prst="rect">
            <a:avLst/>
          </a:prstGeom>
        </p:spPr>
      </p:pic>
    </p:spTree>
    <p:extLst>
      <p:ext uri="{BB962C8B-B14F-4D97-AF65-F5344CB8AC3E}">
        <p14:creationId xmlns:p14="http://schemas.microsoft.com/office/powerpoint/2010/main" val="288969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11480" y="1280832"/>
            <a:ext cx="7833360" cy="3808741"/>
          </a:xfrm>
        </p:spPr>
        <p:txBody>
          <a:bodyPr>
            <a:noAutofit/>
          </a:bodyPr>
          <a:lstStyle/>
          <a:p>
            <a:pPr marL="914400" lvl="1" indent="-457200">
              <a:lnSpc>
                <a:spcPct val="200000"/>
              </a:lnSpc>
              <a:spcAft>
                <a:spcPts val="0"/>
              </a:spcAf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457200" lvl="1" indent="0">
              <a:lnSpc>
                <a:spcPct val="200000"/>
              </a:lnSpc>
              <a:spcAft>
                <a:spcPts val="0"/>
              </a:spcAft>
              <a:buNone/>
            </a:pPr>
            <a:r>
              <a:rPr lang="en-US" sz="2200" b="1" dirty="0">
                <a:latin typeface="Tahoma" panose="020B0604030504040204" pitchFamily="34" charset="0"/>
                <a:ea typeface="Tahoma" panose="020B0604030504040204" pitchFamily="34" charset="0"/>
                <a:cs typeface="Tahoma" panose="020B0604030504040204" pitchFamily="34" charset="0"/>
              </a:rPr>
              <a:t>Example:</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“I have asked, at the first page of course, why they're taking the course. So that is the goal.  A lot of people say, ‘I'm a teacher. And I want to do the stuff with my kids. Or I want to update my knowledge. Or I'm retired and I want to learn this.’”</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94</a:t>
            </a:fld>
            <a:endParaRPr lang="en-US" dirty="0"/>
          </a:p>
        </p:txBody>
      </p:sp>
      <p:pic>
        <p:nvPicPr>
          <p:cNvPr id="6" name="Picture 5" descr="A close up of a sign&#10;&#10;Description automatically generated">
            <a:extLst>
              <a:ext uri="{FF2B5EF4-FFF2-40B4-BE49-F238E27FC236}">
                <a16:creationId xmlns:a16="http://schemas.microsoft.com/office/drawing/2014/main" id="{25AFBFE1-E9CD-497F-A904-62208403D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280" y="5089573"/>
            <a:ext cx="3775710" cy="1294208"/>
          </a:xfrm>
          <a:prstGeom prst="rect">
            <a:avLst/>
          </a:prstGeom>
        </p:spPr>
      </p:pic>
    </p:spTree>
    <p:extLst>
      <p:ext uri="{BB962C8B-B14F-4D97-AF65-F5344CB8AC3E}">
        <p14:creationId xmlns:p14="http://schemas.microsoft.com/office/powerpoint/2010/main" val="3186030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7817739" cy="3550247"/>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2. Building learning community.</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Joshua from the UK mentioned: We use a lot of resources that already exist. And then we use the MOOC discussion board as a place to where they, kind of, point out and say, “I've seen this. And this is useful. Well, I use this, and this is good. I created this.”</a:t>
            </a: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95</a:t>
            </a:fld>
            <a:endParaRPr lang="en-US" dirty="0"/>
          </a:p>
        </p:txBody>
      </p:sp>
      <p:pic>
        <p:nvPicPr>
          <p:cNvPr id="7" name="Picture 6">
            <a:extLst>
              <a:ext uri="{FF2B5EF4-FFF2-40B4-BE49-F238E27FC236}">
                <a16:creationId xmlns:a16="http://schemas.microsoft.com/office/drawing/2014/main" id="{5A4393E3-5BBA-4A42-A366-148D50FCC11F}"/>
              </a:ext>
            </a:extLst>
          </p:cNvPr>
          <p:cNvPicPr>
            <a:picLocks noChangeAspect="1"/>
          </p:cNvPicPr>
          <p:nvPr/>
        </p:nvPicPr>
        <p:blipFill>
          <a:blip r:embed="rId3"/>
          <a:stretch>
            <a:fillRect/>
          </a:stretch>
        </p:blipFill>
        <p:spPr>
          <a:xfrm>
            <a:off x="5669279" y="4512506"/>
            <a:ext cx="2345055" cy="1939639"/>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BCAC863B-805B-440B-9119-05BEF894D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60" y="4481659"/>
            <a:ext cx="3421380" cy="1940818"/>
          </a:xfrm>
          <a:prstGeom prst="rect">
            <a:avLst/>
          </a:prstGeom>
        </p:spPr>
      </p:pic>
    </p:spTree>
    <p:extLst>
      <p:ext uri="{BB962C8B-B14F-4D97-AF65-F5344CB8AC3E}">
        <p14:creationId xmlns:p14="http://schemas.microsoft.com/office/powerpoint/2010/main" val="2517271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3. Offering immediate feedback.</a:t>
            </a:r>
          </a:p>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4. Embedding quizzes for self-assessment.</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96</a:t>
            </a:fld>
            <a:endParaRPr lang="en-US" dirty="0"/>
          </a:p>
        </p:txBody>
      </p:sp>
      <p:pic>
        <p:nvPicPr>
          <p:cNvPr id="6" name="Picture 5">
            <a:extLst>
              <a:ext uri="{FF2B5EF4-FFF2-40B4-BE49-F238E27FC236}">
                <a16:creationId xmlns:a16="http://schemas.microsoft.com/office/drawing/2014/main" id="{8ABC7741-71A6-4C43-A181-1ACA0BEE6961}"/>
              </a:ext>
            </a:extLst>
          </p:cNvPr>
          <p:cNvPicPr>
            <a:picLocks noChangeAspect="1"/>
          </p:cNvPicPr>
          <p:nvPr/>
        </p:nvPicPr>
        <p:blipFill>
          <a:blip r:embed="rId3"/>
          <a:stretch>
            <a:fillRect/>
          </a:stretch>
        </p:blipFill>
        <p:spPr>
          <a:xfrm>
            <a:off x="267081" y="3324561"/>
            <a:ext cx="4259792" cy="281574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DD59DBBF-0393-CF44-A002-D2D7619E4EB3}"/>
              </a:ext>
            </a:extLst>
          </p:cNvPr>
          <p:cNvPicPr>
            <a:picLocks noChangeAspect="1"/>
          </p:cNvPicPr>
          <p:nvPr/>
        </p:nvPicPr>
        <p:blipFill>
          <a:blip r:embed="rId4"/>
          <a:stretch>
            <a:fillRect/>
          </a:stretch>
        </p:blipFill>
        <p:spPr>
          <a:xfrm>
            <a:off x="5179898" y="3324560"/>
            <a:ext cx="3939062" cy="28157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57897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5. Providing progress indicators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97</a:t>
            </a:fld>
            <a:endParaRPr lang="en-US" dirty="0"/>
          </a:p>
        </p:txBody>
      </p:sp>
      <p:pic>
        <p:nvPicPr>
          <p:cNvPr id="7" name="Picture 2" descr="Image result for mooc progress indicator">
            <a:extLst>
              <a:ext uri="{FF2B5EF4-FFF2-40B4-BE49-F238E27FC236}">
                <a16:creationId xmlns:a16="http://schemas.microsoft.com/office/drawing/2014/main" id="{804E1D4C-2677-BC42-884D-0193FF597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38577" y="2367772"/>
            <a:ext cx="6892575" cy="3954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672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3"/>
            <a:ext cx="7886319" cy="2938653"/>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6. Providing reflection questions.</a:t>
            </a:r>
          </a:p>
          <a:p>
            <a:pPr marL="857250" lvl="2"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We introduced kind of moments that video was stopped and there was a question. The student had to think of it a bit. Sometimes it was kind of a rhetorical question. There wasn't even no answer required. But it was just a pause for a while to let the student reflect. (Jacob)</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98</a:t>
            </a:fld>
            <a:endParaRPr lang="en-US" dirty="0"/>
          </a:p>
        </p:txBody>
      </p:sp>
      <p:pic>
        <p:nvPicPr>
          <p:cNvPr id="4" name="Picture 3">
            <a:extLst>
              <a:ext uri="{FF2B5EF4-FFF2-40B4-BE49-F238E27FC236}">
                <a16:creationId xmlns:a16="http://schemas.microsoft.com/office/drawing/2014/main" id="{ECD32E2C-1BB6-4945-A613-47C969247838}"/>
              </a:ext>
            </a:extLst>
          </p:cNvPr>
          <p:cNvPicPr>
            <a:picLocks noChangeAspect="1"/>
          </p:cNvPicPr>
          <p:nvPr/>
        </p:nvPicPr>
        <p:blipFill rotWithShape="1">
          <a:blip r:embed="rId3"/>
          <a:srcRect t="5966" r="462" b="5966"/>
          <a:stretch/>
        </p:blipFill>
        <p:spPr>
          <a:xfrm>
            <a:off x="4518660" y="4272826"/>
            <a:ext cx="3284220" cy="2179320"/>
          </a:xfrm>
          <a:prstGeom prst="rect">
            <a:avLst/>
          </a:prstGeom>
        </p:spPr>
      </p:pic>
    </p:spTree>
    <p:extLst>
      <p:ext uri="{BB962C8B-B14F-4D97-AF65-F5344CB8AC3E}">
        <p14:creationId xmlns:p14="http://schemas.microsoft.com/office/powerpoint/2010/main" val="296534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7. Designing short learning units.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99</a:t>
            </a:fld>
            <a:endParaRPr lang="en-US" dirty="0"/>
          </a:p>
        </p:txBody>
      </p:sp>
      <p:pic>
        <p:nvPicPr>
          <p:cNvPr id="6" name="Picture 5">
            <a:extLst>
              <a:ext uri="{FF2B5EF4-FFF2-40B4-BE49-F238E27FC236}">
                <a16:creationId xmlns:a16="http://schemas.microsoft.com/office/drawing/2014/main" id="{02AD9EE8-2F56-7743-AB32-4C0BFB54A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04" y="2383713"/>
            <a:ext cx="7862146" cy="1983569"/>
          </a:xfrm>
          <a:prstGeom prst="rect">
            <a:avLst/>
          </a:prstGeom>
        </p:spPr>
      </p:pic>
    </p:spTree>
    <p:extLst>
      <p:ext uri="{BB962C8B-B14F-4D97-AF65-F5344CB8AC3E}">
        <p14:creationId xmlns:p14="http://schemas.microsoft.com/office/powerpoint/2010/main" val="469647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2.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31986</TotalTime>
  <Words>7398</Words>
  <Application>Microsoft Office PowerPoint</Application>
  <PresentationFormat>On-screen Show (4:3)</PresentationFormat>
  <Paragraphs>984</Paragraphs>
  <Slides>155</Slides>
  <Notes>103</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155</vt:i4>
      </vt:variant>
    </vt:vector>
  </HeadingPairs>
  <TitlesOfParts>
    <vt:vector size="173" baseType="lpstr">
      <vt:lpstr>Arial</vt:lpstr>
      <vt:lpstr>BentonSans Black</vt:lpstr>
      <vt:lpstr>BentonSansCond Light</vt:lpstr>
      <vt:lpstr>Berlin Sans FB Demi</vt:lpstr>
      <vt:lpstr>Calibri</vt:lpstr>
      <vt:lpstr>Courier New</vt:lpstr>
      <vt:lpstr>Georgia Pro Cond</vt:lpstr>
      <vt:lpstr>Lucida Bright</vt:lpstr>
      <vt:lpstr>Tahoma</vt:lpstr>
      <vt:lpstr>Times New Roman</vt:lpstr>
      <vt:lpstr>Wingdings</vt:lpstr>
      <vt:lpstr>IU theme</vt:lpstr>
      <vt:lpstr>70_Office Theme</vt:lpstr>
      <vt:lpstr>8_Office Theme</vt:lpstr>
      <vt:lpstr>13_Office Theme</vt:lpstr>
      <vt:lpstr>5_Office Theme</vt:lpstr>
      <vt:lpstr>11_Office Theme</vt:lpstr>
      <vt:lpstr>3_Office Theme</vt:lpstr>
      <vt:lpstr>Self-Direct to Learn, Self-Direct to Live: Eight MOOC Studies in an Increasingly Self-Directed Learning World</vt:lpstr>
      <vt:lpstr>PowerPoint Presentation</vt:lpstr>
      <vt:lpstr>PowerPoint Presentation</vt:lpstr>
      <vt:lpstr>Polls</vt:lpstr>
      <vt:lpstr>MOOC Trends and Recent Data</vt:lpstr>
      <vt:lpstr>June 14, 2016  (MOOC graduation ceremonies) Chapter 15: Learning About MOOCs by Talking to Students Charles Severance, Univ. of Michigan Anuar Lequerica, Class Central https://www.class-central.com/report/dr-chuck-graduate-ceremony-python-specialization/ </vt:lpstr>
      <vt:lpstr>Hundred+ MOOC Clubs February 21, 2020 250 MOOCs and Counting: One Man’s Educational Journey, Chronicle of Higher Education http://chronicle.com/article/250-MOOCsCounting-One/229397/?cid=at  If the MOOC movement has faded, nobody told Jima Ngei. Mr. Ngei, who lives in Port Harcourt, Nigeria, has completed and passed 250.</vt:lpstr>
      <vt:lpstr>December 15, 2019 Coursera &lt;no-reply@m.mail.coursera.org&gt; Ends TOMORROW: 50% off top tech Specializations </vt:lpstr>
      <vt:lpstr>December 16, 2019 2020 Impact Report, edX https://www.edx.org/sites/default/files/2020-impact-report.pdf </vt:lpstr>
      <vt:lpstr>PowerPoint Presentation</vt:lpstr>
      <vt:lpstr>PowerPoint Presentation</vt:lpstr>
      <vt:lpstr>PowerPoint Presentation</vt:lpstr>
      <vt:lpstr>PowerPoint Presentation</vt:lpstr>
      <vt:lpstr>PowerPoint Presentation</vt:lpstr>
      <vt:lpstr>May 26, 2020 Remember the MOOCs?  After Near-Death, They’re Booming Steven Lohr, The New York Times https://www.nytimes.com/2020/05/26/technology/moocs-online-learning.html </vt:lpstr>
      <vt:lpstr>August 27, 2020 Alternative Credentials on the Rise Paul Fain, Inside Higher Ed https://www.insidehighered.com/news/2020/08/27/interest-spikes-short-term-online-credentials-will-it-be-sustained </vt:lpstr>
      <vt:lpstr>August 27, 2020 Alternative Credentials on the Rise Paul Fain, Inside Higher Ed https://www.insidehighered.com/news/2020/08/27/interest-spikes-short-term-online-credentials-will-it-be-sustained </vt:lpstr>
      <vt:lpstr>November 30, 2020 Cyber Monday</vt:lpstr>
      <vt:lpstr>PowerPoint Presentation</vt:lpstr>
      <vt:lpstr>PowerPoint Presentation</vt:lpstr>
      <vt:lpstr>PowerPoint Presentation</vt:lpstr>
      <vt:lpstr>PowerPoint Presentation</vt:lpstr>
      <vt:lpstr>October 13, 2021 Analyzing Udemy’s IPO Filing:  $430M Revenue; $30M CorpU Acquisition; Consumer Segment Stalls, Enterprise Grows. Dhawal Shah, Class Central https://www.classcentral.com/report/udemy-s1-analysis/ </vt:lpstr>
      <vt:lpstr>December 14, 2021 A Decade of MOOCs: A Review of MOOC Stats and Trends in 2021 Dhawal Shah, Class Central https://www.classcentral.com/report/moocs-stats-and-trends-2021/ </vt:lpstr>
      <vt:lpstr>December 14, 2021 A Decade of MOOCs: A Review of MOOC Stats and Trends in 2021 Dhawal Shah, Class Central https://www.classcentral.com/report/moocs-stats-and-trends-2021/ </vt:lpstr>
      <vt:lpstr>December 14, 2021 A Decade of MOOCs: A Review of MOOC Stats and Trends in 2021 Dhawal Shah, Class Central https://www.classcentral.com/report/moocs-stats-and-trends-2021/ </vt:lpstr>
      <vt:lpstr>December 14, 2021 A Decade of MOOCs: A Review of MOOC Stats and Trends in 2021 Dhawal Shah, Class Central https://www.classcentral.com/report/moocs-stats-and-trends-2021/ </vt:lpstr>
      <vt:lpstr>Polls</vt:lpstr>
      <vt:lpstr>PowerPoint Presentation</vt:lpstr>
      <vt:lpstr>PowerPoint Presentation</vt:lpstr>
      <vt:lpstr>PowerPoint Presentation</vt:lpstr>
      <vt:lpstr>Quotes: Veletsianos et al. (2015-2016)</vt:lpstr>
      <vt:lpstr>PowerPoint Presentation</vt:lpstr>
      <vt:lpstr>October 22, 2021 Wanted: Billions of Self-Directed Learners </vt:lpstr>
      <vt:lpstr>October 22, 2021 Wanted: Billions of Self-Directed Learners https://www.peoplematters.in/article/training-development/the-era-of-self-directed-learning-hrs-new-role-and-strategy-24348  </vt:lpstr>
      <vt:lpstr>Benefits of Self-Directed Learners https://discoverpraxis.com/reasons-not-to-go-to-college/  </vt:lpstr>
      <vt:lpstr>Study #1 MOOCs  Literature Review  (2014-2016) </vt:lpstr>
      <vt:lpstr>PowerPoint Presentation</vt:lpstr>
      <vt:lpstr>PowerPoint Presentation</vt:lpstr>
      <vt:lpstr>PowerPoint Presentation</vt:lpstr>
      <vt:lpstr>PowerPoint Presentation</vt:lpstr>
      <vt:lpstr>PowerPoint Presentation</vt:lpstr>
      <vt:lpstr>Study #2 Systematic Review of MOOC  Research Expamded (2009-2019)</vt:lpstr>
      <vt:lpstr>PowerPoint Presentation</vt:lpstr>
      <vt:lpstr>Research Methods</vt:lpstr>
      <vt:lpstr>Data Collection Methods</vt:lpstr>
      <vt:lpstr>Study #3 MOOCs Design  Considerations and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#4 MOOCs Instructional Design to Facilitate Participants’ Self-directed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RQ1. Intrinsic Motivation</vt:lpstr>
      <vt:lpstr>RQ1. Extrinsic Motivation</vt:lpstr>
      <vt:lpstr>RQ2. Learning Strategies</vt:lpstr>
      <vt:lpstr>RQ2. Learning Strategies</vt:lpstr>
      <vt:lpstr>RQ2. Self-monitoring</vt:lpstr>
      <vt:lpstr>RQ2. Self-management</vt:lpstr>
      <vt:lpstr>RQ3. Design Elements</vt:lpstr>
      <vt:lpstr>RQ3. Design Elements</vt:lpstr>
      <vt:lpstr>RQ3. Design Elements</vt:lpstr>
      <vt:lpstr>RQ3. Design Elements</vt:lpstr>
      <vt:lpstr>RQ3. Design Elements</vt:lpstr>
      <vt:lpstr>RQ3. Responsive Feedback</vt:lpstr>
      <vt:lpstr>PowerPoint Presentation</vt:lpstr>
      <vt:lpstr>PowerPoint Presentation</vt:lpstr>
      <vt:lpstr>PowerPoint Presentation</vt:lpstr>
      <vt:lpstr>What’s the Future?</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Bonk, Curtis Jay</cp:lastModifiedBy>
  <cp:revision>846</cp:revision>
  <cp:lastPrinted>2019-01-27T20:34:35Z</cp:lastPrinted>
  <dcterms:created xsi:type="dcterms:W3CDTF">2017-10-19T12:45:28Z</dcterms:created>
  <dcterms:modified xsi:type="dcterms:W3CDTF">2022-02-28T17:12:20Z</dcterms:modified>
</cp:coreProperties>
</file>