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500478" r:id="rId3"/>
    <p:sldMasterId id="2147501146" r:id="rId4"/>
    <p:sldMasterId id="2147501531" r:id="rId5"/>
    <p:sldMasterId id="2147502255" r:id="rId6"/>
    <p:sldMasterId id="2147502429" r:id="rId7"/>
    <p:sldMasterId id="2147502459" r:id="rId8"/>
    <p:sldMasterId id="2147502471" r:id="rId9"/>
    <p:sldMasterId id="2147502495" r:id="rId10"/>
    <p:sldMasterId id="2147502601" r:id="rId11"/>
    <p:sldMasterId id="2147502679" r:id="rId12"/>
    <p:sldMasterId id="2147502691" r:id="rId13"/>
    <p:sldMasterId id="2147502736" r:id="rId14"/>
    <p:sldMasterId id="2147502883" r:id="rId15"/>
    <p:sldMasterId id="2147502946" r:id="rId16"/>
  </p:sldMasterIdLst>
  <p:notesMasterIdLst>
    <p:notesMasterId r:id="rId77"/>
  </p:notesMasterIdLst>
  <p:handoutMasterIdLst>
    <p:handoutMasterId r:id="rId78"/>
  </p:handoutMasterIdLst>
  <p:sldIdLst>
    <p:sldId id="5003" r:id="rId17"/>
    <p:sldId id="5456" r:id="rId18"/>
    <p:sldId id="5303" r:id="rId19"/>
    <p:sldId id="5526" r:id="rId20"/>
    <p:sldId id="5463" r:id="rId21"/>
    <p:sldId id="5464" r:id="rId22"/>
    <p:sldId id="5467" r:id="rId23"/>
    <p:sldId id="5476" r:id="rId24"/>
    <p:sldId id="4855" r:id="rId25"/>
    <p:sldId id="5316" r:id="rId26"/>
    <p:sldId id="5347" r:id="rId27"/>
    <p:sldId id="5440" r:id="rId28"/>
    <p:sldId id="5392" r:id="rId29"/>
    <p:sldId id="5362" r:id="rId30"/>
    <p:sldId id="5356" r:id="rId31"/>
    <p:sldId id="5417" r:id="rId32"/>
    <p:sldId id="5358" r:id="rId33"/>
    <p:sldId id="5361" r:id="rId34"/>
    <p:sldId id="5352" r:id="rId35"/>
    <p:sldId id="5419" r:id="rId36"/>
    <p:sldId id="5454" r:id="rId37"/>
    <p:sldId id="5420" r:id="rId38"/>
    <p:sldId id="5418" r:id="rId39"/>
    <p:sldId id="5348" r:id="rId40"/>
    <p:sldId id="5349" r:id="rId41"/>
    <p:sldId id="5354" r:id="rId42"/>
    <p:sldId id="5416" r:id="rId43"/>
    <p:sldId id="5350" r:id="rId44"/>
    <p:sldId id="5410" r:id="rId45"/>
    <p:sldId id="5422" r:id="rId46"/>
    <p:sldId id="5429" r:id="rId47"/>
    <p:sldId id="5423" r:id="rId48"/>
    <p:sldId id="5430" r:id="rId49"/>
    <p:sldId id="5397" r:id="rId50"/>
    <p:sldId id="5411" r:id="rId51"/>
    <p:sldId id="5434" r:id="rId52"/>
    <p:sldId id="5431" r:id="rId53"/>
    <p:sldId id="5393" r:id="rId54"/>
    <p:sldId id="5459" r:id="rId55"/>
    <p:sldId id="5427" r:id="rId56"/>
    <p:sldId id="5428" r:id="rId57"/>
    <p:sldId id="5424" r:id="rId58"/>
    <p:sldId id="5425" r:id="rId59"/>
    <p:sldId id="5398" r:id="rId60"/>
    <p:sldId id="5511" r:id="rId61"/>
    <p:sldId id="5512" r:id="rId62"/>
    <p:sldId id="5514" r:id="rId63"/>
    <p:sldId id="5516" r:id="rId64"/>
    <p:sldId id="5519" r:id="rId65"/>
    <p:sldId id="5521" r:id="rId66"/>
    <p:sldId id="5523" r:id="rId67"/>
    <p:sldId id="5524" r:id="rId68"/>
    <p:sldId id="5525" r:id="rId69"/>
    <p:sldId id="5527" r:id="rId70"/>
    <p:sldId id="5528" r:id="rId71"/>
    <p:sldId id="5529" r:id="rId72"/>
    <p:sldId id="5530" r:id="rId73"/>
    <p:sldId id="5531" r:id="rId74"/>
    <p:sldId id="5532" r:id="rId75"/>
    <p:sldId id="5380" r:id="rId76"/>
  </p:sldIdLst>
  <p:sldSz cx="9144000" cy="6858000" type="screen4x3"/>
  <p:notesSz cx="7077075" cy="9363075"/>
  <p:custDataLst>
    <p:tags r:id="rId7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4E3"/>
    <a:srgbClr val="FF33CC"/>
    <a:srgbClr val="FFFF00"/>
    <a:srgbClr val="DFA802"/>
    <a:srgbClr val="FF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0" autoAdjust="0"/>
    <p:restoredTop sz="97176" autoAdjust="0"/>
  </p:normalViewPr>
  <p:slideViewPr>
    <p:cSldViewPr>
      <p:cViewPr varScale="1">
        <p:scale>
          <a:sx n="97" d="100"/>
          <a:sy n="97" d="100"/>
        </p:scale>
        <p:origin x="17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8/2/2016</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8/2/2016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3884736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33640842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23714402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8052522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6206584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34105162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3604810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36480219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3750395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57761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217934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10199926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19769571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9220646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30697004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7358707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558177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0680464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8294242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8/2/2016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743723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8/2/2016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4542488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8/2/2016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253465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111560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6978029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8645503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0374054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4FAD48AA-E5B4-4E1F-813D-E536A8DB5AA6}" type="slidenum">
              <a:rPr lang="en-US"/>
              <a:pPr>
                <a:defRPr/>
              </a:pPr>
              <a:t>‹#›</a:t>
            </a:fld>
            <a:endParaRPr lang="en-US"/>
          </a:p>
        </p:txBody>
      </p:sp>
    </p:spTree>
    <p:extLst>
      <p:ext uri="{BB962C8B-B14F-4D97-AF65-F5344CB8AC3E}">
        <p14:creationId xmlns:p14="http://schemas.microsoft.com/office/powerpoint/2010/main" val="25967472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C31E8A6-B42D-4DAC-8D86-7ED77FB31DA4}" type="slidenum">
              <a:rPr lang="en-US"/>
              <a:pPr>
                <a:defRPr/>
              </a:pPr>
              <a:t>‹#›</a:t>
            </a:fld>
            <a:endParaRPr lang="en-US"/>
          </a:p>
        </p:txBody>
      </p:sp>
    </p:spTree>
    <p:extLst>
      <p:ext uri="{BB962C8B-B14F-4D97-AF65-F5344CB8AC3E}">
        <p14:creationId xmlns:p14="http://schemas.microsoft.com/office/powerpoint/2010/main" val="22939039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19E2D4A-64BC-40F3-88C2-7A6341697D5F}" type="slidenum">
              <a:rPr lang="en-US"/>
              <a:pPr>
                <a:defRPr/>
              </a:pPr>
              <a:t>‹#›</a:t>
            </a:fld>
            <a:endParaRPr lang="en-US"/>
          </a:p>
        </p:txBody>
      </p:sp>
    </p:spTree>
    <p:extLst>
      <p:ext uri="{BB962C8B-B14F-4D97-AF65-F5344CB8AC3E}">
        <p14:creationId xmlns:p14="http://schemas.microsoft.com/office/powerpoint/2010/main" val="2874061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362C8EA-C886-442A-B657-D3B6C736B562}" type="slidenum">
              <a:rPr lang="en-US"/>
              <a:pPr>
                <a:defRPr/>
              </a:pPr>
              <a:t>‹#›</a:t>
            </a:fld>
            <a:endParaRPr lang="en-US"/>
          </a:p>
        </p:txBody>
      </p:sp>
    </p:spTree>
    <p:extLst>
      <p:ext uri="{BB962C8B-B14F-4D97-AF65-F5344CB8AC3E}">
        <p14:creationId xmlns:p14="http://schemas.microsoft.com/office/powerpoint/2010/main" val="5253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4EFF5B9D-8DD7-4DBA-AAF8-7A6638730964}" type="slidenum">
              <a:rPr lang="en-US"/>
              <a:pPr>
                <a:defRPr/>
              </a:pPr>
              <a:t>‹#›</a:t>
            </a:fld>
            <a:endParaRPr lang="en-US"/>
          </a:p>
        </p:txBody>
      </p:sp>
    </p:spTree>
    <p:extLst>
      <p:ext uri="{BB962C8B-B14F-4D97-AF65-F5344CB8AC3E}">
        <p14:creationId xmlns:p14="http://schemas.microsoft.com/office/powerpoint/2010/main" val="33360265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5A8AE2F3-C946-4177-9AE2-CF1F73335211}" type="slidenum">
              <a:rPr lang="en-US"/>
              <a:pPr>
                <a:defRPr/>
              </a:pPr>
              <a:t>‹#›</a:t>
            </a:fld>
            <a:endParaRPr lang="en-US"/>
          </a:p>
        </p:txBody>
      </p:sp>
    </p:spTree>
    <p:extLst>
      <p:ext uri="{BB962C8B-B14F-4D97-AF65-F5344CB8AC3E}">
        <p14:creationId xmlns:p14="http://schemas.microsoft.com/office/powerpoint/2010/main" val="8249249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A869E868-7BA2-42C5-8178-15B631018EC8}" type="slidenum">
              <a:rPr lang="en-US"/>
              <a:pPr>
                <a:defRPr/>
              </a:pPr>
              <a:t>‹#›</a:t>
            </a:fld>
            <a:endParaRPr lang="en-US"/>
          </a:p>
        </p:txBody>
      </p:sp>
    </p:spTree>
    <p:extLst>
      <p:ext uri="{BB962C8B-B14F-4D97-AF65-F5344CB8AC3E}">
        <p14:creationId xmlns:p14="http://schemas.microsoft.com/office/powerpoint/2010/main" val="23564700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80E0F4A-35DC-4400-91CB-D27815736C86}" type="slidenum">
              <a:rPr lang="en-US"/>
              <a:pPr>
                <a:defRPr/>
              </a:pPr>
              <a:t>‹#›</a:t>
            </a:fld>
            <a:endParaRPr lang="en-US"/>
          </a:p>
        </p:txBody>
      </p:sp>
    </p:spTree>
    <p:extLst>
      <p:ext uri="{BB962C8B-B14F-4D97-AF65-F5344CB8AC3E}">
        <p14:creationId xmlns:p14="http://schemas.microsoft.com/office/powerpoint/2010/main" val="31747537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FAE3189-E792-4F14-AA0B-96C825B1EA8C}" type="slidenum">
              <a:rPr lang="en-US"/>
              <a:pPr>
                <a:defRPr/>
              </a:pPr>
              <a:t>‹#›</a:t>
            </a:fld>
            <a:endParaRPr lang="en-US"/>
          </a:p>
        </p:txBody>
      </p:sp>
    </p:spTree>
    <p:extLst>
      <p:ext uri="{BB962C8B-B14F-4D97-AF65-F5344CB8AC3E}">
        <p14:creationId xmlns:p14="http://schemas.microsoft.com/office/powerpoint/2010/main" val="5323703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BDFF97D-5D97-4368-A041-9F95BA0EDD02}" type="slidenum">
              <a:rPr lang="en-US"/>
              <a:pPr>
                <a:defRPr/>
              </a:pPr>
              <a:t>‹#›</a:t>
            </a:fld>
            <a:endParaRPr lang="en-US"/>
          </a:p>
        </p:txBody>
      </p:sp>
    </p:spTree>
    <p:extLst>
      <p:ext uri="{BB962C8B-B14F-4D97-AF65-F5344CB8AC3E}">
        <p14:creationId xmlns:p14="http://schemas.microsoft.com/office/powerpoint/2010/main" val="10824195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22567DA-D020-4937-9EAB-EEEB07E0F37B}" type="slidenum">
              <a:rPr lang="en-US"/>
              <a:pPr>
                <a:defRPr/>
              </a:pPr>
              <a:t>‹#›</a:t>
            </a:fld>
            <a:endParaRPr lang="en-US"/>
          </a:p>
        </p:txBody>
      </p:sp>
    </p:spTree>
    <p:extLst>
      <p:ext uri="{BB962C8B-B14F-4D97-AF65-F5344CB8AC3E}">
        <p14:creationId xmlns:p14="http://schemas.microsoft.com/office/powerpoint/2010/main" val="12001578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3B61160-A90B-47D3-86F3-63E8904F4ED1}" type="slidenum">
              <a:rPr lang="en-US"/>
              <a:pPr>
                <a:defRPr/>
              </a:pPr>
              <a:t>‹#›</a:t>
            </a:fld>
            <a:endParaRPr lang="en-US"/>
          </a:p>
        </p:txBody>
      </p:sp>
    </p:spTree>
    <p:extLst>
      <p:ext uri="{BB962C8B-B14F-4D97-AF65-F5344CB8AC3E}">
        <p14:creationId xmlns:p14="http://schemas.microsoft.com/office/powerpoint/2010/main" val="21872439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67FA087-BBC2-4718-913A-032555B556A0}" type="slidenum">
              <a:rPr lang="en-US"/>
              <a:pPr>
                <a:defRPr/>
              </a:pPr>
              <a:t>‹#›</a:t>
            </a:fld>
            <a:endParaRPr lang="en-US"/>
          </a:p>
        </p:txBody>
      </p:sp>
    </p:spTree>
    <p:extLst>
      <p:ext uri="{BB962C8B-B14F-4D97-AF65-F5344CB8AC3E}">
        <p14:creationId xmlns:p14="http://schemas.microsoft.com/office/powerpoint/2010/main" val="69199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00AF0D2-E6B1-4BA3-8755-9FEBCBEF956E}" type="slidenum">
              <a:rPr lang="en-US"/>
              <a:pPr>
                <a:defRPr/>
              </a:pPr>
              <a:t>‹#›</a:t>
            </a:fld>
            <a:endParaRPr lang="en-US"/>
          </a:p>
        </p:txBody>
      </p:sp>
    </p:spTree>
    <p:extLst>
      <p:ext uri="{BB962C8B-B14F-4D97-AF65-F5344CB8AC3E}">
        <p14:creationId xmlns:p14="http://schemas.microsoft.com/office/powerpoint/2010/main" val="366863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9888010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7928848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0135800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7239487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8/2/2016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8977453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8/2/2016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3043189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8/2/2016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152103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5131576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0196335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660855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5516734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27770230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24116352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40085318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14147034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33340359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33904990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39928953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7464559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4181339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3324658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9470728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5735541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702993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2479278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39569736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sp>
        <p:nvSpPr>
          <p:cNvPr id="7" name="Text Placeholder 6"/>
          <p:cNvSpPr>
            <a:spLocks noGrp="1"/>
          </p:cNvSpPr>
          <p:nvPr>
            <p:ph type="body" sz="quarter" idx="13"/>
          </p:nvPr>
        </p:nvSpPr>
        <p:spPr>
          <a:xfrm>
            <a:off x="115889" y="965200"/>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24169120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graphicFrame>
        <p:nvGraphicFramePr>
          <p:cNvPr id="5" name="Table 4"/>
          <p:cNvGraphicFramePr>
            <a:graphicFrameLocks noGrp="1"/>
          </p:cNvGraphicFramePr>
          <p:nvPr userDrawn="1">
            <p:extLst/>
          </p:nvPr>
        </p:nvGraphicFramePr>
        <p:xfrm>
          <a:off x="204788" y="1403201"/>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0"/>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2770976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56302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1006670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150653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86099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8/2/2016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979782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8/2/2016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426671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8/2/2016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734413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1803053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724893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26788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841264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10"/>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868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24188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31210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584768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532773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267266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245985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633088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110566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101101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264842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82755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062678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137813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56238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48938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583314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177445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24093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8/2/2016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59652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8/2/2016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81456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8/2/2016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50248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32972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8/2/2016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73066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4144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8/2/2016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942570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3030719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3647952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4229872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147660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7416126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45797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5307369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994380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3008097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015603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2037643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4091450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1256591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36375162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47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86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278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234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10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5652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448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241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482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795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715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412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18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6883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865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0867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996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586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5640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5127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8135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8/2/2016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39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8/2/2016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6948558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8/2/2016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24804087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8/2/2016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3811080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8/2/2016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10055674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8/2/2016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38058056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8/2/2016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18820224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8/2/2016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942085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8/2/2016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3772763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8/2/2016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40434568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8/2/2016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418173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1.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3.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heme" Target="../theme/theme1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5" Type="http://schemas.openxmlformats.org/officeDocument/2006/relationships/image" Target="../media/image5.emf"/><Relationship Id="rId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2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5.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7.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8/2/2016</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480204979"/>
      </p:ext>
    </p:extLst>
  </p:cSld>
  <p:clrMap bg1="lt1" tx1="dk1" bg2="lt2" tx2="dk2" accent1="accent1" accent2="accent2" accent3="accent3" accent4="accent4" accent5="accent5" accent6="accent6" hlink="hlink" folHlink="folHlink"/>
  <p:sldLayoutIdLst>
    <p:sldLayoutId id="2147502496" r:id="rId1"/>
    <p:sldLayoutId id="2147502497" r:id="rId2"/>
    <p:sldLayoutId id="2147502498" r:id="rId3"/>
    <p:sldLayoutId id="2147502499" r:id="rId4"/>
    <p:sldLayoutId id="2147502500" r:id="rId5"/>
    <p:sldLayoutId id="2147502501" r:id="rId6"/>
    <p:sldLayoutId id="2147502502" r:id="rId7"/>
    <p:sldLayoutId id="2147502503" r:id="rId8"/>
    <p:sldLayoutId id="2147502504" r:id="rId9"/>
    <p:sldLayoutId id="2147502505" r:id="rId10"/>
    <p:sldLayoutId id="21475025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8FD10D87-595C-447C-B945-A57F12CC0BC4}" type="slidenum">
              <a:rPr lang="en-US"/>
              <a:pPr eaLnBrk="1" hangingPunct="1">
                <a:defRPr/>
              </a:pPr>
              <a:t>‹#›</a:t>
            </a:fld>
            <a:endParaRPr lang="en-US"/>
          </a:p>
        </p:txBody>
      </p:sp>
    </p:spTree>
    <p:extLst>
      <p:ext uri="{BB962C8B-B14F-4D97-AF65-F5344CB8AC3E}">
        <p14:creationId xmlns:p14="http://schemas.microsoft.com/office/powerpoint/2010/main" val="3537252512"/>
      </p:ext>
    </p:extLst>
  </p:cSld>
  <p:clrMap bg1="lt1" tx1="dk1" bg2="lt2" tx2="dk2" accent1="accent1" accent2="accent2" accent3="accent3" accent4="accent4" accent5="accent5" accent6="accent6" hlink="hlink" folHlink="folHlink"/>
  <p:sldLayoutIdLst>
    <p:sldLayoutId id="2147502602" r:id="rId1"/>
    <p:sldLayoutId id="2147502603" r:id="rId2"/>
    <p:sldLayoutId id="2147502604" r:id="rId3"/>
    <p:sldLayoutId id="2147502605" r:id="rId4"/>
    <p:sldLayoutId id="2147502606" r:id="rId5"/>
    <p:sldLayoutId id="2147502607" r:id="rId6"/>
    <p:sldLayoutId id="2147502608" r:id="rId7"/>
    <p:sldLayoutId id="2147502609" r:id="rId8"/>
    <p:sldLayoutId id="2147502610" r:id="rId9"/>
    <p:sldLayoutId id="2147502611" r:id="rId10"/>
    <p:sldLayoutId id="2147502612" r:id="rId11"/>
    <p:sldLayoutId id="2147502613" r:id="rId12"/>
    <p:sldLayoutId id="2147502614" r:id="rId13"/>
    <p:sldLayoutId id="214750261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8/2/2016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797682027"/>
      </p:ext>
    </p:extLst>
  </p:cSld>
  <p:clrMap bg1="lt1" tx1="dk1" bg2="lt2" tx2="dk2" accent1="accent1" accent2="accent2" accent3="accent3" accent4="accent4" accent5="accent5" accent6="accent6" hlink="hlink" folHlink="folHlink"/>
  <p:sldLayoutIdLst>
    <p:sldLayoutId id="2147502680" r:id="rId1"/>
    <p:sldLayoutId id="2147502681" r:id="rId2"/>
    <p:sldLayoutId id="2147502682" r:id="rId3"/>
    <p:sldLayoutId id="2147502683" r:id="rId4"/>
    <p:sldLayoutId id="2147502684" r:id="rId5"/>
    <p:sldLayoutId id="2147502685" r:id="rId6"/>
    <p:sldLayoutId id="2147502686" r:id="rId7"/>
    <p:sldLayoutId id="2147502687" r:id="rId8"/>
    <p:sldLayoutId id="2147502688" r:id="rId9"/>
    <p:sldLayoutId id="2147502689" r:id="rId10"/>
    <p:sldLayoutId id="21475026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921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E8AD6D5D-85F2-4F00-A666-DB05569245CF}"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663353530"/>
      </p:ext>
    </p:extLst>
  </p:cSld>
  <p:clrMap bg1="lt1" tx1="dk1" bg2="lt2" tx2="dk2" accent1="accent1" accent2="accent2" accent3="accent3" accent4="accent4" accent5="accent5" accent6="accent6" hlink="hlink" folHlink="folHlink"/>
  <p:sldLayoutIdLst>
    <p:sldLayoutId id="2147502692" r:id="rId1"/>
    <p:sldLayoutId id="2147502693" r:id="rId2"/>
    <p:sldLayoutId id="2147502694" r:id="rId3"/>
    <p:sldLayoutId id="2147502695" r:id="rId4"/>
    <p:sldLayoutId id="2147502696" r:id="rId5"/>
    <p:sldLayoutId id="2147502697" r:id="rId6"/>
    <p:sldLayoutId id="2147502698" r:id="rId7"/>
    <p:sldLayoutId id="2147502699" r:id="rId8"/>
    <p:sldLayoutId id="2147502700" r:id="rId9"/>
    <p:sldLayoutId id="2147502701" r:id="rId10"/>
    <p:sldLayoutId id="2147502702" r:id="rId11"/>
    <p:sldLayoutId id="2147502703" r:id="rId12"/>
    <p:sldLayoutId id="2147502704" r:id="rId13"/>
    <p:sldLayoutId id="2147502705"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8/2/2016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87747426"/>
      </p:ext>
    </p:extLst>
  </p:cSld>
  <p:clrMap bg1="lt1" tx1="dk1" bg2="lt2" tx2="dk2" accent1="accent1" accent2="accent2" accent3="accent3" accent4="accent4" accent5="accent5" accent6="accent6" hlink="hlink" folHlink="folHlink"/>
  <p:sldLayoutIdLst>
    <p:sldLayoutId id="2147502737" r:id="rId1"/>
    <p:sldLayoutId id="2147502738" r:id="rId2"/>
    <p:sldLayoutId id="2147502739" r:id="rId3"/>
    <p:sldLayoutId id="2147502740" r:id="rId4"/>
    <p:sldLayoutId id="2147502741" r:id="rId5"/>
    <p:sldLayoutId id="2147502742" r:id="rId6"/>
    <p:sldLayoutId id="2147502743" r:id="rId7"/>
    <p:sldLayoutId id="2147502744" r:id="rId8"/>
    <p:sldLayoutId id="2147502745" r:id="rId9"/>
    <p:sldLayoutId id="2147502746" r:id="rId10"/>
    <p:sldLayoutId id="2147502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2230745522"/>
      </p:ext>
    </p:extLst>
  </p:cSld>
  <p:clrMap bg1="lt1" tx1="dk1" bg2="lt2" tx2="dk2" accent1="accent1" accent2="accent2" accent3="accent3" accent4="accent4" accent5="accent5" accent6="accent6" hlink="hlink" folHlink="folHlink"/>
  <p:sldLayoutIdLst>
    <p:sldLayoutId id="2147502884" r:id="rId1"/>
    <p:sldLayoutId id="2147502885" r:id="rId2"/>
    <p:sldLayoutId id="2147502886" r:id="rId3"/>
    <p:sldLayoutId id="2147502887" r:id="rId4"/>
    <p:sldLayoutId id="2147502888" r:id="rId5"/>
    <p:sldLayoutId id="2147502889" r:id="rId6"/>
    <p:sldLayoutId id="2147502890" r:id="rId7"/>
    <p:sldLayoutId id="2147502891" r:id="rId8"/>
    <p:sldLayoutId id="2147502892" r:id="rId9"/>
    <p:sldLayoutId id="2147502893" r:id="rId10"/>
    <p:sldLayoutId id="2147502894" r:id="rId11"/>
    <p:sldLayoutId id="2147502895" r:id="rId12"/>
    <p:sldLayoutId id="2147502896" r:id="rId13"/>
    <p:sldLayoutId id="2147502897"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2"/>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a:latin typeface="Helvetica Neue"/>
                <a:cs typeface="Helvetica Neue"/>
              </a:rPr>
              <a:t>Powered by</a:t>
            </a:r>
          </a:p>
        </p:txBody>
      </p:sp>
      <p:cxnSp>
        <p:nvCxnSpPr>
          <p:cNvPr id="10" name="Straight Connector 9"/>
          <p:cNvCxnSpPr/>
          <p:nvPr/>
        </p:nvCxnSpPr>
        <p:spPr>
          <a:xfrm>
            <a:off x="204788"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7" y="6541772"/>
            <a:ext cx="1060918" cy="179203"/>
          </a:xfrm>
          <a:prstGeom prst="rect">
            <a:avLst/>
          </a:prstGeom>
        </p:spPr>
      </p:pic>
    </p:spTree>
    <p:extLst>
      <p:ext uri="{BB962C8B-B14F-4D97-AF65-F5344CB8AC3E}">
        <p14:creationId xmlns:p14="http://schemas.microsoft.com/office/powerpoint/2010/main" val="1241858340"/>
      </p:ext>
    </p:extLst>
  </p:cSld>
  <p:clrMap bg1="lt1" tx1="dk1" bg2="lt2" tx2="dk2" accent1="accent1" accent2="accent2" accent3="accent3" accent4="accent4" accent5="accent5" accent6="accent6" hlink="hlink" folHlink="folHlink"/>
  <p:sldLayoutIdLst>
    <p:sldLayoutId id="2147502947" r:id="rId1"/>
    <p:sldLayoutId id="2147502948" r:id="rId2"/>
    <p:sldLayoutId id="2147502949"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8/2/2016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914222474"/>
      </p:ext>
    </p:extLst>
  </p:cSld>
  <p:clrMap bg1="lt1" tx1="dk1" bg2="lt2" tx2="dk2" accent1="accent1" accent2="accent2" accent3="accent3" accent4="accent4" accent5="accent5" accent6="accent6" hlink="hlink" folHlink="folHlink"/>
  <p:sldLayoutIdLst>
    <p:sldLayoutId id="2147500479" r:id="rId1"/>
    <p:sldLayoutId id="2147500480" r:id="rId2"/>
    <p:sldLayoutId id="2147500481" r:id="rId3"/>
    <p:sldLayoutId id="2147500482" r:id="rId4"/>
    <p:sldLayoutId id="2147500483" r:id="rId5"/>
    <p:sldLayoutId id="2147500484" r:id="rId6"/>
    <p:sldLayoutId id="2147500485" r:id="rId7"/>
    <p:sldLayoutId id="2147500486" r:id="rId8"/>
    <p:sldLayoutId id="2147500487" r:id="rId9"/>
    <p:sldLayoutId id="2147500488" r:id="rId10"/>
    <p:sldLayoutId id="21475004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a:solidFill>
                <a:prstClr val="black"/>
              </a:solidFill>
              <a:cs typeface="+mn-cs"/>
            </a:endParaRPr>
          </a:p>
        </p:txBody>
      </p:sp>
    </p:spTree>
    <p:extLst>
      <p:ext uri="{BB962C8B-B14F-4D97-AF65-F5344CB8AC3E}">
        <p14:creationId xmlns:p14="http://schemas.microsoft.com/office/powerpoint/2010/main" val="2864612458"/>
      </p:ext>
    </p:extLst>
  </p:cSld>
  <p:clrMap bg1="lt1" tx1="dk1" bg2="lt2" tx2="dk2" accent1="accent1" accent2="accent2" accent3="accent3" accent4="accent4" accent5="accent5" accent6="accent6" hlink="hlink" folHlink="folHlink"/>
  <p:sldLayoutIdLst>
    <p:sldLayoutId id="214750114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703071757"/>
      </p:ext>
    </p:extLst>
  </p:cSld>
  <p:clrMap bg1="lt1" tx1="dk1" bg2="lt2" tx2="dk2" accent1="accent1" accent2="accent2" accent3="accent3" accent4="accent4" accent5="accent5" accent6="accent6" hlink="hlink" folHlink="folHlink"/>
  <p:sldLayoutIdLst>
    <p:sldLayoutId id="2147501532" r:id="rId1"/>
    <p:sldLayoutId id="2147501533" r:id="rId2"/>
    <p:sldLayoutId id="2147501534" r:id="rId3"/>
    <p:sldLayoutId id="2147501535" r:id="rId4"/>
    <p:sldLayoutId id="2147501536" r:id="rId5"/>
    <p:sldLayoutId id="2147501537" r:id="rId6"/>
    <p:sldLayoutId id="2147501538" r:id="rId7"/>
    <p:sldLayoutId id="2147501539" r:id="rId8"/>
    <p:sldLayoutId id="2147501540" r:id="rId9"/>
    <p:sldLayoutId id="2147501541" r:id="rId10"/>
    <p:sldLayoutId id="2147501542" r:id="rId11"/>
    <p:sldLayoutId id="2147501543" r:id="rId12"/>
    <p:sldLayoutId id="2147501544" r:id="rId13"/>
    <p:sldLayoutId id="21475015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8/2/2016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18617043"/>
      </p:ext>
    </p:extLst>
  </p:cSld>
  <p:clrMap bg1="lt1" tx1="dk1" bg2="lt2" tx2="dk2" accent1="accent1" accent2="accent2" accent3="accent3" accent4="accent4" accent5="accent5" accent6="accent6" hlink="hlink" folHlink="folHlink"/>
  <p:sldLayoutIdLst>
    <p:sldLayoutId id="2147502256" r:id="rId1"/>
    <p:sldLayoutId id="2147502257" r:id="rId2"/>
    <p:sldLayoutId id="2147502258" r:id="rId3"/>
    <p:sldLayoutId id="2147502259" r:id="rId4"/>
    <p:sldLayoutId id="2147502260" r:id="rId5"/>
    <p:sldLayoutId id="2147502261" r:id="rId6"/>
    <p:sldLayoutId id="2147502262" r:id="rId7"/>
    <p:sldLayoutId id="2147502263" r:id="rId8"/>
    <p:sldLayoutId id="2147502264" r:id="rId9"/>
    <p:sldLayoutId id="2147502265" r:id="rId10"/>
    <p:sldLayoutId id="21475022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75C32EB-748D-4696-A629-4EF57163663A}"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460000982"/>
      </p:ext>
    </p:extLst>
  </p:cSld>
  <p:clrMap bg1="lt1" tx1="dk1" bg2="lt2" tx2="dk2" accent1="accent1" accent2="accent2" accent3="accent3" accent4="accent4" accent5="accent5" accent6="accent6" hlink="hlink" folHlink="folHlink"/>
  <p:sldLayoutIdLst>
    <p:sldLayoutId id="2147502430" r:id="rId1"/>
    <p:sldLayoutId id="2147502431" r:id="rId2"/>
    <p:sldLayoutId id="2147502432" r:id="rId3"/>
    <p:sldLayoutId id="2147502433" r:id="rId4"/>
    <p:sldLayoutId id="2147502434" r:id="rId5"/>
    <p:sldLayoutId id="2147502435" r:id="rId6"/>
    <p:sldLayoutId id="2147502436" r:id="rId7"/>
    <p:sldLayoutId id="2147502437" r:id="rId8"/>
    <p:sldLayoutId id="2147502438" r:id="rId9"/>
    <p:sldLayoutId id="2147502439" r:id="rId10"/>
    <p:sldLayoutId id="2147502440" r:id="rId11"/>
    <p:sldLayoutId id="2147502441" r:id="rId12"/>
    <p:sldLayoutId id="2147502442" r:id="rId13"/>
    <p:sldLayoutId id="21475024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8/2/2016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6666529"/>
      </p:ext>
    </p:extLst>
  </p:cSld>
  <p:clrMap bg1="lt1" tx1="dk1" bg2="lt2" tx2="dk2" accent1="accent1" accent2="accent2" accent3="accent3" accent4="accent4" accent5="accent5" accent6="accent6" hlink="hlink" folHlink="folHlink"/>
  <p:sldLayoutIdLst>
    <p:sldLayoutId id="2147502460" r:id="rId1"/>
    <p:sldLayoutId id="2147502461" r:id="rId2"/>
    <p:sldLayoutId id="2147502462" r:id="rId3"/>
    <p:sldLayoutId id="2147502463" r:id="rId4"/>
    <p:sldLayoutId id="2147502464" r:id="rId5"/>
    <p:sldLayoutId id="2147502465" r:id="rId6"/>
    <p:sldLayoutId id="2147502466" r:id="rId7"/>
    <p:sldLayoutId id="2147502467" r:id="rId8"/>
    <p:sldLayoutId id="2147502468" r:id="rId9"/>
    <p:sldLayoutId id="2147502469" r:id="rId10"/>
    <p:sldLayoutId id="21475024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8/2/2016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441054"/>
      </p:ext>
    </p:extLst>
  </p:cSld>
  <p:clrMap bg1="lt1" tx1="dk1" bg2="lt2" tx2="dk2" accent1="accent1" accent2="accent2" accent3="accent3" accent4="accent4" accent5="accent5" accent6="accent6" hlink="hlink" folHlink="folHlink"/>
  <p:sldLayoutIdLst>
    <p:sldLayoutId id="2147502472" r:id="rId1"/>
    <p:sldLayoutId id="2147502473" r:id="rId2"/>
    <p:sldLayoutId id="2147502474" r:id="rId3"/>
    <p:sldLayoutId id="2147502475" r:id="rId4"/>
    <p:sldLayoutId id="2147502476" r:id="rId5"/>
    <p:sldLayoutId id="2147502477" r:id="rId6"/>
    <p:sldLayoutId id="2147502478" r:id="rId7"/>
    <p:sldLayoutId id="2147502479" r:id="rId8"/>
    <p:sldLayoutId id="2147502480" r:id="rId9"/>
    <p:sldLayoutId id="2147502481" r:id="rId10"/>
    <p:sldLayoutId id="21475024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reeves@uga.edu" TargetMode="External"/><Relationship Id="rId2" Type="http://schemas.openxmlformats.org/officeDocument/2006/relationships/hyperlink" Target="mailto:cjbonk@Indiana.edu" TargetMode="Externa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iff"/><Relationship Id="rId1" Type="http://schemas.openxmlformats.org/officeDocument/2006/relationships/slideLayout" Target="../slideLayouts/slideLayout8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6.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tiff"/><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4.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4.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agmoocs.in/" TargetMode="Externa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agmoocs.in/" TargetMode="External"/><Relationship Id="rId1" Type="http://schemas.openxmlformats.org/officeDocument/2006/relationships/slideLayout" Target="../slideLayouts/slideLayout116.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https://www.facebook.com/ccapatanzania/posts/1540201329627397" TargetMode="External"/><Relationship Id="rId7" Type="http://schemas.openxmlformats.org/officeDocument/2006/relationships/image" Target="../media/image72.jpeg"/><Relationship Id="rId2" Type="http://schemas.openxmlformats.org/officeDocument/2006/relationships/hyperlink" Target="http://www.agmoocs.in/" TargetMode="External"/><Relationship Id="rId1" Type="http://schemas.openxmlformats.org/officeDocument/2006/relationships/slideLayout" Target="../slideLayouts/slideLayout14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7" Type="http://schemas.openxmlformats.org/officeDocument/2006/relationships/image" Target="../media/image77.png"/><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4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edsurge.com/news/2016-05-19-facebook-schools-moocs-on-engagement" TargetMode="External"/><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27.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65.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65.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lass-central.com/collection/top-free-online-courses" TargetMode="External"/><Relationship Id="rId1" Type="http://schemas.openxmlformats.org/officeDocument/2006/relationships/slideLayout" Target="../slideLayouts/slideLayout44.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65.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65.xml"/></Relationships>
</file>

<file path=ppt/slides/_rels/slide5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65.xml"/></Relationships>
</file>

<file path=ppt/slides/_rels/slide5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65.xml"/></Relationships>
</file>

<file path=ppt/slides/_rels/slide5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65.xml"/></Relationships>
</file>

<file path=ppt/slides/_rels/slide5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class-central.com/collection/top-free-online-courses" TargetMode="External"/><Relationship Id="rId1" Type="http://schemas.openxmlformats.org/officeDocument/2006/relationships/slideLayout" Target="../slideLayouts/slideLayout44.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hyperlink" Target="mailto:cjbonk@Indiana.edu" TargetMode="External"/><Relationship Id="rId7" Type="http://schemas.openxmlformats.org/officeDocument/2006/relationships/image" Target="../media/image111.jpeg"/><Relationship Id="rId2" Type="http://schemas.openxmlformats.org/officeDocument/2006/relationships/hyperlink" Target="http://moocsbook.com/" TargetMode="External"/><Relationship Id="rId1" Type="http://schemas.openxmlformats.org/officeDocument/2006/relationships/slideLayout" Target="../slideLayouts/slideLayout102.xml"/><Relationship Id="rId6" Type="http://schemas.openxmlformats.org/officeDocument/2006/relationships/image" Target="../media/image110.png"/><Relationship Id="rId5" Type="http://schemas.openxmlformats.org/officeDocument/2006/relationships/image" Target="../media/image18.jpeg"/><Relationship Id="rId4" Type="http://schemas.openxmlformats.org/officeDocument/2006/relationships/hyperlink" Target="mailto:treeves@uga.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hyperlink" Target="https://www.insidehighered.com/blogs/technology-and-learning/scope-edx?utm_source=Inside+Higher+Ed&amp;utm_campaign=56cdbb1f78-DNU20160722&amp;utm_medium=email&amp;utm_term=0_1fcbc04421-56cdbb1f78-197362401" TargetMode="Externa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routledge-ny.com/books/details/9781138807419/" TargetMode="External"/><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2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81792" y="471607"/>
            <a:ext cx="8532813" cy="1760963"/>
          </a:xfrm>
        </p:spPr>
        <p:txBody>
          <a:bodyPr/>
          <a:lstStyle/>
          <a:p>
            <a:pPr eaLnBrk="1" hangingPunct="1"/>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Personalizing the MOOC: </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Insights from Experts Around Planet Earth</a:t>
            </a:r>
            <a:endPar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724692" y="2133600"/>
            <a:ext cx="7885908" cy="2590800"/>
          </a:xfrm>
        </p:spPr>
        <p:txBody>
          <a:bodyPr/>
          <a:lstStyle/>
          <a:p>
            <a:pPr algn="ctr" eaLnBrk="1" hangingPunct="1">
              <a:spcBef>
                <a:spcPts val="0"/>
              </a:spcBef>
              <a:buFontTx/>
              <a:buNone/>
            </a:pPr>
            <a:r>
              <a:rPr lang="en-US" altLang="en-US" sz="2400" b="1" dirty="0">
                <a:latin typeface="Tahoma" pitchFamily="34" charset="0"/>
                <a:ea typeface="Tahoma" panose="020B0604030504040204" pitchFamily="34" charset="0"/>
                <a:cs typeface="Tahoma" panose="020B0604030504040204" pitchFamily="34" charset="0"/>
              </a:rPr>
              <a:t>Curtis J. Bonk, Indiana University</a:t>
            </a:r>
          </a:p>
          <a:p>
            <a:pPr algn="ctr" eaLnBrk="1" hangingPunct="1">
              <a:spcBef>
                <a:spcPts val="0"/>
              </a:spcBef>
              <a:buFontTx/>
              <a:buNone/>
            </a:pPr>
            <a:r>
              <a:rPr lang="en-US" altLang="en-US" sz="2400" b="1" dirty="0">
                <a:latin typeface="Tahoma" pitchFamily="34" charset="0"/>
                <a:ea typeface="Tahoma" panose="020B0604030504040204" pitchFamily="34" charset="0"/>
                <a:cs typeface="Tahoma" panose="020B0604030504040204" pitchFamily="34" charset="0"/>
                <a:hlinkClick r:id="rId2"/>
              </a:rPr>
              <a:t>cjbonk@Indiana.edu</a:t>
            </a:r>
            <a:r>
              <a:rPr lang="en-US" altLang="en-US" b="1" dirty="0">
                <a:latin typeface="Tahoma" pitchFamily="34" charset="0"/>
                <a:ea typeface="Tahoma" panose="020B0604030504040204" pitchFamily="34" charset="0"/>
                <a:cs typeface="Tahoma" panose="020B0604030504040204" pitchFamily="34" charset="0"/>
              </a:rPr>
              <a:t> </a:t>
            </a:r>
          </a:p>
          <a:p>
            <a:pPr algn="ctr" eaLnBrk="1" hangingPunct="1">
              <a:spcBef>
                <a:spcPts val="0"/>
              </a:spcBef>
              <a:buNone/>
            </a:pPr>
            <a:r>
              <a:rPr lang="en-US" altLang="en-US" sz="2400" b="1" dirty="0">
                <a:latin typeface="Tahoma" pitchFamily="34" charset="0"/>
                <a:ea typeface="Tahoma" panose="020B0604030504040204" pitchFamily="34" charset="0"/>
                <a:cs typeface="Tahoma" panose="020B0604030504040204" pitchFamily="34" charset="0"/>
              </a:rPr>
              <a:t>Thomas C. Reeves, The University of Georgia</a:t>
            </a:r>
          </a:p>
          <a:p>
            <a:pPr algn="ctr" eaLnBrk="1" hangingPunct="1">
              <a:spcBef>
                <a:spcPts val="0"/>
              </a:spcBef>
              <a:buNone/>
            </a:pPr>
            <a:r>
              <a:rPr lang="en-US" altLang="en-US" sz="2400" b="1" dirty="0">
                <a:latin typeface="Tahoma" pitchFamily="34" charset="0"/>
                <a:ea typeface="Tahoma" panose="020B0604030504040204" pitchFamily="34" charset="0"/>
                <a:cs typeface="Tahoma" panose="020B0604030504040204" pitchFamily="34" charset="0"/>
                <a:hlinkClick r:id="rId3"/>
              </a:rPr>
              <a:t>treeves@uga.edu</a:t>
            </a:r>
            <a:r>
              <a:rPr lang="en-US" altLang="en-US" sz="2400" b="1" dirty="0">
                <a:latin typeface="Tahoma" pitchFamily="34" charset="0"/>
                <a:ea typeface="Tahoma" panose="020B0604030504040204" pitchFamily="34" charset="0"/>
                <a:cs typeface="Tahoma" panose="020B0604030504040204" pitchFamily="34" charset="0"/>
              </a:rPr>
              <a:t> </a:t>
            </a:r>
          </a:p>
          <a:p>
            <a:pPr algn="ctr" eaLnBrk="1" hangingPunct="1">
              <a:spcBef>
                <a:spcPts val="0"/>
              </a:spcBef>
              <a:buFontTx/>
              <a:buNone/>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Wisconsin DTL Conference, Madison, WI</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August 10, 2016</a:t>
            </a:r>
            <a:endParaRPr lang="en-US" altLang="en-US" sz="2400" b="1" dirty="0">
              <a:latin typeface="Tahoma"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7" name="Picture 6"/>
          <p:cNvPicPr>
            <a:picLocks noChangeAspect="1"/>
          </p:cNvPicPr>
          <p:nvPr/>
        </p:nvPicPr>
        <p:blipFill>
          <a:blip r:embed="rId4"/>
          <a:stretch>
            <a:fillRect/>
          </a:stretch>
        </p:blipFill>
        <p:spPr>
          <a:xfrm>
            <a:off x="3124200" y="4771103"/>
            <a:ext cx="3657600" cy="2057400"/>
          </a:xfrm>
          <a:prstGeom prst="rect">
            <a:avLst/>
          </a:prstGeom>
        </p:spPr>
      </p:pic>
    </p:spTree>
    <p:extLst>
      <p:ext uri="{BB962C8B-B14F-4D97-AF65-F5344CB8AC3E}">
        <p14:creationId xmlns:p14="http://schemas.microsoft.com/office/powerpoint/2010/main" val="259368734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7886700" cy="1325563"/>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 The MOOC Misstep and the Open Education Infrastructure </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David Wiley, Co-founder and Chief Academic Officer, Lumen Learning</a:t>
            </a:r>
          </a:p>
        </p:txBody>
      </p:sp>
      <p:sp>
        <p:nvSpPr>
          <p:cNvPr id="5" name="Content Placeholder 4"/>
          <p:cNvSpPr>
            <a:spLocks noGrp="1"/>
          </p:cNvSpPr>
          <p:nvPr>
            <p:ph sz="half" idx="1"/>
          </p:nvPr>
        </p:nvSpPr>
        <p:spPr>
          <a:xfrm>
            <a:off x="685800" y="2661867"/>
            <a:ext cx="6575425" cy="2438400"/>
          </a:xfrm>
        </p:spPr>
        <p:txBody>
          <a:bodyPr>
            <a:normAutofit/>
          </a:bodyPr>
          <a:lstStyle/>
          <a:p>
            <a:pPr marL="0" indent="0">
              <a:buNone/>
            </a:pPr>
            <a:r>
              <a:rPr lang="en-US" sz="2800" b="1" i="1" dirty="0">
                <a:latin typeface="Tahoma" panose="020B0604030504040204" pitchFamily="34" charset="0"/>
                <a:ea typeface="Tahoma" panose="020B0604030504040204" pitchFamily="34" charset="0"/>
                <a:cs typeface="Tahoma" panose="020B0604030504040204" pitchFamily="34" charset="0"/>
              </a:rPr>
              <a:t>The Open Education Infrastructure </a:t>
            </a:r>
            <a:endParaRPr lang="en-US" sz="2800" b="1"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Credentials</a:t>
            </a: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Assessments</a:t>
            </a: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Educational Resources</a:t>
            </a: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Competencies</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2800" y="3741149"/>
            <a:ext cx="1981200" cy="2976933"/>
          </a:xfrm>
          <a:prstGeom prst="rect">
            <a:avLst/>
          </a:prstGeom>
        </p:spPr>
      </p:pic>
      <p:pic>
        <p:nvPicPr>
          <p:cNvPr id="7"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0" y="4729401"/>
            <a:ext cx="3352800" cy="201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200" b="1" dirty="0">
                <a:solidFill>
                  <a:srgbClr val="FF0000"/>
                </a:solidFill>
                <a:latin typeface="Tahoma" panose="020B0604030504040204" pitchFamily="34" charset="0"/>
                <a:cs typeface="Tahoma" panose="020B0604030504040204" pitchFamily="34" charset="0"/>
              </a:rPr>
              <a:t>Chapter 13: Unbundling Higher Education and the Georgia Tech Online MS in Computer Science: A Chronicle</a:t>
            </a:r>
            <a:br>
              <a:rPr lang="en-US" altLang="en-US" sz="24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Richard DeMillo</a:t>
            </a:r>
            <a:endParaRPr lang="en-US" altLang="en-US" sz="3200" dirty="0"/>
          </a:p>
        </p:txBody>
      </p:sp>
      <p:pic>
        <p:nvPicPr>
          <p:cNvPr id="62976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62599" y="2819399"/>
            <a:ext cx="4689326" cy="401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93" y="2848275"/>
            <a:ext cx="4229100" cy="2819400"/>
          </a:xfrm>
          <a:prstGeom prst="rect">
            <a:avLst/>
          </a:prstGeom>
        </p:spPr>
      </p:pic>
    </p:spTree>
    <p:extLst>
      <p:ext uri="{BB962C8B-B14F-4D97-AF65-F5344CB8AC3E}">
        <p14:creationId xmlns:p14="http://schemas.microsoft.com/office/powerpoint/2010/main" val="1996930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13464"/>
            <a:ext cx="8077200" cy="2133600"/>
          </a:xfrm>
        </p:spPr>
        <p:txBody>
          <a:bodyPr>
            <a:noAutofit/>
          </a:bodyPr>
          <a:lstStyle/>
          <a:p>
            <a:pPr algn="ct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16: Collaborative Design and Development of MOOCs for Teacher PD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Bernard Robin and Sara McNeil, Univ. of Houston</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826545"/>
            <a:ext cx="2258438" cy="18048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1" y="4601183"/>
            <a:ext cx="2256817" cy="225681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20438" y="2863322"/>
            <a:ext cx="5209162" cy="3991436"/>
          </a:xfrm>
          <a:prstGeom prst="rect">
            <a:avLst/>
          </a:prstGeom>
        </p:spPr>
      </p:pic>
    </p:spTree>
    <p:extLst>
      <p:ext uri="{BB962C8B-B14F-4D97-AF65-F5344CB8AC3E}">
        <p14:creationId xmlns:p14="http://schemas.microsoft.com/office/powerpoint/2010/main" val="1399543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33400"/>
            <a:ext cx="7905750" cy="1932555"/>
          </a:xfrm>
        </p:spPr>
        <p:txBody>
          <a:bodyPr>
            <a:normAutofit fontScale="90000"/>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the Power of Open Learning to Share Global Prosperity and Eradicate Poverty</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DC</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MOOCs on Climate Change (e.g., impacts of climate change on farmland) and Risk and Opportunity (reducing the risk of childhood mortality)</a:t>
            </a:r>
            <a:br>
              <a:rPr lang="en-US" sz="110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61187" y="2697216"/>
            <a:ext cx="5882813" cy="393808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34" y="2667000"/>
            <a:ext cx="2971800" cy="3998515"/>
          </a:xfrm>
          <a:prstGeom prst="rect">
            <a:avLst/>
          </a:prstGeom>
        </p:spPr>
      </p:pic>
    </p:spTree>
    <p:extLst>
      <p:ext uri="{BB962C8B-B14F-4D97-AF65-F5344CB8AC3E}">
        <p14:creationId xmlns:p14="http://schemas.microsoft.com/office/powerpoint/2010/main" val="2753909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179242" y="3048000"/>
            <a:ext cx="3948545" cy="2895600"/>
          </a:xfrm>
          <a:prstGeom prst="rect">
            <a:avLst/>
          </a:prstGeom>
        </p:spPr>
      </p:pic>
      <p:sp>
        <p:nvSpPr>
          <p:cNvPr id="2" name="Title 1"/>
          <p:cNvSpPr>
            <a:spLocks noGrp="1"/>
          </p:cNvSpPr>
          <p:nvPr>
            <p:ph type="title"/>
          </p:nvPr>
        </p:nvSpPr>
        <p:spPr>
          <a:xfrm>
            <a:off x="457200" y="990600"/>
            <a:ext cx="8305800" cy="16002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Part III.</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Ideas for Cultural Sensitivity</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2971800"/>
            <a:ext cx="4876800" cy="3040380"/>
          </a:xfrm>
          <a:prstGeom prst="rect">
            <a:avLst/>
          </a:prstGeom>
        </p:spPr>
      </p:pic>
    </p:spTree>
    <p:extLst>
      <p:ext uri="{BB962C8B-B14F-4D97-AF65-F5344CB8AC3E}">
        <p14:creationId xmlns:p14="http://schemas.microsoft.com/office/powerpoint/2010/main" val="1031320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635802"/>
            <a:ext cx="6101229" cy="1143000"/>
          </a:xfrm>
        </p:spPr>
        <p:txBody>
          <a:bodyPr>
            <a:noAutofit/>
          </a:bodyPr>
          <a:lstStyle/>
          <a:p>
            <a:pPr lvl="0"/>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 USA/Georgia Tech: </a:t>
            </a:r>
            <a:r>
              <a:rPr lang="en-US" sz="2400" b="1" dirty="0">
                <a:latin typeface="Tahoma" panose="020B0604030504040204" pitchFamily="34" charset="0"/>
                <a:ea typeface="Tahoma" panose="020B0604030504040204" pitchFamily="34" charset="0"/>
                <a:cs typeface="Tahoma" panose="020B0604030504040204" pitchFamily="34" charset="0"/>
              </a:rPr>
              <a:t>Karen Head</a:t>
            </a:r>
            <a:endParaRPr lang="en-US" sz="2400" dirty="0"/>
          </a:p>
        </p:txBody>
      </p:sp>
      <p:sp>
        <p:nvSpPr>
          <p:cNvPr id="4" name="Content Placeholder 3"/>
          <p:cNvSpPr>
            <a:spLocks noGrp="1"/>
          </p:cNvSpPr>
          <p:nvPr>
            <p:ph idx="1"/>
          </p:nvPr>
        </p:nvSpPr>
        <p:spPr>
          <a:xfrm>
            <a:off x="990600" y="1905000"/>
            <a:ext cx="7391400" cy="4953000"/>
          </a:xfrm>
        </p:spPr>
        <p:txBody>
          <a:bodyPr>
            <a:normAutofit/>
          </a:bodyPr>
          <a:lstStyle/>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Be careful with: hand gestures (e.g., finger pointing—use at least two fingers), body movements, English dominance, political issues.</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Jokes and humor can easily be misinterpreted.</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Be aware of shifting political climates impacting resource access such as YouTube in China.</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Many cultures do not have a linear approach (e.g., from A to B) to communication.</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Using visual rhetoric (e.g., visual images) to communicate can be a minefield of problems.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6064"/>
            <a:ext cx="2415468" cy="1610312"/>
          </a:xfrm>
          <a:prstGeom prst="rect">
            <a:avLst/>
          </a:prstGeom>
        </p:spPr>
      </p:pic>
    </p:spTree>
    <p:extLst>
      <p:ext uri="{BB962C8B-B14F-4D97-AF65-F5344CB8AC3E}">
        <p14:creationId xmlns:p14="http://schemas.microsoft.com/office/powerpoint/2010/main" val="1624236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635802"/>
            <a:ext cx="6101229" cy="1143000"/>
          </a:xfrm>
        </p:spPr>
        <p:txBody>
          <a:bodyPr>
            <a:noAutofit/>
          </a:bodyPr>
          <a:lstStyle/>
          <a:p>
            <a:pPr lvl="0"/>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3: Japan/The Open U </a:t>
            </a:r>
            <a:r>
              <a:rPr lang="en-US" sz="2800" b="1" dirty="0">
                <a:latin typeface="Tahoma" panose="020B0604030504040204" pitchFamily="34" charset="0"/>
                <a:ea typeface="Tahoma" panose="020B0604030504040204" pitchFamily="34" charset="0"/>
                <a:cs typeface="Tahoma" panose="020B0604030504040204" pitchFamily="34" charset="0"/>
              </a:rPr>
              <a:t>Kumiko Aiko</a:t>
            </a:r>
            <a:endParaRPr lang="en-US" sz="2400" dirty="0"/>
          </a:p>
        </p:txBody>
      </p:sp>
      <p:sp>
        <p:nvSpPr>
          <p:cNvPr id="4" name="Content Placeholder 3"/>
          <p:cNvSpPr>
            <a:spLocks noGrp="1"/>
          </p:cNvSpPr>
          <p:nvPr>
            <p:ph idx="1"/>
          </p:nvPr>
        </p:nvSpPr>
        <p:spPr>
          <a:xfrm>
            <a:off x="1143000" y="2286000"/>
            <a:ext cx="7543800" cy="2819400"/>
          </a:xfrm>
        </p:spPr>
        <p:txBody>
          <a:bodyPr>
            <a:normAutofit/>
          </a:bodyPr>
          <a:lstStyle/>
          <a:p>
            <a:pPr lvl="1"/>
            <a:r>
              <a:rPr lang="en-US" b="1" dirty="0">
                <a:latin typeface="Tahoma" panose="020B0604030504040204" pitchFamily="34" charset="0"/>
                <a:ea typeface="Tahoma" panose="020B0604030504040204" pitchFamily="34" charset="0"/>
                <a:cs typeface="Tahoma" panose="020B0604030504040204" pitchFamily="34" charset="0"/>
              </a:rPr>
              <a:t>Make subtitles available in multiple languages based on intended audiences.</a:t>
            </a:r>
          </a:p>
          <a:p>
            <a:pPr lvl="1"/>
            <a:r>
              <a:rPr lang="en-US" b="1" dirty="0">
                <a:latin typeface="Tahoma" panose="020B0604030504040204" pitchFamily="34" charset="0"/>
                <a:ea typeface="Tahoma" panose="020B0604030504040204" pitchFamily="34" charset="0"/>
                <a:cs typeface="Tahoma" panose="020B0604030504040204" pitchFamily="34" charset="0"/>
              </a:rPr>
              <a:t>Avoid references to current events that may only be shared by a small subgroup.</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 y="76200"/>
            <a:ext cx="1905000" cy="1905000"/>
          </a:xfrm>
          <a:prstGeom prst="rect">
            <a:avLst/>
          </a:prstGeom>
        </p:spPr>
      </p:pic>
    </p:spTree>
    <p:extLst>
      <p:ext uri="{BB962C8B-B14F-4D97-AF65-F5344CB8AC3E}">
        <p14:creationId xmlns:p14="http://schemas.microsoft.com/office/powerpoint/2010/main" val="1784511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702352"/>
            <a:ext cx="6585079" cy="1143000"/>
          </a:xfrm>
        </p:spPr>
        <p:txBody>
          <a:bodyPr>
            <a:noAutofit/>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5: Australia</a:t>
            </a:r>
            <a:br>
              <a:rPr lang="en-US" sz="4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Carina Bossu</a:t>
            </a:r>
          </a:p>
        </p:txBody>
      </p:sp>
      <p:sp>
        <p:nvSpPr>
          <p:cNvPr id="4" name="Content Placeholder 3"/>
          <p:cNvSpPr>
            <a:spLocks noGrp="1"/>
          </p:cNvSpPr>
          <p:nvPr>
            <p:ph idx="1"/>
          </p:nvPr>
        </p:nvSpPr>
        <p:spPr>
          <a:xfrm>
            <a:off x="685800" y="2209800"/>
            <a:ext cx="7848600" cy="3886200"/>
          </a:xfrm>
        </p:spPr>
        <p:txBody>
          <a:bodyPr>
            <a:normAutofit/>
          </a:bodyPr>
          <a:lstStyle/>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To ensure inclusiveness (including cultural, ethical, and religious), one should openly license all educational materials developed for MOOCs, so as to guarantee the permissions and freedoms required for translation, adaptation, re-use, redistribution, and repackaging.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082" y="46037"/>
            <a:ext cx="1935163" cy="1935163"/>
          </a:xfrm>
          <a:prstGeom prst="rect">
            <a:avLst/>
          </a:prstGeom>
        </p:spPr>
      </p:pic>
    </p:spTree>
    <p:extLst>
      <p:ext uri="{BB962C8B-B14F-4D97-AF65-F5344CB8AC3E}">
        <p14:creationId xmlns:p14="http://schemas.microsoft.com/office/powerpoint/2010/main" val="2407151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1721" y="274638"/>
            <a:ext cx="7042279" cy="1143000"/>
          </a:xfrm>
        </p:spPr>
        <p:txBody>
          <a:bodyPr>
            <a:noAutofit/>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 6: South Africa</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Laura Czerniewicz</a:t>
            </a:r>
          </a:p>
        </p:txBody>
      </p:sp>
      <p:sp>
        <p:nvSpPr>
          <p:cNvPr id="4" name="Content Placeholder 3"/>
          <p:cNvSpPr>
            <a:spLocks noGrp="1"/>
          </p:cNvSpPr>
          <p:nvPr>
            <p:ph idx="1"/>
          </p:nvPr>
        </p:nvSpPr>
        <p:spPr>
          <a:xfrm>
            <a:off x="609600" y="1998114"/>
            <a:ext cx="7467600" cy="4859885"/>
          </a:xfrm>
        </p:spPr>
        <p:txBody>
          <a:bodyPr>
            <a:normAutofit/>
          </a:bodyPr>
          <a:lstStyle/>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The single most important requirement is that MOOCs and MOOC resources be made available under Creative Commons licenses or other open licenses which allow for re-use and adaptation. It is essential a broadcast model be employed.</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The agency for and ownership of local resources needs to be in the hands of those who best understand local conditions, and therefore they need to be able to create and adapt as they see fit.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97100" cy="1723477"/>
          </a:xfrm>
          <a:prstGeom prst="rect">
            <a:avLst/>
          </a:prstGeom>
        </p:spPr>
      </p:pic>
    </p:spTree>
    <p:extLst>
      <p:ext uri="{BB962C8B-B14F-4D97-AF65-F5344CB8AC3E}">
        <p14:creationId xmlns:p14="http://schemas.microsoft.com/office/powerpoint/2010/main" val="203960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9626"/>
            <a:ext cx="8496300" cy="1720174"/>
          </a:xfrm>
        </p:spPr>
        <p:txBody>
          <a:bodyPr>
            <a:noAutofit/>
          </a:bodyPr>
          <a:lstStyle/>
          <a:p>
            <a:pPr lvl="0"/>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Chapter 8: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New Zealand and Ireland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Mark Brown</a:t>
            </a:r>
          </a:p>
        </p:txBody>
      </p:sp>
      <p:sp>
        <p:nvSpPr>
          <p:cNvPr id="3" name="Content Placeholder 2"/>
          <p:cNvSpPr>
            <a:spLocks noGrp="1"/>
          </p:cNvSpPr>
          <p:nvPr>
            <p:ph idx="1"/>
          </p:nvPr>
        </p:nvSpPr>
        <p:spPr>
          <a:xfrm>
            <a:off x="933450" y="2362200"/>
            <a:ext cx="7315200" cy="3535363"/>
          </a:xfrm>
        </p:spPr>
        <p:txBody>
          <a:bodyPr/>
          <a:lstStyle/>
          <a:p>
            <a:pPr lvl="1"/>
            <a:r>
              <a:rPr lang="en-US" sz="3200" b="1" dirty="0">
                <a:latin typeface="Tahoma" panose="020B0604030504040204" pitchFamily="34" charset="0"/>
                <a:ea typeface="Tahoma" panose="020B0604030504040204" pitchFamily="34" charset="0"/>
                <a:cs typeface="Tahoma" panose="020B0604030504040204" pitchFamily="34" charset="0"/>
              </a:rPr>
              <a:t>Create MOOCs on indigenous cultures and unique languages other than English (e.g., Irish).</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0"/>
            <a:ext cx="1521535" cy="2286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8800" y="4172010"/>
            <a:ext cx="3429000" cy="2570843"/>
          </a:xfrm>
          <a:prstGeom prst="rect">
            <a:avLst/>
          </a:prstGeom>
        </p:spPr>
      </p:pic>
    </p:spTree>
    <p:extLst>
      <p:ext uri="{BB962C8B-B14F-4D97-AF65-F5344CB8AC3E}">
        <p14:creationId xmlns:p14="http://schemas.microsoft.com/office/powerpoint/2010/main" val="215712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305800" cy="15240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Part I.</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Current Trends and Recent Cycles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6400" y="2743200"/>
            <a:ext cx="6942667" cy="3886200"/>
          </a:xfrm>
          <a:prstGeom prst="rect">
            <a:avLst/>
          </a:prstGeom>
        </p:spPr>
      </p:pic>
    </p:spTree>
    <p:extLst>
      <p:ext uri="{BB962C8B-B14F-4D97-AF65-F5344CB8AC3E}">
        <p14:creationId xmlns:p14="http://schemas.microsoft.com/office/powerpoint/2010/main" val="2236683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9626"/>
            <a:ext cx="8496300" cy="1720174"/>
          </a:xfrm>
        </p:spPr>
        <p:txBody>
          <a:bodyPr>
            <a:noAutofit/>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9: Scotland</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U of Edinburgh</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Amy Woodgate</a:t>
            </a:r>
          </a:p>
        </p:txBody>
      </p:sp>
      <p:sp>
        <p:nvSpPr>
          <p:cNvPr id="3" name="Content Placeholder 2"/>
          <p:cNvSpPr>
            <a:spLocks noGrp="1"/>
          </p:cNvSpPr>
          <p:nvPr>
            <p:ph idx="1"/>
          </p:nvPr>
        </p:nvSpPr>
        <p:spPr>
          <a:xfrm>
            <a:off x="685800" y="2209800"/>
            <a:ext cx="7543800" cy="4178030"/>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Intermittent Internet access on one’s mobile phone will not help to stream HD videos.</a:t>
            </a:r>
          </a:p>
          <a:p>
            <a:pPr lvl="1"/>
            <a:r>
              <a:rPr lang="en-US" sz="2400" b="1" dirty="0">
                <a:latin typeface="Tahoma" panose="020B0604030504040204" pitchFamily="34" charset="0"/>
                <a:ea typeface="Tahoma" panose="020B0604030504040204" pitchFamily="34" charset="0"/>
                <a:cs typeface="Tahoma" panose="020B0604030504040204" pitchFamily="34" charset="0"/>
              </a:rPr>
              <a:t>Simple course designs (e.g., talking heads with minimal hand gestures) helps to make content more available for international audiences. More engaging content is more difficult to convert.</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6200"/>
            <a:ext cx="2514600" cy="1676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4200" y="5373290"/>
            <a:ext cx="2209800" cy="1484709"/>
          </a:xfrm>
          <a:prstGeom prst="rect">
            <a:avLst/>
          </a:prstGeom>
        </p:spPr>
      </p:pic>
    </p:spTree>
    <p:extLst>
      <p:ext uri="{BB962C8B-B14F-4D97-AF65-F5344CB8AC3E}">
        <p14:creationId xmlns:p14="http://schemas.microsoft.com/office/powerpoint/2010/main" val="121020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Title 1"/>
          <p:cNvSpPr>
            <a:spLocks noGrp="1"/>
          </p:cNvSpPr>
          <p:nvPr>
            <p:ph type="title"/>
          </p:nvPr>
        </p:nvSpPr>
        <p:spPr>
          <a:xfrm>
            <a:off x="381000" y="609600"/>
            <a:ext cx="8458200" cy="1828800"/>
          </a:xfrm>
        </p:spPr>
        <p:txBody>
          <a:bodyPr/>
          <a:lstStyle/>
          <a:p>
            <a:r>
              <a:rPr lang="en-US" altLang="en-US" sz="3200" dirty="0">
                <a:solidFill>
                  <a:srgbClr val="FF0000"/>
                </a:solidFill>
                <a:latin typeface="Tahoma" panose="020B0604030504040204" pitchFamily="34" charset="0"/>
                <a:cs typeface="Tahoma" panose="020B0604030504040204" pitchFamily="34" charset="0"/>
              </a:rPr>
              <a:t>M</a:t>
            </a:r>
            <a:r>
              <a:rPr lang="en-US" altLang="en-US" sz="3200" b="1" dirty="0">
                <a:solidFill>
                  <a:srgbClr val="FF0000"/>
                </a:solidFill>
                <a:latin typeface="Tahoma" panose="020B0604030504040204" pitchFamily="34" charset="0"/>
                <a:cs typeface="Tahoma" panose="020B0604030504040204" pitchFamily="34" charset="0"/>
              </a:rPr>
              <a:t>obile MOOCs</a:t>
            </a:r>
            <a:br>
              <a:rPr lang="en-US" altLang="en-US" sz="3200" b="1" dirty="0">
                <a:solidFill>
                  <a:srgbClr val="FF000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(e.g., mobile courses on smartphone)</a:t>
            </a:r>
            <a:endParaRPr lang="en-US" altLang="en-US" sz="800" b="1" dirty="0">
              <a:latin typeface="Tahoma" panose="020B0604030504040204" pitchFamily="34" charset="0"/>
              <a:cs typeface="Tahoma" panose="020B0604030504040204" pitchFamily="34" charset="0"/>
            </a:endParaRPr>
          </a:p>
        </p:txBody>
      </p:sp>
      <p:pic>
        <p:nvPicPr>
          <p:cNvPr id="10"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581" y="2082367"/>
            <a:ext cx="251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92477" y="2398086"/>
            <a:ext cx="24844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486401" y="4254067"/>
            <a:ext cx="3693952" cy="2603933"/>
          </a:xfrm>
          <a:prstGeom prst="rect">
            <a:avLst/>
          </a:prstGeom>
        </p:spPr>
      </p:pic>
    </p:spTree>
    <p:extLst>
      <p:ext uri="{BB962C8B-B14F-4D97-AF65-F5344CB8AC3E}">
        <p14:creationId xmlns:p14="http://schemas.microsoft.com/office/powerpoint/2010/main" val="2298352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9626"/>
            <a:ext cx="8496300" cy="1720174"/>
          </a:xfrm>
        </p:spPr>
        <p:txBody>
          <a:bodyPr>
            <a:noAutofit/>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11: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India and Canada/COL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Sanjaya Mishra</a:t>
            </a:r>
          </a:p>
        </p:txBody>
      </p:sp>
      <p:sp>
        <p:nvSpPr>
          <p:cNvPr id="3" name="Content Placeholder 2"/>
          <p:cNvSpPr>
            <a:spLocks noGrp="1"/>
          </p:cNvSpPr>
          <p:nvPr>
            <p:ph idx="1"/>
          </p:nvPr>
        </p:nvSpPr>
        <p:spPr>
          <a:xfrm>
            <a:off x="837007" y="2286000"/>
            <a:ext cx="7543800" cy="4178030"/>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Be culturally sensitive to music and pictures while designing content for global audience.</a:t>
            </a:r>
          </a:p>
          <a:p>
            <a:pPr lvl="1"/>
            <a:r>
              <a:rPr lang="en-US" sz="2400" b="1" dirty="0">
                <a:latin typeface="Tahoma" panose="020B0604030504040204" pitchFamily="34" charset="0"/>
                <a:ea typeface="Tahoma" panose="020B0604030504040204" pitchFamily="34" charset="0"/>
                <a:cs typeface="Tahoma" panose="020B0604030504040204" pitchFamily="34" charset="0"/>
              </a:rPr>
              <a:t>Consider technology used to develop the content (does it assist reuse and remixing?).</a:t>
            </a:r>
          </a:p>
          <a:p>
            <a:pPr lvl="1"/>
            <a:r>
              <a:rPr lang="en-US" sz="2400" b="1" dirty="0">
                <a:latin typeface="Tahoma" panose="020B0604030504040204" pitchFamily="34" charset="0"/>
                <a:ea typeface="Tahoma" panose="020B0604030504040204" pitchFamily="34" charset="0"/>
                <a:cs typeface="Tahoma" panose="020B0604030504040204" pitchFamily="34" charset="0"/>
              </a:rPr>
              <a:t>Instead of focusing too much on the cultural sensitivity of MOOCs and raising costs, try to allow for reuse and remixing of content. Use open source technologies and content.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729139" cy="2057400"/>
          </a:xfrm>
          <a:prstGeom prst="rect">
            <a:avLst/>
          </a:prstGeom>
        </p:spPr>
      </p:pic>
    </p:spTree>
    <p:extLst>
      <p:ext uri="{BB962C8B-B14F-4D97-AF65-F5344CB8AC3E}">
        <p14:creationId xmlns:p14="http://schemas.microsoft.com/office/powerpoint/2010/main" val="3144421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609600"/>
            <a:ext cx="8496300" cy="1720174"/>
          </a:xfrm>
        </p:spPr>
        <p:txBody>
          <a:bodyPr>
            <a:noAutofit/>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12: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Netherlands/Open U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Fred Mulder and </a:t>
            </a:r>
            <a:r>
              <a:rPr lang="en-US" sz="2800" b="1" dirty="0" err="1">
                <a:latin typeface="Tahoma" panose="020B0604030504040204" pitchFamily="34" charset="0"/>
                <a:ea typeface="Tahoma" panose="020B0604030504040204" pitchFamily="34" charset="0"/>
                <a:cs typeface="Tahoma" panose="020B0604030504040204" pitchFamily="34" charset="0"/>
              </a:rPr>
              <a:t>Darco</a:t>
            </a:r>
            <a:r>
              <a:rPr lang="en-US" sz="2800" b="1" dirty="0">
                <a:latin typeface="Tahoma" panose="020B0604030504040204" pitchFamily="34" charset="0"/>
                <a:ea typeface="Tahoma" panose="020B0604030504040204" pitchFamily="34" charset="0"/>
                <a:cs typeface="Tahoma" panose="020B0604030504040204" pitchFamily="34" charset="0"/>
              </a:rPr>
              <a:t> Jansen</a:t>
            </a:r>
          </a:p>
        </p:txBody>
      </p:sp>
      <p:sp>
        <p:nvSpPr>
          <p:cNvPr id="3" name="Content Placeholder 2"/>
          <p:cNvSpPr>
            <a:spLocks noGrp="1"/>
          </p:cNvSpPr>
          <p:nvPr>
            <p:ph idx="1"/>
          </p:nvPr>
        </p:nvSpPr>
        <p:spPr>
          <a:xfrm>
            <a:off x="838200" y="2438400"/>
            <a:ext cx="7315200" cy="3535363"/>
          </a:xfrm>
        </p:spPr>
        <p:txBody>
          <a:bodyPr/>
          <a:lstStyle/>
          <a:p>
            <a:pPr marL="0" lvl="0" indent="0">
              <a:buNone/>
            </a:pPr>
            <a:r>
              <a:rPr lang="en-US" b="1" dirty="0">
                <a:latin typeface="Tahoma" panose="020B0604030504040204" pitchFamily="34" charset="0"/>
                <a:ea typeface="Tahoma" panose="020B0604030504040204" pitchFamily="34" charset="0"/>
                <a:cs typeface="Tahoma" panose="020B0604030504040204" pitchFamily="34" charset="0"/>
              </a:rPr>
              <a:t>To be mindful of:</a:t>
            </a:r>
            <a:endParaRPr lang="en-US" sz="2400" b="1" dirty="0">
              <a:latin typeface="Tahoma" panose="020B0604030504040204" pitchFamily="34" charset="0"/>
              <a:ea typeface="Tahoma" panose="020B0604030504040204" pitchFamily="34" charset="0"/>
              <a:cs typeface="Tahoma" panose="020B0604030504040204" pitchFamily="34" charset="0"/>
            </a:endParaRPr>
          </a:p>
          <a:p>
            <a:pPr lvl="0"/>
            <a:r>
              <a:rPr lang="en-US" sz="2600" b="1" dirty="0">
                <a:latin typeface="Tahoma" panose="020B0604030504040204" pitchFamily="34" charset="0"/>
                <a:ea typeface="Tahoma" panose="020B0604030504040204" pitchFamily="34" charset="0"/>
                <a:cs typeface="Tahoma" panose="020B0604030504040204" pitchFamily="34" charset="0"/>
              </a:rPr>
              <a:t>Different levels of digital literacy skills</a:t>
            </a:r>
          </a:p>
          <a:p>
            <a:pPr lvl="0"/>
            <a:r>
              <a:rPr lang="en-US" sz="2600" b="1" dirty="0">
                <a:latin typeface="Tahoma" panose="020B0604030504040204" pitchFamily="34" charset="0"/>
                <a:ea typeface="Tahoma" panose="020B0604030504040204" pitchFamily="34" charset="0"/>
                <a:cs typeface="Tahoma" panose="020B0604030504040204" pitchFamily="34" charset="0"/>
              </a:rPr>
              <a:t>Local resources by locals</a:t>
            </a:r>
          </a:p>
          <a:p>
            <a:pPr lvl="0"/>
            <a:r>
              <a:rPr lang="en-US" sz="2600" b="1" dirty="0">
                <a:latin typeface="Tahoma" panose="020B0604030504040204" pitchFamily="34" charset="0"/>
                <a:ea typeface="Tahoma" panose="020B0604030504040204" pitchFamily="34" charset="0"/>
                <a:cs typeface="Tahoma" panose="020B0604030504040204" pitchFamily="34" charset="0"/>
              </a:rPr>
              <a:t>Legal differences and barriers</a:t>
            </a:r>
          </a:p>
          <a:p>
            <a:pPr lvl="0"/>
            <a:r>
              <a:rPr lang="en-US" sz="2600" b="1" dirty="0">
                <a:latin typeface="Tahoma" panose="020B0604030504040204" pitchFamily="34" charset="0"/>
                <a:ea typeface="Tahoma" panose="020B0604030504040204" pitchFamily="34" charset="0"/>
                <a:cs typeface="Tahoma" panose="020B0604030504040204" pitchFamily="34" charset="0"/>
              </a:rPr>
              <a:t>Gender, age, and disability issues</a:t>
            </a:r>
          </a:p>
          <a:p>
            <a:pPr lvl="0"/>
            <a:r>
              <a:rPr lang="en-US" sz="2600" b="1" dirty="0">
                <a:latin typeface="Tahoma" panose="020B0604030504040204" pitchFamily="34" charset="0"/>
                <a:ea typeface="Tahoma" panose="020B0604030504040204" pitchFamily="34" charset="0"/>
                <a:cs typeface="Tahoma" panose="020B0604030504040204" pitchFamily="34" charset="0"/>
              </a:rPr>
              <a:t>Device-specific pedagogy and interface</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28223" y="35012"/>
            <a:ext cx="1714156" cy="171758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 y="35012"/>
            <a:ext cx="1330036" cy="1828800"/>
          </a:xfrm>
          <a:prstGeom prst="rect">
            <a:avLst/>
          </a:prstGeom>
        </p:spPr>
      </p:pic>
    </p:spTree>
    <p:extLst>
      <p:ext uri="{BB962C8B-B14F-4D97-AF65-F5344CB8AC3E}">
        <p14:creationId xmlns:p14="http://schemas.microsoft.com/office/powerpoint/2010/main" val="1582966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93387"/>
            <a:ext cx="8229600" cy="1143000"/>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14: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USA/Stanford</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Paul Kim and Charlie Chung</a:t>
            </a:r>
            <a:endParaRPr lang="en-US" sz="3200" dirty="0"/>
          </a:p>
        </p:txBody>
      </p:sp>
      <p:sp>
        <p:nvSpPr>
          <p:cNvPr id="4" name="Content Placeholder 3"/>
          <p:cNvSpPr>
            <a:spLocks noGrp="1"/>
          </p:cNvSpPr>
          <p:nvPr>
            <p:ph idx="1"/>
          </p:nvPr>
        </p:nvSpPr>
        <p:spPr>
          <a:xfrm>
            <a:off x="630677" y="2133600"/>
            <a:ext cx="8077200" cy="4068763"/>
          </a:xfrm>
        </p:spPr>
        <p:txBody>
          <a:bodyPr/>
          <a:lstStyle/>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download lecture videos and translate them to other languages and perhaps add captions and make available in their local cloud services.</a:t>
            </a:r>
          </a:p>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create low bandwidth versions of videos for those in low bandwidth areas.</a:t>
            </a:r>
          </a:p>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translate videos and add nuances and words understandable in local languages.</a:t>
            </a:r>
          </a:p>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meet locally in teams to share materials and take care of “sensitive matters.”</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84261" y="0"/>
            <a:ext cx="1593785"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6648"/>
            <a:ext cx="1981200" cy="1878132"/>
          </a:xfrm>
          <a:prstGeom prst="rect">
            <a:avLst/>
          </a:prstGeom>
        </p:spPr>
      </p:pic>
    </p:spTree>
    <p:extLst>
      <p:ext uri="{BB962C8B-B14F-4D97-AF65-F5344CB8AC3E}">
        <p14:creationId xmlns:p14="http://schemas.microsoft.com/office/powerpoint/2010/main" val="3459272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542149"/>
            <a:ext cx="8610600" cy="15541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15: </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USA/U Michigan</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Chuck Severance</a:t>
            </a:r>
            <a:endParaRPr lang="en-US" sz="3200" dirty="0"/>
          </a:p>
        </p:txBody>
      </p:sp>
      <p:sp>
        <p:nvSpPr>
          <p:cNvPr id="4" name="Content Placeholder 3"/>
          <p:cNvSpPr>
            <a:spLocks noGrp="1"/>
          </p:cNvSpPr>
          <p:nvPr>
            <p:ph idx="1"/>
          </p:nvPr>
        </p:nvSpPr>
        <p:spPr>
          <a:xfrm>
            <a:off x="533400" y="2438400"/>
            <a:ext cx="8382000" cy="3992563"/>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Avoid troublesome metaphors and examples (e.g., the baseball World Series in the USA).</a:t>
            </a:r>
          </a:p>
          <a:p>
            <a:pPr lvl="1"/>
            <a:r>
              <a:rPr lang="en-US" sz="2400" b="1" dirty="0">
                <a:latin typeface="Tahoma" panose="020B0604030504040204" pitchFamily="34" charset="0"/>
                <a:ea typeface="Tahoma" panose="020B0604030504040204" pitchFamily="34" charset="0"/>
                <a:cs typeface="Tahoma" panose="020B0604030504040204" pitchFamily="34" charset="0"/>
              </a:rPr>
              <a:t>Never show lecturer’s face (use audio only)—allows for complete overdubbing in the native language and avoid hand gesture problems.</a:t>
            </a:r>
          </a:p>
          <a:p>
            <a:pPr lvl="1"/>
            <a:r>
              <a:rPr lang="en-US" sz="2400" b="1" dirty="0">
                <a:latin typeface="Tahoma" panose="020B0604030504040204" pitchFamily="34" charset="0"/>
                <a:ea typeface="Tahoma" panose="020B0604030504040204" pitchFamily="34" charset="0"/>
                <a:cs typeface="Tahoma" panose="020B0604030504040204" pitchFamily="34" charset="0"/>
              </a:rPr>
              <a:t>Make slides as word free as possible—where possible use symbols</a:t>
            </a:r>
          </a:p>
          <a:p>
            <a:pPr lvl="1"/>
            <a:r>
              <a:rPr lang="en-US" sz="2400" b="1" dirty="0">
                <a:latin typeface="Tahoma" panose="020B0604030504040204" pitchFamily="34" charset="0"/>
                <a:ea typeface="Tahoma" panose="020B0604030504040204" pitchFamily="34" charset="0"/>
                <a:cs typeface="Tahoma" panose="020B0604030504040204" pitchFamily="34" charset="0"/>
              </a:rPr>
              <a:t>“Limit” to audio and “No” video OR keep the video “simple”</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5" y="-12970"/>
            <a:ext cx="1682885" cy="22677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79962" y="109555"/>
            <a:ext cx="2264038" cy="1643045"/>
          </a:xfrm>
          <a:prstGeom prst="rect">
            <a:avLst/>
          </a:prstGeom>
        </p:spPr>
      </p:pic>
    </p:spTree>
    <p:extLst>
      <p:ext uri="{BB962C8B-B14F-4D97-AF65-F5344CB8AC3E}">
        <p14:creationId xmlns:p14="http://schemas.microsoft.com/office/powerpoint/2010/main" val="3019439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DC/World Bank Institute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Sheila </a:t>
            </a:r>
            <a:r>
              <a:rPr lang="en-US" sz="3200" b="1" dirty="0" err="1">
                <a:latin typeface="Tahoma" panose="020B0604030504040204" pitchFamily="34" charset="0"/>
                <a:ea typeface="Tahoma" panose="020B0604030504040204" pitchFamily="34" charset="0"/>
                <a:cs typeface="Tahoma" panose="020B0604030504040204" pitchFamily="34" charset="0"/>
              </a:rPr>
              <a:t>Jagannathan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2286000"/>
            <a:ext cx="8153400" cy="3840163"/>
          </a:xfrm>
        </p:spPr>
        <p:txBody>
          <a:bodyPr/>
          <a:lstStyle/>
          <a:p>
            <a:pPr lvl="0"/>
            <a:r>
              <a:rPr lang="en-US" sz="2800" b="1" dirty="0">
                <a:latin typeface="Tahoma" panose="020B0604030504040204" pitchFamily="34" charset="0"/>
                <a:ea typeface="Tahoma" panose="020B0604030504040204" pitchFamily="34" charset="0"/>
                <a:cs typeface="Tahoma" panose="020B0604030504040204" pitchFamily="34" charset="0"/>
              </a:rPr>
              <a:t>“Widen” and  “increase” representations from more diverse groups and stakeholders (gender, non western, public and private, grass roots, etc.).</a:t>
            </a:r>
          </a:p>
          <a:p>
            <a:pPr lvl="0"/>
            <a:r>
              <a:rPr lang="en-US" sz="2800" b="1" dirty="0">
                <a:latin typeface="Tahoma" panose="020B0604030504040204" pitchFamily="34" charset="0"/>
                <a:ea typeface="Tahoma" panose="020B0604030504040204" pitchFamily="34" charset="0"/>
                <a:cs typeface="Tahoma" panose="020B0604030504040204" pitchFamily="34" charset="0"/>
              </a:rPr>
              <a:t>Make the contents more culturally sensitive/relevant.</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3" y="0"/>
            <a:ext cx="1905000" cy="1905000"/>
          </a:xfrm>
          <a:prstGeom prst="rect">
            <a:avLst/>
          </a:prstGeom>
        </p:spPr>
      </p:pic>
    </p:spTree>
    <p:extLst>
      <p:ext uri="{BB962C8B-B14F-4D97-AF65-F5344CB8AC3E}">
        <p14:creationId xmlns:p14="http://schemas.microsoft.com/office/powerpoint/2010/main" val="3332494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20</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Indonesia and Malaysia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Zoraini Wati Abas</a:t>
            </a:r>
          </a:p>
        </p:txBody>
      </p:sp>
      <p:sp>
        <p:nvSpPr>
          <p:cNvPr id="3" name="Content Placeholder 2"/>
          <p:cNvSpPr>
            <a:spLocks noGrp="1"/>
          </p:cNvSpPr>
          <p:nvPr>
            <p:ph idx="1"/>
          </p:nvPr>
        </p:nvSpPr>
        <p:spPr>
          <a:xfrm>
            <a:off x="533400" y="2362200"/>
            <a:ext cx="7924800" cy="3962400"/>
          </a:xfrm>
        </p:spPr>
        <p:txBody>
          <a:bodyPr/>
          <a:lstStyle/>
          <a:p>
            <a:pPr lvl="1"/>
            <a:r>
              <a:rPr lang="en-US" sz="2600" b="1" dirty="0">
                <a:latin typeface="Tahoma" panose="020B0604030504040204" pitchFamily="34" charset="0"/>
                <a:ea typeface="Tahoma" panose="020B0604030504040204" pitchFamily="34" charset="0"/>
                <a:cs typeface="Tahoma" panose="020B0604030504040204" pitchFamily="34" charset="0"/>
              </a:rPr>
              <a:t>Do not expect Asian audience to quickly voice their opinions</a:t>
            </a:r>
          </a:p>
          <a:p>
            <a:pPr lvl="1"/>
            <a:r>
              <a:rPr lang="en-US" sz="2600" b="1" dirty="0">
                <a:latin typeface="Tahoma" panose="020B0604030504040204" pitchFamily="34" charset="0"/>
                <a:ea typeface="Tahoma" panose="020B0604030504040204" pitchFamily="34" charset="0"/>
                <a:cs typeface="Tahoma" panose="020B0604030504040204" pitchFamily="34" charset="0"/>
              </a:rPr>
              <a:t>Treat Asian audience as an equal</a:t>
            </a:r>
          </a:p>
          <a:p>
            <a:pPr lvl="1"/>
            <a:r>
              <a:rPr lang="en-US" sz="2600" b="1" dirty="0">
                <a:latin typeface="Tahoma" panose="020B0604030504040204" pitchFamily="34" charset="0"/>
                <a:ea typeface="Tahoma" panose="020B0604030504040204" pitchFamily="34" charset="0"/>
                <a:cs typeface="Tahoma" panose="020B0604030504040204" pitchFamily="34" charset="0"/>
              </a:rPr>
              <a:t>Avoid issues related to religion and politics.</a:t>
            </a:r>
          </a:p>
          <a:p>
            <a:pPr lvl="1"/>
            <a:r>
              <a:rPr lang="en-US" sz="2600" b="1" dirty="0">
                <a:latin typeface="Tahoma" panose="020B0604030504040204" pitchFamily="34" charset="0"/>
                <a:ea typeface="Tahoma" panose="020B0604030504040204" pitchFamily="34" charset="0"/>
                <a:cs typeface="Tahoma" panose="020B0604030504040204" pitchFamily="34" charset="0"/>
              </a:rPr>
              <a:t>Minimize distractions and negative feelings (e.g., do not show visuals or give examples of prohibited types of foods or animals)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76200"/>
            <a:ext cx="1865047" cy="2351532"/>
          </a:xfrm>
          <a:prstGeom prst="rect">
            <a:avLst/>
          </a:prstGeom>
        </p:spPr>
      </p:pic>
    </p:spTree>
    <p:extLst>
      <p:ext uri="{BB962C8B-B14F-4D97-AF65-F5344CB8AC3E}">
        <p14:creationId xmlns:p14="http://schemas.microsoft.com/office/powerpoint/2010/main" val="2446969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1554162"/>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21: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 of Philippines Open U</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Melinda </a:t>
            </a:r>
            <a:r>
              <a:rPr lang="en-US" sz="3200" b="1" dirty="0" err="1">
                <a:latin typeface="Tahoma" panose="020B0604030504040204" pitchFamily="34" charset="0"/>
                <a:ea typeface="Tahoma" panose="020B0604030504040204" pitchFamily="34" charset="0"/>
                <a:cs typeface="Tahoma" panose="020B0604030504040204" pitchFamily="34" charset="0"/>
              </a:rPr>
              <a:t>Bandalaria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09600" y="2362200"/>
            <a:ext cx="8077200" cy="3992563"/>
          </a:xfrm>
        </p:spPr>
        <p:txBody>
          <a:bodyPr/>
          <a:lstStyle/>
          <a:p>
            <a:pPr lvl="1"/>
            <a:r>
              <a:rPr lang="en-US" b="1" dirty="0">
                <a:latin typeface="Tahoma" panose="020B0604030504040204" pitchFamily="34" charset="0"/>
                <a:ea typeface="Tahoma" panose="020B0604030504040204" pitchFamily="34" charset="0"/>
                <a:cs typeface="Tahoma" panose="020B0604030504040204" pitchFamily="34" charset="0"/>
              </a:rPr>
              <a:t>Strictly avoid references to religion.</a:t>
            </a:r>
          </a:p>
          <a:p>
            <a:pPr lvl="1"/>
            <a:r>
              <a:rPr lang="en-US" b="1" dirty="0">
                <a:latin typeface="Tahoma" panose="020B0604030504040204" pitchFamily="34" charset="0"/>
                <a:ea typeface="Tahoma" panose="020B0604030504040204" pitchFamily="34" charset="0"/>
                <a:cs typeface="Tahoma" panose="020B0604030504040204" pitchFamily="34" charset="0"/>
              </a:rPr>
              <a:t>Use acceptable dress code.</a:t>
            </a:r>
          </a:p>
          <a:p>
            <a:pPr lvl="1"/>
            <a:r>
              <a:rPr lang="en-US" b="1" dirty="0">
                <a:latin typeface="Tahoma" panose="020B0604030504040204" pitchFamily="34" charset="0"/>
                <a:ea typeface="Tahoma" panose="020B0604030504040204" pitchFamily="34" charset="0"/>
                <a:cs typeface="Tahoma" panose="020B0604030504040204" pitchFamily="34" charset="0"/>
              </a:rPr>
              <a:t>Even when English is the primary or secondary language of the country, consider making MOOC content available in the major dialects of the country.</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499479" cy="2239962"/>
          </a:xfrm>
          <a:prstGeom prst="rect">
            <a:avLst/>
          </a:prstGeom>
        </p:spPr>
      </p:pic>
    </p:spTree>
    <p:extLst>
      <p:ext uri="{BB962C8B-B14F-4D97-AF65-F5344CB8AC3E}">
        <p14:creationId xmlns:p14="http://schemas.microsoft.com/office/powerpoint/2010/main" val="776706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9664"/>
            <a:ext cx="8153400" cy="21336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27: </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Helene Fournier and Rita Hop</a:t>
            </a:r>
          </a:p>
        </p:txBody>
      </p:sp>
      <p:sp>
        <p:nvSpPr>
          <p:cNvPr id="3" name="Content Placeholder 2"/>
          <p:cNvSpPr>
            <a:spLocks noGrp="1"/>
          </p:cNvSpPr>
          <p:nvPr>
            <p:ph idx="1"/>
          </p:nvPr>
        </p:nvSpPr>
        <p:spPr>
          <a:xfrm>
            <a:off x="533400" y="2438400"/>
            <a:ext cx="8001000" cy="3962399"/>
          </a:xfrm>
        </p:spPr>
        <p:txBody>
          <a:bodyPr/>
          <a:lstStyle/>
          <a:p>
            <a:pPr lvl="0"/>
            <a:r>
              <a:rPr lang="en-US" sz="2600" b="1" dirty="0">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Personalize” the learning experience to offset the massiveness.</a:t>
            </a:r>
          </a:p>
          <a:p>
            <a:r>
              <a:rPr lang="en-US" sz="2400" b="1" dirty="0">
                <a:latin typeface="Tahoma" panose="020B0604030504040204" pitchFamily="34" charset="0"/>
                <a:ea typeface="Tahoma" panose="020B0604030504040204" pitchFamily="34" charset="0"/>
                <a:cs typeface="Tahoma" panose="020B0604030504040204" pitchFamily="34" charset="0"/>
              </a:rPr>
              <a:t>Need to think hard about how cultural differences might be expressed and accepted in the MOOC platform.</a:t>
            </a:r>
          </a:p>
          <a:p>
            <a:pPr marL="342900" lvl="1"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road ahead hinges on personalizing learning experiences; the </a:t>
            </a:r>
            <a:r>
              <a:rPr lang="en-US" sz="2400" b="1" dirty="0" err="1">
                <a:latin typeface="Tahoma" panose="020B0604030504040204" pitchFamily="34" charset="0"/>
                <a:ea typeface="Tahoma" panose="020B0604030504040204" pitchFamily="34" charset="0"/>
                <a:cs typeface="Tahoma" panose="020B0604030504040204" pitchFamily="34" charset="0"/>
              </a:rPr>
              <a:t>connectivist</a:t>
            </a:r>
            <a:r>
              <a:rPr lang="en-US" sz="2400" b="1" dirty="0">
                <a:latin typeface="Tahoma" panose="020B0604030504040204" pitchFamily="34" charset="0"/>
                <a:ea typeface="Tahoma" panose="020B0604030504040204" pitchFamily="34" charset="0"/>
                <a:cs typeface="Tahoma" panose="020B0604030504040204" pitchFamily="34" charset="0"/>
              </a:rPr>
              <a:t> approach (i.e., cMOOCs) is which participants are in the driver’s seat.</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1702035"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90881" y="0"/>
            <a:ext cx="1828800" cy="1828800"/>
          </a:xfrm>
          <a:prstGeom prst="rect">
            <a:avLst/>
          </a:prstGeom>
        </p:spPr>
      </p:pic>
    </p:spTree>
    <p:extLst>
      <p:ext uri="{BB962C8B-B14F-4D97-AF65-F5344CB8AC3E}">
        <p14:creationId xmlns:p14="http://schemas.microsoft.com/office/powerpoint/2010/main" val="1253508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5146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#1: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Who in here has taken a MOOC?</a:t>
            </a:r>
          </a:p>
        </p:txBody>
      </p:sp>
      <p:pic>
        <p:nvPicPr>
          <p:cNvPr id="5" name="Picture 4"/>
          <p:cNvPicPr>
            <a:picLocks noChangeAspect="1"/>
          </p:cNvPicPr>
          <p:nvPr/>
        </p:nvPicPr>
        <p:blipFill>
          <a:blip r:embed="rId2"/>
          <a:stretch>
            <a:fillRect/>
          </a:stretch>
        </p:blipFill>
        <p:spPr>
          <a:xfrm>
            <a:off x="457200" y="2895600"/>
            <a:ext cx="8458200" cy="2819400"/>
          </a:xfrm>
          <a:prstGeom prst="rect">
            <a:avLst/>
          </a:prstGeom>
        </p:spPr>
      </p:pic>
    </p:spTree>
    <p:extLst>
      <p:ext uri="{BB962C8B-B14F-4D97-AF65-F5344CB8AC3E}">
        <p14:creationId xmlns:p14="http://schemas.microsoft.com/office/powerpoint/2010/main" val="147327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01000" cy="20574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UK/</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FutureLearn</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Rebecca Ferguson and Mike Sharples</a:t>
            </a:r>
          </a:p>
        </p:txBody>
      </p:sp>
      <p:sp>
        <p:nvSpPr>
          <p:cNvPr id="3" name="Content Placeholder 2"/>
          <p:cNvSpPr>
            <a:spLocks noGrp="1"/>
          </p:cNvSpPr>
          <p:nvPr>
            <p:ph idx="1"/>
          </p:nvPr>
        </p:nvSpPr>
        <p:spPr>
          <a:xfrm>
            <a:off x="533400" y="2438401"/>
            <a:ext cx="7772400" cy="2514600"/>
          </a:xfrm>
        </p:spPr>
        <p:txBody>
          <a:bodyPr/>
          <a:lstStyle/>
          <a:p>
            <a:pPr lvl="1"/>
            <a:r>
              <a:rPr lang="en-GB" sz="2000" b="1" dirty="0">
                <a:latin typeface="Tahoma" panose="020B0604030504040204" pitchFamily="34" charset="0"/>
                <a:ea typeface="Tahoma" panose="020B0604030504040204" pitchFamily="34" charset="0"/>
                <a:cs typeface="Tahoma" panose="020B0604030504040204" pitchFamily="34" charset="0"/>
              </a:rPr>
              <a:t>Access. In many countries (e.g., in Africa, but also areas of Asia) mobile is the main means of access, so the courses need to be developed for a mobile-first experience, including pedagogy as well as interface.</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1"/>
            <a:r>
              <a:rPr lang="en-GB" sz="2000" b="1" dirty="0">
                <a:latin typeface="Tahoma" panose="020B0604030504040204" pitchFamily="34" charset="0"/>
                <a:ea typeface="Tahoma" panose="020B0604030504040204" pitchFamily="34" charset="0"/>
                <a:cs typeface="Tahoma" panose="020B0604030504040204" pitchFamily="34" charset="0"/>
              </a:rPr>
              <a:t>Provide transcripts of videos, preferably in multiple languages and multi-language subtitles.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565" y="0"/>
            <a:ext cx="1422870" cy="1905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8738" y="0"/>
            <a:ext cx="1265261" cy="1905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982789" y="4648200"/>
            <a:ext cx="3078480" cy="2133600"/>
          </a:xfrm>
          <a:prstGeom prst="rect">
            <a:avLst/>
          </a:prstGeom>
        </p:spPr>
      </p:pic>
    </p:spTree>
    <p:extLst>
      <p:ext uri="{BB962C8B-B14F-4D97-AF65-F5344CB8AC3E}">
        <p14:creationId xmlns:p14="http://schemas.microsoft.com/office/powerpoint/2010/main" val="26531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Part IV. </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Personalization of MOOCs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66900" y="2291300"/>
            <a:ext cx="5715000" cy="4566700"/>
          </a:xfrm>
          <a:prstGeom prst="rect">
            <a:avLst/>
          </a:prstGeom>
        </p:spPr>
      </p:pic>
    </p:spTree>
    <p:extLst>
      <p:ext uri="{BB962C8B-B14F-4D97-AF65-F5344CB8AC3E}">
        <p14:creationId xmlns:p14="http://schemas.microsoft.com/office/powerpoint/2010/main" val="646147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229600" cy="19812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Foreword:</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Canada/USA</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George Siemens</a:t>
            </a:r>
          </a:p>
        </p:txBody>
      </p:sp>
      <p:sp>
        <p:nvSpPr>
          <p:cNvPr id="3" name="Content Placeholder 2"/>
          <p:cNvSpPr>
            <a:spLocks noGrp="1"/>
          </p:cNvSpPr>
          <p:nvPr>
            <p:ph idx="1"/>
          </p:nvPr>
        </p:nvSpPr>
        <p:spPr>
          <a:xfrm>
            <a:off x="838200" y="2438400"/>
            <a:ext cx="7924800" cy="2158181"/>
          </a:xfrm>
        </p:spPr>
        <p:txBody>
          <a:bodyPr/>
          <a:lstStyle/>
          <a:p>
            <a:r>
              <a:rPr lang="en-US" sz="2000" b="1" dirty="0">
                <a:latin typeface="Tahoma" panose="020B0604030504040204" pitchFamily="34" charset="0"/>
                <a:ea typeface="Tahoma" panose="020B0604030504040204" pitchFamily="34" charset="0"/>
                <a:cs typeface="Tahoma" panose="020B0604030504040204" pitchFamily="34" charset="0"/>
              </a:rPr>
              <a:t>MOOCs are adopting CMUs OLI project (adaptive learning in stats) (e.g., Candace </a:t>
            </a:r>
            <a:r>
              <a:rPr lang="en-US" sz="2000" b="1" dirty="0" err="1">
                <a:latin typeface="Tahoma" panose="020B0604030504040204" pitchFamily="34" charset="0"/>
                <a:ea typeface="Tahoma" panose="020B0604030504040204" pitchFamily="34" charset="0"/>
                <a:cs typeface="Tahoma" panose="020B0604030504040204" pitchFamily="34" charset="0"/>
              </a:rPr>
              <a:t>Thille</a:t>
            </a:r>
            <a:r>
              <a:rPr lang="en-US" sz="2000" b="1" dirty="0">
                <a:latin typeface="Tahoma" panose="020B0604030504040204" pitchFamily="34" charset="0"/>
                <a:ea typeface="Tahoma" panose="020B0604030504040204" pitchFamily="34" charset="0"/>
                <a:cs typeface="Tahoma" panose="020B0604030504040204" pitchFamily="34" charset="0"/>
              </a:rPr>
              <a:t> at Stanford).</a:t>
            </a:r>
          </a:p>
          <a:p>
            <a:r>
              <a:rPr lang="en-US" sz="2000" b="1" dirty="0">
                <a:latin typeface="Tahoma" panose="020B0604030504040204" pitchFamily="34" charset="0"/>
                <a:ea typeface="Tahoma" panose="020B0604030504040204" pitchFamily="34" charset="0"/>
                <a:cs typeface="Tahoma" panose="020B0604030504040204" pitchFamily="34" charset="0"/>
              </a:rPr>
              <a:t>Smart Sparrow (adaptive learning company connected to ASU) has started running personalization in MOOCs. One personalized/adaptive MOOC with Australian </a:t>
            </a:r>
            <a:r>
              <a:rPr lang="en-US" sz="2000" b="1" dirty="0" err="1">
                <a:latin typeface="Tahoma" panose="020B0604030504040204" pitchFamily="34" charset="0"/>
                <a:ea typeface="Tahoma" panose="020B0604030504040204" pitchFamily="34" charset="0"/>
                <a:cs typeface="Tahoma" panose="020B0604030504040204" pitchFamily="34" charset="0"/>
              </a:rPr>
              <a:t>univ.</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7639"/>
            <a:ext cx="2743200" cy="18497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rcRect l="12842" t="32236" r="14061" b="6229"/>
          <a:stretch>
            <a:fillRect/>
          </a:stretch>
        </p:blipFill>
        <p:spPr bwMode="auto">
          <a:xfrm>
            <a:off x="5105400" y="4550751"/>
            <a:ext cx="4065639" cy="2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4596581"/>
            <a:ext cx="4200525" cy="224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03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95607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Canada/COL</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Balaji Venkataraman</a:t>
            </a:r>
          </a:p>
        </p:txBody>
      </p:sp>
      <p:sp>
        <p:nvSpPr>
          <p:cNvPr id="3" name="Content Placeholder 2"/>
          <p:cNvSpPr>
            <a:spLocks noGrp="1"/>
          </p:cNvSpPr>
          <p:nvPr>
            <p:ph idx="1"/>
          </p:nvPr>
        </p:nvSpPr>
        <p:spPr>
          <a:xfrm>
            <a:off x="609600" y="2514600"/>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In the </a:t>
            </a:r>
            <a:r>
              <a:rPr lang="en-US" sz="2400" b="1" dirty="0" err="1">
                <a:latin typeface="Tahoma" panose="020B0604030504040204" pitchFamily="34" charset="0"/>
                <a:ea typeface="Tahoma" panose="020B0604030504040204" pitchFamily="34" charset="0"/>
                <a:cs typeface="Tahoma" panose="020B0604030504040204" pitchFamily="34" charset="0"/>
              </a:rPr>
              <a:t>Mooc</a:t>
            </a:r>
            <a:r>
              <a:rPr lang="en-US" sz="2400" b="1" dirty="0">
                <a:latin typeface="Tahoma" panose="020B0604030504040204" pitchFamily="34" charset="0"/>
                <a:ea typeface="Tahoma" panose="020B0604030504040204" pitchFamily="34" charset="0"/>
                <a:cs typeface="Tahoma" panose="020B0604030504040204" pitchFamily="34" charset="0"/>
              </a:rPr>
              <a:t> on mobiles for development the course team received requests from two groups of learners in Sierra Leone and Zambia for the course materials on DVD.</a:t>
            </a:r>
          </a:p>
          <a:p>
            <a:pPr lvl="0"/>
            <a:r>
              <a:rPr lang="en-US" sz="2400" b="1" dirty="0" err="1">
                <a:latin typeface="Tahoma" panose="020B0604030504040204" pitchFamily="34" charset="0"/>
                <a:ea typeface="Tahoma" panose="020B0604030504040204" pitchFamily="34" charset="0"/>
                <a:cs typeface="Tahoma" panose="020B0604030504040204" pitchFamily="34" charset="0"/>
              </a:rPr>
              <a:t>AgMoocs</a:t>
            </a:r>
            <a:r>
              <a:rPr lang="en-US" sz="2400" b="1" dirty="0">
                <a:latin typeface="Tahoma" panose="020B0604030504040204" pitchFamily="34" charset="0"/>
                <a:ea typeface="Tahoma" panose="020B0604030504040204" pitchFamily="34" charset="0"/>
                <a:cs typeface="Tahoma" panose="020B0604030504040204" pitchFamily="34" charset="0"/>
              </a:rPr>
              <a:t> initiative (</a:t>
            </a:r>
            <a:r>
              <a:rPr lang="en-US" sz="24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400" b="1" dirty="0">
                <a:latin typeface="Tahoma" panose="020B0604030504040204" pitchFamily="34" charset="0"/>
                <a:ea typeface="Tahoma" panose="020B0604030504040204" pitchFamily="34" charset="0"/>
                <a:cs typeface="Tahoma" panose="020B0604030504040204" pitchFamily="34" charset="0"/>
              </a:rPr>
              <a:t>) uses </a:t>
            </a:r>
            <a:r>
              <a:rPr lang="en-US" sz="2400" b="1" dirty="0" err="1">
                <a:latin typeface="Tahoma" panose="020B0604030504040204" pitchFamily="34" charset="0"/>
                <a:ea typeface="Tahoma" panose="020B0604030504040204" pitchFamily="34" charset="0"/>
                <a:cs typeface="Tahoma" panose="020B0604030504040204" pitchFamily="34" charset="0"/>
              </a:rPr>
              <a:t>MooKIT</a:t>
            </a:r>
            <a:r>
              <a:rPr lang="en-US" sz="2400" b="1" dirty="0">
                <a:latin typeface="Tahoma" panose="020B0604030504040204" pitchFamily="34" charset="0"/>
                <a:ea typeface="Tahoma" panose="020B0604030504040204" pitchFamily="34" charset="0"/>
                <a:cs typeface="Tahoma" panose="020B0604030504040204" pitchFamily="34" charset="0"/>
              </a:rPr>
              <a:t> platform designed for access in low bandwidth conditions. It includes a functionality for a learner to hear the voice track on a basic mobile phone. </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048" y="-38101"/>
            <a:ext cx="1634247" cy="2451371"/>
          </a:xfrm>
          <a:prstGeom prst="rect">
            <a:avLst/>
          </a:prstGeom>
        </p:spPr>
      </p:pic>
    </p:spTree>
    <p:extLst>
      <p:ext uri="{BB962C8B-B14F-4D97-AF65-F5344CB8AC3E}">
        <p14:creationId xmlns:p14="http://schemas.microsoft.com/office/powerpoint/2010/main" val="1510669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38200"/>
            <a:ext cx="7696200" cy="1524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20, 2016</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err="1">
                <a:latin typeface="Tahoma" panose="020B0604030504040204" pitchFamily="34" charset="0"/>
                <a:ea typeface="Tahoma" panose="020B0604030504040204" pitchFamily="34" charset="0"/>
                <a:cs typeface="Tahoma" panose="020B0604030504040204" pitchFamily="34" charset="0"/>
              </a:rPr>
              <a:t>agMOOCs</a:t>
            </a:r>
            <a:r>
              <a:rPr lang="en-US" sz="3600" b="1" dirty="0">
                <a:latin typeface="Tahoma" panose="020B0604030504040204" pitchFamily="34" charset="0"/>
                <a:ea typeface="Tahoma" panose="020B0604030504040204" pitchFamily="34" charset="0"/>
                <a:cs typeface="Tahoma" panose="020B0604030504040204" pitchFamily="34" charset="0"/>
              </a:rPr>
              <a:t> (India)</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000" b="1" u="sng"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894" t="9787" r="760" b="2140"/>
          <a:stretch/>
        </p:blipFill>
        <p:spPr>
          <a:xfrm>
            <a:off x="304800" y="2438400"/>
            <a:ext cx="6042498" cy="395508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l="-272" t="29583" r="1544" b="6528"/>
          <a:stretch/>
        </p:blipFill>
        <p:spPr>
          <a:xfrm>
            <a:off x="4267200" y="4587157"/>
            <a:ext cx="4801299" cy="2270844"/>
          </a:xfrm>
          <a:prstGeom prst="rect">
            <a:avLst/>
          </a:prstGeom>
        </p:spPr>
      </p:pic>
    </p:spTree>
    <p:extLst>
      <p:ext uri="{BB962C8B-B14F-4D97-AF65-F5344CB8AC3E}">
        <p14:creationId xmlns:p14="http://schemas.microsoft.com/office/powerpoint/2010/main" val="1044190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09600"/>
            <a:ext cx="7543800" cy="181461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20, 2016</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err="1">
                <a:latin typeface="Tahoma" panose="020B0604030504040204" pitchFamily="34" charset="0"/>
                <a:ea typeface="Tahoma" panose="020B0604030504040204" pitchFamily="34" charset="0"/>
                <a:cs typeface="Tahoma" panose="020B0604030504040204" pitchFamily="34" charset="0"/>
              </a:rPr>
              <a:t>agMOOCs</a:t>
            </a:r>
            <a:r>
              <a:rPr lang="en-US" sz="3600" b="1" dirty="0">
                <a:latin typeface="Tahoma" panose="020B0604030504040204" pitchFamily="34" charset="0"/>
                <a:ea typeface="Tahoma" panose="020B0604030504040204" pitchFamily="34" charset="0"/>
                <a:cs typeface="Tahoma" panose="020B0604030504040204" pitchFamily="34" charset="0"/>
              </a:rPr>
              <a:t> (India)</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1000" b="1" u="sng" dirty="0">
                <a:latin typeface="Tahoma" panose="020B0604030504040204" pitchFamily="34" charset="0"/>
                <a:ea typeface="Tahoma" panose="020B0604030504040204" pitchFamily="34" charset="0"/>
                <a:cs typeface="Tahoma" panose="020B0604030504040204" pitchFamily="34" charset="0"/>
              </a:rPr>
              <a:t> </a:t>
            </a:r>
            <a:br>
              <a:rPr lang="en-US" sz="1000" b="1" u="sng"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3"/>
              </a:rPr>
              <a:t>https://www.facebook.com/ccapatanzania/posts/1540201329627397</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a:ext>
            </a:extLst>
          </a:blip>
          <a:srcRect l="956" t="12486" r="21625" b="3675"/>
          <a:stretch/>
        </p:blipFill>
        <p:spPr>
          <a:xfrm>
            <a:off x="76200" y="2524125"/>
            <a:ext cx="6172201" cy="35814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32400" y="4648200"/>
            <a:ext cx="3759200" cy="211455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81781" y="2524124"/>
            <a:ext cx="3843866" cy="216217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32400" y="4637256"/>
            <a:ext cx="3778656" cy="212549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81781" y="2473256"/>
            <a:ext cx="3847109" cy="2163999"/>
          </a:xfrm>
          <a:prstGeom prst="rect">
            <a:avLst/>
          </a:prstGeom>
        </p:spPr>
      </p:pic>
    </p:spTree>
    <p:extLst>
      <p:ext uri="{BB962C8B-B14F-4D97-AF65-F5344CB8AC3E}">
        <p14:creationId xmlns:p14="http://schemas.microsoft.com/office/powerpoint/2010/main" val="32940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4397"/>
            <a:ext cx="8458200" cy="2133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GROOCs are MOOCs for Social Impact</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Impact, </a:t>
            </a:r>
            <a:r>
              <a:rPr lang="en-US" sz="2000" b="1" dirty="0" err="1">
                <a:latin typeface="Tahoma" panose="020B0604030504040204" pitchFamily="34" charset="0"/>
                <a:ea typeface="Tahoma" panose="020B0604030504040204" pitchFamily="34" charset="0"/>
                <a:cs typeface="Tahoma" panose="020B0604030504040204" pitchFamily="34" charset="0"/>
              </a:rPr>
              <a:t>edX</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https://www.youtube.com/watch?t=36&amp;v=WNg-5LFAMdI</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200" y="3124200"/>
            <a:ext cx="5105400" cy="3663874"/>
          </a:xfrm>
          <a:prstGeom prst="rect">
            <a:avLst/>
          </a:prstGeom>
        </p:spPr>
      </p:pic>
      <p:pic>
        <p:nvPicPr>
          <p:cNvPr id="5" name="Picture 4"/>
          <p:cNvPicPr>
            <a:picLocks noChangeAspect="1"/>
          </p:cNvPicPr>
          <p:nvPr/>
        </p:nvPicPr>
        <p:blipFill>
          <a:blip r:embed="rId5"/>
          <a:stretch>
            <a:fillRect/>
          </a:stretch>
        </p:blipFill>
        <p:spPr>
          <a:xfrm>
            <a:off x="5867400" y="2971800"/>
            <a:ext cx="3251199" cy="1828800"/>
          </a:xfrm>
          <a:prstGeom prst="rect">
            <a:avLst/>
          </a:prstGeom>
        </p:spPr>
      </p:pic>
      <p:pic>
        <p:nvPicPr>
          <p:cNvPr id="6" name="Picture 5"/>
          <p:cNvPicPr>
            <a:picLocks noChangeAspect="1"/>
          </p:cNvPicPr>
          <p:nvPr/>
        </p:nvPicPr>
        <p:blipFill>
          <a:blip r:embed="rId6"/>
          <a:stretch>
            <a:fillRect/>
          </a:stretch>
        </p:blipFill>
        <p:spPr>
          <a:xfrm>
            <a:off x="5867400" y="4885617"/>
            <a:ext cx="3276600" cy="1843088"/>
          </a:xfrm>
          <a:prstGeom prst="rect">
            <a:avLst/>
          </a:prstGeom>
        </p:spPr>
      </p:pic>
      <p:pic>
        <p:nvPicPr>
          <p:cNvPr id="7" name="Picture 6"/>
          <p:cNvPicPr>
            <a:picLocks noChangeAspect="1"/>
          </p:cNvPicPr>
          <p:nvPr/>
        </p:nvPicPr>
        <p:blipFill>
          <a:blip r:embed="rId7"/>
          <a:stretch>
            <a:fillRect/>
          </a:stretch>
        </p:blipFill>
        <p:spPr>
          <a:xfrm>
            <a:off x="-16213" y="3048000"/>
            <a:ext cx="5829300" cy="3278982"/>
          </a:xfrm>
          <a:prstGeom prst="rect">
            <a:avLst/>
          </a:prstGeom>
        </p:spPr>
      </p:pic>
    </p:spTree>
    <p:extLst>
      <p:ext uri="{BB962C8B-B14F-4D97-AF65-F5344CB8AC3E}">
        <p14:creationId xmlns:p14="http://schemas.microsoft.com/office/powerpoint/2010/main" val="358368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82000" cy="23622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Canada/COL</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Balaji Venkataraman</a:t>
            </a:r>
          </a:p>
        </p:txBody>
      </p:sp>
      <p:sp>
        <p:nvSpPr>
          <p:cNvPr id="3" name="Content Placeholder 2"/>
          <p:cNvSpPr>
            <a:spLocks noGrp="1"/>
          </p:cNvSpPr>
          <p:nvPr>
            <p:ph idx="1"/>
          </p:nvPr>
        </p:nvSpPr>
        <p:spPr>
          <a:xfrm>
            <a:off x="762000" y="2808693"/>
            <a:ext cx="7696200" cy="3439708"/>
          </a:xfrm>
        </p:spPr>
        <p:txBody>
          <a:bodyPr/>
          <a:lstStyle/>
          <a:p>
            <a:pPr marL="0" lvl="0" indent="0">
              <a:buNone/>
            </a:pPr>
            <a:r>
              <a:rPr lang="en-US" sz="2000" b="1" dirty="0">
                <a:latin typeface="Tahoma" panose="020B0604030504040204" pitchFamily="34" charset="0"/>
                <a:ea typeface="Tahoma" panose="020B0604030504040204" pitchFamily="34" charset="0"/>
                <a:cs typeface="Tahoma" panose="020B0604030504040204" pitchFamily="34" charset="0"/>
              </a:rPr>
              <a:t>In the Pacific COL supported the U of South Pacific with a specially constructed MOOKIT platform. Social media was integrated with it. Any interested learner can add his or her SM profile to the profile in the course. This will enable a learner to follow the discussions on the course forum in real time using just the smart phone. This bandwidth is cheaper in most Pacific island countries than bandwidth availed for laptops. This facility greatly contributed to increased course participation often overwhelming the team of instructors. </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668" y="10708"/>
            <a:ext cx="1117600" cy="1676400"/>
          </a:xfrm>
          <a:prstGeom prst="rect">
            <a:avLst/>
          </a:prstGeom>
        </p:spPr>
      </p:pic>
    </p:spTree>
    <p:extLst>
      <p:ext uri="{BB962C8B-B14F-4D97-AF65-F5344CB8AC3E}">
        <p14:creationId xmlns:p14="http://schemas.microsoft.com/office/powerpoint/2010/main" val="1412744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534400" cy="3276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19, 2016</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Facebook Schools MOOCs on Engagement</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Jason Schmitt, </a:t>
            </a:r>
            <a:r>
              <a:rPr lang="en-US" sz="2400" b="1" dirty="0" err="1">
                <a:latin typeface="Tahoma" panose="020B0604030504040204" pitchFamily="34" charset="0"/>
                <a:ea typeface="Tahoma" panose="020B0604030504040204" pitchFamily="34" charset="0"/>
                <a:cs typeface="Tahoma" panose="020B0604030504040204" pitchFamily="34" charset="0"/>
              </a:rPr>
              <a:t>EdSurge</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https://www.edsurge.com/news/2016-05-19-facebook-schools-moocs-on-engagement</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941" t="9923" r="4896" b="2015"/>
          <a:stretch/>
        </p:blipFill>
        <p:spPr>
          <a:xfrm>
            <a:off x="2133600" y="2971800"/>
            <a:ext cx="5410201" cy="3841242"/>
          </a:xfrm>
          <a:prstGeom prst="rect">
            <a:avLst/>
          </a:prstGeom>
        </p:spPr>
      </p:pic>
    </p:spTree>
    <p:extLst>
      <p:ext uri="{BB962C8B-B14F-4D97-AF65-F5344CB8AC3E}">
        <p14:creationId xmlns:p14="http://schemas.microsoft.com/office/powerpoint/2010/main" val="1450458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DOCC/USA </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Radhika </a:t>
            </a:r>
            <a:r>
              <a:rPr lang="en-US" sz="3200" b="1" dirty="0" err="1">
                <a:latin typeface="Tahoma" panose="020B0604030504040204" pitchFamily="34" charset="0"/>
                <a:ea typeface="Tahoma" panose="020B0604030504040204" pitchFamily="34" charset="0"/>
                <a:cs typeface="Tahoma" panose="020B0604030504040204" pitchFamily="34" charset="0"/>
              </a:rPr>
              <a:t>Gajjala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914400" y="2590801"/>
            <a:ext cx="7391400" cy="3200400"/>
          </a:xfrm>
        </p:spPr>
        <p:txBody>
          <a:bodyPr/>
          <a:lstStyle/>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Doing a "Collaborative" course requires that we engage the context - not just talk to it.... We start by dialogue and engagement with the students - the sensitivity would emerge through interaction and skype conversations and discussion and debate.</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20" y="74578"/>
            <a:ext cx="2745361" cy="2059021"/>
          </a:xfrm>
          <a:prstGeom prst="rect">
            <a:avLst/>
          </a:prstGeom>
        </p:spPr>
      </p:pic>
    </p:spTree>
    <p:extLst>
      <p:ext uri="{BB962C8B-B14F-4D97-AF65-F5344CB8AC3E}">
        <p14:creationId xmlns:p14="http://schemas.microsoft.com/office/powerpoint/2010/main" val="4121331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5146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#2: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Who has designed or taught a MOOC?</a:t>
            </a:r>
          </a:p>
        </p:txBody>
      </p:sp>
      <p:pic>
        <p:nvPicPr>
          <p:cNvPr id="6" name="Picture 5" descr="C:\Users\Curtis\Desktop\Curt's Documents\Curt's Pics\Curt\Keynote, best of, and funny pics\Best Pics to pick from March 2012\Cropped\Facebook\BONK MOOC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27051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036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DC/World Bank Institute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Sheila </a:t>
            </a:r>
            <a:r>
              <a:rPr lang="en-US" sz="3200" b="1" dirty="0" err="1">
                <a:latin typeface="Tahoma" panose="020B0604030504040204" pitchFamily="34" charset="0"/>
                <a:ea typeface="Tahoma" panose="020B0604030504040204" pitchFamily="34" charset="0"/>
                <a:cs typeface="Tahoma" panose="020B0604030504040204" pitchFamily="34" charset="0"/>
              </a:rPr>
              <a:t>Jagannathan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2286000"/>
            <a:ext cx="7848600" cy="4191000"/>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We try to do badging etc. to give motivation and personal incentives such as champion or expert.</a:t>
            </a:r>
          </a:p>
          <a:p>
            <a:pPr lvl="0"/>
            <a:r>
              <a:rPr lang="en-US" sz="2400" b="1" dirty="0">
                <a:latin typeface="Tahoma" panose="020B0604030504040204" pitchFamily="34" charset="0"/>
                <a:ea typeface="Tahoma" panose="020B0604030504040204" pitchFamily="34" charset="0"/>
                <a:cs typeface="Tahoma" panose="020B0604030504040204" pitchFamily="34" charset="0"/>
              </a:rPr>
              <a:t>We try to customize the discussion forums with regional and very level forums, topics and moderators.</a:t>
            </a:r>
          </a:p>
          <a:p>
            <a:pPr lvl="0"/>
            <a:r>
              <a:rPr lang="en-US" sz="2400" b="1" dirty="0">
                <a:latin typeface="Tahoma" panose="020B0604030504040204" pitchFamily="34" charset="0"/>
                <a:ea typeface="Tahoma" panose="020B0604030504040204" pitchFamily="34" charset="0"/>
                <a:cs typeface="Tahoma" panose="020B0604030504040204" pitchFamily="34" charset="0"/>
              </a:rPr>
              <a:t>Google hangouts are also used to customize and personalize at country or institutional levels.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828800" cy="1828800"/>
          </a:xfrm>
          <a:prstGeom prst="rect">
            <a:avLst/>
          </a:prstGeom>
        </p:spPr>
      </p:pic>
    </p:spTree>
    <p:extLst>
      <p:ext uri="{BB962C8B-B14F-4D97-AF65-F5344CB8AC3E}">
        <p14:creationId xmlns:p14="http://schemas.microsoft.com/office/powerpoint/2010/main" val="4016340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1554162"/>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21:</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Philippines Open U</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Melinda </a:t>
            </a:r>
            <a:r>
              <a:rPr lang="en-US" sz="3200" b="1" dirty="0" err="1">
                <a:latin typeface="Tahoma" panose="020B0604030504040204" pitchFamily="34" charset="0"/>
                <a:ea typeface="Tahoma" panose="020B0604030504040204" pitchFamily="34" charset="0"/>
                <a:cs typeface="Tahoma" panose="020B0604030504040204" pitchFamily="34" charset="0"/>
              </a:rPr>
              <a:t>Bandalaria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09600" y="2362200"/>
            <a:ext cx="7772400" cy="3992563"/>
          </a:xfrm>
        </p:spPr>
        <p:txBody>
          <a:bodyPr/>
          <a:lstStyle/>
          <a:p>
            <a:r>
              <a:rPr lang="en-US" sz="2200" b="1" dirty="0">
                <a:latin typeface="Tahoma" panose="020B0604030504040204" pitchFamily="34" charset="0"/>
                <a:ea typeface="Tahoma" panose="020B0604030504040204" pitchFamily="34" charset="0"/>
                <a:cs typeface="Tahoma" panose="020B0604030504040204" pitchFamily="34" charset="0"/>
              </a:rPr>
              <a:t>…one feature that we have integrated into our MOOCs which I think is one effort to personalize learning is the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Multiple Paths to Learning</a:t>
            </a:r>
            <a:r>
              <a:rPr lang="en-US" sz="2200" b="1" dirty="0">
                <a:latin typeface="Tahoma" panose="020B0604030504040204" pitchFamily="34" charset="0"/>
                <a:ea typeface="Tahoma" panose="020B0604030504040204" pitchFamily="34" charset="0"/>
                <a:cs typeface="Tahoma" panose="020B0604030504040204" pitchFamily="34" charset="0"/>
              </a:rPr>
              <a:t>" or the "Learning on the Go." Through this feature, the learner can choose whether to learn through the video lessons, text lessons or podcast. </a:t>
            </a:r>
          </a:p>
          <a:p>
            <a:r>
              <a:rPr lang="en-US" sz="2200" b="1" dirty="0">
                <a:latin typeface="Tahoma" panose="020B0604030504040204" pitchFamily="34" charset="0"/>
                <a:ea typeface="Tahoma" panose="020B0604030504040204" pitchFamily="34" charset="0"/>
                <a:cs typeface="Tahoma" panose="020B0604030504040204" pitchFamily="34" charset="0"/>
              </a:rPr>
              <a:t>In terms of gadgets to use, of course, we made sure that the courses are accessible whatever device especially mobile devices, the learner has access to.</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5" y="0"/>
            <a:ext cx="1499479" cy="2239962"/>
          </a:xfrm>
          <a:prstGeom prst="rect">
            <a:avLst/>
          </a:prstGeom>
        </p:spPr>
      </p:pic>
    </p:spTree>
    <p:extLst>
      <p:ext uri="{BB962C8B-B14F-4D97-AF65-F5344CB8AC3E}">
        <p14:creationId xmlns:p14="http://schemas.microsoft.com/office/powerpoint/2010/main" val="275190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25:</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USA/Illinois</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Vickie Cook</a:t>
            </a:r>
          </a:p>
        </p:txBody>
      </p:sp>
      <p:sp>
        <p:nvSpPr>
          <p:cNvPr id="3" name="Content Placeholder 2"/>
          <p:cNvSpPr>
            <a:spLocks noGrp="1"/>
          </p:cNvSpPr>
          <p:nvPr>
            <p:ph idx="1"/>
          </p:nvPr>
        </p:nvSpPr>
        <p:spPr>
          <a:xfrm>
            <a:off x="637162" y="2286000"/>
            <a:ext cx="8278238" cy="4343400"/>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Personal notes within the MOOC from either other students or the instructor that the MOOC takes on a personalized emphasis…communications that do not use my name, or are generic to be reused– feel quite cold and impersonal. </a:t>
            </a:r>
          </a:p>
          <a:p>
            <a:pPr lvl="0"/>
            <a:r>
              <a:rPr lang="en-US" sz="2400" b="1" dirty="0">
                <a:latin typeface="Tahoma" panose="020B0604030504040204" pitchFamily="34" charset="0"/>
                <a:ea typeface="Tahoma" panose="020B0604030504040204" pitchFamily="34" charset="0"/>
                <a:cs typeface="Tahoma" panose="020B0604030504040204" pitchFamily="34" charset="0"/>
              </a:rPr>
              <a:t>Theory of “</a:t>
            </a:r>
            <a:r>
              <a:rPr lang="en-US" sz="2400" b="1" dirty="0" err="1">
                <a:latin typeface="Tahoma" panose="020B0604030504040204" pitchFamily="34" charset="0"/>
                <a:ea typeface="Tahoma" panose="020B0604030504040204" pitchFamily="34" charset="0"/>
                <a:cs typeface="Tahoma" panose="020B0604030504040204" pitchFamily="34" charset="0"/>
              </a:rPr>
              <a:t>heutagogy</a:t>
            </a:r>
            <a:r>
              <a:rPr lang="en-US" sz="2400" b="1" dirty="0">
                <a:latin typeface="Tahoma" panose="020B0604030504040204" pitchFamily="34" charset="0"/>
                <a:ea typeface="Tahoma" panose="020B0604030504040204" pitchFamily="34" charset="0"/>
                <a:cs typeface="Tahoma" panose="020B0604030504040204" pitchFamily="34" charset="0"/>
              </a:rPr>
              <a:t>” – basically learning that is self-determined and available in a mobile interface, I think it is important that personalization also create the desire to return to the MOOC for more.</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981200" cy="1981200"/>
          </a:xfrm>
          <a:prstGeom prst="rect">
            <a:avLst/>
          </a:prstGeom>
        </p:spPr>
      </p:pic>
    </p:spTree>
    <p:extLst>
      <p:ext uri="{BB962C8B-B14F-4D97-AF65-F5344CB8AC3E}">
        <p14:creationId xmlns:p14="http://schemas.microsoft.com/office/powerpoint/2010/main" val="1583848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25:</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USA/Illinois</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Ray Schroeder</a:t>
            </a:r>
          </a:p>
        </p:txBody>
      </p:sp>
      <p:sp>
        <p:nvSpPr>
          <p:cNvPr id="3" name="Content Placeholder 2"/>
          <p:cNvSpPr>
            <a:spLocks noGrp="1"/>
          </p:cNvSpPr>
          <p:nvPr>
            <p:ph idx="1"/>
          </p:nvPr>
        </p:nvSpPr>
        <p:spPr>
          <a:xfrm>
            <a:off x="601494" y="2362200"/>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Most obvious way to personalize is to include group projects, allowing students to self-select into interest areas to conduct collaborative projects that are relevant to the MOOC topic</a:t>
            </a:r>
          </a:p>
          <a:p>
            <a:pPr lvl="0"/>
            <a:r>
              <a:rPr lang="en-US" sz="2400" b="1" dirty="0">
                <a:latin typeface="Tahoma" panose="020B0604030504040204" pitchFamily="34" charset="0"/>
                <a:ea typeface="Tahoma" panose="020B0604030504040204" pitchFamily="34" charset="0"/>
                <a:cs typeface="Tahoma" panose="020B0604030504040204" pitchFamily="34" charset="0"/>
              </a:rPr>
              <a:t>One of the easiest and most effective ways is to build self-reflection into each module of a MOOC. </a:t>
            </a:r>
          </a:p>
          <a:p>
            <a:pPr lvl="0"/>
            <a:r>
              <a:rPr lang="en-US" sz="2400" b="1" dirty="0">
                <a:latin typeface="Tahoma" panose="020B0604030504040204" pitchFamily="34" charset="0"/>
                <a:ea typeface="Tahoma" panose="020B0604030504040204" pitchFamily="34" charset="0"/>
                <a:cs typeface="Tahoma" panose="020B0604030504040204" pitchFamily="34" charset="0"/>
              </a:rPr>
              <a:t>Motivated self-determined learners (such as many </a:t>
            </a:r>
            <a:r>
              <a:rPr lang="en-US" sz="2400" b="1" dirty="0" err="1">
                <a:latin typeface="Tahoma" panose="020B0604030504040204" pitchFamily="34" charset="0"/>
                <a:ea typeface="Tahoma" panose="020B0604030504040204" pitchFamily="34" charset="0"/>
                <a:cs typeface="Tahoma" panose="020B0604030504040204" pitchFamily="34" charset="0"/>
              </a:rPr>
              <a:t>MOOCers</a:t>
            </a:r>
            <a:r>
              <a:rPr lang="en-US" sz="2400" b="1" dirty="0">
                <a:latin typeface="Tahoma" panose="020B0604030504040204" pitchFamily="34" charset="0"/>
                <a:ea typeface="Tahoma" panose="020B0604030504040204" pitchFamily="34" charset="0"/>
                <a:cs typeface="Tahoma" panose="020B0604030504040204" pitchFamily="34" charset="0"/>
              </a:rPr>
              <a:t> are) do naturally adapt, build upon and scaffold MOOCs to meet their personal learning needs and desires.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2399783" cy="2209800"/>
          </a:xfrm>
          <a:prstGeom prst="rect">
            <a:avLst/>
          </a:prstGeom>
        </p:spPr>
      </p:pic>
    </p:spTree>
    <p:extLst>
      <p:ext uri="{BB962C8B-B14F-4D97-AF65-F5344CB8AC3E}">
        <p14:creationId xmlns:p14="http://schemas.microsoft.com/office/powerpoint/2010/main" val="313671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330673" y="457200"/>
            <a:ext cx="8458200" cy="2133600"/>
          </a:xfrm>
        </p:spPr>
        <p:txBody>
          <a:bodyPr/>
          <a:lstStyle/>
          <a:p>
            <a:pPr eaLnBrk="1" hangingPunct="1"/>
            <a:r>
              <a:rPr lang="en-US" altLang="en-US" sz="4000" dirty="0">
                <a:solidFill>
                  <a:srgbClr val="0070C0"/>
                </a:solidFill>
                <a:latin typeface="Tahoma" panose="020B0604030504040204" pitchFamily="34" charset="0"/>
              </a:rPr>
              <a:t>Part V. MOOC Personalization Survey Results</a:t>
            </a:r>
            <a:endParaRPr lang="en-US" altLang="en-US" sz="4000" dirty="0">
              <a:solidFill>
                <a:srgbClr val="0070C0"/>
              </a:solidFill>
              <a:latin typeface="Tahoma" panose="020B0604030504040204" pitchFamily="34" charset="0"/>
              <a:cs typeface="Tahoma" panose="020B0604030504040204" pitchFamily="34" charset="0"/>
            </a:endParaRPr>
          </a:p>
        </p:txBody>
      </p:sp>
      <p:sp>
        <p:nvSpPr>
          <p:cNvPr id="494595" name="AutoShape 11" descr="http://www.trainingshare.com/images/thesepics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n-US" altLang="en-US" sz="1800" b="0">
              <a:solidFill>
                <a:srgbClr val="000000"/>
              </a:solidFill>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2205770"/>
            <a:ext cx="7115175" cy="4652230"/>
          </a:xfrm>
          <a:prstGeom prst="rect">
            <a:avLst/>
          </a:prstGeom>
        </p:spPr>
      </p:pic>
    </p:spTree>
    <p:extLst>
      <p:ext uri="{BB962C8B-B14F-4D97-AF65-F5344CB8AC3E}">
        <p14:creationId xmlns:p14="http://schemas.microsoft.com/office/powerpoint/2010/main" val="19706271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6" y="453129"/>
            <a:ext cx="8229600" cy="521696"/>
          </a:xfrm>
        </p:spPr>
        <p:txBody>
          <a:bodyPr>
            <a:noAutofit/>
          </a:bodyPr>
          <a:lstStyle/>
          <a:p>
            <a:r>
              <a:rPr sz="2400" dirty="0">
                <a:latin typeface="Tahoma" panose="020B0604030504040204" pitchFamily="34" charset="0"/>
                <a:ea typeface="Tahoma" panose="020B0604030504040204" pitchFamily="34" charset="0"/>
                <a:cs typeface="Tahoma" panose="020B0604030504040204" pitchFamily="34" charset="0"/>
              </a:rPr>
              <a:t>Q2: 1. How many MOOCs have you taught </a:t>
            </a:r>
            <a:br>
              <a:rPr lang="en-US" sz="2400" dirty="0">
                <a:latin typeface="Tahoma" panose="020B0604030504040204" pitchFamily="34" charset="0"/>
                <a:ea typeface="Tahoma" panose="020B0604030504040204" pitchFamily="34" charset="0"/>
                <a:cs typeface="Tahoma" panose="020B0604030504040204" pitchFamily="34" charset="0"/>
              </a:rPr>
            </a:br>
            <a:r>
              <a:rPr sz="2400" dirty="0">
                <a:latin typeface="Tahoma" panose="020B0604030504040204" pitchFamily="34" charset="0"/>
                <a:ea typeface="Tahoma" panose="020B0604030504040204" pitchFamily="34" charset="0"/>
                <a:cs typeface="Tahoma" panose="020B0604030504040204" pitchFamily="34" charset="0"/>
              </a:rPr>
              <a:t>(including any that you are currently teaching)?</a:t>
            </a:r>
          </a:p>
        </p:txBody>
      </p:sp>
      <p:sp>
        <p:nvSpPr>
          <p:cNvPr id="3" name="Content Placeholder 2"/>
          <p:cNvSpPr>
            <a:spLocks noGrp="1"/>
          </p:cNvSpPr>
          <p:nvPr>
            <p:ph idx="1"/>
          </p:nvPr>
        </p:nvSpPr>
        <p:spPr/>
        <p:txBody>
          <a:bodyPr/>
          <a:lstStyle/>
          <a:p>
            <a:r>
              <a:t>Answered: 145    Skipped: 10</a:t>
            </a:r>
          </a:p>
        </p:txBody>
      </p:sp>
      <p:pic>
        <p:nvPicPr>
          <p:cNvPr id="4" name="Picture 3" descr="chart9857072530.png"/>
          <p:cNvPicPr>
            <a:picLocks noChangeAspect="1"/>
          </p:cNvPicPr>
          <p:nvPr/>
        </p:nvPicPr>
        <p:blipFill>
          <a:blip r:embed="rId2"/>
          <a:stretch>
            <a:fillRect/>
          </a:stretch>
        </p:blipFill>
        <p:spPr>
          <a:xfrm>
            <a:off x="-12289" y="1828800"/>
            <a:ext cx="5346290" cy="3150171"/>
          </a:xfrm>
          <a:prstGeom prst="rect">
            <a:avLst/>
          </a:prstGeom>
        </p:spPr>
      </p:pic>
      <p:pic>
        <p:nvPicPr>
          <p:cNvPr id="5" name="Picture 4" descr="table9857072530.png"/>
          <p:cNvPicPr>
            <a:picLocks noChangeAspect="1"/>
          </p:cNvPicPr>
          <p:nvPr/>
        </p:nvPicPr>
        <p:blipFill>
          <a:blip r:embed="rId3"/>
          <a:stretch>
            <a:fillRect/>
          </a:stretch>
        </p:blipFill>
        <p:spPr>
          <a:xfrm>
            <a:off x="3755572" y="1814052"/>
            <a:ext cx="5388428" cy="1905000"/>
          </a:xfrm>
          <a:prstGeom prst="rect">
            <a:avLst/>
          </a:prstGeom>
        </p:spPr>
      </p:pic>
    </p:spTree>
    <p:extLst>
      <p:ext uri="{BB962C8B-B14F-4D97-AF65-F5344CB8AC3E}">
        <p14:creationId xmlns:p14="http://schemas.microsoft.com/office/powerpoint/2010/main" val="1716324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6" y="444508"/>
            <a:ext cx="8876464" cy="521696"/>
          </a:xfrm>
        </p:spPr>
        <p:txBody>
          <a:bodyPr>
            <a:noAutofit/>
          </a:bodyPr>
          <a:lstStyle/>
          <a:p>
            <a:r>
              <a:rPr dirty="0">
                <a:latin typeface="Tahoma" panose="020B0604030504040204" pitchFamily="34" charset="0"/>
                <a:ea typeface="Tahoma" panose="020B0604030504040204" pitchFamily="34" charset="0"/>
                <a:cs typeface="Tahoma" panose="020B0604030504040204" pitchFamily="34" charset="0"/>
              </a:rPr>
              <a:t>Q4: 3. How many MOOCs have you completed as a learner </a:t>
            </a:r>
            <a:br>
              <a:rPr lang="en-US" dirty="0">
                <a:latin typeface="Tahoma" panose="020B0604030504040204" pitchFamily="34" charset="0"/>
                <a:ea typeface="Tahoma" panose="020B0604030504040204" pitchFamily="34" charset="0"/>
                <a:cs typeface="Tahoma" panose="020B0604030504040204" pitchFamily="34" charset="0"/>
              </a:rPr>
            </a:br>
            <a:r>
              <a:rPr dirty="0">
                <a:latin typeface="Tahoma" panose="020B0604030504040204" pitchFamily="34" charset="0"/>
                <a:ea typeface="Tahoma" panose="020B0604030504040204" pitchFamily="34" charset="0"/>
                <a:cs typeface="Tahoma" panose="020B0604030504040204" pitchFamily="34" charset="0"/>
              </a:rPr>
              <a:t>(including any that you are currently enrolled in)?</a:t>
            </a:r>
          </a:p>
        </p:txBody>
      </p:sp>
      <p:sp>
        <p:nvSpPr>
          <p:cNvPr id="3" name="Content Placeholder 2"/>
          <p:cNvSpPr>
            <a:spLocks noGrp="1"/>
          </p:cNvSpPr>
          <p:nvPr>
            <p:ph idx="1"/>
          </p:nvPr>
        </p:nvSpPr>
        <p:spPr/>
        <p:txBody>
          <a:bodyPr/>
          <a:lstStyle/>
          <a:p>
            <a:r>
              <a:t>Answered: 145    Skipped: 10</a:t>
            </a:r>
          </a:p>
        </p:txBody>
      </p:sp>
      <p:pic>
        <p:nvPicPr>
          <p:cNvPr id="4" name="Picture 3" descr="chart9857074180.png"/>
          <p:cNvPicPr>
            <a:picLocks noChangeAspect="1"/>
          </p:cNvPicPr>
          <p:nvPr/>
        </p:nvPicPr>
        <p:blipFill>
          <a:blip r:embed="rId2"/>
          <a:stretch>
            <a:fillRect/>
          </a:stretch>
        </p:blipFill>
        <p:spPr>
          <a:xfrm>
            <a:off x="78265" y="1968910"/>
            <a:ext cx="5388428" cy="3175000"/>
          </a:xfrm>
          <a:prstGeom prst="rect">
            <a:avLst/>
          </a:prstGeom>
        </p:spPr>
      </p:pic>
      <p:pic>
        <p:nvPicPr>
          <p:cNvPr id="5" name="Picture 4" descr="table9857074180.png"/>
          <p:cNvPicPr>
            <a:picLocks noChangeAspect="1"/>
          </p:cNvPicPr>
          <p:nvPr/>
        </p:nvPicPr>
        <p:blipFill>
          <a:blip r:embed="rId3"/>
          <a:stretch>
            <a:fillRect/>
          </a:stretch>
        </p:blipFill>
        <p:spPr>
          <a:xfrm>
            <a:off x="3755573" y="1968910"/>
            <a:ext cx="5388427" cy="1905000"/>
          </a:xfrm>
          <a:prstGeom prst="rect">
            <a:avLst/>
          </a:prstGeom>
        </p:spPr>
      </p:pic>
    </p:spTree>
    <p:extLst>
      <p:ext uri="{BB962C8B-B14F-4D97-AF65-F5344CB8AC3E}">
        <p14:creationId xmlns:p14="http://schemas.microsoft.com/office/powerpoint/2010/main" val="2590495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sz="2400" dirty="0">
                <a:latin typeface="Tahoma" panose="020B0604030504040204" pitchFamily="34" charset="0"/>
                <a:ea typeface="Tahoma" panose="020B0604030504040204" pitchFamily="34" charset="0"/>
                <a:cs typeface="Tahoma" panose="020B0604030504040204" pitchFamily="34" charset="0"/>
              </a:rPr>
              <a:t>Q8: 7. What is the delivery format of your most recent MOOC?</a:t>
            </a:r>
          </a:p>
        </p:txBody>
      </p:sp>
      <p:sp>
        <p:nvSpPr>
          <p:cNvPr id="3" name="Content Placeholder 2"/>
          <p:cNvSpPr>
            <a:spLocks noGrp="1"/>
          </p:cNvSpPr>
          <p:nvPr>
            <p:ph idx="1"/>
          </p:nvPr>
        </p:nvSpPr>
        <p:spPr/>
        <p:txBody>
          <a:bodyPr/>
          <a:lstStyle/>
          <a:p>
            <a:r>
              <a:t>Answered: 143    Skipped: 12</a:t>
            </a:r>
          </a:p>
        </p:txBody>
      </p:sp>
      <p:pic>
        <p:nvPicPr>
          <p:cNvPr id="4" name="Picture 3" descr="chart9857076730.png"/>
          <p:cNvPicPr>
            <a:picLocks noChangeAspect="1"/>
          </p:cNvPicPr>
          <p:nvPr/>
        </p:nvPicPr>
        <p:blipFill>
          <a:blip r:embed="rId2"/>
          <a:stretch>
            <a:fillRect/>
          </a:stretch>
        </p:blipFill>
        <p:spPr>
          <a:xfrm>
            <a:off x="0" y="1880386"/>
            <a:ext cx="6895854" cy="4063214"/>
          </a:xfrm>
          <a:prstGeom prst="rect">
            <a:avLst/>
          </a:prstGeom>
        </p:spPr>
      </p:pic>
      <p:pic>
        <p:nvPicPr>
          <p:cNvPr id="5" name="Picture 4" descr="table9857076730.png"/>
          <p:cNvPicPr>
            <a:picLocks noChangeAspect="1"/>
          </p:cNvPicPr>
          <p:nvPr/>
        </p:nvPicPr>
        <p:blipFill>
          <a:blip r:embed="rId3"/>
          <a:stretch>
            <a:fillRect/>
          </a:stretch>
        </p:blipFill>
        <p:spPr>
          <a:xfrm>
            <a:off x="3813535" y="1902509"/>
            <a:ext cx="5243133" cy="2136091"/>
          </a:xfrm>
          <a:prstGeom prst="rect">
            <a:avLst/>
          </a:prstGeom>
        </p:spPr>
      </p:pic>
    </p:spTree>
    <p:extLst>
      <p:ext uri="{BB962C8B-B14F-4D97-AF65-F5344CB8AC3E}">
        <p14:creationId xmlns:p14="http://schemas.microsoft.com/office/powerpoint/2010/main" val="835269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sz="2400" dirty="0">
                <a:latin typeface="Tahoma" panose="020B0604030504040204" pitchFamily="34" charset="0"/>
                <a:ea typeface="Tahoma" panose="020B0604030504040204" pitchFamily="34" charset="0"/>
                <a:cs typeface="Tahoma" panose="020B0604030504040204" pitchFamily="34" charset="0"/>
              </a:rPr>
              <a:t>Q9: 8. How many people signed up for your most recent MOOC?</a:t>
            </a:r>
          </a:p>
        </p:txBody>
      </p:sp>
      <p:sp>
        <p:nvSpPr>
          <p:cNvPr id="3" name="Content Placeholder 2"/>
          <p:cNvSpPr>
            <a:spLocks noGrp="1"/>
          </p:cNvSpPr>
          <p:nvPr>
            <p:ph idx="1"/>
          </p:nvPr>
        </p:nvSpPr>
        <p:spPr/>
        <p:txBody>
          <a:bodyPr/>
          <a:lstStyle/>
          <a:p>
            <a:r>
              <a:t>Answered: 143    Skipped: 12</a:t>
            </a:r>
          </a:p>
        </p:txBody>
      </p:sp>
      <p:pic>
        <p:nvPicPr>
          <p:cNvPr id="4" name="Picture 3" descr="chart9857078350.png"/>
          <p:cNvPicPr>
            <a:picLocks noChangeAspect="1"/>
          </p:cNvPicPr>
          <p:nvPr/>
        </p:nvPicPr>
        <p:blipFill>
          <a:blip r:embed="rId2"/>
          <a:stretch>
            <a:fillRect/>
          </a:stretch>
        </p:blipFill>
        <p:spPr>
          <a:xfrm>
            <a:off x="381000" y="1524000"/>
            <a:ext cx="7772400" cy="4579697"/>
          </a:xfrm>
          <a:prstGeom prst="rect">
            <a:avLst/>
          </a:prstGeom>
        </p:spPr>
      </p:pic>
      <p:pic>
        <p:nvPicPr>
          <p:cNvPr id="5" name="Picture 4" descr="table9857078350.png"/>
          <p:cNvPicPr>
            <a:picLocks noChangeAspect="1"/>
          </p:cNvPicPr>
          <p:nvPr/>
        </p:nvPicPr>
        <p:blipFill>
          <a:blip r:embed="rId3"/>
          <a:stretch>
            <a:fillRect/>
          </a:stretch>
        </p:blipFill>
        <p:spPr>
          <a:xfrm>
            <a:off x="3755572" y="2362200"/>
            <a:ext cx="5388428" cy="1905000"/>
          </a:xfrm>
          <a:prstGeom prst="rect">
            <a:avLst/>
          </a:prstGeom>
        </p:spPr>
      </p:pic>
    </p:spTree>
    <p:extLst>
      <p:ext uri="{BB962C8B-B14F-4D97-AF65-F5344CB8AC3E}">
        <p14:creationId xmlns:p14="http://schemas.microsoft.com/office/powerpoint/2010/main" val="143095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latin typeface="Tahoma" panose="020B0604030504040204" pitchFamily="34" charset="0"/>
                <a:ea typeface="Tahoma" panose="020B0604030504040204" pitchFamily="34" charset="0"/>
                <a:cs typeface="Tahoma" panose="020B0604030504040204" pitchFamily="34" charset="0"/>
              </a:rPr>
              <a:t>Q17: 16. In what ways is peer interaction encouraged in your MOOC?[Check all that apply]</a:t>
            </a:r>
          </a:p>
        </p:txBody>
      </p:sp>
      <p:sp>
        <p:nvSpPr>
          <p:cNvPr id="3" name="Content Placeholder 2"/>
          <p:cNvSpPr>
            <a:spLocks noGrp="1"/>
          </p:cNvSpPr>
          <p:nvPr>
            <p:ph idx="1"/>
          </p:nvPr>
        </p:nvSpPr>
        <p:spPr/>
        <p:txBody>
          <a:bodyPr/>
          <a:lstStyle/>
          <a:p>
            <a:r>
              <a:t>Answered: 131    Skipped: 24</a:t>
            </a:r>
          </a:p>
        </p:txBody>
      </p:sp>
      <p:pic>
        <p:nvPicPr>
          <p:cNvPr id="4" name="Picture 3" descr="chart9857651330.png"/>
          <p:cNvPicPr>
            <a:picLocks noChangeAspect="1"/>
          </p:cNvPicPr>
          <p:nvPr/>
        </p:nvPicPr>
        <p:blipFill>
          <a:blip r:embed="rId2"/>
          <a:stretch>
            <a:fillRect/>
          </a:stretch>
        </p:blipFill>
        <p:spPr>
          <a:xfrm>
            <a:off x="228600" y="1524000"/>
            <a:ext cx="5388428" cy="4535714"/>
          </a:xfrm>
          <a:prstGeom prst="rect">
            <a:avLst/>
          </a:prstGeom>
        </p:spPr>
      </p:pic>
      <p:pic>
        <p:nvPicPr>
          <p:cNvPr id="5" name="Picture 4" descr="table9857651330.png"/>
          <p:cNvPicPr>
            <a:picLocks noChangeAspect="1"/>
          </p:cNvPicPr>
          <p:nvPr/>
        </p:nvPicPr>
        <p:blipFill>
          <a:blip r:embed="rId3"/>
          <a:stretch>
            <a:fillRect/>
          </a:stretch>
        </p:blipFill>
        <p:spPr>
          <a:xfrm>
            <a:off x="4399270" y="2514599"/>
            <a:ext cx="4744729" cy="2955471"/>
          </a:xfrm>
          <a:prstGeom prst="rect">
            <a:avLst/>
          </a:prstGeom>
        </p:spPr>
      </p:pic>
    </p:spTree>
    <p:extLst>
      <p:ext uri="{BB962C8B-B14F-4D97-AF65-F5344CB8AC3E}">
        <p14:creationId xmlns:p14="http://schemas.microsoft.com/office/powerpoint/2010/main" val="130591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27,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Class Central</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https://www.class-central.com/collection/top-free-online-courses</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685800" y="2209800"/>
            <a:ext cx="7391400" cy="3916363"/>
          </a:xfrm>
        </p:spPr>
        <p:txBody>
          <a:bodyPr/>
          <a:lstStyle/>
          <a:p>
            <a:r>
              <a:rPr lang="en-US" sz="2400" b="1" dirty="0">
                <a:latin typeface="Tahoma" panose="020B0604030504040204" pitchFamily="34" charset="0"/>
                <a:ea typeface="Tahoma" panose="020B0604030504040204" pitchFamily="34" charset="0"/>
                <a:cs typeface="Tahoma" panose="020B0604030504040204" pitchFamily="34" charset="0"/>
              </a:rPr>
              <a:t>Now there are close to 6,000 MOOCs from 600+ universities around the world. This can be daunting to the millions of learners around the world who have never done an online course before.</a:t>
            </a:r>
          </a:p>
          <a:p>
            <a:r>
              <a:rPr lang="en-US" sz="2400" b="1" dirty="0">
                <a:latin typeface="Tahoma" panose="020B0604030504040204" pitchFamily="34" charset="0"/>
                <a:ea typeface="Tahoma" panose="020B0604030504040204" pitchFamily="34" charset="0"/>
                <a:cs typeface="Tahoma" panose="020B0604030504040204" pitchFamily="34" charset="0"/>
              </a:rPr>
              <a:t>That’s why we came up with a list of </a:t>
            </a:r>
            <a:r>
              <a:rPr lang="en-US" sz="2400" b="1" i="1" dirty="0">
                <a:latin typeface="Tahoma" panose="020B0604030504040204" pitchFamily="34" charset="0"/>
                <a:ea typeface="Tahoma" panose="020B0604030504040204" pitchFamily="34" charset="0"/>
                <a:cs typeface="Tahoma" panose="020B0604030504040204" pitchFamily="34" charset="0"/>
              </a:rPr>
              <a:t>Top 50 MOOCs of All Time</a:t>
            </a:r>
            <a:r>
              <a:rPr lang="en-US" sz="2400" b="1" dirty="0">
                <a:latin typeface="Tahoma" panose="020B0604030504040204" pitchFamily="34" charset="0"/>
                <a:ea typeface="Tahoma" panose="020B0604030504040204" pitchFamily="34" charset="0"/>
                <a:cs typeface="Tahoma" panose="020B0604030504040204" pitchFamily="34" charset="0"/>
              </a:rPr>
              <a:t> based on thousands of reviews written by Class Central users.</a:t>
            </a:r>
          </a:p>
          <a:p>
            <a:pPr marL="0" indent="0">
              <a:buNone/>
            </a:pPr>
            <a:endParaRPr lang="en-US" dirty="0"/>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89555" y="5427657"/>
            <a:ext cx="2154445" cy="143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57800" y="5427657"/>
            <a:ext cx="1579355" cy="132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412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latin typeface="Tahoma" panose="020B0604030504040204" pitchFamily="34" charset="0"/>
                <a:ea typeface="Tahoma" panose="020B0604030504040204" pitchFamily="34" charset="0"/>
                <a:cs typeface="Tahoma" panose="020B0604030504040204" pitchFamily="34" charset="0"/>
              </a:rPr>
              <a:t>Q20: 19. How is student progress/participation monitored or tracked? [Check all that apply]</a:t>
            </a:r>
          </a:p>
        </p:txBody>
      </p:sp>
      <p:sp>
        <p:nvSpPr>
          <p:cNvPr id="3" name="Content Placeholder 2"/>
          <p:cNvSpPr>
            <a:spLocks noGrp="1"/>
          </p:cNvSpPr>
          <p:nvPr>
            <p:ph idx="1"/>
          </p:nvPr>
        </p:nvSpPr>
        <p:spPr/>
        <p:txBody>
          <a:bodyPr/>
          <a:lstStyle/>
          <a:p>
            <a:r>
              <a:t>Answered: 131    Skipped: 24</a:t>
            </a:r>
          </a:p>
        </p:txBody>
      </p:sp>
      <p:pic>
        <p:nvPicPr>
          <p:cNvPr id="4" name="Picture 3" descr="chart9857653080.png"/>
          <p:cNvPicPr>
            <a:picLocks noChangeAspect="1"/>
          </p:cNvPicPr>
          <p:nvPr/>
        </p:nvPicPr>
        <p:blipFill>
          <a:blip r:embed="rId2"/>
          <a:stretch>
            <a:fillRect/>
          </a:stretch>
        </p:blipFill>
        <p:spPr>
          <a:xfrm>
            <a:off x="228600" y="1676400"/>
            <a:ext cx="5388428" cy="4535714"/>
          </a:xfrm>
          <a:prstGeom prst="rect">
            <a:avLst/>
          </a:prstGeom>
        </p:spPr>
      </p:pic>
      <p:pic>
        <p:nvPicPr>
          <p:cNvPr id="5" name="Picture 4" descr="table9857653080.png"/>
          <p:cNvPicPr>
            <a:picLocks noChangeAspect="1"/>
          </p:cNvPicPr>
          <p:nvPr/>
        </p:nvPicPr>
        <p:blipFill>
          <a:blip r:embed="rId3"/>
          <a:stretch>
            <a:fillRect/>
          </a:stretch>
        </p:blipFill>
        <p:spPr>
          <a:xfrm>
            <a:off x="3276600" y="1676400"/>
            <a:ext cx="5871932" cy="3657600"/>
          </a:xfrm>
          <a:prstGeom prst="rect">
            <a:avLst/>
          </a:prstGeom>
        </p:spPr>
      </p:pic>
    </p:spTree>
    <p:extLst>
      <p:ext uri="{BB962C8B-B14F-4D97-AF65-F5344CB8AC3E}">
        <p14:creationId xmlns:p14="http://schemas.microsoft.com/office/powerpoint/2010/main" val="1634430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latin typeface="Tahoma" panose="020B0604030504040204" pitchFamily="34" charset="0"/>
                <a:ea typeface="Tahoma" panose="020B0604030504040204" pitchFamily="34" charset="0"/>
                <a:cs typeface="Tahoma" panose="020B0604030504040204" pitchFamily="34" charset="0"/>
              </a:rPr>
              <a:t>Q21: 20. In what ways do students get feedback in the course?[Check all that apply]</a:t>
            </a:r>
          </a:p>
        </p:txBody>
      </p:sp>
      <p:sp>
        <p:nvSpPr>
          <p:cNvPr id="3" name="Content Placeholder 2"/>
          <p:cNvSpPr>
            <a:spLocks noGrp="1"/>
          </p:cNvSpPr>
          <p:nvPr>
            <p:ph idx="1"/>
          </p:nvPr>
        </p:nvSpPr>
        <p:spPr/>
        <p:txBody>
          <a:bodyPr/>
          <a:lstStyle/>
          <a:p>
            <a:r>
              <a:t>Answered: 129    Skipped: 26</a:t>
            </a:r>
          </a:p>
        </p:txBody>
      </p:sp>
      <p:pic>
        <p:nvPicPr>
          <p:cNvPr id="4" name="Picture 3" descr="chart9857653980.png"/>
          <p:cNvPicPr>
            <a:picLocks noChangeAspect="1"/>
          </p:cNvPicPr>
          <p:nvPr/>
        </p:nvPicPr>
        <p:blipFill>
          <a:blip r:embed="rId2"/>
          <a:stretch>
            <a:fillRect/>
          </a:stretch>
        </p:blipFill>
        <p:spPr>
          <a:xfrm>
            <a:off x="0" y="1638668"/>
            <a:ext cx="6167677" cy="4153318"/>
          </a:xfrm>
          <a:prstGeom prst="rect">
            <a:avLst/>
          </a:prstGeom>
        </p:spPr>
      </p:pic>
      <p:pic>
        <p:nvPicPr>
          <p:cNvPr id="5" name="Picture 4" descr="table9857653980.png"/>
          <p:cNvPicPr>
            <a:picLocks noChangeAspect="1"/>
          </p:cNvPicPr>
          <p:nvPr/>
        </p:nvPicPr>
        <p:blipFill>
          <a:blip r:embed="rId3"/>
          <a:stretch>
            <a:fillRect/>
          </a:stretch>
        </p:blipFill>
        <p:spPr>
          <a:xfrm>
            <a:off x="4563986" y="1665707"/>
            <a:ext cx="4572640" cy="2355603"/>
          </a:xfrm>
          <a:prstGeom prst="rect">
            <a:avLst/>
          </a:prstGeom>
        </p:spPr>
      </p:pic>
    </p:spTree>
    <p:extLst>
      <p:ext uri="{BB962C8B-B14F-4D97-AF65-F5344CB8AC3E}">
        <p14:creationId xmlns:p14="http://schemas.microsoft.com/office/powerpoint/2010/main" val="1411665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latin typeface="Tahoma" panose="020B0604030504040204" pitchFamily="34" charset="0"/>
                <a:ea typeface="Tahoma" panose="020B0604030504040204" pitchFamily="34" charset="0"/>
                <a:cs typeface="Tahoma" panose="020B0604030504040204" pitchFamily="34" charset="0"/>
              </a:rPr>
              <a:t>Q22: 21. Does your most recent (or current) MOOC utilize any of the following?[Check all that apply]</a:t>
            </a:r>
          </a:p>
        </p:txBody>
      </p:sp>
      <p:sp>
        <p:nvSpPr>
          <p:cNvPr id="3" name="Content Placeholder 2"/>
          <p:cNvSpPr>
            <a:spLocks noGrp="1"/>
          </p:cNvSpPr>
          <p:nvPr>
            <p:ph idx="1"/>
          </p:nvPr>
        </p:nvSpPr>
        <p:spPr/>
        <p:txBody>
          <a:bodyPr/>
          <a:lstStyle/>
          <a:p>
            <a:r>
              <a:t>Answered: 122    Skipped: 33</a:t>
            </a:r>
          </a:p>
        </p:txBody>
      </p:sp>
      <p:pic>
        <p:nvPicPr>
          <p:cNvPr id="5" name="Picture 4" descr="chart9857654280.png"/>
          <p:cNvPicPr>
            <a:picLocks noChangeAspect="1"/>
          </p:cNvPicPr>
          <p:nvPr/>
        </p:nvPicPr>
        <p:blipFill>
          <a:blip r:embed="rId2"/>
          <a:stretch>
            <a:fillRect/>
          </a:stretch>
        </p:blipFill>
        <p:spPr>
          <a:xfrm>
            <a:off x="87175" y="1524000"/>
            <a:ext cx="5388428" cy="4989285"/>
          </a:xfrm>
          <a:prstGeom prst="rect">
            <a:avLst/>
          </a:prstGeom>
        </p:spPr>
      </p:pic>
      <p:pic>
        <p:nvPicPr>
          <p:cNvPr id="6" name="Picture 5" descr="table9857654280.png"/>
          <p:cNvPicPr>
            <a:picLocks noChangeAspect="1"/>
          </p:cNvPicPr>
          <p:nvPr/>
        </p:nvPicPr>
        <p:blipFill>
          <a:blip r:embed="rId3"/>
          <a:stretch>
            <a:fillRect/>
          </a:stretch>
        </p:blipFill>
        <p:spPr>
          <a:xfrm>
            <a:off x="3755572" y="1548581"/>
            <a:ext cx="5388428" cy="3356428"/>
          </a:xfrm>
          <a:prstGeom prst="rect">
            <a:avLst/>
          </a:prstGeom>
        </p:spPr>
      </p:pic>
    </p:spTree>
    <p:extLst>
      <p:ext uri="{BB962C8B-B14F-4D97-AF65-F5344CB8AC3E}">
        <p14:creationId xmlns:p14="http://schemas.microsoft.com/office/powerpoint/2010/main" val="1929406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latin typeface="Tahoma" panose="020B0604030504040204" pitchFamily="34" charset="0"/>
                <a:ea typeface="Tahoma" panose="020B0604030504040204" pitchFamily="34" charset="0"/>
                <a:cs typeface="Tahoma" panose="020B0604030504040204" pitchFamily="34" charset="0"/>
              </a:rPr>
              <a:t>Q23: 22. How do participants in your MOOC contact you if they have questions, concerns, or suggestions?[Check all that apply]</a:t>
            </a:r>
          </a:p>
        </p:txBody>
      </p:sp>
      <p:sp>
        <p:nvSpPr>
          <p:cNvPr id="3" name="Content Placeholder 2"/>
          <p:cNvSpPr>
            <a:spLocks noGrp="1"/>
          </p:cNvSpPr>
          <p:nvPr>
            <p:ph idx="1"/>
          </p:nvPr>
        </p:nvSpPr>
        <p:spPr/>
        <p:txBody>
          <a:bodyPr/>
          <a:lstStyle/>
          <a:p>
            <a:r>
              <a:t>Answered: 129    Skipped: 26</a:t>
            </a:r>
          </a:p>
        </p:txBody>
      </p:sp>
      <p:pic>
        <p:nvPicPr>
          <p:cNvPr id="4" name="Picture 3" descr="chart9857654970.png"/>
          <p:cNvPicPr>
            <a:picLocks noChangeAspect="1"/>
          </p:cNvPicPr>
          <p:nvPr/>
        </p:nvPicPr>
        <p:blipFill>
          <a:blip r:embed="rId2"/>
          <a:stretch>
            <a:fillRect/>
          </a:stretch>
        </p:blipFill>
        <p:spPr>
          <a:xfrm>
            <a:off x="381000" y="1600200"/>
            <a:ext cx="4685334" cy="4732661"/>
          </a:xfrm>
          <a:prstGeom prst="rect">
            <a:avLst/>
          </a:prstGeom>
        </p:spPr>
      </p:pic>
      <p:pic>
        <p:nvPicPr>
          <p:cNvPr id="5" name="Picture 4" descr="table9857654970.png"/>
          <p:cNvPicPr>
            <a:picLocks noChangeAspect="1"/>
          </p:cNvPicPr>
          <p:nvPr/>
        </p:nvPicPr>
        <p:blipFill>
          <a:blip r:embed="rId3"/>
          <a:stretch>
            <a:fillRect/>
          </a:stretch>
        </p:blipFill>
        <p:spPr>
          <a:xfrm>
            <a:off x="3657600" y="1600200"/>
            <a:ext cx="5388428" cy="3937000"/>
          </a:xfrm>
          <a:prstGeom prst="rect">
            <a:avLst/>
          </a:prstGeom>
        </p:spPr>
      </p:pic>
    </p:spTree>
    <p:extLst>
      <p:ext uri="{BB962C8B-B14F-4D97-AF65-F5344CB8AC3E}">
        <p14:creationId xmlns:p14="http://schemas.microsoft.com/office/powerpoint/2010/main" val="9027306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Open-ended question 1: Can you provide one or more ways that you attempt to personalize the MOOC experience for those enrolled in the course?</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r>
              <a:rPr dirty="0"/>
              <a:t>Answered: </a:t>
            </a:r>
            <a:r>
              <a:rPr lang="en-US" dirty="0"/>
              <a:t>36</a:t>
            </a:r>
            <a:r>
              <a:rPr dirty="0"/>
              <a:t>    Skipped: </a:t>
            </a:r>
            <a:r>
              <a:rPr lang="en-US" dirty="0"/>
              <a:t>119</a:t>
            </a:r>
            <a:endParaRPr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7600" y="2743200"/>
            <a:ext cx="1421384" cy="2135126"/>
          </a:xfrm>
          <a:prstGeom prst="rect">
            <a:avLst/>
          </a:prstGeom>
        </p:spPr>
      </p:pic>
      <p:sp>
        <p:nvSpPr>
          <p:cNvPr id="8" name="Rectangular Callout 7"/>
          <p:cNvSpPr/>
          <p:nvPr/>
        </p:nvSpPr>
        <p:spPr>
          <a:xfrm>
            <a:off x="5447642" y="982199"/>
            <a:ext cx="3696358" cy="1608601"/>
          </a:xfrm>
          <a:prstGeom prst="wedgeRectCallout">
            <a:avLst>
              <a:gd name="adj1" fmla="val -77132"/>
              <a:gd name="adj2" fmla="val 5792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Replying personally to asynchronous discussion messages to explain or reference materials to students as well as to refer to peers. Retweeting and commenting on learners social media posts. </a:t>
            </a:r>
          </a:p>
        </p:txBody>
      </p:sp>
      <p:sp>
        <p:nvSpPr>
          <p:cNvPr id="9" name="Rectangular Callout 8"/>
          <p:cNvSpPr/>
          <p:nvPr/>
        </p:nvSpPr>
        <p:spPr>
          <a:xfrm>
            <a:off x="5447642" y="2743200"/>
            <a:ext cx="3696358" cy="3429000"/>
          </a:xfrm>
          <a:prstGeom prst="wedgeRectCallout">
            <a:avLst>
              <a:gd name="adj1" fmla="val -60241"/>
              <a:gd name="adj2" fmla="val -3244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Its all about expectations and communication.  From the first day of 'launching' we have moderators &amp; academics assigned to welcome and encourage learners to ask questions and post comments for peer-to-peer feedback, etc.   We also list specific times when different academics and experts will be online (various times/dates due to international reach) to have 1-2-1 and group discussions where applicable. </a:t>
            </a:r>
          </a:p>
        </p:txBody>
      </p:sp>
      <p:sp>
        <p:nvSpPr>
          <p:cNvPr id="10" name="Rectangular Callout 9"/>
          <p:cNvSpPr/>
          <p:nvPr/>
        </p:nvSpPr>
        <p:spPr>
          <a:xfrm>
            <a:off x="40256" y="1371600"/>
            <a:ext cx="3200400" cy="1371600"/>
          </a:xfrm>
          <a:prstGeom prst="wedgeRectCallout">
            <a:avLst>
              <a:gd name="adj1" fmla="val 63847"/>
              <a:gd name="adj2" fmla="val 5874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Mainly, we ran moderated peer discussion through Piazza. Students, teachers, and the moderator commented on student contributions.</a:t>
            </a:r>
          </a:p>
        </p:txBody>
      </p:sp>
      <p:sp>
        <p:nvSpPr>
          <p:cNvPr id="11" name="Rectangular Callout 10"/>
          <p:cNvSpPr/>
          <p:nvPr/>
        </p:nvSpPr>
        <p:spPr>
          <a:xfrm>
            <a:off x="40256" y="2819400"/>
            <a:ext cx="3388744" cy="1905000"/>
          </a:xfrm>
          <a:prstGeom prst="wedgeRectCallout">
            <a:avLst>
              <a:gd name="adj1" fmla="val 56417"/>
              <a:gd name="adj2" fmla="val -18470"/>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To give more different case studies and examples, considering different backgrounds and interests. To have high order and low order assessments, considering the personal  interest for deepening into content. </a:t>
            </a:r>
          </a:p>
        </p:txBody>
      </p:sp>
      <p:sp>
        <p:nvSpPr>
          <p:cNvPr id="12" name="Rectangular Callout 11"/>
          <p:cNvSpPr/>
          <p:nvPr/>
        </p:nvSpPr>
        <p:spPr>
          <a:xfrm>
            <a:off x="53508" y="4953000"/>
            <a:ext cx="4061292" cy="1371600"/>
          </a:xfrm>
          <a:prstGeom prst="wedgeRectCallout">
            <a:avLst>
              <a:gd name="adj1" fmla="val 55074"/>
              <a:gd name="adj2" fmla="val -5381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I adjust some of the content based on early discussion in the course to better meet the needs of the recruited cohort.    Some of the material was co-created and labelled geographically.</a:t>
            </a:r>
          </a:p>
        </p:txBody>
      </p:sp>
    </p:spTree>
    <p:extLst>
      <p:ext uri="{BB962C8B-B14F-4D97-AF65-F5344CB8AC3E}">
        <p14:creationId xmlns:p14="http://schemas.microsoft.com/office/powerpoint/2010/main" val="654514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Open-ended question 2: How do you use learning technology such as computer conferencing (e.g., Skype, Zoom, Google Hangouts, etc.) to personalize your MOOC?</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r>
              <a:rPr dirty="0"/>
              <a:t>Answered: </a:t>
            </a:r>
            <a:r>
              <a:rPr lang="en-US" dirty="0"/>
              <a:t>37</a:t>
            </a:r>
            <a:r>
              <a:rPr dirty="0"/>
              <a:t>    Skipped: </a:t>
            </a:r>
            <a:r>
              <a:rPr lang="en-US" dirty="0"/>
              <a:t>118</a:t>
            </a:r>
            <a:endParaRPr dirty="0"/>
          </a:p>
        </p:txBody>
      </p:sp>
      <p:sp>
        <p:nvSpPr>
          <p:cNvPr id="8" name="Rectangular Callout 7"/>
          <p:cNvSpPr/>
          <p:nvPr/>
        </p:nvSpPr>
        <p:spPr>
          <a:xfrm>
            <a:off x="5447322" y="1031151"/>
            <a:ext cx="3696358" cy="1913401"/>
          </a:xfrm>
          <a:prstGeom prst="wedgeRectCallout">
            <a:avLst>
              <a:gd name="adj1" fmla="val -59670"/>
              <a:gd name="adj2" fmla="val 36638"/>
            </a:avLst>
          </a:prstGeom>
          <a:gradFill>
            <a:gsLst>
              <a:gs pos="0">
                <a:srgbClr val="FFFF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Online office hours were available through </a:t>
            </a:r>
            <a:r>
              <a:rPr lang="en-US" dirty="0" err="1">
                <a:solidFill>
                  <a:schemeClr val="tx1"/>
                </a:solidFill>
              </a:rPr>
              <a:t>Appointlet</a:t>
            </a:r>
            <a:r>
              <a:rPr lang="en-US" dirty="0">
                <a:solidFill>
                  <a:schemeClr val="tx1"/>
                </a:solidFill>
              </a:rPr>
              <a:t>. Had an online whiteboard to share with students' during scheduled office hours. Used Skype or Google Hangouts to video conference during online office hours.</a:t>
            </a:r>
          </a:p>
        </p:txBody>
      </p:sp>
      <p:sp>
        <p:nvSpPr>
          <p:cNvPr id="9" name="Rectangular Callout 8"/>
          <p:cNvSpPr/>
          <p:nvPr/>
        </p:nvSpPr>
        <p:spPr>
          <a:xfrm>
            <a:off x="5447642" y="3099804"/>
            <a:ext cx="3696358" cy="2133600"/>
          </a:xfrm>
          <a:prstGeom prst="wedgeRectCallout">
            <a:avLst>
              <a:gd name="adj1" fmla="val -60241"/>
              <a:gd name="adj2" fmla="val -32443"/>
            </a:avLst>
          </a:prstGeom>
          <a:gradFill>
            <a:gsLst>
              <a:gs pos="0">
                <a:srgbClr val="FFC0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We didn't but I am working on another distance learning course now that is closed using Skype, Zoom and </a:t>
            </a:r>
            <a:r>
              <a:rPr lang="en-US" dirty="0" err="1">
                <a:solidFill>
                  <a:schemeClr val="tx1"/>
                </a:solidFill>
              </a:rPr>
              <a:t>Webex</a:t>
            </a:r>
            <a:r>
              <a:rPr lang="en-US" dirty="0">
                <a:solidFill>
                  <a:schemeClr val="tx1"/>
                </a:solidFill>
              </a:rPr>
              <a:t>. They are all good in different ways. The participants in the closed course have bonded much more as a cohort than any of the groups in the MOOC. </a:t>
            </a:r>
          </a:p>
        </p:txBody>
      </p:sp>
      <p:sp>
        <p:nvSpPr>
          <p:cNvPr id="10" name="Rectangular Callout 9"/>
          <p:cNvSpPr/>
          <p:nvPr/>
        </p:nvSpPr>
        <p:spPr>
          <a:xfrm>
            <a:off x="2424182" y="1109108"/>
            <a:ext cx="2418550" cy="381000"/>
          </a:xfrm>
          <a:prstGeom prst="wedgeRectCallout">
            <a:avLst>
              <a:gd name="adj1" fmla="val 19510"/>
              <a:gd name="adj2" fmla="val 328287"/>
            </a:avLst>
          </a:prstGeom>
          <a:gradFill>
            <a:gsLst>
              <a:gs pos="0">
                <a:srgbClr val="FFC000"/>
              </a:gs>
              <a:gs pos="100000">
                <a:srgbClr val="FFFF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Slack for group projects</a:t>
            </a:r>
            <a:endParaRPr lang="en-US" dirty="0">
              <a:solidFill>
                <a:schemeClr val="tx1"/>
              </a:solidFill>
            </a:endParaRPr>
          </a:p>
        </p:txBody>
      </p:sp>
      <p:sp>
        <p:nvSpPr>
          <p:cNvPr id="11" name="Rectangular Callout 10"/>
          <p:cNvSpPr/>
          <p:nvPr/>
        </p:nvSpPr>
        <p:spPr>
          <a:xfrm>
            <a:off x="34246" y="1676400"/>
            <a:ext cx="3456889" cy="4705409"/>
          </a:xfrm>
          <a:prstGeom prst="wedgeRectCallout">
            <a:avLst>
              <a:gd name="adj1" fmla="val 53972"/>
              <a:gd name="adj2" fmla="val 5731"/>
            </a:avLst>
          </a:prstGeom>
          <a:gradFill>
            <a:gsLst>
              <a:gs pos="0">
                <a:srgbClr val="FFC0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I held virtual office hours during each of the three offerings of my course.   In several had teaching associates join in. In the last offering, I used the first part of the meet-up to share current nutrition related news and studies to help keep the course more up to date (we also posted news and studies).   One challenge of the course is keeping content current in subsequent offerings without reshooting videos or redoing all the PowerPoints. Used announcements, resources and the meetups to provide updates. </a:t>
            </a:r>
          </a:p>
        </p:txBody>
      </p:sp>
      <p:sp>
        <p:nvSpPr>
          <p:cNvPr id="12" name="Rectangular Callout 11"/>
          <p:cNvSpPr/>
          <p:nvPr/>
        </p:nvSpPr>
        <p:spPr>
          <a:xfrm>
            <a:off x="3733800" y="5437608"/>
            <a:ext cx="5410200" cy="886992"/>
          </a:xfrm>
          <a:prstGeom prst="wedgeRectCallout">
            <a:avLst>
              <a:gd name="adj1" fmla="val -42422"/>
              <a:gd name="adj2" fmla="val -115351"/>
            </a:avLst>
          </a:prstGeom>
          <a:gradFill>
            <a:gsLst>
              <a:gs pos="0">
                <a:srgbClr val="FFFF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Google Hangouts are excellent - but they don't work in China.  We also use </a:t>
            </a:r>
            <a:r>
              <a:rPr lang="en-US" dirty="0" err="1">
                <a:solidFill>
                  <a:schemeClr val="tx1"/>
                </a:solidFill>
              </a:rPr>
              <a:t>WarpWire</a:t>
            </a:r>
            <a:r>
              <a:rPr lang="en-US" dirty="0">
                <a:solidFill>
                  <a:schemeClr val="tx1"/>
                </a:solidFill>
              </a:rPr>
              <a:t> to allow student video presentations in  private environment.</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33457" y="2703574"/>
            <a:ext cx="1421384" cy="2135126"/>
          </a:xfrm>
          <a:prstGeom prst="rect">
            <a:avLst/>
          </a:prstGeom>
        </p:spPr>
      </p:pic>
    </p:spTree>
    <p:extLst>
      <p:ext uri="{BB962C8B-B14F-4D97-AF65-F5344CB8AC3E}">
        <p14:creationId xmlns:p14="http://schemas.microsoft.com/office/powerpoint/2010/main" val="1859845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6" y="76200"/>
            <a:ext cx="8229600" cy="890004"/>
          </a:xfrm>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Open-ended question 3: How did you design your MOOC to make it easier to access for students with different backgrounds and technology access?</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15136" y="982199"/>
            <a:ext cx="2170864" cy="332192"/>
          </a:xfrm>
        </p:spPr>
        <p:txBody>
          <a:bodyPr/>
          <a:lstStyle/>
          <a:p>
            <a:r>
              <a:rPr dirty="0"/>
              <a:t>Answered: </a:t>
            </a:r>
            <a:r>
              <a:rPr lang="en-US" dirty="0"/>
              <a:t>34</a:t>
            </a:r>
            <a:r>
              <a:rPr dirty="0"/>
              <a:t>    Skipped</a:t>
            </a:r>
            <a:r>
              <a:rPr/>
              <a:t>: </a:t>
            </a:r>
            <a:r>
              <a:rPr lang="en-US"/>
              <a:t>121</a:t>
            </a:r>
            <a:endParaRPr dirty="0"/>
          </a:p>
        </p:txBody>
      </p:sp>
      <p:sp>
        <p:nvSpPr>
          <p:cNvPr id="11" name="Rectangular Callout 10"/>
          <p:cNvSpPr/>
          <p:nvPr/>
        </p:nvSpPr>
        <p:spPr>
          <a:xfrm>
            <a:off x="152400" y="1314390"/>
            <a:ext cx="3312478" cy="2190810"/>
          </a:xfrm>
          <a:prstGeom prst="wedgeRectCallout">
            <a:avLst>
              <a:gd name="adj1" fmla="val 58316"/>
              <a:gd name="adj2" fmla="val 35852"/>
            </a:avLst>
          </a:prstGeom>
          <a:gradFill>
            <a:gsLst>
              <a:gs pos="0">
                <a:schemeClr val="accent4">
                  <a:lumMod val="20000"/>
                  <a:lumOff val="8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Follow UK accessibility compliance guidelines. Main course material pitched at entry level but more complex further reading provided to allow students to 'go deeper' as well as range of case study content to facilitate more in-depth analysis.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l="-2"/>
          <a:stretch/>
        </p:blipFill>
        <p:spPr>
          <a:xfrm>
            <a:off x="3751603" y="3048000"/>
            <a:ext cx="1752872" cy="1754126"/>
          </a:xfrm>
          <a:prstGeom prst="rect">
            <a:avLst/>
          </a:prstGeom>
        </p:spPr>
      </p:pic>
      <p:sp>
        <p:nvSpPr>
          <p:cNvPr id="13" name="Rectangular Callout 12"/>
          <p:cNvSpPr/>
          <p:nvPr/>
        </p:nvSpPr>
        <p:spPr>
          <a:xfrm>
            <a:off x="5791200" y="1140611"/>
            <a:ext cx="3166154" cy="1907389"/>
          </a:xfrm>
          <a:prstGeom prst="wedgeRectCallout">
            <a:avLst>
              <a:gd name="adj1" fmla="val -59500"/>
              <a:gd name="adj2" fmla="val 27615"/>
            </a:avLst>
          </a:prstGeom>
          <a:gradFill>
            <a:gsLst>
              <a:gs pos="0">
                <a:schemeClr val="accent4">
                  <a:lumMod val="20000"/>
                  <a:lumOff val="8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Worked closely with university expert. Consulted with language dept.  Talked with and piloted with our international students and friends from Jordan, China, Greece and Turkey.</a:t>
            </a:r>
          </a:p>
        </p:txBody>
      </p:sp>
      <p:sp>
        <p:nvSpPr>
          <p:cNvPr id="14" name="Rectangular Callout 13"/>
          <p:cNvSpPr/>
          <p:nvPr/>
        </p:nvSpPr>
        <p:spPr>
          <a:xfrm>
            <a:off x="152400" y="3657600"/>
            <a:ext cx="3312478" cy="2644993"/>
          </a:xfrm>
          <a:prstGeom prst="wedgeRectCallout">
            <a:avLst>
              <a:gd name="adj1" fmla="val 58145"/>
              <a:gd name="adj2" fmla="val -30487"/>
            </a:avLst>
          </a:prstGeom>
          <a:gradFill>
            <a:gsLst>
              <a:gs pos="0">
                <a:schemeClr val="accent4">
                  <a:lumMod val="20000"/>
                  <a:lumOff val="8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Our content covered examples from different political and religious contexts, across Europe, the Americas, the Middle East and Asia, designed in turn to encourage students from diverse backgrounds to share their own political experience.</a:t>
            </a:r>
            <a:endParaRPr lang="en-US" dirty="0">
              <a:solidFill>
                <a:schemeClr val="tx1"/>
              </a:solidFill>
            </a:endParaRPr>
          </a:p>
        </p:txBody>
      </p:sp>
      <p:sp>
        <p:nvSpPr>
          <p:cNvPr id="15" name="Rectangular Callout 14"/>
          <p:cNvSpPr/>
          <p:nvPr/>
        </p:nvSpPr>
        <p:spPr>
          <a:xfrm>
            <a:off x="5661914" y="3125726"/>
            <a:ext cx="3305685" cy="3352800"/>
          </a:xfrm>
          <a:prstGeom prst="wedgeRectCallout">
            <a:avLst>
              <a:gd name="adj1" fmla="val -61947"/>
              <a:gd name="adj2" fmla="val 1998"/>
            </a:avLst>
          </a:prstGeom>
          <a:gradFill>
            <a:gsLst>
              <a:gs pos="0">
                <a:schemeClr val="accent4">
                  <a:lumMod val="20000"/>
                  <a:lumOff val="8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There was scripts for everything ... videos mainly. There was also downloadable documents produced in different formats to make it easier depending on the technology they had available. The content was 'beginner' level so I think we naturally slowed down and covered the basics in a lot of detail - as well as providing links and documents with more information as different points. </a:t>
            </a:r>
          </a:p>
        </p:txBody>
      </p:sp>
    </p:spTree>
    <p:extLst>
      <p:ext uri="{BB962C8B-B14F-4D97-AF65-F5344CB8AC3E}">
        <p14:creationId xmlns:p14="http://schemas.microsoft.com/office/powerpoint/2010/main" val="877381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6" y="76200"/>
            <a:ext cx="8229600" cy="890004"/>
          </a:xfrm>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Open-ended question 4: In what ways, do you or your teaching assistants and moderators provide just in time support, feedback, and individualized learner attention?</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15136" y="982199"/>
            <a:ext cx="2170864" cy="332192"/>
          </a:xfrm>
        </p:spPr>
        <p:txBody>
          <a:bodyPr/>
          <a:lstStyle/>
          <a:p>
            <a:r>
              <a:rPr dirty="0"/>
              <a:t>Answered: </a:t>
            </a:r>
            <a:r>
              <a:rPr lang="en-US" dirty="0"/>
              <a:t>37</a:t>
            </a:r>
            <a:r>
              <a:rPr dirty="0"/>
              <a:t>    Skipped: </a:t>
            </a:r>
            <a:r>
              <a:rPr lang="en-US" dirty="0"/>
              <a:t>118</a:t>
            </a:r>
            <a:endParaRPr dirty="0"/>
          </a:p>
        </p:txBody>
      </p:sp>
      <p:sp>
        <p:nvSpPr>
          <p:cNvPr id="11" name="Rectangular Callout 10"/>
          <p:cNvSpPr/>
          <p:nvPr/>
        </p:nvSpPr>
        <p:spPr>
          <a:xfrm>
            <a:off x="115136" y="1330386"/>
            <a:ext cx="3657600" cy="4934010"/>
          </a:xfrm>
          <a:prstGeom prst="wedgeRectCallout">
            <a:avLst>
              <a:gd name="adj1" fmla="val 54325"/>
              <a:gd name="adj2" fmla="val 16074"/>
            </a:avLst>
          </a:prstGeom>
          <a:gradFill>
            <a:gsLst>
              <a:gs pos="0">
                <a:srgbClr val="FFC000"/>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We had all of our academics who developed the MOOC…assigned a different section to deliver and then moderate.  So during the few days before/after the 'official launch' of our sections, we were online at various times to provide comments and feedback. We also gave learners specific dates/times that we would be online to discuss synchronously and answer questions, etc. We had resident entrepreneurs and business experts who were asked to be online over certain dates/times to provide the 'practical' view. Finally, we also have a central 'digital learning team' who support all University MOOCs.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2667000"/>
            <a:ext cx="1733187" cy="2603500"/>
          </a:xfrm>
          <a:prstGeom prst="rect">
            <a:avLst/>
          </a:prstGeom>
        </p:spPr>
      </p:pic>
      <p:sp>
        <p:nvSpPr>
          <p:cNvPr id="10" name="Rectangular Callout 9"/>
          <p:cNvSpPr/>
          <p:nvPr/>
        </p:nvSpPr>
        <p:spPr>
          <a:xfrm>
            <a:off x="4038600" y="984760"/>
            <a:ext cx="5105399" cy="1377440"/>
          </a:xfrm>
          <a:prstGeom prst="wedgeRectCallout">
            <a:avLst>
              <a:gd name="adj1" fmla="val -30127"/>
              <a:gd name="adj2" fmla="val 67130"/>
            </a:avLst>
          </a:prstGeom>
          <a:gradFill>
            <a:gsLst>
              <a:gs pos="0">
                <a:srgbClr val="FFC000"/>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Tremendous amount of work here. We continuously monitor student performance and find where students are struggling. We then respond to struggle areas with forum posts and weekly updates. </a:t>
            </a:r>
          </a:p>
        </p:txBody>
      </p:sp>
      <p:sp>
        <p:nvSpPr>
          <p:cNvPr id="12" name="Rectangular Callout 11"/>
          <p:cNvSpPr/>
          <p:nvPr/>
        </p:nvSpPr>
        <p:spPr>
          <a:xfrm>
            <a:off x="5870415" y="2514600"/>
            <a:ext cx="3224357" cy="2063240"/>
          </a:xfrm>
          <a:prstGeom prst="wedgeRectCallout">
            <a:avLst>
              <a:gd name="adj1" fmla="val -55495"/>
              <a:gd name="adj2" fmla="val 15139"/>
            </a:avLst>
          </a:prstGeom>
          <a:gradFill>
            <a:gsLst>
              <a:gs pos="0">
                <a:srgbClr val="FFC000"/>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Tremendous amount of work here. We continuously monitor student performance and find where students are struggling. We then respond to struggle areas with forum posts and weekly updates. </a:t>
            </a:r>
          </a:p>
        </p:txBody>
      </p:sp>
      <p:sp>
        <p:nvSpPr>
          <p:cNvPr id="16" name="Rectangular Callout 15"/>
          <p:cNvSpPr/>
          <p:nvPr/>
        </p:nvSpPr>
        <p:spPr>
          <a:xfrm>
            <a:off x="5857603" y="4730240"/>
            <a:ext cx="3224357" cy="673100"/>
          </a:xfrm>
          <a:prstGeom prst="wedgeRectCallout">
            <a:avLst>
              <a:gd name="adj1" fmla="val -54742"/>
              <a:gd name="adj2" fmla="val -40162"/>
            </a:avLst>
          </a:prstGeom>
          <a:gradFill>
            <a:gsLst>
              <a:gs pos="0">
                <a:srgbClr val="FFC000"/>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Constant, constant, constant attention to discussion forums.</a:t>
            </a:r>
            <a:endParaRPr lang="en-US" dirty="0">
              <a:solidFill>
                <a:schemeClr val="tx1"/>
              </a:solidFill>
            </a:endParaRPr>
          </a:p>
        </p:txBody>
      </p:sp>
      <p:sp>
        <p:nvSpPr>
          <p:cNvPr id="17" name="Rectangular Callout 16"/>
          <p:cNvSpPr/>
          <p:nvPr/>
        </p:nvSpPr>
        <p:spPr>
          <a:xfrm>
            <a:off x="4114800" y="5486400"/>
            <a:ext cx="4842406" cy="889000"/>
          </a:xfrm>
          <a:prstGeom prst="wedgeRectCallout">
            <a:avLst>
              <a:gd name="adj1" fmla="val -38366"/>
              <a:gd name="adj2" fmla="val -70200"/>
            </a:avLst>
          </a:prstGeom>
          <a:gradFill>
            <a:gsLst>
              <a:gs pos="0">
                <a:srgbClr val="FFC000"/>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Our computer technician checked every day for posts from students who were having technical problems and helped to correct them. </a:t>
            </a:r>
          </a:p>
        </p:txBody>
      </p:sp>
    </p:spTree>
    <p:extLst>
      <p:ext uri="{BB962C8B-B14F-4D97-AF65-F5344CB8AC3E}">
        <p14:creationId xmlns:p14="http://schemas.microsoft.com/office/powerpoint/2010/main" val="523982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6" y="76200"/>
            <a:ext cx="8724064" cy="890004"/>
          </a:xfrm>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Open-ended question 5</a:t>
            </a:r>
            <a:r>
              <a:rPr lang="en-US">
                <a:latin typeface="Tahoma" panose="020B0604030504040204" pitchFamily="34" charset="0"/>
                <a:ea typeface="Tahoma" panose="020B0604030504040204" pitchFamily="34" charset="0"/>
                <a:cs typeface="Tahoma" panose="020B0604030504040204" pitchFamily="34" charset="0"/>
              </a:rPr>
              <a:t>: If you were to redesign the course for enhanced personalization within your most recent MOOC offering, what would you do?</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15136" y="982199"/>
            <a:ext cx="2170864" cy="332192"/>
          </a:xfrm>
        </p:spPr>
        <p:txBody>
          <a:bodyPr/>
          <a:lstStyle/>
          <a:p>
            <a:r>
              <a:rPr dirty="0"/>
              <a:t>Answered: </a:t>
            </a:r>
            <a:r>
              <a:rPr lang="en-US" dirty="0"/>
              <a:t>37</a:t>
            </a:r>
            <a:r>
              <a:rPr dirty="0"/>
              <a:t>    Skipped: </a:t>
            </a:r>
            <a:r>
              <a:rPr lang="en-US" dirty="0"/>
              <a:t>118</a:t>
            </a:r>
            <a:endParaRPr dirty="0"/>
          </a:p>
        </p:txBody>
      </p:sp>
      <p:sp>
        <p:nvSpPr>
          <p:cNvPr id="11" name="Rectangular Callout 10"/>
          <p:cNvSpPr/>
          <p:nvPr/>
        </p:nvSpPr>
        <p:spPr>
          <a:xfrm>
            <a:off x="92883" y="1284250"/>
            <a:ext cx="3657600" cy="1489014"/>
          </a:xfrm>
          <a:prstGeom prst="wedgeRectCallout">
            <a:avLst>
              <a:gd name="adj1" fmla="val 56537"/>
              <a:gd name="adj2" fmla="val 39985"/>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Introduce Google Hangouts. Develop alternative pathways for content. Allow students more space to share own competencies and knowledge levels (perhaps wikis etc.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898297"/>
            <a:ext cx="1947418" cy="2374900"/>
          </a:xfrm>
          <a:prstGeom prst="rect">
            <a:avLst/>
          </a:prstGeom>
        </p:spPr>
      </p:pic>
      <p:sp>
        <p:nvSpPr>
          <p:cNvPr id="13" name="Rectangular Callout 12"/>
          <p:cNvSpPr/>
          <p:nvPr/>
        </p:nvSpPr>
        <p:spPr>
          <a:xfrm>
            <a:off x="86814" y="2895600"/>
            <a:ext cx="3657600" cy="1582217"/>
          </a:xfrm>
          <a:prstGeom prst="wedgeRectCallout">
            <a:avLst>
              <a:gd name="adj1" fmla="val 53882"/>
              <a:gd name="adj2" fmla="val 10639"/>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I would probably include one or two  more items from non-western cultures and find an opportunity for students to share work in a different way. </a:t>
            </a:r>
            <a:endParaRPr lang="en-US" dirty="0">
              <a:solidFill>
                <a:schemeClr val="tx1"/>
              </a:solidFill>
            </a:endParaRPr>
          </a:p>
        </p:txBody>
      </p:sp>
      <p:sp>
        <p:nvSpPr>
          <p:cNvPr id="14" name="Rectangular Callout 13"/>
          <p:cNvSpPr/>
          <p:nvPr/>
        </p:nvSpPr>
        <p:spPr>
          <a:xfrm>
            <a:off x="109741" y="4724400"/>
            <a:ext cx="3657600" cy="1265224"/>
          </a:xfrm>
          <a:prstGeom prst="wedgeRectCallout">
            <a:avLst>
              <a:gd name="adj1" fmla="val 63174"/>
              <a:gd name="adj2" fmla="val 1685"/>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I would hire some of our students and alumni to get involved - the students really loved the additional points-of-view and the interaction. </a:t>
            </a:r>
            <a:endParaRPr lang="en-US" dirty="0">
              <a:solidFill>
                <a:schemeClr val="tx1"/>
              </a:solidFill>
            </a:endParaRPr>
          </a:p>
        </p:txBody>
      </p:sp>
      <p:sp>
        <p:nvSpPr>
          <p:cNvPr id="15" name="Rectangular Callout 14"/>
          <p:cNvSpPr/>
          <p:nvPr/>
        </p:nvSpPr>
        <p:spPr>
          <a:xfrm>
            <a:off x="5257800" y="1098946"/>
            <a:ext cx="3657600" cy="1642624"/>
          </a:xfrm>
          <a:prstGeom prst="wedgeRectCallout">
            <a:avLst>
              <a:gd name="adj1" fmla="val -56737"/>
              <a:gd name="adj2" fmla="val 47199"/>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 I would encourage study groups with 'pupil teacher' techniques... champions in the 'crowd' leading smaller groups who are struggling or who would like more social and tutor presence.</a:t>
            </a:r>
          </a:p>
        </p:txBody>
      </p:sp>
      <p:sp>
        <p:nvSpPr>
          <p:cNvPr id="18" name="Rectangular Callout 17"/>
          <p:cNvSpPr/>
          <p:nvPr/>
        </p:nvSpPr>
        <p:spPr>
          <a:xfrm>
            <a:off x="5833618" y="2997322"/>
            <a:ext cx="3234182" cy="1879478"/>
          </a:xfrm>
          <a:prstGeom prst="wedgeRectCallout">
            <a:avLst>
              <a:gd name="adj1" fmla="val -48230"/>
              <a:gd name="adj2" fmla="val -53980"/>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 I would review the latest cognitive science evidence on how best to achieve this important goal and redesign the course and its production accordingly.</a:t>
            </a:r>
          </a:p>
        </p:txBody>
      </p:sp>
      <p:sp>
        <p:nvSpPr>
          <p:cNvPr id="19" name="Rectangular Callout 18"/>
          <p:cNvSpPr/>
          <p:nvPr/>
        </p:nvSpPr>
        <p:spPr>
          <a:xfrm>
            <a:off x="5410200" y="5273197"/>
            <a:ext cx="3657600" cy="1127603"/>
          </a:xfrm>
          <a:prstGeom prst="wedgeRectCallout">
            <a:avLst>
              <a:gd name="adj1" fmla="val -58703"/>
              <a:gd name="adj2" fmla="val -48172"/>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 Change the videos - make them shorter and less formal.   Give better instructions on use of discussion boards.</a:t>
            </a:r>
          </a:p>
        </p:txBody>
      </p:sp>
    </p:spTree>
    <p:extLst>
      <p:ext uri="{BB962C8B-B14F-4D97-AF65-F5344CB8AC3E}">
        <p14:creationId xmlns:p14="http://schemas.microsoft.com/office/powerpoint/2010/main" val="1601206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300" y="0"/>
            <a:ext cx="4597400" cy="6858000"/>
          </a:xfrm>
          <a:prstGeom prst="rect">
            <a:avLst/>
          </a:prstGeom>
        </p:spPr>
      </p:pic>
      <p:sp>
        <p:nvSpPr>
          <p:cNvPr id="6" name="Rectangle 5"/>
          <p:cNvSpPr/>
          <p:nvPr/>
        </p:nvSpPr>
        <p:spPr>
          <a:xfrm>
            <a:off x="2273300" y="381000"/>
            <a:ext cx="4647426"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Personalized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MOOCs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827333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27,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Class Central (Top 50 Free)</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https://www.class-central.com/collection/top-free-online-courses</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l="5690" t="13752" r="1000" b="1742"/>
          <a:stretch/>
        </p:blipFill>
        <p:spPr>
          <a:xfrm>
            <a:off x="76200" y="2057400"/>
            <a:ext cx="5486400" cy="301083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17380" y="2819400"/>
            <a:ext cx="4826620" cy="4038600"/>
          </a:xfrm>
          <a:prstGeom prst="rect">
            <a:avLst/>
          </a:prstGeom>
        </p:spPr>
      </p:pic>
    </p:spTree>
    <p:extLst>
      <p:ext uri="{BB962C8B-B14F-4D97-AF65-F5344CB8AC3E}">
        <p14:creationId xmlns:p14="http://schemas.microsoft.com/office/powerpoint/2010/main" val="2956947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Title 1"/>
          <p:cNvSpPr>
            <a:spLocks noGrp="1"/>
          </p:cNvSpPr>
          <p:nvPr>
            <p:ph type="title"/>
          </p:nvPr>
        </p:nvSpPr>
        <p:spPr>
          <a:xfrm>
            <a:off x="685800" y="761999"/>
            <a:ext cx="8001000" cy="3856141"/>
          </a:xfrm>
        </p:spPr>
        <p:txBody>
          <a:bodyPr/>
          <a:lstStyle/>
          <a:p>
            <a:pPr eaLnBrk="1" hangingPunct="1">
              <a:spcBef>
                <a:spcPts val="0"/>
              </a:spcBef>
            </a:pPr>
            <a:r>
              <a:rPr lang="en-US" sz="4000" b="1" dirty="0">
                <a:solidFill>
                  <a:srgbClr val="FF0000"/>
                </a:solidFill>
                <a:latin typeface="Tahoma" pitchFamily="34" charset="0"/>
                <a:cs typeface="Tahoma" pitchFamily="34" charset="0"/>
              </a:rPr>
              <a:t>Any Comments or Questions?</a:t>
            </a:r>
            <a:br>
              <a:rPr lang="en-US" sz="2800" b="1" dirty="0">
                <a:solidFill>
                  <a:srgbClr val="FF0000"/>
                </a:solidFill>
                <a:latin typeface="Tahoma" pitchFamily="34" charset="0"/>
                <a:cs typeface="Tahoma" pitchFamily="34" charset="0"/>
              </a:rPr>
            </a:br>
            <a:r>
              <a:rPr lang="en-US" sz="2800" b="1" dirty="0">
                <a:solidFill>
                  <a:schemeClr val="tx1"/>
                </a:solidFill>
                <a:latin typeface="Tahoma" pitchFamily="34" charset="0"/>
                <a:cs typeface="Tahoma" pitchFamily="34" charset="0"/>
              </a:rPr>
              <a:t>Slides at: TrainingShare.com</a:t>
            </a:r>
            <a:br>
              <a:rPr lang="en-US" sz="2800" b="1" dirty="0">
                <a:solidFill>
                  <a:schemeClr val="tx1"/>
                </a:solidFill>
                <a:latin typeface="Tahoma" pitchFamily="34" charset="0"/>
                <a:cs typeface="Tahoma" pitchFamily="34" charset="0"/>
              </a:rPr>
            </a:br>
            <a:r>
              <a:rPr lang="en-US" sz="2800" b="1" dirty="0" err="1">
                <a:solidFill>
                  <a:schemeClr val="tx1"/>
                </a:solidFill>
                <a:latin typeface="Tahoma" pitchFamily="34" charset="0"/>
                <a:cs typeface="Tahoma" pitchFamily="34" charset="0"/>
              </a:rPr>
              <a:t>MOOCsBook</a:t>
            </a:r>
            <a:r>
              <a:rPr lang="en-US" sz="2800" b="1" dirty="0">
                <a:solidFill>
                  <a:schemeClr val="tx1"/>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2"/>
              </a:rPr>
              <a:t>http://moocsbook.com/</a:t>
            </a:r>
            <a:r>
              <a:rPr lang="en-US" sz="2800" b="1" dirty="0">
                <a:solidFill>
                  <a:srgbClr val="00B050"/>
                </a:solidFill>
                <a:latin typeface="Tahoma" pitchFamily="34" charset="0"/>
                <a:cs typeface="Tahoma" pitchFamily="34" charset="0"/>
              </a:rPr>
              <a:t> </a:t>
            </a:r>
            <a:br>
              <a:rPr lang="en-US" sz="2800" b="1" dirty="0">
                <a:solidFill>
                  <a:srgbClr val="00B050"/>
                </a:solidFill>
                <a:latin typeface="Tahoma" pitchFamily="34" charset="0"/>
                <a:cs typeface="Tahoma" pitchFamily="34" charset="0"/>
              </a:rPr>
            </a:br>
            <a:r>
              <a:rPr lang="en-US" sz="2800" b="1" dirty="0">
                <a:solidFill>
                  <a:schemeClr val="tx1"/>
                </a:solidFill>
                <a:latin typeface="Tahoma" pitchFamily="34" charset="0"/>
                <a:cs typeface="Tahoma" pitchFamily="34" charset="0"/>
              </a:rPr>
              <a:t>Contact us:</a:t>
            </a:r>
            <a:br>
              <a:rPr lang="en-US" sz="2800" b="1" dirty="0">
                <a:solidFill>
                  <a:srgbClr val="00B050"/>
                </a:solidFill>
                <a:latin typeface="Tahoma" pitchFamily="34" charset="0"/>
                <a:cs typeface="Tahoma" pitchFamily="34" charset="0"/>
              </a:rPr>
            </a:br>
            <a:r>
              <a:rPr lang="en-US" sz="2800" b="1" dirty="0">
                <a:solidFill>
                  <a:schemeClr val="tx1"/>
                </a:solidFill>
                <a:latin typeface="Tahoma" pitchFamily="34" charset="0"/>
                <a:cs typeface="Tahoma" pitchFamily="34" charset="0"/>
              </a:rPr>
              <a:t>Curt: </a:t>
            </a:r>
            <a:r>
              <a:rPr lang="en-US" altLang="en-US" sz="2800" b="1" dirty="0">
                <a:latin typeface="Tahoma" pitchFamily="34" charset="0"/>
                <a:ea typeface="Tahoma" panose="020B0604030504040204" pitchFamily="34" charset="0"/>
                <a:cs typeface="Tahoma" panose="020B0604030504040204" pitchFamily="34" charset="0"/>
                <a:hlinkClick r:id="rId3"/>
              </a:rPr>
              <a:t>cjbonk@Indiana.edu</a:t>
            </a:r>
            <a:r>
              <a:rPr lang="en-US" altLang="en-US" sz="2800" b="1" dirty="0">
                <a:latin typeface="Tahoma" pitchFamily="34" charset="0"/>
                <a:ea typeface="Tahoma" panose="020B0604030504040204" pitchFamily="34" charset="0"/>
                <a:cs typeface="Tahoma" panose="020B0604030504040204" pitchFamily="34" charset="0"/>
              </a:rPr>
              <a:t> </a:t>
            </a:r>
            <a:br>
              <a:rPr lang="en-US" altLang="en-US" sz="2800" b="1" dirty="0">
                <a:latin typeface="Tahoma" pitchFamily="34" charset="0"/>
                <a:ea typeface="Tahoma" panose="020B0604030504040204" pitchFamily="34" charset="0"/>
                <a:cs typeface="Tahoma" panose="020B0604030504040204" pitchFamily="34" charset="0"/>
              </a:rPr>
            </a:br>
            <a:r>
              <a:rPr lang="en-US" altLang="en-US" sz="2800" b="1" dirty="0">
                <a:latin typeface="Tahoma" pitchFamily="34" charset="0"/>
                <a:ea typeface="Tahoma" panose="020B0604030504040204" pitchFamily="34" charset="0"/>
                <a:cs typeface="Tahoma" panose="020B0604030504040204" pitchFamily="34" charset="0"/>
              </a:rPr>
              <a:t>Tom: </a:t>
            </a:r>
            <a:r>
              <a:rPr lang="en-US" altLang="en-US" sz="2800" b="1" dirty="0">
                <a:latin typeface="Tahoma" pitchFamily="34" charset="0"/>
                <a:ea typeface="Tahoma" panose="020B0604030504040204" pitchFamily="34" charset="0"/>
                <a:cs typeface="Tahoma" panose="020B0604030504040204" pitchFamily="34" charset="0"/>
                <a:hlinkClick r:id="rId4"/>
              </a:rPr>
              <a:t>treeves@uga.edu</a:t>
            </a:r>
            <a:r>
              <a:rPr lang="en-US" altLang="en-US" sz="2800" b="1" dirty="0">
                <a:latin typeface="Tahoma" pitchFamily="34" charset="0"/>
                <a:ea typeface="Tahoma" panose="020B0604030504040204" pitchFamily="34" charset="0"/>
                <a:cs typeface="Tahoma" panose="020B0604030504040204" pitchFamily="34" charset="0"/>
              </a:rPr>
              <a:t> </a:t>
            </a:r>
            <a:br>
              <a:rPr lang="en-US" altLang="en-US" sz="2800" b="1" dirty="0">
                <a:latin typeface="Tahoma" pitchFamily="34" charset="0"/>
                <a:ea typeface="Tahoma" panose="020B0604030504040204" pitchFamily="34" charset="0"/>
                <a:cs typeface="Tahoma" panose="020B0604030504040204" pitchFamily="34" charset="0"/>
              </a:rPr>
            </a:br>
            <a:r>
              <a:rPr lang="en-US" sz="2800" b="1" dirty="0">
                <a:solidFill>
                  <a:srgbClr val="00B050"/>
                </a:solidFill>
                <a:latin typeface="Tahoma" pitchFamily="34" charset="0"/>
                <a:cs typeface="Tahoma" pitchFamily="34" charset="0"/>
              </a:rPr>
              <a:t> </a:t>
            </a:r>
            <a:br>
              <a:rPr lang="en-US" sz="2800" b="1" dirty="0">
                <a:solidFill>
                  <a:srgbClr val="00B050"/>
                </a:solidFill>
                <a:latin typeface="Tahoma" pitchFamily="34" charset="0"/>
                <a:cs typeface="Tahoma" pitchFamily="34" charset="0"/>
              </a:rPr>
            </a:br>
            <a:r>
              <a:rPr lang="en-US" sz="2800" b="1" dirty="0">
                <a:solidFill>
                  <a:srgbClr val="00B0F0"/>
                </a:solidFill>
                <a:latin typeface="Tahoma" pitchFamily="34" charset="0"/>
                <a:cs typeface="Tahoma" pitchFamily="34" charset="0"/>
              </a:rPr>
              <a:t>	</a:t>
            </a:r>
            <a:endParaRPr lang="en-US" sz="2800" b="1" dirty="0">
              <a:solidFill>
                <a:schemeClr val="tx1"/>
              </a:solidFill>
              <a:latin typeface="Tahoma" pitchFamily="34" charset="0"/>
              <a:cs typeface="Tahoma" pitchFamily="34" charset="0"/>
            </a:endParaRPr>
          </a:p>
        </p:txBody>
      </p:sp>
      <p:pic>
        <p:nvPicPr>
          <p:cNvPr id="8"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1368" y="4330970"/>
            <a:ext cx="1566713" cy="23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24200" y="4363545"/>
            <a:ext cx="1768622" cy="24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mg342401" descr="4d79b81d-7421-4c47-a438-6672eca40a4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57800" y="4259642"/>
            <a:ext cx="3587857" cy="263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639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13716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28,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Coursera Specializations email</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Starting Monday August 1st: 9 Top Specializations</a:t>
            </a: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8600" y="2133600"/>
            <a:ext cx="4724400" cy="452878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962400" y="2558374"/>
            <a:ext cx="5181600" cy="429962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410200" y="1829190"/>
            <a:ext cx="3733800" cy="500668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334000" y="2249236"/>
            <a:ext cx="3810000" cy="4638261"/>
          </a:xfrm>
          <a:prstGeom prst="rect">
            <a:avLst/>
          </a:prstGeom>
        </p:spPr>
      </p:pic>
    </p:spTree>
    <p:extLst>
      <p:ext uri="{BB962C8B-B14F-4D97-AF65-F5344CB8AC3E}">
        <p14:creationId xmlns:p14="http://schemas.microsoft.com/office/powerpoint/2010/main" val="419928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0"/>
            <a:ext cx="7924800" cy="1524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21,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Scope of </a:t>
            </a:r>
            <a:r>
              <a:rPr lang="en-US" sz="3200" b="1" dirty="0" err="1">
                <a:latin typeface="Tahoma" panose="020B0604030504040204" pitchFamily="34" charset="0"/>
                <a:ea typeface="Tahoma" panose="020B0604030504040204" pitchFamily="34" charset="0"/>
                <a:cs typeface="Tahoma" panose="020B0604030504040204" pitchFamily="34" charset="0"/>
              </a:rPr>
              <a:t>edX</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10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https://www.insidehighered.com/blogs/technology-and-learning/scope-edx?utm_source=Inside+Higher+Ed&amp;utm_campaign=56cdbb1f78-DNU20160722&amp;utm_medium=email&amp;utm_term=0_1fcbc04421-56cdbb1f78-197362401</a:t>
            </a:r>
            <a:r>
              <a:rPr lang="en-US" sz="600" b="1" dirty="0">
                <a:latin typeface="Tahoma" panose="020B0604030504040204" pitchFamily="34" charset="0"/>
                <a:ea typeface="Tahoma" panose="020B0604030504040204" pitchFamily="34" charset="0"/>
                <a:cs typeface="Tahoma" panose="020B0604030504040204" pitchFamily="34" charset="0"/>
              </a:rPr>
              <a:t> </a:t>
            </a:r>
          </a:p>
        </p:txBody>
      </p:sp>
      <p:sp>
        <p:nvSpPr>
          <p:cNvPr id="5" name="Content Placeholder 4"/>
          <p:cNvSpPr>
            <a:spLocks noGrp="1"/>
          </p:cNvSpPr>
          <p:nvPr>
            <p:ph idx="1"/>
          </p:nvPr>
        </p:nvSpPr>
        <p:spPr>
          <a:xfrm>
            <a:off x="685800" y="1981200"/>
            <a:ext cx="8153400" cy="4648200"/>
          </a:xfrm>
        </p:spPr>
        <p:txBody>
          <a:bodyPr/>
          <a:lstStyle/>
          <a:p>
            <a:pPr marL="0" indent="0">
              <a:buNone/>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Here are some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edX</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numbers that blew us away:</a:t>
            </a:r>
          </a:p>
          <a:p>
            <a:r>
              <a:rPr lang="en-US" sz="2400" b="1" dirty="0">
                <a:latin typeface="Tahoma" panose="020B0604030504040204" pitchFamily="34" charset="0"/>
                <a:ea typeface="Tahoma" panose="020B0604030504040204" pitchFamily="34" charset="0"/>
                <a:cs typeface="Tahoma" panose="020B0604030504040204" pitchFamily="34" charset="0"/>
              </a:rPr>
              <a:t>8.3 million (unique) learners on the </a:t>
            </a:r>
            <a:r>
              <a:rPr lang="en-US" sz="2400" b="1" dirty="0" err="1">
                <a:latin typeface="Tahoma" panose="020B0604030504040204" pitchFamily="34" charset="0"/>
                <a:ea typeface="Tahoma" panose="020B0604030504040204" pitchFamily="34" charset="0"/>
                <a:cs typeface="Tahoma" panose="020B0604030504040204" pitchFamily="34" charset="0"/>
              </a:rPr>
              <a:t>edX</a:t>
            </a:r>
            <a:r>
              <a:rPr lang="en-US" sz="2400" b="1" dirty="0">
                <a:latin typeface="Tahoma" panose="020B0604030504040204" pitchFamily="34" charset="0"/>
                <a:ea typeface="Tahoma" panose="020B0604030504040204" pitchFamily="34" charset="0"/>
                <a:cs typeface="Tahoma" panose="020B0604030504040204" pitchFamily="34" charset="0"/>
              </a:rPr>
              <a:t> platform.</a:t>
            </a:r>
          </a:p>
          <a:p>
            <a:r>
              <a:rPr lang="en-US" sz="2400" b="1" dirty="0">
                <a:latin typeface="Tahoma" panose="020B0604030504040204" pitchFamily="34" charset="0"/>
                <a:ea typeface="Tahoma" panose="020B0604030504040204" pitchFamily="34" charset="0"/>
                <a:cs typeface="Tahoma" panose="020B0604030504040204" pitchFamily="34" charset="0"/>
              </a:rPr>
              <a:t>Between 2012, when </a:t>
            </a:r>
            <a:r>
              <a:rPr lang="en-US" sz="2400" b="1" dirty="0" err="1">
                <a:latin typeface="Tahoma" panose="020B0604030504040204" pitchFamily="34" charset="0"/>
                <a:ea typeface="Tahoma" panose="020B0604030504040204" pitchFamily="34" charset="0"/>
                <a:cs typeface="Tahoma" panose="020B0604030504040204" pitchFamily="34" charset="0"/>
              </a:rPr>
              <a:t>edX</a:t>
            </a:r>
            <a:r>
              <a:rPr lang="en-US" sz="2400" b="1" dirty="0">
                <a:latin typeface="Tahoma" panose="020B0604030504040204" pitchFamily="34" charset="0"/>
                <a:ea typeface="Tahoma" panose="020B0604030504040204" pitchFamily="34" charset="0"/>
                <a:cs typeface="Tahoma" panose="020B0604030504040204" pitchFamily="34" charset="0"/>
              </a:rPr>
              <a:t> started, and today - there have been 27 million course enrollments.</a:t>
            </a:r>
          </a:p>
          <a:p>
            <a:r>
              <a:rPr lang="en-US" sz="2400" b="1" dirty="0">
                <a:latin typeface="Tahoma" panose="020B0604030504040204" pitchFamily="34" charset="0"/>
                <a:ea typeface="Tahoma" panose="020B0604030504040204" pitchFamily="34" charset="0"/>
                <a:cs typeface="Tahoma" panose="020B0604030504040204" pitchFamily="34" charset="0"/>
              </a:rPr>
              <a:t>Over 1,000 courses have been offered.</a:t>
            </a:r>
          </a:p>
          <a:p>
            <a:r>
              <a:rPr lang="en-US" sz="2400" b="1" dirty="0">
                <a:latin typeface="Tahoma" panose="020B0604030504040204" pitchFamily="34" charset="0"/>
                <a:ea typeface="Tahoma" panose="020B0604030504040204" pitchFamily="34" charset="0"/>
                <a:cs typeface="Tahoma" panose="020B0604030504040204" pitchFamily="34" charset="0"/>
              </a:rPr>
              <a:t>Over 2,300 faculty and staff have taught on </a:t>
            </a:r>
            <a:r>
              <a:rPr lang="en-US" sz="2400" b="1" dirty="0" err="1">
                <a:latin typeface="Tahoma" panose="020B0604030504040204" pitchFamily="34" charset="0"/>
                <a:ea typeface="Tahoma" panose="020B0604030504040204" pitchFamily="34" charset="0"/>
                <a:cs typeface="Tahoma" panose="020B0604030504040204" pitchFamily="34" charset="0"/>
              </a:rPr>
              <a:t>edX</a:t>
            </a:r>
            <a:r>
              <a:rPr lang="en-US" sz="2400" b="1" dirty="0">
                <a:latin typeface="Tahoma" panose="020B0604030504040204" pitchFamily="34" charset="0"/>
                <a:ea typeface="Tahoma" panose="020B0604030504040204" pitchFamily="34" charset="0"/>
                <a:cs typeface="Tahoma" panose="020B0604030504040204" pitchFamily="34" charset="0"/>
              </a:rPr>
              <a:t>.</a:t>
            </a:r>
          </a:p>
          <a:p>
            <a:r>
              <a:rPr lang="en-US" sz="2400" b="1" dirty="0">
                <a:latin typeface="Tahoma" panose="020B0604030504040204" pitchFamily="34" charset="0"/>
                <a:ea typeface="Tahoma" panose="020B0604030504040204" pitchFamily="34" charset="0"/>
                <a:cs typeface="Tahoma" panose="020B0604030504040204" pitchFamily="34" charset="0"/>
              </a:rPr>
              <a:t>Over 840,000 certificates earned by </a:t>
            </a:r>
            <a:r>
              <a:rPr lang="en-US" sz="2400" b="1" dirty="0" err="1">
                <a:latin typeface="Tahoma" panose="020B0604030504040204" pitchFamily="34" charset="0"/>
                <a:ea typeface="Tahoma" panose="020B0604030504040204" pitchFamily="34" charset="0"/>
                <a:cs typeface="Tahoma" panose="020B0604030504040204" pitchFamily="34" charset="0"/>
              </a:rPr>
              <a:t>edX</a:t>
            </a:r>
            <a:r>
              <a:rPr lang="en-US" sz="2400" b="1" dirty="0">
                <a:latin typeface="Tahoma" panose="020B0604030504040204" pitchFamily="34" charset="0"/>
                <a:ea typeface="Tahoma" panose="020B0604030504040204" pitchFamily="34" charset="0"/>
                <a:cs typeface="Tahoma" panose="020B0604030504040204" pitchFamily="34" charset="0"/>
              </a:rPr>
              <a:t> learners.</a:t>
            </a:r>
          </a:p>
          <a:p>
            <a:r>
              <a:rPr lang="en-US" sz="2400" b="1" dirty="0" err="1">
                <a:latin typeface="Tahoma" panose="020B0604030504040204" pitchFamily="34" charset="0"/>
                <a:ea typeface="Tahoma" panose="020B0604030504040204" pitchFamily="34" charset="0"/>
                <a:cs typeface="Tahoma" panose="020B0604030504040204" pitchFamily="34" charset="0"/>
              </a:rPr>
              <a:t>EdX</a:t>
            </a:r>
            <a:r>
              <a:rPr lang="en-US" sz="2400" b="1" dirty="0">
                <a:latin typeface="Tahoma" panose="020B0604030504040204" pitchFamily="34" charset="0"/>
                <a:ea typeface="Tahoma" panose="020B0604030504040204" pitchFamily="34" charset="0"/>
                <a:cs typeface="Tahoma" panose="020B0604030504040204" pitchFamily="34" charset="0"/>
              </a:rPr>
              <a:t> has over 100 schools, institutes and organizations in the Consortium creating open online courses.</a:t>
            </a: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6371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71954" y="2666999"/>
            <a:ext cx="2772045" cy="41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457200"/>
            <a:ext cx="8382000" cy="1905000"/>
          </a:xfrm>
        </p:spPr>
        <p:txBody>
          <a:bodyPr/>
          <a:lstStyle/>
          <a:p>
            <a:r>
              <a:rPr lang="en-US" altLang="en-US" sz="4000" b="1" dirty="0">
                <a:solidFill>
                  <a:srgbClr val="0070C0"/>
                </a:solidFill>
                <a:latin typeface="Tahoma" panose="020B0604030504040204" pitchFamily="34" charset="0"/>
                <a:cs typeface="Tahoma" panose="020B0604030504040204" pitchFamily="34" charset="0"/>
              </a:rPr>
              <a:t>Part II.</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MOOCs and Open Education Around the World</a:t>
            </a:r>
            <a:br>
              <a:rPr lang="en-US" altLang="en-US" b="1" dirty="0"/>
            </a:br>
            <a:r>
              <a:rPr lang="en-US" altLang="en-US" sz="1800" b="1" dirty="0">
                <a:hlinkClick r:id="rId3"/>
              </a:rPr>
              <a:t>http://routledge-ny.com/books/details/9781138807419/</a:t>
            </a:r>
            <a:r>
              <a:rPr lang="en-US" altLang="en-US" sz="1800" b="1" dirty="0"/>
              <a:t> </a:t>
            </a:r>
            <a:endParaRPr lang="en-US" altLang="en-US" sz="1800" dirty="0"/>
          </a:p>
        </p:txBody>
      </p:sp>
      <p:pic>
        <p:nvPicPr>
          <p:cNvPr id="1040388"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70670" y="5129849"/>
            <a:ext cx="1530129" cy="1730802"/>
          </a:xfrm>
          <a:prstGeom prst="rect">
            <a:avLst/>
          </a:prstGeom>
        </p:spPr>
      </p:pic>
      <p:pic>
        <p:nvPicPr>
          <p:cNvPr id="9" name="Picture 2"/>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4037557" y="2983605"/>
            <a:ext cx="1412287" cy="199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306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97867</TotalTime>
  <Words>2938</Words>
  <Application>Microsoft Office PowerPoint</Application>
  <PresentationFormat>On-screen Show (4:3)</PresentationFormat>
  <Paragraphs>179</Paragraphs>
  <Slides>60</Slides>
  <Notes>0</Notes>
  <HiddenSlides>0</HiddenSlides>
  <MMClips>0</MMClips>
  <ScaleCrop>false</ScaleCrop>
  <HeadingPairs>
    <vt:vector size="6" baseType="variant">
      <vt:variant>
        <vt:lpstr>Fonts Used</vt:lpstr>
      </vt:variant>
      <vt:variant>
        <vt:i4>9</vt:i4>
      </vt:variant>
      <vt:variant>
        <vt:lpstr>Theme</vt:lpstr>
      </vt:variant>
      <vt:variant>
        <vt:i4>16</vt:i4>
      </vt:variant>
      <vt:variant>
        <vt:lpstr>Slide Titles</vt:lpstr>
      </vt:variant>
      <vt:variant>
        <vt:i4>60</vt:i4>
      </vt:variant>
    </vt:vector>
  </HeadingPairs>
  <TitlesOfParts>
    <vt:vector size="85" baseType="lpstr">
      <vt:lpstr>MS PGothic</vt:lpstr>
      <vt:lpstr>Arial</vt:lpstr>
      <vt:lpstr>Arial Narrow</vt:lpstr>
      <vt:lpstr>Calibri</vt:lpstr>
      <vt:lpstr>Calibri Light</vt:lpstr>
      <vt:lpstr>Helvetica Neue</vt:lpstr>
      <vt:lpstr>Tahoma</vt:lpstr>
      <vt:lpstr>Times New Roman</vt:lpstr>
      <vt:lpstr>Wingdings</vt:lpstr>
      <vt:lpstr>2_5 white background logo top</vt:lpstr>
      <vt:lpstr>5 white background logo top</vt:lpstr>
      <vt:lpstr>51_Office Theme</vt:lpstr>
      <vt:lpstr>Custom Design</vt:lpstr>
      <vt:lpstr>19_Default Design</vt:lpstr>
      <vt:lpstr>70_Office Theme</vt:lpstr>
      <vt:lpstr>31_Default Design</vt:lpstr>
      <vt:lpstr>2_Office Theme</vt:lpstr>
      <vt:lpstr>1_Office Theme</vt:lpstr>
      <vt:lpstr>13_Office Theme</vt:lpstr>
      <vt:lpstr>51_Default Design</vt:lpstr>
      <vt:lpstr>61_Office Theme</vt:lpstr>
      <vt:lpstr>Professional</vt:lpstr>
      <vt:lpstr>62_Office Theme</vt:lpstr>
      <vt:lpstr>16_Professional</vt:lpstr>
      <vt:lpstr>Data slides</vt:lpstr>
      <vt:lpstr>Personalizing the MOOC:  Insights from Experts Around Planet Earth</vt:lpstr>
      <vt:lpstr>Part I. Current Trends and Recent Cycles</vt:lpstr>
      <vt:lpstr>Audience Poll #1:  Who in here has taken a MOOC?</vt:lpstr>
      <vt:lpstr>Audience Poll #2:  Who has designed or taught a MOOC?</vt:lpstr>
      <vt:lpstr>July 27, 2016 Class Central https://www.class-central.com/collection/top-free-online-courses </vt:lpstr>
      <vt:lpstr>July 27, 2016 Class Central (Top 50 Free) https://www.class-central.com/collection/top-free-online-courses </vt:lpstr>
      <vt:lpstr>July 28, 2016 Coursera Specializations email Starting Monday August 1st: 9 Top Specializations</vt:lpstr>
      <vt:lpstr>July 21, 2016 The Scope of edX Joshua Kim, Inside Higher Ed https://www.insidehighered.com/blogs/technology-and-learning/scope-edx?utm_source=Inside+Higher+Ed&amp;utm_campaign=56cdbb1f78-DNU20160722&amp;utm_medium=email&amp;utm_term=0_1fcbc04421-56cdbb1f78-197362401 </vt:lpstr>
      <vt:lpstr>Part II. MOOCs and Open Education Around the World http://routledge-ny.com/books/details/9781138807419/ </vt:lpstr>
      <vt:lpstr>Chapter 1: The MOOC Misstep and the Open Education Infrastructure  David Wiley, Co-founder and Chief Academic Officer, Lumen Learning</vt:lpstr>
      <vt:lpstr>Chapter 13: Unbundling Higher Education and the Georgia Tech Online MS in Computer Science: A Chronicle Richard DeMillo</vt:lpstr>
      <vt:lpstr>Chapter 16: Collaborative Design and Development of MOOCs for Teacher PD Bernard Robin and Sara McNeil, Univ. of Houston</vt:lpstr>
      <vt:lpstr>Chapter 19: Harnessing the Power of Open Learning to Share Global Prosperity and Eradicate Poverty Sheila Jagannathan, World Bank, Washington DC MOOCs on Climate Change (e.g., impacts of climate change on farmland) and Risk and Opportunity (reducing the risk of childhood mortality) </vt:lpstr>
      <vt:lpstr>Part III. Ideas for Cultural Sensitivity</vt:lpstr>
      <vt:lpstr>Chapter 2: USA/Georgia Tech: Karen Head</vt:lpstr>
      <vt:lpstr>Chapter 3: Japan/The Open U Kumiko Aiko</vt:lpstr>
      <vt:lpstr>Chapter 5: Australia Carina Bossu</vt:lpstr>
      <vt:lpstr>Chap. 6: South Africa Laura Czerniewicz</vt:lpstr>
      <vt:lpstr>Chapter 8:  New Zealand and Ireland  Mark Brown</vt:lpstr>
      <vt:lpstr>Chapter 9: Scotland U of Edinburgh Amy Woodgate</vt:lpstr>
      <vt:lpstr>Mobile MOOCs (e.g., mobile courses on smartphone)</vt:lpstr>
      <vt:lpstr>Chapter 11:  India and Canada/COL  Sanjaya Mishra</vt:lpstr>
      <vt:lpstr>Chapter 12:  Netherlands/Open U  Fred Mulder and Darco Jansen</vt:lpstr>
      <vt:lpstr>Chapter 14:  USA/Stanford Paul Kim and Charlie Chung</vt:lpstr>
      <vt:lpstr>Chapter 15:  USA/U Michigan Chuck Severance</vt:lpstr>
      <vt:lpstr>Chapter 19:  DC/World Bank Institute  Sheila Jagannathan</vt:lpstr>
      <vt:lpstr>Chapter 20 Indonesia and Malaysia  Zoraini Wati Abas</vt:lpstr>
      <vt:lpstr>Chapter 21:  U of Philippines Open U Melinda Bandalaria</vt:lpstr>
      <vt:lpstr>Chapter 27:  Canada Helene Fournier and Rita Hop</vt:lpstr>
      <vt:lpstr>Chapter 28: UK/FutureLearn Rebecca Ferguson and Mike Sharples</vt:lpstr>
      <vt:lpstr>Part IV.  Personalization of MOOCs</vt:lpstr>
      <vt:lpstr>Foreword: Canada/USA George Siemens</vt:lpstr>
      <vt:lpstr>Chapter 18: Canada/COL Balaji Venkataraman</vt:lpstr>
      <vt:lpstr>May 20, 2016 agMOOCs (India) http://www.agmoocs.in/ </vt:lpstr>
      <vt:lpstr>May 20, 2016 agMOOCs (India) http://www.agmoocs.in/  https://www.facebook.com/ccapatanzania/posts/1540201329627397 </vt:lpstr>
      <vt:lpstr>September 15, 2015 GROOCs are MOOCs for Social Impact Social Learning for Social Impact, edX Join the world’s first GROOC – a MOOC for groups – to collaborate with others globally and create social change. https://www.edx.org/course/social-learning-social-impact-mcgillx-groocx  https://www.youtube.com/watch?t=36&amp;v=WNg-5LFAMdI </vt:lpstr>
      <vt:lpstr>Chapter 18: Canada/COL Balaji Venkataraman</vt:lpstr>
      <vt:lpstr>May 19, 2016 Facebook Schools MOOCs on Engagement Jason Schmitt, EdSurge https://www.edsurge.com/news/2016-05-19-facebook-schools-moocs-on-engagement </vt:lpstr>
      <vt:lpstr>Chapter 18: DOCC/USA  Radhika Gajjala</vt:lpstr>
      <vt:lpstr>Chapter 19: DC/World Bank Institute  Sheila Jagannathan</vt:lpstr>
      <vt:lpstr>Chapter 21: Philippines Open U Melinda Bandalaria</vt:lpstr>
      <vt:lpstr>Chapter 25: USA/Illinois Vickie Cook</vt:lpstr>
      <vt:lpstr>Chapter 25: USA/Illinois Ray Schroeder</vt:lpstr>
      <vt:lpstr>Part V. MOOC Personalization Survey Results</vt:lpstr>
      <vt:lpstr>Q2: 1. How many MOOCs have you taught  (including any that you are currently teaching)?</vt:lpstr>
      <vt:lpstr>Q4: 3. How many MOOCs have you completed as a learner  (including any that you are currently enrolled in)?</vt:lpstr>
      <vt:lpstr>Q8: 7. What is the delivery format of your most recent MOOC?</vt:lpstr>
      <vt:lpstr>Q9: 8. How many people signed up for your most recent MOOC?</vt:lpstr>
      <vt:lpstr>Q17: 16. In what ways is peer interaction encouraged in your MOOC?[Check all that apply]</vt:lpstr>
      <vt:lpstr>Q20: 19. How is student progress/participation monitored or tracked? [Check all that apply]</vt:lpstr>
      <vt:lpstr>Q21: 20. In what ways do students get feedback in the course?[Check all that apply]</vt:lpstr>
      <vt:lpstr>Q22: 21. Does your most recent (or current) MOOC utilize any of the following?[Check all that apply]</vt:lpstr>
      <vt:lpstr>Q23: 22. How do participants in your MOOC contact you if they have questions, concerns, or suggestions?[Check all that apply]</vt:lpstr>
      <vt:lpstr>Open-ended question 1: Can you provide one or more ways that you attempt to personalize the MOOC experience for those enrolled in the course?</vt:lpstr>
      <vt:lpstr>Open-ended question 2: How do you use learning technology such as computer conferencing (e.g., Skype, Zoom, Google Hangouts, etc.) to personalize your MOOC?</vt:lpstr>
      <vt:lpstr>Open-ended question 3: How did you design your MOOC to make it easier to access for students with different backgrounds and technology access?</vt:lpstr>
      <vt:lpstr>Open-ended question 4: In what ways, do you or your teaching assistants and moderators provide just in time support, feedback, and individualized learner attention?</vt:lpstr>
      <vt:lpstr>Open-ended question 5: If you were to redesign the course for enhanced personalization within your most recent MOOC offering, what would you do?</vt:lpstr>
      <vt:lpstr>PowerPoint Presentation</vt:lpstr>
      <vt:lpstr>Any Comments or Questions? Slides at: TrainingShare.com MOOCsBook: http://moocsbook.com/  Contact us: Curt: cjbonk@Indiana.edu  Tom: treeves@uga.edu     </vt:lpstr>
    </vt:vector>
  </TitlesOfParts>
  <Company>CourseShare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Curtis Bonk</cp:lastModifiedBy>
  <cp:revision>2230</cp:revision>
  <cp:lastPrinted>2016-05-21T17:10:57Z</cp:lastPrinted>
  <dcterms:created xsi:type="dcterms:W3CDTF">2003-05-17T19:53:56Z</dcterms:created>
  <dcterms:modified xsi:type="dcterms:W3CDTF">2016-08-03T03:39:24Z</dcterms:modified>
</cp:coreProperties>
</file>