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46" r:id="rId2"/>
    <p:sldMasterId id="2147483824" r:id="rId3"/>
    <p:sldMasterId id="2147483851" r:id="rId4"/>
    <p:sldMasterId id="2147483881" r:id="rId5"/>
    <p:sldMasterId id="2147484016" r:id="rId6"/>
    <p:sldMasterId id="2147484040" r:id="rId7"/>
  </p:sldMasterIdLst>
  <p:sldIdLst>
    <p:sldId id="276" r:id="rId8"/>
    <p:sldId id="291" r:id="rId9"/>
    <p:sldId id="292" r:id="rId10"/>
    <p:sldId id="307" r:id="rId11"/>
    <p:sldId id="308" r:id="rId12"/>
    <p:sldId id="309" r:id="rId13"/>
    <p:sldId id="310" r:id="rId14"/>
    <p:sldId id="290" r:id="rId15"/>
    <p:sldId id="311" r:id="rId16"/>
    <p:sldId id="302" r:id="rId17"/>
    <p:sldId id="297" r:id="rId18"/>
    <p:sldId id="303" r:id="rId19"/>
    <p:sldId id="299" r:id="rId20"/>
    <p:sldId id="305" r:id="rId21"/>
    <p:sldId id="263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014AB96-D844-4279-B4BE-12C66C9D2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4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046C722-2784-4DF9-8983-11AD8981D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30E3450-F942-45E4-A529-60BDC15A5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77E402E-A604-40EE-888C-CFBF8CC76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2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7C79060-0D84-46A8-8F94-6A36D7397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A99999-B008-4ACF-80E6-185FFD51A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84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28DED95-3275-4178-9F8F-07AC69AE8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7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8F832B0C-EC2C-4166-B716-28650D6C4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0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0B6D986E-E828-4284-A91A-CA1C5FFFA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68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13F3BF46-3592-4882-9115-6B0AC26F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758D781F-0339-4921-96F3-4B326A7CC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FA5B895-0256-4E45-9A94-869E7B32B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60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964B699C-7762-4C71-AAFD-3C6982D8F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53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C83475B-DC68-46A3-BC7B-DAF8DE074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57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8E35776E-54FE-4795-9338-8B3F4E313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10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B9E512E2-5665-499D-998C-7753F6BE5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96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D0404AE-7CA5-45BE-B366-C5907C33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13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5D6C9F1-ADBF-49A2-952A-39FFD04EA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7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24272DF-3113-42A2-A15A-3BFCA6880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12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36A7347-A786-435E-B756-291BB9332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50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5756F88-5ABF-4921-9443-7CE402350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0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CD59C12-9B4C-478D-B555-B33B8B2B849E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D57D06B0-A636-4036-A207-86AEBD974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7A102F0-2FEF-429E-AA89-E561D4E16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7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57F4B3B-A2B4-4590-8CB1-1F767C0FA8F0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26C2D63-AE57-41FC-A382-0FC146469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38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46ABC8BB-9228-46D4-9FB9-A73B72C7BBF3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D58CEA5-A1FE-4A13-9D74-EC9FFC852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50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7704FFC-6140-40CB-99C8-5C25EC2A0C0A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C08D780-A173-4975-B155-813ACFF2A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38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D417701-449F-4090-9E14-2BE8BE381E3D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88B07FC-E1CF-46D9-A825-DA1B42FC3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6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C63CD32-863B-4234-B866-4F600B7A7B0B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396468B-7B31-4217-AF00-72B8BC2D9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77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EABB19F-ECE1-435A-A73D-C32CE0855676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4EA2916-96F7-47E7-A4D5-7269D578B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00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ED32336-D112-4AFB-942C-84C9BFDD88A0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DCC47C11-540C-4012-A7DD-B209B0E29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5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1CA4495-5538-4075-A7F9-0F43B314986E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01ECA84E-0937-4A1C-B926-CDD7A108A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4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B0FC83C-BABB-411E-A012-B9330488346B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1C10EE4-FCA8-46F7-88F0-DF8BF0DDB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0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647A422-E869-4EB4-BF58-DF2ABE427C70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692FA48-FB27-41C9-9D21-680745001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0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B8BC56-C0B7-4D96-8DB1-BE9D4E921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014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74098D12-4482-4CBC-8E84-766F76FE4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65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E5B5123-9C9B-4E50-BA7D-FBC811104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87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EDD87C2-BBA3-4F39-A6B1-D1AD06AEE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20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E361D3AC-A5DC-4596-A593-670FD9C72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08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7AA45D4-74C9-4D1F-B59F-0680AEDE9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5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9CE4989A-F8B8-4D2C-9755-5F43F6C6F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74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20DB4BC3-2AD8-4E5C-ABF5-B9DDE6BBF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55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D7CB286A-2128-48F8-8CCB-E65874281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2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0366C920-B0FA-4DFD-BE01-458690CEF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37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962F9819-9AC4-4274-B7AA-23AAAB41F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1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053E03E-787B-48EB-9BFD-310F862C0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0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40863292-432C-4C22-8BD7-C58C9F036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6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BEB5D36E-4DAC-4696-9FB8-28AAD263C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02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A6F23EC-3310-4179-8F1E-EA00CB84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07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E7F7BEDC-ADDC-4FA0-8543-0078D36D1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25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EABA1-740D-4830-AC8F-AB487F7EE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68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E4A4E-4160-4CD7-9DC4-CAE415D86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60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4DF69-0E98-4B15-82BE-9EDDB5545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07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BDBC-1B53-4A25-80F4-9415D3A4A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153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5C9FF-ABD0-43F3-BE23-8A30B764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64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52260-DE1D-4278-BB2F-C4F82FEF5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50C5507-72DB-44EE-9320-48127EBB4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129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A335-E3A9-4DE0-A60B-EA9BBD1F5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09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BCEC3-9C9D-4F31-ACD7-298151C7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1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7AC61-178F-4036-BD83-4B46816E3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034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E3A94-1DE9-49F5-B601-C09C4CB40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6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627A5-8177-4BE2-ADAB-C4C2A9F64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42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E467-CAF9-4B4F-B240-3C87E249C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51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DA1A9-A442-4E1C-9A82-D7F920D6A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99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FC80-AB7E-462B-B47F-4E1AB7818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72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986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8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0AEDF93-3251-43BB-A727-3EBBC821C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923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843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64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075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294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064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500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574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327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AAC5B4-F807-42E3-A50A-751FDCC17B2E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EB9B2E4-3580-4A60-A7B6-5405BD48C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6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E2276A0-2DFD-406F-923E-8C05B359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076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5FCDC22-334A-4526-AC79-3F147784AB73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4C8270-06DF-4073-98DB-AEDFFFF5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196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976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26">
                <a:solidFill>
                  <a:schemeClr val="tx1">
                    <a:tint val="75000"/>
                  </a:schemeClr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3599F82-A85D-453E-8871-D8BDE5B6F7FB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9FF0DD4-EEEF-4190-B86C-2DA5973BD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438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2776"/>
            </a:lvl1pPr>
            <a:lvl2pPr>
              <a:defRPr sz="2401"/>
            </a:lvl2pPr>
            <a:lvl3pPr>
              <a:defRPr sz="2026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2776"/>
            </a:lvl1pPr>
            <a:lvl2pPr>
              <a:defRPr sz="2401"/>
            </a:lvl2pPr>
            <a:lvl3pPr>
              <a:defRPr sz="2026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435F9EA-630A-4501-BD0A-B8DB272D4A9C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644CA8B-4E4D-4445-85D5-F3278214F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30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26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26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9523019-C8D3-4752-805D-8F26B134EC26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A98A353-8411-4A07-88A8-52D549B3A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391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BA6EF6D-5C8F-4252-862D-EB8DF79AF3C9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CE4DEE7-B06F-4047-91E9-CC5E5E37C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441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FEF0B55-E684-4D6A-BBD6-DB1A3B86395D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8F3DF1F-0582-42B3-9B6A-32B9FAD88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402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2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26"/>
            </a:lvl1pPr>
            <a:lvl2pPr>
              <a:defRPr sz="2776"/>
            </a:lvl2pPr>
            <a:lvl3pPr>
              <a:defRPr sz="2401"/>
            </a:lvl3pPr>
            <a:lvl4pPr>
              <a:defRPr sz="2026"/>
            </a:lvl4pPr>
            <a:lvl5pPr>
              <a:defRPr sz="2026"/>
            </a:lvl5pPr>
            <a:lvl6pPr>
              <a:defRPr sz="2026"/>
            </a:lvl6pPr>
            <a:lvl7pPr>
              <a:defRPr sz="2026"/>
            </a:lvl7pPr>
            <a:lvl8pPr>
              <a:defRPr sz="2026"/>
            </a:lvl8pPr>
            <a:lvl9pPr>
              <a:defRPr sz="2026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1777842-7838-4A33-BCF9-8BEAAE7CCCA7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1D98A98-A28C-4703-8AC9-E66BBC1B8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09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2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26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2704568-B012-4F4A-9DAC-877F118432AF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A3D1C39-B050-4E97-A451-B5AC08B34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22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95B2CFD-490B-4ECF-93CF-47FC059F0460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417FDDB-8AC8-40A1-9118-3ECE7E060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771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432DCF5-0B34-4FFF-93E1-EFD037EBB747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94D25BD-D3E6-41CC-9189-B60A9FCC7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AB083B1-26CA-4879-BE25-404AB32E1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E40B0-49B1-43E9-95D1-8497275D7D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5C32EB-748D-4696-A629-4EF5716366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8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878891-4EDF-4802-AD16-EC41D4BE2F44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ECF4B8-BBB3-4C5D-8A4F-6C3B3E311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29E2D9-6CA0-41E2-B7EC-1ECEF163DD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CADD7-3335-4870-B3D1-0E44B36121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6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3099-4052-44CA-AB77-D93AC19E6F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09CB-FF4D-4310-AB5C-03A4A63479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1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defTabSz="45724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F87A85E-D93E-471C-973D-38A6B2C21082}" type="datetimeFigureOut">
              <a:rPr lang="en-US">
                <a:cs typeface="Arial" charset="0"/>
              </a:rPr>
              <a:pPr>
                <a:defRPr/>
              </a:pPr>
              <a:t>4/5/2016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defTabSz="45724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defTabSz="45724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108FCCA-874E-4494-9FE1-80E4A4E9F71F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1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30" indent="-228621" algn="l" defTabSz="457242" rtl="0" eaLnBrk="1" latinLnBrk="0" hangingPunct="1">
        <a:spcBef>
          <a:spcPct val="20000"/>
        </a:spcBef>
        <a:buFont typeface="Arial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3" indent="-228621" algn="l" defTabSz="457242" rtl="0" eaLnBrk="1" latinLnBrk="0" hangingPunct="1">
        <a:spcBef>
          <a:spcPct val="20000"/>
        </a:spcBef>
        <a:buFont typeface="Arial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4" indent="-228621" algn="l" defTabSz="457242" rtl="0" eaLnBrk="1" latinLnBrk="0" hangingPunct="1">
        <a:spcBef>
          <a:spcPct val="20000"/>
        </a:spcBef>
        <a:buFont typeface="Arial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6" indent="-228621" algn="l" defTabSz="457242" rtl="0" eaLnBrk="1" latinLnBrk="0" hangingPunct="1">
        <a:spcBef>
          <a:spcPct val="20000"/>
        </a:spcBef>
        <a:buFont typeface="Arial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457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457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457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457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457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457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457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457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ublicationshare.com/3" TargetMode="Externa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udemy.com/organizations/blog/2013/12/23/seven-ways-to-corporate-mooc/" TargetMode="Externa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logs.edweek.org/edweek/edtechresearcher/2015/05/in_china_where_everything_is_a_mooc.html?r=28475949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routledge-ny.com/books/details/9781138807419/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hyperlink" Target="http://moocsbook.com/other.php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http://moocsbook.com/" TargetMode="External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nlinecoursereport.com/state-of-the-mooc-2016-a-year-of-massive-landscape-change-for-massive-open-online-courses/" TargetMode="Externa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nlinecoursereport.com/state-of-the-mooc-2016-a-year-of-massive-landscape-change-for-massive-open-online-courses/" TargetMode="Externa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nlinecoursereport.com/state-of-the-mooc-2016-a-year-of-massive-landscape-change-for-massive-open-online-courses/" TargetMode="Externa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nlinecoursereport.com/state-of-the-mooc-2016-a-year-of-massive-landscape-change-for-massive-open-online-courses/" TargetMode="Externa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nlinecoursereport.com/state-of-the-mooc-2016-a-year-of-massive-landscape-change-for-massive-open-online-courses/" TargetMode="Externa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nlinecoursereport.com/state-of-the-mooc-2016-a-year-of-massive-landscape-change-for-massive-open-online-courses/" TargetMode="Externa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onlinecoursereport.com/state-of-the-mooc-2016-a-year-of-massive-landscape-change-for-massive-open-online-courses/" TargetMode="Externa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046" y="180750"/>
            <a:ext cx="8531225" cy="2352075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3Ts MOOCs Debate: </a:t>
            </a:r>
            <a:r>
              <a:rPr lang="en-US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Targets</a:t>
            </a:r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Types, and Tensions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AERA Conference, 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DC, April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11, 2016</a:t>
            </a:r>
            <a:endParaRPr lang="en-US" sz="1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9575" y="2553237"/>
            <a:ext cx="8493920" cy="1811139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altLang="en-US" sz="24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Curtis J. Bonk, Indiana University</a:t>
            </a:r>
          </a:p>
          <a:p>
            <a:pPr algn="ctr" eaLnBrk="1" hangingPunct="1">
              <a:buNone/>
            </a:pPr>
            <a:r>
              <a:rPr lang="en-US" altLang="en-US" sz="24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Mimi </a:t>
            </a:r>
            <a:r>
              <a:rPr lang="en-US" altLang="en-US" sz="2400" b="1" dirty="0" err="1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Miyoung</a:t>
            </a:r>
            <a:r>
              <a:rPr lang="en-US" altLang="en-US" sz="24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Lee, University of Houston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Thomas C. Reeves, The University of Georgia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Thomas H. Reynolds, National University</a:t>
            </a:r>
          </a:p>
          <a:p>
            <a:pPr algn="ctr" eaLnBrk="1" hangingPunct="1">
              <a:buFontTx/>
              <a:buNone/>
            </a:pPr>
            <a:endParaRPr lang="en-US" altLang="en-US" sz="2400" b="1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132" name="AutoShape 11" descr="http://www.trainingshare.com/images/thesepics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47" y="4773601"/>
            <a:ext cx="3336654" cy="2080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775" y="4773601"/>
            <a:ext cx="7584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Acknowledgments: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invited debate session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sponsored by the AERA Computer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Internet Applications in Education Special Interest Group (SIG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during their annual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usiness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eeting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in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Washington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DC.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wish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warmly thank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Shiang-Kwei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Wang, New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York Institute of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Technology,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Justin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Olmanson, University of Nebraska-Lincoln, for arranging this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event.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5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itle 3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458200" cy="2819400"/>
          </a:xfrm>
        </p:spPr>
        <p:txBody>
          <a:bodyPr/>
          <a:lstStyle/>
          <a:p>
            <a:r>
              <a:rPr lang="en-US" altLang="en-US" sz="4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Debate Question #1: </a:t>
            </a:r>
            <a:r>
              <a:rPr lang="en-US" altLang="en-US" sz="36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36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Types of Delivery: cMOOCs vs. xMOOCs vs.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pMOOCs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vs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pdMOOCs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vs. ???</a:t>
            </a:r>
            <a:endParaRPr lang="en-US" sz="3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72" y="3200400"/>
            <a:ext cx="4784584" cy="35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106" y="0"/>
            <a:ext cx="11605098" cy="1507787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Bonk, C. J., Lee. M. M., Reeves, T. C., &amp; Reynolds, T. H. (in press). The emergence and design of massive open online courses (MOOCs). In R. A. Reiser, &amp; J. V.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Demsey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(Eds.), </a:t>
            </a:r>
            <a:r>
              <a:rPr 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Trends and issues in instructional design and technology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</a:t>
            </a:r>
            <a:r>
              <a:rPr lang="en-US" sz="1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Ed.), (pp.?). Boston, MA: Pearson Education. Available: </a:t>
            </a:r>
            <a:r>
              <a:rPr lang="en-US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</a:t>
            </a:r>
            <a:r>
              <a:rPr lang="en-US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www.publicationshare.com/3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087" t="26483" r="28237" b="20679"/>
          <a:stretch/>
        </p:blipFill>
        <p:spPr>
          <a:xfrm>
            <a:off x="2149812" y="1421925"/>
            <a:ext cx="8429855" cy="54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itle 3"/>
          <p:cNvSpPr>
            <a:spLocks noGrp="1"/>
          </p:cNvSpPr>
          <p:nvPr>
            <p:ph type="title"/>
          </p:nvPr>
        </p:nvSpPr>
        <p:spPr>
          <a:xfrm>
            <a:off x="1250301" y="381000"/>
            <a:ext cx="9498563" cy="2819400"/>
          </a:xfrm>
        </p:spPr>
        <p:txBody>
          <a:bodyPr>
            <a:normAutofit fontScale="90000"/>
          </a:bodyPr>
          <a:lstStyle/>
          <a:p>
            <a:r>
              <a:rPr lang="en-US" altLang="en-US" sz="4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Debate Question #2: </a:t>
            </a:r>
            <a:r>
              <a:rPr lang="en-US" altLang="en-US" sz="36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36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Target Audience: Casual and informal lifelong learning vs. High school and college students’ supplements vs. Workplace skills gaps or </a:t>
            </a:r>
            <a:r>
              <a:rPr 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other?</a:t>
            </a:r>
            <a:endParaRPr lang="en-US" sz="3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7" y="3344272"/>
            <a:ext cx="5094905" cy="3513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029" y="3393261"/>
            <a:ext cx="6072444" cy="341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458200" cy="2362200"/>
          </a:xfrm>
        </p:spPr>
        <p:txBody>
          <a:bodyPr rtlCol="0">
            <a:normAutofit fontScale="90000"/>
          </a:bodyPr>
          <a:lstStyle/>
          <a:p>
            <a:pPr defTabSz="457242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to Employee Training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G2g (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Googler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Googler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Training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Seven Ways to Corporate MOOC, </a:t>
            </a:r>
            <a:r>
              <a:rPr lang="en-US" sz="2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Udemy</a:t>
            </a:r>
            <a:r>
              <a:rPr lang="en-U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blog, December 23, 2013, Shannon Hughes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https://www.udemy.com/organizations/blog/2013/12/23/seven-ways-to-corporate-mooc</a:t>
            </a:r>
            <a:r>
              <a:rPr lang="en-US" sz="1200" b="1" dirty="0">
                <a:hlinkClick r:id="rId2"/>
              </a:rPr>
              <a:t>/</a:t>
            </a:r>
            <a:r>
              <a:rPr lang="en-US" sz="1200" b="1" dirty="0"/>
              <a:t> </a:t>
            </a:r>
            <a:endParaRPr lang="en-US" sz="1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819401"/>
            <a:ext cx="8229600" cy="3306763"/>
          </a:xfrm>
        </p:spPr>
        <p:txBody>
          <a:bodyPr rtlCol="0">
            <a:normAutofit/>
          </a:bodyPr>
          <a:lstStyle/>
          <a:p>
            <a:pPr marL="0" indent="0" defTabSz="457242" eaLnBrk="1" fontAlgn="auto" hangingPunct="1">
              <a:spcAft>
                <a:spcPts val="0"/>
              </a:spcAft>
              <a:buNone/>
              <a:defRPr/>
            </a:pPr>
            <a:r>
              <a:rPr lang="en-US" sz="3226" b="1" dirty="0"/>
              <a:t>Classes range from management and public speaking, to parenting and mountain climbing. </a:t>
            </a:r>
            <a:endParaRPr lang="en-US" sz="3226" dirty="0"/>
          </a:p>
        </p:txBody>
      </p:sp>
      <p:pic>
        <p:nvPicPr>
          <p:cNvPr id="6287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17778" r="35152" b="61212"/>
          <a:stretch>
            <a:fillRect/>
          </a:stretch>
        </p:blipFill>
        <p:spPr bwMode="auto">
          <a:xfrm>
            <a:off x="1549400" y="4765676"/>
            <a:ext cx="46990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74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705350"/>
            <a:ext cx="3803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7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itle 3"/>
          <p:cNvSpPr>
            <a:spLocks noGrp="1"/>
          </p:cNvSpPr>
          <p:nvPr>
            <p:ph type="title"/>
          </p:nvPr>
        </p:nvSpPr>
        <p:spPr>
          <a:xfrm>
            <a:off x="1250301" y="381000"/>
            <a:ext cx="9498563" cy="2819400"/>
          </a:xfrm>
        </p:spPr>
        <p:txBody>
          <a:bodyPr>
            <a:normAutofit/>
          </a:bodyPr>
          <a:lstStyle/>
          <a:p>
            <a:r>
              <a:rPr lang="en-US" altLang="en-US" sz="48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Debate Question #3: </a:t>
            </a:r>
            <a:r>
              <a:rPr lang="en-US" altLang="en-US" sz="36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36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Tense Issues: Each panelist will select a currently trending, controversial, or tense issue or two and debate it as the most pressing issue(s) facing the field.</a:t>
            </a: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5" y="3574588"/>
            <a:ext cx="4460035" cy="2965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59" y="3447796"/>
            <a:ext cx="6064150" cy="309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Title 1"/>
          <p:cNvSpPr>
            <a:spLocks noGrp="1"/>
          </p:cNvSpPr>
          <p:nvPr>
            <p:ph type="title"/>
          </p:nvPr>
        </p:nvSpPr>
        <p:spPr>
          <a:xfrm>
            <a:off x="1037968" y="533401"/>
            <a:ext cx="10651524" cy="1941513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June 26, 2015</a:t>
            </a:r>
            <a:r>
              <a:rPr lang="en-US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  <a:t>In China, Where Everything is a </a:t>
            </a:r>
            <a:r>
              <a:rPr lang="en-US" alt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MOOC </a:t>
            </a:r>
            <a:br>
              <a:rPr lang="en-US" alt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 “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Zhongguancun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MOOCs Times Building”)</a:t>
            </a:r>
            <a:br>
              <a:rPr lang="en-US" alt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</a:t>
            </a: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Week, Justin Reich, </a:t>
            </a:r>
            <a:r>
              <a:rPr lang="en-US" alt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HarvardX</a:t>
            </a: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Research </a:t>
            </a:r>
            <a:r>
              <a:rPr lang="en-US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Fellow</a:t>
            </a:r>
            <a:r>
              <a:rPr lang="en-US" altLang="en-US" sz="900" b="1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9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900" b="1" dirty="0"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http://blogs.edweek.org/edweek/edtechresearcher/2015/05/in_china_where_everything_is_a_mooc.html?r=284759497</a:t>
            </a:r>
            <a:endParaRPr lang="en-US" altLang="en-US" sz="9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8291" name="Content Placeholder 3"/>
          <p:cNvSpPr>
            <a:spLocks noGrp="1"/>
          </p:cNvSpPr>
          <p:nvPr>
            <p:ph idx="1"/>
          </p:nvPr>
        </p:nvSpPr>
        <p:spPr>
          <a:xfrm>
            <a:off x="2133601" y="2584450"/>
            <a:ext cx="8517923" cy="213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most memorable line from my recent visit to China was this: "We have 12 million K-12 teachers in China who need to receive this particular in-service training, so we started with a group of about 200,000."</a:t>
            </a:r>
          </a:p>
        </p:txBody>
      </p:sp>
      <p:pic>
        <p:nvPicPr>
          <p:cNvPr id="90829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738" y="1504157"/>
            <a:ext cx="994703" cy="6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829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6" y="4840288"/>
            <a:ext cx="302736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829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7" y="4833938"/>
            <a:ext cx="3036888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1490" r="2426" b="4120"/>
          <a:stretch>
            <a:fillRect/>
          </a:stretch>
        </p:blipFill>
        <p:spPr bwMode="auto">
          <a:xfrm>
            <a:off x="7686164" y="4890738"/>
            <a:ext cx="3538884" cy="19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3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4" y="2767914"/>
            <a:ext cx="2747287" cy="412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387" name="Title 1"/>
          <p:cNvSpPr>
            <a:spLocks noGrp="1"/>
          </p:cNvSpPr>
          <p:nvPr>
            <p:ph type="title"/>
          </p:nvPr>
        </p:nvSpPr>
        <p:spPr>
          <a:xfrm>
            <a:off x="1025611" y="228600"/>
            <a:ext cx="10441459" cy="21336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MOOCs and Open Education Around the World</a:t>
            </a:r>
            <a:r>
              <a:rPr lang="en-US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Routledge: </a:t>
            </a:r>
            <a:r>
              <a:rPr lang="en-U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</a:t>
            </a: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://routledge-ny.com/books/details/9781138807419/</a:t>
            </a: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b="1" dirty="0" smtClean="0">
                <a:solidFill>
                  <a:srgbClr val="00B05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Homepage</a:t>
            </a:r>
            <a:r>
              <a:rPr lang="en-US" sz="2000" b="1" dirty="0" smtClean="0">
                <a:solidFill>
                  <a:srgbClr val="00B05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http://moocsbook.com</a:t>
            </a:r>
            <a:r>
              <a:rPr lang="en-US" sz="2000" b="1" dirty="0" smtClean="0">
                <a:solidFill>
                  <a:srgbClr val="00B05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/</a:t>
            </a:r>
            <a:r>
              <a:rPr lang="en-US" sz="2000" b="1" dirty="0" smtClean="0">
                <a:solidFill>
                  <a:srgbClr val="00B05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Slides at: 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moocsbook.com/other.php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4038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244" r="14714" b="2405"/>
          <a:stretch>
            <a:fillRect/>
          </a:stretch>
        </p:blipFill>
        <p:spPr bwMode="auto">
          <a:xfrm>
            <a:off x="1" y="2686984"/>
            <a:ext cx="5968314" cy="38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8" y="5129849"/>
            <a:ext cx="1143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72" y="5121235"/>
            <a:ext cx="1146610" cy="1723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33" y="5134886"/>
            <a:ext cx="2584671" cy="1723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04" y="5113547"/>
            <a:ext cx="1530129" cy="173080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7538" r="27048" b="2003"/>
          <a:stretch>
            <a:fillRect/>
          </a:stretch>
        </p:blipFill>
        <p:spPr bwMode="auto">
          <a:xfrm>
            <a:off x="9255211" y="2738403"/>
            <a:ext cx="2908338" cy="410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7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6439" y="0"/>
            <a:ext cx="8379202" cy="248403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of the MOOC 2016: A Year of Massive Landscape Change For Massive Open Online Courses, Online Course Report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http://www.onlinecoursereport.com/state-of-the-mooc-2016-a-year-of-massive-landscape-change-for-massive-open-online-courses</a:t>
            </a:r>
            <a:r>
              <a:rPr lang="en-US" sz="800" b="1" dirty="0">
                <a:hlinkClick r:id="rId2"/>
              </a:rPr>
              <a:t>/</a:t>
            </a:r>
            <a:r>
              <a:rPr lang="en-US" sz="800" b="1" dirty="0"/>
              <a:t> 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69" t="10159" r="37118" b="30159"/>
          <a:stretch/>
        </p:blipFill>
        <p:spPr>
          <a:xfrm>
            <a:off x="911773" y="2484034"/>
            <a:ext cx="5562600" cy="4285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876" t="48956" r="72866" b="20737"/>
          <a:stretch/>
        </p:blipFill>
        <p:spPr>
          <a:xfrm>
            <a:off x="7159647" y="2722179"/>
            <a:ext cx="3736424" cy="404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7861" y="409903"/>
            <a:ext cx="82296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MOOC 2016: A Year of Massive Landscape Change For Massive Open Online Courses, Online Course Report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http://www.onlinecoursereport.com/state-of-the-mooc-2016-a-year-of-massive-landscape-change-for-massive-open-online-courses/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728" t="35739" r="45100" b="13402"/>
          <a:stretch/>
        </p:blipFill>
        <p:spPr>
          <a:xfrm>
            <a:off x="2624958" y="2248678"/>
            <a:ext cx="5730508" cy="46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7861" y="409903"/>
            <a:ext cx="82296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MOOC 2016: A Year of Massive Landscape Change For Massive Open Online Courses, Online Course Report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http://www.onlinecoursereport.com/state-of-the-mooc-2016-a-year-of-massive-landscape-change-for-massive-open-online-courses/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012" t="29530" r="38694" b="18498"/>
          <a:stretch/>
        </p:blipFill>
        <p:spPr>
          <a:xfrm>
            <a:off x="2976466" y="2281052"/>
            <a:ext cx="5929228" cy="45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7861" y="409903"/>
            <a:ext cx="82296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MOOC 2016: A Year of Massive Landscape Change For Massive Open Online Courses, Online Course Report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http://www.onlinecoursereport.com/state-of-the-mooc-2016-a-year-of-massive-landscape-change-for-massive-open-online-courses/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10" t="16996" r="38772" b="7942"/>
          <a:stretch/>
        </p:blipFill>
        <p:spPr>
          <a:xfrm>
            <a:off x="3744106" y="2230016"/>
            <a:ext cx="4098330" cy="45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7861" y="409903"/>
            <a:ext cx="82296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MOOC 2016: A Year of Massive Landscape Change For Massive Open Online Courses, Online Course Report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http://www.onlinecoursereport.com/state-of-the-mooc-2016-a-year-of-massive-landscape-change-for-massive-open-online-courses/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111" t="35783" r="36814" b="27603"/>
          <a:stretch/>
        </p:blipFill>
        <p:spPr>
          <a:xfrm>
            <a:off x="1107008" y="2162503"/>
            <a:ext cx="8585375" cy="45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7861" y="409903"/>
            <a:ext cx="82296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MOOC 2016: A Year of Massive Landscape Change For Massive Open Online Courses, Online Course Report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http://www.onlinecoursereport.com/state-of-the-mooc-2016-a-year-of-massive-landscape-change-for-massive-open-online-courses/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011" t="42163" r="49523" b="20734"/>
          <a:stretch/>
        </p:blipFill>
        <p:spPr>
          <a:xfrm>
            <a:off x="2791021" y="2620926"/>
            <a:ext cx="5970424" cy="42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Title 1"/>
          <p:cNvSpPr>
            <a:spLocks noGrp="1"/>
          </p:cNvSpPr>
          <p:nvPr>
            <p:ph type="title"/>
          </p:nvPr>
        </p:nvSpPr>
        <p:spPr>
          <a:xfrm>
            <a:off x="1524000" y="861847"/>
            <a:ext cx="9900745" cy="5202622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Audience Poll</a:t>
            </a:r>
            <a:r>
              <a:rPr lang="en-US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it cost to create a MOOC?</a:t>
            </a:r>
            <a:r>
              <a:rPr 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$0-$10,000 USD</a:t>
            </a:r>
            <a:b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$10,000-25,000</a:t>
            </a:r>
            <a:b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$25,000-50,000</a:t>
            </a:r>
            <a:b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$50,000-100,000</a:t>
            </a:r>
            <a:b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Over $100,000</a:t>
            </a:r>
            <a:endParaRPr lang="en-US" altLang="en-US" sz="32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7861" y="409903"/>
            <a:ext cx="82296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MOOC 2016: A Year of Massive Landscape Change For Massive Open Online Courses, Online Course Report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http://www.onlinecoursereport.com/state-of-the-mooc-2016-a-year-of-massive-landscape-change-for-massive-open-online-courses/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87" y="2162503"/>
            <a:ext cx="3492500" cy="452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7" y="2732121"/>
            <a:ext cx="7277100" cy="246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655" y="5671222"/>
            <a:ext cx="7258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/>
              <a:t>These are just personnel costs!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4679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401</Words>
  <Application>Microsoft Office PowerPoint</Application>
  <PresentationFormat>Widescreen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PGothic</vt:lpstr>
      <vt:lpstr>Arial</vt:lpstr>
      <vt:lpstr>Calibri</vt:lpstr>
      <vt:lpstr>Tahoma</vt:lpstr>
      <vt:lpstr>23_Default Design</vt:lpstr>
      <vt:lpstr>31_Default Design</vt:lpstr>
      <vt:lpstr>51_Office Theme</vt:lpstr>
      <vt:lpstr>29_Default Design</vt:lpstr>
      <vt:lpstr>20_Default Design</vt:lpstr>
      <vt:lpstr>Office Theme</vt:lpstr>
      <vt:lpstr>63_Office Theme</vt:lpstr>
      <vt:lpstr>The 3Ts MOOCs Debate:  Targets, Types, and Tensions AERA Conference, DC, April 11, 2016</vt:lpstr>
      <vt:lpstr>2016 State of the MOOC 2016: A Year of Massive Landscape Change For Massive Open Online Courses, Online Course Report http://www.onlinecoursereport.com/state-of-the-mooc-2016-a-year-of-massive-landscape-change-for-massive-open-online-courses/ </vt:lpstr>
      <vt:lpstr>State of the MOOC 2016: A Year of Massive Landscape Change For Massive Open Online Courses, Online Course Report http://www.onlinecoursereport.com/state-of-the-mooc-2016-a-year-of-massive-landscape-change-for-massive-open-online-courses/ </vt:lpstr>
      <vt:lpstr>State of the MOOC 2016: A Year of Massive Landscape Change For Massive Open Online Courses, Online Course Report http://www.onlinecoursereport.com/state-of-the-mooc-2016-a-year-of-massive-landscape-change-for-massive-open-online-courses/ </vt:lpstr>
      <vt:lpstr>State of the MOOC 2016: A Year of Massive Landscape Change For Massive Open Online Courses, Online Course Report http://www.onlinecoursereport.com/state-of-the-mooc-2016-a-year-of-massive-landscape-change-for-massive-open-online-courses/ </vt:lpstr>
      <vt:lpstr>State of the MOOC 2016: A Year of Massive Landscape Change For Massive Open Online Courses, Online Course Report http://www.onlinecoursereport.com/state-of-the-mooc-2016-a-year-of-massive-landscape-change-for-massive-open-online-courses/ </vt:lpstr>
      <vt:lpstr>State of the MOOC 2016: A Year of Massive Landscape Change For Massive Open Online Courses, Online Course Report http://www.onlinecoursereport.com/state-of-the-mooc-2016-a-year-of-massive-landscape-change-for-massive-open-online-courses/ </vt:lpstr>
      <vt:lpstr>Audience Poll What does it cost to create a MOOC?  A. $0-$10,000 USD B. $10,000-25,000 C. $25,000-50,000 D. $50,000-100,000 E. Over $100,000</vt:lpstr>
      <vt:lpstr>State of the MOOC 2016: A Year of Massive Landscape Change For Massive Open Online Courses, Online Course Report http://www.onlinecoursereport.com/state-of-the-mooc-2016-a-year-of-massive-landscape-change-for-massive-open-online-courses/ </vt:lpstr>
      <vt:lpstr>Debate Question #1:  (1) Types of Delivery: cMOOCs vs. xMOOCs vs. pMOOCs vs pdMOOCs vs. ???</vt:lpstr>
      <vt:lpstr>Bonk, C. J., Lee. M. M., Reeves, T. C., &amp; Reynolds, T. H. (in press). The emergence and design of massive open online courses (MOOCs). In R. A. Reiser, &amp; J. V. Demsey (Eds.), Trends and issues in instructional design and technology (4th Ed.), (pp.?). Boston, MA: Pearson Education. Available: http://www.publicationshare.com/3</vt:lpstr>
      <vt:lpstr>Debate Question #2:  (2) Target Audience: Casual and informal lifelong learning vs. High school and college students’ supplements vs. Workplace skills gaps or other?</vt:lpstr>
      <vt:lpstr>Employee to Employee Training G2g (Googler to Googler) Training Seven Ways to Corporate MOOC, Udemy blog, December 23, 2013, Shannon Hughes https://www.udemy.com/organizations/blog/2013/12/23/seven-ways-to-corporate-mooc/ </vt:lpstr>
      <vt:lpstr>Debate Question #3:  (3) Tense Issues: Each panelist will select a currently trending, controversial, or tense issue or two and debate it as the most pressing issue(s) facing the field.</vt:lpstr>
      <vt:lpstr>June 26, 2015 In China, Where Everything is a MOOC  (the “Zhongguancun MOOCs Times Building”) Education Week, Justin Reich, HarvardX Research Fellow http://blogs.edweek.org/edweek/edtechresearcher/2015/05/in_china_where_everything_is_a_mooc.html?r=284759497</vt:lpstr>
      <vt:lpstr>MOOCs and Open Education Around the World Routledge: http://routledge-ny.com/books/details/9781138807419/  Book Homepage: http://moocsbook.com/ Slides at: http://moocsbook.com/other.php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2016-04-04T20:17:52Z</dcterms:created>
  <dcterms:modified xsi:type="dcterms:W3CDTF">2016-04-06T01:45:48Z</dcterms:modified>
</cp:coreProperties>
</file>