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8"/>
  </p:notesMasterIdLst>
  <p:handoutMasterIdLst>
    <p:handoutMasterId r:id="rId99"/>
  </p:handoutMasterIdLst>
  <p:sldIdLst>
    <p:sldId id="256" r:id="rId2"/>
    <p:sldId id="17477" r:id="rId3"/>
    <p:sldId id="17772" r:id="rId4"/>
    <p:sldId id="17631" r:id="rId5"/>
    <p:sldId id="17785" r:id="rId6"/>
    <p:sldId id="17786" r:id="rId7"/>
    <p:sldId id="17787" r:id="rId8"/>
    <p:sldId id="17788" r:id="rId9"/>
    <p:sldId id="17789" r:id="rId10"/>
    <p:sldId id="17790" r:id="rId11"/>
    <p:sldId id="17791" r:id="rId12"/>
    <p:sldId id="17792" r:id="rId13"/>
    <p:sldId id="17793" r:id="rId14"/>
    <p:sldId id="17794" r:id="rId15"/>
    <p:sldId id="17795" r:id="rId16"/>
    <p:sldId id="331" r:id="rId17"/>
    <p:sldId id="17783" r:id="rId18"/>
    <p:sldId id="17486" r:id="rId19"/>
    <p:sldId id="17485" r:id="rId20"/>
    <p:sldId id="17796" r:id="rId21"/>
    <p:sldId id="17797" r:id="rId22"/>
    <p:sldId id="17439" r:id="rId23"/>
    <p:sldId id="17579" r:id="rId24"/>
    <p:sldId id="17591" r:id="rId25"/>
    <p:sldId id="17596" r:id="rId26"/>
    <p:sldId id="17588" r:id="rId27"/>
    <p:sldId id="17595" r:id="rId28"/>
    <p:sldId id="17592" r:id="rId29"/>
    <p:sldId id="17584" r:id="rId30"/>
    <p:sldId id="17435" r:id="rId31"/>
    <p:sldId id="17782" r:id="rId32"/>
    <p:sldId id="17607" r:id="rId33"/>
    <p:sldId id="17633" r:id="rId34"/>
    <p:sldId id="17499" r:id="rId35"/>
    <p:sldId id="17451" r:id="rId36"/>
    <p:sldId id="17501" r:id="rId37"/>
    <p:sldId id="17500" r:id="rId38"/>
    <p:sldId id="17502" r:id="rId39"/>
    <p:sldId id="17503" r:id="rId40"/>
    <p:sldId id="17504" r:id="rId41"/>
    <p:sldId id="17506" r:id="rId42"/>
    <p:sldId id="17453" r:id="rId43"/>
    <p:sldId id="17557" r:id="rId44"/>
    <p:sldId id="17507" r:id="rId45"/>
    <p:sldId id="17511" r:id="rId46"/>
    <p:sldId id="17512" r:id="rId47"/>
    <p:sldId id="17513" r:id="rId48"/>
    <p:sldId id="17514" r:id="rId49"/>
    <p:sldId id="17515" r:id="rId50"/>
    <p:sldId id="17516" r:id="rId51"/>
    <p:sldId id="17517" r:id="rId52"/>
    <p:sldId id="17518" r:id="rId53"/>
    <p:sldId id="17519" r:id="rId54"/>
    <p:sldId id="17452" r:id="rId55"/>
    <p:sldId id="17521" r:id="rId56"/>
    <p:sldId id="17524" r:id="rId57"/>
    <p:sldId id="17525" r:id="rId58"/>
    <p:sldId id="17526" r:id="rId59"/>
    <p:sldId id="17527" r:id="rId60"/>
    <p:sldId id="17529" r:id="rId61"/>
    <p:sldId id="17530" r:id="rId62"/>
    <p:sldId id="17533" r:id="rId63"/>
    <p:sldId id="17532" r:id="rId64"/>
    <p:sldId id="17536" r:id="rId65"/>
    <p:sldId id="17534" r:id="rId66"/>
    <p:sldId id="17523" r:id="rId67"/>
    <p:sldId id="17558" r:id="rId68"/>
    <p:sldId id="17455" r:id="rId69"/>
    <p:sldId id="17542" r:id="rId70"/>
    <p:sldId id="17539" r:id="rId71"/>
    <p:sldId id="17541" r:id="rId72"/>
    <p:sldId id="17543" r:id="rId73"/>
    <p:sldId id="17566" r:id="rId74"/>
    <p:sldId id="17562" r:id="rId75"/>
    <p:sldId id="17565" r:id="rId76"/>
    <p:sldId id="17587" r:id="rId77"/>
    <p:sldId id="17590" r:id="rId78"/>
    <p:sldId id="17563" r:id="rId79"/>
    <p:sldId id="17564" r:id="rId80"/>
    <p:sldId id="17548" r:id="rId81"/>
    <p:sldId id="17549" r:id="rId82"/>
    <p:sldId id="17567" r:id="rId83"/>
    <p:sldId id="17550" r:id="rId84"/>
    <p:sldId id="17573" r:id="rId85"/>
    <p:sldId id="17586" r:id="rId86"/>
    <p:sldId id="17609" r:id="rId87"/>
    <p:sldId id="17418" r:id="rId88"/>
    <p:sldId id="17598" r:id="rId89"/>
    <p:sldId id="17781" r:id="rId90"/>
    <p:sldId id="17780" r:id="rId91"/>
    <p:sldId id="17779" r:id="rId92"/>
    <p:sldId id="17778" r:id="rId93"/>
    <p:sldId id="17777" r:id="rId94"/>
    <p:sldId id="17776" r:id="rId95"/>
    <p:sldId id="330" r:id="rId96"/>
    <p:sldId id="17446" r:id="rId9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ISA" initials="Nis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A6F5"/>
    <a:srgbClr val="990000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4447" autoAdjust="0"/>
  </p:normalViewPr>
  <p:slideViewPr>
    <p:cSldViewPr snapToGrid="0">
      <p:cViewPr varScale="1">
        <p:scale>
          <a:sx n="75" d="100"/>
          <a:sy n="75" d="100"/>
        </p:scale>
        <p:origin x="2136" y="54"/>
      </p:cViewPr>
      <p:guideLst>
        <p:guide orient="horz" pos="1392"/>
        <p:guide pos="3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E-learn\Data%20analysis-first%20author%201-elear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426-4351-99AF-3320F2ECCD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26-4351-99AF-3320F2ECCDF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426-4351-99AF-3320F2ECCD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comments.xlsx]Research methods'!$B$11:$B$13</c:f>
              <c:strCache>
                <c:ptCount val="3"/>
                <c:pt idx="0">
                  <c:v>Qualitative </c:v>
                </c:pt>
                <c:pt idx="1">
                  <c:v>Mixed methods</c:v>
                </c:pt>
                <c:pt idx="2">
                  <c:v>Quantiative</c:v>
                </c:pt>
              </c:strCache>
            </c:strRef>
          </c:cat>
          <c:val>
            <c:numRef>
              <c:f>'[Total data analysis 0630_Annisa comments.xlsx]Research methods'!$C$11:$C$13</c:f>
              <c:numCache>
                <c:formatCode>General</c:formatCode>
                <c:ptCount val="3"/>
                <c:pt idx="0">
                  <c:v>81</c:v>
                </c:pt>
                <c:pt idx="1">
                  <c:v>95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6-4351-99AF-3320F2ECC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0960512"/>
        <c:axId val="250962304"/>
      </c:barChart>
      <c:catAx>
        <c:axId val="25096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2304"/>
        <c:crosses val="autoZero"/>
        <c:auto val="1"/>
        <c:lblAlgn val="ctr"/>
        <c:lblOffset val="100"/>
        <c:noMultiLvlLbl val="0"/>
      </c:catAx>
      <c:valAx>
        <c:axId val="2509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Participants' Perceptions of Their Role in Facilitating Students'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10'!$G$5:$G$8</c:f>
              <c:strCache>
                <c:ptCount val="4"/>
                <c:pt idx="0">
                  <c:v>Instructors can do nothing for students’ SDL skills.</c:v>
                </c:pt>
                <c:pt idx="1">
                  <c:v>Instructors can unintentionally create a learning environment that encourages self-directed learning skills.</c:v>
                </c:pt>
                <c:pt idx="2">
                  <c:v>Other (please describe)</c:v>
                </c:pt>
                <c:pt idx="3">
                  <c:v>Instructors can intentionally create a learning environment to help develop SDL skills.</c:v>
                </c:pt>
              </c:strCache>
            </c:strRef>
          </c:cat>
          <c:val>
            <c:numRef>
              <c:f>'Question 10'!$H$5:$H$8</c:f>
              <c:numCache>
                <c:formatCode>General</c:formatCode>
                <c:ptCount val="4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6-4B05-B0DF-65767CFD1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75920"/>
        <c:axId val="351771344"/>
      </c:barChart>
      <c:catAx>
        <c:axId val="35177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1344"/>
        <c:crosses val="autoZero"/>
        <c:auto val="1"/>
        <c:lblAlgn val="ctr"/>
        <c:lblOffset val="100"/>
        <c:noMultiLvlLbl val="0"/>
      </c:catAx>
      <c:valAx>
        <c:axId val="351771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MOOC subject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770236943999643"/>
          <c:y val="0.1030820899987543"/>
          <c:w val="0.75527304726256916"/>
          <c:h val="0.81912363180883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Subject!$J$22:$J$36</c:f>
              <c:strCache>
                <c:ptCount val="15"/>
                <c:pt idx="0">
                  <c:v>Philosophy</c:v>
                </c:pt>
                <c:pt idx="1">
                  <c:v>Astronomy</c:v>
                </c:pt>
                <c:pt idx="2">
                  <c:v>History</c:v>
                </c:pt>
                <c:pt idx="3">
                  <c:v>Math</c:v>
                </c:pt>
                <c:pt idx="4">
                  <c:v>Engineering</c:v>
                </c:pt>
                <c:pt idx="5">
                  <c:v>Art</c:v>
                </c:pt>
                <c:pt idx="6">
                  <c:v>Data science</c:v>
                </c:pt>
                <c:pt idx="7">
                  <c:v>Language</c:v>
                </c:pt>
                <c:pt idx="8">
                  <c:v>Climate scicence</c:v>
                </c:pt>
                <c:pt idx="9">
                  <c:v>Natural science</c:v>
                </c:pt>
                <c:pt idx="10">
                  <c:v>Computer science</c:v>
                </c:pt>
                <c:pt idx="11">
                  <c:v>Business</c:v>
                </c:pt>
                <c:pt idx="12">
                  <c:v>Social science</c:v>
                </c:pt>
                <c:pt idx="13">
                  <c:v>Education</c:v>
                </c:pt>
                <c:pt idx="14">
                  <c:v>Medical and health</c:v>
                </c:pt>
              </c:strCache>
            </c:strRef>
          </c:cat>
          <c:val>
            <c:numRef>
              <c:f>Subject!$K$22:$K$36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12</c:v>
                </c:pt>
                <c:pt idx="10">
                  <c:v>14</c:v>
                </c:pt>
                <c:pt idx="11">
                  <c:v>14</c:v>
                </c:pt>
                <c:pt idx="12">
                  <c:v>18</c:v>
                </c:pt>
                <c:pt idx="13">
                  <c:v>22</c:v>
                </c:pt>
                <c:pt idx="1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B7-4245-B17F-F9467CE5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629504"/>
        <c:axId val="142635392"/>
      </c:barChart>
      <c:catAx>
        <c:axId val="14262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35392"/>
        <c:crosses val="autoZero"/>
        <c:auto val="1"/>
        <c:lblAlgn val="ctr"/>
        <c:lblOffset val="100"/>
        <c:noMultiLvlLbl val="0"/>
      </c:catAx>
      <c:valAx>
        <c:axId val="14263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2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Design!$E$10</c:f>
              <c:strCache>
                <c:ptCount val="1"/>
                <c:pt idx="0">
                  <c:v>Meeting unique learner needs during MOOC "design"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Design!$D$11:$D$13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Design!$E$11:$E$13</c:f>
              <c:numCache>
                <c:formatCode>General</c:formatCode>
                <c:ptCount val="3"/>
                <c:pt idx="0">
                  <c:v>48</c:v>
                </c:pt>
                <c:pt idx="1">
                  <c:v>46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4-4EA5-85DC-E4E006D08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411264"/>
        <c:axId val="142412800"/>
      </c:barChart>
      <c:catAx>
        <c:axId val="1424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2800"/>
        <c:crosses val="autoZero"/>
        <c:auto val="1"/>
        <c:lblAlgn val="ctr"/>
        <c:lblOffset val="100"/>
        <c:noMultiLvlLbl val="0"/>
      </c:catAx>
      <c:valAx>
        <c:axId val="14241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Meeting unique learner needs during MOOC "delivery" phase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Design!$F$16</c:f>
              <c:strCache>
                <c:ptCount val="1"/>
                <c:pt idx="0">
                  <c:v>Meeting unique learner needs during MOOC "delievery"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Design!$E$17:$E$19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Design!$F$17:$F$19</c:f>
              <c:numCache>
                <c:formatCode>General</c:formatCode>
                <c:ptCount val="3"/>
                <c:pt idx="0">
                  <c:v>42</c:v>
                </c:pt>
                <c:pt idx="1">
                  <c:v>61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C-4DE7-BD78-89293D7C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288384"/>
        <c:axId val="142289920"/>
      </c:barChart>
      <c:catAx>
        <c:axId val="14228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9920"/>
        <c:crosses val="autoZero"/>
        <c:auto val="1"/>
        <c:lblAlgn val="ctr"/>
        <c:lblOffset val="100"/>
        <c:noMultiLvlLbl val="0"/>
      </c:catAx>
      <c:valAx>
        <c:axId val="1422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Strategies to address culture diversity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'Q17'!$H$15:$H$24</c:f>
              <c:strCache>
                <c:ptCount val="10"/>
                <c:pt idx="0">
                  <c:v>Translate the content to different languages</c:v>
                </c:pt>
                <c:pt idx="1">
                  <c:v>Other </c:v>
                </c:pt>
                <c:pt idx="2">
                  <c:v>Encourage participants to translate and localize the content for others</c:v>
                </c:pt>
                <c:pt idx="3">
                  <c:v>Limit text by relying more on pictures</c:v>
                </c:pt>
                <c:pt idx="4">
                  <c:v>Simplify the course content and navigation</c:v>
                </c:pt>
                <c:pt idx="5">
                  <c:v>Slow the pace of speech</c:v>
                </c:pt>
                <c:pt idx="6">
                  <c:v>Simplify the language used</c:v>
                </c:pt>
                <c:pt idx="7">
                  <c:v>Be careful with language use and hand gestures</c:v>
                </c:pt>
                <c:pt idx="8">
                  <c:v>Add subtitles to video content</c:v>
                </c:pt>
                <c:pt idx="9">
                  <c:v>Offer transcripts of video or audio content</c:v>
                </c:pt>
              </c:strCache>
            </c:strRef>
          </c:cat>
          <c:val>
            <c:numRef>
              <c:f>'Q17'!$I$15:$I$24</c:f>
              <c:numCache>
                <c:formatCode>0</c:formatCode>
                <c:ptCount val="10"/>
                <c:pt idx="0">
                  <c:v>15</c:v>
                </c:pt>
                <c:pt idx="1">
                  <c:v>21</c:v>
                </c:pt>
                <c:pt idx="2">
                  <c:v>24</c:v>
                </c:pt>
                <c:pt idx="3">
                  <c:v>26</c:v>
                </c:pt>
                <c:pt idx="4">
                  <c:v>36</c:v>
                </c:pt>
                <c:pt idx="5">
                  <c:v>49</c:v>
                </c:pt>
                <c:pt idx="6">
                  <c:v>56</c:v>
                </c:pt>
                <c:pt idx="7">
                  <c:v>69</c:v>
                </c:pt>
                <c:pt idx="8">
                  <c:v>85</c:v>
                </c:pt>
                <c:pt idx="9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A-487D-8F0C-F9E306FB4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517760"/>
        <c:axId val="142519296"/>
      </c:barChart>
      <c:catAx>
        <c:axId val="14251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9296"/>
        <c:crosses val="autoZero"/>
        <c:auto val="1"/>
        <c:lblAlgn val="ctr"/>
        <c:lblOffset val="100"/>
        <c:noMultiLvlLbl val="0"/>
      </c:catAx>
      <c:valAx>
        <c:axId val="14251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comments.xlsx]Data collection-Reorg'!$F$11:$F$17</c:f>
              <c:strCache>
                <c:ptCount val="7"/>
                <c:pt idx="0">
                  <c:v>focus group interview</c:v>
                </c:pt>
                <c:pt idx="1">
                  <c:v>observation</c:v>
                </c:pt>
                <c:pt idx="2">
                  <c:v>discussion forum</c:v>
                </c:pt>
                <c:pt idx="3">
                  <c:v>Assessment</c:v>
                </c:pt>
                <c:pt idx="4">
                  <c:v>Interview</c:v>
                </c:pt>
                <c:pt idx="5">
                  <c:v>Platform data</c:v>
                </c:pt>
                <c:pt idx="6">
                  <c:v>Survey</c:v>
                </c:pt>
              </c:strCache>
            </c:strRef>
          </c:cat>
          <c:val>
            <c:numRef>
              <c:f>'[Total data analysis 0630_Annisa comments.xlsx]Data collection-Reorg'!$G$11:$G$17</c:f>
              <c:numCache>
                <c:formatCode>General</c:formatCode>
                <c:ptCount val="7"/>
                <c:pt idx="0">
                  <c:v>19</c:v>
                </c:pt>
                <c:pt idx="1">
                  <c:v>20</c:v>
                </c:pt>
                <c:pt idx="2">
                  <c:v>27</c:v>
                </c:pt>
                <c:pt idx="3">
                  <c:v>41</c:v>
                </c:pt>
                <c:pt idx="4">
                  <c:v>60</c:v>
                </c:pt>
                <c:pt idx="5">
                  <c:v>117</c:v>
                </c:pt>
                <c:pt idx="6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F-4C48-9CFC-41764E2E5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171456"/>
        <c:axId val="257172992"/>
      </c:barChart>
      <c:catAx>
        <c:axId val="25717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2992"/>
        <c:crosses val="autoZero"/>
        <c:auto val="1"/>
        <c:lblAlgn val="ctr"/>
        <c:lblOffset val="100"/>
        <c:noMultiLvlLbl val="0"/>
      </c:catAx>
      <c:valAx>
        <c:axId val="25717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The Number of MOOCs the Instructor has Designed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'Q3'!$B$17:$B$20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 or more</c:v>
                </c:pt>
              </c:strCache>
            </c:strRef>
          </c:cat>
          <c:val>
            <c:numRef>
              <c:f>'Q3'!$C$17:$C$20</c:f>
              <c:numCache>
                <c:formatCode>0</c:formatCode>
                <c:ptCount val="4"/>
                <c:pt idx="0">
                  <c:v>83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4-4FA9-88C3-673574E5B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5642288"/>
        <c:axId val="-1315639024"/>
      </c:barChart>
      <c:catAx>
        <c:axId val="-131564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39024"/>
        <c:crosses val="autoZero"/>
        <c:auto val="1"/>
        <c:lblAlgn val="ctr"/>
        <c:lblOffset val="100"/>
        <c:noMultiLvlLbl val="0"/>
      </c:catAx>
      <c:valAx>
        <c:axId val="-131563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4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'Q4'!$M$159:$M$180</c:f>
              <c:strCache>
                <c:ptCount val="22"/>
                <c:pt idx="0">
                  <c:v>Agriculture</c:v>
                </c:pt>
                <c:pt idx="1">
                  <c:v>Visual arts</c:v>
                </c:pt>
                <c:pt idx="2">
                  <c:v>Geography</c:v>
                </c:pt>
                <c:pt idx="3">
                  <c:v>Economics</c:v>
                </c:pt>
                <c:pt idx="4">
                  <c:v>Chemistry</c:v>
                </c:pt>
                <c:pt idx="5">
                  <c:v>Performing Arts</c:v>
                </c:pt>
                <c:pt idx="6">
                  <c:v>Political Science</c:v>
                </c:pt>
                <c:pt idx="7">
                  <c:v>Biology</c:v>
                </c:pt>
                <c:pt idx="8">
                  <c:v>Philosophy</c:v>
                </c:pt>
                <c:pt idx="9">
                  <c:v>Law</c:v>
                </c:pt>
                <c:pt idx="10">
                  <c:v>Psychology</c:v>
                </c:pt>
                <c:pt idx="11">
                  <c:v>Sociology</c:v>
                </c:pt>
                <c:pt idx="12">
                  <c:v>Physics</c:v>
                </c:pt>
                <c:pt idx="13">
                  <c:v>History</c:v>
                </c:pt>
                <c:pt idx="14">
                  <c:v>Communication</c:v>
                </c:pt>
                <c:pt idx="15">
                  <c:v>Math</c:v>
                </c:pt>
                <c:pt idx="16">
                  <c:v>Engineering and Technology</c:v>
                </c:pt>
                <c:pt idx="17">
                  <c:v>Business</c:v>
                </c:pt>
                <c:pt idx="18">
                  <c:v>Languages and Literacy</c:v>
                </c:pt>
                <c:pt idx="19">
                  <c:v>Education</c:v>
                </c:pt>
                <c:pt idx="20">
                  <c:v>Computer Science</c:v>
                </c:pt>
                <c:pt idx="21">
                  <c:v>Medicine and Health</c:v>
                </c:pt>
              </c:strCache>
            </c:strRef>
          </c:cat>
          <c:val>
            <c:numRef>
              <c:f>'Q4'!$N$159:$N$180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11</c:v>
                </c:pt>
                <c:pt idx="19">
                  <c:v>15</c:v>
                </c:pt>
                <c:pt idx="20">
                  <c:v>20</c:v>
                </c:pt>
                <c:pt idx="2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D-4FA5-B82C-A22E8A849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2719888"/>
        <c:axId val="1142718256"/>
      </c:barChart>
      <c:catAx>
        <c:axId val="114271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8256"/>
        <c:crosses val="autoZero"/>
        <c:auto val="1"/>
        <c:lblAlgn val="ctr"/>
        <c:lblOffset val="100"/>
        <c:noMultiLvlLbl val="0"/>
      </c:catAx>
      <c:valAx>
        <c:axId val="114271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Design Considerations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'Q9'!$G$24:$G$43</c:f>
              <c:strCache>
                <c:ptCount val="20"/>
                <c:pt idx="0">
                  <c:v>Tools for communication (e.g., Facebook, Twitter, blog, QQ)</c:v>
                </c:pt>
                <c:pt idx="1">
                  <c:v>Source of motivation</c:v>
                </c:pt>
                <c:pt idx="2">
                  <c:v>Software resources (e.g., video editing software)</c:v>
                </c:pt>
                <c:pt idx="3">
                  <c:v>Learning theory</c:v>
                </c:pt>
                <c:pt idx="4">
                  <c:v>Cultural sensitivity</c:v>
                </c:pt>
                <c:pt idx="5">
                  <c:v>Target learners’ self-directed learning ability</c:v>
                </c:pt>
                <c:pt idx="6">
                  <c:v>Hardware resources (e.g., recording studios, cameras)</c:v>
                </c:pt>
                <c:pt idx="7">
                  <c:v>Available existing intellectual resources (e.g., OERs, videos)</c:v>
                </c:pt>
                <c:pt idx="8">
                  <c:v>Collaborative learning support</c:v>
                </c:pt>
                <c:pt idx="9">
                  <c:v>Support from the platform</c:v>
                </c:pt>
                <c:pt idx="10">
                  <c:v>Flexibility</c:v>
                </c:pt>
                <c:pt idx="11">
                  <c:v>Support from institution</c:v>
                </c:pt>
                <c:pt idx="12">
                  <c:v>Instructors’ role</c:v>
                </c:pt>
                <c:pt idx="13">
                  <c:v>Learning contents that will be delivered</c:v>
                </c:pt>
                <c:pt idx="14">
                  <c:v>Pedagogical approaches</c:v>
                </c:pt>
                <c:pt idx="15">
                  <c:v>Platform of offering this MOOC</c:v>
                </c:pt>
                <c:pt idx="16">
                  <c:v>Time for designing this MOOC</c:v>
                </c:pt>
                <c:pt idx="17">
                  <c:v>Duration of the course</c:v>
                </c:pt>
                <c:pt idx="18">
                  <c:v>Assessment activities (e.g., peer review, quiz)</c:v>
                </c:pt>
                <c:pt idx="19">
                  <c:v>Objectives of the course</c:v>
                </c:pt>
              </c:strCache>
            </c:strRef>
          </c:cat>
          <c:val>
            <c:numRef>
              <c:f>'Q9'!$H$24:$H$43</c:f>
              <c:numCache>
                <c:formatCode>0</c:formatCode>
                <c:ptCount val="20"/>
                <c:pt idx="0">
                  <c:v>27</c:v>
                </c:pt>
                <c:pt idx="1">
                  <c:v>31</c:v>
                </c:pt>
                <c:pt idx="2">
                  <c:v>34</c:v>
                </c:pt>
                <c:pt idx="3">
                  <c:v>41</c:v>
                </c:pt>
                <c:pt idx="4">
                  <c:v>41</c:v>
                </c:pt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53</c:v>
                </c:pt>
                <c:pt idx="9">
                  <c:v>54</c:v>
                </c:pt>
                <c:pt idx="10">
                  <c:v>60</c:v>
                </c:pt>
                <c:pt idx="11">
                  <c:v>65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69</c:v>
                </c:pt>
                <c:pt idx="16">
                  <c:v>71</c:v>
                </c:pt>
                <c:pt idx="17">
                  <c:v>84</c:v>
                </c:pt>
                <c:pt idx="18">
                  <c:v>92</c:v>
                </c:pt>
                <c:pt idx="19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E-4D17-924A-C058BBCD6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597056"/>
        <c:axId val="1144604672"/>
      </c:barChart>
      <c:catAx>
        <c:axId val="114459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604672"/>
        <c:crosses val="autoZero"/>
        <c:auto val="1"/>
        <c:lblAlgn val="ctr"/>
        <c:lblOffset val="100"/>
        <c:noMultiLvlLbl val="0"/>
      </c:catAx>
      <c:valAx>
        <c:axId val="114460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59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1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/>
              <a:t>Design challenges faced by the MOOC instructors</a:t>
            </a:r>
          </a:p>
        </c:rich>
      </c:tx>
      <c:layout>
        <c:manualLayout>
          <c:xMode val="edge"/>
          <c:yMode val="edge"/>
          <c:x val="0.19254017589906527"/>
          <c:y val="2.5070196550340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6356010309919036"/>
          <c:y val="0.13740422000499036"/>
          <c:w val="0.31194793381014169"/>
          <c:h val="0.793071782092220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'Q18'!$I$16:$I$26</c:f>
              <c:strCache>
                <c:ptCount val="11"/>
                <c:pt idx="0">
                  <c:v>Strategies to encourage students’ team collaboration</c:v>
                </c:pt>
                <c:pt idx="1">
                  <c:v>Technology support</c:v>
                </c:pt>
                <c:pt idx="2">
                  <c:v>Tracking students’ learning progress</c:v>
                </c:pt>
                <c:pt idx="3">
                  <c:v>Recording videos</c:v>
                </c:pt>
                <c:pt idx="4">
                  <c:v>Personalizing students’ learning</c:v>
                </c:pt>
                <c:pt idx="5">
                  <c:v>Compressing the content into short videos</c:v>
                </c:pt>
                <c:pt idx="6">
                  <c:v>Strategies to engage students’ interaction</c:v>
                </c:pt>
                <c:pt idx="7">
                  <c:v>Time limitation of designing MOOCs</c:v>
                </c:pt>
                <c:pt idx="8">
                  <c:v>Strategies to engage students’ active participation</c:v>
                </c:pt>
                <c:pt idx="9">
                  <c:v>Engaging students’ learning</c:v>
                </c:pt>
                <c:pt idx="10">
                  <c:v>Assessment methods</c:v>
                </c:pt>
              </c:strCache>
            </c:strRef>
          </c:cat>
          <c:val>
            <c:numRef>
              <c:f>'Q18'!$J$16:$J$26</c:f>
              <c:numCache>
                <c:formatCode>0</c:formatCode>
                <c:ptCount val="11"/>
                <c:pt idx="0">
                  <c:v>23</c:v>
                </c:pt>
                <c:pt idx="1">
                  <c:v>33</c:v>
                </c:pt>
                <c:pt idx="2">
                  <c:v>33</c:v>
                </c:pt>
                <c:pt idx="3">
                  <c:v>34</c:v>
                </c:pt>
                <c:pt idx="4">
                  <c:v>46</c:v>
                </c:pt>
                <c:pt idx="5">
                  <c:v>58</c:v>
                </c:pt>
                <c:pt idx="6">
                  <c:v>62</c:v>
                </c:pt>
                <c:pt idx="7">
                  <c:v>65</c:v>
                </c:pt>
                <c:pt idx="8">
                  <c:v>66</c:v>
                </c:pt>
                <c:pt idx="9">
                  <c:v>70</c:v>
                </c:pt>
                <c:pt idx="1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8-4D6C-BB4D-9455289EE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75418480"/>
        <c:axId val="-1043118320"/>
      </c:barChart>
      <c:catAx>
        <c:axId val="-97541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18320"/>
        <c:crosses val="autoZero"/>
        <c:auto val="1"/>
        <c:lblAlgn val="ctr"/>
        <c:lblOffset val="100"/>
        <c:noMultiLvlLbl val="0"/>
      </c:catAx>
      <c:valAx>
        <c:axId val="-1043118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97541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800" b="1" i="0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to Address Challenges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589221257803402"/>
          <c:y val="0.10666508069151737"/>
          <c:w val="0.39823507441728961"/>
          <c:h val="0.834038367717596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'Q19'!$I$16:$I$25</c:f>
              <c:strCache>
                <c:ptCount val="10"/>
                <c:pt idx="0">
                  <c:v>Attending conferences or other professional events on MOOCs</c:v>
                </c:pt>
                <c:pt idx="1">
                  <c:v>Reading news related to MOOCs</c:v>
                </c:pt>
                <c:pt idx="2">
                  <c:v>Attending training sessions or workshops</c:v>
                </c:pt>
                <c:pt idx="3">
                  <c:v>Seeking help through online searching</c:v>
                </c:pt>
                <c:pt idx="4">
                  <c:v>Reading books or articles related to MOOCs</c:v>
                </c:pt>
                <c:pt idx="5">
                  <c:v>Seeking help from other MOOCs instructors</c:v>
                </c:pt>
                <c:pt idx="6">
                  <c:v>Seeking help from institution (e.g., administrator)</c:v>
                </c:pt>
                <c:pt idx="7">
                  <c:v>Seeking help from colleagues</c:v>
                </c:pt>
                <c:pt idx="8">
                  <c:v>Seeking help from the platform</c:v>
                </c:pt>
                <c:pt idx="9">
                  <c:v>Browsing other MOOCs for ideas, examples, and benchmarks</c:v>
                </c:pt>
              </c:strCache>
            </c:strRef>
          </c:cat>
          <c:val>
            <c:numRef>
              <c:f>'Q19'!$J$16:$J$25</c:f>
              <c:numCache>
                <c:formatCode>0</c:formatCode>
                <c:ptCount val="10"/>
                <c:pt idx="0">
                  <c:v>28</c:v>
                </c:pt>
                <c:pt idx="1">
                  <c:v>34</c:v>
                </c:pt>
                <c:pt idx="2">
                  <c:v>41</c:v>
                </c:pt>
                <c:pt idx="3">
                  <c:v>43</c:v>
                </c:pt>
                <c:pt idx="4">
                  <c:v>49</c:v>
                </c:pt>
                <c:pt idx="5">
                  <c:v>51</c:v>
                </c:pt>
                <c:pt idx="6">
                  <c:v>67</c:v>
                </c:pt>
                <c:pt idx="7">
                  <c:v>71</c:v>
                </c:pt>
                <c:pt idx="8">
                  <c:v>81</c:v>
                </c:pt>
                <c:pt idx="9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E-4CCE-A4D3-A497FBEAD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43109072"/>
        <c:axId val="-1043105264"/>
      </c:barChart>
      <c:catAx>
        <c:axId val="-1043109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05264"/>
        <c:crosses val="autoZero"/>
        <c:auto val="1"/>
        <c:lblAlgn val="ctr"/>
        <c:lblOffset val="100"/>
        <c:noMultiLvlLbl val="0"/>
      </c:catAx>
      <c:valAx>
        <c:axId val="-104310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4310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'Q5'!$I$25:$I$36</c:f>
              <c:strCache>
                <c:ptCount val="12"/>
                <c:pt idx="0">
                  <c:v>N/A</c:v>
                </c:pt>
                <c:pt idx="1">
                  <c:v>Engineering</c:v>
                </c:pt>
                <c:pt idx="2">
                  <c:v>Math</c:v>
                </c:pt>
                <c:pt idx="3">
                  <c:v>Biology</c:v>
                </c:pt>
                <c:pt idx="4">
                  <c:v>Computer Science</c:v>
                </c:pt>
                <c:pt idx="5">
                  <c:v>Data Science</c:v>
                </c:pt>
                <c:pt idx="6">
                  <c:v>Physical Science</c:v>
                </c:pt>
                <c:pt idx="7">
                  <c:v>Art and Humanity</c:v>
                </c:pt>
                <c:pt idx="8">
                  <c:v>Business and Management</c:v>
                </c:pt>
                <c:pt idx="9">
                  <c:v>Language and Literacy</c:v>
                </c:pt>
                <c:pt idx="10">
                  <c:v>Medicine and Health</c:v>
                </c:pt>
                <c:pt idx="11">
                  <c:v>Social Science</c:v>
                </c:pt>
              </c:strCache>
            </c:strRef>
          </c:cat>
          <c:val>
            <c:numRef>
              <c:f>'Q5'!$J$25:$J$36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22</c:v>
                </c:pt>
                <c:pt idx="9">
                  <c:v>24</c:v>
                </c:pt>
                <c:pt idx="10">
                  <c:v>27</c:v>
                </c:pt>
                <c:pt idx="1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0-42C6-939E-FA28741DE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2584544"/>
        <c:axId val="1592569568"/>
      </c:barChart>
      <c:catAx>
        <c:axId val="159258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69568"/>
        <c:crosses val="autoZero"/>
        <c:auto val="1"/>
        <c:lblAlgn val="ctr"/>
        <c:lblOffset val="100"/>
        <c:noMultiLvlLbl val="0"/>
      </c:catAx>
      <c:valAx>
        <c:axId val="1592569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Instructors' Perceptions of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9'!$F$3:$F$6</c:f>
              <c:strCache>
                <c:ptCount val="4"/>
                <c:pt idx="0">
                  <c:v>SDL is related to students’ learning personal attributes that can never be changed</c:v>
                </c:pt>
                <c:pt idx="1">
                  <c:v>Other (please describe)</c:v>
                </c:pt>
                <c:pt idx="2">
                  <c:v>SDL is related to students’ personal attributes that can be changed</c:v>
                </c:pt>
                <c:pt idx="3">
                  <c:v>SDL is a set of skills that can be educated</c:v>
                </c:pt>
              </c:strCache>
            </c:strRef>
          </c:cat>
          <c:val>
            <c:numRef>
              <c:f>'Question 9'!$G$3:$G$6</c:f>
              <c:numCache>
                <c:formatCode>General</c:formatCode>
                <c:ptCount val="4"/>
                <c:pt idx="0">
                  <c:v>2</c:v>
                </c:pt>
                <c:pt idx="1">
                  <c:v>20</c:v>
                </c:pt>
                <c:pt idx="2">
                  <c:v>64</c:v>
                </c:pt>
                <c:pt idx="3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2-4773-89C6-A235215FC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83824"/>
        <c:axId val="351775504"/>
      </c:barChart>
      <c:catAx>
        <c:axId val="35178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504"/>
        <c:crosses val="autoZero"/>
        <c:auto val="1"/>
        <c:lblAlgn val="ctr"/>
        <c:lblOffset val="100"/>
        <c:noMultiLvlLbl val="0"/>
      </c:catAx>
      <c:valAx>
        <c:axId val="351775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8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29CEB-4F28-42BA-BBF9-A8E807E72A2A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A322D-1871-402B-9531-8ABFACDBE9DB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#1</a:t>
          </a:r>
        </a:p>
      </dgm:t>
    </dgm:pt>
    <dgm:pt modelId="{21796767-F450-4F8C-8A36-144EC9FFE395}" type="parTrans" cxnId="{D3B7E217-3929-48EA-985E-49A1CF5DAC20}">
      <dgm:prSet/>
      <dgm:spPr/>
      <dgm:t>
        <a:bodyPr/>
        <a:lstStyle/>
        <a:p>
          <a:endParaRPr lang="en-US" sz="2000"/>
        </a:p>
      </dgm:t>
    </dgm:pt>
    <dgm:pt modelId="{70DBAB8A-981A-4EAD-BFC4-81F30951087F}" type="sibTrans" cxnId="{D3B7E217-3929-48EA-985E-49A1CF5DAC20}">
      <dgm:prSet custT="1"/>
      <dgm:spPr/>
      <dgm:t>
        <a:bodyPr/>
        <a:lstStyle/>
        <a:p>
          <a:endParaRPr lang="en-US" sz="2000"/>
        </a:p>
      </dgm:t>
    </dgm:pt>
    <dgm:pt modelId="{81E0A542-5751-4CE3-B2BD-11348476FD82}">
      <dgm:prSet phldrT="[Text]" custT="1"/>
      <dgm:spPr/>
      <dgm:t>
        <a:bodyPr/>
        <a:lstStyle/>
        <a:p>
          <a:r>
            <a:rPr lang="en-US" sz="2000" dirty="0"/>
            <a:t>MOOC Literature Review</a:t>
          </a:r>
        </a:p>
      </dgm:t>
    </dgm:pt>
    <dgm:pt modelId="{6D7E6714-ADC3-4E28-869E-950D23F2574F}" type="parTrans" cxnId="{A0BC08D0-FF64-40B3-8A4C-70CEF315E7B8}">
      <dgm:prSet/>
      <dgm:spPr/>
      <dgm:t>
        <a:bodyPr/>
        <a:lstStyle/>
        <a:p>
          <a:endParaRPr lang="en-US" sz="2000"/>
        </a:p>
      </dgm:t>
    </dgm:pt>
    <dgm:pt modelId="{4BF831B5-11E3-41D6-B344-53CFC5690BC7}" type="sibTrans" cxnId="{A0BC08D0-FF64-40B3-8A4C-70CEF315E7B8}">
      <dgm:prSet/>
      <dgm:spPr/>
      <dgm:t>
        <a:bodyPr/>
        <a:lstStyle/>
        <a:p>
          <a:endParaRPr lang="en-US" sz="2000"/>
        </a:p>
      </dgm:t>
    </dgm:pt>
    <dgm:pt modelId="{898AF159-9099-4511-84B4-0D36B6C24223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#3</a:t>
          </a:r>
        </a:p>
      </dgm:t>
    </dgm:pt>
    <dgm:pt modelId="{1DD10D9B-EA4A-40A2-8A1E-7E4A117513F7}" type="parTrans" cxnId="{6D0573EF-8DC2-460F-9100-CF1E545E12FA}">
      <dgm:prSet/>
      <dgm:spPr/>
      <dgm:t>
        <a:bodyPr/>
        <a:lstStyle/>
        <a:p>
          <a:endParaRPr lang="en-US" sz="2000"/>
        </a:p>
      </dgm:t>
    </dgm:pt>
    <dgm:pt modelId="{858C57D8-67DE-473D-8B6A-D20B1CEB2DA1}" type="sibTrans" cxnId="{6D0573EF-8DC2-460F-9100-CF1E545E12FA}">
      <dgm:prSet/>
      <dgm:spPr/>
      <dgm:t>
        <a:bodyPr/>
        <a:lstStyle/>
        <a:p>
          <a:endParaRPr lang="en-US" sz="2000"/>
        </a:p>
      </dgm:t>
    </dgm:pt>
    <dgm:pt modelId="{402261AE-BBA0-462E-85CF-C5330D1D6A75}">
      <dgm:prSet phldrT="[Text]" custT="1"/>
      <dgm:spPr/>
      <dgm:t>
        <a:bodyPr/>
        <a:lstStyle/>
        <a:p>
          <a:r>
            <a:rPr lang="en-US" sz="2000" dirty="0"/>
            <a:t>MOOC Design for SDL</a:t>
          </a:r>
        </a:p>
      </dgm:t>
    </dgm:pt>
    <dgm:pt modelId="{7F5264A8-317E-4B1F-937F-BECAF8D88929}" type="parTrans" cxnId="{4E7BBC4B-6AC2-4FDF-ABE9-CEDA416DC611}">
      <dgm:prSet/>
      <dgm:spPr/>
      <dgm:t>
        <a:bodyPr/>
        <a:lstStyle/>
        <a:p>
          <a:endParaRPr lang="en-US" sz="2000"/>
        </a:p>
      </dgm:t>
    </dgm:pt>
    <dgm:pt modelId="{DDFCF233-6714-4C3C-B00C-C20D0779E1C8}" type="sibTrans" cxnId="{4E7BBC4B-6AC2-4FDF-ABE9-CEDA416DC611}">
      <dgm:prSet/>
      <dgm:spPr/>
      <dgm:t>
        <a:bodyPr/>
        <a:lstStyle/>
        <a:p>
          <a:endParaRPr lang="en-US" sz="2000"/>
        </a:p>
      </dgm:t>
    </dgm:pt>
    <dgm:pt modelId="{678FEF52-EC35-48B0-8B90-D6D6775DD204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#2</a:t>
          </a:r>
        </a:p>
      </dgm:t>
    </dgm:pt>
    <dgm:pt modelId="{EEF60E34-7861-45CE-8F8B-2E0F60E3DFA9}" type="parTrans" cxnId="{3AC3BB47-75FB-4C40-9574-0012CAC53268}">
      <dgm:prSet/>
      <dgm:spPr/>
      <dgm:t>
        <a:bodyPr/>
        <a:lstStyle/>
        <a:p>
          <a:endParaRPr lang="en-US" sz="2000"/>
        </a:p>
      </dgm:t>
    </dgm:pt>
    <dgm:pt modelId="{40740932-3AE4-46AD-B2CA-8AF65FB89C93}" type="sibTrans" cxnId="{3AC3BB47-75FB-4C40-9574-0012CAC53268}">
      <dgm:prSet custT="1"/>
      <dgm:spPr/>
      <dgm:t>
        <a:bodyPr/>
        <a:lstStyle/>
        <a:p>
          <a:endParaRPr lang="en-US" sz="2000"/>
        </a:p>
      </dgm:t>
    </dgm:pt>
    <dgm:pt modelId="{0FBC3283-2C90-454A-BCFF-89A90FE2EC78}">
      <dgm:prSet phldrT="[Text]" custT="1"/>
      <dgm:spPr/>
      <dgm:t>
        <a:bodyPr/>
        <a:lstStyle/>
        <a:p>
          <a:r>
            <a:rPr lang="en-US" sz="2000" dirty="0"/>
            <a:t>MOOC Design Considerations and Challenges </a:t>
          </a:r>
        </a:p>
      </dgm:t>
    </dgm:pt>
    <dgm:pt modelId="{F62161B8-D894-495C-BC91-7860738DAA9B}" type="parTrans" cxnId="{21AEB3F1-D7C3-4E83-83D4-983A6F812C23}">
      <dgm:prSet/>
      <dgm:spPr/>
      <dgm:t>
        <a:bodyPr/>
        <a:lstStyle/>
        <a:p>
          <a:endParaRPr lang="en-US" sz="2000"/>
        </a:p>
      </dgm:t>
    </dgm:pt>
    <dgm:pt modelId="{D076884E-19DA-41E2-B701-217C296D883B}" type="sibTrans" cxnId="{21AEB3F1-D7C3-4E83-83D4-983A6F812C23}">
      <dgm:prSet/>
      <dgm:spPr/>
      <dgm:t>
        <a:bodyPr/>
        <a:lstStyle/>
        <a:p>
          <a:endParaRPr lang="en-US" sz="2000"/>
        </a:p>
      </dgm:t>
    </dgm:pt>
    <dgm:pt modelId="{62E53D2F-62DB-40CD-9AAA-90A3B012B755}" type="pres">
      <dgm:prSet presAssocID="{2D729CEB-4F28-42BA-BBF9-A8E807E72A2A}" presName="Name0" presStyleCnt="0">
        <dgm:presLayoutVars>
          <dgm:dir/>
          <dgm:resizeHandles val="exact"/>
        </dgm:presLayoutVars>
      </dgm:prSet>
      <dgm:spPr/>
    </dgm:pt>
    <dgm:pt modelId="{D826CE21-A59D-4CD0-8435-202B6E622EC6}" type="pres">
      <dgm:prSet presAssocID="{F9FA322D-1871-402B-9531-8ABFACDBE9DB}" presName="node" presStyleLbl="node1" presStyleIdx="0" presStyleCnt="3">
        <dgm:presLayoutVars>
          <dgm:bulletEnabled val="1"/>
        </dgm:presLayoutVars>
      </dgm:prSet>
      <dgm:spPr/>
    </dgm:pt>
    <dgm:pt modelId="{AA80A757-DF72-4D86-BE8F-7A5EA0FF7559}" type="pres">
      <dgm:prSet presAssocID="{70DBAB8A-981A-4EAD-BFC4-81F30951087F}" presName="sibTrans" presStyleLbl="sibTrans2D1" presStyleIdx="0" presStyleCnt="2"/>
      <dgm:spPr/>
    </dgm:pt>
    <dgm:pt modelId="{28617D3A-811F-448C-A0B4-C4A223761303}" type="pres">
      <dgm:prSet presAssocID="{70DBAB8A-981A-4EAD-BFC4-81F30951087F}" presName="connectorText" presStyleLbl="sibTrans2D1" presStyleIdx="0" presStyleCnt="2"/>
      <dgm:spPr/>
    </dgm:pt>
    <dgm:pt modelId="{113FB7D9-3941-4CF1-84D8-53E3EBB6376F}" type="pres">
      <dgm:prSet presAssocID="{678FEF52-EC35-48B0-8B90-D6D6775DD204}" presName="node" presStyleLbl="node1" presStyleIdx="1" presStyleCnt="3" custScaleX="109856">
        <dgm:presLayoutVars>
          <dgm:bulletEnabled val="1"/>
        </dgm:presLayoutVars>
      </dgm:prSet>
      <dgm:spPr/>
    </dgm:pt>
    <dgm:pt modelId="{34445E6E-9005-4607-B21F-8400578D6BA4}" type="pres">
      <dgm:prSet presAssocID="{40740932-3AE4-46AD-B2CA-8AF65FB89C93}" presName="sibTrans" presStyleLbl="sibTrans2D1" presStyleIdx="1" presStyleCnt="2"/>
      <dgm:spPr/>
    </dgm:pt>
    <dgm:pt modelId="{D9B5D5D5-DFA9-4D7B-B374-2D91A66FC856}" type="pres">
      <dgm:prSet presAssocID="{40740932-3AE4-46AD-B2CA-8AF65FB89C93}" presName="connectorText" presStyleLbl="sibTrans2D1" presStyleIdx="1" presStyleCnt="2"/>
      <dgm:spPr/>
    </dgm:pt>
    <dgm:pt modelId="{2D0171C5-3FA8-48B1-BBE8-F777EF97E776}" type="pres">
      <dgm:prSet presAssocID="{898AF159-9099-4511-84B4-0D36B6C24223}" presName="node" presStyleLbl="node1" presStyleIdx="2" presStyleCnt="3">
        <dgm:presLayoutVars>
          <dgm:bulletEnabled val="1"/>
        </dgm:presLayoutVars>
      </dgm:prSet>
      <dgm:spPr/>
    </dgm:pt>
  </dgm:ptLst>
  <dgm:cxnLst>
    <dgm:cxn modelId="{A1094208-1EA6-49C5-9E90-08C35D00A0D3}" type="presOf" srcId="{402261AE-BBA0-462E-85CF-C5330D1D6A75}" destId="{2D0171C5-3FA8-48B1-BBE8-F777EF97E776}" srcOrd="0" destOrd="1" presId="urn:microsoft.com/office/officeart/2005/8/layout/process1"/>
    <dgm:cxn modelId="{EE0A620C-3148-4299-88A1-57DEFF71A3C5}" type="presOf" srcId="{70DBAB8A-981A-4EAD-BFC4-81F30951087F}" destId="{28617D3A-811F-448C-A0B4-C4A223761303}" srcOrd="1" destOrd="0" presId="urn:microsoft.com/office/officeart/2005/8/layout/process1"/>
    <dgm:cxn modelId="{40F54B15-D431-4BEF-806E-1F8C5755D7FD}" type="presOf" srcId="{70DBAB8A-981A-4EAD-BFC4-81F30951087F}" destId="{AA80A757-DF72-4D86-BE8F-7A5EA0FF7559}" srcOrd="0" destOrd="0" presId="urn:microsoft.com/office/officeart/2005/8/layout/process1"/>
    <dgm:cxn modelId="{D3B7E217-3929-48EA-985E-49A1CF5DAC20}" srcId="{2D729CEB-4F28-42BA-BBF9-A8E807E72A2A}" destId="{F9FA322D-1871-402B-9531-8ABFACDBE9DB}" srcOrd="0" destOrd="0" parTransId="{21796767-F450-4F8C-8A36-144EC9FFE395}" sibTransId="{70DBAB8A-981A-4EAD-BFC4-81F30951087F}"/>
    <dgm:cxn modelId="{D6B50835-18A4-4BE9-80B8-FF8EA25D247C}" type="presOf" srcId="{F9FA322D-1871-402B-9531-8ABFACDBE9DB}" destId="{D826CE21-A59D-4CD0-8435-202B6E622EC6}" srcOrd="0" destOrd="0" presId="urn:microsoft.com/office/officeart/2005/8/layout/process1"/>
    <dgm:cxn modelId="{431A9567-0C8C-47AD-89A7-EF6F92C565DD}" type="presOf" srcId="{81E0A542-5751-4CE3-B2BD-11348476FD82}" destId="{D826CE21-A59D-4CD0-8435-202B6E622EC6}" srcOrd="0" destOrd="1" presId="urn:microsoft.com/office/officeart/2005/8/layout/process1"/>
    <dgm:cxn modelId="{3AC3BB47-75FB-4C40-9574-0012CAC53268}" srcId="{2D729CEB-4F28-42BA-BBF9-A8E807E72A2A}" destId="{678FEF52-EC35-48B0-8B90-D6D6775DD204}" srcOrd="1" destOrd="0" parTransId="{EEF60E34-7861-45CE-8F8B-2E0F60E3DFA9}" sibTransId="{40740932-3AE4-46AD-B2CA-8AF65FB89C93}"/>
    <dgm:cxn modelId="{CA8C7E68-9176-489D-A17C-77948E0A2D23}" type="presOf" srcId="{40740932-3AE4-46AD-B2CA-8AF65FB89C93}" destId="{34445E6E-9005-4607-B21F-8400578D6BA4}" srcOrd="0" destOrd="0" presId="urn:microsoft.com/office/officeart/2005/8/layout/process1"/>
    <dgm:cxn modelId="{4E7BBC4B-6AC2-4FDF-ABE9-CEDA416DC611}" srcId="{898AF159-9099-4511-84B4-0D36B6C24223}" destId="{402261AE-BBA0-462E-85CF-C5330D1D6A75}" srcOrd="0" destOrd="0" parTransId="{7F5264A8-317E-4B1F-937F-BECAF8D88929}" sibTransId="{DDFCF233-6714-4C3C-B00C-C20D0779E1C8}"/>
    <dgm:cxn modelId="{EBBCA470-9B9A-438C-AF1B-D913C3F2BB46}" type="presOf" srcId="{678FEF52-EC35-48B0-8B90-D6D6775DD204}" destId="{113FB7D9-3941-4CF1-84D8-53E3EBB6376F}" srcOrd="0" destOrd="0" presId="urn:microsoft.com/office/officeart/2005/8/layout/process1"/>
    <dgm:cxn modelId="{50ED0353-2D27-4F1D-BA0A-AA25B10F05B6}" type="presOf" srcId="{2D729CEB-4F28-42BA-BBF9-A8E807E72A2A}" destId="{62E53D2F-62DB-40CD-9AAA-90A3B012B755}" srcOrd="0" destOrd="0" presId="urn:microsoft.com/office/officeart/2005/8/layout/process1"/>
    <dgm:cxn modelId="{86E0DF84-DB84-4814-9C82-39242C26A611}" type="presOf" srcId="{898AF159-9099-4511-84B4-0D36B6C24223}" destId="{2D0171C5-3FA8-48B1-BBE8-F777EF97E776}" srcOrd="0" destOrd="0" presId="urn:microsoft.com/office/officeart/2005/8/layout/process1"/>
    <dgm:cxn modelId="{A0BC08D0-FF64-40B3-8A4C-70CEF315E7B8}" srcId="{F9FA322D-1871-402B-9531-8ABFACDBE9DB}" destId="{81E0A542-5751-4CE3-B2BD-11348476FD82}" srcOrd="0" destOrd="0" parTransId="{6D7E6714-ADC3-4E28-869E-950D23F2574F}" sibTransId="{4BF831B5-11E3-41D6-B344-53CFC5690BC7}"/>
    <dgm:cxn modelId="{125F74D6-30D8-431B-9B91-1E585ADC2041}" type="presOf" srcId="{0FBC3283-2C90-454A-BCFF-89A90FE2EC78}" destId="{113FB7D9-3941-4CF1-84D8-53E3EBB6376F}" srcOrd="0" destOrd="1" presId="urn:microsoft.com/office/officeart/2005/8/layout/process1"/>
    <dgm:cxn modelId="{6D0573EF-8DC2-460F-9100-CF1E545E12FA}" srcId="{2D729CEB-4F28-42BA-BBF9-A8E807E72A2A}" destId="{898AF159-9099-4511-84B4-0D36B6C24223}" srcOrd="2" destOrd="0" parTransId="{1DD10D9B-EA4A-40A2-8A1E-7E4A117513F7}" sibTransId="{858C57D8-67DE-473D-8B6A-D20B1CEB2DA1}"/>
    <dgm:cxn modelId="{21AEB3F1-D7C3-4E83-83D4-983A6F812C23}" srcId="{678FEF52-EC35-48B0-8B90-D6D6775DD204}" destId="{0FBC3283-2C90-454A-BCFF-89A90FE2EC78}" srcOrd="0" destOrd="0" parTransId="{F62161B8-D894-495C-BC91-7860738DAA9B}" sibTransId="{D076884E-19DA-41E2-B701-217C296D883B}"/>
    <dgm:cxn modelId="{F0EC75FA-6A73-48CD-9364-28D379EC0697}" type="presOf" srcId="{40740932-3AE4-46AD-B2CA-8AF65FB89C93}" destId="{D9B5D5D5-DFA9-4D7B-B374-2D91A66FC856}" srcOrd="1" destOrd="0" presId="urn:microsoft.com/office/officeart/2005/8/layout/process1"/>
    <dgm:cxn modelId="{FB39B61E-5BC0-43C9-8288-526F713732E5}" type="presParOf" srcId="{62E53D2F-62DB-40CD-9AAA-90A3B012B755}" destId="{D826CE21-A59D-4CD0-8435-202B6E622EC6}" srcOrd="0" destOrd="0" presId="urn:microsoft.com/office/officeart/2005/8/layout/process1"/>
    <dgm:cxn modelId="{8AE1CDE4-696E-4449-9A78-0832D63C2E91}" type="presParOf" srcId="{62E53D2F-62DB-40CD-9AAA-90A3B012B755}" destId="{AA80A757-DF72-4D86-BE8F-7A5EA0FF7559}" srcOrd="1" destOrd="0" presId="urn:microsoft.com/office/officeart/2005/8/layout/process1"/>
    <dgm:cxn modelId="{52E0DC28-18F0-4394-909F-7C157AEE81E4}" type="presParOf" srcId="{AA80A757-DF72-4D86-BE8F-7A5EA0FF7559}" destId="{28617D3A-811F-448C-A0B4-C4A223761303}" srcOrd="0" destOrd="0" presId="urn:microsoft.com/office/officeart/2005/8/layout/process1"/>
    <dgm:cxn modelId="{72B429FE-D916-4A04-A290-49D98E6A01E4}" type="presParOf" srcId="{62E53D2F-62DB-40CD-9AAA-90A3B012B755}" destId="{113FB7D9-3941-4CF1-84D8-53E3EBB6376F}" srcOrd="2" destOrd="0" presId="urn:microsoft.com/office/officeart/2005/8/layout/process1"/>
    <dgm:cxn modelId="{8435E3D0-3605-460C-83C0-1E74C112DF62}" type="presParOf" srcId="{62E53D2F-62DB-40CD-9AAA-90A3B012B755}" destId="{34445E6E-9005-4607-B21F-8400578D6BA4}" srcOrd="3" destOrd="0" presId="urn:microsoft.com/office/officeart/2005/8/layout/process1"/>
    <dgm:cxn modelId="{415DC62E-335B-4887-8AD1-B31DF9954B8D}" type="presParOf" srcId="{34445E6E-9005-4607-B21F-8400578D6BA4}" destId="{D9B5D5D5-DFA9-4D7B-B374-2D91A66FC856}" srcOrd="0" destOrd="0" presId="urn:microsoft.com/office/officeart/2005/8/layout/process1"/>
    <dgm:cxn modelId="{2081C8C6-52A3-41C2-BDC2-7097B71D0E6B}" type="presParOf" srcId="{62E53D2F-62DB-40CD-9AAA-90A3B012B755}" destId="{2D0171C5-3FA8-48B1-BBE8-F777EF97E7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B50A3-315A-41D2-82E2-2B5D8CDDA27B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01AA00BE-9886-4FA8-81D8-501730679843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9C83F983-BB28-4320-AA49-A8F635DA7AD2}" type="parTrans" cxnId="{B4E6CF18-55A1-46FA-BC00-63C994BDFD9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D6FB9D-F342-4204-AD8A-E9B2EF69BD0E}" type="sibTrans" cxnId="{B4E6CF18-55A1-46FA-BC00-63C994BDFD9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16272F-307E-4E92-B1B4-F1B20085E770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FEB4157C-4704-4CC1-8A5C-05687DF65A59}" type="parTrans" cxnId="{AF4A86FD-2EDB-4BB1-9932-D6281B6EC0F7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FCCA4F-E8B6-45E0-AC6B-BCB4B8314A4C}" type="sibTrans" cxnId="{AF4A86FD-2EDB-4BB1-9932-D6281B6EC0F7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9BEC28-C4E7-4EF2-99A7-516707BEAE3C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7BE20BC5-70C0-4372-BABF-10AC48F81252}" type="parTrans" cxnId="{F6366B84-5A50-4D0D-9442-2A2CE89995BE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EA4307A-20C5-45D7-A2AE-9C124B5BEF69}" type="sibTrans" cxnId="{F6366B84-5A50-4D0D-9442-2A2CE89995BE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D9624B-5398-4C07-B9AD-A870F5D9393E}">
      <dgm:prSet phldrT="[Text]" custT="1"/>
      <dgm:spPr/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gm:t>
    </dgm:pt>
    <dgm:pt modelId="{50FB6AF7-D191-4449-BC72-F0545A7B29B1}" type="par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6A6BB7-A629-4150-92D4-63325480FD96}" type="sib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93EC4A-E8DF-479D-8616-6D2583656146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2B19E8C0-6533-4F30-9BDD-35810F178B0B}" type="parTrans" cxnId="{1CEF9DA1-E500-4876-8192-1CA1B3DED2A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CAF13B-02CC-4420-9D02-0095054B3F15}" type="sibTrans" cxnId="{1CEF9DA1-E500-4876-8192-1CA1B3DED2A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49B5252-49FE-4FED-A6D1-AF3426DE174B}" type="pres">
      <dgm:prSet presAssocID="{6F6B50A3-315A-41D2-82E2-2B5D8CDDA27B}" presName="Name0" presStyleCnt="0">
        <dgm:presLayoutVars>
          <dgm:dir/>
          <dgm:resizeHandles val="exact"/>
        </dgm:presLayoutVars>
      </dgm:prSet>
      <dgm:spPr/>
    </dgm:pt>
    <dgm:pt modelId="{768B5492-C652-4BD6-B177-10B07BADBCDA}" type="pres">
      <dgm:prSet presAssocID="{01AA00BE-9886-4FA8-81D8-501730679843}" presName="node" presStyleLbl="node1" presStyleIdx="0" presStyleCnt="5">
        <dgm:presLayoutVars>
          <dgm:bulletEnabled val="1"/>
        </dgm:presLayoutVars>
      </dgm:prSet>
      <dgm:spPr/>
    </dgm:pt>
    <dgm:pt modelId="{ACD5AED6-1B81-469E-9D31-201EBA5A2500}" type="pres">
      <dgm:prSet presAssocID="{3AD6FB9D-F342-4204-AD8A-E9B2EF69BD0E}" presName="sibTrans" presStyleLbl="sibTrans2D1" presStyleIdx="0" presStyleCnt="4"/>
      <dgm:spPr/>
    </dgm:pt>
    <dgm:pt modelId="{A781BDAF-CA8A-4DFB-90C4-0B1702D2E730}" type="pres">
      <dgm:prSet presAssocID="{3AD6FB9D-F342-4204-AD8A-E9B2EF69BD0E}" presName="connectorText" presStyleLbl="sibTrans2D1" presStyleIdx="0" presStyleCnt="4"/>
      <dgm:spPr/>
    </dgm:pt>
    <dgm:pt modelId="{648358ED-4584-447B-AFC5-ECE4B0E81B3F}" type="pres">
      <dgm:prSet presAssocID="{F916272F-307E-4E92-B1B4-F1B20085E770}" presName="node" presStyleLbl="node1" presStyleIdx="1" presStyleCnt="5">
        <dgm:presLayoutVars>
          <dgm:bulletEnabled val="1"/>
        </dgm:presLayoutVars>
      </dgm:prSet>
      <dgm:spPr/>
    </dgm:pt>
    <dgm:pt modelId="{860FD82E-C716-4200-B3FA-09A11F45ECB6}" type="pres">
      <dgm:prSet presAssocID="{01FCCA4F-E8B6-45E0-AC6B-BCB4B8314A4C}" presName="sibTrans" presStyleLbl="sibTrans2D1" presStyleIdx="1" presStyleCnt="4"/>
      <dgm:spPr/>
    </dgm:pt>
    <dgm:pt modelId="{686635D2-040F-4A94-9265-4EDA73EEBC6B}" type="pres">
      <dgm:prSet presAssocID="{01FCCA4F-E8B6-45E0-AC6B-BCB4B8314A4C}" presName="connectorText" presStyleLbl="sibTrans2D1" presStyleIdx="1" presStyleCnt="4"/>
      <dgm:spPr/>
    </dgm:pt>
    <dgm:pt modelId="{9527C2DA-7ED2-482A-A8CE-C2F4BEF9619C}" type="pres">
      <dgm:prSet presAssocID="{B09BEC28-C4E7-4EF2-99A7-516707BEAE3C}" presName="node" presStyleLbl="node1" presStyleIdx="2" presStyleCnt="5">
        <dgm:presLayoutVars>
          <dgm:bulletEnabled val="1"/>
        </dgm:presLayoutVars>
      </dgm:prSet>
      <dgm:spPr/>
    </dgm:pt>
    <dgm:pt modelId="{28772E4C-4517-4A3B-8914-3FDC2D1E54D9}" type="pres">
      <dgm:prSet presAssocID="{BEA4307A-20C5-45D7-A2AE-9C124B5BEF69}" presName="sibTrans" presStyleLbl="sibTrans2D1" presStyleIdx="2" presStyleCnt="4"/>
      <dgm:spPr/>
    </dgm:pt>
    <dgm:pt modelId="{BFC0315C-0E46-42CA-A006-8A37995F46E3}" type="pres">
      <dgm:prSet presAssocID="{BEA4307A-20C5-45D7-A2AE-9C124B5BEF69}" presName="connectorText" presStyleLbl="sibTrans2D1" presStyleIdx="2" presStyleCnt="4"/>
      <dgm:spPr/>
    </dgm:pt>
    <dgm:pt modelId="{81A7966E-9984-4413-BC46-14B9F795466E}" type="pres">
      <dgm:prSet presAssocID="{0B93EC4A-E8DF-479D-8616-6D2583656146}" presName="node" presStyleLbl="node1" presStyleIdx="3" presStyleCnt="5">
        <dgm:presLayoutVars>
          <dgm:bulletEnabled val="1"/>
        </dgm:presLayoutVars>
      </dgm:prSet>
      <dgm:spPr/>
    </dgm:pt>
    <dgm:pt modelId="{A4BB98C5-981F-4241-AB5E-D117C7038151}" type="pres">
      <dgm:prSet presAssocID="{4ACAF13B-02CC-4420-9D02-0095054B3F15}" presName="sibTrans" presStyleLbl="sibTrans2D1" presStyleIdx="3" presStyleCnt="4"/>
      <dgm:spPr/>
    </dgm:pt>
    <dgm:pt modelId="{5E309EA5-384E-47A1-AD52-E78F841E34A4}" type="pres">
      <dgm:prSet presAssocID="{4ACAF13B-02CC-4420-9D02-0095054B3F15}" presName="connectorText" presStyleLbl="sibTrans2D1" presStyleIdx="3" presStyleCnt="4"/>
      <dgm:spPr/>
    </dgm:pt>
    <dgm:pt modelId="{FC16161A-93C5-4636-BF50-37F52A965320}" type="pres">
      <dgm:prSet presAssocID="{A0D9624B-5398-4C07-B9AD-A870F5D9393E}" presName="node" presStyleLbl="node1" presStyleIdx="4" presStyleCnt="5">
        <dgm:presLayoutVars>
          <dgm:bulletEnabled val="1"/>
        </dgm:presLayoutVars>
      </dgm:prSet>
      <dgm:spPr/>
    </dgm:pt>
  </dgm:ptLst>
  <dgm:cxnLst>
    <dgm:cxn modelId="{782D680B-AB30-4F6C-BDB7-8A88C9AA5788}" type="presOf" srcId="{01FCCA4F-E8B6-45E0-AC6B-BCB4B8314A4C}" destId="{860FD82E-C716-4200-B3FA-09A11F45ECB6}" srcOrd="0" destOrd="0" presId="urn:microsoft.com/office/officeart/2005/8/layout/process1"/>
    <dgm:cxn modelId="{B4E6CF18-55A1-46FA-BC00-63C994BDFD94}" srcId="{6F6B50A3-315A-41D2-82E2-2B5D8CDDA27B}" destId="{01AA00BE-9886-4FA8-81D8-501730679843}" srcOrd="0" destOrd="0" parTransId="{9C83F983-BB28-4320-AA49-A8F635DA7AD2}" sibTransId="{3AD6FB9D-F342-4204-AD8A-E9B2EF69BD0E}"/>
    <dgm:cxn modelId="{110CA82A-031A-4D78-AD1D-BC13FA7A0533}" type="presOf" srcId="{B09BEC28-C4E7-4EF2-99A7-516707BEAE3C}" destId="{9527C2DA-7ED2-482A-A8CE-C2F4BEF9619C}" srcOrd="0" destOrd="0" presId="urn:microsoft.com/office/officeart/2005/8/layout/process1"/>
    <dgm:cxn modelId="{14ADC22D-B9D2-4F47-B24E-18027B7F3F41}" type="presOf" srcId="{BEA4307A-20C5-45D7-A2AE-9C124B5BEF69}" destId="{BFC0315C-0E46-42CA-A006-8A37995F46E3}" srcOrd="1" destOrd="0" presId="urn:microsoft.com/office/officeart/2005/8/layout/process1"/>
    <dgm:cxn modelId="{1AA3BD36-C4B7-4267-BC35-D18761C6D6C7}" type="presOf" srcId="{6F6B50A3-315A-41D2-82E2-2B5D8CDDA27B}" destId="{349B5252-49FE-4FED-A6D1-AF3426DE174B}" srcOrd="0" destOrd="0" presId="urn:microsoft.com/office/officeart/2005/8/layout/process1"/>
    <dgm:cxn modelId="{3736AA77-2BA3-48EE-B04A-72F57F9C72C6}" type="presOf" srcId="{3AD6FB9D-F342-4204-AD8A-E9B2EF69BD0E}" destId="{ACD5AED6-1B81-469E-9D31-201EBA5A2500}" srcOrd="0" destOrd="0" presId="urn:microsoft.com/office/officeart/2005/8/layout/process1"/>
    <dgm:cxn modelId="{F6366B84-5A50-4D0D-9442-2A2CE89995BE}" srcId="{6F6B50A3-315A-41D2-82E2-2B5D8CDDA27B}" destId="{B09BEC28-C4E7-4EF2-99A7-516707BEAE3C}" srcOrd="2" destOrd="0" parTransId="{7BE20BC5-70C0-4372-BABF-10AC48F81252}" sibTransId="{BEA4307A-20C5-45D7-A2AE-9C124B5BEF69}"/>
    <dgm:cxn modelId="{5ED3B188-8245-4F1D-95AF-4F1EBE19054D}" type="presOf" srcId="{A0D9624B-5398-4C07-B9AD-A870F5D9393E}" destId="{FC16161A-93C5-4636-BF50-37F52A965320}" srcOrd="0" destOrd="0" presId="urn:microsoft.com/office/officeart/2005/8/layout/process1"/>
    <dgm:cxn modelId="{20FEFF8E-5593-4BBF-968E-5B9BE82C1F66}" type="presOf" srcId="{F916272F-307E-4E92-B1B4-F1B20085E770}" destId="{648358ED-4584-447B-AFC5-ECE4B0E81B3F}" srcOrd="0" destOrd="0" presId="urn:microsoft.com/office/officeart/2005/8/layout/process1"/>
    <dgm:cxn modelId="{88877E92-AE89-4BF6-BB42-8A5085BF382D}" type="presOf" srcId="{4ACAF13B-02CC-4420-9D02-0095054B3F15}" destId="{A4BB98C5-981F-4241-AB5E-D117C7038151}" srcOrd="0" destOrd="0" presId="urn:microsoft.com/office/officeart/2005/8/layout/process1"/>
    <dgm:cxn modelId="{1CEF9DA1-E500-4876-8192-1CA1B3DED2A4}" srcId="{6F6B50A3-315A-41D2-82E2-2B5D8CDDA27B}" destId="{0B93EC4A-E8DF-479D-8616-6D2583656146}" srcOrd="3" destOrd="0" parTransId="{2B19E8C0-6533-4F30-9BDD-35810F178B0B}" sibTransId="{4ACAF13B-02CC-4420-9D02-0095054B3F15}"/>
    <dgm:cxn modelId="{D2BF3CAC-031B-4BF8-A904-5A590D2F4FA1}" type="presOf" srcId="{3AD6FB9D-F342-4204-AD8A-E9B2EF69BD0E}" destId="{A781BDAF-CA8A-4DFB-90C4-0B1702D2E730}" srcOrd="1" destOrd="0" presId="urn:microsoft.com/office/officeart/2005/8/layout/process1"/>
    <dgm:cxn modelId="{33A206CB-CE38-44CF-92B6-178F56425001}" type="presOf" srcId="{01AA00BE-9886-4FA8-81D8-501730679843}" destId="{768B5492-C652-4BD6-B177-10B07BADBCDA}" srcOrd="0" destOrd="0" presId="urn:microsoft.com/office/officeart/2005/8/layout/process1"/>
    <dgm:cxn modelId="{EBD065DA-349A-423E-A3B1-4F7B86A9CB9C}" srcId="{6F6B50A3-315A-41D2-82E2-2B5D8CDDA27B}" destId="{A0D9624B-5398-4C07-B9AD-A870F5D9393E}" srcOrd="4" destOrd="0" parTransId="{50FB6AF7-D191-4449-BC72-F0545A7B29B1}" sibTransId="{126A6BB7-A629-4150-92D4-63325480FD96}"/>
    <dgm:cxn modelId="{2FC55EE1-BBA6-46CC-A977-724AEC17A7F8}" type="presOf" srcId="{BEA4307A-20C5-45D7-A2AE-9C124B5BEF69}" destId="{28772E4C-4517-4A3B-8914-3FDC2D1E54D9}" srcOrd="0" destOrd="0" presId="urn:microsoft.com/office/officeart/2005/8/layout/process1"/>
    <dgm:cxn modelId="{BE15AEE8-8199-464A-B651-E909560C20B1}" type="presOf" srcId="{0B93EC4A-E8DF-479D-8616-6D2583656146}" destId="{81A7966E-9984-4413-BC46-14B9F795466E}" srcOrd="0" destOrd="0" presId="urn:microsoft.com/office/officeart/2005/8/layout/process1"/>
    <dgm:cxn modelId="{75ACB5F0-9500-4950-BBF2-02133D9A7EFC}" type="presOf" srcId="{01FCCA4F-E8B6-45E0-AC6B-BCB4B8314A4C}" destId="{686635D2-040F-4A94-9265-4EDA73EEBC6B}" srcOrd="1" destOrd="0" presId="urn:microsoft.com/office/officeart/2005/8/layout/process1"/>
    <dgm:cxn modelId="{AF4A86FD-2EDB-4BB1-9932-D6281B6EC0F7}" srcId="{6F6B50A3-315A-41D2-82E2-2B5D8CDDA27B}" destId="{F916272F-307E-4E92-B1B4-F1B20085E770}" srcOrd="1" destOrd="0" parTransId="{FEB4157C-4704-4CC1-8A5C-05687DF65A59}" sibTransId="{01FCCA4F-E8B6-45E0-AC6B-BCB4B8314A4C}"/>
    <dgm:cxn modelId="{E91BC5FD-4AA8-4409-AE86-8A7B38865D83}" type="presOf" srcId="{4ACAF13B-02CC-4420-9D02-0095054B3F15}" destId="{5E309EA5-384E-47A1-AD52-E78F841E34A4}" srcOrd="1" destOrd="0" presId="urn:microsoft.com/office/officeart/2005/8/layout/process1"/>
    <dgm:cxn modelId="{1638C20F-24B6-47FA-AB85-44ACAB94CFD8}" type="presParOf" srcId="{349B5252-49FE-4FED-A6D1-AF3426DE174B}" destId="{768B5492-C652-4BD6-B177-10B07BADBCDA}" srcOrd="0" destOrd="0" presId="urn:microsoft.com/office/officeart/2005/8/layout/process1"/>
    <dgm:cxn modelId="{87DA649A-36F3-492D-84D7-B2F86418A236}" type="presParOf" srcId="{349B5252-49FE-4FED-A6D1-AF3426DE174B}" destId="{ACD5AED6-1B81-469E-9D31-201EBA5A2500}" srcOrd="1" destOrd="0" presId="urn:microsoft.com/office/officeart/2005/8/layout/process1"/>
    <dgm:cxn modelId="{DB443FAE-692F-4D06-85E4-2768E927B6DE}" type="presParOf" srcId="{ACD5AED6-1B81-469E-9D31-201EBA5A2500}" destId="{A781BDAF-CA8A-4DFB-90C4-0B1702D2E730}" srcOrd="0" destOrd="0" presId="urn:microsoft.com/office/officeart/2005/8/layout/process1"/>
    <dgm:cxn modelId="{57A2AA8D-E00B-41D6-8192-89F9E95A0AA6}" type="presParOf" srcId="{349B5252-49FE-4FED-A6D1-AF3426DE174B}" destId="{648358ED-4584-447B-AFC5-ECE4B0E81B3F}" srcOrd="2" destOrd="0" presId="urn:microsoft.com/office/officeart/2005/8/layout/process1"/>
    <dgm:cxn modelId="{7B1F2553-329A-4685-9CE1-91D7E912814B}" type="presParOf" srcId="{349B5252-49FE-4FED-A6D1-AF3426DE174B}" destId="{860FD82E-C716-4200-B3FA-09A11F45ECB6}" srcOrd="3" destOrd="0" presId="urn:microsoft.com/office/officeart/2005/8/layout/process1"/>
    <dgm:cxn modelId="{5FBF0955-1C42-479D-833C-6603E317F64A}" type="presParOf" srcId="{860FD82E-C716-4200-B3FA-09A11F45ECB6}" destId="{686635D2-040F-4A94-9265-4EDA73EEBC6B}" srcOrd="0" destOrd="0" presId="urn:microsoft.com/office/officeart/2005/8/layout/process1"/>
    <dgm:cxn modelId="{DC1785E3-BC7A-4360-B6DA-4A8FCCC93774}" type="presParOf" srcId="{349B5252-49FE-4FED-A6D1-AF3426DE174B}" destId="{9527C2DA-7ED2-482A-A8CE-C2F4BEF9619C}" srcOrd="4" destOrd="0" presId="urn:microsoft.com/office/officeart/2005/8/layout/process1"/>
    <dgm:cxn modelId="{EFEC298F-5516-4C56-8FC5-6B581744AE6A}" type="presParOf" srcId="{349B5252-49FE-4FED-A6D1-AF3426DE174B}" destId="{28772E4C-4517-4A3B-8914-3FDC2D1E54D9}" srcOrd="5" destOrd="0" presId="urn:microsoft.com/office/officeart/2005/8/layout/process1"/>
    <dgm:cxn modelId="{63782A83-1077-454F-B041-601197059FCE}" type="presParOf" srcId="{28772E4C-4517-4A3B-8914-3FDC2D1E54D9}" destId="{BFC0315C-0E46-42CA-A006-8A37995F46E3}" srcOrd="0" destOrd="0" presId="urn:microsoft.com/office/officeart/2005/8/layout/process1"/>
    <dgm:cxn modelId="{A2178C6B-071D-4CEF-8342-9247AB6A38CB}" type="presParOf" srcId="{349B5252-49FE-4FED-A6D1-AF3426DE174B}" destId="{81A7966E-9984-4413-BC46-14B9F795466E}" srcOrd="6" destOrd="0" presId="urn:microsoft.com/office/officeart/2005/8/layout/process1"/>
    <dgm:cxn modelId="{8E03784F-0AAD-4956-9BFC-AD5FC1A7B1E8}" type="presParOf" srcId="{349B5252-49FE-4FED-A6D1-AF3426DE174B}" destId="{A4BB98C5-981F-4241-AB5E-D117C7038151}" srcOrd="7" destOrd="0" presId="urn:microsoft.com/office/officeart/2005/8/layout/process1"/>
    <dgm:cxn modelId="{52A147E8-FA6C-49EB-BD51-DEC14F922B55}" type="presParOf" srcId="{A4BB98C5-981F-4241-AB5E-D117C7038151}" destId="{5E309EA5-384E-47A1-AD52-E78F841E34A4}" srcOrd="0" destOrd="0" presId="urn:microsoft.com/office/officeart/2005/8/layout/process1"/>
    <dgm:cxn modelId="{A90F9375-7B5F-4D5A-B7E9-B8DDD3362692}" type="presParOf" srcId="{349B5252-49FE-4FED-A6D1-AF3426DE174B}" destId="{FC16161A-93C5-4636-BF50-37F52A96532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7FC181-FA24-4870-8279-AEDA1E752D9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4BEC69C5-AF10-402C-BE0D-FAE97B2DDA0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gm:t>
    </dgm:pt>
    <dgm:pt modelId="{594EEA92-8D6A-4B28-B169-7B7AC510D5AC}" type="parTrans" cxnId="{84981165-5FEE-4C9F-AE25-6FE1DEB81A5C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00F5DE-5501-4EDD-B1FD-DF650F807A66}" type="sibTrans" cxnId="{84981165-5FEE-4C9F-AE25-6FE1DEB81A5C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EED49-F956-492E-9B9F-F906FC959F6B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gm:t>
    </dgm:pt>
    <dgm:pt modelId="{BBBCE808-EE68-420D-992D-FDB629A126E5}" type="parTrans" cxnId="{FEE67A29-DBE8-4926-BA5D-85026E2309D9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7D8BCD-D157-4837-8F28-3C785C4577C7}" type="sibTrans" cxnId="{FEE67A29-DBE8-4926-BA5D-85026E2309D9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292421-84CF-444B-9A10-EFA9FB7E321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D8D556F2-ECC7-4546-822E-DDA2740866EE}" type="parTrans" cxnId="{08BDBC83-7900-40C0-927A-7E870DC587FA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D965BE-4BFD-4CD5-86EB-5ABA471321D2}" type="sibTrans" cxnId="{08BDBC83-7900-40C0-927A-7E870DC587FA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81E446-B16D-472F-AE7F-D0629A93B047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gm:t>
    </dgm:pt>
    <dgm:pt modelId="{E97C1FCE-2B85-454E-973A-02639EB6BEC4}" type="parTrans" cxnId="{91F78BFB-7ABF-4BB4-B5CB-C0B95A02095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BD6BAD-5CD9-4EA7-B241-A64110C9C8C0}" type="sibTrans" cxnId="{91F78BFB-7ABF-4BB4-B5CB-C0B95A020952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D4AF8B-C332-47F4-9927-11395FAF834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45FB3927-DB8C-4832-9884-E7640EBD0B6C}" type="par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6B4D38-33C7-4579-8966-758152CFE6D1}" type="sib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3C9068-9A29-4485-9079-8992F655085E}">
      <dgm:prSet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gm:t>
    </dgm:pt>
    <dgm:pt modelId="{390E99BE-5828-4677-B39A-8137E56417CC}" type="parTrans" cxnId="{50F70E40-690A-4ACC-8CA8-4554CCB85C0B}">
      <dgm:prSet/>
      <dgm:spPr/>
      <dgm:t>
        <a:bodyPr/>
        <a:lstStyle/>
        <a:p>
          <a:endParaRPr lang="en-US" sz="1400"/>
        </a:p>
      </dgm:t>
    </dgm:pt>
    <dgm:pt modelId="{62E92B8F-3777-4B34-8F50-C95EE1168A8F}" type="sibTrans" cxnId="{50F70E40-690A-4ACC-8CA8-4554CCB85C0B}">
      <dgm:prSet custT="1"/>
      <dgm:spPr/>
      <dgm:t>
        <a:bodyPr/>
        <a:lstStyle/>
        <a:p>
          <a:endParaRPr lang="en-US" sz="1400"/>
        </a:p>
      </dgm:t>
    </dgm:pt>
    <dgm:pt modelId="{5398E1CD-2C9D-411E-A70B-B1295454F45F}" type="pres">
      <dgm:prSet presAssocID="{ED7FC181-FA24-4870-8279-AEDA1E752D90}" presName="Name0" presStyleCnt="0">
        <dgm:presLayoutVars>
          <dgm:dir/>
          <dgm:resizeHandles val="exact"/>
        </dgm:presLayoutVars>
      </dgm:prSet>
      <dgm:spPr/>
    </dgm:pt>
    <dgm:pt modelId="{246248CA-E01E-4AAE-B7EC-0BC37E67E06F}" type="pres">
      <dgm:prSet presAssocID="{783C9068-9A29-4485-9079-8992F655085E}" presName="node" presStyleLbl="node1" presStyleIdx="0" presStyleCnt="6">
        <dgm:presLayoutVars>
          <dgm:bulletEnabled val="1"/>
        </dgm:presLayoutVars>
      </dgm:prSet>
      <dgm:spPr/>
    </dgm:pt>
    <dgm:pt modelId="{F4AB3E48-E530-42C8-BD0D-5BF5A61A1B34}" type="pres">
      <dgm:prSet presAssocID="{62E92B8F-3777-4B34-8F50-C95EE1168A8F}" presName="sibTrans" presStyleLbl="sibTrans2D1" presStyleIdx="0" presStyleCnt="5"/>
      <dgm:spPr/>
    </dgm:pt>
    <dgm:pt modelId="{3D2D766F-B26B-4870-826B-72341AD206E9}" type="pres">
      <dgm:prSet presAssocID="{62E92B8F-3777-4B34-8F50-C95EE1168A8F}" presName="connectorText" presStyleLbl="sibTrans2D1" presStyleIdx="0" presStyleCnt="5"/>
      <dgm:spPr/>
    </dgm:pt>
    <dgm:pt modelId="{E2208BDB-2519-46DC-962E-DD82B7A4100D}" type="pres">
      <dgm:prSet presAssocID="{4BEC69C5-AF10-402C-BE0D-FAE97B2DDA08}" presName="node" presStyleLbl="node1" presStyleIdx="1" presStyleCnt="6" custScaleY="100289">
        <dgm:presLayoutVars>
          <dgm:bulletEnabled val="1"/>
        </dgm:presLayoutVars>
      </dgm:prSet>
      <dgm:spPr/>
    </dgm:pt>
    <dgm:pt modelId="{E21A6F49-B7EF-473C-A31A-5DEDB746B718}" type="pres">
      <dgm:prSet presAssocID="{E600F5DE-5501-4EDD-B1FD-DF650F807A66}" presName="sibTrans" presStyleLbl="sibTrans2D1" presStyleIdx="1" presStyleCnt="5"/>
      <dgm:spPr/>
    </dgm:pt>
    <dgm:pt modelId="{979B4346-AA40-4E1D-BB90-FB631ACA9749}" type="pres">
      <dgm:prSet presAssocID="{E600F5DE-5501-4EDD-B1FD-DF650F807A66}" presName="connectorText" presStyleLbl="sibTrans2D1" presStyleIdx="1" presStyleCnt="5"/>
      <dgm:spPr/>
    </dgm:pt>
    <dgm:pt modelId="{FAB113D9-CE53-4343-887C-529B1BB657E1}" type="pres">
      <dgm:prSet presAssocID="{3AFEED49-F956-492E-9B9F-F906FC959F6B}" presName="node" presStyleLbl="node1" presStyleIdx="2" presStyleCnt="6">
        <dgm:presLayoutVars>
          <dgm:bulletEnabled val="1"/>
        </dgm:presLayoutVars>
      </dgm:prSet>
      <dgm:spPr/>
    </dgm:pt>
    <dgm:pt modelId="{91E26134-A688-42F1-9738-3116469725D0}" type="pres">
      <dgm:prSet presAssocID="{AA7D8BCD-D157-4837-8F28-3C785C4577C7}" presName="sibTrans" presStyleLbl="sibTrans2D1" presStyleIdx="2" presStyleCnt="5"/>
      <dgm:spPr/>
    </dgm:pt>
    <dgm:pt modelId="{8ABF856B-C8F7-4291-A379-698D007A6F35}" type="pres">
      <dgm:prSet presAssocID="{AA7D8BCD-D157-4837-8F28-3C785C4577C7}" presName="connectorText" presStyleLbl="sibTrans2D1" presStyleIdx="2" presStyleCnt="5"/>
      <dgm:spPr/>
    </dgm:pt>
    <dgm:pt modelId="{98CC9F4D-CDFA-4429-829D-192578A8E83B}" type="pres">
      <dgm:prSet presAssocID="{49292421-84CF-444B-9A10-EFA9FB7E3218}" presName="node" presStyleLbl="node1" presStyleIdx="3" presStyleCnt="6">
        <dgm:presLayoutVars>
          <dgm:bulletEnabled val="1"/>
        </dgm:presLayoutVars>
      </dgm:prSet>
      <dgm:spPr/>
    </dgm:pt>
    <dgm:pt modelId="{CB7BD743-155F-455E-98DD-7AFAA5B91811}" type="pres">
      <dgm:prSet presAssocID="{7DD965BE-4BFD-4CD5-86EB-5ABA471321D2}" presName="sibTrans" presStyleLbl="sibTrans2D1" presStyleIdx="3" presStyleCnt="5"/>
      <dgm:spPr/>
    </dgm:pt>
    <dgm:pt modelId="{ACEFCC7F-FEC2-4ABC-9472-1627F54A0A8C}" type="pres">
      <dgm:prSet presAssocID="{7DD965BE-4BFD-4CD5-86EB-5ABA471321D2}" presName="connectorText" presStyleLbl="sibTrans2D1" presStyleIdx="3" presStyleCnt="5"/>
      <dgm:spPr/>
    </dgm:pt>
    <dgm:pt modelId="{97A49E55-A22F-4049-9124-7E1525B61239}" type="pres">
      <dgm:prSet presAssocID="{6381E446-B16D-472F-AE7F-D0629A93B047}" presName="node" presStyleLbl="node1" presStyleIdx="4" presStyleCnt="6">
        <dgm:presLayoutVars>
          <dgm:bulletEnabled val="1"/>
        </dgm:presLayoutVars>
      </dgm:prSet>
      <dgm:spPr/>
    </dgm:pt>
    <dgm:pt modelId="{75A8704A-EAE1-4F4E-9EAB-4599D9FA9E78}" type="pres">
      <dgm:prSet presAssocID="{9BBD6BAD-5CD9-4EA7-B241-A64110C9C8C0}" presName="sibTrans" presStyleLbl="sibTrans2D1" presStyleIdx="4" presStyleCnt="5"/>
      <dgm:spPr/>
    </dgm:pt>
    <dgm:pt modelId="{74B19734-1815-41D0-B56B-8D82A13FAE73}" type="pres">
      <dgm:prSet presAssocID="{9BBD6BAD-5CD9-4EA7-B241-A64110C9C8C0}" presName="connectorText" presStyleLbl="sibTrans2D1" presStyleIdx="4" presStyleCnt="5"/>
      <dgm:spPr/>
    </dgm:pt>
    <dgm:pt modelId="{A9152AE6-FE06-46F5-A5CE-36466820A83C}" type="pres">
      <dgm:prSet presAssocID="{66D4AF8B-C332-47F4-9927-11395FAF8348}" presName="node" presStyleLbl="node1" presStyleIdx="5" presStyleCnt="6">
        <dgm:presLayoutVars>
          <dgm:bulletEnabled val="1"/>
        </dgm:presLayoutVars>
      </dgm:prSet>
      <dgm:spPr/>
    </dgm:pt>
  </dgm:ptLst>
  <dgm:cxnLst>
    <dgm:cxn modelId="{DAF7FC26-96F5-4699-B0FF-21DF63EB205D}" type="presOf" srcId="{AA7D8BCD-D157-4837-8F28-3C785C4577C7}" destId="{91E26134-A688-42F1-9738-3116469725D0}" srcOrd="0" destOrd="0" presId="urn:microsoft.com/office/officeart/2005/8/layout/process1"/>
    <dgm:cxn modelId="{FEE67A29-DBE8-4926-BA5D-85026E2309D9}" srcId="{ED7FC181-FA24-4870-8279-AEDA1E752D90}" destId="{3AFEED49-F956-492E-9B9F-F906FC959F6B}" srcOrd="2" destOrd="0" parTransId="{BBBCE808-EE68-420D-992D-FDB629A126E5}" sibTransId="{AA7D8BCD-D157-4837-8F28-3C785C4577C7}"/>
    <dgm:cxn modelId="{5DA1FB36-3E1B-477D-A647-2B888BF98535}" type="presOf" srcId="{7DD965BE-4BFD-4CD5-86EB-5ABA471321D2}" destId="{ACEFCC7F-FEC2-4ABC-9472-1627F54A0A8C}" srcOrd="1" destOrd="0" presId="urn:microsoft.com/office/officeart/2005/8/layout/process1"/>
    <dgm:cxn modelId="{8FAD7B39-CFB6-4F12-9129-39E6E40D88F8}" type="presOf" srcId="{3AFEED49-F956-492E-9B9F-F906FC959F6B}" destId="{FAB113D9-CE53-4343-887C-529B1BB657E1}" srcOrd="0" destOrd="0" presId="urn:microsoft.com/office/officeart/2005/8/layout/process1"/>
    <dgm:cxn modelId="{50F70E40-690A-4ACC-8CA8-4554CCB85C0B}" srcId="{ED7FC181-FA24-4870-8279-AEDA1E752D90}" destId="{783C9068-9A29-4485-9079-8992F655085E}" srcOrd="0" destOrd="0" parTransId="{390E99BE-5828-4677-B39A-8137E56417CC}" sibTransId="{62E92B8F-3777-4B34-8F50-C95EE1168A8F}"/>
    <dgm:cxn modelId="{E60D3860-425A-4493-9E5A-98E57DCA0480}" type="presOf" srcId="{E600F5DE-5501-4EDD-B1FD-DF650F807A66}" destId="{E21A6F49-B7EF-473C-A31A-5DEDB746B718}" srcOrd="0" destOrd="0" presId="urn:microsoft.com/office/officeart/2005/8/layout/process1"/>
    <dgm:cxn modelId="{84981165-5FEE-4C9F-AE25-6FE1DEB81A5C}" srcId="{ED7FC181-FA24-4870-8279-AEDA1E752D90}" destId="{4BEC69C5-AF10-402C-BE0D-FAE97B2DDA08}" srcOrd="1" destOrd="0" parTransId="{594EEA92-8D6A-4B28-B169-7B7AC510D5AC}" sibTransId="{E600F5DE-5501-4EDD-B1FD-DF650F807A66}"/>
    <dgm:cxn modelId="{B227BD46-B9CD-4F17-869B-7AD0C8815623}" type="presOf" srcId="{E600F5DE-5501-4EDD-B1FD-DF650F807A66}" destId="{979B4346-AA40-4E1D-BB90-FB631ACA9749}" srcOrd="1" destOrd="0" presId="urn:microsoft.com/office/officeart/2005/8/layout/process1"/>
    <dgm:cxn modelId="{F4B04851-38B0-42BD-BC44-346C31D2710D}" type="presOf" srcId="{66D4AF8B-C332-47F4-9927-11395FAF8348}" destId="{A9152AE6-FE06-46F5-A5CE-36466820A83C}" srcOrd="0" destOrd="0" presId="urn:microsoft.com/office/officeart/2005/8/layout/process1"/>
    <dgm:cxn modelId="{454B8274-DC34-42E1-8194-C384FBE88A0B}" type="presOf" srcId="{62E92B8F-3777-4B34-8F50-C95EE1168A8F}" destId="{F4AB3E48-E530-42C8-BD0D-5BF5A61A1B34}" srcOrd="0" destOrd="0" presId="urn:microsoft.com/office/officeart/2005/8/layout/process1"/>
    <dgm:cxn modelId="{08BDBC83-7900-40C0-927A-7E870DC587FA}" srcId="{ED7FC181-FA24-4870-8279-AEDA1E752D90}" destId="{49292421-84CF-444B-9A10-EFA9FB7E3218}" srcOrd="3" destOrd="0" parTransId="{D8D556F2-ECC7-4546-822E-DDA2740866EE}" sibTransId="{7DD965BE-4BFD-4CD5-86EB-5ABA471321D2}"/>
    <dgm:cxn modelId="{9E42178F-5496-484D-B730-16FC52285887}" type="presOf" srcId="{ED7FC181-FA24-4870-8279-AEDA1E752D90}" destId="{5398E1CD-2C9D-411E-A70B-B1295454F45F}" srcOrd="0" destOrd="0" presId="urn:microsoft.com/office/officeart/2005/8/layout/process1"/>
    <dgm:cxn modelId="{736E5A99-1BCF-45F5-ADB5-369600665202}" type="presOf" srcId="{9BBD6BAD-5CD9-4EA7-B241-A64110C9C8C0}" destId="{75A8704A-EAE1-4F4E-9EAB-4599D9FA9E78}" srcOrd="0" destOrd="0" presId="urn:microsoft.com/office/officeart/2005/8/layout/process1"/>
    <dgm:cxn modelId="{2646BCA7-2629-4793-8EBC-2A7AB0280139}" type="presOf" srcId="{4BEC69C5-AF10-402C-BE0D-FAE97B2DDA08}" destId="{E2208BDB-2519-46DC-962E-DD82B7A4100D}" srcOrd="0" destOrd="0" presId="urn:microsoft.com/office/officeart/2005/8/layout/process1"/>
    <dgm:cxn modelId="{00E119AE-A21C-44BE-8EB3-9FDA62900EC9}" type="presOf" srcId="{AA7D8BCD-D157-4837-8F28-3C785C4577C7}" destId="{8ABF856B-C8F7-4291-A379-698D007A6F35}" srcOrd="1" destOrd="0" presId="urn:microsoft.com/office/officeart/2005/8/layout/process1"/>
    <dgm:cxn modelId="{D9F340B4-0821-4037-AFF7-483D3638E3A5}" type="presOf" srcId="{9BBD6BAD-5CD9-4EA7-B241-A64110C9C8C0}" destId="{74B19734-1815-41D0-B56B-8D82A13FAE73}" srcOrd="1" destOrd="0" presId="urn:microsoft.com/office/officeart/2005/8/layout/process1"/>
    <dgm:cxn modelId="{66746BC9-4C40-4FB3-A5CE-E0FA39FDE6C9}" type="presOf" srcId="{7DD965BE-4BFD-4CD5-86EB-5ABA471321D2}" destId="{CB7BD743-155F-455E-98DD-7AFAA5B91811}" srcOrd="0" destOrd="0" presId="urn:microsoft.com/office/officeart/2005/8/layout/process1"/>
    <dgm:cxn modelId="{EF60A6C9-5E78-4C2B-8DEF-74FFB886CFA5}" type="presOf" srcId="{62E92B8F-3777-4B34-8F50-C95EE1168A8F}" destId="{3D2D766F-B26B-4870-826B-72341AD206E9}" srcOrd="1" destOrd="0" presId="urn:microsoft.com/office/officeart/2005/8/layout/process1"/>
    <dgm:cxn modelId="{41A4ABCB-6023-4872-B2AA-8CA46D3B29AD}" type="presOf" srcId="{783C9068-9A29-4485-9079-8992F655085E}" destId="{246248CA-E01E-4AAE-B7EC-0BC37E67E06F}" srcOrd="0" destOrd="0" presId="urn:microsoft.com/office/officeart/2005/8/layout/process1"/>
    <dgm:cxn modelId="{3C943AEA-356C-4014-8DAC-8844B52C21E4}" srcId="{ED7FC181-FA24-4870-8279-AEDA1E752D90}" destId="{66D4AF8B-C332-47F4-9927-11395FAF8348}" srcOrd="5" destOrd="0" parTransId="{45FB3927-DB8C-4832-9884-E7640EBD0B6C}" sibTransId="{626B4D38-33C7-4579-8966-758152CFE6D1}"/>
    <dgm:cxn modelId="{1A397AF7-D09B-4644-8468-44EA39D9A51E}" type="presOf" srcId="{6381E446-B16D-472F-AE7F-D0629A93B047}" destId="{97A49E55-A22F-4049-9124-7E1525B61239}" srcOrd="0" destOrd="0" presId="urn:microsoft.com/office/officeart/2005/8/layout/process1"/>
    <dgm:cxn modelId="{91F78BFB-7ABF-4BB4-B5CB-C0B95A020952}" srcId="{ED7FC181-FA24-4870-8279-AEDA1E752D90}" destId="{6381E446-B16D-472F-AE7F-D0629A93B047}" srcOrd="4" destOrd="0" parTransId="{E97C1FCE-2B85-454E-973A-02639EB6BEC4}" sibTransId="{9BBD6BAD-5CD9-4EA7-B241-A64110C9C8C0}"/>
    <dgm:cxn modelId="{211C78FE-F03C-483F-B280-01343D7696BE}" type="presOf" srcId="{49292421-84CF-444B-9A10-EFA9FB7E3218}" destId="{98CC9F4D-CDFA-4429-829D-192578A8E83B}" srcOrd="0" destOrd="0" presId="urn:microsoft.com/office/officeart/2005/8/layout/process1"/>
    <dgm:cxn modelId="{4389D90E-D3EF-4007-B854-D51854C4D3D3}" type="presParOf" srcId="{5398E1CD-2C9D-411E-A70B-B1295454F45F}" destId="{246248CA-E01E-4AAE-B7EC-0BC37E67E06F}" srcOrd="0" destOrd="0" presId="urn:microsoft.com/office/officeart/2005/8/layout/process1"/>
    <dgm:cxn modelId="{3AB576F8-4D6B-4B11-8307-9069734C5A7F}" type="presParOf" srcId="{5398E1CD-2C9D-411E-A70B-B1295454F45F}" destId="{F4AB3E48-E530-42C8-BD0D-5BF5A61A1B34}" srcOrd="1" destOrd="0" presId="urn:microsoft.com/office/officeart/2005/8/layout/process1"/>
    <dgm:cxn modelId="{ECDFDF2C-7993-4301-A241-20EF2333138F}" type="presParOf" srcId="{F4AB3E48-E530-42C8-BD0D-5BF5A61A1B34}" destId="{3D2D766F-B26B-4870-826B-72341AD206E9}" srcOrd="0" destOrd="0" presId="urn:microsoft.com/office/officeart/2005/8/layout/process1"/>
    <dgm:cxn modelId="{F9920BD2-74D0-4B11-911B-401D0AC4BB85}" type="presParOf" srcId="{5398E1CD-2C9D-411E-A70B-B1295454F45F}" destId="{E2208BDB-2519-46DC-962E-DD82B7A4100D}" srcOrd="2" destOrd="0" presId="urn:microsoft.com/office/officeart/2005/8/layout/process1"/>
    <dgm:cxn modelId="{92177594-672A-404B-AE2E-3C189B13A597}" type="presParOf" srcId="{5398E1CD-2C9D-411E-A70B-B1295454F45F}" destId="{E21A6F49-B7EF-473C-A31A-5DEDB746B718}" srcOrd="3" destOrd="0" presId="urn:microsoft.com/office/officeart/2005/8/layout/process1"/>
    <dgm:cxn modelId="{3D48238E-D7F8-463E-BAE8-75BA4688AF71}" type="presParOf" srcId="{E21A6F49-B7EF-473C-A31A-5DEDB746B718}" destId="{979B4346-AA40-4E1D-BB90-FB631ACA9749}" srcOrd="0" destOrd="0" presId="urn:microsoft.com/office/officeart/2005/8/layout/process1"/>
    <dgm:cxn modelId="{A4F5177C-6577-4878-9629-574BD4D3A4CF}" type="presParOf" srcId="{5398E1CD-2C9D-411E-A70B-B1295454F45F}" destId="{FAB113D9-CE53-4343-887C-529B1BB657E1}" srcOrd="4" destOrd="0" presId="urn:microsoft.com/office/officeart/2005/8/layout/process1"/>
    <dgm:cxn modelId="{E1420FE8-D7DF-4550-AD5F-CB6FBFFB9817}" type="presParOf" srcId="{5398E1CD-2C9D-411E-A70B-B1295454F45F}" destId="{91E26134-A688-42F1-9738-3116469725D0}" srcOrd="5" destOrd="0" presId="urn:microsoft.com/office/officeart/2005/8/layout/process1"/>
    <dgm:cxn modelId="{96BBAC06-35F5-4538-BFB8-4A72634BFDC4}" type="presParOf" srcId="{91E26134-A688-42F1-9738-3116469725D0}" destId="{8ABF856B-C8F7-4291-A379-698D007A6F35}" srcOrd="0" destOrd="0" presId="urn:microsoft.com/office/officeart/2005/8/layout/process1"/>
    <dgm:cxn modelId="{CC436D58-55E9-408A-86F7-DCF79730F3C2}" type="presParOf" srcId="{5398E1CD-2C9D-411E-A70B-B1295454F45F}" destId="{98CC9F4D-CDFA-4429-829D-192578A8E83B}" srcOrd="6" destOrd="0" presId="urn:microsoft.com/office/officeart/2005/8/layout/process1"/>
    <dgm:cxn modelId="{23E47F88-CBCC-4A66-A47F-DAD766C6CE1C}" type="presParOf" srcId="{5398E1CD-2C9D-411E-A70B-B1295454F45F}" destId="{CB7BD743-155F-455E-98DD-7AFAA5B91811}" srcOrd="7" destOrd="0" presId="urn:microsoft.com/office/officeart/2005/8/layout/process1"/>
    <dgm:cxn modelId="{FDC590A3-6AF5-40E7-98C3-9AC9D74610CC}" type="presParOf" srcId="{CB7BD743-155F-455E-98DD-7AFAA5B91811}" destId="{ACEFCC7F-FEC2-4ABC-9472-1627F54A0A8C}" srcOrd="0" destOrd="0" presId="urn:microsoft.com/office/officeart/2005/8/layout/process1"/>
    <dgm:cxn modelId="{DCB1F0E7-8138-4E4A-B1B1-756B086D53DE}" type="presParOf" srcId="{5398E1CD-2C9D-411E-A70B-B1295454F45F}" destId="{97A49E55-A22F-4049-9124-7E1525B61239}" srcOrd="8" destOrd="0" presId="urn:microsoft.com/office/officeart/2005/8/layout/process1"/>
    <dgm:cxn modelId="{B9FAEE81-DC69-4758-B8B8-F1DCF920BAAD}" type="presParOf" srcId="{5398E1CD-2C9D-411E-A70B-B1295454F45F}" destId="{75A8704A-EAE1-4F4E-9EAB-4599D9FA9E78}" srcOrd="9" destOrd="0" presId="urn:microsoft.com/office/officeart/2005/8/layout/process1"/>
    <dgm:cxn modelId="{46FDBCEB-BB21-492E-B185-1823B595FA68}" type="presParOf" srcId="{75A8704A-EAE1-4F4E-9EAB-4599D9FA9E78}" destId="{74B19734-1815-41D0-B56B-8D82A13FAE73}" srcOrd="0" destOrd="0" presId="urn:microsoft.com/office/officeart/2005/8/layout/process1"/>
    <dgm:cxn modelId="{2E221FD5-2643-41A2-B462-5F6414ACF3D7}" type="presParOf" srcId="{5398E1CD-2C9D-411E-A70B-B1295454F45F}" destId="{A9152AE6-FE06-46F5-A5CE-36466820A83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CE21-A59D-4CD0-8435-202B6E622EC6}">
      <dsp:nvSpPr>
        <dsp:cNvPr id="0" name=""/>
        <dsp:cNvSpPr/>
      </dsp:nvSpPr>
      <dsp:spPr>
        <a:xfrm>
          <a:off x="6492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Literature Review</a:t>
          </a:r>
        </a:p>
      </dsp:txBody>
      <dsp:txXfrm>
        <a:off x="51926" y="1531257"/>
        <a:ext cx="2001580" cy="1460366"/>
      </dsp:txXfrm>
    </dsp:sp>
    <dsp:sp modelId="{AA80A757-DF72-4D86-BE8F-7A5EA0FF7559}">
      <dsp:nvSpPr>
        <dsp:cNvPr id="0" name=""/>
        <dsp:cNvSpPr/>
      </dsp:nvSpPr>
      <dsp:spPr>
        <a:xfrm>
          <a:off x="230818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08185" y="2105761"/>
        <a:ext cx="310519" cy="311357"/>
      </dsp:txXfrm>
    </dsp:sp>
    <dsp:sp modelId="{113FB7D9-3941-4CF1-84D8-53E3EBB6376F}">
      <dsp:nvSpPr>
        <dsp:cNvPr id="0" name=""/>
        <dsp:cNvSpPr/>
      </dsp:nvSpPr>
      <dsp:spPr>
        <a:xfrm>
          <a:off x="2935920" y="1485823"/>
          <a:ext cx="2298680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Considerations and Challenges </a:t>
          </a:r>
        </a:p>
      </dsp:txBody>
      <dsp:txXfrm>
        <a:off x="2981354" y="1531257"/>
        <a:ext cx="2207812" cy="1460366"/>
      </dsp:txXfrm>
    </dsp:sp>
    <dsp:sp modelId="{34445E6E-9005-4607-B21F-8400578D6BA4}">
      <dsp:nvSpPr>
        <dsp:cNvPr id="0" name=""/>
        <dsp:cNvSpPr/>
      </dsp:nvSpPr>
      <dsp:spPr>
        <a:xfrm>
          <a:off x="544384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443845" y="2105761"/>
        <a:ext cx="310519" cy="311357"/>
      </dsp:txXfrm>
    </dsp:sp>
    <dsp:sp modelId="{2D0171C5-3FA8-48B1-BBE8-F777EF97E776}">
      <dsp:nvSpPr>
        <dsp:cNvPr id="0" name=""/>
        <dsp:cNvSpPr/>
      </dsp:nvSpPr>
      <dsp:spPr>
        <a:xfrm>
          <a:off x="6071580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for SDL</a:t>
          </a:r>
        </a:p>
      </dsp:txBody>
      <dsp:txXfrm>
        <a:off x="6117014" y="1531257"/>
        <a:ext cx="2001580" cy="1460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B5492-C652-4BD6-B177-10B07BADBCDA}">
      <dsp:nvSpPr>
        <dsp:cNvPr id="0" name=""/>
        <dsp:cNvSpPr/>
      </dsp:nvSpPr>
      <dsp:spPr>
        <a:xfrm>
          <a:off x="8285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44061" y="1303857"/>
        <a:ext cx="1212110" cy="1149932"/>
      </dsp:txXfrm>
    </dsp:sp>
    <dsp:sp modelId="{ACD5AED6-1B81-469E-9D31-201EBA5A2500}">
      <dsp:nvSpPr>
        <dsp:cNvPr id="0" name=""/>
        <dsp:cNvSpPr/>
      </dsp:nvSpPr>
      <dsp:spPr>
        <a:xfrm>
          <a:off x="1420313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20313" y="1783319"/>
        <a:ext cx="190495" cy="191008"/>
      </dsp:txXfrm>
    </dsp:sp>
    <dsp:sp modelId="{648358ED-4584-447B-AFC5-ECE4B0E81B3F}">
      <dsp:nvSpPr>
        <dsp:cNvPr id="0" name=""/>
        <dsp:cNvSpPr/>
      </dsp:nvSpPr>
      <dsp:spPr>
        <a:xfrm>
          <a:off x="1805412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1841188" y="1303857"/>
        <a:ext cx="1212110" cy="1149932"/>
      </dsp:txXfrm>
    </dsp:sp>
    <dsp:sp modelId="{860FD82E-C716-4200-B3FA-09A11F45ECB6}">
      <dsp:nvSpPr>
        <dsp:cNvPr id="0" name=""/>
        <dsp:cNvSpPr/>
      </dsp:nvSpPr>
      <dsp:spPr>
        <a:xfrm>
          <a:off x="3217440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17440" y="1783319"/>
        <a:ext cx="190495" cy="191008"/>
      </dsp:txXfrm>
    </dsp:sp>
    <dsp:sp modelId="{9527C2DA-7ED2-482A-A8CE-C2F4BEF9619C}">
      <dsp:nvSpPr>
        <dsp:cNvPr id="0" name=""/>
        <dsp:cNvSpPr/>
      </dsp:nvSpPr>
      <dsp:spPr>
        <a:xfrm>
          <a:off x="3602539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3638315" y="1303857"/>
        <a:ext cx="1212110" cy="1149932"/>
      </dsp:txXfrm>
    </dsp:sp>
    <dsp:sp modelId="{28772E4C-4517-4A3B-8914-3FDC2D1E54D9}">
      <dsp:nvSpPr>
        <dsp:cNvPr id="0" name=""/>
        <dsp:cNvSpPr/>
      </dsp:nvSpPr>
      <dsp:spPr>
        <a:xfrm>
          <a:off x="5014567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14567" y="1783319"/>
        <a:ext cx="190495" cy="191008"/>
      </dsp:txXfrm>
    </dsp:sp>
    <dsp:sp modelId="{81A7966E-9984-4413-BC46-14B9F795466E}">
      <dsp:nvSpPr>
        <dsp:cNvPr id="0" name=""/>
        <dsp:cNvSpPr/>
      </dsp:nvSpPr>
      <dsp:spPr>
        <a:xfrm>
          <a:off x="5399666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5435442" y="1303857"/>
        <a:ext cx="1212110" cy="1149932"/>
      </dsp:txXfrm>
    </dsp:sp>
    <dsp:sp modelId="{A4BB98C5-981F-4241-AB5E-D117C7038151}">
      <dsp:nvSpPr>
        <dsp:cNvPr id="0" name=""/>
        <dsp:cNvSpPr/>
      </dsp:nvSpPr>
      <dsp:spPr>
        <a:xfrm>
          <a:off x="6811694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11694" y="1783319"/>
        <a:ext cx="190495" cy="191008"/>
      </dsp:txXfrm>
    </dsp:sp>
    <dsp:sp modelId="{FC16161A-93C5-4636-BF50-37F52A965320}">
      <dsp:nvSpPr>
        <dsp:cNvPr id="0" name=""/>
        <dsp:cNvSpPr/>
      </dsp:nvSpPr>
      <dsp:spPr>
        <a:xfrm>
          <a:off x="7196793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sp:txBody>
      <dsp:txXfrm>
        <a:off x="7232569" y="1303857"/>
        <a:ext cx="1212110" cy="1149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48CA-E01E-4AAE-B7EC-0BC37E67E06F}">
      <dsp:nvSpPr>
        <dsp:cNvPr id="0" name=""/>
        <dsp:cNvSpPr/>
      </dsp:nvSpPr>
      <dsp:spPr>
        <a:xfrm>
          <a:off x="4363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sp:txBody>
      <dsp:txXfrm>
        <a:off x="32249" y="809523"/>
        <a:ext cx="1060229" cy="896316"/>
      </dsp:txXfrm>
    </dsp:sp>
    <dsp:sp modelId="{F4AB3E48-E530-42C8-BD0D-5BF5A61A1B34}">
      <dsp:nvSpPr>
        <dsp:cNvPr id="0" name=""/>
        <dsp:cNvSpPr/>
      </dsp:nvSpPr>
      <dsp:spPr>
        <a:xfrm>
          <a:off x="1231964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31964" y="1174651"/>
        <a:ext cx="165614" cy="166060"/>
      </dsp:txXfrm>
    </dsp:sp>
    <dsp:sp modelId="{E2208BDB-2519-46DC-962E-DD82B7A4100D}">
      <dsp:nvSpPr>
        <dsp:cNvPr id="0" name=""/>
        <dsp:cNvSpPr/>
      </dsp:nvSpPr>
      <dsp:spPr>
        <a:xfrm>
          <a:off x="1566765" y="780261"/>
          <a:ext cx="1116001" cy="954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sp:txBody>
      <dsp:txXfrm>
        <a:off x="1594731" y="808227"/>
        <a:ext cx="1060069" cy="898908"/>
      </dsp:txXfrm>
    </dsp:sp>
    <dsp:sp modelId="{E21A6F49-B7EF-473C-A31A-5DEDB746B718}">
      <dsp:nvSpPr>
        <dsp:cNvPr id="0" name=""/>
        <dsp:cNvSpPr/>
      </dsp:nvSpPr>
      <dsp:spPr>
        <a:xfrm>
          <a:off x="2794366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794366" y="1174651"/>
        <a:ext cx="165614" cy="166060"/>
      </dsp:txXfrm>
    </dsp:sp>
    <dsp:sp modelId="{FAB113D9-CE53-4343-887C-529B1BB657E1}">
      <dsp:nvSpPr>
        <dsp:cNvPr id="0" name=""/>
        <dsp:cNvSpPr/>
      </dsp:nvSpPr>
      <dsp:spPr>
        <a:xfrm>
          <a:off x="3129167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sp:txBody>
      <dsp:txXfrm>
        <a:off x="3157053" y="809523"/>
        <a:ext cx="1060229" cy="896316"/>
      </dsp:txXfrm>
    </dsp:sp>
    <dsp:sp modelId="{91E26134-A688-42F1-9738-3116469725D0}">
      <dsp:nvSpPr>
        <dsp:cNvPr id="0" name=""/>
        <dsp:cNvSpPr/>
      </dsp:nvSpPr>
      <dsp:spPr>
        <a:xfrm>
          <a:off x="4356768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56768" y="1174651"/>
        <a:ext cx="165614" cy="166060"/>
      </dsp:txXfrm>
    </dsp:sp>
    <dsp:sp modelId="{98CC9F4D-CDFA-4429-829D-192578A8E83B}">
      <dsp:nvSpPr>
        <dsp:cNvPr id="0" name=""/>
        <dsp:cNvSpPr/>
      </dsp:nvSpPr>
      <dsp:spPr>
        <a:xfrm>
          <a:off x="4691568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4719454" y="809523"/>
        <a:ext cx="1060229" cy="896316"/>
      </dsp:txXfrm>
    </dsp:sp>
    <dsp:sp modelId="{CB7BD743-155F-455E-98DD-7AFAA5B91811}">
      <dsp:nvSpPr>
        <dsp:cNvPr id="0" name=""/>
        <dsp:cNvSpPr/>
      </dsp:nvSpPr>
      <dsp:spPr>
        <a:xfrm>
          <a:off x="5919170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19170" y="1174651"/>
        <a:ext cx="165614" cy="166060"/>
      </dsp:txXfrm>
    </dsp:sp>
    <dsp:sp modelId="{97A49E55-A22F-4049-9124-7E1525B61239}">
      <dsp:nvSpPr>
        <dsp:cNvPr id="0" name=""/>
        <dsp:cNvSpPr/>
      </dsp:nvSpPr>
      <dsp:spPr>
        <a:xfrm>
          <a:off x="6253970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sp:txBody>
      <dsp:txXfrm>
        <a:off x="6281856" y="809523"/>
        <a:ext cx="1060229" cy="896316"/>
      </dsp:txXfrm>
    </dsp:sp>
    <dsp:sp modelId="{75A8704A-EAE1-4F4E-9EAB-4599D9FA9E78}">
      <dsp:nvSpPr>
        <dsp:cNvPr id="0" name=""/>
        <dsp:cNvSpPr/>
      </dsp:nvSpPr>
      <dsp:spPr>
        <a:xfrm>
          <a:off x="7481571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81571" y="1174651"/>
        <a:ext cx="165614" cy="166060"/>
      </dsp:txXfrm>
    </dsp:sp>
    <dsp:sp modelId="{A9152AE6-FE06-46F5-A5CE-36466820A83C}">
      <dsp:nvSpPr>
        <dsp:cNvPr id="0" name=""/>
        <dsp:cNvSpPr/>
      </dsp:nvSpPr>
      <dsp:spPr>
        <a:xfrm>
          <a:off x="7816372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7844258" y="809523"/>
        <a:ext cx="1060229" cy="896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57504D-2AA6-4E59-B444-EFDD20AD7ABE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B63646-9F42-40B4-BE21-19B74B7F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4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B4C5C0-72B6-436C-AD58-C3C11231B49B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7B76BB-CCFA-43FC-B0EE-8F34649D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00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8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2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10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4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4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73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8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92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89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8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1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29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11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6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97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73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10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70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1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87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5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7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03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97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22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61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>
              <a:lnSpc>
                <a:spcPct val="200000"/>
              </a:lnSpc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05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44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72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9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Garrison’s model:</a:t>
            </a:r>
            <a:r>
              <a:rPr lang="en-US" baseline="0" dirty="0"/>
              <a:t> 3 inter-related part.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14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4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46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06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0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89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10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86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00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92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74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3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0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08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212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689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68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99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318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73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4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05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71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0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336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683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047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08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62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762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015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68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52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93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8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2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04" y="3688697"/>
            <a:ext cx="7942596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 spc="0" baseline="0">
                <a:solidFill>
                  <a:schemeClr val="bg1"/>
                </a:solidFill>
                <a:latin typeface="Berlin Sans FB Demi" panose="020E0802020502020306" pitchFamily="34" charset="0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415" y="1"/>
            <a:ext cx="326602" cy="10537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92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3416048"/>
            <a:ext cx="6802482" cy="494412"/>
          </a:xfrm>
        </p:spPr>
        <p:txBody>
          <a:bodyPr anchor="ctr">
            <a:noAutofit/>
          </a:bodyPr>
          <a:lstStyle>
            <a:lvl1pPr>
              <a:defRPr sz="4400" b="1" i="0" spc="0" baseline="0">
                <a:solidFill>
                  <a:srgbClr val="FFFFFF"/>
                </a:solidFill>
                <a:latin typeface="Georgia Pro Cond" panose="02040506050405020303" pitchFamily="18" charset="0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945804"/>
            <a:ext cx="3700462" cy="336549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2845" y="572590"/>
            <a:ext cx="83341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44137" y="6354415"/>
            <a:ext cx="8342812" cy="5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 userDrawn="1"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17210321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254082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1" y="846139"/>
            <a:ext cx="73543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2119918"/>
            <a:ext cx="6802482" cy="428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67249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33C89-E9E9-4A8B-A18D-F369F1F8C9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31" r:id="rId4"/>
  </p:sldLayoutIdLst>
  <p:transition spd="slow">
    <p:push dir="u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u="none" kern="100" spc="0">
          <a:solidFill>
            <a:srgbClr val="C00000"/>
          </a:solidFill>
          <a:latin typeface="Lucida Bright" panose="02040602050505020304" pitchFamily="18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b="0" i="0" u="none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ampustechnology.com/articles/2018/09/12/courseras-ceo-on-the-evolving-meaning-of-mooc.asp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insidehighered.com/news/2018/10/12/edx-launches-nine-low-cost-online-degrees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insidehighered.com/digital-learning/blogs/technology-and-learning/future-professional-credentialing-engagemen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oursera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lass-central.com/report/futurelearn-coventry-university-roll-50-online-degrees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class-central.com/pricing-charts/mooc-based-degree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chronicle.com/article/Top-5-MOOC-Providers-by-Number/244090?cid=cp216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coursetalk.com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irrodl.org/index.php/irrodl/article/view/2448/365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e.clomedia.com/issue/october-2018/" TargetMode="External"/><Relationship Id="rId2" Type="http://schemas.openxmlformats.org/officeDocument/2006/relationships/hyperlink" Target="https://magazine.clomedia.com/issue/october-2018/teaching-the-worl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lass-central.com/report/mooc-providers-list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edsurge.com/news/2018-05-21-the-second-wave-of-mooc-hype-is-here-and-it-s-online-degree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cid:ii_15c92e49961fb568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A6C0CB-304F-4416-9F85-A8DC764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36304"/>
            <a:ext cx="7713279" cy="316661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Fostering Self-Directed Learning in MOOCs: </a:t>
            </a: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Modest Little Study to Help Save the Planet</a:t>
            </a: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A7D227A-CE6D-4F78-A327-614EDBC157B7}"/>
              </a:ext>
            </a:extLst>
          </p:cNvPr>
          <p:cNvSpPr txBox="1">
            <a:spLocks/>
          </p:cNvSpPr>
          <p:nvPr/>
        </p:nvSpPr>
        <p:spPr>
          <a:xfrm>
            <a:off x="1436968" y="3713278"/>
            <a:ext cx="6756055" cy="215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/>
            <a:endParaRPr lang="en-US" dirty="0">
              <a:latin typeface="BentonSansCond Light" panose="02000606030000020004" pitchFamily="50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CF0132D-E6DA-4F87-801A-0CDE320AC11C}"/>
              </a:ext>
            </a:extLst>
          </p:cNvPr>
          <p:cNvSpPr txBox="1">
            <a:spLocks/>
          </p:cNvSpPr>
          <p:nvPr/>
        </p:nvSpPr>
        <p:spPr>
          <a:xfrm>
            <a:off x="1177242" y="3527669"/>
            <a:ext cx="8203400" cy="3192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Bonk| cjbonk@Indiana.edu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Zhu| meinzhu@iu.edu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Systems Technology Dept. 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 Bloomington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 26, 2019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5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226218" y="395287"/>
            <a:ext cx="8460582" cy="265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September 12, 2018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Coursera's CEO on the Evolving Meaning of 'MOOC’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Dian </a:t>
            </a:r>
            <a:r>
              <a:rPr lang="en-US" sz="2000" dirty="0" err="1">
                <a:solidFill>
                  <a:schemeClr val="tx1"/>
                </a:solidFill>
              </a:rPr>
              <a:t>Schaffhauser</a:t>
            </a:r>
            <a:r>
              <a:rPr lang="en-US" sz="2000" dirty="0">
                <a:solidFill>
                  <a:schemeClr val="tx1"/>
                </a:solidFill>
              </a:rPr>
              <a:t>, Campus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  <a:hlinkClick r:id="rId2"/>
              </a:rPr>
              <a:t>https://campustechnology.com/articles/2018/09/12/courseras-ceo-on-the-evolving-meaning-of-mooc.aspx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F38A9-BEE4-42DE-A8AD-C58D29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5" t="44444" r="39875" b="3334"/>
          <a:stretch/>
        </p:blipFill>
        <p:spPr>
          <a:xfrm>
            <a:off x="755378" y="3044599"/>
            <a:ext cx="3352800" cy="3398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1455-1ED6-45CA-9585-F25748BBA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49" y="3152670"/>
            <a:ext cx="28575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3BEB7-C5B6-4561-96E8-A6498B5CF839}"/>
              </a:ext>
            </a:extLst>
          </p:cNvPr>
          <p:cNvSpPr txBox="1"/>
          <p:nvPr/>
        </p:nvSpPr>
        <p:spPr>
          <a:xfrm>
            <a:off x="4108178" y="6138658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Maggioncalda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Coursera CEO</a:t>
            </a:r>
          </a:p>
        </p:txBody>
      </p:sp>
    </p:spTree>
    <p:extLst>
      <p:ext uri="{BB962C8B-B14F-4D97-AF65-F5344CB8AC3E}">
        <p14:creationId xmlns:p14="http://schemas.microsoft.com/office/powerpoint/2010/main" val="83084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1181100" y="348316"/>
            <a:ext cx="7010400" cy="264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</a:rPr>
              <a:t>October 12, 2018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Weirdness #6…Degrees Via the MOOC</a:t>
            </a:r>
            <a:br>
              <a:rPr lang="en-US" sz="2025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EdX</a:t>
            </a:r>
            <a:r>
              <a:rPr lang="en-US" sz="2400" dirty="0">
                <a:solidFill>
                  <a:schemeClr val="tx1"/>
                </a:solidFill>
              </a:rPr>
              <a:t>: From </a:t>
            </a:r>
            <a:r>
              <a:rPr lang="en-US" sz="2400" dirty="0" err="1">
                <a:solidFill>
                  <a:schemeClr val="tx1"/>
                </a:solidFill>
              </a:rPr>
              <a:t>MicroMasters</a:t>
            </a:r>
            <a:r>
              <a:rPr lang="en-US" sz="2400" dirty="0">
                <a:solidFill>
                  <a:schemeClr val="tx1"/>
                </a:solidFill>
              </a:rPr>
              <a:t> to Online Master’s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</a:rPr>
              <a:t>Lindsey McKenzie, Inside Higher Ed</a:t>
            </a:r>
            <a:br>
              <a:rPr lang="en-US" sz="525" dirty="0">
                <a:solidFill>
                  <a:schemeClr val="tx1"/>
                </a:solidFill>
              </a:rPr>
            </a:br>
            <a:r>
              <a:rPr lang="en-US" sz="900" u="sng" dirty="0">
                <a:hlinkClick r:id="rId2"/>
              </a:rPr>
              <a:t>https://www.insidehighered.com/news/2018/10/12/edx-launches-nine-low-cost-online-degrees</a:t>
            </a:r>
            <a:r>
              <a:rPr lang="en-US" sz="900" u="sng" dirty="0"/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771E4-24C7-4FE0-9566-9407D9F6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52239" r="25833" b="17533"/>
          <a:stretch/>
        </p:blipFill>
        <p:spPr>
          <a:xfrm>
            <a:off x="153448" y="2880984"/>
            <a:ext cx="8708221" cy="35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4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76249" y="506019"/>
            <a:ext cx="8305612" cy="1875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Weirdness #7…MOOCs in Wedding Announcements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September 26,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 Future of Professional Credentialing ... in an Engagement Announcement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Joshua Kim, Inside Higher Ed</a:t>
            </a:r>
            <a:br>
              <a:rPr lang="en-US" sz="200" dirty="0">
                <a:solidFill>
                  <a:schemeClr val="tx1"/>
                </a:solidFill>
              </a:rPr>
            </a:br>
            <a:r>
              <a:rPr lang="en-US" sz="700" u="sng" dirty="0">
                <a:solidFill>
                  <a:schemeClr val="tx1"/>
                </a:solidFill>
                <a:hlinkClick r:id="rId2"/>
              </a:rPr>
              <a:t>https://www.insidehighered.com/digital-learning/blogs/technology-and-learning/future-professional-credentialing-engagement</a:t>
            </a:r>
            <a:r>
              <a:rPr lang="en-US" sz="700" u="sng" dirty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8E84B-6FCC-432A-A698-19ABFD8EA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6" t="72429" r="39364" b="5668"/>
          <a:stretch/>
        </p:blipFill>
        <p:spPr>
          <a:xfrm>
            <a:off x="252656" y="3026931"/>
            <a:ext cx="8099135" cy="3112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0D3CC-2065-4ED1-B965-E260ADB7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88" y="3044193"/>
            <a:ext cx="1276350" cy="638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9107B-4087-4257-AA17-AB9091A59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45" t="12246" r="891" b="18396"/>
          <a:stretch/>
        </p:blipFill>
        <p:spPr>
          <a:xfrm>
            <a:off x="6761650" y="5278593"/>
            <a:ext cx="2527322" cy="11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380999" y="157984"/>
            <a:ext cx="8382000" cy="184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Weirdness #8…Master’s of Accountancy MOOCs?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Email inbox: June 11, 2018</a:t>
            </a:r>
            <a:br>
              <a:rPr lang="en-US" sz="2800" dirty="0"/>
            </a:br>
            <a:r>
              <a:rPr lang="en-US" dirty="0">
                <a:solidFill>
                  <a:schemeClr val="tx1"/>
                </a:solidFill>
              </a:rPr>
              <a:t>Coursera</a:t>
            </a:r>
            <a:br>
              <a:rPr lang="en-US" sz="800" dirty="0"/>
            </a:br>
            <a:r>
              <a:rPr lang="en-US" sz="1200" u="sng" dirty="0">
                <a:hlinkClick r:id="rId2"/>
              </a:rPr>
              <a:t>https://www.coursera.org/</a:t>
            </a:r>
            <a:r>
              <a:rPr lang="en-US" sz="1200" u="sng" dirty="0"/>
              <a:t> 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E23A3-3D78-42D3-82C3-500B8B976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5599" r="1665" b="3313"/>
          <a:stretch/>
        </p:blipFill>
        <p:spPr>
          <a:xfrm>
            <a:off x="81480" y="2330122"/>
            <a:ext cx="5730844" cy="4023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155AF-A1DC-4036-ABBC-582B2DDD0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2" t="47818" r="707" b="14445"/>
          <a:stretch/>
        </p:blipFill>
        <p:spPr>
          <a:xfrm>
            <a:off x="5938091" y="4093560"/>
            <a:ext cx="3205909" cy="22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4111" y="840805"/>
            <a:ext cx="8146192" cy="219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Weirdness #9…Discounted MOOC-based MBAs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August 7, 2017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2100" dirty="0" err="1">
                <a:solidFill>
                  <a:schemeClr val="tx1"/>
                </a:solidFill>
              </a:rPr>
              <a:t>FutureLearn</a:t>
            </a:r>
            <a:r>
              <a:rPr lang="en-US" sz="2100" dirty="0">
                <a:solidFill>
                  <a:schemeClr val="tx1"/>
                </a:solidFill>
              </a:rPr>
              <a:t> and Coventry University to Roll Out 50 Online Degrees 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</a:rPr>
              <a:t>Last year Deakin University announced a similar partnership with </a:t>
            </a:r>
            <a:r>
              <a:rPr lang="en-US" sz="1800" dirty="0" err="1">
                <a:solidFill>
                  <a:schemeClr val="tx1"/>
                </a:solidFill>
              </a:rPr>
              <a:t>FutureLearn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100" dirty="0">
                <a:solidFill>
                  <a:schemeClr val="tx1"/>
                </a:solidFill>
              </a:rPr>
              <a:t>Class Central, </a:t>
            </a:r>
            <a:r>
              <a:rPr lang="en-US" sz="2100" dirty="0" err="1">
                <a:solidFill>
                  <a:schemeClr val="tx1"/>
                </a:solidFill>
              </a:rPr>
              <a:t>Dhawal</a:t>
            </a:r>
            <a:r>
              <a:rPr lang="en-US" sz="2100" dirty="0">
                <a:solidFill>
                  <a:schemeClr val="tx1"/>
                </a:solidFill>
              </a:rPr>
              <a:t> Shah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  <a:hlinkClick r:id="rId2"/>
              </a:rPr>
              <a:t>https://www.class-central.com/report/futurelearn-coventry-university-roll-50-online-degrees/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B5B70-FB0C-4345-B8DA-CE7FBBA46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9" t="36623" r="43068" b="30040"/>
          <a:stretch/>
        </p:blipFill>
        <p:spPr>
          <a:xfrm>
            <a:off x="454111" y="3035127"/>
            <a:ext cx="7956195" cy="32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7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 txBox="1">
            <a:spLocks/>
          </p:cNvSpPr>
          <p:nvPr/>
        </p:nvSpPr>
        <p:spPr>
          <a:xfrm>
            <a:off x="419270" y="393700"/>
            <a:ext cx="7175330" cy="181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Weirdness #10…MOOC-based Pricing Charts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December 30, 2018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MOOC-Based Degrees, Pricing Chart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IBL News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788" dirty="0">
                <a:solidFill>
                  <a:schemeClr val="tx1"/>
                </a:solidFill>
                <a:hlinkClick r:id="rId2"/>
              </a:rPr>
              <a:t>https://www.class-central.com/pricing-charts/mooc-based-degrees</a:t>
            </a:r>
            <a:r>
              <a:rPr lang="en-US" sz="788" dirty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4A8B7-F512-4BA5-8A27-038F93E9C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" t="12222" r="46368" b="18889"/>
          <a:stretch/>
        </p:blipFill>
        <p:spPr>
          <a:xfrm>
            <a:off x="419270" y="2288043"/>
            <a:ext cx="3918154" cy="415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AFCB9-7CEB-469E-8BE5-DB93487C8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" t="10000" r="47276" b="7777"/>
          <a:stretch/>
        </p:blipFill>
        <p:spPr>
          <a:xfrm>
            <a:off x="4716533" y="2418444"/>
            <a:ext cx="3224157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MOOC Trends and Recent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B9072-C8D9-4971-A15D-B55DCD44E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912"/>
            <a:ext cx="9144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1200990" y="505573"/>
            <a:ext cx="7015909" cy="2467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</a:rPr>
              <a:t>MOOCs are not dead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August 19, 2018</a:t>
            </a:r>
            <a:br>
              <a:rPr lang="en-US" sz="1050"/>
            </a:br>
            <a:r>
              <a:rPr lang="en-US" sz="2100">
                <a:solidFill>
                  <a:schemeClr val="tx1"/>
                </a:solidFill>
              </a:rPr>
              <a:t>Cumulative Growth in Number of MOOCs, 2011-18</a:t>
            </a:r>
            <a:br>
              <a:rPr lang="en-US" sz="1500">
                <a:solidFill>
                  <a:schemeClr val="tx1"/>
                </a:solidFill>
              </a:rPr>
            </a:br>
            <a:r>
              <a:rPr lang="en-US" sz="1500">
                <a:solidFill>
                  <a:schemeClr val="tx1"/>
                </a:solidFill>
              </a:rPr>
              <a:t>Almanac 2018, Chronicle of Higher Education</a:t>
            </a:r>
            <a:br>
              <a:rPr lang="en-US" sz="1050">
                <a:solidFill>
                  <a:schemeClr val="tx1"/>
                </a:solidFill>
              </a:rPr>
            </a:br>
            <a:r>
              <a:rPr lang="en-US" sz="900" u="sng">
                <a:hlinkClick r:id="rId2"/>
              </a:rPr>
              <a:t>https://www.chronicle.com/article/Top-5-MOOC-Providers-by-Number/244090?cid=cp216</a:t>
            </a:r>
            <a:r>
              <a:rPr lang="en-US" sz="900" u="sng"/>
              <a:t> </a:t>
            </a:r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60FB5-095E-480C-9365-8F4FFBB7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5" t="16667" r="9943" b="5555"/>
          <a:stretch/>
        </p:blipFill>
        <p:spPr>
          <a:xfrm>
            <a:off x="5430837" y="3007236"/>
            <a:ext cx="2817776" cy="303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15DC3-926D-4887-9FC1-EDF12E42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7" y="3157533"/>
            <a:ext cx="4835605" cy="27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04698" y="495990"/>
            <a:ext cx="6013091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8" y="2464980"/>
            <a:ext cx="5730008" cy="362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85195" y="1296167"/>
            <a:ext cx="8570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85" y="2437520"/>
            <a:ext cx="2562225" cy="185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54209" y="4450687"/>
            <a:ext cx="298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five MOOC providers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DCBC3-CB66-431D-9E2B-05BE04DF4B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5" y="4936073"/>
            <a:ext cx="2821087" cy="13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425884" y="495990"/>
            <a:ext cx="5891905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Stats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884" y="1296167"/>
            <a:ext cx="8339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08" y="2581288"/>
            <a:ext cx="7407580" cy="3694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4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67" y="1356081"/>
            <a:ext cx="8276491" cy="4950781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Weird Stuff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Systematic Literature Review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Considerations and Challenges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for Self-directed Learning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4FF3E240-468F-41C4-894E-FDF34B4B90D7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F06A6E-9AEC-4E30-88B6-2C6F91DF9B6F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BD844-A024-47C9-BA6D-D04346DD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1" y="3888020"/>
            <a:ext cx="4402117" cy="24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518824" y="2051538"/>
            <a:ext cx="8015594" cy="4044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Hew’s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(2018, p. 1) analyzed 4,565 </a:t>
            </a: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coursetalk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review comments of 10 highly rated MOOCs. He found “six key factors that can engage online [MOOC] participants and nine reasons for participant disaffection.”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Problem-centric learning supported by clear explanations.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learning supported by timely feedback (e.g., assignments, projects, discussion).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resources that cater to participants’ learning needs or preferences.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attributes (e.g., passion, enthusiasm, humor, variety of examples).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interaction.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availability.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90107" y="435426"/>
            <a:ext cx="8873028" cy="126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Foon</a:t>
            </a:r>
            <a:r>
              <a:rPr lang="en-US" sz="2800" dirty="0">
                <a:solidFill>
                  <a:srgbClr val="FF0000"/>
                </a:solidFill>
              </a:rPr>
              <a:t> (Timothy) Hew (2018)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Hew, K. F. (2018). Unpacking the Strategies of Ten Highly Rated MOOCs: Implications for Engaging Students in Large Online Courses. </a:t>
            </a:r>
            <a:r>
              <a:rPr lang="en-US" sz="1400" i="1" dirty="0">
                <a:solidFill>
                  <a:schemeClr val="tx1"/>
                </a:solidFill>
              </a:rPr>
              <a:t>Teachers College Record</a:t>
            </a:r>
            <a:r>
              <a:rPr lang="en-US" sz="1400" dirty="0">
                <a:solidFill>
                  <a:schemeClr val="tx1"/>
                </a:solidFill>
              </a:rPr>
              <a:t>, </a:t>
            </a:r>
            <a:r>
              <a:rPr lang="en-US" sz="1400" i="1" dirty="0">
                <a:solidFill>
                  <a:schemeClr val="tx1"/>
                </a:solidFill>
              </a:rPr>
              <a:t>120</a:t>
            </a:r>
            <a:r>
              <a:rPr lang="en-US" sz="1400" dirty="0">
                <a:solidFill>
                  <a:schemeClr val="tx1"/>
                </a:solidFill>
              </a:rPr>
              <a:t>(1).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800" dirty="0">
                <a:hlinkClick r:id="rId2"/>
              </a:rPr>
              <a:t>https://www.coursetalk.com/</a:t>
            </a:r>
            <a:r>
              <a:rPr lang="en-US" sz="1800" dirty="0"/>
              <a:t> 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6D0D6-057E-4B3F-B1B9-8A73173BE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10855" r="12304" b="3236"/>
          <a:stretch/>
        </p:blipFill>
        <p:spPr>
          <a:xfrm>
            <a:off x="6858001" y="4578710"/>
            <a:ext cx="2286000" cy="17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18" y="491029"/>
            <a:ext cx="8432070" cy="63890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Quotes: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(2015-2016)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7" y="1255776"/>
            <a:ext cx="6827520" cy="4791456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gain a deeper and more diverse understanding of the MOOC phenomenon, researchers need to use multiple research approaches (e.g., ethnography, phenomenology, discourse analysis) add content to them.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(p. 583)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Collier, &amp; Schneider (2015, May), Digging deeper into learners’ experiences in MOOCs: Participation in social networks outside of MOOCs, notetaking and contexts surrounding content consumption.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BJET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(3), 570-587.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Dependence on Particular Research Methods May Restrict our Understanding of MOOCs.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</a:t>
            </a:r>
            <a:r>
              <a:rPr lang="en-U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Peter Shepherdson’s Study (2016). Systematic Analysis and Synthesis of the Empirical MOOC Literature Published in 2013-2015.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IRRODL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http://www.irrodl.org/index.php/irrodl/article/view/2448/3655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70000"/>
              </a:lnSpc>
            </a:pP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FB205-37CD-4A33-AE6A-585D0A9E2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6" y="4292093"/>
            <a:ext cx="1670303" cy="209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473D2-263F-4E08-84EE-C521818F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5636" r="31694"/>
          <a:stretch/>
        </p:blipFill>
        <p:spPr>
          <a:xfrm>
            <a:off x="7455407" y="1199785"/>
            <a:ext cx="1670303" cy="222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A97C1-07F9-46FE-A461-D29DCC2CA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66" t="22906" r="15333" b="7610"/>
          <a:stretch/>
        </p:blipFill>
        <p:spPr>
          <a:xfrm>
            <a:off x="7455407" y="3281758"/>
            <a:ext cx="1706880" cy="10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EC7363FF-BD85-4046-A535-6979D40B2F28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A271F0-86EB-4DE8-9302-F08554CCECF7}"/>
              </a:ext>
            </a:extLst>
          </p:cNvPr>
          <p:cNvSpPr txBox="1">
            <a:spLocks/>
          </p:cNvSpPr>
          <p:nvPr/>
        </p:nvSpPr>
        <p:spPr>
          <a:xfrm>
            <a:off x="491158" y="495990"/>
            <a:ext cx="582663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Studies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8298408"/>
              </p:ext>
            </p:extLst>
          </p:nvPr>
        </p:nvGraphicFramePr>
        <p:xfrm>
          <a:off x="491157" y="1231743"/>
          <a:ext cx="8170521" cy="452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1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2014330"/>
            <a:ext cx="9224009" cy="2443370"/>
          </a:xfrm>
        </p:spPr>
        <p:txBody>
          <a:bodyPr/>
          <a:lstStyle/>
          <a:p>
            <a:pPr algn="ctr"/>
            <a:r>
              <a:rPr lang="en-US" sz="5400" dirty="0"/>
              <a:t>Study #1</a:t>
            </a:r>
            <a:br>
              <a:rPr lang="en-US" sz="5400" dirty="0"/>
            </a:br>
            <a:r>
              <a:rPr lang="en-US" sz="5400" dirty="0"/>
              <a:t>MOOCs </a:t>
            </a:r>
            <a:br>
              <a:rPr lang="en-US" sz="5400" dirty="0"/>
            </a:br>
            <a:r>
              <a:rPr lang="en-US" sz="5400" dirty="0"/>
              <a:t>Literature Review </a:t>
            </a:r>
            <a:br>
              <a:rPr lang="en-US" sz="5400" dirty="0"/>
            </a:br>
            <a:r>
              <a:rPr lang="en-US" sz="5400" dirty="0"/>
              <a:t>(2014-2016)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 Sari, A., &amp; Lee, M. M. (2018).  A Systematic Review of Research Methods and Topics of the Empirical MOOC Literature (2014-2016). </a:t>
            </a:r>
            <a:r>
              <a:rPr lang="en-US" sz="2000" i="1" dirty="0"/>
              <a:t>The Internet and Higher Education, 37</a:t>
            </a:r>
            <a:r>
              <a:rPr lang="en-US" sz="2000" dirty="0"/>
              <a:t>, 31-39.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EEC9B-AC16-4B1F-A014-A1D06BC6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183225"/>
            <a:ext cx="2260599" cy="14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22" y="1448775"/>
            <a:ext cx="7979891" cy="3670445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was to gain a deeper and more diverse understanding of the current MOOC phenomenon and identify the gap in MOOC empirical studies.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What are the research methods researchers employed in empirical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 are the research topics or focuses in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How are researchers of empirical MOOC studies geographically distributed?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In terms of the delivery of the MOOC, what are the countries which are attracting the most research?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95926" y="495990"/>
            <a:ext cx="592186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Purposes &amp; Questions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297180" y="474219"/>
            <a:ext cx="602060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Journals of the Articles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406ABF-6192-41A2-AFB7-DA4AD052367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770" y="1428751"/>
          <a:ext cx="7669530" cy="4957449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38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No.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68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International Review of Research in Open and Distance Learning (IRRODL)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Computers &amp;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British Journal of Educational Technology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Online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Distance Education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Educational Media International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Internet and Higher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Computer Assisted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Computers in Human Behavior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Open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Online Learning and Teaching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 of Asynchronous Learning Network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1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C5A53D-4BDB-4C4D-979E-4C90E3E483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1429" y="2168503"/>
          <a:ext cx="8500362" cy="3888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3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51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Qualitative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Mixed methods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Design-focused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59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Context and impact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29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Instructor-focused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160774" y="1538198"/>
            <a:ext cx="8806808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research focuses and methods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&amp; 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8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858280" y="1538198"/>
            <a:ext cx="8109301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Focus of MOOC Research (2014-2016)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436DA-C2C4-4E10-A9D1-C083B4950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" y="2201457"/>
            <a:ext cx="7169943" cy="4097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640697" y="474219"/>
            <a:ext cx="567709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Locations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15C10-2AE7-485F-9B4C-8BD19CFEF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8" y="1712090"/>
            <a:ext cx="7499603" cy="4285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697" y="1358147"/>
            <a:ext cx="751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 of MOOC Research Team Members (2014-2016)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7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53" y="1625332"/>
            <a:ext cx="7598550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continuous expansion of methodological approaches in MOOCs research is needed.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empirical MOOC research focusing on instructors’ perspective might provide more comprehensive picture of MOOC phenomenon.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(Note: Data collection is continuing…)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47FDF-9B52-4717-B167-879205EBD59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2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1108" y="1500554"/>
            <a:ext cx="8201655" cy="134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</a:rPr>
              <a:t>Poll #1: Who in here has taken a MOOC?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Poll #2: Are you happy or frustrated when you take a MOOC?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0AADE-5C18-4FC4-B164-EBD56208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r="27052"/>
          <a:stretch/>
        </p:blipFill>
        <p:spPr>
          <a:xfrm>
            <a:off x="5272391" y="3122989"/>
            <a:ext cx="3871609" cy="304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B46D-0117-444F-893C-8ECF3103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" y="3313732"/>
            <a:ext cx="5116834" cy="30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60" y="670556"/>
            <a:ext cx="7857018" cy="1521712"/>
          </a:xfrm>
        </p:spPr>
        <p:txBody>
          <a:bodyPr/>
          <a:lstStyle/>
          <a:p>
            <a:pPr algn="ctr"/>
            <a:r>
              <a:rPr lang="en-US" sz="6000" dirty="0"/>
              <a:t>The study expanded!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99C92-5AEA-40DC-8F17-8EBE4CB8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5" y="2192268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4796" y="250787"/>
            <a:ext cx="8279853" cy="174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Total Number of Empirical MOOC Studies Published in Different Journals from 2013-2018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07973"/>
              </p:ext>
            </p:extLst>
          </p:nvPr>
        </p:nvGraphicFramePr>
        <p:xfrm>
          <a:off x="753844" y="2459419"/>
          <a:ext cx="7612389" cy="35945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429587">
                  <a:extLst>
                    <a:ext uri="{9D8B030D-6E8A-4147-A177-3AD203B41FA5}">
                      <a16:colId xmlns:a16="http://schemas.microsoft.com/office/drawing/2014/main" val="2297353475"/>
                    </a:ext>
                  </a:extLst>
                </a:gridCol>
                <a:gridCol w="2182802">
                  <a:extLst>
                    <a:ext uri="{9D8B030D-6E8A-4147-A177-3AD203B41FA5}">
                      <a16:colId xmlns:a16="http://schemas.microsoft.com/office/drawing/2014/main" val="3320730187"/>
                    </a:ext>
                  </a:extLst>
                </a:gridCol>
              </a:tblGrid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 empirical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254633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Review of Research in Open and Distributed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731575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&amp;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922230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British Journal of Educational Technology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31552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Online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5297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08624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 of Online Learning and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37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Internet and Higher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836138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in Human Behavior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074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34022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1902474"/>
            <a:ext cx="837674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the table only includes the top nine journals in terms of the number of empirical MOOC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9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7656"/>
            <a:ext cx="8457977" cy="63890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dirty="0"/>
              <a:t>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ethods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87365" y="156604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70887"/>
              </p:ext>
            </p:extLst>
          </p:nvPr>
        </p:nvGraphicFramePr>
        <p:xfrm>
          <a:off x="1135117" y="1726094"/>
          <a:ext cx="6810703" cy="405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907" y="5789251"/>
            <a:ext cx="8771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methods used in empirical MOOCs studies from 2013-2018 (N=321 studies)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9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2970"/>
            <a:ext cx="6201508" cy="638906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7766" y="20979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F3911A-D95D-4EDA-B41F-C9302828A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959198"/>
              </p:ext>
            </p:extLst>
          </p:nvPr>
        </p:nvGraphicFramePr>
        <p:xfrm>
          <a:off x="666020" y="1471449"/>
          <a:ext cx="7598978" cy="37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5820" y="5176282"/>
            <a:ext cx="87025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 used in empirical MOOCs studies from 2013-2018 (N = 321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some studies contain more than one data collection method and this figure only includes the main data collection methods)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1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1133136"/>
            <a:ext cx="9224009" cy="3324564"/>
          </a:xfrm>
        </p:spPr>
        <p:txBody>
          <a:bodyPr/>
          <a:lstStyle/>
          <a:p>
            <a:pPr algn="ctr"/>
            <a:r>
              <a:rPr lang="en-US" sz="6000" dirty="0"/>
              <a:t>Study #2</a:t>
            </a:r>
            <a:br>
              <a:rPr lang="en-US" sz="6000" dirty="0"/>
            </a:br>
            <a:r>
              <a:rPr lang="en-US" sz="6000" dirty="0"/>
              <a:t>MOOCs Design </a:t>
            </a:r>
            <a:br>
              <a:rPr lang="en-US" sz="6000" dirty="0"/>
            </a:br>
            <a:r>
              <a:rPr lang="en-US" sz="6000" dirty="0"/>
              <a:t>Considerations and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 Bonk, C. J., &amp; Sari, A. (2018). Instructor experiences designing MOOCs in higher education: Pedagogical, resource, and logistical considerations and challenges. </a:t>
            </a:r>
            <a:r>
              <a:rPr lang="en-US" sz="2000" i="1" dirty="0"/>
              <a:t>Online Learning</a:t>
            </a:r>
            <a:r>
              <a:rPr lang="en-US" sz="2000" dirty="0"/>
              <a:t>, </a:t>
            </a:r>
            <a:r>
              <a:rPr lang="en-US" sz="2000" i="1" dirty="0"/>
              <a:t>22</a:t>
            </a:r>
            <a:r>
              <a:rPr lang="en-US" sz="2000" dirty="0"/>
              <a:t>(4), 203-241.</a:t>
            </a:r>
          </a:p>
        </p:txBody>
      </p:sp>
    </p:spTree>
    <p:extLst>
      <p:ext uri="{BB962C8B-B14F-4D97-AF65-F5344CB8AC3E}">
        <p14:creationId xmlns:p14="http://schemas.microsoft.com/office/powerpoint/2010/main" val="116798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310640"/>
            <a:ext cx="8400087" cy="5101591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can be beneficial to both learners and instructors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(Hew &amp; Cheung, 2014).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 is critical for online learning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(Johnson &amp; Aragon, 2003; Phipps &amp;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Merisotis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1999).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Instructors are one of the five main components of MOOCs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(Kop, 2011).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studies have examined instructional design from MOOC instructors’ perspectives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Margaryan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2015; Watson et al., 2016).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8" y="1661914"/>
            <a:ext cx="7651530" cy="422939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of this study is to provide suggestions for future MOOC instructors and instructional designers in higher education through exploring MOOC design considerations and challenges from the instructor’s perspective.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8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5" y="1601355"/>
            <a:ext cx="8390328" cy="3846225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design considerations of instructors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challenges do instructors perceive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address the challenges that they perceive related to MOOCs? 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4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16047"/>
            <a:ext cx="8717034" cy="164338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 mixed methods design (Creswell &amp; Clark, 2017)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Design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84761904"/>
              </p:ext>
            </p:extLst>
          </p:nvPr>
        </p:nvGraphicFramePr>
        <p:xfrm>
          <a:off x="426965" y="2026194"/>
          <a:ext cx="8488741" cy="375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FC788-D663-4F3F-9150-0DB96CDC1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33929"/>
            <a:ext cx="2515347" cy="14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1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302171" y="1490902"/>
            <a:ext cx="8487499" cy="4338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Survey, interview, and course review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 survey participants (10% response rate)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C8CA3-4B8B-47DF-8F38-5581F01B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47086"/>
            <a:ext cx="2626109" cy="16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Some Weird Things Going 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CE386-1142-4979-A5B3-BED60062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72" y="2523744"/>
            <a:ext cx="3464454" cy="381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1B383-26DD-4E16-BCB8-DACBADFE4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7" t="16552" r="8663" b="689"/>
          <a:stretch/>
        </p:blipFill>
        <p:spPr>
          <a:xfrm>
            <a:off x="422031" y="2523744"/>
            <a:ext cx="4871042" cy="383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A3D7C-BECC-497B-9E23-A4D16CBB3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2255"/>
          <a:stretch/>
        </p:blipFill>
        <p:spPr>
          <a:xfrm>
            <a:off x="680913" y="4912779"/>
            <a:ext cx="1797353" cy="815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F417A-B574-439A-BBE1-A73741E603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24" y="5033577"/>
            <a:ext cx="765258" cy="5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60698"/>
              </p:ext>
            </p:extLst>
          </p:nvPr>
        </p:nvGraphicFramePr>
        <p:xfrm>
          <a:off x="347385" y="1406901"/>
          <a:ext cx="8213684" cy="409059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76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5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17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Countries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Subject areas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Platforms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Canvas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Hong Kong (China)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Mainland China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Canada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Psychology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Australia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Open2Study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Sweden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7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38072"/>
              </p:ext>
            </p:extLst>
          </p:nvPr>
        </p:nvGraphicFramePr>
        <p:xfrm>
          <a:off x="285750" y="1508760"/>
          <a:ext cx="8241029" cy="46204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5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5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6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2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review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Elo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&amp; 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Kyngäs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4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536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674100"/>
              </p:ext>
            </p:extLst>
          </p:nvPr>
        </p:nvGraphicFramePr>
        <p:xfrm>
          <a:off x="351274" y="1567134"/>
          <a:ext cx="8442961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5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329710"/>
              </p:ext>
            </p:extLst>
          </p:nvPr>
        </p:nvGraphicFramePr>
        <p:xfrm>
          <a:off x="1249680" y="1113125"/>
          <a:ext cx="6236970" cy="576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804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9" y="1421119"/>
            <a:ext cx="7718247" cy="47234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1" y="1337775"/>
            <a:ext cx="7183374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#1. What are the design considerations of instructors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for designing MOOC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learners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5033"/>
          <a:stretch/>
        </p:blipFill>
        <p:spPr>
          <a:xfrm>
            <a:off x="4735186" y="3827282"/>
            <a:ext cx="3881763" cy="2511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94546" y="3337089"/>
            <a:ext cx="361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learning objectives:</a:t>
            </a:r>
          </a:p>
        </p:txBody>
      </p:sp>
    </p:spTree>
    <p:extLst>
      <p:ext uri="{BB962C8B-B14F-4D97-AF65-F5344CB8AC3E}">
        <p14:creationId xmlns:p14="http://schemas.microsoft.com/office/powerpoint/2010/main" val="286456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Survey Results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834873"/>
              </p:ext>
            </p:extLst>
          </p:nvPr>
        </p:nvGraphicFramePr>
        <p:xfrm>
          <a:off x="271306" y="1200150"/>
          <a:ext cx="8494741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58368" y="1584959"/>
            <a:ext cx="8107680" cy="1482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21064" y="474219"/>
            <a:ext cx="609672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78388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learners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US mentioned: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engaged people in the forum. So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week I would write a message that would be the new welcome page for the week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would say, ‘hey come to the forum and ask questions about this or come to the forum introduce yourself’... Of course, I tried to get students to feel like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engaged with them during the videos by asking them questions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telling them to do things during the video.”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7" t="1019" r="34751" b="32179"/>
          <a:stretch/>
        </p:blipFill>
        <p:spPr>
          <a:xfrm>
            <a:off x="2764541" y="4895681"/>
            <a:ext cx="6053638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30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685887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#2. What challenges do instructors perceive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methods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students’ learning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44" y="2284082"/>
            <a:ext cx="4366298" cy="3497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38916" y="5967664"/>
            <a:ext cx="4627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(Note: Above is an example of peer-assessment.)</a:t>
            </a:r>
          </a:p>
        </p:txBody>
      </p:sp>
    </p:spTree>
    <p:extLst>
      <p:ext uri="{BB962C8B-B14F-4D97-AF65-F5344CB8AC3E}">
        <p14:creationId xmlns:p14="http://schemas.microsoft.com/office/powerpoint/2010/main" val="381207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4320" y="474219"/>
            <a:ext cx="604346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Survey Results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43630848"/>
              </p:ext>
            </p:extLst>
          </p:nvPr>
        </p:nvGraphicFramePr>
        <p:xfrm>
          <a:off x="274320" y="1306819"/>
          <a:ext cx="8686800" cy="506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8368" y="1946699"/>
            <a:ext cx="8107680" cy="15727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91" y="1070078"/>
            <a:ext cx="7948247" cy="7310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#1…We’re Teaching the World</a:t>
            </a:r>
            <a:b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October, 2018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Sarah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Fister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Gale, CLO</a:t>
            </a:r>
            <a:br>
              <a:rPr lang="en-US" sz="7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https://magazine.clomedia.com/issue/october-2018/teaching-the-world/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https://magazine.clomedia.com/issue/october-2018/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58338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0316-6D9B-41B7-80BC-F3161BFA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" t="12222"/>
          <a:stretch/>
        </p:blipFill>
        <p:spPr>
          <a:xfrm>
            <a:off x="4572000" y="3066985"/>
            <a:ext cx="4572000" cy="3400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AC8D0-435B-4746-BC19-324945CA1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985"/>
            <a:ext cx="4572000" cy="33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60774" y="474219"/>
            <a:ext cx="615701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647255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education subject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think one of the challenges is time. It does take a lot of time to get the videos done.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 not get a course release when I was doing, and it was a side project at the same time as my regular load.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66AA-CEFC-4C01-8389-9D54AE3F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78" y="4511039"/>
            <a:ext cx="2682067" cy="180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09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#3. How do instructors address the challenges that they perceive related to MOOCs?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help from the platform/colleagues/institutions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1" y="3868906"/>
            <a:ext cx="6718495" cy="264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95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Survey Results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82994873"/>
              </p:ext>
            </p:extLst>
          </p:nvPr>
        </p:nvGraphicFramePr>
        <p:xfrm>
          <a:off x="0" y="1209972"/>
          <a:ext cx="9144000" cy="517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141" y="1665346"/>
            <a:ext cx="8107680" cy="1751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10532" y="474219"/>
            <a:ext cx="6207257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MOOC instructor from the US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started making the MOOC, I could see MOOCs that other people had made.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I could see what other people did in terms of having videos with questions embedded in the videos, which I really liked.”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BCF0B-F80C-4483-825B-C4D25675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60" y="4252455"/>
            <a:ext cx="3687590" cy="2281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6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24" y="1505887"/>
            <a:ext cx="820062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creating MOOCs was the primary logistical consideration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(Hew &amp; Chung, 2014; Watson et al., 2016)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challenges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pedagogical factors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 the primary design considerations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(Watson et al., 2016)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challenges in MOOC design.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and engagement strategies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 main considerations as well as challenges.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6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30" y="1414272"/>
            <a:ext cx="820062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instructors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inform them about what other instructors are most concerned with and tend to target in MOOC design as well as their efforts in addressing the possible design challenges.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instructional designers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attention to ID in the areas that MOOC instructors might need them to help in consultation.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8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09" y="1716066"/>
            <a:ext cx="9224009" cy="3324564"/>
          </a:xfrm>
        </p:spPr>
        <p:txBody>
          <a:bodyPr/>
          <a:lstStyle/>
          <a:p>
            <a:pPr algn="ctr"/>
            <a:r>
              <a:rPr lang="en-US" dirty="0"/>
              <a:t>Study #3</a:t>
            </a:r>
            <a:br>
              <a:rPr lang="en-US" dirty="0"/>
            </a:br>
            <a:r>
              <a:rPr lang="en-US" dirty="0"/>
              <a:t>MOOCs Instructional Design to Facilitate Participants’ Self-directed Learning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(Dissertation)</a:t>
            </a:r>
          </a:p>
        </p:txBody>
      </p:sp>
    </p:spTree>
    <p:extLst>
      <p:ext uri="{BB962C8B-B14F-4D97-AF65-F5344CB8AC3E}">
        <p14:creationId xmlns:p14="http://schemas.microsoft.com/office/powerpoint/2010/main" val="156826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14" y="1723233"/>
            <a:ext cx="8172686" cy="409463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Self-directed learning (SDL) (Garrison, 1997)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self-management 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self-monitoring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motivation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Terms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E0250-72B7-4E14-80E7-659617988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7" y="3446272"/>
            <a:ext cx="4618475" cy="268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8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Learners need self-directed learning skills and strategies to be successful in MOOCs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Halawa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Greene, &amp; Mitchell, 2014; Littlejohn &amp; Milligan, 2016),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there is a lack of personalized interaction with teachers.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Self-directness of a learner might vary in different learning environments which means that the learners could be more self-directed in one learning environment than another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Hiemstra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1994).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9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 can greatly influence students’ interaction and engagement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(Garrison &amp; Cleveland-Innes, 2005)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success in online learning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(Song, Singleton, Hill, &amp;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2004; Swan, 2001).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few studies have examined instructional design and the delivery of instruction using MOOCs from instructor perspectives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Margaryan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2015; Watson et al., 2016);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lacking is research on instructors’ perception of SDL and how they design MOOCs to facilitate students’ SDL.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824" y="1010246"/>
            <a:ext cx="7794505" cy="7310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#2: Your Friends are doing MOOCs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15, 2017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Massive List of MOOC Providers Around The World, Class Central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JMOOC, K-MOOC, and T-MOOC?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https://www.class-central.com/report/mooc-providers-list/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A623A-2366-44A6-AD17-1559BA022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2" t="12148" r="1722" b="1085"/>
          <a:stretch/>
        </p:blipFill>
        <p:spPr>
          <a:xfrm>
            <a:off x="1149296" y="2697892"/>
            <a:ext cx="3422703" cy="198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67EA9-6F35-4CA9-B28E-0BF3A985A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8" y="2686169"/>
            <a:ext cx="3389265" cy="1691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58E23-0438-49BC-8158-97EFB9095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33" t="18286" r="28823" b="19164"/>
          <a:stretch/>
        </p:blipFill>
        <p:spPr>
          <a:xfrm>
            <a:off x="1149297" y="4417967"/>
            <a:ext cx="3422702" cy="2025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383BE-3861-4F62-AE99-8535ABFDB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9" y="4377397"/>
            <a:ext cx="3389265" cy="18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8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" y="1325583"/>
            <a:ext cx="8208611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is to inform instructors or instructional designers and MOOC providers of the current practices of designing MOOCs to facilitate learners’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C63C1-3ABB-42A3-8229-81275BCC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82" y="3976009"/>
            <a:ext cx="4810226" cy="218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participant SDL skills?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their facilitation of participant SDL skills?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design and deliver MOOCs to facilitate participant SDL skills?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	How is technology being used by MOOC instructors to support the development of participant SDL skills? 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	What technology features or functions do MOOC instructors want to have to improve their facilitation of MOOC participant SDL skills?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3" y="1450848"/>
            <a:ext cx="8435293" cy="384878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70000"/>
              </a:lnSpc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Explanatory sequential mixed methods design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A7E8FE3-F3D4-425E-B39B-87F0EB6CE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939547"/>
              </p:ext>
            </p:extLst>
          </p:nvPr>
        </p:nvGraphicFramePr>
        <p:xfrm>
          <a:off x="119006" y="2784268"/>
          <a:ext cx="8936737" cy="251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032E3-D7AD-4077-B7BC-2BCB412E1B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52860"/>
          <a:stretch/>
        </p:blipFill>
        <p:spPr>
          <a:xfrm>
            <a:off x="3624206" y="4812745"/>
            <a:ext cx="5519794" cy="15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 instructors responded to the survey (10% response rate)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Homogeneous purposeful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2017; Patton, 2002)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Maximal variation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interviewees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Reviewed 22 interviewees’ MOOCs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948D3-194C-4C1D-8384-BF44B70A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8" y="4241800"/>
            <a:ext cx="3048819" cy="20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88259"/>
              </p:ext>
            </p:extLst>
          </p:nvPr>
        </p:nvGraphicFramePr>
        <p:xfrm>
          <a:off x="62864" y="47636"/>
          <a:ext cx="8938259" cy="6703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167">
                  <a:extLst>
                    <a:ext uri="{9D8B030D-6E8A-4147-A177-3AD203B41FA5}">
                      <a16:colId xmlns:a16="http://schemas.microsoft.com/office/drawing/2014/main" val="932521007"/>
                    </a:ext>
                  </a:extLst>
                </a:gridCol>
                <a:gridCol w="1157473">
                  <a:extLst>
                    <a:ext uri="{9D8B030D-6E8A-4147-A177-3AD203B41FA5}">
                      <a16:colId xmlns:a16="http://schemas.microsoft.com/office/drawing/2014/main" val="2967012757"/>
                    </a:ext>
                  </a:extLst>
                </a:gridCol>
                <a:gridCol w="1414690">
                  <a:extLst>
                    <a:ext uri="{9D8B030D-6E8A-4147-A177-3AD203B41FA5}">
                      <a16:colId xmlns:a16="http://schemas.microsoft.com/office/drawing/2014/main" val="158435462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3247053123"/>
                    </a:ext>
                  </a:extLst>
                </a:gridCol>
                <a:gridCol w="900257">
                  <a:extLst>
                    <a:ext uri="{9D8B030D-6E8A-4147-A177-3AD203B41FA5}">
                      <a16:colId xmlns:a16="http://schemas.microsoft.com/office/drawing/2014/main" val="4188251888"/>
                    </a:ext>
                  </a:extLst>
                </a:gridCol>
                <a:gridCol w="1093167">
                  <a:extLst>
                    <a:ext uri="{9D8B030D-6E8A-4147-A177-3AD203B41FA5}">
                      <a16:colId xmlns:a16="http://schemas.microsoft.com/office/drawing/2014/main" val="120222898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4084844666"/>
                    </a:ext>
                  </a:extLst>
                </a:gridCol>
                <a:gridCol w="1350383">
                  <a:extLst>
                    <a:ext uri="{9D8B030D-6E8A-4147-A177-3AD203B41FA5}">
                      <a16:colId xmlns:a16="http://schemas.microsoft.com/office/drawing/2014/main" val="625979330"/>
                    </a:ext>
                  </a:extLst>
                </a:gridCol>
              </a:tblGrid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Pseudonym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Country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Subject area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Gender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O/B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Mode of the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12521177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Lucas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241552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Branden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Udacity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8968030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Logan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7008905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Emma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70451112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933299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Jackson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87249767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Samuel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56091589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Hannah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98094788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Ashley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19877968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Andrew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UK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9202830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Emily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3150045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3549845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Henry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128509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Joseph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Medicine and health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998606272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Joshua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587927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60498384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Ethan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Business 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04628617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29945598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Paul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France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Computer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9426942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Fernando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Belgium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Research methods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3988756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Jacob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Netherland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31389409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Dylan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Israel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 without 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0877198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28731"/>
              </p:ext>
            </p:extLst>
          </p:nvPr>
        </p:nvGraphicFramePr>
        <p:xfrm>
          <a:off x="377190" y="2094538"/>
          <a:ext cx="8345433" cy="339429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7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682">
                  <a:extLst>
                    <a:ext uri="{9D8B030D-6E8A-4147-A177-3AD203B41FA5}">
                      <a16:colId xmlns:a16="http://schemas.microsoft.com/office/drawing/2014/main" val="1749075409"/>
                    </a:ext>
                  </a:extLst>
                </a:gridCol>
              </a:tblGrid>
              <a:tr h="4998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Data analysis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Tools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9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(</a:t>
                      </a:r>
                      <a:r>
                        <a:rPr lang="fr-FR" sz="1600" dirty="0" err="1">
                          <a:effectLst/>
                        </a:rPr>
                        <a:t>Elo</a:t>
                      </a:r>
                      <a:r>
                        <a:rPr lang="fr-FR" sz="1600" dirty="0">
                          <a:effectLst/>
                        </a:rPr>
                        <a:t> &amp; </a:t>
                      </a:r>
                      <a:r>
                        <a:rPr lang="fr-FR" sz="1600" dirty="0" err="1">
                          <a:effectLst/>
                        </a:rPr>
                        <a:t>Kyngäs</a:t>
                      </a:r>
                      <a:r>
                        <a:rPr lang="fr-FR" sz="1600" dirty="0">
                          <a:effectLst/>
                        </a:rPr>
                        <a:t>, 2008)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SPSS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/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SPSS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595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/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Interview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Course review</a:t>
                      </a:r>
                      <a:endParaRPr lang="en-US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fr-FR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Trustworthiness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564D69-3220-49CD-8974-3866F944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2" y="1209972"/>
            <a:ext cx="8531442" cy="5199001"/>
          </a:xfrm>
        </p:spPr>
        <p:txBody>
          <a:bodyPr>
            <a:noAutofit/>
          </a:bodyPr>
          <a:lstStyle/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Validity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Experts review, think-aloud interview, and pilot test (EFA)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test and internal consistency reliability (Cronbach alpha)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Triangulation: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sources, researchers, and methods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checks: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 transcriptions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debriefing: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 and colleagues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Researcher reflexivity: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Constant reflection and be forthright with our positions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description: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 the context, data sources, and analyses in detail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Prolonged engagement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Immerse in instructors’ MOOCs before the interview and continue reviewing the MOOCs after the interview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1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67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758191"/>
              </p:ext>
            </p:extLst>
          </p:nvPr>
        </p:nvGraphicFramePr>
        <p:xfrm>
          <a:off x="751840" y="1335831"/>
          <a:ext cx="7366000" cy="552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492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3350" y="1505887"/>
            <a:ext cx="8753475" cy="91346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majority of the MOOC instructors thought that these skills or attributes are not static, and that SDL as a set of skills can be educated or students’ personal attributes that can be changed.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63236" y="474219"/>
            <a:ext cx="6340764" cy="578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Perceptions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68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6814609"/>
              </p:ext>
            </p:extLst>
          </p:nvPr>
        </p:nvGraphicFramePr>
        <p:xfrm>
          <a:off x="657225" y="3028951"/>
          <a:ext cx="7858125" cy="342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764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Emma’s understanding of SDL is more related to self-management and motivation. She said:</a:t>
            </a:r>
          </a:p>
          <a:p>
            <a:pPr marL="91440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think about self-directed learning, I think about students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their time and managing the coursework on their own, and how it fits into their schedules and their lives, how they interact with materials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what's going to keep them engaged.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9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57200" y="366834"/>
            <a:ext cx="8382000" cy="184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Weirdness #3: Summer MOOC Discounts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Email inbox: June 10, 2018</a:t>
            </a:r>
            <a:br>
              <a:rPr lang="en-US" sz="2800"/>
            </a:br>
            <a:r>
              <a:rPr lang="en-US"/>
              <a:t>edX (Summer discounts)</a:t>
            </a:r>
            <a:br>
              <a:rPr lang="en-US" sz="800"/>
            </a:br>
            <a:r>
              <a:rPr lang="en-US" sz="1200" u="sng">
                <a:hlinkClick r:id="rId2"/>
              </a:rPr>
              <a:t>https://www.edx.org/course</a:t>
            </a:r>
            <a:r>
              <a:rPr lang="en-US" sz="1200" u="sng"/>
              <a:t> </a:t>
            </a:r>
            <a:endParaRPr lang="en-US" sz="1400" dirty="0"/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6554F-DD33-49E7-9C48-5946024B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5" t="18889" r="29476"/>
          <a:stretch/>
        </p:blipFill>
        <p:spPr>
          <a:xfrm>
            <a:off x="480510" y="2352738"/>
            <a:ext cx="2203341" cy="412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1E965-5089-49F9-B77E-9FA8AD6DD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4" t="22223" r="27315" b="5348"/>
          <a:stretch/>
        </p:blipFill>
        <p:spPr>
          <a:xfrm>
            <a:off x="5276929" y="2669437"/>
            <a:ext cx="2638268" cy="3821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6B172-DD97-4B3F-9B94-DB0CA480A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35" t="22223" r="30556" b="2221"/>
          <a:stretch/>
        </p:blipFill>
        <p:spPr>
          <a:xfrm>
            <a:off x="3036458" y="2802567"/>
            <a:ext cx="2141689" cy="3640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FB12-C94B-44B1-89C3-27AAA839F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54" y="1925771"/>
            <a:ext cx="2715867" cy="2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725" y="1217901"/>
            <a:ext cx="8404102" cy="131574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MOOC instructors thought that they can intentionally or unintentionally facilitate students’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Perceptions of Facilitation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70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01527458"/>
              </p:ext>
            </p:extLst>
          </p:nvPr>
        </p:nvGraphicFramePr>
        <p:xfrm>
          <a:off x="771524" y="2638426"/>
          <a:ext cx="7105651" cy="38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34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505887"/>
            <a:ext cx="7985002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Ashely emphasized the importance of both instructors’ facilitation and students’ SDL skills. She said: </a:t>
            </a:r>
          </a:p>
          <a:p>
            <a:pPr marL="91440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participant has a lot of flexibility on how they approach the content. I mean, obviously, we have things like assignments. We have things like online forums. And there're ways that we scaffold the learning experience. But there still is a lot of choice for the learner.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0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826" y="1240325"/>
            <a:ext cx="8394989" cy="2375712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Students’ intrinsic motivation plays an important role. However, extrinsic motivation provided by the MOOCs might help transfer extrinsic motivation to intrinsic motivation.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30663"/>
              </p:ext>
            </p:extLst>
          </p:nvPr>
        </p:nvGraphicFramePr>
        <p:xfrm>
          <a:off x="692727" y="3117273"/>
          <a:ext cx="7356764" cy="3343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2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6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Motivations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1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Entering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helped students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identify the needs and goals of learning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sense of achievement.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80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Task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motivated students through instruction, learning materials, feedback, and learning community.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90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Learning Community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" y="1306819"/>
            <a:ext cx="7605166" cy="3925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3312468"/>
            <a:ext cx="3275094" cy="313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88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30354"/>
              </p:ext>
            </p:extLst>
          </p:nvPr>
        </p:nvGraphicFramePr>
        <p:xfrm>
          <a:off x="361342" y="2465443"/>
          <a:ext cx="8366760" cy="365240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8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370">
                  <a:extLst>
                    <a:ext uri="{9D8B030D-6E8A-4147-A177-3AD203B41FA5}">
                      <a16:colId xmlns:a16="http://schemas.microsoft.com/office/drawing/2014/main" val="2951403547"/>
                    </a:ext>
                  </a:extLst>
                </a:gridCol>
                <a:gridCol w="5838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Self-monitor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58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Internal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Cognition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provided quizzes for self-assessment, tutorial on technology use, learning advice, navigation of the course, progress indicators, resources, and instructional modeling, etc.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Meta-cog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encouraged students to reflect and think critically by providing reflection questions</a:t>
                      </a:r>
                      <a:r>
                        <a:rPr lang="en-US" sz="16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building learning community.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8147957"/>
                  </a:ext>
                </a:extLst>
              </a:tr>
              <a:tr h="11061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External</a:t>
                      </a:r>
                      <a:r>
                        <a:rPr lang="en-US" sz="1800" baseline="0" dirty="0">
                          <a:effectLst/>
                        </a:rPr>
                        <a:t>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instructors, teaching assistants, and peers were involved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providing external feedback.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5389" y="1290744"/>
            <a:ext cx="8394989" cy="93983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internal feedback and external feedback were  provided to help students’ self-monitoring.</a:t>
            </a:r>
          </a:p>
        </p:txBody>
      </p:sp>
    </p:spTree>
    <p:extLst>
      <p:ext uri="{BB962C8B-B14F-4D97-AF65-F5344CB8AC3E}">
        <p14:creationId xmlns:p14="http://schemas.microsoft.com/office/powerpoint/2010/main" val="401745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Self-assessment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2389860"/>
            <a:ext cx="6145625" cy="406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2093"/>
          <a:stretch/>
        </p:blipFill>
        <p:spPr>
          <a:xfrm>
            <a:off x="3920836" y="1301990"/>
            <a:ext cx="5065752" cy="320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8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Progress Indicators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76</a:t>
            </a:fld>
            <a:endParaRPr lang="en-US" dirty="0"/>
          </a:p>
        </p:txBody>
      </p:sp>
      <p:pic>
        <p:nvPicPr>
          <p:cNvPr id="1026" name="Picture 2" descr="Image result for mooc progress indic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3"/>
          <a:stretch/>
        </p:blipFill>
        <p:spPr bwMode="auto">
          <a:xfrm>
            <a:off x="896292" y="1798847"/>
            <a:ext cx="7437988" cy="42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0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External Feedback-Peer-assessment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12" y="2026572"/>
            <a:ext cx="6870280" cy="339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7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79029"/>
              </p:ext>
            </p:extLst>
          </p:nvPr>
        </p:nvGraphicFramePr>
        <p:xfrm>
          <a:off x="287135" y="3068866"/>
          <a:ext cx="8621337" cy="318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8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5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Self-management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Enactment of learning goals </a:t>
                      </a: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discussion questions, reflections, survey, and appreciation students’ learning goals.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frame, progress indicator, short learning units, and flexible timeline.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of resources and support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flexible learning resources, peer-assessment, accessibilities, clear expectations, and short learning units.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269961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509" y="1107862"/>
            <a:ext cx="9240981" cy="192261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helped students’ self-management concerning setting learning goals, time management, resources and support management although among the three elements of SDL, MOOC instructors had less control over students’ management. </a:t>
            </a:r>
          </a:p>
        </p:txBody>
      </p:sp>
    </p:spTree>
    <p:extLst>
      <p:ext uri="{BB962C8B-B14F-4D97-AF65-F5344CB8AC3E}">
        <p14:creationId xmlns:p14="http://schemas.microsoft.com/office/powerpoint/2010/main" val="42422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Time Management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2" y="1478456"/>
            <a:ext cx="7305562" cy="4802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96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657924" y="427970"/>
            <a:ext cx="7863776" cy="211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>
                <a:solidFill>
                  <a:srgbClr val="0070C0"/>
                </a:solidFill>
              </a:rPr>
              <a:t>Weirdness #4: Cyber Monday Discounts</a:t>
            </a:r>
            <a:br>
              <a:rPr lang="en-US" sz="3000" dirty="0">
                <a:solidFill>
                  <a:srgbClr val="0070C0"/>
                </a:solidFill>
              </a:rPr>
            </a:br>
            <a:r>
              <a:rPr lang="en-US" sz="3000" dirty="0">
                <a:solidFill>
                  <a:srgbClr val="FF0000"/>
                </a:solidFill>
              </a:rPr>
              <a:t>Email inbox: November 26, 2018</a:t>
            </a:r>
            <a:br>
              <a:rPr lang="en-US" sz="2100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edX</a:t>
            </a:r>
            <a:r>
              <a:rPr lang="en-US" dirty="0">
                <a:solidFill>
                  <a:schemeClr val="tx1"/>
                </a:solidFill>
              </a:rPr>
              <a:t> (Summer discounts)</a:t>
            </a:r>
            <a:br>
              <a:rPr lang="en-US" sz="600" dirty="0">
                <a:solidFill>
                  <a:schemeClr val="tx1"/>
                </a:solidFill>
              </a:rPr>
            </a:br>
            <a:r>
              <a:rPr lang="en-US" sz="900" u="sng" dirty="0">
                <a:solidFill>
                  <a:schemeClr val="tx1"/>
                </a:solidFill>
                <a:hlinkClick r:id="rId2"/>
              </a:rPr>
              <a:t>https://www.edx.org/course</a:t>
            </a:r>
            <a:r>
              <a:rPr lang="en-US" sz="900" u="sng" dirty="0">
                <a:solidFill>
                  <a:schemeClr val="tx1"/>
                </a:solidFill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E90F6-8A99-41DB-BD55-CE875E0A3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1" t="42523" r="14019"/>
          <a:stretch/>
        </p:blipFill>
        <p:spPr>
          <a:xfrm>
            <a:off x="2998" y="2947868"/>
            <a:ext cx="4825315" cy="295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60B8C-2954-4503-B543-331E833B1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8" t="45285" r="21215"/>
          <a:stretch/>
        </p:blipFill>
        <p:spPr>
          <a:xfrm>
            <a:off x="4738816" y="3176032"/>
            <a:ext cx="4195120" cy="2814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DB5AD-FDCB-4251-8185-C1393449C5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7" y="4053454"/>
            <a:ext cx="1936830" cy="1936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E0E67-5D07-433B-96CB-65F5430AE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1" t="42523" r="24204" b="2763"/>
          <a:stretch/>
        </p:blipFill>
        <p:spPr>
          <a:xfrm>
            <a:off x="4949593" y="2962987"/>
            <a:ext cx="3984343" cy="3005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9AA63-0778-4E68-9EE6-9F4684C34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31" t="42523" r="15934" b="2764"/>
          <a:stretch/>
        </p:blipFill>
        <p:spPr>
          <a:xfrm>
            <a:off x="50294" y="2947868"/>
            <a:ext cx="4899299" cy="29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Hangouts        YouTube Live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forum   Blog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Slackbot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Flickr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(e.g., video and graphics)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technologies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RQ3-a Tech Use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80</a:t>
            </a:fld>
            <a:endParaRPr lang="en-US" dirty="0"/>
          </a:p>
        </p:txBody>
      </p:sp>
      <p:pic>
        <p:nvPicPr>
          <p:cNvPr id="1030" name="Picture 6" descr="Image result for blo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9" y="4606319"/>
            <a:ext cx="739140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ick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6" y="4608664"/>
            <a:ext cx="876382" cy="734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lackbo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r="24772"/>
          <a:stretch/>
        </p:blipFill>
        <p:spPr bwMode="auto">
          <a:xfrm>
            <a:off x="4573284" y="4606319"/>
            <a:ext cx="835296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youtube liv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89" y="2562285"/>
            <a:ext cx="1211792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google hangout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56" y="2562285"/>
            <a:ext cx="1224967" cy="763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510" t="2693" r="41896" b="33489"/>
          <a:stretch/>
        </p:blipFill>
        <p:spPr>
          <a:xfrm>
            <a:off x="1643167" y="4606319"/>
            <a:ext cx="1388989" cy="745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7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0" y="1505887"/>
            <a:ext cx="8563701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intelligent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analytics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technologies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between learners and content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among learners and other participants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embedded in platforms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RQ3-b Tech Expectations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4BDE-28A8-4CC2-B6D7-9F1F8D15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505887"/>
            <a:ext cx="2524694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8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7713" y="1316737"/>
            <a:ext cx="9216570" cy="4120836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SDL can be Changed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Instructors can Facilitate SDL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 to Facilitate SDL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variety of strategies can be used to facilitate student SDL skills in terms of motivation, self-monitor, and self-management.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for SDL: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plays an important role in facilitating SDL skills.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expectations: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systems, artificial intelligent systems, and learning analytics were expected to have to support SDL.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5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591347"/>
            <a:ext cx="7929994" cy="384622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instructors and Instructional Designers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learning community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Inspire intrinsic motivation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 learning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providers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 personalized learning environment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learning analytics to support learning and teaching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0F3A6-37A5-4CB6-8978-E3B3B511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46" y="2297494"/>
            <a:ext cx="3397154" cy="22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1" y="1334172"/>
            <a:ext cx="8488036" cy="5049609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Helping students set their own learning goals;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learning community;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Offering immediate feedback;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 quizzes for self-assessment;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progress indicators;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reflection questions;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short learning units;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flexible timelines;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Highlighting estimated time frames;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available optional learning materials.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10 Strategies to Facilitate SDL in MOOCs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31" y="4685589"/>
            <a:ext cx="4002169" cy="917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16" y="1885362"/>
            <a:ext cx="3043001" cy="217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69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60" y="1334158"/>
            <a:ext cx="8674171" cy="498572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4"/>
            </a:pPr>
            <a:r>
              <a:rPr lang="en-US" sz="1600" dirty="0"/>
              <a:t>Sari, A. R.,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revision). MOOC Instructor Designs and Challenges: What can be Learned from Existing MOOCs in Indonesia and Malaysia? </a:t>
            </a:r>
            <a:r>
              <a:rPr lang="en-US" sz="1600" i="1" dirty="0"/>
              <a:t>Asia Pacific Education Review.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Bonk, C. J., &amp; Sari, A. (in review). MOOC Instructor Motivations, Innovations, and Designs: Surveys, Interviews, and Course Reviews. </a:t>
            </a:r>
            <a:r>
              <a:rPr lang="en-US" sz="1600" i="1" dirty="0"/>
              <a:t>Canadian Journal of Learning &amp; Tech.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dirty="0"/>
              <a:t>Doo, M., Tang, Y.,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review). A Mixed Methods Look at Motivation and Career Development of MOOC Instructors. </a:t>
            </a:r>
            <a:r>
              <a:rPr lang="en-US" sz="1600" i="1" dirty="0"/>
              <a:t>Australasian Journal of Educ. Technology.</a:t>
            </a:r>
          </a:p>
          <a:p>
            <a:pPr>
              <a:buAutoNum type="arabicPeriod" startAt="4"/>
            </a:pPr>
            <a:r>
              <a:rPr lang="en-US" sz="1600" dirty="0"/>
              <a:t>Bonk, C. J., Sabir, N., Sari, A., </a:t>
            </a:r>
            <a:r>
              <a:rPr lang="en-US" sz="1600" b="1" dirty="0"/>
              <a:t>Zhu, M</a:t>
            </a:r>
            <a:r>
              <a:rPr lang="en-US" sz="1600" dirty="0"/>
              <a:t>., Xu., S., &amp; Kim, M. (in preparation). MOOC instructors’ efforts to address learner diversity in design and implementation. 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Sari, A. R., &amp; Bonk, C. J. (in preparation). Systematic review of MOOC research from 2012-2019. (Intended for special issue of ETR&amp;D)</a:t>
            </a:r>
          </a:p>
          <a:p>
            <a:pPr>
              <a:buAutoNum type="arabicPeriod" startAt="4"/>
            </a:pPr>
            <a:r>
              <a:rPr lang="en-US" sz="1600" dirty="0"/>
              <a:t>Doo, M., </a:t>
            </a:r>
            <a:r>
              <a:rPr lang="en-US" sz="1600" b="1" dirty="0"/>
              <a:t>Zhu, </a:t>
            </a:r>
            <a:r>
              <a:rPr lang="en-US" sz="1600" b="1"/>
              <a:t>M</a:t>
            </a:r>
            <a:r>
              <a:rPr lang="en-US" sz="1600"/>
              <a:t>., </a:t>
            </a:r>
            <a:r>
              <a:rPr lang="en-US" sz="1600" dirty="0"/>
              <a:t>Bonk, C. J., &amp; Tang, Y. (data collect). MOOC instructor engagement</a:t>
            </a:r>
            <a:r>
              <a:rPr lang="en-US" sz="1600" i="1" dirty="0"/>
              <a:t>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b="1" dirty="0">
                <a:solidFill>
                  <a:srgbClr val="FF0000"/>
                </a:solidFill>
              </a:rPr>
              <a:t>Zhu, M.</a:t>
            </a:r>
            <a:r>
              <a:rPr lang="en-US" sz="1600" dirty="0">
                <a:solidFill>
                  <a:srgbClr val="FF0000"/>
                </a:solidFill>
              </a:rPr>
              <a:t>, &amp; Bonk, C. J. (data collect). MOOC Student Perceptions of Effective SDL </a:t>
            </a:r>
            <a:r>
              <a:rPr lang="en-US" sz="1600" dirty="0" err="1">
                <a:solidFill>
                  <a:srgbClr val="FF0000"/>
                </a:solidFill>
              </a:rPr>
              <a:t>Strats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8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021" y="1341997"/>
            <a:ext cx="5980070" cy="1576776"/>
          </a:xfrm>
        </p:spPr>
        <p:txBody>
          <a:bodyPr/>
          <a:lstStyle/>
          <a:p>
            <a:pPr algn="ctr"/>
            <a:r>
              <a:rPr lang="en-US" sz="3600" dirty="0"/>
              <a:t>Tired of MOOCs…?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99D5E-109B-4073-B925-33371170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86" y="2918774"/>
            <a:ext cx="5668004" cy="30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70" y="658966"/>
            <a:ext cx="7693416" cy="1459917"/>
          </a:xfrm>
        </p:spPr>
        <p:txBody>
          <a:bodyPr/>
          <a:lstStyle/>
          <a:p>
            <a:pPr algn="ctr"/>
            <a:r>
              <a:rPr lang="en-US" sz="4800" dirty="0"/>
              <a:t>Do we have time for another study?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5D4E7-DBC1-4D95-924E-4437214E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0" y="2379515"/>
            <a:ext cx="8179496" cy="44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1029"/>
          <a:stretch/>
        </p:blipFill>
        <p:spPr>
          <a:xfrm>
            <a:off x="1019908" y="1415696"/>
            <a:ext cx="7151077" cy="503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0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85362" y="343095"/>
            <a:ext cx="8050924" cy="1818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i="1">
                <a:solidFill>
                  <a:schemeClr val="tx1"/>
                </a:solidFill>
              </a:rPr>
              <a:t>Figure 1.</a:t>
            </a:r>
            <a:r>
              <a:rPr lang="en-US" sz="3200">
                <a:solidFill>
                  <a:schemeClr val="tx1"/>
                </a:solidFill>
              </a:rPr>
              <a:t> MOOC instructor departmental or primary discipline affiliations (n=150) 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C4436D-1314-4997-A1D8-4B6E76387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032"/>
              </p:ext>
            </p:extLst>
          </p:nvPr>
        </p:nvGraphicFramePr>
        <p:xfrm>
          <a:off x="1908815" y="2161384"/>
          <a:ext cx="5489947" cy="407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084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60331" y="572481"/>
            <a:ext cx="8223337" cy="243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Weirdness #5…The MOOC Wave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May 21,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The Second </a:t>
            </a:r>
            <a:r>
              <a:rPr lang="en-US" sz="3600" dirty="0" err="1">
                <a:solidFill>
                  <a:schemeClr val="tx1"/>
                </a:solidFill>
              </a:rPr>
              <a:t>ave</a:t>
            </a:r>
            <a:r>
              <a:rPr lang="en-US" sz="3600" dirty="0">
                <a:solidFill>
                  <a:schemeClr val="tx1"/>
                </a:solidFill>
              </a:rPr>
              <a:t> of MOOC Hype Is Here, and It’s Online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 err="1">
                <a:solidFill>
                  <a:schemeClr val="tx1"/>
                </a:solidFill>
              </a:rPr>
              <a:t>Dhawal</a:t>
            </a:r>
            <a:r>
              <a:rPr lang="en-US" sz="2700" dirty="0">
                <a:solidFill>
                  <a:schemeClr val="tx1"/>
                </a:solidFill>
              </a:rPr>
              <a:t> Shah, Class Central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200" u="sng" dirty="0">
                <a:solidFill>
                  <a:schemeClr val="tx1"/>
                </a:solidFill>
                <a:hlinkClick r:id="rId2"/>
              </a:rPr>
              <a:t>https://www.edsurge.com/news/2018-05-21-the-second-wave-of-mooc-hype-is-here-and-it-s-online-degrees</a:t>
            </a:r>
            <a:r>
              <a:rPr lang="en-US" sz="1200" u="sng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DCFCC-8947-4A10-A06C-75A59A82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2" y="3011477"/>
            <a:ext cx="5182037" cy="3451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389D6-E903-491E-9AF4-F2140AE10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" y="3023099"/>
            <a:ext cx="3047104" cy="171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83D2-82C3-4417-8B11-F72CCAD9D2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1" y="4748717"/>
            <a:ext cx="3069125" cy="17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38554" y="902678"/>
            <a:ext cx="8024647" cy="76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Figure 3 and 4</a:t>
            </a:r>
            <a:r>
              <a:rPr lang="en-US" sz="2400" dirty="0">
                <a:solidFill>
                  <a:schemeClr val="tx1"/>
                </a:solidFill>
              </a:rPr>
              <a:t>. Effort placed on meeting unique learner needs when designing and delivering most recent MOOC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(Note: on a scale of 1 (low) to 10 (high) (n=144)</a:t>
            </a:r>
            <a:endParaRPr 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117168-E4F7-49D1-8C15-BF3CE4524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249744"/>
              </p:ext>
            </p:extLst>
          </p:nvPr>
        </p:nvGraphicFramePr>
        <p:xfrm>
          <a:off x="176440" y="2562131"/>
          <a:ext cx="4295972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493CDE-42EB-49E5-BD43-ADBEB40F2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454853"/>
              </p:ext>
            </p:extLst>
          </p:nvPr>
        </p:nvGraphicFramePr>
        <p:xfrm>
          <a:off x="4572001" y="2562131"/>
          <a:ext cx="4395560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718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67255" y="546538"/>
            <a:ext cx="8040413" cy="1807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>
                <a:solidFill>
                  <a:schemeClr val="tx1"/>
                </a:solidFill>
              </a:rPr>
              <a:t>Figure 6.</a:t>
            </a:r>
            <a:r>
              <a:rPr lang="en-US" sz="3200">
                <a:solidFill>
                  <a:schemeClr val="tx1"/>
                </a:solidFill>
              </a:rPr>
              <a:t> Number of MOOCs that offer different types of learning system automation and adaptation (n=127)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 descr="Inline image 2">
            <a:extLst>
              <a:ext uri="{FF2B5EF4-FFF2-40B4-BE49-F238E27FC236}">
                <a16:creationId xmlns:a16="http://schemas.microsoft.com/office/drawing/2014/main" id="{C2F64987-4E2F-4363-BF37-1FC6D9B4B5D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6" y="2593196"/>
            <a:ext cx="7137061" cy="345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55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92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C8D21F-607F-4E2E-8816-4661136C4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30442"/>
              </p:ext>
            </p:extLst>
          </p:nvPr>
        </p:nvGraphicFramePr>
        <p:xfrm>
          <a:off x="973017" y="2571601"/>
          <a:ext cx="6216480" cy="37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03386" y="152400"/>
            <a:ext cx="7978888" cy="241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 dirty="0">
                <a:solidFill>
                  <a:schemeClr val="tx1"/>
                </a:solidFill>
              </a:rPr>
              <a:t>Figure 9: </a:t>
            </a:r>
            <a:r>
              <a:rPr lang="en-US" sz="3200" dirty="0">
                <a:solidFill>
                  <a:schemeClr val="tx1"/>
                </a:solidFill>
              </a:rPr>
              <a:t>MOOC instructors (n=133) instructional practices to address cultural diversity</a:t>
            </a:r>
          </a:p>
        </p:txBody>
      </p:sp>
    </p:spTree>
    <p:extLst>
      <p:ext uri="{BB962C8B-B14F-4D97-AF65-F5344CB8AC3E}">
        <p14:creationId xmlns:p14="http://schemas.microsoft.com/office/powerpoint/2010/main" val="194317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9AF6E-ED68-4BA0-8DEB-0F7E256A5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4" t="31122" r="35876" b="10827"/>
          <a:stretch/>
        </p:blipFill>
        <p:spPr>
          <a:xfrm>
            <a:off x="1112244" y="2213231"/>
            <a:ext cx="6391819" cy="3831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F77B47-DF8A-4698-82A9-EC4EBBD3850A}"/>
              </a:ext>
            </a:extLst>
          </p:cNvPr>
          <p:cNvSpPr txBox="1">
            <a:spLocks/>
          </p:cNvSpPr>
          <p:nvPr/>
        </p:nvSpPr>
        <p:spPr>
          <a:xfrm>
            <a:off x="737424" y="773722"/>
            <a:ext cx="8040413" cy="1040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i="1" dirty="0">
                <a:solidFill>
                  <a:schemeClr val="tx1"/>
                </a:solidFill>
              </a:rPr>
              <a:t>Table 1</a:t>
            </a:r>
            <a:r>
              <a:rPr lang="en-US" sz="2800" dirty="0">
                <a:solidFill>
                  <a:schemeClr val="tx1"/>
                </a:solidFill>
              </a:rPr>
              <a:t>. Instructional Practices of MOOC Instructors to Address the Variety of Student Competencies and Needs (n=142)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FA093-88CE-460F-B253-016D66408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3" t="46045" r="39035" b="10976"/>
          <a:stretch/>
        </p:blipFill>
        <p:spPr>
          <a:xfrm>
            <a:off x="470851" y="902677"/>
            <a:ext cx="7905894" cy="50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2142"/>
            <a:ext cx="7510272" cy="2868241"/>
          </a:xfrm>
        </p:spPr>
        <p:txBody>
          <a:bodyPr/>
          <a:lstStyle/>
          <a:p>
            <a:pPr algn="ctr"/>
            <a:r>
              <a:rPr lang="en-US" sz="6000" dirty="0"/>
              <a:t>Discussion, </a:t>
            </a:r>
            <a:br>
              <a:rPr lang="en-US" sz="6000" dirty="0"/>
            </a:br>
            <a:r>
              <a:rPr lang="en-US" sz="6000" dirty="0"/>
              <a:t>Significance, </a:t>
            </a:r>
            <a:br>
              <a:rPr lang="en-US" sz="6000" dirty="0"/>
            </a:br>
            <a:r>
              <a:rPr lang="en-US" sz="6000" dirty="0"/>
              <a:t>and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25D2D-C133-4793-891E-808649B7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8" y="3669397"/>
            <a:ext cx="4407234" cy="25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00" y="1415142"/>
            <a:ext cx="7601200" cy="2299581"/>
          </a:xfrm>
        </p:spPr>
        <p:txBody>
          <a:bodyPr/>
          <a:lstStyle/>
          <a:p>
            <a:pPr algn="ctr"/>
            <a:r>
              <a:rPr lang="en-US" sz="6000" dirty="0"/>
              <a:t>Thank you!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Any 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 txBox="1">
            <a:spLocks/>
          </p:cNvSpPr>
          <p:nvPr/>
        </p:nvSpPr>
        <p:spPr>
          <a:xfrm>
            <a:off x="777341" y="4785151"/>
            <a:ext cx="7824836" cy="1369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u="none" kern="100" spc="0" baseline="0">
                <a:solidFill>
                  <a:srgbClr val="FFFFFF"/>
                </a:solidFill>
                <a:latin typeface="Georgia Pro Cond" panose="02040506050405020303" pitchFamily="18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/>
              <a:t>Curtis Bonk: cjbonk@Indiana.edu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Meina Zhu: </a:t>
            </a:r>
            <a:r>
              <a:rPr lang="en-US" sz="3600" dirty="0">
                <a:solidFill>
                  <a:schemeClr val="tx1"/>
                </a:solidFill>
              </a:rPr>
              <a:t>meinzhu@iu.edu</a:t>
            </a:r>
          </a:p>
          <a:p>
            <a:pPr algn="ctr">
              <a:lnSpc>
                <a:spcPct val="150000"/>
              </a:lnSpc>
            </a:pP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 and Proceedings Paper at TrainingShare.com: http://www.trainingshare.com (go to “Archived Talks”) </a:t>
            </a: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1C4AA-1D3E-4C12-9DCC-8DF824AA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51627" r="12915"/>
          <a:stretch/>
        </p:blipFill>
        <p:spPr>
          <a:xfrm>
            <a:off x="2317094" y="682046"/>
            <a:ext cx="3497822" cy="229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B5408-400D-427E-9471-FDE918E2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9" y="702973"/>
            <a:ext cx="3286518" cy="227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FA270-A6A0-492B-B825-B46E5A8B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6" y="702973"/>
            <a:ext cx="2299580" cy="22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IU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 theme" id="{6C16B53A-961D-4626-B714-AC600FF7E8DD}" vid="{25F0F2BC-9793-4DAC-8644-C9B6762B05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20090</TotalTime>
  <Words>3709</Words>
  <Application>Microsoft Office PowerPoint</Application>
  <PresentationFormat>On-screen Show (4:3)</PresentationFormat>
  <Paragraphs>787</Paragraphs>
  <Slides>96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Arial</vt:lpstr>
      <vt:lpstr>BentonSansCond Light</vt:lpstr>
      <vt:lpstr>Berlin Sans FB Demi</vt:lpstr>
      <vt:lpstr>Calibri</vt:lpstr>
      <vt:lpstr>Courier New</vt:lpstr>
      <vt:lpstr>Georgia Pro Cond</vt:lpstr>
      <vt:lpstr>Lucida Bright</vt:lpstr>
      <vt:lpstr>Tahoma</vt:lpstr>
      <vt:lpstr>Wingdings</vt:lpstr>
      <vt:lpstr>IU theme</vt:lpstr>
      <vt:lpstr>Fostering Self-Directed Learning in MOOCs:  One Modest Little Study to Help Save the Planet  </vt:lpstr>
      <vt:lpstr>PowerPoint Presentation</vt:lpstr>
      <vt:lpstr>Polls</vt:lpstr>
      <vt:lpstr>Some Weird Things Going On…</vt:lpstr>
      <vt:lpstr>Weirdness #1…We’re Teaching the World October, 2018 Sarah Fister Gale, CLO https://magazine.clomedia.com/issue/october-2018/teaching-the-world/  https://magazine.clomedia.com/issue/october-2018/ </vt:lpstr>
      <vt:lpstr>Weirdness #2: Your Friends are doing MOOCs June 15, 2017 Massive List of MOOC Providers Around The World, Class Central JMOOC, K-MOOC, and T-MOOC? https://www.class-central.com/report/mooc-providers-list/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MOOC Trends and Recent Data</vt:lpstr>
      <vt:lpstr>PowerPoint Presentation</vt:lpstr>
      <vt:lpstr>PowerPoint Presentation</vt:lpstr>
      <vt:lpstr>PowerPoint Presentation</vt:lpstr>
      <vt:lpstr>PowerPoint Presentation</vt:lpstr>
      <vt:lpstr>Quotes: Veletsianos et al. (2015-2016)</vt:lpstr>
      <vt:lpstr>PowerPoint Presentation</vt:lpstr>
      <vt:lpstr>Study #1 MOOCs  Literature Review  (2014-2016)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study expanded!</vt:lpstr>
      <vt:lpstr>PowerPoint Presentation</vt:lpstr>
      <vt:lpstr>Research Methods</vt:lpstr>
      <vt:lpstr>Data Collection Methods</vt:lpstr>
      <vt:lpstr>Study #2 MOOCs Design  Considerations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#3 MOOCs Instructional Design to Facilitate Participants’ Self-directed Learning  (Dissertation)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Tired of MOOCs…?</vt:lpstr>
      <vt:lpstr>Do we have time for another study?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Discussion,  Significance,  and Conclusion</vt:lpstr>
      <vt:lpstr>Thank you!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implementing methods in a study of ID practice</dc:title>
  <dc:creator>Ahmed Lachheb</dc:creator>
  <cp:lastModifiedBy>Curtis Bonk</cp:lastModifiedBy>
  <cp:revision>772</cp:revision>
  <cp:lastPrinted>2019-01-27T20:34:35Z</cp:lastPrinted>
  <dcterms:created xsi:type="dcterms:W3CDTF">2017-10-19T12:45:28Z</dcterms:created>
  <dcterms:modified xsi:type="dcterms:W3CDTF">2019-02-10T02:42:27Z</dcterms:modified>
</cp:coreProperties>
</file>