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32" r:id="rId2"/>
    <p:sldMasterId id="2147483744" r:id="rId3"/>
    <p:sldMasterId id="2147483756" r:id="rId4"/>
  </p:sldMasterIdLst>
  <p:notesMasterIdLst>
    <p:notesMasterId r:id="rId101"/>
  </p:notesMasterIdLst>
  <p:handoutMasterIdLst>
    <p:handoutMasterId r:id="rId102"/>
  </p:handoutMasterIdLst>
  <p:sldIdLst>
    <p:sldId id="256" r:id="rId5"/>
    <p:sldId id="17814" r:id="rId6"/>
    <p:sldId id="17477" r:id="rId7"/>
    <p:sldId id="17772" r:id="rId8"/>
    <p:sldId id="19153" r:id="rId9"/>
    <p:sldId id="331" r:id="rId10"/>
    <p:sldId id="18743" r:id="rId11"/>
    <p:sldId id="17792" r:id="rId12"/>
    <p:sldId id="17809" r:id="rId13"/>
    <p:sldId id="17812" r:id="rId14"/>
    <p:sldId id="17811" r:id="rId15"/>
    <p:sldId id="17813" r:id="rId16"/>
    <p:sldId id="17709" r:id="rId17"/>
    <p:sldId id="17485" r:id="rId18"/>
    <p:sldId id="19154" r:id="rId19"/>
    <p:sldId id="17815" r:id="rId20"/>
    <p:sldId id="17816" r:id="rId21"/>
    <p:sldId id="19294" r:id="rId22"/>
    <p:sldId id="18741" r:id="rId23"/>
    <p:sldId id="17499" r:id="rId24"/>
    <p:sldId id="17451" r:id="rId25"/>
    <p:sldId id="17501" r:id="rId26"/>
    <p:sldId id="17500" r:id="rId27"/>
    <p:sldId id="17502" r:id="rId28"/>
    <p:sldId id="17503" r:id="rId29"/>
    <p:sldId id="17504" r:id="rId30"/>
    <p:sldId id="17506" r:id="rId31"/>
    <p:sldId id="17453" r:id="rId32"/>
    <p:sldId id="17507" r:id="rId33"/>
    <p:sldId id="17511" r:id="rId34"/>
    <p:sldId id="17512" r:id="rId35"/>
    <p:sldId id="17513" r:id="rId36"/>
    <p:sldId id="17514" r:id="rId37"/>
    <p:sldId id="17515" r:id="rId38"/>
    <p:sldId id="17516" r:id="rId39"/>
    <p:sldId id="17517" r:id="rId40"/>
    <p:sldId id="17518" r:id="rId41"/>
    <p:sldId id="17519" r:id="rId42"/>
    <p:sldId id="17452" r:id="rId43"/>
    <p:sldId id="17524" r:id="rId44"/>
    <p:sldId id="17525" r:id="rId45"/>
    <p:sldId id="17526" r:id="rId46"/>
    <p:sldId id="17527" r:id="rId47"/>
    <p:sldId id="17529" r:id="rId48"/>
    <p:sldId id="17530" r:id="rId49"/>
    <p:sldId id="17533" r:id="rId50"/>
    <p:sldId id="17532" r:id="rId51"/>
    <p:sldId id="17536" r:id="rId52"/>
    <p:sldId id="17534" r:id="rId53"/>
    <p:sldId id="17558" r:id="rId54"/>
    <p:sldId id="17455" r:id="rId55"/>
    <p:sldId id="17542" r:id="rId56"/>
    <p:sldId id="17539" r:id="rId57"/>
    <p:sldId id="17541" r:id="rId58"/>
    <p:sldId id="17543" r:id="rId59"/>
    <p:sldId id="17566" r:id="rId60"/>
    <p:sldId id="17562" r:id="rId61"/>
    <p:sldId id="17565" r:id="rId62"/>
    <p:sldId id="17587" r:id="rId63"/>
    <p:sldId id="17590" r:id="rId64"/>
    <p:sldId id="17563" r:id="rId65"/>
    <p:sldId id="17564" r:id="rId66"/>
    <p:sldId id="17548" r:id="rId67"/>
    <p:sldId id="17567" r:id="rId68"/>
    <p:sldId id="17550" r:id="rId69"/>
    <p:sldId id="17573" r:id="rId70"/>
    <p:sldId id="17800" r:id="rId71"/>
    <p:sldId id="17801" r:id="rId72"/>
    <p:sldId id="17802" r:id="rId73"/>
    <p:sldId id="17803" r:id="rId74"/>
    <p:sldId id="17804" r:id="rId75"/>
    <p:sldId id="17805" r:id="rId76"/>
    <p:sldId id="17806" r:id="rId77"/>
    <p:sldId id="17807" r:id="rId78"/>
    <p:sldId id="17808" r:id="rId79"/>
    <p:sldId id="19157" r:id="rId80"/>
    <p:sldId id="19156" r:id="rId81"/>
    <p:sldId id="19155" r:id="rId82"/>
    <p:sldId id="19159" r:id="rId83"/>
    <p:sldId id="19164" r:id="rId84"/>
    <p:sldId id="19165" r:id="rId85"/>
    <p:sldId id="19167" r:id="rId86"/>
    <p:sldId id="19158" r:id="rId87"/>
    <p:sldId id="19166" r:id="rId88"/>
    <p:sldId id="19161" r:id="rId89"/>
    <p:sldId id="19163" r:id="rId90"/>
    <p:sldId id="19160" r:id="rId91"/>
    <p:sldId id="19162" r:id="rId92"/>
    <p:sldId id="19295" r:id="rId93"/>
    <p:sldId id="17418" r:id="rId94"/>
    <p:sldId id="17598" r:id="rId95"/>
    <p:sldId id="17779" r:id="rId96"/>
    <p:sldId id="17778" r:id="rId97"/>
    <p:sldId id="17777" r:id="rId98"/>
    <p:sldId id="17798" r:id="rId99"/>
    <p:sldId id="17446" r:id="rId10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92"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ISA" initials="Ni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90304"/>
    <a:srgbClr val="37A6F5"/>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40" autoAdjust="0"/>
    <p:restoredTop sz="96807" autoAdjust="0"/>
  </p:normalViewPr>
  <p:slideViewPr>
    <p:cSldViewPr snapToGrid="0">
      <p:cViewPr varScale="1">
        <p:scale>
          <a:sx n="126" d="100"/>
          <a:sy n="126" d="100"/>
        </p:scale>
        <p:origin x="894" y="120"/>
      </p:cViewPr>
      <p:guideLst>
        <p:guide orient="horz" pos="1392"/>
        <p:guide pos="3864"/>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66" d="100"/>
          <a:sy n="66" d="100"/>
        </p:scale>
        <p:origin x="2280"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tableStyles" Target="tableStyles.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F:\IU\IST%20program\R\Research%20group-Bonk\SDL\First%20author\New\Writing\E-learn\Data%20analysis-first%20author%201-elearn.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einzhu\Box%20Sync\Fall%202018%20IU\IU%2009072018\IST%20program\R\Research%20group-Bonk\SDL\First%20author\New\Writing\Data%20analysis-first%20author%20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F:\IU\IST%20program\R\Research%20group-Bonk\SDL\First%20author\New\Writing\Data%20analysis-first%20author%20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F:\IU\IST%20program\R\Research%20group-Bonk\SDL\First%20author\New\Writing\Data%20analysis-first%20author%20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meinzhu\Box%20Sync\Fall%202018%20IU\IU%2009072018\IST%20program\R\Dis\Meina%20dis\Instrument\Survey\Instructor%20Survey\Survey%20result\new\MOOCs%20Instructional%20Design%20for%20Self-directed%20Learning%20SDL-summary.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meinzhu\Box%20Sync\Fall%202018%20IU\IU%2009072018\IST%20program\R\Dis\Meina%20dis\Instrument\Survey\Instructor%20Survey\Survey%20result\new\MOOCs%20Instructional%20Design%20for%20Self-directed%20Learning%20SDL-summary.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meinzhu\Box%20Sync\Fall%202018%20IU\IU%2009072018\IST%20program\R\Dis\Meina%20dis\Instrument\Survey\Instructor%20Survey\Survey%20result\new\MOOCs%20Instructional%20Design%20for%20Self-directed%20Learning%20SDL-summary.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F:\IU\IST%20program\R\Research%20group-Bonk\pl\AERA\paper\For%20publication\Data%20analysis%2006072017.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b="1"/>
              <a:t>The Number of MOOCs the Instructor has Designed</a:t>
            </a:r>
          </a:p>
        </c:rich>
      </c:tx>
      <c:overlay val="0"/>
      <c:spPr>
        <a:noFill/>
        <a:ln>
          <a:noFill/>
        </a:ln>
        <a:effectLst/>
      </c:spPr>
      <c:txPr>
        <a:bodyPr rot="0" spcFirstLastPara="1" vertOverflow="ellipsis" vert="horz" wrap="square" anchor="ctr" anchorCtr="1"/>
        <a:lstStyle/>
        <a:p>
          <a:pPr>
            <a:defRPr sz="216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col"/>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'Q3'!$B$17:$B$20</c:f>
              <c:strCache>
                <c:ptCount val="4"/>
                <c:pt idx="0">
                  <c:v>1</c:v>
                </c:pt>
                <c:pt idx="1">
                  <c:v>2</c:v>
                </c:pt>
                <c:pt idx="2">
                  <c:v>3</c:v>
                </c:pt>
                <c:pt idx="3">
                  <c:v>4 or more</c:v>
                </c:pt>
              </c:strCache>
            </c:strRef>
          </c:cat>
          <c:val>
            <c:numRef>
              <c:f>'Q3'!$C$17:$C$20</c:f>
              <c:numCache>
                <c:formatCode>0</c:formatCode>
                <c:ptCount val="4"/>
                <c:pt idx="0">
                  <c:v>83</c:v>
                </c:pt>
                <c:pt idx="1">
                  <c:v>25</c:v>
                </c:pt>
                <c:pt idx="2">
                  <c:v>20</c:v>
                </c:pt>
                <c:pt idx="3">
                  <c:v>15</c:v>
                </c:pt>
              </c:numCache>
            </c:numRef>
          </c:val>
          <c:extLst>
            <c:ext xmlns:c16="http://schemas.microsoft.com/office/drawing/2014/chart" uri="{C3380CC4-5D6E-409C-BE32-E72D297353CC}">
              <c16:uniqueId val="{00000000-1F84-4FA9-88C3-673574E5BE0E}"/>
            </c:ext>
          </c:extLst>
        </c:ser>
        <c:dLbls>
          <c:showLegendKey val="0"/>
          <c:showVal val="0"/>
          <c:showCatName val="0"/>
          <c:showSerName val="0"/>
          <c:showPercent val="0"/>
          <c:showBubbleSize val="0"/>
        </c:dLbls>
        <c:gapWidth val="219"/>
        <c:overlap val="-27"/>
        <c:axId val="-1315642288"/>
        <c:axId val="-1315639024"/>
      </c:barChart>
      <c:catAx>
        <c:axId val="-131564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315639024"/>
        <c:crosses val="autoZero"/>
        <c:auto val="1"/>
        <c:lblAlgn val="ctr"/>
        <c:lblOffset val="100"/>
        <c:noMultiLvlLbl val="0"/>
      </c:catAx>
      <c:valAx>
        <c:axId val="-13156390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315642288"/>
        <c:crosses val="autoZero"/>
        <c:crossBetween val="between"/>
      </c:valAx>
      <c:spPr>
        <a:noFill/>
        <a:ln>
          <a:noFill/>
        </a:ln>
        <a:effectLst/>
      </c:spPr>
    </c:plotArea>
    <c:plotVisOnly val="1"/>
    <c:dispBlanksAs val="gap"/>
    <c:showDLblsOverMax val="0"/>
  </c:chart>
  <c:spPr>
    <a:noFill/>
    <a:ln>
      <a:noFill/>
    </a:ln>
    <a:effectLst/>
  </c:spPr>
  <c:txPr>
    <a:bodyPr/>
    <a:lstStyle/>
    <a:p>
      <a:pPr>
        <a:defRPr sz="18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b="1"/>
              <a:t>MOOC Design Considerations</a:t>
            </a:r>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'Q9'!$G$24:$G$43</c:f>
              <c:strCache>
                <c:ptCount val="20"/>
                <c:pt idx="0">
                  <c:v>Tools for communication (e.g., Facebook, Twitter, blog, QQ)</c:v>
                </c:pt>
                <c:pt idx="1">
                  <c:v>Source of motivation</c:v>
                </c:pt>
                <c:pt idx="2">
                  <c:v>Software resources (e.g., video editing software)</c:v>
                </c:pt>
                <c:pt idx="3">
                  <c:v>Learning theory</c:v>
                </c:pt>
                <c:pt idx="4">
                  <c:v>Cultural sensitivity</c:v>
                </c:pt>
                <c:pt idx="5">
                  <c:v>Target learners’ self-directed learning ability</c:v>
                </c:pt>
                <c:pt idx="6">
                  <c:v>Hardware resources (e.g., recording studios, cameras)</c:v>
                </c:pt>
                <c:pt idx="7">
                  <c:v>Available existing intellectual resources (e.g., OERs, videos)</c:v>
                </c:pt>
                <c:pt idx="8">
                  <c:v>Collaborative learning support</c:v>
                </c:pt>
                <c:pt idx="9">
                  <c:v>Support from the platform</c:v>
                </c:pt>
                <c:pt idx="10">
                  <c:v>Flexibility</c:v>
                </c:pt>
                <c:pt idx="11">
                  <c:v>Support from institution</c:v>
                </c:pt>
                <c:pt idx="12">
                  <c:v>Instructors’ role</c:v>
                </c:pt>
                <c:pt idx="13">
                  <c:v>Learning contents that will be delivered</c:v>
                </c:pt>
                <c:pt idx="14">
                  <c:v>Pedagogical approaches</c:v>
                </c:pt>
                <c:pt idx="15">
                  <c:v>Platform of offering this MOOC</c:v>
                </c:pt>
                <c:pt idx="16">
                  <c:v>Time for designing this MOOC</c:v>
                </c:pt>
                <c:pt idx="17">
                  <c:v>Duration of the course</c:v>
                </c:pt>
                <c:pt idx="18">
                  <c:v>Assessment activities (e.g., peer review, quiz)</c:v>
                </c:pt>
                <c:pt idx="19">
                  <c:v>Objectives of the course</c:v>
                </c:pt>
              </c:strCache>
            </c:strRef>
          </c:cat>
          <c:val>
            <c:numRef>
              <c:f>'Q9'!$H$24:$H$43</c:f>
              <c:numCache>
                <c:formatCode>0</c:formatCode>
                <c:ptCount val="20"/>
                <c:pt idx="0">
                  <c:v>27</c:v>
                </c:pt>
                <c:pt idx="1">
                  <c:v>31</c:v>
                </c:pt>
                <c:pt idx="2">
                  <c:v>34</c:v>
                </c:pt>
                <c:pt idx="3">
                  <c:v>41</c:v>
                </c:pt>
                <c:pt idx="4">
                  <c:v>41</c:v>
                </c:pt>
                <c:pt idx="5">
                  <c:v>44</c:v>
                </c:pt>
                <c:pt idx="6">
                  <c:v>44</c:v>
                </c:pt>
                <c:pt idx="7">
                  <c:v>46</c:v>
                </c:pt>
                <c:pt idx="8">
                  <c:v>53</c:v>
                </c:pt>
                <c:pt idx="9">
                  <c:v>54</c:v>
                </c:pt>
                <c:pt idx="10">
                  <c:v>60</c:v>
                </c:pt>
                <c:pt idx="11">
                  <c:v>65</c:v>
                </c:pt>
                <c:pt idx="12">
                  <c:v>66</c:v>
                </c:pt>
                <c:pt idx="13">
                  <c:v>66</c:v>
                </c:pt>
                <c:pt idx="14">
                  <c:v>67</c:v>
                </c:pt>
                <c:pt idx="15">
                  <c:v>69</c:v>
                </c:pt>
                <c:pt idx="16">
                  <c:v>71</c:v>
                </c:pt>
                <c:pt idx="17">
                  <c:v>84</c:v>
                </c:pt>
                <c:pt idx="18">
                  <c:v>92</c:v>
                </c:pt>
                <c:pt idx="19">
                  <c:v>104</c:v>
                </c:pt>
              </c:numCache>
            </c:numRef>
          </c:val>
          <c:extLst>
            <c:ext xmlns:c16="http://schemas.microsoft.com/office/drawing/2014/chart" uri="{C3380CC4-5D6E-409C-BE32-E72D297353CC}">
              <c16:uniqueId val="{00000000-D8FE-4D17-924A-C058BBCD6794}"/>
            </c:ext>
          </c:extLst>
        </c:ser>
        <c:dLbls>
          <c:showLegendKey val="0"/>
          <c:showVal val="0"/>
          <c:showCatName val="0"/>
          <c:showSerName val="0"/>
          <c:showPercent val="0"/>
          <c:showBubbleSize val="0"/>
        </c:dLbls>
        <c:gapWidth val="182"/>
        <c:axId val="1144597056"/>
        <c:axId val="1144604672"/>
      </c:barChart>
      <c:catAx>
        <c:axId val="1144597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144604672"/>
        <c:crosses val="autoZero"/>
        <c:auto val="1"/>
        <c:lblAlgn val="ctr"/>
        <c:lblOffset val="100"/>
        <c:noMultiLvlLbl val="0"/>
      </c:catAx>
      <c:valAx>
        <c:axId val="114460467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144597056"/>
        <c:crosses val="autoZero"/>
        <c:crossBetween val="between"/>
      </c:valAx>
      <c:spPr>
        <a:noFill/>
        <a:ln>
          <a:noFill/>
        </a:ln>
        <a:effectLst/>
      </c:spPr>
    </c:plotArea>
    <c:plotVisOnly val="1"/>
    <c:dispBlanksAs val="gap"/>
    <c:showDLblsOverMax val="0"/>
  </c:chart>
  <c:spPr>
    <a:noFill/>
    <a:ln>
      <a:noFill/>
    </a:ln>
    <a:effectLst/>
  </c:spPr>
  <c:txPr>
    <a:bodyPr/>
    <a:lstStyle/>
    <a:p>
      <a:pPr>
        <a:defRPr sz="12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lgn="ctr" rtl="0">
              <a:defRPr sz="168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US" dirty="0"/>
              <a:t>Design challenges faced by the MOOC instructors</a:t>
            </a:r>
          </a:p>
        </c:rich>
      </c:tx>
      <c:layout>
        <c:manualLayout>
          <c:xMode val="edge"/>
          <c:yMode val="edge"/>
          <c:x val="0.19254017589906527"/>
          <c:y val="2.5070196550340956E-2"/>
        </c:manualLayout>
      </c:layout>
      <c:overlay val="0"/>
      <c:spPr>
        <a:noFill/>
        <a:ln>
          <a:noFill/>
        </a:ln>
        <a:effectLst/>
      </c:spPr>
      <c:txPr>
        <a:bodyPr rot="0" spcFirstLastPara="1" vertOverflow="ellipsis" vert="horz" wrap="square" anchor="ctr" anchorCtr="1"/>
        <a:lstStyle/>
        <a:p>
          <a:pPr algn="ctr" rtl="0">
            <a:defRPr sz="168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manualLayout>
          <c:layoutTarget val="inner"/>
          <c:xMode val="edge"/>
          <c:yMode val="edge"/>
          <c:x val="0.56356010309919036"/>
          <c:y val="0.13740422000499036"/>
          <c:w val="0.31194793381014169"/>
          <c:h val="0.7930717820922204"/>
        </c:manualLayout>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'Q18'!$I$16:$I$26</c:f>
              <c:strCache>
                <c:ptCount val="11"/>
                <c:pt idx="0">
                  <c:v>Strategies to encourage students’ team collaboration</c:v>
                </c:pt>
                <c:pt idx="1">
                  <c:v>Technology support</c:v>
                </c:pt>
                <c:pt idx="2">
                  <c:v>Tracking students’ learning progress</c:v>
                </c:pt>
                <c:pt idx="3">
                  <c:v>Recording videos</c:v>
                </c:pt>
                <c:pt idx="4">
                  <c:v>Personalizing students’ learning</c:v>
                </c:pt>
                <c:pt idx="5">
                  <c:v>Compressing the content into short videos</c:v>
                </c:pt>
                <c:pt idx="6">
                  <c:v>Strategies to engage students’ interaction</c:v>
                </c:pt>
                <c:pt idx="7">
                  <c:v>Time limitation of designing MOOCs</c:v>
                </c:pt>
                <c:pt idx="8">
                  <c:v>Strategies to engage students’ active participation</c:v>
                </c:pt>
                <c:pt idx="9">
                  <c:v>Engaging students’ learning</c:v>
                </c:pt>
                <c:pt idx="10">
                  <c:v>Assessment methods</c:v>
                </c:pt>
              </c:strCache>
            </c:strRef>
          </c:cat>
          <c:val>
            <c:numRef>
              <c:f>'Q18'!$J$16:$J$26</c:f>
              <c:numCache>
                <c:formatCode>0</c:formatCode>
                <c:ptCount val="11"/>
                <c:pt idx="0">
                  <c:v>23</c:v>
                </c:pt>
                <c:pt idx="1">
                  <c:v>33</c:v>
                </c:pt>
                <c:pt idx="2">
                  <c:v>33</c:v>
                </c:pt>
                <c:pt idx="3">
                  <c:v>34</c:v>
                </c:pt>
                <c:pt idx="4">
                  <c:v>46</c:v>
                </c:pt>
                <c:pt idx="5">
                  <c:v>58</c:v>
                </c:pt>
                <c:pt idx="6">
                  <c:v>62</c:v>
                </c:pt>
                <c:pt idx="7">
                  <c:v>65</c:v>
                </c:pt>
                <c:pt idx="8">
                  <c:v>66</c:v>
                </c:pt>
                <c:pt idx="9">
                  <c:v>70</c:v>
                </c:pt>
                <c:pt idx="10">
                  <c:v>91</c:v>
                </c:pt>
              </c:numCache>
            </c:numRef>
          </c:val>
          <c:extLst>
            <c:ext xmlns:c16="http://schemas.microsoft.com/office/drawing/2014/chart" uri="{C3380CC4-5D6E-409C-BE32-E72D297353CC}">
              <c16:uniqueId val="{00000000-8698-4D6C-BB4D-9455289EE844}"/>
            </c:ext>
          </c:extLst>
        </c:ser>
        <c:dLbls>
          <c:showLegendKey val="0"/>
          <c:showVal val="0"/>
          <c:showCatName val="0"/>
          <c:showSerName val="0"/>
          <c:showPercent val="0"/>
          <c:showBubbleSize val="0"/>
        </c:dLbls>
        <c:gapWidth val="182"/>
        <c:axId val="-975418480"/>
        <c:axId val="-1043118320"/>
      </c:barChart>
      <c:catAx>
        <c:axId val="-9754184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1043118320"/>
        <c:crosses val="autoZero"/>
        <c:auto val="1"/>
        <c:lblAlgn val="ctr"/>
        <c:lblOffset val="100"/>
        <c:noMultiLvlLbl val="0"/>
      </c:catAx>
      <c:valAx>
        <c:axId val="-1043118320"/>
        <c:scaling>
          <c:orientation val="minMax"/>
        </c:scaling>
        <c:delete val="0"/>
        <c:axPos val="b"/>
        <c:majorGridlines>
          <c:spPr>
            <a:ln w="9525" cap="flat" cmpd="sng" algn="ctr">
              <a:solidFill>
                <a:schemeClr val="tx1">
                  <a:lumMod val="15000"/>
                  <a:lumOff val="85000"/>
                </a:schemeClr>
              </a:solidFill>
              <a:prstDash val="solid"/>
              <a:round/>
            </a:ln>
            <a:effectLst/>
          </c:spPr>
        </c:majorGridlines>
        <c:numFmt formatCode="0"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4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75418480"/>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prstDash val="solid"/>
      <a:round/>
    </a:ln>
    <a:effectLst/>
  </c:spPr>
  <c:txPr>
    <a:bodyPr/>
    <a:lstStyle/>
    <a:p>
      <a:pPr>
        <a:defRPr sz="14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sz="1800" b="1" i="0" baseline="0" dirty="0">
                <a:effectLst/>
                <a:latin typeface="Tahoma" panose="020B0604030504040204" pitchFamily="34" charset="0"/>
                <a:ea typeface="Tahoma" panose="020B0604030504040204" pitchFamily="34" charset="0"/>
                <a:cs typeface="Tahoma" panose="020B0604030504040204" pitchFamily="34" charset="0"/>
              </a:rPr>
              <a:t>Ways to Address Challenges</a:t>
            </a:r>
            <a:endParaRPr lang="en-US" b="1" dirty="0">
              <a:effectLst/>
              <a:latin typeface="Tahoma" panose="020B0604030504040204" pitchFamily="34" charset="0"/>
              <a:ea typeface="Tahoma" panose="020B0604030504040204" pitchFamily="34" charset="0"/>
              <a:cs typeface="Tahoma" panose="020B0604030504040204" pitchFamily="34"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manualLayout>
          <c:layoutTarget val="inner"/>
          <c:xMode val="edge"/>
          <c:yMode val="edge"/>
          <c:x val="0.57589221257803402"/>
          <c:y val="0.10666508069151737"/>
          <c:w val="0.39823507441728961"/>
          <c:h val="0.83403836771759654"/>
        </c:manualLayout>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'Q19'!$I$16:$I$25</c:f>
              <c:strCache>
                <c:ptCount val="10"/>
                <c:pt idx="0">
                  <c:v>Attending conferences or other professional events on MOOCs</c:v>
                </c:pt>
                <c:pt idx="1">
                  <c:v>Reading news related to MOOCs</c:v>
                </c:pt>
                <c:pt idx="2">
                  <c:v>Attending training sessions or workshops</c:v>
                </c:pt>
                <c:pt idx="3">
                  <c:v>Seeking help through online searching</c:v>
                </c:pt>
                <c:pt idx="4">
                  <c:v>Reading books or articles related to MOOCs</c:v>
                </c:pt>
                <c:pt idx="5">
                  <c:v>Seeking help from other MOOCs instructors</c:v>
                </c:pt>
                <c:pt idx="6">
                  <c:v>Seeking help from institution (e.g., administrator)</c:v>
                </c:pt>
                <c:pt idx="7">
                  <c:v>Seeking help from colleagues</c:v>
                </c:pt>
                <c:pt idx="8">
                  <c:v>Seeking help from the platform</c:v>
                </c:pt>
                <c:pt idx="9">
                  <c:v>Browsing other MOOCs for ideas, examples, and benchmarks</c:v>
                </c:pt>
              </c:strCache>
            </c:strRef>
          </c:cat>
          <c:val>
            <c:numRef>
              <c:f>'Q19'!$J$16:$J$25</c:f>
              <c:numCache>
                <c:formatCode>0</c:formatCode>
                <c:ptCount val="10"/>
                <c:pt idx="0">
                  <c:v>28</c:v>
                </c:pt>
                <c:pt idx="1">
                  <c:v>34</c:v>
                </c:pt>
                <c:pt idx="2">
                  <c:v>41</c:v>
                </c:pt>
                <c:pt idx="3">
                  <c:v>43</c:v>
                </c:pt>
                <c:pt idx="4">
                  <c:v>49</c:v>
                </c:pt>
                <c:pt idx="5">
                  <c:v>51</c:v>
                </c:pt>
                <c:pt idx="6">
                  <c:v>67</c:v>
                </c:pt>
                <c:pt idx="7">
                  <c:v>71</c:v>
                </c:pt>
                <c:pt idx="8">
                  <c:v>81</c:v>
                </c:pt>
                <c:pt idx="9">
                  <c:v>89</c:v>
                </c:pt>
              </c:numCache>
            </c:numRef>
          </c:val>
          <c:extLst>
            <c:ext xmlns:c16="http://schemas.microsoft.com/office/drawing/2014/chart" uri="{C3380CC4-5D6E-409C-BE32-E72D297353CC}">
              <c16:uniqueId val="{00000000-9E5E-4CCE-A4D3-A497FBEAD63C}"/>
            </c:ext>
          </c:extLst>
        </c:ser>
        <c:dLbls>
          <c:showLegendKey val="0"/>
          <c:showVal val="0"/>
          <c:showCatName val="0"/>
          <c:showSerName val="0"/>
          <c:showPercent val="0"/>
          <c:showBubbleSize val="0"/>
        </c:dLbls>
        <c:gapWidth val="182"/>
        <c:axId val="-1043109072"/>
        <c:axId val="-1043105264"/>
      </c:barChart>
      <c:catAx>
        <c:axId val="-1043109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043105264"/>
        <c:crosses val="autoZero"/>
        <c:auto val="1"/>
        <c:lblAlgn val="ctr"/>
        <c:lblOffset val="100"/>
        <c:noMultiLvlLbl val="0"/>
      </c:catAx>
      <c:valAx>
        <c:axId val="-1043105264"/>
        <c:scaling>
          <c:orientation val="minMax"/>
        </c:scaling>
        <c:delete val="0"/>
        <c:axPos val="b"/>
        <c:majorGridlines>
          <c:spPr>
            <a:ln w="9525" cap="flat" cmpd="sng" algn="ctr">
              <a:solidFill>
                <a:schemeClr val="tx1">
                  <a:lumMod val="15000"/>
                  <a:lumOff val="85000"/>
                </a:schemeClr>
              </a:solidFill>
              <a:prstDash val="solid"/>
              <a:round/>
            </a:ln>
            <a:effectLst/>
          </c:spPr>
        </c:majorGridlines>
        <c:numFmt formatCode="0"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4310907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prstDash val="solid"/>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a:t>MOOC Subject Areas</a:t>
            </a:r>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'Q5'!$I$25:$I$36</c:f>
              <c:strCache>
                <c:ptCount val="12"/>
                <c:pt idx="0">
                  <c:v>N/A</c:v>
                </c:pt>
                <c:pt idx="1">
                  <c:v>Engineering</c:v>
                </c:pt>
                <c:pt idx="2">
                  <c:v>Math</c:v>
                </c:pt>
                <c:pt idx="3">
                  <c:v>Biology</c:v>
                </c:pt>
                <c:pt idx="4">
                  <c:v>Computer Science</c:v>
                </c:pt>
                <c:pt idx="5">
                  <c:v>Data Science</c:v>
                </c:pt>
                <c:pt idx="6">
                  <c:v>Physical Science</c:v>
                </c:pt>
                <c:pt idx="7">
                  <c:v>Art and Humanity</c:v>
                </c:pt>
                <c:pt idx="8">
                  <c:v>Business and Management</c:v>
                </c:pt>
                <c:pt idx="9">
                  <c:v>Language and Literacy</c:v>
                </c:pt>
                <c:pt idx="10">
                  <c:v>Medicine and Health</c:v>
                </c:pt>
                <c:pt idx="11">
                  <c:v>Social Science</c:v>
                </c:pt>
              </c:strCache>
            </c:strRef>
          </c:cat>
          <c:val>
            <c:numRef>
              <c:f>'Q5'!$J$25:$J$36</c:f>
              <c:numCache>
                <c:formatCode>General</c:formatCode>
                <c:ptCount val="12"/>
                <c:pt idx="0">
                  <c:v>5</c:v>
                </c:pt>
                <c:pt idx="1">
                  <c:v>5</c:v>
                </c:pt>
                <c:pt idx="2">
                  <c:v>9</c:v>
                </c:pt>
                <c:pt idx="3">
                  <c:v>10</c:v>
                </c:pt>
                <c:pt idx="4">
                  <c:v>12</c:v>
                </c:pt>
                <c:pt idx="5">
                  <c:v>12</c:v>
                </c:pt>
                <c:pt idx="6">
                  <c:v>13</c:v>
                </c:pt>
                <c:pt idx="7">
                  <c:v>14</c:v>
                </c:pt>
                <c:pt idx="8">
                  <c:v>22</c:v>
                </c:pt>
                <c:pt idx="9">
                  <c:v>24</c:v>
                </c:pt>
                <c:pt idx="10">
                  <c:v>27</c:v>
                </c:pt>
                <c:pt idx="11">
                  <c:v>45</c:v>
                </c:pt>
              </c:numCache>
            </c:numRef>
          </c:val>
          <c:extLst>
            <c:ext xmlns:c16="http://schemas.microsoft.com/office/drawing/2014/chart" uri="{C3380CC4-5D6E-409C-BE32-E72D297353CC}">
              <c16:uniqueId val="{00000000-9100-42C6-939E-FA28741DE732}"/>
            </c:ext>
          </c:extLst>
        </c:ser>
        <c:dLbls>
          <c:showLegendKey val="0"/>
          <c:showVal val="0"/>
          <c:showCatName val="0"/>
          <c:showSerName val="0"/>
          <c:showPercent val="0"/>
          <c:showBubbleSize val="0"/>
        </c:dLbls>
        <c:gapWidth val="182"/>
        <c:axId val="1592584544"/>
        <c:axId val="1592569568"/>
      </c:barChart>
      <c:catAx>
        <c:axId val="1592584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592569568"/>
        <c:crosses val="autoZero"/>
        <c:auto val="1"/>
        <c:lblAlgn val="ctr"/>
        <c:lblOffset val="100"/>
        <c:noMultiLvlLbl val="0"/>
      </c:catAx>
      <c:valAx>
        <c:axId val="15925695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1592584544"/>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b="1"/>
              <a:t>MOOC Instructors' Perceptions of SDL</a:t>
            </a:r>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9'!$F$3:$F$6</c:f>
              <c:strCache>
                <c:ptCount val="4"/>
                <c:pt idx="0">
                  <c:v>SDL is related to students’ learning personal attributes that can never be changed</c:v>
                </c:pt>
                <c:pt idx="1">
                  <c:v>Other (please describe)</c:v>
                </c:pt>
                <c:pt idx="2">
                  <c:v>SDL is related to students’ personal attributes that can be changed</c:v>
                </c:pt>
                <c:pt idx="3">
                  <c:v>SDL is a set of skills that can be educated</c:v>
                </c:pt>
              </c:strCache>
            </c:strRef>
          </c:cat>
          <c:val>
            <c:numRef>
              <c:f>'Question 9'!$G$3:$G$6</c:f>
              <c:numCache>
                <c:formatCode>General</c:formatCode>
                <c:ptCount val="4"/>
                <c:pt idx="0">
                  <c:v>2</c:v>
                </c:pt>
                <c:pt idx="1">
                  <c:v>20</c:v>
                </c:pt>
                <c:pt idx="2">
                  <c:v>64</c:v>
                </c:pt>
                <c:pt idx="3">
                  <c:v>112</c:v>
                </c:pt>
              </c:numCache>
            </c:numRef>
          </c:val>
          <c:extLst>
            <c:ext xmlns:c16="http://schemas.microsoft.com/office/drawing/2014/chart" uri="{C3380CC4-5D6E-409C-BE32-E72D297353CC}">
              <c16:uniqueId val="{00000000-74A2-4773-89C6-A235215FCC46}"/>
            </c:ext>
          </c:extLst>
        </c:ser>
        <c:dLbls>
          <c:showLegendKey val="0"/>
          <c:showVal val="0"/>
          <c:showCatName val="0"/>
          <c:showSerName val="0"/>
          <c:showPercent val="0"/>
          <c:showBubbleSize val="0"/>
        </c:dLbls>
        <c:gapWidth val="182"/>
        <c:axId val="351783824"/>
        <c:axId val="351775504"/>
      </c:barChart>
      <c:catAx>
        <c:axId val="351783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351775504"/>
        <c:crosses val="autoZero"/>
        <c:auto val="1"/>
        <c:lblAlgn val="ctr"/>
        <c:lblOffset val="100"/>
        <c:noMultiLvlLbl val="0"/>
      </c:catAx>
      <c:valAx>
        <c:axId val="35177550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351783824"/>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r>
              <a:rPr lang="en-US" b="1"/>
              <a:t>Participants' Perceptions of Their Role in Facilitating Students' SDL</a:t>
            </a:r>
          </a:p>
        </c:rich>
      </c:tx>
      <c:overlay val="0"/>
      <c:spPr>
        <a:noFill/>
        <a:ln>
          <a:noFill/>
        </a:ln>
        <a:effectLst/>
      </c:spPr>
      <c:txPr>
        <a:bodyPr rot="0" spcFirstLastPara="1" vertOverflow="ellipsis" vert="horz" wrap="square" anchor="ctr" anchorCtr="1"/>
        <a:lstStyle/>
        <a:p>
          <a:pPr>
            <a:defRPr sz="1920" b="1" i="0" u="none" strike="noStrike" kern="1200" spc="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title>
    <c:autoTitleDeleted val="0"/>
    <c:plotArea>
      <c:layout/>
      <c:barChart>
        <c:barDir val="bar"/>
        <c:grouping val="clustered"/>
        <c:varyColors val="0"/>
        <c:ser>
          <c:idx val="0"/>
          <c:order val="0"/>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'Question 10'!$G$5:$G$8</c:f>
              <c:strCache>
                <c:ptCount val="4"/>
                <c:pt idx="0">
                  <c:v>Instructors can do nothing for students’ SDL skills.</c:v>
                </c:pt>
                <c:pt idx="1">
                  <c:v>Instructors can unintentionally create a learning environment that encourages self-directed learning skills.</c:v>
                </c:pt>
                <c:pt idx="2">
                  <c:v>Other (please describe)</c:v>
                </c:pt>
                <c:pt idx="3">
                  <c:v>Instructors can intentionally create a learning environment to help develop SDL skills.</c:v>
                </c:pt>
              </c:strCache>
            </c:strRef>
          </c:cat>
          <c:val>
            <c:numRef>
              <c:f>'Question 10'!$H$5:$H$8</c:f>
              <c:numCache>
                <c:formatCode>General</c:formatCode>
                <c:ptCount val="4"/>
                <c:pt idx="0">
                  <c:v>0</c:v>
                </c:pt>
                <c:pt idx="1">
                  <c:v>13</c:v>
                </c:pt>
                <c:pt idx="2">
                  <c:v>14</c:v>
                </c:pt>
                <c:pt idx="3">
                  <c:v>171</c:v>
                </c:pt>
              </c:numCache>
            </c:numRef>
          </c:val>
          <c:extLst>
            <c:ext xmlns:c16="http://schemas.microsoft.com/office/drawing/2014/chart" uri="{C3380CC4-5D6E-409C-BE32-E72D297353CC}">
              <c16:uniqueId val="{00000000-4366-4B05-B0DF-65767CFD1EE1}"/>
            </c:ext>
          </c:extLst>
        </c:ser>
        <c:dLbls>
          <c:showLegendKey val="0"/>
          <c:showVal val="0"/>
          <c:showCatName val="0"/>
          <c:showSerName val="0"/>
          <c:showPercent val="0"/>
          <c:showBubbleSize val="0"/>
        </c:dLbls>
        <c:gapWidth val="182"/>
        <c:axId val="351775920"/>
        <c:axId val="351771344"/>
      </c:barChart>
      <c:catAx>
        <c:axId val="3517759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351771344"/>
        <c:crosses val="autoZero"/>
        <c:auto val="1"/>
        <c:lblAlgn val="ctr"/>
        <c:lblOffset val="100"/>
        <c:noMultiLvlLbl val="0"/>
      </c:catAx>
      <c:valAx>
        <c:axId val="3517713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pPr>
            <a:endParaRPr lang="en-US"/>
          </a:p>
        </c:txPr>
        <c:crossAx val="351775920"/>
        <c:crosses val="autoZero"/>
        <c:crossBetween val="between"/>
      </c:valAx>
      <c:spPr>
        <a:noFill/>
        <a:ln>
          <a:noFill/>
        </a:ln>
        <a:effectLst/>
      </c:spPr>
    </c:plotArea>
    <c:plotVisOnly val="1"/>
    <c:dispBlanksAs val="gap"/>
    <c:showDLblsOverMax val="0"/>
  </c:chart>
  <c:spPr>
    <a:noFill/>
    <a:ln>
      <a:noFill/>
    </a:ln>
    <a:effectLst/>
  </c:spPr>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Strategies to address culture diversity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'Q17'!$H$15:$H$24</c:f>
              <c:strCache>
                <c:ptCount val="10"/>
                <c:pt idx="0">
                  <c:v>Translate the content to different languages</c:v>
                </c:pt>
                <c:pt idx="1">
                  <c:v>Other </c:v>
                </c:pt>
                <c:pt idx="2">
                  <c:v>Encourage participants to translate and localize the content for others</c:v>
                </c:pt>
                <c:pt idx="3">
                  <c:v>Limit text by relying more on pictures</c:v>
                </c:pt>
                <c:pt idx="4">
                  <c:v>Simplify the course content and navigation</c:v>
                </c:pt>
                <c:pt idx="5">
                  <c:v>Slow the pace of speech</c:v>
                </c:pt>
                <c:pt idx="6">
                  <c:v>Simplify the language used</c:v>
                </c:pt>
                <c:pt idx="7">
                  <c:v>Be careful with language use and hand gestures</c:v>
                </c:pt>
                <c:pt idx="8">
                  <c:v>Add subtitles to video content</c:v>
                </c:pt>
                <c:pt idx="9">
                  <c:v>Offer transcripts of video or audio content</c:v>
                </c:pt>
              </c:strCache>
            </c:strRef>
          </c:cat>
          <c:val>
            <c:numRef>
              <c:f>'Q17'!$I$15:$I$24</c:f>
              <c:numCache>
                <c:formatCode>0</c:formatCode>
                <c:ptCount val="10"/>
                <c:pt idx="0">
                  <c:v>15</c:v>
                </c:pt>
                <c:pt idx="1">
                  <c:v>21</c:v>
                </c:pt>
                <c:pt idx="2">
                  <c:v>24</c:v>
                </c:pt>
                <c:pt idx="3">
                  <c:v>26</c:v>
                </c:pt>
                <c:pt idx="4">
                  <c:v>36</c:v>
                </c:pt>
                <c:pt idx="5">
                  <c:v>49</c:v>
                </c:pt>
                <c:pt idx="6">
                  <c:v>56</c:v>
                </c:pt>
                <c:pt idx="7">
                  <c:v>69</c:v>
                </c:pt>
                <c:pt idx="8">
                  <c:v>85</c:v>
                </c:pt>
                <c:pt idx="9">
                  <c:v>88</c:v>
                </c:pt>
              </c:numCache>
            </c:numRef>
          </c:val>
          <c:extLst>
            <c:ext xmlns:c16="http://schemas.microsoft.com/office/drawing/2014/chart" uri="{C3380CC4-5D6E-409C-BE32-E72D297353CC}">
              <c16:uniqueId val="{00000000-EEBA-487D-8F0C-F9E306FB479B}"/>
            </c:ext>
          </c:extLst>
        </c:ser>
        <c:dLbls>
          <c:showLegendKey val="0"/>
          <c:showVal val="0"/>
          <c:showCatName val="0"/>
          <c:showSerName val="0"/>
          <c:showPercent val="0"/>
          <c:showBubbleSize val="0"/>
        </c:dLbls>
        <c:gapWidth val="182"/>
        <c:axId val="142517760"/>
        <c:axId val="142519296"/>
      </c:barChart>
      <c:catAx>
        <c:axId val="142517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519296"/>
        <c:crosses val="autoZero"/>
        <c:auto val="1"/>
        <c:lblAlgn val="ctr"/>
        <c:lblOffset val="100"/>
        <c:noMultiLvlLbl val="0"/>
      </c:catAx>
      <c:valAx>
        <c:axId val="14251929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25177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6B50A3-315A-41D2-82E2-2B5D8CDDA27B}" type="doc">
      <dgm:prSet loTypeId="urn:microsoft.com/office/officeart/2005/8/layout/process1" loCatId="process" qsTypeId="urn:microsoft.com/office/officeart/2005/8/quickstyle/simple1" qsCatId="simple" csTypeId="urn:microsoft.com/office/officeart/2005/8/colors/accent0_1" csCatId="mainScheme" phldr="1"/>
      <dgm:spPr/>
    </dgm:pt>
    <dgm:pt modelId="{01AA00BE-9886-4FA8-81D8-501730679843}">
      <dgm:prSet phldrT="[Text]" custT="1"/>
      <dgm:spPr/>
      <dgm:t>
        <a:bodyPr/>
        <a:lstStyle/>
        <a:p>
          <a:r>
            <a:rPr lang="en-US" sz="1800" dirty="0" err="1">
              <a:latin typeface="Tahoma" panose="020B0604030504040204" pitchFamily="34" charset="0"/>
              <a:ea typeface="Tahoma" panose="020B0604030504040204" pitchFamily="34" charset="0"/>
              <a:cs typeface="Tahoma" panose="020B0604030504040204" pitchFamily="34" charset="0"/>
            </a:rPr>
            <a:t>Quan</a:t>
          </a:r>
          <a:endParaRPr lang="en-US" sz="1800" dirty="0">
            <a:latin typeface="Tahoma" panose="020B0604030504040204" pitchFamily="34" charset="0"/>
            <a:ea typeface="Tahoma" panose="020B0604030504040204" pitchFamily="34" charset="0"/>
            <a:cs typeface="Tahoma" panose="020B0604030504040204" pitchFamily="34" charset="0"/>
          </a:endParaRPr>
        </a:p>
        <a:p>
          <a:r>
            <a:rPr lang="en-US" sz="1800" dirty="0">
              <a:latin typeface="Tahoma" panose="020B0604030504040204" pitchFamily="34" charset="0"/>
              <a:ea typeface="Tahoma" panose="020B0604030504040204" pitchFamily="34" charset="0"/>
              <a:cs typeface="Tahoma" panose="020B0604030504040204" pitchFamily="34" charset="0"/>
            </a:rPr>
            <a:t>Data Collection</a:t>
          </a:r>
        </a:p>
      </dgm:t>
    </dgm:pt>
    <dgm:pt modelId="{9C83F983-BB28-4320-AA49-A8F635DA7AD2}" type="parTrans" cxnId="{B4E6CF18-55A1-46FA-BC00-63C994BDFD94}">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3AD6FB9D-F342-4204-AD8A-E9B2EF69BD0E}" type="sibTrans" cxnId="{B4E6CF18-55A1-46FA-BC00-63C994BDFD94}">
      <dgm:prSet custT="1"/>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F916272F-307E-4E92-B1B4-F1B20085E770}">
      <dgm:prSet phldrT="[Text]" custT="1"/>
      <dgm:spPr/>
      <dgm:t>
        <a:bodyPr/>
        <a:lstStyle/>
        <a:p>
          <a:r>
            <a:rPr lang="en-US" sz="1800" dirty="0" err="1">
              <a:latin typeface="Tahoma" panose="020B0604030504040204" pitchFamily="34" charset="0"/>
              <a:ea typeface="Tahoma" panose="020B0604030504040204" pitchFamily="34" charset="0"/>
              <a:cs typeface="Tahoma" panose="020B0604030504040204" pitchFamily="34" charset="0"/>
            </a:rPr>
            <a:t>Quan</a:t>
          </a:r>
          <a:r>
            <a:rPr lang="en-US" sz="1800" dirty="0">
              <a:latin typeface="Tahoma" panose="020B0604030504040204" pitchFamily="34" charset="0"/>
              <a:ea typeface="Tahoma" panose="020B0604030504040204" pitchFamily="34" charset="0"/>
              <a:cs typeface="Tahoma" panose="020B0604030504040204" pitchFamily="34" charset="0"/>
            </a:rPr>
            <a:t> </a:t>
          </a:r>
        </a:p>
        <a:p>
          <a:r>
            <a:rPr lang="en-US" sz="1800" dirty="0">
              <a:latin typeface="Tahoma" panose="020B0604030504040204" pitchFamily="34" charset="0"/>
              <a:ea typeface="Tahoma" panose="020B0604030504040204" pitchFamily="34" charset="0"/>
              <a:cs typeface="Tahoma" panose="020B0604030504040204" pitchFamily="34" charset="0"/>
            </a:rPr>
            <a:t>Data Analysis</a:t>
          </a:r>
        </a:p>
      </dgm:t>
    </dgm:pt>
    <dgm:pt modelId="{FEB4157C-4704-4CC1-8A5C-05687DF65A59}" type="parTrans" cxnId="{AF4A86FD-2EDB-4BB1-9932-D6281B6EC0F7}">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01FCCA4F-E8B6-45E0-AC6B-BCB4B8314A4C}" type="sibTrans" cxnId="{AF4A86FD-2EDB-4BB1-9932-D6281B6EC0F7}">
      <dgm:prSet custT="1"/>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B09BEC28-C4E7-4EF2-99A7-516707BEAE3C}">
      <dgm:prSet phldrT="[Text]" custT="1"/>
      <dgm:spPr/>
      <dgm:t>
        <a:bodyPr/>
        <a:lstStyle/>
        <a:p>
          <a:r>
            <a:rPr lang="en-US" sz="1800" dirty="0" err="1">
              <a:latin typeface="Tahoma" panose="020B0604030504040204" pitchFamily="34" charset="0"/>
              <a:ea typeface="Tahoma" panose="020B0604030504040204" pitchFamily="34" charset="0"/>
              <a:cs typeface="Tahoma" panose="020B0604030504040204" pitchFamily="34" charset="0"/>
            </a:rPr>
            <a:t>Qual</a:t>
          </a:r>
          <a:endParaRPr lang="en-US" sz="1800" dirty="0">
            <a:latin typeface="Tahoma" panose="020B0604030504040204" pitchFamily="34" charset="0"/>
            <a:ea typeface="Tahoma" panose="020B0604030504040204" pitchFamily="34" charset="0"/>
            <a:cs typeface="Tahoma" panose="020B0604030504040204" pitchFamily="34" charset="0"/>
          </a:endParaRPr>
        </a:p>
        <a:p>
          <a:r>
            <a:rPr lang="en-US" sz="1800" dirty="0">
              <a:latin typeface="Tahoma" panose="020B0604030504040204" pitchFamily="34" charset="0"/>
              <a:ea typeface="Tahoma" panose="020B0604030504040204" pitchFamily="34" charset="0"/>
              <a:cs typeface="Tahoma" panose="020B0604030504040204" pitchFamily="34" charset="0"/>
            </a:rPr>
            <a:t>Data Collection</a:t>
          </a:r>
        </a:p>
      </dgm:t>
    </dgm:pt>
    <dgm:pt modelId="{7BE20BC5-70C0-4372-BABF-10AC48F81252}" type="parTrans" cxnId="{F6366B84-5A50-4D0D-9442-2A2CE89995BE}">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BEA4307A-20C5-45D7-A2AE-9C124B5BEF69}" type="sibTrans" cxnId="{F6366B84-5A50-4D0D-9442-2A2CE89995BE}">
      <dgm:prSet custT="1"/>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A0D9624B-5398-4C07-B9AD-A870F5D9393E}">
      <dgm:prSet phldrT="[Text]" custT="1"/>
      <dgm:spPr/>
      <dgm:t>
        <a:bodyPr/>
        <a:lstStyle/>
        <a:p>
          <a:r>
            <a:rPr lang="en-US" sz="1800" dirty="0">
              <a:latin typeface="Tahoma" panose="020B0604030504040204" pitchFamily="34" charset="0"/>
              <a:ea typeface="Tahoma" panose="020B0604030504040204" pitchFamily="34" charset="0"/>
              <a:cs typeface="Tahoma" panose="020B0604030504040204" pitchFamily="34" charset="0"/>
            </a:rPr>
            <a:t>Interpretation of Entire Analysis</a:t>
          </a:r>
        </a:p>
      </dgm:t>
    </dgm:pt>
    <dgm:pt modelId="{50FB6AF7-D191-4449-BC72-F0545A7B29B1}" type="parTrans" cxnId="{EBD065DA-349A-423E-A3B1-4F7B86A9CB9C}">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126A6BB7-A629-4150-92D4-63325480FD96}" type="sibTrans" cxnId="{EBD065DA-349A-423E-A3B1-4F7B86A9CB9C}">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0B93EC4A-E8DF-479D-8616-6D2583656146}">
      <dgm:prSet phldrT="[Text]" custT="1"/>
      <dgm:spPr/>
      <dgm:t>
        <a:bodyPr/>
        <a:lstStyle/>
        <a:p>
          <a:r>
            <a:rPr lang="en-US" sz="1800" dirty="0" err="1">
              <a:latin typeface="Tahoma" panose="020B0604030504040204" pitchFamily="34" charset="0"/>
              <a:ea typeface="Tahoma" panose="020B0604030504040204" pitchFamily="34" charset="0"/>
              <a:cs typeface="Tahoma" panose="020B0604030504040204" pitchFamily="34" charset="0"/>
            </a:rPr>
            <a:t>Qual</a:t>
          </a:r>
          <a:endParaRPr lang="en-US" sz="1800" dirty="0">
            <a:latin typeface="Tahoma" panose="020B0604030504040204" pitchFamily="34" charset="0"/>
            <a:ea typeface="Tahoma" panose="020B0604030504040204" pitchFamily="34" charset="0"/>
            <a:cs typeface="Tahoma" panose="020B0604030504040204" pitchFamily="34" charset="0"/>
          </a:endParaRPr>
        </a:p>
        <a:p>
          <a:r>
            <a:rPr lang="en-US" sz="1800" dirty="0">
              <a:latin typeface="Tahoma" panose="020B0604030504040204" pitchFamily="34" charset="0"/>
              <a:ea typeface="Tahoma" panose="020B0604030504040204" pitchFamily="34" charset="0"/>
              <a:cs typeface="Tahoma" panose="020B0604030504040204" pitchFamily="34" charset="0"/>
            </a:rPr>
            <a:t>Data Analysis</a:t>
          </a:r>
        </a:p>
      </dgm:t>
    </dgm:pt>
    <dgm:pt modelId="{2B19E8C0-6533-4F30-9BDD-35810F178B0B}" type="parTrans" cxnId="{1CEF9DA1-E500-4876-8192-1CA1B3DED2A4}">
      <dgm:prSet/>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4ACAF13B-02CC-4420-9D02-0095054B3F15}" type="sibTrans" cxnId="{1CEF9DA1-E500-4876-8192-1CA1B3DED2A4}">
      <dgm:prSet custT="1"/>
      <dgm:spPr/>
      <dgm:t>
        <a:bodyPr/>
        <a:lstStyle/>
        <a:p>
          <a:endParaRPr lang="en-US" sz="1800">
            <a:latin typeface="Tahoma" panose="020B0604030504040204" pitchFamily="34" charset="0"/>
            <a:ea typeface="Tahoma" panose="020B0604030504040204" pitchFamily="34" charset="0"/>
            <a:cs typeface="Tahoma" panose="020B0604030504040204" pitchFamily="34" charset="0"/>
          </a:endParaRPr>
        </a:p>
      </dgm:t>
    </dgm:pt>
    <dgm:pt modelId="{349B5252-49FE-4FED-A6D1-AF3426DE174B}" type="pres">
      <dgm:prSet presAssocID="{6F6B50A3-315A-41D2-82E2-2B5D8CDDA27B}" presName="Name0" presStyleCnt="0">
        <dgm:presLayoutVars>
          <dgm:dir/>
          <dgm:resizeHandles val="exact"/>
        </dgm:presLayoutVars>
      </dgm:prSet>
      <dgm:spPr/>
    </dgm:pt>
    <dgm:pt modelId="{768B5492-C652-4BD6-B177-10B07BADBCDA}" type="pres">
      <dgm:prSet presAssocID="{01AA00BE-9886-4FA8-81D8-501730679843}" presName="node" presStyleLbl="node1" presStyleIdx="0" presStyleCnt="5">
        <dgm:presLayoutVars>
          <dgm:bulletEnabled val="1"/>
        </dgm:presLayoutVars>
      </dgm:prSet>
      <dgm:spPr/>
    </dgm:pt>
    <dgm:pt modelId="{ACD5AED6-1B81-469E-9D31-201EBA5A2500}" type="pres">
      <dgm:prSet presAssocID="{3AD6FB9D-F342-4204-AD8A-E9B2EF69BD0E}" presName="sibTrans" presStyleLbl="sibTrans2D1" presStyleIdx="0" presStyleCnt="4"/>
      <dgm:spPr/>
    </dgm:pt>
    <dgm:pt modelId="{A781BDAF-CA8A-4DFB-90C4-0B1702D2E730}" type="pres">
      <dgm:prSet presAssocID="{3AD6FB9D-F342-4204-AD8A-E9B2EF69BD0E}" presName="connectorText" presStyleLbl="sibTrans2D1" presStyleIdx="0" presStyleCnt="4"/>
      <dgm:spPr/>
    </dgm:pt>
    <dgm:pt modelId="{648358ED-4584-447B-AFC5-ECE4B0E81B3F}" type="pres">
      <dgm:prSet presAssocID="{F916272F-307E-4E92-B1B4-F1B20085E770}" presName="node" presStyleLbl="node1" presStyleIdx="1" presStyleCnt="5">
        <dgm:presLayoutVars>
          <dgm:bulletEnabled val="1"/>
        </dgm:presLayoutVars>
      </dgm:prSet>
      <dgm:spPr/>
    </dgm:pt>
    <dgm:pt modelId="{860FD82E-C716-4200-B3FA-09A11F45ECB6}" type="pres">
      <dgm:prSet presAssocID="{01FCCA4F-E8B6-45E0-AC6B-BCB4B8314A4C}" presName="sibTrans" presStyleLbl="sibTrans2D1" presStyleIdx="1" presStyleCnt="4"/>
      <dgm:spPr/>
    </dgm:pt>
    <dgm:pt modelId="{686635D2-040F-4A94-9265-4EDA73EEBC6B}" type="pres">
      <dgm:prSet presAssocID="{01FCCA4F-E8B6-45E0-AC6B-BCB4B8314A4C}" presName="connectorText" presStyleLbl="sibTrans2D1" presStyleIdx="1" presStyleCnt="4"/>
      <dgm:spPr/>
    </dgm:pt>
    <dgm:pt modelId="{9527C2DA-7ED2-482A-A8CE-C2F4BEF9619C}" type="pres">
      <dgm:prSet presAssocID="{B09BEC28-C4E7-4EF2-99A7-516707BEAE3C}" presName="node" presStyleLbl="node1" presStyleIdx="2" presStyleCnt="5">
        <dgm:presLayoutVars>
          <dgm:bulletEnabled val="1"/>
        </dgm:presLayoutVars>
      </dgm:prSet>
      <dgm:spPr/>
    </dgm:pt>
    <dgm:pt modelId="{28772E4C-4517-4A3B-8914-3FDC2D1E54D9}" type="pres">
      <dgm:prSet presAssocID="{BEA4307A-20C5-45D7-A2AE-9C124B5BEF69}" presName="sibTrans" presStyleLbl="sibTrans2D1" presStyleIdx="2" presStyleCnt="4"/>
      <dgm:spPr/>
    </dgm:pt>
    <dgm:pt modelId="{BFC0315C-0E46-42CA-A006-8A37995F46E3}" type="pres">
      <dgm:prSet presAssocID="{BEA4307A-20C5-45D7-A2AE-9C124B5BEF69}" presName="connectorText" presStyleLbl="sibTrans2D1" presStyleIdx="2" presStyleCnt="4"/>
      <dgm:spPr/>
    </dgm:pt>
    <dgm:pt modelId="{81A7966E-9984-4413-BC46-14B9F795466E}" type="pres">
      <dgm:prSet presAssocID="{0B93EC4A-E8DF-479D-8616-6D2583656146}" presName="node" presStyleLbl="node1" presStyleIdx="3" presStyleCnt="5">
        <dgm:presLayoutVars>
          <dgm:bulletEnabled val="1"/>
        </dgm:presLayoutVars>
      </dgm:prSet>
      <dgm:spPr/>
    </dgm:pt>
    <dgm:pt modelId="{A4BB98C5-981F-4241-AB5E-D117C7038151}" type="pres">
      <dgm:prSet presAssocID="{4ACAF13B-02CC-4420-9D02-0095054B3F15}" presName="sibTrans" presStyleLbl="sibTrans2D1" presStyleIdx="3" presStyleCnt="4"/>
      <dgm:spPr/>
    </dgm:pt>
    <dgm:pt modelId="{5E309EA5-384E-47A1-AD52-E78F841E34A4}" type="pres">
      <dgm:prSet presAssocID="{4ACAF13B-02CC-4420-9D02-0095054B3F15}" presName="connectorText" presStyleLbl="sibTrans2D1" presStyleIdx="3" presStyleCnt="4"/>
      <dgm:spPr/>
    </dgm:pt>
    <dgm:pt modelId="{FC16161A-93C5-4636-BF50-37F52A965320}" type="pres">
      <dgm:prSet presAssocID="{A0D9624B-5398-4C07-B9AD-A870F5D9393E}" presName="node" presStyleLbl="node1" presStyleIdx="4" presStyleCnt="5">
        <dgm:presLayoutVars>
          <dgm:bulletEnabled val="1"/>
        </dgm:presLayoutVars>
      </dgm:prSet>
      <dgm:spPr/>
    </dgm:pt>
  </dgm:ptLst>
  <dgm:cxnLst>
    <dgm:cxn modelId="{782D680B-AB30-4F6C-BDB7-8A88C9AA5788}" type="presOf" srcId="{01FCCA4F-E8B6-45E0-AC6B-BCB4B8314A4C}" destId="{860FD82E-C716-4200-B3FA-09A11F45ECB6}" srcOrd="0" destOrd="0" presId="urn:microsoft.com/office/officeart/2005/8/layout/process1"/>
    <dgm:cxn modelId="{B4E6CF18-55A1-46FA-BC00-63C994BDFD94}" srcId="{6F6B50A3-315A-41D2-82E2-2B5D8CDDA27B}" destId="{01AA00BE-9886-4FA8-81D8-501730679843}" srcOrd="0" destOrd="0" parTransId="{9C83F983-BB28-4320-AA49-A8F635DA7AD2}" sibTransId="{3AD6FB9D-F342-4204-AD8A-E9B2EF69BD0E}"/>
    <dgm:cxn modelId="{110CA82A-031A-4D78-AD1D-BC13FA7A0533}" type="presOf" srcId="{B09BEC28-C4E7-4EF2-99A7-516707BEAE3C}" destId="{9527C2DA-7ED2-482A-A8CE-C2F4BEF9619C}" srcOrd="0" destOrd="0" presId="urn:microsoft.com/office/officeart/2005/8/layout/process1"/>
    <dgm:cxn modelId="{14ADC22D-B9D2-4F47-B24E-18027B7F3F41}" type="presOf" srcId="{BEA4307A-20C5-45D7-A2AE-9C124B5BEF69}" destId="{BFC0315C-0E46-42CA-A006-8A37995F46E3}" srcOrd="1" destOrd="0" presId="urn:microsoft.com/office/officeart/2005/8/layout/process1"/>
    <dgm:cxn modelId="{1AA3BD36-C4B7-4267-BC35-D18761C6D6C7}" type="presOf" srcId="{6F6B50A3-315A-41D2-82E2-2B5D8CDDA27B}" destId="{349B5252-49FE-4FED-A6D1-AF3426DE174B}" srcOrd="0" destOrd="0" presId="urn:microsoft.com/office/officeart/2005/8/layout/process1"/>
    <dgm:cxn modelId="{3736AA77-2BA3-48EE-B04A-72F57F9C72C6}" type="presOf" srcId="{3AD6FB9D-F342-4204-AD8A-E9B2EF69BD0E}" destId="{ACD5AED6-1B81-469E-9D31-201EBA5A2500}" srcOrd="0" destOrd="0" presId="urn:microsoft.com/office/officeart/2005/8/layout/process1"/>
    <dgm:cxn modelId="{F6366B84-5A50-4D0D-9442-2A2CE89995BE}" srcId="{6F6B50A3-315A-41D2-82E2-2B5D8CDDA27B}" destId="{B09BEC28-C4E7-4EF2-99A7-516707BEAE3C}" srcOrd="2" destOrd="0" parTransId="{7BE20BC5-70C0-4372-BABF-10AC48F81252}" sibTransId="{BEA4307A-20C5-45D7-A2AE-9C124B5BEF69}"/>
    <dgm:cxn modelId="{5ED3B188-8245-4F1D-95AF-4F1EBE19054D}" type="presOf" srcId="{A0D9624B-5398-4C07-B9AD-A870F5D9393E}" destId="{FC16161A-93C5-4636-BF50-37F52A965320}" srcOrd="0" destOrd="0" presId="urn:microsoft.com/office/officeart/2005/8/layout/process1"/>
    <dgm:cxn modelId="{20FEFF8E-5593-4BBF-968E-5B9BE82C1F66}" type="presOf" srcId="{F916272F-307E-4E92-B1B4-F1B20085E770}" destId="{648358ED-4584-447B-AFC5-ECE4B0E81B3F}" srcOrd="0" destOrd="0" presId="urn:microsoft.com/office/officeart/2005/8/layout/process1"/>
    <dgm:cxn modelId="{88877E92-AE89-4BF6-BB42-8A5085BF382D}" type="presOf" srcId="{4ACAF13B-02CC-4420-9D02-0095054B3F15}" destId="{A4BB98C5-981F-4241-AB5E-D117C7038151}" srcOrd="0" destOrd="0" presId="urn:microsoft.com/office/officeart/2005/8/layout/process1"/>
    <dgm:cxn modelId="{1CEF9DA1-E500-4876-8192-1CA1B3DED2A4}" srcId="{6F6B50A3-315A-41D2-82E2-2B5D8CDDA27B}" destId="{0B93EC4A-E8DF-479D-8616-6D2583656146}" srcOrd="3" destOrd="0" parTransId="{2B19E8C0-6533-4F30-9BDD-35810F178B0B}" sibTransId="{4ACAF13B-02CC-4420-9D02-0095054B3F15}"/>
    <dgm:cxn modelId="{D2BF3CAC-031B-4BF8-A904-5A590D2F4FA1}" type="presOf" srcId="{3AD6FB9D-F342-4204-AD8A-E9B2EF69BD0E}" destId="{A781BDAF-CA8A-4DFB-90C4-0B1702D2E730}" srcOrd="1" destOrd="0" presId="urn:microsoft.com/office/officeart/2005/8/layout/process1"/>
    <dgm:cxn modelId="{33A206CB-CE38-44CF-92B6-178F56425001}" type="presOf" srcId="{01AA00BE-9886-4FA8-81D8-501730679843}" destId="{768B5492-C652-4BD6-B177-10B07BADBCDA}" srcOrd="0" destOrd="0" presId="urn:microsoft.com/office/officeart/2005/8/layout/process1"/>
    <dgm:cxn modelId="{EBD065DA-349A-423E-A3B1-4F7B86A9CB9C}" srcId="{6F6B50A3-315A-41D2-82E2-2B5D8CDDA27B}" destId="{A0D9624B-5398-4C07-B9AD-A870F5D9393E}" srcOrd="4" destOrd="0" parTransId="{50FB6AF7-D191-4449-BC72-F0545A7B29B1}" sibTransId="{126A6BB7-A629-4150-92D4-63325480FD96}"/>
    <dgm:cxn modelId="{2FC55EE1-BBA6-46CC-A977-724AEC17A7F8}" type="presOf" srcId="{BEA4307A-20C5-45D7-A2AE-9C124B5BEF69}" destId="{28772E4C-4517-4A3B-8914-3FDC2D1E54D9}" srcOrd="0" destOrd="0" presId="urn:microsoft.com/office/officeart/2005/8/layout/process1"/>
    <dgm:cxn modelId="{BE15AEE8-8199-464A-B651-E909560C20B1}" type="presOf" srcId="{0B93EC4A-E8DF-479D-8616-6D2583656146}" destId="{81A7966E-9984-4413-BC46-14B9F795466E}" srcOrd="0" destOrd="0" presId="urn:microsoft.com/office/officeart/2005/8/layout/process1"/>
    <dgm:cxn modelId="{75ACB5F0-9500-4950-BBF2-02133D9A7EFC}" type="presOf" srcId="{01FCCA4F-E8B6-45E0-AC6B-BCB4B8314A4C}" destId="{686635D2-040F-4A94-9265-4EDA73EEBC6B}" srcOrd="1" destOrd="0" presId="urn:microsoft.com/office/officeart/2005/8/layout/process1"/>
    <dgm:cxn modelId="{AF4A86FD-2EDB-4BB1-9932-D6281B6EC0F7}" srcId="{6F6B50A3-315A-41D2-82E2-2B5D8CDDA27B}" destId="{F916272F-307E-4E92-B1B4-F1B20085E770}" srcOrd="1" destOrd="0" parTransId="{FEB4157C-4704-4CC1-8A5C-05687DF65A59}" sibTransId="{01FCCA4F-E8B6-45E0-AC6B-BCB4B8314A4C}"/>
    <dgm:cxn modelId="{E91BC5FD-4AA8-4409-AE86-8A7B38865D83}" type="presOf" srcId="{4ACAF13B-02CC-4420-9D02-0095054B3F15}" destId="{5E309EA5-384E-47A1-AD52-E78F841E34A4}" srcOrd="1" destOrd="0" presId="urn:microsoft.com/office/officeart/2005/8/layout/process1"/>
    <dgm:cxn modelId="{1638C20F-24B6-47FA-AB85-44ACAB94CFD8}" type="presParOf" srcId="{349B5252-49FE-4FED-A6D1-AF3426DE174B}" destId="{768B5492-C652-4BD6-B177-10B07BADBCDA}" srcOrd="0" destOrd="0" presId="urn:microsoft.com/office/officeart/2005/8/layout/process1"/>
    <dgm:cxn modelId="{87DA649A-36F3-492D-84D7-B2F86418A236}" type="presParOf" srcId="{349B5252-49FE-4FED-A6D1-AF3426DE174B}" destId="{ACD5AED6-1B81-469E-9D31-201EBA5A2500}" srcOrd="1" destOrd="0" presId="urn:microsoft.com/office/officeart/2005/8/layout/process1"/>
    <dgm:cxn modelId="{DB443FAE-692F-4D06-85E4-2768E927B6DE}" type="presParOf" srcId="{ACD5AED6-1B81-469E-9D31-201EBA5A2500}" destId="{A781BDAF-CA8A-4DFB-90C4-0B1702D2E730}" srcOrd="0" destOrd="0" presId="urn:microsoft.com/office/officeart/2005/8/layout/process1"/>
    <dgm:cxn modelId="{57A2AA8D-E00B-41D6-8192-89F9E95A0AA6}" type="presParOf" srcId="{349B5252-49FE-4FED-A6D1-AF3426DE174B}" destId="{648358ED-4584-447B-AFC5-ECE4B0E81B3F}" srcOrd="2" destOrd="0" presId="urn:microsoft.com/office/officeart/2005/8/layout/process1"/>
    <dgm:cxn modelId="{7B1F2553-329A-4685-9CE1-91D7E912814B}" type="presParOf" srcId="{349B5252-49FE-4FED-A6D1-AF3426DE174B}" destId="{860FD82E-C716-4200-B3FA-09A11F45ECB6}" srcOrd="3" destOrd="0" presId="urn:microsoft.com/office/officeart/2005/8/layout/process1"/>
    <dgm:cxn modelId="{5FBF0955-1C42-479D-833C-6603E317F64A}" type="presParOf" srcId="{860FD82E-C716-4200-B3FA-09A11F45ECB6}" destId="{686635D2-040F-4A94-9265-4EDA73EEBC6B}" srcOrd="0" destOrd="0" presId="urn:microsoft.com/office/officeart/2005/8/layout/process1"/>
    <dgm:cxn modelId="{DC1785E3-BC7A-4360-B6DA-4A8FCCC93774}" type="presParOf" srcId="{349B5252-49FE-4FED-A6D1-AF3426DE174B}" destId="{9527C2DA-7ED2-482A-A8CE-C2F4BEF9619C}" srcOrd="4" destOrd="0" presId="urn:microsoft.com/office/officeart/2005/8/layout/process1"/>
    <dgm:cxn modelId="{EFEC298F-5516-4C56-8FC5-6B581744AE6A}" type="presParOf" srcId="{349B5252-49FE-4FED-A6D1-AF3426DE174B}" destId="{28772E4C-4517-4A3B-8914-3FDC2D1E54D9}" srcOrd="5" destOrd="0" presId="urn:microsoft.com/office/officeart/2005/8/layout/process1"/>
    <dgm:cxn modelId="{63782A83-1077-454F-B041-601197059FCE}" type="presParOf" srcId="{28772E4C-4517-4A3B-8914-3FDC2D1E54D9}" destId="{BFC0315C-0E46-42CA-A006-8A37995F46E3}" srcOrd="0" destOrd="0" presId="urn:microsoft.com/office/officeart/2005/8/layout/process1"/>
    <dgm:cxn modelId="{A2178C6B-071D-4CEF-8342-9247AB6A38CB}" type="presParOf" srcId="{349B5252-49FE-4FED-A6D1-AF3426DE174B}" destId="{81A7966E-9984-4413-BC46-14B9F795466E}" srcOrd="6" destOrd="0" presId="urn:microsoft.com/office/officeart/2005/8/layout/process1"/>
    <dgm:cxn modelId="{8E03784F-0AAD-4956-9BFC-AD5FC1A7B1E8}" type="presParOf" srcId="{349B5252-49FE-4FED-A6D1-AF3426DE174B}" destId="{A4BB98C5-981F-4241-AB5E-D117C7038151}" srcOrd="7" destOrd="0" presId="urn:microsoft.com/office/officeart/2005/8/layout/process1"/>
    <dgm:cxn modelId="{52A147E8-FA6C-49EB-BD51-DEC14F922B55}" type="presParOf" srcId="{A4BB98C5-981F-4241-AB5E-D117C7038151}" destId="{5E309EA5-384E-47A1-AD52-E78F841E34A4}" srcOrd="0" destOrd="0" presId="urn:microsoft.com/office/officeart/2005/8/layout/process1"/>
    <dgm:cxn modelId="{A90F9375-7B5F-4D5A-B7E9-B8DDD3362692}" type="presParOf" srcId="{349B5252-49FE-4FED-A6D1-AF3426DE174B}" destId="{FC16161A-93C5-4636-BF50-37F52A965320}"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7FC181-FA24-4870-8279-AEDA1E752D90}" type="doc">
      <dgm:prSet loTypeId="urn:microsoft.com/office/officeart/2005/8/layout/process1" loCatId="process" qsTypeId="urn:microsoft.com/office/officeart/2005/8/quickstyle/simple1" qsCatId="simple" csTypeId="urn:microsoft.com/office/officeart/2005/8/colors/accent0_1" csCatId="mainScheme" phldr="1"/>
      <dgm:spPr/>
    </dgm:pt>
    <dgm:pt modelId="{4BEC69C5-AF10-402C-BE0D-FAE97B2DDA08}">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Pilot survey with 48 instructors</a:t>
          </a:r>
        </a:p>
      </dgm:t>
    </dgm:pt>
    <dgm:pt modelId="{594EEA92-8D6A-4B28-B169-7B7AC510D5AC}" type="parTrans" cxnId="{84981165-5FEE-4C9F-AE25-6FE1DEB81A5C}">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E600F5DE-5501-4EDD-B1FD-DF650F807A66}" type="sibTrans" cxnId="{84981165-5FEE-4C9F-AE25-6FE1DEB81A5C}">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3AFEED49-F956-492E-9B9F-F906FC959F6B}">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Survey</a:t>
          </a:r>
        </a:p>
        <a:p>
          <a:r>
            <a:rPr lang="en-US" sz="1400" dirty="0">
              <a:latin typeface="Tahoma" panose="020B0604030504040204" pitchFamily="34" charset="0"/>
              <a:ea typeface="Tahoma" panose="020B0604030504040204" pitchFamily="34" charset="0"/>
              <a:cs typeface="Tahoma" panose="020B0604030504040204" pitchFamily="34" charset="0"/>
            </a:rPr>
            <a:t>198 instructors</a:t>
          </a:r>
        </a:p>
      </dgm:t>
    </dgm:pt>
    <dgm:pt modelId="{BBBCE808-EE68-420D-992D-FDB629A126E5}" type="parTrans" cxnId="{FEE67A29-DBE8-4926-BA5D-85026E2309D9}">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AA7D8BCD-D157-4837-8F28-3C785C4577C7}" type="sibTrans" cxnId="{FEE67A29-DBE8-4926-BA5D-85026E2309D9}">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49292421-84CF-444B-9A10-EFA9FB7E3218}">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Review 22 MOOCs of interviewees</a:t>
          </a:r>
        </a:p>
      </dgm:t>
    </dgm:pt>
    <dgm:pt modelId="{D8D556F2-ECC7-4546-822E-DDA2740866EE}" type="parTrans" cxnId="{08BDBC83-7900-40C0-927A-7E870DC587FA}">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7DD965BE-4BFD-4CD5-86EB-5ABA471321D2}" type="sibTrans" cxnId="{08BDBC83-7900-40C0-927A-7E870DC587FA}">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6381E446-B16D-472F-AE7F-D0629A93B047}">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Interview  22 instructors </a:t>
          </a:r>
        </a:p>
      </dgm:t>
    </dgm:pt>
    <dgm:pt modelId="{E97C1FCE-2B85-454E-973A-02639EB6BEC4}" type="parTrans" cxnId="{91F78BFB-7ABF-4BB4-B5CB-C0B95A020952}">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9BBD6BAD-5CD9-4EA7-B241-A64110C9C8C0}" type="sibTrans" cxnId="{91F78BFB-7ABF-4BB4-B5CB-C0B95A020952}">
      <dgm:prSet custT="1"/>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66D4AF8B-C332-47F4-9927-11395FAF8348}">
      <dgm:prSet phldrT="[Tex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Review 22 MOOCs of interviewees</a:t>
          </a:r>
        </a:p>
      </dgm:t>
    </dgm:pt>
    <dgm:pt modelId="{45FB3927-DB8C-4832-9884-E7640EBD0B6C}" type="parTrans" cxnId="{3C943AEA-356C-4014-8DAC-8844B52C21E4}">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626B4D38-33C7-4579-8966-758152CFE6D1}" type="sibTrans" cxnId="{3C943AEA-356C-4014-8DAC-8844B52C21E4}">
      <dgm:prSet/>
      <dgm:spPr/>
      <dgm:t>
        <a:bodyPr/>
        <a:lstStyle/>
        <a:p>
          <a:endParaRPr lang="en-US" sz="1400">
            <a:latin typeface="Tahoma" panose="020B0604030504040204" pitchFamily="34" charset="0"/>
            <a:ea typeface="Tahoma" panose="020B0604030504040204" pitchFamily="34" charset="0"/>
            <a:cs typeface="Tahoma" panose="020B0604030504040204" pitchFamily="34" charset="0"/>
          </a:endParaRPr>
        </a:p>
      </dgm:t>
    </dgm:pt>
    <dgm:pt modelId="{783C9068-9A29-4485-9079-8992F655085E}">
      <dgm:prSet custT="1"/>
      <dgm:spPr/>
      <dgm:t>
        <a:bodyPr/>
        <a:lstStyle/>
        <a:p>
          <a:r>
            <a:rPr lang="en-US" sz="1400" dirty="0">
              <a:latin typeface="Tahoma" panose="020B0604030504040204" pitchFamily="34" charset="0"/>
              <a:ea typeface="Tahoma" panose="020B0604030504040204" pitchFamily="34" charset="0"/>
              <a:cs typeface="Tahoma" panose="020B0604030504040204" pitchFamily="34" charset="0"/>
            </a:rPr>
            <a:t>Pilot interview with 4 instructors</a:t>
          </a:r>
        </a:p>
      </dgm:t>
    </dgm:pt>
    <dgm:pt modelId="{390E99BE-5828-4677-B39A-8137E56417CC}" type="parTrans" cxnId="{50F70E40-690A-4ACC-8CA8-4554CCB85C0B}">
      <dgm:prSet/>
      <dgm:spPr/>
      <dgm:t>
        <a:bodyPr/>
        <a:lstStyle/>
        <a:p>
          <a:endParaRPr lang="en-US" sz="1400"/>
        </a:p>
      </dgm:t>
    </dgm:pt>
    <dgm:pt modelId="{62E92B8F-3777-4B34-8F50-C95EE1168A8F}" type="sibTrans" cxnId="{50F70E40-690A-4ACC-8CA8-4554CCB85C0B}">
      <dgm:prSet custT="1"/>
      <dgm:spPr/>
      <dgm:t>
        <a:bodyPr/>
        <a:lstStyle/>
        <a:p>
          <a:endParaRPr lang="en-US" sz="1400"/>
        </a:p>
      </dgm:t>
    </dgm:pt>
    <dgm:pt modelId="{5398E1CD-2C9D-411E-A70B-B1295454F45F}" type="pres">
      <dgm:prSet presAssocID="{ED7FC181-FA24-4870-8279-AEDA1E752D90}" presName="Name0" presStyleCnt="0">
        <dgm:presLayoutVars>
          <dgm:dir/>
          <dgm:resizeHandles val="exact"/>
        </dgm:presLayoutVars>
      </dgm:prSet>
      <dgm:spPr/>
    </dgm:pt>
    <dgm:pt modelId="{246248CA-E01E-4AAE-B7EC-0BC37E67E06F}" type="pres">
      <dgm:prSet presAssocID="{783C9068-9A29-4485-9079-8992F655085E}" presName="node" presStyleLbl="node1" presStyleIdx="0" presStyleCnt="6">
        <dgm:presLayoutVars>
          <dgm:bulletEnabled val="1"/>
        </dgm:presLayoutVars>
      </dgm:prSet>
      <dgm:spPr/>
    </dgm:pt>
    <dgm:pt modelId="{F4AB3E48-E530-42C8-BD0D-5BF5A61A1B34}" type="pres">
      <dgm:prSet presAssocID="{62E92B8F-3777-4B34-8F50-C95EE1168A8F}" presName="sibTrans" presStyleLbl="sibTrans2D1" presStyleIdx="0" presStyleCnt="5"/>
      <dgm:spPr/>
    </dgm:pt>
    <dgm:pt modelId="{3D2D766F-B26B-4870-826B-72341AD206E9}" type="pres">
      <dgm:prSet presAssocID="{62E92B8F-3777-4B34-8F50-C95EE1168A8F}" presName="connectorText" presStyleLbl="sibTrans2D1" presStyleIdx="0" presStyleCnt="5"/>
      <dgm:spPr/>
    </dgm:pt>
    <dgm:pt modelId="{E2208BDB-2519-46DC-962E-DD82B7A4100D}" type="pres">
      <dgm:prSet presAssocID="{4BEC69C5-AF10-402C-BE0D-FAE97B2DDA08}" presName="node" presStyleLbl="node1" presStyleIdx="1" presStyleCnt="6" custScaleY="100289">
        <dgm:presLayoutVars>
          <dgm:bulletEnabled val="1"/>
        </dgm:presLayoutVars>
      </dgm:prSet>
      <dgm:spPr/>
    </dgm:pt>
    <dgm:pt modelId="{E21A6F49-B7EF-473C-A31A-5DEDB746B718}" type="pres">
      <dgm:prSet presAssocID="{E600F5DE-5501-4EDD-B1FD-DF650F807A66}" presName="sibTrans" presStyleLbl="sibTrans2D1" presStyleIdx="1" presStyleCnt="5"/>
      <dgm:spPr/>
    </dgm:pt>
    <dgm:pt modelId="{979B4346-AA40-4E1D-BB90-FB631ACA9749}" type="pres">
      <dgm:prSet presAssocID="{E600F5DE-5501-4EDD-B1FD-DF650F807A66}" presName="connectorText" presStyleLbl="sibTrans2D1" presStyleIdx="1" presStyleCnt="5"/>
      <dgm:spPr/>
    </dgm:pt>
    <dgm:pt modelId="{FAB113D9-CE53-4343-887C-529B1BB657E1}" type="pres">
      <dgm:prSet presAssocID="{3AFEED49-F956-492E-9B9F-F906FC959F6B}" presName="node" presStyleLbl="node1" presStyleIdx="2" presStyleCnt="6">
        <dgm:presLayoutVars>
          <dgm:bulletEnabled val="1"/>
        </dgm:presLayoutVars>
      </dgm:prSet>
      <dgm:spPr/>
    </dgm:pt>
    <dgm:pt modelId="{91E26134-A688-42F1-9738-3116469725D0}" type="pres">
      <dgm:prSet presAssocID="{AA7D8BCD-D157-4837-8F28-3C785C4577C7}" presName="sibTrans" presStyleLbl="sibTrans2D1" presStyleIdx="2" presStyleCnt="5"/>
      <dgm:spPr/>
    </dgm:pt>
    <dgm:pt modelId="{8ABF856B-C8F7-4291-A379-698D007A6F35}" type="pres">
      <dgm:prSet presAssocID="{AA7D8BCD-D157-4837-8F28-3C785C4577C7}" presName="connectorText" presStyleLbl="sibTrans2D1" presStyleIdx="2" presStyleCnt="5"/>
      <dgm:spPr/>
    </dgm:pt>
    <dgm:pt modelId="{98CC9F4D-CDFA-4429-829D-192578A8E83B}" type="pres">
      <dgm:prSet presAssocID="{49292421-84CF-444B-9A10-EFA9FB7E3218}" presName="node" presStyleLbl="node1" presStyleIdx="3" presStyleCnt="6">
        <dgm:presLayoutVars>
          <dgm:bulletEnabled val="1"/>
        </dgm:presLayoutVars>
      </dgm:prSet>
      <dgm:spPr/>
    </dgm:pt>
    <dgm:pt modelId="{CB7BD743-155F-455E-98DD-7AFAA5B91811}" type="pres">
      <dgm:prSet presAssocID="{7DD965BE-4BFD-4CD5-86EB-5ABA471321D2}" presName="sibTrans" presStyleLbl="sibTrans2D1" presStyleIdx="3" presStyleCnt="5"/>
      <dgm:spPr/>
    </dgm:pt>
    <dgm:pt modelId="{ACEFCC7F-FEC2-4ABC-9472-1627F54A0A8C}" type="pres">
      <dgm:prSet presAssocID="{7DD965BE-4BFD-4CD5-86EB-5ABA471321D2}" presName="connectorText" presStyleLbl="sibTrans2D1" presStyleIdx="3" presStyleCnt="5"/>
      <dgm:spPr/>
    </dgm:pt>
    <dgm:pt modelId="{97A49E55-A22F-4049-9124-7E1525B61239}" type="pres">
      <dgm:prSet presAssocID="{6381E446-B16D-472F-AE7F-D0629A93B047}" presName="node" presStyleLbl="node1" presStyleIdx="4" presStyleCnt="6">
        <dgm:presLayoutVars>
          <dgm:bulletEnabled val="1"/>
        </dgm:presLayoutVars>
      </dgm:prSet>
      <dgm:spPr/>
    </dgm:pt>
    <dgm:pt modelId="{75A8704A-EAE1-4F4E-9EAB-4599D9FA9E78}" type="pres">
      <dgm:prSet presAssocID="{9BBD6BAD-5CD9-4EA7-B241-A64110C9C8C0}" presName="sibTrans" presStyleLbl="sibTrans2D1" presStyleIdx="4" presStyleCnt="5"/>
      <dgm:spPr/>
    </dgm:pt>
    <dgm:pt modelId="{74B19734-1815-41D0-B56B-8D82A13FAE73}" type="pres">
      <dgm:prSet presAssocID="{9BBD6BAD-5CD9-4EA7-B241-A64110C9C8C0}" presName="connectorText" presStyleLbl="sibTrans2D1" presStyleIdx="4" presStyleCnt="5"/>
      <dgm:spPr/>
    </dgm:pt>
    <dgm:pt modelId="{A9152AE6-FE06-46F5-A5CE-36466820A83C}" type="pres">
      <dgm:prSet presAssocID="{66D4AF8B-C332-47F4-9927-11395FAF8348}" presName="node" presStyleLbl="node1" presStyleIdx="5" presStyleCnt="6">
        <dgm:presLayoutVars>
          <dgm:bulletEnabled val="1"/>
        </dgm:presLayoutVars>
      </dgm:prSet>
      <dgm:spPr/>
    </dgm:pt>
  </dgm:ptLst>
  <dgm:cxnLst>
    <dgm:cxn modelId="{DAF7FC26-96F5-4699-B0FF-21DF63EB205D}" type="presOf" srcId="{AA7D8BCD-D157-4837-8F28-3C785C4577C7}" destId="{91E26134-A688-42F1-9738-3116469725D0}" srcOrd="0" destOrd="0" presId="urn:microsoft.com/office/officeart/2005/8/layout/process1"/>
    <dgm:cxn modelId="{FEE67A29-DBE8-4926-BA5D-85026E2309D9}" srcId="{ED7FC181-FA24-4870-8279-AEDA1E752D90}" destId="{3AFEED49-F956-492E-9B9F-F906FC959F6B}" srcOrd="2" destOrd="0" parTransId="{BBBCE808-EE68-420D-992D-FDB629A126E5}" sibTransId="{AA7D8BCD-D157-4837-8F28-3C785C4577C7}"/>
    <dgm:cxn modelId="{5DA1FB36-3E1B-477D-A647-2B888BF98535}" type="presOf" srcId="{7DD965BE-4BFD-4CD5-86EB-5ABA471321D2}" destId="{ACEFCC7F-FEC2-4ABC-9472-1627F54A0A8C}" srcOrd="1" destOrd="0" presId="urn:microsoft.com/office/officeart/2005/8/layout/process1"/>
    <dgm:cxn modelId="{8FAD7B39-CFB6-4F12-9129-39E6E40D88F8}" type="presOf" srcId="{3AFEED49-F956-492E-9B9F-F906FC959F6B}" destId="{FAB113D9-CE53-4343-887C-529B1BB657E1}" srcOrd="0" destOrd="0" presId="urn:microsoft.com/office/officeart/2005/8/layout/process1"/>
    <dgm:cxn modelId="{50F70E40-690A-4ACC-8CA8-4554CCB85C0B}" srcId="{ED7FC181-FA24-4870-8279-AEDA1E752D90}" destId="{783C9068-9A29-4485-9079-8992F655085E}" srcOrd="0" destOrd="0" parTransId="{390E99BE-5828-4677-B39A-8137E56417CC}" sibTransId="{62E92B8F-3777-4B34-8F50-C95EE1168A8F}"/>
    <dgm:cxn modelId="{E60D3860-425A-4493-9E5A-98E57DCA0480}" type="presOf" srcId="{E600F5DE-5501-4EDD-B1FD-DF650F807A66}" destId="{E21A6F49-B7EF-473C-A31A-5DEDB746B718}" srcOrd="0" destOrd="0" presId="urn:microsoft.com/office/officeart/2005/8/layout/process1"/>
    <dgm:cxn modelId="{84981165-5FEE-4C9F-AE25-6FE1DEB81A5C}" srcId="{ED7FC181-FA24-4870-8279-AEDA1E752D90}" destId="{4BEC69C5-AF10-402C-BE0D-FAE97B2DDA08}" srcOrd="1" destOrd="0" parTransId="{594EEA92-8D6A-4B28-B169-7B7AC510D5AC}" sibTransId="{E600F5DE-5501-4EDD-B1FD-DF650F807A66}"/>
    <dgm:cxn modelId="{B227BD46-B9CD-4F17-869B-7AD0C8815623}" type="presOf" srcId="{E600F5DE-5501-4EDD-B1FD-DF650F807A66}" destId="{979B4346-AA40-4E1D-BB90-FB631ACA9749}" srcOrd="1" destOrd="0" presId="urn:microsoft.com/office/officeart/2005/8/layout/process1"/>
    <dgm:cxn modelId="{F4B04851-38B0-42BD-BC44-346C31D2710D}" type="presOf" srcId="{66D4AF8B-C332-47F4-9927-11395FAF8348}" destId="{A9152AE6-FE06-46F5-A5CE-36466820A83C}" srcOrd="0" destOrd="0" presId="urn:microsoft.com/office/officeart/2005/8/layout/process1"/>
    <dgm:cxn modelId="{454B8274-DC34-42E1-8194-C384FBE88A0B}" type="presOf" srcId="{62E92B8F-3777-4B34-8F50-C95EE1168A8F}" destId="{F4AB3E48-E530-42C8-BD0D-5BF5A61A1B34}" srcOrd="0" destOrd="0" presId="urn:microsoft.com/office/officeart/2005/8/layout/process1"/>
    <dgm:cxn modelId="{08BDBC83-7900-40C0-927A-7E870DC587FA}" srcId="{ED7FC181-FA24-4870-8279-AEDA1E752D90}" destId="{49292421-84CF-444B-9A10-EFA9FB7E3218}" srcOrd="3" destOrd="0" parTransId="{D8D556F2-ECC7-4546-822E-DDA2740866EE}" sibTransId="{7DD965BE-4BFD-4CD5-86EB-5ABA471321D2}"/>
    <dgm:cxn modelId="{9E42178F-5496-484D-B730-16FC52285887}" type="presOf" srcId="{ED7FC181-FA24-4870-8279-AEDA1E752D90}" destId="{5398E1CD-2C9D-411E-A70B-B1295454F45F}" srcOrd="0" destOrd="0" presId="urn:microsoft.com/office/officeart/2005/8/layout/process1"/>
    <dgm:cxn modelId="{736E5A99-1BCF-45F5-ADB5-369600665202}" type="presOf" srcId="{9BBD6BAD-5CD9-4EA7-B241-A64110C9C8C0}" destId="{75A8704A-EAE1-4F4E-9EAB-4599D9FA9E78}" srcOrd="0" destOrd="0" presId="urn:microsoft.com/office/officeart/2005/8/layout/process1"/>
    <dgm:cxn modelId="{2646BCA7-2629-4793-8EBC-2A7AB0280139}" type="presOf" srcId="{4BEC69C5-AF10-402C-BE0D-FAE97B2DDA08}" destId="{E2208BDB-2519-46DC-962E-DD82B7A4100D}" srcOrd="0" destOrd="0" presId="urn:microsoft.com/office/officeart/2005/8/layout/process1"/>
    <dgm:cxn modelId="{00E119AE-A21C-44BE-8EB3-9FDA62900EC9}" type="presOf" srcId="{AA7D8BCD-D157-4837-8F28-3C785C4577C7}" destId="{8ABF856B-C8F7-4291-A379-698D007A6F35}" srcOrd="1" destOrd="0" presId="urn:microsoft.com/office/officeart/2005/8/layout/process1"/>
    <dgm:cxn modelId="{D9F340B4-0821-4037-AFF7-483D3638E3A5}" type="presOf" srcId="{9BBD6BAD-5CD9-4EA7-B241-A64110C9C8C0}" destId="{74B19734-1815-41D0-B56B-8D82A13FAE73}" srcOrd="1" destOrd="0" presId="urn:microsoft.com/office/officeart/2005/8/layout/process1"/>
    <dgm:cxn modelId="{66746BC9-4C40-4FB3-A5CE-E0FA39FDE6C9}" type="presOf" srcId="{7DD965BE-4BFD-4CD5-86EB-5ABA471321D2}" destId="{CB7BD743-155F-455E-98DD-7AFAA5B91811}" srcOrd="0" destOrd="0" presId="urn:microsoft.com/office/officeart/2005/8/layout/process1"/>
    <dgm:cxn modelId="{EF60A6C9-5E78-4C2B-8DEF-74FFB886CFA5}" type="presOf" srcId="{62E92B8F-3777-4B34-8F50-C95EE1168A8F}" destId="{3D2D766F-B26B-4870-826B-72341AD206E9}" srcOrd="1" destOrd="0" presId="urn:microsoft.com/office/officeart/2005/8/layout/process1"/>
    <dgm:cxn modelId="{41A4ABCB-6023-4872-B2AA-8CA46D3B29AD}" type="presOf" srcId="{783C9068-9A29-4485-9079-8992F655085E}" destId="{246248CA-E01E-4AAE-B7EC-0BC37E67E06F}" srcOrd="0" destOrd="0" presId="urn:microsoft.com/office/officeart/2005/8/layout/process1"/>
    <dgm:cxn modelId="{3C943AEA-356C-4014-8DAC-8844B52C21E4}" srcId="{ED7FC181-FA24-4870-8279-AEDA1E752D90}" destId="{66D4AF8B-C332-47F4-9927-11395FAF8348}" srcOrd="5" destOrd="0" parTransId="{45FB3927-DB8C-4832-9884-E7640EBD0B6C}" sibTransId="{626B4D38-33C7-4579-8966-758152CFE6D1}"/>
    <dgm:cxn modelId="{1A397AF7-D09B-4644-8468-44EA39D9A51E}" type="presOf" srcId="{6381E446-B16D-472F-AE7F-D0629A93B047}" destId="{97A49E55-A22F-4049-9124-7E1525B61239}" srcOrd="0" destOrd="0" presId="urn:microsoft.com/office/officeart/2005/8/layout/process1"/>
    <dgm:cxn modelId="{91F78BFB-7ABF-4BB4-B5CB-C0B95A020952}" srcId="{ED7FC181-FA24-4870-8279-AEDA1E752D90}" destId="{6381E446-B16D-472F-AE7F-D0629A93B047}" srcOrd="4" destOrd="0" parTransId="{E97C1FCE-2B85-454E-973A-02639EB6BEC4}" sibTransId="{9BBD6BAD-5CD9-4EA7-B241-A64110C9C8C0}"/>
    <dgm:cxn modelId="{211C78FE-F03C-483F-B280-01343D7696BE}" type="presOf" srcId="{49292421-84CF-444B-9A10-EFA9FB7E3218}" destId="{98CC9F4D-CDFA-4429-829D-192578A8E83B}" srcOrd="0" destOrd="0" presId="urn:microsoft.com/office/officeart/2005/8/layout/process1"/>
    <dgm:cxn modelId="{4389D90E-D3EF-4007-B854-D51854C4D3D3}" type="presParOf" srcId="{5398E1CD-2C9D-411E-A70B-B1295454F45F}" destId="{246248CA-E01E-4AAE-B7EC-0BC37E67E06F}" srcOrd="0" destOrd="0" presId="urn:microsoft.com/office/officeart/2005/8/layout/process1"/>
    <dgm:cxn modelId="{3AB576F8-4D6B-4B11-8307-9069734C5A7F}" type="presParOf" srcId="{5398E1CD-2C9D-411E-A70B-B1295454F45F}" destId="{F4AB3E48-E530-42C8-BD0D-5BF5A61A1B34}" srcOrd="1" destOrd="0" presId="urn:microsoft.com/office/officeart/2005/8/layout/process1"/>
    <dgm:cxn modelId="{ECDFDF2C-7993-4301-A241-20EF2333138F}" type="presParOf" srcId="{F4AB3E48-E530-42C8-BD0D-5BF5A61A1B34}" destId="{3D2D766F-B26B-4870-826B-72341AD206E9}" srcOrd="0" destOrd="0" presId="urn:microsoft.com/office/officeart/2005/8/layout/process1"/>
    <dgm:cxn modelId="{F9920BD2-74D0-4B11-911B-401D0AC4BB85}" type="presParOf" srcId="{5398E1CD-2C9D-411E-A70B-B1295454F45F}" destId="{E2208BDB-2519-46DC-962E-DD82B7A4100D}" srcOrd="2" destOrd="0" presId="urn:microsoft.com/office/officeart/2005/8/layout/process1"/>
    <dgm:cxn modelId="{92177594-672A-404B-AE2E-3C189B13A597}" type="presParOf" srcId="{5398E1CD-2C9D-411E-A70B-B1295454F45F}" destId="{E21A6F49-B7EF-473C-A31A-5DEDB746B718}" srcOrd="3" destOrd="0" presId="urn:microsoft.com/office/officeart/2005/8/layout/process1"/>
    <dgm:cxn modelId="{3D48238E-D7F8-463E-BAE8-75BA4688AF71}" type="presParOf" srcId="{E21A6F49-B7EF-473C-A31A-5DEDB746B718}" destId="{979B4346-AA40-4E1D-BB90-FB631ACA9749}" srcOrd="0" destOrd="0" presId="urn:microsoft.com/office/officeart/2005/8/layout/process1"/>
    <dgm:cxn modelId="{A4F5177C-6577-4878-9629-574BD4D3A4CF}" type="presParOf" srcId="{5398E1CD-2C9D-411E-A70B-B1295454F45F}" destId="{FAB113D9-CE53-4343-887C-529B1BB657E1}" srcOrd="4" destOrd="0" presId="urn:microsoft.com/office/officeart/2005/8/layout/process1"/>
    <dgm:cxn modelId="{E1420FE8-D7DF-4550-AD5F-CB6FBFFB9817}" type="presParOf" srcId="{5398E1CD-2C9D-411E-A70B-B1295454F45F}" destId="{91E26134-A688-42F1-9738-3116469725D0}" srcOrd="5" destOrd="0" presId="urn:microsoft.com/office/officeart/2005/8/layout/process1"/>
    <dgm:cxn modelId="{96BBAC06-35F5-4538-BFB8-4A72634BFDC4}" type="presParOf" srcId="{91E26134-A688-42F1-9738-3116469725D0}" destId="{8ABF856B-C8F7-4291-A379-698D007A6F35}" srcOrd="0" destOrd="0" presId="urn:microsoft.com/office/officeart/2005/8/layout/process1"/>
    <dgm:cxn modelId="{CC436D58-55E9-408A-86F7-DCF79730F3C2}" type="presParOf" srcId="{5398E1CD-2C9D-411E-A70B-B1295454F45F}" destId="{98CC9F4D-CDFA-4429-829D-192578A8E83B}" srcOrd="6" destOrd="0" presId="urn:microsoft.com/office/officeart/2005/8/layout/process1"/>
    <dgm:cxn modelId="{23E47F88-CBCC-4A66-A47F-DAD766C6CE1C}" type="presParOf" srcId="{5398E1CD-2C9D-411E-A70B-B1295454F45F}" destId="{CB7BD743-155F-455E-98DD-7AFAA5B91811}" srcOrd="7" destOrd="0" presId="urn:microsoft.com/office/officeart/2005/8/layout/process1"/>
    <dgm:cxn modelId="{FDC590A3-6AF5-40E7-98C3-9AC9D74610CC}" type="presParOf" srcId="{CB7BD743-155F-455E-98DD-7AFAA5B91811}" destId="{ACEFCC7F-FEC2-4ABC-9472-1627F54A0A8C}" srcOrd="0" destOrd="0" presId="urn:microsoft.com/office/officeart/2005/8/layout/process1"/>
    <dgm:cxn modelId="{DCB1F0E7-8138-4E4A-B1B1-756B086D53DE}" type="presParOf" srcId="{5398E1CD-2C9D-411E-A70B-B1295454F45F}" destId="{97A49E55-A22F-4049-9124-7E1525B61239}" srcOrd="8" destOrd="0" presId="urn:microsoft.com/office/officeart/2005/8/layout/process1"/>
    <dgm:cxn modelId="{B9FAEE81-DC69-4758-B8B8-F1DCF920BAAD}" type="presParOf" srcId="{5398E1CD-2C9D-411E-A70B-B1295454F45F}" destId="{75A8704A-EAE1-4F4E-9EAB-4599D9FA9E78}" srcOrd="9" destOrd="0" presId="urn:microsoft.com/office/officeart/2005/8/layout/process1"/>
    <dgm:cxn modelId="{46FDBCEB-BB21-492E-B185-1823B595FA68}" type="presParOf" srcId="{75A8704A-EAE1-4F4E-9EAB-4599D9FA9E78}" destId="{74B19734-1815-41D0-B56B-8D82A13FAE73}" srcOrd="0" destOrd="0" presId="urn:microsoft.com/office/officeart/2005/8/layout/process1"/>
    <dgm:cxn modelId="{2E221FD5-2643-41A2-B462-5F6414ACF3D7}" type="presParOf" srcId="{5398E1CD-2C9D-411E-A70B-B1295454F45F}" destId="{A9152AE6-FE06-46F5-A5CE-36466820A83C}"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8B5492-C652-4BD6-B177-10B07BADBCDA}">
      <dsp:nvSpPr>
        <dsp:cNvPr id="0" name=""/>
        <dsp:cNvSpPr/>
      </dsp:nvSpPr>
      <dsp:spPr>
        <a:xfrm>
          <a:off x="8285" y="1268081"/>
          <a:ext cx="1283662" cy="122148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Tahoma" panose="020B0604030504040204" pitchFamily="34" charset="0"/>
              <a:ea typeface="Tahoma" panose="020B0604030504040204" pitchFamily="34" charset="0"/>
              <a:cs typeface="Tahoma" panose="020B0604030504040204" pitchFamily="34" charset="0"/>
            </a:rPr>
            <a:t>Quan</a:t>
          </a:r>
          <a:endParaRPr lang="en-US" sz="1800" kern="1200" dirty="0">
            <a:latin typeface="Tahoma" panose="020B0604030504040204" pitchFamily="34" charset="0"/>
            <a:ea typeface="Tahoma" panose="020B0604030504040204" pitchFamily="34" charset="0"/>
            <a:cs typeface="Tahoma" panose="020B0604030504040204" pitchFamily="34" charset="0"/>
          </a:endParaRPr>
        </a:p>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Data Collection</a:t>
          </a:r>
        </a:p>
      </dsp:txBody>
      <dsp:txXfrm>
        <a:off x="44061" y="1303857"/>
        <a:ext cx="1212110" cy="1149932"/>
      </dsp:txXfrm>
    </dsp:sp>
    <dsp:sp modelId="{ACD5AED6-1B81-469E-9D31-201EBA5A2500}">
      <dsp:nvSpPr>
        <dsp:cNvPr id="0" name=""/>
        <dsp:cNvSpPr/>
      </dsp:nvSpPr>
      <dsp:spPr>
        <a:xfrm>
          <a:off x="1420313" y="1719649"/>
          <a:ext cx="272136" cy="31834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Tahoma" panose="020B0604030504040204" pitchFamily="34" charset="0"/>
            <a:ea typeface="Tahoma" panose="020B0604030504040204" pitchFamily="34" charset="0"/>
            <a:cs typeface="Tahoma" panose="020B0604030504040204" pitchFamily="34" charset="0"/>
          </a:endParaRPr>
        </a:p>
      </dsp:txBody>
      <dsp:txXfrm>
        <a:off x="1420313" y="1783319"/>
        <a:ext cx="190495" cy="191008"/>
      </dsp:txXfrm>
    </dsp:sp>
    <dsp:sp modelId="{648358ED-4584-447B-AFC5-ECE4B0E81B3F}">
      <dsp:nvSpPr>
        <dsp:cNvPr id="0" name=""/>
        <dsp:cNvSpPr/>
      </dsp:nvSpPr>
      <dsp:spPr>
        <a:xfrm>
          <a:off x="1805412" y="1268081"/>
          <a:ext cx="1283662" cy="122148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Tahoma" panose="020B0604030504040204" pitchFamily="34" charset="0"/>
              <a:ea typeface="Tahoma" panose="020B0604030504040204" pitchFamily="34" charset="0"/>
              <a:cs typeface="Tahoma" panose="020B0604030504040204" pitchFamily="34" charset="0"/>
            </a:rPr>
            <a:t>Quan</a:t>
          </a:r>
          <a:r>
            <a:rPr lang="en-US" sz="1800" kern="1200" dirty="0">
              <a:latin typeface="Tahoma" panose="020B0604030504040204" pitchFamily="34" charset="0"/>
              <a:ea typeface="Tahoma" panose="020B0604030504040204" pitchFamily="34" charset="0"/>
              <a:cs typeface="Tahoma" panose="020B0604030504040204" pitchFamily="34" charset="0"/>
            </a:rPr>
            <a:t> </a:t>
          </a:r>
        </a:p>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Data Analysis</a:t>
          </a:r>
        </a:p>
      </dsp:txBody>
      <dsp:txXfrm>
        <a:off x="1841188" y="1303857"/>
        <a:ext cx="1212110" cy="1149932"/>
      </dsp:txXfrm>
    </dsp:sp>
    <dsp:sp modelId="{860FD82E-C716-4200-B3FA-09A11F45ECB6}">
      <dsp:nvSpPr>
        <dsp:cNvPr id="0" name=""/>
        <dsp:cNvSpPr/>
      </dsp:nvSpPr>
      <dsp:spPr>
        <a:xfrm>
          <a:off x="3217440" y="1719649"/>
          <a:ext cx="272136" cy="31834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Tahoma" panose="020B0604030504040204" pitchFamily="34" charset="0"/>
            <a:ea typeface="Tahoma" panose="020B0604030504040204" pitchFamily="34" charset="0"/>
            <a:cs typeface="Tahoma" panose="020B0604030504040204" pitchFamily="34" charset="0"/>
          </a:endParaRPr>
        </a:p>
      </dsp:txBody>
      <dsp:txXfrm>
        <a:off x="3217440" y="1783319"/>
        <a:ext cx="190495" cy="191008"/>
      </dsp:txXfrm>
    </dsp:sp>
    <dsp:sp modelId="{9527C2DA-7ED2-482A-A8CE-C2F4BEF9619C}">
      <dsp:nvSpPr>
        <dsp:cNvPr id="0" name=""/>
        <dsp:cNvSpPr/>
      </dsp:nvSpPr>
      <dsp:spPr>
        <a:xfrm>
          <a:off x="3602539" y="1268081"/>
          <a:ext cx="1283662" cy="122148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Tahoma" panose="020B0604030504040204" pitchFamily="34" charset="0"/>
              <a:ea typeface="Tahoma" panose="020B0604030504040204" pitchFamily="34" charset="0"/>
              <a:cs typeface="Tahoma" panose="020B0604030504040204" pitchFamily="34" charset="0"/>
            </a:rPr>
            <a:t>Qual</a:t>
          </a:r>
          <a:endParaRPr lang="en-US" sz="1800" kern="1200" dirty="0">
            <a:latin typeface="Tahoma" panose="020B0604030504040204" pitchFamily="34" charset="0"/>
            <a:ea typeface="Tahoma" panose="020B0604030504040204" pitchFamily="34" charset="0"/>
            <a:cs typeface="Tahoma" panose="020B0604030504040204" pitchFamily="34" charset="0"/>
          </a:endParaRPr>
        </a:p>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Data Collection</a:t>
          </a:r>
        </a:p>
      </dsp:txBody>
      <dsp:txXfrm>
        <a:off x="3638315" y="1303857"/>
        <a:ext cx="1212110" cy="1149932"/>
      </dsp:txXfrm>
    </dsp:sp>
    <dsp:sp modelId="{28772E4C-4517-4A3B-8914-3FDC2D1E54D9}">
      <dsp:nvSpPr>
        <dsp:cNvPr id="0" name=""/>
        <dsp:cNvSpPr/>
      </dsp:nvSpPr>
      <dsp:spPr>
        <a:xfrm>
          <a:off x="5014567" y="1719649"/>
          <a:ext cx="272136" cy="31834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Tahoma" panose="020B0604030504040204" pitchFamily="34" charset="0"/>
            <a:ea typeface="Tahoma" panose="020B0604030504040204" pitchFamily="34" charset="0"/>
            <a:cs typeface="Tahoma" panose="020B0604030504040204" pitchFamily="34" charset="0"/>
          </a:endParaRPr>
        </a:p>
      </dsp:txBody>
      <dsp:txXfrm>
        <a:off x="5014567" y="1783319"/>
        <a:ext cx="190495" cy="191008"/>
      </dsp:txXfrm>
    </dsp:sp>
    <dsp:sp modelId="{81A7966E-9984-4413-BC46-14B9F795466E}">
      <dsp:nvSpPr>
        <dsp:cNvPr id="0" name=""/>
        <dsp:cNvSpPr/>
      </dsp:nvSpPr>
      <dsp:spPr>
        <a:xfrm>
          <a:off x="5399666" y="1268081"/>
          <a:ext cx="1283662" cy="122148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Tahoma" panose="020B0604030504040204" pitchFamily="34" charset="0"/>
              <a:ea typeface="Tahoma" panose="020B0604030504040204" pitchFamily="34" charset="0"/>
              <a:cs typeface="Tahoma" panose="020B0604030504040204" pitchFamily="34" charset="0"/>
            </a:rPr>
            <a:t>Qual</a:t>
          </a:r>
          <a:endParaRPr lang="en-US" sz="1800" kern="1200" dirty="0">
            <a:latin typeface="Tahoma" panose="020B0604030504040204" pitchFamily="34" charset="0"/>
            <a:ea typeface="Tahoma" panose="020B0604030504040204" pitchFamily="34" charset="0"/>
            <a:cs typeface="Tahoma" panose="020B0604030504040204" pitchFamily="34" charset="0"/>
          </a:endParaRPr>
        </a:p>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Data Analysis</a:t>
          </a:r>
        </a:p>
      </dsp:txBody>
      <dsp:txXfrm>
        <a:off x="5435442" y="1303857"/>
        <a:ext cx="1212110" cy="1149932"/>
      </dsp:txXfrm>
    </dsp:sp>
    <dsp:sp modelId="{A4BB98C5-981F-4241-AB5E-D117C7038151}">
      <dsp:nvSpPr>
        <dsp:cNvPr id="0" name=""/>
        <dsp:cNvSpPr/>
      </dsp:nvSpPr>
      <dsp:spPr>
        <a:xfrm>
          <a:off x="6811694" y="1719649"/>
          <a:ext cx="272136" cy="31834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latin typeface="Tahoma" panose="020B0604030504040204" pitchFamily="34" charset="0"/>
            <a:ea typeface="Tahoma" panose="020B0604030504040204" pitchFamily="34" charset="0"/>
            <a:cs typeface="Tahoma" panose="020B0604030504040204" pitchFamily="34" charset="0"/>
          </a:endParaRPr>
        </a:p>
      </dsp:txBody>
      <dsp:txXfrm>
        <a:off x="6811694" y="1783319"/>
        <a:ext cx="190495" cy="191008"/>
      </dsp:txXfrm>
    </dsp:sp>
    <dsp:sp modelId="{FC16161A-93C5-4636-BF50-37F52A965320}">
      <dsp:nvSpPr>
        <dsp:cNvPr id="0" name=""/>
        <dsp:cNvSpPr/>
      </dsp:nvSpPr>
      <dsp:spPr>
        <a:xfrm>
          <a:off x="7196793" y="1268081"/>
          <a:ext cx="1283662" cy="1221484"/>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Tahoma" panose="020B0604030504040204" pitchFamily="34" charset="0"/>
              <a:ea typeface="Tahoma" panose="020B0604030504040204" pitchFamily="34" charset="0"/>
              <a:cs typeface="Tahoma" panose="020B0604030504040204" pitchFamily="34" charset="0"/>
            </a:rPr>
            <a:t>Interpretation of Entire Analysis</a:t>
          </a:r>
        </a:p>
      </dsp:txBody>
      <dsp:txXfrm>
        <a:off x="7232569" y="1303857"/>
        <a:ext cx="1212110" cy="11499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248CA-E01E-4AAE-B7EC-0BC37E67E06F}">
      <dsp:nvSpPr>
        <dsp:cNvPr id="0" name=""/>
        <dsp:cNvSpPr/>
      </dsp:nvSpPr>
      <dsp:spPr>
        <a:xfrm>
          <a:off x="4363" y="781637"/>
          <a:ext cx="1116001" cy="95208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Pilot interview with 4 instructors</a:t>
          </a:r>
        </a:p>
      </dsp:txBody>
      <dsp:txXfrm>
        <a:off x="32249" y="809523"/>
        <a:ext cx="1060229" cy="896316"/>
      </dsp:txXfrm>
    </dsp:sp>
    <dsp:sp modelId="{F4AB3E48-E530-42C8-BD0D-5BF5A61A1B34}">
      <dsp:nvSpPr>
        <dsp:cNvPr id="0" name=""/>
        <dsp:cNvSpPr/>
      </dsp:nvSpPr>
      <dsp:spPr>
        <a:xfrm>
          <a:off x="1231964" y="1119297"/>
          <a:ext cx="236592" cy="27676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231964" y="1174651"/>
        <a:ext cx="165614" cy="166060"/>
      </dsp:txXfrm>
    </dsp:sp>
    <dsp:sp modelId="{E2208BDB-2519-46DC-962E-DD82B7A4100D}">
      <dsp:nvSpPr>
        <dsp:cNvPr id="0" name=""/>
        <dsp:cNvSpPr/>
      </dsp:nvSpPr>
      <dsp:spPr>
        <a:xfrm>
          <a:off x="1566765" y="780261"/>
          <a:ext cx="1116001" cy="954840"/>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Pilot survey with 48 instructors</a:t>
          </a:r>
        </a:p>
      </dsp:txBody>
      <dsp:txXfrm>
        <a:off x="1594731" y="808227"/>
        <a:ext cx="1060069" cy="898908"/>
      </dsp:txXfrm>
    </dsp:sp>
    <dsp:sp modelId="{E21A6F49-B7EF-473C-A31A-5DEDB746B718}">
      <dsp:nvSpPr>
        <dsp:cNvPr id="0" name=""/>
        <dsp:cNvSpPr/>
      </dsp:nvSpPr>
      <dsp:spPr>
        <a:xfrm>
          <a:off x="2794366" y="1119297"/>
          <a:ext cx="236592" cy="27676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a:off x="2794366" y="1174651"/>
        <a:ext cx="165614" cy="166060"/>
      </dsp:txXfrm>
    </dsp:sp>
    <dsp:sp modelId="{FAB113D9-CE53-4343-887C-529B1BB657E1}">
      <dsp:nvSpPr>
        <dsp:cNvPr id="0" name=""/>
        <dsp:cNvSpPr/>
      </dsp:nvSpPr>
      <dsp:spPr>
        <a:xfrm>
          <a:off x="3129167" y="781637"/>
          <a:ext cx="1116001" cy="95208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Survey</a:t>
          </a:r>
        </a:p>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198 instructors</a:t>
          </a:r>
        </a:p>
      </dsp:txBody>
      <dsp:txXfrm>
        <a:off x="3157053" y="809523"/>
        <a:ext cx="1060229" cy="896316"/>
      </dsp:txXfrm>
    </dsp:sp>
    <dsp:sp modelId="{91E26134-A688-42F1-9738-3116469725D0}">
      <dsp:nvSpPr>
        <dsp:cNvPr id="0" name=""/>
        <dsp:cNvSpPr/>
      </dsp:nvSpPr>
      <dsp:spPr>
        <a:xfrm>
          <a:off x="4356768" y="1119297"/>
          <a:ext cx="236592" cy="27676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a:off x="4356768" y="1174651"/>
        <a:ext cx="165614" cy="166060"/>
      </dsp:txXfrm>
    </dsp:sp>
    <dsp:sp modelId="{98CC9F4D-CDFA-4429-829D-192578A8E83B}">
      <dsp:nvSpPr>
        <dsp:cNvPr id="0" name=""/>
        <dsp:cNvSpPr/>
      </dsp:nvSpPr>
      <dsp:spPr>
        <a:xfrm>
          <a:off x="4691568" y="781637"/>
          <a:ext cx="1116001" cy="95208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Review 22 MOOCs of interviewees</a:t>
          </a:r>
        </a:p>
      </dsp:txBody>
      <dsp:txXfrm>
        <a:off x="4719454" y="809523"/>
        <a:ext cx="1060229" cy="896316"/>
      </dsp:txXfrm>
    </dsp:sp>
    <dsp:sp modelId="{CB7BD743-155F-455E-98DD-7AFAA5B91811}">
      <dsp:nvSpPr>
        <dsp:cNvPr id="0" name=""/>
        <dsp:cNvSpPr/>
      </dsp:nvSpPr>
      <dsp:spPr>
        <a:xfrm>
          <a:off x="5919170" y="1119297"/>
          <a:ext cx="236592" cy="27676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a:off x="5919170" y="1174651"/>
        <a:ext cx="165614" cy="166060"/>
      </dsp:txXfrm>
    </dsp:sp>
    <dsp:sp modelId="{97A49E55-A22F-4049-9124-7E1525B61239}">
      <dsp:nvSpPr>
        <dsp:cNvPr id="0" name=""/>
        <dsp:cNvSpPr/>
      </dsp:nvSpPr>
      <dsp:spPr>
        <a:xfrm>
          <a:off x="6253970" y="781637"/>
          <a:ext cx="1116001" cy="95208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Interview  22 instructors </a:t>
          </a:r>
        </a:p>
      </dsp:txBody>
      <dsp:txXfrm>
        <a:off x="6281856" y="809523"/>
        <a:ext cx="1060229" cy="896316"/>
      </dsp:txXfrm>
    </dsp:sp>
    <dsp:sp modelId="{75A8704A-EAE1-4F4E-9EAB-4599D9FA9E78}">
      <dsp:nvSpPr>
        <dsp:cNvPr id="0" name=""/>
        <dsp:cNvSpPr/>
      </dsp:nvSpPr>
      <dsp:spPr>
        <a:xfrm>
          <a:off x="7481571" y="1119297"/>
          <a:ext cx="236592" cy="276768"/>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Tahoma" panose="020B0604030504040204" pitchFamily="34" charset="0"/>
            <a:ea typeface="Tahoma" panose="020B0604030504040204" pitchFamily="34" charset="0"/>
            <a:cs typeface="Tahoma" panose="020B0604030504040204" pitchFamily="34" charset="0"/>
          </a:endParaRPr>
        </a:p>
      </dsp:txBody>
      <dsp:txXfrm>
        <a:off x="7481571" y="1174651"/>
        <a:ext cx="165614" cy="166060"/>
      </dsp:txXfrm>
    </dsp:sp>
    <dsp:sp modelId="{A9152AE6-FE06-46F5-A5CE-36466820A83C}">
      <dsp:nvSpPr>
        <dsp:cNvPr id="0" name=""/>
        <dsp:cNvSpPr/>
      </dsp:nvSpPr>
      <dsp:spPr>
        <a:xfrm>
          <a:off x="7816372" y="781637"/>
          <a:ext cx="1116001" cy="95208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Tahoma" panose="020B0604030504040204" pitchFamily="34" charset="0"/>
              <a:ea typeface="Tahoma" panose="020B0604030504040204" pitchFamily="34" charset="0"/>
              <a:cs typeface="Tahoma" panose="020B0604030504040204" pitchFamily="34" charset="0"/>
            </a:rPr>
            <a:t>Review 22 MOOCs of interviewees</a:t>
          </a:r>
        </a:p>
      </dsp:txBody>
      <dsp:txXfrm>
        <a:off x="7844258" y="809523"/>
        <a:ext cx="1060229" cy="89631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057504D-2AA6-4E59-B444-EFDD20AD7ABE}" type="datetimeFigureOut">
              <a:rPr lang="en-US" smtClean="0"/>
              <a:t>5/23/2020</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3B63646-9F42-40B4-BE21-19B74B7F4C4C}" type="slidenum">
              <a:rPr lang="en-US" smtClean="0"/>
              <a:t>‹#›</a:t>
            </a:fld>
            <a:endParaRPr lang="en-US"/>
          </a:p>
        </p:txBody>
      </p:sp>
    </p:spTree>
    <p:extLst>
      <p:ext uri="{BB962C8B-B14F-4D97-AF65-F5344CB8AC3E}">
        <p14:creationId xmlns:p14="http://schemas.microsoft.com/office/powerpoint/2010/main" val="402243425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6B4C5C0-72B6-436C-AD58-C3C11231B49B}" type="datetimeFigureOut">
              <a:rPr lang="en-US" smtClean="0"/>
              <a:t>5/23/2020</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F7B76BB-CCFA-43FC-B0EE-8F34649DA905}" type="slidenum">
              <a:rPr lang="en-US" smtClean="0"/>
              <a:t>‹#›</a:t>
            </a:fld>
            <a:endParaRPr lang="en-US"/>
          </a:p>
        </p:txBody>
      </p:sp>
    </p:spTree>
    <p:extLst>
      <p:ext uri="{BB962C8B-B14F-4D97-AF65-F5344CB8AC3E}">
        <p14:creationId xmlns:p14="http://schemas.microsoft.com/office/powerpoint/2010/main" val="364984005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2387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3858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8989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7788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9029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1311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386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1197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5210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867700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3513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37116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29876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0155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86503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14974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9622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0461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5887" lvl="1">
              <a:lnSpc>
                <a:spcPct val="200000"/>
              </a:lnSpc>
            </a:pPr>
            <a:endParaRPr lang="en-US"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89805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484445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79298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Garrison’s model:</a:t>
            </a:r>
            <a:r>
              <a:rPr lang="en-US" baseline="0" dirty="0"/>
              <a:t> 3 inter-related part.</a:t>
            </a:r>
            <a:endParaRPr lang="en-US" dirty="0"/>
          </a:p>
        </p:txBody>
      </p:sp>
    </p:spTree>
    <p:extLst>
      <p:ext uri="{BB962C8B-B14F-4D97-AF65-F5344CB8AC3E}">
        <p14:creationId xmlns:p14="http://schemas.microsoft.com/office/powerpoint/2010/main" val="2323614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06803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18444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3406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84501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80896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266107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52861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55800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40923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738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8104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103465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67212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77689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5268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68995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17318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788973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30146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Tree>
    <p:extLst>
      <p:ext uri="{BB962C8B-B14F-4D97-AF65-F5344CB8AC3E}">
        <p14:creationId xmlns:p14="http://schemas.microsoft.com/office/powerpoint/2010/main" val="40157705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63271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3000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2155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51683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11047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601562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743762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548015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493650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67037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433531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676465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575538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79954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758663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080591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3354756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598107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534228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737298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015602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387293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103556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51865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05253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319066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224939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069852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248504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2579463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4784705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052647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525097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7592523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2893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Tree>
    <p:extLst>
      <p:ext uri="{BB962C8B-B14F-4D97-AF65-F5344CB8AC3E}">
        <p14:creationId xmlns:p14="http://schemas.microsoft.com/office/powerpoint/2010/main" val="1377087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67692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2904" y="3688697"/>
            <a:ext cx="7942596" cy="1485992"/>
          </a:xfrm>
        </p:spPr>
        <p:txBody>
          <a:bodyPr anchor="ctr">
            <a:normAutofit/>
          </a:bodyPr>
          <a:lstStyle>
            <a:lvl1pPr>
              <a:lnSpc>
                <a:spcPct val="90000"/>
              </a:lnSpc>
              <a:defRPr sz="4400" b="1" i="0" spc="0" baseline="0">
                <a:solidFill>
                  <a:schemeClr val="bg1"/>
                </a:solidFill>
                <a:latin typeface="Berlin Sans FB Demi" panose="020E0802020502020306" pitchFamily="34" charset="0"/>
                <a:cs typeface="Arial"/>
              </a:defRPr>
            </a:lvl1pPr>
          </a:lstStyle>
          <a:p>
            <a:r>
              <a:rPr lang="en-US" dirty="0"/>
              <a:t>Unnecessarily extra long title of presentation</a:t>
            </a:r>
          </a:p>
        </p:txBody>
      </p:sp>
      <p:sp>
        <p:nvSpPr>
          <p:cNvPr id="6" name="Rectangle 5"/>
          <p:cNvSpPr/>
          <p:nvPr/>
        </p:nvSpPr>
        <p:spPr>
          <a:xfrm>
            <a:off x="300415" y="1"/>
            <a:ext cx="326602" cy="105373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66292279"/>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F55036B-D076-491E-BF7D-A91188D51259}" type="datetimeFigureOut">
              <a:rPr lang="en-US"/>
              <a:pPr>
                <a:defRPr/>
              </a:pPr>
              <a:t>5/23/2020</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8589976-2342-460E-9F7E-53831F03DCBB}" type="slidenum">
              <a:rPr lang="en-US"/>
              <a:pPr>
                <a:defRPr/>
              </a:pPr>
              <a:t>‹#›</a:t>
            </a:fld>
            <a:endParaRPr lang="en-US"/>
          </a:p>
        </p:txBody>
      </p:sp>
    </p:spTree>
    <p:extLst>
      <p:ext uri="{BB962C8B-B14F-4D97-AF65-F5344CB8AC3E}">
        <p14:creationId xmlns:p14="http://schemas.microsoft.com/office/powerpoint/2010/main" val="1024984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A4C3C29-DED1-4FA5-8B21-E6BEBEB28451}" type="datetimeFigureOut">
              <a:rPr lang="en-US"/>
              <a:pPr>
                <a:defRPr/>
              </a:pPr>
              <a:t>5/23/2020</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84E62E4-B5BA-4072-A106-D126599C39FB}" type="slidenum">
              <a:rPr lang="en-US"/>
              <a:pPr>
                <a:defRPr/>
              </a:pPr>
              <a:t>‹#›</a:t>
            </a:fld>
            <a:endParaRPr lang="en-US"/>
          </a:p>
        </p:txBody>
      </p:sp>
    </p:spTree>
    <p:extLst>
      <p:ext uri="{BB962C8B-B14F-4D97-AF65-F5344CB8AC3E}">
        <p14:creationId xmlns:p14="http://schemas.microsoft.com/office/powerpoint/2010/main" val="2757427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08E57AAB-2E55-451B-BC79-CBBBDAB469FB}" type="datetimeFigureOut">
              <a:rPr lang="en-US"/>
              <a:pPr>
                <a:defRPr/>
              </a:pPr>
              <a:t>5/23/2020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176D356-C579-48A0-B11E-8C6492A7324C}" type="slidenum">
              <a:rPr lang="en-US"/>
              <a:pPr>
                <a:defRPr/>
              </a:pPr>
              <a:t>‹#›</a:t>
            </a:fld>
            <a:endParaRPr lang="en-US"/>
          </a:p>
        </p:txBody>
      </p:sp>
    </p:spTree>
    <p:extLst>
      <p:ext uri="{BB962C8B-B14F-4D97-AF65-F5344CB8AC3E}">
        <p14:creationId xmlns:p14="http://schemas.microsoft.com/office/powerpoint/2010/main" val="960546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69F32A25-49F2-483A-BBC9-0CA27DFE915C}" type="datetimeFigureOut">
              <a:rPr lang="en-US"/>
              <a:pPr>
                <a:defRPr/>
              </a:pPr>
              <a:t>5/23/2020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70ED5612-3709-48D1-9845-3D28B8C10F3B}" type="slidenum">
              <a:rPr lang="en-US"/>
              <a:pPr>
                <a:defRPr/>
              </a:pPr>
              <a:t>‹#›</a:t>
            </a:fld>
            <a:endParaRPr lang="en-US"/>
          </a:p>
        </p:txBody>
      </p:sp>
    </p:spTree>
    <p:extLst>
      <p:ext uri="{BB962C8B-B14F-4D97-AF65-F5344CB8AC3E}">
        <p14:creationId xmlns:p14="http://schemas.microsoft.com/office/powerpoint/2010/main" val="28778880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3CEBA1D-06F8-442A-BE2E-E5BAA0661260}" type="datetimeFigureOut">
              <a:rPr lang="en-US"/>
              <a:pPr>
                <a:defRPr/>
              </a:pPr>
              <a:t>5/23/2020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ED5C3217-DDC0-48EC-9F45-57D887643061}" type="slidenum">
              <a:rPr lang="en-US"/>
              <a:pPr>
                <a:defRPr/>
              </a:pPr>
              <a:t>‹#›</a:t>
            </a:fld>
            <a:endParaRPr lang="en-US"/>
          </a:p>
        </p:txBody>
      </p:sp>
    </p:spTree>
    <p:extLst>
      <p:ext uri="{BB962C8B-B14F-4D97-AF65-F5344CB8AC3E}">
        <p14:creationId xmlns:p14="http://schemas.microsoft.com/office/powerpoint/2010/main" val="977285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255F1CB-14D1-4226-9357-7272A68D9DE8}" type="datetimeFigureOut">
              <a:rPr lang="en-US"/>
              <a:pPr>
                <a:defRPr/>
              </a:pPr>
              <a:t>5/23/2020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7038D2E-E668-4E52-99F1-788D36B75572}" type="slidenum">
              <a:rPr lang="en-US"/>
              <a:pPr>
                <a:defRPr/>
              </a:pPr>
              <a:t>‹#›</a:t>
            </a:fld>
            <a:endParaRPr lang="en-US"/>
          </a:p>
        </p:txBody>
      </p:sp>
    </p:spTree>
    <p:extLst>
      <p:ext uri="{BB962C8B-B14F-4D97-AF65-F5344CB8AC3E}">
        <p14:creationId xmlns:p14="http://schemas.microsoft.com/office/powerpoint/2010/main" val="1717128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5/22/2020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3970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5/22/2020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12498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5/22/2020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140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5/22/2020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59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bg>
      <p:bgRef idx="1003">
        <a:schemeClr val="bg2"/>
      </p:bgRef>
    </p:bg>
    <p:spTree>
      <p:nvGrpSpPr>
        <p:cNvPr id="1" name=""/>
        <p:cNvGrpSpPr/>
        <p:nvPr/>
      </p:nvGrpSpPr>
      <p:grpSpPr>
        <a:xfrm>
          <a:off x="0" y="0"/>
          <a:ext cx="0" cy="0"/>
          <a:chOff x="0" y="0"/>
          <a:chExt cx="0" cy="0"/>
        </a:xfrm>
      </p:grpSpPr>
      <p:sp>
        <p:nvSpPr>
          <p:cNvPr id="2" name="TextBox 1"/>
          <p:cNvSpPr txBox="1"/>
          <p:nvPr/>
        </p:nvSpPr>
        <p:spPr>
          <a:xfrm>
            <a:off x="1378689" y="3187345"/>
            <a:ext cx="184666" cy="369332"/>
          </a:xfrm>
          <a:prstGeom prst="rect">
            <a:avLst/>
          </a:prstGeom>
          <a:noFill/>
        </p:spPr>
        <p:txBody>
          <a:bodyPr wrap="none" rtlCol="0">
            <a:spAutoFit/>
          </a:bodyPr>
          <a:lstStyle/>
          <a:p>
            <a:endParaRPr lang="en-US" dirty="0"/>
          </a:p>
        </p:txBody>
      </p:sp>
      <p:sp>
        <p:nvSpPr>
          <p:cNvPr id="10" name="TextBox 9"/>
          <p:cNvSpPr txBox="1"/>
          <p:nvPr/>
        </p:nvSpPr>
        <p:spPr>
          <a:xfrm>
            <a:off x="1378689" y="3187345"/>
            <a:ext cx="184666" cy="369332"/>
          </a:xfrm>
          <a:prstGeom prst="rect">
            <a:avLst/>
          </a:prstGeom>
          <a:noFill/>
        </p:spPr>
        <p:txBody>
          <a:bodyPr wrap="none" rtlCol="0">
            <a:spAutoFit/>
          </a:bodyPr>
          <a:lstStyle/>
          <a:p>
            <a:endParaRPr lang="en-US" dirty="0"/>
          </a:p>
        </p:txBody>
      </p:sp>
      <p:sp>
        <p:nvSpPr>
          <p:cNvPr id="11" name="TextBox 10"/>
          <p:cNvSpPr txBox="1"/>
          <p:nvPr/>
        </p:nvSpPr>
        <p:spPr>
          <a:xfrm>
            <a:off x="1378689" y="3187345"/>
            <a:ext cx="184666" cy="369332"/>
          </a:xfrm>
          <a:prstGeom prst="rect">
            <a:avLst/>
          </a:prstGeom>
          <a:noFill/>
        </p:spPr>
        <p:txBody>
          <a:bodyPr wrap="none" rtlCol="0">
            <a:spAutoFit/>
          </a:bodyPr>
          <a:lstStyle/>
          <a:p>
            <a:endParaRPr lang="en-US" dirty="0"/>
          </a:p>
        </p:txBody>
      </p:sp>
      <p:sp>
        <p:nvSpPr>
          <p:cNvPr id="14" name="Title 13"/>
          <p:cNvSpPr>
            <a:spLocks noGrp="1"/>
          </p:cNvSpPr>
          <p:nvPr>
            <p:ph type="title" hasCustomPrompt="1"/>
          </p:nvPr>
        </p:nvSpPr>
        <p:spPr>
          <a:xfrm>
            <a:off x="506694" y="3416048"/>
            <a:ext cx="6802482" cy="494412"/>
          </a:xfrm>
        </p:spPr>
        <p:txBody>
          <a:bodyPr anchor="ctr">
            <a:noAutofit/>
          </a:bodyPr>
          <a:lstStyle>
            <a:lvl1pPr>
              <a:defRPr sz="4400" b="1" i="0" spc="0" baseline="0">
                <a:solidFill>
                  <a:srgbClr val="FFFFFF"/>
                </a:solidFill>
                <a:latin typeface="Georgia Pro Cond" panose="02040506050405020303" pitchFamily="18" charset="0"/>
                <a:cs typeface="Arial"/>
              </a:defRPr>
            </a:lvl1pPr>
          </a:lstStyle>
          <a:p>
            <a:r>
              <a:rPr lang="en-US" dirty="0"/>
              <a:t>Section Heading</a:t>
            </a:r>
          </a:p>
        </p:txBody>
      </p:sp>
      <p:sp>
        <p:nvSpPr>
          <p:cNvPr id="20" name="Text Placeholder 19"/>
          <p:cNvSpPr>
            <a:spLocks noGrp="1"/>
          </p:cNvSpPr>
          <p:nvPr>
            <p:ph type="body" sz="quarter" idx="10" hasCustomPrompt="1"/>
          </p:nvPr>
        </p:nvSpPr>
        <p:spPr>
          <a:xfrm>
            <a:off x="526131" y="2945804"/>
            <a:ext cx="3700462" cy="336549"/>
          </a:xfrm>
        </p:spPr>
        <p:txBody>
          <a:bodyPr anchor="ctr">
            <a:noAutofit/>
          </a:bodyPr>
          <a:lstStyle>
            <a:lvl1pPr marL="0" indent="0">
              <a:buNone/>
              <a:defRPr sz="1600" b="1" i="0" spc="50" baseline="0">
                <a:solidFill>
                  <a:srgbClr val="A6A6A6"/>
                </a:solidFill>
                <a:latin typeface="Arial"/>
                <a:cs typeface="Arial"/>
              </a:defRPr>
            </a:lvl1pPr>
          </a:lstStyle>
          <a:p>
            <a:pPr lvl="0"/>
            <a:r>
              <a:rPr lang="en-US" dirty="0"/>
              <a:t>SECTION NUMBER OR SUBTITLE</a:t>
            </a:r>
          </a:p>
        </p:txBody>
      </p:sp>
      <p:sp>
        <p:nvSpPr>
          <p:cNvPr id="7" name="Rectangle 6"/>
          <p:cNvSpPr/>
          <p:nvPr userDrawn="1"/>
        </p:nvSpPr>
        <p:spPr>
          <a:xfrm>
            <a:off x="452845" y="572590"/>
            <a:ext cx="8334103" cy="45719"/>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444137" y="6354415"/>
            <a:ext cx="8342812" cy="52252"/>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66626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FE1C3B-C749-4400-8E72-6A652E6D6C22}" type="datetimeFigureOut">
              <a:rPr lang="en-US" smtClean="0">
                <a:solidFill>
                  <a:prstClr val="black">
                    <a:tint val="75000"/>
                  </a:prstClr>
                </a:solidFill>
              </a:rPr>
              <a:pPr/>
              <a:t>5/22/2020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345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8FE1C3B-C749-4400-8E72-6A652E6D6C22}" type="datetimeFigureOut">
              <a:rPr lang="en-US" smtClean="0">
                <a:solidFill>
                  <a:prstClr val="black">
                    <a:tint val="75000"/>
                  </a:prstClr>
                </a:solidFill>
              </a:rPr>
              <a:pPr/>
              <a:t>5/22/2020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4862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FE1C3B-C749-4400-8E72-6A652E6D6C22}" type="datetimeFigureOut">
              <a:rPr lang="en-US" smtClean="0">
                <a:solidFill>
                  <a:prstClr val="black">
                    <a:tint val="75000"/>
                  </a:prstClr>
                </a:solidFill>
              </a:rPr>
              <a:pPr/>
              <a:t>5/22/2020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92034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5/22/2020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9313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FE1C3B-C749-4400-8E72-6A652E6D6C22}" type="datetimeFigureOut">
              <a:rPr lang="en-US" smtClean="0">
                <a:solidFill>
                  <a:prstClr val="black">
                    <a:tint val="75000"/>
                  </a:prstClr>
                </a:solidFill>
              </a:rPr>
              <a:pPr/>
              <a:t>5/22/2020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197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5/22/2020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1255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FE1C3B-C749-4400-8E72-6A652E6D6C22}" type="datetimeFigureOut">
              <a:rPr lang="en-US" smtClean="0">
                <a:solidFill>
                  <a:prstClr val="black">
                    <a:tint val="75000"/>
                  </a:prstClr>
                </a:solidFill>
              </a:rPr>
              <a:pPr/>
              <a:t>5/22/2020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4284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5032109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126370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213170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only: white">
    <p:spTree>
      <p:nvGrpSpPr>
        <p:cNvPr id="1" name=""/>
        <p:cNvGrpSpPr/>
        <p:nvPr/>
      </p:nvGrpSpPr>
      <p:grpSpPr>
        <a:xfrm>
          <a:off x="0" y="0"/>
          <a:ext cx="0" cy="0"/>
          <a:chOff x="0" y="0"/>
          <a:chExt cx="0" cy="0"/>
        </a:xfrm>
      </p:grpSpPr>
      <p:sp>
        <p:nvSpPr>
          <p:cNvPr id="8" name="Rectangle 7"/>
          <p:cNvSpPr/>
          <p:nvPr userDrawn="1"/>
        </p:nvSpPr>
        <p:spPr>
          <a:xfrm>
            <a:off x="1" y="6548845"/>
            <a:ext cx="9144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556000" y="4721412"/>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073417"/>
            <a:ext cx="8015594"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8090253" y="6392092"/>
            <a:ext cx="440992"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4"/>
          </p:nvPr>
        </p:nvSpPr>
        <p:spPr>
          <a:xfrm>
            <a:off x="6475363" y="6443437"/>
            <a:ext cx="20574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1" name="Rectangle: Single Corner Snipped 3">
            <a:extLst>
              <a:ext uri="{FF2B5EF4-FFF2-40B4-BE49-F238E27FC236}">
                <a16:creationId xmlns:a16="http://schemas.microsoft.com/office/drawing/2014/main" id="{6F5E561A-5013-43BC-AF29-C83F7AC66D45}"/>
              </a:ext>
            </a:extLst>
          </p:cNvPr>
          <p:cNvSpPr/>
          <p:nvPr userDrawn="1"/>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Title 1"/>
          <p:cNvSpPr>
            <a:spLocks noGrp="1"/>
          </p:cNvSpPr>
          <p:nvPr>
            <p:ph type="ctrTitle"/>
          </p:nvPr>
        </p:nvSpPr>
        <p:spPr>
          <a:xfrm>
            <a:off x="165464" y="435426"/>
            <a:ext cx="57911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1172103219"/>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733070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5/22/2020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7296374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5/22/2020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4497563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5/22/2020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5301145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2149542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0319750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9648178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158273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only: white">
    <p:spTree>
      <p:nvGrpSpPr>
        <p:cNvPr id="1" name=""/>
        <p:cNvGrpSpPr/>
        <p:nvPr/>
      </p:nvGrpSpPr>
      <p:grpSpPr>
        <a:xfrm>
          <a:off x="0" y="0"/>
          <a:ext cx="0" cy="0"/>
          <a:chOff x="0" y="0"/>
          <a:chExt cx="0" cy="0"/>
        </a:xfrm>
      </p:grpSpPr>
      <p:sp>
        <p:nvSpPr>
          <p:cNvPr id="8" name="Rectangle 7"/>
          <p:cNvSpPr/>
          <p:nvPr userDrawn="1"/>
        </p:nvSpPr>
        <p:spPr>
          <a:xfrm>
            <a:off x="1" y="6548845"/>
            <a:ext cx="9144000" cy="309155"/>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extBox 3"/>
          <p:cNvSpPr txBox="1"/>
          <p:nvPr/>
        </p:nvSpPr>
        <p:spPr>
          <a:xfrm>
            <a:off x="3556000" y="4721412"/>
            <a:ext cx="184666" cy="369332"/>
          </a:xfrm>
          <a:prstGeom prst="rect">
            <a:avLst/>
          </a:prstGeom>
          <a:noFill/>
        </p:spPr>
        <p:txBody>
          <a:bodyPr wrap="none" rtlCol="0">
            <a:spAutoFit/>
          </a:bodyPr>
          <a:lstStyle/>
          <a:p>
            <a:endParaRPr lang="en-US" dirty="0"/>
          </a:p>
        </p:txBody>
      </p:sp>
      <p:sp>
        <p:nvSpPr>
          <p:cNvPr id="7" name="Text Placeholder 2"/>
          <p:cNvSpPr>
            <a:spLocks noGrp="1"/>
          </p:cNvSpPr>
          <p:nvPr>
            <p:ph idx="1" hasCustomPrompt="1"/>
          </p:nvPr>
        </p:nvSpPr>
        <p:spPr>
          <a:xfrm>
            <a:off x="518824" y="1073417"/>
            <a:ext cx="8015594" cy="502258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a:solidFill>
                  <a:srgbClr val="404041"/>
                </a:solidFill>
                <a:latin typeface="Arial"/>
                <a:cs typeface="Arial"/>
              </a:defRPr>
            </a:lvl1pPr>
            <a:lvl2pPr>
              <a:lnSpc>
                <a:spcPct val="100000"/>
              </a:lnSpc>
              <a:defRPr sz="1600">
                <a:solidFill>
                  <a:srgbClr val="404041"/>
                </a:solidFill>
                <a:latin typeface="Arial"/>
                <a:cs typeface="Arial"/>
              </a:defRPr>
            </a:lvl2pPr>
            <a:lvl3pPr>
              <a:lnSpc>
                <a:spcPct val="100000"/>
              </a:lnSpc>
              <a:defRPr sz="1600">
                <a:solidFill>
                  <a:srgbClr val="404041"/>
                </a:solidFill>
                <a:latin typeface="Arial"/>
                <a:cs typeface="Arial"/>
              </a:defRPr>
            </a:lvl3pPr>
            <a:lvl4pPr>
              <a:lnSpc>
                <a:spcPct val="100000"/>
              </a:lnSpc>
              <a:defRPr sz="1600">
                <a:solidFill>
                  <a:srgbClr val="404041"/>
                </a:solidFill>
                <a:latin typeface="Arial"/>
                <a:cs typeface="Arial"/>
              </a:defRPr>
            </a:lvl4pPr>
            <a:lvl5pPr>
              <a:lnSpc>
                <a:spcPct val="100000"/>
              </a:lnSpc>
              <a:defRPr sz="1600">
                <a:solidFill>
                  <a:srgbClr val="404041"/>
                </a:solidFill>
                <a:latin typeface="Arial"/>
                <a:cs typeface="Arial"/>
              </a:defRPr>
            </a:lvl5pPr>
          </a:lstStyle>
          <a:p>
            <a:pPr lvl="0"/>
            <a:r>
              <a:rPr lang="en-US" dirty="0"/>
              <a:t>Click to edit master subtitle style</a:t>
            </a:r>
          </a:p>
        </p:txBody>
      </p:sp>
      <p:sp>
        <p:nvSpPr>
          <p:cNvPr id="9" name="Rectangle 8"/>
          <p:cNvSpPr/>
          <p:nvPr userDrawn="1"/>
        </p:nvSpPr>
        <p:spPr>
          <a:xfrm>
            <a:off x="8090253" y="6392092"/>
            <a:ext cx="440992" cy="474616"/>
          </a:xfrm>
          <a:prstGeom prst="rect">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4"/>
          </p:nvPr>
        </p:nvSpPr>
        <p:spPr>
          <a:xfrm>
            <a:off x="6475363" y="6443437"/>
            <a:ext cx="2057400" cy="365125"/>
          </a:xfrm>
          <a:prstGeom prst="rect">
            <a:avLst/>
          </a:prstGeom>
        </p:spPr>
        <p:txBody>
          <a:bodyPr vert="horz" lIns="91440" tIns="45720" rIns="91440" bIns="45720" rtlCol="0" anchor="ctr"/>
          <a:lstStyle>
            <a:lvl1pPr algn="r">
              <a:defRPr sz="180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fld id="{136F273C-9302-4EE3-8F13-E17C1857F5E7}" type="slidenum">
              <a:rPr lang="en-US" smtClean="0"/>
              <a:pPr/>
              <a:t>‹#›</a:t>
            </a:fld>
            <a:endParaRPr lang="en-US" dirty="0"/>
          </a:p>
        </p:txBody>
      </p:sp>
      <p:sp>
        <p:nvSpPr>
          <p:cNvPr id="12" name="Title 1"/>
          <p:cNvSpPr>
            <a:spLocks noGrp="1"/>
          </p:cNvSpPr>
          <p:nvPr>
            <p:ph type="ctrTitle"/>
          </p:nvPr>
        </p:nvSpPr>
        <p:spPr>
          <a:xfrm>
            <a:off x="165464" y="435426"/>
            <a:ext cx="5791199" cy="731000"/>
          </a:xfrm>
        </p:spPr>
        <p:txBody>
          <a:bodyPr>
            <a:noAutofit/>
          </a:bodyPr>
          <a:lstStyle>
            <a:lvl1pPr>
              <a:defRPr sz="4000" b="1" i="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a:t>
            </a:r>
          </a:p>
        </p:txBody>
      </p:sp>
    </p:spTree>
    <p:extLst>
      <p:ext uri="{BB962C8B-B14F-4D97-AF65-F5344CB8AC3E}">
        <p14:creationId xmlns:p14="http://schemas.microsoft.com/office/powerpoint/2010/main" val="425408216"/>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6FA343-1986-4300-8C71-C8F303D94BFE}" type="datetimeFigureOut">
              <a:rPr lang="en-US"/>
              <a:pPr>
                <a:defRPr/>
              </a:pPr>
              <a:t>5/23/2020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1E58AC7D-C44F-4857-9860-4D233BEA97FB}" type="slidenum">
              <a:rPr lang="en-US"/>
              <a:pPr>
                <a:defRPr/>
              </a:pPr>
              <a:t>‹#›</a:t>
            </a:fld>
            <a:endParaRPr lang="en-US"/>
          </a:p>
        </p:txBody>
      </p:sp>
    </p:spTree>
    <p:extLst>
      <p:ext uri="{BB962C8B-B14F-4D97-AF65-F5344CB8AC3E}">
        <p14:creationId xmlns:p14="http://schemas.microsoft.com/office/powerpoint/2010/main" val="3153734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D301DA-D3FF-498C-B790-C84691138D86}" type="datetimeFigureOut">
              <a:rPr lang="en-US"/>
              <a:pPr>
                <a:defRPr/>
              </a:pPr>
              <a:t>5/23/2020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5912769F-C7E7-413F-93B1-67BC90680F54}" type="slidenum">
              <a:rPr lang="en-US"/>
              <a:pPr>
                <a:defRPr/>
              </a:pPr>
              <a:t>‹#›</a:t>
            </a:fld>
            <a:endParaRPr lang="en-US"/>
          </a:p>
        </p:txBody>
      </p:sp>
    </p:spTree>
    <p:extLst>
      <p:ext uri="{BB962C8B-B14F-4D97-AF65-F5344CB8AC3E}">
        <p14:creationId xmlns:p14="http://schemas.microsoft.com/office/powerpoint/2010/main" val="307961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FE1ADE8B-783F-4A3A-B17F-E4408E7E4EEC}" type="datetimeFigureOut">
              <a:rPr lang="en-US"/>
              <a:pPr>
                <a:defRPr/>
              </a:pPr>
              <a:t>5/23/2020</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DDFE2CC2-4C54-4737-8DDB-F56194FB1284}" type="slidenum">
              <a:rPr lang="en-US"/>
              <a:pPr>
                <a:defRPr/>
              </a:pPr>
              <a:t>‹#›</a:t>
            </a:fld>
            <a:endParaRPr lang="en-US"/>
          </a:p>
        </p:txBody>
      </p:sp>
    </p:spTree>
    <p:extLst>
      <p:ext uri="{BB962C8B-B14F-4D97-AF65-F5344CB8AC3E}">
        <p14:creationId xmlns:p14="http://schemas.microsoft.com/office/powerpoint/2010/main" val="2747344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3E33FC9A-FAD2-401C-BFF9-EEA2D09B354C}" type="datetimeFigureOut">
              <a:rPr lang="en-US"/>
              <a:pPr>
                <a:defRPr/>
              </a:pPr>
              <a:t>5/23/2020</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95D8A53D-3DE9-429D-A7AE-79ADA00C6C38}" type="slidenum">
              <a:rPr lang="en-US"/>
              <a:pPr>
                <a:defRPr/>
              </a:pPr>
              <a:t>‹#›</a:t>
            </a:fld>
            <a:endParaRPr lang="en-US"/>
          </a:p>
        </p:txBody>
      </p:sp>
    </p:spTree>
    <p:extLst>
      <p:ext uri="{BB962C8B-B14F-4D97-AF65-F5344CB8AC3E}">
        <p14:creationId xmlns:p14="http://schemas.microsoft.com/office/powerpoint/2010/main" val="3938460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2B1B7D02-C7E0-4C9B-B360-32C67E7E5085}" type="datetimeFigureOut">
              <a:rPr lang="en-US"/>
              <a:pPr>
                <a:defRPr/>
              </a:pPr>
              <a:t>5/23/2020</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defRPr>
            </a:lvl1pPr>
          </a:lstStyle>
          <a:p>
            <a:pPr>
              <a:defRPr/>
            </a:pPr>
            <a:fld id="{AB9D97B9-29CF-4614-B9B2-12D321101F99}" type="slidenum">
              <a:rPr lang="en-US"/>
              <a:pPr>
                <a:defRPr/>
              </a:pPr>
              <a:t>‹#›</a:t>
            </a:fld>
            <a:endParaRPr lang="en-US"/>
          </a:p>
        </p:txBody>
      </p:sp>
    </p:spTree>
    <p:extLst>
      <p:ext uri="{BB962C8B-B14F-4D97-AF65-F5344CB8AC3E}">
        <p14:creationId xmlns:p14="http://schemas.microsoft.com/office/powerpoint/2010/main" val="33864511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61891" y="846139"/>
            <a:ext cx="7354311"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61892" y="2119918"/>
            <a:ext cx="6802482" cy="42870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4"/>
          </p:nvPr>
        </p:nvSpPr>
        <p:spPr>
          <a:xfrm>
            <a:off x="6867249"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A33C89-E9E9-4A8B-A18D-F369F1F8C9E0}" type="slidenum">
              <a:rPr lang="en-US" smtClean="0"/>
              <a:t>‹#›</a:t>
            </a:fld>
            <a:endParaRPr lang="en-US" dirty="0"/>
          </a:p>
        </p:txBody>
      </p:sp>
    </p:spTree>
    <p:extLst>
      <p:ext uri="{BB962C8B-B14F-4D97-AF65-F5344CB8AC3E}">
        <p14:creationId xmlns:p14="http://schemas.microsoft.com/office/powerpoint/2010/main" val="43687202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731" r:id="rId4"/>
  </p:sldLayoutIdLst>
  <p:transition spd="slow">
    <p:push dir="u"/>
  </p:transition>
  <p:hf hdr="0" ftr="0" dt="0"/>
  <p:txStyles>
    <p:titleStyle>
      <a:lvl1pPr algn="l" defTabSz="457200" rtl="0" eaLnBrk="1" latinLnBrk="0" hangingPunct="1">
        <a:spcBef>
          <a:spcPct val="0"/>
        </a:spcBef>
        <a:buNone/>
        <a:defRPr sz="4000" b="1" i="0" u="none" kern="100" spc="0">
          <a:solidFill>
            <a:srgbClr val="C00000"/>
          </a:solidFill>
          <a:latin typeface="Lucida Bright" panose="02040602050505020304" pitchFamily="18" charset="0"/>
          <a:ea typeface="+mj-ea"/>
          <a:cs typeface="Arial"/>
        </a:defRPr>
      </a:lvl1pPr>
    </p:titleStyle>
    <p:bodyStyle>
      <a:lvl1pPr marL="342900" indent="-342900" algn="l" defTabSz="457200" rtl="0" eaLnBrk="1" latinLnBrk="0" hangingPunct="1">
        <a:lnSpc>
          <a:spcPct val="100000"/>
        </a:lnSpc>
        <a:spcBef>
          <a:spcPts val="0"/>
        </a:spcBef>
        <a:spcAft>
          <a:spcPts val="1800"/>
        </a:spcAft>
        <a:buClr>
          <a:schemeClr val="tx1">
            <a:lumMod val="50000"/>
            <a:lumOff val="50000"/>
          </a:schemeClr>
        </a:buClr>
        <a:buSzPct val="100000"/>
        <a:buFont typeface="Wingdings" charset="2"/>
        <a:buChar char="§"/>
        <a:defRPr sz="1800" kern="1200">
          <a:solidFill>
            <a:schemeClr val="tx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800" b="0" i="0" u="none" kern="1200">
          <a:solidFill>
            <a:schemeClr val="tx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Calibri"/>
              </a:defRPr>
            </a:lvl1pPr>
          </a:lstStyle>
          <a:p>
            <a:pPr>
              <a:defRPr/>
            </a:pPr>
            <a:fld id="{60DD740D-DF63-482E-BF7A-1D8A9AE8BFCA}" type="datetimeFigureOut">
              <a:rPr lang="en-US">
                <a:cs typeface="Arial" panose="020B0604020202020204" pitchFamily="34" charset="0"/>
              </a:rPr>
              <a:pPr>
                <a:defRPr/>
              </a:pPr>
              <a:t>5/23/2020</a:t>
            </a:fld>
            <a:endParaRPr lang="en-US">
              <a:cs typeface="Arial" panose="020B0604020202020204" pitchFamily="34" charset="0"/>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Calibri"/>
              </a:defRPr>
            </a:lvl1pPr>
          </a:lstStyle>
          <a:p>
            <a:pPr>
              <a:defRPr/>
            </a:pPr>
            <a:endParaRPr lang="en-US">
              <a:cs typeface="Arial" panose="020B0604020202020204" pitchFamily="34" charset="0"/>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Calibri"/>
              </a:defRPr>
            </a:lvl1pPr>
          </a:lstStyle>
          <a:p>
            <a:pPr>
              <a:defRPr/>
            </a:pPr>
            <a:fld id="{61AFCA07-1595-416A-9AEE-BF5F6B3B52CA}" type="slidenum">
              <a:rPr lang="en-US">
                <a:cs typeface="Arial" panose="020B0604020202020204" pitchFamily="34" charset="0"/>
              </a:rPr>
              <a:pPr>
                <a:defRPr/>
              </a:pPr>
              <a:t>‹#›</a:t>
            </a:fld>
            <a:endParaRPr lang="en-US">
              <a:cs typeface="Arial" panose="020B0604020202020204" pitchFamily="34" charset="0"/>
            </a:endParaRPr>
          </a:p>
        </p:txBody>
      </p:sp>
    </p:spTree>
    <p:extLst>
      <p:ext uri="{BB962C8B-B14F-4D97-AF65-F5344CB8AC3E}">
        <p14:creationId xmlns:p14="http://schemas.microsoft.com/office/powerpoint/2010/main" val="134395396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anose="020F0502020204030204" pitchFamily="34" charset="0"/>
        </a:defRPr>
      </a:lvl2pPr>
      <a:lvl3pPr algn="ctr" rtl="0" eaLnBrk="0" fontAlgn="base" hangingPunct="0">
        <a:spcBef>
          <a:spcPct val="0"/>
        </a:spcBef>
        <a:spcAft>
          <a:spcPct val="0"/>
        </a:spcAft>
        <a:defRPr sz="3300">
          <a:solidFill>
            <a:schemeClr val="tx1"/>
          </a:solidFill>
          <a:latin typeface="Calibri" panose="020F0502020204030204" pitchFamily="34" charset="0"/>
        </a:defRPr>
      </a:lvl3pPr>
      <a:lvl4pPr algn="ctr" rtl="0" eaLnBrk="0" fontAlgn="base" hangingPunct="0">
        <a:spcBef>
          <a:spcPct val="0"/>
        </a:spcBef>
        <a:spcAft>
          <a:spcPct val="0"/>
        </a:spcAft>
        <a:defRPr sz="3300">
          <a:solidFill>
            <a:schemeClr val="tx1"/>
          </a:solidFill>
          <a:latin typeface="Calibri" panose="020F0502020204030204" pitchFamily="34" charset="0"/>
        </a:defRPr>
      </a:lvl4pPr>
      <a:lvl5pPr algn="ctr" rtl="0" eaLnBrk="0" fontAlgn="base" hangingPunct="0">
        <a:spcBef>
          <a:spcPct val="0"/>
        </a:spcBef>
        <a:spcAft>
          <a:spcPct val="0"/>
        </a:spcAft>
        <a:defRPr sz="3300">
          <a:solidFill>
            <a:schemeClr val="tx1"/>
          </a:solidFill>
          <a:latin typeface="Calibri" panose="020F0502020204030204" pitchFamily="34" charset="0"/>
        </a:defRPr>
      </a:lvl5pPr>
      <a:lvl6pPr marL="342900" algn="ctr" rtl="0" fontAlgn="base">
        <a:spcBef>
          <a:spcPct val="0"/>
        </a:spcBef>
        <a:spcAft>
          <a:spcPct val="0"/>
        </a:spcAft>
        <a:defRPr sz="3300">
          <a:solidFill>
            <a:schemeClr val="tx1"/>
          </a:solidFill>
          <a:latin typeface="Calibri" panose="020F0502020204030204" pitchFamily="34" charset="0"/>
        </a:defRPr>
      </a:lvl6pPr>
      <a:lvl7pPr marL="685800" algn="ctr" rtl="0" fontAlgn="base">
        <a:spcBef>
          <a:spcPct val="0"/>
        </a:spcBef>
        <a:spcAft>
          <a:spcPct val="0"/>
        </a:spcAft>
        <a:defRPr sz="3300">
          <a:solidFill>
            <a:schemeClr val="tx1"/>
          </a:solidFill>
          <a:latin typeface="Calibri" panose="020F0502020204030204" pitchFamily="34" charset="0"/>
        </a:defRPr>
      </a:lvl7pPr>
      <a:lvl8pPr marL="1028700" algn="ctr" rtl="0" fontAlgn="base">
        <a:spcBef>
          <a:spcPct val="0"/>
        </a:spcBef>
        <a:spcAft>
          <a:spcPct val="0"/>
        </a:spcAft>
        <a:defRPr sz="3300">
          <a:solidFill>
            <a:schemeClr val="tx1"/>
          </a:solidFill>
          <a:latin typeface="Calibri" panose="020F0502020204030204" pitchFamily="34" charset="0"/>
        </a:defRPr>
      </a:lvl8pPr>
      <a:lvl9pPr marL="1371600" algn="ctr"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FE1C3B-C749-4400-8E72-6A652E6D6C22}" type="datetimeFigureOut">
              <a:rPr lang="en-US" smtClean="0">
                <a:solidFill>
                  <a:prstClr val="black">
                    <a:tint val="75000"/>
                  </a:prstClr>
                </a:solidFill>
              </a:rPr>
              <a:pPr/>
              <a:t>5/22/2020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BF543F-047C-4303-8525-A63551C1000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444473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FE0A3099-4052-44CA-AB77-D93AC19E6FEF}" type="datetimeFigureOut">
              <a:rPr lang="en-US" smtClean="0"/>
              <a:pPr/>
              <a:t>5/22/2020</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394781800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businesswire.com/news/home/20200430005243/en/"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businesswire.com/news/home/20200430005243/en/" TargetMode="Externa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drive.google.com/file/d/1fkiTPUbDYiK91V-8R3odkxFytHiqQnc0/view" TargetMode="Externa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chronicle.com/article/250-MOOCsCounting-One/229397/?cid=at" TargetMode="Externa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hyperlink" Target="https://www.classcentral.com/report/moocs-stats-and-trends-2019/"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hyperlink" Target="https://www.classcentral.com/report/moocs-stats-and-trends-2019/"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hyperlink" Target="https://www.classcentral.com/report/moocs-stats-and-trends-2019/"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hyperlink" Target="https://www.classcentral.com/report/moocs-stats-and-trends-2019/"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nytimes.com/2020/05/26/technology/moocs-online-learning.html" TargetMode="External"/><Relationship Id="rId1" Type="http://schemas.openxmlformats.org/officeDocument/2006/relationships/slideLayout" Target="../slideLayouts/slideLayout17.xml"/><Relationship Id="rId5" Type="http://schemas.openxmlformats.org/officeDocument/2006/relationships/image" Target="../media/image26.jp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col.org/resources/keeping-doors-learning-open-covid-19"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insidehighered.com/news/2020/04/29/synchronous-instruction-hot-right-now-it-sustainable" TargetMode="Externa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62.jpg"/></Relationships>
</file>

<file path=ppt/slides/_rels/slide6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3" Type="http://schemas.openxmlformats.org/officeDocument/2006/relationships/hyperlink" Target="https://www.edx.org/sites/default/files/2020-impact-report.pdf" TargetMode="External"/><Relationship Id="rId2" Type="http://schemas.openxmlformats.org/officeDocument/2006/relationships/notesSlide" Target="../notesSlides/notesSlide3.xml"/><Relationship Id="rId1" Type="http://schemas.openxmlformats.org/officeDocument/2006/relationships/slideLayout" Target="../slideLayouts/slideLayout3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6.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7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businesswire.com/news/home/20200430005243/en/" TargetMode="Externa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75.jpeg"/></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9.xml"/><Relationship Id="rId1" Type="http://schemas.openxmlformats.org/officeDocument/2006/relationships/slideLayout" Target="../slideLayouts/slideLayout3.xml"/><Relationship Id="rId5" Type="http://schemas.openxmlformats.org/officeDocument/2006/relationships/image" Target="../media/image78.jpeg"/><Relationship Id="rId4" Type="http://schemas.openxmlformats.org/officeDocument/2006/relationships/image" Target="../media/image77.jpeg"/></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8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www.businesswire.com/news/home/20200430005243/en/" TargetMode="Externa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2" Type="http://schemas.openxmlformats.org/officeDocument/2006/relationships/image" Target="../media/image87.gi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cid:ii_15c92e49961fb568" TargetMode="External"/><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94.jpg"/><Relationship Id="rId4" Type="http://schemas.openxmlformats.org/officeDocument/2006/relationships/image" Target="../media/image9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A6C0CB-304F-4416-9F85-A8DC7643C8CE}"/>
              </a:ext>
            </a:extLst>
          </p:cNvPr>
          <p:cNvSpPr>
            <a:spLocks noGrp="1"/>
          </p:cNvSpPr>
          <p:nvPr>
            <p:ph type="title"/>
          </p:nvPr>
        </p:nvSpPr>
        <p:spPr>
          <a:xfrm>
            <a:off x="729802" y="768119"/>
            <a:ext cx="7498080" cy="2340296"/>
          </a:xfrm>
        </p:spPr>
        <p:txBody>
          <a:bodyPr>
            <a:noAutofit/>
          </a:bodyPr>
          <a:lstStyle/>
          <a:p>
            <a:pPr algn="ctr"/>
            <a:r>
              <a:rPr lang="en-US" sz="4000" dirty="0">
                <a:solidFill>
                  <a:schemeClr val="tx1"/>
                </a:solidFill>
                <a:latin typeface="Tahoma" panose="020B0604030504040204" pitchFamily="34" charset="0"/>
                <a:ea typeface="Tahoma" panose="020B0604030504040204" pitchFamily="34" charset="0"/>
                <a:cs typeface="Tahoma" panose="020B0604030504040204" pitchFamily="34" charset="0"/>
              </a:rPr>
              <a:t>Research Issues and Findings of MOOCs: Learning to Better Design Practices</a:t>
            </a:r>
            <a:endParaRPr lang="en-US"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itle 4">
            <a:extLst>
              <a:ext uri="{FF2B5EF4-FFF2-40B4-BE49-F238E27FC236}">
                <a16:creationId xmlns:a16="http://schemas.microsoft.com/office/drawing/2014/main" id="{5A7D227A-CE6D-4F78-A327-614EDBC157B7}"/>
              </a:ext>
            </a:extLst>
          </p:cNvPr>
          <p:cNvSpPr txBox="1">
            <a:spLocks/>
          </p:cNvSpPr>
          <p:nvPr/>
        </p:nvSpPr>
        <p:spPr>
          <a:xfrm>
            <a:off x="1436968" y="3713278"/>
            <a:ext cx="6756055" cy="2151074"/>
          </a:xfrm>
          <a:prstGeom prst="rect">
            <a:avLst/>
          </a:prstGeom>
        </p:spPr>
        <p:txBody>
          <a:bodyPr vert="horz" lIns="91440" tIns="45720" rIns="91440" bIns="45720" rtlCol="0" anchor="ctr">
            <a:normAutofit fontScale="97500"/>
          </a:bodyPr>
          <a:lstStyle>
            <a:lvl1pPr algn="l" defTabSz="457200" rtl="0" eaLnBrk="1" latinLnBrk="0" hangingPunct="1">
              <a:lnSpc>
                <a:spcPct val="90000"/>
              </a:lnSpc>
              <a:spcBef>
                <a:spcPct val="0"/>
              </a:spcBef>
              <a:buNone/>
              <a:defRPr sz="4400" b="1" i="0" u="none" kern="100" spc="0" baseline="0">
                <a:solidFill>
                  <a:schemeClr val="bg1"/>
                </a:solidFill>
                <a:latin typeface="Berlin Sans FB Demi" panose="020E0802020502020306" pitchFamily="34" charset="0"/>
                <a:ea typeface="+mj-ea"/>
                <a:cs typeface="Arial"/>
              </a:defRPr>
            </a:lvl1pPr>
          </a:lstStyle>
          <a:p>
            <a:pPr algn="ctr"/>
            <a:endParaRPr lang="en-US" dirty="0">
              <a:latin typeface="BentonSansCond Light" panose="02000606030000020004" pitchFamily="50" charset="0"/>
            </a:endParaRPr>
          </a:p>
        </p:txBody>
      </p:sp>
      <p:sp>
        <p:nvSpPr>
          <p:cNvPr id="8" name="Title 4">
            <a:extLst>
              <a:ext uri="{FF2B5EF4-FFF2-40B4-BE49-F238E27FC236}">
                <a16:creationId xmlns:a16="http://schemas.microsoft.com/office/drawing/2014/main" id="{8CF0132D-E6DA-4F87-801A-0CDE320AC11C}"/>
              </a:ext>
            </a:extLst>
          </p:cNvPr>
          <p:cNvSpPr txBox="1">
            <a:spLocks/>
          </p:cNvSpPr>
          <p:nvPr/>
        </p:nvSpPr>
        <p:spPr>
          <a:xfrm>
            <a:off x="300942" y="3253739"/>
            <a:ext cx="8157258" cy="3047289"/>
          </a:xfrm>
          <a:prstGeom prst="rect">
            <a:avLst/>
          </a:prstGeom>
        </p:spPr>
        <p:txBody>
          <a:bodyPr vert="horz" lIns="91440" tIns="45720" rIns="91440" bIns="45720" rtlCol="0" anchor="ctr">
            <a:noAutofit/>
          </a:bodyPr>
          <a:lstStyle>
            <a:lvl1pPr algn="l" defTabSz="457200" rtl="0" eaLnBrk="1" latinLnBrk="0" hangingPunct="1">
              <a:lnSpc>
                <a:spcPct val="90000"/>
              </a:lnSpc>
              <a:spcBef>
                <a:spcPct val="0"/>
              </a:spcBef>
              <a:buNone/>
              <a:defRPr sz="4400" b="1" i="0" u="none" kern="100" spc="0" baseline="0">
                <a:solidFill>
                  <a:schemeClr val="bg1"/>
                </a:solidFill>
                <a:latin typeface="Berlin Sans FB Demi" panose="020E0802020502020306" pitchFamily="34" charset="0"/>
                <a:ea typeface="+mj-ea"/>
                <a:cs typeface="Arial"/>
              </a:defRPr>
            </a:lvl1pPr>
          </a:lstStyle>
          <a:p>
            <a:pPr algn="ctr">
              <a:lnSpc>
                <a:spcPct val="150000"/>
              </a:lnSpc>
            </a:pPr>
            <a:endParaRPr lang="en-US"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Curtis J. Bonk| cjbonk@Indiana.edu</a:t>
            </a:r>
          </a:p>
          <a:p>
            <a:pPr algn="ctr">
              <a:lnSpc>
                <a:spcPct val="150000"/>
              </a:lnSpc>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Indiana University Bloomington</a:t>
            </a:r>
          </a:p>
          <a:p>
            <a:pPr algn="ctr">
              <a:lnSpc>
                <a:spcPct val="150000"/>
              </a:lnSpc>
            </a:pP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2000" dirty="0" err="1">
                <a:solidFill>
                  <a:schemeClr val="tx1"/>
                </a:solidFill>
                <a:latin typeface="Tahoma" panose="020B0604030504040204" pitchFamily="34" charset="0"/>
                <a:ea typeface="Tahoma" panose="020B0604030504040204" pitchFamily="34" charset="0"/>
                <a:cs typeface="Tahoma" panose="020B0604030504040204" pitchFamily="34" charset="0"/>
              </a:rPr>
              <a:t>Meina</a:t>
            </a: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 Zhu| </a:t>
            </a:r>
            <a:r>
              <a:rPr lang="en-US" sz="2000" dirty="0" err="1">
                <a:solidFill>
                  <a:schemeClr val="tx1"/>
                </a:solidFill>
                <a:latin typeface="Tahoma" panose="020B0604030504040204" pitchFamily="34" charset="0"/>
                <a:ea typeface="Tahoma" panose="020B0604030504040204" pitchFamily="34" charset="0"/>
                <a:cs typeface="Tahoma" panose="020B0604030504040204" pitchFamily="34" charset="0"/>
              </a:rPr>
              <a:t>meinazhu@wayne.edu</a:t>
            </a:r>
            <a:endParaRPr lang="en-US"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lnSpc>
                <a:spcPct val="150000"/>
              </a:lnSpc>
            </a:pP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Wayne State University</a:t>
            </a:r>
          </a:p>
          <a:p>
            <a:pPr algn="ctr">
              <a:lnSpc>
                <a:spcPct val="150000"/>
              </a:lnSpc>
            </a:pPr>
            <a:r>
              <a:rPr lang="en-US" sz="1800" dirty="0">
                <a:solidFill>
                  <a:schemeClr val="tx1"/>
                </a:solidFill>
                <a:latin typeface="Tahoma" panose="020B0604030504040204" pitchFamily="34" charset="0"/>
                <a:ea typeface="Tahoma" panose="020B0604030504040204" pitchFamily="34" charset="0"/>
                <a:cs typeface="Tahoma" panose="020B0604030504040204" pitchFamily="34" charset="0"/>
              </a:rPr>
              <a:t>May 27, 2020</a:t>
            </a:r>
          </a:p>
          <a:p>
            <a:pPr algn="ctr">
              <a:lnSpc>
                <a:spcPct val="150000"/>
              </a:lnSpc>
            </a:pPr>
            <a:endParaRPr lang="en-US" sz="18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43251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10</a:t>
            </a:fld>
            <a:endParaRPr lang="en-US" dirty="0"/>
          </a:p>
        </p:txBody>
      </p:sp>
      <p:sp>
        <p:nvSpPr>
          <p:cNvPr id="5" name="Title 1">
            <a:extLst>
              <a:ext uri="{FF2B5EF4-FFF2-40B4-BE49-F238E27FC236}">
                <a16:creationId xmlns:a16="http://schemas.microsoft.com/office/drawing/2014/main" id="{9CEF5C9E-C812-491D-B3A9-85BCCDCA322C}"/>
              </a:ext>
            </a:extLst>
          </p:cNvPr>
          <p:cNvSpPr txBox="1">
            <a:spLocks/>
          </p:cNvSpPr>
          <p:nvPr/>
        </p:nvSpPr>
        <p:spPr>
          <a:xfrm>
            <a:off x="561975" y="258368"/>
            <a:ext cx="8115300" cy="2075877"/>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2400" dirty="0">
                <a:solidFill>
                  <a:srgbClr val="FF0000"/>
                </a:solidFill>
              </a:rPr>
              <a:t>April 30, 2020</a:t>
            </a:r>
            <a:br>
              <a:rPr lang="en-US" sz="2400" dirty="0"/>
            </a:br>
            <a:r>
              <a:rPr lang="en-US" sz="2000" dirty="0">
                <a:solidFill>
                  <a:schemeClr val="tx1"/>
                </a:solidFill>
              </a:rPr>
              <a:t>New Udemy</a:t>
            </a:r>
            <a:r>
              <a:rPr lang="en-US" sz="2000" i="1" dirty="0">
                <a:solidFill>
                  <a:schemeClr val="tx1"/>
                </a:solidFill>
              </a:rPr>
              <a:t> </a:t>
            </a:r>
            <a:r>
              <a:rPr lang="en-US" sz="2000" dirty="0">
                <a:solidFill>
                  <a:schemeClr val="tx1"/>
                </a:solidFill>
              </a:rPr>
              <a:t>Report Shows Surge in Global Online Education in Response to COVID-19 </a:t>
            </a:r>
            <a:br>
              <a:rPr lang="en-US" sz="1600" dirty="0">
                <a:solidFill>
                  <a:schemeClr val="tx1"/>
                </a:solidFill>
              </a:rPr>
            </a:br>
            <a:r>
              <a:rPr lang="en-US" sz="1400" dirty="0">
                <a:solidFill>
                  <a:schemeClr val="tx1"/>
                </a:solidFill>
              </a:rPr>
              <a:t>Strong global growth in top-ranking professional skills includes Neural Networks (61% increase), Communication Skills (131%), and Growth Mindset (206%). Passion topics like Pilates (402% increase), Technical Drawing (920%), and Ukulele (292%), have surged as well.</a:t>
            </a:r>
            <a:br>
              <a:rPr lang="en-US" sz="800" dirty="0"/>
            </a:br>
            <a:r>
              <a:rPr lang="en-US" sz="800" dirty="0">
                <a:hlinkClick r:id="rId2"/>
              </a:rPr>
              <a:t>https://www.businesswire.com/news/home/20200430005243/en/</a:t>
            </a:r>
            <a:endParaRPr lang="en-US" sz="1200" dirty="0">
              <a:solidFill>
                <a:schemeClr val="tx1"/>
              </a:solidFill>
            </a:endParaRPr>
          </a:p>
        </p:txBody>
      </p:sp>
      <p:sp>
        <p:nvSpPr>
          <p:cNvPr id="7" name="Content Placeholder 7">
            <a:extLst>
              <a:ext uri="{FF2B5EF4-FFF2-40B4-BE49-F238E27FC236}">
                <a16:creationId xmlns:a16="http://schemas.microsoft.com/office/drawing/2014/main" id="{1A8DBB8F-4A18-435C-9025-A5A50BF1BE5C}"/>
              </a:ext>
            </a:extLst>
          </p:cNvPr>
          <p:cNvSpPr>
            <a:spLocks noGrp="1"/>
          </p:cNvSpPr>
          <p:nvPr>
            <p:ph idx="1"/>
          </p:nvPr>
        </p:nvSpPr>
        <p:spPr>
          <a:xfrm>
            <a:off x="676275" y="2400300"/>
            <a:ext cx="7856488" cy="3571751"/>
          </a:xfrm>
        </p:spPr>
        <p:txBody>
          <a:bodyPr>
            <a:normAutofit fontScale="92500" lnSpcReduction="20000"/>
          </a:bodyPr>
          <a:lstStyle/>
          <a:p>
            <a:pPr>
              <a:lnSpc>
                <a:spcPct val="120000"/>
              </a:lnSpc>
              <a:spcAft>
                <a:spcPts val="0"/>
              </a:spcAft>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425% increase in enrollments for consumers </a:t>
            </a:r>
          </a:p>
          <a:p>
            <a:pPr>
              <a:lnSpc>
                <a:spcPct val="120000"/>
              </a:lnSpc>
              <a:spcAft>
                <a:spcPts val="0"/>
              </a:spcAft>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55% increase in course creation by instructors </a:t>
            </a:r>
          </a:p>
          <a:p>
            <a:pPr>
              <a:lnSpc>
                <a:spcPct val="120000"/>
              </a:lnSpc>
              <a:spcAft>
                <a:spcPts val="0"/>
              </a:spcAft>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80% increase in usage from businesses and governments </a:t>
            </a:r>
          </a:p>
          <a:p>
            <a:pPr>
              <a:lnSpc>
                <a:spcPct val="120000"/>
              </a:lnSpc>
              <a:spcAft>
                <a:spcPts val="0"/>
              </a:spcAft>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130% growth in enrollments in the U.S., 200% in India, 320% in Italy, and 280% in Spain.</a:t>
            </a:r>
          </a:p>
          <a:p>
            <a:pPr>
              <a:lnSpc>
                <a:spcPct val="120000"/>
              </a:lnSpc>
              <a:spcAft>
                <a:spcPts val="0"/>
              </a:spcAft>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People in India are learning Business Fundamentals (281%) and Communication Skills (606%) </a:t>
            </a:r>
          </a:p>
          <a:p>
            <a:pPr>
              <a:lnSpc>
                <a:spcPct val="120000"/>
              </a:lnSpc>
              <a:spcAft>
                <a:spcPts val="0"/>
              </a:spcAft>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Italians are taking courses on Guitar (431%), Copywriting (418%), and Photoshop (347%) </a:t>
            </a:r>
          </a:p>
          <a:p>
            <a:pPr>
              <a:lnSpc>
                <a:spcPct val="120000"/>
              </a:lnSpc>
              <a:spcAft>
                <a:spcPts val="0"/>
              </a:spcAft>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The Spanish are taking Piano (466%) and focused on Investing (262%) </a:t>
            </a:r>
          </a:p>
          <a:p>
            <a:endParaRPr lang="en-US" dirty="0"/>
          </a:p>
        </p:txBody>
      </p:sp>
      <p:pic>
        <p:nvPicPr>
          <p:cNvPr id="8" name="Picture 7">
            <a:extLst>
              <a:ext uri="{FF2B5EF4-FFF2-40B4-BE49-F238E27FC236}">
                <a16:creationId xmlns:a16="http://schemas.microsoft.com/office/drawing/2014/main" id="{2CE37F47-5D3B-4A38-96DB-7CA9FB9F108B}"/>
              </a:ext>
            </a:extLst>
          </p:cNvPr>
          <p:cNvPicPr>
            <a:picLocks noChangeAspect="1"/>
          </p:cNvPicPr>
          <p:nvPr/>
        </p:nvPicPr>
        <p:blipFill>
          <a:blip r:embed="rId3"/>
          <a:stretch>
            <a:fillRect/>
          </a:stretch>
        </p:blipFill>
        <p:spPr>
          <a:xfrm>
            <a:off x="7694604" y="5466929"/>
            <a:ext cx="1449396" cy="760933"/>
          </a:xfrm>
          <a:prstGeom prst="rect">
            <a:avLst/>
          </a:prstGeom>
        </p:spPr>
      </p:pic>
    </p:spTree>
    <p:extLst>
      <p:ext uri="{BB962C8B-B14F-4D97-AF65-F5344CB8AC3E}">
        <p14:creationId xmlns:p14="http://schemas.microsoft.com/office/powerpoint/2010/main" val="985639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458A434-29B2-441B-B800-C4331F0C6395}"/>
              </a:ext>
            </a:extLst>
          </p:cNvPr>
          <p:cNvSpPr>
            <a:spLocks noGrp="1"/>
          </p:cNvSpPr>
          <p:nvPr>
            <p:ph idx="1"/>
          </p:nvPr>
        </p:nvSpPr>
        <p:spPr>
          <a:xfrm>
            <a:off x="638174" y="2184927"/>
            <a:ext cx="8048626" cy="1926559"/>
          </a:xfrm>
        </p:spPr>
        <p:txBody>
          <a:bodyPr/>
          <a:lstStyle/>
          <a:p>
            <a:pPr marL="0" indent="0">
              <a:buNone/>
            </a:pPr>
            <a:r>
              <a:rPr lang="en-US" b="1" dirty="0">
                <a:latin typeface="Tahoma" panose="020B0604030504040204" pitchFamily="34" charset="0"/>
                <a:ea typeface="Tahoma" panose="020B0604030504040204" pitchFamily="34" charset="0"/>
                <a:cs typeface="Tahoma" panose="020B0604030504040204" pitchFamily="34" charset="0"/>
              </a:rPr>
              <a:t>Categories with the highest surge in new courses include Office Productivity (159% increase), Health and Fitness (84%), IT &amp; Software (77%), and Personal Development (61%). </a:t>
            </a:r>
          </a:p>
          <a:p>
            <a:endParaRPr lang="en-US" dirty="0"/>
          </a:p>
        </p:txBody>
      </p:sp>
      <p:sp>
        <p:nvSpPr>
          <p:cNvPr id="3" name="Slide Number Placeholder 2"/>
          <p:cNvSpPr>
            <a:spLocks noGrp="1"/>
          </p:cNvSpPr>
          <p:nvPr>
            <p:ph type="sldNum" sz="quarter" idx="12"/>
          </p:nvPr>
        </p:nvSpPr>
        <p:spPr/>
        <p:txBody>
          <a:bodyPr/>
          <a:lstStyle/>
          <a:p>
            <a:fld id="{136F273C-9302-4EE3-8F13-E17C1857F5E7}" type="slidenum">
              <a:rPr lang="en-US" smtClean="0"/>
              <a:pPr/>
              <a:t>11</a:t>
            </a:fld>
            <a:endParaRPr lang="en-US" dirty="0"/>
          </a:p>
        </p:txBody>
      </p:sp>
      <p:sp>
        <p:nvSpPr>
          <p:cNvPr id="5" name="Title 1">
            <a:extLst>
              <a:ext uri="{FF2B5EF4-FFF2-40B4-BE49-F238E27FC236}">
                <a16:creationId xmlns:a16="http://schemas.microsoft.com/office/drawing/2014/main" id="{9CEF5C9E-C812-491D-B3A9-85BCCDCA322C}"/>
              </a:ext>
            </a:extLst>
          </p:cNvPr>
          <p:cNvSpPr txBox="1">
            <a:spLocks/>
          </p:cNvSpPr>
          <p:nvPr/>
        </p:nvSpPr>
        <p:spPr>
          <a:xfrm>
            <a:off x="466724" y="258368"/>
            <a:ext cx="8210551" cy="192655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2400" dirty="0">
                <a:solidFill>
                  <a:srgbClr val="FF0000"/>
                </a:solidFill>
              </a:rPr>
              <a:t>April 30, 2020</a:t>
            </a:r>
            <a:br>
              <a:rPr lang="en-US" sz="2400" dirty="0"/>
            </a:br>
            <a:r>
              <a:rPr lang="en-US" sz="2400" dirty="0">
                <a:solidFill>
                  <a:schemeClr val="tx1"/>
                </a:solidFill>
              </a:rPr>
              <a:t>New Udemy</a:t>
            </a:r>
            <a:r>
              <a:rPr lang="en-US" sz="2400" i="1" dirty="0">
                <a:solidFill>
                  <a:schemeClr val="tx1"/>
                </a:solidFill>
              </a:rPr>
              <a:t> </a:t>
            </a:r>
            <a:r>
              <a:rPr lang="en-US" sz="2400" dirty="0">
                <a:solidFill>
                  <a:schemeClr val="tx1"/>
                </a:solidFill>
              </a:rPr>
              <a:t>Report Shows Surge in Global Online Education in Response to COVID-19 </a:t>
            </a:r>
            <a:br>
              <a:rPr lang="en-US" sz="3600" dirty="0">
                <a:solidFill>
                  <a:schemeClr val="tx1"/>
                </a:solidFill>
              </a:rPr>
            </a:br>
            <a:r>
              <a:rPr lang="en-US" sz="2400" dirty="0" err="1">
                <a:solidFill>
                  <a:schemeClr val="tx1"/>
                </a:solidFill>
              </a:rPr>
              <a:t>Businesswire</a:t>
            </a:r>
            <a:br>
              <a:rPr lang="en-US" sz="200" dirty="0">
                <a:solidFill>
                  <a:schemeClr val="tx1"/>
                </a:solidFill>
              </a:rPr>
            </a:br>
            <a:br>
              <a:rPr lang="en-US" sz="800" dirty="0"/>
            </a:br>
            <a:r>
              <a:rPr lang="en-US" sz="800" dirty="0">
                <a:hlinkClick r:id="rId2"/>
              </a:rPr>
              <a:t>https://www.businesswire.com/news/home/20200430005243/en/</a:t>
            </a:r>
            <a:endParaRPr lang="en-US" sz="1200" dirty="0">
              <a:solidFill>
                <a:schemeClr val="tx1"/>
              </a:solidFill>
            </a:endParaRPr>
          </a:p>
        </p:txBody>
      </p:sp>
      <p:pic>
        <p:nvPicPr>
          <p:cNvPr id="2" name="Picture 1">
            <a:extLst>
              <a:ext uri="{FF2B5EF4-FFF2-40B4-BE49-F238E27FC236}">
                <a16:creationId xmlns:a16="http://schemas.microsoft.com/office/drawing/2014/main" id="{7E9F8FA4-A1DC-4B55-BCC7-76444F583344}"/>
              </a:ext>
            </a:extLst>
          </p:cNvPr>
          <p:cNvPicPr>
            <a:picLocks noChangeAspect="1"/>
          </p:cNvPicPr>
          <p:nvPr/>
        </p:nvPicPr>
        <p:blipFill rotWithShape="1">
          <a:blip r:embed="rId3"/>
          <a:srcRect l="-834" t="12180" r="1146" b="16319"/>
          <a:stretch/>
        </p:blipFill>
        <p:spPr>
          <a:xfrm>
            <a:off x="2314575" y="4146212"/>
            <a:ext cx="6829425" cy="2711788"/>
          </a:xfrm>
          <a:prstGeom prst="rect">
            <a:avLst/>
          </a:prstGeom>
        </p:spPr>
      </p:pic>
    </p:spTree>
    <p:extLst>
      <p:ext uri="{BB962C8B-B14F-4D97-AF65-F5344CB8AC3E}">
        <p14:creationId xmlns:p14="http://schemas.microsoft.com/office/powerpoint/2010/main" val="3537029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12</a:t>
            </a:fld>
            <a:endParaRPr lang="en-US" dirty="0"/>
          </a:p>
        </p:txBody>
      </p:sp>
      <p:sp>
        <p:nvSpPr>
          <p:cNvPr id="5" name="Title 1">
            <a:extLst>
              <a:ext uri="{FF2B5EF4-FFF2-40B4-BE49-F238E27FC236}">
                <a16:creationId xmlns:a16="http://schemas.microsoft.com/office/drawing/2014/main" id="{BF13DCF2-4CB0-445B-9B68-063F91439B0F}"/>
              </a:ext>
            </a:extLst>
          </p:cNvPr>
          <p:cNvSpPr>
            <a:spLocks noGrp="1"/>
          </p:cNvSpPr>
          <p:nvPr>
            <p:ph type="ctrTitle"/>
          </p:nvPr>
        </p:nvSpPr>
        <p:spPr>
          <a:xfrm>
            <a:off x="556925" y="483945"/>
            <a:ext cx="7748876" cy="1889728"/>
          </a:xfrm>
        </p:spPr>
        <p:txBody>
          <a:bodyPr/>
          <a:lstStyle/>
          <a:p>
            <a:pPr algn="ctr"/>
            <a:r>
              <a:rPr lang="en-US" sz="3200" dirty="0">
                <a:solidFill>
                  <a:srgbClr val="FF0000"/>
                </a:solidFill>
              </a:rPr>
              <a:t>April 29, 2020</a:t>
            </a:r>
            <a:br>
              <a:rPr lang="en-US" sz="1400" dirty="0">
                <a:solidFill>
                  <a:srgbClr val="FF0000"/>
                </a:solidFill>
              </a:rPr>
            </a:br>
            <a:r>
              <a:rPr lang="en-US" sz="3600" dirty="0">
                <a:solidFill>
                  <a:schemeClr val="tx1"/>
                </a:solidFill>
              </a:rPr>
              <a:t>MOOC and Qualtrics</a:t>
            </a:r>
            <a:br>
              <a:rPr lang="en-US" sz="3600" dirty="0">
                <a:solidFill>
                  <a:schemeClr val="tx1"/>
                </a:solidFill>
              </a:rPr>
            </a:br>
            <a:r>
              <a:rPr lang="en-US" sz="2000" dirty="0">
                <a:solidFill>
                  <a:schemeClr val="tx1"/>
                </a:solidFill>
              </a:rPr>
              <a:t>Tanner Phillips, Udemy</a:t>
            </a:r>
            <a:br>
              <a:rPr lang="en-US" sz="1100" dirty="0"/>
            </a:br>
            <a:r>
              <a:rPr lang="en-US" sz="1400" dirty="0">
                <a:hlinkClick r:id="rId2"/>
              </a:rPr>
              <a:t>https://drive.google.com/file/d/1fkiTPUbDYiK91V-8R3odkxFytHiqQnc0/view</a:t>
            </a:r>
            <a:r>
              <a:rPr lang="en-US" sz="1400" dirty="0"/>
              <a:t> </a:t>
            </a:r>
            <a:br>
              <a:rPr lang="en-US" sz="1400" dirty="0"/>
            </a:br>
            <a:endParaRPr lang="en-US" sz="700"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C47018E2-D33D-49FD-B981-0C53FEA88B8D}"/>
              </a:ext>
            </a:extLst>
          </p:cNvPr>
          <p:cNvPicPr>
            <a:picLocks noChangeAspect="1"/>
          </p:cNvPicPr>
          <p:nvPr/>
        </p:nvPicPr>
        <p:blipFill rotWithShape="1">
          <a:blip r:embed="rId3"/>
          <a:srcRect l="3333" t="11078" r="4167" b="7312"/>
          <a:stretch/>
        </p:blipFill>
        <p:spPr>
          <a:xfrm>
            <a:off x="152401" y="2661509"/>
            <a:ext cx="5848350" cy="3424710"/>
          </a:xfrm>
          <a:prstGeom prst="rect">
            <a:avLst/>
          </a:prstGeom>
        </p:spPr>
      </p:pic>
      <p:pic>
        <p:nvPicPr>
          <p:cNvPr id="11" name="Picture 10">
            <a:extLst>
              <a:ext uri="{FF2B5EF4-FFF2-40B4-BE49-F238E27FC236}">
                <a16:creationId xmlns:a16="http://schemas.microsoft.com/office/drawing/2014/main" id="{4D732BD6-C7CE-4ECD-A2C6-D8DB460D3A08}"/>
              </a:ext>
            </a:extLst>
          </p:cNvPr>
          <p:cNvPicPr>
            <a:picLocks noChangeAspect="1"/>
          </p:cNvPicPr>
          <p:nvPr/>
        </p:nvPicPr>
        <p:blipFill rotWithShape="1">
          <a:blip r:embed="rId4"/>
          <a:srcRect l="5000" t="21123" r="4167" b="8567"/>
          <a:stretch/>
        </p:blipFill>
        <p:spPr>
          <a:xfrm>
            <a:off x="4028118" y="3859455"/>
            <a:ext cx="4894489" cy="2514600"/>
          </a:xfrm>
          <a:prstGeom prst="rect">
            <a:avLst/>
          </a:prstGeom>
        </p:spPr>
      </p:pic>
    </p:spTree>
    <p:extLst>
      <p:ext uri="{BB962C8B-B14F-4D97-AF65-F5344CB8AC3E}">
        <p14:creationId xmlns:p14="http://schemas.microsoft.com/office/powerpoint/2010/main" val="3830256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118" y="832402"/>
            <a:ext cx="7243763" cy="1943100"/>
          </a:xfrm>
        </p:spPr>
        <p:txBody>
          <a:bodyPr/>
          <a:lstStyle/>
          <a:p>
            <a:r>
              <a:rPr lang="en-US" sz="2700" b="1" dirty="0">
                <a:solidFill>
                  <a:srgbClr val="0070C0"/>
                </a:solidFill>
                <a:latin typeface="Tahoma" panose="020B0604030504040204" pitchFamily="34" charset="0"/>
                <a:ea typeface="Tahoma" panose="020B0604030504040204" pitchFamily="34" charset="0"/>
                <a:cs typeface="Tahoma" panose="020B0604030504040204" pitchFamily="34" charset="0"/>
              </a:rPr>
              <a:t>Hundred+ MOOC Clubs</a:t>
            </a:r>
            <a:b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0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21, 2020</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250 MOOCs and Counting: One Man’s Educational Journey, </a:t>
            </a:r>
            <a:r>
              <a:rPr lang="en-US" sz="1500" b="1" dirty="0">
                <a:latin typeface="Tahoma" panose="020B0604030504040204" pitchFamily="34" charset="0"/>
                <a:ea typeface="Tahoma" panose="020B0604030504040204" pitchFamily="34" charset="0"/>
                <a:cs typeface="Tahoma" panose="020B0604030504040204" pitchFamily="34" charset="0"/>
              </a:rPr>
              <a:t>Chronicle of Higher Education</a:t>
            </a:r>
            <a:br>
              <a:rPr lang="en-US" sz="15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http://chronicle.com/article/250-MOOCsCounting-One/229397/?cid=at</a:t>
            </a:r>
            <a:r>
              <a:rPr lang="en-US" sz="1200" b="1" dirty="0">
                <a:latin typeface="Tahoma" panose="020B0604030504040204" pitchFamily="34" charset="0"/>
                <a:ea typeface="Tahoma" panose="020B0604030504040204" pitchFamily="34" charset="0"/>
                <a:cs typeface="Tahoma" panose="020B0604030504040204" pitchFamily="34" charset="0"/>
              </a:rPr>
              <a:t> </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rPr>
              <a:t>If the MOOC movement has faded, nobody told Jima Ngei. Mr. </a:t>
            </a:r>
            <a:r>
              <a:rPr lang="en-US" sz="1200" b="1" dirty="0" err="1">
                <a:latin typeface="Tahoma" panose="020B0604030504040204" pitchFamily="34" charset="0"/>
                <a:ea typeface="Tahoma" panose="020B0604030504040204" pitchFamily="34" charset="0"/>
                <a:cs typeface="Tahoma" panose="020B0604030504040204" pitchFamily="34" charset="0"/>
              </a:rPr>
              <a:t>Ngei</a:t>
            </a:r>
            <a:r>
              <a:rPr lang="en-US" sz="1200" b="1" dirty="0">
                <a:latin typeface="Tahoma" panose="020B0604030504040204" pitchFamily="34" charset="0"/>
                <a:ea typeface="Tahoma" panose="020B0604030504040204" pitchFamily="34" charset="0"/>
                <a:cs typeface="Tahoma" panose="020B0604030504040204" pitchFamily="34" charset="0"/>
              </a:rPr>
              <a:t>, who lives in Port Harcourt, Nigeria, has completed and passed 250.</a:t>
            </a:r>
          </a:p>
        </p:txBody>
      </p:sp>
      <p:sp>
        <p:nvSpPr>
          <p:cNvPr id="3" name="TextBox 2"/>
          <p:cNvSpPr txBox="1"/>
          <p:nvPr/>
        </p:nvSpPr>
        <p:spPr>
          <a:xfrm>
            <a:off x="164011" y="5659015"/>
            <a:ext cx="4225109" cy="923330"/>
          </a:xfrm>
          <a:prstGeom prst="rect">
            <a:avLst/>
          </a:prstGeom>
          <a:noFill/>
        </p:spPr>
        <p:txBody>
          <a:bodyPr wrap="square" rtlCol="0">
            <a:spAutoFit/>
          </a:bodyPr>
          <a:lstStyle/>
          <a:p>
            <a:pPr defTabSz="685800">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Jima </a:t>
            </a:r>
            <a:r>
              <a:rPr lang="en-US" b="1" dirty="0" err="1">
                <a:solidFill>
                  <a:prstClr val="black"/>
                </a:solidFill>
                <a:latin typeface="Tahoma" panose="020B0604030504040204" pitchFamily="34" charset="0"/>
                <a:ea typeface="Tahoma" panose="020B0604030504040204" pitchFamily="34" charset="0"/>
                <a:cs typeface="Tahoma" panose="020B0604030504040204" pitchFamily="34" charset="0"/>
              </a:rPr>
              <a:t>Ngei</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 “I had this unrelenting fear that this miracle of free access might evaporate soon.”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96097"/>
            <a:ext cx="4724038" cy="2362020"/>
          </a:xfrm>
          <a:prstGeom prst="rect">
            <a:avLst/>
          </a:prstGeom>
        </p:spPr>
      </p:pic>
      <p:pic>
        <p:nvPicPr>
          <p:cNvPr id="5" name="Picture 4">
            <a:extLst>
              <a:ext uri="{FF2B5EF4-FFF2-40B4-BE49-F238E27FC236}">
                <a16:creationId xmlns:a16="http://schemas.microsoft.com/office/drawing/2014/main" id="{CE00D884-A51B-4361-95D0-4FEC5823FAAD}"/>
              </a:ext>
            </a:extLst>
          </p:cNvPr>
          <p:cNvPicPr>
            <a:picLocks noChangeAspect="1"/>
          </p:cNvPicPr>
          <p:nvPr/>
        </p:nvPicPr>
        <p:blipFill rotWithShape="1">
          <a:blip r:embed="rId4"/>
          <a:srcRect l="4167" t="14075" r="33333" b="5908"/>
          <a:stretch/>
        </p:blipFill>
        <p:spPr>
          <a:xfrm>
            <a:off x="5516880" y="3008581"/>
            <a:ext cx="3627120" cy="2369718"/>
          </a:xfrm>
          <a:prstGeom prst="rect">
            <a:avLst/>
          </a:prstGeom>
        </p:spPr>
      </p:pic>
      <p:pic>
        <p:nvPicPr>
          <p:cNvPr id="6" name="Picture 5">
            <a:extLst>
              <a:ext uri="{FF2B5EF4-FFF2-40B4-BE49-F238E27FC236}">
                <a16:creationId xmlns:a16="http://schemas.microsoft.com/office/drawing/2014/main" id="{E7A11FDF-4A97-45CF-95DE-46C39FCFBF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93280" y="5525690"/>
            <a:ext cx="1933265" cy="1287327"/>
          </a:xfrm>
          <a:prstGeom prst="rect">
            <a:avLst/>
          </a:prstGeom>
        </p:spPr>
      </p:pic>
      <p:pic>
        <p:nvPicPr>
          <p:cNvPr id="7" name="Picture 6">
            <a:extLst>
              <a:ext uri="{FF2B5EF4-FFF2-40B4-BE49-F238E27FC236}">
                <a16:creationId xmlns:a16="http://schemas.microsoft.com/office/drawing/2014/main" id="{0F90E06B-D667-4A0D-9235-B0A45033E760}"/>
              </a:ext>
            </a:extLst>
          </p:cNvPr>
          <p:cNvPicPr>
            <a:picLocks noChangeAspect="1"/>
          </p:cNvPicPr>
          <p:nvPr/>
        </p:nvPicPr>
        <p:blipFill rotWithShape="1">
          <a:blip r:embed="rId6"/>
          <a:srcRect l="2774" t="9437" r="6077" b="1860"/>
          <a:stretch/>
        </p:blipFill>
        <p:spPr>
          <a:xfrm>
            <a:off x="5326380" y="5514975"/>
            <a:ext cx="1714501" cy="1343026"/>
          </a:xfrm>
          <a:prstGeom prst="rect">
            <a:avLst/>
          </a:prstGeom>
        </p:spPr>
      </p:pic>
    </p:spTree>
    <p:extLst>
      <p:ext uri="{BB962C8B-B14F-4D97-AF65-F5344CB8AC3E}">
        <p14:creationId xmlns:p14="http://schemas.microsoft.com/office/powerpoint/2010/main" val="3507230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339744" cy="2123658"/>
          </a:xfrm>
          <a:prstGeom prst="rect">
            <a:avLst/>
          </a:prstGeom>
        </p:spPr>
        <p:txBody>
          <a:bodyPr wrap="square">
            <a:sp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17, 2019</a:t>
            </a:r>
          </a:p>
          <a:p>
            <a:r>
              <a:rPr lang="en-US" sz="2800" b="1" dirty="0">
                <a:latin typeface="Tahoma" panose="020B0604030504040204" pitchFamily="34" charset="0"/>
                <a:ea typeface="Tahoma" panose="020B0604030504040204" pitchFamily="34" charset="0"/>
                <a:cs typeface="Tahoma" panose="020B0604030504040204" pitchFamily="34" charset="0"/>
              </a:rPr>
              <a:t>Online Degrees Slowdown: A Review of MOOC Stats and Trends in 2019, Dhawal Shah, Class Central</a:t>
            </a:r>
            <a:endParaRPr lang="en-US" sz="1600" b="1" dirty="0">
              <a:latin typeface="Tahoma" panose="020B0604030504040204" pitchFamily="34" charset="0"/>
              <a:ea typeface="Tahoma" panose="020B0604030504040204" pitchFamily="34" charset="0"/>
              <a:cs typeface="Tahoma" panose="020B0604030504040204" pitchFamily="34" charset="0"/>
            </a:endParaRPr>
          </a:p>
          <a:p>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https://www.classcentral.com/report/moocs-stats-and-trends-2019/</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14</a:t>
            </a:fld>
            <a:endParaRPr lang="en-US" dirty="0"/>
          </a:p>
        </p:txBody>
      </p:sp>
      <p:pic>
        <p:nvPicPr>
          <p:cNvPr id="9" name="Picture 8">
            <a:extLst>
              <a:ext uri="{FF2B5EF4-FFF2-40B4-BE49-F238E27FC236}">
                <a16:creationId xmlns:a16="http://schemas.microsoft.com/office/drawing/2014/main" id="{2D0ACE44-C6FC-46B1-BECB-0EBC23B0B63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9759" y="3657933"/>
            <a:ext cx="4714241" cy="2209799"/>
          </a:xfrm>
          <a:prstGeom prst="rect">
            <a:avLst/>
          </a:prstGeom>
        </p:spPr>
      </p:pic>
      <p:pic>
        <p:nvPicPr>
          <p:cNvPr id="10" name="Picture 9">
            <a:extLst>
              <a:ext uri="{FF2B5EF4-FFF2-40B4-BE49-F238E27FC236}">
                <a16:creationId xmlns:a16="http://schemas.microsoft.com/office/drawing/2014/main" id="{FC21D901-78D2-4C42-886B-C7C38DCE78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57934"/>
            <a:ext cx="4419600" cy="2209800"/>
          </a:xfrm>
          <a:prstGeom prst="rect">
            <a:avLst/>
          </a:prstGeom>
        </p:spPr>
      </p:pic>
    </p:spTree>
    <p:extLst>
      <p:ext uri="{BB962C8B-B14F-4D97-AF65-F5344CB8AC3E}">
        <p14:creationId xmlns:p14="http://schemas.microsoft.com/office/powerpoint/2010/main" val="2343449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024696" cy="1569660"/>
          </a:xfrm>
          <a:prstGeom prst="rect">
            <a:avLst/>
          </a:prstGeom>
        </p:spPr>
        <p:txBody>
          <a:bodyPr wrap="square">
            <a:sp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17, 2019</a:t>
            </a:r>
          </a:p>
          <a:p>
            <a:r>
              <a:rPr lang="en-US" sz="2400" b="1" dirty="0">
                <a:latin typeface="Tahoma" panose="020B0604030504040204" pitchFamily="34" charset="0"/>
                <a:ea typeface="Tahoma" panose="020B0604030504040204" pitchFamily="34" charset="0"/>
                <a:cs typeface="Tahoma" panose="020B0604030504040204" pitchFamily="34" charset="0"/>
              </a:rPr>
              <a:t>A Review of MOOC Stats and Trends in 2019</a:t>
            </a:r>
          </a:p>
          <a:p>
            <a:r>
              <a:rPr lang="en-US" sz="2400" b="1" dirty="0">
                <a:latin typeface="Tahoma" panose="020B0604030504040204" pitchFamily="34" charset="0"/>
                <a:ea typeface="Tahoma" panose="020B0604030504040204" pitchFamily="34" charset="0"/>
                <a:cs typeface="Tahoma" panose="020B0604030504040204" pitchFamily="34" charset="0"/>
              </a:rPr>
              <a:t> Dhawal Shah, Class Central</a:t>
            </a:r>
          </a:p>
          <a:p>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https://www.classcentral.com/report/moocs-stats-and-trends-2019/</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15</a:t>
            </a:fld>
            <a:endParaRPr lang="en-US" dirty="0"/>
          </a:p>
        </p:txBody>
      </p:sp>
      <p:pic>
        <p:nvPicPr>
          <p:cNvPr id="8" name="Picture 7">
            <a:extLst>
              <a:ext uri="{FF2B5EF4-FFF2-40B4-BE49-F238E27FC236}">
                <a16:creationId xmlns:a16="http://schemas.microsoft.com/office/drawing/2014/main" id="{1CC36FB3-653A-4793-8D67-2CE3140856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2967900"/>
            <a:ext cx="6968490" cy="3484245"/>
          </a:xfrm>
          <a:prstGeom prst="rect">
            <a:avLst/>
          </a:prstGeom>
        </p:spPr>
      </p:pic>
    </p:spTree>
    <p:extLst>
      <p:ext uri="{BB962C8B-B14F-4D97-AF65-F5344CB8AC3E}">
        <p14:creationId xmlns:p14="http://schemas.microsoft.com/office/powerpoint/2010/main" val="4209525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192336" cy="1569660"/>
          </a:xfrm>
          <a:prstGeom prst="rect">
            <a:avLst/>
          </a:prstGeom>
        </p:spPr>
        <p:txBody>
          <a:bodyPr wrap="square">
            <a:sp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17, 2019</a:t>
            </a:r>
          </a:p>
          <a:p>
            <a:r>
              <a:rPr lang="en-US" sz="2400" b="1" dirty="0">
                <a:latin typeface="Tahoma" panose="020B0604030504040204" pitchFamily="34" charset="0"/>
                <a:ea typeface="Tahoma" panose="020B0604030504040204" pitchFamily="34" charset="0"/>
                <a:cs typeface="Tahoma" panose="020B0604030504040204" pitchFamily="34" charset="0"/>
              </a:rPr>
              <a:t>A Review of MOOC Stats and Trends in 2019</a:t>
            </a:r>
          </a:p>
          <a:p>
            <a:r>
              <a:rPr lang="en-US" sz="2400" b="1" dirty="0">
                <a:latin typeface="Tahoma" panose="020B0604030504040204" pitchFamily="34" charset="0"/>
                <a:ea typeface="Tahoma" panose="020B0604030504040204" pitchFamily="34" charset="0"/>
                <a:cs typeface="Tahoma" panose="020B0604030504040204" pitchFamily="34" charset="0"/>
              </a:rPr>
              <a:t>Dhawal Shah, Class Central</a:t>
            </a:r>
            <a:endParaRPr lang="en-US" sz="1400" b="1" dirty="0">
              <a:latin typeface="Tahoma" panose="020B0604030504040204" pitchFamily="34" charset="0"/>
              <a:ea typeface="Tahoma" panose="020B0604030504040204" pitchFamily="34" charset="0"/>
              <a:cs typeface="Tahoma" panose="020B0604030504040204" pitchFamily="34" charset="0"/>
            </a:endParaRPr>
          </a:p>
          <a:p>
            <a:pPr algn="ctr"/>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https://www.classcentral.com/report/moocs-stats-and-trends-2019/</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16</a:t>
            </a:fld>
            <a:endParaRPr lang="en-US" dirty="0"/>
          </a:p>
        </p:txBody>
      </p:sp>
      <p:pic>
        <p:nvPicPr>
          <p:cNvPr id="9" name="Picture 8">
            <a:extLst>
              <a:ext uri="{FF2B5EF4-FFF2-40B4-BE49-F238E27FC236}">
                <a16:creationId xmlns:a16="http://schemas.microsoft.com/office/drawing/2014/main" id="{FFAB14E7-53B0-427C-A142-779D807D52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2925752"/>
            <a:ext cx="7181850" cy="3590925"/>
          </a:xfrm>
          <a:prstGeom prst="rect">
            <a:avLst/>
          </a:prstGeom>
        </p:spPr>
      </p:pic>
    </p:spTree>
    <p:extLst>
      <p:ext uri="{BB962C8B-B14F-4D97-AF65-F5344CB8AC3E}">
        <p14:creationId xmlns:p14="http://schemas.microsoft.com/office/powerpoint/2010/main" val="4028542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Single Corner Snipped 5">
            <a:extLst>
              <a:ext uri="{FF2B5EF4-FFF2-40B4-BE49-F238E27FC236}">
                <a16:creationId xmlns:a16="http://schemas.microsoft.com/office/drawing/2014/main" id="{52DB1486-C6B9-4C09-BCAA-962B065B167E}"/>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425884" y="495990"/>
            <a:ext cx="5891905"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MOOCs Stats</a:t>
            </a:r>
          </a:p>
        </p:txBody>
      </p:sp>
      <p:sp>
        <p:nvSpPr>
          <p:cNvPr id="2" name="Rectangle 1"/>
          <p:cNvSpPr/>
          <p:nvPr/>
        </p:nvSpPr>
        <p:spPr>
          <a:xfrm>
            <a:off x="425884" y="1296167"/>
            <a:ext cx="8207576" cy="1569660"/>
          </a:xfrm>
          <a:prstGeom prst="rect">
            <a:avLst/>
          </a:prstGeom>
        </p:spPr>
        <p:txBody>
          <a:bodyPr wrap="square">
            <a:sp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17, 2019</a:t>
            </a:r>
          </a:p>
          <a:p>
            <a:r>
              <a:rPr lang="en-US" sz="2400" b="1" dirty="0">
                <a:latin typeface="Tahoma" panose="020B0604030504040204" pitchFamily="34" charset="0"/>
                <a:ea typeface="Tahoma" panose="020B0604030504040204" pitchFamily="34" charset="0"/>
                <a:cs typeface="Tahoma" panose="020B0604030504040204" pitchFamily="34" charset="0"/>
              </a:rPr>
              <a:t>A Review of MOOC Stats and Trends in 2019</a:t>
            </a:r>
          </a:p>
          <a:p>
            <a:r>
              <a:rPr lang="en-US" sz="2400" b="1" dirty="0">
                <a:latin typeface="Tahoma" panose="020B0604030504040204" pitchFamily="34" charset="0"/>
                <a:ea typeface="Tahoma" panose="020B0604030504040204" pitchFamily="34" charset="0"/>
                <a:cs typeface="Tahoma" panose="020B0604030504040204" pitchFamily="34" charset="0"/>
              </a:rPr>
              <a:t>Dhawal Shah, Class Central</a:t>
            </a:r>
            <a:endParaRPr lang="en-US" sz="1400" b="1" dirty="0">
              <a:latin typeface="Tahoma" panose="020B0604030504040204" pitchFamily="34" charset="0"/>
              <a:ea typeface="Tahoma" panose="020B0604030504040204" pitchFamily="34" charset="0"/>
              <a:cs typeface="Tahoma" panose="020B0604030504040204" pitchFamily="34" charset="0"/>
            </a:endParaRPr>
          </a:p>
          <a:p>
            <a:r>
              <a:rPr lang="en-US" sz="1600" b="1" dirty="0">
                <a:latin typeface="Tahoma" panose="020B0604030504040204" pitchFamily="34" charset="0"/>
                <a:ea typeface="Tahoma" panose="020B0604030504040204" pitchFamily="34" charset="0"/>
                <a:cs typeface="Tahoma" panose="020B0604030504040204" pitchFamily="34" charset="0"/>
                <a:hlinkClick r:id="rId3"/>
              </a:rPr>
              <a:t>https://www.classcentral.com/report/moocs-stats-and-trends-2019/</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4"/>
          </p:nvPr>
        </p:nvSpPr>
        <p:spPr>
          <a:xfrm>
            <a:off x="6457950" y="6452146"/>
            <a:ext cx="2057400" cy="365125"/>
          </a:xfrm>
        </p:spPr>
        <p:txBody>
          <a:bodyPr/>
          <a:lstStyle/>
          <a:p>
            <a:fld id="{136F273C-9302-4EE3-8F13-E17C1857F5E7}" type="slidenum">
              <a:rPr lang="en-US" smtClean="0"/>
              <a:t>17</a:t>
            </a:fld>
            <a:endParaRPr lang="en-US" dirty="0"/>
          </a:p>
        </p:txBody>
      </p:sp>
      <p:pic>
        <p:nvPicPr>
          <p:cNvPr id="8" name="Picture 7">
            <a:extLst>
              <a:ext uri="{FF2B5EF4-FFF2-40B4-BE49-F238E27FC236}">
                <a16:creationId xmlns:a16="http://schemas.microsoft.com/office/drawing/2014/main" id="{D7745C20-D514-45E9-A4F6-B67F26AB85FC}"/>
              </a:ext>
            </a:extLst>
          </p:cNvPr>
          <p:cNvPicPr>
            <a:picLocks noChangeAspect="1"/>
          </p:cNvPicPr>
          <p:nvPr/>
        </p:nvPicPr>
        <p:blipFill rotWithShape="1">
          <a:blip r:embed="rId4"/>
          <a:srcRect l="28334" t="35425" r="28333" b="30566"/>
          <a:stretch/>
        </p:blipFill>
        <p:spPr>
          <a:xfrm>
            <a:off x="0" y="3046322"/>
            <a:ext cx="5610200" cy="3020877"/>
          </a:xfrm>
          <a:prstGeom prst="rect">
            <a:avLst/>
          </a:prstGeom>
        </p:spPr>
      </p:pic>
      <p:pic>
        <p:nvPicPr>
          <p:cNvPr id="3" name="Picture 2">
            <a:extLst>
              <a:ext uri="{FF2B5EF4-FFF2-40B4-BE49-F238E27FC236}">
                <a16:creationId xmlns:a16="http://schemas.microsoft.com/office/drawing/2014/main" id="{99655E0C-4E49-4848-B4F9-E5123B8946E0}"/>
              </a:ext>
            </a:extLst>
          </p:cNvPr>
          <p:cNvPicPr>
            <a:picLocks noChangeAspect="1"/>
          </p:cNvPicPr>
          <p:nvPr/>
        </p:nvPicPr>
        <p:blipFill>
          <a:blip r:embed="rId5"/>
          <a:stretch>
            <a:fillRect/>
          </a:stretch>
        </p:blipFill>
        <p:spPr>
          <a:xfrm>
            <a:off x="5530406" y="3145936"/>
            <a:ext cx="3613594" cy="2588114"/>
          </a:xfrm>
          <a:prstGeom prst="rect">
            <a:avLst/>
          </a:prstGeom>
        </p:spPr>
      </p:pic>
    </p:spTree>
    <p:extLst>
      <p:ext uri="{BB962C8B-B14F-4D97-AF65-F5344CB8AC3E}">
        <p14:creationId xmlns:p14="http://schemas.microsoft.com/office/powerpoint/2010/main" val="2280199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457200" y="274638"/>
            <a:ext cx="8077199" cy="2239962"/>
          </a:xfrm>
        </p:spPr>
        <p:txBody>
          <a:bodyPr vert="horz" lIns="91440" tIns="45720" rIns="91440" bIns="45720" rtlCol="0" anchor="ctr">
            <a:normAutofit/>
          </a:bodyPr>
          <a:lstStyle/>
          <a:p>
            <a:pPr fontAlgn="base"/>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May 26, 2020</a:t>
            </a:r>
            <a:br>
              <a:rPr lang="en-US" sz="14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Remember the MOOCs? </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After Near-Death, They’re Booming</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Steven </a:t>
            </a:r>
            <a:r>
              <a:rPr lang="en-US" sz="2200" b="1" dirty="0" err="1">
                <a:latin typeface="Tahoma" panose="020B0604030504040204" pitchFamily="34" charset="0"/>
                <a:ea typeface="Tahoma" panose="020B0604030504040204" pitchFamily="34" charset="0"/>
                <a:cs typeface="Tahoma" panose="020B0604030504040204" pitchFamily="34" charset="0"/>
              </a:rPr>
              <a:t>Lohr</a:t>
            </a:r>
            <a:r>
              <a:rPr lang="en-US" sz="2200" b="1" dirty="0">
                <a:latin typeface="Tahoma" panose="020B0604030504040204" pitchFamily="34" charset="0"/>
                <a:ea typeface="Tahoma" panose="020B0604030504040204" pitchFamily="34" charset="0"/>
                <a:cs typeface="Tahoma" panose="020B0604030504040204" pitchFamily="34" charset="0"/>
              </a:rPr>
              <a:t>, The New York Times</a:t>
            </a:r>
            <a:br>
              <a:rPr lang="es-ES" sz="12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https://www.nytimes.com/2020/05/26/technology/moocs-online-learning.html</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16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800451C2-D12B-419D-A266-74617329D0D7}"/>
              </a:ext>
            </a:extLst>
          </p:cNvPr>
          <p:cNvPicPr>
            <a:picLocks noChangeAspect="1"/>
          </p:cNvPicPr>
          <p:nvPr/>
        </p:nvPicPr>
        <p:blipFill rotWithShape="1">
          <a:blip r:embed="rId3"/>
          <a:srcRect l="6990" t="15557" r="8015" b="5555"/>
          <a:stretch/>
        </p:blipFill>
        <p:spPr>
          <a:xfrm>
            <a:off x="99060" y="2514600"/>
            <a:ext cx="4648200" cy="3976171"/>
          </a:xfrm>
          <a:prstGeom prst="rect">
            <a:avLst/>
          </a:prstGeom>
        </p:spPr>
      </p:pic>
      <p:pic>
        <p:nvPicPr>
          <p:cNvPr id="7" name="Picture 6">
            <a:extLst>
              <a:ext uri="{FF2B5EF4-FFF2-40B4-BE49-F238E27FC236}">
                <a16:creationId xmlns:a16="http://schemas.microsoft.com/office/drawing/2014/main" id="{C467A7E5-CD12-4B40-A767-61D145D4116D}"/>
              </a:ext>
            </a:extLst>
          </p:cNvPr>
          <p:cNvPicPr>
            <a:picLocks noChangeAspect="1"/>
          </p:cNvPicPr>
          <p:nvPr/>
        </p:nvPicPr>
        <p:blipFill>
          <a:blip r:embed="rId4"/>
          <a:stretch>
            <a:fillRect/>
          </a:stretch>
        </p:blipFill>
        <p:spPr>
          <a:xfrm>
            <a:off x="2514600" y="5484726"/>
            <a:ext cx="2057400" cy="1373274"/>
          </a:xfrm>
          <a:prstGeom prst="rect">
            <a:avLst/>
          </a:prstGeom>
        </p:spPr>
      </p:pic>
      <p:sp>
        <p:nvSpPr>
          <p:cNvPr id="8" name="TextBox 7">
            <a:extLst>
              <a:ext uri="{FF2B5EF4-FFF2-40B4-BE49-F238E27FC236}">
                <a16:creationId xmlns:a16="http://schemas.microsoft.com/office/drawing/2014/main" id="{D4162498-2540-44C1-9957-65D350235BAB}"/>
              </a:ext>
            </a:extLst>
          </p:cNvPr>
          <p:cNvSpPr txBox="1"/>
          <p:nvPr/>
        </p:nvSpPr>
        <p:spPr>
          <a:xfrm>
            <a:off x="5082540" y="5519042"/>
            <a:ext cx="335279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Coursera added 10 million new users from mid-March to mid-May. Credit...Jessica Chou for The New York Times</a:t>
            </a:r>
          </a:p>
        </p:txBody>
      </p:sp>
      <p:pic>
        <p:nvPicPr>
          <p:cNvPr id="9" name="Picture 8">
            <a:extLst>
              <a:ext uri="{FF2B5EF4-FFF2-40B4-BE49-F238E27FC236}">
                <a16:creationId xmlns:a16="http://schemas.microsoft.com/office/drawing/2014/main" id="{F287422C-ECC6-4FDD-ABA4-E17E1AD205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1842" y="3067050"/>
            <a:ext cx="3742158" cy="2106929"/>
          </a:xfrm>
          <a:prstGeom prst="rect">
            <a:avLst/>
          </a:prstGeom>
        </p:spPr>
      </p:pic>
    </p:spTree>
    <p:extLst>
      <p:ext uri="{BB962C8B-B14F-4D97-AF65-F5344CB8AC3E}">
        <p14:creationId xmlns:p14="http://schemas.microsoft.com/office/powerpoint/2010/main" val="4023550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457200" y="533400"/>
            <a:ext cx="8282940" cy="1684020"/>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15, 2019</a:t>
            </a:r>
            <a:br>
              <a:rPr lang="en-US" sz="1400" b="1" dirty="0">
                <a:latin typeface="Tahoma" panose="020B0604030504040204" pitchFamily="34" charset="0"/>
                <a:ea typeface="Tahoma" panose="020B0604030504040204" pitchFamily="34" charset="0"/>
                <a:cs typeface="Tahoma" panose="020B0604030504040204" pitchFamily="34" charset="0"/>
              </a:rPr>
            </a:br>
            <a:r>
              <a:rPr lang="fr-FR" sz="2000" b="1" dirty="0">
                <a:latin typeface="Tahoma" panose="020B0604030504040204" pitchFamily="34" charset="0"/>
                <a:ea typeface="Tahoma" panose="020B0604030504040204" pitchFamily="34" charset="0"/>
                <a:cs typeface="Tahoma" panose="020B0604030504040204" pitchFamily="34" charset="0"/>
              </a:rPr>
              <a:t>Coursera &lt;no-reply@m.mail.coursera.org&gt;</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Ends TOMORROW: 50% off top tech Specializations </a:t>
            </a:r>
          </a:p>
        </p:txBody>
      </p:sp>
      <p:pic>
        <p:nvPicPr>
          <p:cNvPr id="2" name="Picture 1">
            <a:extLst>
              <a:ext uri="{FF2B5EF4-FFF2-40B4-BE49-F238E27FC236}">
                <a16:creationId xmlns:a16="http://schemas.microsoft.com/office/drawing/2014/main" id="{5399B6B6-F5E7-4A6A-A349-4A0CD9187B4D}"/>
              </a:ext>
            </a:extLst>
          </p:cNvPr>
          <p:cNvPicPr>
            <a:picLocks noChangeAspect="1"/>
          </p:cNvPicPr>
          <p:nvPr/>
        </p:nvPicPr>
        <p:blipFill rotWithShape="1">
          <a:blip r:embed="rId2"/>
          <a:srcRect t="10642" r="2500"/>
          <a:stretch/>
        </p:blipFill>
        <p:spPr>
          <a:xfrm>
            <a:off x="937260" y="2247900"/>
            <a:ext cx="7617970" cy="4434840"/>
          </a:xfrm>
          <a:prstGeom prst="rect">
            <a:avLst/>
          </a:prstGeom>
        </p:spPr>
      </p:pic>
    </p:spTree>
    <p:extLst>
      <p:ext uri="{BB962C8B-B14F-4D97-AF65-F5344CB8AC3E}">
        <p14:creationId xmlns:p14="http://schemas.microsoft.com/office/powerpoint/2010/main" val="1710488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2</a:t>
            </a:fld>
            <a:endParaRPr lang="en-US" dirty="0"/>
          </a:p>
        </p:txBody>
      </p:sp>
      <p:sp>
        <p:nvSpPr>
          <p:cNvPr id="5" name="Title 1">
            <a:extLst>
              <a:ext uri="{FF2B5EF4-FFF2-40B4-BE49-F238E27FC236}">
                <a16:creationId xmlns:a16="http://schemas.microsoft.com/office/drawing/2014/main" id="{BF13DCF2-4CB0-445B-9B68-063F91439B0F}"/>
              </a:ext>
            </a:extLst>
          </p:cNvPr>
          <p:cNvSpPr>
            <a:spLocks noGrp="1"/>
          </p:cNvSpPr>
          <p:nvPr>
            <p:ph type="ctrTitle"/>
          </p:nvPr>
        </p:nvSpPr>
        <p:spPr>
          <a:xfrm>
            <a:off x="518824" y="581025"/>
            <a:ext cx="7701251" cy="1956007"/>
          </a:xfrm>
        </p:spPr>
        <p:txBody>
          <a:bodyPr/>
          <a:lstStyle/>
          <a:p>
            <a:pPr algn="ctr"/>
            <a:r>
              <a:rPr lang="en-US" sz="3600" dirty="0">
                <a:solidFill>
                  <a:srgbClr val="FF0000"/>
                </a:solidFill>
                <a:latin typeface="Tahoma" panose="020B0604030504040204" pitchFamily="34" charset="0"/>
                <a:ea typeface="Tahoma" panose="020B0604030504040204" pitchFamily="34" charset="0"/>
                <a:cs typeface="Tahoma" panose="020B0604030504040204" pitchFamily="34" charset="0"/>
              </a:rPr>
              <a:t>March 19, 2020</a:t>
            </a:r>
            <a:br>
              <a:rPr lang="en-US" sz="4400"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dirty="0">
                <a:solidFill>
                  <a:schemeClr val="tx1"/>
                </a:solidFill>
              </a:rPr>
              <a:t>Doors Open</a:t>
            </a:r>
            <a:br>
              <a:rPr lang="en-US" sz="2800" dirty="0">
                <a:solidFill>
                  <a:schemeClr val="tx1"/>
                </a:solidFill>
              </a:rPr>
            </a:br>
            <a:r>
              <a:rPr lang="en-US" sz="2800" dirty="0">
                <a:solidFill>
                  <a:schemeClr val="tx1"/>
                </a:solidFill>
              </a:rPr>
              <a:t>The Commonwealth of Learning</a:t>
            </a:r>
            <a:br>
              <a:rPr lang="en-US" sz="2800" dirty="0">
                <a:solidFill>
                  <a:schemeClr val="tx1"/>
                </a:solidFill>
              </a:rPr>
            </a:br>
            <a:r>
              <a:rPr lang="en-US" sz="1400" u="sng" dirty="0">
                <a:hlinkClick r:id="rId2"/>
              </a:rPr>
              <a:t>https://www.col.org/resources/keeping-doors-learning-open-covid-19</a:t>
            </a:r>
            <a:r>
              <a:rPr lang="en-US" sz="1400" u="sng" dirty="0"/>
              <a:t> </a:t>
            </a:r>
            <a:br>
              <a:rPr lang="en-US" sz="1400" dirty="0"/>
            </a:br>
            <a:endParaRPr lang="en-US" sz="1400"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1B0CD12B-22D8-4A36-8B96-76C9DD9953F5}"/>
              </a:ext>
            </a:extLst>
          </p:cNvPr>
          <p:cNvPicPr>
            <a:picLocks noChangeAspect="1"/>
          </p:cNvPicPr>
          <p:nvPr/>
        </p:nvPicPr>
        <p:blipFill rotWithShape="1">
          <a:blip r:embed="rId3"/>
          <a:srcRect l="9409" t="10000" r="12056" b="14444"/>
          <a:stretch/>
        </p:blipFill>
        <p:spPr>
          <a:xfrm>
            <a:off x="2004060" y="2379665"/>
            <a:ext cx="5318760" cy="4063772"/>
          </a:xfrm>
          <a:prstGeom prst="rect">
            <a:avLst/>
          </a:prstGeom>
        </p:spPr>
      </p:pic>
    </p:spTree>
    <p:extLst>
      <p:ext uri="{BB962C8B-B14F-4D97-AF65-F5344CB8AC3E}">
        <p14:creationId xmlns:p14="http://schemas.microsoft.com/office/powerpoint/2010/main" val="3551568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80010" y="1133136"/>
            <a:ext cx="9224009" cy="3324564"/>
          </a:xfrm>
        </p:spPr>
        <p:txBody>
          <a:bodyPr/>
          <a:lstStyle/>
          <a:p>
            <a:pPr algn="ctr"/>
            <a:r>
              <a:rPr lang="en-US" sz="6000" dirty="0"/>
              <a:t>Study #1</a:t>
            </a:r>
            <a:br>
              <a:rPr lang="en-US" sz="6000" dirty="0"/>
            </a:br>
            <a:r>
              <a:rPr lang="en-US" sz="6000" dirty="0"/>
              <a:t>MOOCs Design </a:t>
            </a:r>
            <a:br>
              <a:rPr lang="en-US" sz="6000" dirty="0"/>
            </a:br>
            <a:r>
              <a:rPr lang="en-US" sz="6000" dirty="0"/>
              <a:t>Considerations and Challenges</a:t>
            </a:r>
          </a:p>
        </p:txBody>
      </p:sp>
      <p:sp>
        <p:nvSpPr>
          <p:cNvPr id="3" name="TextBox 2"/>
          <p:cNvSpPr txBox="1"/>
          <p:nvPr/>
        </p:nvSpPr>
        <p:spPr>
          <a:xfrm>
            <a:off x="858422" y="4789170"/>
            <a:ext cx="8056978" cy="1323439"/>
          </a:xfrm>
          <a:prstGeom prst="rect">
            <a:avLst/>
          </a:prstGeom>
          <a:noFill/>
        </p:spPr>
        <p:txBody>
          <a:bodyPr wrap="square" rtlCol="0">
            <a:spAutoFit/>
          </a:bodyPr>
          <a:lstStyle/>
          <a:p>
            <a:r>
              <a:rPr lang="en-US" sz="2000" dirty="0"/>
              <a:t>Zhu, M., Bonk, C. J., &amp; Sari, A. (2018). Instructor experiences designing MOOCs in higher education: Pedagogical, resource, and logistical considerations and challenges. </a:t>
            </a:r>
            <a:r>
              <a:rPr lang="en-US" sz="2000" i="1" dirty="0"/>
              <a:t>Online Learning</a:t>
            </a:r>
            <a:r>
              <a:rPr lang="en-US" sz="2000" dirty="0"/>
              <a:t>, </a:t>
            </a:r>
            <a:r>
              <a:rPr lang="en-US" sz="2000" i="1" dirty="0"/>
              <a:t>22</a:t>
            </a:r>
            <a:r>
              <a:rPr lang="en-US" sz="2000" dirty="0"/>
              <a:t>(4), 203-241.</a:t>
            </a:r>
          </a:p>
        </p:txBody>
      </p:sp>
    </p:spTree>
    <p:extLst>
      <p:ext uri="{BB962C8B-B14F-4D97-AF65-F5344CB8AC3E}">
        <p14:creationId xmlns:p14="http://schemas.microsoft.com/office/powerpoint/2010/main" val="1167980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617220" y="1478281"/>
            <a:ext cx="7315201" cy="4145280"/>
          </a:xfrm>
        </p:spPr>
        <p:txBody>
          <a:bodyPr>
            <a:noAutofit/>
          </a:bodyPr>
          <a:lstStyle/>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MOOCs can be beneficial to both learners and instructors </a:t>
            </a:r>
            <a:r>
              <a:rPr lang="en-US" sz="1800" dirty="0">
                <a:latin typeface="Tahoma" panose="020B0604030504040204" pitchFamily="34" charset="0"/>
                <a:ea typeface="Tahoma" panose="020B0604030504040204" pitchFamily="34" charset="0"/>
                <a:cs typeface="Tahoma" panose="020B0604030504040204" pitchFamily="34" charset="0"/>
              </a:rPr>
              <a:t>(Hew &amp; Cheung, 2014).</a:t>
            </a:r>
          </a:p>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Instructional design is critical for online learning </a:t>
            </a:r>
            <a:r>
              <a:rPr lang="en-US" sz="1800" dirty="0">
                <a:latin typeface="Tahoma" panose="020B0604030504040204" pitchFamily="34" charset="0"/>
                <a:ea typeface="Tahoma" panose="020B0604030504040204" pitchFamily="34" charset="0"/>
                <a:cs typeface="Tahoma" panose="020B0604030504040204" pitchFamily="34" charset="0"/>
              </a:rPr>
              <a:t>(Johnson &amp; Aragon, 2003; Phipps &amp; </a:t>
            </a:r>
            <a:r>
              <a:rPr lang="en-US" sz="1800" dirty="0" err="1">
                <a:latin typeface="Tahoma" panose="020B0604030504040204" pitchFamily="34" charset="0"/>
                <a:ea typeface="Tahoma" panose="020B0604030504040204" pitchFamily="34" charset="0"/>
                <a:cs typeface="Tahoma" panose="020B0604030504040204" pitchFamily="34" charset="0"/>
              </a:rPr>
              <a:t>Merisotis</a:t>
            </a:r>
            <a:r>
              <a:rPr lang="en-US" sz="1800" dirty="0">
                <a:latin typeface="Tahoma" panose="020B0604030504040204" pitchFamily="34" charset="0"/>
                <a:ea typeface="Tahoma" panose="020B0604030504040204" pitchFamily="34" charset="0"/>
                <a:cs typeface="Tahoma" panose="020B0604030504040204" pitchFamily="34" charset="0"/>
              </a:rPr>
              <a:t>, 1999).</a:t>
            </a:r>
          </a:p>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Instructors are one of the five main components of MOOCs </a:t>
            </a:r>
            <a:r>
              <a:rPr lang="en-US" sz="1800" dirty="0">
                <a:latin typeface="Tahoma" panose="020B0604030504040204" pitchFamily="34" charset="0"/>
                <a:ea typeface="Tahoma" panose="020B0604030504040204" pitchFamily="34" charset="0"/>
                <a:cs typeface="Tahoma" panose="020B0604030504040204" pitchFamily="34" charset="0"/>
              </a:rPr>
              <a:t>(Kop, 2011).</a:t>
            </a:r>
          </a:p>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Few studies have examined instructional design from MOOC instructors’ perspectives </a:t>
            </a:r>
            <a:r>
              <a:rPr lang="en-US" sz="1800" dirty="0">
                <a:latin typeface="Tahoma" panose="020B0604030504040204" pitchFamily="34" charset="0"/>
                <a:ea typeface="Tahoma" panose="020B0604030504040204" pitchFamily="34" charset="0"/>
                <a:cs typeface="Tahoma" panose="020B0604030504040204" pitchFamily="34" charset="0"/>
              </a:rPr>
              <a:t>(</a:t>
            </a:r>
            <a:r>
              <a:rPr lang="en-US" sz="1800" dirty="0" err="1">
                <a:latin typeface="Tahoma" panose="020B0604030504040204" pitchFamily="34" charset="0"/>
                <a:ea typeface="Tahoma" panose="020B0604030504040204" pitchFamily="34" charset="0"/>
                <a:cs typeface="Tahoma" panose="020B0604030504040204" pitchFamily="34" charset="0"/>
              </a:rPr>
              <a:t>Margaryan</a:t>
            </a:r>
            <a:r>
              <a:rPr lang="en-US" sz="1800" dirty="0">
                <a:latin typeface="Tahoma" panose="020B0604030504040204" pitchFamily="34" charset="0"/>
                <a:ea typeface="Tahoma" panose="020B0604030504040204" pitchFamily="34" charset="0"/>
                <a:cs typeface="Tahoma" panose="020B0604030504040204" pitchFamily="34" charset="0"/>
              </a:rPr>
              <a:t> et al., 2015; Watson et al., 2016).</a:t>
            </a:r>
          </a:p>
        </p:txBody>
      </p:sp>
      <p:sp>
        <p:nvSpPr>
          <p:cNvPr id="4" name="Rectangle: Single Corner Snipped 3">
            <a:extLst>
              <a:ext uri="{FF2B5EF4-FFF2-40B4-BE49-F238E27FC236}">
                <a16:creationId xmlns:a16="http://schemas.microsoft.com/office/drawing/2014/main" id="{C3BFB2F4-247B-4363-9088-6F007AC9A3F3}"/>
              </a:ext>
            </a:extLst>
          </p:cNvPr>
          <p:cNvSpPr/>
          <p:nvPr/>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Background</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21</a:t>
            </a:fld>
            <a:endParaRPr lang="en-US" dirty="0"/>
          </a:p>
        </p:txBody>
      </p:sp>
    </p:spTree>
    <p:extLst>
      <p:ext uri="{BB962C8B-B14F-4D97-AF65-F5344CB8AC3E}">
        <p14:creationId xmlns:p14="http://schemas.microsoft.com/office/powerpoint/2010/main" val="2546628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10208" y="1661914"/>
            <a:ext cx="7651530" cy="4229397"/>
          </a:xfrm>
        </p:spPr>
        <p:txBody>
          <a:bodyPr>
            <a:noAutofit/>
          </a:bodyPr>
          <a:lstStyle/>
          <a:p>
            <a:pPr marL="457200" lvl="1" indent="0">
              <a:lnSpc>
                <a:spcPct val="15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The purpose of this study is to provide suggestions for future MOOC instructors and instructional designers in higher education through exploring MOOC design considerations and challenges from the instructor’s perspective.</a:t>
            </a:r>
          </a:p>
        </p:txBody>
      </p:sp>
      <p:sp>
        <p:nvSpPr>
          <p:cNvPr id="4" name="Rectangle: Single Corner Snipped 3">
            <a:extLst>
              <a:ext uri="{FF2B5EF4-FFF2-40B4-BE49-F238E27FC236}">
                <a16:creationId xmlns:a16="http://schemas.microsoft.com/office/drawing/2014/main" id="{C3BFB2F4-247B-4363-9088-6F007AC9A3F3}"/>
              </a:ext>
            </a:extLst>
          </p:cNvPr>
          <p:cNvSpPr/>
          <p:nvPr/>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Purpose</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22</a:t>
            </a:fld>
            <a:endParaRPr lang="en-US" dirty="0"/>
          </a:p>
        </p:txBody>
      </p:sp>
    </p:spTree>
    <p:extLst>
      <p:ext uri="{BB962C8B-B14F-4D97-AF65-F5344CB8AC3E}">
        <p14:creationId xmlns:p14="http://schemas.microsoft.com/office/powerpoint/2010/main" val="2395784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15615" y="1601355"/>
            <a:ext cx="8390328" cy="3846225"/>
          </a:xfrm>
        </p:spPr>
        <p:txBody>
          <a:bodyPr>
            <a:noAutofit/>
          </a:bodyPr>
          <a:lstStyle/>
          <a:p>
            <a:pPr marL="914400" lvl="1" indent="-457200">
              <a:lnSpc>
                <a:spcPct val="150000"/>
              </a:lnSpc>
              <a:spcAft>
                <a:spcPts val="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What are the design considerations of instructors when designing MOOCs?</a:t>
            </a:r>
          </a:p>
          <a:p>
            <a:pPr marL="914400" lvl="1" indent="-457200">
              <a:lnSpc>
                <a:spcPct val="150000"/>
              </a:lnSpc>
              <a:spcAft>
                <a:spcPts val="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What challenges do instructors perceive when designing MOOCs?</a:t>
            </a:r>
          </a:p>
          <a:p>
            <a:pPr marL="914400" lvl="1" indent="-457200">
              <a:lnSpc>
                <a:spcPct val="150000"/>
              </a:lnSpc>
              <a:spcAft>
                <a:spcPts val="0"/>
              </a:spcAft>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How do instructors address the challenges that they perceive related to MOOCs? </a:t>
            </a:r>
          </a:p>
        </p:txBody>
      </p:sp>
      <p:sp>
        <p:nvSpPr>
          <p:cNvPr id="4" name="Rectangle: Single Corner Snipped 3">
            <a:extLst>
              <a:ext uri="{FF2B5EF4-FFF2-40B4-BE49-F238E27FC236}">
                <a16:creationId xmlns:a16="http://schemas.microsoft.com/office/drawing/2014/main" id="{C3BFB2F4-247B-4363-9088-6F007AC9A3F3}"/>
              </a:ext>
            </a:extLst>
          </p:cNvPr>
          <p:cNvSpPr/>
          <p:nvPr/>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Questions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23</a:t>
            </a:fld>
            <a:endParaRPr lang="en-US" dirty="0"/>
          </a:p>
        </p:txBody>
      </p:sp>
    </p:spTree>
    <p:extLst>
      <p:ext uri="{BB962C8B-B14F-4D97-AF65-F5344CB8AC3E}">
        <p14:creationId xmlns:p14="http://schemas.microsoft.com/office/powerpoint/2010/main" val="4046540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 y="1416047"/>
            <a:ext cx="8717034" cy="1643385"/>
          </a:xfrm>
        </p:spPr>
        <p:txBody>
          <a:bodyPr>
            <a:noAutofit/>
          </a:bodyPr>
          <a:lstStyle/>
          <a:p>
            <a:pPr lvl="1">
              <a:lnSpc>
                <a:spcPct val="20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Sequential mixed methods design (Creswell &amp; Clark, 2017)</a:t>
            </a:r>
          </a:p>
        </p:txBody>
      </p:sp>
      <p:sp>
        <p:nvSpPr>
          <p:cNvPr id="4" name="Rectangle: Single Corner Snipped 3">
            <a:extLst>
              <a:ext uri="{FF2B5EF4-FFF2-40B4-BE49-F238E27FC236}">
                <a16:creationId xmlns:a16="http://schemas.microsoft.com/office/drawing/2014/main" id="{6F5E561A-5013-43BC-AF29-C83F7AC66D45}"/>
              </a:ext>
            </a:extLst>
          </p:cNvPr>
          <p:cNvSpPr/>
          <p:nvPr/>
        </p:nvSpPr>
        <p:spPr>
          <a:xfrm>
            <a:off x="0" y="377372"/>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Research Design</a:t>
            </a:r>
          </a:p>
        </p:txBody>
      </p:sp>
      <p:graphicFrame>
        <p:nvGraphicFramePr>
          <p:cNvPr id="2" name="Diagram 1"/>
          <p:cNvGraphicFramePr/>
          <p:nvPr>
            <p:extLst>
              <p:ext uri="{D42A27DB-BD31-4B8C-83A1-F6EECF244321}">
                <p14:modId xmlns:p14="http://schemas.microsoft.com/office/powerpoint/2010/main" val="484761904"/>
              </p:ext>
            </p:extLst>
          </p:nvPr>
        </p:nvGraphicFramePr>
        <p:xfrm>
          <a:off x="426965" y="2026194"/>
          <a:ext cx="8488741" cy="37576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p:cNvSpPr>
            <a:spLocks noGrp="1"/>
          </p:cNvSpPr>
          <p:nvPr>
            <p:ph type="sldNum" sz="quarter" idx="4"/>
          </p:nvPr>
        </p:nvSpPr>
        <p:spPr>
          <a:xfrm>
            <a:off x="6457950" y="6452146"/>
            <a:ext cx="2057400" cy="365125"/>
          </a:xfrm>
        </p:spPr>
        <p:txBody>
          <a:bodyPr/>
          <a:lstStyle/>
          <a:p>
            <a:fld id="{136F273C-9302-4EE3-8F13-E17C1857F5E7}" type="slidenum">
              <a:rPr lang="en-US" smtClean="0"/>
              <a:t>24</a:t>
            </a:fld>
            <a:endParaRPr lang="en-US" dirty="0"/>
          </a:p>
        </p:txBody>
      </p:sp>
      <p:pic>
        <p:nvPicPr>
          <p:cNvPr id="7" name="Picture 6">
            <a:extLst>
              <a:ext uri="{FF2B5EF4-FFF2-40B4-BE49-F238E27FC236}">
                <a16:creationId xmlns:a16="http://schemas.microsoft.com/office/drawing/2014/main" id="{4AAFC788-D663-4F3F-9150-0DB96CDC14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17789" y="4733929"/>
            <a:ext cx="2515347" cy="1416047"/>
          </a:xfrm>
          <a:prstGeom prst="rect">
            <a:avLst/>
          </a:prstGeom>
        </p:spPr>
      </p:pic>
    </p:spTree>
    <p:extLst>
      <p:ext uri="{BB962C8B-B14F-4D97-AF65-F5344CB8AC3E}">
        <p14:creationId xmlns:p14="http://schemas.microsoft.com/office/powerpoint/2010/main" val="3792018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Data Collection</a:t>
            </a:r>
          </a:p>
        </p:txBody>
      </p:sp>
      <p:sp>
        <p:nvSpPr>
          <p:cNvPr id="9" name="Content Placeholder 2">
            <a:extLst>
              <a:ext uri="{FF2B5EF4-FFF2-40B4-BE49-F238E27FC236}">
                <a16:creationId xmlns:a16="http://schemas.microsoft.com/office/drawing/2014/main" id="{7FF370F3-624A-4BB6-9BE0-BBB5B052CDA5}"/>
              </a:ext>
            </a:extLst>
          </p:cNvPr>
          <p:cNvSpPr txBox="1">
            <a:spLocks/>
          </p:cNvSpPr>
          <p:nvPr/>
        </p:nvSpPr>
        <p:spPr>
          <a:xfrm>
            <a:off x="302171" y="1490902"/>
            <a:ext cx="8487499" cy="4338398"/>
          </a:xfrm>
          <a:prstGeom prst="rect">
            <a:avLst/>
          </a:prstGeom>
        </p:spPr>
        <p:txBody>
          <a:bodyPr vert="horz" lIns="91440" tIns="45720" rIns="91440" bIns="45720" rtlCol="0">
            <a:noAutofit/>
          </a:bodyPr>
          <a:lstStyle>
            <a:lvl1pPr marL="342900" marR="0" indent="-342900" algn="l" defTabSz="457200" rtl="0" eaLnBrk="1" fontAlgn="auto" latinLnBrk="0" hangingPunct="1">
              <a:lnSpc>
                <a:spcPct val="100000"/>
              </a:lnSpc>
              <a:spcBef>
                <a:spcPts val="0"/>
              </a:spcBef>
              <a:spcAft>
                <a:spcPts val="1800"/>
              </a:spcAft>
              <a:buClr>
                <a:schemeClr val="tx1">
                  <a:lumMod val="50000"/>
                  <a:lumOff val="50000"/>
                </a:schemeClr>
              </a:buClr>
              <a:buSzPct val="100000"/>
              <a:buFont typeface="+mj-lt"/>
              <a:buAutoNum type="arabicPeriod"/>
              <a:tabLst/>
              <a:defRPr sz="1800" kern="1200">
                <a:solidFill>
                  <a:srgbClr val="404041"/>
                </a:solidFill>
                <a:latin typeface="Arial"/>
                <a:ea typeface="+mn-ea"/>
                <a:cs typeface="Arial"/>
              </a:defRPr>
            </a:lvl1pPr>
            <a:lvl2pPr marL="742950" indent="-285750" algn="l" defTabSz="457200" rtl="0" eaLnBrk="1" latinLnBrk="0" hangingPunct="1">
              <a:lnSpc>
                <a:spcPct val="100000"/>
              </a:lnSpc>
              <a:spcBef>
                <a:spcPts val="0"/>
              </a:spcBef>
              <a:spcAft>
                <a:spcPts val="1800"/>
              </a:spcAft>
              <a:buFont typeface="Arial"/>
              <a:buChar char="–"/>
              <a:defRPr sz="1600" b="0" i="0" u="none" kern="1200">
                <a:solidFill>
                  <a:srgbClr val="404041"/>
                </a:solidFill>
                <a:latin typeface="Arial"/>
                <a:ea typeface="+mn-ea"/>
                <a:cs typeface="Arial"/>
              </a:defRPr>
            </a:lvl2pPr>
            <a:lvl3pPr marL="11430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3pPr>
            <a:lvl4pPr marL="16002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4pPr>
            <a:lvl5pPr marL="2057400" indent="-228600" algn="l" defTabSz="457200" rtl="0" eaLnBrk="1" latinLnBrk="0" hangingPunct="1">
              <a:lnSpc>
                <a:spcPct val="100000"/>
              </a:lnSpc>
              <a:spcBef>
                <a:spcPts val="0"/>
              </a:spcBef>
              <a:spcAft>
                <a:spcPts val="1800"/>
              </a:spcAft>
              <a:buFont typeface="Arial"/>
              <a:buChar char="»"/>
              <a:defRPr sz="1600" kern="1200">
                <a:solidFill>
                  <a:srgbClr val="40404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nSpc>
                <a:spcPct val="20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Data Collection: </a:t>
            </a:r>
          </a:p>
          <a:p>
            <a:pPr lvl="2">
              <a:lnSpc>
                <a:spcPct val="200000"/>
              </a:lnSpc>
              <a:spcAft>
                <a:spcPts val="0"/>
              </a:spcAft>
              <a:buFont typeface="Courier New" panose="02070309020205020404" pitchFamily="49" charset="0"/>
              <a:buChar char="o"/>
            </a:pPr>
            <a:r>
              <a:rPr lang="en-US" sz="2400" b="1" dirty="0">
                <a:latin typeface="Tahoma" panose="020B0604030504040204" pitchFamily="34" charset="0"/>
                <a:ea typeface="Tahoma" panose="020B0604030504040204" pitchFamily="34" charset="0"/>
                <a:cs typeface="Tahoma" panose="020B0604030504040204" pitchFamily="34" charset="0"/>
              </a:rPr>
              <a:t>Survey, interview, and course review  </a:t>
            </a:r>
          </a:p>
          <a:p>
            <a:pPr lvl="1">
              <a:lnSpc>
                <a:spcPct val="20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Participants: </a:t>
            </a:r>
          </a:p>
          <a:p>
            <a:pPr lvl="2">
              <a:lnSpc>
                <a:spcPct val="200000"/>
              </a:lnSpc>
              <a:spcAft>
                <a:spcPts val="0"/>
              </a:spcAft>
              <a:buFont typeface="Courier New" panose="02070309020205020404" pitchFamily="49" charset="0"/>
              <a:buChar char="o"/>
            </a:pPr>
            <a:r>
              <a:rPr lang="en-US" sz="2400" b="1" dirty="0">
                <a:latin typeface="Tahoma" panose="020B0604030504040204" pitchFamily="34" charset="0"/>
                <a:ea typeface="Tahoma" panose="020B0604030504040204" pitchFamily="34" charset="0"/>
                <a:cs typeface="Tahoma" panose="020B0604030504040204" pitchFamily="34" charset="0"/>
              </a:rPr>
              <a:t>143 survey participants (10% response rate) </a:t>
            </a:r>
          </a:p>
          <a:p>
            <a:pPr lvl="2">
              <a:lnSpc>
                <a:spcPct val="200000"/>
              </a:lnSpc>
              <a:spcAft>
                <a:spcPts val="0"/>
              </a:spcAft>
              <a:buFont typeface="Courier New" panose="02070309020205020404" pitchFamily="49" charset="0"/>
              <a:buChar char="o"/>
            </a:pPr>
            <a:r>
              <a:rPr lang="en-US" sz="2400" b="1" dirty="0">
                <a:latin typeface="Tahoma" panose="020B0604030504040204" pitchFamily="34" charset="0"/>
                <a:ea typeface="Tahoma" panose="020B0604030504040204" pitchFamily="34" charset="0"/>
                <a:cs typeface="Tahoma" panose="020B0604030504040204" pitchFamily="34" charset="0"/>
              </a:rPr>
              <a:t>12 interviewees </a:t>
            </a:r>
          </a:p>
          <a:p>
            <a:pPr lvl="1">
              <a:lnSpc>
                <a:spcPct val="200000"/>
              </a:lnSpc>
              <a:spcAft>
                <a:spcPts val="0"/>
              </a:spcAft>
              <a:buFont typeface="Arial" panose="020B0604020202020204" pitchFamily="34" charset="0"/>
              <a:buChar char="•"/>
            </a:pP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25</a:t>
            </a:fld>
            <a:endParaRPr lang="en-US" dirty="0"/>
          </a:p>
        </p:txBody>
      </p:sp>
      <p:pic>
        <p:nvPicPr>
          <p:cNvPr id="6" name="Picture 5">
            <a:extLst>
              <a:ext uri="{FF2B5EF4-FFF2-40B4-BE49-F238E27FC236}">
                <a16:creationId xmlns:a16="http://schemas.microsoft.com/office/drawing/2014/main" id="{FCAC8CA3-4B8B-47DF-8F38-5581F01B2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7789" y="4747086"/>
            <a:ext cx="2626109" cy="1636695"/>
          </a:xfrm>
          <a:prstGeom prst="rect">
            <a:avLst/>
          </a:prstGeom>
        </p:spPr>
      </p:pic>
    </p:spTree>
    <p:extLst>
      <p:ext uri="{BB962C8B-B14F-4D97-AF65-F5344CB8AC3E}">
        <p14:creationId xmlns:p14="http://schemas.microsoft.com/office/powerpoint/2010/main" val="3056759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12 Interviewees</a:t>
            </a:r>
          </a:p>
        </p:txBody>
      </p:sp>
      <p:graphicFrame>
        <p:nvGraphicFramePr>
          <p:cNvPr id="6" name="Table 5"/>
          <p:cNvGraphicFramePr>
            <a:graphicFrameLocks noGrp="1"/>
          </p:cNvGraphicFramePr>
          <p:nvPr>
            <p:extLst>
              <p:ext uri="{D42A27DB-BD31-4B8C-83A1-F6EECF244321}">
                <p14:modId xmlns:p14="http://schemas.microsoft.com/office/powerpoint/2010/main" val="2955960698"/>
              </p:ext>
            </p:extLst>
          </p:nvPr>
        </p:nvGraphicFramePr>
        <p:xfrm>
          <a:off x="347385" y="1406901"/>
          <a:ext cx="8213684" cy="4090593"/>
        </p:xfrm>
        <a:graphic>
          <a:graphicData uri="http://schemas.openxmlformats.org/drawingml/2006/table">
            <a:tbl>
              <a:tblPr>
                <a:tableStyleId>{793D81CF-94F2-401A-BA57-92F5A7B2D0C5}</a:tableStyleId>
              </a:tblPr>
              <a:tblGrid>
                <a:gridCol w="776096">
                  <a:extLst>
                    <a:ext uri="{9D8B030D-6E8A-4147-A177-3AD203B41FA5}">
                      <a16:colId xmlns:a16="http://schemas.microsoft.com/office/drawing/2014/main" val="20000"/>
                    </a:ext>
                  </a:extLst>
                </a:gridCol>
                <a:gridCol w="1757354">
                  <a:extLst>
                    <a:ext uri="{9D8B030D-6E8A-4147-A177-3AD203B41FA5}">
                      <a16:colId xmlns:a16="http://schemas.microsoft.com/office/drawing/2014/main" val="20001"/>
                    </a:ext>
                  </a:extLst>
                </a:gridCol>
                <a:gridCol w="3415165">
                  <a:extLst>
                    <a:ext uri="{9D8B030D-6E8A-4147-A177-3AD203B41FA5}">
                      <a16:colId xmlns:a16="http://schemas.microsoft.com/office/drawing/2014/main" val="20002"/>
                    </a:ext>
                  </a:extLst>
                </a:gridCol>
                <a:gridCol w="2265069">
                  <a:extLst>
                    <a:ext uri="{9D8B030D-6E8A-4147-A177-3AD203B41FA5}">
                      <a16:colId xmlns:a16="http://schemas.microsoft.com/office/drawing/2014/main" val="20003"/>
                    </a:ext>
                  </a:extLst>
                </a:gridCol>
              </a:tblGrid>
              <a:tr h="311170">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No.</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Countries</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Subject areas</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400" b="1" dirty="0">
                          <a:effectLst/>
                          <a:latin typeface="Tahoma" panose="020B0604030504040204" pitchFamily="34" charset="0"/>
                          <a:ea typeface="Tahoma" panose="020B0604030504040204" pitchFamily="34" charset="0"/>
                          <a:cs typeface="Tahoma" panose="020B0604030504040204" pitchFamily="34" charset="0"/>
                        </a:rPr>
                        <a:t>Platforms</a:t>
                      </a:r>
                      <a:endParaRPr lang="en-US" sz="14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0"/>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1. 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The U.S.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Language and Literacy</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Coursera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1"/>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2.</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The U.S.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Education</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Coursera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2"/>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3. 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The U.S.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Education</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Canvas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3"/>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4. 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The U.S.</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Chemistry</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Coursera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4"/>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5. 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UK</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Medicine</a:t>
                      </a:r>
                      <a:r>
                        <a:rPr lang="en-US" sz="1200" baseline="0" dirty="0">
                          <a:effectLst/>
                          <a:latin typeface="Tahoma" panose="020B0604030504040204" pitchFamily="34" charset="0"/>
                          <a:ea typeface="Tahoma" panose="020B0604030504040204" pitchFamily="34" charset="0"/>
                          <a:cs typeface="Tahoma" panose="020B0604030504040204" pitchFamily="34" charset="0"/>
                        </a:rPr>
                        <a:t> and</a:t>
                      </a:r>
                      <a:r>
                        <a:rPr lang="en-US" sz="1200" dirty="0">
                          <a:effectLst/>
                          <a:latin typeface="Tahoma" panose="020B0604030504040204" pitchFamily="34" charset="0"/>
                          <a:ea typeface="Tahoma" panose="020B0604030504040204" pitchFamily="34" charset="0"/>
                          <a:cs typeface="Tahoma" panose="020B0604030504040204" pitchFamily="34" charset="0"/>
                        </a:rPr>
                        <a:t> Health</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FutureLearn</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5"/>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6. 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UK</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Language and Literacy</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FutureLearn</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6"/>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7. 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Hong Kong (China)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Math</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Coursera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7"/>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8. 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Mainland China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Math</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Coursera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8"/>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9. 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Canada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Psychology</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Coursera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09"/>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10. 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Australia</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Medicine</a:t>
                      </a:r>
                      <a:r>
                        <a:rPr lang="en-US" sz="1200" baseline="0" dirty="0">
                          <a:effectLst/>
                          <a:latin typeface="Tahoma" panose="020B0604030504040204" pitchFamily="34" charset="0"/>
                          <a:ea typeface="Tahoma" panose="020B0604030504040204" pitchFamily="34" charset="0"/>
                          <a:cs typeface="Tahoma" panose="020B0604030504040204" pitchFamily="34" charset="0"/>
                        </a:rPr>
                        <a:t> and</a:t>
                      </a:r>
                      <a:r>
                        <a:rPr lang="en-US" sz="1200" dirty="0">
                          <a:effectLst/>
                          <a:latin typeface="Tahoma" panose="020B0604030504040204" pitchFamily="34" charset="0"/>
                          <a:ea typeface="Tahoma" panose="020B0604030504040204" pitchFamily="34" charset="0"/>
                          <a:cs typeface="Tahoma" panose="020B0604030504040204" pitchFamily="34" charset="0"/>
                        </a:rPr>
                        <a:t> Health</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Open2Study</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10"/>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11. 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Sweden</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Computer Science</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a:effectLst/>
                          <a:latin typeface="Tahoma" panose="020B0604030504040204" pitchFamily="34" charset="0"/>
                          <a:ea typeface="Tahoma" panose="020B0604030504040204" pitchFamily="34" charset="0"/>
                          <a:cs typeface="Tahoma" panose="020B0604030504040204" pitchFamily="34" charset="0"/>
                        </a:rPr>
                        <a:t>edX</a:t>
                      </a:r>
                      <a:endParaRPr lang="en-US" sz="1200" b="1">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11"/>
                  </a:ext>
                </a:extLst>
              </a:tr>
              <a:tr h="311170">
                <a:tc>
                  <a:txBody>
                    <a:bodyPr/>
                    <a:lstStyle/>
                    <a:p>
                      <a:pPr marL="0" marR="0" lvl="0" indent="0">
                        <a:lnSpc>
                          <a:spcPct val="200000"/>
                        </a:lnSpc>
                        <a:spcBef>
                          <a:spcPts val="0"/>
                        </a:spcBef>
                        <a:spcAft>
                          <a:spcPts val="0"/>
                        </a:spcAft>
                        <a:buFont typeface="+mj-lt"/>
                        <a:buNone/>
                      </a:pPr>
                      <a:r>
                        <a:rPr lang="en-US" sz="1200" dirty="0">
                          <a:effectLst/>
                          <a:latin typeface="Tahoma" panose="020B0604030504040204" pitchFamily="34" charset="0"/>
                          <a:ea typeface="Tahoma" panose="020B0604030504040204" pitchFamily="34" charset="0"/>
                          <a:cs typeface="Tahoma" panose="020B0604030504040204" pitchFamily="34" charset="0"/>
                        </a:rPr>
                        <a:t>12. 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India</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a:effectLst/>
                          <a:latin typeface="Tahoma" panose="020B0604030504040204" pitchFamily="34" charset="0"/>
                          <a:ea typeface="Tahoma" panose="020B0604030504040204" pitchFamily="34" charset="0"/>
                          <a:cs typeface="Tahoma" panose="020B0604030504040204" pitchFamily="34" charset="0"/>
                        </a:rPr>
                        <a:t>Management </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tc>
                  <a:txBody>
                    <a:bodyPr/>
                    <a:lstStyle/>
                    <a:p>
                      <a:pPr marL="0" marR="0">
                        <a:lnSpc>
                          <a:spcPct val="200000"/>
                        </a:lnSpc>
                        <a:spcBef>
                          <a:spcPts val="0"/>
                        </a:spcBef>
                        <a:spcAft>
                          <a:spcPts val="0"/>
                        </a:spcAft>
                      </a:pPr>
                      <a:r>
                        <a:rPr lang="en-US" sz="1200" dirty="0" err="1">
                          <a:effectLst/>
                          <a:latin typeface="Tahoma" panose="020B0604030504040204" pitchFamily="34" charset="0"/>
                          <a:ea typeface="Tahoma" panose="020B0604030504040204" pitchFamily="34" charset="0"/>
                          <a:cs typeface="Tahoma" panose="020B0604030504040204" pitchFamily="34" charset="0"/>
                        </a:rPr>
                        <a:t>edX</a:t>
                      </a:r>
                      <a:endParaRPr lang="en-US" sz="12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8277" marR="58277" marT="0" marB="0"/>
                </a:tc>
                <a:extLst>
                  <a:ext uri="{0D108BD9-81ED-4DB2-BD59-A6C34878D82A}">
                    <a16:rowId xmlns:a16="http://schemas.microsoft.com/office/drawing/2014/main" val="10012"/>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26</a:t>
            </a:fld>
            <a:endParaRPr lang="en-US" dirty="0"/>
          </a:p>
        </p:txBody>
      </p:sp>
    </p:spTree>
    <p:extLst>
      <p:ext uri="{BB962C8B-B14F-4D97-AF65-F5344CB8AC3E}">
        <p14:creationId xmlns:p14="http://schemas.microsoft.com/office/powerpoint/2010/main" val="2805477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Data Analysis</a:t>
            </a:r>
          </a:p>
        </p:txBody>
      </p:sp>
      <p:graphicFrame>
        <p:nvGraphicFramePr>
          <p:cNvPr id="6" name="Table 5"/>
          <p:cNvGraphicFramePr>
            <a:graphicFrameLocks noGrp="1"/>
          </p:cNvGraphicFramePr>
          <p:nvPr>
            <p:extLst>
              <p:ext uri="{D42A27DB-BD31-4B8C-83A1-F6EECF244321}">
                <p14:modId xmlns:p14="http://schemas.microsoft.com/office/powerpoint/2010/main" val="2760938072"/>
              </p:ext>
            </p:extLst>
          </p:nvPr>
        </p:nvGraphicFramePr>
        <p:xfrm>
          <a:off x="285750" y="1508760"/>
          <a:ext cx="8241029" cy="4620418"/>
        </p:xfrm>
        <a:graphic>
          <a:graphicData uri="http://schemas.openxmlformats.org/drawingml/2006/table">
            <a:tbl>
              <a:tblPr firstRow="1" bandRow="1">
                <a:tableStyleId>{7E9639D4-E3E2-4D34-9284-5A2195B3D0D7}</a:tableStyleId>
              </a:tblPr>
              <a:tblGrid>
                <a:gridCol w="654821">
                  <a:extLst>
                    <a:ext uri="{9D8B030D-6E8A-4147-A177-3AD203B41FA5}">
                      <a16:colId xmlns:a16="http://schemas.microsoft.com/office/drawing/2014/main" val="20000"/>
                    </a:ext>
                  </a:extLst>
                </a:gridCol>
                <a:gridCol w="3990836">
                  <a:extLst>
                    <a:ext uri="{9D8B030D-6E8A-4147-A177-3AD203B41FA5}">
                      <a16:colId xmlns:a16="http://schemas.microsoft.com/office/drawing/2014/main" val="20001"/>
                    </a:ext>
                  </a:extLst>
                </a:gridCol>
                <a:gridCol w="3595372">
                  <a:extLst>
                    <a:ext uri="{9D8B030D-6E8A-4147-A177-3AD203B41FA5}">
                      <a16:colId xmlns:a16="http://schemas.microsoft.com/office/drawing/2014/main" val="20002"/>
                    </a:ext>
                  </a:extLst>
                </a:gridCol>
              </a:tblGrid>
              <a:tr h="478631">
                <a:tc>
                  <a:txBody>
                    <a:bodyPr/>
                    <a:lstStyle/>
                    <a:p>
                      <a:pPr algn="ctr"/>
                      <a:r>
                        <a:rPr lang="en-US" sz="1800" dirty="0">
                          <a:latin typeface="Tahoma" panose="020B0604030504040204" pitchFamily="34" charset="0"/>
                          <a:ea typeface="Tahoma" panose="020B0604030504040204" pitchFamily="34" charset="0"/>
                          <a:cs typeface="Tahoma" panose="020B0604030504040204" pitchFamily="34" charset="0"/>
                        </a:rPr>
                        <a:t>RQs</a:t>
                      </a:r>
                      <a:endParaRPr lang="en-US" sz="1800" b="1"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gn="ctr">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Data Sources</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Data analysis</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0"/>
                  </a:ext>
                </a:extLst>
              </a:tr>
              <a:tr h="2010251">
                <a:tc>
                  <a:txBody>
                    <a:bodyPr/>
                    <a:lstStyle/>
                    <a:p>
                      <a:pPr algn="l"/>
                      <a:r>
                        <a:rPr lang="en-US" sz="1800" dirty="0">
                          <a:latin typeface="Tahoma" panose="020B0604030504040204" pitchFamily="34" charset="0"/>
                          <a:ea typeface="Tahoma" panose="020B0604030504040204" pitchFamily="34" charset="0"/>
                          <a:cs typeface="Tahoma" panose="020B0604030504040204" pitchFamily="34" charset="0"/>
                        </a:rPr>
                        <a:t>RQ1</a:t>
                      </a:r>
                      <a:endPar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Survey-multiple</a:t>
                      </a:r>
                      <a:r>
                        <a:rPr lang="en-US" sz="1800" baseline="0" dirty="0">
                          <a:effectLst/>
                          <a:latin typeface="Tahoma" panose="020B0604030504040204" pitchFamily="34" charset="0"/>
                          <a:ea typeface="Tahoma" panose="020B0604030504040204" pitchFamily="34" charset="0"/>
                          <a:cs typeface="Tahoma" panose="020B0604030504040204" pitchFamily="34" charset="0"/>
                        </a:rPr>
                        <a:t>-choice</a:t>
                      </a:r>
                      <a:r>
                        <a:rPr lang="en-US" sz="1800" dirty="0">
                          <a:effectLst/>
                          <a:latin typeface="Tahoma" panose="020B0604030504040204" pitchFamily="34" charset="0"/>
                          <a:ea typeface="Tahoma" panose="020B0604030504040204" pitchFamily="34" charset="0"/>
                          <a:cs typeface="Tahoma" panose="020B0604030504040204" pitchFamily="34" charset="0"/>
                        </a:rPr>
                        <a:t> questions</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Survey-open-ended questions</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Interview</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MOOC review</a:t>
                      </a:r>
                      <a:endParaRPr lang="en-US" sz="1800" b="1" dirty="0">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Descriptive statistics</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Content analysis  </a:t>
                      </a:r>
                      <a:r>
                        <a:rPr lang="en-US" sz="1200" dirty="0">
                          <a:effectLst/>
                          <a:latin typeface="Tahoma" panose="020B0604030504040204" pitchFamily="34" charset="0"/>
                          <a:ea typeface="Tahoma" panose="020B0604030504040204" pitchFamily="34" charset="0"/>
                          <a:cs typeface="Tahoma" panose="020B0604030504040204" pitchFamily="34" charset="0"/>
                        </a:rPr>
                        <a:t>(</a:t>
                      </a:r>
                      <a:r>
                        <a:rPr lang="en-US" sz="1200" dirty="0" err="1">
                          <a:effectLst/>
                          <a:latin typeface="Tahoma" panose="020B0604030504040204" pitchFamily="34" charset="0"/>
                          <a:ea typeface="Tahoma" panose="020B0604030504040204" pitchFamily="34" charset="0"/>
                          <a:cs typeface="Tahoma" panose="020B0604030504040204" pitchFamily="34" charset="0"/>
                        </a:rPr>
                        <a:t>Elo</a:t>
                      </a:r>
                      <a:r>
                        <a:rPr lang="en-US" sz="1200" dirty="0">
                          <a:effectLst/>
                          <a:latin typeface="Tahoma" panose="020B0604030504040204" pitchFamily="34" charset="0"/>
                          <a:ea typeface="Tahoma" panose="020B0604030504040204" pitchFamily="34" charset="0"/>
                          <a:cs typeface="Tahoma" panose="020B0604030504040204" pitchFamily="34" charset="0"/>
                        </a:rPr>
                        <a:t> &amp; </a:t>
                      </a:r>
                      <a:r>
                        <a:rPr lang="en-US" sz="1200" dirty="0" err="1">
                          <a:effectLst/>
                          <a:latin typeface="Tahoma" panose="020B0604030504040204" pitchFamily="34" charset="0"/>
                          <a:ea typeface="Tahoma" panose="020B0604030504040204" pitchFamily="34" charset="0"/>
                          <a:cs typeface="Tahoma" panose="020B0604030504040204" pitchFamily="34" charset="0"/>
                        </a:rPr>
                        <a:t>Kyngäs</a:t>
                      </a:r>
                      <a:r>
                        <a:rPr lang="en-US" sz="1200" dirty="0">
                          <a:effectLst/>
                          <a:latin typeface="Tahoma" panose="020B0604030504040204" pitchFamily="34" charset="0"/>
                          <a:ea typeface="Tahoma" panose="020B0604030504040204" pitchFamily="34" charset="0"/>
                          <a:cs typeface="Tahoma" panose="020B0604030504040204" pitchFamily="34" charset="0"/>
                        </a:rPr>
                        <a:t>, 2008) </a:t>
                      </a:r>
                    </a:p>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Content analysis   </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Content analysis</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1"/>
                  </a:ext>
                </a:extLst>
              </a:tr>
              <a:tr h="1244441">
                <a:tc>
                  <a:txBody>
                    <a:bodyPr/>
                    <a:lstStyle/>
                    <a:p>
                      <a:pPr marL="0" algn="l" defTabSz="914400" rtl="0" eaLnBrk="1" latinLnBrk="0" hangingPunct="1"/>
                      <a:r>
                        <a:rPr lang="en-US" sz="1800" kern="1200" dirty="0">
                          <a:latin typeface="Tahoma" panose="020B0604030504040204" pitchFamily="34" charset="0"/>
                          <a:ea typeface="Tahoma" panose="020B0604030504040204" pitchFamily="34" charset="0"/>
                          <a:cs typeface="Tahoma" panose="020B0604030504040204" pitchFamily="34" charset="0"/>
                        </a:rPr>
                        <a:t>RQ2</a:t>
                      </a:r>
                      <a:endParaRPr lang="en-US" sz="18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Survey-multiple</a:t>
                      </a:r>
                      <a:r>
                        <a:rPr lang="en-US" sz="1800" baseline="0" dirty="0">
                          <a:effectLst/>
                          <a:latin typeface="Tahoma" panose="020B0604030504040204" pitchFamily="34" charset="0"/>
                          <a:ea typeface="Tahoma" panose="020B0604030504040204" pitchFamily="34" charset="0"/>
                          <a:cs typeface="Tahoma" panose="020B0604030504040204" pitchFamily="34" charset="0"/>
                        </a:rPr>
                        <a:t>-choice</a:t>
                      </a:r>
                      <a:r>
                        <a:rPr lang="en-US" sz="1800" dirty="0">
                          <a:effectLst/>
                          <a:latin typeface="Tahoma" panose="020B0604030504040204" pitchFamily="34" charset="0"/>
                          <a:ea typeface="Tahoma" panose="020B0604030504040204" pitchFamily="34" charset="0"/>
                          <a:cs typeface="Tahoma" panose="020B0604030504040204" pitchFamily="34" charset="0"/>
                        </a:rPr>
                        <a:t> questions</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Survey-open-ended questions</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Interview</a:t>
                      </a:r>
                      <a:endParaRPr lang="en-US" sz="1800" b="1" dirty="0">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Descriptive statistics</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Content analysis</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Content analysis   </a:t>
                      </a:r>
                      <a:endParaRPr lang="en-US" sz="1800" b="1" dirty="0">
                        <a:effectLst/>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2"/>
                  </a:ext>
                </a:extLst>
              </a:tr>
              <a:tr h="861536">
                <a:tc>
                  <a:txBody>
                    <a:bodyPr/>
                    <a:lstStyle/>
                    <a:p>
                      <a:pPr algn="l"/>
                      <a:r>
                        <a:rPr lang="en-US" sz="1800" kern="1200" dirty="0">
                          <a:latin typeface="Tahoma" panose="020B0604030504040204" pitchFamily="34" charset="0"/>
                          <a:ea typeface="Tahoma" panose="020B0604030504040204" pitchFamily="34" charset="0"/>
                          <a:cs typeface="Tahoma" panose="020B0604030504040204" pitchFamily="34" charset="0"/>
                        </a:rPr>
                        <a:t>RQ3</a:t>
                      </a:r>
                      <a:endPar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Survey-multiple</a:t>
                      </a:r>
                      <a:r>
                        <a:rPr lang="en-US" sz="1800" baseline="0" dirty="0">
                          <a:effectLst/>
                          <a:latin typeface="Tahoma" panose="020B0604030504040204" pitchFamily="34" charset="0"/>
                          <a:ea typeface="Tahoma" panose="020B0604030504040204" pitchFamily="34" charset="0"/>
                          <a:cs typeface="Tahoma" panose="020B0604030504040204" pitchFamily="34" charset="0"/>
                        </a:rPr>
                        <a:t>-choice</a:t>
                      </a:r>
                      <a:r>
                        <a:rPr lang="en-US" sz="1800" dirty="0">
                          <a:effectLst/>
                          <a:latin typeface="Tahoma" panose="020B0604030504040204" pitchFamily="34" charset="0"/>
                          <a:ea typeface="Tahoma" panose="020B0604030504040204" pitchFamily="34" charset="0"/>
                          <a:cs typeface="Tahoma" panose="020B0604030504040204" pitchFamily="34" charset="0"/>
                        </a:rPr>
                        <a:t> questions</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Interview</a:t>
                      </a:r>
                      <a:endParaRPr lang="en-US" sz="1800" b="1" dirty="0">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Descriptive statistics</a:t>
                      </a:r>
                    </a:p>
                    <a:p>
                      <a:pPr marL="0" marR="0">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Content analysis   </a:t>
                      </a:r>
                      <a:endParaRPr lang="en-US" sz="1800" b="1" dirty="0">
                        <a:effectLst/>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27</a:t>
            </a:fld>
            <a:endParaRPr lang="en-US" dirty="0"/>
          </a:p>
        </p:txBody>
      </p:sp>
    </p:spTree>
    <p:extLst>
      <p:ext uri="{BB962C8B-B14F-4D97-AF65-F5344CB8AC3E}">
        <p14:creationId xmlns:p14="http://schemas.microsoft.com/office/powerpoint/2010/main" val="1105622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Research Context</a:t>
            </a:r>
          </a:p>
        </p:txBody>
      </p:sp>
      <p:graphicFrame>
        <p:nvGraphicFramePr>
          <p:cNvPr id="6" name="Chart 5"/>
          <p:cNvGraphicFramePr>
            <a:graphicFrameLocks/>
          </p:cNvGraphicFramePr>
          <p:nvPr>
            <p:extLst>
              <p:ext uri="{D42A27DB-BD31-4B8C-83A1-F6EECF244321}">
                <p14:modId xmlns:p14="http://schemas.microsoft.com/office/powerpoint/2010/main" val="3649674100"/>
              </p:ext>
            </p:extLst>
          </p:nvPr>
        </p:nvGraphicFramePr>
        <p:xfrm>
          <a:off x="351274" y="1567134"/>
          <a:ext cx="8442961" cy="4664075"/>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28</a:t>
            </a:fld>
            <a:endParaRPr lang="en-US" dirty="0"/>
          </a:p>
        </p:txBody>
      </p:sp>
    </p:spTree>
    <p:extLst>
      <p:ext uri="{BB962C8B-B14F-4D97-AF65-F5344CB8AC3E}">
        <p14:creationId xmlns:p14="http://schemas.microsoft.com/office/powerpoint/2010/main" val="2885650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Research Context</a:t>
            </a:r>
          </a:p>
        </p:txBody>
      </p:sp>
      <p:pic>
        <p:nvPicPr>
          <p:cNvPr id="7" name="Picture 6"/>
          <p:cNvPicPr>
            <a:picLocks noChangeAspect="1"/>
          </p:cNvPicPr>
          <p:nvPr/>
        </p:nvPicPr>
        <p:blipFill>
          <a:blip r:embed="rId3"/>
          <a:stretch>
            <a:fillRect/>
          </a:stretch>
        </p:blipFill>
        <p:spPr>
          <a:xfrm>
            <a:off x="627129" y="1421119"/>
            <a:ext cx="7718247" cy="4723454"/>
          </a:xfrm>
          <a:prstGeom prst="rect">
            <a:avLst/>
          </a:prstGeom>
        </p:spPr>
      </p:pic>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29</a:t>
            </a:fld>
            <a:endParaRPr lang="en-US" dirty="0"/>
          </a:p>
        </p:txBody>
      </p:sp>
    </p:spTree>
    <p:extLst>
      <p:ext uri="{BB962C8B-B14F-4D97-AF65-F5344CB8AC3E}">
        <p14:creationId xmlns:p14="http://schemas.microsoft.com/office/powerpoint/2010/main" val="644452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503367" y="1356081"/>
            <a:ext cx="8276491" cy="4950781"/>
          </a:xfrm>
        </p:spPr>
        <p:txBody>
          <a:bodyPr>
            <a:noAutofit/>
          </a:bodyPr>
          <a:lstStyle/>
          <a:p>
            <a:pPr marL="914400" lvl="1" indent="-457200">
              <a:lnSpc>
                <a:spcPct val="150000"/>
              </a:lnSpc>
              <a:spcAft>
                <a:spcPts val="0"/>
              </a:spcAft>
              <a:buFont typeface="+mj-lt"/>
              <a:buAutoNum type="arabicPeriod"/>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MOOC News and Trends</a:t>
            </a:r>
          </a:p>
          <a:p>
            <a:pPr marL="914400" lvl="1" indent="-457200">
              <a:lnSpc>
                <a:spcPct val="150000"/>
              </a:lnSpc>
              <a:spcAft>
                <a:spcPts val="0"/>
              </a:spcAft>
              <a:buFont typeface="+mj-lt"/>
              <a:buAutoNum type="arabicPeriod"/>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MOOC ID Considerations and Challenges </a:t>
            </a:r>
          </a:p>
          <a:p>
            <a:pPr marL="914400" lvl="1" indent="-457200">
              <a:lnSpc>
                <a:spcPct val="150000"/>
              </a:lnSpc>
              <a:spcAft>
                <a:spcPts val="0"/>
              </a:spcAft>
              <a:buFont typeface="+mj-lt"/>
              <a:buAutoNum type="arabicPeriod"/>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MOOC ID for Self-directed Learning</a:t>
            </a:r>
          </a:p>
          <a:p>
            <a:pPr marL="914400" lvl="1" indent="-457200">
              <a:lnSpc>
                <a:spcPct val="150000"/>
              </a:lnSpc>
              <a:spcAft>
                <a:spcPts val="0"/>
              </a:spcAft>
              <a:buFont typeface="+mj-lt"/>
              <a:buAutoNum type="arabicPeriod"/>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MOOC personalization.</a:t>
            </a:r>
          </a:p>
        </p:txBody>
      </p:sp>
      <p:sp>
        <p:nvSpPr>
          <p:cNvPr id="5" name="Rectangle: Single Corner Snipped 4">
            <a:extLst>
              <a:ext uri="{FF2B5EF4-FFF2-40B4-BE49-F238E27FC236}">
                <a16:creationId xmlns:a16="http://schemas.microsoft.com/office/drawing/2014/main" id="{4FF3E240-468F-41C4-894E-FDF34B4B90D7}"/>
              </a:ext>
            </a:extLst>
          </p:cNvPr>
          <p:cNvSpPr/>
          <p:nvPr/>
        </p:nvSpPr>
        <p:spPr>
          <a:xfrm>
            <a:off x="0" y="399143"/>
            <a:ext cx="6317789" cy="832600"/>
          </a:xfrm>
          <a:prstGeom prst="snip1Rect">
            <a:avLst/>
          </a:prstGeom>
          <a:solidFill>
            <a:srgbClr val="0070C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C3F06A6E-9AEC-4E30-88B6-2C6F91DF9B6F}"/>
              </a:ext>
            </a:extLst>
          </p:cNvPr>
          <p:cNvSpPr txBox="1">
            <a:spLocks/>
          </p:cNvSpPr>
          <p:nvPr/>
        </p:nvSpPr>
        <p:spPr>
          <a:xfrm>
            <a:off x="641560" y="495990"/>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Talk Outline</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a:t>
            </a:fld>
            <a:endParaRPr lang="en-US" dirty="0"/>
          </a:p>
        </p:txBody>
      </p:sp>
      <p:pic>
        <p:nvPicPr>
          <p:cNvPr id="6" name="Picture 5">
            <a:extLst>
              <a:ext uri="{FF2B5EF4-FFF2-40B4-BE49-F238E27FC236}">
                <a16:creationId xmlns:a16="http://schemas.microsoft.com/office/drawing/2014/main" id="{4E7BD844-A024-47C9-BA6D-D04346DD25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7741" y="3888020"/>
            <a:ext cx="4402117" cy="2473990"/>
          </a:xfrm>
          <a:prstGeom prst="rect">
            <a:avLst/>
          </a:prstGeom>
        </p:spPr>
      </p:pic>
    </p:spTree>
    <p:extLst>
      <p:ext uri="{BB962C8B-B14F-4D97-AF65-F5344CB8AC3E}">
        <p14:creationId xmlns:p14="http://schemas.microsoft.com/office/powerpoint/2010/main" val="34619382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Findings RQ1</a:t>
            </a:r>
          </a:p>
        </p:txBody>
      </p:sp>
      <p:sp>
        <p:nvSpPr>
          <p:cNvPr id="8"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1" y="1337775"/>
            <a:ext cx="7183374" cy="5086647"/>
          </a:xfrm>
        </p:spPr>
        <p:txBody>
          <a:bodyPr>
            <a:noAutofit/>
          </a:bodyPr>
          <a:lstStyle/>
          <a:p>
            <a:pPr marL="457200" lvl="1" indent="0">
              <a:lnSpc>
                <a:spcPct val="200000"/>
              </a:lnSpc>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RQ #1. What are the design considerations of instructors when designing MOOCs?</a:t>
            </a:r>
          </a:p>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Learning objectives </a:t>
            </a:r>
          </a:p>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Assessment </a:t>
            </a:r>
          </a:p>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Time for designing MOOC</a:t>
            </a:r>
          </a:p>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Engaging learners </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30</a:t>
            </a:fld>
            <a:endParaRPr lang="en-US" dirty="0"/>
          </a:p>
        </p:txBody>
      </p:sp>
      <p:pic>
        <p:nvPicPr>
          <p:cNvPr id="3" name="Picture 2"/>
          <p:cNvPicPr>
            <a:picLocks noChangeAspect="1"/>
          </p:cNvPicPr>
          <p:nvPr/>
        </p:nvPicPr>
        <p:blipFill rotWithShape="1">
          <a:blip r:embed="rId3"/>
          <a:srcRect r="45033"/>
          <a:stretch/>
        </p:blipFill>
        <p:spPr>
          <a:xfrm>
            <a:off x="4735186" y="3827282"/>
            <a:ext cx="3881763" cy="2511738"/>
          </a:xfrm>
          <a:prstGeom prst="rect">
            <a:avLst/>
          </a:prstGeom>
          <a:ln>
            <a:noFill/>
          </a:ln>
          <a:effectLst>
            <a:outerShdw blurRad="190500" algn="tl" rotWithShape="0">
              <a:srgbClr val="000000">
                <a:alpha val="70000"/>
              </a:srgbClr>
            </a:outerShdw>
          </a:effectLst>
        </p:spPr>
      </p:pic>
      <p:sp>
        <p:nvSpPr>
          <p:cNvPr id="4" name="TextBox 3"/>
          <p:cNvSpPr txBox="1"/>
          <p:nvPr/>
        </p:nvSpPr>
        <p:spPr>
          <a:xfrm>
            <a:off x="4694546" y="3337089"/>
            <a:ext cx="3615973" cy="307777"/>
          </a:xfrm>
          <a:prstGeom prst="rect">
            <a:avLst/>
          </a:prstGeom>
          <a:noFill/>
        </p:spPr>
        <p:txBody>
          <a:bodyPr wrap="square" rtlCol="0">
            <a:spAutoFit/>
          </a:bodyPr>
          <a:lstStyle/>
          <a:p>
            <a:r>
              <a:rPr lang="en-US" sz="1400" b="1" dirty="0">
                <a:latin typeface="Tahoma" panose="020B0604030504040204" pitchFamily="34" charset="0"/>
                <a:ea typeface="Tahoma" panose="020B0604030504040204" pitchFamily="34" charset="0"/>
                <a:cs typeface="Tahoma" panose="020B0604030504040204" pitchFamily="34" charset="0"/>
              </a:rPr>
              <a:t>An example of learning objectives:</a:t>
            </a:r>
          </a:p>
        </p:txBody>
      </p:sp>
    </p:spTree>
    <p:extLst>
      <p:ext uri="{BB962C8B-B14F-4D97-AF65-F5344CB8AC3E}">
        <p14:creationId xmlns:p14="http://schemas.microsoft.com/office/powerpoint/2010/main" val="28645695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271306" y="474219"/>
            <a:ext cx="6046484"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RQ1 Survey Results </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31</a:t>
            </a:fld>
            <a:endParaRPr lang="en-US" dirty="0"/>
          </a:p>
        </p:txBody>
      </p:sp>
      <p:graphicFrame>
        <p:nvGraphicFramePr>
          <p:cNvPr id="7" name="Chart 6"/>
          <p:cNvGraphicFramePr>
            <a:graphicFrameLocks/>
          </p:cNvGraphicFramePr>
          <p:nvPr>
            <p:extLst>
              <p:ext uri="{D42A27DB-BD31-4B8C-83A1-F6EECF244321}">
                <p14:modId xmlns:p14="http://schemas.microsoft.com/office/powerpoint/2010/main" val="2089834873"/>
              </p:ext>
            </p:extLst>
          </p:nvPr>
        </p:nvGraphicFramePr>
        <p:xfrm>
          <a:off x="271306" y="1200150"/>
          <a:ext cx="8494741" cy="5448300"/>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p:cNvSpPr/>
          <p:nvPr/>
        </p:nvSpPr>
        <p:spPr>
          <a:xfrm>
            <a:off x="658368" y="1584959"/>
            <a:ext cx="8107680" cy="1482091"/>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0474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221064" y="474219"/>
            <a:ext cx="6096726"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RQ1 Interview Results</a:t>
            </a:r>
          </a:p>
        </p:txBody>
      </p:sp>
      <p:sp>
        <p:nvSpPr>
          <p:cNvPr id="8"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783889" cy="5086647"/>
          </a:xfrm>
        </p:spPr>
        <p:txBody>
          <a:bodyPr>
            <a:noAutofit/>
          </a:bodyPr>
          <a:lstStyle/>
          <a:p>
            <a:pPr marL="457200" lvl="1" indent="0">
              <a:lnSpc>
                <a:spcPct val="150000"/>
              </a:lnSpc>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Engage learners </a:t>
            </a:r>
          </a:p>
          <a:p>
            <a:pPr marL="457200" lvl="1" indent="0">
              <a:lnSpc>
                <a:spcPct val="150000"/>
              </a:lnSpc>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One instructor from US mentioned: </a:t>
            </a:r>
          </a:p>
          <a:p>
            <a:pPr marL="857250" lvl="2" indent="0">
              <a:lnSpc>
                <a:spcPct val="150000"/>
              </a:lnSpc>
              <a:spcAft>
                <a:spcPts val="0"/>
              </a:spcAft>
              <a:buNone/>
            </a:pPr>
            <a:r>
              <a:rPr lang="en-US" sz="1800" dirty="0">
                <a:latin typeface="Tahoma" panose="020B0604030504040204" pitchFamily="34" charset="0"/>
                <a:ea typeface="Tahoma" panose="020B0604030504040204" pitchFamily="34" charset="0"/>
                <a:cs typeface="Tahoma" panose="020B0604030504040204" pitchFamily="34" charset="0"/>
              </a:rPr>
              <a:t>“I engaged people in the forum. So </a:t>
            </a:r>
            <a:r>
              <a:rPr lang="en-US" sz="1800" b="1" dirty="0">
                <a:latin typeface="Tahoma" panose="020B0604030504040204" pitchFamily="34" charset="0"/>
                <a:ea typeface="Tahoma" panose="020B0604030504040204" pitchFamily="34" charset="0"/>
                <a:cs typeface="Tahoma" panose="020B0604030504040204" pitchFamily="34" charset="0"/>
              </a:rPr>
              <a:t>each week I would write a message that would be the new welcome page for the week </a:t>
            </a:r>
            <a:r>
              <a:rPr lang="en-US" sz="1800" dirty="0">
                <a:latin typeface="Tahoma" panose="020B0604030504040204" pitchFamily="34" charset="0"/>
                <a:ea typeface="Tahoma" panose="020B0604030504040204" pitchFamily="34" charset="0"/>
                <a:cs typeface="Tahoma" panose="020B0604030504040204" pitchFamily="34" charset="0"/>
              </a:rPr>
              <a:t>that would say, ‘hey come to the forum and ask questions about this or come to the forum introduce yourself’... Of course, I tried to get students to feel like </a:t>
            </a:r>
            <a:r>
              <a:rPr lang="en-US" sz="1800" b="1" dirty="0">
                <a:latin typeface="Tahoma" panose="020B0604030504040204" pitchFamily="34" charset="0"/>
                <a:ea typeface="Tahoma" panose="020B0604030504040204" pitchFamily="34" charset="0"/>
                <a:cs typeface="Tahoma" panose="020B0604030504040204" pitchFamily="34" charset="0"/>
              </a:rPr>
              <a:t>I was engaged with them during the videos by asking them questions</a:t>
            </a:r>
            <a:r>
              <a:rPr lang="en-US" sz="1800" dirty="0">
                <a:latin typeface="Tahoma" panose="020B0604030504040204" pitchFamily="34" charset="0"/>
                <a:ea typeface="Tahoma" panose="020B0604030504040204" pitchFamily="34" charset="0"/>
                <a:cs typeface="Tahoma" panose="020B0604030504040204" pitchFamily="34" charset="0"/>
              </a:rPr>
              <a:t> and telling them to do things during the video.”</a:t>
            </a:r>
          </a:p>
          <a:p>
            <a:pPr marL="457200" lvl="1" indent="0">
              <a:lnSpc>
                <a:spcPct val="150000"/>
              </a:lnSpc>
              <a:spcAft>
                <a:spcPts val="0"/>
              </a:spcAft>
              <a:buNone/>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32</a:t>
            </a:fld>
            <a:endParaRPr lang="en-US" dirty="0"/>
          </a:p>
        </p:txBody>
      </p:sp>
      <p:pic>
        <p:nvPicPr>
          <p:cNvPr id="3" name="Picture 2"/>
          <p:cNvPicPr>
            <a:picLocks noChangeAspect="1"/>
          </p:cNvPicPr>
          <p:nvPr/>
        </p:nvPicPr>
        <p:blipFill rotWithShape="1">
          <a:blip r:embed="rId3"/>
          <a:srcRect l="437" t="1019" r="34751" b="32179"/>
          <a:stretch/>
        </p:blipFill>
        <p:spPr>
          <a:xfrm>
            <a:off x="2764541" y="4895681"/>
            <a:ext cx="6053638" cy="143145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63305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Findings RQ2</a:t>
            </a:r>
          </a:p>
        </p:txBody>
      </p:sp>
      <p:sp>
        <p:nvSpPr>
          <p:cNvPr id="8"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6858879" cy="5086647"/>
          </a:xfrm>
        </p:spPr>
        <p:txBody>
          <a:bodyPr>
            <a:noAutofit/>
          </a:bodyPr>
          <a:lstStyle/>
          <a:p>
            <a:pPr marL="457200" lvl="1" indent="0">
              <a:lnSpc>
                <a:spcPct val="200000"/>
              </a:lnSpc>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RQ #2. What challenges do instructors perceive when designing MOOCs?</a:t>
            </a:r>
          </a:p>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Assessment methods</a:t>
            </a:r>
          </a:p>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Engaging students’ learning</a:t>
            </a:r>
          </a:p>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Time limitation</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33</a:t>
            </a:fld>
            <a:endParaRPr lang="en-US" dirty="0"/>
          </a:p>
        </p:txBody>
      </p:sp>
      <p:pic>
        <p:nvPicPr>
          <p:cNvPr id="3" name="Picture 2"/>
          <p:cNvPicPr>
            <a:picLocks noChangeAspect="1"/>
          </p:cNvPicPr>
          <p:nvPr/>
        </p:nvPicPr>
        <p:blipFill>
          <a:blip r:embed="rId3"/>
          <a:stretch>
            <a:fillRect/>
          </a:stretch>
        </p:blipFill>
        <p:spPr>
          <a:xfrm>
            <a:off x="4411744" y="2284082"/>
            <a:ext cx="4366298" cy="3497881"/>
          </a:xfrm>
          <a:prstGeom prst="rect">
            <a:avLst/>
          </a:prstGeom>
          <a:ln>
            <a:noFill/>
          </a:ln>
          <a:effectLst>
            <a:outerShdw blurRad="190500" algn="tl" rotWithShape="0">
              <a:srgbClr val="000000">
                <a:alpha val="70000"/>
              </a:srgbClr>
            </a:outerShdw>
          </a:effectLst>
        </p:spPr>
      </p:pic>
      <p:sp>
        <p:nvSpPr>
          <p:cNvPr id="7" name="TextBox 6"/>
          <p:cNvSpPr txBox="1"/>
          <p:nvPr/>
        </p:nvSpPr>
        <p:spPr>
          <a:xfrm>
            <a:off x="4338916" y="5967664"/>
            <a:ext cx="4627060" cy="307777"/>
          </a:xfrm>
          <a:prstGeom prst="rect">
            <a:avLst/>
          </a:prstGeom>
          <a:noFill/>
        </p:spPr>
        <p:txBody>
          <a:bodyPr wrap="square" rtlCol="0">
            <a:spAutoFit/>
          </a:bodyPr>
          <a:lstStyle/>
          <a:p>
            <a:r>
              <a:rPr lang="en-US" sz="1400" b="1" dirty="0">
                <a:latin typeface="Tahoma" panose="020B0604030504040204" pitchFamily="34" charset="0"/>
                <a:ea typeface="Tahoma" panose="020B0604030504040204" pitchFamily="34" charset="0"/>
                <a:cs typeface="Tahoma" panose="020B0604030504040204" pitchFamily="34" charset="0"/>
              </a:rPr>
              <a:t>(Note: Above is an example of peer-assessment.)</a:t>
            </a:r>
          </a:p>
        </p:txBody>
      </p:sp>
    </p:spTree>
    <p:extLst>
      <p:ext uri="{BB962C8B-B14F-4D97-AF65-F5344CB8AC3E}">
        <p14:creationId xmlns:p14="http://schemas.microsoft.com/office/powerpoint/2010/main" val="3812078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274320" y="474219"/>
            <a:ext cx="604346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RQ2 Survey Results </a:t>
            </a:r>
          </a:p>
        </p:txBody>
      </p:sp>
      <p:graphicFrame>
        <p:nvGraphicFramePr>
          <p:cNvPr id="6" name="Chart 5"/>
          <p:cNvGraphicFramePr/>
          <p:nvPr>
            <p:extLst>
              <p:ext uri="{D42A27DB-BD31-4B8C-83A1-F6EECF244321}">
                <p14:modId xmlns:p14="http://schemas.microsoft.com/office/powerpoint/2010/main" val="1443630848"/>
              </p:ext>
            </p:extLst>
          </p:nvPr>
        </p:nvGraphicFramePr>
        <p:xfrm>
          <a:off x="274320" y="1306819"/>
          <a:ext cx="8686800" cy="5065776"/>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34</a:t>
            </a:fld>
            <a:endParaRPr lang="en-US" dirty="0"/>
          </a:p>
        </p:txBody>
      </p:sp>
      <p:sp>
        <p:nvSpPr>
          <p:cNvPr id="7" name="Rectangle 6"/>
          <p:cNvSpPr/>
          <p:nvPr/>
        </p:nvSpPr>
        <p:spPr>
          <a:xfrm>
            <a:off x="658368" y="1946699"/>
            <a:ext cx="8107680" cy="1572768"/>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557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160774" y="474219"/>
            <a:ext cx="6157016"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RQ2 Interview Results</a:t>
            </a:r>
          </a:p>
        </p:txBody>
      </p:sp>
      <p:sp>
        <p:nvSpPr>
          <p:cNvPr id="8"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647255" cy="5086647"/>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Time limitation</a:t>
            </a:r>
          </a:p>
          <a:p>
            <a:pPr marL="457200" lvl="1" indent="0">
              <a:lnSpc>
                <a:spcPct val="200000"/>
              </a:lnSpc>
              <a:spcAft>
                <a:spcPts val="0"/>
              </a:spcAft>
              <a:buNone/>
            </a:pPr>
            <a:r>
              <a:rPr lang="en-US" sz="1800" dirty="0">
                <a:latin typeface="Tahoma" panose="020B0604030504040204" pitchFamily="34" charset="0"/>
                <a:ea typeface="Tahoma" panose="020B0604030504040204" pitchFamily="34" charset="0"/>
                <a:cs typeface="Tahoma" panose="020B0604030504040204" pitchFamily="34" charset="0"/>
              </a:rPr>
              <a:t>One instructor from education subject mentioned:</a:t>
            </a:r>
          </a:p>
          <a:p>
            <a:pPr marL="857250" lvl="2" indent="0">
              <a:lnSpc>
                <a:spcPct val="200000"/>
              </a:lnSpc>
              <a:spcAft>
                <a:spcPts val="0"/>
              </a:spcAft>
              <a:buNone/>
            </a:pPr>
            <a:r>
              <a:rPr lang="en-US" sz="1800" dirty="0">
                <a:latin typeface="Tahoma" panose="020B0604030504040204" pitchFamily="34" charset="0"/>
                <a:ea typeface="Tahoma" panose="020B0604030504040204" pitchFamily="34" charset="0"/>
                <a:cs typeface="Tahoma" panose="020B0604030504040204" pitchFamily="34" charset="0"/>
              </a:rPr>
              <a:t>“I think one of the challenges is time. It does take a lot of time to get the videos done. </a:t>
            </a:r>
            <a:r>
              <a:rPr lang="en-US" sz="1800" b="1" dirty="0">
                <a:latin typeface="Tahoma" panose="020B0604030504040204" pitchFamily="34" charset="0"/>
                <a:ea typeface="Tahoma" panose="020B0604030504040204" pitchFamily="34" charset="0"/>
                <a:cs typeface="Tahoma" panose="020B0604030504040204" pitchFamily="34" charset="0"/>
              </a:rPr>
              <a:t>I did not get a course release when I was doing, and it was a side project at the same time as my regular load.</a:t>
            </a:r>
            <a:r>
              <a:rPr lang="en-US" sz="1800" dirty="0">
                <a:latin typeface="Tahoma" panose="020B0604030504040204" pitchFamily="34" charset="0"/>
                <a:ea typeface="Tahoma" panose="020B0604030504040204" pitchFamily="34" charset="0"/>
                <a:cs typeface="Tahoma" panose="020B0604030504040204" pitchFamily="34" charset="0"/>
              </a:rPr>
              <a:t>”</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35</a:t>
            </a:fld>
            <a:endParaRPr lang="en-US" dirty="0"/>
          </a:p>
        </p:txBody>
      </p:sp>
      <p:pic>
        <p:nvPicPr>
          <p:cNvPr id="4" name="Picture 3">
            <a:extLst>
              <a:ext uri="{FF2B5EF4-FFF2-40B4-BE49-F238E27FC236}">
                <a16:creationId xmlns:a16="http://schemas.microsoft.com/office/drawing/2014/main" id="{DBAD66AA-CEFC-4C01-8389-9D54AE3F3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9478" y="4511039"/>
            <a:ext cx="2682067" cy="180172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91093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Findings RQ3</a:t>
            </a:r>
          </a:p>
        </p:txBody>
      </p:sp>
      <p:sp>
        <p:nvSpPr>
          <p:cNvPr id="8"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938259" cy="5086647"/>
          </a:xfrm>
        </p:spPr>
        <p:txBody>
          <a:bodyPr>
            <a:noAutofit/>
          </a:bodyPr>
          <a:lstStyle/>
          <a:p>
            <a:pPr marL="457200" lvl="1" indent="0">
              <a:lnSpc>
                <a:spcPct val="200000"/>
              </a:lnSpc>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RQ #3. How do instructors address the challenges that they perceive related to MOOCs? </a:t>
            </a:r>
          </a:p>
          <a:p>
            <a:pPr lvl="1">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Explore other MOOC examples  </a:t>
            </a:r>
          </a:p>
          <a:p>
            <a:pPr lvl="1">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Seek help from the platform/colleagues/institutions </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36</a:t>
            </a:fld>
            <a:endParaRPr lang="en-US" dirty="0"/>
          </a:p>
        </p:txBody>
      </p:sp>
      <p:pic>
        <p:nvPicPr>
          <p:cNvPr id="3" name="Picture 2"/>
          <p:cNvPicPr>
            <a:picLocks noChangeAspect="1"/>
          </p:cNvPicPr>
          <p:nvPr/>
        </p:nvPicPr>
        <p:blipFill>
          <a:blip r:embed="rId3"/>
          <a:stretch>
            <a:fillRect/>
          </a:stretch>
        </p:blipFill>
        <p:spPr>
          <a:xfrm>
            <a:off x="723901" y="3633148"/>
            <a:ext cx="7374986" cy="290529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26950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271306" y="474219"/>
            <a:ext cx="6046484"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RQ3 Survey Results</a:t>
            </a:r>
          </a:p>
        </p:txBody>
      </p:sp>
      <p:graphicFrame>
        <p:nvGraphicFramePr>
          <p:cNvPr id="6" name="Chart 5"/>
          <p:cNvGraphicFramePr/>
          <p:nvPr>
            <p:extLst>
              <p:ext uri="{D42A27DB-BD31-4B8C-83A1-F6EECF244321}">
                <p14:modId xmlns:p14="http://schemas.microsoft.com/office/powerpoint/2010/main" val="3082994873"/>
              </p:ext>
            </p:extLst>
          </p:nvPr>
        </p:nvGraphicFramePr>
        <p:xfrm>
          <a:off x="0" y="1209972"/>
          <a:ext cx="9144000" cy="5179398"/>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37</a:t>
            </a:fld>
            <a:endParaRPr lang="en-US" dirty="0"/>
          </a:p>
        </p:txBody>
      </p:sp>
      <p:sp>
        <p:nvSpPr>
          <p:cNvPr id="8" name="Rectangle 7"/>
          <p:cNvSpPr/>
          <p:nvPr/>
        </p:nvSpPr>
        <p:spPr>
          <a:xfrm>
            <a:off x="819141" y="1665346"/>
            <a:ext cx="8107680" cy="1751093"/>
          </a:xfrm>
          <a:prstGeom prst="rect">
            <a:avLst/>
          </a:prstGeom>
          <a:noFill/>
          <a:ln w="381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8747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49F322-1BA7-45E8-AB8B-7F7072F978F0}"/>
              </a:ext>
            </a:extLst>
          </p:cNvPr>
          <p:cNvSpPr txBox="1">
            <a:spLocks/>
          </p:cNvSpPr>
          <p:nvPr/>
        </p:nvSpPr>
        <p:spPr>
          <a:xfrm>
            <a:off x="110532" y="474219"/>
            <a:ext cx="6207257"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RQ3 Interview Results</a:t>
            </a:r>
          </a:p>
        </p:txBody>
      </p:sp>
      <p:sp>
        <p:nvSpPr>
          <p:cNvPr id="8"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938259" cy="5086647"/>
          </a:xfrm>
        </p:spPr>
        <p:txBody>
          <a:bodyPr>
            <a:noAutofit/>
          </a:bodyPr>
          <a:lstStyle/>
          <a:p>
            <a:pPr marL="457200" lvl="1" indent="0">
              <a:lnSpc>
                <a:spcPct val="200000"/>
              </a:lnSpc>
              <a:spcAft>
                <a:spcPts val="0"/>
              </a:spcAft>
              <a:buNone/>
            </a:pPr>
            <a:r>
              <a:rPr lang="en-US" sz="1800" b="1" dirty="0">
                <a:latin typeface="Tahoma" panose="020B0604030504040204" pitchFamily="34" charset="0"/>
                <a:ea typeface="Tahoma" panose="020B0604030504040204" pitchFamily="34" charset="0"/>
                <a:cs typeface="Tahoma" panose="020B0604030504040204" pitchFamily="34" charset="0"/>
              </a:rPr>
              <a:t>Explore other MOOC examples </a:t>
            </a:r>
          </a:p>
          <a:p>
            <a:pPr marL="457200" lvl="1" indent="0">
              <a:lnSpc>
                <a:spcPct val="200000"/>
              </a:lnSpc>
              <a:spcAft>
                <a:spcPts val="0"/>
              </a:spcAft>
              <a:buNone/>
            </a:pPr>
            <a:r>
              <a:rPr lang="en-US" sz="1800" dirty="0">
                <a:latin typeface="Tahoma" panose="020B0604030504040204" pitchFamily="34" charset="0"/>
                <a:ea typeface="Tahoma" panose="020B0604030504040204" pitchFamily="34" charset="0"/>
                <a:cs typeface="Tahoma" panose="020B0604030504040204" pitchFamily="34" charset="0"/>
              </a:rPr>
              <a:t>One MOOC instructor from the US mentioned:</a:t>
            </a:r>
          </a:p>
          <a:p>
            <a:pPr marL="857250" lvl="2" indent="0">
              <a:spcAft>
                <a:spcPts val="0"/>
              </a:spcAft>
              <a:buNone/>
            </a:pPr>
            <a:r>
              <a:rPr lang="en-US" sz="1800" dirty="0">
                <a:latin typeface="Tahoma" panose="020B0604030504040204" pitchFamily="34" charset="0"/>
                <a:ea typeface="Tahoma" panose="020B0604030504040204" pitchFamily="34" charset="0"/>
                <a:cs typeface="Tahoma" panose="020B0604030504040204" pitchFamily="34" charset="0"/>
              </a:rPr>
              <a:t>“</a:t>
            </a:r>
            <a:r>
              <a:rPr lang="en-US" sz="1800" b="1" dirty="0">
                <a:latin typeface="Tahoma" panose="020B0604030504040204" pitchFamily="34" charset="0"/>
                <a:ea typeface="Tahoma" panose="020B0604030504040204" pitchFamily="34" charset="0"/>
                <a:cs typeface="Tahoma" panose="020B0604030504040204" pitchFamily="34" charset="0"/>
              </a:rPr>
              <a:t>When I started making the MOOC, I could see MOOCs that other people had made. </a:t>
            </a:r>
            <a:r>
              <a:rPr lang="en-US" sz="1800" dirty="0">
                <a:latin typeface="Tahoma" panose="020B0604030504040204" pitchFamily="34" charset="0"/>
                <a:ea typeface="Tahoma" panose="020B0604030504040204" pitchFamily="34" charset="0"/>
                <a:cs typeface="Tahoma" panose="020B0604030504040204" pitchFamily="34" charset="0"/>
              </a:rPr>
              <a:t>So I could see what other people did in terms of having videos with questions embedded in the videos, which I really liked.” </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38</a:t>
            </a:fld>
            <a:endParaRPr lang="en-US" dirty="0"/>
          </a:p>
        </p:txBody>
      </p:sp>
      <p:pic>
        <p:nvPicPr>
          <p:cNvPr id="4" name="Picture 3">
            <a:extLst>
              <a:ext uri="{FF2B5EF4-FFF2-40B4-BE49-F238E27FC236}">
                <a16:creationId xmlns:a16="http://schemas.microsoft.com/office/drawing/2014/main" id="{FDFBCF0B-F80C-4483-825B-C4D256759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0520" y="3614685"/>
            <a:ext cx="4742960" cy="293470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91460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14724" y="1505887"/>
            <a:ext cx="8200626" cy="3846225"/>
          </a:xfrm>
        </p:spPr>
        <p:txBody>
          <a:bodyPr>
            <a:noAutofit/>
          </a:bodyPr>
          <a:lstStyle/>
          <a:p>
            <a:pPr lvl="1">
              <a:lnSpc>
                <a:spcPct val="150000"/>
              </a:lnSpc>
              <a:spcAft>
                <a:spcPts val="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The </a:t>
            </a:r>
            <a:r>
              <a:rPr lang="en-US" sz="2400" b="1" dirty="0">
                <a:latin typeface="Tahoma" panose="020B0604030504040204" pitchFamily="34" charset="0"/>
                <a:ea typeface="Tahoma" panose="020B0604030504040204" pitchFamily="34" charset="0"/>
                <a:cs typeface="Tahoma" panose="020B0604030504040204" pitchFamily="34" charset="0"/>
              </a:rPr>
              <a:t>time limitation </a:t>
            </a:r>
            <a:r>
              <a:rPr lang="en-US" sz="2400" dirty="0">
                <a:latin typeface="Tahoma" panose="020B0604030504040204" pitchFamily="34" charset="0"/>
                <a:ea typeface="Tahoma" panose="020B0604030504040204" pitchFamily="34" charset="0"/>
                <a:cs typeface="Tahoma" panose="020B0604030504040204" pitchFamily="34" charset="0"/>
              </a:rPr>
              <a:t>of creating MOOCs was the primary logistical consideration </a:t>
            </a:r>
            <a:r>
              <a:rPr lang="en-US" dirty="0">
                <a:latin typeface="Tahoma" panose="020B0604030504040204" pitchFamily="34" charset="0"/>
                <a:ea typeface="Tahoma" panose="020B0604030504040204" pitchFamily="34" charset="0"/>
                <a:cs typeface="Tahoma" panose="020B0604030504040204" pitchFamily="34" charset="0"/>
              </a:rPr>
              <a:t>(Hew &amp; Chung, 2014; Watson et al., 2016) </a:t>
            </a:r>
            <a:r>
              <a:rPr lang="en-US" sz="2400" dirty="0">
                <a:latin typeface="Tahoma" panose="020B0604030504040204" pitchFamily="34" charset="0"/>
                <a:ea typeface="Tahoma" panose="020B0604030504040204" pitchFamily="34" charset="0"/>
                <a:cs typeface="Tahoma" panose="020B0604030504040204" pitchFamily="34" charset="0"/>
              </a:rPr>
              <a:t>and challenges</a:t>
            </a:r>
            <a:r>
              <a:rPr lang="en-US" dirty="0">
                <a:latin typeface="Tahoma" panose="020B0604030504040204" pitchFamily="34" charset="0"/>
                <a:ea typeface="Tahoma" panose="020B0604030504040204" pitchFamily="34" charset="0"/>
                <a:cs typeface="Tahoma" panose="020B0604030504040204" pitchFamily="34" charset="0"/>
              </a:rPr>
              <a:t>.</a:t>
            </a:r>
          </a:p>
          <a:p>
            <a:pPr lvl="1">
              <a:lnSpc>
                <a:spcPct val="150000"/>
              </a:lnSpc>
              <a:spcAft>
                <a:spcPts val="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The </a:t>
            </a:r>
            <a:r>
              <a:rPr lang="en-US" sz="2400" b="1" dirty="0">
                <a:latin typeface="Tahoma" panose="020B0604030504040204" pitchFamily="34" charset="0"/>
                <a:ea typeface="Tahoma" panose="020B0604030504040204" pitchFamily="34" charset="0"/>
                <a:cs typeface="Tahoma" panose="020B0604030504040204" pitchFamily="34" charset="0"/>
              </a:rPr>
              <a:t>pedagogical factors </a:t>
            </a:r>
            <a:r>
              <a:rPr lang="en-US" sz="2400" dirty="0">
                <a:latin typeface="Tahoma" panose="020B0604030504040204" pitchFamily="34" charset="0"/>
                <a:ea typeface="Tahoma" panose="020B0604030504040204" pitchFamily="34" charset="0"/>
                <a:cs typeface="Tahoma" panose="020B0604030504040204" pitchFamily="34" charset="0"/>
              </a:rPr>
              <a:t>were the primary design considerations </a:t>
            </a:r>
            <a:r>
              <a:rPr lang="en-US" dirty="0">
                <a:latin typeface="Tahoma" panose="020B0604030504040204" pitchFamily="34" charset="0"/>
                <a:ea typeface="Tahoma" panose="020B0604030504040204" pitchFamily="34" charset="0"/>
                <a:cs typeface="Tahoma" panose="020B0604030504040204" pitchFamily="34" charset="0"/>
              </a:rPr>
              <a:t>(Watson et al., 2016) </a:t>
            </a:r>
            <a:r>
              <a:rPr lang="en-US" sz="2400" dirty="0">
                <a:latin typeface="Tahoma" panose="020B0604030504040204" pitchFamily="34" charset="0"/>
                <a:ea typeface="Tahoma" panose="020B0604030504040204" pitchFamily="34" charset="0"/>
                <a:cs typeface="Tahoma" panose="020B0604030504040204" pitchFamily="34" charset="0"/>
              </a:rPr>
              <a:t>and challenges in MOOC design. </a:t>
            </a:r>
          </a:p>
          <a:p>
            <a:pPr lvl="1">
              <a:lnSpc>
                <a:spcPct val="150000"/>
              </a:lnSpc>
              <a:spcAft>
                <a:spcPts val="0"/>
              </a:spcAft>
              <a:buFont typeface="Arial" panose="020B0604020202020204" pitchFamily="34" charset="0"/>
              <a:buChar char="•"/>
            </a:pPr>
            <a:r>
              <a:rPr lang="en-US" sz="2400" dirty="0">
                <a:latin typeface="Tahoma" panose="020B0604030504040204" pitchFamily="34" charset="0"/>
                <a:ea typeface="Tahoma" panose="020B0604030504040204" pitchFamily="34" charset="0"/>
                <a:cs typeface="Tahoma" panose="020B0604030504040204" pitchFamily="34" charset="0"/>
              </a:rPr>
              <a:t>The </a:t>
            </a:r>
            <a:r>
              <a:rPr lang="en-US" sz="2400" b="1" dirty="0">
                <a:latin typeface="Tahoma" panose="020B0604030504040204" pitchFamily="34" charset="0"/>
                <a:ea typeface="Tahoma" panose="020B0604030504040204" pitchFamily="34" charset="0"/>
                <a:cs typeface="Tahoma" panose="020B0604030504040204" pitchFamily="34" charset="0"/>
              </a:rPr>
              <a:t>assessment and engagement strategies </a:t>
            </a:r>
            <a:r>
              <a:rPr lang="en-US" sz="2400" dirty="0">
                <a:latin typeface="Tahoma" panose="020B0604030504040204" pitchFamily="34" charset="0"/>
                <a:ea typeface="Tahoma" panose="020B0604030504040204" pitchFamily="34" charset="0"/>
                <a:cs typeface="Tahoma" panose="020B0604030504040204" pitchFamily="34" charset="0"/>
              </a:rPr>
              <a:t>are the main considerations as well as challenges.</a:t>
            </a:r>
          </a:p>
          <a:p>
            <a:pPr marL="457200" lvl="1" indent="0">
              <a:lnSpc>
                <a:spcPct val="150000"/>
              </a:lnSpc>
              <a:spcAft>
                <a:spcPts val="0"/>
              </a:spcAft>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150000"/>
              </a:lnSpc>
              <a:spcAft>
                <a:spcPts val="0"/>
              </a:spcAft>
              <a:buNone/>
            </a:pP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50A2EF9C-6521-47CF-B603-3516A638A186}"/>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Discussion</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39</a:t>
            </a:fld>
            <a:endParaRPr lang="en-US" dirty="0"/>
          </a:p>
        </p:txBody>
      </p:sp>
    </p:spTree>
    <p:extLst>
      <p:ext uri="{BB962C8B-B14F-4D97-AF65-F5344CB8AC3E}">
        <p14:creationId xmlns:p14="http://schemas.microsoft.com/office/powerpoint/2010/main" val="1099660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4</a:t>
            </a:fld>
            <a:endParaRPr lang="en-US" dirty="0"/>
          </a:p>
        </p:txBody>
      </p:sp>
      <p:sp>
        <p:nvSpPr>
          <p:cNvPr id="4" name="Title 3"/>
          <p:cNvSpPr>
            <a:spLocks noGrp="1"/>
          </p:cNvSpPr>
          <p:nvPr>
            <p:ph type="ctrTitle"/>
          </p:nvPr>
        </p:nvSpPr>
        <p:spPr/>
        <p:txBody>
          <a:bodyPr/>
          <a:lstStyle/>
          <a:p>
            <a:r>
              <a:rPr lang="en-US" dirty="0"/>
              <a:t>Polls</a:t>
            </a:r>
          </a:p>
        </p:txBody>
      </p:sp>
      <p:sp>
        <p:nvSpPr>
          <p:cNvPr id="5" name="Title 1">
            <a:extLst>
              <a:ext uri="{FF2B5EF4-FFF2-40B4-BE49-F238E27FC236}">
                <a16:creationId xmlns:a16="http://schemas.microsoft.com/office/drawing/2014/main" id="{BF13DCF2-4CB0-445B-9B68-063F91439B0F}"/>
              </a:ext>
            </a:extLst>
          </p:cNvPr>
          <p:cNvSpPr txBox="1">
            <a:spLocks/>
          </p:cNvSpPr>
          <p:nvPr/>
        </p:nvSpPr>
        <p:spPr>
          <a:xfrm>
            <a:off x="331108" y="1500554"/>
            <a:ext cx="8201655" cy="1346974"/>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a:lnSpc>
                <a:spcPct val="150000"/>
              </a:lnSpc>
            </a:pPr>
            <a:r>
              <a:rPr lang="en-US" sz="3000" dirty="0">
                <a:solidFill>
                  <a:schemeClr val="tx1"/>
                </a:solidFill>
              </a:rPr>
              <a:t>Poll #1: Who in here has taken a MOOC?</a:t>
            </a:r>
            <a:br>
              <a:rPr lang="en-US" sz="3000" dirty="0">
                <a:solidFill>
                  <a:schemeClr val="tx1"/>
                </a:solidFill>
              </a:rPr>
            </a:br>
            <a:r>
              <a:rPr lang="en-US" sz="3000" dirty="0">
                <a:solidFill>
                  <a:schemeClr val="tx1"/>
                </a:solidFill>
              </a:rPr>
              <a:t>Poll #2: Are you happy or frustrated when you take a MOOC?</a:t>
            </a:r>
          </a:p>
        </p:txBody>
      </p:sp>
      <p:pic>
        <p:nvPicPr>
          <p:cNvPr id="6" name="Picture 5">
            <a:extLst>
              <a:ext uri="{FF2B5EF4-FFF2-40B4-BE49-F238E27FC236}">
                <a16:creationId xmlns:a16="http://schemas.microsoft.com/office/drawing/2014/main" id="{0C70AADE-5C18-4FC4-B164-EBD56208ECF4}"/>
              </a:ext>
            </a:extLst>
          </p:cNvPr>
          <p:cNvPicPr>
            <a:picLocks noChangeAspect="1"/>
          </p:cNvPicPr>
          <p:nvPr/>
        </p:nvPicPr>
        <p:blipFill rotWithShape="1">
          <a:blip r:embed="rId2">
            <a:extLst>
              <a:ext uri="{28A0092B-C50C-407E-A947-70E740481C1C}">
                <a14:useLocalDpi xmlns:a14="http://schemas.microsoft.com/office/drawing/2010/main" val="0"/>
              </a:ext>
            </a:extLst>
          </a:blip>
          <a:srcRect t="142" r="27052"/>
          <a:stretch/>
        </p:blipFill>
        <p:spPr>
          <a:xfrm>
            <a:off x="5272391" y="3122989"/>
            <a:ext cx="3871609" cy="3044987"/>
          </a:xfrm>
          <a:prstGeom prst="rect">
            <a:avLst/>
          </a:prstGeom>
        </p:spPr>
      </p:pic>
      <p:pic>
        <p:nvPicPr>
          <p:cNvPr id="7" name="Picture 6">
            <a:extLst>
              <a:ext uri="{FF2B5EF4-FFF2-40B4-BE49-F238E27FC236}">
                <a16:creationId xmlns:a16="http://schemas.microsoft.com/office/drawing/2014/main" id="{F355B46D-0117-444F-893C-8ECF310397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108" y="3313732"/>
            <a:ext cx="5116834" cy="3073919"/>
          </a:xfrm>
          <a:prstGeom prst="rect">
            <a:avLst/>
          </a:prstGeom>
        </p:spPr>
      </p:pic>
    </p:spTree>
    <p:extLst>
      <p:ext uri="{BB962C8B-B14F-4D97-AF65-F5344CB8AC3E}">
        <p14:creationId xmlns:p14="http://schemas.microsoft.com/office/powerpoint/2010/main" val="1268411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80009" y="1716066"/>
            <a:ext cx="9224009" cy="3324564"/>
          </a:xfrm>
        </p:spPr>
        <p:txBody>
          <a:bodyPr/>
          <a:lstStyle/>
          <a:p>
            <a:pPr algn="ctr"/>
            <a:r>
              <a:rPr lang="en-US" dirty="0"/>
              <a:t>Study #2</a:t>
            </a:r>
            <a:br>
              <a:rPr lang="en-US" dirty="0"/>
            </a:br>
            <a:r>
              <a:rPr lang="en-US" dirty="0"/>
              <a:t>MOOCs Instructional Design to Facilitate Participants’ Self-directed Learning</a:t>
            </a:r>
          </a:p>
        </p:txBody>
      </p:sp>
    </p:spTree>
    <p:extLst>
      <p:ext uri="{BB962C8B-B14F-4D97-AF65-F5344CB8AC3E}">
        <p14:creationId xmlns:p14="http://schemas.microsoft.com/office/powerpoint/2010/main" val="15682638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61714" y="1723233"/>
            <a:ext cx="8172686" cy="4094637"/>
          </a:xfrm>
        </p:spPr>
        <p:txBody>
          <a:bodyPr>
            <a:noAutofit/>
          </a:bodyPr>
          <a:lstStyle/>
          <a:p>
            <a:pPr marL="457200" lvl="1" indent="0">
              <a:lnSpc>
                <a:spcPct val="150000"/>
              </a:lnSpc>
              <a:spcAft>
                <a:spcPts val="0"/>
              </a:spcAft>
              <a:buNone/>
            </a:pPr>
            <a:r>
              <a:rPr lang="en-US" sz="2600" b="1" dirty="0">
                <a:latin typeface="Tahoma" panose="020B0604030504040204" pitchFamily="34" charset="0"/>
                <a:ea typeface="Tahoma" panose="020B0604030504040204" pitchFamily="34" charset="0"/>
                <a:cs typeface="Tahoma" panose="020B0604030504040204" pitchFamily="34" charset="0"/>
              </a:rPr>
              <a:t>Self-directed learning (SDL) (Garrison, 1997) </a:t>
            </a:r>
          </a:p>
          <a:p>
            <a:pPr marL="457200" lvl="1" indent="0">
              <a:lnSpc>
                <a:spcPct val="150000"/>
              </a:lnSpc>
              <a:spcAft>
                <a:spcPts val="0"/>
              </a:spcAft>
              <a:buNone/>
            </a:pPr>
            <a:r>
              <a:rPr lang="en-US" sz="2800" dirty="0">
                <a:latin typeface="Tahoma" panose="020B0604030504040204" pitchFamily="34" charset="0"/>
                <a:ea typeface="Tahoma" panose="020B0604030504040204" pitchFamily="34" charset="0"/>
                <a:cs typeface="Tahoma" panose="020B0604030504040204" pitchFamily="34" charset="0"/>
              </a:rPr>
              <a:t>(1) self-management  </a:t>
            </a:r>
          </a:p>
          <a:p>
            <a:pPr marL="457200" lvl="1" indent="0">
              <a:lnSpc>
                <a:spcPct val="150000"/>
              </a:lnSpc>
              <a:spcAft>
                <a:spcPts val="0"/>
              </a:spcAft>
              <a:buNone/>
            </a:pPr>
            <a:r>
              <a:rPr lang="en-US" sz="2800" dirty="0">
                <a:latin typeface="Tahoma" panose="020B0604030504040204" pitchFamily="34" charset="0"/>
                <a:ea typeface="Tahoma" panose="020B0604030504040204" pitchFamily="34" charset="0"/>
                <a:cs typeface="Tahoma" panose="020B0604030504040204" pitchFamily="34" charset="0"/>
              </a:rPr>
              <a:t>(2) self-monitoring</a:t>
            </a:r>
          </a:p>
          <a:p>
            <a:pPr marL="457200" lvl="1" indent="0">
              <a:lnSpc>
                <a:spcPct val="150000"/>
              </a:lnSpc>
              <a:spcAft>
                <a:spcPts val="0"/>
              </a:spcAft>
              <a:buNone/>
            </a:pPr>
            <a:r>
              <a:rPr lang="en-US" sz="2800" dirty="0">
                <a:latin typeface="Tahoma" panose="020B0604030504040204" pitchFamily="34" charset="0"/>
                <a:ea typeface="Tahoma" panose="020B0604030504040204" pitchFamily="34" charset="0"/>
                <a:cs typeface="Tahoma" panose="020B0604030504040204" pitchFamily="34" charset="0"/>
              </a:rPr>
              <a:t>(3) motivation </a:t>
            </a:r>
          </a:p>
          <a:p>
            <a:pPr marL="457200" lvl="1" indent="0">
              <a:lnSpc>
                <a:spcPct val="150000"/>
              </a:lnSpc>
              <a:spcAft>
                <a:spcPts val="0"/>
              </a:spcAft>
              <a:buNone/>
            </a:pPr>
            <a:endParaRPr lang="en-US" sz="28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7" name="Title 1">
            <a:extLst>
              <a:ext uri="{FF2B5EF4-FFF2-40B4-BE49-F238E27FC236}">
                <a16:creationId xmlns:a16="http://schemas.microsoft.com/office/drawing/2014/main" id="{9978DC23-627B-4AE9-8D16-4E66CE9B29ED}"/>
              </a:ext>
            </a:extLst>
          </p:cNvPr>
          <p:cNvSpPr txBox="1">
            <a:spLocks/>
          </p:cNvSpPr>
          <p:nvPr/>
        </p:nvSpPr>
        <p:spPr>
          <a:xfrm>
            <a:off x="641560" y="495990"/>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Key Terms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41</a:t>
            </a:fld>
            <a:endParaRPr lang="en-US" dirty="0"/>
          </a:p>
        </p:txBody>
      </p:sp>
      <p:pic>
        <p:nvPicPr>
          <p:cNvPr id="5" name="Picture 4">
            <a:extLst>
              <a:ext uri="{FF2B5EF4-FFF2-40B4-BE49-F238E27FC236}">
                <a16:creationId xmlns:a16="http://schemas.microsoft.com/office/drawing/2014/main" id="{C31E0250-72B7-4E14-80E7-659617988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4927" y="3446272"/>
            <a:ext cx="4618475" cy="268873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08867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29541" y="1524000"/>
            <a:ext cx="8092439" cy="3970020"/>
          </a:xfrm>
        </p:spPr>
        <p:txBody>
          <a:bodyPr>
            <a:noAutofit/>
          </a:bodyPr>
          <a:lstStyle/>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Learners need self-directed learning skills and strategies to be successful in MOOCs </a:t>
            </a:r>
            <a:r>
              <a:rPr lang="en-US" dirty="0">
                <a:latin typeface="Tahoma" panose="020B0604030504040204" pitchFamily="34" charset="0"/>
                <a:ea typeface="Tahoma" panose="020B0604030504040204" pitchFamily="34" charset="0"/>
                <a:cs typeface="Tahoma" panose="020B0604030504040204" pitchFamily="34" charset="0"/>
              </a:rPr>
              <a:t>(</a:t>
            </a:r>
            <a:r>
              <a:rPr lang="en-US" dirty="0" err="1">
                <a:latin typeface="Tahoma" panose="020B0604030504040204" pitchFamily="34" charset="0"/>
                <a:ea typeface="Tahoma" panose="020B0604030504040204" pitchFamily="34" charset="0"/>
                <a:cs typeface="Tahoma" panose="020B0604030504040204" pitchFamily="34" charset="0"/>
              </a:rPr>
              <a:t>Halawa</a:t>
            </a:r>
            <a:r>
              <a:rPr lang="en-US" dirty="0">
                <a:latin typeface="Tahoma" panose="020B0604030504040204" pitchFamily="34" charset="0"/>
                <a:ea typeface="Tahoma" panose="020B0604030504040204" pitchFamily="34" charset="0"/>
                <a:cs typeface="Tahoma" panose="020B0604030504040204" pitchFamily="34" charset="0"/>
              </a:rPr>
              <a:t>, Greene, &amp; Mitchell, 2014; Littlejohn &amp; Milligan, 2016), </a:t>
            </a:r>
            <a:r>
              <a:rPr lang="en-US" sz="2400" dirty="0">
                <a:latin typeface="Tahoma" panose="020B0604030504040204" pitchFamily="34" charset="0"/>
                <a:ea typeface="Tahoma" panose="020B0604030504040204" pitchFamily="34" charset="0"/>
                <a:cs typeface="Tahoma" panose="020B0604030504040204" pitchFamily="34" charset="0"/>
              </a:rPr>
              <a:t>as there is a lack of personalized interaction with teachers.</a:t>
            </a:r>
          </a:p>
          <a:p>
            <a:pPr marL="457200" lvl="1" indent="0">
              <a:spcAft>
                <a:spcPts val="0"/>
              </a:spcAft>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lvl="1">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Self-directness of a learner might vary in different learning environments which means that the learners could be more self-directed in one learning environment than another </a:t>
            </a:r>
            <a:r>
              <a:rPr lang="en-US" sz="2400" dirty="0">
                <a:latin typeface="Tahoma" panose="020B0604030504040204" pitchFamily="34" charset="0"/>
                <a:ea typeface="Tahoma" panose="020B0604030504040204" pitchFamily="34" charset="0"/>
                <a:cs typeface="Tahoma" panose="020B0604030504040204" pitchFamily="34" charset="0"/>
              </a:rPr>
              <a:t>(</a:t>
            </a:r>
            <a:r>
              <a:rPr lang="en-US" sz="2400" dirty="0" err="1">
                <a:latin typeface="Tahoma" panose="020B0604030504040204" pitchFamily="34" charset="0"/>
                <a:ea typeface="Tahoma" panose="020B0604030504040204" pitchFamily="34" charset="0"/>
                <a:cs typeface="Tahoma" panose="020B0604030504040204" pitchFamily="34" charset="0"/>
              </a:rPr>
              <a:t>Hiemstra</a:t>
            </a:r>
            <a:r>
              <a:rPr lang="en-US" sz="2400" dirty="0">
                <a:latin typeface="Tahoma" panose="020B0604030504040204" pitchFamily="34" charset="0"/>
                <a:ea typeface="Tahoma" panose="020B0604030504040204" pitchFamily="34" charset="0"/>
                <a:cs typeface="Tahoma" panose="020B0604030504040204" pitchFamily="34" charset="0"/>
              </a:rPr>
              <a:t>, 1994).</a:t>
            </a:r>
          </a:p>
          <a:p>
            <a:pPr lvl="1">
              <a:lnSpc>
                <a:spcPct val="150000"/>
              </a:lnSpc>
              <a:spcAft>
                <a:spcPts val="0"/>
              </a:spcAft>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Background</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42</a:t>
            </a:fld>
            <a:endParaRPr lang="en-US" dirty="0"/>
          </a:p>
        </p:txBody>
      </p:sp>
    </p:spTree>
    <p:extLst>
      <p:ext uri="{BB962C8B-B14F-4D97-AF65-F5344CB8AC3E}">
        <p14:creationId xmlns:p14="http://schemas.microsoft.com/office/powerpoint/2010/main" val="4182690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77190" y="1548061"/>
            <a:ext cx="7745730" cy="3770699"/>
          </a:xfrm>
        </p:spPr>
        <p:txBody>
          <a:bodyPr>
            <a:noAutofit/>
          </a:bodyPr>
          <a:lstStyle/>
          <a:p>
            <a:pPr lvl="1">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Instructional design can greatly influence students’ interaction and engagement </a:t>
            </a:r>
            <a:r>
              <a:rPr lang="en-US" dirty="0">
                <a:latin typeface="Tahoma" panose="020B0604030504040204" pitchFamily="34" charset="0"/>
                <a:ea typeface="Tahoma" panose="020B0604030504040204" pitchFamily="34" charset="0"/>
                <a:cs typeface="Tahoma" panose="020B0604030504040204" pitchFamily="34" charset="0"/>
              </a:rPr>
              <a:t>(Garrison &amp; Cleveland-Innes, 2005) </a:t>
            </a:r>
            <a:r>
              <a:rPr lang="en-US" sz="2000" b="1" dirty="0">
                <a:latin typeface="Tahoma" panose="020B0604030504040204" pitchFamily="34" charset="0"/>
                <a:ea typeface="Tahoma" panose="020B0604030504040204" pitchFamily="34" charset="0"/>
                <a:cs typeface="Tahoma" panose="020B0604030504040204" pitchFamily="34" charset="0"/>
              </a:rPr>
              <a:t>and success in online learning </a:t>
            </a:r>
            <a:r>
              <a:rPr lang="en-US" sz="1400" dirty="0">
                <a:latin typeface="Tahoma" panose="020B0604030504040204" pitchFamily="34" charset="0"/>
                <a:ea typeface="Tahoma" panose="020B0604030504040204" pitchFamily="34" charset="0"/>
                <a:cs typeface="Tahoma" panose="020B0604030504040204" pitchFamily="34" charset="0"/>
              </a:rPr>
              <a:t>(Song, Singleton, Hill, &amp; Koh, 2004; Swan, 2001).</a:t>
            </a:r>
          </a:p>
          <a:p>
            <a:pPr lvl="1">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lvl="1">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However, few studies have examined instructional design and the delivery of instruction using MOOCs from instructor perspectives </a:t>
            </a:r>
            <a:r>
              <a:rPr lang="en-US" sz="1400" dirty="0">
                <a:latin typeface="Tahoma" panose="020B0604030504040204" pitchFamily="34" charset="0"/>
                <a:ea typeface="Tahoma" panose="020B0604030504040204" pitchFamily="34" charset="0"/>
                <a:cs typeface="Tahoma" panose="020B0604030504040204" pitchFamily="34" charset="0"/>
              </a:rPr>
              <a:t>(</a:t>
            </a:r>
            <a:r>
              <a:rPr lang="en-US" sz="1400" dirty="0" err="1">
                <a:latin typeface="Tahoma" panose="020B0604030504040204" pitchFamily="34" charset="0"/>
                <a:ea typeface="Tahoma" panose="020B0604030504040204" pitchFamily="34" charset="0"/>
                <a:cs typeface="Tahoma" panose="020B0604030504040204" pitchFamily="34" charset="0"/>
              </a:rPr>
              <a:t>Margaryan</a:t>
            </a:r>
            <a:r>
              <a:rPr lang="en-US" sz="1400" dirty="0">
                <a:latin typeface="Tahoma" panose="020B0604030504040204" pitchFamily="34" charset="0"/>
                <a:ea typeface="Tahoma" panose="020B0604030504040204" pitchFamily="34" charset="0"/>
                <a:cs typeface="Tahoma" panose="020B0604030504040204" pitchFamily="34" charset="0"/>
              </a:rPr>
              <a:t> et al., 2015; Watson et al., 2016); </a:t>
            </a:r>
            <a:r>
              <a:rPr lang="en-US" sz="2000" b="1" dirty="0">
                <a:latin typeface="Tahoma" panose="020B0604030504040204" pitchFamily="34" charset="0"/>
                <a:ea typeface="Tahoma" panose="020B0604030504040204" pitchFamily="34" charset="0"/>
                <a:cs typeface="Tahoma" panose="020B0604030504040204" pitchFamily="34" charset="0"/>
              </a:rPr>
              <a:t>especially lacking is research on instructors’ perception of SDL and how they design MOOCs to facilitate students’ SDL. </a:t>
            </a:r>
            <a:r>
              <a:rPr lang="en-US" dirty="0">
                <a:latin typeface="Tahoma" panose="020B0604030504040204" pitchFamily="34" charset="0"/>
                <a:ea typeface="Tahoma" panose="020B0604030504040204" pitchFamily="34" charset="0"/>
                <a:cs typeface="Tahoma" panose="020B0604030504040204" pitchFamily="34" charset="0"/>
              </a:rPr>
              <a:t> </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Background</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43</a:t>
            </a:fld>
            <a:endParaRPr lang="en-US" dirty="0"/>
          </a:p>
        </p:txBody>
      </p:sp>
    </p:spTree>
    <p:extLst>
      <p:ext uri="{BB962C8B-B14F-4D97-AF65-F5344CB8AC3E}">
        <p14:creationId xmlns:p14="http://schemas.microsoft.com/office/powerpoint/2010/main" val="1416633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34111" y="1325583"/>
            <a:ext cx="8208611" cy="5086647"/>
          </a:xfrm>
        </p:spPr>
        <p:txBody>
          <a:bodyPr>
            <a:noAutofit/>
          </a:bodyPr>
          <a:lstStyle/>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The purpose is to inform instructors or instructional designers and MOOC providers of the current practices of designing MOOCs to facilitate learners’ SDL. </a:t>
            </a: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Purpose</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44</a:t>
            </a:fld>
            <a:endParaRPr lang="en-US" dirty="0"/>
          </a:p>
        </p:txBody>
      </p:sp>
      <p:pic>
        <p:nvPicPr>
          <p:cNvPr id="6" name="Picture 5">
            <a:extLst>
              <a:ext uri="{FF2B5EF4-FFF2-40B4-BE49-F238E27FC236}">
                <a16:creationId xmlns:a16="http://schemas.microsoft.com/office/drawing/2014/main" id="{69BC63C1-3ABB-42A3-8229-81275BCC00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6182" y="3976009"/>
            <a:ext cx="4810226" cy="21850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49131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1" y="1402080"/>
            <a:ext cx="8568689" cy="5010150"/>
          </a:xfrm>
        </p:spPr>
        <p:txBody>
          <a:bodyPr>
            <a:noAutofit/>
          </a:bodyPr>
          <a:lstStyle/>
          <a:p>
            <a:pPr marL="914400" lvl="1" indent="-457200">
              <a:lnSpc>
                <a:spcPct val="150000"/>
              </a:lnSpc>
              <a:spcAft>
                <a:spcPts val="0"/>
              </a:spcAft>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How do MOOC instructors perceive participant SDL skills?</a:t>
            </a:r>
          </a:p>
          <a:p>
            <a:pPr marL="914400" lvl="1" indent="-457200">
              <a:lnSpc>
                <a:spcPct val="150000"/>
              </a:lnSpc>
              <a:spcAft>
                <a:spcPts val="0"/>
              </a:spcAft>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How do MOOC instructors perceive their facilitation of participant SDL skills? </a:t>
            </a:r>
          </a:p>
          <a:p>
            <a:pPr marL="914400" lvl="1" indent="-457200">
              <a:lnSpc>
                <a:spcPct val="150000"/>
              </a:lnSpc>
              <a:spcAft>
                <a:spcPts val="0"/>
              </a:spcAft>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How do instructors design and deliver MOOCs to facilitate participant SDL skills? </a:t>
            </a:r>
          </a:p>
          <a:p>
            <a:pPr marL="857250" lvl="2" indent="0">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a.	How is technology being used by MOOC instructors to support the development of participant SDL skills?  </a:t>
            </a:r>
          </a:p>
          <a:p>
            <a:pPr marL="857250" lvl="2" indent="0">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b.	What technology features or functions do MOOC instructors want to have to improve their facilitation of MOOC participant SDL skills? </a:t>
            </a: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Questions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45</a:t>
            </a:fld>
            <a:endParaRPr lang="en-US" dirty="0"/>
          </a:p>
        </p:txBody>
      </p:sp>
    </p:spTree>
    <p:extLst>
      <p:ext uri="{BB962C8B-B14F-4D97-AF65-F5344CB8AC3E}">
        <p14:creationId xmlns:p14="http://schemas.microsoft.com/office/powerpoint/2010/main" val="620004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Research</a:t>
            </a:r>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Design</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6"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07263" y="1450848"/>
            <a:ext cx="8435293" cy="3848783"/>
          </a:xfrm>
        </p:spPr>
        <p:txBody>
          <a:bodyPr>
            <a:noAutofit/>
          </a:bodyPr>
          <a:lstStyle/>
          <a:p>
            <a:pPr marL="457200" lvl="1" indent="0">
              <a:lnSpc>
                <a:spcPct val="170000"/>
              </a:lnSpc>
              <a:buNone/>
            </a:pPr>
            <a:r>
              <a:rPr lang="en-US" sz="2400" b="1" dirty="0">
                <a:latin typeface="Tahoma" panose="020B0604030504040204" pitchFamily="34" charset="0"/>
                <a:ea typeface="Tahoma" panose="020B0604030504040204" pitchFamily="34" charset="0"/>
                <a:cs typeface="Tahoma" panose="020B0604030504040204" pitchFamily="34" charset="0"/>
              </a:rPr>
              <a:t>Explanatory sequential mixed methods design </a:t>
            </a:r>
            <a:r>
              <a:rPr lang="en-US" sz="1800" dirty="0">
                <a:latin typeface="Tahoma" panose="020B0604030504040204" pitchFamily="34" charset="0"/>
                <a:ea typeface="Tahoma" panose="020B0604030504040204" pitchFamily="34" charset="0"/>
                <a:cs typeface="Tahoma" panose="020B0604030504040204" pitchFamily="34" charset="0"/>
              </a:rPr>
              <a:t>(Creswell &amp; Clark, 2017)</a:t>
            </a:r>
          </a:p>
        </p:txBody>
      </p:sp>
      <p:graphicFrame>
        <p:nvGraphicFramePr>
          <p:cNvPr id="11" name="Diagram 10">
            <a:extLst>
              <a:ext uri="{FF2B5EF4-FFF2-40B4-BE49-F238E27FC236}">
                <a16:creationId xmlns:a16="http://schemas.microsoft.com/office/drawing/2014/main" id="{1A7E8FE3-F3D4-425E-B39B-87F0EB6CEA85}"/>
              </a:ext>
            </a:extLst>
          </p:cNvPr>
          <p:cNvGraphicFramePr/>
          <p:nvPr>
            <p:extLst>
              <p:ext uri="{D42A27DB-BD31-4B8C-83A1-F6EECF244321}">
                <p14:modId xmlns:p14="http://schemas.microsoft.com/office/powerpoint/2010/main" val="3807566376"/>
              </p:ext>
            </p:extLst>
          </p:nvPr>
        </p:nvGraphicFramePr>
        <p:xfrm>
          <a:off x="207263" y="2357548"/>
          <a:ext cx="8936737" cy="2515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46</a:t>
            </a:fld>
            <a:endParaRPr lang="en-US" dirty="0"/>
          </a:p>
        </p:txBody>
      </p:sp>
      <p:pic>
        <p:nvPicPr>
          <p:cNvPr id="7" name="Picture 6">
            <a:extLst>
              <a:ext uri="{FF2B5EF4-FFF2-40B4-BE49-F238E27FC236}">
                <a16:creationId xmlns:a16="http://schemas.microsoft.com/office/drawing/2014/main" id="{6B9032E3-D7AD-4077-B7BC-2BCB412E1B6D}"/>
              </a:ext>
            </a:extLst>
          </p:cNvPr>
          <p:cNvPicPr>
            <a:picLocks noChangeAspect="1"/>
          </p:cNvPicPr>
          <p:nvPr/>
        </p:nvPicPr>
        <p:blipFill rotWithShape="1">
          <a:blip r:embed="rId8">
            <a:extLst>
              <a:ext uri="{28A0092B-C50C-407E-A947-70E740481C1C}">
                <a14:useLocalDpi xmlns:a14="http://schemas.microsoft.com/office/drawing/2010/main" val="0"/>
              </a:ext>
            </a:extLst>
          </a:blip>
          <a:srcRect l="25962" t="52860"/>
          <a:stretch/>
        </p:blipFill>
        <p:spPr>
          <a:xfrm>
            <a:off x="2575560" y="4514281"/>
            <a:ext cx="6568440" cy="1869500"/>
          </a:xfrm>
          <a:prstGeom prst="rect">
            <a:avLst/>
          </a:prstGeom>
        </p:spPr>
      </p:pic>
    </p:spTree>
    <p:extLst>
      <p:ext uri="{BB962C8B-B14F-4D97-AF65-F5344CB8AC3E}">
        <p14:creationId xmlns:p14="http://schemas.microsoft.com/office/powerpoint/2010/main" val="1315721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938259" cy="5086647"/>
          </a:xfrm>
        </p:spPr>
        <p:txBody>
          <a:bodyPr>
            <a:noAutofit/>
          </a:bodyPr>
          <a:lstStyle/>
          <a:p>
            <a:pPr marL="457200" lvl="1" indent="0">
              <a:lnSpc>
                <a:spcPct val="150000"/>
              </a:lnSpc>
              <a:spcAft>
                <a:spcPts val="0"/>
              </a:spcAft>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Survey:</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Volunteer sampling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(Creswell &amp; Clark, 2017)</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198 instructors responded to the survey (10% response rate)</a:t>
            </a:r>
          </a:p>
          <a:p>
            <a:pPr marL="457200" lvl="1" indent="0">
              <a:lnSpc>
                <a:spcPct val="150000"/>
              </a:lnSpc>
              <a:spcAft>
                <a:spcPts val="0"/>
              </a:spcAft>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Interview:</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Homogeneous purposeful sampling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(Creswell &amp; Clark, 2017; Patton, 2002)</a:t>
            </a: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Maximal variation sampling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(Creswell &amp; Clark, 2017)</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22 interviewees </a:t>
            </a:r>
          </a:p>
          <a:p>
            <a:pPr marL="457200" lvl="1" indent="0">
              <a:lnSpc>
                <a:spcPct val="150000"/>
              </a:lnSpc>
              <a:spcAft>
                <a:spcPts val="0"/>
              </a:spcAft>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rPr>
              <a:t>MOOC review:</a:t>
            </a:r>
          </a:p>
          <a:p>
            <a:pPr lvl="1">
              <a:lnSpc>
                <a:spcPct val="150000"/>
              </a:lnSpc>
              <a:spcAft>
                <a:spcPts val="0"/>
              </a:spcAft>
              <a:buFont typeface="Arial" panose="020B0604020202020204" pitchFamily="34" charset="0"/>
              <a:buChar char="•"/>
            </a:pPr>
            <a:r>
              <a:rPr lang="en-US" sz="2000" dirty="0">
                <a:solidFill>
                  <a:schemeClr val="tx1"/>
                </a:solidFill>
                <a:latin typeface="Tahoma" panose="020B0604030504040204" pitchFamily="34" charset="0"/>
                <a:ea typeface="Tahoma" panose="020B0604030504040204" pitchFamily="34" charset="0"/>
                <a:cs typeface="Tahoma" panose="020B0604030504040204" pitchFamily="34" charset="0"/>
              </a:rPr>
              <a:t>Reviewed 22 interviewees’ MOOCs </a:t>
            </a:r>
          </a:p>
          <a:p>
            <a:pPr lvl="1">
              <a:lnSpc>
                <a:spcPct val="150000"/>
              </a:lnSpc>
              <a:spcAft>
                <a:spcPts val="0"/>
              </a:spcAft>
              <a:buFont typeface="Arial" panose="020B0604020202020204" pitchFamily="34" charset="0"/>
              <a:buChar char="•"/>
            </a:pPr>
            <a:endParaRPr lang="en-US" sz="20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Data Collections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47</a:t>
            </a:fld>
            <a:endParaRPr lang="en-US" dirty="0"/>
          </a:p>
        </p:txBody>
      </p:sp>
      <p:pic>
        <p:nvPicPr>
          <p:cNvPr id="6" name="Picture 5">
            <a:extLst>
              <a:ext uri="{FF2B5EF4-FFF2-40B4-BE49-F238E27FC236}">
                <a16:creationId xmlns:a16="http://schemas.microsoft.com/office/drawing/2014/main" id="{402948D3-194C-4C1D-8384-BF44B70AB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1978" y="4241800"/>
            <a:ext cx="3048819" cy="2032546"/>
          </a:xfrm>
          <a:prstGeom prst="rect">
            <a:avLst/>
          </a:prstGeom>
        </p:spPr>
      </p:pic>
    </p:spTree>
    <p:extLst>
      <p:ext uri="{BB962C8B-B14F-4D97-AF65-F5344CB8AC3E}">
        <p14:creationId xmlns:p14="http://schemas.microsoft.com/office/powerpoint/2010/main" val="3689599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4290" y="1325583"/>
            <a:ext cx="8938259" cy="5086647"/>
          </a:xfrm>
        </p:spPr>
        <p:txBody>
          <a:bodyPr>
            <a:noAutofit/>
          </a:bodyPr>
          <a:lstStyle/>
          <a:p>
            <a:pPr marL="457200" lvl="1" indent="0">
              <a:lnSpc>
                <a:spcPct val="150000"/>
              </a:lnSpc>
              <a:spcAft>
                <a:spcPts val="0"/>
              </a:spcAft>
              <a:buNone/>
            </a:pPr>
            <a:r>
              <a:rPr lang="en-US" sz="2400" b="1" dirty="0">
                <a:solidFill>
                  <a:schemeClr val="tx1"/>
                </a:solidFill>
                <a:latin typeface="Tahoma" panose="020B0604030504040204" pitchFamily="34" charset="0"/>
                <a:ea typeface="Tahoma" panose="020B0604030504040204" pitchFamily="34" charset="0"/>
                <a:cs typeface="Tahoma" panose="020B0604030504040204" pitchFamily="34" charset="0"/>
              </a:rPr>
              <a:t>Interview:</a:t>
            </a:r>
          </a:p>
        </p:txBody>
      </p:sp>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Data Collections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145988259"/>
              </p:ext>
            </p:extLst>
          </p:nvPr>
        </p:nvGraphicFramePr>
        <p:xfrm>
          <a:off x="62864" y="47636"/>
          <a:ext cx="8938259" cy="6703557"/>
        </p:xfrm>
        <a:graphic>
          <a:graphicData uri="http://schemas.openxmlformats.org/drawingml/2006/table">
            <a:tbl>
              <a:tblPr>
                <a:tableStyleId>{5C22544A-7EE6-4342-B048-85BDC9FD1C3A}</a:tableStyleId>
              </a:tblPr>
              <a:tblGrid>
                <a:gridCol w="1093167">
                  <a:extLst>
                    <a:ext uri="{9D8B030D-6E8A-4147-A177-3AD203B41FA5}">
                      <a16:colId xmlns:a16="http://schemas.microsoft.com/office/drawing/2014/main" val="932521007"/>
                    </a:ext>
                  </a:extLst>
                </a:gridCol>
                <a:gridCol w="1157473">
                  <a:extLst>
                    <a:ext uri="{9D8B030D-6E8A-4147-A177-3AD203B41FA5}">
                      <a16:colId xmlns:a16="http://schemas.microsoft.com/office/drawing/2014/main" val="2967012757"/>
                    </a:ext>
                  </a:extLst>
                </a:gridCol>
                <a:gridCol w="1414690">
                  <a:extLst>
                    <a:ext uri="{9D8B030D-6E8A-4147-A177-3AD203B41FA5}">
                      <a16:colId xmlns:a16="http://schemas.microsoft.com/office/drawing/2014/main" val="1584354629"/>
                    </a:ext>
                  </a:extLst>
                </a:gridCol>
                <a:gridCol w="964561">
                  <a:extLst>
                    <a:ext uri="{9D8B030D-6E8A-4147-A177-3AD203B41FA5}">
                      <a16:colId xmlns:a16="http://schemas.microsoft.com/office/drawing/2014/main" val="3247053123"/>
                    </a:ext>
                  </a:extLst>
                </a:gridCol>
                <a:gridCol w="900257">
                  <a:extLst>
                    <a:ext uri="{9D8B030D-6E8A-4147-A177-3AD203B41FA5}">
                      <a16:colId xmlns:a16="http://schemas.microsoft.com/office/drawing/2014/main" val="4188251888"/>
                    </a:ext>
                  </a:extLst>
                </a:gridCol>
                <a:gridCol w="1093167">
                  <a:extLst>
                    <a:ext uri="{9D8B030D-6E8A-4147-A177-3AD203B41FA5}">
                      <a16:colId xmlns:a16="http://schemas.microsoft.com/office/drawing/2014/main" val="1202228989"/>
                    </a:ext>
                  </a:extLst>
                </a:gridCol>
                <a:gridCol w="964561">
                  <a:extLst>
                    <a:ext uri="{9D8B030D-6E8A-4147-A177-3AD203B41FA5}">
                      <a16:colId xmlns:a16="http://schemas.microsoft.com/office/drawing/2014/main" val="4084844666"/>
                    </a:ext>
                  </a:extLst>
                </a:gridCol>
                <a:gridCol w="1350383">
                  <a:extLst>
                    <a:ext uri="{9D8B030D-6E8A-4147-A177-3AD203B41FA5}">
                      <a16:colId xmlns:a16="http://schemas.microsoft.com/office/drawing/2014/main" val="625979330"/>
                    </a:ext>
                  </a:extLst>
                </a:gridCol>
              </a:tblGrid>
              <a:tr h="291459">
                <a:tc>
                  <a:txBody>
                    <a:bodyPr/>
                    <a:lstStyle/>
                    <a:p>
                      <a:pPr>
                        <a:lnSpc>
                          <a:spcPct val="200000"/>
                        </a:lnSpc>
                        <a:spcAft>
                          <a:spcPts val="0"/>
                        </a:spcAft>
                      </a:pPr>
                      <a:r>
                        <a:rPr lang="en-US" sz="1000" dirty="0">
                          <a:effectLst/>
                        </a:rPr>
                        <a:t>Pseudonym</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Country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Subject area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Platform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Gender</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No. of O/B</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No. of 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Mode of the M</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125211775"/>
                  </a:ext>
                </a:extLst>
              </a:tr>
              <a:tr h="291459">
                <a:tc>
                  <a:txBody>
                    <a:bodyPr/>
                    <a:lstStyle/>
                    <a:p>
                      <a:pPr>
                        <a:lnSpc>
                          <a:spcPct val="200000"/>
                        </a:lnSpc>
                        <a:spcAft>
                          <a:spcPts val="0"/>
                        </a:spcAft>
                      </a:pPr>
                      <a:r>
                        <a:rPr lang="en-US" sz="1000">
                          <a:effectLst/>
                        </a:rPr>
                        <a:t>Lucas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without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024155218"/>
                  </a:ext>
                </a:extLst>
              </a:tr>
              <a:tr h="291459">
                <a:tc>
                  <a:txBody>
                    <a:bodyPr/>
                    <a:lstStyle/>
                    <a:p>
                      <a:pPr>
                        <a:lnSpc>
                          <a:spcPct val="200000"/>
                        </a:lnSpc>
                        <a:spcAft>
                          <a:spcPts val="0"/>
                        </a:spcAft>
                      </a:pPr>
                      <a:r>
                        <a:rPr lang="en-US" sz="1000">
                          <a:effectLst/>
                        </a:rPr>
                        <a:t>Branden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Udacity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589680309"/>
                  </a:ext>
                </a:extLst>
              </a:tr>
              <a:tr h="291459">
                <a:tc>
                  <a:txBody>
                    <a:bodyPr/>
                    <a:lstStyle/>
                    <a:p>
                      <a:pPr>
                        <a:lnSpc>
                          <a:spcPct val="200000"/>
                        </a:lnSpc>
                        <a:spcAft>
                          <a:spcPts val="0"/>
                        </a:spcAft>
                      </a:pPr>
                      <a:r>
                        <a:rPr lang="en-US" sz="1000">
                          <a:effectLst/>
                        </a:rPr>
                        <a:t>Logan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Literacy and Language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070089059"/>
                  </a:ext>
                </a:extLst>
              </a:tr>
              <a:tr h="291459">
                <a:tc>
                  <a:txBody>
                    <a:bodyPr/>
                    <a:lstStyle/>
                    <a:p>
                      <a:pPr>
                        <a:lnSpc>
                          <a:spcPct val="200000"/>
                        </a:lnSpc>
                        <a:spcAft>
                          <a:spcPts val="0"/>
                        </a:spcAft>
                      </a:pPr>
                      <a:r>
                        <a:rPr lang="en-US" sz="1000">
                          <a:effectLst/>
                        </a:rPr>
                        <a:t>Emma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Literacy and Language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2704511123"/>
                  </a:ext>
                </a:extLst>
              </a:tr>
              <a:tr h="291459">
                <a:tc>
                  <a:txBody>
                    <a:bodyPr/>
                    <a:lstStyle/>
                    <a:p>
                      <a:pPr>
                        <a:lnSpc>
                          <a:spcPct val="200000"/>
                        </a:lnSpc>
                        <a:spcAft>
                          <a:spcPts val="0"/>
                        </a:spcAft>
                      </a:pPr>
                      <a:r>
                        <a:rPr lang="en-US" sz="1000">
                          <a:effectLst/>
                        </a:rPr>
                        <a:t>Jason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693329964"/>
                  </a:ext>
                </a:extLst>
              </a:tr>
              <a:tr h="291459">
                <a:tc>
                  <a:txBody>
                    <a:bodyPr/>
                    <a:lstStyle/>
                    <a:p>
                      <a:pPr>
                        <a:lnSpc>
                          <a:spcPct val="200000"/>
                        </a:lnSpc>
                        <a:spcAft>
                          <a:spcPts val="0"/>
                        </a:spcAft>
                      </a:pPr>
                      <a:r>
                        <a:rPr lang="en-US" sz="1000">
                          <a:effectLst/>
                        </a:rPr>
                        <a:t>Jackson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Medicine and health</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872497671"/>
                  </a:ext>
                </a:extLst>
              </a:tr>
              <a:tr h="291459">
                <a:tc>
                  <a:txBody>
                    <a:bodyPr/>
                    <a:lstStyle/>
                    <a:p>
                      <a:pPr>
                        <a:lnSpc>
                          <a:spcPct val="200000"/>
                        </a:lnSpc>
                        <a:spcAft>
                          <a:spcPts val="0"/>
                        </a:spcAft>
                      </a:pPr>
                      <a:r>
                        <a:rPr lang="en-US" sz="1000" dirty="0">
                          <a:effectLst/>
                        </a:rPr>
                        <a:t>Samuel</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4</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560915896"/>
                  </a:ext>
                </a:extLst>
              </a:tr>
              <a:tr h="291459">
                <a:tc>
                  <a:txBody>
                    <a:bodyPr/>
                    <a:lstStyle/>
                    <a:p>
                      <a:pPr>
                        <a:lnSpc>
                          <a:spcPct val="200000"/>
                        </a:lnSpc>
                        <a:spcAft>
                          <a:spcPts val="0"/>
                        </a:spcAft>
                      </a:pPr>
                      <a:r>
                        <a:rPr lang="en-US" sz="1000">
                          <a:effectLst/>
                        </a:rPr>
                        <a:t>Hannah</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Blackboard</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2980947886"/>
                  </a:ext>
                </a:extLst>
              </a:tr>
              <a:tr h="291459">
                <a:tc>
                  <a:txBody>
                    <a:bodyPr/>
                    <a:lstStyle/>
                    <a:p>
                      <a:pPr>
                        <a:lnSpc>
                          <a:spcPct val="200000"/>
                        </a:lnSpc>
                        <a:spcAft>
                          <a:spcPts val="0"/>
                        </a:spcAft>
                      </a:pPr>
                      <a:r>
                        <a:rPr lang="en-US" sz="1000">
                          <a:effectLst/>
                        </a:rPr>
                        <a:t>Ashley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4198779683"/>
                  </a:ext>
                </a:extLst>
              </a:tr>
              <a:tr h="291459">
                <a:tc>
                  <a:txBody>
                    <a:bodyPr/>
                    <a:lstStyle/>
                    <a:p>
                      <a:pPr>
                        <a:lnSpc>
                          <a:spcPct val="200000"/>
                        </a:lnSpc>
                        <a:spcAft>
                          <a:spcPts val="0"/>
                        </a:spcAft>
                      </a:pPr>
                      <a:r>
                        <a:rPr lang="en-US" sz="1000">
                          <a:effectLst/>
                        </a:rPr>
                        <a:t>Andrew</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UK</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Art</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749202830"/>
                  </a:ext>
                </a:extLst>
              </a:tr>
              <a:tr h="291459">
                <a:tc>
                  <a:txBody>
                    <a:bodyPr/>
                    <a:lstStyle/>
                    <a:p>
                      <a:pPr>
                        <a:lnSpc>
                          <a:spcPct val="200000"/>
                        </a:lnSpc>
                        <a:spcAft>
                          <a:spcPts val="0"/>
                        </a:spcAft>
                      </a:pPr>
                      <a:r>
                        <a:rPr lang="en-US" sz="1000">
                          <a:effectLst/>
                        </a:rPr>
                        <a:t>Emily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Medicine and health</a:t>
                      </a:r>
                      <a:endParaRPr lang="en-US" sz="1000" dirty="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531500456"/>
                  </a:ext>
                </a:extLst>
              </a:tr>
              <a:tr h="291459">
                <a:tc>
                  <a:txBody>
                    <a:bodyPr/>
                    <a:lstStyle/>
                    <a:p>
                      <a:pPr>
                        <a:lnSpc>
                          <a:spcPct val="200000"/>
                        </a:lnSpc>
                        <a:spcAft>
                          <a:spcPts val="0"/>
                        </a:spcAft>
                      </a:pPr>
                      <a:r>
                        <a:rPr lang="en-US" sz="1000">
                          <a:effectLst/>
                        </a:rPr>
                        <a:t>Aiden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835498455"/>
                  </a:ext>
                </a:extLst>
              </a:tr>
              <a:tr h="291459">
                <a:tc>
                  <a:txBody>
                    <a:bodyPr/>
                    <a:lstStyle/>
                    <a:p>
                      <a:pPr>
                        <a:lnSpc>
                          <a:spcPct val="200000"/>
                        </a:lnSpc>
                        <a:spcAft>
                          <a:spcPts val="0"/>
                        </a:spcAft>
                      </a:pPr>
                      <a:r>
                        <a:rPr lang="en-US" sz="1000">
                          <a:effectLst/>
                        </a:rPr>
                        <a:t>Henry</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741285091"/>
                  </a:ext>
                </a:extLst>
              </a:tr>
              <a:tr h="291459">
                <a:tc>
                  <a:txBody>
                    <a:bodyPr/>
                    <a:lstStyle/>
                    <a:p>
                      <a:pPr>
                        <a:lnSpc>
                          <a:spcPct val="200000"/>
                        </a:lnSpc>
                        <a:spcAft>
                          <a:spcPts val="0"/>
                        </a:spcAft>
                      </a:pPr>
                      <a:r>
                        <a:rPr lang="en-US" sz="1000">
                          <a:effectLst/>
                        </a:rPr>
                        <a:t>Joseph</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Medicine and health</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Self-paced</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998606272"/>
                  </a:ext>
                </a:extLst>
              </a:tr>
              <a:tr h="291459">
                <a:tc>
                  <a:txBody>
                    <a:bodyPr/>
                    <a:lstStyle/>
                    <a:p>
                      <a:pPr>
                        <a:lnSpc>
                          <a:spcPct val="200000"/>
                        </a:lnSpc>
                        <a:spcAft>
                          <a:spcPts val="0"/>
                        </a:spcAft>
                      </a:pPr>
                      <a:r>
                        <a:rPr lang="en-US" sz="1000">
                          <a:effectLst/>
                        </a:rPr>
                        <a:t>Joshua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UK</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Literacy and language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FutureLearn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2</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658792718"/>
                  </a:ext>
                </a:extLst>
              </a:tr>
              <a:tr h="291459">
                <a:tc>
                  <a:txBody>
                    <a:bodyPr/>
                    <a:lstStyle/>
                    <a:p>
                      <a:pPr>
                        <a:lnSpc>
                          <a:spcPct val="200000"/>
                        </a:lnSpc>
                        <a:spcAft>
                          <a:spcPts val="0"/>
                        </a:spcAft>
                      </a:pPr>
                      <a:r>
                        <a:rPr lang="en-US" sz="1000">
                          <a:effectLst/>
                        </a:rPr>
                        <a:t>Mason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Australia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Education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604983841"/>
                  </a:ext>
                </a:extLst>
              </a:tr>
              <a:tr h="291459">
                <a:tc>
                  <a:txBody>
                    <a:bodyPr/>
                    <a:lstStyle/>
                    <a:p>
                      <a:pPr>
                        <a:lnSpc>
                          <a:spcPct val="200000"/>
                        </a:lnSpc>
                        <a:spcAft>
                          <a:spcPts val="0"/>
                        </a:spcAft>
                      </a:pPr>
                      <a:r>
                        <a:rPr lang="en-US" sz="1000">
                          <a:effectLst/>
                        </a:rPr>
                        <a:t>Ethan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Australia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Business </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without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4046286174"/>
                  </a:ext>
                </a:extLst>
              </a:tr>
              <a:tr h="291459">
                <a:tc>
                  <a:txBody>
                    <a:bodyPr/>
                    <a:lstStyle/>
                    <a:p>
                      <a:pPr>
                        <a:lnSpc>
                          <a:spcPct val="200000"/>
                        </a:lnSpc>
                        <a:spcAft>
                          <a:spcPts val="0"/>
                        </a:spcAft>
                      </a:pPr>
                      <a:r>
                        <a:rPr lang="en-US" sz="1000">
                          <a:effectLst/>
                        </a:rPr>
                        <a:t>Ben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Australia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Social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edX</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299455981"/>
                  </a:ext>
                </a:extLst>
              </a:tr>
              <a:tr h="291459">
                <a:tc>
                  <a:txBody>
                    <a:bodyPr/>
                    <a:lstStyle/>
                    <a:p>
                      <a:pPr>
                        <a:lnSpc>
                          <a:spcPct val="200000"/>
                        </a:lnSpc>
                        <a:spcAft>
                          <a:spcPts val="0"/>
                        </a:spcAft>
                      </a:pPr>
                      <a:r>
                        <a:rPr lang="en-US" sz="1000">
                          <a:effectLst/>
                        </a:rPr>
                        <a:t>Paul</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France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Computer 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894269424"/>
                  </a:ext>
                </a:extLst>
              </a:tr>
              <a:tr h="291459">
                <a:tc>
                  <a:txBody>
                    <a:bodyPr/>
                    <a:lstStyle/>
                    <a:p>
                      <a:pPr>
                        <a:lnSpc>
                          <a:spcPct val="200000"/>
                        </a:lnSpc>
                        <a:spcAft>
                          <a:spcPts val="0"/>
                        </a:spcAft>
                      </a:pPr>
                      <a:r>
                        <a:rPr lang="en-US" sz="1000">
                          <a:effectLst/>
                        </a:rPr>
                        <a:t>Fernando</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Belgium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Research methods</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Blackboard</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3398875664"/>
                  </a:ext>
                </a:extLst>
              </a:tr>
              <a:tr h="291459">
                <a:tc>
                  <a:txBody>
                    <a:bodyPr/>
                    <a:lstStyle/>
                    <a:p>
                      <a:pPr>
                        <a:lnSpc>
                          <a:spcPct val="200000"/>
                        </a:lnSpc>
                        <a:spcAft>
                          <a:spcPts val="0"/>
                        </a:spcAft>
                      </a:pPr>
                      <a:r>
                        <a:rPr lang="en-US" sz="1000">
                          <a:effectLst/>
                        </a:rPr>
                        <a:t>Jacob</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Netherland</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0</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1</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 with T</a:t>
                      </a:r>
                      <a:endParaRPr lang="en-US" sz="100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1313894095"/>
                  </a:ext>
                </a:extLst>
              </a:tr>
              <a:tr h="291459">
                <a:tc>
                  <a:txBody>
                    <a:bodyPr/>
                    <a:lstStyle/>
                    <a:p>
                      <a:pPr>
                        <a:lnSpc>
                          <a:spcPct val="200000"/>
                        </a:lnSpc>
                        <a:spcAft>
                          <a:spcPts val="0"/>
                        </a:spcAft>
                      </a:pPr>
                      <a:r>
                        <a:rPr lang="en-US" sz="1000">
                          <a:effectLst/>
                        </a:rPr>
                        <a:t>Dylan</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Israel</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Science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Coursera</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M</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5 or more</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a:effectLst/>
                        </a:rPr>
                        <a:t>3</a:t>
                      </a:r>
                      <a:endParaRPr lang="en-US" sz="1000">
                        <a:solidFill>
                          <a:srgbClr val="000000"/>
                        </a:solidFill>
                        <a:effectLst/>
                        <a:latin typeface="Calibri" panose="020F0502020204030204" pitchFamily="34" charset="0"/>
                      </a:endParaRPr>
                    </a:p>
                  </a:txBody>
                  <a:tcPr marL="24363" marR="24363" marT="0" marB="0"/>
                </a:tc>
                <a:tc>
                  <a:txBody>
                    <a:bodyPr/>
                    <a:lstStyle/>
                    <a:p>
                      <a:pPr>
                        <a:lnSpc>
                          <a:spcPct val="200000"/>
                        </a:lnSpc>
                        <a:spcAft>
                          <a:spcPts val="0"/>
                        </a:spcAft>
                      </a:pPr>
                      <a:r>
                        <a:rPr lang="en-US" sz="1000" dirty="0">
                          <a:effectLst/>
                        </a:rPr>
                        <a:t>I without T</a:t>
                      </a:r>
                      <a:endParaRPr lang="en-US" sz="1000" dirty="0">
                        <a:solidFill>
                          <a:srgbClr val="000000"/>
                        </a:solidFill>
                        <a:effectLst/>
                        <a:latin typeface="Calibri" panose="020F0502020204030204" pitchFamily="34" charset="0"/>
                      </a:endParaRPr>
                    </a:p>
                  </a:txBody>
                  <a:tcPr marL="24363" marR="24363" marT="0" marB="0"/>
                </a:tc>
                <a:extLst>
                  <a:ext uri="{0D108BD9-81ED-4DB2-BD59-A6C34878D82A}">
                    <a16:rowId xmlns:a16="http://schemas.microsoft.com/office/drawing/2014/main" val="608771985"/>
                  </a:ext>
                </a:extLst>
              </a:tr>
            </a:tbl>
          </a:graphicData>
        </a:graphic>
      </p:graphicFrame>
      <p:sp>
        <p:nvSpPr>
          <p:cNvPr id="6" name="Slide Number Placeholder 5"/>
          <p:cNvSpPr>
            <a:spLocks noGrp="1"/>
          </p:cNvSpPr>
          <p:nvPr>
            <p:ph type="sldNum" sz="quarter" idx="4"/>
          </p:nvPr>
        </p:nvSpPr>
        <p:spPr>
          <a:xfrm>
            <a:off x="6457950" y="6452146"/>
            <a:ext cx="2057400" cy="365125"/>
          </a:xfrm>
        </p:spPr>
        <p:txBody>
          <a:bodyPr/>
          <a:lstStyle/>
          <a:p>
            <a:fld id="{136F273C-9302-4EE3-8F13-E17C1857F5E7}" type="slidenum">
              <a:rPr lang="en-US" smtClean="0"/>
              <a:t>48</a:t>
            </a:fld>
            <a:endParaRPr lang="en-US" dirty="0"/>
          </a:p>
        </p:txBody>
      </p:sp>
    </p:spTree>
    <p:extLst>
      <p:ext uri="{BB962C8B-B14F-4D97-AF65-F5344CB8AC3E}">
        <p14:creationId xmlns:p14="http://schemas.microsoft.com/office/powerpoint/2010/main" val="335989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1BFFF2F-C089-4067-B027-0CD009C25A90}"/>
              </a:ext>
            </a:extLst>
          </p:cNvPr>
          <p:cNvSpPr txBox="1">
            <a:spLocks/>
          </p:cNvSpPr>
          <p:nvPr/>
        </p:nvSpPr>
        <p:spPr>
          <a:xfrm>
            <a:off x="377190" y="474219"/>
            <a:ext cx="594059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dirty="0">
                <a:solidFill>
                  <a:schemeClr val="bg1"/>
                </a:solidFill>
                <a:latin typeface="Tahoma" panose="020B0604030504040204" pitchFamily="34" charset="0"/>
                <a:ea typeface="Tahoma" panose="020B0604030504040204" pitchFamily="34" charset="0"/>
                <a:cs typeface="Tahoma" panose="020B0604030504040204" pitchFamily="34" charset="0"/>
              </a:rPr>
              <a:t>Data Analysis</a:t>
            </a:r>
            <a:endParaRPr lang="en-US" sz="44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aphicFrame>
        <p:nvGraphicFramePr>
          <p:cNvPr id="8" name="Table 7">
            <a:extLst>
              <a:ext uri="{FF2B5EF4-FFF2-40B4-BE49-F238E27FC236}">
                <a16:creationId xmlns:a16="http://schemas.microsoft.com/office/drawing/2014/main" id="{B1544EA5-27D4-4F66-B81E-806191987632}"/>
              </a:ext>
            </a:extLst>
          </p:cNvPr>
          <p:cNvGraphicFramePr>
            <a:graphicFrameLocks noGrp="1"/>
          </p:cNvGraphicFramePr>
          <p:nvPr>
            <p:extLst>
              <p:ext uri="{D42A27DB-BD31-4B8C-83A1-F6EECF244321}">
                <p14:modId xmlns:p14="http://schemas.microsoft.com/office/powerpoint/2010/main" val="3831691522"/>
              </p:ext>
            </p:extLst>
          </p:nvPr>
        </p:nvGraphicFramePr>
        <p:xfrm>
          <a:off x="377190" y="2094538"/>
          <a:ext cx="8345433" cy="3394295"/>
        </p:xfrm>
        <a:graphic>
          <a:graphicData uri="http://schemas.openxmlformats.org/drawingml/2006/table">
            <a:tbl>
              <a:tblPr firstRow="1" bandRow="1">
                <a:tableStyleId>{7E9639D4-E3E2-4D34-9284-5A2195B3D0D7}</a:tableStyleId>
              </a:tblPr>
              <a:tblGrid>
                <a:gridCol w="929040">
                  <a:extLst>
                    <a:ext uri="{9D8B030D-6E8A-4147-A177-3AD203B41FA5}">
                      <a16:colId xmlns:a16="http://schemas.microsoft.com/office/drawing/2014/main" val="20000"/>
                    </a:ext>
                  </a:extLst>
                </a:gridCol>
                <a:gridCol w="1709975">
                  <a:extLst>
                    <a:ext uri="{9D8B030D-6E8A-4147-A177-3AD203B41FA5}">
                      <a16:colId xmlns:a16="http://schemas.microsoft.com/office/drawing/2014/main" val="20001"/>
                    </a:ext>
                  </a:extLst>
                </a:gridCol>
                <a:gridCol w="3877736">
                  <a:extLst>
                    <a:ext uri="{9D8B030D-6E8A-4147-A177-3AD203B41FA5}">
                      <a16:colId xmlns:a16="http://schemas.microsoft.com/office/drawing/2014/main" val="20002"/>
                    </a:ext>
                  </a:extLst>
                </a:gridCol>
                <a:gridCol w="1828682">
                  <a:extLst>
                    <a:ext uri="{9D8B030D-6E8A-4147-A177-3AD203B41FA5}">
                      <a16:colId xmlns:a16="http://schemas.microsoft.com/office/drawing/2014/main" val="1749075409"/>
                    </a:ext>
                  </a:extLst>
                </a:gridCol>
              </a:tblGrid>
              <a:tr h="499852">
                <a:tc>
                  <a:txBody>
                    <a:bodyPr/>
                    <a:lstStyle/>
                    <a:p>
                      <a:pPr algn="ctr"/>
                      <a:r>
                        <a:rPr lang="en-US" sz="1800" dirty="0"/>
                        <a:t>RQs</a:t>
                      </a:r>
                      <a:endParaRPr lang="en-US" sz="1800" b="1" dirty="0">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gn="ctr">
                        <a:lnSpc>
                          <a:spcPct val="150000"/>
                        </a:lnSpc>
                        <a:spcBef>
                          <a:spcPts val="0"/>
                        </a:spcBef>
                        <a:spcAft>
                          <a:spcPts val="0"/>
                        </a:spcAft>
                      </a:pPr>
                      <a:r>
                        <a:rPr lang="en-US" sz="1800" dirty="0">
                          <a:effectLst/>
                        </a:rPr>
                        <a:t>Data Sources</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rPr>
                        <a:t>Data analysis</a:t>
                      </a: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rPr>
                        <a:t>Tools</a:t>
                      </a: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tc>
                <a:extLst>
                  <a:ext uri="{0D108BD9-81ED-4DB2-BD59-A6C34878D82A}">
                    <a16:rowId xmlns:a16="http://schemas.microsoft.com/office/drawing/2014/main" val="10000"/>
                  </a:ext>
                </a:extLst>
              </a:tr>
              <a:tr h="1226909">
                <a:tc>
                  <a:txBody>
                    <a:bodyPr/>
                    <a:lstStyle/>
                    <a:p>
                      <a:pPr algn="l"/>
                      <a:r>
                        <a:rPr lang="en-US" sz="1800" dirty="0"/>
                        <a:t>RQ1</a:t>
                      </a:r>
                      <a:endPar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gn="just">
                        <a:lnSpc>
                          <a:spcPct val="150000"/>
                        </a:lnSpc>
                        <a:spcBef>
                          <a:spcPts val="0"/>
                        </a:spcBef>
                        <a:spcAft>
                          <a:spcPts val="0"/>
                        </a:spcAft>
                      </a:pPr>
                      <a:r>
                        <a:rPr lang="en-US" sz="1800" dirty="0">
                          <a:effectLst/>
                        </a:rPr>
                        <a:t>Survey</a:t>
                      </a:r>
                    </a:p>
                    <a:p>
                      <a:pPr marL="0" marR="0" algn="just">
                        <a:lnSpc>
                          <a:spcPct val="150000"/>
                        </a:lnSpc>
                        <a:spcBef>
                          <a:spcPts val="0"/>
                        </a:spcBef>
                        <a:spcAft>
                          <a:spcPts val="0"/>
                        </a:spcAft>
                      </a:pPr>
                      <a:r>
                        <a:rPr lang="en-US" sz="1800" dirty="0">
                          <a:effectLst/>
                        </a:rPr>
                        <a:t>Interview</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50000"/>
                        </a:lnSpc>
                        <a:spcBef>
                          <a:spcPts val="0"/>
                        </a:spcBef>
                        <a:spcAft>
                          <a:spcPts val="0"/>
                        </a:spcAft>
                      </a:pPr>
                      <a:r>
                        <a:rPr lang="en-US" sz="1800" dirty="0">
                          <a:effectLst/>
                        </a:rPr>
                        <a:t>Descriptive statistics</a:t>
                      </a:r>
                    </a:p>
                    <a:p>
                      <a:pPr marL="0" marR="0" algn="just">
                        <a:lnSpc>
                          <a:spcPct val="150000"/>
                        </a:lnSpc>
                        <a:spcBef>
                          <a:spcPts val="0"/>
                        </a:spcBef>
                        <a:spcAft>
                          <a:spcPts val="0"/>
                        </a:spcAft>
                      </a:pPr>
                      <a:r>
                        <a:rPr lang="fr-FR" sz="1800" dirty="0">
                          <a:effectLst/>
                        </a:rPr>
                        <a:t>Content </a:t>
                      </a:r>
                      <a:r>
                        <a:rPr lang="fr-FR" sz="1800" dirty="0" err="1">
                          <a:effectLst/>
                        </a:rPr>
                        <a:t>analysis</a:t>
                      </a:r>
                      <a:r>
                        <a:rPr lang="fr-FR" sz="1800" dirty="0">
                          <a:effectLst/>
                        </a:rPr>
                        <a:t> </a:t>
                      </a:r>
                      <a:r>
                        <a:rPr lang="fr-FR" sz="1600" dirty="0">
                          <a:effectLst/>
                        </a:rPr>
                        <a:t>(</a:t>
                      </a:r>
                      <a:r>
                        <a:rPr lang="fr-FR" sz="1600" dirty="0" err="1">
                          <a:effectLst/>
                        </a:rPr>
                        <a:t>Elo</a:t>
                      </a:r>
                      <a:r>
                        <a:rPr lang="fr-FR" sz="1600" dirty="0">
                          <a:effectLst/>
                        </a:rPr>
                        <a:t> &amp; </a:t>
                      </a:r>
                      <a:r>
                        <a:rPr lang="fr-FR" sz="1600" dirty="0" err="1">
                          <a:effectLst/>
                        </a:rPr>
                        <a:t>Kyngäs</a:t>
                      </a:r>
                      <a:r>
                        <a:rPr lang="fr-FR" sz="1600" dirty="0">
                          <a:effectLst/>
                        </a:rPr>
                        <a:t>, 2008) </a:t>
                      </a:r>
                    </a:p>
                  </a:txBody>
                  <a:tcPr marL="68580" marR="68580" marT="0" marB="0"/>
                </a:tc>
                <a:tc>
                  <a:txBody>
                    <a:bodyPr/>
                    <a:lstStyle/>
                    <a:p>
                      <a:pPr marL="0" marR="0" algn="just">
                        <a:lnSpc>
                          <a:spcPct val="150000"/>
                        </a:lnSpc>
                        <a:spcBef>
                          <a:spcPts val="0"/>
                        </a:spcBef>
                        <a:spcAft>
                          <a:spcPts val="0"/>
                        </a:spcAft>
                      </a:pPr>
                      <a:r>
                        <a:rPr lang="en-US" sz="1800" dirty="0">
                          <a:effectLst/>
                        </a:rPr>
                        <a:t>SPSS</a:t>
                      </a:r>
                    </a:p>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err="1">
                          <a:effectLst/>
                        </a:rPr>
                        <a:t>NVivo</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1"/>
                  </a:ext>
                </a:extLst>
              </a:tr>
              <a:tr h="817939">
                <a:tc>
                  <a:txBody>
                    <a:bodyPr/>
                    <a:lstStyle/>
                    <a:p>
                      <a:pPr marL="0" algn="l" defTabSz="914400" rtl="0" eaLnBrk="1" latinLnBrk="0" hangingPunct="1"/>
                      <a:r>
                        <a:rPr lang="en-US" sz="1800" kern="1200" dirty="0"/>
                        <a:t>RQ2</a:t>
                      </a:r>
                      <a:endParaRPr lang="en-US" sz="1800" b="1"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gn="just">
                        <a:lnSpc>
                          <a:spcPct val="150000"/>
                        </a:lnSpc>
                        <a:spcBef>
                          <a:spcPts val="0"/>
                        </a:spcBef>
                        <a:spcAft>
                          <a:spcPts val="0"/>
                        </a:spcAft>
                      </a:pPr>
                      <a:r>
                        <a:rPr lang="en-US" sz="1800" dirty="0">
                          <a:effectLst/>
                        </a:rPr>
                        <a:t>Survey</a:t>
                      </a:r>
                    </a:p>
                    <a:p>
                      <a:pPr marL="0" marR="0" algn="just">
                        <a:lnSpc>
                          <a:spcPct val="150000"/>
                        </a:lnSpc>
                        <a:spcBef>
                          <a:spcPts val="0"/>
                        </a:spcBef>
                        <a:spcAft>
                          <a:spcPts val="0"/>
                        </a:spcAft>
                      </a:pPr>
                      <a:r>
                        <a:rPr lang="en-US" sz="1800" dirty="0">
                          <a:effectLst/>
                        </a:rPr>
                        <a:t>Interview</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50000"/>
                        </a:lnSpc>
                        <a:spcBef>
                          <a:spcPts val="0"/>
                        </a:spcBef>
                        <a:spcAft>
                          <a:spcPts val="0"/>
                        </a:spcAft>
                      </a:pPr>
                      <a:r>
                        <a:rPr lang="en-US" sz="1800" dirty="0">
                          <a:effectLst/>
                        </a:rPr>
                        <a:t>Descriptive statistics</a:t>
                      </a:r>
                    </a:p>
                    <a:p>
                      <a:pPr marL="0" marR="0" algn="just">
                        <a:lnSpc>
                          <a:spcPct val="150000"/>
                        </a:lnSpc>
                        <a:spcBef>
                          <a:spcPts val="0"/>
                        </a:spcBef>
                        <a:spcAft>
                          <a:spcPts val="0"/>
                        </a:spcAft>
                      </a:pPr>
                      <a:r>
                        <a:rPr lang="fr-FR" sz="1800" dirty="0">
                          <a:effectLst/>
                        </a:rPr>
                        <a:t>Content </a:t>
                      </a:r>
                      <a:r>
                        <a:rPr lang="fr-FR" sz="1800" dirty="0" err="1">
                          <a:effectLst/>
                        </a:rPr>
                        <a:t>analysis</a:t>
                      </a:r>
                      <a:r>
                        <a:rPr lang="fr-FR" sz="1800" dirty="0">
                          <a:effectLst/>
                        </a:rPr>
                        <a:t> </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a:effectLst/>
                        </a:rPr>
                        <a:t>SPSS </a:t>
                      </a:r>
                    </a:p>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err="1">
                          <a:effectLst/>
                        </a:rPr>
                        <a:t>NVivo</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2"/>
                  </a:ext>
                </a:extLst>
              </a:tr>
              <a:tr h="849595">
                <a:tc>
                  <a:txBody>
                    <a:bodyPr/>
                    <a:lstStyle/>
                    <a:p>
                      <a:pPr algn="l"/>
                      <a:r>
                        <a:rPr lang="en-US" sz="1800" kern="1200" dirty="0"/>
                        <a:t>RQ3</a:t>
                      </a:r>
                      <a:endParaRPr lang="en-US" sz="1800" b="1" dirty="0">
                        <a:solidFill>
                          <a:schemeClr val="tx1"/>
                        </a:solidFill>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algn="just">
                        <a:lnSpc>
                          <a:spcPct val="150000"/>
                        </a:lnSpc>
                        <a:spcBef>
                          <a:spcPts val="0"/>
                        </a:spcBef>
                        <a:spcAft>
                          <a:spcPts val="0"/>
                        </a:spcAft>
                      </a:pPr>
                      <a:r>
                        <a:rPr lang="en-US" sz="1800">
                          <a:effectLst/>
                        </a:rPr>
                        <a:t>Interview</a:t>
                      </a:r>
                    </a:p>
                    <a:p>
                      <a:pPr marL="0" marR="0" algn="just">
                        <a:lnSpc>
                          <a:spcPct val="150000"/>
                        </a:lnSpc>
                        <a:spcBef>
                          <a:spcPts val="0"/>
                        </a:spcBef>
                        <a:spcAft>
                          <a:spcPts val="0"/>
                        </a:spcAft>
                      </a:pPr>
                      <a:r>
                        <a:rPr lang="en-US" sz="1800">
                          <a:effectLst/>
                        </a:rPr>
                        <a:t>Course review</a:t>
                      </a:r>
                      <a:endParaRPr lang="en-US" sz="1800" b="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algn="just">
                        <a:lnSpc>
                          <a:spcPct val="150000"/>
                        </a:lnSpc>
                        <a:spcBef>
                          <a:spcPts val="0"/>
                        </a:spcBef>
                        <a:spcAft>
                          <a:spcPts val="0"/>
                        </a:spcAft>
                      </a:pPr>
                      <a:r>
                        <a:rPr lang="fr-FR" sz="1800" dirty="0">
                          <a:effectLst/>
                        </a:rPr>
                        <a:t>Content </a:t>
                      </a:r>
                      <a:r>
                        <a:rPr lang="fr-FR" sz="1800" dirty="0" err="1">
                          <a:effectLst/>
                        </a:rPr>
                        <a:t>analysis</a:t>
                      </a:r>
                      <a:endParaRPr lang="fr-FR" sz="1800" dirty="0">
                        <a:effectLst/>
                      </a:endParaRPr>
                    </a:p>
                    <a:p>
                      <a:pPr marL="0" marR="0" algn="just">
                        <a:lnSpc>
                          <a:spcPct val="150000"/>
                        </a:lnSpc>
                        <a:spcBef>
                          <a:spcPts val="0"/>
                        </a:spcBef>
                        <a:spcAft>
                          <a:spcPts val="0"/>
                        </a:spcAft>
                      </a:pPr>
                      <a:r>
                        <a:rPr lang="fr-FR" sz="1800" dirty="0">
                          <a:effectLst/>
                        </a:rPr>
                        <a:t>Content </a:t>
                      </a:r>
                      <a:r>
                        <a:rPr lang="fr-FR" sz="1800" dirty="0" err="1">
                          <a:effectLst/>
                        </a:rPr>
                        <a:t>analysis</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tc>
                  <a:txBody>
                    <a:bodyPr/>
                    <a:lstStyle/>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err="1">
                          <a:effectLst/>
                        </a:rPr>
                        <a:t>NVivo</a:t>
                      </a:r>
                      <a:endParaRPr lang="en-US" sz="1800" dirty="0">
                        <a:effectLst/>
                      </a:endParaRPr>
                    </a:p>
                    <a:p>
                      <a:pPr marL="0" marR="0" lvl="0" indent="0" algn="just" defTabSz="457200" rtl="0" eaLnBrk="1" fontAlgn="auto" latinLnBrk="0" hangingPunct="1">
                        <a:lnSpc>
                          <a:spcPct val="150000"/>
                        </a:lnSpc>
                        <a:spcBef>
                          <a:spcPts val="0"/>
                        </a:spcBef>
                        <a:spcAft>
                          <a:spcPts val="0"/>
                        </a:spcAft>
                        <a:buClrTx/>
                        <a:buSzTx/>
                        <a:buFontTx/>
                        <a:buNone/>
                        <a:tabLst/>
                        <a:defRPr/>
                      </a:pPr>
                      <a:r>
                        <a:rPr lang="en-US" sz="1800" dirty="0" err="1">
                          <a:effectLst/>
                        </a:rPr>
                        <a:t>NVivo</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49</a:t>
            </a:fld>
            <a:endParaRPr lang="en-US" dirty="0"/>
          </a:p>
        </p:txBody>
      </p:sp>
    </p:spTree>
    <p:extLst>
      <p:ext uri="{BB962C8B-B14F-4D97-AF65-F5344CB8AC3E}">
        <p14:creationId xmlns:p14="http://schemas.microsoft.com/office/powerpoint/2010/main" val="1990164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621B3-4F06-4DEE-91D6-554E3ECBA9BB}"/>
              </a:ext>
            </a:extLst>
          </p:cNvPr>
          <p:cNvSpPr>
            <a:spLocks noGrp="1"/>
          </p:cNvSpPr>
          <p:nvPr>
            <p:ph type="title"/>
          </p:nvPr>
        </p:nvSpPr>
        <p:spPr>
          <a:xfrm>
            <a:off x="381000" y="421444"/>
            <a:ext cx="8382000" cy="2245556"/>
          </a:xfrm>
        </p:spPr>
        <p:txBody>
          <a:bodyPr vert="horz" lIns="91440" tIns="45720" rIns="91440" bIns="45720" rtlCol="0" anchor="ct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April 29, 2020</a:t>
            </a:r>
            <a:b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Zoom Boom</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rPr>
              <a:t>Synchronous instruction is trending, but experts say a more intentional mix of live and asynchronous classwork is necessary for future remote terms.</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Colleen Flaherty, Inside Higher Ed</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100" b="1" u="sng" dirty="0">
                <a:latin typeface="Tahoma" panose="020B0604030504040204" pitchFamily="34" charset="0"/>
                <a:ea typeface="Tahoma" panose="020B0604030504040204" pitchFamily="34" charset="0"/>
                <a:cs typeface="Tahoma" panose="020B0604030504040204" pitchFamily="34" charset="0"/>
                <a:hlinkClick r:id="rId2"/>
              </a:rPr>
              <a:t>https://www.insidehighered.com/news/2020/04/29/synchronous-instruction-hot-right-now-it-sustainable</a:t>
            </a:r>
            <a:r>
              <a:rPr lang="en-US" sz="1100" b="1" u="sng" dirty="0">
                <a:latin typeface="Tahoma" panose="020B0604030504040204" pitchFamily="34" charset="0"/>
                <a:ea typeface="Tahoma" panose="020B0604030504040204" pitchFamily="34" charset="0"/>
                <a:cs typeface="Tahoma" panose="020B0604030504040204" pitchFamily="34" charset="0"/>
              </a:rPr>
              <a:t> </a:t>
            </a:r>
            <a:endParaRPr lang="en-US" sz="1800" b="1"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CB5036B2-A379-4797-9CED-DAB7309747D0}"/>
              </a:ext>
            </a:extLst>
          </p:cNvPr>
          <p:cNvPicPr>
            <a:picLocks noChangeAspect="1"/>
          </p:cNvPicPr>
          <p:nvPr/>
        </p:nvPicPr>
        <p:blipFill rotWithShape="1">
          <a:blip r:embed="rId3"/>
          <a:srcRect l="11666" t="26145" r="35833" b="7312"/>
          <a:stretch/>
        </p:blipFill>
        <p:spPr>
          <a:xfrm>
            <a:off x="2606217" y="2750820"/>
            <a:ext cx="4800600" cy="4038600"/>
          </a:xfrm>
          <a:prstGeom prst="rect">
            <a:avLst/>
          </a:prstGeom>
        </p:spPr>
      </p:pic>
    </p:spTree>
    <p:extLst>
      <p:ext uri="{BB962C8B-B14F-4D97-AF65-F5344CB8AC3E}">
        <p14:creationId xmlns:p14="http://schemas.microsoft.com/office/powerpoint/2010/main" val="213435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282F280-1953-4C80-AED4-2BC6AED71D6D}"/>
              </a:ext>
            </a:extLst>
          </p:cNvPr>
          <p:cNvSpPr txBox="1">
            <a:spLocks/>
          </p:cNvSpPr>
          <p:nvPr/>
        </p:nvSpPr>
        <p:spPr>
          <a:xfrm>
            <a:off x="641560" y="474219"/>
            <a:ext cx="5676229"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4400" dirty="0">
                <a:solidFill>
                  <a:schemeClr val="bg1"/>
                </a:solidFill>
                <a:latin typeface="Tahoma" panose="020B0604030504040204" pitchFamily="34" charset="0"/>
                <a:ea typeface="Tahoma" panose="020B0604030504040204" pitchFamily="34" charset="0"/>
                <a:cs typeface="Tahoma" panose="020B0604030504040204" pitchFamily="34" charset="0"/>
              </a:rPr>
              <a:t>Research Context</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50</a:t>
            </a:fld>
            <a:endParaRPr lang="en-US" dirty="0"/>
          </a:p>
        </p:txBody>
      </p:sp>
      <p:graphicFrame>
        <p:nvGraphicFramePr>
          <p:cNvPr id="6" name="Chart 5"/>
          <p:cNvGraphicFramePr>
            <a:graphicFrameLocks/>
          </p:cNvGraphicFramePr>
          <p:nvPr>
            <p:extLst>
              <p:ext uri="{D42A27DB-BD31-4B8C-83A1-F6EECF244321}">
                <p14:modId xmlns:p14="http://schemas.microsoft.com/office/powerpoint/2010/main" val="599689232"/>
              </p:ext>
            </p:extLst>
          </p:nvPr>
        </p:nvGraphicFramePr>
        <p:xfrm>
          <a:off x="751840" y="1335832"/>
          <a:ext cx="7340600" cy="50479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34923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33350" y="1505887"/>
            <a:ext cx="8753475" cy="913463"/>
          </a:xfrm>
        </p:spPr>
        <p:txBody>
          <a:bodyPr>
            <a:noAutofit/>
          </a:bodyPr>
          <a:lstStyle/>
          <a:p>
            <a:pPr lvl="1">
              <a:lnSpc>
                <a:spcPct val="15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A majority of the MOOC instructors thought that these skills or attributes are not static, and that SDL as a set of skills can be educated or students’ personal attributes that can be changed.</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263236" y="474219"/>
            <a:ext cx="6340764" cy="57872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RQ1 Perceptions of SDL</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51</a:t>
            </a:fld>
            <a:endParaRPr lang="en-US" dirty="0"/>
          </a:p>
        </p:txBody>
      </p:sp>
      <p:graphicFrame>
        <p:nvGraphicFramePr>
          <p:cNvPr id="6" name="Chart 5"/>
          <p:cNvGraphicFramePr/>
          <p:nvPr>
            <p:extLst>
              <p:ext uri="{D42A27DB-BD31-4B8C-83A1-F6EECF244321}">
                <p14:modId xmlns:p14="http://schemas.microsoft.com/office/powerpoint/2010/main" val="3256814609"/>
              </p:ext>
            </p:extLst>
          </p:nvPr>
        </p:nvGraphicFramePr>
        <p:xfrm>
          <a:off x="657225" y="3028951"/>
          <a:ext cx="7858125" cy="342319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57641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739140" y="1505887"/>
            <a:ext cx="6850380" cy="3980513"/>
          </a:xfrm>
        </p:spPr>
        <p:txBody>
          <a:bodyPr>
            <a:noAutofit/>
          </a:bodyPr>
          <a:lstStyle/>
          <a:p>
            <a:pPr lvl="1">
              <a:lnSpc>
                <a:spcPct val="200000"/>
              </a:lnSpc>
              <a:spcAft>
                <a:spcPts val="0"/>
              </a:spcAft>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Emma’s understanding of SDL is more related to self-management and motivation. She said:</a:t>
            </a:r>
          </a:p>
          <a:p>
            <a:pPr marL="914400" lvl="2" indent="0">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“When I think about self-directed learning, I think about students </a:t>
            </a:r>
            <a:r>
              <a:rPr lang="en-US" sz="2000" b="1" dirty="0">
                <a:latin typeface="Tahoma" panose="020B0604030504040204" pitchFamily="34" charset="0"/>
                <a:ea typeface="Tahoma" panose="020B0604030504040204" pitchFamily="34" charset="0"/>
                <a:cs typeface="Tahoma" panose="020B0604030504040204" pitchFamily="34" charset="0"/>
              </a:rPr>
              <a:t>managing their time and managing the coursework on their own, and how it fits into their schedules and their lives, how they interact with materials</a:t>
            </a:r>
            <a:r>
              <a:rPr lang="en-US" sz="2000" dirty="0">
                <a:latin typeface="Tahoma" panose="020B0604030504040204" pitchFamily="34" charset="0"/>
                <a:ea typeface="Tahoma" panose="020B0604030504040204" pitchFamily="34" charset="0"/>
                <a:cs typeface="Tahoma" panose="020B0604030504040204" pitchFamily="34" charset="0"/>
              </a:rPr>
              <a:t>, what's going to keep them engaged.”</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RQ1 Interview Results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52</a:t>
            </a:fld>
            <a:endParaRPr lang="en-US" dirty="0"/>
          </a:p>
        </p:txBody>
      </p:sp>
      <p:pic>
        <p:nvPicPr>
          <p:cNvPr id="6" name="Picture 5" descr="A hand holding a cellphone&#10;&#10;Description automatically generated">
            <a:extLst>
              <a:ext uri="{FF2B5EF4-FFF2-40B4-BE49-F238E27FC236}">
                <a16:creationId xmlns:a16="http://schemas.microsoft.com/office/drawing/2014/main" id="{A4C204B1-C241-4877-8F3A-9DC2D3742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2440" y="4824260"/>
            <a:ext cx="2806700" cy="1627886"/>
          </a:xfrm>
          <a:prstGeom prst="rect">
            <a:avLst/>
          </a:prstGeom>
        </p:spPr>
      </p:pic>
    </p:spTree>
    <p:extLst>
      <p:ext uri="{BB962C8B-B14F-4D97-AF65-F5344CB8AC3E}">
        <p14:creationId xmlns:p14="http://schemas.microsoft.com/office/powerpoint/2010/main" val="467397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1626" y="1322677"/>
            <a:ext cx="8404102" cy="1315749"/>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Most of MOOC instructors thought that they can intentionally or unintentionally facilitate students’ SDL. </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RQ2 Perceptions of Facilitation of SDL</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53</a:t>
            </a:fld>
            <a:endParaRPr lang="en-US" dirty="0"/>
          </a:p>
        </p:txBody>
      </p:sp>
      <p:graphicFrame>
        <p:nvGraphicFramePr>
          <p:cNvPr id="6" name="Chart 5"/>
          <p:cNvGraphicFramePr/>
          <p:nvPr>
            <p:extLst>
              <p:ext uri="{D42A27DB-BD31-4B8C-83A1-F6EECF244321}">
                <p14:modId xmlns:p14="http://schemas.microsoft.com/office/powerpoint/2010/main" val="2897519917"/>
              </p:ext>
            </p:extLst>
          </p:nvPr>
        </p:nvGraphicFramePr>
        <p:xfrm>
          <a:off x="771524" y="2514600"/>
          <a:ext cx="7389496" cy="39375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42342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18135" y="1437307"/>
            <a:ext cx="7888605" cy="3846225"/>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Ashely emphasized the importance of both instructors’ facilitation and students’ SDL skills. She said: </a:t>
            </a:r>
          </a:p>
          <a:p>
            <a:pPr marL="914400" lvl="2" indent="0">
              <a:lnSpc>
                <a:spcPct val="150000"/>
              </a:lnSpc>
              <a:spcAft>
                <a:spcPts val="0"/>
              </a:spcAft>
              <a:buNone/>
            </a:pPr>
            <a:r>
              <a:rPr lang="en-US" sz="2000" dirty="0">
                <a:latin typeface="Tahoma" panose="020B0604030504040204" pitchFamily="34" charset="0"/>
                <a:ea typeface="Tahoma" panose="020B0604030504040204" pitchFamily="34" charset="0"/>
                <a:cs typeface="Tahoma" panose="020B0604030504040204" pitchFamily="34" charset="0"/>
              </a:rPr>
              <a:t>“The participant has a lot of flexibility on how they approach the content. I mean, obviously, we have things like assignments. We have things like online forums. And there're ways that we scaffold the learning experience. But there still is a lot of choice for the learner.”</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RQ2 Interview Results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54</a:t>
            </a:fld>
            <a:endParaRPr lang="en-US" dirty="0"/>
          </a:p>
        </p:txBody>
      </p:sp>
      <p:pic>
        <p:nvPicPr>
          <p:cNvPr id="6" name="Picture 5" descr="A picture containing laptop, computer, man, woman&#10;&#10;Description automatically generated">
            <a:extLst>
              <a:ext uri="{FF2B5EF4-FFF2-40B4-BE49-F238E27FC236}">
                <a16:creationId xmlns:a16="http://schemas.microsoft.com/office/drawing/2014/main" id="{07E886C1-E331-4F61-B0E7-59E650EAB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688" y="4724082"/>
            <a:ext cx="2920524" cy="1767264"/>
          </a:xfrm>
          <a:prstGeom prst="rect">
            <a:avLst/>
          </a:prstGeom>
        </p:spPr>
      </p:pic>
    </p:spTree>
    <p:extLst>
      <p:ext uri="{BB962C8B-B14F-4D97-AF65-F5344CB8AC3E}">
        <p14:creationId xmlns:p14="http://schemas.microsoft.com/office/powerpoint/2010/main" val="17298027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Strategies to Facilitate SDL</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55</a:t>
            </a:fld>
            <a:endParaRPr lang="en-US" dirty="0"/>
          </a:p>
        </p:txBody>
      </p:sp>
      <p:sp>
        <p:nvSpPr>
          <p:cNvPr id="7"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23826" y="1240325"/>
            <a:ext cx="8394989" cy="2375712"/>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Students’ intrinsic motivation plays an important role. However, extrinsic motivation provided by the MOOCs might help transfer extrinsic motivation to intrinsic motivation. </a:t>
            </a:r>
          </a:p>
        </p:txBody>
      </p:sp>
      <p:graphicFrame>
        <p:nvGraphicFramePr>
          <p:cNvPr id="8" name="Table 7">
            <a:extLst>
              <a:ext uri="{FF2B5EF4-FFF2-40B4-BE49-F238E27FC236}">
                <a16:creationId xmlns:a16="http://schemas.microsoft.com/office/drawing/2014/main" id="{B1544EA5-27D4-4F66-B81E-806191987632}"/>
              </a:ext>
            </a:extLst>
          </p:cNvPr>
          <p:cNvGraphicFramePr>
            <a:graphicFrameLocks noGrp="1"/>
          </p:cNvGraphicFramePr>
          <p:nvPr>
            <p:extLst>
              <p:ext uri="{D42A27DB-BD31-4B8C-83A1-F6EECF244321}">
                <p14:modId xmlns:p14="http://schemas.microsoft.com/office/powerpoint/2010/main" val="1050230663"/>
              </p:ext>
            </p:extLst>
          </p:nvPr>
        </p:nvGraphicFramePr>
        <p:xfrm>
          <a:off x="692727" y="3117273"/>
          <a:ext cx="7356764" cy="3343280"/>
        </p:xfrm>
        <a:graphic>
          <a:graphicData uri="http://schemas.openxmlformats.org/drawingml/2006/table">
            <a:tbl>
              <a:tblPr firstRow="1" bandRow="1">
                <a:tableStyleId>{7E9639D4-E3E2-4D34-9284-5A2195B3D0D7}</a:tableStyleId>
              </a:tblPr>
              <a:tblGrid>
                <a:gridCol w="1927071">
                  <a:extLst>
                    <a:ext uri="{9D8B030D-6E8A-4147-A177-3AD203B41FA5}">
                      <a16:colId xmlns:a16="http://schemas.microsoft.com/office/drawing/2014/main" val="20001"/>
                    </a:ext>
                  </a:extLst>
                </a:gridCol>
                <a:gridCol w="5429693">
                  <a:extLst>
                    <a:ext uri="{9D8B030D-6E8A-4147-A177-3AD203B41FA5}">
                      <a16:colId xmlns:a16="http://schemas.microsoft.com/office/drawing/2014/main" val="20002"/>
                    </a:ext>
                  </a:extLst>
                </a:gridCol>
              </a:tblGrid>
              <a:tr h="506637">
                <a:tc>
                  <a:txBody>
                    <a:bodyPr/>
                    <a:lstStyle/>
                    <a:p>
                      <a:pPr marL="0" marR="0" algn="l">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Motivations</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ahoma" panose="020B0604030504040204" pitchFamily="34" charset="0"/>
                          <a:ea typeface="Tahoma" panose="020B0604030504040204" pitchFamily="34" charset="0"/>
                          <a:cs typeface="Tahoma" panose="020B0604030504040204" pitchFamily="34" charset="0"/>
                        </a:rPr>
                        <a:t>Strategies</a:t>
                      </a: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1170153">
                <a:tc>
                  <a:txBody>
                    <a:bodyPr/>
                    <a:lstStyle/>
                    <a:p>
                      <a:pPr marL="0" marR="0" algn="l">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Entering motivation</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8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MOOC instructors helped students </a:t>
                      </a:r>
                      <a:r>
                        <a:rPr lang="en-US" sz="1800" b="1"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identify the needs and goals of learning </a:t>
                      </a:r>
                      <a:r>
                        <a:rPr lang="en-US" sz="1800" kern="1200" dirty="0">
                          <a:solidFill>
                            <a:schemeClr val="tx1"/>
                          </a:solidFill>
                          <a:effectLst/>
                          <a:latin typeface="Tahoma" panose="020B0604030504040204" pitchFamily="34" charset="0"/>
                          <a:ea typeface="Tahoma" panose="020B0604030504040204" pitchFamily="34" charset="0"/>
                          <a:cs typeface="Tahoma" panose="020B0604030504040204" pitchFamily="34" charset="0"/>
                        </a:rPr>
                        <a:t>and sense of achievement.</a:t>
                      </a:r>
                      <a:endParaRPr lang="en-US" sz="20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1658083">
                <a:tc>
                  <a:txBody>
                    <a:bodyPr/>
                    <a:lstStyle/>
                    <a:p>
                      <a:pPr marL="0" marR="0" algn="l">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Task motivation</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R w="12700" cap="flat" cmpd="sng" algn="ctr">
                      <a:solidFill>
                        <a:schemeClr val="tx1"/>
                      </a:solidFill>
                      <a:prstDash val="solid"/>
                      <a:round/>
                      <a:headEnd type="none" w="med" len="med"/>
                      <a:tailEnd type="none" w="med" len="med"/>
                    </a:lnR>
                  </a:tcPr>
                </a:tc>
                <a:tc>
                  <a:txBody>
                    <a:bodyPr/>
                    <a:lstStyle/>
                    <a:p>
                      <a:pPr marL="0" marR="0" algn="l">
                        <a:lnSpc>
                          <a:spcPct val="150000"/>
                        </a:lnSpc>
                        <a:spcBef>
                          <a:spcPts val="0"/>
                        </a:spcBef>
                        <a:spcAft>
                          <a:spcPts val="0"/>
                        </a:spcAft>
                      </a:pPr>
                      <a:r>
                        <a:rPr lang="en-US" sz="1800" dirty="0">
                          <a:effectLst/>
                          <a:latin typeface="Tahoma" panose="020B0604030504040204" pitchFamily="34" charset="0"/>
                          <a:ea typeface="Tahoma" panose="020B0604030504040204" pitchFamily="34" charset="0"/>
                          <a:cs typeface="Tahoma" panose="020B0604030504040204" pitchFamily="34" charset="0"/>
                        </a:rPr>
                        <a:t>MOOC instructors motivated students through instruction, learning materials, feedback, and learning community.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289005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Learning Community</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56</a:t>
            </a:fld>
            <a:endParaRPr lang="en-US" dirty="0"/>
          </a:p>
        </p:txBody>
      </p:sp>
      <p:pic>
        <p:nvPicPr>
          <p:cNvPr id="6" name="Picture 5"/>
          <p:cNvPicPr>
            <a:picLocks noChangeAspect="1"/>
          </p:cNvPicPr>
          <p:nvPr/>
        </p:nvPicPr>
        <p:blipFill>
          <a:blip r:embed="rId3"/>
          <a:stretch>
            <a:fillRect/>
          </a:stretch>
        </p:blipFill>
        <p:spPr>
          <a:xfrm>
            <a:off x="62997" y="1306819"/>
            <a:ext cx="7605166" cy="3925608"/>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a:stretch>
            <a:fillRect/>
          </a:stretch>
        </p:blipFill>
        <p:spPr>
          <a:xfrm>
            <a:off x="5577840" y="3312468"/>
            <a:ext cx="3275094" cy="313967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48889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Strategies to Facilitate SDL</a:t>
            </a:r>
          </a:p>
        </p:txBody>
      </p:sp>
      <p:graphicFrame>
        <p:nvGraphicFramePr>
          <p:cNvPr id="6" name="Table 5">
            <a:extLst>
              <a:ext uri="{FF2B5EF4-FFF2-40B4-BE49-F238E27FC236}">
                <a16:creationId xmlns:a16="http://schemas.microsoft.com/office/drawing/2014/main" id="{B1544EA5-27D4-4F66-B81E-806191987632}"/>
              </a:ext>
            </a:extLst>
          </p:cNvPr>
          <p:cNvGraphicFramePr>
            <a:graphicFrameLocks noGrp="1"/>
          </p:cNvGraphicFramePr>
          <p:nvPr>
            <p:extLst>
              <p:ext uri="{D42A27DB-BD31-4B8C-83A1-F6EECF244321}">
                <p14:modId xmlns:p14="http://schemas.microsoft.com/office/powerpoint/2010/main" val="1726830354"/>
              </p:ext>
            </p:extLst>
          </p:nvPr>
        </p:nvGraphicFramePr>
        <p:xfrm>
          <a:off x="361342" y="2465443"/>
          <a:ext cx="8366760" cy="3652401"/>
        </p:xfrm>
        <a:graphic>
          <a:graphicData uri="http://schemas.openxmlformats.org/drawingml/2006/table">
            <a:tbl>
              <a:tblPr firstRow="1" bandRow="1">
                <a:tableStyleId>{7E9639D4-E3E2-4D34-9284-5A2195B3D0D7}</a:tableStyleId>
              </a:tblPr>
              <a:tblGrid>
                <a:gridCol w="1283363">
                  <a:extLst>
                    <a:ext uri="{9D8B030D-6E8A-4147-A177-3AD203B41FA5}">
                      <a16:colId xmlns:a16="http://schemas.microsoft.com/office/drawing/2014/main" val="20001"/>
                    </a:ext>
                  </a:extLst>
                </a:gridCol>
                <a:gridCol w="1245370">
                  <a:extLst>
                    <a:ext uri="{9D8B030D-6E8A-4147-A177-3AD203B41FA5}">
                      <a16:colId xmlns:a16="http://schemas.microsoft.com/office/drawing/2014/main" val="2951403547"/>
                    </a:ext>
                  </a:extLst>
                </a:gridCol>
                <a:gridCol w="5838027">
                  <a:extLst>
                    <a:ext uri="{9D8B030D-6E8A-4147-A177-3AD203B41FA5}">
                      <a16:colId xmlns:a16="http://schemas.microsoft.com/office/drawing/2014/main" val="20002"/>
                    </a:ext>
                  </a:extLst>
                </a:gridCol>
              </a:tblGrid>
              <a:tr h="0">
                <a:tc gridSpan="2">
                  <a:txBody>
                    <a:bodyPr/>
                    <a:lstStyle/>
                    <a:p>
                      <a:pPr marL="0" marR="0" algn="l">
                        <a:lnSpc>
                          <a:spcPct val="150000"/>
                        </a:lnSpc>
                        <a:spcBef>
                          <a:spcPts val="0"/>
                        </a:spcBef>
                        <a:spcAft>
                          <a:spcPts val="0"/>
                        </a:spcAft>
                      </a:pPr>
                      <a:r>
                        <a:rPr lang="en-US" sz="1800" dirty="0">
                          <a:effectLst/>
                        </a:rPr>
                        <a:t>Self-monitor</a:t>
                      </a:r>
                      <a:endParaRPr lang="en-US" sz="18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rPr>
                        <a:t>Strategies</a:t>
                      </a:r>
                      <a:endParaRPr lang="en-US" sz="18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829585">
                <a:tc rowSpan="2">
                  <a:txBody>
                    <a:bodyPr/>
                    <a:lstStyle/>
                    <a:p>
                      <a:pPr marL="0" marR="0" algn="l">
                        <a:lnSpc>
                          <a:spcPct val="150000"/>
                        </a:lnSpc>
                        <a:spcBef>
                          <a:spcPts val="0"/>
                        </a:spcBef>
                        <a:spcAft>
                          <a:spcPts val="0"/>
                        </a:spcAft>
                      </a:pPr>
                      <a:r>
                        <a:rPr lang="en-US" sz="1800" dirty="0">
                          <a:effectLst/>
                        </a:rPr>
                        <a:t>Internal feedback</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t>Cognition</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latin typeface="Tahoma" panose="020B0604030504040204" pitchFamily="34" charset="0"/>
                          <a:ea typeface="Tahoma" panose="020B0604030504040204" pitchFamily="34" charset="0"/>
                          <a:cs typeface="Tahoma" panose="020B0604030504040204" pitchFamily="34" charset="0"/>
                        </a:rPr>
                        <a:t>MOOC instructors provided quizzes for self-assessment, tutorial on technology use, learning advice, navigation of the course, progress indicators, resources, and instructional modeling, etc. </a:t>
                      </a: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829585">
                <a:tc vMerge="1">
                  <a:txBody>
                    <a:bodyPr/>
                    <a:lstStyle/>
                    <a:p>
                      <a:endParaRPr lang="en-US"/>
                    </a:p>
                  </a:txBody>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t>Meta-cog</a:t>
                      </a: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latin typeface="Tahoma" panose="020B0604030504040204" pitchFamily="34" charset="0"/>
                          <a:ea typeface="Tahoma" panose="020B0604030504040204" pitchFamily="34" charset="0"/>
                          <a:cs typeface="Tahoma" panose="020B0604030504040204" pitchFamily="34" charset="0"/>
                        </a:rPr>
                        <a:t>MOOC instructors encouraged students to reflect and think critically by providing reflection questions</a:t>
                      </a:r>
                      <a:r>
                        <a:rPr lang="en-US" sz="1600" baseline="0" dirty="0">
                          <a:latin typeface="Tahoma" panose="020B0604030504040204" pitchFamily="34" charset="0"/>
                          <a:ea typeface="Tahoma" panose="020B0604030504040204" pitchFamily="34" charset="0"/>
                          <a:cs typeface="Tahoma" panose="020B0604030504040204" pitchFamily="34" charset="0"/>
                        </a:rPr>
                        <a:t> </a:t>
                      </a:r>
                      <a:r>
                        <a:rPr lang="en-US" sz="1600" dirty="0">
                          <a:latin typeface="Tahoma" panose="020B0604030504040204" pitchFamily="34" charset="0"/>
                          <a:ea typeface="Tahoma" panose="020B0604030504040204" pitchFamily="34" charset="0"/>
                          <a:cs typeface="Tahoma" panose="020B0604030504040204" pitchFamily="34" charset="0"/>
                        </a:rPr>
                        <a:t>and building learning community. </a:t>
                      </a: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78147957"/>
                  </a:ext>
                </a:extLst>
              </a:tr>
              <a:tr h="1106113">
                <a:tc>
                  <a:txBody>
                    <a:bodyPr/>
                    <a:lstStyle/>
                    <a:p>
                      <a:pPr marL="0" marR="0" algn="l">
                        <a:lnSpc>
                          <a:spcPct val="150000"/>
                        </a:lnSpc>
                        <a:spcBef>
                          <a:spcPts val="0"/>
                        </a:spcBef>
                        <a:spcAft>
                          <a:spcPts val="0"/>
                        </a:spcAft>
                      </a:pPr>
                      <a:r>
                        <a:rPr lang="en-US" sz="1800" dirty="0">
                          <a:effectLst/>
                        </a:rPr>
                        <a:t>External</a:t>
                      </a:r>
                      <a:r>
                        <a:rPr lang="en-US" sz="1800" baseline="0" dirty="0">
                          <a:effectLst/>
                        </a:rPr>
                        <a:t> feedback</a:t>
                      </a:r>
                      <a:endParaRPr lang="en-US" sz="18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endParaRPr lang="en-US" sz="1600" dirty="0">
                        <a:effectLst/>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MOOC instructors, teaching assistants, and peers were involved</a:t>
                      </a:r>
                      <a:r>
                        <a:rPr lang="en-US" sz="1600" baseline="0" dirty="0">
                          <a:effectLst/>
                          <a:latin typeface="Tahoma" panose="020B0604030504040204" pitchFamily="34" charset="0"/>
                          <a:ea typeface="Tahoma" panose="020B0604030504040204" pitchFamily="34" charset="0"/>
                          <a:cs typeface="Tahoma" panose="020B0604030504040204" pitchFamily="34" charset="0"/>
                        </a:rPr>
                        <a:t> in providing external feedback.</a:t>
                      </a: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57</a:t>
            </a:fld>
            <a:endParaRPr lang="en-US" dirty="0"/>
          </a:p>
        </p:txBody>
      </p:sp>
      <p:sp>
        <p:nvSpPr>
          <p:cNvPr id="7" name="Content Placeholder 2">
            <a:extLst>
              <a:ext uri="{FF2B5EF4-FFF2-40B4-BE49-F238E27FC236}">
                <a16:creationId xmlns:a16="http://schemas.microsoft.com/office/drawing/2014/main" id="{7FF370F3-624A-4BB6-9BE0-BBB5B052CDA5}"/>
              </a:ext>
            </a:extLst>
          </p:cNvPr>
          <p:cNvSpPr>
            <a:spLocks noGrp="1"/>
          </p:cNvSpPr>
          <p:nvPr>
            <p:ph idx="1"/>
          </p:nvPr>
        </p:nvSpPr>
        <p:spPr>
          <a:xfrm>
            <a:off x="-165389" y="1290744"/>
            <a:ext cx="8394989" cy="939838"/>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Both internal feedback and external feedback were  provided to help students’ self-monitoring.</a:t>
            </a:r>
          </a:p>
        </p:txBody>
      </p:sp>
    </p:spTree>
    <p:extLst>
      <p:ext uri="{BB962C8B-B14F-4D97-AF65-F5344CB8AC3E}">
        <p14:creationId xmlns:p14="http://schemas.microsoft.com/office/powerpoint/2010/main" val="4017456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Self-assessment (i.e., embedded quizzes)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58</a:t>
            </a:fld>
            <a:endParaRPr lang="en-US" dirty="0"/>
          </a:p>
        </p:txBody>
      </p:sp>
      <p:pic>
        <p:nvPicPr>
          <p:cNvPr id="3" name="Picture 2"/>
          <p:cNvPicPr>
            <a:picLocks noChangeAspect="1"/>
          </p:cNvPicPr>
          <p:nvPr/>
        </p:nvPicPr>
        <p:blipFill>
          <a:blip r:embed="rId3"/>
          <a:stretch>
            <a:fillRect/>
          </a:stretch>
        </p:blipFill>
        <p:spPr>
          <a:xfrm>
            <a:off x="148590" y="2389860"/>
            <a:ext cx="6145625" cy="4062286"/>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rotWithShape="1">
          <a:blip r:embed="rId4"/>
          <a:srcRect r="22093"/>
          <a:stretch/>
        </p:blipFill>
        <p:spPr>
          <a:xfrm>
            <a:off x="3920836" y="1301990"/>
            <a:ext cx="5065752" cy="320073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26843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Progress Indicators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59</a:t>
            </a:fld>
            <a:endParaRPr lang="en-US" dirty="0"/>
          </a:p>
        </p:txBody>
      </p:sp>
      <p:pic>
        <p:nvPicPr>
          <p:cNvPr id="1026" name="Picture 2" descr="Image result for mooc progress indicator"/>
          <p:cNvPicPr>
            <a:picLocks noChangeAspect="1" noChangeArrowheads="1"/>
          </p:cNvPicPr>
          <p:nvPr/>
        </p:nvPicPr>
        <p:blipFill rotWithShape="1">
          <a:blip r:embed="rId3">
            <a:extLst>
              <a:ext uri="{28A0092B-C50C-407E-A947-70E740481C1C}">
                <a14:useLocalDpi xmlns:a14="http://schemas.microsoft.com/office/drawing/2010/main" val="0"/>
              </a:ext>
            </a:extLst>
          </a:blip>
          <a:srcRect r="59603"/>
          <a:stretch/>
        </p:blipFill>
        <p:spPr bwMode="auto">
          <a:xfrm>
            <a:off x="896292" y="1798847"/>
            <a:ext cx="7437988" cy="4267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606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665190" y="636272"/>
            <a:ext cx="7613178" cy="1887472"/>
          </a:xfrm>
        </p:spPr>
        <p:txBody>
          <a:bodyPr/>
          <a:lstStyle/>
          <a:p>
            <a:pPr algn="ctr"/>
            <a:r>
              <a:rPr lang="en-US" sz="6000" dirty="0"/>
              <a:t>MOOC Trends and Recent Data</a:t>
            </a:r>
          </a:p>
        </p:txBody>
      </p:sp>
      <p:pic>
        <p:nvPicPr>
          <p:cNvPr id="6" name="Picture 5">
            <a:extLst>
              <a:ext uri="{FF2B5EF4-FFF2-40B4-BE49-F238E27FC236}">
                <a16:creationId xmlns:a16="http://schemas.microsoft.com/office/drawing/2014/main" id="{B0EB9072-C8D9-4971-A15D-B55DCD44E5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24912"/>
            <a:ext cx="9144000" cy="4133088"/>
          </a:xfrm>
          <a:prstGeom prst="rect">
            <a:avLst/>
          </a:prstGeom>
        </p:spPr>
      </p:pic>
    </p:spTree>
    <p:extLst>
      <p:ext uri="{BB962C8B-B14F-4D97-AF65-F5344CB8AC3E}">
        <p14:creationId xmlns:p14="http://schemas.microsoft.com/office/powerpoint/2010/main" val="1880734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 y="474219"/>
            <a:ext cx="6718853"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RQ3 External Feedback: Peer-assessment </a:t>
            </a:r>
          </a:p>
          <a:p>
            <a:r>
              <a:rPr lang="en-US" sz="1800" dirty="0">
                <a:solidFill>
                  <a:schemeClr val="bg1"/>
                </a:solidFill>
                <a:latin typeface="Tahoma" panose="020B0604030504040204" pitchFamily="34" charset="0"/>
                <a:ea typeface="Tahoma" panose="020B0604030504040204" pitchFamily="34" charset="0"/>
                <a:cs typeface="Tahoma" panose="020B0604030504040204" pitchFamily="34" charset="0"/>
              </a:rPr>
              <a:t>(e.g., 3 peers assigned to review each assignment)</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60</a:t>
            </a:fld>
            <a:endParaRPr lang="en-US" dirty="0"/>
          </a:p>
        </p:txBody>
      </p:sp>
      <p:pic>
        <p:nvPicPr>
          <p:cNvPr id="7" name="Picture 6"/>
          <p:cNvPicPr>
            <a:picLocks noChangeAspect="1"/>
          </p:cNvPicPr>
          <p:nvPr/>
        </p:nvPicPr>
        <p:blipFill>
          <a:blip r:embed="rId3"/>
          <a:stretch>
            <a:fillRect/>
          </a:stretch>
        </p:blipFill>
        <p:spPr>
          <a:xfrm>
            <a:off x="1197812" y="2026572"/>
            <a:ext cx="6870280" cy="339055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862702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Strategies to Facilitate SDL</a:t>
            </a:r>
          </a:p>
        </p:txBody>
      </p:sp>
      <p:graphicFrame>
        <p:nvGraphicFramePr>
          <p:cNvPr id="6" name="Table 5">
            <a:extLst>
              <a:ext uri="{FF2B5EF4-FFF2-40B4-BE49-F238E27FC236}">
                <a16:creationId xmlns:a16="http://schemas.microsoft.com/office/drawing/2014/main" id="{B1544EA5-27D4-4F66-B81E-806191987632}"/>
              </a:ext>
            </a:extLst>
          </p:cNvPr>
          <p:cNvGraphicFramePr>
            <a:graphicFrameLocks noGrp="1"/>
          </p:cNvGraphicFramePr>
          <p:nvPr>
            <p:extLst>
              <p:ext uri="{D42A27DB-BD31-4B8C-83A1-F6EECF244321}">
                <p14:modId xmlns:p14="http://schemas.microsoft.com/office/powerpoint/2010/main" val="2383379029"/>
              </p:ext>
            </p:extLst>
          </p:nvPr>
        </p:nvGraphicFramePr>
        <p:xfrm>
          <a:off x="287135" y="3068866"/>
          <a:ext cx="8621337" cy="3184400"/>
        </p:xfrm>
        <a:graphic>
          <a:graphicData uri="http://schemas.openxmlformats.org/drawingml/2006/table">
            <a:tbl>
              <a:tblPr firstRow="1" bandRow="1">
                <a:tableStyleId>{7E9639D4-E3E2-4D34-9284-5A2195B3D0D7}</a:tableStyleId>
              </a:tblPr>
              <a:tblGrid>
                <a:gridCol w="2986070">
                  <a:extLst>
                    <a:ext uri="{9D8B030D-6E8A-4147-A177-3AD203B41FA5}">
                      <a16:colId xmlns:a16="http://schemas.microsoft.com/office/drawing/2014/main" val="20001"/>
                    </a:ext>
                  </a:extLst>
                </a:gridCol>
                <a:gridCol w="5635267">
                  <a:extLst>
                    <a:ext uri="{9D8B030D-6E8A-4147-A177-3AD203B41FA5}">
                      <a16:colId xmlns:a16="http://schemas.microsoft.com/office/drawing/2014/main" val="20002"/>
                    </a:ext>
                  </a:extLst>
                </a:gridCol>
              </a:tblGrid>
              <a:tr h="320885">
                <a:tc>
                  <a:txBody>
                    <a:bodyPr/>
                    <a:lstStyle/>
                    <a:p>
                      <a:pPr marL="0" marR="0" algn="ctr">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Self-management</a:t>
                      </a:r>
                      <a:endParaRPr lang="en-US" sz="1600" b="1"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effectLst/>
                          <a:latin typeface="Tahoma" panose="020B0604030504040204" pitchFamily="34" charset="0"/>
                          <a:ea typeface="Tahoma" panose="020B0604030504040204" pitchFamily="34" charset="0"/>
                          <a:cs typeface="Tahoma" panose="020B0604030504040204" pitchFamily="34" charset="0"/>
                        </a:rPr>
                        <a:t>Strategies</a:t>
                      </a:r>
                      <a:endParaRPr lang="en-US"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0"/>
                  </a:ext>
                </a:extLst>
              </a:tr>
              <a:tr h="824939">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Enactment of learning goals </a:t>
                      </a:r>
                      <a:endParaRPr lang="en-US" sz="16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r>
                        <a:rPr lang="en-US" sz="1600" dirty="0">
                          <a:latin typeface="Tahoma" panose="020B0604030504040204" pitchFamily="34" charset="0"/>
                          <a:ea typeface="Tahoma" panose="020B0604030504040204" pitchFamily="34" charset="0"/>
                          <a:cs typeface="Tahoma" panose="020B0604030504040204" pitchFamily="34" charset="0"/>
                        </a:rPr>
                        <a:t>Providing discussion questions, reflections, survey, and appreciation students’ learning goals. </a:t>
                      </a:r>
                    </a:p>
                    <a:p>
                      <a:pPr marL="0" marR="0" lvl="1" indent="0" algn="l" defTabSz="457200"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US" sz="1600" dirty="0">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536909">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Time management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Providing</a:t>
                      </a:r>
                      <a:r>
                        <a:rPr lang="en-US" sz="1600" baseline="0" dirty="0">
                          <a:effectLst/>
                          <a:latin typeface="Tahoma" panose="020B0604030504040204" pitchFamily="34" charset="0"/>
                          <a:ea typeface="Tahoma" panose="020B0604030504040204" pitchFamily="34" charset="0"/>
                          <a:cs typeface="Tahoma" panose="020B0604030504040204" pitchFamily="34" charset="0"/>
                        </a:rPr>
                        <a:t> </a:t>
                      </a:r>
                      <a:r>
                        <a:rPr lang="en-US" sz="1600" dirty="0">
                          <a:effectLst/>
                          <a:latin typeface="Tahoma" panose="020B0604030504040204" pitchFamily="34" charset="0"/>
                          <a:ea typeface="Tahoma" panose="020B0604030504040204" pitchFamily="34" charset="0"/>
                          <a:cs typeface="Tahoma" panose="020B0604030504040204" pitchFamily="34" charset="0"/>
                        </a:rPr>
                        <a:t>time frame, progress indicator, short learning units, and flexible timeline.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824939">
                <a:tc>
                  <a:txBody>
                    <a:bodyPr/>
                    <a:lstStyle/>
                    <a:p>
                      <a:pPr marL="0" marR="0" algn="l">
                        <a:lnSpc>
                          <a:spcPct val="150000"/>
                        </a:lnSpc>
                        <a:spcBef>
                          <a:spcPts val="0"/>
                        </a:spcBef>
                        <a:spcAft>
                          <a:spcPts val="0"/>
                        </a:spcAft>
                      </a:pPr>
                      <a:r>
                        <a:rPr lang="en-US" sz="1600" b="0" dirty="0">
                          <a:effectLst/>
                          <a:latin typeface="Tahoma" panose="020B0604030504040204" pitchFamily="34" charset="0"/>
                          <a:ea typeface="Tahoma" panose="020B0604030504040204" pitchFamily="34" charset="0"/>
                          <a:cs typeface="Tahoma" panose="020B0604030504040204" pitchFamily="34" charset="0"/>
                        </a:rPr>
                        <a:t>Management of resources and support </a:t>
                      </a:r>
                    </a:p>
                    <a:p>
                      <a:pPr marL="0" marR="0" algn="l">
                        <a:lnSpc>
                          <a:spcPct val="150000"/>
                        </a:lnSpc>
                        <a:spcBef>
                          <a:spcPts val="0"/>
                        </a:spcBef>
                        <a:spcAft>
                          <a:spcPts val="0"/>
                        </a:spcAft>
                      </a:pPr>
                      <a:endParaRPr lang="en-US" sz="1600" b="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l">
                        <a:lnSpc>
                          <a:spcPct val="150000"/>
                        </a:lnSpc>
                        <a:spcBef>
                          <a:spcPts val="0"/>
                        </a:spcBef>
                        <a:spcAft>
                          <a:spcPts val="0"/>
                        </a:spcAft>
                      </a:pPr>
                      <a:r>
                        <a:rPr lang="en-US" sz="1600" dirty="0">
                          <a:effectLst/>
                          <a:latin typeface="Tahoma" panose="020B0604030504040204" pitchFamily="34" charset="0"/>
                          <a:ea typeface="Tahoma" panose="020B0604030504040204" pitchFamily="34" charset="0"/>
                          <a:cs typeface="Tahoma" panose="020B0604030504040204" pitchFamily="34" charset="0"/>
                        </a:rPr>
                        <a:t>Providing flexible learning resources, peer-assessment, accessibilities, clear expectations, and short learning units.</a:t>
                      </a:r>
                    </a:p>
                    <a:p>
                      <a:pPr marL="0" marR="0" algn="l">
                        <a:lnSpc>
                          <a:spcPct val="150000"/>
                        </a:lnSpc>
                        <a:spcBef>
                          <a:spcPts val="0"/>
                        </a:spcBef>
                        <a:spcAft>
                          <a:spcPts val="0"/>
                        </a:spcAft>
                      </a:pPr>
                      <a:endParaRPr lang="en-US" sz="1600" dirty="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22699616"/>
                  </a:ext>
                </a:extLst>
              </a:tr>
            </a:tbl>
          </a:graphicData>
        </a:graphic>
      </p:graphicFrame>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61</a:t>
            </a:fld>
            <a:endParaRPr lang="en-US" dirty="0"/>
          </a:p>
        </p:txBody>
      </p:sp>
      <p:sp>
        <p:nvSpPr>
          <p:cNvPr id="7"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87135" y="1312005"/>
            <a:ext cx="8117725" cy="1718474"/>
          </a:xfrm>
        </p:spPr>
        <p:txBody>
          <a:bodyPr>
            <a:noAutofit/>
          </a:bodyPr>
          <a:lstStyle/>
          <a:p>
            <a:pPr lvl="1">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They helped students’ self-management concerning setting learning goals, time management, resources and support management although among the three elements of SDL, MOOC instructors had less control over students’ management. </a:t>
            </a:r>
          </a:p>
        </p:txBody>
      </p:sp>
    </p:spTree>
    <p:extLst>
      <p:ext uri="{BB962C8B-B14F-4D97-AF65-F5344CB8AC3E}">
        <p14:creationId xmlns:p14="http://schemas.microsoft.com/office/powerpoint/2010/main" val="424226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 Time Management </a:t>
            </a:r>
          </a:p>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(e.g., time advisories and estimates)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62</a:t>
            </a:fld>
            <a:endParaRPr lang="en-US" dirty="0"/>
          </a:p>
        </p:txBody>
      </p:sp>
      <p:pic>
        <p:nvPicPr>
          <p:cNvPr id="3" name="Picture 2"/>
          <p:cNvPicPr>
            <a:picLocks noChangeAspect="1"/>
          </p:cNvPicPr>
          <p:nvPr/>
        </p:nvPicPr>
        <p:blipFill>
          <a:blip r:embed="rId3"/>
          <a:stretch>
            <a:fillRect/>
          </a:stretch>
        </p:blipFill>
        <p:spPr>
          <a:xfrm>
            <a:off x="635022" y="1478456"/>
            <a:ext cx="7305562" cy="48020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83961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62950" y="1401172"/>
            <a:ext cx="7911429" cy="4982609"/>
          </a:xfrm>
        </p:spPr>
        <p:txBody>
          <a:bodyPr>
            <a:noAutofit/>
          </a:bodyPr>
          <a:lstStyle/>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Synchronous communication technologies</a:t>
            </a:r>
          </a:p>
          <a:p>
            <a:pPr lvl="2">
              <a:lnSpc>
                <a:spcPct val="150000"/>
              </a:lnSpc>
              <a:spcAft>
                <a:spcPts val="0"/>
              </a:spcAft>
              <a:buFont typeface="Courier New" panose="02070309020205020404" pitchFamily="49" charset="0"/>
              <a:buChar char="o"/>
            </a:pPr>
            <a:r>
              <a:rPr lang="en-US" dirty="0">
                <a:latin typeface="Tahoma" panose="020B0604030504040204" pitchFamily="34" charset="0"/>
                <a:ea typeface="Tahoma" panose="020B0604030504040204" pitchFamily="34" charset="0"/>
                <a:cs typeface="Tahoma" panose="020B0604030504040204" pitchFamily="34" charset="0"/>
              </a:rPr>
              <a:t>Google Hangouts        YouTube Live</a:t>
            </a:r>
          </a:p>
          <a:p>
            <a:pPr lvl="2">
              <a:lnSpc>
                <a:spcPct val="150000"/>
              </a:lnSpc>
              <a:spcAft>
                <a:spcPts val="0"/>
              </a:spcAft>
              <a:buFont typeface="Courier New" panose="02070309020205020404" pitchFamily="49" charset="0"/>
              <a:buChar char="o"/>
            </a:pPr>
            <a:endParaRPr lang="en-US"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endParaRPr lang="en-US" sz="2400"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Asynchronous communication technologies</a:t>
            </a:r>
          </a:p>
          <a:p>
            <a:pPr lvl="2">
              <a:lnSpc>
                <a:spcPct val="150000"/>
              </a:lnSpc>
              <a:spcAft>
                <a:spcPts val="0"/>
              </a:spcAft>
              <a:buFont typeface="Courier New" panose="02070309020205020404" pitchFamily="49" charset="0"/>
              <a:buChar char="o"/>
            </a:pPr>
            <a:r>
              <a:rPr lang="en-US" dirty="0">
                <a:latin typeface="Tahoma" panose="020B0604030504040204" pitchFamily="34" charset="0"/>
                <a:ea typeface="Tahoma" panose="020B0604030504040204" pitchFamily="34" charset="0"/>
                <a:cs typeface="Tahoma" panose="020B0604030504040204" pitchFamily="34" charset="0"/>
              </a:rPr>
              <a:t>Discussion forum   Blog            </a:t>
            </a:r>
            <a:r>
              <a:rPr lang="en-US" dirty="0" err="1">
                <a:latin typeface="Tahoma" panose="020B0604030504040204" pitchFamily="34" charset="0"/>
                <a:ea typeface="Tahoma" panose="020B0604030504040204" pitchFamily="34" charset="0"/>
                <a:cs typeface="Tahoma" panose="020B0604030504040204" pitchFamily="34" charset="0"/>
              </a:rPr>
              <a:t>Slackbot</a:t>
            </a:r>
            <a:r>
              <a:rPr lang="en-US" dirty="0">
                <a:latin typeface="Tahoma" panose="020B0604030504040204" pitchFamily="34" charset="0"/>
                <a:ea typeface="Tahoma" panose="020B0604030504040204" pitchFamily="34" charset="0"/>
                <a:cs typeface="Tahoma" panose="020B0604030504040204" pitchFamily="34" charset="0"/>
              </a:rPr>
              <a:t>          Flickr</a:t>
            </a:r>
          </a:p>
          <a:p>
            <a:pPr lvl="2">
              <a:lnSpc>
                <a:spcPct val="150000"/>
              </a:lnSpc>
              <a:spcAft>
                <a:spcPts val="0"/>
              </a:spcAft>
              <a:buFont typeface="Courier New" panose="02070309020205020404" pitchFamily="49" charset="0"/>
              <a:buChar char="o"/>
            </a:pPr>
            <a:endParaRPr lang="en-US" dirty="0">
              <a:latin typeface="Tahoma" panose="020B0604030504040204" pitchFamily="34" charset="0"/>
              <a:ea typeface="Tahoma" panose="020B0604030504040204" pitchFamily="34" charset="0"/>
              <a:cs typeface="Tahoma" panose="020B0604030504040204" pitchFamily="34" charset="0"/>
            </a:endParaRPr>
          </a:p>
          <a:p>
            <a:pPr lvl="2">
              <a:lnSpc>
                <a:spcPct val="150000"/>
              </a:lnSpc>
              <a:spcAft>
                <a:spcPts val="0"/>
              </a:spcAft>
              <a:buFont typeface="Courier New" panose="02070309020205020404" pitchFamily="49" charset="0"/>
              <a:buChar char="o"/>
            </a:pPr>
            <a:endParaRPr lang="en-US" dirty="0">
              <a:latin typeface="Tahoma" panose="020B0604030504040204" pitchFamily="34" charset="0"/>
              <a:ea typeface="Tahoma" panose="020B0604030504040204" pitchFamily="34" charset="0"/>
              <a:cs typeface="Tahoma" panose="020B0604030504040204" pitchFamily="34" charset="0"/>
            </a:endParaRPr>
          </a:p>
          <a:p>
            <a:pPr lvl="2">
              <a:lnSpc>
                <a:spcPct val="150000"/>
              </a:lnSpc>
              <a:spcAft>
                <a:spcPts val="0"/>
              </a:spcAft>
              <a:buFont typeface="Courier New" panose="02070309020205020404" pitchFamily="49" charset="0"/>
              <a:buChar char="o"/>
            </a:pPr>
            <a:endParaRPr lang="en-US"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Multimedia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0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(e.g., video and graphics)</a:t>
            </a:r>
            <a:endParaRPr lang="en-US" sz="2000"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r>
              <a:rPr lang="en-US" sz="2400" b="1" dirty="0">
                <a:latin typeface="Tahoma" panose="020B0604030504040204" pitchFamily="34" charset="0"/>
                <a:ea typeface="Tahoma" panose="020B0604030504040204" pitchFamily="34" charset="0"/>
                <a:cs typeface="Tahoma" panose="020B0604030504040204" pitchFamily="34" charset="0"/>
              </a:rPr>
              <a:t>Feedback technologies</a:t>
            </a:r>
          </a:p>
        </p:txBody>
      </p:sp>
      <p:sp>
        <p:nvSpPr>
          <p:cNvPr id="5" name="Title 1">
            <a:extLst>
              <a:ext uri="{FF2B5EF4-FFF2-40B4-BE49-F238E27FC236}">
                <a16:creationId xmlns:a16="http://schemas.microsoft.com/office/drawing/2014/main" id="{65944928-1135-4C3E-B2DF-A7C976C6C2A3}"/>
              </a:ext>
            </a:extLst>
          </p:cNvPr>
          <p:cNvSpPr txBox="1">
            <a:spLocks/>
          </p:cNvSpPr>
          <p:nvPr/>
        </p:nvSpPr>
        <p:spPr>
          <a:xfrm>
            <a:off x="148590" y="474219"/>
            <a:ext cx="645541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400" dirty="0">
                <a:solidFill>
                  <a:schemeClr val="bg1"/>
                </a:solidFill>
                <a:latin typeface="Tahoma" panose="020B0604030504040204" pitchFamily="34" charset="0"/>
                <a:ea typeface="Tahoma" panose="020B0604030504040204" pitchFamily="34" charset="0"/>
                <a:cs typeface="Tahoma" panose="020B0604030504040204" pitchFamily="34" charset="0"/>
              </a:rPr>
              <a:t>RQ3-a. Tech Used for SDL</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63</a:t>
            </a:fld>
            <a:endParaRPr lang="en-US" dirty="0"/>
          </a:p>
        </p:txBody>
      </p:sp>
      <p:pic>
        <p:nvPicPr>
          <p:cNvPr id="1030" name="Picture 6" descr="Image result for blo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3376295" y="4384400"/>
            <a:ext cx="739140" cy="7391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2" name="Picture 8" descr="Image result for flick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976730" y="4370127"/>
            <a:ext cx="876382" cy="7344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34" name="Picture 10" descr="Image result for slackbot"/>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22371" r="24772"/>
          <a:stretch/>
        </p:blipFill>
        <p:spPr bwMode="auto">
          <a:xfrm>
            <a:off x="4560172" y="4370127"/>
            <a:ext cx="835296" cy="7391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Picture 4" descr="Image result for youtube live"/>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3754564" y="2468515"/>
            <a:ext cx="1211792" cy="76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4" name="Picture 2" descr="Image result for google hangouts"/>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1886272" y="2468515"/>
            <a:ext cx="1224967" cy="7638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8"/>
          <a:srcRect l="4510" t="2693" r="41896" b="33489"/>
          <a:stretch/>
        </p:blipFill>
        <p:spPr>
          <a:xfrm>
            <a:off x="1722250" y="4408199"/>
            <a:ext cx="1388989" cy="74579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32176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396239" y="1316736"/>
            <a:ext cx="8023861" cy="4710683"/>
          </a:xfrm>
        </p:spPr>
        <p:txBody>
          <a:bodyPr>
            <a:noAutofit/>
          </a:bodyPr>
          <a:lstStyle/>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SDL can be Changed </a:t>
            </a:r>
          </a:p>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MOOC Instructors can Facilitate SDL</a:t>
            </a:r>
          </a:p>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Strategies to Facilitate SDL</a:t>
            </a:r>
            <a:r>
              <a:rPr lang="en-US" sz="2000" dirty="0">
                <a:latin typeface="Tahoma" panose="020B0604030504040204" pitchFamily="34" charset="0"/>
                <a:ea typeface="Tahoma" panose="020B0604030504040204" pitchFamily="34" charset="0"/>
                <a:cs typeface="Tahoma" panose="020B0604030504040204" pitchFamily="34" charset="0"/>
              </a:rPr>
              <a:t>: A variety of strategies can be used to facilitate student SDL skills in terms of motivation, self-monitor, and self-management.</a:t>
            </a:r>
          </a:p>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Tech for SDL: </a:t>
            </a:r>
            <a:r>
              <a:rPr lang="en-US" sz="2000" dirty="0">
                <a:latin typeface="Tahoma" panose="020B0604030504040204" pitchFamily="34" charset="0"/>
                <a:ea typeface="Tahoma" panose="020B0604030504040204" pitchFamily="34" charset="0"/>
                <a:cs typeface="Tahoma" panose="020B0604030504040204" pitchFamily="34" charset="0"/>
              </a:rPr>
              <a:t>Tech</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dirty="0">
                <a:latin typeface="Tahoma" panose="020B0604030504040204" pitchFamily="34" charset="0"/>
                <a:ea typeface="Tahoma" panose="020B0604030504040204" pitchFamily="34" charset="0"/>
                <a:cs typeface="Tahoma" panose="020B0604030504040204" pitchFamily="34" charset="0"/>
              </a:rPr>
              <a:t>plays a vital role in facilitating SDL skills. </a:t>
            </a:r>
          </a:p>
          <a:p>
            <a:pPr lvl="1">
              <a:lnSpc>
                <a:spcPct val="15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Tech expectations: </a:t>
            </a:r>
            <a:r>
              <a:rPr lang="en-US" sz="2000" dirty="0">
                <a:latin typeface="Tahoma" panose="020B0604030504040204" pitchFamily="34" charset="0"/>
                <a:ea typeface="Tahoma" panose="020B0604030504040204" pitchFamily="34" charset="0"/>
                <a:cs typeface="Tahoma" panose="020B0604030504040204" pitchFamily="34" charset="0"/>
              </a:rPr>
              <a:t>Adaptive learning systems, artificial intelligent systems, and learning analytics were expected to have to support SDL. </a:t>
            </a:r>
          </a:p>
          <a:p>
            <a:pPr marL="457200" lvl="1" indent="0">
              <a:lnSpc>
                <a:spcPct val="150000"/>
              </a:lnSpc>
              <a:spcAft>
                <a:spcPts val="0"/>
              </a:spcAft>
              <a:buNone/>
            </a:pPr>
            <a:endParaRPr lang="en-US" sz="2000"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a:p>
            <a:pPr lvl="1">
              <a:lnSpc>
                <a:spcPct val="150000"/>
              </a:lnSpc>
              <a:spcAft>
                <a:spcPts val="0"/>
              </a:spcAft>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Discussion</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64</a:t>
            </a:fld>
            <a:endParaRPr lang="en-US" dirty="0"/>
          </a:p>
        </p:txBody>
      </p:sp>
    </p:spTree>
    <p:extLst>
      <p:ext uri="{BB962C8B-B14F-4D97-AF65-F5344CB8AC3E}">
        <p14:creationId xmlns:p14="http://schemas.microsoft.com/office/powerpoint/2010/main" val="4153151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19456" y="1424941"/>
            <a:ext cx="7918704" cy="4012632"/>
          </a:xfrm>
        </p:spPr>
        <p:txBody>
          <a:bodyPr>
            <a:noAutofit/>
          </a:bodyPr>
          <a:lstStyle/>
          <a:p>
            <a:pPr lvl="1">
              <a:lnSpc>
                <a:spcPct val="20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For MOOC instructors and Instructional Designers</a:t>
            </a:r>
          </a:p>
          <a:p>
            <a:pPr lvl="2">
              <a:lnSpc>
                <a:spcPct val="200000"/>
              </a:lnSpc>
              <a:spcAft>
                <a:spcPts val="0"/>
              </a:spcAft>
              <a:buFont typeface="Courier New" panose="02070309020205020404" pitchFamily="49" charset="0"/>
              <a:buChar char="o"/>
            </a:pPr>
            <a:r>
              <a:rPr lang="en-US" sz="2000" dirty="0">
                <a:latin typeface="Tahoma" panose="020B0604030504040204" pitchFamily="34" charset="0"/>
                <a:ea typeface="Tahoma" panose="020B0604030504040204" pitchFamily="34" charset="0"/>
                <a:cs typeface="Tahoma" panose="020B0604030504040204" pitchFamily="34" charset="0"/>
              </a:rPr>
              <a:t>Build learning community</a:t>
            </a:r>
          </a:p>
          <a:p>
            <a:pPr lvl="2">
              <a:lnSpc>
                <a:spcPct val="200000"/>
              </a:lnSpc>
              <a:spcAft>
                <a:spcPts val="0"/>
              </a:spcAft>
              <a:buFont typeface="Courier New" panose="02070309020205020404" pitchFamily="49" charset="0"/>
              <a:buChar char="o"/>
            </a:pPr>
            <a:r>
              <a:rPr lang="en-US" sz="2000" dirty="0">
                <a:latin typeface="Tahoma" panose="020B0604030504040204" pitchFamily="34" charset="0"/>
                <a:ea typeface="Tahoma" panose="020B0604030504040204" pitchFamily="34" charset="0"/>
                <a:cs typeface="Tahoma" panose="020B0604030504040204" pitchFamily="34" charset="0"/>
              </a:rPr>
              <a:t>Inspire intrinsic motivation</a:t>
            </a:r>
          </a:p>
          <a:p>
            <a:pPr lvl="2">
              <a:lnSpc>
                <a:spcPct val="200000"/>
              </a:lnSpc>
              <a:spcAft>
                <a:spcPts val="0"/>
              </a:spcAft>
              <a:buFont typeface="Courier New" panose="02070309020205020404" pitchFamily="49" charset="0"/>
              <a:buChar char="o"/>
            </a:pPr>
            <a:r>
              <a:rPr lang="en-US" sz="2000" dirty="0">
                <a:latin typeface="Tahoma" panose="020B0604030504040204" pitchFamily="34" charset="0"/>
                <a:ea typeface="Tahoma" panose="020B0604030504040204" pitchFamily="34" charset="0"/>
                <a:cs typeface="Tahoma" panose="020B0604030504040204" pitchFamily="34" charset="0"/>
              </a:rPr>
              <a:t>Personalize learning</a:t>
            </a:r>
          </a:p>
          <a:p>
            <a:pPr lvl="1">
              <a:lnSpc>
                <a:spcPct val="200000"/>
              </a:lnSpc>
              <a:spcAft>
                <a:spcPts val="0"/>
              </a:spcAft>
              <a:buFont typeface="Arial" panose="020B0604020202020204" pitchFamily="34" charset="0"/>
              <a:buChar char="•"/>
            </a:pPr>
            <a:r>
              <a:rPr lang="en-US" sz="2000" b="1" dirty="0">
                <a:latin typeface="Tahoma" panose="020B0604030504040204" pitchFamily="34" charset="0"/>
                <a:ea typeface="Tahoma" panose="020B0604030504040204" pitchFamily="34" charset="0"/>
                <a:cs typeface="Tahoma" panose="020B0604030504040204" pitchFamily="34" charset="0"/>
              </a:rPr>
              <a:t>For MOOC providers</a:t>
            </a:r>
          </a:p>
          <a:p>
            <a:pPr lvl="2">
              <a:lnSpc>
                <a:spcPct val="200000"/>
              </a:lnSpc>
              <a:spcAft>
                <a:spcPts val="0"/>
              </a:spcAft>
              <a:buFont typeface="Courier New" panose="02070309020205020404" pitchFamily="49" charset="0"/>
              <a:buChar char="o"/>
            </a:pPr>
            <a:r>
              <a:rPr lang="en-US" sz="2000" dirty="0">
                <a:latin typeface="Tahoma" panose="020B0604030504040204" pitchFamily="34" charset="0"/>
                <a:ea typeface="Tahoma" panose="020B0604030504040204" pitchFamily="34" charset="0"/>
                <a:cs typeface="Tahoma" panose="020B0604030504040204" pitchFamily="34" charset="0"/>
              </a:rPr>
              <a:t>Create a personalized learning environment</a:t>
            </a:r>
          </a:p>
          <a:p>
            <a:pPr lvl="2">
              <a:lnSpc>
                <a:spcPct val="200000"/>
              </a:lnSpc>
              <a:spcAft>
                <a:spcPts val="0"/>
              </a:spcAft>
              <a:buFont typeface="Courier New" panose="02070309020205020404" pitchFamily="49" charset="0"/>
              <a:buChar char="o"/>
            </a:pPr>
            <a:r>
              <a:rPr lang="en-US" sz="2000" dirty="0">
                <a:latin typeface="Tahoma" panose="020B0604030504040204" pitchFamily="34" charset="0"/>
                <a:ea typeface="Tahoma" panose="020B0604030504040204" pitchFamily="34" charset="0"/>
                <a:cs typeface="Tahoma" panose="020B0604030504040204" pitchFamily="34" charset="0"/>
              </a:rPr>
              <a:t>Provide learning analytics to support learning and teaching</a:t>
            </a:r>
          </a:p>
          <a:p>
            <a:pPr lvl="1">
              <a:spcAft>
                <a:spcPts val="0"/>
              </a:spcAft>
              <a:buFont typeface="Arial" panose="020B0604020202020204" pitchFamily="34" charset="0"/>
              <a:buChar char="•"/>
            </a:pP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Implications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65</a:t>
            </a:fld>
            <a:endParaRPr lang="en-US" dirty="0"/>
          </a:p>
        </p:txBody>
      </p:sp>
      <p:pic>
        <p:nvPicPr>
          <p:cNvPr id="6" name="Picture 5">
            <a:extLst>
              <a:ext uri="{FF2B5EF4-FFF2-40B4-BE49-F238E27FC236}">
                <a16:creationId xmlns:a16="http://schemas.microsoft.com/office/drawing/2014/main" id="{8540F3A6-37A5-4CB6-8978-E3B3B51178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846" y="2236534"/>
            <a:ext cx="3397154" cy="2263011"/>
          </a:xfrm>
          <a:prstGeom prst="rect">
            <a:avLst/>
          </a:prstGeom>
        </p:spPr>
      </p:pic>
    </p:spTree>
    <p:extLst>
      <p:ext uri="{BB962C8B-B14F-4D97-AF65-F5344CB8AC3E}">
        <p14:creationId xmlns:p14="http://schemas.microsoft.com/office/powerpoint/2010/main" val="1706555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6190869" cy="5049609"/>
          </a:xfrm>
        </p:spPr>
        <p:txBody>
          <a:bodyPr>
            <a:noAutofit/>
          </a:bodyPr>
          <a:lstStyle/>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Helping students set their own learning goals.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Building learning community.</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Offering immediate feedback.</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Embedding quizzes for self-assessment.</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Providing progress indicators.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Providing reflection questions.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Designing short learning units.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Providing flexible timelines.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Highlighting estimated time frames.</a:t>
            </a:r>
          </a:p>
          <a:p>
            <a:pPr marL="800100" lvl="1" indent="-342900">
              <a:lnSpc>
                <a:spcPct val="200000"/>
              </a:lnSpc>
              <a:spcAft>
                <a:spcPts val="0"/>
              </a:spcAft>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Making available optional learning materials.</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66</a:t>
            </a:fld>
            <a:endParaRPr lang="en-US" dirty="0"/>
          </a:p>
        </p:txBody>
      </p:sp>
      <p:pic>
        <p:nvPicPr>
          <p:cNvPr id="4" name="Picture 3">
            <a:extLst>
              <a:ext uri="{FF2B5EF4-FFF2-40B4-BE49-F238E27FC236}">
                <a16:creationId xmlns:a16="http://schemas.microsoft.com/office/drawing/2014/main" id="{9FA1DB30-D5FC-4C1E-BA5D-13AC9F989E3D}"/>
              </a:ext>
            </a:extLst>
          </p:cNvPr>
          <p:cNvPicPr>
            <a:picLocks noChangeAspect="1"/>
          </p:cNvPicPr>
          <p:nvPr/>
        </p:nvPicPr>
        <p:blipFill>
          <a:blip r:embed="rId3"/>
          <a:stretch>
            <a:fillRect/>
          </a:stretch>
        </p:blipFill>
        <p:spPr>
          <a:xfrm>
            <a:off x="6115050" y="1494251"/>
            <a:ext cx="3028950" cy="1700463"/>
          </a:xfrm>
          <a:prstGeom prst="rect">
            <a:avLst/>
          </a:prstGeom>
        </p:spPr>
      </p:pic>
      <p:pic>
        <p:nvPicPr>
          <p:cNvPr id="6" name="Picture 5">
            <a:extLst>
              <a:ext uri="{FF2B5EF4-FFF2-40B4-BE49-F238E27FC236}">
                <a16:creationId xmlns:a16="http://schemas.microsoft.com/office/drawing/2014/main" id="{DAB30D6A-09DF-4143-9EAB-6405F97FAE88}"/>
              </a:ext>
            </a:extLst>
          </p:cNvPr>
          <p:cNvPicPr>
            <a:picLocks noChangeAspect="1"/>
          </p:cNvPicPr>
          <p:nvPr/>
        </p:nvPicPr>
        <p:blipFill>
          <a:blip r:embed="rId4"/>
          <a:stretch>
            <a:fillRect/>
          </a:stretch>
        </p:blipFill>
        <p:spPr>
          <a:xfrm>
            <a:off x="6099848" y="3194714"/>
            <a:ext cx="3054108" cy="1570963"/>
          </a:xfrm>
          <a:prstGeom prst="rect">
            <a:avLst/>
          </a:prstGeom>
        </p:spPr>
      </p:pic>
      <p:pic>
        <p:nvPicPr>
          <p:cNvPr id="7" name="Picture 6">
            <a:extLst>
              <a:ext uri="{FF2B5EF4-FFF2-40B4-BE49-F238E27FC236}">
                <a16:creationId xmlns:a16="http://schemas.microsoft.com/office/drawing/2014/main" id="{EDD3D113-8DE6-476F-8B6D-F510580FE17B}"/>
              </a:ext>
            </a:extLst>
          </p:cNvPr>
          <p:cNvPicPr>
            <a:picLocks noChangeAspect="1"/>
          </p:cNvPicPr>
          <p:nvPr/>
        </p:nvPicPr>
        <p:blipFill>
          <a:blip r:embed="rId5"/>
          <a:stretch>
            <a:fillRect/>
          </a:stretch>
        </p:blipFill>
        <p:spPr>
          <a:xfrm>
            <a:off x="6104640" y="4765678"/>
            <a:ext cx="3049316" cy="1524658"/>
          </a:xfrm>
          <a:prstGeom prst="rect">
            <a:avLst/>
          </a:prstGeom>
        </p:spPr>
      </p:pic>
    </p:spTree>
    <p:extLst>
      <p:ext uri="{BB962C8B-B14F-4D97-AF65-F5344CB8AC3E}">
        <p14:creationId xmlns:p14="http://schemas.microsoft.com/office/powerpoint/2010/main" val="2889695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411480" y="1280832"/>
            <a:ext cx="7833360" cy="3808741"/>
          </a:xfrm>
        </p:spPr>
        <p:txBody>
          <a:bodyPr>
            <a:noAutofit/>
          </a:bodyPr>
          <a:lstStyle/>
          <a:p>
            <a:pPr marL="914400" lvl="1" indent="-457200">
              <a:lnSpc>
                <a:spcPct val="200000"/>
              </a:lnSpc>
              <a:spcAft>
                <a:spcPts val="0"/>
              </a:spcAft>
              <a:buAutoNum type="arabicPeriod"/>
            </a:pPr>
            <a:r>
              <a:rPr lang="en-US" sz="2200" b="1" dirty="0">
                <a:latin typeface="Tahoma" panose="020B0604030504040204" pitchFamily="34" charset="0"/>
                <a:ea typeface="Tahoma" panose="020B0604030504040204" pitchFamily="34" charset="0"/>
                <a:cs typeface="Tahoma" panose="020B0604030504040204" pitchFamily="34" charset="0"/>
              </a:rPr>
              <a:t>Helping students set their own learning goals.</a:t>
            </a:r>
          </a:p>
          <a:p>
            <a:pPr marL="457200" lvl="1" indent="0">
              <a:lnSpc>
                <a:spcPct val="200000"/>
              </a:lnSpc>
              <a:spcAft>
                <a:spcPts val="0"/>
              </a:spcAft>
              <a:buNone/>
            </a:pPr>
            <a:r>
              <a:rPr lang="en-US" sz="2200" b="1" dirty="0">
                <a:latin typeface="Tahoma" panose="020B0604030504040204" pitchFamily="34" charset="0"/>
                <a:ea typeface="Tahoma" panose="020B0604030504040204" pitchFamily="34" charset="0"/>
                <a:cs typeface="Tahoma" panose="020B0604030504040204" pitchFamily="34" charset="0"/>
              </a:rPr>
              <a:t>Example:</a:t>
            </a:r>
          </a:p>
          <a:p>
            <a:pPr marL="857250" lvl="2"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“I have asked, at the first page of course, why they're taking the course. So that is the goal.  A lot of people say, ‘I'm a teacher. And I want to do the stuff with my kids. Or I want to update my knowledge. Or I'm retired and I want to learn this.’”</a:t>
            </a: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67</a:t>
            </a:fld>
            <a:endParaRPr lang="en-US" dirty="0"/>
          </a:p>
        </p:txBody>
      </p:sp>
      <p:pic>
        <p:nvPicPr>
          <p:cNvPr id="6" name="Picture 5" descr="A close up of a sign&#10;&#10;Description automatically generated">
            <a:extLst>
              <a:ext uri="{FF2B5EF4-FFF2-40B4-BE49-F238E27FC236}">
                <a16:creationId xmlns:a16="http://schemas.microsoft.com/office/drawing/2014/main" id="{25AFBFE1-E9CD-497F-A904-62208403D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4280" y="5089573"/>
            <a:ext cx="3775710" cy="1294208"/>
          </a:xfrm>
          <a:prstGeom prst="rect">
            <a:avLst/>
          </a:prstGeom>
        </p:spPr>
      </p:pic>
    </p:spTree>
    <p:extLst>
      <p:ext uri="{BB962C8B-B14F-4D97-AF65-F5344CB8AC3E}">
        <p14:creationId xmlns:p14="http://schemas.microsoft.com/office/powerpoint/2010/main" val="3186030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7817739" cy="3550247"/>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2. Building learning community.</a:t>
            </a:r>
          </a:p>
          <a:p>
            <a:pPr marL="857250" lvl="2"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Joshua from the UK mentioned: We use a lot of resources that already exist. And then we use the MOOC discussion board as a place to where they, kind of, point out and say, “I've seen this. And this is useful. Well, I use this, and this is good. I created this.”</a:t>
            </a:r>
          </a:p>
          <a:p>
            <a:pPr marL="800100" lvl="1" indent="-342900">
              <a:lnSpc>
                <a:spcPct val="200000"/>
              </a:lnSpc>
              <a:spcAft>
                <a:spcPts val="0"/>
              </a:spcAft>
              <a:buFont typeface="+mj-lt"/>
              <a:buAutoNum type="arabicPeriod"/>
            </a:pPr>
            <a:endParaRPr lang="en-US" b="1" dirty="0">
              <a:latin typeface="Tahoma" panose="020B0604030504040204" pitchFamily="34" charset="0"/>
              <a:ea typeface="Tahoma" panose="020B0604030504040204" pitchFamily="34" charset="0"/>
              <a:cs typeface="Tahoma" panose="020B0604030504040204" pitchFamily="34" charset="0"/>
            </a:endParaRPr>
          </a:p>
          <a:p>
            <a:pPr marL="800100" lvl="1" indent="-342900">
              <a:lnSpc>
                <a:spcPct val="200000"/>
              </a:lnSpc>
              <a:spcAft>
                <a:spcPts val="0"/>
              </a:spcAft>
              <a:buFont typeface="+mj-lt"/>
              <a:buAutoNum type="arabicPeriod"/>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68</a:t>
            </a:fld>
            <a:endParaRPr lang="en-US" dirty="0"/>
          </a:p>
        </p:txBody>
      </p:sp>
      <p:pic>
        <p:nvPicPr>
          <p:cNvPr id="7" name="Picture 6">
            <a:extLst>
              <a:ext uri="{FF2B5EF4-FFF2-40B4-BE49-F238E27FC236}">
                <a16:creationId xmlns:a16="http://schemas.microsoft.com/office/drawing/2014/main" id="{5A4393E3-5BBA-4A42-A366-148D50FCC11F}"/>
              </a:ext>
            </a:extLst>
          </p:cNvPr>
          <p:cNvPicPr>
            <a:picLocks noChangeAspect="1"/>
          </p:cNvPicPr>
          <p:nvPr/>
        </p:nvPicPr>
        <p:blipFill>
          <a:blip r:embed="rId3"/>
          <a:stretch>
            <a:fillRect/>
          </a:stretch>
        </p:blipFill>
        <p:spPr>
          <a:xfrm>
            <a:off x="5669279" y="4512506"/>
            <a:ext cx="2345055" cy="1939639"/>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BCAC863B-805B-440B-9119-05BEF894D3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060" y="4481659"/>
            <a:ext cx="3421380" cy="1940818"/>
          </a:xfrm>
          <a:prstGeom prst="rect">
            <a:avLst/>
          </a:prstGeom>
        </p:spPr>
      </p:pic>
    </p:spTree>
    <p:extLst>
      <p:ext uri="{BB962C8B-B14F-4D97-AF65-F5344CB8AC3E}">
        <p14:creationId xmlns:p14="http://schemas.microsoft.com/office/powerpoint/2010/main" val="2517271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3. Offering immediate feedback.</a:t>
            </a:r>
          </a:p>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4. Embedding quizzes for self-assessment.</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69</a:t>
            </a:fld>
            <a:endParaRPr lang="en-US" dirty="0"/>
          </a:p>
        </p:txBody>
      </p:sp>
      <p:pic>
        <p:nvPicPr>
          <p:cNvPr id="6" name="Picture 5">
            <a:extLst>
              <a:ext uri="{FF2B5EF4-FFF2-40B4-BE49-F238E27FC236}">
                <a16:creationId xmlns:a16="http://schemas.microsoft.com/office/drawing/2014/main" id="{8ABC7741-71A6-4C43-A181-1ACA0BEE6961}"/>
              </a:ext>
            </a:extLst>
          </p:cNvPr>
          <p:cNvPicPr>
            <a:picLocks noChangeAspect="1"/>
          </p:cNvPicPr>
          <p:nvPr/>
        </p:nvPicPr>
        <p:blipFill>
          <a:blip r:embed="rId3"/>
          <a:stretch>
            <a:fillRect/>
          </a:stretch>
        </p:blipFill>
        <p:spPr>
          <a:xfrm>
            <a:off x="267081" y="3324561"/>
            <a:ext cx="4259792" cy="2815742"/>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DD59DBBF-0393-CF44-A002-D2D7619E4EB3}"/>
              </a:ext>
            </a:extLst>
          </p:cNvPr>
          <p:cNvPicPr>
            <a:picLocks noChangeAspect="1"/>
          </p:cNvPicPr>
          <p:nvPr/>
        </p:nvPicPr>
        <p:blipFill>
          <a:blip r:embed="rId4"/>
          <a:stretch>
            <a:fillRect/>
          </a:stretch>
        </p:blipFill>
        <p:spPr>
          <a:xfrm>
            <a:off x="5179898" y="3324560"/>
            <a:ext cx="3939062" cy="28157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57897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457200" y="533400"/>
            <a:ext cx="8305800" cy="2087562"/>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16, 2019</a:t>
            </a:r>
            <a:br>
              <a:rPr lang="en-US" sz="1400" b="1" dirty="0">
                <a:latin typeface="Tahoma" panose="020B0604030504040204" pitchFamily="34" charset="0"/>
                <a:ea typeface="Tahoma" panose="020B0604030504040204" pitchFamily="34" charset="0"/>
                <a:cs typeface="Tahoma" panose="020B0604030504040204" pitchFamily="34" charset="0"/>
              </a:rPr>
            </a:br>
            <a:r>
              <a:rPr lang="fr-FR" sz="3200" b="1" dirty="0">
                <a:latin typeface="Tahoma" panose="020B0604030504040204" pitchFamily="34" charset="0"/>
                <a:ea typeface="Tahoma" panose="020B0604030504040204" pitchFamily="34" charset="0"/>
                <a:cs typeface="Tahoma" panose="020B0604030504040204" pitchFamily="34" charset="0"/>
              </a:rPr>
              <a:t>2020 Impact Report, </a:t>
            </a:r>
            <a:r>
              <a:rPr lang="fr-FR" sz="3200" b="1" dirty="0" err="1">
                <a:latin typeface="Tahoma" panose="020B0604030504040204" pitchFamily="34" charset="0"/>
                <a:ea typeface="Tahoma" panose="020B0604030504040204" pitchFamily="34" charset="0"/>
                <a:cs typeface="Tahoma" panose="020B0604030504040204" pitchFamily="34" charset="0"/>
              </a:rPr>
              <a:t>edX</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hlinkClick r:id="rId3"/>
              </a:rPr>
              <a:t>https://www.edx.org/sites/default/files/2020-impact-report.pdf</a:t>
            </a:r>
            <a:r>
              <a:rPr lang="en-US" sz="1800" b="1" dirty="0">
                <a:latin typeface="Tahoma" panose="020B0604030504040204" pitchFamily="34" charset="0"/>
                <a:ea typeface="Tahoma" panose="020B0604030504040204" pitchFamily="34" charset="0"/>
                <a:cs typeface="Tahoma" panose="020B0604030504040204" pitchFamily="34" charset="0"/>
              </a:rPr>
              <a:t> </a:t>
            </a:r>
            <a:endParaRPr lang="en-US" sz="2000" b="1" dirty="0">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4E9478D5-7D6F-418B-B911-359425487E68}"/>
              </a:ext>
            </a:extLst>
          </p:cNvPr>
          <p:cNvPicPr>
            <a:picLocks noChangeAspect="1"/>
          </p:cNvPicPr>
          <p:nvPr/>
        </p:nvPicPr>
        <p:blipFill rotWithShape="1">
          <a:blip r:embed="rId4"/>
          <a:srcRect l="5000" t="10029" r="5000" b="3784"/>
          <a:stretch/>
        </p:blipFill>
        <p:spPr>
          <a:xfrm>
            <a:off x="1322580" y="2527944"/>
            <a:ext cx="6777480" cy="4330056"/>
          </a:xfrm>
          <a:prstGeom prst="rect">
            <a:avLst/>
          </a:prstGeom>
        </p:spPr>
      </p:pic>
    </p:spTree>
    <p:extLst>
      <p:ext uri="{BB962C8B-B14F-4D97-AF65-F5344CB8AC3E}">
        <p14:creationId xmlns:p14="http://schemas.microsoft.com/office/powerpoint/2010/main" val="12282202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5. Providing progress indicators</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70</a:t>
            </a:fld>
            <a:endParaRPr lang="en-US" dirty="0"/>
          </a:p>
        </p:txBody>
      </p:sp>
      <p:pic>
        <p:nvPicPr>
          <p:cNvPr id="7" name="Picture 2" descr="Image result for mooc progress indicator">
            <a:extLst>
              <a:ext uri="{FF2B5EF4-FFF2-40B4-BE49-F238E27FC236}">
                <a16:creationId xmlns:a16="http://schemas.microsoft.com/office/drawing/2014/main" id="{804E1D4C-2677-BC42-884D-0193FF5977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9603"/>
          <a:stretch/>
        </p:blipFill>
        <p:spPr bwMode="auto">
          <a:xfrm>
            <a:off x="838577" y="2367772"/>
            <a:ext cx="6892575" cy="395448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6726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3"/>
            <a:ext cx="7886319" cy="2938653"/>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6. Providing reflection questions.</a:t>
            </a:r>
          </a:p>
          <a:p>
            <a:pPr marL="857250" lvl="2" indent="0">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We introduced kind of moments that video was stopped and there was a question. The student had to think of it a bit. Sometimes it was kind of a rhetorical question. There wasn't even no answer required. But it was just a pause for a while to let the student reflect. (Jacob)</a:t>
            </a: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71</a:t>
            </a:fld>
            <a:endParaRPr lang="en-US" dirty="0"/>
          </a:p>
        </p:txBody>
      </p:sp>
      <p:pic>
        <p:nvPicPr>
          <p:cNvPr id="4" name="Picture 3">
            <a:extLst>
              <a:ext uri="{FF2B5EF4-FFF2-40B4-BE49-F238E27FC236}">
                <a16:creationId xmlns:a16="http://schemas.microsoft.com/office/drawing/2014/main" id="{ECD32E2C-1BB6-4945-A613-47C969247838}"/>
              </a:ext>
            </a:extLst>
          </p:cNvPr>
          <p:cNvPicPr>
            <a:picLocks noChangeAspect="1"/>
          </p:cNvPicPr>
          <p:nvPr/>
        </p:nvPicPr>
        <p:blipFill rotWithShape="1">
          <a:blip r:embed="rId3"/>
          <a:srcRect t="5966" r="462" b="5966"/>
          <a:stretch/>
        </p:blipFill>
        <p:spPr>
          <a:xfrm>
            <a:off x="4518660" y="4272826"/>
            <a:ext cx="3284220" cy="2179320"/>
          </a:xfrm>
          <a:prstGeom prst="rect">
            <a:avLst/>
          </a:prstGeom>
        </p:spPr>
      </p:pic>
    </p:spTree>
    <p:extLst>
      <p:ext uri="{BB962C8B-B14F-4D97-AF65-F5344CB8AC3E}">
        <p14:creationId xmlns:p14="http://schemas.microsoft.com/office/powerpoint/2010/main" val="296534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7. Designing short learning units.</a:t>
            </a: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72</a:t>
            </a:fld>
            <a:endParaRPr lang="en-US" dirty="0"/>
          </a:p>
        </p:txBody>
      </p:sp>
      <p:pic>
        <p:nvPicPr>
          <p:cNvPr id="6" name="Picture 5">
            <a:extLst>
              <a:ext uri="{FF2B5EF4-FFF2-40B4-BE49-F238E27FC236}">
                <a16:creationId xmlns:a16="http://schemas.microsoft.com/office/drawing/2014/main" id="{02AD9EE8-2F56-7743-AB32-4C0BFB54A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204" y="2383713"/>
            <a:ext cx="7862146" cy="1983569"/>
          </a:xfrm>
          <a:prstGeom prst="rect">
            <a:avLst/>
          </a:prstGeom>
        </p:spPr>
      </p:pic>
    </p:spTree>
    <p:extLst>
      <p:ext uri="{BB962C8B-B14F-4D97-AF65-F5344CB8AC3E}">
        <p14:creationId xmlns:p14="http://schemas.microsoft.com/office/powerpoint/2010/main" val="469647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8. Providing flexible timelines.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73</a:t>
            </a:fld>
            <a:endParaRPr lang="en-US" dirty="0"/>
          </a:p>
        </p:txBody>
      </p:sp>
      <p:pic>
        <p:nvPicPr>
          <p:cNvPr id="7" name="Picture 6">
            <a:extLst>
              <a:ext uri="{FF2B5EF4-FFF2-40B4-BE49-F238E27FC236}">
                <a16:creationId xmlns:a16="http://schemas.microsoft.com/office/drawing/2014/main" id="{5E4AA822-17E6-1942-B3F8-26C2B00212AF}"/>
              </a:ext>
            </a:extLst>
          </p:cNvPr>
          <p:cNvPicPr>
            <a:picLocks noChangeAspect="1"/>
          </p:cNvPicPr>
          <p:nvPr/>
        </p:nvPicPr>
        <p:blipFill rotWithShape="1">
          <a:blip r:embed="rId3">
            <a:extLst>
              <a:ext uri="{28A0092B-C50C-407E-A947-70E740481C1C}">
                <a14:useLocalDpi xmlns:a14="http://schemas.microsoft.com/office/drawing/2010/main" val="0"/>
              </a:ext>
            </a:extLst>
          </a:blip>
          <a:srcRect l="10808" t="-7857" b="19080"/>
          <a:stretch/>
        </p:blipFill>
        <p:spPr>
          <a:xfrm>
            <a:off x="382136" y="2433281"/>
            <a:ext cx="8372981" cy="727821"/>
          </a:xfrm>
          <a:prstGeom prst="rect">
            <a:avLst/>
          </a:prstGeom>
        </p:spPr>
      </p:pic>
    </p:spTree>
    <p:extLst>
      <p:ext uri="{BB962C8B-B14F-4D97-AF65-F5344CB8AC3E}">
        <p14:creationId xmlns:p14="http://schemas.microsoft.com/office/powerpoint/2010/main" val="4199659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9. Highlighting estimated time frames.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74</a:t>
            </a:fld>
            <a:endParaRPr lang="en-US" dirty="0"/>
          </a:p>
        </p:txBody>
      </p:sp>
      <p:pic>
        <p:nvPicPr>
          <p:cNvPr id="6" name="Picture 5">
            <a:extLst>
              <a:ext uri="{FF2B5EF4-FFF2-40B4-BE49-F238E27FC236}">
                <a16:creationId xmlns:a16="http://schemas.microsoft.com/office/drawing/2014/main" id="{4669BF68-C829-7A40-A4E4-9D7B86B33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1" y="2345400"/>
            <a:ext cx="7349988" cy="2540497"/>
          </a:xfrm>
          <a:prstGeom prst="rect">
            <a:avLst/>
          </a:prstGeom>
        </p:spPr>
      </p:pic>
    </p:spTree>
    <p:extLst>
      <p:ext uri="{BB962C8B-B14F-4D97-AF65-F5344CB8AC3E}">
        <p14:creationId xmlns:p14="http://schemas.microsoft.com/office/powerpoint/2010/main" val="18411804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10. Making available optional learning materials.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Top 10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75</a:t>
            </a:fld>
            <a:endParaRPr lang="en-US" dirty="0"/>
          </a:p>
        </p:txBody>
      </p:sp>
      <p:pic>
        <p:nvPicPr>
          <p:cNvPr id="7" name="Picture 6">
            <a:extLst>
              <a:ext uri="{FF2B5EF4-FFF2-40B4-BE49-F238E27FC236}">
                <a16:creationId xmlns:a16="http://schemas.microsoft.com/office/drawing/2014/main" id="{836E9B57-044B-DA47-A530-ACEDAAAA40A4}"/>
              </a:ext>
            </a:extLst>
          </p:cNvPr>
          <p:cNvPicPr/>
          <p:nvPr/>
        </p:nvPicPr>
        <p:blipFill rotWithShape="1">
          <a:blip r:embed="rId3"/>
          <a:srcRect l="1" t="56106" r="278" b="15670"/>
          <a:stretch/>
        </p:blipFill>
        <p:spPr bwMode="auto">
          <a:xfrm>
            <a:off x="546477" y="2458353"/>
            <a:ext cx="8051046" cy="2176406"/>
          </a:xfrm>
          <a:prstGeom prst="rect">
            <a:avLst/>
          </a:prstGeom>
          <a:solidFill>
            <a:srgbClr val="FFFFFF">
              <a:shade val="85000"/>
            </a:srgbClr>
          </a:solidFill>
          <a:ln w="88900" cap="sq" cmpd="sng" algn="ctr">
            <a:solidFill>
              <a:srgbClr val="FFFFFF"/>
            </a:solidFill>
            <a:prstDash val="solid"/>
            <a:miter lim="800000"/>
            <a:headEnd type="none" w="med" len="med"/>
            <a:tailEnd type="none" w="med" len="me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1570788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spcAft>
                <a:spcPts val="0"/>
              </a:spcAft>
              <a:buNone/>
            </a:pPr>
            <a:r>
              <a:rPr lang="en-US" sz="1800" b="1" dirty="0">
                <a:latin typeface="Tahoma" panose="020B0604030504040204" pitchFamily="34" charset="0"/>
                <a:ea typeface="Tahoma" panose="020B0604030504040204" pitchFamily="34" charset="0"/>
                <a:cs typeface="Tahoma" panose="020B0604030504040204" pitchFamily="34" charset="0"/>
              </a:rPr>
              <a:t>MOOC: Infection Prevention and Control (IPC) for Novel Corona virus (COVID-19) from </a:t>
            </a:r>
            <a:r>
              <a:rPr lang="en-US" sz="1800" b="1" dirty="0" err="1">
                <a:latin typeface="Tahoma" panose="020B0604030504040204" pitchFamily="34" charset="0"/>
                <a:ea typeface="Tahoma" panose="020B0604030504040204" pitchFamily="34" charset="0"/>
                <a:cs typeface="Tahoma" panose="020B0604030504040204" pitchFamily="34" charset="0"/>
              </a:rPr>
              <a:t>OpenWHO</a:t>
            </a:r>
            <a:r>
              <a:rPr lang="en-US" sz="1800" b="1" dirty="0">
                <a:latin typeface="Tahoma" panose="020B0604030504040204" pitchFamily="34" charset="0"/>
                <a:ea typeface="Tahoma" panose="020B0604030504040204" pitchFamily="34" charset="0"/>
                <a:cs typeface="Tahoma" panose="020B0604030504040204" pitchFamily="34" charset="0"/>
              </a:rPr>
              <a:t> (English Version)</a:t>
            </a:r>
          </a:p>
          <a:p>
            <a:pPr marL="457200" lvl="1" indent="0">
              <a:spcAft>
                <a:spcPts val="0"/>
              </a:spcAft>
              <a:buNone/>
            </a:pPr>
            <a:r>
              <a:rPr lang="en-TT" sz="2400" b="1" dirty="0">
                <a:latin typeface="Tahoma" panose="020B0604030504040204" pitchFamily="34" charset="0"/>
                <a:ea typeface="Tahoma" panose="020B0604030504040204" pitchFamily="34" charset="0"/>
                <a:cs typeface="Tahoma" panose="020B0604030504040204" pitchFamily="34" charset="0"/>
              </a:rPr>
              <a:t>11. Structured learning environment:</a:t>
            </a:r>
          </a:p>
          <a:p>
            <a:pPr lvl="1">
              <a:spcAft>
                <a:spcPts val="0"/>
              </a:spcAft>
              <a:buFont typeface="Arial" panose="020B0604020202020204" pitchFamily="34" charset="0"/>
              <a:buChar char="•"/>
            </a:pPr>
            <a:r>
              <a:rPr lang="en-TT" b="1" dirty="0">
                <a:latin typeface="Tahoma" panose="020B0604030504040204" pitchFamily="34" charset="0"/>
                <a:ea typeface="Tahoma" panose="020B0604030504040204" pitchFamily="34" charset="0"/>
                <a:cs typeface="Tahoma" panose="020B0604030504040204" pitchFamily="34" charset="0"/>
              </a:rPr>
              <a:t>Clearly stated the learning objectives. </a:t>
            </a:r>
          </a:p>
          <a:p>
            <a:pPr lvl="1">
              <a:spcAft>
                <a:spcPts val="0"/>
              </a:spcAft>
              <a:buFont typeface="Arial" panose="020B0604020202020204" pitchFamily="34" charset="0"/>
              <a:buChar char="•"/>
            </a:pPr>
            <a:r>
              <a:rPr lang="en-TT" b="1" dirty="0">
                <a:latin typeface="Tahoma" panose="020B0604030504040204" pitchFamily="34" charset="0"/>
                <a:ea typeface="Tahoma" panose="020B0604030504040204" pitchFamily="34" charset="0"/>
                <a:cs typeface="Tahoma" panose="020B0604030504040204" pitchFamily="34" charset="0"/>
              </a:rPr>
              <a:t>Course details stated the expected time to complete the course. </a:t>
            </a:r>
          </a:p>
          <a:p>
            <a:pPr lvl="1">
              <a:spcAft>
                <a:spcPts val="0"/>
              </a:spcAft>
              <a:buFont typeface="Arial" panose="020B0604020202020204" pitchFamily="34" charset="0"/>
              <a:buChar char="•"/>
            </a:pPr>
            <a:r>
              <a:rPr lang="en-TT" b="1" dirty="0">
                <a:latin typeface="Tahoma" panose="020B0604030504040204" pitchFamily="34" charset="0"/>
                <a:ea typeface="Tahoma" panose="020B0604030504040204" pitchFamily="34" charset="0"/>
                <a:cs typeface="Tahoma" panose="020B0604030504040204" pitchFamily="34" charset="0"/>
              </a:rPr>
              <a:t>The syllabus, number of course modules, and title of each module. </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76</a:t>
            </a:fld>
            <a:endParaRPr lang="en-US" dirty="0"/>
          </a:p>
        </p:txBody>
      </p:sp>
      <p:pic>
        <p:nvPicPr>
          <p:cNvPr id="6" name="Picture 5" descr="A screenshot of a social media post&#10;&#10;Description automatically generated">
            <a:extLst>
              <a:ext uri="{FF2B5EF4-FFF2-40B4-BE49-F238E27FC236}">
                <a16:creationId xmlns:a16="http://schemas.microsoft.com/office/drawing/2014/main" id="{A402DDA4-CBBC-4B39-96BB-34C9FA2E992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930910" y="3238499"/>
            <a:ext cx="5919470" cy="3048953"/>
          </a:xfrm>
          <a:prstGeom prst="rect">
            <a:avLst/>
          </a:prstGeom>
        </p:spPr>
      </p:pic>
    </p:spTree>
    <p:extLst>
      <p:ext uri="{BB962C8B-B14F-4D97-AF65-F5344CB8AC3E}">
        <p14:creationId xmlns:p14="http://schemas.microsoft.com/office/powerpoint/2010/main" val="4009162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389239"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11. Structure continued…</a:t>
            </a:r>
          </a:p>
          <a:p>
            <a:pPr marL="457200" lvl="1" indent="0">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Graphic or visual organizations for essential material. </a:t>
            </a:r>
          </a:p>
          <a:p>
            <a:pPr marL="457200" lvl="1" indent="0">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The text on screen matched the narration enforcing the redundancy principle.</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77</a:t>
            </a:fld>
            <a:endParaRPr lang="en-US" dirty="0"/>
          </a:p>
        </p:txBody>
      </p:sp>
      <p:pic>
        <p:nvPicPr>
          <p:cNvPr id="7" name="Picture 6" descr="A screenshot of a social media post&#10;&#10;Description automatically generated">
            <a:extLst>
              <a:ext uri="{FF2B5EF4-FFF2-40B4-BE49-F238E27FC236}">
                <a16:creationId xmlns:a16="http://schemas.microsoft.com/office/drawing/2014/main" id="{3A306D7F-FC3E-4CED-B560-3D33AB59726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808990" y="2829877"/>
            <a:ext cx="7047230" cy="3426143"/>
          </a:xfrm>
          <a:prstGeom prst="rect">
            <a:avLst/>
          </a:prstGeom>
        </p:spPr>
      </p:pic>
    </p:spTree>
    <p:extLst>
      <p:ext uri="{BB962C8B-B14F-4D97-AF65-F5344CB8AC3E}">
        <p14:creationId xmlns:p14="http://schemas.microsoft.com/office/powerpoint/2010/main" val="40744459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lnSpc>
                <a:spcPct val="200000"/>
              </a:lnSpc>
              <a:spcAft>
                <a:spcPts val="0"/>
              </a:spcAft>
              <a:buNone/>
            </a:pPr>
            <a:r>
              <a:rPr lang="en-US" sz="2000" b="1" dirty="0">
                <a:latin typeface="Tahoma" panose="020B0604030504040204" pitchFamily="34" charset="0"/>
                <a:ea typeface="Tahoma" panose="020B0604030504040204" pitchFamily="34" charset="0"/>
                <a:cs typeface="Tahoma" panose="020B0604030504040204" pitchFamily="34" charset="0"/>
              </a:rPr>
              <a:t>12</a:t>
            </a:r>
            <a:r>
              <a:rPr lang="en-TT" sz="2000" b="1" dirty="0">
                <a:latin typeface="Tahoma" panose="020B0604030504040204" pitchFamily="34" charset="0"/>
                <a:ea typeface="Tahoma" panose="020B0604030504040204" pitchFamily="34" charset="0"/>
                <a:cs typeface="Tahoma" panose="020B0604030504040204" pitchFamily="34" charset="0"/>
              </a:rPr>
              <a:t>. On completion of modules participants get a certificate.</a:t>
            </a:r>
            <a:endParaRPr lang="en-US" sz="2000"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r>
              <a:rPr lang="en-US" b="1" dirty="0">
                <a:latin typeface="Tahoma" panose="020B0604030504040204" pitchFamily="34" charset="0"/>
                <a:ea typeface="Tahoma" panose="020B0604030504040204" pitchFamily="34" charset="0"/>
                <a:cs typeface="Tahoma" panose="020B0604030504040204" pitchFamily="34" charset="0"/>
              </a:rPr>
              <a:t>Providing External Rewards and Goals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78</a:t>
            </a:fld>
            <a:endParaRPr lang="en-US" dirty="0"/>
          </a:p>
        </p:txBody>
      </p:sp>
      <p:pic>
        <p:nvPicPr>
          <p:cNvPr id="6" name="Picture 5">
            <a:extLst>
              <a:ext uri="{FF2B5EF4-FFF2-40B4-BE49-F238E27FC236}">
                <a16:creationId xmlns:a16="http://schemas.microsoft.com/office/drawing/2014/main" id="{02C78684-BBB2-43C9-8828-CC1E09E7F44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45" y="1932940"/>
            <a:ext cx="5795010" cy="4018280"/>
          </a:xfrm>
          <a:prstGeom prst="rect">
            <a:avLst/>
          </a:prstGeom>
          <a:noFill/>
          <a:ln>
            <a:noFill/>
          </a:ln>
        </p:spPr>
      </p:pic>
      <p:pic>
        <p:nvPicPr>
          <p:cNvPr id="8" name="Picture 7">
            <a:extLst>
              <a:ext uri="{FF2B5EF4-FFF2-40B4-BE49-F238E27FC236}">
                <a16:creationId xmlns:a16="http://schemas.microsoft.com/office/drawing/2014/main" id="{358C2ACF-6131-4E5C-ADF6-252A66EFADD4}"/>
              </a:ext>
            </a:extLst>
          </p:cNvPr>
          <p:cNvPicPr/>
          <p:nvPr/>
        </p:nvPicPr>
        <p:blipFill>
          <a:blip r:embed="rId4"/>
          <a:stretch>
            <a:fillRect/>
          </a:stretch>
        </p:blipFill>
        <p:spPr>
          <a:xfrm>
            <a:off x="4531995" y="3560386"/>
            <a:ext cx="3983355" cy="2611881"/>
          </a:xfrm>
          <a:prstGeom prst="rect">
            <a:avLst/>
          </a:prstGeom>
        </p:spPr>
      </p:pic>
    </p:spTree>
    <p:extLst>
      <p:ext uri="{BB962C8B-B14F-4D97-AF65-F5344CB8AC3E}">
        <p14:creationId xmlns:p14="http://schemas.microsoft.com/office/powerpoint/2010/main" val="2924368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rgbClr val="FFFFFF"/>
                </a:solidFill>
              </a:rPr>
              <a:t>The Science of Well-Being, Yale</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79</a:t>
            </a:fld>
            <a:endParaRPr lang="en-US" dirty="0"/>
          </a:p>
        </p:txBody>
      </p:sp>
      <p:pic>
        <p:nvPicPr>
          <p:cNvPr id="9" name="Picture 8">
            <a:extLst>
              <a:ext uri="{FF2B5EF4-FFF2-40B4-BE49-F238E27FC236}">
                <a16:creationId xmlns:a16="http://schemas.microsoft.com/office/drawing/2014/main" id="{FA094C37-1BC0-4905-8C24-2275639D11E5}"/>
              </a:ext>
            </a:extLst>
          </p:cNvPr>
          <p:cNvPicPr>
            <a:picLocks noChangeAspect="1"/>
          </p:cNvPicPr>
          <p:nvPr/>
        </p:nvPicPr>
        <p:blipFill rotWithShape="1">
          <a:blip r:embed="rId3"/>
          <a:srcRect l="1417" t="11759" b="3162"/>
          <a:stretch/>
        </p:blipFill>
        <p:spPr>
          <a:xfrm>
            <a:off x="64770" y="1562100"/>
            <a:ext cx="9014460" cy="4373880"/>
          </a:xfrm>
          <a:prstGeom prst="rect">
            <a:avLst/>
          </a:prstGeom>
        </p:spPr>
      </p:pic>
    </p:spTree>
    <p:extLst>
      <p:ext uri="{BB962C8B-B14F-4D97-AF65-F5344CB8AC3E}">
        <p14:creationId xmlns:p14="http://schemas.microsoft.com/office/powerpoint/2010/main" val="427535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8</a:t>
            </a:fld>
            <a:endParaRPr lang="en-US" dirty="0"/>
          </a:p>
        </p:txBody>
      </p:sp>
      <p:sp>
        <p:nvSpPr>
          <p:cNvPr id="5" name="Title 1">
            <a:extLst>
              <a:ext uri="{FF2B5EF4-FFF2-40B4-BE49-F238E27FC236}">
                <a16:creationId xmlns:a16="http://schemas.microsoft.com/office/drawing/2014/main" id="{9CEF5C9E-C812-491D-B3A9-85BCCDCA322C}"/>
              </a:ext>
            </a:extLst>
          </p:cNvPr>
          <p:cNvSpPr txBox="1">
            <a:spLocks/>
          </p:cNvSpPr>
          <p:nvPr/>
        </p:nvSpPr>
        <p:spPr>
          <a:xfrm>
            <a:off x="466724" y="258368"/>
            <a:ext cx="8250556" cy="192655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2400" dirty="0">
                <a:solidFill>
                  <a:srgbClr val="FF0000"/>
                </a:solidFill>
              </a:rPr>
              <a:t>April 30, 2020</a:t>
            </a:r>
            <a:br>
              <a:rPr lang="en-US" sz="2400" dirty="0"/>
            </a:br>
            <a:r>
              <a:rPr lang="en-US" sz="1600" dirty="0">
                <a:solidFill>
                  <a:schemeClr val="tx1"/>
                </a:solidFill>
              </a:rPr>
              <a:t>New Udemy</a:t>
            </a:r>
            <a:r>
              <a:rPr lang="en-US" sz="1600" i="1" dirty="0">
                <a:solidFill>
                  <a:schemeClr val="tx1"/>
                </a:solidFill>
              </a:rPr>
              <a:t> </a:t>
            </a:r>
            <a:r>
              <a:rPr lang="en-US" sz="1600" dirty="0">
                <a:solidFill>
                  <a:schemeClr val="tx1"/>
                </a:solidFill>
              </a:rPr>
              <a:t>Report Shows Surge in Global Online Ed in Response to COVID-19 </a:t>
            </a:r>
            <a:br>
              <a:rPr lang="en-US" sz="1400" dirty="0">
                <a:solidFill>
                  <a:schemeClr val="tx1"/>
                </a:solidFill>
              </a:rPr>
            </a:br>
            <a:r>
              <a:rPr lang="en-US" sz="1400" i="1" dirty="0">
                <a:solidFill>
                  <a:schemeClr val="tx1"/>
                </a:solidFill>
              </a:rPr>
              <a:t>People around the world are learning how to work from home and stay productive as the Future of Work arrives</a:t>
            </a:r>
            <a:r>
              <a:rPr lang="en-US" sz="1400" dirty="0">
                <a:solidFill>
                  <a:schemeClr val="tx1"/>
                </a:solidFill>
              </a:rPr>
              <a:t> </a:t>
            </a:r>
            <a:br>
              <a:rPr lang="en-US" sz="2400" dirty="0">
                <a:solidFill>
                  <a:schemeClr val="tx1"/>
                </a:solidFill>
              </a:rPr>
            </a:br>
            <a:r>
              <a:rPr lang="en-US" sz="2400" dirty="0" err="1">
                <a:solidFill>
                  <a:schemeClr val="tx1"/>
                </a:solidFill>
              </a:rPr>
              <a:t>Businesswire</a:t>
            </a:r>
            <a:r>
              <a:rPr lang="en-US" sz="2400" dirty="0">
                <a:solidFill>
                  <a:schemeClr val="tx1"/>
                </a:solidFill>
              </a:rPr>
              <a:t>: </a:t>
            </a:r>
            <a:r>
              <a:rPr lang="en-US" sz="800" dirty="0">
                <a:hlinkClick r:id="rId2"/>
              </a:rPr>
              <a:t>https://www.businesswire.com/news/home/20200430005243/en/</a:t>
            </a:r>
            <a:endParaRPr lang="en-US" sz="1200" dirty="0">
              <a:solidFill>
                <a:schemeClr val="tx1"/>
              </a:solidFill>
            </a:endParaRPr>
          </a:p>
        </p:txBody>
      </p:sp>
      <p:pic>
        <p:nvPicPr>
          <p:cNvPr id="9" name="Picture 8">
            <a:extLst>
              <a:ext uri="{FF2B5EF4-FFF2-40B4-BE49-F238E27FC236}">
                <a16:creationId xmlns:a16="http://schemas.microsoft.com/office/drawing/2014/main" id="{66A84703-48C7-4D44-953F-418713C8B6DF}"/>
              </a:ext>
            </a:extLst>
          </p:cNvPr>
          <p:cNvPicPr>
            <a:picLocks noChangeAspect="1"/>
          </p:cNvPicPr>
          <p:nvPr/>
        </p:nvPicPr>
        <p:blipFill rotWithShape="1">
          <a:blip r:embed="rId3"/>
          <a:srcRect l="4512" t="2704" r="4798" b="4995"/>
          <a:stretch/>
        </p:blipFill>
        <p:spPr>
          <a:xfrm>
            <a:off x="2255520" y="2131321"/>
            <a:ext cx="6812280" cy="4187523"/>
          </a:xfrm>
          <a:prstGeom prst="rect">
            <a:avLst/>
          </a:prstGeom>
        </p:spPr>
      </p:pic>
      <p:pic>
        <p:nvPicPr>
          <p:cNvPr id="2" name="Picture 1">
            <a:extLst>
              <a:ext uri="{FF2B5EF4-FFF2-40B4-BE49-F238E27FC236}">
                <a16:creationId xmlns:a16="http://schemas.microsoft.com/office/drawing/2014/main" id="{D3D6BDF3-EB0D-451C-830E-9661CBD6F31C}"/>
              </a:ext>
            </a:extLst>
          </p:cNvPr>
          <p:cNvPicPr>
            <a:picLocks noChangeAspect="1"/>
          </p:cNvPicPr>
          <p:nvPr/>
        </p:nvPicPr>
        <p:blipFill>
          <a:blip r:embed="rId4"/>
          <a:stretch>
            <a:fillRect/>
          </a:stretch>
        </p:blipFill>
        <p:spPr>
          <a:xfrm>
            <a:off x="0" y="5239661"/>
            <a:ext cx="2171700" cy="1140143"/>
          </a:xfrm>
          <a:prstGeom prst="rect">
            <a:avLst/>
          </a:prstGeom>
        </p:spPr>
      </p:pic>
    </p:spTree>
    <p:extLst>
      <p:ext uri="{BB962C8B-B14F-4D97-AF65-F5344CB8AC3E}">
        <p14:creationId xmlns:p14="http://schemas.microsoft.com/office/powerpoint/2010/main" val="3038177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122539"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13. Week overview. </a:t>
            </a:r>
            <a:r>
              <a:rPr lang="en-US" b="1" dirty="0">
                <a:latin typeface="Tahoma" panose="020B0604030504040204" pitchFamily="34" charset="0"/>
                <a:ea typeface="Tahoma" panose="020B0604030504040204" pitchFamily="34" charset="0"/>
                <a:cs typeface="Tahoma" panose="020B0604030504040204" pitchFamily="34" charset="0"/>
              </a:rPr>
              <a:t>The course is divided into week-long segments, and each week is chunked into manageable parts. Very importantly for the participant to be able to anticipate what can get done in one sitting, the length of each video is included. </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80</a:t>
            </a:fld>
            <a:endParaRPr lang="en-US" dirty="0"/>
          </a:p>
        </p:txBody>
      </p:sp>
      <p:pic>
        <p:nvPicPr>
          <p:cNvPr id="6" name="Picture 5">
            <a:extLst>
              <a:ext uri="{FF2B5EF4-FFF2-40B4-BE49-F238E27FC236}">
                <a16:creationId xmlns:a16="http://schemas.microsoft.com/office/drawing/2014/main" id="{99DE6CB6-1BED-4F87-A699-C6FBAD4D28E0}"/>
              </a:ext>
            </a:extLst>
          </p:cNvPr>
          <p:cNvPicPr/>
          <p:nvPr/>
        </p:nvPicPr>
        <p:blipFill rotWithShape="1">
          <a:blip r:embed="rId3">
            <a:extLst>
              <a:ext uri="{28A0092B-C50C-407E-A947-70E740481C1C}">
                <a14:useLocalDpi xmlns:a14="http://schemas.microsoft.com/office/drawing/2010/main" val="0"/>
              </a:ext>
            </a:extLst>
          </a:blip>
          <a:srcRect l="17393" t="5883" r="54313" b="48921"/>
          <a:stretch/>
        </p:blipFill>
        <p:spPr>
          <a:xfrm>
            <a:off x="1397000" y="2731640"/>
            <a:ext cx="1905000" cy="3680460"/>
          </a:xfrm>
          <a:prstGeom prst="rect">
            <a:avLst/>
          </a:prstGeom>
        </p:spPr>
      </p:pic>
      <p:pic>
        <p:nvPicPr>
          <p:cNvPr id="8" name="Picture 7">
            <a:extLst>
              <a:ext uri="{FF2B5EF4-FFF2-40B4-BE49-F238E27FC236}">
                <a16:creationId xmlns:a16="http://schemas.microsoft.com/office/drawing/2014/main" id="{71B0297D-AE3B-48A3-947E-30A01253B912}"/>
              </a:ext>
            </a:extLst>
          </p:cNvPr>
          <p:cNvPicPr/>
          <p:nvPr/>
        </p:nvPicPr>
        <p:blipFill rotWithShape="1">
          <a:blip r:embed="rId4">
            <a:extLst>
              <a:ext uri="{28A0092B-C50C-407E-A947-70E740481C1C}">
                <a14:useLocalDpi xmlns:a14="http://schemas.microsoft.com/office/drawing/2010/main" val="0"/>
              </a:ext>
            </a:extLst>
          </a:blip>
          <a:srcRect l="18534" t="51945" r="60785" b="11037"/>
          <a:stretch/>
        </p:blipFill>
        <p:spPr>
          <a:xfrm>
            <a:off x="4293870" y="2703321"/>
            <a:ext cx="2164080" cy="3737099"/>
          </a:xfrm>
          <a:prstGeom prst="rect">
            <a:avLst/>
          </a:prstGeom>
        </p:spPr>
      </p:pic>
    </p:spTree>
    <p:extLst>
      <p:ext uri="{BB962C8B-B14F-4D97-AF65-F5344CB8AC3E}">
        <p14:creationId xmlns:p14="http://schemas.microsoft.com/office/powerpoint/2010/main" val="2116884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122539"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14. Lecture recorded and captions added.</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81</a:t>
            </a:fld>
            <a:endParaRPr lang="en-US" dirty="0"/>
          </a:p>
        </p:txBody>
      </p:sp>
      <p:pic>
        <p:nvPicPr>
          <p:cNvPr id="4" name="Picture 3">
            <a:extLst>
              <a:ext uri="{FF2B5EF4-FFF2-40B4-BE49-F238E27FC236}">
                <a16:creationId xmlns:a16="http://schemas.microsoft.com/office/drawing/2014/main" id="{6512F815-4D91-46E4-A164-07D1680CFA20}"/>
              </a:ext>
            </a:extLst>
          </p:cNvPr>
          <p:cNvPicPr>
            <a:picLocks noChangeAspect="1"/>
          </p:cNvPicPr>
          <p:nvPr/>
        </p:nvPicPr>
        <p:blipFill rotWithShape="1">
          <a:blip r:embed="rId3"/>
          <a:srcRect l="12250" t="22810" r="23416" b="13992"/>
          <a:stretch/>
        </p:blipFill>
        <p:spPr>
          <a:xfrm>
            <a:off x="121920" y="2194559"/>
            <a:ext cx="5882640" cy="3931921"/>
          </a:xfrm>
          <a:prstGeom prst="rect">
            <a:avLst/>
          </a:prstGeom>
        </p:spPr>
      </p:pic>
      <p:pic>
        <p:nvPicPr>
          <p:cNvPr id="9" name="Picture 8">
            <a:extLst>
              <a:ext uri="{FF2B5EF4-FFF2-40B4-BE49-F238E27FC236}">
                <a16:creationId xmlns:a16="http://schemas.microsoft.com/office/drawing/2014/main" id="{3B4E9C50-0A60-48D8-A021-F22F74EDE891}"/>
              </a:ext>
            </a:extLst>
          </p:cNvPr>
          <p:cNvPicPr/>
          <p:nvPr/>
        </p:nvPicPr>
        <p:blipFill>
          <a:blip r:embed="rId4">
            <a:extLst>
              <a:ext uri="{28A0092B-C50C-407E-A947-70E740481C1C}">
                <a14:useLocalDpi xmlns:a14="http://schemas.microsoft.com/office/drawing/2010/main" val="0"/>
              </a:ext>
            </a:extLst>
          </a:blip>
          <a:stretch>
            <a:fillRect/>
          </a:stretch>
        </p:blipFill>
        <p:spPr>
          <a:xfrm>
            <a:off x="6728460" y="2349500"/>
            <a:ext cx="1786890" cy="1153160"/>
          </a:xfrm>
          <a:prstGeom prst="rect">
            <a:avLst/>
          </a:prstGeom>
        </p:spPr>
      </p:pic>
      <p:pic>
        <p:nvPicPr>
          <p:cNvPr id="10" name="Picture 9">
            <a:extLst>
              <a:ext uri="{FF2B5EF4-FFF2-40B4-BE49-F238E27FC236}">
                <a16:creationId xmlns:a16="http://schemas.microsoft.com/office/drawing/2014/main" id="{A02BFEB4-607F-40DD-92CF-B713818AA8A8}"/>
              </a:ext>
            </a:extLst>
          </p:cNvPr>
          <p:cNvPicPr/>
          <p:nvPr/>
        </p:nvPicPr>
        <p:blipFill>
          <a:blip r:embed="rId5">
            <a:extLst>
              <a:ext uri="{28A0092B-C50C-407E-A947-70E740481C1C}">
                <a14:useLocalDpi xmlns:a14="http://schemas.microsoft.com/office/drawing/2010/main" val="0"/>
              </a:ext>
            </a:extLst>
          </a:blip>
          <a:stretch>
            <a:fillRect/>
          </a:stretch>
        </p:blipFill>
        <p:spPr>
          <a:xfrm>
            <a:off x="6957060" y="4393247"/>
            <a:ext cx="1329690" cy="692785"/>
          </a:xfrm>
          <a:prstGeom prst="rect">
            <a:avLst/>
          </a:prstGeom>
        </p:spPr>
      </p:pic>
      <p:sp>
        <p:nvSpPr>
          <p:cNvPr id="11" name="TextBox 10">
            <a:extLst>
              <a:ext uri="{FF2B5EF4-FFF2-40B4-BE49-F238E27FC236}">
                <a16:creationId xmlns:a16="http://schemas.microsoft.com/office/drawing/2014/main" id="{81913CBF-6C16-4BF5-A18E-60F01833F73B}"/>
              </a:ext>
            </a:extLst>
          </p:cNvPr>
          <p:cNvSpPr txBox="1"/>
          <p:nvPr/>
        </p:nvSpPr>
        <p:spPr>
          <a:xfrm>
            <a:off x="6235529" y="3674310"/>
            <a:ext cx="2621230" cy="369332"/>
          </a:xfrm>
          <a:prstGeom prst="rect">
            <a:avLst/>
          </a:prstGeom>
          <a:noFill/>
        </p:spPr>
        <p:txBody>
          <a:bodyPr wrap="none" rtlCol="0">
            <a:spAutoFit/>
          </a:bodyPr>
          <a:lstStyle/>
          <a:p>
            <a:r>
              <a:rPr lang="en-US" i="1" dirty="0"/>
              <a:t> Caption added to video</a:t>
            </a:r>
            <a:endParaRPr lang="en-US" dirty="0"/>
          </a:p>
        </p:txBody>
      </p:sp>
      <p:sp>
        <p:nvSpPr>
          <p:cNvPr id="12" name="TextBox 11">
            <a:extLst>
              <a:ext uri="{FF2B5EF4-FFF2-40B4-BE49-F238E27FC236}">
                <a16:creationId xmlns:a16="http://schemas.microsoft.com/office/drawing/2014/main" id="{D1E52F84-15B2-471D-9830-255DDBD111C1}"/>
              </a:ext>
            </a:extLst>
          </p:cNvPr>
          <p:cNvSpPr txBox="1"/>
          <p:nvPr/>
        </p:nvSpPr>
        <p:spPr>
          <a:xfrm>
            <a:off x="6062702" y="5411741"/>
            <a:ext cx="2847896" cy="646331"/>
          </a:xfrm>
          <a:prstGeom prst="rect">
            <a:avLst/>
          </a:prstGeom>
          <a:noFill/>
        </p:spPr>
        <p:txBody>
          <a:bodyPr wrap="none" rtlCol="0">
            <a:spAutoFit/>
          </a:bodyPr>
          <a:lstStyle/>
          <a:p>
            <a:r>
              <a:rPr lang="en-US" i="1" dirty="0"/>
              <a:t>Video of student audience</a:t>
            </a:r>
            <a:endParaRPr lang="en-US" dirty="0"/>
          </a:p>
          <a:p>
            <a:endParaRPr lang="en-US" dirty="0"/>
          </a:p>
        </p:txBody>
      </p:sp>
    </p:spTree>
    <p:extLst>
      <p:ext uri="{BB962C8B-B14F-4D97-AF65-F5344CB8AC3E}">
        <p14:creationId xmlns:p14="http://schemas.microsoft.com/office/powerpoint/2010/main" val="4016367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14. Continued…Lecture video transcripts.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82</a:t>
            </a:fld>
            <a:endParaRPr lang="en-US" dirty="0"/>
          </a:p>
        </p:txBody>
      </p:sp>
      <p:pic>
        <p:nvPicPr>
          <p:cNvPr id="6" name="Picture 5">
            <a:extLst>
              <a:ext uri="{FF2B5EF4-FFF2-40B4-BE49-F238E27FC236}">
                <a16:creationId xmlns:a16="http://schemas.microsoft.com/office/drawing/2014/main" id="{862BF93D-C5DC-43B2-A2C8-CC0154A6217A}"/>
              </a:ext>
            </a:extLst>
          </p:cNvPr>
          <p:cNvPicPr>
            <a:picLocks noChangeAspect="1"/>
          </p:cNvPicPr>
          <p:nvPr/>
        </p:nvPicPr>
        <p:blipFill rotWithShape="1">
          <a:blip r:embed="rId3"/>
          <a:srcRect l="12333" t="24403" r="26416" b="22687"/>
          <a:stretch/>
        </p:blipFill>
        <p:spPr>
          <a:xfrm>
            <a:off x="632459" y="2019299"/>
            <a:ext cx="7425679" cy="4364482"/>
          </a:xfrm>
          <a:prstGeom prst="rect">
            <a:avLst/>
          </a:prstGeom>
        </p:spPr>
      </p:pic>
    </p:spTree>
    <p:extLst>
      <p:ext uri="{BB962C8B-B14F-4D97-AF65-F5344CB8AC3E}">
        <p14:creationId xmlns:p14="http://schemas.microsoft.com/office/powerpoint/2010/main" val="4012174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15. Quick check tasks.</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83</a:t>
            </a:fld>
            <a:endParaRPr lang="en-US" dirty="0"/>
          </a:p>
        </p:txBody>
      </p:sp>
      <p:pic>
        <p:nvPicPr>
          <p:cNvPr id="4" name="Picture 3">
            <a:extLst>
              <a:ext uri="{FF2B5EF4-FFF2-40B4-BE49-F238E27FC236}">
                <a16:creationId xmlns:a16="http://schemas.microsoft.com/office/drawing/2014/main" id="{4C89D555-A48F-455E-BEB9-147C25E5388D}"/>
              </a:ext>
            </a:extLst>
          </p:cNvPr>
          <p:cNvPicPr>
            <a:picLocks noChangeAspect="1"/>
          </p:cNvPicPr>
          <p:nvPr/>
        </p:nvPicPr>
        <p:blipFill rotWithShape="1">
          <a:blip r:embed="rId3"/>
          <a:srcRect l="11916" t="13876" r="22664" b="10440"/>
          <a:stretch/>
        </p:blipFill>
        <p:spPr>
          <a:xfrm>
            <a:off x="647700" y="1878151"/>
            <a:ext cx="5623560" cy="4426650"/>
          </a:xfrm>
          <a:prstGeom prst="rect">
            <a:avLst/>
          </a:prstGeom>
        </p:spPr>
      </p:pic>
    </p:spTree>
    <p:extLst>
      <p:ext uri="{BB962C8B-B14F-4D97-AF65-F5344CB8AC3E}">
        <p14:creationId xmlns:p14="http://schemas.microsoft.com/office/powerpoint/2010/main" val="2526256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248269"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16. Providing students with self-selection options.</a:t>
            </a:r>
          </a:p>
          <a:p>
            <a:pPr marL="457200" lvl="1" indent="0">
              <a:spcAft>
                <a:spcPts val="0"/>
              </a:spcAft>
              <a:buNone/>
            </a:pPr>
            <a:r>
              <a:rPr lang="en-US" b="1" dirty="0">
                <a:latin typeface="Tahoma" panose="020B0604030504040204" pitchFamily="34" charset="0"/>
                <a:ea typeface="Tahoma" panose="020B0604030504040204" pitchFamily="34" charset="0"/>
                <a:cs typeface="Tahoma" panose="020B0604030504040204" pitchFamily="34" charset="0"/>
              </a:rPr>
              <a:t>There is the choice to watch all of the videos, read all of the materials, and submit all of the assignments, or there are choices all along the way to “cut corners” and take in only what the participant wants to. </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84</a:t>
            </a:fld>
            <a:endParaRPr lang="en-US" dirty="0"/>
          </a:p>
        </p:txBody>
      </p:sp>
      <p:pic>
        <p:nvPicPr>
          <p:cNvPr id="7" name="Picture 6">
            <a:extLst>
              <a:ext uri="{FF2B5EF4-FFF2-40B4-BE49-F238E27FC236}">
                <a16:creationId xmlns:a16="http://schemas.microsoft.com/office/drawing/2014/main" id="{067948C2-175A-43EA-A33E-210EE24AA26C}"/>
              </a:ext>
            </a:extLst>
          </p:cNvPr>
          <p:cNvPicPr/>
          <p:nvPr/>
        </p:nvPicPr>
        <p:blipFill>
          <a:blip r:embed="rId3">
            <a:extLst>
              <a:ext uri="{28A0092B-C50C-407E-A947-70E740481C1C}">
                <a14:useLocalDpi xmlns:a14="http://schemas.microsoft.com/office/drawing/2010/main" val="0"/>
              </a:ext>
            </a:extLst>
          </a:blip>
          <a:stretch>
            <a:fillRect/>
          </a:stretch>
        </p:blipFill>
        <p:spPr>
          <a:xfrm>
            <a:off x="1607820" y="3110884"/>
            <a:ext cx="5295900" cy="3307079"/>
          </a:xfrm>
          <a:prstGeom prst="rect">
            <a:avLst/>
          </a:prstGeom>
        </p:spPr>
      </p:pic>
    </p:spTree>
    <p:extLst>
      <p:ext uri="{BB962C8B-B14F-4D97-AF65-F5344CB8AC3E}">
        <p14:creationId xmlns:p14="http://schemas.microsoft.com/office/powerpoint/2010/main" val="3748451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17. Visuals showing tasks completed.</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85</a:t>
            </a:fld>
            <a:endParaRPr lang="en-US" dirty="0"/>
          </a:p>
        </p:txBody>
      </p:sp>
      <p:pic>
        <p:nvPicPr>
          <p:cNvPr id="6" name="Picture 5">
            <a:extLst>
              <a:ext uri="{FF2B5EF4-FFF2-40B4-BE49-F238E27FC236}">
                <a16:creationId xmlns:a16="http://schemas.microsoft.com/office/drawing/2014/main" id="{1E80B0D6-0AAF-4A88-A73C-F90F3095FD80}"/>
              </a:ext>
            </a:extLst>
          </p:cNvPr>
          <p:cNvPicPr/>
          <p:nvPr/>
        </p:nvPicPr>
        <p:blipFill>
          <a:blip r:embed="rId3">
            <a:extLst>
              <a:ext uri="{28A0092B-C50C-407E-A947-70E740481C1C}">
                <a14:useLocalDpi xmlns:a14="http://schemas.microsoft.com/office/drawing/2010/main" val="0"/>
              </a:ext>
            </a:extLst>
          </a:blip>
          <a:stretch>
            <a:fillRect/>
          </a:stretch>
        </p:blipFill>
        <p:spPr>
          <a:xfrm>
            <a:off x="1573066" y="1927981"/>
            <a:ext cx="6316980" cy="4288281"/>
          </a:xfrm>
          <a:prstGeom prst="rect">
            <a:avLst/>
          </a:prstGeom>
        </p:spPr>
      </p:pic>
      <p:pic>
        <p:nvPicPr>
          <p:cNvPr id="4" name="Picture 3">
            <a:extLst>
              <a:ext uri="{FF2B5EF4-FFF2-40B4-BE49-F238E27FC236}">
                <a16:creationId xmlns:a16="http://schemas.microsoft.com/office/drawing/2014/main" id="{EAB3D4BB-B478-4ECD-8351-86CFBAAC215E}"/>
              </a:ext>
            </a:extLst>
          </p:cNvPr>
          <p:cNvPicPr>
            <a:picLocks noChangeAspect="1"/>
          </p:cNvPicPr>
          <p:nvPr/>
        </p:nvPicPr>
        <p:blipFill rotWithShape="1">
          <a:blip r:embed="rId4"/>
          <a:srcRect l="13281" t="30241" r="73059" b="12510"/>
          <a:stretch/>
        </p:blipFill>
        <p:spPr>
          <a:xfrm>
            <a:off x="7810" y="1988820"/>
            <a:ext cx="1565256" cy="4463326"/>
          </a:xfrm>
          <a:prstGeom prst="rect">
            <a:avLst/>
          </a:prstGeom>
        </p:spPr>
      </p:pic>
    </p:spTree>
    <p:extLst>
      <p:ext uri="{BB962C8B-B14F-4D97-AF65-F5344CB8AC3E}">
        <p14:creationId xmlns:p14="http://schemas.microsoft.com/office/powerpoint/2010/main" val="4000590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267081" y="1334172"/>
            <a:ext cx="8488036"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18. Visuals showing work progress.</a:t>
            </a: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86</a:t>
            </a:fld>
            <a:endParaRPr lang="en-US" dirty="0"/>
          </a:p>
        </p:txBody>
      </p:sp>
      <p:pic>
        <p:nvPicPr>
          <p:cNvPr id="7" name="Picture 6">
            <a:extLst>
              <a:ext uri="{FF2B5EF4-FFF2-40B4-BE49-F238E27FC236}">
                <a16:creationId xmlns:a16="http://schemas.microsoft.com/office/drawing/2014/main" id="{9278FC62-3E17-4E69-8C09-F67CAFC824D0}"/>
              </a:ext>
            </a:extLst>
          </p:cNvPr>
          <p:cNvPicPr/>
          <p:nvPr/>
        </p:nvPicPr>
        <p:blipFill>
          <a:blip r:embed="rId3">
            <a:extLst>
              <a:ext uri="{28A0092B-C50C-407E-A947-70E740481C1C}">
                <a14:useLocalDpi xmlns:a14="http://schemas.microsoft.com/office/drawing/2010/main" val="0"/>
              </a:ext>
            </a:extLst>
          </a:blip>
          <a:stretch>
            <a:fillRect/>
          </a:stretch>
        </p:blipFill>
        <p:spPr>
          <a:xfrm>
            <a:off x="1485900" y="2003425"/>
            <a:ext cx="5943600" cy="4192270"/>
          </a:xfrm>
          <a:prstGeom prst="rect">
            <a:avLst/>
          </a:prstGeom>
        </p:spPr>
      </p:pic>
    </p:spTree>
    <p:extLst>
      <p:ext uri="{BB962C8B-B14F-4D97-AF65-F5344CB8AC3E}">
        <p14:creationId xmlns:p14="http://schemas.microsoft.com/office/powerpoint/2010/main" val="12719678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F370F3-624A-4BB6-9BE0-BBB5B052CDA5}"/>
              </a:ext>
            </a:extLst>
          </p:cNvPr>
          <p:cNvSpPr>
            <a:spLocks noGrp="1"/>
          </p:cNvSpPr>
          <p:nvPr>
            <p:ph idx="1"/>
          </p:nvPr>
        </p:nvSpPr>
        <p:spPr>
          <a:xfrm>
            <a:off x="716280" y="1334172"/>
            <a:ext cx="7799070" cy="5049609"/>
          </a:xfrm>
        </p:spPr>
        <p:txBody>
          <a:bodyPr>
            <a:noAutofit/>
          </a:bodyPr>
          <a:lstStyle/>
          <a:p>
            <a:pPr marL="457200" lvl="1" indent="0">
              <a:spcAft>
                <a:spcPts val="0"/>
              </a:spcAft>
              <a:buNone/>
            </a:pPr>
            <a:r>
              <a:rPr lang="en-US" sz="2400" b="1" dirty="0">
                <a:latin typeface="Tahoma" panose="020B0604030504040204" pitchFamily="34" charset="0"/>
                <a:ea typeface="Tahoma" panose="020B0604030504040204" pitchFamily="34" charset="0"/>
                <a:cs typeface="Tahoma" panose="020B0604030504040204" pitchFamily="34" charset="0"/>
              </a:rPr>
              <a:t>19. </a:t>
            </a:r>
            <a:r>
              <a:rPr lang="en-US" sz="2400" b="1" dirty="0" err="1">
                <a:latin typeface="Tahoma" panose="020B0604030504040204" pitchFamily="34" charset="0"/>
                <a:ea typeface="Tahoma" panose="020B0604030504040204" pitchFamily="34" charset="0"/>
                <a:cs typeface="Tahoma" panose="020B0604030504040204" pitchFamily="34" charset="0"/>
              </a:rPr>
              <a:t>Rewirements</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b="1" dirty="0">
                <a:latin typeface="Tahoma" panose="020B0604030504040204" pitchFamily="34" charset="0"/>
                <a:ea typeface="Tahoma" panose="020B0604030504040204" pitchFamily="34" charset="0"/>
                <a:cs typeface="Tahoma" panose="020B0604030504040204" pitchFamily="34" charset="0"/>
              </a:rPr>
              <a:t>(assignments) for putting the material to practice (</a:t>
            </a:r>
            <a:r>
              <a:rPr lang="en-US" b="1" dirty="0" err="1">
                <a:latin typeface="Tahoma" panose="020B0604030504040204" pitchFamily="34" charset="0"/>
                <a:ea typeface="Tahoma" panose="020B0604030504040204" pitchFamily="34" charset="0"/>
                <a:cs typeface="Tahoma" panose="020B0604030504040204" pitchFamily="34" charset="0"/>
              </a:rPr>
              <a:t>e.g</a:t>
            </a:r>
            <a:r>
              <a:rPr lang="en-US" b="1" dirty="0">
                <a:latin typeface="Tahoma" panose="020B0604030504040204" pitchFamily="34" charset="0"/>
                <a:ea typeface="Tahoma" panose="020B0604030504040204" pitchFamily="34" charset="0"/>
                <a:cs typeface="Tahoma" panose="020B0604030504040204" pitchFamily="34" charset="0"/>
              </a:rPr>
              <a:t>, Random Acts of Kindness, Make A Social Connection, Let’s Get Physical, Meditate!, Sleep!, Gratitude Letter/Visit, Savoring, etc.)</a:t>
            </a:r>
          </a:p>
          <a:p>
            <a:pPr marL="457200" lvl="1" indent="0">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b="1" dirty="0">
                <a:latin typeface="Tahoma" panose="020B0604030504040204" pitchFamily="34" charset="0"/>
                <a:ea typeface="Tahoma" panose="020B0604030504040204" pitchFamily="34" charset="0"/>
                <a:cs typeface="Tahoma" panose="020B0604030504040204" pitchFamily="34" charset="0"/>
              </a:rPr>
              <a:t>Daily Gratitude Journal</a:t>
            </a:r>
            <a:endParaRPr lang="en-US" sz="4000" b="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1600" dirty="0">
                <a:latin typeface="Tahoma" panose="020B0604030504040204" pitchFamily="34" charset="0"/>
                <a:ea typeface="Tahoma" panose="020B0604030504040204" pitchFamily="34" charset="0"/>
                <a:cs typeface="Tahoma" panose="020B0604030504040204" pitchFamily="34" charset="0"/>
              </a:rPr>
              <a:t>Gratitude is a positive emotional state in which one recognizes and appreciates what one has received in life. Research shows that taking time to experience gratitude can make you happier and even healthier. </a:t>
            </a:r>
            <a:r>
              <a:rPr lang="en-US" sz="1600" b="1" dirty="0">
                <a:latin typeface="Tahoma" panose="020B0604030504040204" pitchFamily="34" charset="0"/>
                <a:ea typeface="Tahoma" panose="020B0604030504040204" pitchFamily="34" charset="0"/>
                <a:cs typeface="Tahoma" panose="020B0604030504040204" pitchFamily="34" charset="0"/>
              </a:rPr>
              <a:t>For the next seven days, you will take 5-10 minutes each night to write down five things for which you are grateful.</a:t>
            </a:r>
            <a:r>
              <a:rPr lang="en-US" sz="1600" dirty="0">
                <a:latin typeface="Tahoma" panose="020B0604030504040204" pitchFamily="34" charset="0"/>
                <a:ea typeface="Tahoma" panose="020B0604030504040204" pitchFamily="34" charset="0"/>
                <a:cs typeface="Tahoma" panose="020B0604030504040204" pitchFamily="34" charset="0"/>
              </a:rPr>
              <a:t> They can be little things or big things. But you really have to focus on them and actually write them down (Again, try to develop a tracking method works for you and utilize a note on your phone, a daily calendar, a special notebook, </a:t>
            </a:r>
            <a:r>
              <a:rPr lang="en-US" sz="1600" dirty="0" err="1">
                <a:latin typeface="Tahoma" panose="020B0604030504040204" pitchFamily="34" charset="0"/>
                <a:ea typeface="Tahoma" panose="020B0604030504040204" pitchFamily="34" charset="0"/>
                <a:cs typeface="Tahoma" panose="020B0604030504040204" pitchFamily="34" charset="0"/>
              </a:rPr>
              <a:t>etc</a:t>
            </a:r>
            <a:r>
              <a:rPr lang="en-US" sz="1600" dirty="0">
                <a:latin typeface="Tahoma" panose="020B0604030504040204" pitchFamily="34" charset="0"/>
                <a:ea typeface="Tahoma" panose="020B0604030504040204" pitchFamily="34" charset="0"/>
                <a:cs typeface="Tahoma" panose="020B0604030504040204" pitchFamily="34" charset="0"/>
              </a:rPr>
              <a:t>). You can just write a word or short phrase, but as you write these things down, take a moment to be mindful of the things you’re writing about (e.g., imagine the person or thing you’re writing about, etc.). This exercise should take at least five minutes. Do this each night for the whole week</a:t>
            </a:r>
            <a:r>
              <a:rPr lang="en-US" dirty="0">
                <a:latin typeface="Tahoma" panose="020B0604030504040204" pitchFamily="34" charset="0"/>
                <a:ea typeface="Tahoma" panose="020B0604030504040204" pitchFamily="34" charset="0"/>
                <a:cs typeface="Tahoma" panose="020B0604030504040204" pitchFamily="34" charset="0"/>
              </a:rPr>
              <a:t>.</a:t>
            </a:r>
            <a:endParaRPr lang="en-US" sz="2800" dirty="0">
              <a:latin typeface="Tahoma" panose="020B0604030504040204" pitchFamily="34" charset="0"/>
              <a:ea typeface="Tahoma" panose="020B0604030504040204" pitchFamily="34" charset="0"/>
              <a:cs typeface="Tahoma" panose="020B0604030504040204" pitchFamily="34" charset="0"/>
            </a:endParaRPr>
          </a:p>
          <a:p>
            <a:pPr marL="457200" lvl="1" indent="0">
              <a:lnSpc>
                <a:spcPct val="200000"/>
              </a:lnSpc>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lvl="1">
              <a:lnSpc>
                <a:spcPct val="200000"/>
              </a:lnSpc>
              <a:spcAft>
                <a:spcPts val="0"/>
              </a:spcAft>
              <a:buFont typeface="Arial" panose="020B0604020202020204" pitchFamily="34" charset="0"/>
              <a:buChar char="•"/>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87</a:t>
            </a:fld>
            <a:endParaRPr lang="en-US" dirty="0"/>
          </a:p>
        </p:txBody>
      </p:sp>
    </p:spTree>
    <p:extLst>
      <p:ext uri="{BB962C8B-B14F-4D97-AF65-F5344CB8AC3E}">
        <p14:creationId xmlns:p14="http://schemas.microsoft.com/office/powerpoint/2010/main" val="946193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88</a:t>
            </a:fld>
            <a:endParaRPr lang="en-US" dirty="0"/>
          </a:p>
        </p:txBody>
      </p:sp>
      <p:pic>
        <p:nvPicPr>
          <p:cNvPr id="7" name="Picture 6">
            <a:extLst>
              <a:ext uri="{FF2B5EF4-FFF2-40B4-BE49-F238E27FC236}">
                <a16:creationId xmlns:a16="http://schemas.microsoft.com/office/drawing/2014/main" id="{CEE71643-FD27-48A7-8FDF-F1EB1243B854}"/>
              </a:ext>
            </a:extLst>
          </p:cNvPr>
          <p:cNvPicPr/>
          <p:nvPr/>
        </p:nvPicPr>
        <p:blipFill rotWithShape="1">
          <a:blip r:embed="rId3">
            <a:extLst>
              <a:ext uri="{28A0092B-C50C-407E-A947-70E740481C1C}">
                <a14:useLocalDpi xmlns:a14="http://schemas.microsoft.com/office/drawing/2010/main" val="0"/>
              </a:ext>
            </a:extLst>
          </a:blip>
          <a:srcRect l="5385" t="9680" r="39827" b="59246"/>
          <a:stretch/>
        </p:blipFill>
        <p:spPr>
          <a:xfrm>
            <a:off x="288041" y="2354580"/>
            <a:ext cx="4146799" cy="3413760"/>
          </a:xfrm>
          <a:prstGeom prst="rect">
            <a:avLst/>
          </a:prstGeom>
        </p:spPr>
      </p:pic>
      <p:sp>
        <p:nvSpPr>
          <p:cNvPr id="10" name="TextBox 9">
            <a:extLst>
              <a:ext uri="{FF2B5EF4-FFF2-40B4-BE49-F238E27FC236}">
                <a16:creationId xmlns:a16="http://schemas.microsoft.com/office/drawing/2014/main" id="{179C28BC-28E4-4B3F-A5C8-524D0A232B32}"/>
              </a:ext>
            </a:extLst>
          </p:cNvPr>
          <p:cNvSpPr txBox="1"/>
          <p:nvPr/>
        </p:nvSpPr>
        <p:spPr>
          <a:xfrm>
            <a:off x="914400" y="1470660"/>
            <a:ext cx="7175362" cy="800219"/>
          </a:xfrm>
          <a:prstGeom prst="rect">
            <a:avLst/>
          </a:prstGeom>
          <a:noFill/>
        </p:spPr>
        <p:txBody>
          <a:bodyPr wrap="none" rtlCol="0">
            <a:spAutoFit/>
          </a:bodyPr>
          <a:lstStyle/>
          <a:p>
            <a:r>
              <a:rPr lang="en-US" sz="2800" b="1" dirty="0">
                <a:latin typeface="Tahoma" panose="020B0604030504040204" pitchFamily="34" charset="0"/>
                <a:ea typeface="Tahoma" panose="020B0604030504040204" pitchFamily="34" charset="0"/>
                <a:cs typeface="Tahoma" panose="020B0604030504040204" pitchFamily="34" charset="0"/>
              </a:rPr>
              <a:t>20. Offer community support and help.</a:t>
            </a:r>
          </a:p>
          <a:p>
            <a:endParaRPr lang="en-US" dirty="0"/>
          </a:p>
        </p:txBody>
      </p:sp>
      <p:pic>
        <p:nvPicPr>
          <p:cNvPr id="11" name="Picture 10">
            <a:extLst>
              <a:ext uri="{FF2B5EF4-FFF2-40B4-BE49-F238E27FC236}">
                <a16:creationId xmlns:a16="http://schemas.microsoft.com/office/drawing/2014/main" id="{3702CE96-B01C-44E0-812D-235F5B7D1ED0}"/>
              </a:ext>
            </a:extLst>
          </p:cNvPr>
          <p:cNvPicPr/>
          <p:nvPr/>
        </p:nvPicPr>
        <p:blipFill rotWithShape="1">
          <a:blip r:embed="rId3">
            <a:extLst>
              <a:ext uri="{28A0092B-C50C-407E-A947-70E740481C1C}">
                <a14:useLocalDpi xmlns:a14="http://schemas.microsoft.com/office/drawing/2010/main" val="0"/>
              </a:ext>
            </a:extLst>
          </a:blip>
          <a:srcRect l="19523" t="40946" r="39115" b="32022"/>
          <a:stretch/>
        </p:blipFill>
        <p:spPr>
          <a:xfrm>
            <a:off x="5045960" y="2354580"/>
            <a:ext cx="3939539" cy="3649980"/>
          </a:xfrm>
          <a:prstGeom prst="rect">
            <a:avLst/>
          </a:prstGeom>
        </p:spPr>
      </p:pic>
    </p:spTree>
    <p:extLst>
      <p:ext uri="{BB962C8B-B14F-4D97-AF65-F5344CB8AC3E}">
        <p14:creationId xmlns:p14="http://schemas.microsoft.com/office/powerpoint/2010/main" val="2274595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0" y="474219"/>
            <a:ext cx="660400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10 More Strategies to Facilitate SDL in MOOCs</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89</a:t>
            </a:fld>
            <a:endParaRPr lang="en-US" dirty="0"/>
          </a:p>
        </p:txBody>
      </p:sp>
      <p:sp>
        <p:nvSpPr>
          <p:cNvPr id="10" name="TextBox 9">
            <a:extLst>
              <a:ext uri="{FF2B5EF4-FFF2-40B4-BE49-F238E27FC236}">
                <a16:creationId xmlns:a16="http://schemas.microsoft.com/office/drawing/2014/main" id="{179C28BC-28E4-4B3F-A5C8-524D0A232B32}"/>
              </a:ext>
            </a:extLst>
          </p:cNvPr>
          <p:cNvSpPr txBox="1"/>
          <p:nvPr/>
        </p:nvSpPr>
        <p:spPr>
          <a:xfrm>
            <a:off x="914400" y="1470660"/>
            <a:ext cx="6232796" cy="738664"/>
          </a:xfrm>
          <a:prstGeom prst="rect">
            <a:avLst/>
          </a:prstGeom>
          <a:noFill/>
        </p:spPr>
        <p:txBody>
          <a:bodyPr wrap="none" rtlCol="0">
            <a:sp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Bonus Item: Peer-graded assignments.</a:t>
            </a:r>
          </a:p>
          <a:p>
            <a:endParaRPr lang="en-US" dirty="0"/>
          </a:p>
        </p:txBody>
      </p:sp>
      <p:pic>
        <p:nvPicPr>
          <p:cNvPr id="3" name="Picture 2">
            <a:extLst>
              <a:ext uri="{FF2B5EF4-FFF2-40B4-BE49-F238E27FC236}">
                <a16:creationId xmlns:a16="http://schemas.microsoft.com/office/drawing/2014/main" id="{FB7D7EE2-DF6F-4E84-9F75-388DBE270812}"/>
              </a:ext>
            </a:extLst>
          </p:cNvPr>
          <p:cNvPicPr>
            <a:picLocks noChangeAspect="1"/>
          </p:cNvPicPr>
          <p:nvPr/>
        </p:nvPicPr>
        <p:blipFill rotWithShape="1">
          <a:blip r:embed="rId3"/>
          <a:srcRect l="11334" t="18524" r="25084" b="6152"/>
          <a:stretch/>
        </p:blipFill>
        <p:spPr>
          <a:xfrm>
            <a:off x="789940" y="2209324"/>
            <a:ext cx="5179041" cy="4174457"/>
          </a:xfrm>
          <a:prstGeom prst="rect">
            <a:avLst/>
          </a:prstGeom>
        </p:spPr>
      </p:pic>
    </p:spTree>
    <p:extLst>
      <p:ext uri="{BB962C8B-B14F-4D97-AF65-F5344CB8AC3E}">
        <p14:creationId xmlns:p14="http://schemas.microsoft.com/office/powerpoint/2010/main" val="20039074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9</a:t>
            </a:fld>
            <a:endParaRPr lang="en-US" dirty="0"/>
          </a:p>
        </p:txBody>
      </p:sp>
      <p:sp>
        <p:nvSpPr>
          <p:cNvPr id="5" name="Title 1">
            <a:extLst>
              <a:ext uri="{FF2B5EF4-FFF2-40B4-BE49-F238E27FC236}">
                <a16:creationId xmlns:a16="http://schemas.microsoft.com/office/drawing/2014/main" id="{9CEF5C9E-C812-491D-B3A9-85BCCDCA322C}"/>
              </a:ext>
            </a:extLst>
          </p:cNvPr>
          <p:cNvSpPr txBox="1">
            <a:spLocks/>
          </p:cNvSpPr>
          <p:nvPr/>
        </p:nvSpPr>
        <p:spPr>
          <a:xfrm>
            <a:off x="561975" y="258368"/>
            <a:ext cx="8115300" cy="2075877"/>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pPr algn="ctr"/>
            <a:r>
              <a:rPr lang="en-US" sz="2400" dirty="0">
                <a:solidFill>
                  <a:srgbClr val="FF0000"/>
                </a:solidFill>
              </a:rPr>
              <a:t>April 30, 2020</a:t>
            </a:r>
            <a:br>
              <a:rPr lang="en-US" sz="2400" dirty="0"/>
            </a:br>
            <a:r>
              <a:rPr lang="en-US" sz="2000" dirty="0">
                <a:solidFill>
                  <a:schemeClr val="tx1"/>
                </a:solidFill>
              </a:rPr>
              <a:t>New Udemy</a:t>
            </a:r>
            <a:r>
              <a:rPr lang="en-US" sz="2000" i="1" dirty="0">
                <a:solidFill>
                  <a:schemeClr val="tx1"/>
                </a:solidFill>
              </a:rPr>
              <a:t> </a:t>
            </a:r>
            <a:r>
              <a:rPr lang="en-US" sz="2000" dirty="0">
                <a:solidFill>
                  <a:schemeClr val="tx1"/>
                </a:solidFill>
              </a:rPr>
              <a:t>Report Shows Surge in Global Online Education in Response to COVID-19 </a:t>
            </a:r>
            <a:br>
              <a:rPr lang="en-US" sz="1600" dirty="0">
                <a:solidFill>
                  <a:schemeClr val="tx1"/>
                </a:solidFill>
              </a:rPr>
            </a:br>
            <a:r>
              <a:rPr lang="en-US" sz="1400" dirty="0">
                <a:solidFill>
                  <a:schemeClr val="tx1"/>
                </a:solidFill>
              </a:rPr>
              <a:t>There has been an immense surge in enrollments in courses related to Telecommuting (21,598% increase) and Virtual Teams (1,523%), as well as Decision Making (277%), Self Discipline (237%), and Stress Management (235%). </a:t>
            </a:r>
          </a:p>
          <a:p>
            <a:pPr algn="ctr"/>
            <a:br>
              <a:rPr lang="en-US" sz="800" dirty="0"/>
            </a:br>
            <a:r>
              <a:rPr lang="en-US" sz="800" dirty="0">
                <a:hlinkClick r:id="rId2"/>
              </a:rPr>
              <a:t>https://www.businesswire.com/news/home/20200430005243/en/</a:t>
            </a:r>
            <a:endParaRPr lang="en-US" sz="1200" dirty="0">
              <a:solidFill>
                <a:schemeClr val="tx1"/>
              </a:solidFill>
            </a:endParaRPr>
          </a:p>
        </p:txBody>
      </p:sp>
      <p:pic>
        <p:nvPicPr>
          <p:cNvPr id="6" name="Picture 5" descr="A screenshot of text&#10;&#10;Description automatically generated">
            <a:extLst>
              <a:ext uri="{FF2B5EF4-FFF2-40B4-BE49-F238E27FC236}">
                <a16:creationId xmlns:a16="http://schemas.microsoft.com/office/drawing/2014/main" id="{9DD74632-8B4D-4CC5-9743-1DE2A8282F1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00" t="1322" r="6605" b="3425"/>
          <a:stretch/>
        </p:blipFill>
        <p:spPr>
          <a:xfrm>
            <a:off x="2179320" y="2365972"/>
            <a:ext cx="6743700" cy="3908819"/>
          </a:xfrm>
          <a:prstGeom prst="rect">
            <a:avLst/>
          </a:prstGeom>
        </p:spPr>
      </p:pic>
      <p:pic>
        <p:nvPicPr>
          <p:cNvPr id="2" name="Picture 1">
            <a:extLst>
              <a:ext uri="{FF2B5EF4-FFF2-40B4-BE49-F238E27FC236}">
                <a16:creationId xmlns:a16="http://schemas.microsoft.com/office/drawing/2014/main" id="{C79077EA-072A-46F7-8083-698519BC01DB}"/>
              </a:ext>
            </a:extLst>
          </p:cNvPr>
          <p:cNvPicPr>
            <a:picLocks noChangeAspect="1"/>
          </p:cNvPicPr>
          <p:nvPr/>
        </p:nvPicPr>
        <p:blipFill>
          <a:blip r:embed="rId4"/>
          <a:stretch>
            <a:fillRect/>
          </a:stretch>
        </p:blipFill>
        <p:spPr>
          <a:xfrm>
            <a:off x="0" y="5295130"/>
            <a:ext cx="2116146" cy="1110977"/>
          </a:xfrm>
          <a:prstGeom prst="rect">
            <a:avLst/>
          </a:prstGeom>
        </p:spPr>
      </p:pic>
    </p:spTree>
    <p:extLst>
      <p:ext uri="{BB962C8B-B14F-4D97-AF65-F5344CB8AC3E}">
        <p14:creationId xmlns:p14="http://schemas.microsoft.com/office/powerpoint/2010/main" val="1670911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673970" y="658966"/>
            <a:ext cx="7693416" cy="1459917"/>
          </a:xfrm>
        </p:spPr>
        <p:txBody>
          <a:bodyPr/>
          <a:lstStyle/>
          <a:p>
            <a:pPr algn="ctr"/>
            <a:r>
              <a:rPr lang="en-US" sz="4800" dirty="0"/>
              <a:t>Do we have time for another study?</a:t>
            </a:r>
          </a:p>
        </p:txBody>
      </p:sp>
      <p:pic>
        <p:nvPicPr>
          <p:cNvPr id="4" name="Picture 3">
            <a:extLst>
              <a:ext uri="{FF2B5EF4-FFF2-40B4-BE49-F238E27FC236}">
                <a16:creationId xmlns:a16="http://schemas.microsoft.com/office/drawing/2014/main" id="{C7F5D4E7-DBC1-4D95-924E-4437214EFB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970" y="2379515"/>
            <a:ext cx="8179496" cy="4447601"/>
          </a:xfrm>
          <a:prstGeom prst="rect">
            <a:avLst/>
          </a:prstGeom>
        </p:spPr>
      </p:pic>
    </p:spTree>
    <p:extLst>
      <p:ext uri="{BB962C8B-B14F-4D97-AF65-F5344CB8AC3E}">
        <p14:creationId xmlns:p14="http://schemas.microsoft.com/office/powerpoint/2010/main" val="1716674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89D1C0D-F272-468C-BDAB-CF063B1B6EE5}"/>
              </a:ext>
            </a:extLst>
          </p:cNvPr>
          <p:cNvSpPr txBox="1">
            <a:spLocks/>
          </p:cNvSpPr>
          <p:nvPr/>
        </p:nvSpPr>
        <p:spPr>
          <a:xfrm>
            <a:off x="235160" y="474219"/>
            <a:ext cx="6368840" cy="6389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C00000"/>
                </a:solidFill>
                <a:latin typeface="BentonSans Black" panose="02000503000000020004" pitchFamily="50" charset="0"/>
                <a:ea typeface="+mj-ea"/>
                <a:cs typeface="Arial"/>
              </a:defRPr>
            </a:lvl1pPr>
          </a:lstStyle>
          <a:p>
            <a:r>
              <a:rPr lang="en-US" sz="3200" dirty="0">
                <a:solidFill>
                  <a:schemeClr val="bg1"/>
                </a:solidFill>
                <a:latin typeface="Tahoma" panose="020B0604030504040204" pitchFamily="34" charset="0"/>
                <a:ea typeface="Tahoma" panose="020B0604030504040204" pitchFamily="34" charset="0"/>
                <a:cs typeface="Tahoma" panose="020B0604030504040204" pitchFamily="34" charset="0"/>
              </a:rPr>
              <a:t>MOOC Study #3</a:t>
            </a:r>
          </a:p>
        </p:txBody>
      </p:sp>
      <p:sp>
        <p:nvSpPr>
          <p:cNvPr id="2" name="Slide Number Placeholder 1"/>
          <p:cNvSpPr>
            <a:spLocks noGrp="1"/>
          </p:cNvSpPr>
          <p:nvPr>
            <p:ph type="sldNum" sz="quarter" idx="4"/>
          </p:nvPr>
        </p:nvSpPr>
        <p:spPr>
          <a:xfrm>
            <a:off x="6457950" y="6452146"/>
            <a:ext cx="2057400" cy="365125"/>
          </a:xfrm>
        </p:spPr>
        <p:txBody>
          <a:bodyPr/>
          <a:lstStyle/>
          <a:p>
            <a:fld id="{136F273C-9302-4EE3-8F13-E17C1857F5E7}" type="slidenum">
              <a:rPr lang="en-US" smtClean="0"/>
              <a:t>91</a:t>
            </a:fld>
            <a:endParaRPr lang="en-US" dirty="0"/>
          </a:p>
        </p:txBody>
      </p:sp>
      <p:pic>
        <p:nvPicPr>
          <p:cNvPr id="6" name="Picture 5"/>
          <p:cNvPicPr>
            <a:picLocks noChangeAspect="1"/>
          </p:cNvPicPr>
          <p:nvPr/>
        </p:nvPicPr>
        <p:blipFill rotWithShape="1">
          <a:blip r:embed="rId3"/>
          <a:srcRect b="11029"/>
          <a:stretch/>
        </p:blipFill>
        <p:spPr>
          <a:xfrm>
            <a:off x="1019908" y="1415696"/>
            <a:ext cx="7151077" cy="503645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49018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92</a:t>
            </a:fld>
            <a:endParaRPr lang="en-US" dirty="0"/>
          </a:p>
        </p:txBody>
      </p:sp>
      <p:sp>
        <p:nvSpPr>
          <p:cNvPr id="5" name="Title 1">
            <a:extLst>
              <a:ext uri="{FF2B5EF4-FFF2-40B4-BE49-F238E27FC236}">
                <a16:creationId xmlns:a16="http://schemas.microsoft.com/office/drawing/2014/main" id="{BF13DCF2-4CB0-445B-9B68-063F91439B0F}"/>
              </a:ext>
            </a:extLst>
          </p:cNvPr>
          <p:cNvSpPr txBox="1">
            <a:spLocks/>
          </p:cNvSpPr>
          <p:nvPr/>
        </p:nvSpPr>
        <p:spPr>
          <a:xfrm>
            <a:off x="767255" y="546538"/>
            <a:ext cx="8040413" cy="1807780"/>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sz="3200" i="1" dirty="0">
                <a:solidFill>
                  <a:schemeClr val="tx1"/>
                </a:solidFill>
              </a:rPr>
              <a:t>Figure 1.</a:t>
            </a:r>
            <a:r>
              <a:rPr lang="en-US" sz="3200" dirty="0">
                <a:solidFill>
                  <a:schemeClr val="tx1"/>
                </a:solidFill>
              </a:rPr>
              <a:t> Number of MOOCs that offer different types of learning system automation and adaptation (n=127)</a:t>
            </a:r>
          </a:p>
        </p:txBody>
      </p:sp>
      <p:pic>
        <p:nvPicPr>
          <p:cNvPr id="6" name="Picture 5" descr="Inline image 2">
            <a:extLst>
              <a:ext uri="{FF2B5EF4-FFF2-40B4-BE49-F238E27FC236}">
                <a16:creationId xmlns:a16="http://schemas.microsoft.com/office/drawing/2014/main" id="{C2F64987-4E2F-4363-BF37-1FC6D9B4B5DE}"/>
              </a:ext>
            </a:extLst>
          </p:cNvPr>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976926" y="2593196"/>
            <a:ext cx="7137061" cy="3450252"/>
          </a:xfrm>
          <a:prstGeom prst="rect">
            <a:avLst/>
          </a:prstGeom>
          <a:noFill/>
          <a:ln>
            <a:noFill/>
          </a:ln>
        </p:spPr>
      </p:pic>
    </p:spTree>
    <p:extLst>
      <p:ext uri="{BB962C8B-B14F-4D97-AF65-F5344CB8AC3E}">
        <p14:creationId xmlns:p14="http://schemas.microsoft.com/office/powerpoint/2010/main" val="1665550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93</a:t>
            </a:fld>
            <a:endParaRPr lang="en-US" dirty="0"/>
          </a:p>
        </p:txBody>
      </p:sp>
      <p:graphicFrame>
        <p:nvGraphicFramePr>
          <p:cNvPr id="5" name="Chart 4">
            <a:extLst>
              <a:ext uri="{FF2B5EF4-FFF2-40B4-BE49-F238E27FC236}">
                <a16:creationId xmlns:a16="http://schemas.microsoft.com/office/drawing/2014/main" id="{02C8D21F-607F-4E2E-8816-4661136C4A9E}"/>
              </a:ext>
            </a:extLst>
          </p:cNvPr>
          <p:cNvGraphicFramePr/>
          <p:nvPr>
            <p:extLst>
              <p:ext uri="{D42A27DB-BD31-4B8C-83A1-F6EECF244321}">
                <p14:modId xmlns:p14="http://schemas.microsoft.com/office/powerpoint/2010/main" val="1742281107"/>
              </p:ext>
            </p:extLst>
          </p:nvPr>
        </p:nvGraphicFramePr>
        <p:xfrm>
          <a:off x="1011117" y="2397846"/>
          <a:ext cx="6216480" cy="3777107"/>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1">
            <a:extLst>
              <a:ext uri="{FF2B5EF4-FFF2-40B4-BE49-F238E27FC236}">
                <a16:creationId xmlns:a16="http://schemas.microsoft.com/office/drawing/2014/main" id="{BF13DCF2-4CB0-445B-9B68-063F91439B0F}"/>
              </a:ext>
            </a:extLst>
          </p:cNvPr>
          <p:cNvSpPr txBox="1">
            <a:spLocks/>
          </p:cNvSpPr>
          <p:nvPr/>
        </p:nvSpPr>
        <p:spPr>
          <a:xfrm>
            <a:off x="703386" y="152400"/>
            <a:ext cx="7978888" cy="2419201"/>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sz="3200" i="1" dirty="0">
                <a:solidFill>
                  <a:schemeClr val="tx1"/>
                </a:solidFill>
              </a:rPr>
              <a:t>Figure 2: </a:t>
            </a:r>
            <a:r>
              <a:rPr lang="en-US" sz="3200" dirty="0">
                <a:solidFill>
                  <a:schemeClr val="tx1"/>
                </a:solidFill>
              </a:rPr>
              <a:t>MOOC instructors (n=133) instructional practices to address cultural diversity</a:t>
            </a:r>
          </a:p>
        </p:txBody>
      </p:sp>
    </p:spTree>
    <p:extLst>
      <p:ext uri="{BB962C8B-B14F-4D97-AF65-F5344CB8AC3E}">
        <p14:creationId xmlns:p14="http://schemas.microsoft.com/office/powerpoint/2010/main" val="1943179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136F273C-9302-4EE3-8F13-E17C1857F5E7}" type="slidenum">
              <a:rPr lang="en-US" smtClean="0"/>
              <a:pPr/>
              <a:t>94</a:t>
            </a:fld>
            <a:endParaRPr lang="en-US" dirty="0"/>
          </a:p>
        </p:txBody>
      </p:sp>
      <p:pic>
        <p:nvPicPr>
          <p:cNvPr id="5" name="Picture 4">
            <a:extLst>
              <a:ext uri="{FF2B5EF4-FFF2-40B4-BE49-F238E27FC236}">
                <a16:creationId xmlns:a16="http://schemas.microsoft.com/office/drawing/2014/main" id="{00A9AF6E-ED68-4BA0-8DEB-0F7E256A54E4}"/>
              </a:ext>
            </a:extLst>
          </p:cNvPr>
          <p:cNvPicPr>
            <a:picLocks noChangeAspect="1"/>
          </p:cNvPicPr>
          <p:nvPr/>
        </p:nvPicPr>
        <p:blipFill rotWithShape="1">
          <a:blip r:embed="rId2"/>
          <a:srcRect l="7194" t="31122" r="35876" b="10827"/>
          <a:stretch/>
        </p:blipFill>
        <p:spPr>
          <a:xfrm>
            <a:off x="1112244" y="2213231"/>
            <a:ext cx="6391819" cy="3831151"/>
          </a:xfrm>
          <a:prstGeom prst="rect">
            <a:avLst/>
          </a:prstGeom>
        </p:spPr>
      </p:pic>
      <p:sp>
        <p:nvSpPr>
          <p:cNvPr id="6" name="Title 1">
            <a:extLst>
              <a:ext uri="{FF2B5EF4-FFF2-40B4-BE49-F238E27FC236}">
                <a16:creationId xmlns:a16="http://schemas.microsoft.com/office/drawing/2014/main" id="{13F77B47-DF8A-4698-82A9-EC4EBBD3850A}"/>
              </a:ext>
            </a:extLst>
          </p:cNvPr>
          <p:cNvSpPr txBox="1">
            <a:spLocks/>
          </p:cNvSpPr>
          <p:nvPr/>
        </p:nvSpPr>
        <p:spPr>
          <a:xfrm>
            <a:off x="737424" y="773722"/>
            <a:ext cx="8040413" cy="1040455"/>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u="none" kern="100" cap="none" spc="0">
                <a:solidFill>
                  <a:srgbClr val="FFFFFF"/>
                </a:solidFill>
                <a:latin typeface="Tahoma" panose="020B0604030504040204" pitchFamily="34" charset="0"/>
                <a:ea typeface="Tahoma" panose="020B0604030504040204" pitchFamily="34" charset="0"/>
                <a:cs typeface="Tahoma" panose="020B0604030504040204" pitchFamily="34" charset="0"/>
              </a:defRPr>
            </a:lvl1pPr>
          </a:lstStyle>
          <a:p>
            <a:r>
              <a:rPr lang="en-US" sz="2800" i="1" dirty="0">
                <a:solidFill>
                  <a:schemeClr val="tx1"/>
                </a:solidFill>
              </a:rPr>
              <a:t>Table 1</a:t>
            </a:r>
            <a:r>
              <a:rPr lang="en-US" sz="2800" dirty="0">
                <a:solidFill>
                  <a:schemeClr val="tx1"/>
                </a:solidFill>
              </a:rPr>
              <a:t>. Instructional Practices of MOOC Instructors to Address the Variety of Student Competencies and Needs (n=142)</a:t>
            </a:r>
            <a:endParaRPr lang="en-US" sz="1600" dirty="0">
              <a:solidFill>
                <a:schemeClr val="tx1"/>
              </a:solidFill>
            </a:endParaRPr>
          </a:p>
        </p:txBody>
      </p:sp>
    </p:spTree>
    <p:extLst>
      <p:ext uri="{BB962C8B-B14F-4D97-AF65-F5344CB8AC3E}">
        <p14:creationId xmlns:p14="http://schemas.microsoft.com/office/powerpoint/2010/main" val="1835402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768096" y="582142"/>
            <a:ext cx="7510272" cy="2868241"/>
          </a:xfrm>
        </p:spPr>
        <p:txBody>
          <a:bodyPr/>
          <a:lstStyle/>
          <a:p>
            <a:pPr algn="ctr"/>
            <a:r>
              <a:rPr lang="en-US" sz="6000" dirty="0"/>
              <a:t>What’s the Future?</a:t>
            </a:r>
          </a:p>
        </p:txBody>
      </p:sp>
      <p:pic>
        <p:nvPicPr>
          <p:cNvPr id="4" name="Picture 3">
            <a:extLst>
              <a:ext uri="{FF2B5EF4-FFF2-40B4-BE49-F238E27FC236}">
                <a16:creationId xmlns:a16="http://schemas.microsoft.com/office/drawing/2014/main" id="{98E25D2D-C133-4793-891E-808649B7EC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1478" y="3669397"/>
            <a:ext cx="4407234" cy="2520387"/>
          </a:xfrm>
          <a:prstGeom prst="rect">
            <a:avLst/>
          </a:prstGeom>
        </p:spPr>
      </p:pic>
    </p:spTree>
    <p:extLst>
      <p:ext uri="{BB962C8B-B14F-4D97-AF65-F5344CB8AC3E}">
        <p14:creationId xmlns:p14="http://schemas.microsoft.com/office/powerpoint/2010/main" val="146922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80000"/>
                <a:satMod val="30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E52BE-193A-46DA-8839-95769CD1362D}"/>
              </a:ext>
            </a:extLst>
          </p:cNvPr>
          <p:cNvSpPr>
            <a:spLocks noGrp="1"/>
          </p:cNvSpPr>
          <p:nvPr>
            <p:ph type="title"/>
          </p:nvPr>
        </p:nvSpPr>
        <p:spPr>
          <a:xfrm>
            <a:off x="895100" y="1415142"/>
            <a:ext cx="7601200" cy="2299581"/>
          </a:xfrm>
        </p:spPr>
        <p:txBody>
          <a:bodyPr/>
          <a:lstStyle/>
          <a:p>
            <a:pPr algn="ctr"/>
            <a:r>
              <a:rPr lang="en-US" sz="6000" dirty="0"/>
              <a:t>Thank you!</a:t>
            </a:r>
            <a:br>
              <a:rPr lang="en-US" sz="6000" dirty="0"/>
            </a:br>
            <a:br>
              <a:rPr lang="en-US" sz="6000" dirty="0"/>
            </a:br>
            <a:r>
              <a:rPr lang="en-US" sz="6000" dirty="0"/>
              <a:t>Any Questions?</a:t>
            </a:r>
          </a:p>
        </p:txBody>
      </p:sp>
      <p:sp>
        <p:nvSpPr>
          <p:cNvPr id="3" name="Title 1">
            <a:extLst>
              <a:ext uri="{FF2B5EF4-FFF2-40B4-BE49-F238E27FC236}">
                <a16:creationId xmlns:a16="http://schemas.microsoft.com/office/drawing/2014/main" id="{BF7E52BE-193A-46DA-8839-95769CD1362D}"/>
              </a:ext>
            </a:extLst>
          </p:cNvPr>
          <p:cNvSpPr txBox="1">
            <a:spLocks/>
          </p:cNvSpPr>
          <p:nvPr/>
        </p:nvSpPr>
        <p:spPr>
          <a:xfrm>
            <a:off x="777341" y="4785151"/>
            <a:ext cx="7824836" cy="1369876"/>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b="1" i="0" u="none" kern="100" spc="0" baseline="0">
                <a:solidFill>
                  <a:srgbClr val="FFFFFF"/>
                </a:solidFill>
                <a:latin typeface="Georgia Pro Cond" panose="02040506050405020303" pitchFamily="18" charset="0"/>
                <a:ea typeface="+mj-ea"/>
                <a:cs typeface="Arial"/>
              </a:defRPr>
            </a:lvl1pPr>
          </a:lstStyle>
          <a:p>
            <a:pPr algn="ctr">
              <a:lnSpc>
                <a:spcPct val="150000"/>
              </a:lnSpc>
            </a:pPr>
            <a:r>
              <a:rPr lang="en-US" sz="3200" dirty="0"/>
              <a:t>Curtis Bonk: cjbonk@Indiana.edu</a:t>
            </a:r>
          </a:p>
          <a:p>
            <a:pPr algn="ctr">
              <a:lnSpc>
                <a:spcPct val="150000"/>
              </a:lnSpc>
            </a:pPr>
            <a:r>
              <a:rPr lang="en-US" sz="3200" dirty="0"/>
              <a:t>Meina Zhu: </a:t>
            </a:r>
            <a:r>
              <a:rPr lang="en-US" sz="3200" dirty="0" err="1">
                <a:solidFill>
                  <a:schemeClr val="tx1"/>
                </a:solidFill>
              </a:rPr>
              <a:t>meinazhu@wayne.edu</a:t>
            </a:r>
            <a:endParaRPr lang="en-US" sz="3200" dirty="0">
              <a:solidFill>
                <a:schemeClr val="tx1"/>
              </a:solidFill>
            </a:endParaRPr>
          </a:p>
          <a:p>
            <a:pPr algn="ctr">
              <a:lnSpc>
                <a:spcPct val="150000"/>
              </a:lnSpc>
            </a:pPr>
            <a:r>
              <a:rPr lang="en-US" sz="1800" kern="1200" dirty="0">
                <a:solidFill>
                  <a:prstClr val="white"/>
                </a:solidFill>
                <a:latin typeface="Tahoma" panose="020B0604030504040204" pitchFamily="34" charset="0"/>
                <a:ea typeface="Tahoma" panose="020B0604030504040204" pitchFamily="34" charset="0"/>
                <a:cs typeface="Tahoma" panose="020B0604030504040204" pitchFamily="34" charset="0"/>
              </a:rPr>
              <a:t>Slides and Proceedings Paper at TrainingShare.com: http://www.trainingshare.com (go to “Archived Talks”) </a:t>
            </a:r>
          </a:p>
          <a:p>
            <a:pPr algn="ctr">
              <a:lnSpc>
                <a:spcPct val="150000"/>
              </a:lnSpc>
            </a:pPr>
            <a:endParaRPr lang="en-US" sz="3200" dirty="0">
              <a:solidFill>
                <a:schemeClr val="tx1"/>
              </a:solidFill>
            </a:endParaRPr>
          </a:p>
        </p:txBody>
      </p:sp>
      <p:pic>
        <p:nvPicPr>
          <p:cNvPr id="4" name="Picture 3">
            <a:extLst>
              <a:ext uri="{FF2B5EF4-FFF2-40B4-BE49-F238E27FC236}">
                <a16:creationId xmlns:a16="http://schemas.microsoft.com/office/drawing/2014/main" id="{A131C4AA-1D3E-4C12-9DCC-8DF824AA3995}"/>
              </a:ext>
            </a:extLst>
          </p:cNvPr>
          <p:cNvPicPr>
            <a:picLocks noChangeAspect="1"/>
          </p:cNvPicPr>
          <p:nvPr/>
        </p:nvPicPr>
        <p:blipFill rotWithShape="1">
          <a:blip r:embed="rId3">
            <a:extLst>
              <a:ext uri="{28A0092B-C50C-407E-A947-70E740481C1C}">
                <a14:useLocalDpi xmlns:a14="http://schemas.microsoft.com/office/drawing/2010/main" val="0"/>
              </a:ext>
            </a:extLst>
          </a:blip>
          <a:srcRect l="13507" t="51627" r="12915"/>
          <a:stretch/>
        </p:blipFill>
        <p:spPr>
          <a:xfrm>
            <a:off x="2317094" y="682046"/>
            <a:ext cx="3497822" cy="2299580"/>
          </a:xfrm>
          <a:prstGeom prst="rect">
            <a:avLst/>
          </a:prstGeom>
        </p:spPr>
      </p:pic>
      <p:pic>
        <p:nvPicPr>
          <p:cNvPr id="5" name="Picture 4">
            <a:extLst>
              <a:ext uri="{FF2B5EF4-FFF2-40B4-BE49-F238E27FC236}">
                <a16:creationId xmlns:a16="http://schemas.microsoft.com/office/drawing/2014/main" id="{145B5408-400D-427E-9471-FDE918E23C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2429" y="702973"/>
            <a:ext cx="3286518" cy="2278653"/>
          </a:xfrm>
          <a:prstGeom prst="rect">
            <a:avLst/>
          </a:prstGeom>
        </p:spPr>
      </p:pic>
      <p:pic>
        <p:nvPicPr>
          <p:cNvPr id="6" name="Picture 5">
            <a:extLst>
              <a:ext uri="{FF2B5EF4-FFF2-40B4-BE49-F238E27FC236}">
                <a16:creationId xmlns:a16="http://schemas.microsoft.com/office/drawing/2014/main" id="{13CFA270-A6A0-492B-B825-B46E5A8B05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56" y="702973"/>
            <a:ext cx="2299580" cy="2299580"/>
          </a:xfrm>
          <a:prstGeom prst="rect">
            <a:avLst/>
          </a:prstGeom>
        </p:spPr>
      </p:pic>
    </p:spTree>
    <p:extLst>
      <p:ext uri="{BB962C8B-B14F-4D97-AF65-F5344CB8AC3E}">
        <p14:creationId xmlns:p14="http://schemas.microsoft.com/office/powerpoint/2010/main" val="3797314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IU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U theme" id="{6C16B53A-961D-4626-B714-AC600FF7E8DD}" vid="{25F0F2BC-9793-4DAC-8644-C9B6762B057A}"/>
    </a:ext>
  </a:extLst>
</a:theme>
</file>

<file path=ppt/theme/theme2.xml><?xml version="1.0" encoding="utf-8"?>
<a:theme xmlns:a="http://schemas.openxmlformats.org/drawingml/2006/main" name="7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24751</TotalTime>
  <Words>3681</Words>
  <Application>Microsoft Office PowerPoint</Application>
  <PresentationFormat>On-screen Show (4:3)</PresentationFormat>
  <Paragraphs>725</Paragraphs>
  <Slides>96</Slides>
  <Notes>79</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96</vt:i4>
      </vt:variant>
    </vt:vector>
  </HeadingPairs>
  <TitlesOfParts>
    <vt:vector size="110" baseType="lpstr">
      <vt:lpstr>Arial</vt:lpstr>
      <vt:lpstr>BentonSans Black</vt:lpstr>
      <vt:lpstr>BentonSansCond Light</vt:lpstr>
      <vt:lpstr>Berlin Sans FB Demi</vt:lpstr>
      <vt:lpstr>Calibri</vt:lpstr>
      <vt:lpstr>Courier New</vt:lpstr>
      <vt:lpstr>Georgia Pro Cond</vt:lpstr>
      <vt:lpstr>Lucida Bright</vt:lpstr>
      <vt:lpstr>Tahoma</vt:lpstr>
      <vt:lpstr>Wingdings</vt:lpstr>
      <vt:lpstr>IU theme</vt:lpstr>
      <vt:lpstr>70_Office Theme</vt:lpstr>
      <vt:lpstr>8_Office Theme</vt:lpstr>
      <vt:lpstr>13_Office Theme</vt:lpstr>
      <vt:lpstr>Research Issues and Findings of MOOCs: Learning to Better Design Practices</vt:lpstr>
      <vt:lpstr>March 19, 2020 Doors Open The Commonwealth of Learning https://www.col.org/resources/keeping-doors-learning-open-covid-19  </vt:lpstr>
      <vt:lpstr>PowerPoint Presentation</vt:lpstr>
      <vt:lpstr>Polls</vt:lpstr>
      <vt:lpstr>April 29, 2020 Zoom Boom Synchronous instruction is trending, but experts say a more intentional mix of live and asynchronous classwork is necessary for future remote terms. Colleen Flaherty, Inside Higher Ed https://www.insidehighered.com/news/2020/04/29/synchronous-instruction-hot-right-now-it-sustainable </vt:lpstr>
      <vt:lpstr>MOOC Trends and Recent Data</vt:lpstr>
      <vt:lpstr>December 16, 2019 2020 Impact Report, edX https://www.edx.org/sites/default/files/2020-impact-report.pdf </vt:lpstr>
      <vt:lpstr>PowerPoint Presentation</vt:lpstr>
      <vt:lpstr>PowerPoint Presentation</vt:lpstr>
      <vt:lpstr>PowerPoint Presentation</vt:lpstr>
      <vt:lpstr>PowerPoint Presentation</vt:lpstr>
      <vt:lpstr>April 29, 2020 MOOC and Qualtrics Tanner Phillips, Udemy https://drive.google.com/file/d/1fkiTPUbDYiK91V-8R3odkxFytHiqQnc0/view  </vt:lpstr>
      <vt:lpstr>Hundred+ MOOC Clubs February 21, 2020 250 MOOCs and Counting: One Man’s Educational Journey, Chronicle of Higher Education http://chronicle.com/article/250-MOOCsCounting-One/229397/?cid=at  If the MOOC movement has faded, nobody told Jima Ngei. Mr. Ngei, who lives in Port Harcourt, Nigeria, has completed and passed 250.</vt:lpstr>
      <vt:lpstr>PowerPoint Presentation</vt:lpstr>
      <vt:lpstr>PowerPoint Presentation</vt:lpstr>
      <vt:lpstr>PowerPoint Presentation</vt:lpstr>
      <vt:lpstr>PowerPoint Presentation</vt:lpstr>
      <vt:lpstr>May 26, 2020 Remember the MOOCs?  After Near-Death, They’re Booming Steven Lohr, The New York Times https://www.nytimes.com/2020/05/26/technology/moocs-online-learning.html </vt:lpstr>
      <vt:lpstr>December 15, 2019 Coursera &lt;no-reply@m.mail.coursera.org&gt; Ends TOMORROW: 50% off top tech Specializations </vt:lpstr>
      <vt:lpstr>Study #1 MOOCs Design  Considerations and Challenges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Study #2 MOOCs Instructional Design to Facilitate Participants’ Self-directed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we have time for another study?</vt:lpstr>
      <vt:lpstr>PowerPoint Presentation</vt:lpstr>
      <vt:lpstr>PowerPoint Presentation</vt:lpstr>
      <vt:lpstr>PowerPoint Presentation</vt:lpstr>
      <vt:lpstr>PowerPoint Presentation</vt:lpstr>
      <vt:lpstr>What’s the Future?</vt:lpstr>
      <vt:lpstr>Thank you!  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implementing methods in a study of ID practice</dc:title>
  <dc:creator>Ahmed Lachheb</dc:creator>
  <cp:lastModifiedBy>Curtis Bonk</cp:lastModifiedBy>
  <cp:revision>815</cp:revision>
  <cp:lastPrinted>2019-01-27T20:34:35Z</cp:lastPrinted>
  <dcterms:created xsi:type="dcterms:W3CDTF">2017-10-19T12:45:28Z</dcterms:created>
  <dcterms:modified xsi:type="dcterms:W3CDTF">2020-05-27T06:00:01Z</dcterms:modified>
</cp:coreProperties>
</file>