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5.xml" ContentType="application/vnd.openxmlformats-officedocument.presentationml.tags+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6.xml" ContentType="application/vnd.openxmlformats-officedocument.presentationml.tags+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2.xml" ContentType="application/vnd.openxmlformats-officedocument.presentationml.tags+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3.xml" ContentType="application/vnd.openxmlformats-officedocument.presentationml.tags+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4.xml" ContentType="application/vnd.openxmlformats-officedocument.presentationml.tags+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92" r:id="rId2"/>
  </p:sldMasterIdLst>
  <p:notesMasterIdLst>
    <p:notesMasterId r:id="rId40"/>
  </p:notesMasterIdLst>
  <p:sldIdLst>
    <p:sldId id="256" r:id="rId3"/>
    <p:sldId id="476" r:id="rId4"/>
    <p:sldId id="469" r:id="rId5"/>
    <p:sldId id="467" r:id="rId6"/>
    <p:sldId id="466" r:id="rId7"/>
    <p:sldId id="468" r:id="rId8"/>
    <p:sldId id="417" r:id="rId9"/>
    <p:sldId id="463" r:id="rId10"/>
    <p:sldId id="339" r:id="rId11"/>
    <p:sldId id="400" r:id="rId12"/>
    <p:sldId id="419" r:id="rId13"/>
    <p:sldId id="370" r:id="rId14"/>
    <p:sldId id="420" r:id="rId15"/>
    <p:sldId id="421" r:id="rId16"/>
    <p:sldId id="351" r:id="rId17"/>
    <p:sldId id="350" r:id="rId18"/>
    <p:sldId id="352" r:id="rId19"/>
    <p:sldId id="354" r:id="rId20"/>
    <p:sldId id="353" r:id="rId21"/>
    <p:sldId id="355" r:id="rId22"/>
    <p:sldId id="422" r:id="rId23"/>
    <p:sldId id="423" r:id="rId24"/>
    <p:sldId id="470" r:id="rId25"/>
    <p:sldId id="471" r:id="rId26"/>
    <p:sldId id="472" r:id="rId27"/>
    <p:sldId id="473" r:id="rId28"/>
    <p:sldId id="474" r:id="rId29"/>
    <p:sldId id="475" r:id="rId30"/>
    <p:sldId id="424" r:id="rId31"/>
    <p:sldId id="425" r:id="rId32"/>
    <p:sldId id="426" r:id="rId33"/>
    <p:sldId id="427" r:id="rId34"/>
    <p:sldId id="428" r:id="rId35"/>
    <p:sldId id="447" r:id="rId36"/>
    <p:sldId id="430" r:id="rId37"/>
    <p:sldId id="431" r:id="rId38"/>
    <p:sldId id="302"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fessional development" id="{C39D5780-D9D7-4183-8C49-88BD60CDDB3D}">
          <p14:sldIdLst>
            <p14:sldId id="256"/>
            <p14:sldId id="476"/>
            <p14:sldId id="469"/>
            <p14:sldId id="467"/>
            <p14:sldId id="466"/>
            <p14:sldId id="468"/>
            <p14:sldId id="417"/>
            <p14:sldId id="463"/>
            <p14:sldId id="339"/>
            <p14:sldId id="400"/>
            <p14:sldId id="419"/>
            <p14:sldId id="370"/>
            <p14:sldId id="420"/>
            <p14:sldId id="421"/>
            <p14:sldId id="351"/>
            <p14:sldId id="350"/>
            <p14:sldId id="352"/>
            <p14:sldId id="354"/>
            <p14:sldId id="353"/>
            <p14:sldId id="355"/>
            <p14:sldId id="422"/>
            <p14:sldId id="423"/>
            <p14:sldId id="470"/>
            <p14:sldId id="471"/>
            <p14:sldId id="472"/>
            <p14:sldId id="473"/>
            <p14:sldId id="474"/>
            <p14:sldId id="475"/>
            <p14:sldId id="424"/>
            <p14:sldId id="425"/>
            <p14:sldId id="426"/>
            <p14:sldId id="427"/>
            <p14:sldId id="428"/>
            <p14:sldId id="447"/>
            <p14:sldId id="430"/>
            <p14:sldId id="431"/>
            <p14:sldId id="3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SA" initials="Ni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76" autoAdjust="0"/>
    <p:restoredTop sz="85409" autoAdjust="0"/>
  </p:normalViewPr>
  <p:slideViewPr>
    <p:cSldViewPr snapToGrid="0">
      <p:cViewPr varScale="1">
        <p:scale>
          <a:sx n="63" d="100"/>
          <a:sy n="63" d="100"/>
        </p:scale>
        <p:origin x="390" y="78"/>
      </p:cViewPr>
      <p:guideLst>
        <p:guide orient="horz" pos="2160"/>
        <p:guide pos="3840"/>
      </p:guideLst>
    </p:cSldViewPr>
  </p:slideViewPr>
  <p:outlineViewPr>
    <p:cViewPr>
      <p:scale>
        <a:sx n="33" d="100"/>
        <a:sy n="33" d="100"/>
      </p:scale>
      <p:origin x="0" y="-14458"/>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Data%20analysis-first%20author%2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Data%20analysis-first%20author%20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Data%20analysis-first%20author%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a:latin typeface="Tahoma" panose="020B0604030504040204" pitchFamily="34" charset="0"/>
                <a:ea typeface="Tahoma" panose="020B0604030504040204" pitchFamily="34" charset="0"/>
                <a:cs typeface="Tahoma" panose="020B0604030504040204" pitchFamily="34" charset="0"/>
              </a:rPr>
              <a:t>The Number of MOOCs the Instructor has Designed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'Q3'!$B$17:$B$20</c:f>
              <c:strCache>
                <c:ptCount val="4"/>
                <c:pt idx="0">
                  <c:v>1</c:v>
                </c:pt>
                <c:pt idx="1">
                  <c:v>2</c:v>
                </c:pt>
                <c:pt idx="2">
                  <c:v>3</c:v>
                </c:pt>
                <c:pt idx="3">
                  <c:v>4 or more</c:v>
                </c:pt>
              </c:strCache>
            </c:strRef>
          </c:cat>
          <c:val>
            <c:numRef>
              <c:f>'Q3'!$C$17:$C$20</c:f>
              <c:numCache>
                <c:formatCode>0</c:formatCode>
                <c:ptCount val="4"/>
                <c:pt idx="0">
                  <c:v>83</c:v>
                </c:pt>
                <c:pt idx="1">
                  <c:v>25</c:v>
                </c:pt>
                <c:pt idx="2">
                  <c:v>20</c:v>
                </c:pt>
                <c:pt idx="3">
                  <c:v>15</c:v>
                </c:pt>
              </c:numCache>
            </c:numRef>
          </c:val>
          <c:extLst>
            <c:ext xmlns:c16="http://schemas.microsoft.com/office/drawing/2014/chart" uri="{C3380CC4-5D6E-409C-BE32-E72D297353CC}">
              <c16:uniqueId val="{00000000-F111-44AB-8BE9-563594CFD000}"/>
            </c:ext>
          </c:extLst>
        </c:ser>
        <c:dLbls>
          <c:showLegendKey val="0"/>
          <c:showVal val="0"/>
          <c:showCatName val="0"/>
          <c:showSerName val="0"/>
          <c:showPercent val="0"/>
          <c:showBubbleSize val="0"/>
        </c:dLbls>
        <c:gapWidth val="219"/>
        <c:overlap val="-27"/>
        <c:axId val="107677568"/>
        <c:axId val="107679104"/>
      </c:barChart>
      <c:catAx>
        <c:axId val="10767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679104"/>
        <c:crosses val="autoZero"/>
        <c:auto val="1"/>
        <c:lblAlgn val="ctr"/>
        <c:lblOffset val="100"/>
        <c:noMultiLvlLbl val="0"/>
      </c:catAx>
      <c:valAx>
        <c:axId val="107679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67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Ways that learners get feedback</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'Q16'!$H$12:$H$18</c:f>
              <c:strCache>
                <c:ptCount val="7"/>
                <c:pt idx="0">
                  <c:v>Outside expert feedback</c:v>
                </c:pt>
                <c:pt idx="1">
                  <c:v>Self-feedback</c:v>
                </c:pt>
                <c:pt idx="2">
                  <c:v>Instructor feedback</c:v>
                </c:pt>
                <c:pt idx="3">
                  <c:v>Task or assignment rubrics</c:v>
                </c:pt>
                <c:pt idx="4">
                  <c:v>Moderator, tutor, or teaching assistant feedback</c:v>
                </c:pt>
                <c:pt idx="5">
                  <c:v>System or computer feedback</c:v>
                </c:pt>
                <c:pt idx="6">
                  <c:v>Peer feedback</c:v>
                </c:pt>
              </c:strCache>
            </c:strRef>
          </c:cat>
          <c:val>
            <c:numRef>
              <c:f>'Q16'!$I$12:$I$18</c:f>
              <c:numCache>
                <c:formatCode>0</c:formatCode>
                <c:ptCount val="7"/>
                <c:pt idx="0">
                  <c:v>6</c:v>
                </c:pt>
                <c:pt idx="1">
                  <c:v>35</c:v>
                </c:pt>
                <c:pt idx="2">
                  <c:v>40</c:v>
                </c:pt>
                <c:pt idx="3">
                  <c:v>46</c:v>
                </c:pt>
                <c:pt idx="4">
                  <c:v>53</c:v>
                </c:pt>
                <c:pt idx="5">
                  <c:v>73</c:v>
                </c:pt>
                <c:pt idx="6">
                  <c:v>84</c:v>
                </c:pt>
              </c:numCache>
            </c:numRef>
          </c:val>
          <c:extLst>
            <c:ext xmlns:c16="http://schemas.microsoft.com/office/drawing/2014/chart" uri="{C3380CC4-5D6E-409C-BE32-E72D297353CC}">
              <c16:uniqueId val="{00000000-6C1B-4C09-8E94-7A23874FCE96}"/>
            </c:ext>
          </c:extLst>
        </c:ser>
        <c:dLbls>
          <c:showLegendKey val="0"/>
          <c:showVal val="0"/>
          <c:showCatName val="0"/>
          <c:showSerName val="0"/>
          <c:showPercent val="0"/>
          <c:showBubbleSize val="0"/>
        </c:dLbls>
        <c:gapWidth val="182"/>
        <c:axId val="-1439638752"/>
        <c:axId val="-1439638208"/>
      </c:barChart>
      <c:catAx>
        <c:axId val="-143963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8208"/>
        <c:crosses val="autoZero"/>
        <c:auto val="1"/>
        <c:lblAlgn val="ctr"/>
        <c:lblOffset val="100"/>
        <c:noMultiLvlLbl val="0"/>
      </c:catAx>
      <c:valAx>
        <c:axId val="-14396382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963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r>
              <a:rPr lang="en-US" sz="1800" b="0" dirty="0">
                <a:effectLst/>
                <a:latin typeface="Tahoma" panose="020B0604030504040204" pitchFamily="34" charset="0"/>
                <a:ea typeface="Tahoma" panose="020B0604030504040204" pitchFamily="34" charset="0"/>
                <a:cs typeface="Tahoma" panose="020B0604030504040204" pitchFamily="34" charset="0"/>
              </a:rPr>
              <a:t>Design challenges faced by the MOOC instructors</a:t>
            </a:r>
          </a:p>
          <a:p>
            <a:pPr marL="0" marR="0" lvl="0" indent="0" algn="ctr" defTabSz="914400" rtl="0" eaLnBrk="1" fontAlgn="auto" latinLnBrk="0" hangingPunct="1">
              <a:lnSpc>
                <a:spcPct val="100000"/>
              </a:lnSpc>
              <a:spcBef>
                <a:spcPts val="0"/>
              </a:spcBef>
              <a:spcAft>
                <a:spcPts val="0"/>
              </a:spcAft>
              <a:buClrTx/>
              <a:buSzTx/>
              <a:buFontTx/>
              <a:buNone/>
              <a:tabLst/>
              <a:defRPr sz="1400" b="0" spc="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r>
              <a:rPr lang="en-US" b="0" dirty="0">
                <a:latin typeface="Tahoma" panose="020B0604030504040204" pitchFamily="34" charset="0"/>
                <a:ea typeface="Tahoma" panose="020B0604030504040204" pitchFamily="34" charset="0"/>
                <a:cs typeface="Tahoma" panose="020B0604030504040204" pitchFamily="34" charset="0"/>
              </a:rPr>
              <a:t>(out of 143)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56356010309919036"/>
          <c:y val="0.10552045728038507"/>
          <c:w val="0.31194793381014169"/>
          <c:h val="0.84885612786668818"/>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'Q18'!$I$16:$I$26</c:f>
              <c:strCache>
                <c:ptCount val="11"/>
                <c:pt idx="0">
                  <c:v>Strategies to encourage students’ team collaboration</c:v>
                </c:pt>
                <c:pt idx="1">
                  <c:v>Technology support</c:v>
                </c:pt>
                <c:pt idx="2">
                  <c:v>Tracking students’ learning progress</c:v>
                </c:pt>
                <c:pt idx="3">
                  <c:v>Recording videos</c:v>
                </c:pt>
                <c:pt idx="4">
                  <c:v>Personalizing students’ learning</c:v>
                </c:pt>
                <c:pt idx="5">
                  <c:v>Compressing the content into short videos</c:v>
                </c:pt>
                <c:pt idx="6">
                  <c:v>Strategies to engage students’ interaction</c:v>
                </c:pt>
                <c:pt idx="7">
                  <c:v>Time limitation of designing MOOCs</c:v>
                </c:pt>
                <c:pt idx="8">
                  <c:v>Strategies to engage students’ active participation</c:v>
                </c:pt>
                <c:pt idx="9">
                  <c:v>Engaging students’ learning</c:v>
                </c:pt>
                <c:pt idx="10">
                  <c:v>Assessment methods</c:v>
                </c:pt>
              </c:strCache>
            </c:strRef>
          </c:cat>
          <c:val>
            <c:numRef>
              <c:f>'Q18'!$J$16:$J$26</c:f>
              <c:numCache>
                <c:formatCode>0</c:formatCode>
                <c:ptCount val="11"/>
                <c:pt idx="0">
                  <c:v>23</c:v>
                </c:pt>
                <c:pt idx="1">
                  <c:v>33</c:v>
                </c:pt>
                <c:pt idx="2">
                  <c:v>33</c:v>
                </c:pt>
                <c:pt idx="3">
                  <c:v>34</c:v>
                </c:pt>
                <c:pt idx="4">
                  <c:v>46</c:v>
                </c:pt>
                <c:pt idx="5">
                  <c:v>58</c:v>
                </c:pt>
                <c:pt idx="6">
                  <c:v>62</c:v>
                </c:pt>
                <c:pt idx="7">
                  <c:v>65</c:v>
                </c:pt>
                <c:pt idx="8">
                  <c:v>66</c:v>
                </c:pt>
                <c:pt idx="9">
                  <c:v>70</c:v>
                </c:pt>
                <c:pt idx="10">
                  <c:v>91</c:v>
                </c:pt>
              </c:numCache>
            </c:numRef>
          </c:val>
          <c:extLst>
            <c:ext xmlns:c16="http://schemas.microsoft.com/office/drawing/2014/chart" uri="{C3380CC4-5D6E-409C-BE32-E72D297353CC}">
              <c16:uniqueId val="{00000000-DBE9-4E3D-AB7D-B0E915D4F8EE}"/>
            </c:ext>
          </c:extLst>
        </c:ser>
        <c:dLbls>
          <c:showLegendKey val="0"/>
          <c:showVal val="0"/>
          <c:showCatName val="0"/>
          <c:showSerName val="0"/>
          <c:showPercent val="0"/>
          <c:showBubbleSize val="0"/>
        </c:dLbls>
        <c:gapWidth val="182"/>
        <c:axId val="115467392"/>
        <c:axId val="115468928"/>
      </c:barChart>
      <c:catAx>
        <c:axId val="11546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15468928"/>
        <c:crosses val="autoZero"/>
        <c:auto val="1"/>
        <c:lblAlgn val="ctr"/>
        <c:lblOffset val="100"/>
        <c:noMultiLvlLbl val="0"/>
      </c:catAx>
      <c:valAx>
        <c:axId val="115468928"/>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67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b="0" i="0" baseline="0" dirty="0">
                <a:effectLst/>
                <a:latin typeface="Tahoma" panose="020B0604030504040204" pitchFamily="34" charset="0"/>
                <a:ea typeface="Tahoma" panose="020B0604030504040204" pitchFamily="34" charset="0"/>
                <a:cs typeface="Tahoma" panose="020B0604030504040204" pitchFamily="34" charset="0"/>
              </a:rPr>
              <a:t>Ways to Face Challenges (out of 134)</a:t>
            </a:r>
            <a:endParaRPr lang="en-US"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57589221257803402"/>
          <c:y val="0.10666508069151737"/>
          <c:w val="0.39823507441728961"/>
          <c:h val="0.83403836771759654"/>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'Q19'!$I$16:$I$25</c:f>
              <c:strCache>
                <c:ptCount val="10"/>
                <c:pt idx="0">
                  <c:v>Attending conferences or other professional events on MOOCs</c:v>
                </c:pt>
                <c:pt idx="1">
                  <c:v>Reading news related to MOOCs</c:v>
                </c:pt>
                <c:pt idx="2">
                  <c:v>Attending training sessions or workshops</c:v>
                </c:pt>
                <c:pt idx="3">
                  <c:v>Seeking help through online searching</c:v>
                </c:pt>
                <c:pt idx="4">
                  <c:v>Reading books or articles related to MOOCs</c:v>
                </c:pt>
                <c:pt idx="5">
                  <c:v>Seeking help from other MOOCs instructors</c:v>
                </c:pt>
                <c:pt idx="6">
                  <c:v>Seeking help from institution (e.g., administrator)</c:v>
                </c:pt>
                <c:pt idx="7">
                  <c:v>Seeking help from colleagues</c:v>
                </c:pt>
                <c:pt idx="8">
                  <c:v>Seeking help from the platform</c:v>
                </c:pt>
                <c:pt idx="9">
                  <c:v>Browsing other MOOCs for ideas, examples, and benchmarks</c:v>
                </c:pt>
              </c:strCache>
            </c:strRef>
          </c:cat>
          <c:val>
            <c:numRef>
              <c:f>'Q19'!$J$16:$J$25</c:f>
              <c:numCache>
                <c:formatCode>0</c:formatCode>
                <c:ptCount val="10"/>
                <c:pt idx="0">
                  <c:v>28</c:v>
                </c:pt>
                <c:pt idx="1">
                  <c:v>34</c:v>
                </c:pt>
                <c:pt idx="2">
                  <c:v>41</c:v>
                </c:pt>
                <c:pt idx="3">
                  <c:v>43</c:v>
                </c:pt>
                <c:pt idx="4">
                  <c:v>49</c:v>
                </c:pt>
                <c:pt idx="5">
                  <c:v>51</c:v>
                </c:pt>
                <c:pt idx="6">
                  <c:v>67</c:v>
                </c:pt>
                <c:pt idx="7">
                  <c:v>71</c:v>
                </c:pt>
                <c:pt idx="8">
                  <c:v>81</c:v>
                </c:pt>
                <c:pt idx="9">
                  <c:v>89</c:v>
                </c:pt>
              </c:numCache>
            </c:numRef>
          </c:val>
          <c:extLst>
            <c:ext xmlns:c16="http://schemas.microsoft.com/office/drawing/2014/chart" uri="{C3380CC4-5D6E-409C-BE32-E72D297353CC}">
              <c16:uniqueId val="{00000000-135C-4245-8A95-24D7C06A912C}"/>
            </c:ext>
          </c:extLst>
        </c:ser>
        <c:dLbls>
          <c:showLegendKey val="0"/>
          <c:showVal val="0"/>
          <c:showCatName val="0"/>
          <c:showSerName val="0"/>
          <c:showPercent val="0"/>
          <c:showBubbleSize val="0"/>
        </c:dLbls>
        <c:gapWidth val="182"/>
        <c:axId val="115844608"/>
        <c:axId val="115846144"/>
      </c:barChart>
      <c:catAx>
        <c:axId val="11584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15846144"/>
        <c:crosses val="autoZero"/>
        <c:auto val="1"/>
        <c:lblAlgn val="ctr"/>
        <c:lblOffset val="100"/>
        <c:noMultiLvlLbl val="0"/>
      </c:catAx>
      <c:valAx>
        <c:axId val="11584614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8446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1">
                <a:latin typeface="Tahoma" panose="020B0604030504040204" pitchFamily="34" charset="0"/>
                <a:ea typeface="Tahoma" panose="020B0604030504040204" pitchFamily="34" charset="0"/>
                <a:cs typeface="Tahoma" panose="020B0604030504040204" pitchFamily="34" charset="0"/>
              </a:rPr>
              <a:t>MOOC Delivery</a:t>
            </a:r>
            <a:r>
              <a:rPr lang="en-US" sz="2400" b="1" baseline="0">
                <a:latin typeface="Tahoma" panose="020B0604030504040204" pitchFamily="34" charset="0"/>
                <a:ea typeface="Tahoma" panose="020B0604030504040204" pitchFamily="34" charset="0"/>
                <a:cs typeface="Tahoma" panose="020B0604030504040204" pitchFamily="34" charset="0"/>
              </a:rPr>
              <a:t> Format</a:t>
            </a:r>
            <a:endParaRPr lang="en-US" sz="24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'Q6'!$B$18:$B$23</c:f>
              <c:strCache>
                <c:ptCount val="6"/>
                <c:pt idx="0">
                  <c:v>Hybrid or blended type of MOOC</c:v>
                </c:pt>
                <c:pt idx="1">
                  <c:v>Other</c:v>
                </c:pt>
                <c:pt idx="2">
                  <c:v>Primarily learner/participant driven (i.e., cMOOC)</c:v>
                </c:pt>
                <c:pt idx="3">
                  <c:v>Self-paced</c:v>
                </c:pt>
                <c:pt idx="4">
                  <c:v>Instructor led with no additional teaching support</c:v>
                </c:pt>
                <c:pt idx="5">
                  <c:v>Instructor led with teaching assistants, moderators, and/or tutor support</c:v>
                </c:pt>
              </c:strCache>
            </c:strRef>
          </c:cat>
          <c:val>
            <c:numRef>
              <c:f>'Q6'!$C$18:$C$23</c:f>
              <c:numCache>
                <c:formatCode>0</c:formatCode>
                <c:ptCount val="6"/>
                <c:pt idx="0">
                  <c:v>5</c:v>
                </c:pt>
                <c:pt idx="1">
                  <c:v>10</c:v>
                </c:pt>
                <c:pt idx="2">
                  <c:v>23</c:v>
                </c:pt>
                <c:pt idx="3">
                  <c:v>23</c:v>
                </c:pt>
                <c:pt idx="4">
                  <c:v>32</c:v>
                </c:pt>
                <c:pt idx="5">
                  <c:v>50</c:v>
                </c:pt>
              </c:numCache>
            </c:numRef>
          </c:val>
          <c:extLst>
            <c:ext xmlns:c16="http://schemas.microsoft.com/office/drawing/2014/chart" uri="{C3380CC4-5D6E-409C-BE32-E72D297353CC}">
              <c16:uniqueId val="{00000000-3E78-41C5-9A24-73D072A71E4C}"/>
            </c:ext>
          </c:extLst>
        </c:ser>
        <c:dLbls>
          <c:showLegendKey val="0"/>
          <c:showVal val="0"/>
          <c:showCatName val="0"/>
          <c:showSerName val="0"/>
          <c:showPercent val="0"/>
          <c:showBubbleSize val="0"/>
        </c:dLbls>
        <c:gapWidth val="182"/>
        <c:axId val="108037632"/>
        <c:axId val="108039168"/>
      </c:barChart>
      <c:catAx>
        <c:axId val="108037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08039168"/>
        <c:crosses val="autoZero"/>
        <c:auto val="1"/>
        <c:lblAlgn val="ctr"/>
        <c:lblOffset val="100"/>
        <c:noMultiLvlLbl val="0"/>
      </c:catAx>
      <c:valAx>
        <c:axId val="108039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03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b="1" i="0" baseline="0">
                <a:effectLst/>
                <a:latin typeface="Tahoma" panose="020B0604030504040204" pitchFamily="34" charset="0"/>
                <a:ea typeface="Tahoma" panose="020B0604030504040204" pitchFamily="34" charset="0"/>
                <a:cs typeface="Tahoma" panose="020B0604030504040204" pitchFamily="34" charset="0"/>
              </a:rPr>
              <a:t>I Have Many Prior Experiences Related to Designing Full Online or Blended Courses Prior to Designing the MOOC</a:t>
            </a:r>
            <a:endParaRPr lang="en-US" sz="1800" b="1">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'Q7-1'!$D$17:$D$21</c:f>
              <c:strCache>
                <c:ptCount val="5"/>
                <c:pt idx="0">
                  <c:v>Strongly disagree</c:v>
                </c:pt>
                <c:pt idx="1">
                  <c:v>Disagree</c:v>
                </c:pt>
                <c:pt idx="2">
                  <c:v>Neutral</c:v>
                </c:pt>
                <c:pt idx="3">
                  <c:v>Agree</c:v>
                </c:pt>
                <c:pt idx="4">
                  <c:v>Strongly agree</c:v>
                </c:pt>
              </c:strCache>
            </c:strRef>
          </c:cat>
          <c:val>
            <c:numRef>
              <c:f>'Q7-1'!$E$17:$E$21</c:f>
              <c:numCache>
                <c:formatCode>General</c:formatCode>
                <c:ptCount val="5"/>
                <c:pt idx="0">
                  <c:v>46</c:v>
                </c:pt>
                <c:pt idx="1">
                  <c:v>39</c:v>
                </c:pt>
                <c:pt idx="2">
                  <c:v>12</c:v>
                </c:pt>
                <c:pt idx="3">
                  <c:v>20</c:v>
                </c:pt>
                <c:pt idx="4">
                  <c:v>22</c:v>
                </c:pt>
              </c:numCache>
            </c:numRef>
          </c:val>
          <c:extLst>
            <c:ext xmlns:c16="http://schemas.microsoft.com/office/drawing/2014/chart" uri="{C3380CC4-5D6E-409C-BE32-E72D297353CC}">
              <c16:uniqueId val="{00000000-C4C7-4553-A83B-CDD7696EC6C0}"/>
            </c:ext>
          </c:extLst>
        </c:ser>
        <c:dLbls>
          <c:showLegendKey val="0"/>
          <c:showVal val="0"/>
          <c:showCatName val="0"/>
          <c:showSerName val="0"/>
          <c:showPercent val="0"/>
          <c:showBubbleSize val="0"/>
        </c:dLbls>
        <c:gapWidth val="219"/>
        <c:overlap val="-27"/>
        <c:axId val="114104576"/>
        <c:axId val="114171904"/>
      </c:barChart>
      <c:catAx>
        <c:axId val="1141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14171904"/>
        <c:crosses val="autoZero"/>
        <c:auto val="1"/>
        <c:lblAlgn val="ctr"/>
        <c:lblOffset val="100"/>
        <c:noMultiLvlLbl val="0"/>
      </c:catAx>
      <c:valAx>
        <c:axId val="11417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10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I was Fully Involved in Designing the Course Content for the MOOC </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'Q7-2'!$D$13:$D$17</c:f>
              <c:strCache>
                <c:ptCount val="5"/>
                <c:pt idx="0">
                  <c:v>Strongly disagree</c:v>
                </c:pt>
                <c:pt idx="1">
                  <c:v>Disagree</c:v>
                </c:pt>
                <c:pt idx="2">
                  <c:v>Neutral</c:v>
                </c:pt>
                <c:pt idx="3">
                  <c:v>Agree</c:v>
                </c:pt>
                <c:pt idx="4">
                  <c:v>Strongly agree</c:v>
                </c:pt>
              </c:strCache>
            </c:strRef>
          </c:cat>
          <c:val>
            <c:numRef>
              <c:f>'Q7-2'!$E$13:$E$17</c:f>
              <c:numCache>
                <c:formatCode>General</c:formatCode>
                <c:ptCount val="5"/>
                <c:pt idx="0">
                  <c:v>3</c:v>
                </c:pt>
                <c:pt idx="1">
                  <c:v>3</c:v>
                </c:pt>
                <c:pt idx="2">
                  <c:v>2</c:v>
                </c:pt>
                <c:pt idx="3">
                  <c:v>26</c:v>
                </c:pt>
                <c:pt idx="4">
                  <c:v>105</c:v>
                </c:pt>
              </c:numCache>
            </c:numRef>
          </c:val>
          <c:extLst>
            <c:ext xmlns:c16="http://schemas.microsoft.com/office/drawing/2014/chart" uri="{C3380CC4-5D6E-409C-BE32-E72D297353CC}">
              <c16:uniqueId val="{00000000-C73F-4B30-A070-544C083714D9}"/>
            </c:ext>
          </c:extLst>
        </c:ser>
        <c:dLbls>
          <c:showLegendKey val="0"/>
          <c:showVal val="0"/>
          <c:showCatName val="0"/>
          <c:showSerName val="0"/>
          <c:showPercent val="0"/>
          <c:showBubbleSize val="0"/>
        </c:dLbls>
        <c:gapWidth val="219"/>
        <c:overlap val="-27"/>
        <c:axId val="114506752"/>
        <c:axId val="114979584"/>
      </c:barChart>
      <c:catAx>
        <c:axId val="11450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14979584"/>
        <c:crosses val="autoZero"/>
        <c:auto val="1"/>
        <c:lblAlgn val="ctr"/>
        <c:lblOffset val="100"/>
        <c:noMultiLvlLbl val="0"/>
      </c:catAx>
      <c:valAx>
        <c:axId val="11497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450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I enjoyed very much designing the MOOC</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'Q7-3'!$D$3:$D$7</c:f>
              <c:strCache>
                <c:ptCount val="5"/>
                <c:pt idx="0">
                  <c:v>Strongly agree</c:v>
                </c:pt>
                <c:pt idx="1">
                  <c:v>Agree</c:v>
                </c:pt>
                <c:pt idx="2">
                  <c:v>Neutral</c:v>
                </c:pt>
                <c:pt idx="3">
                  <c:v>Disagree</c:v>
                </c:pt>
                <c:pt idx="4">
                  <c:v>Strongly disagree</c:v>
                </c:pt>
              </c:strCache>
            </c:strRef>
          </c:cat>
          <c:val>
            <c:numRef>
              <c:f>'Q7-3'!$E$3:$E$7</c:f>
              <c:numCache>
                <c:formatCode>General</c:formatCode>
                <c:ptCount val="5"/>
                <c:pt idx="0">
                  <c:v>62</c:v>
                </c:pt>
                <c:pt idx="1">
                  <c:v>56</c:v>
                </c:pt>
                <c:pt idx="2">
                  <c:v>12</c:v>
                </c:pt>
                <c:pt idx="3">
                  <c:v>3</c:v>
                </c:pt>
                <c:pt idx="4">
                  <c:v>5</c:v>
                </c:pt>
              </c:numCache>
            </c:numRef>
          </c:val>
          <c:extLst>
            <c:ext xmlns:c16="http://schemas.microsoft.com/office/drawing/2014/chart" uri="{C3380CC4-5D6E-409C-BE32-E72D297353CC}">
              <c16:uniqueId val="{00000000-66ED-4920-A2EB-F8E01475D7A0}"/>
            </c:ext>
          </c:extLst>
        </c:ser>
        <c:dLbls>
          <c:showLegendKey val="0"/>
          <c:showVal val="0"/>
          <c:showCatName val="0"/>
          <c:showSerName val="0"/>
          <c:showPercent val="0"/>
          <c:showBubbleSize val="0"/>
        </c:dLbls>
        <c:gapWidth val="219"/>
        <c:overlap val="-27"/>
        <c:axId val="115134464"/>
        <c:axId val="115136000"/>
      </c:barChart>
      <c:catAx>
        <c:axId val="11513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15136000"/>
        <c:crosses val="autoZero"/>
        <c:auto val="1"/>
        <c:lblAlgn val="ctr"/>
        <c:lblOffset val="100"/>
        <c:noMultiLvlLbl val="0"/>
      </c:catAx>
      <c:valAx>
        <c:axId val="11513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513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MOOC Design Considerations (out</a:t>
            </a:r>
            <a:r>
              <a:rPr lang="en-US" baseline="0" dirty="0"/>
              <a:t> of 139</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'Q9'!$G$24:$G$43</c:f>
              <c:strCache>
                <c:ptCount val="20"/>
                <c:pt idx="0">
                  <c:v>Tools for communication (e.g., Facebook, twitter, blog, QQ)</c:v>
                </c:pt>
                <c:pt idx="1">
                  <c:v>Source of motivation</c:v>
                </c:pt>
                <c:pt idx="2">
                  <c:v>Software resources (e.g., video editing software)</c:v>
                </c:pt>
                <c:pt idx="3">
                  <c:v>Learning thoery</c:v>
                </c:pt>
                <c:pt idx="4">
                  <c:v>Cultural sensitivity</c:v>
                </c:pt>
                <c:pt idx="5">
                  <c:v>Target learners’ self-directed learning ability</c:v>
                </c:pt>
                <c:pt idx="6">
                  <c:v>Hardware resources (e.g., recording studios, cameras)</c:v>
                </c:pt>
                <c:pt idx="7">
                  <c:v>Available existing intellectual resources (e.g., OERs, videos)</c:v>
                </c:pt>
                <c:pt idx="8">
                  <c:v>Collaborative learning support</c:v>
                </c:pt>
                <c:pt idx="9">
                  <c:v>Support from the platform</c:v>
                </c:pt>
                <c:pt idx="10">
                  <c:v>Flexibility</c:v>
                </c:pt>
                <c:pt idx="11">
                  <c:v>Support from institution</c:v>
                </c:pt>
                <c:pt idx="12">
                  <c:v>Instructors’ role</c:v>
                </c:pt>
                <c:pt idx="13">
                  <c:v>Learning contents that will be delivered</c:v>
                </c:pt>
                <c:pt idx="14">
                  <c:v>Pedagogical approaches</c:v>
                </c:pt>
                <c:pt idx="15">
                  <c:v>Platform of offering this MOOC</c:v>
                </c:pt>
                <c:pt idx="16">
                  <c:v>Time for designing this MOOC</c:v>
                </c:pt>
                <c:pt idx="17">
                  <c:v>Duration of the course</c:v>
                </c:pt>
                <c:pt idx="18">
                  <c:v>Assessment activities (e.g., peer review, quiz)</c:v>
                </c:pt>
                <c:pt idx="19">
                  <c:v>Objectives of the course</c:v>
                </c:pt>
              </c:strCache>
            </c:strRef>
          </c:cat>
          <c:val>
            <c:numRef>
              <c:f>'Q9'!$H$24:$H$43</c:f>
              <c:numCache>
                <c:formatCode>0</c:formatCode>
                <c:ptCount val="20"/>
                <c:pt idx="0">
                  <c:v>27</c:v>
                </c:pt>
                <c:pt idx="1">
                  <c:v>31</c:v>
                </c:pt>
                <c:pt idx="2">
                  <c:v>34</c:v>
                </c:pt>
                <c:pt idx="3">
                  <c:v>41</c:v>
                </c:pt>
                <c:pt idx="4">
                  <c:v>41</c:v>
                </c:pt>
                <c:pt idx="5">
                  <c:v>44</c:v>
                </c:pt>
                <c:pt idx="6">
                  <c:v>44</c:v>
                </c:pt>
                <c:pt idx="7">
                  <c:v>46</c:v>
                </c:pt>
                <c:pt idx="8">
                  <c:v>53</c:v>
                </c:pt>
                <c:pt idx="9">
                  <c:v>54</c:v>
                </c:pt>
                <c:pt idx="10">
                  <c:v>60</c:v>
                </c:pt>
                <c:pt idx="11">
                  <c:v>65</c:v>
                </c:pt>
                <c:pt idx="12">
                  <c:v>66</c:v>
                </c:pt>
                <c:pt idx="13">
                  <c:v>66</c:v>
                </c:pt>
                <c:pt idx="14">
                  <c:v>67</c:v>
                </c:pt>
                <c:pt idx="15">
                  <c:v>69</c:v>
                </c:pt>
                <c:pt idx="16">
                  <c:v>71</c:v>
                </c:pt>
                <c:pt idx="17">
                  <c:v>84</c:v>
                </c:pt>
                <c:pt idx="18">
                  <c:v>92</c:v>
                </c:pt>
                <c:pt idx="19">
                  <c:v>104</c:v>
                </c:pt>
              </c:numCache>
            </c:numRef>
          </c:val>
          <c:extLst>
            <c:ext xmlns:c16="http://schemas.microsoft.com/office/drawing/2014/chart" uri="{C3380CC4-5D6E-409C-BE32-E72D297353CC}">
              <c16:uniqueId val="{00000000-38F6-4273-8B7B-0856112C1FB5}"/>
            </c:ext>
          </c:extLst>
        </c:ser>
        <c:dLbls>
          <c:showLegendKey val="0"/>
          <c:showVal val="0"/>
          <c:showCatName val="0"/>
          <c:showSerName val="0"/>
          <c:showPercent val="0"/>
          <c:showBubbleSize val="0"/>
        </c:dLbls>
        <c:gapWidth val="182"/>
        <c:axId val="115241728"/>
        <c:axId val="115243264"/>
      </c:barChart>
      <c:catAx>
        <c:axId val="115241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15243264"/>
        <c:crosses val="autoZero"/>
        <c:auto val="1"/>
        <c:lblAlgn val="ctr"/>
        <c:lblOffset val="100"/>
        <c:noMultiLvlLbl val="0"/>
      </c:catAx>
      <c:valAx>
        <c:axId val="11524326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2417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1" i="0" u="none" strike="noStrike" baseline="0" dirty="0">
                <a:effectLst/>
                <a:latin typeface="Tahoma" panose="020B0604030504040204" pitchFamily="34" charset="0"/>
                <a:ea typeface="Tahoma" panose="020B0604030504040204" pitchFamily="34" charset="0"/>
                <a:cs typeface="Tahoma" panose="020B0604030504040204" pitchFamily="34" charset="0"/>
              </a:rPr>
              <a:t>Peer interaction encouraged in MOOC (out of 136)</a:t>
            </a:r>
            <a:endParaRPr lang="en-US" sz="2400" b="1"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'Q12'!$H$12:$H$21</c:f>
              <c:strCache>
                <c:ptCount val="10"/>
                <c:pt idx="0">
                  <c:v>Virtual worlds</c:v>
                </c:pt>
                <c:pt idx="1">
                  <c:v>System formed collaborative teams</c:v>
                </c:pt>
                <c:pt idx="2">
                  <c:v>Not applicable</c:v>
                </c:pt>
                <c:pt idx="3">
                  <c:v>Local meet-ups arranged or encouraged</c:v>
                </c:pt>
                <c:pt idx="4">
                  <c:v>Synchronous conferencing and chat tool(s)</c:v>
                </c:pt>
                <c:pt idx="5">
                  <c:v>Assigning peer groups</c:v>
                </c:pt>
                <c:pt idx="6">
                  <c:v>Offerring or encouraging breakout discussion forums or groups</c:v>
                </c:pt>
                <c:pt idx="7">
                  <c:v>Social media connections (e.g., Facebook, Twitter)</c:v>
                </c:pt>
                <c:pt idx="8">
                  <c:v>Assigning pair-based assignments or peer reviews (e.g., critical friends, email pals, and Web buddy activities)</c:v>
                </c:pt>
                <c:pt idx="9">
                  <c:v>Asynchronous discussion forums</c:v>
                </c:pt>
              </c:strCache>
            </c:strRef>
          </c:cat>
          <c:val>
            <c:numRef>
              <c:f>'Q12'!$I$12:$I$21</c:f>
              <c:numCache>
                <c:formatCode>0</c:formatCode>
                <c:ptCount val="10"/>
                <c:pt idx="0">
                  <c:v>2</c:v>
                </c:pt>
                <c:pt idx="1">
                  <c:v>4</c:v>
                </c:pt>
                <c:pt idx="2">
                  <c:v>12</c:v>
                </c:pt>
                <c:pt idx="3">
                  <c:v>16</c:v>
                </c:pt>
                <c:pt idx="4">
                  <c:v>16</c:v>
                </c:pt>
                <c:pt idx="5">
                  <c:v>16</c:v>
                </c:pt>
                <c:pt idx="6">
                  <c:v>23</c:v>
                </c:pt>
                <c:pt idx="7">
                  <c:v>29</c:v>
                </c:pt>
                <c:pt idx="8">
                  <c:v>43</c:v>
                </c:pt>
                <c:pt idx="9">
                  <c:v>102</c:v>
                </c:pt>
              </c:numCache>
            </c:numRef>
          </c:val>
          <c:extLst>
            <c:ext xmlns:c16="http://schemas.microsoft.com/office/drawing/2014/chart" uri="{C3380CC4-5D6E-409C-BE32-E72D297353CC}">
              <c16:uniqueId val="{00000000-DF06-43C2-9440-5D17E35A9273}"/>
            </c:ext>
          </c:extLst>
        </c:ser>
        <c:dLbls>
          <c:showLegendKey val="0"/>
          <c:showVal val="0"/>
          <c:showCatName val="0"/>
          <c:showSerName val="0"/>
          <c:showPercent val="0"/>
          <c:showBubbleSize val="0"/>
        </c:dLbls>
        <c:gapWidth val="182"/>
        <c:axId val="-1315630320"/>
        <c:axId val="-1315631408"/>
      </c:barChart>
      <c:catAx>
        <c:axId val="-131563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31408"/>
        <c:crosses val="autoZero"/>
        <c:auto val="1"/>
        <c:lblAlgn val="ctr"/>
        <c:lblOffset val="100"/>
        <c:noMultiLvlLbl val="0"/>
      </c:catAx>
      <c:valAx>
        <c:axId val="-1315631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0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baseline="0" dirty="0">
                <a:effectLst/>
                <a:latin typeface="Tahoma" panose="020B0604030504040204" pitchFamily="34" charset="0"/>
                <a:ea typeface="Tahoma" panose="020B0604030504040204" pitchFamily="34" charset="0"/>
                <a:cs typeface="Tahoma" panose="020B0604030504040204" pitchFamily="34" charset="0"/>
              </a:rPr>
              <a:t>Instructor-learner interaction encouraged in your MOOC (out of 136)</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'Q13'!$H$9:$H$15</c:f>
              <c:strCache>
                <c:ptCount val="7"/>
                <c:pt idx="0">
                  <c:v>Phone call/message</c:v>
                </c:pt>
                <c:pt idx="1">
                  <c:v>Virtual meeting</c:v>
                </c:pt>
                <c:pt idx="2">
                  <c:v>Not applicable</c:v>
                </c:pt>
                <c:pt idx="3">
                  <c:v>Personal email</c:v>
                </c:pt>
                <c:pt idx="4">
                  <c:v>Social media connections (e.g., Facebook, Twitter)</c:v>
                </c:pt>
                <c:pt idx="5">
                  <c:v>Platform message</c:v>
                </c:pt>
                <c:pt idx="6">
                  <c:v>Online discussion forum</c:v>
                </c:pt>
              </c:strCache>
            </c:strRef>
          </c:cat>
          <c:val>
            <c:numRef>
              <c:f>'Q13'!$I$9:$I$15</c:f>
              <c:numCache>
                <c:formatCode>0</c:formatCode>
                <c:ptCount val="7"/>
                <c:pt idx="0">
                  <c:v>0</c:v>
                </c:pt>
                <c:pt idx="1">
                  <c:v>14</c:v>
                </c:pt>
                <c:pt idx="2">
                  <c:v>16</c:v>
                </c:pt>
                <c:pt idx="3">
                  <c:v>27</c:v>
                </c:pt>
                <c:pt idx="4">
                  <c:v>29</c:v>
                </c:pt>
                <c:pt idx="5">
                  <c:v>35</c:v>
                </c:pt>
                <c:pt idx="6">
                  <c:v>111</c:v>
                </c:pt>
              </c:numCache>
            </c:numRef>
          </c:val>
          <c:extLst>
            <c:ext xmlns:c16="http://schemas.microsoft.com/office/drawing/2014/chart" uri="{C3380CC4-5D6E-409C-BE32-E72D297353CC}">
              <c16:uniqueId val="{00000000-A66C-4057-9DD7-D766A5F3EF38}"/>
            </c:ext>
          </c:extLst>
        </c:ser>
        <c:dLbls>
          <c:showLegendKey val="0"/>
          <c:showVal val="0"/>
          <c:showCatName val="0"/>
          <c:showSerName val="0"/>
          <c:showPercent val="0"/>
          <c:showBubbleSize val="0"/>
        </c:dLbls>
        <c:gapWidth val="182"/>
        <c:axId val="-1439636576"/>
        <c:axId val="-1439639840"/>
      </c:barChart>
      <c:catAx>
        <c:axId val="-143963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9840"/>
        <c:crosses val="autoZero"/>
        <c:auto val="1"/>
        <c:lblAlgn val="ctr"/>
        <c:lblOffset val="100"/>
        <c:noMultiLvlLbl val="0"/>
      </c:catAx>
      <c:valAx>
        <c:axId val="-1439639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963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a:latin typeface="Tahoma" panose="020B0604030504040204" pitchFamily="34" charset="0"/>
                <a:ea typeface="Tahoma" panose="020B0604030504040204" pitchFamily="34" charset="0"/>
                <a:cs typeface="Tahoma" panose="020B0604030504040204" pitchFamily="34" charset="0"/>
              </a:rPr>
              <a:t>Ways</a:t>
            </a:r>
            <a:r>
              <a:rPr lang="en-US" sz="2000" b="1" baseline="0">
                <a:latin typeface="Tahoma" panose="020B0604030504040204" pitchFamily="34" charset="0"/>
                <a:ea typeface="Tahoma" panose="020B0604030504040204" pitchFamily="34" charset="0"/>
                <a:cs typeface="Tahoma" panose="020B0604030504040204" pitchFamily="34" charset="0"/>
              </a:rPr>
              <a:t> to monitor learners' learning</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'Q15'!$H$13:$H$20</c:f>
              <c:strCache>
                <c:ptCount val="8"/>
                <c:pt idx="0">
                  <c:v>Personal tracking from instructor</c:v>
                </c:pt>
                <c:pt idx="1">
                  <c:v>Personal tracking from tutors, moderators, and teaching assistants</c:v>
                </c:pt>
                <c:pt idx="2">
                  <c:v>Peer or group member reports</c:v>
                </c:pt>
                <c:pt idx="3">
                  <c:v>Not applicable (learner progress is not monitored or tracked in this MOOC)</c:v>
                </c:pt>
                <c:pt idx="4">
                  <c:v>Moderator, tutor, or teaching assistants feedback</c:v>
                </c:pt>
                <c:pt idx="5">
                  <c:v>Self-monitoring and self-evaluation</c:v>
                </c:pt>
                <c:pt idx="6">
                  <c:v>Weekly or daily reports offered by learning analytics</c:v>
                </c:pt>
                <c:pt idx="7">
                  <c:v>Modular or unit based progress</c:v>
                </c:pt>
              </c:strCache>
            </c:strRef>
          </c:cat>
          <c:val>
            <c:numRef>
              <c:f>'Q15'!$I$13:$I$20</c:f>
              <c:numCache>
                <c:formatCode>0</c:formatCode>
                <c:ptCount val="8"/>
                <c:pt idx="0">
                  <c:v>4</c:v>
                </c:pt>
                <c:pt idx="1">
                  <c:v>12</c:v>
                </c:pt>
                <c:pt idx="2">
                  <c:v>18</c:v>
                </c:pt>
                <c:pt idx="3">
                  <c:v>21</c:v>
                </c:pt>
                <c:pt idx="4">
                  <c:v>24</c:v>
                </c:pt>
                <c:pt idx="5">
                  <c:v>46</c:v>
                </c:pt>
                <c:pt idx="6">
                  <c:v>48</c:v>
                </c:pt>
                <c:pt idx="7">
                  <c:v>50</c:v>
                </c:pt>
              </c:numCache>
            </c:numRef>
          </c:val>
          <c:extLst>
            <c:ext xmlns:c16="http://schemas.microsoft.com/office/drawing/2014/chart" uri="{C3380CC4-5D6E-409C-BE32-E72D297353CC}">
              <c16:uniqueId val="{00000000-528A-4AC3-9442-E4103E60E78F}"/>
            </c:ext>
          </c:extLst>
        </c:ser>
        <c:dLbls>
          <c:showLegendKey val="0"/>
          <c:showVal val="0"/>
          <c:showCatName val="0"/>
          <c:showSerName val="0"/>
          <c:showPercent val="0"/>
          <c:showBubbleSize val="0"/>
        </c:dLbls>
        <c:gapWidth val="182"/>
        <c:axId val="-1439634400"/>
        <c:axId val="-1439633856"/>
      </c:barChart>
      <c:catAx>
        <c:axId val="-143963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3856"/>
        <c:crosses val="autoZero"/>
        <c:auto val="1"/>
        <c:lblAlgn val="ctr"/>
        <c:lblOffset val="100"/>
        <c:noMultiLvlLbl val="0"/>
      </c:catAx>
      <c:valAx>
        <c:axId val="-143963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963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0862E-8102-BD44-8303-CDA1BF805349}"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FCB27-2737-4645-940B-5852C70827CF}" type="slidenum">
              <a:rPr lang="en-US" smtClean="0"/>
              <a:t>‹#›</a:t>
            </a:fld>
            <a:endParaRPr lang="en-US"/>
          </a:p>
        </p:txBody>
      </p:sp>
    </p:spTree>
    <p:extLst>
      <p:ext uri="{BB962C8B-B14F-4D97-AF65-F5344CB8AC3E}">
        <p14:creationId xmlns:p14="http://schemas.microsoft.com/office/powerpoint/2010/main" val="125519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sidehighered.com/digital-learning/article/2018/02/14/moocs-are-enrolling-fewer-new-students-more-are-paying-cours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ass-central.com/report/moocs-stats-and-trends-20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lass-central.com/report/moocs-stats-and-trends-20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a:t>
            </a:fld>
            <a:endParaRPr lang="en-US"/>
          </a:p>
        </p:txBody>
      </p:sp>
    </p:spTree>
    <p:extLst>
      <p:ext uri="{BB962C8B-B14F-4D97-AF65-F5344CB8AC3E}">
        <p14:creationId xmlns:p14="http://schemas.microsoft.com/office/powerpoint/2010/main" val="335191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11</a:t>
            </a:fld>
            <a:endParaRPr lang="en-US"/>
          </a:p>
        </p:txBody>
      </p:sp>
    </p:spTree>
    <p:extLst>
      <p:ext uri="{BB962C8B-B14F-4D97-AF65-F5344CB8AC3E}">
        <p14:creationId xmlns:p14="http://schemas.microsoft.com/office/powerpoint/2010/main" val="2440183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12</a:t>
            </a:fld>
            <a:endParaRPr lang="en-US"/>
          </a:p>
        </p:txBody>
      </p:sp>
    </p:spTree>
    <p:extLst>
      <p:ext uri="{BB962C8B-B14F-4D97-AF65-F5344CB8AC3E}">
        <p14:creationId xmlns:p14="http://schemas.microsoft.com/office/powerpoint/2010/main" val="428124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13</a:t>
            </a:fld>
            <a:endParaRPr lang="en-US"/>
          </a:p>
        </p:txBody>
      </p:sp>
    </p:spTree>
    <p:extLst>
      <p:ext uri="{BB962C8B-B14F-4D97-AF65-F5344CB8AC3E}">
        <p14:creationId xmlns:p14="http://schemas.microsoft.com/office/powerpoint/2010/main" val="235538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14</a:t>
            </a:fld>
            <a:endParaRPr lang="en-US"/>
          </a:p>
        </p:txBody>
      </p:sp>
    </p:spTree>
    <p:extLst>
      <p:ext uri="{BB962C8B-B14F-4D97-AF65-F5344CB8AC3E}">
        <p14:creationId xmlns:p14="http://schemas.microsoft.com/office/powerpoint/2010/main" val="7454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15</a:t>
            </a:fld>
            <a:endParaRPr lang="en-US"/>
          </a:p>
        </p:txBody>
      </p:sp>
    </p:spTree>
    <p:extLst>
      <p:ext uri="{BB962C8B-B14F-4D97-AF65-F5344CB8AC3E}">
        <p14:creationId xmlns:p14="http://schemas.microsoft.com/office/powerpoint/2010/main" val="406751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16</a:t>
            </a:fld>
            <a:endParaRPr lang="en-US"/>
          </a:p>
        </p:txBody>
      </p:sp>
    </p:spTree>
    <p:extLst>
      <p:ext uri="{BB962C8B-B14F-4D97-AF65-F5344CB8AC3E}">
        <p14:creationId xmlns:p14="http://schemas.microsoft.com/office/powerpoint/2010/main" val="316797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17</a:t>
            </a:fld>
            <a:endParaRPr lang="en-US"/>
          </a:p>
        </p:txBody>
      </p:sp>
    </p:spTree>
    <p:extLst>
      <p:ext uri="{BB962C8B-B14F-4D97-AF65-F5344CB8AC3E}">
        <p14:creationId xmlns:p14="http://schemas.microsoft.com/office/powerpoint/2010/main" val="326066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18</a:t>
            </a:fld>
            <a:endParaRPr lang="en-US"/>
          </a:p>
        </p:txBody>
      </p:sp>
    </p:spTree>
    <p:extLst>
      <p:ext uri="{BB962C8B-B14F-4D97-AF65-F5344CB8AC3E}">
        <p14:creationId xmlns:p14="http://schemas.microsoft.com/office/powerpoint/2010/main" val="12126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19</a:t>
            </a:fld>
            <a:endParaRPr lang="en-US"/>
          </a:p>
        </p:txBody>
      </p:sp>
    </p:spTree>
    <p:extLst>
      <p:ext uri="{BB962C8B-B14F-4D97-AF65-F5344CB8AC3E}">
        <p14:creationId xmlns:p14="http://schemas.microsoft.com/office/powerpoint/2010/main" val="96311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20</a:t>
            </a:fld>
            <a:endParaRPr lang="en-US"/>
          </a:p>
        </p:txBody>
      </p:sp>
    </p:spTree>
    <p:extLst>
      <p:ext uri="{BB962C8B-B14F-4D97-AF65-F5344CB8AC3E}">
        <p14:creationId xmlns:p14="http://schemas.microsoft.com/office/powerpoint/2010/main" val="184523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https://www.class-central.com/report/mooc-stats-2017/</a:t>
            </a:r>
          </a:p>
        </p:txBody>
      </p:sp>
      <p:sp>
        <p:nvSpPr>
          <p:cNvPr id="4" name="Slide Number Placeholder 3"/>
          <p:cNvSpPr>
            <a:spLocks noGrp="1"/>
          </p:cNvSpPr>
          <p:nvPr>
            <p:ph type="sldNum" sz="quarter" idx="10"/>
          </p:nvPr>
        </p:nvSpPr>
        <p:spPr/>
        <p:txBody>
          <a:bodyPr/>
          <a:lstStyle/>
          <a:p>
            <a:fld id="{CE1FCB27-2737-4645-940B-5852C70827CF}" type="slidenum">
              <a:rPr lang="en-US" smtClean="0"/>
              <a:t>3</a:t>
            </a:fld>
            <a:endParaRPr lang="en-US"/>
          </a:p>
        </p:txBody>
      </p:sp>
    </p:spTree>
    <p:extLst>
      <p:ext uri="{BB962C8B-B14F-4D97-AF65-F5344CB8AC3E}">
        <p14:creationId xmlns:p14="http://schemas.microsoft.com/office/powerpoint/2010/main" val="59369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21</a:t>
            </a:fld>
            <a:endParaRPr lang="en-US"/>
          </a:p>
        </p:txBody>
      </p:sp>
    </p:spTree>
    <p:extLst>
      <p:ext uri="{BB962C8B-B14F-4D97-AF65-F5344CB8AC3E}">
        <p14:creationId xmlns:p14="http://schemas.microsoft.com/office/powerpoint/2010/main" val="248898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22</a:t>
            </a:fld>
            <a:endParaRPr lang="en-US"/>
          </a:p>
        </p:txBody>
      </p:sp>
    </p:spTree>
    <p:extLst>
      <p:ext uri="{BB962C8B-B14F-4D97-AF65-F5344CB8AC3E}">
        <p14:creationId xmlns:p14="http://schemas.microsoft.com/office/powerpoint/2010/main" val="2487629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23</a:t>
            </a:fld>
            <a:endParaRPr lang="en-US"/>
          </a:p>
        </p:txBody>
      </p:sp>
    </p:spTree>
    <p:extLst>
      <p:ext uri="{BB962C8B-B14F-4D97-AF65-F5344CB8AC3E}">
        <p14:creationId xmlns:p14="http://schemas.microsoft.com/office/powerpoint/2010/main" val="2552280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24</a:t>
            </a:fld>
            <a:endParaRPr lang="en-US"/>
          </a:p>
        </p:txBody>
      </p:sp>
    </p:spTree>
    <p:extLst>
      <p:ext uri="{BB962C8B-B14F-4D97-AF65-F5344CB8AC3E}">
        <p14:creationId xmlns:p14="http://schemas.microsoft.com/office/powerpoint/2010/main" val="2563059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25</a:t>
            </a:fld>
            <a:endParaRPr lang="en-US"/>
          </a:p>
        </p:txBody>
      </p:sp>
    </p:spTree>
    <p:extLst>
      <p:ext uri="{BB962C8B-B14F-4D97-AF65-F5344CB8AC3E}">
        <p14:creationId xmlns:p14="http://schemas.microsoft.com/office/powerpoint/2010/main" val="1093304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26</a:t>
            </a:fld>
            <a:endParaRPr lang="en-US"/>
          </a:p>
        </p:txBody>
      </p:sp>
    </p:spTree>
    <p:extLst>
      <p:ext uri="{BB962C8B-B14F-4D97-AF65-F5344CB8AC3E}">
        <p14:creationId xmlns:p14="http://schemas.microsoft.com/office/powerpoint/2010/main" val="126321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27</a:t>
            </a:fld>
            <a:endParaRPr lang="en-US"/>
          </a:p>
        </p:txBody>
      </p:sp>
    </p:spTree>
    <p:extLst>
      <p:ext uri="{BB962C8B-B14F-4D97-AF65-F5344CB8AC3E}">
        <p14:creationId xmlns:p14="http://schemas.microsoft.com/office/powerpoint/2010/main" val="3541158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28</a:t>
            </a:fld>
            <a:endParaRPr lang="en-US"/>
          </a:p>
        </p:txBody>
      </p:sp>
    </p:spTree>
    <p:extLst>
      <p:ext uri="{BB962C8B-B14F-4D97-AF65-F5344CB8AC3E}">
        <p14:creationId xmlns:p14="http://schemas.microsoft.com/office/powerpoint/2010/main" val="2792146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29</a:t>
            </a:fld>
            <a:endParaRPr lang="en-US"/>
          </a:p>
        </p:txBody>
      </p:sp>
    </p:spTree>
    <p:extLst>
      <p:ext uri="{BB962C8B-B14F-4D97-AF65-F5344CB8AC3E}">
        <p14:creationId xmlns:p14="http://schemas.microsoft.com/office/powerpoint/2010/main" val="255948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30</a:t>
            </a:fld>
            <a:endParaRPr lang="en-US"/>
          </a:p>
        </p:txBody>
      </p:sp>
    </p:spTree>
    <p:extLst>
      <p:ext uri="{BB962C8B-B14F-4D97-AF65-F5344CB8AC3E}">
        <p14:creationId xmlns:p14="http://schemas.microsoft.com/office/powerpoint/2010/main" val="393179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1"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hlinkClick r:id="rId3"/>
              </a:rPr>
              <a:t>https://www.insidehighered.com/digital-learning/article/2018/02/14/moocs-are-enrolling-fewer-new-students-more-are-paying-courses</a:t>
            </a:r>
            <a:r>
              <a:rPr lang="en-US" sz="1200" dirty="0">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a:t>
            </a:fld>
            <a:endParaRPr lang="en-US"/>
          </a:p>
        </p:txBody>
      </p:sp>
    </p:spTree>
    <p:extLst>
      <p:ext uri="{BB962C8B-B14F-4D97-AF65-F5344CB8AC3E}">
        <p14:creationId xmlns:p14="http://schemas.microsoft.com/office/powerpoint/2010/main" val="3671579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31</a:t>
            </a:fld>
            <a:endParaRPr lang="en-US"/>
          </a:p>
        </p:txBody>
      </p:sp>
    </p:spTree>
    <p:extLst>
      <p:ext uri="{BB962C8B-B14F-4D97-AF65-F5344CB8AC3E}">
        <p14:creationId xmlns:p14="http://schemas.microsoft.com/office/powerpoint/2010/main" val="573664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32</a:t>
            </a:fld>
            <a:endParaRPr lang="en-US"/>
          </a:p>
        </p:txBody>
      </p:sp>
    </p:spTree>
    <p:extLst>
      <p:ext uri="{BB962C8B-B14F-4D97-AF65-F5344CB8AC3E}">
        <p14:creationId xmlns:p14="http://schemas.microsoft.com/office/powerpoint/2010/main" val="164239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33</a:t>
            </a:fld>
            <a:endParaRPr lang="en-US"/>
          </a:p>
        </p:txBody>
      </p:sp>
    </p:spTree>
    <p:extLst>
      <p:ext uri="{BB962C8B-B14F-4D97-AF65-F5344CB8AC3E}">
        <p14:creationId xmlns:p14="http://schemas.microsoft.com/office/powerpoint/2010/main" val="354036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34</a:t>
            </a:fld>
            <a:endParaRPr lang="en-US"/>
          </a:p>
        </p:txBody>
      </p:sp>
    </p:spTree>
    <p:extLst>
      <p:ext uri="{BB962C8B-B14F-4D97-AF65-F5344CB8AC3E}">
        <p14:creationId xmlns:p14="http://schemas.microsoft.com/office/powerpoint/2010/main" val="2179507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35</a:t>
            </a:fld>
            <a:endParaRPr lang="en-US"/>
          </a:p>
        </p:txBody>
      </p:sp>
    </p:spTree>
    <p:extLst>
      <p:ext uri="{BB962C8B-B14F-4D97-AF65-F5344CB8AC3E}">
        <p14:creationId xmlns:p14="http://schemas.microsoft.com/office/powerpoint/2010/main" val="1652216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36</a:t>
            </a:fld>
            <a:endParaRPr lang="en-US"/>
          </a:p>
        </p:txBody>
      </p:sp>
    </p:spTree>
    <p:extLst>
      <p:ext uri="{BB962C8B-B14F-4D97-AF65-F5344CB8AC3E}">
        <p14:creationId xmlns:p14="http://schemas.microsoft.com/office/powerpoint/2010/main" val="1178958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37</a:t>
            </a:fld>
            <a:endParaRPr lang="en-US"/>
          </a:p>
        </p:txBody>
      </p:sp>
    </p:spTree>
    <p:extLst>
      <p:ext uri="{BB962C8B-B14F-4D97-AF65-F5344CB8AC3E}">
        <p14:creationId xmlns:p14="http://schemas.microsoft.com/office/powerpoint/2010/main" val="391393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hlinkClick r:id="rId3"/>
              </a:rPr>
              <a:t>https://www.class-central.com/report/moocs-stats-and-trends-2017/</a:t>
            </a:r>
            <a:r>
              <a:rPr lang="en-US" sz="1200" b="1" dirty="0">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a:t>
            </a:fld>
            <a:endParaRPr lang="en-US"/>
          </a:p>
        </p:txBody>
      </p:sp>
    </p:spTree>
    <p:extLst>
      <p:ext uri="{BB962C8B-B14F-4D97-AF65-F5344CB8AC3E}">
        <p14:creationId xmlns:p14="http://schemas.microsoft.com/office/powerpoint/2010/main" val="419752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hlinkClick r:id="rId3"/>
              </a:rPr>
              <a:t>https://www.class-central.com/report/moocs-stats-and-trends-2017/</a:t>
            </a:r>
            <a:r>
              <a:rPr lang="en-US" sz="1200" b="1" dirty="0">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6</a:t>
            </a:fld>
            <a:endParaRPr lang="en-US"/>
          </a:p>
        </p:txBody>
      </p:sp>
    </p:spTree>
    <p:extLst>
      <p:ext uri="{BB962C8B-B14F-4D97-AF65-F5344CB8AC3E}">
        <p14:creationId xmlns:p14="http://schemas.microsoft.com/office/powerpoint/2010/main" val="74285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7</a:t>
            </a:fld>
            <a:endParaRPr lang="en-US"/>
          </a:p>
        </p:txBody>
      </p:sp>
    </p:spTree>
    <p:extLst>
      <p:ext uri="{BB962C8B-B14F-4D97-AF65-F5344CB8AC3E}">
        <p14:creationId xmlns:p14="http://schemas.microsoft.com/office/powerpoint/2010/main" val="133662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 Systematic Review of Research Methods and Topics of the Empirical MOOC Literature (2014-2016). </a:t>
            </a:r>
            <a:r>
              <a:rPr lang="en-US" b="1" i="1" dirty="0">
                <a:solidFill>
                  <a:srgbClr val="0070C0"/>
                </a:solidFill>
                <a:latin typeface="Tahoma" panose="020B0604030504040204" pitchFamily="34" charset="0"/>
                <a:ea typeface="Tahoma" panose="020B0604030504040204" pitchFamily="34" charset="0"/>
                <a:cs typeface="Tahoma" panose="020B0604030504040204" pitchFamily="34" charset="0"/>
              </a:rPr>
              <a:t>The Internet and Higher Education.</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8</a:t>
            </a:fld>
            <a:endParaRPr lang="en-US"/>
          </a:p>
        </p:txBody>
      </p:sp>
    </p:spTree>
    <p:extLst>
      <p:ext uri="{BB962C8B-B14F-4D97-AF65-F5344CB8AC3E}">
        <p14:creationId xmlns:p14="http://schemas.microsoft.com/office/powerpoint/2010/main" val="391504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9</a:t>
            </a:fld>
            <a:endParaRPr lang="en-US"/>
          </a:p>
        </p:txBody>
      </p:sp>
    </p:spTree>
    <p:extLst>
      <p:ext uri="{BB962C8B-B14F-4D97-AF65-F5344CB8AC3E}">
        <p14:creationId xmlns:p14="http://schemas.microsoft.com/office/powerpoint/2010/main" val="2061754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FCB27-2737-4645-940B-5852C7082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92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71069" y="6356350"/>
            <a:ext cx="2743200" cy="365125"/>
          </a:xfrm>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783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26489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06824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3383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07304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4173728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34234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9/29/2017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9905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9/29/2017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928832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408818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23346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807119" y="6356350"/>
            <a:ext cx="2743200" cy="365125"/>
          </a:xfrm>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69028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3145901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150526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219360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832020" y="6356350"/>
            <a:ext cx="2743200" cy="365125"/>
          </a:xfrm>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89522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4083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10/19/2017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3400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10/19/2017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746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78693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88381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85973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dirty="0"/>
              <a:t>10/19/2017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841687" y="6356350"/>
            <a:ext cx="2743200" cy="365125"/>
          </a:xfrm>
          <a:prstGeom prst="rect">
            <a:avLst/>
          </a:prstGeom>
        </p:spPr>
        <p:txBody>
          <a:bodyPr vert="horz" lIns="91440" tIns="45720" rIns="91440" bIns="45720" rtlCol="0" anchor="ctr"/>
          <a:lstStyle>
            <a:lvl1pPr algn="r">
              <a:defRPr sz="4000">
                <a:solidFill>
                  <a:schemeClr val="tx1">
                    <a:tint val="75000"/>
                  </a:schemeClr>
                </a:solidFill>
              </a:defRPr>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14342560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9/29/2017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4000">
                <a:solidFill>
                  <a:schemeClr val="tx1">
                    <a:tint val="75000"/>
                  </a:schemeClr>
                </a:solidFill>
              </a:defRPr>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39005771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einzhu@umail.iu.edu"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mailto:annisa@uny.ac.id" TargetMode="External"/><Relationship Id="rId4" Type="http://schemas.openxmlformats.org/officeDocument/2006/relationships/hyperlink" Target="mailto:cjbonk@indian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8" y="786064"/>
            <a:ext cx="10586561" cy="1976134"/>
          </a:xfrm>
        </p:spPr>
        <p:txBody>
          <a:bodyPr>
            <a:normAutofit fontScale="90000"/>
          </a:bodyPr>
          <a:lstStyle/>
          <a:p>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MOOC Instructor Experiences and Pedagogical Choices: Some Instructional Design Considerations and Challenges</a:t>
            </a:r>
            <a:br>
              <a:rPr lang="en-US" sz="3600" dirty="0">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023691" y="2649114"/>
            <a:ext cx="10045622" cy="2114603"/>
          </a:xfrm>
        </p:spPr>
        <p:txBody>
          <a:bodyPr numCol="1">
            <a:noAutofit/>
          </a:bodyPr>
          <a:lstStyle/>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Meina Zhu, Curtis J. Bonk, and </a:t>
            </a:r>
            <a:r>
              <a:rPr lang="en-US" sz="3200" b="1" dirty="0" err="1">
                <a:latin typeface="Tahoma" panose="020B0604030504040204" pitchFamily="34" charset="0"/>
                <a:ea typeface="Tahoma" panose="020B0604030504040204" pitchFamily="34" charset="0"/>
                <a:cs typeface="Tahoma" panose="020B0604030504040204" pitchFamily="34" charset="0"/>
              </a:rPr>
              <a:t>Annisa</a:t>
            </a:r>
            <a:r>
              <a:rPr lang="en-US" sz="3200" b="1" dirty="0">
                <a:latin typeface="Tahoma" panose="020B0604030504040204" pitchFamily="34" charset="0"/>
                <a:ea typeface="Tahoma" panose="020B0604030504040204" pitchFamily="34" charset="0"/>
                <a:cs typeface="Tahoma" panose="020B0604030504040204" pitchFamily="34" charset="0"/>
              </a:rPr>
              <a:t> Sari</a:t>
            </a:r>
          </a:p>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IST Department, Indiana University</a:t>
            </a:r>
          </a:p>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March 2, 2018</a:t>
            </a:r>
          </a:p>
        </p:txBody>
      </p:sp>
      <p:cxnSp>
        <p:nvCxnSpPr>
          <p:cNvPr id="6" name="Straight Connector 5"/>
          <p:cNvCxnSpPr/>
          <p:nvPr/>
        </p:nvCxnSpPr>
        <p:spPr>
          <a:xfrm flipV="1">
            <a:off x="869135" y="2558997"/>
            <a:ext cx="1035473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6068BC4-CCDA-4658-BB92-91B58849C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722" y="4611637"/>
            <a:ext cx="3309559" cy="2246363"/>
          </a:xfrm>
          <a:prstGeom prst="rect">
            <a:avLst/>
          </a:prstGeom>
        </p:spPr>
      </p:pic>
    </p:spTree>
    <p:extLst>
      <p:ext uri="{BB962C8B-B14F-4D97-AF65-F5344CB8AC3E}">
        <p14:creationId xmlns:p14="http://schemas.microsoft.com/office/powerpoint/2010/main" val="414993921"/>
      </p:ext>
    </p:extLst>
  </p:cSld>
  <p:clrMapOvr>
    <a:masterClrMapping/>
  </p:clrMapOvr>
  <mc:AlternateContent xmlns:mc="http://schemas.openxmlformats.org/markup-compatibility/2006" xmlns:p14="http://schemas.microsoft.com/office/powerpoint/2010/main">
    <mc:Choice Requires="p14">
      <p:transition spd="slow" p14:dur="2000" advTm="29022"/>
    </mc:Choice>
    <mc:Fallback xmlns="">
      <p:transition spd="slow" advTm="290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normAutofit/>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Research Methods-Design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5" y="1679579"/>
            <a:ext cx="10098862" cy="4968552"/>
          </a:xfrm>
        </p:spPr>
        <p:txBody>
          <a:bodyPr>
            <a:normAutofit/>
          </a:bodyPr>
          <a:lstStyle/>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Sequential mixed methods design (Creswell &amp; Clark, 2007)</a:t>
            </a: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dirty="0"/>
          </a:p>
        </p:txBody>
      </p:sp>
      <p:sp>
        <p:nvSpPr>
          <p:cNvPr id="4" name="Slide Number Placeholder 3"/>
          <p:cNvSpPr>
            <a:spLocks noGrp="1"/>
          </p:cNvSpPr>
          <p:nvPr>
            <p:ph type="sldNum" sz="quarter" idx="12"/>
          </p:nvPr>
        </p:nvSpPr>
        <p:spPr>
          <a:xfrm>
            <a:off x="-1582270" y="63005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547C-D32D-4A6F-8C9C-67D434304BD9}" type="slidenum">
              <a:rPr kumimoji="0" lang="en-US" sz="2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943897" y="2967335"/>
            <a:ext cx="82001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6" y="2543937"/>
            <a:ext cx="10680714" cy="2568477"/>
          </a:xfrm>
          <a:prstGeom prst="rect">
            <a:avLst/>
          </a:prstGeom>
        </p:spPr>
      </p:pic>
    </p:spTree>
    <p:extLst>
      <p:ext uri="{BB962C8B-B14F-4D97-AF65-F5344CB8AC3E}">
        <p14:creationId xmlns:p14="http://schemas.microsoft.com/office/powerpoint/2010/main" val="2900082189"/>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 R</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esearch </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Methods </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(Zhu, Bonk, &amp; Sari, in review)</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9117812" cy="4968552"/>
          </a:xfrm>
        </p:spPr>
        <p:txBody>
          <a:bodyPr>
            <a:norm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Data Collection: </a:t>
            </a:r>
          </a:p>
          <a:p>
            <a:pPr lvl="1">
              <a:lnSpc>
                <a:spcPct val="150000"/>
              </a:lnSpc>
            </a:pPr>
            <a:r>
              <a:rPr lang="en-US" sz="2800" b="1" dirty="0">
                <a:latin typeface="Tahoma" panose="020B0604030504040204" pitchFamily="34" charset="0"/>
                <a:ea typeface="Tahoma" panose="020B0604030504040204" pitchFamily="34" charset="0"/>
                <a:cs typeface="Tahoma" panose="020B0604030504040204" pitchFamily="34" charset="0"/>
              </a:rPr>
              <a:t>survey, interview, and course review  </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Participants: </a:t>
            </a:r>
          </a:p>
          <a:p>
            <a:pPr lvl="1">
              <a:lnSpc>
                <a:spcPct val="150000"/>
              </a:lnSpc>
            </a:pPr>
            <a:r>
              <a:rPr lang="en-US" sz="2800" b="1" dirty="0">
                <a:latin typeface="Tahoma" panose="020B0604030504040204" pitchFamily="34" charset="0"/>
                <a:ea typeface="Tahoma" panose="020B0604030504040204" pitchFamily="34" charset="0"/>
                <a:cs typeface="Tahoma" panose="020B0604030504040204" pitchFamily="34" charset="0"/>
              </a:rPr>
              <a:t>143 survey participants (10% response rate) and 12 interviewee</a:t>
            </a:r>
            <a:r>
              <a:rPr lang="en-US" altLang="zh-CN" sz="2800" b="1" dirty="0">
                <a:latin typeface="Tahoma" panose="020B0604030504040204" pitchFamily="34" charset="0"/>
                <a:ea typeface="Tahoma" panose="020B0604030504040204" pitchFamily="34" charset="0"/>
                <a:cs typeface="Tahoma" panose="020B0604030504040204" pitchFamily="34" charset="0"/>
              </a:rPr>
              <a:t>s</a:t>
            </a:r>
            <a:r>
              <a:rPr lang="en-US" sz="2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EAD0547C-D32D-4A6F-8C9C-67D434304BD9}" type="slidenum">
              <a:rPr lang="en-US" smtClean="0"/>
              <a:t>11</a:t>
            </a:fld>
            <a:endParaRPr lang="en-US"/>
          </a:p>
        </p:txBody>
      </p:sp>
      <p:sp>
        <p:nvSpPr>
          <p:cNvPr id="8" name="Content Placeholder 2"/>
          <p:cNvSpPr txBox="1">
            <a:spLocks/>
          </p:cNvSpPr>
          <p:nvPr/>
        </p:nvSpPr>
        <p:spPr>
          <a:xfrm>
            <a:off x="5324037" y="3005142"/>
            <a:ext cx="3286563" cy="1928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3119267"/>
      </p:ext>
    </p:extLst>
  </p:cSld>
  <p:clrMapOvr>
    <a:masterClrMapping/>
  </p:clrMapOvr>
  <mc:AlternateContent xmlns:mc="http://schemas.openxmlformats.org/markup-compatibility/2006" xmlns:p14="http://schemas.microsoft.com/office/powerpoint/2010/main">
    <mc:Choice Requires="p14">
      <p:transition spd="slow" p14:dur="2000" advTm="85124"/>
    </mc:Choice>
    <mc:Fallback xmlns="">
      <p:transition spd="slow" advTm="8512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Methods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600367825"/>
              </p:ext>
            </p:extLst>
          </p:nvPr>
        </p:nvGraphicFramePr>
        <p:xfrm>
          <a:off x="1795549" y="1909821"/>
          <a:ext cx="8588435" cy="4938545"/>
        </p:xfrm>
        <a:graphic>
          <a:graphicData uri="http://schemas.openxmlformats.org/drawingml/2006/table">
            <a:tbl>
              <a:tblPr>
                <a:tableStyleId>{9D7B26C5-4107-4FEC-AEDC-1716B250A1EF}</a:tableStyleId>
              </a:tblPr>
              <a:tblGrid>
                <a:gridCol w="811506">
                  <a:extLst>
                    <a:ext uri="{9D8B030D-6E8A-4147-A177-3AD203B41FA5}">
                      <a16:colId xmlns:a16="http://schemas.microsoft.com/office/drawing/2014/main" val="20000"/>
                    </a:ext>
                  </a:extLst>
                </a:gridCol>
                <a:gridCol w="1837534">
                  <a:extLst>
                    <a:ext uri="{9D8B030D-6E8A-4147-A177-3AD203B41FA5}">
                      <a16:colId xmlns:a16="http://schemas.microsoft.com/office/drawing/2014/main" val="20001"/>
                    </a:ext>
                  </a:extLst>
                </a:gridCol>
                <a:gridCol w="3570982">
                  <a:extLst>
                    <a:ext uri="{9D8B030D-6E8A-4147-A177-3AD203B41FA5}">
                      <a16:colId xmlns:a16="http://schemas.microsoft.com/office/drawing/2014/main" val="20002"/>
                    </a:ext>
                  </a:extLst>
                </a:gridCol>
                <a:gridCol w="2368413">
                  <a:extLst>
                    <a:ext uri="{9D8B030D-6E8A-4147-A177-3AD203B41FA5}">
                      <a16:colId xmlns:a16="http://schemas.microsoft.com/office/drawing/2014/main" val="20003"/>
                    </a:ext>
                  </a:extLst>
                </a:gridCol>
              </a:tblGrid>
              <a:tr h="355595">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No.</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Countries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Subject areas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Platforms</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0"/>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Coursera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1"/>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2.</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Education</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Coursera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2"/>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3. 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Education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Canvas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3"/>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4. 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The U.S.</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Chemistry</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Coursera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4"/>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5. 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UK</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Public health</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FutureLearn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5"/>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6. 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UK</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FutureLearn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6"/>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7. 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Hong Kong</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Math</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Coursera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7"/>
                  </a:ext>
                </a:extLst>
              </a:tr>
              <a:tr h="67140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8. 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Mainland China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Math</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Coursera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8"/>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9. 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Canada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Psychology</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Coursera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9"/>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10. 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Australia</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Public Health</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Open2Study</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0"/>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11. 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Sweden</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Computer Science</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a:effectLst/>
                          <a:latin typeface="Tahoma" panose="020B0604030504040204" pitchFamily="34" charset="0"/>
                          <a:ea typeface="Tahoma" panose="020B0604030504040204" pitchFamily="34" charset="0"/>
                          <a:cs typeface="Tahoma" panose="020B0604030504040204" pitchFamily="34" charset="0"/>
                        </a:rPr>
                        <a:t>edX</a:t>
                      </a:r>
                      <a:endParaRPr lang="en-US" sz="11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1"/>
                  </a:ext>
                </a:extLst>
              </a:tr>
              <a:tr h="355595">
                <a:tc>
                  <a:txBody>
                    <a:bodyPr/>
                    <a:lstStyle/>
                    <a:p>
                      <a:pPr marL="0" marR="0" lvl="0" indent="0">
                        <a:lnSpc>
                          <a:spcPct val="200000"/>
                        </a:lnSpc>
                        <a:spcBef>
                          <a:spcPts val="0"/>
                        </a:spcBef>
                        <a:spcAft>
                          <a:spcPts val="0"/>
                        </a:spcAft>
                        <a:buFont typeface="+mj-lt"/>
                        <a:buNone/>
                      </a:pPr>
                      <a:r>
                        <a:rPr lang="en-US" sz="1100" b="1" dirty="0">
                          <a:effectLst/>
                          <a:latin typeface="Tahoma" panose="020B0604030504040204" pitchFamily="34" charset="0"/>
                          <a:ea typeface="Tahoma" panose="020B0604030504040204" pitchFamily="34" charset="0"/>
                          <a:cs typeface="Tahoma" panose="020B0604030504040204" pitchFamily="34" charset="0"/>
                        </a:rPr>
                        <a:t>12. 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India</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Management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100" b="1" dirty="0" err="1">
                          <a:effectLst/>
                          <a:latin typeface="Tahoma" panose="020B0604030504040204" pitchFamily="34" charset="0"/>
                          <a:ea typeface="Tahoma" panose="020B0604030504040204" pitchFamily="34" charset="0"/>
                          <a:cs typeface="Tahoma" panose="020B0604030504040204" pitchFamily="34" charset="0"/>
                        </a:rPr>
                        <a:t>edX</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2"/>
                  </a:ext>
                </a:extLst>
              </a:tr>
            </a:tbl>
          </a:graphicData>
        </a:graphic>
      </p:graphicFrame>
      <p:sp>
        <p:nvSpPr>
          <p:cNvPr id="6" name="Slide Number Placeholder 5"/>
          <p:cNvSpPr>
            <a:spLocks noGrp="1"/>
          </p:cNvSpPr>
          <p:nvPr>
            <p:ph type="sldNum" sz="quarter" idx="12"/>
          </p:nvPr>
        </p:nvSpPr>
        <p:spPr/>
        <p:txBody>
          <a:bodyPr/>
          <a:lstStyle/>
          <a:p>
            <a:fld id="{EAD0547C-D32D-4A6F-8C9C-67D434304BD9}" type="slidenum">
              <a:rPr lang="en-US" smtClean="0"/>
              <a:t>12</a:t>
            </a:fld>
            <a:endParaRPr lang="en-US"/>
          </a:p>
        </p:txBody>
      </p:sp>
      <p:sp>
        <p:nvSpPr>
          <p:cNvPr id="7" name="TextBox 6"/>
          <p:cNvSpPr txBox="1"/>
          <p:nvPr/>
        </p:nvSpPr>
        <p:spPr>
          <a:xfrm>
            <a:off x="3867461" y="1434705"/>
            <a:ext cx="4052713"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MOOC instructors interviewed</a:t>
            </a:r>
          </a:p>
        </p:txBody>
      </p:sp>
    </p:spTree>
    <p:extLst>
      <p:ext uri="{BB962C8B-B14F-4D97-AF65-F5344CB8AC3E}">
        <p14:creationId xmlns:p14="http://schemas.microsoft.com/office/powerpoint/2010/main" val="3855744986"/>
      </p:ext>
    </p:extLst>
  </p:cSld>
  <p:clrMapOvr>
    <a:masterClrMapping/>
  </p:clrMapOvr>
  <mc:AlternateContent xmlns:mc="http://schemas.openxmlformats.org/markup-compatibility/2006" xmlns:p14="http://schemas.microsoft.com/office/powerpoint/2010/main">
    <mc:Choice Requires="p14">
      <p:transition spd="slow" p14:dur="2000" advTm="85124"/>
    </mc:Choice>
    <mc:Fallback xmlns="">
      <p:transition spd="slow" advTm="851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Data Analysis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AD0547C-D32D-4A6F-8C9C-67D434304BD9}" type="slidenum">
              <a:rPr lang="en-US" smtClean="0"/>
              <a:t>13</a:t>
            </a:fld>
            <a:endParaRPr lang="en-US"/>
          </a:p>
        </p:txBody>
      </p:sp>
      <p:graphicFrame>
        <p:nvGraphicFramePr>
          <p:cNvPr id="7" name="Table 6"/>
          <p:cNvGraphicFramePr>
            <a:graphicFrameLocks noGrp="1"/>
          </p:cNvGraphicFramePr>
          <p:nvPr>
            <p:extLst/>
          </p:nvPr>
        </p:nvGraphicFramePr>
        <p:xfrm>
          <a:off x="838200" y="1668585"/>
          <a:ext cx="10803127" cy="4480560"/>
        </p:xfrm>
        <a:graphic>
          <a:graphicData uri="http://schemas.openxmlformats.org/drawingml/2006/table">
            <a:tbl>
              <a:tblPr firstRow="1" bandRow="1">
                <a:tableStyleId>{7E9639D4-E3E2-4D34-9284-5A2195B3D0D7}</a:tableStyleId>
              </a:tblPr>
              <a:tblGrid>
                <a:gridCol w="858402">
                  <a:extLst>
                    <a:ext uri="{9D8B030D-6E8A-4147-A177-3AD203B41FA5}">
                      <a16:colId xmlns:a16="http://schemas.microsoft.com/office/drawing/2014/main" val="20000"/>
                    </a:ext>
                  </a:extLst>
                </a:gridCol>
                <a:gridCol w="5231568">
                  <a:extLst>
                    <a:ext uri="{9D8B030D-6E8A-4147-A177-3AD203B41FA5}">
                      <a16:colId xmlns:a16="http://schemas.microsoft.com/office/drawing/2014/main" val="20001"/>
                    </a:ext>
                  </a:extLst>
                </a:gridCol>
                <a:gridCol w="4713157">
                  <a:extLst>
                    <a:ext uri="{9D8B030D-6E8A-4147-A177-3AD203B41FA5}">
                      <a16:colId xmlns:a16="http://schemas.microsoft.com/office/drawing/2014/main" val="20002"/>
                    </a:ext>
                  </a:extLst>
                </a:gridCol>
              </a:tblGrid>
              <a:tr h="494589">
                <a:tc>
                  <a:txBody>
                    <a:bodyPr/>
                    <a:lstStyle/>
                    <a:p>
                      <a:pPr algn="ctr"/>
                      <a:r>
                        <a:rPr lang="en-US" sz="1800" b="1" dirty="0">
                          <a:latin typeface="Tahoma" panose="020B0604030504040204" pitchFamily="34" charset="0"/>
                          <a:ea typeface="Tahoma" panose="020B0604030504040204" pitchFamily="34" charset="0"/>
                          <a:cs typeface="Tahoma" panose="020B0604030504040204" pitchFamily="34" charset="0"/>
                        </a:rPr>
                        <a:t>RQs</a:t>
                      </a:r>
                    </a:p>
                  </a:txBody>
                  <a:tcPr anchor="ctr"/>
                </a:tc>
                <a:tc>
                  <a:txBody>
                    <a:bodyPr/>
                    <a:lstStyle/>
                    <a:p>
                      <a:pPr marL="0" marR="0" algn="ctr">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Data Sources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Data analysis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884007">
                <a:tc>
                  <a:txBody>
                    <a:bodyPr/>
                    <a:lstStyle/>
                    <a:p>
                      <a:pPr algn="l"/>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RQ1</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Survey-multiple</a:t>
                      </a:r>
                      <a:r>
                        <a:rPr lang="en-US" sz="1800" b="1" baseline="0" dirty="0">
                          <a:effectLst/>
                          <a:latin typeface="Tahoma" panose="020B0604030504040204" pitchFamily="34" charset="0"/>
                          <a:ea typeface="Tahoma" panose="020B0604030504040204" pitchFamily="34" charset="0"/>
                          <a:cs typeface="Tahoma" panose="020B0604030504040204" pitchFamily="34" charset="0"/>
                        </a:rPr>
                        <a:t>-choice</a:t>
                      </a:r>
                      <a:r>
                        <a:rPr lang="en-US" sz="1800" b="1" dirty="0">
                          <a:effectLst/>
                          <a:latin typeface="Tahoma" panose="020B0604030504040204" pitchFamily="34" charset="0"/>
                          <a:ea typeface="Tahoma" panose="020B0604030504040204" pitchFamily="34" charset="0"/>
                          <a:cs typeface="Tahoma" panose="020B0604030504040204" pitchFamily="34" charset="0"/>
                        </a:rPr>
                        <a:t>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Survey-open-ended questions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MOOC review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Descriptive statistics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r>
                        <a:rPr lang="en-US" sz="1800" b="1" dirty="0" err="1">
                          <a:effectLst/>
                          <a:latin typeface="Tahoma" panose="020B0604030504040204" pitchFamily="34" charset="0"/>
                          <a:ea typeface="Tahoma" panose="020B0604030504040204" pitchFamily="34" charset="0"/>
                          <a:cs typeface="Tahoma" panose="020B0604030504040204" pitchFamily="34" charset="0"/>
                        </a:rPr>
                        <a:t>Elo</a:t>
                      </a:r>
                      <a:r>
                        <a:rPr lang="en-US" sz="1800" b="1" dirty="0">
                          <a:effectLst/>
                          <a:latin typeface="Tahoma" panose="020B0604030504040204" pitchFamily="34" charset="0"/>
                          <a:ea typeface="Tahoma" panose="020B0604030504040204" pitchFamily="34" charset="0"/>
                          <a:cs typeface="Tahoma" panose="020B0604030504040204" pitchFamily="34" charset="0"/>
                        </a:rPr>
                        <a:t> &amp; </a:t>
                      </a:r>
                      <a:r>
                        <a:rPr lang="en-US" sz="1800" b="1" dirty="0" err="1">
                          <a:effectLst/>
                          <a:latin typeface="Tahoma" panose="020B0604030504040204" pitchFamily="34" charset="0"/>
                          <a:ea typeface="Tahoma" panose="020B0604030504040204" pitchFamily="34" charset="0"/>
                          <a:cs typeface="Tahoma" panose="020B0604030504040204" pitchFamily="34" charset="0"/>
                        </a:rPr>
                        <a:t>Kyngäs</a:t>
                      </a:r>
                      <a:r>
                        <a:rPr lang="en-US" sz="1800" b="1" dirty="0">
                          <a:effectLst/>
                          <a:latin typeface="Tahoma" panose="020B0604030504040204" pitchFamily="34" charset="0"/>
                          <a:ea typeface="Tahoma" panose="020B0604030504040204" pitchFamily="34" charset="0"/>
                          <a:cs typeface="Tahoma" panose="020B0604030504040204" pitchFamily="34" charset="0"/>
                        </a:rPr>
                        <a:t>, 2008)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a:t>
                      </a:r>
                      <a:endParaRPr lang="en-US" sz="18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69324">
                <a:tc>
                  <a:txBody>
                    <a:bodyPr/>
                    <a:lstStyle/>
                    <a:p>
                      <a:pPr marL="0" algn="l" defTabSz="914400" rtl="0" eaLnBrk="1" latinLnBrk="0" hangingPunct="1"/>
                      <a:r>
                        <a:rPr lang="en-US" sz="1800" b="1" kern="1200" dirty="0">
                          <a:latin typeface="Tahoma" panose="020B0604030504040204" pitchFamily="34" charset="0"/>
                          <a:ea typeface="Tahoma" panose="020B0604030504040204" pitchFamily="34" charset="0"/>
                          <a:cs typeface="Tahoma" panose="020B0604030504040204" pitchFamily="34" charset="0"/>
                        </a:rPr>
                        <a:t>RQ2</a:t>
                      </a:r>
                      <a:endParaRPr lang="en-US"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Survey-multiple</a:t>
                      </a:r>
                      <a:r>
                        <a:rPr lang="en-US" sz="1800" b="1" baseline="0" dirty="0">
                          <a:effectLst/>
                          <a:latin typeface="Tahoma" panose="020B0604030504040204" pitchFamily="34" charset="0"/>
                          <a:ea typeface="Tahoma" panose="020B0604030504040204" pitchFamily="34" charset="0"/>
                          <a:cs typeface="Tahoma" panose="020B0604030504040204" pitchFamily="34" charset="0"/>
                        </a:rPr>
                        <a:t>-choice</a:t>
                      </a:r>
                      <a:r>
                        <a:rPr lang="en-US" sz="1800" b="1" dirty="0">
                          <a:effectLst/>
                          <a:latin typeface="Tahoma" panose="020B0604030504040204" pitchFamily="34" charset="0"/>
                          <a:ea typeface="Tahoma" panose="020B0604030504040204" pitchFamily="34" charset="0"/>
                          <a:cs typeface="Tahoma" panose="020B0604030504040204" pitchFamily="34" charset="0"/>
                        </a:rPr>
                        <a:t>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Survey-open-ended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txBody>
                  <a:tcPr anchor="ctr"/>
                </a:tc>
                <a:tc>
                  <a:txBody>
                    <a:bodyPr/>
                    <a:lstStyle/>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Descriptive statistics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50563">
                <a:tc>
                  <a:txBody>
                    <a:bodyPr/>
                    <a:lstStyle/>
                    <a:p>
                      <a:pPr algn="l"/>
                      <a:r>
                        <a:rPr lang="en-US" sz="1800" b="1" kern="1200" dirty="0">
                          <a:latin typeface="Tahoma" panose="020B0604030504040204" pitchFamily="34" charset="0"/>
                          <a:ea typeface="Tahoma" panose="020B0604030504040204" pitchFamily="34" charset="0"/>
                          <a:cs typeface="Tahoma" panose="020B0604030504040204" pitchFamily="34" charset="0"/>
                        </a:rPr>
                        <a:t>RQ3</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Survey-multiple</a:t>
                      </a:r>
                      <a:r>
                        <a:rPr lang="en-US" sz="1800" b="1" baseline="0" dirty="0">
                          <a:effectLst/>
                          <a:latin typeface="Tahoma" panose="020B0604030504040204" pitchFamily="34" charset="0"/>
                          <a:ea typeface="Tahoma" panose="020B0604030504040204" pitchFamily="34" charset="0"/>
                          <a:cs typeface="Tahoma" panose="020B0604030504040204" pitchFamily="34" charset="0"/>
                        </a:rPr>
                        <a:t>-choice</a:t>
                      </a:r>
                      <a:r>
                        <a:rPr lang="en-US" sz="1800" b="1" dirty="0">
                          <a:effectLst/>
                          <a:latin typeface="Tahoma" panose="020B0604030504040204" pitchFamily="34" charset="0"/>
                          <a:ea typeface="Tahoma" panose="020B0604030504040204" pitchFamily="34" charset="0"/>
                          <a:cs typeface="Tahoma" panose="020B0604030504040204" pitchFamily="34" charset="0"/>
                        </a:rPr>
                        <a:t> questions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Interview</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effectLst/>
                          <a:latin typeface="Tahoma" panose="020B0604030504040204" pitchFamily="34" charset="0"/>
                          <a:ea typeface="Tahoma" panose="020B0604030504040204" pitchFamily="34" charset="0"/>
                          <a:cs typeface="Tahoma" panose="020B0604030504040204" pitchFamily="34" charset="0"/>
                        </a:rPr>
                        <a:t>Descriptive statistics</a:t>
                      </a:r>
                    </a:p>
                    <a:p>
                      <a:pPr marL="0" marR="0">
                        <a:lnSpc>
                          <a:spcPct val="150000"/>
                        </a:lnSpc>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Content analysis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8290725"/>
      </p:ext>
    </p:extLst>
  </p:cSld>
  <p:clrMapOvr>
    <a:masterClrMapping/>
  </p:clrMapOvr>
  <mc:AlternateContent xmlns:mc="http://schemas.openxmlformats.org/markup-compatibility/2006" xmlns:p14="http://schemas.microsoft.com/office/powerpoint/2010/main">
    <mc:Choice Requires="p14">
      <p:transition spd="slow" p14:dur="2000" advTm="94808"/>
    </mc:Choice>
    <mc:Fallback xmlns="">
      <p:transition spd="slow" advTm="9480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Analytical Framework</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15914" y="1724851"/>
            <a:ext cx="10427826" cy="707886"/>
          </a:xfrm>
          <a:prstGeom prst="rect">
            <a:avLst/>
          </a:prstGeom>
        </p:spPr>
        <p:txBody>
          <a:bodyPr wrap="square">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Alario-Hoyos</a:t>
            </a:r>
            <a:r>
              <a:rPr lang="en-US" sz="2000" b="1" dirty="0">
                <a:latin typeface="Tahoma" panose="020B0604030504040204" pitchFamily="34" charset="0"/>
                <a:ea typeface="Tahoma" panose="020B0604030504040204" pitchFamily="34" charset="0"/>
                <a:cs typeface="Tahoma" panose="020B0604030504040204" pitchFamily="34" charset="0"/>
              </a:rPr>
              <a:t>, Pérez-</a:t>
            </a:r>
            <a:r>
              <a:rPr lang="en-US" sz="2000" b="1" dirty="0" err="1">
                <a:latin typeface="Tahoma" panose="020B0604030504040204" pitchFamily="34" charset="0"/>
                <a:ea typeface="Tahoma" panose="020B0604030504040204" pitchFamily="34" charset="0"/>
                <a:cs typeface="Tahoma" panose="020B0604030504040204" pitchFamily="34" charset="0"/>
              </a:rPr>
              <a:t>Sanagustín</a:t>
            </a:r>
            <a:r>
              <a:rPr lang="en-US" sz="2000" b="1" dirty="0">
                <a:latin typeface="Tahoma" panose="020B0604030504040204" pitchFamily="34" charset="0"/>
                <a:ea typeface="Tahoma" panose="020B0604030504040204" pitchFamily="34" charset="0"/>
                <a:cs typeface="Tahoma" panose="020B0604030504040204" pitchFamily="34" charset="0"/>
              </a:rPr>
              <a:t>, Cormier, and </a:t>
            </a:r>
            <a:r>
              <a:rPr lang="en-US" sz="2000" b="1" dirty="0" err="1">
                <a:latin typeface="Tahoma" panose="020B0604030504040204" pitchFamily="34" charset="0"/>
                <a:ea typeface="Tahoma" panose="020B0604030504040204" pitchFamily="34" charset="0"/>
                <a:cs typeface="Tahoma" panose="020B0604030504040204" pitchFamily="34" charset="0"/>
              </a:rPr>
              <a:t>Kloos</a:t>
            </a:r>
            <a:r>
              <a:rPr lang="en-US" sz="2000" b="1" dirty="0">
                <a:latin typeface="Tahoma" panose="020B0604030504040204" pitchFamily="34" charset="0"/>
                <a:ea typeface="Tahoma" panose="020B0604030504040204" pitchFamily="34" charset="0"/>
                <a:cs typeface="Tahoma" panose="020B0604030504040204" pitchFamily="34" charset="0"/>
              </a:rPr>
              <a:t>’ (2014) MOOC design considerations</a:t>
            </a:r>
          </a:p>
        </p:txBody>
      </p:sp>
      <p:graphicFrame>
        <p:nvGraphicFramePr>
          <p:cNvPr id="6" name="Table 5"/>
          <p:cNvGraphicFramePr>
            <a:graphicFrameLocks noGrp="1"/>
          </p:cNvGraphicFramePr>
          <p:nvPr>
            <p:extLst/>
          </p:nvPr>
        </p:nvGraphicFramePr>
        <p:xfrm>
          <a:off x="1134248" y="2437688"/>
          <a:ext cx="9928493" cy="3663186"/>
        </p:xfrm>
        <a:graphic>
          <a:graphicData uri="http://schemas.openxmlformats.org/drawingml/2006/table">
            <a:tbl>
              <a:tblPr firstRow="1" bandRow="1">
                <a:tableStyleId>{7E9639D4-E3E2-4D34-9284-5A2195B3D0D7}</a:tableStyleId>
              </a:tblPr>
              <a:tblGrid>
                <a:gridCol w="2565424">
                  <a:extLst>
                    <a:ext uri="{9D8B030D-6E8A-4147-A177-3AD203B41FA5}">
                      <a16:colId xmlns:a16="http://schemas.microsoft.com/office/drawing/2014/main" val="20000"/>
                    </a:ext>
                  </a:extLst>
                </a:gridCol>
                <a:gridCol w="7363069">
                  <a:extLst>
                    <a:ext uri="{9D8B030D-6E8A-4147-A177-3AD203B41FA5}">
                      <a16:colId xmlns:a16="http://schemas.microsoft.com/office/drawing/2014/main" val="20001"/>
                    </a:ext>
                  </a:extLst>
                </a:gridCol>
              </a:tblGrid>
              <a:tr h="691223">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Design</a:t>
                      </a:r>
                      <a:r>
                        <a:rPr lang="en-US" sz="2400" b="1" baseline="0" dirty="0">
                          <a:latin typeface="Tahoma" panose="020B0604030504040204" pitchFamily="34" charset="0"/>
                          <a:ea typeface="Tahoma" panose="020B0604030504040204" pitchFamily="34" charset="0"/>
                          <a:cs typeface="Tahoma" panose="020B0604030504040204" pitchFamily="34" charset="0"/>
                        </a:rPr>
                        <a:t> considerations</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Example (</a:t>
                      </a:r>
                      <a:r>
                        <a:rPr lang="en-US" sz="2400" b="1" dirty="0" err="1">
                          <a:latin typeface="Tahoma" panose="020B0604030504040204" pitchFamily="34" charset="0"/>
                          <a:ea typeface="Tahoma" panose="020B0604030504040204" pitchFamily="34" charset="0"/>
                          <a:cs typeface="Tahoma" panose="020B0604030504040204" pitchFamily="34" charset="0"/>
                        </a:rPr>
                        <a:t>Alario-Hoyos</a:t>
                      </a:r>
                      <a:r>
                        <a:rPr lang="en-US" sz="2400" b="1" baseline="0" dirty="0">
                          <a:latin typeface="Tahoma" panose="020B0604030504040204" pitchFamily="34" charset="0"/>
                          <a:ea typeface="Tahoma" panose="020B0604030504040204" pitchFamily="34" charset="0"/>
                          <a:cs typeface="Tahoma" panose="020B0604030504040204" pitchFamily="34" charset="0"/>
                        </a:rPr>
                        <a:t> et al,</a:t>
                      </a:r>
                      <a:r>
                        <a:rPr lang="en-US" sz="2400" b="1" dirty="0">
                          <a:latin typeface="Tahoma" panose="020B0604030504040204" pitchFamily="34" charset="0"/>
                          <a:ea typeface="Tahoma" panose="020B0604030504040204" pitchFamily="34" charset="0"/>
                          <a:cs typeface="Tahoma" panose="020B0604030504040204" pitchFamily="34" charset="0"/>
                        </a:rPr>
                        <a:t> 2014)</a:t>
                      </a:r>
                    </a:p>
                  </a:txBody>
                  <a:tcPr anchor="ctr"/>
                </a:tc>
                <a:extLst>
                  <a:ext uri="{0D108BD9-81ED-4DB2-BD59-A6C34878D82A}">
                    <a16:rowId xmlns:a16="http://schemas.microsoft.com/office/drawing/2014/main" val="10000"/>
                  </a:ext>
                </a:extLst>
              </a:tr>
              <a:tr h="892953">
                <a:tc>
                  <a:txBody>
                    <a:bodyPr/>
                    <a:lstStyle/>
                    <a:p>
                      <a:pPr algn="l"/>
                      <a:r>
                        <a:rPr lang="en-US" sz="2400" b="1" dirty="0">
                          <a:latin typeface="Tahoma" panose="020B0604030504040204" pitchFamily="34" charset="0"/>
                          <a:ea typeface="Tahoma" panose="020B0604030504040204" pitchFamily="34" charset="0"/>
                          <a:cs typeface="Tahoma" panose="020B0604030504040204" pitchFamily="34" charset="0"/>
                        </a:rPr>
                        <a:t>Resources</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Technology resources and human resources</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1"/>
                  </a:ext>
                </a:extLst>
              </a:tr>
              <a:tr h="938088">
                <a:tc>
                  <a:txBody>
                    <a:bodyPr/>
                    <a:lstStyle/>
                    <a:p>
                      <a:pPr marL="0" algn="l" defTabSz="914400" rtl="0" eaLnBrk="1" latinLnBrk="0" hangingPunct="1"/>
                      <a:r>
                        <a:rPr lang="en-US" sz="2400" b="1" kern="1200" dirty="0">
                          <a:latin typeface="Tahoma" panose="020B0604030504040204" pitchFamily="34" charset="0"/>
                          <a:ea typeface="Tahoma" panose="020B0604030504040204" pitchFamily="34" charset="0"/>
                          <a:cs typeface="Tahoma" panose="020B0604030504040204" pitchFamily="34" charset="0"/>
                        </a:rPr>
                        <a:t>Pedagogy</a:t>
                      </a:r>
                      <a:endPar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kern="1200" dirty="0">
                          <a:latin typeface="Tahoma" panose="020B0604030504040204" pitchFamily="34" charset="0"/>
                          <a:ea typeface="Tahoma" panose="020B0604030504040204" pitchFamily="34" charset="0"/>
                          <a:cs typeface="Tahoma" panose="020B0604030504040204" pitchFamily="34" charset="0"/>
                        </a:rPr>
                        <a:t>Motivate students, participatory learning, and collaborative community etc.</a:t>
                      </a:r>
                      <a:endPar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2"/>
                  </a:ext>
                </a:extLst>
              </a:tr>
              <a:tr h="1009185">
                <a:tc>
                  <a:txBody>
                    <a:bodyPr/>
                    <a:lstStyle/>
                    <a:p>
                      <a:pPr algn="l"/>
                      <a:r>
                        <a:rPr lang="en-US" sz="2400" b="1" kern="1200" dirty="0">
                          <a:latin typeface="Tahoma" panose="020B0604030504040204" pitchFamily="34" charset="0"/>
                          <a:ea typeface="Tahoma" panose="020B0604030504040204" pitchFamily="34" charset="0"/>
                          <a:cs typeface="Tahoma" panose="020B0604030504040204" pitchFamily="34" charset="0"/>
                        </a:rPr>
                        <a:t>Logistics</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Time required while planning MOOCs</a:t>
                      </a:r>
                      <a:r>
                        <a:rPr lang="en-US" sz="2400" b="1" baseline="0" dirty="0">
                          <a:latin typeface="Tahoma" panose="020B0604030504040204" pitchFamily="34" charset="0"/>
                          <a:ea typeface="Tahoma" panose="020B0604030504040204" pitchFamily="34" charset="0"/>
                          <a:cs typeface="Tahoma" panose="020B0604030504040204" pitchFamily="34" charset="0"/>
                        </a:rPr>
                        <a:t> and</a:t>
                      </a:r>
                      <a:r>
                        <a:rPr lang="en-US" sz="2400" b="1" dirty="0">
                          <a:latin typeface="Tahoma" panose="020B0604030504040204" pitchFamily="34" charset="0"/>
                          <a:ea typeface="Tahoma" panose="020B0604030504040204" pitchFamily="34" charset="0"/>
                          <a:cs typeface="Tahoma" panose="020B0604030504040204" pitchFamily="34" charset="0"/>
                        </a:rPr>
                        <a:t> peer assessment</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fld id="{EAD0547C-D32D-4A6F-8C9C-67D434304BD9}" type="slidenum">
              <a:rPr lang="en-US" smtClean="0"/>
              <a:t>14</a:t>
            </a:fld>
            <a:endParaRPr lang="en-US"/>
          </a:p>
        </p:txBody>
      </p:sp>
    </p:spTree>
    <p:extLst>
      <p:ext uri="{BB962C8B-B14F-4D97-AF65-F5344CB8AC3E}">
        <p14:creationId xmlns:p14="http://schemas.microsoft.com/office/powerpoint/2010/main" val="2231352217"/>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Demographic Information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15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168569173"/>
              </p:ext>
            </p:extLst>
          </p:nvPr>
        </p:nvGraphicFramePr>
        <p:xfrm>
          <a:off x="2429827" y="1874837"/>
          <a:ext cx="8442961"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424996"/>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Demographic Information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16</a:t>
            </a:fld>
            <a:endParaRPr lang="en-US"/>
          </a:p>
        </p:txBody>
      </p:sp>
      <p:pic>
        <p:nvPicPr>
          <p:cNvPr id="4" name="Picture 3"/>
          <p:cNvPicPr>
            <a:picLocks noChangeAspect="1"/>
          </p:cNvPicPr>
          <p:nvPr/>
        </p:nvPicPr>
        <p:blipFill>
          <a:blip r:embed="rId3"/>
          <a:stretch>
            <a:fillRect/>
          </a:stretch>
        </p:blipFill>
        <p:spPr>
          <a:xfrm>
            <a:off x="2008683" y="1529127"/>
            <a:ext cx="8484432" cy="5192348"/>
          </a:xfrm>
          <a:prstGeom prst="rect">
            <a:avLst/>
          </a:prstGeom>
        </p:spPr>
      </p:pic>
    </p:spTree>
    <p:extLst>
      <p:ext uri="{BB962C8B-B14F-4D97-AF65-F5344CB8AC3E}">
        <p14:creationId xmlns:p14="http://schemas.microsoft.com/office/powerpoint/2010/main" val="291516013"/>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Demographic Information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17</a:t>
            </a:fld>
            <a:endParaRPr lang="en-US"/>
          </a:p>
        </p:txBody>
      </p:sp>
      <p:graphicFrame>
        <p:nvGraphicFramePr>
          <p:cNvPr id="8" name="Chart 7"/>
          <p:cNvGraphicFramePr>
            <a:graphicFrameLocks/>
          </p:cNvGraphicFramePr>
          <p:nvPr>
            <p:extLst>
              <p:ext uri="{D42A27DB-BD31-4B8C-83A1-F6EECF244321}">
                <p14:modId xmlns:p14="http://schemas.microsoft.com/office/powerpoint/2010/main" val="770411477"/>
              </p:ext>
            </p:extLst>
          </p:nvPr>
        </p:nvGraphicFramePr>
        <p:xfrm>
          <a:off x="728663" y="1724851"/>
          <a:ext cx="10744200" cy="4793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2262578"/>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Demographic Information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18</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09962785"/>
              </p:ext>
            </p:extLst>
          </p:nvPr>
        </p:nvGraphicFramePr>
        <p:xfrm>
          <a:off x="1557338" y="1678052"/>
          <a:ext cx="9072562" cy="5046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9707979"/>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Demographic Information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19</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644415937"/>
              </p:ext>
            </p:extLst>
          </p:nvPr>
        </p:nvGraphicFramePr>
        <p:xfrm>
          <a:off x="838200" y="1692275"/>
          <a:ext cx="10744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4746743"/>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ED7D0A-C4DE-430D-8831-D3A1B6BA6BE0}"/>
              </a:ext>
            </a:extLst>
          </p:cNvPr>
          <p:cNvSpPr>
            <a:spLocks noGrp="1"/>
          </p:cNvSpPr>
          <p:nvPr>
            <p:ph type="dt" sz="half" idx="10"/>
          </p:nvPr>
        </p:nvSpPr>
        <p:spPr/>
        <p:txBody>
          <a:bodyPr/>
          <a:lstStyle/>
          <a:p>
            <a:r>
              <a:rPr lang="en-US"/>
              <a:t>10/19/2017</a:t>
            </a:r>
            <a:endParaRPr lang="en-US" dirty="0"/>
          </a:p>
        </p:txBody>
      </p:sp>
      <p:sp>
        <p:nvSpPr>
          <p:cNvPr id="5" name="Slide Number Placeholder 4">
            <a:extLst>
              <a:ext uri="{FF2B5EF4-FFF2-40B4-BE49-F238E27FC236}">
                <a16:creationId xmlns:a16="http://schemas.microsoft.com/office/drawing/2014/main" id="{921359AF-FC01-4E48-A063-FD386050FD13}"/>
              </a:ext>
            </a:extLst>
          </p:cNvPr>
          <p:cNvSpPr>
            <a:spLocks noGrp="1"/>
          </p:cNvSpPr>
          <p:nvPr>
            <p:ph type="sldNum" sz="quarter" idx="12"/>
          </p:nvPr>
        </p:nvSpPr>
        <p:spPr/>
        <p:txBody>
          <a:bodyPr/>
          <a:lstStyle/>
          <a:p>
            <a:fld id="{EAD0547C-D32D-4A6F-8C9C-67D434304BD9}" type="slidenum">
              <a:rPr lang="en-US" smtClean="0"/>
              <a:pPr/>
              <a:t>2</a:t>
            </a:fld>
            <a:endParaRPr lang="en-US" dirty="0"/>
          </a:p>
        </p:txBody>
      </p:sp>
      <p:pic>
        <p:nvPicPr>
          <p:cNvPr id="7" name="Picture 6">
            <a:extLst>
              <a:ext uri="{FF2B5EF4-FFF2-40B4-BE49-F238E27FC236}">
                <a16:creationId xmlns:a16="http://schemas.microsoft.com/office/drawing/2014/main" id="{4D558D22-81C3-48F1-B2AB-A623264389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520690" cy="3680460"/>
          </a:xfrm>
          <a:prstGeom prst="rect">
            <a:avLst/>
          </a:prstGeom>
        </p:spPr>
      </p:pic>
      <p:pic>
        <p:nvPicPr>
          <p:cNvPr id="9" name="Picture 8">
            <a:extLst>
              <a:ext uri="{FF2B5EF4-FFF2-40B4-BE49-F238E27FC236}">
                <a16:creationId xmlns:a16="http://schemas.microsoft.com/office/drawing/2014/main" id="{18CB93A3-6527-4478-AA1A-A5B5E01DD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7440" y="0"/>
            <a:ext cx="4734560" cy="3550920"/>
          </a:xfrm>
          <a:prstGeom prst="rect">
            <a:avLst/>
          </a:prstGeom>
        </p:spPr>
      </p:pic>
      <p:pic>
        <p:nvPicPr>
          <p:cNvPr id="11" name="Picture 10">
            <a:extLst>
              <a:ext uri="{FF2B5EF4-FFF2-40B4-BE49-F238E27FC236}">
                <a16:creationId xmlns:a16="http://schemas.microsoft.com/office/drawing/2014/main" id="{77622122-C594-4422-A6C6-059E0E8D4C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6303" y="3832860"/>
            <a:ext cx="4033520" cy="3025140"/>
          </a:xfrm>
          <a:prstGeom prst="rect">
            <a:avLst/>
          </a:prstGeom>
        </p:spPr>
      </p:pic>
      <p:pic>
        <p:nvPicPr>
          <p:cNvPr id="13" name="Picture 12">
            <a:extLst>
              <a:ext uri="{FF2B5EF4-FFF2-40B4-BE49-F238E27FC236}">
                <a16:creationId xmlns:a16="http://schemas.microsoft.com/office/drawing/2014/main" id="{9DF9746C-D7C5-4BD7-866E-3091F7F0F3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767" y="3754895"/>
            <a:ext cx="4137473" cy="3103105"/>
          </a:xfrm>
          <a:prstGeom prst="rect">
            <a:avLst/>
          </a:prstGeom>
        </p:spPr>
      </p:pic>
      <p:pic>
        <p:nvPicPr>
          <p:cNvPr id="15" name="Picture 14">
            <a:extLst>
              <a:ext uri="{FF2B5EF4-FFF2-40B4-BE49-F238E27FC236}">
                <a16:creationId xmlns:a16="http://schemas.microsoft.com/office/drawing/2014/main" id="{30A37139-D8E6-4744-8259-F0076162EC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008120"/>
            <a:ext cx="2621280" cy="1965960"/>
          </a:xfrm>
          <a:prstGeom prst="rect">
            <a:avLst/>
          </a:prstGeom>
        </p:spPr>
      </p:pic>
    </p:spTree>
    <p:extLst>
      <p:ext uri="{BB962C8B-B14F-4D97-AF65-F5344CB8AC3E}">
        <p14:creationId xmlns:p14="http://schemas.microsoft.com/office/powerpoint/2010/main" val="140005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Demographic Information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20</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845250787"/>
              </p:ext>
            </p:extLst>
          </p:nvPr>
        </p:nvGraphicFramePr>
        <p:xfrm>
          <a:off x="1657351" y="1692275"/>
          <a:ext cx="9301162" cy="4894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8011692"/>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538399" y="1679579"/>
            <a:ext cx="5372101" cy="4968552"/>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#1. What are the design considerations of instructors when designing MOOCs?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Learning objectives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Assessment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Time for designing MOOC</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Engaging learners</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p:nvPr>
            <p:extLst/>
          </p:nvPr>
        </p:nvGraphicFramePr>
        <p:xfrm>
          <a:off x="5372599" y="1504251"/>
          <a:ext cx="6519102" cy="53644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447502" y="6323099"/>
            <a:ext cx="2743200" cy="365125"/>
          </a:xfrm>
        </p:spPr>
        <p:txBody>
          <a:bodyPr/>
          <a:lstStyle/>
          <a:p>
            <a:pPr algn="l"/>
            <a:fld id="{B5917CA8-C2BF-4605-AAA0-1ABA6406A2D2}" type="slidenum">
              <a:rPr lang="en-US" smtClean="0"/>
              <a:pPr algn="l"/>
              <a:t>21</a:t>
            </a:fld>
            <a:endParaRPr lang="en-US" dirty="0"/>
          </a:p>
        </p:txBody>
      </p:sp>
    </p:spTree>
    <p:extLst>
      <p:ext uri="{BB962C8B-B14F-4D97-AF65-F5344CB8AC3E}">
        <p14:creationId xmlns:p14="http://schemas.microsoft.com/office/powerpoint/2010/main" val="367820940"/>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a:solidFill>
                  <a:srgbClr val="0070C0"/>
                </a:solidFill>
                <a:latin typeface="Tahoma" panose="020B0604030504040204" pitchFamily="34" charset="0"/>
                <a:ea typeface="Tahoma" panose="020B0604030504040204" pitchFamily="34" charset="0"/>
                <a:cs typeface="Tahoma" panose="020B0604030504040204" pitchFamily="34" charset="0"/>
              </a:rPr>
              <a:t>Findings</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538399" y="1679579"/>
            <a:ext cx="10509352"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Engaging learners</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One instructor from the UK mentioned: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“When we were designing, we tried to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have a hook </a:t>
            </a:r>
            <a:r>
              <a:rPr lang="en-US" b="1" dirty="0">
                <a:latin typeface="Tahoma" panose="020B0604030504040204" pitchFamily="34" charset="0"/>
                <a:ea typeface="Tahoma" panose="020B0604030504040204" pitchFamily="34" charset="0"/>
                <a:cs typeface="Tahoma" panose="020B0604030504040204" pitchFamily="34" charset="0"/>
              </a:rPr>
              <a:t>for each week, a reason for learners to come back each week. So, we built that into our learning design. So what's going to be the big thing that makes you want to join the course in Week One.”</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22</a:t>
            </a:fld>
            <a:endParaRPr lang="en-US"/>
          </a:p>
        </p:txBody>
      </p:sp>
    </p:spTree>
    <p:extLst>
      <p:ext uri="{BB962C8B-B14F-4D97-AF65-F5344CB8AC3E}">
        <p14:creationId xmlns:p14="http://schemas.microsoft.com/office/powerpoint/2010/main" val="2227231034"/>
      </p:ext>
    </p:extLst>
  </p:cSld>
  <p:clrMapOvr>
    <a:masterClrMapping/>
  </p:clrMapOvr>
  <mc:AlternateContent xmlns:mc="http://schemas.openxmlformats.org/markup-compatibility/2006" xmlns:p14="http://schemas.microsoft.com/office/powerpoint/2010/main">
    <mc:Choice Requires="p14">
      <p:transition spd="slow" p14:dur="2000" advTm="15962"/>
    </mc:Choice>
    <mc:Fallback xmlns="">
      <p:transition spd="slow" advTm="1596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1319350" y="1679579"/>
            <a:ext cx="9784080" cy="4676771"/>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#1</a:t>
            </a:r>
            <a:r>
              <a:rPr lang="en-US" altLang="zh-CN" sz="2400" b="1" dirty="0">
                <a:latin typeface="Tahoma" panose="020B0604030504040204" pitchFamily="34" charset="0"/>
                <a:ea typeface="Tahoma" panose="020B0604030504040204" pitchFamily="34" charset="0"/>
                <a:cs typeface="Tahoma" panose="020B0604030504040204" pitchFamily="34" charset="0"/>
              </a:rPr>
              <a:t>-1</a:t>
            </a:r>
            <a:r>
              <a:rPr lang="en-US" sz="2400" b="1" dirty="0">
                <a:latin typeface="Tahoma" panose="020B0604030504040204" pitchFamily="34" charset="0"/>
                <a:ea typeface="Tahoma" panose="020B0604030504040204" pitchFamily="34" charset="0"/>
                <a:cs typeface="Tahoma" panose="020B0604030504040204" pitchFamily="34" charset="0"/>
              </a:rPr>
              <a:t>. How do MOOC instructors design the course to encourage interaction among learners?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Asynchronous discussion forums </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Pair-based types of tasks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Social media</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23</a:t>
            </a:fld>
            <a:endParaRPr lang="en-US"/>
          </a:p>
        </p:txBody>
      </p:sp>
    </p:spTree>
    <p:extLst>
      <p:ext uri="{BB962C8B-B14F-4D97-AF65-F5344CB8AC3E}">
        <p14:creationId xmlns:p14="http://schemas.microsoft.com/office/powerpoint/2010/main" val="3567159405"/>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24</a:t>
            </a:fld>
            <a:endParaRPr lang="en-US"/>
          </a:p>
        </p:txBody>
      </p:sp>
      <p:graphicFrame>
        <p:nvGraphicFramePr>
          <p:cNvPr id="8" name="Chart 7"/>
          <p:cNvGraphicFramePr>
            <a:graphicFrameLocks/>
          </p:cNvGraphicFramePr>
          <p:nvPr>
            <p:extLst/>
          </p:nvPr>
        </p:nvGraphicFramePr>
        <p:xfrm>
          <a:off x="838200" y="1775459"/>
          <a:ext cx="11191875" cy="4787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05973"/>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906126" cy="4676771"/>
          </a:xfrm>
        </p:spPr>
        <p:txBody>
          <a:bodyPr>
            <a:normAutofit/>
          </a:bodyPr>
          <a:lstStyle/>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RQ #1</a:t>
            </a:r>
            <a:r>
              <a:rPr lang="en-US" altLang="zh-CN" b="1" dirty="0">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2. How do MOOC instructors design the course to encourage interaction between instructor and learners?</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Online discussion forums</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Platform messages</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Social media connections</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25</a:t>
            </a:fld>
            <a:endParaRPr lang="en-US"/>
          </a:p>
        </p:txBody>
      </p:sp>
    </p:spTree>
    <p:extLst>
      <p:ext uri="{BB962C8B-B14F-4D97-AF65-F5344CB8AC3E}">
        <p14:creationId xmlns:p14="http://schemas.microsoft.com/office/powerpoint/2010/main" val="1734723417"/>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26</a:t>
            </a:fld>
            <a:endParaRPr lang="en-US"/>
          </a:p>
        </p:txBody>
      </p:sp>
      <p:graphicFrame>
        <p:nvGraphicFramePr>
          <p:cNvPr id="8" name="Chart 7"/>
          <p:cNvGraphicFramePr>
            <a:graphicFrameLocks/>
          </p:cNvGraphicFramePr>
          <p:nvPr>
            <p:extLst/>
          </p:nvPr>
        </p:nvGraphicFramePr>
        <p:xfrm>
          <a:off x="542925" y="1897379"/>
          <a:ext cx="11515725" cy="4824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526454"/>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27</a:t>
            </a:fld>
            <a:endParaRPr lang="en-US"/>
          </a:p>
        </p:txBody>
      </p:sp>
      <p:graphicFrame>
        <p:nvGraphicFramePr>
          <p:cNvPr id="7" name="Chart 6"/>
          <p:cNvGraphicFramePr>
            <a:graphicFrameLocks/>
          </p:cNvGraphicFramePr>
          <p:nvPr>
            <p:extLst/>
          </p:nvPr>
        </p:nvGraphicFramePr>
        <p:xfrm>
          <a:off x="838200" y="1724851"/>
          <a:ext cx="10744200" cy="513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6055110"/>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28</a:t>
            </a:fld>
            <a:endParaRPr lang="en-US"/>
          </a:p>
        </p:txBody>
      </p:sp>
      <p:graphicFrame>
        <p:nvGraphicFramePr>
          <p:cNvPr id="8" name="Chart 7"/>
          <p:cNvGraphicFramePr>
            <a:graphicFrameLocks/>
          </p:cNvGraphicFramePr>
          <p:nvPr>
            <p:extLst/>
          </p:nvPr>
        </p:nvGraphicFramePr>
        <p:xfrm>
          <a:off x="838200" y="1585913"/>
          <a:ext cx="10515599" cy="5102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788123"/>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in</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5372101" cy="4968552"/>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#2. What challenges do instructors perceive when designing MOOCs?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Assessment methods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Engaging students’ learning</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Time limitation </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p:nvPr>
            <p:extLst/>
          </p:nvPr>
        </p:nvGraphicFramePr>
        <p:xfrm>
          <a:off x="5546360" y="1679579"/>
          <a:ext cx="7045378" cy="50657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EAD0547C-D32D-4A6F-8C9C-67D434304BD9}" type="slidenum">
              <a:rPr lang="en-US" smtClean="0"/>
              <a:t>29</a:t>
            </a:fld>
            <a:endParaRPr lang="en-US"/>
          </a:p>
        </p:txBody>
      </p:sp>
    </p:spTree>
    <p:extLst>
      <p:ext uri="{BB962C8B-B14F-4D97-AF65-F5344CB8AC3E}">
        <p14:creationId xmlns:p14="http://schemas.microsoft.com/office/powerpoint/2010/main" val="50424251"/>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365" y="986598"/>
            <a:ext cx="7561885" cy="1512954"/>
          </a:xfrm>
        </p:spPr>
        <p:txBody>
          <a:bodyPr/>
          <a:lstStyle/>
          <a:p>
            <a:r>
              <a:rPr lang="id-ID" sz="3600" b="1" dirty="0">
                <a:solidFill>
                  <a:srgbClr val="FF0000"/>
                </a:solidFill>
                <a:latin typeface="Tahoma" panose="020B0604030504040204" pitchFamily="34" charset="0"/>
                <a:ea typeface="Tahoma" panose="020B0604030504040204" pitchFamily="34" charset="0"/>
                <a:cs typeface="Tahoma" panose="020B0604030504040204" pitchFamily="34" charset="0"/>
              </a:rPr>
              <a:t>January</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d-ID" sz="3600" b="1" dirty="0">
                <a:solidFill>
                  <a:srgbClr val="FF0000"/>
                </a:solidFill>
                <a:latin typeface="Tahoma" panose="020B0604030504040204" pitchFamily="34" charset="0"/>
                <a:ea typeface="Tahoma" panose="020B0604030504040204" pitchFamily="34" charset="0"/>
                <a:cs typeface="Tahoma" panose="020B0604030504040204" pitchFamily="34" charset="0"/>
              </a:rPr>
              <a:t>18</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201</a:t>
            </a:r>
            <a:r>
              <a:rPr lang="id-ID" sz="3600" b="1" dirty="0">
                <a:solidFill>
                  <a:srgbClr val="FF0000"/>
                </a:solidFill>
                <a:latin typeface="Tahoma" panose="020B0604030504040204" pitchFamily="34" charset="0"/>
                <a:ea typeface="Tahoma" panose="020B0604030504040204" pitchFamily="34" charset="0"/>
                <a:cs typeface="Tahoma" panose="020B0604030504040204" pitchFamily="34" charset="0"/>
              </a:rPr>
              <a:t>8</a:t>
            </a:r>
            <a:br>
              <a:rPr lang="en-US" sz="27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By The Numbers: MOOCS in 201</a:t>
            </a:r>
            <a:r>
              <a:rPr lang="id-ID" sz="2400" b="1" dirty="0">
                <a:latin typeface="Tahoma" panose="020B0604030504040204" pitchFamily="34" charset="0"/>
                <a:ea typeface="Tahoma" panose="020B0604030504040204" pitchFamily="34" charset="0"/>
                <a:cs typeface="Tahoma" panose="020B0604030504040204" pitchFamily="34" charset="0"/>
              </a:rPr>
              <a:t>7</a:t>
            </a:r>
            <a:br>
              <a:rPr lang="en-US" sz="1800" b="1" dirty="0">
                <a:latin typeface="Tahoma" panose="020B0604030504040204" pitchFamily="34" charset="0"/>
                <a:ea typeface="Tahoma" panose="020B0604030504040204" pitchFamily="34" charset="0"/>
                <a:cs typeface="Tahoma" panose="020B0604030504040204" pitchFamily="34" charset="0"/>
              </a:rPr>
            </a:br>
            <a:r>
              <a:rPr lang="en-US" sz="1800" b="1" dirty="0" err="1">
                <a:latin typeface="Tahoma" panose="020B0604030504040204" pitchFamily="34" charset="0"/>
                <a:ea typeface="Tahoma" panose="020B0604030504040204" pitchFamily="34" charset="0"/>
                <a:cs typeface="Tahoma" panose="020B0604030504040204" pitchFamily="34" charset="0"/>
              </a:rPr>
              <a:t>Dhawa</a:t>
            </a:r>
            <a:r>
              <a:rPr lang="id-ID" sz="1800" b="1" dirty="0">
                <a:latin typeface="Tahoma" panose="020B0604030504040204" pitchFamily="34" charset="0"/>
                <a:ea typeface="Tahoma" panose="020B0604030504040204" pitchFamily="34" charset="0"/>
                <a:cs typeface="Tahoma" panose="020B0604030504040204" pitchFamily="34" charset="0"/>
              </a:rPr>
              <a:t>l</a:t>
            </a:r>
            <a:r>
              <a:rPr lang="en-US" sz="1800" b="1" dirty="0">
                <a:latin typeface="Tahoma" panose="020B0604030504040204" pitchFamily="34" charset="0"/>
                <a:ea typeface="Tahoma" panose="020B0604030504040204" pitchFamily="34" charset="0"/>
                <a:cs typeface="Tahoma" panose="020B0604030504040204" pitchFamily="34" charset="0"/>
              </a:rPr>
              <a:t> Shah, Class Central</a:t>
            </a:r>
            <a:br>
              <a:rPr lang="en-US" sz="675" b="1" dirty="0">
                <a:latin typeface="Tahoma" panose="020B0604030504040204" pitchFamily="34" charset="0"/>
                <a:ea typeface="Tahoma" panose="020B0604030504040204" pitchFamily="34" charset="0"/>
                <a:cs typeface="Tahoma" panose="020B0604030504040204" pitchFamily="34" charset="0"/>
              </a:rPr>
            </a:br>
            <a:endParaRPr lang="en-US" sz="675"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352802" y="5200650"/>
            <a:ext cx="34289" cy="300082"/>
          </a:xfrm>
          <a:prstGeom prst="rect">
            <a:avLst/>
          </a:prstGeom>
          <a:noFill/>
        </p:spPr>
        <p:txBody>
          <a:bodyPr wrap="square" rtlCol="0">
            <a:spAutoFit/>
          </a:bodyPr>
          <a:lstStyle/>
          <a:p>
            <a:pPr defTabSz="685800">
              <a:defRPr/>
            </a:pPr>
            <a:endParaRPr lang="en-US" sz="1350" kern="0" dirty="0">
              <a:solidFill>
                <a:sysClr val="windowText" lastClr="000000"/>
              </a:solidFill>
              <a:latin typeface="Arial" charset="0"/>
              <a:cs typeface="Arial" charset="0"/>
            </a:endParaRPr>
          </a:p>
        </p:txBody>
      </p:sp>
      <p:pic>
        <p:nvPicPr>
          <p:cNvPr id="1026" name="Picture 2" descr="Growth of MOOCs -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232" y="2552010"/>
            <a:ext cx="9753600" cy="41397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D7D322AA-435E-48E5-920F-46B067BB31AE}"/>
              </a:ext>
            </a:extLst>
          </p:cNvPr>
          <p:cNvSpPr>
            <a:spLocks noGrp="1"/>
          </p:cNvSpPr>
          <p:nvPr>
            <p:ph type="sldNum" sz="quarter" idx="12"/>
          </p:nvPr>
        </p:nvSpPr>
        <p:spPr>
          <a:xfrm>
            <a:off x="-1703294" y="6283006"/>
            <a:ext cx="2743200" cy="365125"/>
          </a:xfrm>
        </p:spPr>
        <p:txBody>
          <a:bodyPr/>
          <a:lstStyle/>
          <a:p>
            <a:fld id="{EAD0547C-D32D-4A6F-8C9C-67D434304BD9}" type="slidenum">
              <a:rPr lang="en-US" smtClean="0"/>
              <a:t>3</a:t>
            </a:fld>
            <a:endParaRPr lang="en-US"/>
          </a:p>
        </p:txBody>
      </p:sp>
    </p:spTree>
    <p:extLst>
      <p:ext uri="{BB962C8B-B14F-4D97-AF65-F5344CB8AC3E}">
        <p14:creationId xmlns:p14="http://schemas.microsoft.com/office/powerpoint/2010/main" val="211405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014680"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Time limitation</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“I think one of the challenges is time. It does take a lot of time to get the videos done.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I did not get a course release </a:t>
            </a:r>
            <a:r>
              <a:rPr lang="en-US" b="1" dirty="0">
                <a:latin typeface="Tahoma" panose="020B0604030504040204" pitchFamily="34" charset="0"/>
                <a:ea typeface="Tahoma" panose="020B0604030504040204" pitchFamily="34" charset="0"/>
                <a:cs typeface="Tahoma" panose="020B0604030504040204" pitchFamily="34" charset="0"/>
              </a:rPr>
              <a:t>when I was doing, and it was a side project at the same time as my regular load. I think it gets to be concentration and balance about what's going on.”</a:t>
            </a:r>
          </a:p>
          <a:p>
            <a:pPr>
              <a:lnSpc>
                <a:spcPct val="150000"/>
              </a:lnSpc>
            </a:pPr>
            <a:endParaRPr lang="en-US" sz="22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30</a:t>
            </a:fld>
            <a:endParaRPr lang="en-US"/>
          </a:p>
        </p:txBody>
      </p:sp>
    </p:spTree>
    <p:extLst>
      <p:ext uri="{BB962C8B-B14F-4D97-AF65-F5344CB8AC3E}">
        <p14:creationId xmlns:p14="http://schemas.microsoft.com/office/powerpoint/2010/main" val="4036325989"/>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200" y="1679579"/>
            <a:ext cx="5112896" cy="4968552"/>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#3. How do instructors address the challenges that they perceive related to MOOCs?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Explore other MOOC examples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Seek help from the platform/Colleagues/institutions </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p:nvPr>
            <p:extLst/>
          </p:nvPr>
        </p:nvGraphicFramePr>
        <p:xfrm>
          <a:off x="5951095" y="1679579"/>
          <a:ext cx="5810856"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EAD0547C-D32D-4A6F-8C9C-67D434304BD9}" type="slidenum">
              <a:rPr lang="en-US" smtClean="0"/>
              <a:t>31</a:t>
            </a:fld>
            <a:endParaRPr lang="en-US"/>
          </a:p>
        </p:txBody>
      </p:sp>
    </p:spTree>
    <p:extLst>
      <p:ext uri="{BB962C8B-B14F-4D97-AF65-F5344CB8AC3E}">
        <p14:creationId xmlns:p14="http://schemas.microsoft.com/office/powerpoint/2010/main" val="3760235529"/>
      </p:ext>
    </p:extLst>
  </p:cSld>
  <p:clrMapOvr>
    <a:masterClrMapping/>
  </p:clrMapOvr>
  <mc:AlternateContent xmlns:mc="http://schemas.openxmlformats.org/markup-compatibility/2006" xmlns:p14="http://schemas.microsoft.com/office/powerpoint/2010/main">
    <mc:Choice Requires="p14">
      <p:transition spd="slow" p14:dur="2000" advTm="25861"/>
    </mc:Choice>
    <mc:Fallback xmlns="">
      <p:transition spd="slow" advTm="2586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515601"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Team work</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Teamwork. It was amazing to have such support on the development side. There was never a time where I wrote a script for a MOOC. It was like: “OK. Let's go with this.” There was always a discussion…We think examples to clarify that for visual learners or learners who respond better to auditory cues. So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the challenges were never greater than the team here</a:t>
            </a:r>
            <a:r>
              <a:rPr lang="en-US"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32</a:t>
            </a:fld>
            <a:endParaRPr lang="en-US"/>
          </a:p>
        </p:txBody>
      </p:sp>
    </p:spTree>
    <p:extLst>
      <p:ext uri="{BB962C8B-B14F-4D97-AF65-F5344CB8AC3E}">
        <p14:creationId xmlns:p14="http://schemas.microsoft.com/office/powerpoint/2010/main" val="3680030825"/>
      </p:ext>
    </p:extLst>
  </p:cSld>
  <p:clrMapOvr>
    <a:masterClrMapping/>
  </p:clrMapOvr>
  <mc:AlternateContent xmlns:mc="http://schemas.openxmlformats.org/markup-compatibility/2006" xmlns:p14="http://schemas.microsoft.com/office/powerpoint/2010/main">
    <mc:Choice Requires="p14">
      <p:transition spd="slow" p14:dur="2000" advTm="19127"/>
    </mc:Choice>
    <mc:Fallback xmlns="">
      <p:transition spd="slow" advTm="1912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Discussion and Conclusions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lnSpcReduction="10000"/>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The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pedagogical factors </a:t>
            </a:r>
            <a:r>
              <a:rPr lang="en-US" sz="2400" b="1" dirty="0">
                <a:latin typeface="Tahoma" panose="020B0604030504040204" pitchFamily="34" charset="0"/>
                <a:ea typeface="Tahoma" panose="020B0604030504040204" pitchFamily="34" charset="0"/>
                <a:cs typeface="Tahoma" panose="020B0604030504040204" pitchFamily="34" charset="0"/>
              </a:rPr>
              <a:t>were the primary design considerations and challenges in MOOC design (Watson, S. L., </a:t>
            </a:r>
            <a:r>
              <a:rPr lang="en-US" sz="2400" b="1" dirty="0" err="1">
                <a:latin typeface="Tahoma" panose="020B0604030504040204" pitchFamily="34" charset="0"/>
                <a:ea typeface="Tahoma" panose="020B0604030504040204" pitchFamily="34" charset="0"/>
                <a:cs typeface="Tahoma" panose="020B0604030504040204" pitchFamily="34" charset="0"/>
              </a:rPr>
              <a:t>Loizzo</a:t>
            </a:r>
            <a:r>
              <a:rPr lang="en-US" sz="2400" b="1" dirty="0">
                <a:latin typeface="Tahoma" panose="020B0604030504040204" pitchFamily="34" charset="0"/>
                <a:ea typeface="Tahoma" panose="020B0604030504040204" pitchFamily="34" charset="0"/>
                <a:cs typeface="Tahoma" panose="020B0604030504040204" pitchFamily="34" charset="0"/>
              </a:rPr>
              <a:t>, J., Watson, W. R., Mueller, C., Lim, J., &amp; </a:t>
            </a:r>
            <a:r>
              <a:rPr lang="en-US" sz="2400" b="1" dirty="0" err="1">
                <a:latin typeface="Tahoma" panose="020B0604030504040204" pitchFamily="34" charset="0"/>
                <a:ea typeface="Tahoma" panose="020B0604030504040204" pitchFamily="34" charset="0"/>
                <a:cs typeface="Tahoma" panose="020B0604030504040204" pitchFamily="34" charset="0"/>
              </a:rPr>
              <a:t>Ertmer</a:t>
            </a:r>
            <a:r>
              <a:rPr lang="en-US" sz="2400" b="1" dirty="0">
                <a:latin typeface="Tahoma" panose="020B0604030504040204" pitchFamily="34" charset="0"/>
                <a:ea typeface="Tahoma" panose="020B0604030504040204" pitchFamily="34" charset="0"/>
                <a:cs typeface="Tahoma" panose="020B0604030504040204" pitchFamily="34" charset="0"/>
              </a:rPr>
              <a:t>, P. A., 2016).</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The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assessment</a:t>
            </a:r>
            <a:r>
              <a:rPr lang="en-US" sz="2400" b="1" dirty="0">
                <a:latin typeface="Tahoma" panose="020B0604030504040204" pitchFamily="34" charset="0"/>
                <a:ea typeface="Tahoma" panose="020B0604030504040204" pitchFamily="34" charset="0"/>
                <a:cs typeface="Tahoma" panose="020B0604030504040204" pitchFamily="34" charset="0"/>
              </a:rPr>
              <a:t> and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engagement </a:t>
            </a:r>
            <a:r>
              <a:rPr lang="en-US" sz="2400" b="1" dirty="0">
                <a:latin typeface="Tahoma" panose="020B0604030504040204" pitchFamily="34" charset="0"/>
                <a:ea typeface="Tahoma" panose="020B0604030504040204" pitchFamily="34" charset="0"/>
                <a:cs typeface="Tahoma" panose="020B0604030504040204" pitchFamily="34" charset="0"/>
              </a:rPr>
              <a:t>strategies are the main considerations as well as challenges (Hew &amp; Chung, 2014).</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The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time limitation </a:t>
            </a:r>
            <a:r>
              <a:rPr lang="en-US" sz="2400" b="1" dirty="0">
                <a:latin typeface="Tahoma" panose="020B0604030504040204" pitchFamily="34" charset="0"/>
                <a:ea typeface="Tahoma" panose="020B0604030504040204" pitchFamily="34" charset="0"/>
                <a:cs typeface="Tahoma" panose="020B0604030504040204" pitchFamily="34" charset="0"/>
              </a:rPr>
              <a:t>of creating MOOCs was the primary logistical consideration (Hew &amp; Chung, 2014; Watson et al., 2016).</a:t>
            </a:r>
          </a:p>
          <a:p>
            <a:endParaRPr lang="en-US" sz="2200"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33</a:t>
            </a:fld>
            <a:endParaRPr lang="en-US"/>
          </a:p>
        </p:txBody>
      </p:sp>
    </p:spTree>
    <p:extLst>
      <p:ext uri="{BB962C8B-B14F-4D97-AF65-F5344CB8AC3E}">
        <p14:creationId xmlns:p14="http://schemas.microsoft.com/office/powerpoint/2010/main" val="3338971486"/>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Limitations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a:bodyPr>
          <a:lstStyle/>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Limited to MOOCs which are mainly delivered in English </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Volunteer bias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Only review 12 MOOC Courses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34</a:t>
            </a:fld>
            <a:endParaRPr lang="en-US"/>
          </a:p>
        </p:txBody>
      </p:sp>
    </p:spTree>
    <p:extLst>
      <p:ext uri="{BB962C8B-B14F-4D97-AF65-F5344CB8AC3E}">
        <p14:creationId xmlns:p14="http://schemas.microsoft.com/office/powerpoint/2010/main" val="1426371968"/>
      </p:ext>
    </p:extLst>
  </p:cSld>
  <p:clrMapOvr>
    <a:masterClrMapping/>
  </p:clrMapOvr>
  <mc:AlternateContent xmlns:mc="http://schemas.openxmlformats.org/markup-compatibility/2006" xmlns:p14="http://schemas.microsoft.com/office/powerpoint/2010/main">
    <mc:Choice Requires="p14">
      <p:transition spd="slow" p14:dur="2000" advTm="21512"/>
    </mc:Choice>
    <mc:Fallback xmlns="">
      <p:transition spd="slow" advTm="2151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Implications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For MOOC instructors: </a:t>
            </a:r>
          </a:p>
          <a:p>
            <a:pPr lvl="1">
              <a:lnSpc>
                <a:spcPct val="150000"/>
              </a:lnSpc>
              <a:buFont typeface="Courier New" panose="02070309020205020404" pitchFamily="49" charset="0"/>
              <a:buChar char="o"/>
            </a:pPr>
            <a:r>
              <a:rPr lang="en-US" b="1" dirty="0">
                <a:latin typeface="Tahoma" panose="020B0604030504040204" pitchFamily="34" charset="0"/>
                <a:ea typeface="Tahoma" panose="020B0604030504040204" pitchFamily="34" charset="0"/>
                <a:cs typeface="Tahoma" panose="020B0604030504040204" pitchFamily="34" charset="0"/>
              </a:rPr>
              <a:t>May inform them about what other instructors are most concerned with and tend to target in MOOC design as well as their efforts in addressing the possible design challenges. </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For instructional designers: </a:t>
            </a:r>
          </a:p>
          <a:p>
            <a:pPr lvl="1">
              <a:lnSpc>
                <a:spcPct val="150000"/>
              </a:lnSpc>
              <a:buFont typeface="Courier New" panose="02070309020205020404" pitchFamily="49" charset="0"/>
              <a:buChar char="o"/>
            </a:pPr>
            <a:r>
              <a:rPr lang="en-US" b="1" dirty="0">
                <a:latin typeface="Tahoma" panose="020B0604030504040204" pitchFamily="34" charset="0"/>
                <a:ea typeface="Tahoma" panose="020B0604030504040204" pitchFamily="34" charset="0"/>
                <a:cs typeface="Tahoma" panose="020B0604030504040204" pitchFamily="34" charset="0"/>
              </a:rPr>
              <a:t>May help them in the consulting process.</a:t>
            </a:r>
          </a:p>
        </p:txBody>
      </p:sp>
      <p:sp>
        <p:nvSpPr>
          <p:cNvPr id="4" name="Slide Number Placeholder 3"/>
          <p:cNvSpPr>
            <a:spLocks noGrp="1"/>
          </p:cNvSpPr>
          <p:nvPr>
            <p:ph type="sldNum" sz="quarter" idx="12"/>
          </p:nvPr>
        </p:nvSpPr>
        <p:spPr/>
        <p:txBody>
          <a:bodyPr/>
          <a:lstStyle/>
          <a:p>
            <a:fld id="{EAD0547C-D32D-4A6F-8C9C-67D434304BD9}" type="slidenum">
              <a:rPr lang="en-US" smtClean="0"/>
              <a:t>35</a:t>
            </a:fld>
            <a:endParaRPr lang="en-US"/>
          </a:p>
        </p:txBody>
      </p:sp>
    </p:spTree>
    <p:extLst>
      <p:ext uri="{BB962C8B-B14F-4D97-AF65-F5344CB8AC3E}">
        <p14:creationId xmlns:p14="http://schemas.microsoft.com/office/powerpoint/2010/main" val="3307226933"/>
      </p:ext>
    </p:extLst>
  </p:cSld>
  <p:clrMapOvr>
    <a:masterClrMapping/>
  </p:clrMapOvr>
  <mc:AlternateContent xmlns:mc="http://schemas.openxmlformats.org/markup-compatibility/2006" xmlns:p14="http://schemas.microsoft.com/office/powerpoint/2010/main">
    <mc:Choice Requires="p14">
      <p:transition spd="slow" p14:dur="2000" advTm="870"/>
    </mc:Choice>
    <mc:Fallback xmlns="">
      <p:transition spd="slow" advTm="87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Future Studies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fontScale="85000" lnSpcReduction="20000"/>
          </a:bodyPr>
          <a:lstStyle/>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Assessment design </a:t>
            </a:r>
          </a:p>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Engaging activity design</a:t>
            </a:r>
          </a:p>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Course design that supports self-directed learning</a:t>
            </a:r>
          </a:p>
          <a:p>
            <a:pPr lvl="1">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Further observations and analyses are needed to better understand how MOOC instructor design and deliver their MOOCs to encourage online interaction and learner success. </a:t>
            </a:r>
          </a:p>
        </p:txBody>
      </p:sp>
      <p:sp>
        <p:nvSpPr>
          <p:cNvPr id="4" name="Slide Number Placeholder 3"/>
          <p:cNvSpPr>
            <a:spLocks noGrp="1"/>
          </p:cNvSpPr>
          <p:nvPr>
            <p:ph type="sldNum" sz="quarter" idx="12"/>
          </p:nvPr>
        </p:nvSpPr>
        <p:spPr/>
        <p:txBody>
          <a:bodyPr/>
          <a:lstStyle/>
          <a:p>
            <a:fld id="{EAD0547C-D32D-4A6F-8C9C-67D434304BD9}" type="slidenum">
              <a:rPr lang="en-US" smtClean="0"/>
              <a:t>36</a:t>
            </a:fld>
            <a:endParaRPr lang="en-US"/>
          </a:p>
        </p:txBody>
      </p:sp>
    </p:spTree>
    <p:extLst>
      <p:ext uri="{BB962C8B-B14F-4D97-AF65-F5344CB8AC3E}">
        <p14:creationId xmlns:p14="http://schemas.microsoft.com/office/powerpoint/2010/main" val="34283849"/>
      </p:ext>
    </p:extLst>
  </p:cSld>
  <p:clrMapOvr>
    <a:masterClrMapping/>
  </p:clrMapOvr>
  <mc:AlternateContent xmlns:mc="http://schemas.openxmlformats.org/markup-compatibility/2006" xmlns:p14="http://schemas.microsoft.com/office/powerpoint/2010/main">
    <mc:Choice Requires="p14">
      <p:transition spd="slow" p14:dur="2000" advTm="15271"/>
    </mc:Choice>
    <mc:Fallback xmlns="">
      <p:transition spd="slow" advTm="1527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485" y="914400"/>
            <a:ext cx="9144000" cy="2719548"/>
          </a:xfrm>
        </p:spPr>
        <p:txBody>
          <a:bodyPr>
            <a:normAutofit/>
          </a:bodyPr>
          <a:lstStyle/>
          <a:p>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Thank you!</a:t>
            </a: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Questions and Comments…</a:t>
            </a: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endParaRPr lang="en-US"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p:cNvCxnSpPr/>
          <p:nvPr/>
        </p:nvCxnSpPr>
        <p:spPr>
          <a:xfrm flipV="1">
            <a:off x="994618" y="3392117"/>
            <a:ext cx="1035473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EAD0547C-D32D-4A6F-8C9C-67D434304BD9}" type="slidenum">
              <a:rPr lang="en-US" smtClean="0"/>
              <a:t>37</a:t>
            </a:fld>
            <a:endParaRPr lang="en-US"/>
          </a:p>
        </p:txBody>
      </p:sp>
      <p:sp>
        <p:nvSpPr>
          <p:cNvPr id="8" name="Subtitle 2"/>
          <p:cNvSpPr txBox="1">
            <a:spLocks/>
          </p:cNvSpPr>
          <p:nvPr/>
        </p:nvSpPr>
        <p:spPr>
          <a:xfrm>
            <a:off x="994617" y="3479689"/>
            <a:ext cx="10040175" cy="2006711"/>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200" b="1" dirty="0"/>
              <a:t>Meina Zhu, IU, </a:t>
            </a:r>
            <a:r>
              <a:rPr lang="en-US" sz="3200" b="1" dirty="0">
                <a:hlinkClick r:id="rId3"/>
              </a:rPr>
              <a:t>meinzhu@umail.iu.edu</a:t>
            </a:r>
            <a:endParaRPr lang="en-US" sz="3200" b="1" dirty="0"/>
          </a:p>
          <a:p>
            <a:r>
              <a:rPr lang="en-US" sz="3200" b="1" dirty="0"/>
              <a:t> Curtis J. Bonk, IU, </a:t>
            </a:r>
            <a:r>
              <a:rPr lang="en-US" sz="3200" b="1" dirty="0" err="1">
                <a:hlinkClick r:id="rId4"/>
              </a:rPr>
              <a:t>cjbonk</a:t>
            </a:r>
            <a:r>
              <a:rPr lang="en-US" sz="3200" b="1" dirty="0">
                <a:hlinkClick r:id="rId4"/>
              </a:rPr>
              <a:t>@</a:t>
            </a:r>
            <a:r>
              <a:rPr lang="id-ID" sz="3200" b="1">
                <a:hlinkClick r:id="rId4"/>
              </a:rPr>
              <a:t>i</a:t>
            </a:r>
            <a:r>
              <a:rPr lang="en-US" sz="3200" b="1">
                <a:hlinkClick r:id="rId4"/>
              </a:rPr>
              <a:t>ndiana.edu</a:t>
            </a:r>
            <a:endParaRPr lang="en-US" sz="3200" b="1" dirty="0"/>
          </a:p>
          <a:p>
            <a:r>
              <a:rPr lang="en-US" sz="3200" b="1" dirty="0" err="1"/>
              <a:t>Annisa</a:t>
            </a:r>
            <a:r>
              <a:rPr lang="en-US" sz="3200" b="1" dirty="0"/>
              <a:t> Sari, IU, </a:t>
            </a:r>
            <a:r>
              <a:rPr lang="en-US" sz="3200" b="1" dirty="0" err="1">
                <a:hlinkClick r:id="rId5"/>
              </a:rPr>
              <a:t>ann</a:t>
            </a:r>
            <a:r>
              <a:rPr lang="id-ID" sz="3200" b="1" dirty="0">
                <a:hlinkClick r:id="rId5"/>
              </a:rPr>
              <a:t>isa</a:t>
            </a:r>
            <a:r>
              <a:rPr lang="en-US" sz="3200" b="1" dirty="0">
                <a:hlinkClick r:id="rId5"/>
              </a:rPr>
              <a:t>@</a:t>
            </a:r>
            <a:r>
              <a:rPr lang="id-ID" sz="3200" b="1" dirty="0">
                <a:hlinkClick r:id="rId5"/>
              </a:rPr>
              <a:t>uny</a:t>
            </a:r>
            <a:r>
              <a:rPr lang="en-US" sz="3200" b="1" dirty="0">
                <a:hlinkClick r:id="rId5"/>
              </a:rPr>
              <a:t>.</a:t>
            </a:r>
            <a:r>
              <a:rPr lang="id-ID" sz="3200" b="1" dirty="0">
                <a:hlinkClick r:id="rId5"/>
              </a:rPr>
              <a:t>ac.i</a:t>
            </a:r>
            <a:r>
              <a:rPr lang="en-US" sz="3200" b="1" dirty="0">
                <a:hlinkClick r:id="rId5"/>
              </a:rPr>
              <a:t>d</a:t>
            </a:r>
            <a:r>
              <a:rPr lang="id-ID" sz="3200" b="1" dirty="0"/>
              <a:t>  </a:t>
            </a:r>
            <a:endParaRPr lang="en-US" sz="3200" b="1" dirty="0"/>
          </a:p>
        </p:txBody>
      </p:sp>
      <p:pic>
        <p:nvPicPr>
          <p:cNvPr id="4" name="Picture 3">
            <a:extLst>
              <a:ext uri="{FF2B5EF4-FFF2-40B4-BE49-F238E27FC236}">
                <a16:creationId xmlns:a16="http://schemas.microsoft.com/office/drawing/2014/main" id="{9B1F5B92-C1BC-46C4-B11D-4BF0E351F3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6851" y="5486400"/>
            <a:ext cx="5135187" cy="1287675"/>
          </a:xfrm>
          <a:prstGeom prst="rect">
            <a:avLst/>
          </a:prstGeom>
        </p:spPr>
      </p:pic>
    </p:spTree>
    <p:extLst>
      <p:ext uri="{BB962C8B-B14F-4D97-AF65-F5344CB8AC3E}">
        <p14:creationId xmlns:p14="http://schemas.microsoft.com/office/powerpoint/2010/main" val="383937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B0888-338F-4DF4-A587-738166B5288E}"/>
              </a:ext>
            </a:extLst>
          </p:cNvPr>
          <p:cNvSpPr>
            <a:spLocks noGrp="1"/>
          </p:cNvSpPr>
          <p:nvPr>
            <p:ph type="title"/>
          </p:nvPr>
        </p:nvSpPr>
        <p:spPr>
          <a:xfrm>
            <a:off x="1354238" y="533400"/>
            <a:ext cx="8932762" cy="2209800"/>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February 14, 2018</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t>MOOCs: Fewer New Students, but More Are Paying</a:t>
            </a:r>
            <a:br>
              <a:rPr lang="en-US" sz="2200" b="1" dirty="0"/>
            </a:br>
            <a:r>
              <a:rPr lang="en-US" sz="2800" dirty="0"/>
              <a:t>Doug Lederman, Inside Higher Ed</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998F254F-BDE9-4B07-B104-33F228F6BE2D}"/>
              </a:ext>
            </a:extLst>
          </p:cNvPr>
          <p:cNvSpPr txBox="1"/>
          <p:nvPr/>
        </p:nvSpPr>
        <p:spPr>
          <a:xfrm>
            <a:off x="2743201" y="6019800"/>
            <a:ext cx="45719" cy="369332"/>
          </a:xfrm>
          <a:prstGeom prst="rect">
            <a:avLst/>
          </a:prstGeom>
          <a:noFill/>
        </p:spPr>
        <p:txBody>
          <a:bodyPr wrap="square" rtlCol="0">
            <a:spAutoFit/>
          </a:bodyPr>
          <a:lstStyle/>
          <a:p>
            <a:pPr>
              <a:defRPr/>
            </a:pPr>
            <a:r>
              <a:rPr lang="en-US" dirty="0">
                <a:solidFill>
                  <a:prstClr val="black"/>
                </a:solidFill>
                <a:latin typeface="Calibri"/>
                <a:cs typeface="Arial" charset="0"/>
              </a:rPr>
              <a:t>   </a:t>
            </a:r>
          </a:p>
        </p:txBody>
      </p:sp>
      <p:pic>
        <p:nvPicPr>
          <p:cNvPr id="5" name="Picture 4">
            <a:extLst>
              <a:ext uri="{FF2B5EF4-FFF2-40B4-BE49-F238E27FC236}">
                <a16:creationId xmlns:a16="http://schemas.microsoft.com/office/drawing/2014/main" id="{2F032A88-1935-4590-BA4F-7ED79BB1C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329" y="2805419"/>
            <a:ext cx="7632940" cy="3816470"/>
          </a:xfrm>
          <a:prstGeom prst="rect">
            <a:avLst/>
          </a:prstGeom>
        </p:spPr>
      </p:pic>
      <p:sp>
        <p:nvSpPr>
          <p:cNvPr id="6" name="Slide Number Placeholder 3">
            <a:extLst>
              <a:ext uri="{FF2B5EF4-FFF2-40B4-BE49-F238E27FC236}">
                <a16:creationId xmlns:a16="http://schemas.microsoft.com/office/drawing/2014/main" id="{0E96BE60-1322-47EB-825A-33B138465143}"/>
              </a:ext>
            </a:extLst>
          </p:cNvPr>
          <p:cNvSpPr>
            <a:spLocks noGrp="1"/>
          </p:cNvSpPr>
          <p:nvPr>
            <p:ph type="sldNum" sz="quarter" idx="12"/>
          </p:nvPr>
        </p:nvSpPr>
        <p:spPr>
          <a:xfrm>
            <a:off x="-1703294" y="6283006"/>
            <a:ext cx="2743200" cy="365125"/>
          </a:xfrm>
        </p:spPr>
        <p:txBody>
          <a:bodyPr/>
          <a:lstStyle/>
          <a:p>
            <a:fld id="{EAD0547C-D32D-4A6F-8C9C-67D434304BD9}" type="slidenum">
              <a:rPr lang="en-US" smtClean="0"/>
              <a:t>4</a:t>
            </a:fld>
            <a:endParaRPr lang="en-US"/>
          </a:p>
        </p:txBody>
      </p:sp>
    </p:spTree>
    <p:extLst>
      <p:ext uri="{BB962C8B-B14F-4D97-AF65-F5344CB8AC3E}">
        <p14:creationId xmlns:p14="http://schemas.microsoft.com/office/powerpoint/2010/main" val="155303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B0888-338F-4DF4-A587-738166B5288E}"/>
              </a:ext>
            </a:extLst>
          </p:cNvPr>
          <p:cNvSpPr>
            <a:spLocks noGrp="1"/>
          </p:cNvSpPr>
          <p:nvPr>
            <p:ph type="title"/>
          </p:nvPr>
        </p:nvSpPr>
        <p:spPr>
          <a:xfrm>
            <a:off x="1104498" y="164434"/>
            <a:ext cx="9182502" cy="2209800"/>
          </a:xfrm>
        </p:spPr>
        <p:txBody>
          <a:bodyPr>
            <a:norm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January 22, 2018</a:t>
            </a:r>
            <a:br>
              <a:rPr lang="en-US" sz="24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A Product at Every Price: A Review of MOOC Stats and Trends in 2017</a:t>
            </a:r>
            <a:br>
              <a:rPr lang="en-US" sz="2400" b="1" dirty="0">
                <a:latin typeface="Tahoma" panose="020B0604030504040204" pitchFamily="34" charset="0"/>
                <a:ea typeface="Tahoma" panose="020B0604030504040204" pitchFamily="34" charset="0"/>
                <a:cs typeface="Tahoma" panose="020B0604030504040204" pitchFamily="34" charset="0"/>
              </a:rPr>
            </a:br>
            <a:r>
              <a:rPr lang="en-US" sz="2400" b="1" dirty="0" err="1">
                <a:latin typeface="Tahoma" panose="020B0604030504040204" pitchFamily="34" charset="0"/>
                <a:ea typeface="Tahoma" panose="020B0604030504040204" pitchFamily="34" charset="0"/>
                <a:cs typeface="Tahoma" panose="020B0604030504040204" pitchFamily="34" charset="0"/>
              </a:rPr>
              <a:t>Dhawal</a:t>
            </a:r>
            <a:r>
              <a:rPr lang="en-US" sz="2400" b="1" dirty="0">
                <a:latin typeface="Tahoma" panose="020B0604030504040204" pitchFamily="34" charset="0"/>
                <a:ea typeface="Tahoma" panose="020B0604030504040204" pitchFamily="34" charset="0"/>
                <a:cs typeface="Tahoma" panose="020B0604030504040204" pitchFamily="34" charset="0"/>
              </a:rPr>
              <a:t> Shah, Class Central</a:t>
            </a:r>
            <a:br>
              <a:rPr lang="en-US" sz="2400" b="1" dirty="0">
                <a:latin typeface="Tahoma" panose="020B0604030504040204" pitchFamily="34" charset="0"/>
                <a:ea typeface="Tahoma" panose="020B0604030504040204" pitchFamily="34" charset="0"/>
                <a:cs typeface="Tahoma" panose="020B0604030504040204" pitchFamily="34" charset="0"/>
              </a:rPr>
            </a:b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998F254F-BDE9-4B07-B104-33F228F6BE2D}"/>
              </a:ext>
            </a:extLst>
          </p:cNvPr>
          <p:cNvSpPr txBox="1"/>
          <p:nvPr/>
        </p:nvSpPr>
        <p:spPr>
          <a:xfrm>
            <a:off x="2743201" y="6019800"/>
            <a:ext cx="45719" cy="369332"/>
          </a:xfrm>
          <a:prstGeom prst="rect">
            <a:avLst/>
          </a:prstGeom>
          <a:noFill/>
        </p:spPr>
        <p:txBody>
          <a:bodyPr wrap="square" rtlCol="0">
            <a:spAutoFit/>
          </a:bodyPr>
          <a:lstStyle/>
          <a:p>
            <a:pPr>
              <a:defRPr/>
            </a:pPr>
            <a:r>
              <a:rPr lang="en-US" dirty="0">
                <a:solidFill>
                  <a:prstClr val="black"/>
                </a:solidFill>
                <a:latin typeface="Calibri"/>
                <a:cs typeface="Arial" charset="0"/>
              </a:rPr>
              <a:t>   </a:t>
            </a:r>
          </a:p>
        </p:txBody>
      </p:sp>
      <p:pic>
        <p:nvPicPr>
          <p:cNvPr id="2" name="Picture 1">
            <a:extLst>
              <a:ext uri="{FF2B5EF4-FFF2-40B4-BE49-F238E27FC236}">
                <a16:creationId xmlns:a16="http://schemas.microsoft.com/office/drawing/2014/main" id="{D99FD99F-ABDA-4130-92FA-4B52449A653D}"/>
              </a:ext>
            </a:extLst>
          </p:cNvPr>
          <p:cNvPicPr>
            <a:picLocks noChangeAspect="1"/>
          </p:cNvPicPr>
          <p:nvPr/>
        </p:nvPicPr>
        <p:blipFill rotWithShape="1">
          <a:blip r:embed="rId3"/>
          <a:srcRect l="13833" t="20538" r="41667" b="37190"/>
          <a:stretch/>
        </p:blipFill>
        <p:spPr>
          <a:xfrm>
            <a:off x="1185597" y="1941095"/>
            <a:ext cx="10252425" cy="4898168"/>
          </a:xfrm>
          <a:prstGeom prst="rect">
            <a:avLst/>
          </a:prstGeom>
        </p:spPr>
      </p:pic>
      <p:sp>
        <p:nvSpPr>
          <p:cNvPr id="5" name="Slide Number Placeholder 3">
            <a:extLst>
              <a:ext uri="{FF2B5EF4-FFF2-40B4-BE49-F238E27FC236}">
                <a16:creationId xmlns:a16="http://schemas.microsoft.com/office/drawing/2014/main" id="{502BC882-BD9A-42CC-BD3B-BA23F517F4FB}"/>
              </a:ext>
            </a:extLst>
          </p:cNvPr>
          <p:cNvSpPr>
            <a:spLocks noGrp="1"/>
          </p:cNvSpPr>
          <p:nvPr>
            <p:ph type="sldNum" sz="quarter" idx="12"/>
          </p:nvPr>
        </p:nvSpPr>
        <p:spPr>
          <a:xfrm>
            <a:off x="-1703294" y="6283006"/>
            <a:ext cx="2743200" cy="365125"/>
          </a:xfrm>
        </p:spPr>
        <p:txBody>
          <a:bodyPr/>
          <a:lstStyle/>
          <a:p>
            <a:fld id="{EAD0547C-D32D-4A6F-8C9C-67D434304BD9}" type="slidenum">
              <a:rPr lang="en-US" smtClean="0"/>
              <a:t>5</a:t>
            </a:fld>
            <a:endParaRPr lang="en-US"/>
          </a:p>
        </p:txBody>
      </p:sp>
    </p:spTree>
    <p:extLst>
      <p:ext uri="{BB962C8B-B14F-4D97-AF65-F5344CB8AC3E}">
        <p14:creationId xmlns:p14="http://schemas.microsoft.com/office/powerpoint/2010/main" val="419745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B0888-338F-4DF4-A587-738166B5288E}"/>
              </a:ext>
            </a:extLst>
          </p:cNvPr>
          <p:cNvSpPr>
            <a:spLocks noGrp="1"/>
          </p:cNvSpPr>
          <p:nvPr>
            <p:ph type="title"/>
          </p:nvPr>
        </p:nvSpPr>
        <p:spPr>
          <a:xfrm>
            <a:off x="2133600" y="533400"/>
            <a:ext cx="8153400" cy="2209800"/>
          </a:xfrm>
        </p:spPr>
        <p:txBody>
          <a:bodyPr>
            <a:normAutofit/>
          </a:bodyPr>
          <a:lstStyle/>
          <a:p>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January 22, 2018</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A Product at Every Price: A Review of MOOC Stats and Trends in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000" b="1" dirty="0" err="1">
                <a:latin typeface="Tahoma" panose="020B0604030504040204" pitchFamily="34" charset="0"/>
                <a:ea typeface="Tahoma" panose="020B0604030504040204" pitchFamily="34" charset="0"/>
                <a:cs typeface="Tahoma" panose="020B0604030504040204" pitchFamily="34" charset="0"/>
              </a:rPr>
              <a:t>Dhawal</a:t>
            </a:r>
            <a:r>
              <a:rPr lang="en-US" sz="2000" b="1" dirty="0">
                <a:latin typeface="Tahoma" panose="020B0604030504040204" pitchFamily="34" charset="0"/>
                <a:ea typeface="Tahoma" panose="020B0604030504040204" pitchFamily="34" charset="0"/>
                <a:cs typeface="Tahoma" panose="020B0604030504040204" pitchFamily="34" charset="0"/>
              </a:rPr>
              <a:t> Shah, Class Central</a:t>
            </a:r>
            <a:br>
              <a:rPr lang="en-US" sz="2000" b="1" dirty="0">
                <a:latin typeface="Tahoma" panose="020B0604030504040204" pitchFamily="34" charset="0"/>
                <a:ea typeface="Tahoma" panose="020B0604030504040204" pitchFamily="34" charset="0"/>
                <a:cs typeface="Tahoma" panose="020B0604030504040204" pitchFamily="34" charset="0"/>
              </a:rPr>
            </a:b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998F254F-BDE9-4B07-B104-33F228F6BE2D}"/>
              </a:ext>
            </a:extLst>
          </p:cNvPr>
          <p:cNvSpPr txBox="1"/>
          <p:nvPr/>
        </p:nvSpPr>
        <p:spPr>
          <a:xfrm>
            <a:off x="2743201" y="6019800"/>
            <a:ext cx="45719" cy="369332"/>
          </a:xfrm>
          <a:prstGeom prst="rect">
            <a:avLst/>
          </a:prstGeom>
          <a:noFill/>
        </p:spPr>
        <p:txBody>
          <a:bodyPr wrap="square" rtlCol="0">
            <a:spAutoFit/>
          </a:bodyPr>
          <a:lstStyle/>
          <a:p>
            <a:pPr>
              <a:defRPr/>
            </a:pPr>
            <a:r>
              <a:rPr lang="en-US" dirty="0">
                <a:solidFill>
                  <a:prstClr val="black"/>
                </a:solidFill>
                <a:latin typeface="Calibri"/>
                <a:cs typeface="Arial" charset="0"/>
              </a:rPr>
              <a:t>   </a:t>
            </a:r>
          </a:p>
        </p:txBody>
      </p:sp>
      <p:pic>
        <p:nvPicPr>
          <p:cNvPr id="5" name="Picture 4">
            <a:extLst>
              <a:ext uri="{FF2B5EF4-FFF2-40B4-BE49-F238E27FC236}">
                <a16:creationId xmlns:a16="http://schemas.microsoft.com/office/drawing/2014/main" id="{2743FDBD-2F88-4DB9-BED7-F47DB8338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598"/>
            <a:ext cx="12382603" cy="6420609"/>
          </a:xfrm>
          <a:prstGeom prst="rect">
            <a:avLst/>
          </a:prstGeom>
        </p:spPr>
      </p:pic>
      <p:sp>
        <p:nvSpPr>
          <p:cNvPr id="6" name="Slide Number Placeholder 3">
            <a:extLst>
              <a:ext uri="{FF2B5EF4-FFF2-40B4-BE49-F238E27FC236}">
                <a16:creationId xmlns:a16="http://schemas.microsoft.com/office/drawing/2014/main" id="{83C081A2-AF40-49EB-B2FF-70582450ADED}"/>
              </a:ext>
            </a:extLst>
          </p:cNvPr>
          <p:cNvSpPr>
            <a:spLocks noGrp="1"/>
          </p:cNvSpPr>
          <p:nvPr>
            <p:ph type="sldNum" sz="quarter" idx="12"/>
          </p:nvPr>
        </p:nvSpPr>
        <p:spPr>
          <a:xfrm>
            <a:off x="-1703294" y="6283006"/>
            <a:ext cx="2743200" cy="365125"/>
          </a:xfrm>
        </p:spPr>
        <p:txBody>
          <a:bodyPr/>
          <a:lstStyle/>
          <a:p>
            <a:fld id="{EAD0547C-D32D-4A6F-8C9C-67D434304BD9}" type="slidenum">
              <a:rPr lang="en-US" smtClean="0"/>
              <a:t>6</a:t>
            </a:fld>
            <a:endParaRPr lang="en-US"/>
          </a:p>
        </p:txBody>
      </p:sp>
    </p:spTree>
    <p:extLst>
      <p:ext uri="{BB962C8B-B14F-4D97-AF65-F5344CB8AC3E}">
        <p14:creationId xmlns:p14="http://schemas.microsoft.com/office/powerpoint/2010/main" val="91422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fontScale="92500" lnSpcReduction="20000"/>
          </a:bodyPr>
          <a:lstStyle/>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MOOCs can be beneficial to both learners and instructors (Hew &amp; Cheung, 2014)</a:t>
            </a:r>
          </a:p>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Instructional design is critical for online learning (Johnson &amp; Aragon, 2003; Phipps &amp; </a:t>
            </a:r>
            <a:r>
              <a:rPr lang="en-US" b="1" dirty="0" err="1">
                <a:latin typeface="Tahoma" panose="020B0604030504040204" pitchFamily="34" charset="0"/>
                <a:ea typeface="Tahoma" panose="020B0604030504040204" pitchFamily="34" charset="0"/>
                <a:cs typeface="Tahoma" panose="020B0604030504040204" pitchFamily="34" charset="0"/>
              </a:rPr>
              <a:t>Merisotis</a:t>
            </a:r>
            <a:r>
              <a:rPr lang="en-US" b="1" dirty="0">
                <a:latin typeface="Tahoma" panose="020B0604030504040204" pitchFamily="34" charset="0"/>
                <a:ea typeface="Tahoma" panose="020B0604030504040204" pitchFamily="34" charset="0"/>
                <a:cs typeface="Tahoma" panose="020B0604030504040204" pitchFamily="34" charset="0"/>
              </a:rPr>
              <a:t>, 1999)</a:t>
            </a:r>
            <a:r>
              <a:rPr lang="id-ID" b="1" dirty="0">
                <a:latin typeface="Tahoma" panose="020B0604030504040204" pitchFamily="34" charset="0"/>
                <a:ea typeface="Tahoma" panose="020B0604030504040204" pitchFamily="34" charset="0"/>
                <a:cs typeface="Tahoma" panose="020B0604030504040204" pitchFamily="34" charset="0"/>
              </a:rPr>
              <a:t>, including MOOC</a:t>
            </a:r>
            <a:endParaRPr lang="en-US" b="1" dirty="0">
              <a:latin typeface="Tahoma" panose="020B0604030504040204" pitchFamily="34" charset="0"/>
              <a:ea typeface="Tahoma" panose="020B0604030504040204" pitchFamily="34" charset="0"/>
              <a:cs typeface="Tahoma" panose="020B0604030504040204" pitchFamily="34" charset="0"/>
            </a:endParaRPr>
          </a:p>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Instructors are one of the five main components of MOOCs; the other four are learners, topic, material, and context (Kop, 2011 )</a:t>
            </a:r>
          </a:p>
          <a:p>
            <a:pPr lvl="1">
              <a:lnSpc>
                <a:spcPct val="170000"/>
              </a:lnSpc>
            </a:pPr>
            <a:r>
              <a:rPr lang="en-US" b="1" dirty="0">
                <a:latin typeface="Tahoma" panose="020B0604030504040204" pitchFamily="34" charset="0"/>
                <a:ea typeface="Tahoma" panose="020B0604030504040204" pitchFamily="34" charset="0"/>
                <a:cs typeface="Tahoma" panose="020B0604030504040204" pitchFamily="34" charset="0"/>
              </a:rPr>
              <a:t>Few studies have examined instructional design from MOOC instructors’ perspectives (</a:t>
            </a:r>
            <a:r>
              <a:rPr lang="en-US" b="1" dirty="0" err="1">
                <a:latin typeface="Tahoma" panose="020B0604030504040204" pitchFamily="34" charset="0"/>
                <a:ea typeface="Tahoma" panose="020B0604030504040204" pitchFamily="34" charset="0"/>
                <a:cs typeface="Tahoma" panose="020B0604030504040204" pitchFamily="34" charset="0"/>
              </a:rPr>
              <a:t>Margaryan</a:t>
            </a:r>
            <a:r>
              <a:rPr lang="en-US" b="1" dirty="0">
                <a:latin typeface="Tahoma" panose="020B0604030504040204" pitchFamily="34" charset="0"/>
                <a:ea typeface="Tahoma" panose="020B0604030504040204" pitchFamily="34" charset="0"/>
                <a:cs typeface="Tahoma" panose="020B0604030504040204" pitchFamily="34" charset="0"/>
              </a:rPr>
              <a:t> et al., 2015; Ross, Sinclair, Knox, Bayne, &amp; Macleod, 2014; Watson et al., 2016)</a:t>
            </a:r>
          </a:p>
        </p:txBody>
      </p:sp>
      <p:sp>
        <p:nvSpPr>
          <p:cNvPr id="4" name="Slide Number Placeholder 3"/>
          <p:cNvSpPr>
            <a:spLocks noGrp="1"/>
          </p:cNvSpPr>
          <p:nvPr>
            <p:ph type="sldNum" sz="quarter" idx="12"/>
          </p:nvPr>
        </p:nvSpPr>
        <p:spPr>
          <a:xfrm>
            <a:off x="-1703294" y="6283006"/>
            <a:ext cx="2743200" cy="365125"/>
          </a:xfrm>
        </p:spPr>
        <p:txBody>
          <a:bodyPr/>
          <a:lstStyle/>
          <a:p>
            <a:fld id="{EAD0547C-D32D-4A6F-8C9C-67D434304BD9}" type="slidenum">
              <a:rPr lang="en-US" smtClean="0"/>
              <a:t>7</a:t>
            </a:fld>
            <a:endParaRPr lang="en-US"/>
          </a:p>
        </p:txBody>
      </p:sp>
    </p:spTree>
    <p:extLst>
      <p:ext uri="{BB962C8B-B14F-4D97-AF65-F5344CB8AC3E}">
        <p14:creationId xmlns:p14="http://schemas.microsoft.com/office/powerpoint/2010/main" val="3356521515"/>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744200" cy="1070737"/>
          </a:xfrm>
        </p:spPr>
        <p:txBody>
          <a:bodyPr>
            <a:normAutofit fontScale="90000"/>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b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altLang="zh-CN" sz="2000" b="1" dirty="0">
                <a:solidFill>
                  <a:srgbClr val="0070C0"/>
                </a:solidFill>
                <a:latin typeface="Tahoma" panose="020B0604030504040204" pitchFamily="34" charset="0"/>
                <a:ea typeface="Tahoma" panose="020B0604030504040204" pitchFamily="34" charset="0"/>
                <a:cs typeface="Tahoma" panose="020B0604030504040204" pitchFamily="34" charset="0"/>
              </a:rPr>
              <a:t>Zhu, M., Sari, A., &amp; Lee, M. M. (2018). A Systematic Review of Research Methods and Topics of the Empirical MOOC Literature (2014-2016). The Internet and Higher Education.</a:t>
            </a:r>
            <a:br>
              <a:rPr lang="en-US" altLang="zh-CN" sz="2000" b="1" dirty="0">
                <a:solidFill>
                  <a:srgbClr val="0070C0"/>
                </a:solidFill>
                <a:latin typeface="Tahoma" panose="020B0604030504040204" pitchFamily="34" charset="0"/>
                <a:ea typeface="Tahoma" panose="020B0604030504040204" pitchFamily="34" charset="0"/>
                <a:cs typeface="Tahoma" panose="020B0604030504040204" pitchFamily="34" charset="0"/>
              </a:rPr>
            </a:b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66850"/>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371600" y="6316490"/>
            <a:ext cx="2743200" cy="365125"/>
          </a:xfrm>
        </p:spPr>
        <p:txBody>
          <a:bodyPr/>
          <a:lstStyle/>
          <a:p>
            <a:fld id="{EAD0547C-D32D-4A6F-8C9C-67D434304BD9}" type="slidenum">
              <a:rPr lang="en-US" smtClean="0"/>
              <a:t>8</a:t>
            </a:fld>
            <a:endParaRPr lang="en-US" dirty="0"/>
          </a:p>
        </p:txBody>
      </p:sp>
      <p:graphicFrame>
        <p:nvGraphicFramePr>
          <p:cNvPr id="6" name="Table 5"/>
          <p:cNvGraphicFramePr>
            <a:graphicFrameLocks noGrp="1"/>
          </p:cNvGraphicFramePr>
          <p:nvPr>
            <p:extLst/>
          </p:nvPr>
        </p:nvGraphicFramePr>
        <p:xfrm>
          <a:off x="1647670" y="2249505"/>
          <a:ext cx="8935385" cy="3772506"/>
        </p:xfrm>
        <a:graphic>
          <a:graphicData uri="http://schemas.openxmlformats.org/drawingml/2006/table">
            <a:tbl>
              <a:tblPr firstRow="1" firstCol="1" bandRow="1">
                <a:tableStyleId>{7E9639D4-E3E2-4D34-9284-5A2195B3D0D7}</a:tableStyleId>
              </a:tblPr>
              <a:tblGrid>
                <a:gridCol w="2564566">
                  <a:extLst>
                    <a:ext uri="{9D8B030D-6E8A-4147-A177-3AD203B41FA5}">
                      <a16:colId xmlns:a16="http://schemas.microsoft.com/office/drawing/2014/main" val="20000"/>
                    </a:ext>
                  </a:extLst>
                </a:gridCol>
                <a:gridCol w="1902091">
                  <a:extLst>
                    <a:ext uri="{9D8B030D-6E8A-4147-A177-3AD203B41FA5}">
                      <a16:colId xmlns:a16="http://schemas.microsoft.com/office/drawing/2014/main" val="20001"/>
                    </a:ext>
                  </a:extLst>
                </a:gridCol>
                <a:gridCol w="2234364">
                  <a:extLst>
                    <a:ext uri="{9D8B030D-6E8A-4147-A177-3AD203B41FA5}">
                      <a16:colId xmlns:a16="http://schemas.microsoft.com/office/drawing/2014/main" val="20002"/>
                    </a:ext>
                  </a:extLst>
                </a:gridCol>
                <a:gridCol w="2234364">
                  <a:extLst>
                    <a:ext uri="{9D8B030D-6E8A-4147-A177-3AD203B41FA5}">
                      <a16:colId xmlns:a16="http://schemas.microsoft.com/office/drawing/2014/main" val="20003"/>
                    </a:ext>
                  </a:extLst>
                </a:gridCol>
              </a:tblGrid>
              <a:tr h="659206">
                <a:tc>
                  <a:txBody>
                    <a:bodyPr/>
                    <a:lstStyle/>
                    <a:p>
                      <a:pPr marL="0" marR="0">
                        <a:lnSpc>
                          <a:spcPct val="200000"/>
                        </a:lnSpc>
                        <a:spcBef>
                          <a:spcPts val="0"/>
                        </a:spcBef>
                        <a:spcAft>
                          <a:spcPts val="0"/>
                        </a:spcAft>
                      </a:pPr>
                      <a:r>
                        <a:rPr lang="en-US" sz="2000" dirty="0">
                          <a:effectLst/>
                        </a:rPr>
                        <a:t>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Quantitative </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Qualitative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Mixed methods</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0"/>
                  </a:ext>
                </a:extLst>
              </a:tr>
              <a:tr h="659206">
                <a:tc>
                  <a:txBody>
                    <a:bodyPr/>
                    <a:lstStyle/>
                    <a:p>
                      <a:pPr marL="0" marR="0">
                        <a:lnSpc>
                          <a:spcPct val="200000"/>
                        </a:lnSpc>
                        <a:spcBef>
                          <a:spcPts val="0"/>
                        </a:spcBef>
                        <a:spcAft>
                          <a:spcPts val="0"/>
                        </a:spcAft>
                      </a:pPr>
                      <a:r>
                        <a:rPr lang="en-US" sz="2000" dirty="0">
                          <a:effectLst/>
                        </a:rPr>
                        <a:t>Student-focused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26</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1"/>
                  </a:ext>
                </a:extLst>
              </a:tr>
              <a:tr h="659206">
                <a:tc>
                  <a:txBody>
                    <a:bodyPr/>
                    <a:lstStyle/>
                    <a:p>
                      <a:pPr marL="0" marR="0">
                        <a:lnSpc>
                          <a:spcPct val="200000"/>
                        </a:lnSpc>
                        <a:spcBef>
                          <a:spcPts val="0"/>
                        </a:spcBef>
                        <a:spcAft>
                          <a:spcPts val="0"/>
                        </a:spcAft>
                      </a:pPr>
                      <a:r>
                        <a:rPr lang="en-US" sz="2000" dirty="0">
                          <a:effectLst/>
                        </a:rPr>
                        <a:t>Design-focused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12</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17</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779592">
                <a:tc>
                  <a:txBody>
                    <a:bodyPr/>
                    <a:lstStyle/>
                    <a:p>
                      <a:pPr marL="0" marR="0">
                        <a:lnSpc>
                          <a:spcPct val="200000"/>
                        </a:lnSpc>
                        <a:spcBef>
                          <a:spcPts val="0"/>
                        </a:spcBef>
                        <a:spcAft>
                          <a:spcPts val="0"/>
                        </a:spcAft>
                      </a:pPr>
                      <a:r>
                        <a:rPr lang="en-US" sz="2000" dirty="0">
                          <a:effectLst/>
                        </a:rPr>
                        <a:t>Context and impact</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9</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6</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5</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3"/>
                  </a:ext>
                </a:extLst>
              </a:tr>
              <a:tr h="1015296">
                <a:tc>
                  <a:txBody>
                    <a:bodyPr/>
                    <a:lstStyle/>
                    <a:p>
                      <a:pPr marL="0" marR="0">
                        <a:lnSpc>
                          <a:spcPct val="200000"/>
                        </a:lnSpc>
                        <a:spcBef>
                          <a:spcPts val="0"/>
                        </a:spcBef>
                        <a:spcAft>
                          <a:spcPts val="0"/>
                        </a:spcAft>
                      </a:pPr>
                      <a:r>
                        <a:rPr lang="en-US" sz="2000" dirty="0">
                          <a:effectLst/>
                        </a:rPr>
                        <a:t>Instructor-focused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0</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2</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9" name="Rectangle 8"/>
          <p:cNvSpPr/>
          <p:nvPr/>
        </p:nvSpPr>
        <p:spPr>
          <a:xfrm>
            <a:off x="838201" y="1560541"/>
            <a:ext cx="10515600" cy="1274195"/>
          </a:xfrm>
          <a:prstGeom prst="rect">
            <a:avLst/>
          </a:prstGeom>
        </p:spPr>
        <p:txBody>
          <a:bodyPr wrap="square">
            <a:spAutoFit/>
          </a:bodyPr>
          <a:lstStyle/>
          <a:p>
            <a:pPr algn="ctr">
              <a:lnSpc>
                <a:spcPct val="160000"/>
              </a:lnSpc>
            </a:pPr>
            <a:r>
              <a:rPr lang="en-US" sz="2400" b="1" dirty="0">
                <a:latin typeface="Tahoma" panose="020B0604030504040204" pitchFamily="34" charset="0"/>
                <a:ea typeface="Tahoma" panose="020B0604030504040204" pitchFamily="34" charset="0"/>
                <a:cs typeface="Tahoma" panose="020B0604030504040204" pitchFamily="34" charset="0"/>
              </a:rPr>
              <a:t>Research methods used in each research topic (out of 146 studies)</a:t>
            </a:r>
          </a:p>
          <a:p>
            <a:pPr algn="ctr">
              <a:lnSpc>
                <a:spcPct val="16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3902112"/>
      </p:ext>
    </p:extLst>
  </p:cSld>
  <p:clrMapOvr>
    <a:masterClrMapping/>
  </p:clrMapOvr>
  <mc:AlternateContent xmlns:mc="http://schemas.openxmlformats.org/markup-compatibility/2006" xmlns:p14="http://schemas.microsoft.com/office/powerpoint/2010/main">
    <mc:Choice Requires="p14">
      <p:transition spd="slow" p14:dur="2000" advTm="15331"/>
    </mc:Choice>
    <mc:Fallback xmlns="">
      <p:transition spd="slow" advTm="153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Purpos</a:t>
            </a:r>
            <a:r>
              <a:rPr lang="en-US" altLang="zh-CN" b="1" dirty="0">
                <a:solidFill>
                  <a:srgbClr val="0070C0"/>
                </a:solidFill>
                <a:latin typeface="Tahoma" panose="020B0604030504040204" pitchFamily="34" charset="0"/>
                <a:ea typeface="Tahoma" panose="020B0604030504040204" pitchFamily="34" charset="0"/>
                <a:cs typeface="Tahoma" panose="020B0604030504040204" pitchFamily="34" charset="0"/>
              </a:rPr>
              <a:t>es &amp;</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 Questions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a:bodyPr>
          <a:lstStyle/>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Research Questions: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What are the design considerations of instructors when designing MOOCs?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What challenges do instructors perceive when designing MOOCs?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How do instructors address the challenges that they perceive related to MOOCs? </a:t>
            </a:r>
          </a:p>
        </p:txBody>
      </p:sp>
      <p:sp>
        <p:nvSpPr>
          <p:cNvPr id="4" name="Slide Number Placeholder 3"/>
          <p:cNvSpPr>
            <a:spLocks noGrp="1"/>
          </p:cNvSpPr>
          <p:nvPr>
            <p:ph type="sldNum" sz="quarter" idx="12"/>
          </p:nvPr>
        </p:nvSpPr>
        <p:spPr/>
        <p:txBody>
          <a:bodyPr/>
          <a:lstStyle/>
          <a:p>
            <a:fld id="{EAD0547C-D32D-4A6F-8C9C-67D434304BD9}" type="slidenum">
              <a:rPr lang="en-US" smtClean="0"/>
              <a:t>9</a:t>
            </a:fld>
            <a:endParaRPr lang="en-US"/>
          </a:p>
        </p:txBody>
      </p:sp>
    </p:spTree>
    <p:extLst>
      <p:ext uri="{BB962C8B-B14F-4D97-AF65-F5344CB8AC3E}">
        <p14:creationId xmlns:p14="http://schemas.microsoft.com/office/powerpoint/2010/main" val="1987490708"/>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ST Dossier #2 Presentation Meina Zhu &amp;quot;&quot;/&gt;&lt;property id=&quot;20307&quot; value=&quot;256&quot;/&gt;&lt;/object&gt;&lt;object type=&quot;3&quot; unique_id=&quot;10004&quot;&gt;&lt;property id=&quot;20148&quot; value=&quot;5&quot;/&gt;&lt;property id=&quot;20300&quot; value=&quot;Slide 2 - &amp;quot;About me&amp;quot;&quot;/&gt;&lt;property id=&quot;20307&quot; value=&quot;257&quot;/&gt;&lt;/object&gt;&lt;object type=&quot;3&quot; unique_id=&quot;10005&quot;&gt;&lt;property id=&quot;20148&quot; value=&quot;5&quot;/&gt;&lt;property id=&quot;20300&quot; value=&quot;Slide 3 - &amp;quot;Professional Goals&amp;quot;&quot;/&gt;&lt;property id=&quot;20307&quot; value=&quot;282&quot;/&gt;&lt;/object&gt;&lt;object type=&quot;3&quot; unique_id=&quot;10006&quot;&gt;&lt;property id=&quot;20148&quot; value=&quot;5&quot;/&gt;&lt;property id=&quot;20300&quot; value=&quot;Slide 4 - &amp;quot;Scholarship&amp;quot;&quot;/&gt;&lt;property id=&quot;20307&quot; value=&quot;283&quot;/&gt;&lt;/object&gt;&lt;object type=&quot;3&quot; unique_id=&quot;10007&quot;&gt;&lt;property id=&quot;20148&quot; value=&quot;5&quot;/&gt;&lt;property id=&quot;20300&quot; value=&quot;Slide 5 - &amp;quot;Scholarship&amp;quot;&quot;/&gt;&lt;property id=&quot;20307&quot; value=&quot;321&quot;/&gt;&lt;/object&gt;&lt;object type=&quot;3&quot; unique_id=&quot;10008&quot;&gt;&lt;property id=&quot;20148&quot; value=&quot;5&quot;/&gt;&lt;property id=&quot;20300&quot; value=&quot;Slide 6 - &amp;quot;Key terms&amp;quot;&quot;/&gt;&lt;property id=&quot;20307&quot; value=&quot;319&quot;/&gt;&lt;/object&gt;&lt;object type=&quot;3&quot; unique_id=&quot;10009&quot;&gt;&lt;property id=&quot;20148&quot; value=&quot;5&quot;/&gt;&lt;property id=&quot;20300&quot; value=&quot;Slide 7 - &amp;quot;Pre-Study&amp;quot;&quot;/&gt;&lt;property id=&quot;20307&quot; value=&quot;310&quot;/&gt;&lt;/object&gt;&lt;object type=&quot;3&quot; unique_id=&quot;10010&quot;&gt;&lt;property id=&quot;20148&quot; value=&quot;5&quot;/&gt;&lt;property id=&quot;20300&quot; value=&quot;Slide 8 - &amp;quot;Pre-Study&amp;quot;&quot;/&gt;&lt;property id=&quot;20307&quot; value=&quot;311&quot;/&gt;&lt;/object&gt;&lt;object type=&quot;3&quot; unique_id=&quot;10011&quot;&gt;&lt;property id=&quot;20148&quot; value=&quot;5&quot;/&gt;&lt;property id=&quot;20300&quot; value=&quot;Slide 9 - &amp;quot;First Authored Study&amp;quot;&quot;/&gt;&lt;property id=&quot;20307&quot; value=&quot;284&quot;/&gt;&lt;/object&gt;&lt;object type=&quot;3&quot; unique_id=&quot;10012&quot;&gt;&lt;property id=&quot;20148&quot; value=&quot;5&quot;/&gt;&lt;property id=&quot;20300&quot; value=&quot;Slide 10 - &amp;quot;First Authored Study-Method&amp;quot;&quot;/&gt;&lt;property id=&quot;20307&quot; value=&quot;285&quot;/&gt;&lt;/object&gt;&lt;object type=&quot;3&quot; unique_id=&quot;10013&quot;&gt;&lt;property id=&quot;20148&quot; value=&quot;5&quot;/&gt;&lt;property id=&quot;20300&quot; value=&quot;Slide 11 - &amp;quot;First Authored Study-Data Analysis&amp;quot;&quot;/&gt;&lt;property id=&quot;20307&quot; value=&quot;286&quot;/&gt;&lt;/object&gt;&lt;object type=&quot;3&quot; unique_id=&quot;10014&quot;&gt;&lt;property id=&quot;20148&quot; value=&quot;5&quot;/&gt;&lt;property id=&quot;20300&quot; value=&quot;Slide 12 - &amp;quot;First Authored Study-Analytical Framework&amp;quot;&quot;/&gt;&lt;property id=&quot;20307&quot; value=&quot;287&quot;/&gt;&lt;/object&gt;&lt;object type=&quot;3&quot; unique_id=&quot;10015&quot;&gt;&lt;property id=&quot;20148&quot; value=&quot;5&quot;/&gt;&lt;property id=&quot;20300&quot; value=&quot;Slide 13 - &amp;quot;First Authored Study-Findings&amp;quot;&quot;/&gt;&lt;property id=&quot;20307&quot; value=&quot;312&quot;/&gt;&lt;/object&gt;&lt;object type=&quot;3&quot; unique_id=&quot;10016&quot;&gt;&lt;property id=&quot;20148&quot; value=&quot;5&quot;/&gt;&lt;property id=&quot;20300&quot; value=&quot;Slide 14 - &amp;quot;First Authored Study-Findings&amp;quot;&quot;/&gt;&lt;property id=&quot;20307&quot; value=&quot;313&quot;/&gt;&lt;/object&gt;&lt;object type=&quot;3&quot; unique_id=&quot;10017&quot;&gt;&lt;property id=&quot;20148&quot; value=&quot;5&quot;/&gt;&lt;property id=&quot;20300&quot; value=&quot;Slide 15 - &amp;quot;First Authored Study-Findings&amp;quot;&quot;/&gt;&lt;property id=&quot;20307&quot; value=&quot;291&quot;/&gt;&lt;/object&gt;&lt;object type=&quot;3&quot; unique_id=&quot;10018&quot;&gt;&lt;property id=&quot;20148&quot; value=&quot;5&quot;/&gt;&lt;property id=&quot;20300&quot; value=&quot;Slide 16 - &amp;quot;First Authored Study-Findings&amp;quot;&quot;/&gt;&lt;property id=&quot;20307&quot; value=&quot;314&quot;/&gt;&lt;/object&gt;&lt;object type=&quot;3&quot; unique_id=&quot;10019&quot;&gt;&lt;property id=&quot;20148&quot; value=&quot;5&quot;/&gt;&lt;property id=&quot;20300&quot; value=&quot;Slide 17 - &amp;quot;First Authored Study-Findings&amp;quot;&quot;/&gt;&lt;property id=&quot;20307&quot; value=&quot;292&quot;/&gt;&lt;/object&gt;&lt;object type=&quot;3&quot; unique_id=&quot;10020&quot;&gt;&lt;property id=&quot;20148&quot; value=&quot;5&quot;/&gt;&lt;property id=&quot;20300&quot; value=&quot;Slide 18 - &amp;quot;First Authored Study-Findings&amp;quot;&quot;/&gt;&lt;property id=&quot;20307&quot; value=&quot;315&quot;/&gt;&lt;/object&gt;&lt;object type=&quot;3&quot; unique_id=&quot;10021&quot;&gt;&lt;property id=&quot;20148&quot; value=&quot;5&quot;/&gt;&lt;property id=&quot;20300&quot; value=&quot;Slide 19 - &amp;quot;First Authored Study-Discussion&amp;quot;&quot;/&gt;&lt;property id=&quot;20307&quot; value=&quot;293&quot;/&gt;&lt;/object&gt;&lt;object type=&quot;3&quot; unique_id=&quot;10022&quot;&gt;&lt;property id=&quot;20148&quot; value=&quot;5&quot;/&gt;&lt;property id=&quot;20300&quot; value=&quot;Slide 20 - &amp;quot;First Authored Study-Limitation&amp;quot;&quot;/&gt;&lt;property id=&quot;20307&quot; value=&quot;307&quot;/&gt;&lt;/object&gt;&lt;object type=&quot;3&quot; unique_id=&quot;10023&quot;&gt;&lt;property id=&quot;20148&quot; value=&quot;5&quot;/&gt;&lt;property id=&quot;20300&quot; value=&quot;Slide 21 - &amp;quot;First Authored Study-Implication&amp;quot;&quot;/&gt;&lt;property id=&quot;20307&quot; value=&quot;316&quot;/&gt;&lt;/object&gt;&lt;object type=&quot;3&quot; unique_id=&quot;10024&quot;&gt;&lt;property id=&quot;20148&quot; value=&quot;5&quot;/&gt;&lt;property id=&quot;20300&quot; value=&quot;Slide 22 - &amp;quot;First Authored Study-Future Study&amp;quot;&quot;/&gt;&lt;property id=&quot;20307&quot; value=&quot;308&quot;/&gt;&lt;/object&gt;&lt;object type=&quot;3&quot; unique_id=&quot;10025&quot;&gt;&lt;property id=&quot;20148&quot; value=&quot;5&quot;/&gt;&lt;property id=&quot;20300&quot; value=&quot;Slide 23 - &amp;quot;Research Activities-Publications&amp;quot;&quot;/&gt;&lt;property id=&quot;20307&quot; value=&quot;309&quot;/&gt;&lt;/object&gt;&lt;object type=&quot;3&quot; unique_id=&quot;10026&quot;&gt;&lt;property id=&quot;20148&quot; value=&quot;5&quot;/&gt;&lt;property id=&quot;20300&quot; value=&quot;Slide 24 - &amp;quot;Research Activities-Publications in process&amp;quot;&quot;/&gt;&lt;property id=&quot;20307&quot; value=&quot;294&quot;/&gt;&lt;/object&gt;&lt;object type=&quot;3&quot; unique_id=&quot;10027&quot;&gt;&lt;property id=&quot;20148&quot; value=&quot;5&quot;/&gt;&lt;property id=&quot;20300&quot; value=&quot;Slide 25 - &amp;quot;Research Activities-Presentations-1&amp;quot;&quot;/&gt;&lt;property id=&quot;20307&quot; value=&quot;304&quot;/&gt;&lt;/object&gt;&lt;object type=&quot;3&quot; unique_id=&quot;10028&quot;&gt;&lt;property id=&quot;20148&quot; value=&quot;5&quot;/&gt;&lt;property id=&quot;20300&quot; value=&quot;Slide 26 - &amp;quot;Research Activities-Presentations-2&amp;quot;&quot;/&gt;&lt;property id=&quot;20307&quot; value=&quot;305&quot;/&gt;&lt;/object&gt;&lt;object type=&quot;3&quot; unique_id=&quot;10029&quot;&gt;&lt;property id=&quot;20148&quot; value=&quot;5&quot;/&gt;&lt;property id=&quot;20300&quot; value=&quot;Slide 27 - &amp;quot;Teaching&amp;quot;&quot;/&gt;&lt;property id=&quot;20307&quot; value=&quot;295&quot;/&gt;&lt;/object&gt;&lt;object type=&quot;3&quot; unique_id=&quot;10030&quot;&gt;&lt;property id=&quot;20148&quot; value=&quot;5&quot;/&gt;&lt;property id=&quot;20300&quot; value=&quot;Slide 28 - &amp;quot;Service&amp;quot;&quot;/&gt;&lt;property id=&quot;20307&quot; value=&quot;296&quot;/&gt;&lt;/object&gt;&lt;object type=&quot;3&quot; unique_id=&quot;10031&quot;&gt;&lt;property id=&quot;20148&quot; value=&quot;5&quot;/&gt;&lt;property id=&quot;20300&quot; value=&quot;Slide 29 - &amp;quot;Integration&amp;quot;&quot;/&gt;&lt;property id=&quot;20307&quot; value=&quot;297&quot;/&gt;&lt;/object&gt;&lt;object type=&quot;3&quot; unique_id=&quot;10032&quot;&gt;&lt;property id=&quot;20148&quot; value=&quot;5&quot;/&gt;&lt;property id=&quot;20300&quot; value=&quot;Slide 30 - &amp;quot;Interconnection between IST and HCI&amp;quot;&quot;/&gt;&lt;property id=&quot;20307&quot; value=&quot;317&quot;/&gt;&lt;/object&gt;&lt;object type=&quot;3&quot; unique_id=&quot;10033&quot;&gt;&lt;property id=&quot;20148&quot; value=&quot;5&quot;/&gt;&lt;property id=&quot;20300&quot; value=&quot;Slide 31 - &amp;quot;Academic Goals-Timeline&amp;quot;&quot;/&gt;&lt;property id=&quot;20307&quot; value=&quot;299&quot;/&gt;&lt;/object&gt;&lt;object type=&quot;3&quot; unique_id=&quot;10034&quot;&gt;&lt;property id=&quot;20148&quot; value=&quot;5&quot;/&gt;&lt;property id=&quot;20300&quot; value=&quot;Slide 32 - &amp;quot;References&amp;quot;&quot;/&gt;&lt;property id=&quot;20307&quot; value=&quot;300&quot;/&gt;&lt;/object&gt;&lt;object type=&quot;3&quot; unique_id=&quot;10035&quot;&gt;&lt;property id=&quot;20148&quot; value=&quot;5&quot;/&gt;&lt;property id=&quot;20300&quot; value=&quot;Slide 33 - &amp;quot;References&amp;quot;&quot;/&gt;&lt;property id=&quot;20307&quot; value=&quot;318&quot;/&gt;&lt;/object&gt;&lt;object type=&quot;3&quot; unique_id=&quot;10036&quot;&gt;&lt;property id=&quot;20148&quot; value=&quot;5&quot;/&gt;&lt;property id=&quot;20300&quot; value=&quot;Slide 34 - &amp;quot;Thank you!  Questions and Comments… &amp;quot;&quot;/&gt;&lt;property id=&quot;20307&quot; value=&quot;302&quot;/&gt;&lt;/object&gt;&lt;object type=&quot;3&quot; unique_id=&quot;10038&quot;&gt;&lt;property id=&quot;20148&quot; value=&quot;5&quot;/&gt;&lt;property id=&quot;20300&quot; value=&quot;Slide 35 - &amp;quot;So What?-1 Number of MOOCs&amp;quot;&quot;/&gt;&lt;property id=&quot;20307&quot; value=&quot;326&quot;/&gt;&lt;/object&gt;&lt;object type=&quot;3&quot; unique_id=&quot;10039&quot;&gt;&lt;property id=&quot;20148&quot; value=&quot;5&quot;/&gt;&lt;property id=&quot;20300&quot; value=&quot;Slide 36 - &amp;quot;So What?-1 Number of MOOCs&amp;quot;&quot;/&gt;&lt;property id=&quot;20307&quot; value=&quot;324&quot;/&gt;&lt;/object&gt;&lt;object type=&quot;3&quot; unique_id=&quot;10040&quot;&gt;&lt;property id=&quot;20148&quot; value=&quot;5&quot;/&gt;&lt;property id=&quot;20300&quot; value=&quot;Slide 37 - &amp;quot;So What?-1 Number of MOOCs&amp;quot;&quot;/&gt;&lt;property id=&quot;20307&quot; value=&quot;325&quot;/&gt;&lt;/object&gt;&lt;object type=&quot;3&quot; unique_id=&quot;10041&quot;&gt;&lt;property id=&quot;20148&quot; value=&quot;5&quot;/&gt;&lt;property id=&quot;20300&quot; value=&quot;Slide 38&quot;/&gt;&lt;property id=&quot;20307&quot; value=&quot;322&quot;/&gt;&lt;/object&gt;&lt;/object&gt;&lt;object type=&quot;8&quot; unique_id=&quot;1008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5640</TotalTime>
  <Words>1313</Words>
  <Application>Microsoft Office PowerPoint</Application>
  <PresentationFormat>Widescreen</PresentationFormat>
  <Paragraphs>298</Paragraphs>
  <Slides>37</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Courier New</vt:lpstr>
      <vt:lpstr>Tahoma</vt:lpstr>
      <vt:lpstr>Office Theme</vt:lpstr>
      <vt:lpstr>3_Office Theme</vt:lpstr>
      <vt:lpstr>MOOC Instructor Experiences and Pedagogical Choices: Some Instructional Design Considerations and Challenges </vt:lpstr>
      <vt:lpstr>PowerPoint Presentation</vt:lpstr>
      <vt:lpstr>January 18, 2018 By The Numbers: MOOCS in 2017 Dhawal Shah, Class Central </vt:lpstr>
      <vt:lpstr>February 14, 2018 MOOCs: Fewer New Students, but More Are Paying Doug Lederman, Inside Higher Ed</vt:lpstr>
      <vt:lpstr>January 22, 2018 A Product at Every Price: A Review of MOOC Stats and Trends in 2017 Dhawal Shah, Class Central </vt:lpstr>
      <vt:lpstr>January 22, 2018 A Product at Every Price: A Review of MOOC Stats and Trends in 2017 Dhawal Shah, Class Central </vt:lpstr>
      <vt:lpstr>Research Background</vt:lpstr>
      <vt:lpstr>Research Background  Zhu, M., Sari, A., &amp; Lee, M. M. (2018). A Systematic Review of Research Methods and Topics of the Empirical MOOC Literature (2014-2016). The Internet and Higher Education. </vt:lpstr>
      <vt:lpstr>Research Purposes &amp; Questions</vt:lpstr>
      <vt:lpstr>Research Methods-Design</vt:lpstr>
      <vt:lpstr> Research Methods (Zhu, Bonk, &amp; Sari, in review)</vt:lpstr>
      <vt:lpstr>Research Methods</vt:lpstr>
      <vt:lpstr>Data Analysis</vt:lpstr>
      <vt:lpstr>Analytical Framework</vt:lpstr>
      <vt:lpstr>Demographic Information</vt:lpstr>
      <vt:lpstr>Demographic Information</vt:lpstr>
      <vt:lpstr>Demographic Information</vt:lpstr>
      <vt:lpstr>Demographic Information</vt:lpstr>
      <vt:lpstr>Demographic Information</vt:lpstr>
      <vt:lpstr>Demographic Information</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Discussion and Conclusions</vt:lpstr>
      <vt:lpstr>Limitations</vt:lpstr>
      <vt:lpstr>Implications</vt:lpstr>
      <vt:lpstr>Future Studies</vt:lpstr>
      <vt:lpstr>Thank you!  Questions and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Performance Data for Making Useful Faculty and Leadership Decisions: Needs Assessment as a Vehicle</dc:title>
  <dc:creator>meina zhu</dc:creator>
  <cp:lastModifiedBy>Curtis Bonk</cp:lastModifiedBy>
  <cp:revision>323</cp:revision>
  <cp:lastPrinted>2016-10-07T20:02:53Z</cp:lastPrinted>
  <dcterms:created xsi:type="dcterms:W3CDTF">2016-10-05T19:39:51Z</dcterms:created>
  <dcterms:modified xsi:type="dcterms:W3CDTF">2018-03-02T04:20:24Z</dcterms:modified>
</cp:coreProperties>
</file>