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20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10/20/2019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300D-4558-294E-AB31-65200753C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785" y="1353311"/>
            <a:ext cx="9966960" cy="3035808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Exploring Instructors’ perspectives on the use of gamification in MOOCs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BBD67-1EBE-BA42-B7BE-DEA0F9058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38675"/>
            <a:ext cx="7891272" cy="150920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latin typeface="Arial Black" panose="020B0A04020102020204" pitchFamily="34" charset="0"/>
              </a:rPr>
              <a:t>Yunjo</a:t>
            </a:r>
            <a:r>
              <a:rPr lang="en-US" b="1" dirty="0">
                <a:latin typeface="Arial Black" panose="020B0A04020102020204" pitchFamily="34" charset="0"/>
              </a:rPr>
              <a:t> An, University of North Texas</a:t>
            </a:r>
          </a:p>
          <a:p>
            <a:r>
              <a:rPr lang="en-US" b="1" dirty="0">
                <a:latin typeface="Arial Black" panose="020B0A04020102020204" pitchFamily="34" charset="0"/>
              </a:rPr>
              <a:t>Curtis J. Bonk, Indiana University Bloomington</a:t>
            </a:r>
          </a:p>
          <a:p>
            <a:r>
              <a:rPr lang="en-US" b="1" dirty="0">
                <a:latin typeface="Arial Black" panose="020B0A04020102020204" pitchFamily="34" charset="0"/>
              </a:rPr>
              <a:t>Lin Lin, University of North Texas</a:t>
            </a:r>
          </a:p>
          <a:p>
            <a:r>
              <a:rPr lang="en-US" b="1" dirty="0" err="1">
                <a:latin typeface="Arial Black" panose="020B0A04020102020204" pitchFamily="34" charset="0"/>
              </a:rPr>
              <a:t>Meina</a:t>
            </a:r>
            <a:r>
              <a:rPr lang="en-US" b="1" dirty="0">
                <a:latin typeface="Arial Black" panose="020B0A04020102020204" pitchFamily="34" charset="0"/>
              </a:rPr>
              <a:t> Zhu, Wayne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01187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1D51-BFFF-C347-8812-2D9BE4DC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Results: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F5444-E037-1441-BD75-666DE666A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283827" cy="30220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Arial Black" panose="020B0A04020102020204" pitchFamily="34" charset="0"/>
              </a:rPr>
              <a:t>Purposes of gamification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 Black" panose="020B0A04020102020204" pitchFamily="34" charset="0"/>
              </a:rPr>
              <a:t>Most MOOC instructor participants (73%) showed interest in gamification and indicated that they would consider in their future MOOCs.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 Black" panose="020B0A04020102020204" pitchFamily="34" charset="0"/>
              </a:rPr>
              <a:t>Wanted to gamify their MOOCs to increase social interactions (91.6%) and student retention (85%).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 Black" panose="020B0A04020102020204" pitchFamily="34" charset="0"/>
              </a:rPr>
              <a:t>More than half of them would gamify their MOOCs to enhance student learning (52.3%).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5A142-F407-4DEF-B239-DF1188D4A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27" y="5186766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3757-C8A2-4040-8C6B-CCCDF15F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</a:rPr>
              <a:t>Results: 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A184-73BB-0E4B-969F-939DF1BF0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35658"/>
            <a:ext cx="7426452" cy="40507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Perceived barriers.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Arial Black" panose="020B0A04020102020204" pitchFamily="34" charset="0"/>
              </a:rPr>
              <a:t>Lack of time.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Arial Black" panose="020B0A04020102020204" pitchFamily="34" charset="0"/>
              </a:rPr>
              <a:t>Limited knowledge and experience.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Arial Black" panose="020B0A04020102020204" pitchFamily="34" charset="0"/>
              </a:rPr>
              <a:t>Lack of funding.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Arial Black" panose="020B0A04020102020204" pitchFamily="34" charset="0"/>
              </a:rPr>
              <a:t>Lack of fit between gamification and course content.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Arial Black" panose="020B0A04020102020204" pitchFamily="34" charset="0"/>
              </a:rPr>
              <a:t>Concerns regarding students’ perceptions or acceptance.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Arial Black" panose="020B0A04020102020204" pitchFamily="34" charset="0"/>
              </a:rPr>
              <a:t>Concerns regarding negative effects of gamification.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7A837-3239-4946-92F9-08745D0D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53" y="0"/>
            <a:ext cx="4709265" cy="26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4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210F-1D50-A34C-9DBA-1B4F4C99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84632"/>
            <a:ext cx="10156698" cy="134283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Results: Part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7AAE-8AE0-F04A-84B6-425D56762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7466"/>
            <a:ext cx="9811131" cy="293655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Arial Black" panose="020B0A04020102020204" pitchFamily="34" charset="0"/>
              </a:rPr>
              <a:t>Support needs:</a:t>
            </a:r>
          </a:p>
          <a:p>
            <a:pPr lvl="1"/>
            <a:r>
              <a:rPr lang="en-US" sz="2800" b="1" dirty="0">
                <a:latin typeface="Arial Black" panose="020B0A04020102020204" pitchFamily="34" charset="0"/>
              </a:rPr>
              <a:t>Time and funding</a:t>
            </a:r>
          </a:p>
          <a:p>
            <a:pPr lvl="1"/>
            <a:r>
              <a:rPr lang="en-US" sz="2800" b="1" dirty="0">
                <a:latin typeface="Arial Black" panose="020B0A04020102020204" pitchFamily="34" charset="0"/>
              </a:rPr>
              <a:t>Expert guidance</a:t>
            </a:r>
          </a:p>
          <a:p>
            <a:pPr lvl="1"/>
            <a:r>
              <a:rPr lang="en-US" sz="2800" b="1" dirty="0">
                <a:latin typeface="Arial Black" panose="020B0A04020102020204" pitchFamily="34" charset="0"/>
              </a:rPr>
              <a:t>Examples</a:t>
            </a:r>
          </a:p>
          <a:p>
            <a:pPr lvl="1"/>
            <a:r>
              <a:rPr lang="en-US" sz="2800" b="1" dirty="0">
                <a:latin typeface="Arial Black" panose="020B0A04020102020204" pitchFamily="34" charset="0"/>
              </a:rPr>
              <a:t>MOOC platforms</a:t>
            </a:r>
          </a:p>
          <a:p>
            <a:pPr lvl="1"/>
            <a:r>
              <a:rPr lang="en-US" sz="2800" b="1" dirty="0">
                <a:latin typeface="Arial Black" panose="020B0A04020102020204" pitchFamily="34" charset="0"/>
              </a:rPr>
              <a:t>IT/media support</a:t>
            </a:r>
          </a:p>
        </p:txBody>
      </p:sp>
      <p:pic>
        <p:nvPicPr>
          <p:cNvPr id="1026" name="Picture 2" descr="Image result for support">
            <a:extLst>
              <a:ext uri="{FF2B5EF4-FFF2-40B4-BE49-F238E27FC236}">
                <a16:creationId xmlns:a16="http://schemas.microsoft.com/office/drawing/2014/main" id="{211D3538-82F1-4F87-B834-10161523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26" y="1874827"/>
            <a:ext cx="5228653" cy="15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007F2-5666-48CF-AF84-630937B8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99" y="3388384"/>
            <a:ext cx="4929378" cy="27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00F2-4584-2247-8907-C470BF9F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B76C-1B61-7F44-9F2A-F203BC7FC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40408"/>
            <a:ext cx="10058400" cy="405079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Helping MOOC instructors develop an accurate understanding of gamification and its potential might be the first step needed in the effort of gamifying MOOCs.</a:t>
            </a:r>
          </a:p>
          <a:p>
            <a:r>
              <a:rPr lang="en-US" b="1" dirty="0">
                <a:latin typeface="Arial Black" panose="020B0A04020102020204" pitchFamily="34" charset="0"/>
              </a:rPr>
              <a:t>Age and prior experience appeared to be critical factors relating to MOOC instructors’ perceptions of gamification. </a:t>
            </a:r>
          </a:p>
          <a:p>
            <a:r>
              <a:rPr lang="en-US" b="1" dirty="0">
                <a:latin typeface="Arial Black" panose="020B0A04020102020204" pitchFamily="34" charset="0"/>
              </a:rPr>
              <a:t>Although younger instructors are generally more familiar to publish and engage in scholarly activities which count toward tenure and promotion.</a:t>
            </a:r>
          </a:p>
          <a:p>
            <a:r>
              <a:rPr lang="en-US" b="1" dirty="0">
                <a:latin typeface="Arial Black" panose="020B0A04020102020204" pitchFamily="34" charset="0"/>
              </a:rPr>
              <a:t>Positive experience with gamification or concrete examples of successfully gamified MOOCs can have positive influence on MOOC instructors’ perceptions and attitudes toward gamification.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age">
            <a:extLst>
              <a:ext uri="{FF2B5EF4-FFF2-40B4-BE49-F238E27FC236}">
                <a16:creationId xmlns:a16="http://schemas.microsoft.com/office/drawing/2014/main" id="{89DF4A73-9A29-43DD-B598-F99D1D3E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6" y="5598288"/>
            <a:ext cx="4199040" cy="125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6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33F8-4F01-4D4E-81C7-91C229F9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8FA9-B293-5E49-8538-C1870F0F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930908"/>
            <a:ext cx="10058400" cy="32221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Black" panose="020B0A04020102020204" pitchFamily="34" charset="0"/>
              </a:rPr>
              <a:t>Given the challenges related to low engagement, high dropout rates, and low completion rates in MOOCs, it is wise to use gamification to facilitate social interactions and community building.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Black" panose="020B0A04020102020204" pitchFamily="34" charset="0"/>
              </a:rPr>
              <a:t>Previous research on gamification in MOOCs has focused on identifying gamification mechanics suitable for MOOCs. Future research should focus more on developing guidelines for MOOC instructors.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1578F-C981-4503-81AF-4AC28F490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12" y="4880758"/>
            <a:ext cx="2667311" cy="20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B393-C900-E34A-8E12-7F96E425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4173-DBAC-9D46-B7F0-51920AD9A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5" y="1969008"/>
            <a:ext cx="10201973" cy="29117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Many MOOC providers, e.g., </a:t>
            </a:r>
            <a:r>
              <a:rPr lang="en-US" dirty="0" err="1">
                <a:latin typeface="Arial Black" panose="020B0A04020102020204" pitchFamily="34" charset="0"/>
              </a:rPr>
              <a:t>xuetangX</a:t>
            </a:r>
            <a:r>
              <a:rPr lang="en-US" dirty="0">
                <a:latin typeface="Arial Black" panose="020B0A04020102020204" pitchFamily="34" charset="0"/>
              </a:rPr>
              <a:t> in China, not included.</a:t>
            </a:r>
          </a:p>
          <a:p>
            <a:r>
              <a:rPr lang="en-US" dirty="0">
                <a:latin typeface="Arial Black" panose="020B0A04020102020204" pitchFamily="34" charset="0"/>
              </a:rPr>
              <a:t>Instructors whose MOOCs in English were included.</a:t>
            </a:r>
          </a:p>
          <a:p>
            <a:r>
              <a:rPr lang="en-US" dirty="0">
                <a:latin typeface="Arial Black" panose="020B0A04020102020204" pitchFamily="34" charset="0"/>
              </a:rPr>
              <a:t>The survey and interview participants in this study were volunteers. </a:t>
            </a:r>
          </a:p>
          <a:p>
            <a:r>
              <a:rPr lang="en-US" dirty="0">
                <a:latin typeface="Arial Black" panose="020B0A04020102020204" pitchFamily="34" charset="0"/>
              </a:rPr>
              <a:t>Response rate of survey was 7.5%, low but still acceptable for an survey (Cho &amp; LaRose, 1999).</a:t>
            </a:r>
          </a:p>
          <a:p>
            <a:r>
              <a:rPr lang="en-US" dirty="0">
                <a:latin typeface="Arial Black" panose="020B0A04020102020204" pitchFamily="34" charset="0"/>
              </a:rPr>
              <a:t>The survey instrument related to MOOC gamification was developed for this specific study. </a:t>
            </a:r>
          </a:p>
        </p:txBody>
      </p:sp>
      <p:pic>
        <p:nvPicPr>
          <p:cNvPr id="2050" name="Picture 2" descr="Image result for limitations">
            <a:extLst>
              <a:ext uri="{FF2B5EF4-FFF2-40B4-BE49-F238E27FC236}">
                <a16:creationId xmlns:a16="http://schemas.microsoft.com/office/drawing/2014/main" id="{8A20C57C-6075-436F-A478-578BA80BE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4548547"/>
            <a:ext cx="3849088" cy="23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A1AA-440A-BC44-A370-5CE75AC1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F7998-0A4E-434C-95E6-CC10B0FDC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83902"/>
            <a:ext cx="8794623" cy="362154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 Black" panose="020B0A04020102020204" pitchFamily="34" charset="0"/>
              </a:rPr>
              <a:t>Focus more on developing guidelines for gamifying MOOCs for difference conditions.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 Black" panose="020B0A04020102020204" pitchFamily="34" charset="0"/>
              </a:rPr>
              <a:t>Provide detailed descriptions of the course context and gamification strategies to help other researchers and MOOC instructors understand what strategies work in different conditions and content areas.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 Black" panose="020B0A04020102020204" pitchFamily="34" charset="0"/>
              </a:rPr>
              <a:t>Focus on MOOCs in other languages to capture insights of adopting gamification in MOOCs worldwide.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61468-3203-4AE8-8641-8E037FF6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74" y="5291847"/>
            <a:ext cx="2653301" cy="14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9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4F3F-B7F3-2D46-B9D8-D673273E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623697"/>
            <a:ext cx="9912477" cy="125844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Study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DEC5-CA31-D043-A988-0FD3071A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3" y="1892808"/>
            <a:ext cx="8842248" cy="329670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Black" panose="020B0A04020102020204" pitchFamily="34" charset="0"/>
              </a:rPr>
              <a:t>Study offers a better understanding of instructors’ interests, self-efficacy, perceptions, perceived barriers, concerns, and support needs regarding the gamification in MOOCs.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Black" panose="020B0A04020102020204" pitchFamily="34" charset="0"/>
              </a:rPr>
              <a:t>Provides useful insights and recs into what to consider when gamifying MOOCs as well as how to support MOOC instructors or instructional designers in gamifying MOOCs</a:t>
            </a:r>
            <a:r>
              <a:rPr lang="en-US" sz="2200" b="1" dirty="0">
                <a:latin typeface="Arial Black" panose="020B0A04020102020204" pitchFamily="34" charset="0"/>
              </a:rPr>
              <a:t>.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6C6D0-B0B4-4919-B6DD-829326DE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21" y="5102294"/>
            <a:ext cx="3306578" cy="17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EDE5-5D6F-3848-916B-968CA5B3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4825"/>
            <a:ext cx="9245727" cy="104775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E313E-F652-A943-A70A-C068B763A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98" y="1657350"/>
            <a:ext cx="9455277" cy="430377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Challenges of Massive Open Online Courses (MOOC)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Low retention rates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Low completion rates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Engaging learners in a system with inherent feedback and interaction limitations between the instructor and the large number of participants</a:t>
            </a:r>
          </a:p>
          <a:p>
            <a:r>
              <a:rPr lang="en-US" sz="2800" b="1" dirty="0">
                <a:latin typeface="Arial Black" panose="020B0A04020102020204" pitchFamily="34" charset="0"/>
              </a:rPr>
              <a:t>Gamification as a way to increase interactions and engagement in MOOCs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4831E-0422-42B4-A87C-939B1F4F0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4" y="4864935"/>
            <a:ext cx="3419475" cy="19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468B-FE4D-A54E-86BF-58103206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5B2E-2130-944B-8FA0-A64AEE41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6" y="1807083"/>
            <a:ext cx="8553449" cy="3460242"/>
          </a:xfrm>
        </p:spPr>
        <p:txBody>
          <a:bodyPr>
            <a:normAutofit/>
          </a:bodyPr>
          <a:lstStyle/>
          <a:p>
            <a:r>
              <a:rPr lang="en-US" sz="3000" b="1" dirty="0"/>
              <a:t>Studies have proposed gamification as one way to alleviate the problem of low engagement and low completion rates of MOOCs.</a:t>
            </a:r>
          </a:p>
          <a:p>
            <a:pPr lvl="1"/>
            <a:r>
              <a:rPr lang="en-US" sz="2000" b="1" dirty="0"/>
              <a:t>Chang &amp; Wei (2016)</a:t>
            </a:r>
          </a:p>
          <a:p>
            <a:pPr lvl="1"/>
            <a:r>
              <a:rPr lang="en-US" sz="2000" b="1" dirty="0" err="1"/>
              <a:t>Antonaci</a:t>
            </a:r>
            <a:r>
              <a:rPr lang="en-US" sz="2000" b="1" dirty="0"/>
              <a:t>, </a:t>
            </a:r>
            <a:r>
              <a:rPr lang="en-US" sz="2000" b="1" dirty="0" err="1"/>
              <a:t>Klemke</a:t>
            </a:r>
            <a:r>
              <a:rPr lang="en-US" sz="2000" b="1" dirty="0"/>
              <a:t>, </a:t>
            </a:r>
            <a:r>
              <a:rPr lang="en-US" sz="2000" b="1" dirty="0" err="1"/>
              <a:t>Kreijns</a:t>
            </a:r>
            <a:r>
              <a:rPr lang="en-US" sz="2000" b="1" dirty="0"/>
              <a:t>, &amp; Specht (2018) </a:t>
            </a:r>
          </a:p>
          <a:p>
            <a:pPr lvl="1"/>
            <a:r>
              <a:rPr lang="en-US" sz="2000" b="1" dirty="0" err="1"/>
              <a:t>Klemke</a:t>
            </a:r>
            <a:r>
              <a:rPr lang="en-US" sz="2000" b="1" dirty="0"/>
              <a:t>, </a:t>
            </a:r>
            <a:r>
              <a:rPr lang="en-US" sz="2000" b="1" dirty="0" err="1"/>
              <a:t>Eradze</a:t>
            </a:r>
            <a:r>
              <a:rPr lang="en-US" sz="2000" b="1" dirty="0"/>
              <a:t>, &amp; </a:t>
            </a:r>
            <a:r>
              <a:rPr lang="en-US" sz="2000" b="1" dirty="0" err="1"/>
              <a:t>Antonaci</a:t>
            </a:r>
            <a:r>
              <a:rPr lang="en-US" sz="2000" b="1" dirty="0"/>
              <a:t> (2018)</a:t>
            </a:r>
          </a:p>
          <a:p>
            <a:pPr lvl="1"/>
            <a:r>
              <a:rPr lang="en-US" sz="2000" b="1" dirty="0"/>
              <a:t>Romero-Rodríguez et al. (2019)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25C63-8CFC-4994-B5E2-FB6B18D35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8" y="4660530"/>
            <a:ext cx="4394939" cy="21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468B-FE4D-A54E-86BF-58103206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5B2E-2130-944B-8FA0-A64AEE41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6" y="1807083"/>
            <a:ext cx="8553449" cy="346024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Previous research shows that applying gamification strategies in MOOCs could increase student engagement and course completion rates.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43C28-7C8B-4CDB-AC05-0BB468A62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4192010"/>
            <a:ext cx="5543549" cy="26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1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A20F-473D-054E-8C95-9F4C06C7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 Black" panose="020B0A04020102020204" pitchFamily="34" charset="0"/>
              </a:rPr>
              <a:t>Purpose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169C-3BB7-1B46-A136-C9AAABBE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6133"/>
            <a:ext cx="10058400" cy="4050792"/>
          </a:xfrm>
        </p:spPr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The present study explored instructors’ perceptions, interests, self-efficacy, perceived barriers, and support needs regarding the use of gamification in MOOCs.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</a:rPr>
              <a:t>How do MOOC instructors perceive the potential of gamification?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</a:rPr>
              <a:t>What are the perceived barriers to gamifying MOOCs?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</a:rPr>
              <a:t>What types of supports and resources do MOOC instructors need to gamify their MOOCs?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0A043-A73D-4590-B5ED-7AE6866C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0" y="5123288"/>
            <a:ext cx="2454780" cy="17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6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3E9B-2F17-2F49-8FBE-51519D3D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89382"/>
            <a:ext cx="7816977" cy="160934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DEE5F-F7A9-A14B-B8C0-073B5D1F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902" y="1685074"/>
            <a:ext cx="8766048" cy="405079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This study used a sequential mixed-methods design (Creswell &amp; Plano-Clark, 2017).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Data collection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Online survey – 107 participants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Follow-up interviews – 11 participants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Reviews of the MOOCs of the interviewees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 Data analysis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Descriptive statistics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Mann-Whitney U tests</a:t>
            </a:r>
          </a:p>
          <a:p>
            <a:pPr lvl="1"/>
            <a:r>
              <a:rPr lang="en-US" sz="2400" b="1" dirty="0">
                <a:latin typeface="Arial Black" panose="020B0A04020102020204" pitchFamily="34" charset="0"/>
              </a:rPr>
              <a:t>Thematic analysis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9D866-8739-47B8-BA0D-965AB601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5055182"/>
            <a:ext cx="4545899" cy="18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1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9991-2E4C-7C40-81D0-A7A83C49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Results: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B640-4735-2045-9374-FF7721728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7558"/>
            <a:ext cx="8788527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 pitchFamily="2" charset="-79"/>
              </a:rPr>
              <a:t>Interest: </a:t>
            </a:r>
            <a:r>
              <a:rPr 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73% showed interest in gamification.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 pitchFamily="2" charset="-79"/>
              </a:rPr>
              <a:t>Perceptions of gamification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Quantitative data – Means mostly between 5.00 and 6.50.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Qualitative data -  Three major groupings: (1) very positive, (2) positive but unsure, and (3) skeptical.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Majority of participants believed that gamification has the potential for education overall, and, for MOOCs, specifically.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A few participants were admittedly more skeptical about gamification and did not want to gamify their MOOCs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F9C3C-384D-4582-B2E1-6AFB4575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10" y="14686"/>
            <a:ext cx="3218688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DCD2-FEA8-A64F-964F-CE981F45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7007352" cy="14108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Results: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330E-2337-1541-B916-643A39BB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latin typeface="Arial Black" panose="020B0A04020102020204" pitchFamily="34" charset="0"/>
              </a:rPr>
              <a:t>Age: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Black" panose="020B0A04020102020204" pitchFamily="34" charset="0"/>
              </a:rPr>
              <a:t>Younger participants (</a:t>
            </a:r>
            <a:r>
              <a:rPr lang="en-US" dirty="0" err="1">
                <a:latin typeface="Arial Black" panose="020B0A04020102020204" pitchFamily="34" charset="0"/>
              </a:rPr>
              <a:t>Mdn</a:t>
            </a:r>
            <a:r>
              <a:rPr lang="en-US" dirty="0">
                <a:latin typeface="Arial Black" panose="020B0A04020102020204" pitchFamily="34" charset="0"/>
              </a:rPr>
              <a:t> = 5.50) had higher self-efficacy than older MOOC instructor participants (</a:t>
            </a:r>
            <a:r>
              <a:rPr lang="en-US" dirty="0" err="1">
                <a:latin typeface="Arial Black" panose="020B0A04020102020204" pitchFamily="34" charset="0"/>
              </a:rPr>
              <a:t>Mdn</a:t>
            </a:r>
            <a:r>
              <a:rPr lang="en-US" dirty="0">
                <a:latin typeface="Arial Black" panose="020B0A04020102020204" pitchFamily="34" charset="0"/>
              </a:rPr>
              <a:t> = 3.00) in terms of gamifying their MOOCs (U = 1011.5, </a:t>
            </a:r>
            <a:r>
              <a:rPr lang="en-US" i="1" dirty="0">
                <a:latin typeface="Arial Black" panose="020B0A04020102020204" pitchFamily="34" charset="0"/>
              </a:rPr>
              <a:t>p</a:t>
            </a:r>
            <a:r>
              <a:rPr lang="en-US" dirty="0">
                <a:latin typeface="Arial Black" panose="020B0A04020102020204" pitchFamily="34" charset="0"/>
              </a:rPr>
              <a:t> = .033).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Black" panose="020B0A04020102020204" pitchFamily="34" charset="0"/>
              </a:rPr>
              <a:t>Younger participants (</a:t>
            </a:r>
            <a:r>
              <a:rPr lang="en-US" dirty="0" err="1">
                <a:latin typeface="Arial Black" panose="020B0A04020102020204" pitchFamily="34" charset="0"/>
              </a:rPr>
              <a:t>Mdn</a:t>
            </a:r>
            <a:r>
              <a:rPr lang="en-US" dirty="0">
                <a:latin typeface="Arial Black" panose="020B0A04020102020204" pitchFamily="34" charset="0"/>
              </a:rPr>
              <a:t> = 5.50) were more positive than older participants (</a:t>
            </a:r>
            <a:r>
              <a:rPr lang="en-US" dirty="0" err="1">
                <a:latin typeface="Arial Black" panose="020B0A04020102020204" pitchFamily="34" charset="0"/>
              </a:rPr>
              <a:t>Mdn</a:t>
            </a:r>
            <a:r>
              <a:rPr lang="en-US" dirty="0">
                <a:latin typeface="Arial Black" panose="020B0A04020102020204" pitchFamily="34" charset="0"/>
              </a:rPr>
              <a:t> = 5.00) about the potential of gamification to increase the learner-instructor interaction (U = 1029.5, </a:t>
            </a:r>
            <a:r>
              <a:rPr lang="en-US" i="1" dirty="0">
                <a:latin typeface="Arial Black" panose="020B0A04020102020204" pitchFamily="34" charset="0"/>
              </a:rPr>
              <a:t>p </a:t>
            </a:r>
            <a:r>
              <a:rPr lang="en-US" dirty="0">
                <a:latin typeface="Arial Black" panose="020B0A04020102020204" pitchFamily="34" charset="0"/>
              </a:rPr>
              <a:t>= .043).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Black" panose="020B0A04020102020204" pitchFamily="34" charset="0"/>
              </a:rPr>
              <a:t>Younger participants (</a:t>
            </a:r>
            <a:r>
              <a:rPr lang="en-US" dirty="0" err="1">
                <a:latin typeface="Arial Black" panose="020B0A04020102020204" pitchFamily="34" charset="0"/>
              </a:rPr>
              <a:t>Mdn</a:t>
            </a:r>
            <a:r>
              <a:rPr lang="en-US" dirty="0">
                <a:latin typeface="Arial Black" panose="020B0A04020102020204" pitchFamily="34" charset="0"/>
              </a:rPr>
              <a:t> = 7.00) were more positive than older participants (</a:t>
            </a:r>
            <a:r>
              <a:rPr lang="en-US" dirty="0" err="1">
                <a:latin typeface="Arial Black" panose="020B0A04020102020204" pitchFamily="34" charset="0"/>
              </a:rPr>
              <a:t>Mdn</a:t>
            </a:r>
            <a:r>
              <a:rPr lang="en-US" dirty="0">
                <a:latin typeface="Arial Black" panose="020B0A04020102020204" pitchFamily="34" charset="0"/>
              </a:rPr>
              <a:t> = 6.00) about the potential of gamification to increase the course completion rate (U = 1006.5, </a:t>
            </a:r>
            <a:r>
              <a:rPr lang="en-US" i="1" dirty="0">
                <a:latin typeface="Arial Black" panose="020B0A04020102020204" pitchFamily="34" charset="0"/>
              </a:rPr>
              <a:t>p</a:t>
            </a:r>
            <a:r>
              <a:rPr lang="en-US" dirty="0">
                <a:latin typeface="Arial Black" panose="020B0A04020102020204" pitchFamily="34" charset="0"/>
              </a:rPr>
              <a:t> = .030).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1C239-C523-4D5A-AA5E-2D6A61C8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119" y="0"/>
            <a:ext cx="3352881" cy="22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DCD2-FEA8-A64F-964F-CE981F45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6216777" cy="14108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Results: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330E-2337-1541-B916-643A39BB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 Black" panose="020B0A04020102020204" pitchFamily="34" charset="0"/>
              </a:rPr>
              <a:t>Prior experience: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 Black" panose="020B0A04020102020204" pitchFamily="34" charset="0"/>
              </a:rPr>
              <a:t>MOOC instructor participants who had prior experience with gamification (</a:t>
            </a:r>
            <a:r>
              <a:rPr lang="en-US" sz="2000" dirty="0" err="1">
                <a:latin typeface="Arial Black" panose="020B0A04020102020204" pitchFamily="34" charset="0"/>
              </a:rPr>
              <a:t>Mdn</a:t>
            </a:r>
            <a:r>
              <a:rPr lang="en-US" sz="2000" dirty="0">
                <a:latin typeface="Arial Black" panose="020B0A04020102020204" pitchFamily="34" charset="0"/>
              </a:rPr>
              <a:t> = 8.00) had higher interest in gamifying their MOOCs than those without prior experience (</a:t>
            </a:r>
            <a:r>
              <a:rPr lang="en-US" sz="2000" dirty="0" err="1">
                <a:latin typeface="Arial Black" panose="020B0A04020102020204" pitchFamily="34" charset="0"/>
              </a:rPr>
              <a:t>Mdn</a:t>
            </a:r>
            <a:r>
              <a:rPr lang="en-US" sz="2000" dirty="0">
                <a:latin typeface="Arial Black" panose="020B0A04020102020204" pitchFamily="34" charset="0"/>
              </a:rPr>
              <a:t> = 5.00) (U = 756.0, </a:t>
            </a:r>
            <a:r>
              <a:rPr lang="en-US" sz="2000" i="1" dirty="0">
                <a:latin typeface="Arial Black" panose="020B0A04020102020204" pitchFamily="34" charset="0"/>
              </a:rPr>
              <a:t>p</a:t>
            </a:r>
            <a:r>
              <a:rPr lang="en-US" sz="2000" dirty="0">
                <a:latin typeface="Arial Black" panose="020B0A04020102020204" pitchFamily="34" charset="0"/>
              </a:rPr>
              <a:t> = .008).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 Black" panose="020B0A040201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 Black" panose="020B0A04020102020204" pitchFamily="34" charset="0"/>
              </a:rPr>
              <a:t>Participants with prior experience (</a:t>
            </a:r>
            <a:r>
              <a:rPr lang="en-US" sz="2000" dirty="0" err="1">
                <a:latin typeface="Arial Black" panose="020B0A04020102020204" pitchFamily="34" charset="0"/>
              </a:rPr>
              <a:t>Mdn</a:t>
            </a:r>
            <a:r>
              <a:rPr lang="en-US" sz="2000" dirty="0">
                <a:latin typeface="Arial Black" panose="020B0A04020102020204" pitchFamily="34" charset="0"/>
              </a:rPr>
              <a:t> = 7.00) also had higher self-efficacy than those without prior experience (</a:t>
            </a:r>
            <a:r>
              <a:rPr lang="en-US" sz="2000" dirty="0" err="1">
                <a:latin typeface="Arial Black" panose="020B0A04020102020204" pitchFamily="34" charset="0"/>
              </a:rPr>
              <a:t>Mdn</a:t>
            </a:r>
            <a:r>
              <a:rPr lang="en-US" sz="2000" dirty="0">
                <a:latin typeface="Arial Black" panose="020B0A04020102020204" pitchFamily="34" charset="0"/>
              </a:rPr>
              <a:t> = 3.00) (U = 193.0, </a:t>
            </a:r>
            <a:r>
              <a:rPr lang="en-US" sz="2000" i="1" dirty="0">
                <a:latin typeface="Arial Black" panose="020B0A04020102020204" pitchFamily="34" charset="0"/>
              </a:rPr>
              <a:t>p</a:t>
            </a:r>
            <a:r>
              <a:rPr lang="en-US" sz="2000" dirty="0">
                <a:latin typeface="Arial Black" panose="020B0A04020102020204" pitchFamily="34" charset="0"/>
              </a:rPr>
              <a:t> = .000).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DA69D-BC81-4E56-A304-55786A76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35" y="-1"/>
            <a:ext cx="4351866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283</TotalTime>
  <Words>1023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Black</vt:lpstr>
      <vt:lpstr>Calibri</vt:lpstr>
      <vt:lpstr>Rockwell</vt:lpstr>
      <vt:lpstr>Rockwell Condensed</vt:lpstr>
      <vt:lpstr>Rockwell Extra Bold</vt:lpstr>
      <vt:lpstr>Wingdings</vt:lpstr>
      <vt:lpstr>Wood Type</vt:lpstr>
      <vt:lpstr>Exploring Instructors’ perspectives on the use of gamification in MOOCs</vt:lpstr>
      <vt:lpstr>Introduction</vt:lpstr>
      <vt:lpstr>Literature review</vt:lpstr>
      <vt:lpstr>Literature review</vt:lpstr>
      <vt:lpstr>Purpose of The study</vt:lpstr>
      <vt:lpstr>methods</vt:lpstr>
      <vt:lpstr>Results: Part 1</vt:lpstr>
      <vt:lpstr>Results: Part 2</vt:lpstr>
      <vt:lpstr>Results: Part 3</vt:lpstr>
      <vt:lpstr>Results: Part 4</vt:lpstr>
      <vt:lpstr>Results: Part 5</vt:lpstr>
      <vt:lpstr>Results: Part 6</vt:lpstr>
      <vt:lpstr>Discussion</vt:lpstr>
      <vt:lpstr>Discussion</vt:lpstr>
      <vt:lpstr>Limitations</vt:lpstr>
      <vt:lpstr>Future Research</vt:lpstr>
      <vt:lpstr>Study significance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An, Yunjo</dc:creator>
  <cp:lastModifiedBy>Curtis Bonk</cp:lastModifiedBy>
  <cp:revision>25</cp:revision>
  <dcterms:created xsi:type="dcterms:W3CDTF">2019-10-07T21:22:12Z</dcterms:created>
  <dcterms:modified xsi:type="dcterms:W3CDTF">2019-10-20T06:30:20Z</dcterms:modified>
</cp:coreProperties>
</file>