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3.webp" ContentType="image/jpe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601" r:id="rId3"/>
    <p:sldId id="598" r:id="rId4"/>
    <p:sldId id="603" r:id="rId5"/>
    <p:sldId id="602" r:id="rId6"/>
    <p:sldId id="604" r:id="rId7"/>
    <p:sldId id="605" r:id="rId8"/>
    <p:sldId id="606" r:id="rId9"/>
    <p:sldId id="607" r:id="rId10"/>
    <p:sldId id="608" r:id="rId11"/>
    <p:sldId id="609" r:id="rId12"/>
    <p:sldId id="610" r:id="rId13"/>
    <p:sldId id="614" r:id="rId14"/>
    <p:sldId id="615" r:id="rId15"/>
    <p:sldId id="616" r:id="rId16"/>
    <p:sldId id="617" r:id="rId17"/>
    <p:sldId id="611" r:id="rId18"/>
    <p:sldId id="612" r:id="rId19"/>
    <p:sldId id="613" r:id="rId20"/>
    <p:sldId id="30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262B"/>
    <a:srgbClr val="26272C"/>
    <a:srgbClr val="1B1C1E"/>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86576" autoAdjust="0"/>
  </p:normalViewPr>
  <p:slideViewPr>
    <p:cSldViewPr snapToGrid="0">
      <p:cViewPr varScale="1">
        <p:scale>
          <a:sx n="54" d="100"/>
          <a:sy n="54" d="100"/>
        </p:scale>
        <p:origin x="1032" y="42"/>
      </p:cViewPr>
      <p:guideLst/>
    </p:cSldViewPr>
  </p:slideViewPr>
  <p:outlineViewPr>
    <p:cViewPr>
      <p:scale>
        <a:sx n="33" d="100"/>
        <a:sy n="33" d="100"/>
      </p:scale>
      <p:origin x="0" y="-36168"/>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7A46C-3297-4B97-9DB0-5612338F0964}" type="datetimeFigureOut">
              <a:rPr lang="en-US" smtClean="0"/>
              <a:t>10/28/2019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237A28-5F8C-405C-AED5-8256D00DB9CD}" type="slidenum">
              <a:rPr lang="en-US" smtClean="0"/>
              <a:t>‹#›</a:t>
            </a:fld>
            <a:endParaRPr lang="en-US"/>
          </a:p>
        </p:txBody>
      </p:sp>
    </p:spTree>
    <p:extLst>
      <p:ext uri="{BB962C8B-B14F-4D97-AF65-F5344CB8AC3E}">
        <p14:creationId xmlns:p14="http://schemas.microsoft.com/office/powerpoint/2010/main" val="1948114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9698"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198155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5947-FEFF-4833-9D33-355339B29E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CA82FA-94A9-4A3C-A914-55804C6862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A23649-AE31-43F0-A53D-5C2F247A01A6}"/>
              </a:ext>
            </a:extLst>
          </p:cNvPr>
          <p:cNvSpPr>
            <a:spLocks noGrp="1"/>
          </p:cNvSpPr>
          <p:nvPr>
            <p:ph type="dt" sz="half" idx="10"/>
          </p:nvPr>
        </p:nvSpPr>
        <p:spPr/>
        <p:txBody>
          <a:bodyPr/>
          <a:lstStyle/>
          <a:p>
            <a:fld id="{FFFCE791-5D6F-4F45-9EBA-184E9EC1F982}" type="datetimeFigureOut">
              <a:rPr lang="en-US" smtClean="0"/>
              <a:t>10/28/2019</a:t>
            </a:fld>
            <a:endParaRPr lang="en-US"/>
          </a:p>
        </p:txBody>
      </p:sp>
      <p:sp>
        <p:nvSpPr>
          <p:cNvPr id="5" name="Footer Placeholder 4">
            <a:extLst>
              <a:ext uri="{FF2B5EF4-FFF2-40B4-BE49-F238E27FC236}">
                <a16:creationId xmlns:a16="http://schemas.microsoft.com/office/drawing/2014/main" id="{7D2D7FFF-A334-4001-99D6-9B8D507B4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45489-C6FD-479C-A053-50F9DE04ABD1}"/>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3870968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443-A0DB-419C-86EC-7A3547E031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D6CB3C-8027-4992-99A2-3D46B5CC1E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DC946-3709-4C72-A09D-A9AF46DC30AA}"/>
              </a:ext>
            </a:extLst>
          </p:cNvPr>
          <p:cNvSpPr>
            <a:spLocks noGrp="1"/>
          </p:cNvSpPr>
          <p:nvPr>
            <p:ph type="dt" sz="half" idx="10"/>
          </p:nvPr>
        </p:nvSpPr>
        <p:spPr/>
        <p:txBody>
          <a:bodyPr/>
          <a:lstStyle/>
          <a:p>
            <a:fld id="{FFFCE791-5D6F-4F45-9EBA-184E9EC1F982}" type="datetimeFigureOut">
              <a:rPr lang="en-US" smtClean="0"/>
              <a:t>10/28/2019</a:t>
            </a:fld>
            <a:endParaRPr lang="en-US"/>
          </a:p>
        </p:txBody>
      </p:sp>
      <p:sp>
        <p:nvSpPr>
          <p:cNvPr id="5" name="Footer Placeholder 4">
            <a:extLst>
              <a:ext uri="{FF2B5EF4-FFF2-40B4-BE49-F238E27FC236}">
                <a16:creationId xmlns:a16="http://schemas.microsoft.com/office/drawing/2014/main" id="{D23A29FF-261E-408D-B075-77478F090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2DE80-8EB6-4912-B5E8-603A6598FB2A}"/>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2641969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E01C98-CEAC-4E4B-B7D0-29BFCE260F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F895D1-3766-4B2B-8EE9-608DD542C6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2F4E9-BAF3-4796-983C-BA0A941B0415}"/>
              </a:ext>
            </a:extLst>
          </p:cNvPr>
          <p:cNvSpPr>
            <a:spLocks noGrp="1"/>
          </p:cNvSpPr>
          <p:nvPr>
            <p:ph type="dt" sz="half" idx="10"/>
          </p:nvPr>
        </p:nvSpPr>
        <p:spPr/>
        <p:txBody>
          <a:bodyPr/>
          <a:lstStyle/>
          <a:p>
            <a:fld id="{FFFCE791-5D6F-4F45-9EBA-184E9EC1F982}" type="datetimeFigureOut">
              <a:rPr lang="en-US" smtClean="0"/>
              <a:t>10/28/2019</a:t>
            </a:fld>
            <a:endParaRPr lang="en-US"/>
          </a:p>
        </p:txBody>
      </p:sp>
      <p:sp>
        <p:nvSpPr>
          <p:cNvPr id="5" name="Footer Placeholder 4">
            <a:extLst>
              <a:ext uri="{FF2B5EF4-FFF2-40B4-BE49-F238E27FC236}">
                <a16:creationId xmlns:a16="http://schemas.microsoft.com/office/drawing/2014/main" id="{62063A0A-3D59-4F9B-A7A9-54326D6D3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99E71-239F-4DDC-9C42-219073767CF1}"/>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997493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4AD7F-434D-4185-92FB-32816EF3A4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B6E1E0-4843-4223-9E2C-E3A05B947D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48291-D896-4F0E-A2F8-737BA4611BA3}"/>
              </a:ext>
            </a:extLst>
          </p:cNvPr>
          <p:cNvSpPr>
            <a:spLocks noGrp="1"/>
          </p:cNvSpPr>
          <p:nvPr>
            <p:ph type="dt" sz="half" idx="10"/>
          </p:nvPr>
        </p:nvSpPr>
        <p:spPr/>
        <p:txBody>
          <a:bodyPr/>
          <a:lstStyle/>
          <a:p>
            <a:fld id="{FFFCE791-5D6F-4F45-9EBA-184E9EC1F982}" type="datetimeFigureOut">
              <a:rPr lang="en-US" smtClean="0"/>
              <a:t>10/28/2019</a:t>
            </a:fld>
            <a:endParaRPr lang="en-US"/>
          </a:p>
        </p:txBody>
      </p:sp>
      <p:sp>
        <p:nvSpPr>
          <p:cNvPr id="5" name="Footer Placeholder 4">
            <a:extLst>
              <a:ext uri="{FF2B5EF4-FFF2-40B4-BE49-F238E27FC236}">
                <a16:creationId xmlns:a16="http://schemas.microsoft.com/office/drawing/2014/main" id="{57D8837B-C629-4CAD-A533-8C450CA18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F8B3DA-0C5D-4F89-8B7E-42EB847A7343}"/>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318386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8132-50B8-44FC-BA7C-119C49E69B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34B3D2-0D1D-42D6-BCC2-BF5651BD98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468224-C582-44F8-8DC9-71F7C5C45CD4}"/>
              </a:ext>
            </a:extLst>
          </p:cNvPr>
          <p:cNvSpPr>
            <a:spLocks noGrp="1"/>
          </p:cNvSpPr>
          <p:nvPr>
            <p:ph type="dt" sz="half" idx="10"/>
          </p:nvPr>
        </p:nvSpPr>
        <p:spPr/>
        <p:txBody>
          <a:bodyPr/>
          <a:lstStyle/>
          <a:p>
            <a:fld id="{FFFCE791-5D6F-4F45-9EBA-184E9EC1F982}" type="datetimeFigureOut">
              <a:rPr lang="en-US" smtClean="0"/>
              <a:t>10/28/2019</a:t>
            </a:fld>
            <a:endParaRPr lang="en-US"/>
          </a:p>
        </p:txBody>
      </p:sp>
      <p:sp>
        <p:nvSpPr>
          <p:cNvPr id="5" name="Footer Placeholder 4">
            <a:extLst>
              <a:ext uri="{FF2B5EF4-FFF2-40B4-BE49-F238E27FC236}">
                <a16:creationId xmlns:a16="http://schemas.microsoft.com/office/drawing/2014/main" id="{D90BC61C-0EEC-402F-B5ED-8FF80052F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5B586-624C-468C-812C-DD71DA1E52D2}"/>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3366453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3360-0F50-434C-817E-9D91C33DF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95D5ED-C855-4C27-8827-CA577D4C34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BDA501-F255-4ED2-9E26-009DA9E6CC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E7E965-C6A3-4FDD-AE51-77D63010C65D}"/>
              </a:ext>
            </a:extLst>
          </p:cNvPr>
          <p:cNvSpPr>
            <a:spLocks noGrp="1"/>
          </p:cNvSpPr>
          <p:nvPr>
            <p:ph type="dt" sz="half" idx="10"/>
          </p:nvPr>
        </p:nvSpPr>
        <p:spPr/>
        <p:txBody>
          <a:bodyPr/>
          <a:lstStyle/>
          <a:p>
            <a:fld id="{FFFCE791-5D6F-4F45-9EBA-184E9EC1F982}" type="datetimeFigureOut">
              <a:rPr lang="en-US" smtClean="0"/>
              <a:t>10/28/2019</a:t>
            </a:fld>
            <a:endParaRPr lang="en-US"/>
          </a:p>
        </p:txBody>
      </p:sp>
      <p:sp>
        <p:nvSpPr>
          <p:cNvPr id="6" name="Footer Placeholder 5">
            <a:extLst>
              <a:ext uri="{FF2B5EF4-FFF2-40B4-BE49-F238E27FC236}">
                <a16:creationId xmlns:a16="http://schemas.microsoft.com/office/drawing/2014/main" id="{1F98C412-2CDB-4C52-BA67-E9AA377A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FC53F-00F8-4CC2-8354-12A40CFAA8EB}"/>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284879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BA3C-9227-40F8-A828-C6E4B59549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E3EC7C-3F4C-4D36-A09B-B41E4BE127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B1B83E-B06C-4F4D-9682-DEDDC21269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1B5E62-33BF-44C2-A7AE-3F6C822764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EB25B4-ECBA-4138-9084-A97F7FAABE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B8CDB3-71A3-408A-A231-75432AD01904}"/>
              </a:ext>
            </a:extLst>
          </p:cNvPr>
          <p:cNvSpPr>
            <a:spLocks noGrp="1"/>
          </p:cNvSpPr>
          <p:nvPr>
            <p:ph type="dt" sz="half" idx="10"/>
          </p:nvPr>
        </p:nvSpPr>
        <p:spPr/>
        <p:txBody>
          <a:bodyPr/>
          <a:lstStyle/>
          <a:p>
            <a:fld id="{FFFCE791-5D6F-4F45-9EBA-184E9EC1F982}" type="datetimeFigureOut">
              <a:rPr lang="en-US" smtClean="0"/>
              <a:t>10/28/2019</a:t>
            </a:fld>
            <a:endParaRPr lang="en-US"/>
          </a:p>
        </p:txBody>
      </p:sp>
      <p:sp>
        <p:nvSpPr>
          <p:cNvPr id="8" name="Footer Placeholder 7">
            <a:extLst>
              <a:ext uri="{FF2B5EF4-FFF2-40B4-BE49-F238E27FC236}">
                <a16:creationId xmlns:a16="http://schemas.microsoft.com/office/drawing/2014/main" id="{148D3882-8240-4017-8C7A-57A3EFB351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D3EED3-79D7-41F8-84BD-6881D4707F8B}"/>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2413929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D9F1-D8F0-4C12-B3A0-8BD21C8E63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B8F32A-C74B-4713-B3CA-9C36CE6E0027}"/>
              </a:ext>
            </a:extLst>
          </p:cNvPr>
          <p:cNvSpPr>
            <a:spLocks noGrp="1"/>
          </p:cNvSpPr>
          <p:nvPr>
            <p:ph type="dt" sz="half" idx="10"/>
          </p:nvPr>
        </p:nvSpPr>
        <p:spPr/>
        <p:txBody>
          <a:bodyPr/>
          <a:lstStyle/>
          <a:p>
            <a:fld id="{FFFCE791-5D6F-4F45-9EBA-184E9EC1F982}" type="datetimeFigureOut">
              <a:rPr lang="en-US" smtClean="0"/>
              <a:t>10/28/2019</a:t>
            </a:fld>
            <a:endParaRPr lang="en-US"/>
          </a:p>
        </p:txBody>
      </p:sp>
      <p:sp>
        <p:nvSpPr>
          <p:cNvPr id="4" name="Footer Placeholder 3">
            <a:extLst>
              <a:ext uri="{FF2B5EF4-FFF2-40B4-BE49-F238E27FC236}">
                <a16:creationId xmlns:a16="http://schemas.microsoft.com/office/drawing/2014/main" id="{AA21B997-01F3-486E-801D-65AD2BDE5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BBA303-E57F-4379-B21C-A459DB81843B}"/>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687524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3DF55D-B6A2-49B1-A046-081B6AAF7531}"/>
              </a:ext>
            </a:extLst>
          </p:cNvPr>
          <p:cNvSpPr>
            <a:spLocks noGrp="1"/>
          </p:cNvSpPr>
          <p:nvPr>
            <p:ph type="dt" sz="half" idx="10"/>
          </p:nvPr>
        </p:nvSpPr>
        <p:spPr/>
        <p:txBody>
          <a:bodyPr/>
          <a:lstStyle/>
          <a:p>
            <a:fld id="{FFFCE791-5D6F-4F45-9EBA-184E9EC1F982}" type="datetimeFigureOut">
              <a:rPr lang="en-US" smtClean="0"/>
              <a:t>10/28/2019</a:t>
            </a:fld>
            <a:endParaRPr lang="en-US"/>
          </a:p>
        </p:txBody>
      </p:sp>
      <p:sp>
        <p:nvSpPr>
          <p:cNvPr id="3" name="Footer Placeholder 2">
            <a:extLst>
              <a:ext uri="{FF2B5EF4-FFF2-40B4-BE49-F238E27FC236}">
                <a16:creationId xmlns:a16="http://schemas.microsoft.com/office/drawing/2014/main" id="{5B83B022-DCE6-45FC-88C6-044B687DF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871DBA-9752-4F28-9243-9BFFAD332045}"/>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368539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44F80-7E3F-4EDC-B48D-789547A11C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3D8EC-389F-4746-BEF5-A2777A7470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864E36-AFDC-4812-9351-960AC8502E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28829-C525-4D11-A83F-4D32B6CB38EB}"/>
              </a:ext>
            </a:extLst>
          </p:cNvPr>
          <p:cNvSpPr>
            <a:spLocks noGrp="1"/>
          </p:cNvSpPr>
          <p:nvPr>
            <p:ph type="dt" sz="half" idx="10"/>
          </p:nvPr>
        </p:nvSpPr>
        <p:spPr/>
        <p:txBody>
          <a:bodyPr/>
          <a:lstStyle/>
          <a:p>
            <a:fld id="{FFFCE791-5D6F-4F45-9EBA-184E9EC1F982}" type="datetimeFigureOut">
              <a:rPr lang="en-US" smtClean="0"/>
              <a:t>10/28/2019</a:t>
            </a:fld>
            <a:endParaRPr lang="en-US"/>
          </a:p>
        </p:txBody>
      </p:sp>
      <p:sp>
        <p:nvSpPr>
          <p:cNvPr id="6" name="Footer Placeholder 5">
            <a:extLst>
              <a:ext uri="{FF2B5EF4-FFF2-40B4-BE49-F238E27FC236}">
                <a16:creationId xmlns:a16="http://schemas.microsoft.com/office/drawing/2014/main" id="{D924CCA1-D75A-4F40-BC89-327303909F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9B747A-4B56-4A45-A88B-F50E6131B778}"/>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705766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5BEEE-C70C-46E8-981F-1D6806F209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F76FF1-9ECB-4507-898E-86A450ABD3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2F433A-0F79-486F-81D4-0D05D7160E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BE09B-D6DF-4AE7-9E00-1871C7875D32}"/>
              </a:ext>
            </a:extLst>
          </p:cNvPr>
          <p:cNvSpPr>
            <a:spLocks noGrp="1"/>
          </p:cNvSpPr>
          <p:nvPr>
            <p:ph type="dt" sz="half" idx="10"/>
          </p:nvPr>
        </p:nvSpPr>
        <p:spPr/>
        <p:txBody>
          <a:bodyPr/>
          <a:lstStyle/>
          <a:p>
            <a:fld id="{FFFCE791-5D6F-4F45-9EBA-184E9EC1F982}" type="datetimeFigureOut">
              <a:rPr lang="en-US" smtClean="0"/>
              <a:t>10/28/2019</a:t>
            </a:fld>
            <a:endParaRPr lang="en-US"/>
          </a:p>
        </p:txBody>
      </p:sp>
      <p:sp>
        <p:nvSpPr>
          <p:cNvPr id="6" name="Footer Placeholder 5">
            <a:extLst>
              <a:ext uri="{FF2B5EF4-FFF2-40B4-BE49-F238E27FC236}">
                <a16:creationId xmlns:a16="http://schemas.microsoft.com/office/drawing/2014/main" id="{7E7D1A4E-9CD5-43A2-A81B-8B703E941A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CF9E3-3042-4B86-8FED-716B2EFB19A1}"/>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4187577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2D801C-88B3-4265-885E-1B1A62E7BB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C4BD2C-7F73-4C70-A0FC-04AC4E482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37C89-5AA9-4FFB-8194-7CE6D0FD37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FCE791-5D6F-4F45-9EBA-184E9EC1F982}" type="datetimeFigureOut">
              <a:rPr lang="en-US" smtClean="0"/>
              <a:t>10/28/2019</a:t>
            </a:fld>
            <a:endParaRPr lang="en-US"/>
          </a:p>
        </p:txBody>
      </p:sp>
      <p:sp>
        <p:nvSpPr>
          <p:cNvPr id="5" name="Footer Placeholder 4">
            <a:extLst>
              <a:ext uri="{FF2B5EF4-FFF2-40B4-BE49-F238E27FC236}">
                <a16:creationId xmlns:a16="http://schemas.microsoft.com/office/drawing/2014/main" id="{F65B8F7A-0A7D-4599-87A5-39C530E62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341362-9F47-48F1-8C3B-C77E28049C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A065A-94F4-4C63-9CE4-5C04C2BD5B3B}" type="slidenum">
              <a:rPr lang="en-US" smtClean="0"/>
              <a:t>‹#›</a:t>
            </a:fld>
            <a:endParaRPr lang="en-US"/>
          </a:p>
        </p:txBody>
      </p:sp>
    </p:spTree>
    <p:extLst>
      <p:ext uri="{BB962C8B-B14F-4D97-AF65-F5344CB8AC3E}">
        <p14:creationId xmlns:p14="http://schemas.microsoft.com/office/powerpoint/2010/main" val="1251636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web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web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evaluateitnow.com/" TargetMode="External"/><Relationship Id="rId3" Type="http://schemas.openxmlformats.org/officeDocument/2006/relationships/hyperlink" Target="mailto:elizabethmdalton@gmail.com" TargetMode="External"/><Relationship Id="rId7" Type="http://schemas.openxmlformats.org/officeDocument/2006/relationships/hyperlink" Target="mailto:treeves@uga.edu" TargetMode="External"/><Relationship Id="rId2" Type="http://schemas.openxmlformats.org/officeDocument/2006/relationships/hyperlink" Target="mailto:slgronse@Central.UH.EDU" TargetMode="External"/><Relationship Id="rId1" Type="http://schemas.openxmlformats.org/officeDocument/2006/relationships/slideLayout" Target="../slideLayouts/slideLayout2.xml"/><Relationship Id="rId6" Type="http://schemas.openxmlformats.org/officeDocument/2006/relationships/hyperlink" Target="http://curtbonk.com/" TargetMode="External"/><Relationship Id="rId5" Type="http://schemas.openxmlformats.org/officeDocument/2006/relationships/hyperlink" Target="mailto:cjbonk@indiana.edu" TargetMode="External"/><Relationship Id="rId10" Type="http://schemas.openxmlformats.org/officeDocument/2006/relationships/hyperlink" Target="mailto:mlee7@uh.edu" TargetMode="External"/><Relationship Id="rId4" Type="http://schemas.openxmlformats.org/officeDocument/2006/relationships/hyperlink" Target="mailto:ke.zhang@wayne.edu" TargetMode="External"/><Relationship Id="rId9" Type="http://schemas.openxmlformats.org/officeDocument/2006/relationships/hyperlink" Target="mailto:treynold@nu.edu"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mailto:ke.zhang@wayne.edu" TargetMode="External"/><Relationship Id="rId3" Type="http://schemas.openxmlformats.org/officeDocument/2006/relationships/hyperlink" Target="mailto:elizabethmdalton@gmail.com" TargetMode="External"/><Relationship Id="rId7" Type="http://schemas.openxmlformats.org/officeDocument/2006/relationships/hyperlink" Target="mailto:mnoflwrs@hotmail.com" TargetMode="External"/><Relationship Id="rId2" Type="http://schemas.openxmlformats.org/officeDocument/2006/relationships/hyperlink" Target="mailto:cjbonk@indiana.edu" TargetMode="External"/><Relationship Id="rId1" Type="http://schemas.openxmlformats.org/officeDocument/2006/relationships/slideLayout" Target="../slideLayouts/slideLayout2.xml"/><Relationship Id="rId6" Type="http://schemas.openxmlformats.org/officeDocument/2006/relationships/hyperlink" Target="mailto:treeves@uga.edu" TargetMode="External"/><Relationship Id="rId5" Type="http://schemas.openxmlformats.org/officeDocument/2006/relationships/hyperlink" Target="mailto:mlee@Central.UH.EDU" TargetMode="External"/><Relationship Id="rId4" Type="http://schemas.openxmlformats.org/officeDocument/2006/relationships/hyperlink" Target="mailto:slgronse@Central.UH.EDU" TargetMode="External"/><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17B4-5FFC-4DB3-8A22-B8ED183F9386}"/>
              </a:ext>
            </a:extLst>
          </p:cNvPr>
          <p:cNvSpPr>
            <a:spLocks noGrp="1"/>
          </p:cNvSpPr>
          <p:nvPr>
            <p:ph type="ctrTitle"/>
          </p:nvPr>
        </p:nvSpPr>
        <p:spPr>
          <a:xfrm>
            <a:off x="1032386" y="699576"/>
            <a:ext cx="9950245" cy="2387600"/>
          </a:xfrm>
        </p:spPr>
        <p:txBody>
          <a:bodyPr>
            <a:no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From Incubation to Celebration and All the Disappointments in Between: </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Navigating the Road to Publishing and Collaborative Writing Success</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Wed, Oct 23, 1:00 to 1:50 pm</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Convention Center, Conference Rm 15 </a:t>
            </a:r>
          </a:p>
        </p:txBody>
      </p:sp>
      <p:sp>
        <p:nvSpPr>
          <p:cNvPr id="3" name="Subtitle 2">
            <a:extLst>
              <a:ext uri="{FF2B5EF4-FFF2-40B4-BE49-F238E27FC236}">
                <a16:creationId xmlns:a16="http://schemas.microsoft.com/office/drawing/2014/main" id="{78E6AD9C-6977-41F0-8AD9-884AA8BD5C6D}"/>
              </a:ext>
            </a:extLst>
          </p:cNvPr>
          <p:cNvSpPr>
            <a:spLocks noGrp="1"/>
          </p:cNvSpPr>
          <p:nvPr>
            <p:ph type="subTitle" idx="1"/>
          </p:nvPr>
        </p:nvSpPr>
        <p:spPr>
          <a:xfrm>
            <a:off x="1032386" y="3212334"/>
            <a:ext cx="9547123" cy="2995407"/>
          </a:xfrm>
        </p:spPr>
        <p:txBody>
          <a:bodyPr>
            <a:normAutofit fontScale="32500" lnSpcReduction="20000"/>
          </a:bodyPr>
          <a:lstStyle/>
          <a:p>
            <a:pPr lvl="0">
              <a:lnSpc>
                <a:spcPct val="120000"/>
              </a:lnSpc>
              <a:spcBef>
                <a:spcPts val="0"/>
              </a:spcBef>
            </a:pPr>
            <a:r>
              <a:rPr lang="en-US" sz="8000" b="1" dirty="0">
                <a:latin typeface="Tahoma" panose="020B0604030504040204" pitchFamily="34" charset="0"/>
                <a:ea typeface="Tahoma" panose="020B0604030504040204" pitchFamily="34" charset="0"/>
                <a:cs typeface="Tahoma" panose="020B0604030504040204" pitchFamily="34" charset="0"/>
              </a:rPr>
              <a:t>Curtis J. Bonk, </a:t>
            </a:r>
            <a:r>
              <a:rPr lang="en-US" sz="8000" b="1" i="1" dirty="0">
                <a:latin typeface="Tahoma" panose="020B0604030504040204" pitchFamily="34" charset="0"/>
                <a:ea typeface="Tahoma" panose="020B0604030504040204" pitchFamily="34" charset="0"/>
                <a:cs typeface="Tahoma" panose="020B0604030504040204" pitchFamily="34" charset="0"/>
              </a:rPr>
              <a:t>Indiana University</a:t>
            </a:r>
            <a:endParaRPr lang="en-US" sz="8000" b="1" dirty="0">
              <a:latin typeface="Tahoma" panose="020B0604030504040204" pitchFamily="34" charset="0"/>
              <a:ea typeface="Tahoma" panose="020B0604030504040204" pitchFamily="34" charset="0"/>
              <a:cs typeface="Tahoma" panose="020B0604030504040204" pitchFamily="34" charset="0"/>
            </a:endParaRPr>
          </a:p>
          <a:p>
            <a:pPr lvl="0">
              <a:lnSpc>
                <a:spcPct val="120000"/>
              </a:lnSpc>
              <a:spcBef>
                <a:spcPts val="0"/>
              </a:spcBef>
            </a:pPr>
            <a:r>
              <a:rPr lang="en-US" sz="8000" b="1" dirty="0">
                <a:latin typeface="Tahoma" panose="020B0604030504040204" pitchFamily="34" charset="0"/>
                <a:ea typeface="Tahoma" panose="020B0604030504040204" pitchFamily="34" charset="0"/>
                <a:cs typeface="Tahoma" panose="020B0604030504040204" pitchFamily="34" charset="0"/>
              </a:rPr>
              <a:t>Elizabeth M. Dalton, </a:t>
            </a:r>
            <a:r>
              <a:rPr lang="en-US" sz="8000" b="1" i="1" dirty="0">
                <a:latin typeface="Tahoma" panose="020B0604030504040204" pitchFamily="34" charset="0"/>
                <a:ea typeface="Tahoma" panose="020B0604030504040204" pitchFamily="34" charset="0"/>
                <a:cs typeface="Tahoma" panose="020B0604030504040204" pitchFamily="34" charset="0"/>
              </a:rPr>
              <a:t>Univ. of Rhode Island</a:t>
            </a:r>
            <a:endParaRPr lang="en-US" sz="8000" b="1" dirty="0">
              <a:latin typeface="Tahoma" panose="020B0604030504040204" pitchFamily="34" charset="0"/>
              <a:ea typeface="Tahoma" panose="020B0604030504040204" pitchFamily="34" charset="0"/>
              <a:cs typeface="Tahoma" panose="020B0604030504040204" pitchFamily="34" charset="0"/>
            </a:endParaRPr>
          </a:p>
          <a:p>
            <a:pPr lvl="0">
              <a:lnSpc>
                <a:spcPct val="120000"/>
              </a:lnSpc>
              <a:spcBef>
                <a:spcPts val="0"/>
              </a:spcBef>
            </a:pPr>
            <a:r>
              <a:rPr lang="en-US" sz="8000" b="1" dirty="0">
                <a:latin typeface="Tahoma" panose="020B0604030504040204" pitchFamily="34" charset="0"/>
                <a:ea typeface="Tahoma" panose="020B0604030504040204" pitchFamily="34" charset="0"/>
                <a:cs typeface="Tahoma" panose="020B0604030504040204" pitchFamily="34" charset="0"/>
              </a:rPr>
              <a:t>Susie L. Gronseth, </a:t>
            </a:r>
            <a:r>
              <a:rPr lang="en-US" sz="8000" b="1" i="1" dirty="0">
                <a:latin typeface="Tahoma" panose="020B0604030504040204" pitchFamily="34" charset="0"/>
                <a:ea typeface="Tahoma" panose="020B0604030504040204" pitchFamily="34" charset="0"/>
                <a:cs typeface="Tahoma" panose="020B0604030504040204" pitchFamily="34" charset="0"/>
              </a:rPr>
              <a:t>University of Houston</a:t>
            </a:r>
            <a:endParaRPr lang="en-US" sz="8000" b="1" dirty="0">
              <a:latin typeface="Tahoma" panose="020B0604030504040204" pitchFamily="34" charset="0"/>
              <a:ea typeface="Tahoma" panose="020B0604030504040204" pitchFamily="34" charset="0"/>
              <a:cs typeface="Tahoma" panose="020B0604030504040204" pitchFamily="34" charset="0"/>
            </a:endParaRPr>
          </a:p>
          <a:p>
            <a:pPr lvl="0">
              <a:lnSpc>
                <a:spcPct val="120000"/>
              </a:lnSpc>
              <a:spcBef>
                <a:spcPts val="0"/>
              </a:spcBef>
            </a:pPr>
            <a:r>
              <a:rPr lang="en-US" sz="8000" b="1" dirty="0">
                <a:latin typeface="Tahoma" panose="020B0604030504040204" pitchFamily="34" charset="0"/>
                <a:ea typeface="Tahoma" panose="020B0604030504040204" pitchFamily="34" charset="0"/>
                <a:cs typeface="Tahoma" panose="020B0604030504040204" pitchFamily="34" charset="0"/>
              </a:rPr>
              <a:t>Mimi </a:t>
            </a:r>
            <a:r>
              <a:rPr lang="en-US" sz="8000" b="1" dirty="0" err="1">
                <a:latin typeface="Tahoma" panose="020B0604030504040204" pitchFamily="34" charset="0"/>
                <a:ea typeface="Tahoma" panose="020B0604030504040204" pitchFamily="34" charset="0"/>
                <a:cs typeface="Tahoma" panose="020B0604030504040204" pitchFamily="34" charset="0"/>
              </a:rPr>
              <a:t>Miyoung</a:t>
            </a:r>
            <a:r>
              <a:rPr lang="en-US" sz="8000" b="1" dirty="0">
                <a:latin typeface="Tahoma" panose="020B0604030504040204" pitchFamily="34" charset="0"/>
                <a:ea typeface="Tahoma" panose="020B0604030504040204" pitchFamily="34" charset="0"/>
                <a:cs typeface="Tahoma" panose="020B0604030504040204" pitchFamily="34" charset="0"/>
              </a:rPr>
              <a:t> Lee, </a:t>
            </a:r>
            <a:r>
              <a:rPr lang="en-US" sz="8000" b="1" i="1" dirty="0">
                <a:latin typeface="Tahoma" panose="020B0604030504040204" pitchFamily="34" charset="0"/>
                <a:ea typeface="Tahoma" panose="020B0604030504040204" pitchFamily="34" charset="0"/>
                <a:cs typeface="Tahoma" panose="020B0604030504040204" pitchFamily="34" charset="0"/>
              </a:rPr>
              <a:t>University of Houston</a:t>
            </a:r>
            <a:endParaRPr lang="en-US" sz="8000" b="1" dirty="0">
              <a:latin typeface="Tahoma" panose="020B0604030504040204" pitchFamily="34" charset="0"/>
              <a:ea typeface="Tahoma" panose="020B0604030504040204" pitchFamily="34" charset="0"/>
              <a:cs typeface="Tahoma" panose="020B0604030504040204" pitchFamily="34" charset="0"/>
            </a:endParaRPr>
          </a:p>
          <a:p>
            <a:pPr lvl="0">
              <a:lnSpc>
                <a:spcPct val="120000"/>
              </a:lnSpc>
              <a:spcBef>
                <a:spcPts val="0"/>
              </a:spcBef>
            </a:pPr>
            <a:r>
              <a:rPr lang="en-US" sz="8000" b="1" dirty="0">
                <a:latin typeface="Tahoma" panose="020B0604030504040204" pitchFamily="34" charset="0"/>
                <a:ea typeface="Tahoma" panose="020B0604030504040204" pitchFamily="34" charset="0"/>
                <a:cs typeface="Tahoma" panose="020B0604030504040204" pitchFamily="34" charset="0"/>
              </a:rPr>
              <a:t>Thomas C. Reeves, </a:t>
            </a:r>
            <a:r>
              <a:rPr lang="en-US" sz="8000" b="1" i="1" dirty="0">
                <a:latin typeface="Tahoma" panose="020B0604030504040204" pitchFamily="34" charset="0"/>
                <a:ea typeface="Tahoma" panose="020B0604030504040204" pitchFamily="34" charset="0"/>
                <a:cs typeface="Tahoma" panose="020B0604030504040204" pitchFamily="34" charset="0"/>
              </a:rPr>
              <a:t>University of Georgia</a:t>
            </a:r>
            <a:endParaRPr lang="en-US" sz="8000" b="1" dirty="0">
              <a:latin typeface="Tahoma" panose="020B0604030504040204" pitchFamily="34" charset="0"/>
              <a:ea typeface="Tahoma" panose="020B0604030504040204" pitchFamily="34" charset="0"/>
              <a:cs typeface="Tahoma" panose="020B0604030504040204" pitchFamily="34" charset="0"/>
            </a:endParaRPr>
          </a:p>
          <a:p>
            <a:pPr lvl="0">
              <a:lnSpc>
                <a:spcPct val="120000"/>
              </a:lnSpc>
              <a:spcBef>
                <a:spcPts val="0"/>
              </a:spcBef>
            </a:pPr>
            <a:r>
              <a:rPr lang="en-US" sz="8000" b="1" dirty="0">
                <a:latin typeface="Tahoma" panose="020B0604030504040204" pitchFamily="34" charset="0"/>
                <a:ea typeface="Tahoma" panose="020B0604030504040204" pitchFamily="34" charset="0"/>
                <a:cs typeface="Tahoma" panose="020B0604030504040204" pitchFamily="34" charset="0"/>
              </a:rPr>
              <a:t>Thomas H. Reynolds, </a:t>
            </a:r>
            <a:r>
              <a:rPr lang="en-US" sz="8000" b="1" i="1" dirty="0">
                <a:latin typeface="Tahoma" panose="020B0604030504040204" pitchFamily="34" charset="0"/>
                <a:ea typeface="Tahoma" panose="020B0604030504040204" pitchFamily="34" charset="0"/>
                <a:cs typeface="Tahoma" panose="020B0604030504040204" pitchFamily="34" charset="0"/>
              </a:rPr>
              <a:t>National University</a:t>
            </a:r>
            <a:endParaRPr lang="en-US" sz="8000" b="1" dirty="0">
              <a:latin typeface="Tahoma" panose="020B0604030504040204" pitchFamily="34" charset="0"/>
              <a:ea typeface="Tahoma" panose="020B0604030504040204" pitchFamily="34" charset="0"/>
              <a:cs typeface="Tahoma" panose="020B0604030504040204" pitchFamily="34" charset="0"/>
            </a:endParaRPr>
          </a:p>
          <a:p>
            <a:pPr lvl="0">
              <a:lnSpc>
                <a:spcPct val="120000"/>
              </a:lnSpc>
              <a:spcBef>
                <a:spcPts val="0"/>
              </a:spcBef>
            </a:pPr>
            <a:r>
              <a:rPr lang="en-US" sz="8000" b="1" dirty="0">
                <a:latin typeface="Tahoma" panose="020B0604030504040204" pitchFamily="34" charset="0"/>
                <a:ea typeface="Tahoma" panose="020B0604030504040204" pitchFamily="34" charset="0"/>
                <a:cs typeface="Tahoma" panose="020B0604030504040204" pitchFamily="34" charset="0"/>
              </a:rPr>
              <a:t>Ke Zhang, </a:t>
            </a:r>
            <a:r>
              <a:rPr lang="en-US" sz="8000" b="1" i="1" dirty="0">
                <a:latin typeface="Tahoma" panose="020B0604030504040204" pitchFamily="34" charset="0"/>
                <a:ea typeface="Tahoma" panose="020B0604030504040204" pitchFamily="34" charset="0"/>
                <a:cs typeface="Tahoma" panose="020B0604030504040204" pitchFamily="34" charset="0"/>
              </a:rPr>
              <a:t>Wayne State University</a:t>
            </a:r>
            <a:endParaRPr lang="en-US" sz="8000" b="1"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788380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705465" y="925563"/>
            <a:ext cx="10493477" cy="1542333"/>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7. Rejection and Resilience</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How do you deal with rejection, disappointments, and failures?</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2234D470-59B1-4DB1-B23F-52362F287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855" y="2885440"/>
            <a:ext cx="3533091" cy="3963956"/>
          </a:xfrm>
          <a:prstGeom prst="rect">
            <a:avLst/>
          </a:prstGeom>
        </p:spPr>
      </p:pic>
    </p:spTree>
    <p:extLst>
      <p:ext uri="{BB962C8B-B14F-4D97-AF65-F5344CB8AC3E}">
        <p14:creationId xmlns:p14="http://schemas.microsoft.com/office/powerpoint/2010/main" val="233705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705465" y="925563"/>
            <a:ext cx="10493477" cy="1542333"/>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8. Just Say No</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How do you respond “no” to book chapter, special issue invitations, etc. in a polite and collegial way? </a:t>
            </a:r>
            <a:br>
              <a:rPr lang="en-US" sz="31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(When in doubt, explain your rationale.)</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8FA22EB9-4ED1-4F4C-98A8-8553B8554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40" y="2809875"/>
            <a:ext cx="7305675" cy="4048125"/>
          </a:xfrm>
          <a:prstGeom prst="rect">
            <a:avLst/>
          </a:prstGeom>
        </p:spPr>
      </p:pic>
      <p:pic>
        <p:nvPicPr>
          <p:cNvPr id="7" name="Picture 6">
            <a:extLst>
              <a:ext uri="{FF2B5EF4-FFF2-40B4-BE49-F238E27FC236}">
                <a16:creationId xmlns:a16="http://schemas.microsoft.com/office/drawing/2014/main" id="{42A77CB2-42A3-44C6-B523-04B05F06F4B6}"/>
              </a:ext>
            </a:extLst>
          </p:cNvPr>
          <p:cNvPicPr>
            <a:picLocks noChangeAspect="1"/>
          </p:cNvPicPr>
          <p:nvPr/>
        </p:nvPicPr>
        <p:blipFill>
          <a:blip r:embed="rId3"/>
          <a:stretch>
            <a:fillRect/>
          </a:stretch>
        </p:blipFill>
        <p:spPr>
          <a:xfrm>
            <a:off x="7447280" y="2849678"/>
            <a:ext cx="4744720" cy="3163146"/>
          </a:xfrm>
          <a:prstGeom prst="rect">
            <a:avLst/>
          </a:prstGeom>
        </p:spPr>
      </p:pic>
    </p:spTree>
    <p:extLst>
      <p:ext uri="{BB962C8B-B14F-4D97-AF65-F5344CB8AC3E}">
        <p14:creationId xmlns:p14="http://schemas.microsoft.com/office/powerpoint/2010/main" val="4137251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54665" y="630923"/>
            <a:ext cx="10429895" cy="1807477"/>
          </a:xfrm>
        </p:spPr>
        <p:txBody>
          <a:bodyPr>
            <a:normAutofit fontScale="90000"/>
          </a:bodyPr>
          <a:lstStyle/>
          <a:p>
            <a:pPr algn="ctr"/>
            <a:r>
              <a:rPr lang="en-US" sz="4900" b="1" dirty="0">
                <a:solidFill>
                  <a:srgbClr val="0070C0"/>
                </a:solidFill>
                <a:latin typeface="Tahoma" panose="020B0604030504040204" pitchFamily="34" charset="0"/>
                <a:ea typeface="Tahoma" panose="020B0604030504040204" pitchFamily="34" charset="0"/>
                <a:cs typeface="Tahoma" panose="020B0604030504040204" pitchFamily="34" charset="0"/>
              </a:rPr>
              <a:t>9. Predators, Scams, and Other People’s Projects</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What are predatory journals and outlets? How do you know and how do you respond?</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0C55541A-AD1E-483F-AE05-641D9A26C98A}"/>
              </a:ext>
            </a:extLst>
          </p:cNvPr>
          <p:cNvPicPr>
            <a:picLocks noChangeAspect="1"/>
          </p:cNvPicPr>
          <p:nvPr/>
        </p:nvPicPr>
        <p:blipFill>
          <a:blip r:embed="rId2"/>
          <a:stretch>
            <a:fillRect/>
          </a:stretch>
        </p:blipFill>
        <p:spPr>
          <a:xfrm>
            <a:off x="5288280" y="2671712"/>
            <a:ext cx="3823970" cy="3808674"/>
          </a:xfrm>
          <a:prstGeom prst="rect">
            <a:avLst/>
          </a:prstGeom>
        </p:spPr>
      </p:pic>
      <p:pic>
        <p:nvPicPr>
          <p:cNvPr id="10" name="Picture 9">
            <a:extLst>
              <a:ext uri="{FF2B5EF4-FFF2-40B4-BE49-F238E27FC236}">
                <a16:creationId xmlns:a16="http://schemas.microsoft.com/office/drawing/2014/main" id="{5BE1D3BF-FBCD-4B75-A7F2-0A42CBB5A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58" y="2851877"/>
            <a:ext cx="4784382" cy="4006123"/>
          </a:xfrm>
          <a:prstGeom prst="rect">
            <a:avLst/>
          </a:prstGeom>
        </p:spPr>
      </p:pic>
      <p:pic>
        <p:nvPicPr>
          <p:cNvPr id="12" name="Picture 11">
            <a:extLst>
              <a:ext uri="{FF2B5EF4-FFF2-40B4-BE49-F238E27FC236}">
                <a16:creationId xmlns:a16="http://schemas.microsoft.com/office/drawing/2014/main" id="{9848B191-86FC-4E22-A957-5ECBC1DB7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9090" y="2925174"/>
            <a:ext cx="2857500" cy="1533525"/>
          </a:xfrm>
          <a:prstGeom prst="rect">
            <a:avLst/>
          </a:prstGeom>
        </p:spPr>
      </p:pic>
    </p:spTree>
    <p:extLst>
      <p:ext uri="{BB962C8B-B14F-4D97-AF65-F5344CB8AC3E}">
        <p14:creationId xmlns:p14="http://schemas.microsoft.com/office/powerpoint/2010/main" val="277594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54323"/>
            <a:ext cx="9144000" cy="1143000"/>
          </a:xfrm>
        </p:spPr>
        <p:txBody>
          <a:bodyPr>
            <a:noAutofit/>
          </a:bodyPr>
          <a:lstStyle/>
          <a:p>
            <a:r>
              <a:rPr lang="en-US" sz="4800" b="1" dirty="0"/>
              <a:t>Educational Technology Research</a:t>
            </a:r>
          </a:p>
        </p:txBody>
      </p:sp>
      <p:pic>
        <p:nvPicPr>
          <p:cNvPr id="3" name="Picture 2"/>
          <p:cNvPicPr>
            <a:picLocks noChangeAspect="1"/>
          </p:cNvPicPr>
          <p:nvPr/>
        </p:nvPicPr>
        <p:blipFill>
          <a:blip r:embed="rId2"/>
          <a:stretch>
            <a:fillRect/>
          </a:stretch>
        </p:blipFill>
        <p:spPr>
          <a:xfrm>
            <a:off x="1524000" y="2540000"/>
            <a:ext cx="9144000" cy="4318000"/>
          </a:xfrm>
          <a:prstGeom prst="rect">
            <a:avLst/>
          </a:prstGeom>
        </p:spPr>
      </p:pic>
    </p:spTree>
    <p:extLst>
      <p:ext uri="{BB962C8B-B14F-4D97-AF65-F5344CB8AC3E}">
        <p14:creationId xmlns:p14="http://schemas.microsoft.com/office/powerpoint/2010/main" val="1512296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4717"/>
            <a:ext cx="8229600" cy="2318660"/>
          </a:xfrm>
        </p:spPr>
        <p:txBody>
          <a:bodyPr>
            <a:noAutofit/>
          </a:bodyPr>
          <a:lstStyle/>
          <a:p>
            <a:r>
              <a:rPr lang="en-US" sz="16600" dirty="0"/>
              <a:t>1066</a:t>
            </a:r>
          </a:p>
        </p:txBody>
      </p:sp>
      <p:pic>
        <p:nvPicPr>
          <p:cNvPr id="3" name="Picture 2"/>
          <p:cNvPicPr>
            <a:picLocks noChangeAspect="1"/>
          </p:cNvPicPr>
          <p:nvPr/>
        </p:nvPicPr>
        <p:blipFill rotWithShape="1">
          <a:blip r:embed="rId2"/>
          <a:srcRect t="10264"/>
          <a:stretch/>
        </p:blipFill>
        <p:spPr>
          <a:xfrm>
            <a:off x="1524000" y="2310068"/>
            <a:ext cx="9162552" cy="4628147"/>
          </a:xfrm>
          <a:prstGeom prst="rect">
            <a:avLst/>
          </a:prstGeom>
        </p:spPr>
      </p:pic>
    </p:spTree>
    <p:extLst>
      <p:ext uri="{BB962C8B-B14F-4D97-AF65-F5344CB8AC3E}">
        <p14:creationId xmlns:p14="http://schemas.microsoft.com/office/powerpoint/2010/main" val="368241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4717"/>
            <a:ext cx="8229600" cy="2318660"/>
          </a:xfrm>
        </p:spPr>
        <p:txBody>
          <a:bodyPr>
            <a:noAutofit/>
          </a:bodyPr>
          <a:lstStyle/>
          <a:p>
            <a:r>
              <a:rPr lang="en-US" sz="16600" dirty="0"/>
              <a:t>1066</a:t>
            </a:r>
          </a:p>
        </p:txBody>
      </p:sp>
      <p:pic>
        <p:nvPicPr>
          <p:cNvPr id="4" name="Picture 3"/>
          <p:cNvPicPr>
            <a:picLocks noChangeAspect="1"/>
          </p:cNvPicPr>
          <p:nvPr/>
        </p:nvPicPr>
        <p:blipFill rotWithShape="1">
          <a:blip r:embed="rId2"/>
          <a:srcRect r="28852"/>
          <a:stretch/>
        </p:blipFill>
        <p:spPr>
          <a:xfrm>
            <a:off x="2393430" y="4621646"/>
            <a:ext cx="6505731" cy="1891580"/>
          </a:xfrm>
          <a:prstGeom prst="rect">
            <a:avLst/>
          </a:prstGeom>
        </p:spPr>
      </p:pic>
      <p:sp>
        <p:nvSpPr>
          <p:cNvPr id="5" name="TextBox 4"/>
          <p:cNvSpPr txBox="1"/>
          <p:nvPr/>
        </p:nvSpPr>
        <p:spPr>
          <a:xfrm>
            <a:off x="1801318" y="2983043"/>
            <a:ext cx="870179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Number of educational research journals ranked by</a:t>
            </a:r>
          </a:p>
        </p:txBody>
      </p:sp>
    </p:spTree>
    <p:extLst>
      <p:ext uri="{BB962C8B-B14F-4D97-AF65-F5344CB8AC3E}">
        <p14:creationId xmlns:p14="http://schemas.microsoft.com/office/powerpoint/2010/main" val="1057471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16663" y="4572000"/>
            <a:ext cx="2667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19301" y="0"/>
            <a:ext cx="1554163" cy="22796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8676"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73463" y="0"/>
            <a:ext cx="1617662"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73663" y="0"/>
            <a:ext cx="1617662"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8"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73864" y="0"/>
            <a:ext cx="1755775" cy="228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9" name="Picture 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526464" y="1"/>
            <a:ext cx="1608137" cy="228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0" name="Picture 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173663" y="2286000"/>
            <a:ext cx="1617662" cy="2286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8681" name="Picture 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73263" y="4572000"/>
            <a:ext cx="1617662"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2" name="Picture 9"/>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973263" y="2286000"/>
            <a:ext cx="1617662"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3" name="Picture 10"/>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573463" y="2286000"/>
            <a:ext cx="1617662"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4" name="Picture 18" descr="ETR&amp;D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573464" y="4570414"/>
            <a:ext cx="1571625" cy="2287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5" name="Picture 19" descr="JLS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154613" y="4572000"/>
            <a:ext cx="1581150" cy="2286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8686" name="Picture 2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6773864" y="2286001"/>
            <a:ext cx="1800225" cy="229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7" name="Picture 24"/>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8562975" y="2286000"/>
            <a:ext cx="1563688" cy="228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8" name="Picture 1"/>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8535989" y="4576763"/>
            <a:ext cx="1550987" cy="231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1631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54665" y="630923"/>
            <a:ext cx="10429895" cy="1807477"/>
          </a:xfrm>
        </p:spPr>
        <p:txBody>
          <a:bodyPr>
            <a:normAutofit/>
          </a:bodyPr>
          <a:lstStyle/>
          <a:p>
            <a:pPr algn="ctr"/>
            <a:r>
              <a:rPr lang="en-US" sz="4900" b="1" dirty="0">
                <a:solidFill>
                  <a:srgbClr val="0070C0"/>
                </a:solidFill>
                <a:latin typeface="Tahoma" panose="020B0604030504040204" pitchFamily="34" charset="0"/>
                <a:ea typeface="Tahoma" panose="020B0604030504040204" pitchFamily="34" charset="0"/>
                <a:cs typeface="Tahoma" panose="020B0604030504040204" pitchFamily="34" charset="0"/>
              </a:rPr>
              <a:t>10. Celebrations and Parties</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How do you celebrate? Do you have any stories or pictures of celebrating writing success, acceptance, or publication?</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173B05E-7694-477A-8C4A-AC6AF6CE445F}"/>
              </a:ext>
            </a:extLst>
          </p:cNvPr>
          <p:cNvPicPr>
            <a:picLocks noChangeAspect="1"/>
          </p:cNvPicPr>
          <p:nvPr/>
        </p:nvPicPr>
        <p:blipFill rotWithShape="1">
          <a:blip r:embed="rId2">
            <a:extLst>
              <a:ext uri="{28A0092B-C50C-407E-A947-70E740481C1C}">
                <a14:useLocalDpi xmlns:a14="http://schemas.microsoft.com/office/drawing/2010/main" val="0"/>
              </a:ext>
            </a:extLst>
          </a:blip>
          <a:srcRect l="-1" r="667" b="12259"/>
          <a:stretch/>
        </p:blipFill>
        <p:spPr>
          <a:xfrm>
            <a:off x="-149566" y="2885440"/>
            <a:ext cx="5566889" cy="2786443"/>
          </a:xfrm>
          <a:prstGeom prst="rect">
            <a:avLst/>
          </a:prstGeom>
        </p:spPr>
      </p:pic>
      <p:pic>
        <p:nvPicPr>
          <p:cNvPr id="9" name="Picture 8">
            <a:extLst>
              <a:ext uri="{FF2B5EF4-FFF2-40B4-BE49-F238E27FC236}">
                <a16:creationId xmlns:a16="http://schemas.microsoft.com/office/drawing/2014/main" id="{B9A91E3E-0E37-4754-9331-15A412CC7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9359" y="2738551"/>
            <a:ext cx="4612641" cy="3080220"/>
          </a:xfrm>
          <a:prstGeom prst="rect">
            <a:avLst/>
          </a:prstGeom>
        </p:spPr>
      </p:pic>
      <p:pic>
        <p:nvPicPr>
          <p:cNvPr id="20482" name="Picture 2" descr="Image result for celebrating publishing">
            <a:extLst>
              <a:ext uri="{FF2B5EF4-FFF2-40B4-BE49-F238E27FC236}">
                <a16:creationId xmlns:a16="http://schemas.microsoft.com/office/drawing/2014/main" id="{4F312AD5-C2C6-423F-B510-26F39A0758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1215" y="2935377"/>
            <a:ext cx="1854251" cy="2786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324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67359" y="783323"/>
            <a:ext cx="7975599" cy="791477"/>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10. Celebrations and Parties</a:t>
            </a:r>
            <a:endPar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1" descr="image001">
            <a:extLst>
              <a:ext uri="{FF2B5EF4-FFF2-40B4-BE49-F238E27FC236}">
                <a16:creationId xmlns:a16="http://schemas.microsoft.com/office/drawing/2014/main" id="{6B35E107-8C15-4D7E-9269-ED32A5987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 y="3302000"/>
            <a:ext cx="5832011"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image002">
            <a:extLst>
              <a:ext uri="{FF2B5EF4-FFF2-40B4-BE49-F238E27FC236}">
                <a16:creationId xmlns:a16="http://schemas.microsoft.com/office/drawing/2014/main" id="{AFC5B591-5710-4183-8EAA-31AA3C6121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18" t="11984" r="25144" b="8282"/>
          <a:stretch/>
        </p:blipFill>
        <p:spPr bwMode="auto">
          <a:xfrm>
            <a:off x="8991600" y="56349"/>
            <a:ext cx="2973936" cy="680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image004">
            <a:extLst>
              <a:ext uri="{FF2B5EF4-FFF2-40B4-BE49-F238E27FC236}">
                <a16:creationId xmlns:a16="http://schemas.microsoft.com/office/drawing/2014/main" id="{59CA8050-09E0-4E41-BD25-BB07806CC63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421" t="13962" r="19644" b="10073"/>
          <a:stretch/>
        </p:blipFill>
        <p:spPr bwMode="auto">
          <a:xfrm>
            <a:off x="6096001" y="1812170"/>
            <a:ext cx="2895600" cy="498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833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1371599" y="194043"/>
            <a:ext cx="7975599" cy="791477"/>
          </a:xfrm>
        </p:spPr>
        <p:txBody>
          <a:bodyPr>
            <a:norm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10. Celebrations and Parties</a:t>
            </a:r>
            <a:endPar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CB75A6BC-E77E-481F-9B6F-55A67B3FC839}"/>
              </a:ext>
            </a:extLst>
          </p:cNvPr>
          <p:cNvPicPr>
            <a:picLocks noChangeAspect="1"/>
          </p:cNvPicPr>
          <p:nvPr/>
        </p:nvPicPr>
        <p:blipFill>
          <a:blip r:embed="rId2"/>
          <a:stretch>
            <a:fillRect/>
          </a:stretch>
        </p:blipFill>
        <p:spPr>
          <a:xfrm>
            <a:off x="792480" y="955591"/>
            <a:ext cx="10962640" cy="5902410"/>
          </a:xfrm>
          <a:prstGeom prst="rect">
            <a:avLst/>
          </a:prstGeom>
        </p:spPr>
      </p:pic>
    </p:spTree>
    <p:extLst>
      <p:ext uri="{BB962C8B-B14F-4D97-AF65-F5344CB8AC3E}">
        <p14:creationId xmlns:p14="http://schemas.microsoft.com/office/powerpoint/2010/main" val="2930138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BC6BB-CB66-42A7-B35B-9187B179BB7C}"/>
              </a:ext>
            </a:extLst>
          </p:cNvPr>
          <p:cNvSpPr>
            <a:spLocks noGrp="1"/>
          </p:cNvSpPr>
          <p:nvPr>
            <p:ph type="title"/>
          </p:nvPr>
        </p:nvSpPr>
        <p:spPr/>
        <p:txBody>
          <a:bodyPr>
            <a:normAutofit/>
          </a:bodyPr>
          <a:lstStyle/>
          <a:p>
            <a:pPr algn="ctr"/>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Session Presenter Bios</a:t>
            </a:r>
          </a:p>
        </p:txBody>
      </p:sp>
      <p:sp>
        <p:nvSpPr>
          <p:cNvPr id="3" name="Content Placeholder 2">
            <a:extLst>
              <a:ext uri="{FF2B5EF4-FFF2-40B4-BE49-F238E27FC236}">
                <a16:creationId xmlns:a16="http://schemas.microsoft.com/office/drawing/2014/main" id="{68AA2F64-8922-40C7-8630-BE4996660040}"/>
              </a:ext>
            </a:extLst>
          </p:cNvPr>
          <p:cNvSpPr>
            <a:spLocks noGrp="1"/>
          </p:cNvSpPr>
          <p:nvPr>
            <p:ph idx="1"/>
          </p:nvPr>
        </p:nvSpPr>
        <p:spPr/>
        <p:txBody>
          <a:bodyPr>
            <a:normAutofit fontScale="62500" lnSpcReduction="20000"/>
          </a:bodyPr>
          <a:lstStyle/>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Susie Gronseth</a:t>
            </a:r>
            <a:r>
              <a:rPr lang="en-US" dirty="0">
                <a:latin typeface="Tahoma" panose="020B0604030504040204" pitchFamily="34" charset="0"/>
                <a:ea typeface="Tahoma" panose="020B0604030504040204" pitchFamily="34" charset="0"/>
                <a:cs typeface="Tahoma" panose="020B0604030504040204" pitchFamily="34" charset="0"/>
              </a:rPr>
              <a:t> is Clinical Associate Professor in the Learning, Design, and Technology program at the University of Houston (UH).  She may be contacted at </a:t>
            </a:r>
            <a:r>
              <a:rPr lang="en-US" u="sng" dirty="0">
                <a:latin typeface="Tahoma" panose="020B0604030504040204" pitchFamily="34" charset="0"/>
                <a:ea typeface="Tahoma" panose="020B0604030504040204" pitchFamily="34" charset="0"/>
                <a:cs typeface="Tahoma" panose="020B0604030504040204" pitchFamily="34" charset="0"/>
                <a:hlinkClick r:id="rId2"/>
              </a:rPr>
              <a:t>slgronse@Central.UH.EDU</a:t>
            </a:r>
            <a:r>
              <a:rPr lang="en-US" dirty="0">
                <a:latin typeface="Tahoma" panose="020B0604030504040204" pitchFamily="34" charset="0"/>
                <a:ea typeface="Tahoma" panose="020B0604030504040204" pitchFamily="34" charset="0"/>
                <a:cs typeface="Tahoma" panose="020B0604030504040204" pitchFamily="34" charset="0"/>
              </a:rPr>
              <a:t>.</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Elizabeth (Betsy) Dalton</a:t>
            </a:r>
            <a:r>
              <a:rPr lang="en-US" dirty="0">
                <a:latin typeface="Tahoma" panose="020B0604030504040204" pitchFamily="34" charset="0"/>
                <a:ea typeface="Tahoma" panose="020B0604030504040204" pitchFamily="34" charset="0"/>
                <a:cs typeface="Tahoma" panose="020B0604030504040204" pitchFamily="34" charset="0"/>
              </a:rPr>
              <a:t> is adjunct professor for the Communicative Disorders Department at the University of Rhode Island. She may be contacted at </a:t>
            </a:r>
            <a:r>
              <a:rPr lang="en-US" u="sng" dirty="0">
                <a:latin typeface="Tahoma" panose="020B0604030504040204" pitchFamily="34" charset="0"/>
                <a:ea typeface="Tahoma" panose="020B0604030504040204" pitchFamily="34" charset="0"/>
                <a:cs typeface="Tahoma" panose="020B0604030504040204" pitchFamily="34" charset="0"/>
                <a:hlinkClick r:id="rId3"/>
              </a:rPr>
              <a:t>elizabethmdalton@gmail.com</a:t>
            </a:r>
            <a:r>
              <a:rPr lang="en-US" dirty="0">
                <a:latin typeface="Tahoma" panose="020B0604030504040204" pitchFamily="34" charset="0"/>
                <a:ea typeface="Tahoma" panose="020B0604030504040204" pitchFamily="34" charset="0"/>
                <a:cs typeface="Tahoma" panose="020B0604030504040204" pitchFamily="34" charset="0"/>
              </a:rPr>
              <a:t>.</a:t>
            </a:r>
          </a:p>
          <a:p>
            <a:pPr>
              <a:lnSpc>
                <a:spcPct val="120000"/>
              </a:lnSpc>
              <a:spcBef>
                <a:spcPts val="0"/>
              </a:spcBef>
            </a:pPr>
            <a:r>
              <a:rPr lang="x-none" b="1" dirty="0">
                <a:latin typeface="Tahoma" panose="020B0604030504040204" pitchFamily="34" charset="0"/>
                <a:ea typeface="Tahoma" panose="020B0604030504040204" pitchFamily="34" charset="0"/>
                <a:cs typeface="Tahoma" panose="020B0604030504040204" pitchFamily="34" charset="0"/>
              </a:rPr>
              <a:t>Ke Zhang </a:t>
            </a:r>
            <a:r>
              <a:rPr lang="x-none" dirty="0">
                <a:latin typeface="Tahoma" panose="020B0604030504040204" pitchFamily="34" charset="0"/>
                <a:ea typeface="Tahoma" panose="020B0604030504040204" pitchFamily="34" charset="0"/>
                <a:cs typeface="Tahoma" panose="020B0604030504040204" pitchFamily="34" charset="0"/>
              </a:rPr>
              <a:t>is Professor in the Learning Design and Technology Program at Wayne State University in </a:t>
            </a:r>
            <a:r>
              <a:rPr lang="en-US" dirty="0">
                <a:latin typeface="Tahoma" panose="020B0604030504040204" pitchFamily="34" charset="0"/>
                <a:ea typeface="Tahoma" panose="020B0604030504040204" pitchFamily="34" charset="0"/>
                <a:cs typeface="Tahoma" panose="020B0604030504040204" pitchFamily="34" charset="0"/>
              </a:rPr>
              <a:t>the </a:t>
            </a:r>
            <a:r>
              <a:rPr lang="x-none" dirty="0">
                <a:latin typeface="Tahoma" panose="020B0604030504040204" pitchFamily="34" charset="0"/>
                <a:ea typeface="Tahoma" panose="020B0604030504040204" pitchFamily="34" charset="0"/>
                <a:cs typeface="Tahoma" panose="020B0604030504040204" pitchFamily="34" charset="0"/>
              </a:rPr>
              <a:t>USA. Inquiries are welcome by email to </a:t>
            </a:r>
            <a:r>
              <a:rPr lang="x-none" u="sng" dirty="0">
                <a:latin typeface="Tahoma" panose="020B0604030504040204" pitchFamily="34" charset="0"/>
                <a:ea typeface="Tahoma" panose="020B0604030504040204" pitchFamily="34" charset="0"/>
                <a:cs typeface="Tahoma" panose="020B0604030504040204" pitchFamily="34" charset="0"/>
                <a:hlinkClick r:id="rId4"/>
              </a:rPr>
              <a:t>ke.zhang@wayne.edu</a:t>
            </a:r>
            <a:r>
              <a:rPr lang="x-none" dirty="0">
                <a:latin typeface="Tahoma" panose="020B0604030504040204" pitchFamily="34" charset="0"/>
                <a:ea typeface="Tahoma" panose="020B0604030504040204" pitchFamily="34" charset="0"/>
                <a:cs typeface="Tahoma" panose="020B060403050404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Curtis J. Bonk</a:t>
            </a:r>
            <a:r>
              <a:rPr lang="en-US" dirty="0">
                <a:latin typeface="Tahoma" panose="020B0604030504040204" pitchFamily="34" charset="0"/>
                <a:ea typeface="Tahoma" panose="020B0604030504040204" pitchFamily="34" charset="0"/>
                <a:cs typeface="Tahoma" panose="020B0604030504040204" pitchFamily="34" charset="0"/>
              </a:rPr>
              <a:t> is Professor at Indiana University teaching psychology and technology courses. He can be contacted at </a:t>
            </a:r>
            <a:r>
              <a:rPr lang="en-US" u="sng" dirty="0">
                <a:latin typeface="Tahoma" panose="020B0604030504040204" pitchFamily="34" charset="0"/>
                <a:ea typeface="Tahoma" panose="020B0604030504040204" pitchFamily="34" charset="0"/>
                <a:cs typeface="Tahoma" panose="020B0604030504040204" pitchFamily="34" charset="0"/>
                <a:hlinkClick r:id="rId5"/>
              </a:rPr>
              <a:t>cjbonk@indiana.edu</a:t>
            </a:r>
            <a:r>
              <a:rPr lang="en-US" dirty="0">
                <a:latin typeface="Tahoma" panose="020B0604030504040204" pitchFamily="34" charset="0"/>
                <a:ea typeface="Tahoma" panose="020B0604030504040204" pitchFamily="34" charset="0"/>
                <a:cs typeface="Tahoma" panose="020B0604030504040204" pitchFamily="34" charset="0"/>
              </a:rPr>
              <a:t> and his homepage is at </a:t>
            </a:r>
            <a:r>
              <a:rPr lang="en-US" u="sng" dirty="0">
                <a:latin typeface="Tahoma" panose="020B0604030504040204" pitchFamily="34" charset="0"/>
                <a:ea typeface="Tahoma" panose="020B0604030504040204" pitchFamily="34" charset="0"/>
                <a:cs typeface="Tahoma" panose="020B0604030504040204" pitchFamily="34" charset="0"/>
                <a:hlinkClick r:id="rId6"/>
              </a:rPr>
              <a:t>http://curtbonk.com/</a:t>
            </a:r>
            <a:r>
              <a:rPr lang="en-US" dirty="0">
                <a:latin typeface="Tahoma" panose="020B0604030504040204" pitchFamily="34" charset="0"/>
                <a:ea typeface="Tahoma" panose="020B0604030504040204" pitchFamily="34" charset="0"/>
                <a:cs typeface="Tahoma" panose="020B0604030504040204" pitchFamily="34" charset="0"/>
              </a:rPr>
              <a:t>.</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Thomas C. Reeves</a:t>
            </a:r>
            <a:r>
              <a:rPr lang="en-US" dirty="0">
                <a:latin typeface="Tahoma" panose="020B0604030504040204" pitchFamily="34" charset="0"/>
                <a:ea typeface="Tahoma" panose="020B0604030504040204" pitchFamily="34" charset="0"/>
                <a:cs typeface="Tahoma" panose="020B0604030504040204" pitchFamily="34" charset="0"/>
              </a:rPr>
              <a:t> is Professor Emeritus of Learning, Design, and Technology at The University of Georgia. He can be reached at </a:t>
            </a:r>
            <a:r>
              <a:rPr lang="en-US" u="sng" dirty="0">
                <a:latin typeface="Tahoma" panose="020B0604030504040204" pitchFamily="34" charset="0"/>
                <a:ea typeface="Tahoma" panose="020B0604030504040204" pitchFamily="34" charset="0"/>
                <a:cs typeface="Tahoma" panose="020B0604030504040204" pitchFamily="34" charset="0"/>
                <a:hlinkClick r:id="rId7"/>
              </a:rPr>
              <a:t>treeves@uga.edu</a:t>
            </a:r>
            <a:r>
              <a:rPr lang="en-US" dirty="0">
                <a:latin typeface="Tahoma" panose="020B0604030504040204" pitchFamily="34" charset="0"/>
                <a:ea typeface="Tahoma" panose="020B0604030504040204" pitchFamily="34" charset="0"/>
                <a:cs typeface="Tahoma" panose="020B0604030504040204" pitchFamily="34" charset="0"/>
              </a:rPr>
              <a:t> and his homepage can be found at </a:t>
            </a:r>
            <a:r>
              <a:rPr lang="en-US" u="sng" dirty="0">
                <a:latin typeface="Tahoma" panose="020B0604030504040204" pitchFamily="34" charset="0"/>
                <a:ea typeface="Tahoma" panose="020B0604030504040204" pitchFamily="34" charset="0"/>
                <a:cs typeface="Tahoma" panose="020B0604030504040204" pitchFamily="34" charset="0"/>
                <a:hlinkClick r:id="rId8"/>
              </a:rPr>
              <a:t>http://www.evaluateitnow.com/</a:t>
            </a:r>
            <a:r>
              <a:rPr lang="en-US" dirty="0">
                <a:latin typeface="Tahoma" panose="020B0604030504040204" pitchFamily="34" charset="0"/>
                <a:ea typeface="Tahoma" panose="020B0604030504040204" pitchFamily="34" charset="0"/>
                <a:cs typeface="Tahoma" panose="020B0604030504040204" pitchFamily="34" charset="0"/>
              </a:rPr>
              <a:t>. </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Thomas H. Reynolds</a:t>
            </a:r>
            <a:r>
              <a:rPr lang="en-US" dirty="0">
                <a:latin typeface="Tahoma" panose="020B0604030504040204" pitchFamily="34" charset="0"/>
                <a:ea typeface="Tahoma" panose="020B0604030504040204" pitchFamily="34" charset="0"/>
                <a:cs typeface="Tahoma" panose="020B0604030504040204" pitchFamily="34" charset="0"/>
              </a:rPr>
              <a:t> is a Professor of Teacher Education at National University in La Jolla, California. He can be contacted at </a:t>
            </a:r>
            <a:r>
              <a:rPr lang="en-US" u="sng" dirty="0">
                <a:latin typeface="Tahoma" panose="020B0604030504040204" pitchFamily="34" charset="0"/>
                <a:ea typeface="Tahoma" panose="020B0604030504040204" pitchFamily="34" charset="0"/>
                <a:cs typeface="Tahoma" panose="020B0604030504040204" pitchFamily="34" charset="0"/>
                <a:hlinkClick r:id="rId9"/>
              </a:rPr>
              <a:t>treynold@nu.edu</a:t>
            </a:r>
            <a:r>
              <a:rPr lang="en-US" dirty="0">
                <a:latin typeface="Tahoma" panose="020B0604030504040204" pitchFamily="34" charset="0"/>
                <a:ea typeface="Tahoma" panose="020B0604030504040204" pitchFamily="34" charset="0"/>
                <a:cs typeface="Tahoma" panose="020B0604030504040204" pitchFamily="34" charset="0"/>
              </a:rPr>
              <a:t>. </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Mimi </a:t>
            </a:r>
            <a:r>
              <a:rPr lang="en-US" b="1" dirty="0" err="1">
                <a:latin typeface="Tahoma" panose="020B0604030504040204" pitchFamily="34" charset="0"/>
                <a:ea typeface="Tahoma" panose="020B0604030504040204" pitchFamily="34" charset="0"/>
                <a:cs typeface="Tahoma" panose="020B0604030504040204" pitchFamily="34" charset="0"/>
              </a:rPr>
              <a:t>Miyoung</a:t>
            </a:r>
            <a:r>
              <a:rPr lang="en-US" b="1" dirty="0">
                <a:latin typeface="Tahoma" panose="020B0604030504040204" pitchFamily="34" charset="0"/>
                <a:ea typeface="Tahoma" panose="020B0604030504040204" pitchFamily="34" charset="0"/>
                <a:cs typeface="Tahoma" panose="020B0604030504040204" pitchFamily="34" charset="0"/>
              </a:rPr>
              <a:t> Lee</a:t>
            </a:r>
            <a:r>
              <a:rPr lang="en-US" dirty="0">
                <a:latin typeface="Tahoma" panose="020B0604030504040204" pitchFamily="34" charset="0"/>
                <a:ea typeface="Tahoma" panose="020B0604030504040204" pitchFamily="34" charset="0"/>
                <a:cs typeface="Tahoma" panose="020B0604030504040204" pitchFamily="34" charset="0"/>
              </a:rPr>
              <a:t> is Professor in the Department of Curriculum and Instruction at the University of Houston (UH). She may be contacted at </a:t>
            </a:r>
            <a:r>
              <a:rPr lang="en-US" u="sng" dirty="0">
                <a:latin typeface="Tahoma" panose="020B0604030504040204" pitchFamily="34" charset="0"/>
                <a:ea typeface="Tahoma" panose="020B0604030504040204" pitchFamily="34" charset="0"/>
                <a:cs typeface="Tahoma" panose="020B0604030504040204" pitchFamily="34" charset="0"/>
                <a:hlinkClick r:id="rId10"/>
              </a:rPr>
              <a:t>mlee7@uh.edu</a:t>
            </a:r>
            <a:r>
              <a:rPr lang="en-US"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20916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020B9-F0A9-4A41-BFA6-BC381A487B4E}"/>
              </a:ext>
            </a:extLst>
          </p:cNvPr>
          <p:cNvSpPr>
            <a:spLocks noGrp="1"/>
          </p:cNvSpPr>
          <p:nvPr>
            <p:ph type="title"/>
          </p:nvPr>
        </p:nvSpPr>
        <p:spPr>
          <a:xfrm>
            <a:off x="838200" y="571602"/>
            <a:ext cx="10515600" cy="1325563"/>
          </a:xfrm>
        </p:spPr>
        <p:txBody>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Comments and Questions…?</a:t>
            </a:r>
          </a:p>
        </p:txBody>
      </p:sp>
      <p:sp>
        <p:nvSpPr>
          <p:cNvPr id="3" name="Content Placeholder 2">
            <a:extLst>
              <a:ext uri="{FF2B5EF4-FFF2-40B4-BE49-F238E27FC236}">
                <a16:creationId xmlns:a16="http://schemas.microsoft.com/office/drawing/2014/main" id="{039ABA3C-A6C9-40D8-9FEA-32FE3663137E}"/>
              </a:ext>
            </a:extLst>
          </p:cNvPr>
          <p:cNvSpPr>
            <a:spLocks noGrp="1"/>
          </p:cNvSpPr>
          <p:nvPr>
            <p:ph idx="1"/>
          </p:nvPr>
        </p:nvSpPr>
        <p:spPr>
          <a:xfrm>
            <a:off x="646176" y="1752473"/>
            <a:ext cx="10122407" cy="3355975"/>
          </a:xfrm>
        </p:spPr>
        <p:txBody>
          <a:bodyPr>
            <a:normAutofit/>
          </a:bodyPr>
          <a:lstStyle/>
          <a:p>
            <a:pPr lvl="0">
              <a:lnSpc>
                <a:spcPct val="120000"/>
              </a:lnSpc>
              <a:spcBef>
                <a:spcPts val="0"/>
              </a:spcBef>
            </a:pPr>
            <a:r>
              <a:rPr lang="en-US" sz="2000" b="1" dirty="0">
                <a:latin typeface="Tahoma" panose="020B0604030504040204" pitchFamily="34" charset="0"/>
                <a:ea typeface="Tahoma" panose="020B0604030504040204" pitchFamily="34" charset="0"/>
                <a:cs typeface="Tahoma" panose="020B0604030504040204" pitchFamily="34" charset="0"/>
              </a:rPr>
              <a:t>Curtis J. Bonk, Indiana University, </a:t>
            </a:r>
            <a:r>
              <a:rPr lang="en-US" sz="2000" b="1" dirty="0">
                <a:latin typeface="Tahoma" panose="020B0604030504040204" pitchFamily="34" charset="0"/>
                <a:ea typeface="Tahoma" panose="020B0604030504040204" pitchFamily="34" charset="0"/>
                <a:cs typeface="Tahoma" panose="020B0604030504040204" pitchFamily="34" charset="0"/>
                <a:hlinkClick r:id="rId2"/>
              </a:rPr>
              <a:t>cjbonk@indiana.edu</a:t>
            </a:r>
            <a:r>
              <a:rPr lang="en-US" sz="2000" b="1" dirty="0">
                <a:latin typeface="Tahoma" panose="020B0604030504040204" pitchFamily="34" charset="0"/>
                <a:ea typeface="Tahoma" panose="020B0604030504040204" pitchFamily="34" charset="0"/>
                <a:cs typeface="Tahoma" panose="020B0604030504040204" pitchFamily="34" charset="0"/>
              </a:rPr>
              <a:t> </a:t>
            </a:r>
          </a:p>
          <a:p>
            <a:pPr lvl="0">
              <a:lnSpc>
                <a:spcPct val="120000"/>
              </a:lnSpc>
              <a:spcBef>
                <a:spcPts val="0"/>
              </a:spcBef>
            </a:pPr>
            <a:r>
              <a:rPr lang="en-US" sz="2000" b="1" dirty="0">
                <a:latin typeface="Tahoma" panose="020B0604030504040204" pitchFamily="34" charset="0"/>
                <a:ea typeface="Tahoma" panose="020B0604030504040204" pitchFamily="34" charset="0"/>
                <a:cs typeface="Tahoma" panose="020B0604030504040204" pitchFamily="34" charset="0"/>
              </a:rPr>
              <a:t>Elizabeth M. Dalton, Univ. of Rhode Island, </a:t>
            </a:r>
            <a:r>
              <a:rPr lang="en-US" sz="2000" b="1" dirty="0">
                <a:latin typeface="Tahoma" panose="020B0604030504040204" pitchFamily="34" charset="0"/>
                <a:ea typeface="Tahoma" panose="020B0604030504040204" pitchFamily="34" charset="0"/>
                <a:cs typeface="Tahoma" panose="020B0604030504040204" pitchFamily="34" charset="0"/>
                <a:hlinkClick r:id="rId3"/>
              </a:rPr>
              <a:t>elizabethmdalton@gmail.com</a:t>
            </a:r>
            <a:r>
              <a:rPr lang="en-US" sz="2000" b="1" dirty="0">
                <a:latin typeface="Tahoma" panose="020B0604030504040204" pitchFamily="34" charset="0"/>
                <a:ea typeface="Tahoma" panose="020B0604030504040204" pitchFamily="34" charset="0"/>
                <a:cs typeface="Tahoma" panose="020B0604030504040204" pitchFamily="34" charset="0"/>
              </a:rPr>
              <a:t> </a:t>
            </a:r>
          </a:p>
          <a:p>
            <a:pPr lvl="0">
              <a:lnSpc>
                <a:spcPct val="120000"/>
              </a:lnSpc>
              <a:spcBef>
                <a:spcPts val="0"/>
              </a:spcBef>
            </a:pPr>
            <a:r>
              <a:rPr lang="en-US" sz="2000" b="1" dirty="0">
                <a:latin typeface="Tahoma" panose="020B0604030504040204" pitchFamily="34" charset="0"/>
                <a:ea typeface="Tahoma" panose="020B0604030504040204" pitchFamily="34" charset="0"/>
                <a:cs typeface="Tahoma" panose="020B0604030504040204" pitchFamily="34" charset="0"/>
              </a:rPr>
              <a:t>Susie L. Gronseth, University of Houston, </a:t>
            </a:r>
            <a:r>
              <a:rPr lang="fr-FR" sz="2000" b="1" dirty="0">
                <a:latin typeface="Tahoma" panose="020B0604030504040204" pitchFamily="34" charset="0"/>
                <a:ea typeface="Tahoma" panose="020B0604030504040204" pitchFamily="34" charset="0"/>
                <a:cs typeface="Tahoma" panose="020B0604030504040204" pitchFamily="34" charset="0"/>
                <a:hlinkClick r:id="rId4"/>
              </a:rPr>
              <a:t>slgronse@Central.UH.EDU</a:t>
            </a:r>
            <a:r>
              <a:rPr lang="fr-FR" sz="20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a:p>
            <a:pPr lvl="0">
              <a:lnSpc>
                <a:spcPct val="120000"/>
              </a:lnSpc>
              <a:spcBef>
                <a:spcPts val="0"/>
              </a:spcBef>
            </a:pPr>
            <a:r>
              <a:rPr lang="en-US" sz="2000" b="1" dirty="0">
                <a:latin typeface="Tahoma" panose="020B0604030504040204" pitchFamily="34" charset="0"/>
                <a:ea typeface="Tahoma" panose="020B0604030504040204" pitchFamily="34" charset="0"/>
                <a:cs typeface="Tahoma" panose="020B0604030504040204" pitchFamily="34" charset="0"/>
              </a:rPr>
              <a:t>Mimi </a:t>
            </a:r>
            <a:r>
              <a:rPr lang="en-US" sz="2000" b="1" dirty="0" err="1">
                <a:latin typeface="Tahoma" panose="020B0604030504040204" pitchFamily="34" charset="0"/>
                <a:ea typeface="Tahoma" panose="020B0604030504040204" pitchFamily="34" charset="0"/>
                <a:cs typeface="Tahoma" panose="020B0604030504040204" pitchFamily="34" charset="0"/>
              </a:rPr>
              <a:t>Miyoung</a:t>
            </a:r>
            <a:r>
              <a:rPr lang="en-US" sz="2000" b="1" dirty="0">
                <a:latin typeface="Tahoma" panose="020B0604030504040204" pitchFamily="34" charset="0"/>
                <a:ea typeface="Tahoma" panose="020B0604030504040204" pitchFamily="34" charset="0"/>
                <a:cs typeface="Tahoma" panose="020B0604030504040204" pitchFamily="34" charset="0"/>
              </a:rPr>
              <a:t> Lee, University of Houston, </a:t>
            </a:r>
            <a:r>
              <a:rPr lang="fi-FI" sz="2000" b="1" dirty="0">
                <a:latin typeface="Tahoma" panose="020B0604030504040204" pitchFamily="34" charset="0"/>
                <a:ea typeface="Tahoma" panose="020B0604030504040204" pitchFamily="34" charset="0"/>
                <a:cs typeface="Tahoma" panose="020B0604030504040204" pitchFamily="34" charset="0"/>
                <a:hlinkClick r:id="rId5"/>
              </a:rPr>
              <a:t>mlee@Central.UH.EDU</a:t>
            </a:r>
            <a:r>
              <a:rPr lang="fi-FI" sz="20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a:p>
            <a:pPr lvl="0">
              <a:lnSpc>
                <a:spcPct val="120000"/>
              </a:lnSpc>
              <a:spcBef>
                <a:spcPts val="0"/>
              </a:spcBef>
            </a:pPr>
            <a:r>
              <a:rPr lang="en-US" sz="2000" b="1" dirty="0">
                <a:latin typeface="Tahoma" panose="020B0604030504040204" pitchFamily="34" charset="0"/>
                <a:ea typeface="Tahoma" panose="020B0604030504040204" pitchFamily="34" charset="0"/>
                <a:cs typeface="Tahoma" panose="020B0604030504040204" pitchFamily="34" charset="0"/>
              </a:rPr>
              <a:t>Thomas C. Reeves, University of Georgia, </a:t>
            </a:r>
            <a:r>
              <a:rPr lang="en-US" sz="2000" b="1" dirty="0">
                <a:latin typeface="Tahoma" panose="020B0604030504040204" pitchFamily="34" charset="0"/>
                <a:ea typeface="Tahoma" panose="020B0604030504040204" pitchFamily="34" charset="0"/>
                <a:cs typeface="Tahoma" panose="020B0604030504040204" pitchFamily="34" charset="0"/>
                <a:hlinkClick r:id="rId6"/>
              </a:rPr>
              <a:t>treeves@uga.edu</a:t>
            </a:r>
            <a:r>
              <a:rPr lang="en-US" sz="2000" b="1" dirty="0">
                <a:latin typeface="Tahoma" panose="020B0604030504040204" pitchFamily="34" charset="0"/>
                <a:ea typeface="Tahoma" panose="020B0604030504040204" pitchFamily="34" charset="0"/>
                <a:cs typeface="Tahoma" panose="020B0604030504040204" pitchFamily="34" charset="0"/>
              </a:rPr>
              <a:t> </a:t>
            </a:r>
          </a:p>
          <a:p>
            <a:pPr lvl="0">
              <a:lnSpc>
                <a:spcPct val="120000"/>
              </a:lnSpc>
              <a:spcBef>
                <a:spcPts val="0"/>
              </a:spcBef>
            </a:pPr>
            <a:r>
              <a:rPr lang="en-US" sz="2000" b="1" dirty="0">
                <a:latin typeface="Tahoma" panose="020B0604030504040204" pitchFamily="34" charset="0"/>
                <a:ea typeface="Tahoma" panose="020B0604030504040204" pitchFamily="34" charset="0"/>
                <a:cs typeface="Tahoma" panose="020B0604030504040204" pitchFamily="34" charset="0"/>
              </a:rPr>
              <a:t>Thomas H. Reynolds, National University, </a:t>
            </a:r>
            <a:r>
              <a:rPr lang="en-US" sz="2000" b="1" dirty="0">
                <a:latin typeface="Tahoma" panose="020B0604030504040204" pitchFamily="34" charset="0"/>
                <a:ea typeface="Tahoma" panose="020B0604030504040204" pitchFamily="34" charset="0"/>
                <a:cs typeface="Tahoma" panose="020B0604030504040204" pitchFamily="34" charset="0"/>
                <a:hlinkClick r:id="rId7"/>
              </a:rPr>
              <a:t>mnoflwrs@hotmail.com</a:t>
            </a:r>
            <a:r>
              <a:rPr lang="en-US" sz="2000" b="1" dirty="0">
                <a:latin typeface="Tahoma" panose="020B0604030504040204" pitchFamily="34" charset="0"/>
                <a:ea typeface="Tahoma" panose="020B0604030504040204" pitchFamily="34" charset="0"/>
                <a:cs typeface="Tahoma" panose="020B0604030504040204" pitchFamily="34" charset="0"/>
              </a:rPr>
              <a:t> </a:t>
            </a:r>
          </a:p>
          <a:p>
            <a:pPr lvl="0">
              <a:lnSpc>
                <a:spcPct val="120000"/>
              </a:lnSpc>
              <a:spcBef>
                <a:spcPts val="0"/>
              </a:spcBef>
            </a:pPr>
            <a:r>
              <a:rPr lang="en-US" sz="2000" b="1" dirty="0">
                <a:latin typeface="Tahoma" panose="020B0604030504040204" pitchFamily="34" charset="0"/>
                <a:ea typeface="Tahoma" panose="020B0604030504040204" pitchFamily="34" charset="0"/>
                <a:cs typeface="Tahoma" panose="020B0604030504040204" pitchFamily="34" charset="0"/>
              </a:rPr>
              <a:t>Ke Zhang, Wayne State University, </a:t>
            </a:r>
            <a:r>
              <a:rPr lang="en-US" sz="2000" b="1" dirty="0">
                <a:latin typeface="Tahoma" panose="020B0604030504040204" pitchFamily="34" charset="0"/>
                <a:ea typeface="Tahoma" panose="020B0604030504040204" pitchFamily="34" charset="0"/>
                <a:cs typeface="Tahoma" panose="020B0604030504040204" pitchFamily="34" charset="0"/>
                <a:hlinkClick r:id="rId8"/>
              </a:rPr>
              <a:t>ke.zhang@wayne.edu</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E3CC9CA5-6686-4332-8EFE-95CC5B2931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03440" y="4530006"/>
            <a:ext cx="4988560" cy="2327994"/>
          </a:xfrm>
          <a:prstGeom prst="rect">
            <a:avLst/>
          </a:prstGeom>
        </p:spPr>
      </p:pic>
    </p:spTree>
    <p:extLst>
      <p:ext uri="{BB962C8B-B14F-4D97-AF65-F5344CB8AC3E}">
        <p14:creationId xmlns:p14="http://schemas.microsoft.com/office/powerpoint/2010/main" val="2605056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64825" y="702043"/>
            <a:ext cx="10493477" cy="1542333"/>
          </a:xfrm>
        </p:spPr>
        <p:txBody>
          <a:bodyPr>
            <a:normAutofit fontScale="90000"/>
          </a:bodyPr>
          <a:lstStyle/>
          <a:p>
            <a:pPr algn="ctr"/>
            <a:r>
              <a:rPr lang="en-US" sz="5300" b="1" dirty="0">
                <a:solidFill>
                  <a:srgbClr val="0070C0"/>
                </a:solidFill>
                <a:latin typeface="Tahoma" panose="020B0604030504040204" pitchFamily="34" charset="0"/>
                <a:ea typeface="Tahoma" panose="020B0604030504040204" pitchFamily="34" charset="0"/>
                <a:cs typeface="Tahoma" panose="020B0604030504040204" pitchFamily="34" charset="0"/>
              </a:rPr>
              <a:t>Free Book Anyone?</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We will give a book away for the best question asked</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7" descr="image007">
            <a:extLst>
              <a:ext uri="{FF2B5EF4-FFF2-40B4-BE49-F238E27FC236}">
                <a16:creationId xmlns:a16="http://schemas.microsoft.com/office/drawing/2014/main" id="{F5393735-E2FC-448E-9A49-3B1F98461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705" y="2336800"/>
            <a:ext cx="7413889"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1392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705465" y="925563"/>
            <a:ext cx="10493477" cy="154233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1. Giving Birth…to an Idea</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How do you birth a new idea?</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80FBE7B3-9B44-44FD-80D7-CA523AAB127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51760" y="2644987"/>
            <a:ext cx="3159760" cy="4213013"/>
          </a:xfrm>
          <a:prstGeom prst="rect">
            <a:avLst/>
          </a:prstGeom>
        </p:spPr>
      </p:pic>
      <p:pic>
        <p:nvPicPr>
          <p:cNvPr id="8" name="Picture 7">
            <a:extLst>
              <a:ext uri="{FF2B5EF4-FFF2-40B4-BE49-F238E27FC236}">
                <a16:creationId xmlns:a16="http://schemas.microsoft.com/office/drawing/2014/main" id="{5D14CEDF-039C-47C6-B482-0F1B307BEE0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52203" y="2644987"/>
            <a:ext cx="3159760" cy="4213013"/>
          </a:xfrm>
          <a:prstGeom prst="rect">
            <a:avLst/>
          </a:prstGeom>
        </p:spPr>
      </p:pic>
    </p:spTree>
    <p:extLst>
      <p:ext uri="{BB962C8B-B14F-4D97-AF65-F5344CB8AC3E}">
        <p14:creationId xmlns:p14="http://schemas.microsoft.com/office/powerpoint/2010/main" val="4062236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705465" y="925563"/>
            <a:ext cx="10493477" cy="1542333"/>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2. Idea Follow Through</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How do you decide which idea you are going to follow up on (from amongst many good ideas)? </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A373925C-C927-4893-8818-74962C1EE5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8800" y="2952560"/>
            <a:ext cx="3905440" cy="3905440"/>
          </a:xfrm>
          <a:prstGeom prst="rect">
            <a:avLst/>
          </a:prstGeom>
        </p:spPr>
      </p:pic>
      <p:pic>
        <p:nvPicPr>
          <p:cNvPr id="7" name="Picture 6">
            <a:extLst>
              <a:ext uri="{FF2B5EF4-FFF2-40B4-BE49-F238E27FC236}">
                <a16:creationId xmlns:a16="http://schemas.microsoft.com/office/drawing/2014/main" id="{D276EC24-F81B-46AB-8C67-955FE726B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09152"/>
            <a:ext cx="8178801" cy="3848848"/>
          </a:xfrm>
          <a:prstGeom prst="rect">
            <a:avLst/>
          </a:prstGeom>
        </p:spPr>
      </p:pic>
    </p:spTree>
    <p:extLst>
      <p:ext uri="{BB962C8B-B14F-4D97-AF65-F5344CB8AC3E}">
        <p14:creationId xmlns:p14="http://schemas.microsoft.com/office/powerpoint/2010/main" val="75715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705465" y="925563"/>
            <a:ext cx="10493477" cy="1542333"/>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3. What’s the Purpose</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Why I want to write this piece? For tenure review? For sharing the message widely? As a vehicle to work together with certain colleagues? As an opportunity to build new collaborations? </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85F27DA5-751F-4F63-B534-3CDA3805C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1035" y="2934257"/>
            <a:ext cx="6029930" cy="3954223"/>
          </a:xfrm>
          <a:prstGeom prst="rect">
            <a:avLst/>
          </a:prstGeom>
        </p:spPr>
      </p:pic>
    </p:spTree>
    <p:extLst>
      <p:ext uri="{BB962C8B-B14F-4D97-AF65-F5344CB8AC3E}">
        <p14:creationId xmlns:p14="http://schemas.microsoft.com/office/powerpoint/2010/main" val="573823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705465" y="925563"/>
            <a:ext cx="10493477" cy="1542333"/>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4. Graduate Student Considerations</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How can publishing different pieces of work help graduate students to move ahead in their programs?  (Consider the 3-paper/research study dissertations, other alternate formats)</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9E77D12-3F25-49FF-B45A-CCB79E02C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56280"/>
            <a:ext cx="6536696" cy="3601720"/>
          </a:xfrm>
          <a:prstGeom prst="rect">
            <a:avLst/>
          </a:prstGeom>
        </p:spPr>
      </p:pic>
      <p:pic>
        <p:nvPicPr>
          <p:cNvPr id="7" name="Picture 6">
            <a:extLst>
              <a:ext uri="{FF2B5EF4-FFF2-40B4-BE49-F238E27FC236}">
                <a16:creationId xmlns:a16="http://schemas.microsoft.com/office/drawing/2014/main" id="{A861E219-F7D0-4C47-9810-DDCB04129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1440" y="3192094"/>
            <a:ext cx="5593080" cy="3738042"/>
          </a:xfrm>
          <a:prstGeom prst="rect">
            <a:avLst/>
          </a:prstGeom>
        </p:spPr>
      </p:pic>
    </p:spTree>
    <p:extLst>
      <p:ext uri="{BB962C8B-B14F-4D97-AF65-F5344CB8AC3E}">
        <p14:creationId xmlns:p14="http://schemas.microsoft.com/office/powerpoint/2010/main" val="424796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705465" y="925563"/>
            <a:ext cx="10493477" cy="1542333"/>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5. Graduate Student Recommendations</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What suggestions do you have to enable graduate students to be highly productive?  How to convert class papers, conference presentations, and article ideas into accepted manuscripts?</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3BBFB14A-A3BB-40CD-B82C-E3806A559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760" y="2872391"/>
            <a:ext cx="5618480" cy="3985609"/>
          </a:xfrm>
          <a:prstGeom prst="rect">
            <a:avLst/>
          </a:prstGeom>
        </p:spPr>
      </p:pic>
    </p:spTree>
    <p:extLst>
      <p:ext uri="{BB962C8B-B14F-4D97-AF65-F5344CB8AC3E}">
        <p14:creationId xmlns:p14="http://schemas.microsoft.com/office/powerpoint/2010/main" val="1163714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705465" y="925563"/>
            <a:ext cx="10493477" cy="1542333"/>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6. Time to Jump?</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When or how do you decide to jump? What factors do you weigh? How important is “timeliness” to the development and publication of an article, book chapter, etc.  Must we write about the “next best idea” or do we have more professional control of what we want to write about?</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33E873CB-2E24-4153-9AC0-B347555C6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9347"/>
            <a:ext cx="6562766" cy="3748653"/>
          </a:xfrm>
          <a:prstGeom prst="rect">
            <a:avLst/>
          </a:prstGeom>
        </p:spPr>
      </p:pic>
      <p:pic>
        <p:nvPicPr>
          <p:cNvPr id="7" name="Picture 6">
            <a:extLst>
              <a:ext uri="{FF2B5EF4-FFF2-40B4-BE49-F238E27FC236}">
                <a16:creationId xmlns:a16="http://schemas.microsoft.com/office/drawing/2014/main" id="{AAA25459-C5CC-4544-878B-56A77CC71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120" y="3102641"/>
            <a:ext cx="5628640" cy="3755359"/>
          </a:xfrm>
          <a:prstGeom prst="rect">
            <a:avLst/>
          </a:prstGeom>
        </p:spPr>
      </p:pic>
    </p:spTree>
    <p:extLst>
      <p:ext uri="{BB962C8B-B14F-4D97-AF65-F5344CB8AC3E}">
        <p14:creationId xmlns:p14="http://schemas.microsoft.com/office/powerpoint/2010/main" val="408813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4927</TotalTime>
  <Words>355</Words>
  <Application>Microsoft Office PowerPoint</Application>
  <PresentationFormat>Widescreen</PresentationFormat>
  <Paragraphs>41</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Tahoma</vt:lpstr>
      <vt:lpstr>Office Theme</vt:lpstr>
      <vt:lpstr>From Incubation to Celebration and All the Disappointments in Between:  Navigating the Road to Publishing and Collaborative Writing Success Wed, Oct 23, 1:00 to 1:50 pm Convention Center, Conference Rm 15 </vt:lpstr>
      <vt:lpstr>Session Presenter Bios</vt:lpstr>
      <vt:lpstr>Free Book Anyone? We will give a book away for the best question asked</vt:lpstr>
      <vt:lpstr>1. Giving Birth…to an Idea How do you birth a new idea?</vt:lpstr>
      <vt:lpstr>2. Idea Follow Through How do you decide which idea you are going to follow up on (from amongst many good ideas)? </vt:lpstr>
      <vt:lpstr>3. What’s the Purpose Why I want to write this piece? For tenure review? For sharing the message widely? As a vehicle to work together with certain colleagues? As an opportunity to build new collaborations? </vt:lpstr>
      <vt:lpstr>4. Graduate Student Considerations How can publishing different pieces of work help graduate students to move ahead in their programs?  (Consider the 3-paper/research study dissertations, other alternate formats)</vt:lpstr>
      <vt:lpstr>5. Graduate Student Recommendations What suggestions do you have to enable graduate students to be highly productive?  How to convert class papers, conference presentations, and article ideas into accepted manuscripts?</vt:lpstr>
      <vt:lpstr>6. Time to Jump? When or how do you decide to jump? What factors do you weigh? How important is “timeliness” to the development and publication of an article, book chapter, etc.  Must we write about the “next best idea” or do we have more professional control of what we want to write about?</vt:lpstr>
      <vt:lpstr>7. Rejection and Resilience How do you deal with rejection, disappointments, and failures?</vt:lpstr>
      <vt:lpstr>8. Just Say No How do you respond “no” to book chapter, special issue invitations, etc. in a polite and collegial way?  (When in doubt, explain your rationale.)</vt:lpstr>
      <vt:lpstr>9. Predators, Scams, and Other People’s Projects What are predatory journals and outlets? How do you know and how do you respond?</vt:lpstr>
      <vt:lpstr>Educational Technology Research</vt:lpstr>
      <vt:lpstr>1066</vt:lpstr>
      <vt:lpstr>1066</vt:lpstr>
      <vt:lpstr>PowerPoint Presentation</vt:lpstr>
      <vt:lpstr>10. Celebrations and Parties How do you celebrate? Do you have any stories or pictures of celebrating writing success, acceptance, or publication?</vt:lpstr>
      <vt:lpstr>10. Celebrations and Parties</vt:lpstr>
      <vt:lpstr>10. Celebrations and Parties</vt:lpstr>
      <vt:lpstr>Comments and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 Early Career Symposium 2019 Agenda, Monday, October 21 - Convention Center, Pavilion 3 4:30-5:30 pm, Creating Space for Academic Writing: Glimpses into the Digital Writer’s Desk</dc:title>
  <dc:creator>Curtis Bonk</dc:creator>
  <cp:lastModifiedBy>Bonk, Curtis Jay</cp:lastModifiedBy>
  <cp:revision>115</cp:revision>
  <dcterms:created xsi:type="dcterms:W3CDTF">2019-10-09T02:11:39Z</dcterms:created>
  <dcterms:modified xsi:type="dcterms:W3CDTF">2019-10-28T17:44:22Z</dcterms:modified>
</cp:coreProperties>
</file>