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84" r:id="rId2"/>
    <p:sldMasterId id="2147483798" r:id="rId3"/>
    <p:sldMasterId id="2147483810" r:id="rId4"/>
  </p:sldMasterIdLst>
  <p:notesMasterIdLst>
    <p:notesMasterId r:id="rId104"/>
  </p:notesMasterIdLst>
  <p:sldIdLst>
    <p:sldId id="256" r:id="rId5"/>
    <p:sldId id="289" r:id="rId6"/>
    <p:sldId id="18010" r:id="rId7"/>
    <p:sldId id="18027" r:id="rId8"/>
    <p:sldId id="18025" r:id="rId9"/>
    <p:sldId id="18026" r:id="rId10"/>
    <p:sldId id="18029" r:id="rId11"/>
    <p:sldId id="315" r:id="rId12"/>
    <p:sldId id="18012" r:id="rId13"/>
    <p:sldId id="18011" r:id="rId14"/>
    <p:sldId id="18013" r:id="rId15"/>
    <p:sldId id="18554" r:id="rId16"/>
    <p:sldId id="18622" r:id="rId17"/>
    <p:sldId id="18837" r:id="rId18"/>
    <p:sldId id="18708" r:id="rId19"/>
    <p:sldId id="18551" r:id="rId20"/>
    <p:sldId id="18623" r:id="rId21"/>
    <p:sldId id="18552" r:id="rId22"/>
    <p:sldId id="19256" r:id="rId23"/>
    <p:sldId id="261" r:id="rId24"/>
    <p:sldId id="17626" r:id="rId25"/>
    <p:sldId id="262" r:id="rId26"/>
    <p:sldId id="311" r:id="rId27"/>
    <p:sldId id="264" r:id="rId28"/>
    <p:sldId id="312" r:id="rId29"/>
    <p:sldId id="265" r:id="rId30"/>
    <p:sldId id="266" r:id="rId31"/>
    <p:sldId id="267" r:id="rId32"/>
    <p:sldId id="17644" r:id="rId33"/>
    <p:sldId id="268" r:id="rId34"/>
    <p:sldId id="17637" r:id="rId35"/>
    <p:sldId id="17638" r:id="rId36"/>
    <p:sldId id="17642" r:id="rId37"/>
    <p:sldId id="258" r:id="rId38"/>
    <p:sldId id="17639" r:id="rId39"/>
    <p:sldId id="259" r:id="rId40"/>
    <p:sldId id="269" r:id="rId41"/>
    <p:sldId id="284" r:id="rId42"/>
    <p:sldId id="283" r:id="rId43"/>
    <p:sldId id="19257" r:id="rId44"/>
    <p:sldId id="19258" r:id="rId45"/>
    <p:sldId id="19259" r:id="rId46"/>
    <p:sldId id="18036" r:id="rId47"/>
    <p:sldId id="18037" r:id="rId48"/>
    <p:sldId id="19260" r:id="rId49"/>
    <p:sldId id="19261" r:id="rId50"/>
    <p:sldId id="19262" r:id="rId51"/>
    <p:sldId id="314" r:id="rId52"/>
    <p:sldId id="260" r:id="rId53"/>
    <p:sldId id="271" r:id="rId54"/>
    <p:sldId id="17599" r:id="rId55"/>
    <p:sldId id="285" r:id="rId56"/>
    <p:sldId id="286" r:id="rId57"/>
    <p:sldId id="297" r:id="rId58"/>
    <p:sldId id="309" r:id="rId59"/>
    <p:sldId id="288" r:id="rId60"/>
    <p:sldId id="17624" r:id="rId61"/>
    <p:sldId id="18569" r:id="rId62"/>
    <p:sldId id="304" r:id="rId63"/>
    <p:sldId id="298" r:id="rId64"/>
    <p:sldId id="287" r:id="rId65"/>
    <p:sldId id="305" r:id="rId66"/>
    <p:sldId id="293" r:id="rId67"/>
    <p:sldId id="290" r:id="rId68"/>
    <p:sldId id="299" r:id="rId69"/>
    <p:sldId id="296" r:id="rId70"/>
    <p:sldId id="17623" r:id="rId71"/>
    <p:sldId id="17621" r:id="rId72"/>
    <p:sldId id="17634" r:id="rId73"/>
    <p:sldId id="306" r:id="rId74"/>
    <p:sldId id="307" r:id="rId75"/>
    <p:sldId id="291" r:id="rId76"/>
    <p:sldId id="295" r:id="rId77"/>
    <p:sldId id="294" r:id="rId78"/>
    <p:sldId id="18032" r:id="rId79"/>
    <p:sldId id="302" r:id="rId80"/>
    <p:sldId id="300" r:id="rId81"/>
    <p:sldId id="303" r:id="rId82"/>
    <p:sldId id="18017" r:id="rId83"/>
    <p:sldId id="18019" r:id="rId84"/>
    <p:sldId id="18020" r:id="rId85"/>
    <p:sldId id="18018" r:id="rId86"/>
    <p:sldId id="17614" r:id="rId87"/>
    <p:sldId id="301" r:id="rId88"/>
    <p:sldId id="308" r:id="rId89"/>
    <p:sldId id="316" r:id="rId90"/>
    <p:sldId id="17625" r:id="rId91"/>
    <p:sldId id="17645" r:id="rId92"/>
    <p:sldId id="17646" r:id="rId93"/>
    <p:sldId id="17647" r:id="rId94"/>
    <p:sldId id="17648" r:id="rId95"/>
    <p:sldId id="17649" r:id="rId96"/>
    <p:sldId id="18031" r:id="rId97"/>
    <p:sldId id="18033" r:id="rId98"/>
    <p:sldId id="18034" r:id="rId99"/>
    <p:sldId id="18035" r:id="rId100"/>
    <p:sldId id="18023" r:id="rId101"/>
    <p:sldId id="277" r:id="rId102"/>
    <p:sldId id="279" r:id="rId10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32"/>
    <a:srgbClr val="FF6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DF4477-31B5-4A86-8AE9-F51C5D80E558}">
  <a:tblStyle styleId="{46DF4477-31B5-4A86-8AE9-F51C5D80E5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/>
    <p:restoredTop sz="89314" autoAdjust="0"/>
  </p:normalViewPr>
  <p:slideViewPr>
    <p:cSldViewPr snapToGrid="0">
      <p:cViewPr varScale="1">
        <p:scale>
          <a:sx n="106" d="100"/>
          <a:sy n="106" d="100"/>
        </p:scale>
        <p:origin x="37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df.co.uk/journals/DistanceEducation" TargetMode="External"/><Relationship Id="rId7" Type="http://schemas.openxmlformats.org/officeDocument/2006/relationships/hyperlink" Target="http://www.springer.com/education+&amp;+language/learning+&amp;+instruction/journal/11423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ascilite.org.au/ajet/ajet.html" TargetMode="External"/><Relationship Id="rId5" Type="http://schemas.openxmlformats.org/officeDocument/2006/relationships/hyperlink" Target="http://www.tandf.co.uk/journals/RAJT" TargetMode="External"/><Relationship Id="rId4" Type="http://schemas.openxmlformats.org/officeDocument/2006/relationships/hyperlink" Target="http://description" TargetMode="Externa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jde.com/" TargetMode="External"/><Relationship Id="rId3" Type="http://schemas.openxmlformats.org/officeDocument/2006/relationships/hyperlink" Target="http://www.aace.org/pubs/jtate/" TargetMode="External"/><Relationship Id="rId7" Type="http://schemas.openxmlformats.org/officeDocument/2006/relationships/hyperlink" Target="http://www.irrodl.org/index.php/irrodl/index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iste.org/store/product.aspx?ID=26" TargetMode="External"/><Relationship Id="rId5" Type="http://schemas.openxmlformats.org/officeDocument/2006/relationships/hyperlink" Target="http://www.springer.com/education+&amp;+language/science+education/journal/11191" TargetMode="External"/><Relationship Id="rId4" Type="http://schemas.openxmlformats.org/officeDocument/2006/relationships/hyperlink" Target="http://www.infoagepub.com/Quarterly-Review-of-Distance-Education.html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i-global.com/bookstore/titledetails.aspx?titleid=1125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scholarworks.iu.edu/journals/index.php/ijdl/index" TargetMode="External"/><Relationship Id="rId5" Type="http://schemas.openxmlformats.org/officeDocument/2006/relationships/hyperlink" Target="about:blank" TargetMode="External"/><Relationship Id="rId4" Type="http://schemas.openxmlformats.org/officeDocument/2006/relationships/hyperlink" Target="http://www.hindawi.com/journals/am/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dirty="0"/>
              <a:t>All</a:t>
            </a:r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/>
              <a:t>M</a:t>
            </a:r>
            <a:r>
              <a:rPr lang="en" sz="1800" b="0" i="0" u="none" strike="noStrike" cap="none" dirty="0" err="1"/>
              <a:t>ention</a:t>
            </a:r>
            <a:r>
              <a:rPr lang="en-US" sz="1800" dirty="0"/>
              <a:t>: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http://</a:t>
            </a:r>
            <a:r>
              <a:rPr lang="en-US" sz="1800" dirty="0" err="1"/>
              <a:t>www.trainingshare.com</a:t>
            </a:r>
            <a:r>
              <a:rPr lang="en-US" sz="1800" dirty="0"/>
              <a:t>/resources/</a:t>
            </a:r>
            <a:r>
              <a:rPr lang="en-US" sz="1800" dirty="0" err="1"/>
              <a:t>distance_ed_journals_and_online_learning_books.php</a:t>
            </a:r>
            <a:endParaRPr lang="en-US" sz="18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urier"/>
              <a:buNone/>
            </a:pPr>
            <a:r>
              <a:rPr lang="en-US" sz="1100" b="0" i="0" u="none" dirty="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rPr>
              <a:t>More examples: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Distance </a:t>
            </a:r>
            <a:r>
              <a:rPr lang="en-US" sz="11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Education</a:t>
            </a:r>
            <a:r>
              <a:rPr lang="en-US" sz="11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Distance</a:t>
            </a:r>
            <a:r>
              <a:rPr lang="en-US" sz="11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Education; </a:t>
            </a: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The Internet and Higher Education</a:t>
            </a:r>
            <a:r>
              <a:rPr lang="en-US" sz="11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Asian Journal of Technology </a:t>
            </a:r>
            <a:r>
              <a:rPr lang="en-US" sz="11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Innovation</a:t>
            </a:r>
            <a:r>
              <a:rPr lang="en-US" sz="11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Asian</a:t>
            </a:r>
            <a:r>
              <a:rPr lang="en-US" sz="11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Journal of Technology Innovation ; </a:t>
            </a: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Australasian Journal of Educational Technology</a:t>
            </a:r>
            <a:r>
              <a:rPr lang="en-US" sz="11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Educational  Technology Research and Development</a:t>
            </a:r>
            <a:endParaRPr lang="en-US" sz="1100" b="0" i="0" u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11" name="Shape 211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Journal of Technology and Teacher </a:t>
            </a:r>
            <a:r>
              <a:rPr lang="en-US" sz="18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Education</a:t>
            </a:r>
            <a:r>
              <a:rPr lang="en-US" sz="18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en-US" sz="18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Technology and Teacher Education; </a:t>
            </a:r>
            <a:r>
              <a:rPr lang="en-US" sz="18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The Quarterly Review of Distance </a:t>
            </a:r>
            <a:r>
              <a:rPr lang="en-US" sz="18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Education</a:t>
            </a:r>
            <a:r>
              <a:rPr lang="en-US" sz="18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en-US" sz="18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Technology and Teacher Education; The Quarterly Review of Distance Education; </a:t>
            </a:r>
            <a:r>
              <a:rPr lang="en-US" sz="18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Science &amp; Education</a:t>
            </a:r>
            <a:r>
              <a:rPr lang="en-US" sz="18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endParaRPr lang="en-US" sz="1800" b="0" i="1" u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6"/>
              </a:rPr>
              <a:t>Journal of Digita Learning in Teacher Education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International Review of Research in Open and Distributed Learning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8"/>
              </a:rPr>
              <a:t>The American Journal of Distance Education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/>
          </a:p>
        </p:txBody>
      </p:sp>
      <p:sp>
        <p:nvSpPr>
          <p:cNvPr id="224" name="Shape 22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International Journal of Gaming and Computer Mediated </a:t>
            </a:r>
            <a:r>
              <a:rPr lang="en-US" sz="1100" b="0" i="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Simulations</a:t>
            </a:r>
            <a:r>
              <a:rPr lang="en-US" sz="1100" b="0" i="0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en-US" sz="11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Journal of Gaming and Computer Mediated Simulations; </a:t>
            </a:r>
            <a:r>
              <a:rPr lang="en-US" sz="11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Advances in </a:t>
            </a:r>
            <a:r>
              <a:rPr lang="en-US" sz="1100" b="0" i="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Multimedia</a:t>
            </a:r>
            <a:r>
              <a:rPr lang="en-US" sz="1100" b="0" i="0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en-US" sz="11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Journal of Gaming and Computer Mediated Simulations; Advances in Multimedia; </a:t>
            </a:r>
            <a:r>
              <a:rPr lang="en-US" sz="11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Learning: Research and Practice</a:t>
            </a: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6"/>
              </a:rPr>
              <a:t>International Journal of Designs for Learning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9FED-1971-4B87-A5D6-C2B8A3AE6F4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18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9FED-1971-4B87-A5D6-C2B8A3AE6F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98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93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42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04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Feng-Ru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28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Feng-Ru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5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930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Feng-Ru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04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11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Review articles and conference proposals (learn about peer-review criteria and guidelines)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book proposals</a:t>
            </a:r>
            <a:endParaRPr lang="en" sz="1100" b="1" i="0" u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indent="-342900"/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a conference workshop</a:t>
            </a:r>
          </a:p>
          <a:p>
            <a:pPr marL="342900" indent="-342900"/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Organize a symposium</a:t>
            </a:r>
            <a:endParaRPr dirty="0"/>
          </a:p>
        </p:txBody>
      </p:sp>
      <p:sp>
        <p:nvSpPr>
          <p:cNvPr id="260" name="Shape 26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60" name="Shape 26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901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Curt</a:t>
            </a:r>
            <a:endParaRPr dirty="0"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396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76" name="Shape 276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264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 dirty="0"/>
              <a:t>https://</a:t>
            </a:r>
            <a:r>
              <a:rPr lang="en-US" sz="1800" b="0" i="0" u="none" strike="noStrike" cap="none" dirty="0" err="1"/>
              <a:t>images.app.goo.gl</a:t>
            </a:r>
            <a:r>
              <a:rPr lang="en-US" sz="1800" b="0" i="0" u="none" strike="noStrike" cap="none" dirty="0"/>
              <a:t>/MKuUp4qKm1YVWaVy6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796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718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 dirty="0"/>
              <a:t>https://</a:t>
            </a:r>
            <a:r>
              <a:rPr lang="en-US" sz="1800" b="0" i="0" u="none" strike="noStrike" cap="none" dirty="0" err="1"/>
              <a:t>images.app.goo.gl</a:t>
            </a:r>
            <a:r>
              <a:rPr lang="en-US" sz="1800" b="0" i="0" u="none" strike="noStrike" cap="none" dirty="0"/>
              <a:t>/GaBmk1XemmM54JxR7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611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40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4831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 dirty="0"/>
              <a:t>https://</a:t>
            </a:r>
            <a:r>
              <a:rPr lang="en-US" sz="1800" b="0" i="0" u="none" strike="noStrike" cap="none" dirty="0" err="1"/>
              <a:t>images.app.goo.gl</a:t>
            </a:r>
            <a:r>
              <a:rPr lang="en-US" sz="1800" b="0" i="0" u="none" strike="noStrike" cap="none" dirty="0"/>
              <a:t>/TQVEw8DGimxmRLGr9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089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969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0" i="0" u="none" strike="noStrike" cap="none" dirty="0"/>
              <a:t>Curt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0" i="0" u="none" strike="noStrike" cap="none" dirty="0"/>
              <a:t>Not sure if we want to keep all these activities as we only have 1 hour and 5 minutes and need to leave time for questions. It’s up to you….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68" name="Shape 26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7073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Not sure if we want to keep all these activities as we only have 1 hour and 5 minutes and need to leave time for questions. </a:t>
            </a:r>
            <a:r>
              <a:rPr lang="en-US" sz="1800" b="0" i="0" u="none" strike="noStrike" cap="none" dirty="0"/>
              <a:t>I</a:t>
            </a:r>
            <a:r>
              <a:rPr lang="en" sz="1800" b="0" i="0" u="none" strike="noStrike" cap="none" dirty="0"/>
              <a:t>t’s up to you….</a:t>
            </a:r>
            <a:endParaRPr dirty="0"/>
          </a:p>
        </p:txBody>
      </p:sp>
      <p:sp>
        <p:nvSpPr>
          <p:cNvPr id="167" name="Shape 16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76" name="Shape 276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099597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4943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7960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01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264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Screenshot from Cecil’s article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0899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Screenshot from Cecil’s article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420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4642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1950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7919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1715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936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3008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0903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46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5108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3376622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6266597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29849634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199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1583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1308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69186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5100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4156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484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/>
              <a:t>Ana</a:t>
            </a: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9202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024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8279849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6501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8628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8756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398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9752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3513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03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 dirty="0"/>
              <a:t>https://</a:t>
            </a:r>
            <a:r>
              <a:rPr lang="en-US" sz="1800" b="0" i="0" u="none" strike="noStrike" cap="none" dirty="0" err="1"/>
              <a:t>www.editage.com</a:t>
            </a:r>
            <a:r>
              <a:rPr lang="en-US" sz="1800" b="0" i="0" u="none" strike="noStrike" cap="none" dirty="0"/>
              <a:t>/insights/how-to-choose-journals-for-submitting-your-paper</a:t>
            </a: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will be your target readers? </a:t>
            </a:r>
            <a:r>
              <a:rPr lang="en-US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Scholarly vs. non-scholarly periodicals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readership and target audience</a:t>
            </a:r>
            <a:endParaRPr lang="en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Look for a match </a:t>
            </a:r>
            <a:r>
              <a:rPr lang="en-US" sz="1800" b="0" i="0" u="none" strike="noStrike" cap="none" dirty="0"/>
              <a:t>between your work and the journal aims and scope. – journal analysis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-US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is the journal’s turnaround time?</a:t>
            </a:r>
            <a:endParaRPr lang="en-US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 rates? </a:t>
            </a:r>
            <a:r>
              <a:rPr lang="en" sz="11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familiar with the journals’ acceptance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lang="en" sz="11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94" name="Shape 19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0989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7515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6695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4539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34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3752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1888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Encourage audience to access the resources on </a:t>
            </a:r>
            <a:r>
              <a:rPr lang="en" sz="1800" b="0" i="0" u="none" strike="noStrike" cap="none" dirty="0" err="1"/>
              <a:t>GoogleDoc</a:t>
            </a:r>
            <a:r>
              <a:rPr lang="en" sz="1800" b="0" i="0" u="none" strike="noStrike" cap="none" dirty="0"/>
              <a:t>. </a:t>
            </a:r>
            <a:endParaRPr dirty="0"/>
          </a:p>
        </p:txBody>
      </p:sp>
      <p:sp>
        <p:nvSpPr>
          <p:cNvPr id="323" name="Shape 323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98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All</a:t>
            </a:r>
            <a:endParaRPr dirty="0"/>
          </a:p>
        </p:txBody>
      </p:sp>
      <p:sp>
        <p:nvSpPr>
          <p:cNvPr id="340" name="Shape 34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 should publish everything you do, even if it is only acceptable for a lower tier journal.  It demonstrates your commitment to finish a project and makes your work available to everyone else. 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Lower tier journals are also great outlets for quality undergraduate research that you have directed.</a:t>
            </a: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Unlike peer reviewed articles, nonrefereed articles, where publication decisions are made by one or more editors without using a blind review process, are important because they fill an important niche in practice oriented fields like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tech.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Peer-reviewed or refereed articles undergo a blind review. This means that neither he authors nor reviewers know each other’s identity. This process is designed to endure that a manuscript has been reviewed and accepted in an ethical and unbiased manner by experts from a specific field.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Although refereed articles are often considered the gold standard in faculty promotion and tenure deliberations, nonrefereed articles nevertheless plan an important role within most academic disciplines.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Practitioner journals are targeted toward practitioners and deal with problems and issues tied directly to practice, Thus,, an article appearing in a practitioners journal could receive  wider circulations and visibility than one published in a respected academic journal that is narrowly targeted toward a more limited audience. </a:t>
            </a: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22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7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4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64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60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2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5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59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9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17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7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9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35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04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97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1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1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2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37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52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16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61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1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09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21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9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8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2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9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1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4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6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jbonk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hyperlink" Target="mailto:meinazhu@wayne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hronicle.com/article/Don-t-Spend-Your-Holiday/245292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chronicle.com/article/Step-Away-From-the-Delete/246013?cid=cp242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insidehighered.com/blogs/gradhacker/strategies-maintain-focus-while-writing-your-dissertation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ductiveflourishing.com/how-heat-mapping-your-productivity-can-make-you-more-productive/" TargetMode="External"/><Relationship Id="rId2" Type="http://schemas.openxmlformats.org/officeDocument/2006/relationships/hyperlink" Target="https://www.insidehighered.com/blogs/gradhacker/strategies-maintain-focus-while-writing-your-dissertation" TargetMode="Externa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insidehighered.com/advice/2020/01/24/tips-writing-and-completing-your-dissertation-opinion" TargetMode="Externa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insidehighered.com/blogs/gradhacker/rewarding-your-writing" TargetMode="Externa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insidehighered.com/blogs/gradhacker/crucial-co-writing-considerations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dehighered.com/blogs/gradhacker/crucial-co-writing-considerations" TargetMode="Externa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insidehighered.com/blogs/gradhacker/gradhacker-writing-round" TargetMode="Externa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chronicle.com/article/Why-It-s-Important-to-Write/248810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hyperlink" Target="https://onlinelibrary.wiley.com/journal/14678535" TargetMode="External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journal/11423" TargetMode="External"/><Relationship Id="rId5" Type="http://schemas.openxmlformats.org/officeDocument/2006/relationships/hyperlink" Target="https://link.springer.com/journal/11251" TargetMode="External"/><Relationship Id="rId10" Type="http://schemas.openxmlformats.org/officeDocument/2006/relationships/image" Target="../media/image31.jpg"/><Relationship Id="rId4" Type="http://schemas.openxmlformats.org/officeDocument/2006/relationships/hyperlink" Target="https://www.journals.elsevier.com/the-internet-and-higher-education" TargetMode="External"/><Relationship Id="rId9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hyperlink" Target="https://link.springer.com/journal/11528" TargetMode="External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www.tandfonline.com/loi/hajd20" TargetMode="External"/><Relationship Id="rId4" Type="http://schemas.openxmlformats.org/officeDocument/2006/relationships/hyperlink" Target="http://journals.sagepub.com/home/jec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hyperlink" Target="http://www.igi-global.com/bookstore/titledetails.aspx?TitleId=1183" TargetMode="External"/><Relationship Id="rId7" Type="http://schemas.openxmlformats.org/officeDocument/2006/relationships/hyperlink" Target="http://www.emeraldgrouppublishing.com/products/journals/journals.htm?id=its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www.citejournal.org/" TargetMode="Externa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oaj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aspa.org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hinkchecksubmit.org/check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aj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eallslist.weebly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blogs/linguafranca/2018/10/02/how-to-learn-to-write-like-a-machine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me.org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mailto:mailer@futureme.org" TargetMode="External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6-Tips-to-Shape-Up-Your/244281?cid=cp221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hyperlink" Target="https://www.chronicle.com/specialreport/Two-Minute-Tips/22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How-to-Improve-Your/244283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hyperlink" Target="https://www.chronicle.com/specialreport/Two-Minute-Tips/221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How-to-Become-a-Highly/244351?cid=cp221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5.png"/><Relationship Id="rId4" Type="http://schemas.openxmlformats.org/officeDocument/2006/relationships/hyperlink" Target="https://www.chronicle.com/specialreport/Two-Minute-Tips/22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www.insidehighered.com/advice/2019/02/12/how-use-reviewers-revise-and-resubmit-comments-most-effectively-opinio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insidehighered.com/advice/2019/02/12/how-use-reviewers-revise-and-resubmit-comments-most-effectively-opinion" TargetMode="Externa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www.insidehighered.com/advice/2019/02/12/how-use-reviewers-revise-and-resubmit-comments-most-effectively-opinion" TargetMode="Externa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insidehighered.com/blogs/gradhacker/tackling-revisions" TargetMode="Externa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A-New-Series-on-Scholarly/244689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chronicle.com/article/The-Hardest-Part-of-Writing-Is/245720?cid=cp242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25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ebp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mailto:meinazhu@wayne.edu" TargetMode="External"/><Relationship Id="rId3" Type="http://schemas.openxmlformats.org/officeDocument/2006/relationships/image" Target="../media/image130.jpg"/><Relationship Id="rId7" Type="http://schemas.openxmlformats.org/officeDocument/2006/relationships/hyperlink" Target="mailto:cjbonk@Indiana.edu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gif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hyperlink" Target="http://www.trainingshare.com/workshop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475446" y="811004"/>
            <a:ext cx="8193108" cy="23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The G</a:t>
            </a:r>
            <a:r>
              <a:rPr lang="en-US" sz="4000" b="1" baseline="30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Writing and Publishing Tips: </a:t>
            </a:r>
            <a:br>
              <a:rPr lang="en-US" sz="3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Gentle Guidelines, Great Stories, and Gigantic Scholarly Gains</a:t>
            </a:r>
            <a:endParaRPr sz="3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615636" y="3191894"/>
            <a:ext cx="7876513" cy="181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Curt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is J.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Bonk, Ph.D., Indiana University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  <a:hlinkClick r:id="rId3"/>
              </a:rPr>
              <a:t>cjbonk@indiana.edu</a:t>
            </a:r>
            <a:r>
              <a:rPr lang="e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</a:t>
            </a:r>
          </a:p>
          <a:p>
            <a:pPr lvl="0" algn="ctr">
              <a:buClr>
                <a:schemeClr val="dk1"/>
              </a:buClr>
              <a:buSzPts val="1600"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Meina Zhu, </a:t>
            </a:r>
            <a:r>
              <a:rPr lang="e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Ph.D., 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ayne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State University </a:t>
            </a:r>
            <a:b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fi-FI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  <a:hlinkClick r:id="rId4"/>
              </a:rPr>
              <a:t>meinazhu@wayne.edu</a:t>
            </a:r>
            <a:r>
              <a:rPr lang="fi-FI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2C4056-52D0-4811-AD03-9559BB076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83" y="5257462"/>
            <a:ext cx="2134051" cy="1600538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9AE417-F2FB-4D73-AE37-00DF71E62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390" y="5369073"/>
            <a:ext cx="2197836" cy="13176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609600"/>
            <a:ext cx="8115300" cy="2163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12, 2018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Spend Your Holiday Break Writing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Schuman, The Chronicle of Higher Education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https://www.chronicle.com/article/Don-t-Spend-Your-Holiday/245292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1BB85-82EC-4015-9164-F11184FAD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2" t="41855" r="38110" b="4616"/>
          <a:stretch/>
        </p:blipFill>
        <p:spPr>
          <a:xfrm>
            <a:off x="4286913" y="2719312"/>
            <a:ext cx="4642902" cy="3987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51D1-689C-4350-B772-D4F4A88C4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53" t="36793" r="37976" b="10000"/>
          <a:stretch/>
        </p:blipFill>
        <p:spPr>
          <a:xfrm>
            <a:off x="214185" y="3113407"/>
            <a:ext cx="4157271" cy="35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07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609600"/>
            <a:ext cx="8115300" cy="2163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2019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Away From the Delete Button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Schuman, The Chronicle of Higher Education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https://www.chronicle.com/article/Step-Away-From-the-Delete/246013?cid=cp242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BCA10-BE99-4932-92B1-70FBD99DB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3" t="42194" r="38243" b="7173"/>
          <a:stretch/>
        </p:blipFill>
        <p:spPr>
          <a:xfrm>
            <a:off x="2478105" y="2773362"/>
            <a:ext cx="4795277" cy="39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8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E6F-FAA2-49DB-A3A3-18AFC691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609600"/>
            <a:ext cx="8115300" cy="2209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13, 2016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Strategies to Maintain Focus while Writing Your Dissertation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GradHacker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Inside Higher Ed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https://www.insidehighered.com/blogs/gradhacker/strategies-maintain-focus-while-writing-your-dissertation</a:t>
            </a:r>
            <a:r>
              <a:rPr lang="en-US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37E0F-0FC4-4EE1-AB6D-0462366BB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3" t="21187" r="15833" b="6023"/>
          <a:stretch/>
        </p:blipFill>
        <p:spPr>
          <a:xfrm>
            <a:off x="914400" y="3209191"/>
            <a:ext cx="6705600" cy="3657601"/>
          </a:xfrm>
          <a:prstGeom prst="rect">
            <a:avLst/>
          </a:prstGeom>
        </p:spPr>
      </p:pic>
      <p:pic>
        <p:nvPicPr>
          <p:cNvPr id="1026" name="Picture 2" descr="Image result for focus writing">
            <a:extLst>
              <a:ext uri="{FF2B5EF4-FFF2-40B4-BE49-F238E27FC236}">
                <a16:creationId xmlns:a16="http://schemas.microsoft.com/office/drawing/2014/main" id="{77978807-8478-4655-808D-829B28E6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91" y="3775587"/>
            <a:ext cx="3029351" cy="306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648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E6F-FAA2-49DB-A3A3-18AFC691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23006" cy="192778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13, 2016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Strategies to Maintain Focus while Writing Your Dissertation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GradHacker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Inside Higher Ed</a:t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https://www.insidehighered.com/blogs/gradhacker/strategies-maintain-focus-while-writing-your-dissertation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4FA6C-3B08-48B6-8868-ED39C76A7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566219"/>
            <a:ext cx="7796982" cy="3559948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Freewriting 15 minutes per day…don’t worry about grammar and word usage.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“Only writing produces text”—words on paper overcomes anxiety and </a:t>
            </a:r>
            <a:r>
              <a:rPr lang="en-US" sz="1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procast</a:t>
            </a: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Meditation and mindfulness…for 5 minutes.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Intentions journal….visualize goals and create checklists.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Identifying our most productive times of day for writing using </a:t>
            </a: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heat mapping</a:t>
            </a: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first….clean house after.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 and smartphone—turn off and abstain.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Schedule meetings in the morning/afternoon (protect some portion of day)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“Park on a downhill slope”…so you can pick up where you left off.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Gain momentum…by focusing on one thing at a time.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63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3DBC-45C9-4028-9F80-16F24B2A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62000"/>
            <a:ext cx="8305800" cy="18589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24, 2020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for Writing -- and Finishing -- Your Dissertation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Bertin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M. Louis Jr. , The Chronicle of Higher Education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https://www.insidehighered.com/advice/2020/01/24/tips-writing-and-completing-your-dissertation-opinion</a:t>
            </a:r>
            <a:r>
              <a:rPr lang="en-US" sz="1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A0F35-5B78-4617-9911-D1453B1AA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62602" r="23333" b="7993"/>
          <a:stretch/>
        </p:blipFill>
        <p:spPr>
          <a:xfrm>
            <a:off x="317877" y="3170238"/>
            <a:ext cx="8202663" cy="21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38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5B57A5-6E4D-4E15-B106-1E268F42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208756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10, 2019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Rewarding Your Writing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Leslie Leonard, Inside Higher Ed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https://www.insidehighered.com/blogs/gradhacker/rewarding-your-writing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5A0360-FD7A-425E-86D7-7F0EDAA9D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28662" r="38333" b="20660"/>
          <a:stretch/>
        </p:blipFill>
        <p:spPr>
          <a:xfrm>
            <a:off x="1828800" y="2761474"/>
            <a:ext cx="5821378" cy="40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0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03B7-2670-4262-8F5B-6C261234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3400"/>
            <a:ext cx="7966587" cy="1492045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3, 2019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Crucial Co-Writing Considerations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Jordan McNeill, Inside Higher Ed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https://www.insidehighered.com/blogs/gradhacker/crucial-co-writing-considerations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7D049F4-BB80-454A-AAA4-25ED98F54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161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4A98BD-17C3-4912-BC89-8E91D53F2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3" t="58071" r="36666" b="4264"/>
          <a:stretch/>
        </p:blipFill>
        <p:spPr>
          <a:xfrm>
            <a:off x="1978741" y="2025445"/>
            <a:ext cx="4771103" cy="2120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8ED1C-D62B-453F-BCE7-4429DAC26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441" y="4227871"/>
            <a:ext cx="3722411" cy="24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2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03B7-2670-4262-8F5B-6C261234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910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3, 2019</a:t>
            </a:r>
            <a:b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Crucial Co-Writing Considerations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Jordan McNeill, Inside Higher Ed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https://www.insidehighered.com/blogs/gradhacker/crucial-co-writing-considerations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6EE47-812B-4796-B35C-E9014E5CA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090" y="2153266"/>
            <a:ext cx="7988710" cy="4237702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Clarify authorship order ahead of time.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an honest conversation about the strengths of each team member--draft, revise, proofread, and format your manuscript.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clear on division of labor.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Nonwriting tasks are important too—taking notes, submission guidelines, and keep track of deadlines.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up digital collaboration norms and platforms—archiving, tracking, commenting, etc.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Respond to feedback professionally.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 in time for feedback and revision.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 voice throughout paper—assign one member of team to read for writing style and flow.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7D049F4-BB80-454A-AAA4-25ED98F54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161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6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E6F-FAA2-49DB-A3A3-18AFC691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8" y="550606"/>
            <a:ext cx="8265242" cy="226879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GradHacker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Writing Round-Up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GradHacker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Inside Higher Ed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https://www.insidehighered.com/blogs/gradhacker/gradhacker-writing-round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88DC5-FBB9-4DF8-90BD-57C5E89E6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3" t="18154" r="46667" b="16638"/>
          <a:stretch/>
        </p:blipFill>
        <p:spPr>
          <a:xfrm>
            <a:off x="0" y="2566969"/>
            <a:ext cx="4786937" cy="4036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01CBA-EF00-4F37-8352-0A2057BD4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86" t="15060" r="51667" b="4835"/>
          <a:stretch/>
        </p:blipFill>
        <p:spPr>
          <a:xfrm>
            <a:off x="4600099" y="2686960"/>
            <a:ext cx="2195095" cy="3266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563ABA-95BE-42F3-8C98-8D8C60836C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16" t="10424" r="50054" b="12764"/>
          <a:stretch/>
        </p:blipFill>
        <p:spPr>
          <a:xfrm>
            <a:off x="7038230" y="2566969"/>
            <a:ext cx="1965348" cy="27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36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18329"/>
            <a:ext cx="8147364" cy="22067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19, 2020</a:t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It’s Important to Write a Proposal for an Academic Book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Rachel Toor, The Chronicle of Higher Education</a:t>
            </a:r>
            <a:b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https://www.chronicle.com/article/Why-It-s-Important-to-Write/248810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A06B3-7799-434F-B42D-FE58E0898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25926" r="39167" b="15227"/>
          <a:stretch/>
        </p:blipFill>
        <p:spPr>
          <a:xfrm>
            <a:off x="2272420" y="3051103"/>
            <a:ext cx="4585580" cy="380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7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Don’t Just Publish for the Sake of Publishing…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86213-BEC6-40DD-A5E0-DBD47C40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2111738"/>
            <a:ext cx="7435850" cy="46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01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subTitle" idx="1"/>
          </p:nvPr>
        </p:nvSpPr>
        <p:spPr>
          <a:xfrm>
            <a:off x="457200" y="3931568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700"/>
              <a:buFont typeface="Arial"/>
              <a:buNone/>
            </a:pPr>
            <a:r>
              <a:rPr lang="en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</a:t>
            </a:r>
            <a:r>
              <a:rPr lang="en-US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 Higher Education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609600"/>
            <a:ext cx="2878525" cy="2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15">
            <a:off x="4166504" y="1030589"/>
            <a:ext cx="2189463" cy="218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00002">
            <a:off x="6425681" y="1275474"/>
            <a:ext cx="1812467" cy="181246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571500" y="507456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urier New"/>
              <a:buNone/>
            </a:pPr>
            <a:r>
              <a:rPr lang="en-US" sz="60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Part I: </a:t>
            </a:r>
            <a:r>
              <a:rPr lang="en" sz="60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The Process</a:t>
            </a:r>
            <a:endParaRPr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57200" y="68378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Writing Difficulties and Challenges of a Early Career Scholar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1014712" y="2079861"/>
            <a:ext cx="5159229" cy="447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 habits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Local/Global Support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Starter text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Reputation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Connections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 awareness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Energy/Stamina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Service/Teaching duties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FED43-4F51-407A-81F6-47C536E4B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559" y="1948543"/>
            <a:ext cx="3090441" cy="20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51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69900" y="5564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Put Forward your Best Work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09600" y="1948543"/>
            <a:ext cx="4368800" cy="31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Collaborative research projects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Literature reviews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Reflections/</a:t>
            </a:r>
            <a:b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 pieces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Grant projects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projects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31B5E-2361-4F63-9217-7BFDDE4B7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2035724"/>
            <a:ext cx="4254500" cy="31983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382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Finding a Journal that Fits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802285" y="2320031"/>
            <a:ext cx="5448043" cy="426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1800"/>
              <a:buFont typeface="Calibri"/>
              <a:buAutoNum type="arabicPeriod"/>
            </a:pPr>
            <a:r>
              <a:rPr lang="en-US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will be your target readers?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are the authors and journals you cite the most re</a:t>
            </a:r>
            <a:r>
              <a:rPr lang="en-US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la</a:t>
            </a:r>
            <a:r>
              <a:rPr lang="en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ted with your research program?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there a match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your work and the journal aims and scope?</a:t>
            </a:r>
          </a:p>
          <a:p>
            <a:pPr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What is the journal turnaround time?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journal acceptance rate?  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know the editor(s)?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927100" y="1525912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What to look for?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2F072-27F8-44F2-90A0-7AE96D83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494" y="2053816"/>
            <a:ext cx="2732506" cy="18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89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584200" y="627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Where to start?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4851" y="2512224"/>
            <a:ext cx="4495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Top-tier journals: are SSCI-indexed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Second-tier journals: have an established history in the field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Third-tier journals:</a:t>
            </a:r>
            <a:r>
              <a:rPr lang="en" sz="2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 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are newer </a:t>
            </a: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the field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4851" y="1770900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Peer-Reviewed Journals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2" name="AutoShape 2" descr="Image result for selecting">
            <a:extLst>
              <a:ext uri="{FF2B5EF4-FFF2-40B4-BE49-F238E27FC236}">
                <a16:creationId xmlns:a16="http://schemas.microsoft.com/office/drawing/2014/main" id="{B3D922F1-9887-409A-B862-5BE8350DE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5050" y="1728788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1E5F4-9924-47DF-8CC6-28FC814A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682" y="2417100"/>
            <a:ext cx="3444218" cy="258316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584200" y="627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Where to start?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4851" y="2592983"/>
            <a:ext cx="4212206" cy="363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r>
              <a:rPr lang="en-US" sz="24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Target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practitioners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Deal with problems and issues tied directly to practice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Receive wider circulations and visibility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Refereed or nonrefereed articles 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4851" y="1770900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Practitioner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Journals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2" name="AutoShape 2" descr="Image result for selecting">
            <a:extLst>
              <a:ext uri="{FF2B5EF4-FFF2-40B4-BE49-F238E27FC236}">
                <a16:creationId xmlns:a16="http://schemas.microsoft.com/office/drawing/2014/main" id="{B3D922F1-9887-409A-B862-5BE8350DE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5050" y="1728788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04D73-E86D-9547-8627-5AF6C42C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57" y="2152919"/>
            <a:ext cx="3912243" cy="29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9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533400" y="4477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TOP-TIER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559967" y="4361095"/>
            <a:ext cx="16002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3"/>
              </a:rPr>
              <a:t>British Journal of Educational Technology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4767353" y="4489091"/>
            <a:ext cx="1691319" cy="129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4"/>
              </a:rPr>
              <a:t>The Internet and Higher Education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7143154" y="4489091"/>
            <a:ext cx="1850375" cy="94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Instruc</a:t>
            </a:r>
            <a:r>
              <a:rPr lang="en-US" sz="1800" b="1" i="1" u="sng" dirty="0" err="1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tional</a:t>
            </a: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Science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364C0-5A3A-4C9A-B0D3-9BFA085F0CD1}"/>
              </a:ext>
            </a:extLst>
          </p:cNvPr>
          <p:cNvSpPr txBox="1"/>
          <p:nvPr/>
        </p:nvSpPr>
        <p:spPr>
          <a:xfrm>
            <a:off x="2549501" y="4365715"/>
            <a:ext cx="18145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Educational Technology Research and Development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8DA653-2DD6-9444-B8EB-309700983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53" y="2187245"/>
            <a:ext cx="1460571" cy="21022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21F7E-F89D-DF40-8A6C-1AD8767C5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241" y="2187245"/>
            <a:ext cx="1353965" cy="21022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6FC9A-B0DD-A84C-8743-02C022FEB7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153" y="2162423"/>
            <a:ext cx="1483264" cy="2263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D1F35C-FACE-419D-A13A-3872EF6D2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2187244"/>
            <a:ext cx="1549934" cy="21022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15506" y="78034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SECOND-TIER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3726132" y="4744154"/>
            <a:ext cx="2286000" cy="142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TechTrends</a:t>
            </a:r>
            <a:endParaRPr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415506" y="4635601"/>
            <a:ext cx="1790700" cy="11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972269" y="4761030"/>
            <a:ext cx="2197100" cy="89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4"/>
              </a:rPr>
              <a:t>Journal of Educational Computing Research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6565780" y="4744154"/>
            <a:ext cx="1816100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5"/>
              </a:rPr>
              <a:t>The American Journal of Distance Education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89D2F-3201-A246-AF39-91ECDD4EE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69" y="2302189"/>
            <a:ext cx="1710426" cy="2225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23771-1AB0-D74E-8796-942146E31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780" y="2253133"/>
            <a:ext cx="1603076" cy="227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BFBAE-E643-934C-A288-B44D109E5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6866" y="2275594"/>
            <a:ext cx="1714743" cy="2278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4892" y="8161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THIRD-TIER JOURNALS</a:t>
            </a:r>
            <a:b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" sz="3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</a:t>
            </a:r>
            <a:r>
              <a:rPr lang="en-US" sz="3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often new journals)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893754" y="4633478"/>
            <a:ext cx="2044700" cy="100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3"/>
              </a:rPr>
              <a:t>International Journal of Online Pedagogy and Course Design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4" name="Shape 244" descr="Cover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411" y="2443925"/>
            <a:ext cx="1562700" cy="19701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3316049" y="4633478"/>
            <a:ext cx="2431968" cy="16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400"/>
              <a:buNone/>
            </a:pP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Contemporary Issues in Technology and Teacher Education</a:t>
            </a:r>
            <a:endParaRPr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D1670-CA1A-B144-8C42-59B0EFE56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368" y="2911100"/>
            <a:ext cx="2356649" cy="13256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86D22B-4500-E143-BAC6-C6BFAF28C454}"/>
              </a:ext>
            </a:extLst>
          </p:cNvPr>
          <p:cNvSpPr txBox="1"/>
          <p:nvPr/>
        </p:nvSpPr>
        <p:spPr>
          <a:xfrm>
            <a:off x="6503207" y="4633478"/>
            <a:ext cx="242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hlinkClick r:id="rId7"/>
              </a:rPr>
              <a:t>Interactive Technology and Smart Education</a:t>
            </a:r>
            <a:endParaRPr lang="en-US" sz="1800" b="1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9C9E8-C1B2-4C97-8FB7-5CB2F6252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3274" y="2443924"/>
            <a:ext cx="1424204" cy="197014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2373822"/>
            <a:ext cx="7878742" cy="3749185"/>
          </a:xfrm>
        </p:spPr>
        <p:txBody>
          <a:bodyPr>
            <a:normAutofit/>
          </a:bodyPr>
          <a:lstStyle/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Subscribe to news feeds (not too many)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Save links and images to interesting articles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saved documents for themes monthly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those links in Facebook, Twitter, etc., for peer reactions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to people interviewed in articles</a:t>
            </a:r>
            <a:endParaRPr lang="en-US" altLang="zh-TW" sz="1950" b="1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</p:txBody>
      </p:sp>
      <p:sp>
        <p:nvSpPr>
          <p:cNvPr id="5" name="Shape 327">
            <a:extLst>
              <a:ext uri="{FF2B5EF4-FFF2-40B4-BE49-F238E27FC236}">
                <a16:creationId xmlns:a16="http://schemas.microsoft.com/office/drawing/2014/main" id="{0925BD88-26C1-8646-BD3B-24310B33068D}"/>
              </a:ext>
            </a:extLst>
          </p:cNvPr>
          <p:cNvSpPr txBox="1">
            <a:spLocks/>
          </p:cNvSpPr>
          <p:nvPr/>
        </p:nvSpPr>
        <p:spPr>
          <a:xfrm>
            <a:off x="457200" y="84197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Resource and Idea Suggestions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2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8"/>
            <a:ext cx="8382000" cy="23891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https://www.insidehighered.com/news/2019/03/27/sociologys-publishing-expectations-have-doubled-recent-decade</a:t>
            </a:r>
            <a:r>
              <a:rPr lang="en-US" sz="1050" b="1" dirty="0">
                <a:hlinkClick r:id="rId2"/>
              </a:rPr>
              <a:t>s</a:t>
            </a:r>
            <a:r>
              <a:rPr lang="en-US" sz="105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646B640-D3A7-46AA-A42F-EC47171E5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7" t="16226" r="31527" b="17778"/>
          <a:stretch/>
        </p:blipFill>
        <p:spPr>
          <a:xfrm>
            <a:off x="28415" y="2858947"/>
            <a:ext cx="3999576" cy="349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62AE68-1C23-4D92-B724-559F4A4C2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900" y="3212997"/>
            <a:ext cx="5262685" cy="23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00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2373823"/>
            <a:ext cx="7886700" cy="3216792"/>
          </a:xfrm>
        </p:spPr>
        <p:txBody>
          <a:bodyPr>
            <a:normAutofit lnSpcReduction="10000"/>
          </a:bodyPr>
          <a:lstStyle/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 selection/evaluation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Impact/accreditation (*Predatory Journals)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Citation index (Web of Science, Google Scholar, etc.)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factor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Access vs. non-Open Access</a:t>
            </a:r>
          </a:p>
          <a:p>
            <a:pPr lvl="2"/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Directory of Open Access Journals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Open Access Scholarly Publishers Association</a:t>
            </a:r>
            <a:endParaRPr lang="en-US" altLang="zh-TW" sz="1950" dirty="0">
              <a:solidFill>
                <a:srgbClr val="2746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1" indent="0">
              <a:buNone/>
            </a:pPr>
            <a:endParaRPr lang="en-US" altLang="zh-TW" sz="2250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</p:txBody>
      </p:sp>
      <p:sp>
        <p:nvSpPr>
          <p:cNvPr id="8" name="Shape 327">
            <a:extLst>
              <a:ext uri="{FF2B5EF4-FFF2-40B4-BE49-F238E27FC236}">
                <a16:creationId xmlns:a16="http://schemas.microsoft.com/office/drawing/2014/main" id="{9BC24749-358B-A747-85A4-80F5F9E19195}"/>
              </a:ext>
            </a:extLst>
          </p:cNvPr>
          <p:cNvSpPr txBox="1">
            <a:spLocks/>
          </p:cNvSpPr>
          <p:nvPr/>
        </p:nvSpPr>
        <p:spPr>
          <a:xfrm>
            <a:off x="285750" y="7840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Academic information/ resources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(Cont’d)</a:t>
            </a:r>
          </a:p>
          <a:p>
            <a:pPr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42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53" y="3061578"/>
            <a:ext cx="7103398" cy="343391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publishing venue prey on academicians for making money without following scholarly publishing standards, commonly seen in the Open Access world. 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called “Pseudo-journals,” “fake journals,” and “sham journals.”</a:t>
            </a:r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7318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(fake) Journals/ Publishers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Sheu, Kent State University, 2018)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685190" y="2402615"/>
            <a:ext cx="8229600" cy="65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of Predatory Journals/Publishers!</a:t>
            </a: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8542" y="6126163"/>
            <a:ext cx="455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Beager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2017; Clark &amp; Smith, 2017)</a:t>
            </a:r>
          </a:p>
        </p:txBody>
      </p:sp>
    </p:spTree>
    <p:extLst>
      <p:ext uri="{BB962C8B-B14F-4D97-AF65-F5344CB8AC3E}">
        <p14:creationId xmlns:p14="http://schemas.microsoft.com/office/powerpoint/2010/main" val="3537833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995" y="2685327"/>
            <a:ext cx="6998090" cy="3440836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journal asks for a 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submission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fee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Promises of fast peer review and fast publication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Spam emails to attract potential authors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size of editorial board or not indicated clearly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Newness and the quantity: a very new journal that consists of a high quantity of articles in one issue 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Inconsistencies in the scope and the content or journal title and contact address</a:t>
            </a:r>
          </a:p>
          <a:p>
            <a:pPr marL="508000" lvl="1" indent="0">
              <a:buSzPct val="85000"/>
              <a:buNone/>
            </a:pPr>
            <a:endParaRPr lang="en-US" sz="2400" dirty="0"/>
          </a:p>
          <a:p>
            <a:pPr lvl="1">
              <a:buSzPct val="85000"/>
              <a:buFont typeface="Courier New"/>
              <a:buChar char="o"/>
            </a:pPr>
            <a:endParaRPr lang="en-US" sz="2400" dirty="0"/>
          </a:p>
        </p:txBody>
      </p:sp>
      <p:sp>
        <p:nvSpPr>
          <p:cNvPr id="5" name="Shape 206"/>
          <p:cNvSpPr txBox="1"/>
          <p:nvPr/>
        </p:nvSpPr>
        <p:spPr>
          <a:xfrm>
            <a:off x="703544" y="2285217"/>
            <a:ext cx="9333779" cy="70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of Predatory Journals/Publishers!</a:t>
            </a: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5944" y="6126163"/>
            <a:ext cx="4453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Beager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2017; Prater, 2018)</a:t>
            </a:r>
          </a:p>
        </p:txBody>
      </p:sp>
      <p:sp>
        <p:nvSpPr>
          <p:cNvPr id="8" name="Shape 327">
            <a:extLst>
              <a:ext uri="{FF2B5EF4-FFF2-40B4-BE49-F238E27FC236}">
                <a16:creationId xmlns:a16="http://schemas.microsoft.com/office/drawing/2014/main" id="{B2CCA6F8-AA5D-5948-98E7-3294E5135224}"/>
              </a:ext>
            </a:extLst>
          </p:cNvPr>
          <p:cNvSpPr txBox="1">
            <a:spLocks/>
          </p:cNvSpPr>
          <p:nvPr/>
        </p:nvSpPr>
        <p:spPr>
          <a:xfrm>
            <a:off x="457200" y="747195"/>
            <a:ext cx="8200663" cy="93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</a:p>
          <a:p>
            <a:pPr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93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75098"/>
            <a:ext cx="8229600" cy="436401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 of spam emails to attract potential authors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Shape 327">
            <a:extLst>
              <a:ext uri="{FF2B5EF4-FFF2-40B4-BE49-F238E27FC236}">
                <a16:creationId xmlns:a16="http://schemas.microsoft.com/office/drawing/2014/main" id="{13A8E8B3-6B79-2142-A8F4-9A5CD0762A8C}"/>
              </a:ext>
            </a:extLst>
          </p:cNvPr>
          <p:cNvSpPr txBox="1">
            <a:spLocks/>
          </p:cNvSpPr>
          <p:nvPr/>
        </p:nvSpPr>
        <p:spPr>
          <a:xfrm>
            <a:off x="443295" y="54330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</a:p>
          <a:p>
            <a:pPr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78430-60D6-5844-984D-C3964337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94" y="2514689"/>
            <a:ext cx="4995602" cy="43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8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CS_Poster_1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6" r="-11236"/>
          <a:stretch>
            <a:fillRect/>
          </a:stretch>
        </p:blipFill>
        <p:spPr>
          <a:xfrm>
            <a:off x="5384950" y="2168731"/>
            <a:ext cx="3645814" cy="4094163"/>
          </a:xfrm>
        </p:spPr>
      </p:pic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532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645672" y="1750758"/>
            <a:ext cx="639647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Predatory Journals!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463" y="2486333"/>
            <a:ext cx="48531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the “Think. Check. Submit.” checklist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Developed by a initiative of scholarly publishing organizations</a:t>
            </a:r>
          </a:p>
          <a:p>
            <a:pPr lvl="1"/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716697" y="6228098"/>
            <a:ext cx="3645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think.check.submit.org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3097878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994" y="2407534"/>
            <a:ext cx="6951791" cy="3859295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Criteria to check the journal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or your colleagues know the journal?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easily identify and contact the publisher?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journal clear about the type of peer review it uses?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articles indexed in services that you use?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clear what fees will be charged?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recognize the editorial board?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Publisher a member of a recognized industry initiative?</a:t>
            </a:r>
          </a:p>
          <a:p>
            <a:pPr marL="57150" indent="0">
              <a:buNone/>
            </a:pPr>
            <a:endParaRPr lang="en-US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 indent="0">
              <a:buNone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the checklist in detail at </a:t>
            </a: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http://thinkchecksubmit.org/check/</a:t>
            </a: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59117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689169" y="1837738"/>
            <a:ext cx="639647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Predatory Journals!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7" name="Picture 6" descr="Screen Shot 2018-10-18 at 2.51.5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1" r="34160" b="2348"/>
          <a:stretch/>
        </p:blipFill>
        <p:spPr>
          <a:xfrm rot="716069">
            <a:off x="6900815" y="2158061"/>
            <a:ext cx="2071917" cy="6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4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267" y="2794147"/>
            <a:ext cx="7948531" cy="35692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Directory of Open Access Journals (DOAJ): 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https://doaj.org/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/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legitimate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high quality 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access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peer-reviewed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journals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Beall’s List of Predatory Journals and Publishers: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https://beallslist.weebly.com/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	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predatory journals/publishers</a:t>
            </a:r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4945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738267" y="1775888"/>
            <a:ext cx="7948530" cy="89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Two resources to identify the journals and publishers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897695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609600" y="596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Take the Plunge…Part 1</a:t>
            </a:r>
            <a:endParaRPr sz="6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079499" y="1892300"/>
            <a:ext cx="5386653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Look for opportunities to create publishable manuscripts from your dissertation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Contribute with a chapter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 an interview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Write a practical article, newsletter, or book review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6581" y="1892300"/>
            <a:ext cx="2207419" cy="275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64852-F24F-4537-B47E-2B4E84194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53" y="5351711"/>
            <a:ext cx="2677847" cy="150628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609600" y="596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Take the Plunge…Part 2</a:t>
            </a:r>
            <a:endParaRPr sz="6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079500" y="1892300"/>
            <a:ext cx="5105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a major grant proposal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a special journal issue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 a book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Sole author a book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Get your name out there! 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8250B-0484-4F64-96A5-2A75FEAF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5286374"/>
            <a:ext cx="2794000" cy="15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19768-2643-4F43-BF39-A68C661D7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968" y="2019300"/>
            <a:ext cx="2696632" cy="20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8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7747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Generate Starter Text…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73537" y="2028858"/>
            <a:ext cx="4927600" cy="42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</a:t>
            </a: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a blog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social media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Submit a conference proposal</a:t>
            </a:r>
          </a:p>
          <a:p>
            <a:pPr marL="342900" lvl="0" indent="-342900">
              <a:spcBef>
                <a:spcPts val="0"/>
              </a:spcBef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editorials</a:t>
            </a:r>
          </a:p>
          <a:p>
            <a:pPr marL="342900" lvl="0" indent="-342900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book and software reviews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dirty="0"/>
          </a:p>
        </p:txBody>
      </p:sp>
      <p:pic>
        <p:nvPicPr>
          <p:cNvPr id="11" name="Shape 256">
            <a:extLst>
              <a:ext uri="{FF2B5EF4-FFF2-40B4-BE49-F238E27FC236}">
                <a16:creationId xmlns:a16="http://schemas.microsoft.com/office/drawing/2014/main" id="{44CC838C-A9B3-4005-9A84-4F57892259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953" y="3910839"/>
            <a:ext cx="3345744" cy="2489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C1B189-8DB7-F448-B257-C2E9ADEDDCE9}"/>
              </a:ext>
            </a:extLst>
          </p:cNvPr>
          <p:cNvGrpSpPr/>
          <p:nvPr/>
        </p:nvGrpSpPr>
        <p:grpSpPr>
          <a:xfrm>
            <a:off x="5667624" y="1996200"/>
            <a:ext cx="3345744" cy="1881981"/>
            <a:chOff x="5798256" y="2028858"/>
            <a:chExt cx="3345744" cy="18819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BBE7F8-968E-48B0-A98C-FC1A1640C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8256" y="2028858"/>
              <a:ext cx="3345744" cy="1881981"/>
            </a:xfrm>
            <a:prstGeom prst="rect">
              <a:avLst/>
            </a:prstGeom>
            <a:solidFill>
              <a:srgbClr val="323232"/>
            </a:solidFill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357773A-1ACD-6D43-B2DD-15A9918D567B}"/>
                </a:ext>
              </a:extLst>
            </p:cNvPr>
            <p:cNvSpPr/>
            <p:nvPr/>
          </p:nvSpPr>
          <p:spPr>
            <a:xfrm>
              <a:off x="6304005" y="2251391"/>
              <a:ext cx="1877785" cy="1061357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FF6F77"/>
                  </a:solidFill>
                </a:rPr>
                <a:t>101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103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8"/>
            <a:ext cx="8382000" cy="23891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B7711AE-6DE7-41D2-B0C0-808034B79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7" t="36291" r="34051" b="30422"/>
          <a:stretch/>
        </p:blipFill>
        <p:spPr>
          <a:xfrm>
            <a:off x="595763" y="2739307"/>
            <a:ext cx="8104873" cy="37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98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ubTitle" idx="1"/>
          </p:nvPr>
        </p:nvSpPr>
        <p:spPr>
          <a:xfrm>
            <a:off x="482600" y="3360079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700"/>
              <a:buFont typeface="Arial"/>
              <a:buNone/>
            </a:pPr>
            <a:r>
              <a:rPr lang="en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from a New Faculty’s Perspective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559" y="67461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01">
            <a:off x="4202171" y="534947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00001">
            <a:off x="6491248" y="1531955"/>
            <a:ext cx="1257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ctrTitle"/>
          </p:nvPr>
        </p:nvSpPr>
        <p:spPr>
          <a:xfrm>
            <a:off x="882700" y="4503079"/>
            <a:ext cx="7658000" cy="162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urier New"/>
              <a:buNone/>
            </a:pPr>
            <a: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Writing Tips </a:t>
            </a:r>
            <a:b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and Ins</a:t>
            </a:r>
            <a:r>
              <a:rPr lang="en-US" sz="4800" b="1" i="0" u="none" strike="noStrike" cap="none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</a:t>
            </a:r>
            <a: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ghts</a:t>
            </a:r>
            <a:endParaRPr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823865" y="689156"/>
            <a:ext cx="6536602" cy="121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Meina Zhu: </a:t>
            </a:r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Early Career Perspective</a:t>
            </a:r>
            <a:endParaRPr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652C7-0223-4CA2-9D57-E980DF037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865" y="2147596"/>
            <a:ext cx="6799154" cy="2969537"/>
          </a:xfrm>
        </p:spPr>
        <p:txBody>
          <a:bodyPr/>
          <a:lstStyle/>
          <a:p>
            <a:pPr marL="25400" indent="0">
              <a:buNone/>
            </a:pP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1. Goals</a:t>
            </a:r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2. Strategic Plans</a:t>
            </a:r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3. Reflection</a:t>
            </a:r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4. Collaborators</a:t>
            </a:r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5. Professional Development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endParaRPr lang="en-US" dirty="0"/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E2542A4-A451-4223-B593-93ED0733B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729" y="0"/>
            <a:ext cx="1842271" cy="24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8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22586" y="8744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5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1. </a:t>
            </a:r>
            <a:r>
              <a:rPr lang="en-US" sz="5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Writing </a:t>
            </a:r>
            <a:r>
              <a:rPr lang="en-US" sz="5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Goals</a:t>
            </a:r>
            <a:endParaRPr sz="7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CE6DDE-599F-3D47-8192-C5327972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2" y="1841500"/>
            <a:ext cx="5950857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32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2. Strategic Plans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08501-4D04-44B9-AC11-BCA271F9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1769"/>
            <a:ext cx="5397500" cy="3597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052D2-4878-C041-B2DF-1F0867426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4" t="-143" r="-234" b="-1400"/>
          <a:stretch/>
        </p:blipFill>
        <p:spPr>
          <a:xfrm>
            <a:off x="5733358" y="2311769"/>
            <a:ext cx="3410642" cy="35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73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3. Reflection on Writing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13B82-F567-CF48-8D06-15E334435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84"/>
          <a:stretch/>
        </p:blipFill>
        <p:spPr>
          <a:xfrm>
            <a:off x="1228846" y="1841500"/>
            <a:ext cx="6889508" cy="437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85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4. Writing Collaborators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CBC8D-2822-4F65-A389-309B75EB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04" y="2486215"/>
            <a:ext cx="5416296" cy="43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09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5. </a:t>
            </a: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Professional Development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51DC7-B99F-C843-877A-0CD388271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5948"/>
            <a:ext cx="9144000" cy="459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65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724276" y="811500"/>
            <a:ext cx="6536602" cy="121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 Bonk: </a:t>
            </a:r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Reflections on a Hot Streak</a:t>
            </a:r>
            <a:endParaRPr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652C7-0223-4CA2-9D57-E980DF037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2505" y="2110550"/>
            <a:ext cx="7776929" cy="4233499"/>
          </a:xfrm>
        </p:spPr>
        <p:txBody>
          <a:bodyPr/>
          <a:lstStyle/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1. Persistence and grit.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2. Sense of now.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3. One at a time.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4. Assemble best team for you. Find comfort.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5. Intense and Relaxed Planning.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6. Explore Possible Journals and Commit.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7. Everyone has clear role.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8. Set bold and audacious goals.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9. Recheck list. Recheck goals.</a:t>
            </a:r>
          </a:p>
          <a:p>
            <a:pPr marL="2540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10. Revel in good luck. Do not sulk if bad luck.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endParaRPr lang="en-US" dirty="0"/>
          </a:p>
        </p:txBody>
      </p:sp>
      <p:pic>
        <p:nvPicPr>
          <p:cNvPr id="5" name="Picture 4" descr="A person wearing a purple shirt&#10;&#10;Description automatically generated">
            <a:extLst>
              <a:ext uri="{FF2B5EF4-FFF2-40B4-BE49-F238E27FC236}">
                <a16:creationId xmlns:a16="http://schemas.microsoft.com/office/drawing/2014/main" id="{E7E0D39E-3501-45C6-9F07-09568B5C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584" y="0"/>
            <a:ext cx="2132416" cy="14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8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4369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99 Seconds Activity #1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hape 171">
            <a:extLst>
              <a:ext uri="{FF2B5EF4-FFF2-40B4-BE49-F238E27FC236}">
                <a16:creationId xmlns:a16="http://schemas.microsoft.com/office/drawing/2014/main" id="{C723A422-F31D-7B4D-82D4-A02E24F4391A}"/>
              </a:ext>
            </a:extLst>
          </p:cNvPr>
          <p:cNvSpPr txBox="1"/>
          <p:nvPr/>
        </p:nvSpPr>
        <p:spPr>
          <a:xfrm>
            <a:off x="554804" y="1847923"/>
            <a:ext cx="4335695" cy="273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Commit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to </a:t>
            </a:r>
            <a:r>
              <a:rPr lang="en" sz="3000" b="1" i="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 to  2 things</a:t>
            </a:r>
            <a:r>
              <a:rPr lang="en" sz="3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…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</a:t>
            </a:r>
            <a:r>
              <a:rPr lang="en-US" sz="3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</a:t>
            </a:r>
            <a:r>
              <a:rPr lang="en-US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n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take the plunge and s</a:t>
            </a:r>
            <a:r>
              <a:rPr lang="en-US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ha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 them with your next chair neighbor.</a:t>
            </a:r>
            <a:endParaRPr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898F7-FE60-9340-8FF7-970279FE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56" y="1927154"/>
            <a:ext cx="4169744" cy="257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BCC531-5625-4DE3-B9D2-A39E21261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91" y="4360642"/>
            <a:ext cx="2258353" cy="24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29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47767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99 Seconds Activity #1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630092" y="1891158"/>
            <a:ext cx="4044649" cy="33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With your next chair neighbor discuss </a:t>
            </a:r>
            <a:r>
              <a:rPr lang="en" sz="3200" b="1" i="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 to 2 writing dilemmas </a:t>
            </a: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currently facing.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01C2D-6361-4722-A8CA-666F15471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56" y="2034996"/>
            <a:ext cx="4169744" cy="2578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AB7AF8-3F6B-4A29-9D79-26776D929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60" y="4613097"/>
            <a:ext cx="2030059" cy="22449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034"/>
            <a:ext cx="8229600" cy="151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977B-B8E1-440A-AD7C-73F00DDC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2760"/>
            <a:ext cx="8229600" cy="37302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does that look like, exactly? In 2017, new assistant professors at the 21 departments included in the study had published 4.8 peer-reviewed articles, on average, on their start date. About 25 years ago, the number was 2.5.”</a:t>
            </a:r>
          </a:p>
        </p:txBody>
      </p:sp>
    </p:spTree>
    <p:extLst>
      <p:ext uri="{BB962C8B-B14F-4D97-AF65-F5344CB8AC3E}">
        <p14:creationId xmlns:p14="http://schemas.microsoft.com/office/powerpoint/2010/main" val="4269897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ubTitle" idx="1"/>
          </p:nvPr>
        </p:nvSpPr>
        <p:spPr>
          <a:xfrm>
            <a:off x="298764" y="3250357"/>
            <a:ext cx="86420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700"/>
              <a:buFont typeface="Arial"/>
              <a:buNone/>
            </a:pPr>
            <a:r>
              <a:rPr lang="en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</a:t>
            </a:r>
            <a:r>
              <a:rPr lang="en-US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Higher Education from An Experienced Faculty Member Perspective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559" y="67461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01">
            <a:off x="4202171" y="534947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00001">
            <a:off x="6491248" y="1531955"/>
            <a:ext cx="1257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ctrTitle"/>
          </p:nvPr>
        </p:nvSpPr>
        <p:spPr>
          <a:xfrm>
            <a:off x="882700" y="4503079"/>
            <a:ext cx="7658000" cy="162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urier New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Part II: </a:t>
            </a:r>
            <a: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Writing Tips </a:t>
            </a:r>
            <a:b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and Ins</a:t>
            </a:r>
            <a:r>
              <a:rPr lang="en-US" sz="4800" b="1" i="0" u="none" strike="noStrike" cap="none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</a:t>
            </a:r>
            <a: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ghts</a:t>
            </a:r>
            <a:endParaRPr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3399"/>
            <a:ext cx="8305800" cy="198120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2, 2018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Learn to Write Like a Machine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Rose Jacobs, Inside Higher Ed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https://www.chronicle.com/blogs/linguafranca/2018/10/02/how-to-learn-to-write-like-a-machine/</a:t>
            </a: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409C7-C404-4478-A4C8-F04860F47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30" t="26667" r="36308" b="10000"/>
          <a:stretch/>
        </p:blipFill>
        <p:spPr>
          <a:xfrm>
            <a:off x="2854503" y="2696018"/>
            <a:ext cx="3358793" cy="41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65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44500" y="6302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The Top 20 Writing Tips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01DCD-1FFD-49DC-A45B-D38E2CBF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916173"/>
            <a:ext cx="3644904" cy="4714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9DDA8-60BE-47BD-A8E6-C2303EB28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77" y="1916173"/>
            <a:ext cx="3908965" cy="48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31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1. Mark Writing Days in Planner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08501-4D04-44B9-AC11-BCA271F9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1769"/>
            <a:ext cx="5397500" cy="3597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052D2-4878-C041-B2DF-1F0867426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4" t="-143" r="-234" b="-1400"/>
          <a:stretch/>
        </p:blipFill>
        <p:spPr>
          <a:xfrm>
            <a:off x="5733358" y="2311769"/>
            <a:ext cx="3410642" cy="35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49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2. Maintain a List and Network of Potential Research and Writing Collaborators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CBC8D-2822-4F65-A389-309B75EB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04" y="2486215"/>
            <a:ext cx="5416296" cy="43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669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Find Good People to Work With…Life is Short—Avoid Egomaniacs and People Who Lie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3BF24D-FCAD-4649-BBCC-43973E92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2339975"/>
            <a:ext cx="7912100" cy="4452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878622-098A-410E-8781-8EF9A8BAA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519" y="2447036"/>
            <a:ext cx="1494631" cy="9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52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3. Draft a Timeline or Multiple Timelines with Flexible Goals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39065-3941-4B2B-9130-3475D886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056754"/>
            <a:ext cx="5727700" cy="2014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94D09-60A4-3E43-841C-6BB3EA20D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4173846"/>
            <a:ext cx="5677469" cy="25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87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798" y="316469"/>
            <a:ext cx="8342441" cy="280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10, 2018</a:t>
            </a:r>
            <a:b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Perhaps write to your future self about your goals…</a:t>
            </a:r>
            <a:b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FutureMe.org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a letter to the future</a:t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https://www.futureme.org/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EFC63-68E3-495D-975A-EE8E6F279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64" t="10000" r="2331" b="1111"/>
          <a:stretch/>
        </p:blipFill>
        <p:spPr>
          <a:xfrm>
            <a:off x="158394" y="3282298"/>
            <a:ext cx="4156752" cy="3575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43378-769C-445D-91D5-E35A1DD6A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99" t="34445" r="14464" b="26666"/>
          <a:stretch/>
        </p:blipFill>
        <p:spPr>
          <a:xfrm>
            <a:off x="5534926" y="3282298"/>
            <a:ext cx="2975225" cy="1679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FF0A5-F477-4C2B-AFEA-1F60C257DD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98" t="17778" r="25731" b="50000"/>
          <a:stretch/>
        </p:blipFill>
        <p:spPr>
          <a:xfrm>
            <a:off x="5534926" y="5120849"/>
            <a:ext cx="3532874" cy="16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936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E6F-FAA2-49DB-A3A3-18AFC691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609600"/>
            <a:ext cx="8115300" cy="2209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10, 2019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following is an email from the past, composed on October 10, 2018. It is being delivered from the past through FutureMe.org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FutureMe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mailer@futureme.org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D4996-9D1B-4E78-89B0-27096B7CB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43" r="21667"/>
          <a:stretch/>
        </p:blipFill>
        <p:spPr>
          <a:xfrm>
            <a:off x="685800" y="3048000"/>
            <a:ext cx="7162800" cy="36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60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4. Think Ahead About the Publishing Potential of Each Project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B5943-1E21-49DB-887F-5756116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-104" b="6907"/>
          <a:stretch/>
        </p:blipFill>
        <p:spPr>
          <a:xfrm>
            <a:off x="723900" y="2513153"/>
            <a:ext cx="7708900" cy="43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3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034"/>
            <a:ext cx="8229600" cy="151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977B-B8E1-440A-AD7C-73F00DDC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2760"/>
            <a:ext cx="8229600" cy="37302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“Newly promoted associated professors in article-centric subfields in the 2010s also published almost twice as many peer-reviewed articles as their counterparts two decades earlier. And even in book-centric subfields, the number of peer-reviewed articles has risen.”</a:t>
            </a:r>
          </a:p>
        </p:txBody>
      </p:sp>
    </p:spTree>
    <p:extLst>
      <p:ext uri="{BB962C8B-B14F-4D97-AF65-F5344CB8AC3E}">
        <p14:creationId xmlns:p14="http://schemas.microsoft.com/office/powerpoint/2010/main" val="555150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5. Be a Bumblebee and Butterfly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AB6B2-8D29-4EEB-8385-0AA22F986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5002356" cy="2806200"/>
          </a:xfrm>
          <a:prstGeom prst="rect">
            <a:avLst/>
          </a:prstGeom>
        </p:spPr>
      </p:pic>
      <p:sp>
        <p:nvSpPr>
          <p:cNvPr id="6" name="AutoShape 2" descr="Image result for butterfly fly">
            <a:extLst>
              <a:ext uri="{FF2B5EF4-FFF2-40B4-BE49-F238E27FC236}">
                <a16:creationId xmlns:a16="http://schemas.microsoft.com/office/drawing/2014/main" id="{CC4131F2-C42B-4945-83C9-21263795F5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9613" y="1257300"/>
            <a:ext cx="77247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553C7-D270-4873-B060-2B89FF66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401" y="2400300"/>
            <a:ext cx="3741599" cy="28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573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6. Find, Save, and Use Starter Text (overcomes writer’s block)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1DD32-4332-4E74-A41F-71EB8635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2403864"/>
            <a:ext cx="2787650" cy="2809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FEC8C-EA55-4442-AB97-7D291EF5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62" y="2359024"/>
            <a:ext cx="5694938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65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7. Always Scan the Reference Sections of Other Articles to See What Journals are Popular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57B0B-671C-47FA-9061-5CE2F3AB8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61" y="2402350"/>
            <a:ext cx="6729477" cy="44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7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93524" y="8477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8. Avoid High Quality (i.e., SSCI) Journal Fixations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A7ADC-9AE0-44CB-9C4B-15996B30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4" y="2063067"/>
            <a:ext cx="1816100" cy="1816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614485-CC7F-4FB9-9D28-1BAA5195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330700"/>
            <a:ext cx="1816100" cy="1816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EB64B0-F22D-446A-8505-64F82D3AF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75" y="2603500"/>
            <a:ext cx="1816100" cy="1816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006B7-794F-4E63-A52E-3AC2C7665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5041900"/>
            <a:ext cx="1816100" cy="181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EF9797-E485-44D8-866C-DFA3F33E9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1900"/>
            <a:ext cx="1816100" cy="1816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3C7D6D-3FD0-42BD-AAF3-86ABFC02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1949450"/>
            <a:ext cx="181610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F23BA0-A064-4E00-B322-340DAE5E1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2628900"/>
            <a:ext cx="1816100" cy="1816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2749BF-F366-4D5F-A546-82421E71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775" y="4330700"/>
            <a:ext cx="1816100" cy="181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675CFA-72C1-42EE-ABB2-92C8F4D89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81" b="25175"/>
          <a:stretch/>
        </p:blipFill>
        <p:spPr>
          <a:xfrm>
            <a:off x="4240212" y="3989543"/>
            <a:ext cx="1235075" cy="6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33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14810" cy="1917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9. Be Second or Third Author Sometimes to Spread Limited Resources 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A15CC-C0A4-475F-86B7-6108D44E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360" y="2966660"/>
            <a:ext cx="5080640" cy="338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268286-F63B-4E85-A93C-64E95EC6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54" y="3119059"/>
            <a:ext cx="3365171" cy="32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315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10. If Need Summer Money, Teach Short Term or Intensive Courses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49FD22-34D4-47C7-A27D-1F2DA83B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8489"/>
            <a:ext cx="9144000" cy="35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55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11. Edit Your Papers a Lot! (Mozartian vs. Beethovenian)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D8F40-77E9-4F3B-8EDA-1727E4DA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7774"/>
            <a:ext cx="9190854" cy="3640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91D44-CB49-46E4-AF91-2E0B9A8B7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28" t="24398" r="40277" b="17649"/>
          <a:stretch/>
        </p:blipFill>
        <p:spPr>
          <a:xfrm>
            <a:off x="6015854" y="4397100"/>
            <a:ext cx="3175000" cy="246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955B71-0861-4D85-9A3A-C529660360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28" t="2298" r="12069"/>
          <a:stretch/>
        </p:blipFill>
        <p:spPr>
          <a:xfrm>
            <a:off x="-1" y="4267200"/>
            <a:ext cx="2849880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642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668"/>
            <a:ext cx="8111447" cy="188293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Tips to Shape Up Your Writing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Two-Minute Tips: Short videos to help you excel in the academic workplace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Fernanda Zamudio-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Suaréz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https://www.chronicle.com/article/6-Tips-to-Shape-Up-Your/244281?cid=cp221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https://www.chronicle.com/specialreport/Two-Minute-Tips/221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837B3-8144-4694-AF01-CCE67500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38409"/>
            <a:ext cx="5645649" cy="349598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 is an exercise (write!).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goals based on output not input (e.g., 3 pages double-spaced).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a voice (don’t just focus on getting published).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yourself time (not deadlines).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Pick a puzzle (your writing is an answer to that puzzle).</a:t>
            </a:r>
          </a:p>
          <a:p>
            <a:pPr marL="457200" indent="-457200"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 your work (over and over and over again…just like Beethoven).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CBA76-A1B6-4A2B-B2C6-9FC854BDF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98" t="28889" r="30932" b="26666"/>
          <a:stretch/>
        </p:blipFill>
        <p:spPr>
          <a:xfrm>
            <a:off x="6457137" y="2938409"/>
            <a:ext cx="2686863" cy="2066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B0D17-71D8-471D-8937-0C8B53CC8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667" y="5197866"/>
            <a:ext cx="1867650" cy="16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936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5318"/>
            <a:ext cx="8229600" cy="23622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8,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Improve Your Teaching-Philosophy Statement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Two-Minute Tips: Short videos to help you excel in the academic workplace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Fernanda Zamudio-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Suaréz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https://www.chronicle.com/article/How-to-Improve-Your/244283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https://www.chronicle.com/specialreport/Two-Minute-Tips/221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206A5-B488-4114-B63E-580EDC3F9A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18" t="18001" r="32036" b="4178"/>
          <a:stretch/>
        </p:blipFill>
        <p:spPr>
          <a:xfrm>
            <a:off x="5955739" y="3372025"/>
            <a:ext cx="2549665" cy="3437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BA946-C6AC-43E0-B28E-D61AF51EF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98" t="31281" r="30932" b="21111"/>
          <a:stretch/>
        </p:blipFill>
        <p:spPr>
          <a:xfrm>
            <a:off x="948791" y="3593070"/>
            <a:ext cx="3962400" cy="32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68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3399"/>
            <a:ext cx="8229600" cy="23622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15,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Become a Highly Productive Writer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Two-Minute Tips: Short videos to help you excel in the academic workplace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Fernanda Zamudio-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Suaréz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https://www.chronicle.com/article/How-to-Become-a-Highly/244351?cid=cp221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https://www.chronicle.com/specialreport/Two-Minute-Tips/221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B88AF-331F-4DFE-9CBC-CBE0CEB6D9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2" t="30000" r="30091" b="21111"/>
          <a:stretch/>
        </p:blipFill>
        <p:spPr>
          <a:xfrm>
            <a:off x="381000" y="3452488"/>
            <a:ext cx="4102662" cy="3405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35240-984A-47E8-94FA-B926CFDCE3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18" t="18001" r="32036" b="4178"/>
          <a:stretch/>
        </p:blipFill>
        <p:spPr>
          <a:xfrm>
            <a:off x="5955739" y="3372025"/>
            <a:ext cx="2549665" cy="343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9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034"/>
            <a:ext cx="8229600" cy="151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977B-B8E1-440A-AD7C-73F00DDC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2760"/>
            <a:ext cx="8229600" cy="3730206"/>
          </a:xfrm>
        </p:spPr>
        <p:txBody>
          <a:bodyPr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Echoing the “why” piece of his study, Warren said that his findings have potential “human consequences,” in that “it's stressful and may push otherwise qualified people out of the field.”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Expectation creep also has “implications both for the quality of scholarship -- which may go down as demands for quantity increase -- and for the topics that sociologists may choose to study,” he said.</a:t>
            </a:r>
          </a:p>
        </p:txBody>
      </p:sp>
    </p:spTree>
    <p:extLst>
      <p:ext uri="{BB962C8B-B14F-4D97-AF65-F5344CB8AC3E}">
        <p14:creationId xmlns:p14="http://schemas.microsoft.com/office/powerpoint/2010/main" val="30934484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1485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12. Organize Conference Symposia Which Can Lead to Special Journal Issues and Books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01C96B-58C9-46A9-B5E3-97362654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8" t="17369" r="10556" b="57876"/>
          <a:stretch/>
        </p:blipFill>
        <p:spPr>
          <a:xfrm>
            <a:off x="805253" y="2336801"/>
            <a:ext cx="7603837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796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13. Sponsor Visiting Scholars to Work with You; They Often Have Writing Plans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174EF-BCF9-4138-8AEC-574F9DB0F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34" y="2547471"/>
            <a:ext cx="5565066" cy="4173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5D4FE-F8BC-4920-A369-241F0797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18" y="2563376"/>
            <a:ext cx="3107249" cy="2070994"/>
          </a:xfrm>
          <a:prstGeom prst="rect">
            <a:avLst/>
          </a:prstGeom>
        </p:spPr>
      </p:pic>
      <p:sp>
        <p:nvSpPr>
          <p:cNvPr id="10" name="AutoShape 2" descr="Image result for iu ciedr visiting scholars">
            <a:extLst>
              <a:ext uri="{FF2B5EF4-FFF2-40B4-BE49-F238E27FC236}">
                <a16:creationId xmlns:a16="http://schemas.microsoft.com/office/drawing/2014/main" id="{67011F13-8494-493D-9B8A-7B83E5A578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19300" y="1728788"/>
            <a:ext cx="51054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A54FC6-AB45-4CB0-9463-C23F692A2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4790609"/>
            <a:ext cx="3432286" cy="19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74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9762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14. Try to Submit or Publish Your Paper Before the Conference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D409C-C131-49C2-9C9B-C9CED3A31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2590800"/>
            <a:ext cx="3568700" cy="356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B707F-9769-46D4-BD08-EEF3CDFF8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5" y="2590800"/>
            <a:ext cx="5257800" cy="34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96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15. Be Creative Somewhere </a:t>
            </a:r>
            <a:b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(e.g</a:t>
            </a:r>
            <a:r>
              <a:rPr lang="en-US" sz="37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., unique model</a:t>
            </a: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figure, chart, etc.)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0402A-2A7D-4959-B4B1-7C72175D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334431"/>
            <a:ext cx="8039100" cy="45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88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9994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Modify Your Environment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(Find or Create Your Personal Sandbox)</a:t>
            </a:r>
            <a:endParaRPr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74FFA-1089-43EC-B55B-7A10CF9D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2" y="2890837"/>
            <a:ext cx="4410432" cy="2747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CB51E-915E-4C2D-9FF4-3333807AF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3"/>
          <a:stretch/>
        </p:blipFill>
        <p:spPr>
          <a:xfrm>
            <a:off x="4896230" y="3060700"/>
            <a:ext cx="4269306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772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9994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But not too much!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85517-7FEB-4A7E-9E70-137F9EC2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316023"/>
            <a:ext cx="8191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38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16. Try Not to Give Up: Persistence and Grit Wins the Day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72391-6B02-47D0-970C-55B395CE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8264"/>
            <a:ext cx="5732980" cy="4299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E4A818-B270-4967-9D48-C5283BAA8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69" y="2368222"/>
            <a:ext cx="2860211" cy="44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08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100552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17. Be Polite and Thankful to the Journal or Book Chapter Editors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C9DC9-6A15-43E6-AC27-0B0A99AA2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7" y="2437894"/>
            <a:ext cx="7896225" cy="42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493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10966" y="698500"/>
            <a:ext cx="8465906" cy="170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18. Recap Reviewer Points and How You Attempted to Address Them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8DBBD-E616-46C8-98D5-7CA716D73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66" y="2404260"/>
            <a:ext cx="8456785" cy="39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785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12,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Dreaded to Amazing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Cathy N. Davidson,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https://www.insidehighered.com/advice/2019/02/12/how-use-reviewers-revise-and-resubmit-comments-most-effectively-opinion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CD536-A482-4E0D-8368-BDC54EF13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2" t="55783" r="35948" b="56"/>
          <a:stretch/>
        </p:blipFill>
        <p:spPr>
          <a:xfrm>
            <a:off x="457200" y="2945757"/>
            <a:ext cx="7471975" cy="3495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6E421-393A-4AB6-9B5C-26BFB22D3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306" y="4281131"/>
            <a:ext cx="2892405" cy="25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1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374869" y="60390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Purposes of this Session</a:t>
            </a:r>
            <a:endParaRPr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1167492" y="1665884"/>
            <a:ext cx="7436977" cy="478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2600" b="1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Part I: 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The Process</a:t>
            </a:r>
            <a:endParaRPr lang="en-US" sz="3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</a:t>
            </a: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a. </a:t>
            </a:r>
            <a:r>
              <a:rPr lang="en" sz="20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Explor</a:t>
            </a:r>
            <a:r>
              <a:rPr lang="en-US" sz="2000" b="1" u="none" strike="noStrike" cap="none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ing</a:t>
            </a:r>
            <a:r>
              <a:rPr lang="en" sz="20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the process for getting published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b. </a:t>
            </a: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Selecting a journal for publication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c. Academic information resources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d. Predatory journal issues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e. Taking the plunge</a:t>
            </a:r>
            <a:endParaRPr lang="en"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600" b="1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Part II: Writing Tips and Insights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a. </a:t>
            </a:r>
            <a:r>
              <a:rPr lang="en" sz="20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Examin</a:t>
            </a:r>
            <a:r>
              <a:rPr lang="en-US" sz="2000" b="1" u="none" strike="noStrike" cap="none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ing</a:t>
            </a:r>
            <a:r>
              <a:rPr lang="en" sz="20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20+ writing tips</a:t>
            </a:r>
            <a:endParaRPr lang="en" sz="2000" b="1" u="none" strike="noStrike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b. M</a:t>
            </a:r>
            <a:r>
              <a:rPr lang="en-US" sz="20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aking</a:t>
            </a: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commitments to future writing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872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12,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Dreaded to Amazing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Cathy N. Davidson,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https://www.insidehighered.com/advice/2019/02/12/how-use-reviewers-revise-and-resubmit-comments-most-effectively-opinion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56D70E-C4F5-430B-B336-0B695A8CD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2" t="16060" r="35696" b="8000"/>
          <a:stretch/>
        </p:blipFill>
        <p:spPr>
          <a:xfrm>
            <a:off x="1932973" y="2792766"/>
            <a:ext cx="5034987" cy="39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724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12,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Dreaded to Amazing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Cathy N. Davidson,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https://www.insidehighered.com/advice/2019/02/12/how-use-reviewers-revise-and-resubmit-comments-most-effectively-opinion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2E4EA-8F6B-4EE7-85C2-49762582F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5" t="13129" r="35064" b="9491"/>
          <a:stretch/>
        </p:blipFill>
        <p:spPr>
          <a:xfrm>
            <a:off x="2419109" y="2708476"/>
            <a:ext cx="4803494" cy="40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71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24,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Tackling Revisions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Alexandra Gold,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https://www.insidehighered.com/blogs/gradhacker/tackling-revisions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5FC60-C1B4-4CC9-9096-912E2ED06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1" t="15126" r="34178" b="7299"/>
          <a:stretch/>
        </p:blipFill>
        <p:spPr>
          <a:xfrm>
            <a:off x="1959015" y="2558172"/>
            <a:ext cx="5335929" cy="42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334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39" y="490395"/>
            <a:ext cx="8121721" cy="194458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4,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Series on Scholarly Productivity: </a:t>
            </a:r>
            <a:b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‘Are You Writing?’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Shuman, The Chronicle of Higher Education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https://www.chronicle.com/article/A-New-Series-on-Scholarly/244689</a:t>
            </a: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625FE-3338-467F-B983-0AD22F7DD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9636"/>
            <a:ext cx="6056616" cy="375796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as peer reviewer; mark up everything.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Catalog problems on a 1 to 3 difficulty scale (Level 1 takes less than 30 minutes, Level 2 takes 2 hours or less; Level 3 takes more time).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 the easy ones and gain momentum for the harder ones!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breaks as needed.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E2263-C6A0-4CB7-AC1F-3BEC26E55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7" t="32861" r="30833" b="9601"/>
          <a:stretch/>
        </p:blipFill>
        <p:spPr>
          <a:xfrm>
            <a:off x="6513816" y="2940313"/>
            <a:ext cx="2630184" cy="22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36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8320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19. Share Your Publication Efforts 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(e.g., Twitter, Facebook, LinkedIn, email, ResearchGate, Academia.edu, etc.)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3B460-459E-4254-99E5-60BCDE14E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7042"/>
            <a:ext cx="5105400" cy="425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64D3B-9B2F-475A-B58C-1C7F65006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5324475"/>
            <a:ext cx="2695574" cy="1457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E9D005-8704-4B8C-B829-93BEFDADA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143" y="2638440"/>
            <a:ext cx="3683488" cy="23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326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20. Celebrate Your Writing Accomplishments with Friends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7878A-E59C-4CDD-BDE6-5C312CB4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177238"/>
            <a:ext cx="7035800" cy="4680762"/>
          </a:xfrm>
          <a:prstGeom prst="rect">
            <a:avLst/>
          </a:prstGeom>
        </p:spPr>
      </p:pic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75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48924" y="926871"/>
            <a:ext cx="8246152" cy="124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You never know where you’ll be celebrating your writing accomplishments…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Even at a wedding of your nephew!</a:t>
            </a:r>
            <a:endParaRPr sz="2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7E830-2625-4ABC-B157-A507D18C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199" y="2504968"/>
            <a:ext cx="5763802" cy="432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23828-72A5-4D7A-ABC0-2B2BC223D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9" y="2474788"/>
            <a:ext cx="3264774" cy="4353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5242E-A360-47C4-B2AC-8CD502077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003" y="2504968"/>
            <a:ext cx="1993327" cy="29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2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Just don’t celebrate too much!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630E8-B5A4-49BE-A881-F84C79C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75" y="2126751"/>
            <a:ext cx="4731249" cy="47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542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#1. Be Careful Committing to Other People’s Projects (OPP)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3B321-6B0C-4B04-9748-BD9B5DEE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23" y="2549174"/>
            <a:ext cx="7429500" cy="41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130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#2. Look for Special Issues that You Might Contribute To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619B2-7EE4-4C33-B173-B7F1F21C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144464"/>
            <a:ext cx="3610180" cy="4713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FB686-B924-415D-ACB2-DCB0C15E2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7" t="8406" r="19417" b="9616"/>
          <a:stretch/>
        </p:blipFill>
        <p:spPr>
          <a:xfrm>
            <a:off x="4421528" y="2109076"/>
            <a:ext cx="3610180" cy="46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2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609600"/>
            <a:ext cx="8115300" cy="2163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15, 2019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Hardest Part of Writing Is Restarting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Schuman, The Chronicle of Higher Education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https://www.chronicle.com/article/The-Hardest-Part-of-Writing-Is/245720?cid=cp242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66F44-E3C0-45B6-8368-5C9CEB696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2" t="32405" r="37441" b="13924"/>
          <a:stretch/>
        </p:blipFill>
        <p:spPr>
          <a:xfrm>
            <a:off x="4254752" y="2773362"/>
            <a:ext cx="4925462" cy="4184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8A53A-A647-4C6F-87E0-2A103DC48B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3" t="34284" r="40000" b="8092"/>
          <a:stretch/>
        </p:blipFill>
        <p:spPr>
          <a:xfrm>
            <a:off x="134397" y="3052763"/>
            <a:ext cx="4120355" cy="362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493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#3. Save Research Articles for a Rainy Day 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(file folders on different topics)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D9D63-89DE-4640-88AC-069717C5E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67" y="2687317"/>
            <a:ext cx="6529569" cy="40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258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#4. Treat Graduate Students as Colleagues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hec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treat everyone as a colleague)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B6515-7C0A-462C-A326-0B0E972C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0957"/>
            <a:ext cx="5467877" cy="3625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0335AA-CEC0-4A4A-BE0F-29C72190D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31" t="24027" r="36835" b="4318"/>
          <a:stretch/>
        </p:blipFill>
        <p:spPr>
          <a:xfrm>
            <a:off x="5331790" y="2601687"/>
            <a:ext cx="3701174" cy="378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634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866252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#5. Find a Mentor and Ask Senior People for Advice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49DFA-7876-4BB8-936F-FC84BA63D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309" y="2864814"/>
            <a:ext cx="3981692" cy="2667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2DB85-96D6-4886-8E14-1A458041C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4456"/>
            <a:ext cx="5020454" cy="266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33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#6. Form a Writing Group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C2693-4379-4C0D-A36C-F5626257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3378"/>
            <a:ext cx="4624058" cy="3082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F12A-033F-4B94-A82A-BD62ECC8B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3" t="30252" r="40000" b="7871"/>
          <a:stretch/>
        </p:blipFill>
        <p:spPr>
          <a:xfrm>
            <a:off x="4800600" y="2295369"/>
            <a:ext cx="4343400" cy="40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279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#7. Write for the General Public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08E84-6FAA-4D26-B8AA-1EAD7E58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763" y="2197736"/>
            <a:ext cx="1697890" cy="2715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06EEA-5133-4252-86FD-22758584F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542" y="2197736"/>
            <a:ext cx="1776589" cy="2841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C8984C-AFF9-4855-A9F5-B9BF9336B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7" t="18136" r="18648" b="55232"/>
          <a:stretch/>
        </p:blipFill>
        <p:spPr>
          <a:xfrm>
            <a:off x="767222" y="5165635"/>
            <a:ext cx="7609556" cy="16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61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#8. Keep a Notebook of What Thinking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C18FB-E57F-4485-96A3-6264AC2DA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045" y="2592729"/>
            <a:ext cx="5811455" cy="41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707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#9. Engage in Free Writing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CBFAB-5F5B-4033-A983-E888ED577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33" y="2188511"/>
            <a:ext cx="8518968" cy="44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998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2A13-01FB-4EDF-81DF-9E674FE4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3452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#10. Read Everyday!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F3464-3929-414F-89C2-D13374603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22" y="1948139"/>
            <a:ext cx="7060956" cy="47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94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/>
        </p:nvSpPr>
        <p:spPr>
          <a:xfrm>
            <a:off x="353028" y="99419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Time to </a:t>
            </a:r>
            <a:r>
              <a:rPr lang="en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Recap…</a:t>
            </a:r>
            <a:endParaRPr sz="1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hape 145">
            <a:extLst>
              <a:ext uri="{FF2B5EF4-FFF2-40B4-BE49-F238E27FC236}">
                <a16:creationId xmlns:a16="http://schemas.microsoft.com/office/drawing/2014/main" id="{5053A011-CC4C-5E49-A929-1664F3DFE6A4}"/>
              </a:ext>
            </a:extLst>
          </p:cNvPr>
          <p:cNvSpPr txBox="1"/>
          <p:nvPr/>
        </p:nvSpPr>
        <p:spPr>
          <a:xfrm>
            <a:off x="1166538" y="2317750"/>
            <a:ext cx="7115723" cy="279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</a:t>
            </a: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he process for getting published</a:t>
            </a: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 process for selecting a journal for publication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</a:t>
            </a: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riting tips and insights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</a:t>
            </a: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urated resources</a:t>
            </a:r>
          </a:p>
          <a:p>
            <a:pPr marL="457200" lvl="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You </a:t>
            </a:r>
            <a:r>
              <a:rPr lang="en-US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commitments to future writing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9363FD-46B1-4F76-9834-425E41B1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74" y="453479"/>
            <a:ext cx="714628" cy="96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0D20D-21BE-4C03-B298-D3739CAE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569" y="502186"/>
            <a:ext cx="1100083" cy="1015461"/>
          </a:xfrm>
          <a:prstGeom prst="rect">
            <a:avLst/>
          </a:prstGeom>
        </p:spPr>
      </p:pic>
      <p:sp>
        <p:nvSpPr>
          <p:cNvPr id="344" name="Shape 344"/>
          <p:cNvSpPr txBox="1"/>
          <p:nvPr/>
        </p:nvSpPr>
        <p:spPr>
          <a:xfrm>
            <a:off x="401348" y="889066"/>
            <a:ext cx="8243369" cy="204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3600"/>
            </a:pPr>
            <a:r>
              <a:rPr lang="en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Concerns?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Comments?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Commitments?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FF9B0-833F-4F01-A51A-AEA1F62F6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729" y="5373546"/>
            <a:ext cx="1979271" cy="14844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1FAC2E-C35B-45CB-BB27-9DA31F418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570" y="4675559"/>
            <a:ext cx="4975969" cy="218244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0202A-B994-4368-917B-DFA0C32F7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658" y="3105338"/>
            <a:ext cx="8355994" cy="1736283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 Bonk, IU, Email: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cjbonk@Indiana.edu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5400" lvl="0" indent="0" algn="ctr">
              <a:buClr>
                <a:schemeClr val="dk1"/>
              </a:buClr>
              <a:buSzPts val="1600"/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Meina Zhu, WSU, Email: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  <a:hlinkClick r:id="rId8"/>
              </a:rPr>
              <a:t>meinazhu@wayne.edu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ctr">
              <a:spcBef>
                <a:spcPts val="0"/>
              </a:spcBef>
              <a:buSzPts val="2400"/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http://www.trainingshare.com/workshop.php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9791</TotalTime>
  <Words>2919</Words>
  <Application>Microsoft Office PowerPoint</Application>
  <PresentationFormat>On-screen Show (4:3)</PresentationFormat>
  <Paragraphs>491</Paragraphs>
  <Slides>99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99</vt:i4>
      </vt:variant>
    </vt:vector>
  </HeadingPairs>
  <TitlesOfParts>
    <vt:vector size="108" baseType="lpstr">
      <vt:lpstr>Arial</vt:lpstr>
      <vt:lpstr>Calibri</vt:lpstr>
      <vt:lpstr>Courier</vt:lpstr>
      <vt:lpstr>Courier New</vt:lpstr>
      <vt:lpstr>Tahoma</vt:lpstr>
      <vt:lpstr>Office Theme</vt:lpstr>
      <vt:lpstr>12_Office Theme</vt:lpstr>
      <vt:lpstr>13_Office Theme</vt:lpstr>
      <vt:lpstr>8_Office Theme</vt:lpstr>
      <vt:lpstr> The G3 of Writing and Publishing Tips:  Gentle Guidelines, Great Stories, and Gigantic Scholarly Gains</vt:lpstr>
      <vt:lpstr>Sidenote: Don’t Just Publish for the Sake of Publishing…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PowerPoint Presentation</vt:lpstr>
      <vt:lpstr>February 15, 2019 The Hardest Part of Writing Is Restarting Rebecca Schuman, The Chronicle of Higher Education https://www.chronicle.com/article/The-Hardest-Part-of-Writing-Is/245720?cid=cp242 </vt:lpstr>
      <vt:lpstr>December 12, 2018 Don’t Spend Your Holiday Break Writing Rebecca Schuman, The Chronicle of Higher Education https://www.chronicle.com/article/Don-t-Spend-Your-Holiday/245292 </vt:lpstr>
      <vt:lpstr>March 31, 2019 Step Away From the Delete Button Rebecca Schuman, The Chronicle of Higher Education https://www.chronicle.com/article/Step-Away-From-the-Delete/246013?cid=cp242 </vt:lpstr>
      <vt:lpstr>September 13, 2016 Strategies to Maintain Focus while Writing Your Dissertation GradHacker, Inside Higher Ed https://www.insidehighered.com/blogs/gradhacker/strategies-maintain-focus-while-writing-your-dissertation </vt:lpstr>
      <vt:lpstr>September 13, 2016 Strategies to Maintain Focus while Writing Your Dissertation GradHacker, Inside Higher Ed https://www.insidehighered.com/blogs/gradhacker/strategies-maintain-focus-while-writing-your-dissertation </vt:lpstr>
      <vt:lpstr>January 24, 2020 Advice for Writing -- and Finishing -- Your Dissertation Bertin M. Louis Jr. , The Chronicle of Higher Education https://www.insidehighered.com/advice/2020/01/24/tips-writing-and-completing-your-dissertation-opinion </vt:lpstr>
      <vt:lpstr>December 10, 2019 Rewarding Your Writing Leslie Leonard, Inside Higher Ed https://www.insidehighered.com/blogs/gradhacker/rewarding-your-writing </vt:lpstr>
      <vt:lpstr>October 3, 2019 Crucial Co-Writing Considerations Jordan McNeill, Inside Higher Ed https://www.insidehighered.com/blogs/gradhacker/crucial-co-writing-considerations </vt:lpstr>
      <vt:lpstr>October 3, 2019 Crucial Co-Writing Considerations Jordan McNeill, Inside Higher Ed https://www.insidehighered.com/blogs/gradhacker/crucial-co-writing-considerations </vt:lpstr>
      <vt:lpstr>May 2, 2017 A GradHacker Writing Round-Up GradHacker, Inside Higher Ed https://www.insidehighered.com/blogs/gradhacker/gradhacker-writing-round  </vt:lpstr>
      <vt:lpstr>May 19, 2020 Why It’s Important to Write a Proposal for an Academic Book Rachel Toor, The Chronicle of Higher Education https://www.chronicle.com/article/Why-It-s-Important-to-Write/248810 </vt:lpstr>
      <vt:lpstr>Part I: The Process</vt:lpstr>
      <vt:lpstr>Writing Difficulties and Challenges of a Early Career Scholar</vt:lpstr>
      <vt:lpstr>Put Forward your Best Work</vt:lpstr>
      <vt:lpstr>Finding a Journal that Fits</vt:lpstr>
      <vt:lpstr>Where to start?</vt:lpstr>
      <vt:lpstr>Where to start?</vt:lpstr>
      <vt:lpstr>TOP-TIER JOURNALS</vt:lpstr>
      <vt:lpstr>SECOND-TIER JOURNALS</vt:lpstr>
      <vt:lpstr>THIRD-TIER JOURNALS (often new journals)</vt:lpstr>
      <vt:lpstr>PowerPoint Presentation</vt:lpstr>
      <vt:lpstr>PowerPoint Presentation</vt:lpstr>
      <vt:lpstr>Predatory (fake) Journals/ Publishers (Feng-Ru Sheu, Kent State University, 2018)</vt:lpstr>
      <vt:lpstr>PowerPoint Presentation</vt:lpstr>
      <vt:lpstr>PowerPoint Presentation</vt:lpstr>
      <vt:lpstr>Selecting a Journal (Feng-Ru Sheu, Kent State University, 2018)</vt:lpstr>
      <vt:lpstr>Selecting a Journal (Feng-Ru Sheu, Kent State University, 2018)</vt:lpstr>
      <vt:lpstr>Selecting a Journal (Feng-Ru Sheu, Kent State University, 2018)</vt:lpstr>
      <vt:lpstr>Take the Plunge…Part 1</vt:lpstr>
      <vt:lpstr>Take the Plunge…Part 2</vt:lpstr>
      <vt:lpstr>Generate Starter Text…</vt:lpstr>
      <vt:lpstr>Writing Tips  and Insights</vt:lpstr>
      <vt:lpstr>Meina Zhu:  An Early Career Perspective</vt:lpstr>
      <vt:lpstr>1. Writing Goals</vt:lpstr>
      <vt:lpstr>2. Strategic Plans</vt:lpstr>
      <vt:lpstr>3. Reflection on Writing</vt:lpstr>
      <vt:lpstr>4. Writing Collaborators</vt:lpstr>
      <vt:lpstr>5. Professional Development</vt:lpstr>
      <vt:lpstr>Curt Bonk:  Reflections on a Hot Streak</vt:lpstr>
      <vt:lpstr>99 Seconds Activity #1</vt:lpstr>
      <vt:lpstr>99 Seconds Activity #1</vt:lpstr>
      <vt:lpstr>Part II: Writing Tips  and Insights</vt:lpstr>
      <vt:lpstr>October 2, 2018 How to Learn to Write Like a Machine Rose Jacobs, Inside Higher Ed https://www.chronicle.com/blogs/linguafranca/2018/10/02/how-to-learn-to-write-like-a-machine/ </vt:lpstr>
      <vt:lpstr>The Top 20 Writing Tips</vt:lpstr>
      <vt:lpstr>1. Mark Writing Days in Planner</vt:lpstr>
      <vt:lpstr>2. Maintain a List and Network of Potential Research and Writing Collaborators</vt:lpstr>
      <vt:lpstr>Sidenote: Find Good People to Work With…Life is Short—Avoid Egomaniacs and People Who Lie</vt:lpstr>
      <vt:lpstr>3. Draft a Timeline or Multiple Timelines with Flexible Goals</vt:lpstr>
      <vt:lpstr>October 10, 2018 Perhaps write to your future self about your goals… FutureMe.org Write a letter to the future https://www.futureme.org/</vt:lpstr>
      <vt:lpstr>October 10, 2019 The following is an email from the past, composed on October 10, 2018. It is being delivered from the past through FutureMe.org  FutureMe mailer@futureme.org </vt:lpstr>
      <vt:lpstr>4. Think Ahead About the Publishing Potential of Each Project</vt:lpstr>
      <vt:lpstr>5. Be a Bumblebee and Butterfly</vt:lpstr>
      <vt:lpstr>6. Find, Save, and Use Starter Text (overcomes writer’s block)</vt:lpstr>
      <vt:lpstr>7. Always Scan the Reference Sections of Other Articles to See What Journals are Popular</vt:lpstr>
      <vt:lpstr>8. Avoid High Quality (i.e., SSCI) Journal Fixations</vt:lpstr>
      <vt:lpstr>9. Be Second or Third Author Sometimes to Spread Limited Resources </vt:lpstr>
      <vt:lpstr>10. If Need Summer Money, Teach Short Term or Intensive Courses</vt:lpstr>
      <vt:lpstr>11. Edit Your Papers a Lot! (Mozartian vs. Beethovenian)</vt:lpstr>
      <vt:lpstr>October 1, 2018 6 Tips to Shape Up Your Writing Two-Minute Tips: Short videos to help you excel in the academic workplace Fernanda Zamudio-Suaréz, The Chronicle of Higher Education https://www.chronicle.com/article/6-Tips-to-Shape-Up-Your/244281?cid=cp221  https://www.chronicle.com/specialreport/Two-Minute-Tips/221 </vt:lpstr>
      <vt:lpstr>October 8, 2018 How to Improve Your Teaching-Philosophy Statement Two-Minute Tips: Short videos to help you excel in the academic workplace Fernanda Zamudio-Suaréz, The Chronicle of Higher Education https://www.chronicle.com/article/How-to-Improve-Your/244283  https://www.chronicle.com/specialreport/Two-Minute-Tips/221 </vt:lpstr>
      <vt:lpstr>October 15, 2018 How to Become a Highly Productive Writer Two-Minute Tips: Short videos to help you excel in the academic workplace Fernanda Zamudio-Suaréz, The Chronicle of Higher Education https://www.chronicle.com/article/How-to-Become-a-Highly/244351?cid=cp221  https://www.chronicle.com/specialreport/Two-Minute-Tips/221 </vt:lpstr>
      <vt:lpstr>12. Organize Conference Symposia Which Can Lead to Special Journal Issues and Books</vt:lpstr>
      <vt:lpstr>13. Sponsor Visiting Scholars to Work with You; They Often Have Writing Plans</vt:lpstr>
      <vt:lpstr>14. Try to Submit or Publish Your Paper Before the Conference</vt:lpstr>
      <vt:lpstr>15. Be Creative Somewhere  (e.g., unique model, figure, chart, etc.)</vt:lpstr>
      <vt:lpstr>Sidenote: Modify Your Environment (Find or Create Your Personal Sandbox)</vt:lpstr>
      <vt:lpstr>But not too much!</vt:lpstr>
      <vt:lpstr>16. Try Not to Give Up: Persistence and Grit Wins the Day</vt:lpstr>
      <vt:lpstr>17. Be Polite and Thankful to the Journal or Book Chapter Editors</vt:lpstr>
      <vt:lpstr>18. Recap Reviewer Points and How You Attempted to Address Them</vt:lpstr>
      <vt:lpstr>February 12, 2019 From Dreaded to Amazing Cathy N. Davidson, Inside Higher Ed https://www.insidehighered.com/advice/2019/02/12/how-use-reviewers-revise-and-resubmit-comments-most-effectively-opinion </vt:lpstr>
      <vt:lpstr>February 12, 2019 From Dreaded to Amazing Cathy N. Davidson, Inside Higher Ed https://www.insidehighered.com/advice/2019/02/12/how-use-reviewers-revise-and-resubmit-comments-most-effectively-opinion </vt:lpstr>
      <vt:lpstr>February 12, 2019 From Dreaded to Amazing Cathy N. Davidson, Inside Higher Ed https://www.insidehighered.com/advice/2019/02/12/how-use-reviewers-revise-and-resubmit-comments-most-effectively-opinion </vt:lpstr>
      <vt:lpstr>March 24, 2019 Tackling Revisions Alexandra Gold, Inside Higher Ed https://www.insidehighered.com/blogs/gradhacker/tackling-revisions </vt:lpstr>
      <vt:lpstr>October 4, 2018 A New Series on Scholarly Productivity:  ‘Are You Writing?’ Rebecca Shuman, The Chronicle of Higher Education https://www.chronicle.com/article/A-New-Series-on-Scholarly/244689 </vt:lpstr>
      <vt:lpstr>19. Share Your Publication Efforts (e.g., Twitter, Facebook, LinkedIn, email, ResearchGate, Academia.edu, etc.)</vt:lpstr>
      <vt:lpstr>20. Celebrate Your Writing Accomplishments with Friends</vt:lpstr>
      <vt:lpstr>You never know where you’ll be celebrating your writing accomplishments… Even at a wedding of your nephew!</vt:lpstr>
      <vt:lpstr>Just don’t celebrate too much!</vt:lpstr>
      <vt:lpstr>Bonus #1. Be Careful Committing to Other People’s Projects (OPP)</vt:lpstr>
      <vt:lpstr>Bonus #2. Look for Special Issues that You Might Contribute To</vt:lpstr>
      <vt:lpstr>Bonus #3. Save Research Articles for a Rainy Day  (file folders on different topics)</vt:lpstr>
      <vt:lpstr>Bonus #4. Treat Graduate Students as Colleagues (hec, treat everyone as a colleague)</vt:lpstr>
      <vt:lpstr>Bonus #5. Find a Mentor and Ask Senior People for Advice</vt:lpstr>
      <vt:lpstr>Bonus #6. Form a Writing Group</vt:lpstr>
      <vt:lpstr>Bonus #7. Write for the General Public</vt:lpstr>
      <vt:lpstr>Bonus #8. Keep a Notebook of What Thinking</vt:lpstr>
      <vt:lpstr>Bonus #9. Engage in Free Writing</vt:lpstr>
      <vt:lpstr>Bonus #10. Read Everyday!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"I Am Pleased To Inform You That..."</dc:title>
  <dc:creator>cjbonk</dc:creator>
  <cp:lastModifiedBy>Curtis Bonk</cp:lastModifiedBy>
  <cp:revision>206</cp:revision>
  <dcterms:modified xsi:type="dcterms:W3CDTF">2020-07-29T05:00:35Z</dcterms:modified>
</cp:coreProperties>
</file>