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0.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3.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4.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498164" r:id="rId3"/>
    <p:sldMasterId id="2147499209" r:id="rId4"/>
    <p:sldMasterId id="2147501604" r:id="rId5"/>
    <p:sldMasterId id="2147501716" r:id="rId6"/>
    <p:sldMasterId id="2147501728" r:id="rId7"/>
    <p:sldMasterId id="2147501810" r:id="rId8"/>
    <p:sldMasterId id="2147501846" r:id="rId9"/>
    <p:sldMasterId id="2147501995" r:id="rId10"/>
    <p:sldMasterId id="2147502022" r:id="rId11"/>
    <p:sldMasterId id="2147502128" r:id="rId12"/>
    <p:sldMasterId id="2147502144" r:id="rId13"/>
    <p:sldMasterId id="2147502156" r:id="rId14"/>
    <p:sldMasterId id="2147502171" r:id="rId15"/>
    <p:sldMasterId id="2147502187" r:id="rId16"/>
    <p:sldMasterId id="2147502202" r:id="rId17"/>
    <p:sldMasterId id="2147502214" r:id="rId18"/>
    <p:sldMasterId id="2147502226" r:id="rId19"/>
    <p:sldMasterId id="2147502238" r:id="rId20"/>
    <p:sldMasterId id="2147502253" r:id="rId21"/>
    <p:sldMasterId id="2147502265" r:id="rId22"/>
    <p:sldMasterId id="2147502277" r:id="rId23"/>
    <p:sldMasterId id="2147502289" r:id="rId24"/>
    <p:sldMasterId id="2147502301" r:id="rId25"/>
  </p:sldMasterIdLst>
  <p:notesMasterIdLst>
    <p:notesMasterId r:id="rId110"/>
  </p:notesMasterIdLst>
  <p:handoutMasterIdLst>
    <p:handoutMasterId r:id="rId111"/>
  </p:handoutMasterIdLst>
  <p:sldIdLst>
    <p:sldId id="4445" r:id="rId26"/>
    <p:sldId id="5192" r:id="rId27"/>
    <p:sldId id="4936" r:id="rId28"/>
    <p:sldId id="4999" r:id="rId29"/>
    <p:sldId id="5000" r:id="rId30"/>
    <p:sldId id="5073" r:id="rId31"/>
    <p:sldId id="5105" r:id="rId32"/>
    <p:sldId id="4998" r:id="rId33"/>
    <p:sldId id="5189" r:id="rId34"/>
    <p:sldId id="5106" r:id="rId35"/>
    <p:sldId id="5193" r:id="rId36"/>
    <p:sldId id="5194" r:id="rId37"/>
    <p:sldId id="5195" r:id="rId38"/>
    <p:sldId id="5196" r:id="rId39"/>
    <p:sldId id="5197" r:id="rId40"/>
    <p:sldId id="5036" r:id="rId41"/>
    <p:sldId id="5062" r:id="rId42"/>
    <p:sldId id="5063" r:id="rId43"/>
    <p:sldId id="5107" r:id="rId44"/>
    <p:sldId id="5191" r:id="rId45"/>
    <p:sldId id="5057" r:id="rId46"/>
    <p:sldId id="4972" r:id="rId47"/>
    <p:sldId id="5010" r:id="rId48"/>
    <p:sldId id="5152" r:id="rId49"/>
    <p:sldId id="5008" r:id="rId50"/>
    <p:sldId id="5013" r:id="rId51"/>
    <p:sldId id="5014" r:id="rId52"/>
    <p:sldId id="5065" r:id="rId53"/>
    <p:sldId id="5021" r:id="rId54"/>
    <p:sldId id="5109" r:id="rId55"/>
    <p:sldId id="5004" r:id="rId56"/>
    <p:sldId id="5003" r:id="rId57"/>
    <p:sldId id="5037" r:id="rId58"/>
    <p:sldId id="5002" r:id="rId59"/>
    <p:sldId id="5001" r:id="rId60"/>
    <p:sldId id="5114" r:id="rId61"/>
    <p:sldId id="5190" r:id="rId62"/>
    <p:sldId id="5108" r:id="rId63"/>
    <p:sldId id="5064" r:id="rId64"/>
    <p:sldId id="5206" r:id="rId65"/>
    <p:sldId id="5207" r:id="rId66"/>
    <p:sldId id="5208" r:id="rId67"/>
    <p:sldId id="5035" r:id="rId68"/>
    <p:sldId id="5117" r:id="rId69"/>
    <p:sldId id="5123" r:id="rId70"/>
    <p:sldId id="5046" r:id="rId71"/>
    <p:sldId id="5044" r:id="rId72"/>
    <p:sldId id="5125" r:id="rId73"/>
    <p:sldId id="5126" r:id="rId74"/>
    <p:sldId id="5127" r:id="rId75"/>
    <p:sldId id="5027" r:id="rId76"/>
    <p:sldId id="5156" r:id="rId77"/>
    <p:sldId id="5121" r:id="rId78"/>
    <p:sldId id="4943" r:id="rId79"/>
    <p:sldId id="5094" r:id="rId80"/>
    <p:sldId id="5130" r:id="rId81"/>
    <p:sldId id="5129" r:id="rId82"/>
    <p:sldId id="5198" r:id="rId83"/>
    <p:sldId id="5158" r:id="rId84"/>
    <p:sldId id="5159" r:id="rId85"/>
    <p:sldId id="5160" r:id="rId86"/>
    <p:sldId id="5184" r:id="rId87"/>
    <p:sldId id="5166" r:id="rId88"/>
    <p:sldId id="5182" r:id="rId89"/>
    <p:sldId id="5174" r:id="rId90"/>
    <p:sldId id="5170" r:id="rId91"/>
    <p:sldId id="5178" r:id="rId92"/>
    <p:sldId id="5165" r:id="rId93"/>
    <p:sldId id="5161" r:id="rId94"/>
    <p:sldId id="5199" r:id="rId95"/>
    <p:sldId id="5162" r:id="rId96"/>
    <p:sldId id="5163" r:id="rId97"/>
    <p:sldId id="5168" r:id="rId98"/>
    <p:sldId id="5171" r:id="rId99"/>
    <p:sldId id="5172" r:id="rId100"/>
    <p:sldId id="5175" r:id="rId101"/>
    <p:sldId id="5201" r:id="rId102"/>
    <p:sldId id="5203" r:id="rId103"/>
    <p:sldId id="5205" r:id="rId104"/>
    <p:sldId id="5186" r:id="rId105"/>
    <p:sldId id="5188" r:id="rId106"/>
    <p:sldId id="4938" r:id="rId107"/>
    <p:sldId id="5209" r:id="rId108"/>
    <p:sldId id="4954" r:id="rId109"/>
  </p:sldIdLst>
  <p:sldSz cx="9144000" cy="6858000" type="screen4x3"/>
  <p:notesSz cx="7077075" cy="9363075"/>
  <p:custDataLst>
    <p:tags r:id="rId11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3" autoAdjust="0"/>
    <p:restoredTop sz="96416" autoAdjust="0"/>
  </p:normalViewPr>
  <p:slideViewPr>
    <p:cSldViewPr>
      <p:cViewPr varScale="1">
        <p:scale>
          <a:sx n="108" d="100"/>
          <a:sy n="108" d="100"/>
        </p:scale>
        <p:origin x="630" y="11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89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tags" Target="tags/tag1.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slide" Target="slides/slide54.xml"/><Relationship Id="rId87" Type="http://schemas.openxmlformats.org/officeDocument/2006/relationships/slide" Target="slides/slide62.xml"/><Relationship Id="rId102" Type="http://schemas.openxmlformats.org/officeDocument/2006/relationships/slide" Target="slides/slide77.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6.xml"/><Relationship Id="rId82" Type="http://schemas.openxmlformats.org/officeDocument/2006/relationships/slide" Target="slides/slide57.xml"/><Relationship Id="rId90" Type="http://schemas.openxmlformats.org/officeDocument/2006/relationships/slide" Target="slides/slide65.xml"/><Relationship Id="rId95" Type="http://schemas.openxmlformats.org/officeDocument/2006/relationships/slide" Target="slides/slide7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93" Type="http://schemas.openxmlformats.org/officeDocument/2006/relationships/slide" Target="slides/slide68.xml"/><Relationship Id="rId98"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103" Type="http://schemas.openxmlformats.org/officeDocument/2006/relationships/slide" Target="slides/slide78.xml"/><Relationship Id="rId108" Type="http://schemas.openxmlformats.org/officeDocument/2006/relationships/slide" Target="slides/slide83.xml"/><Relationship Id="rId116"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file:///E:\YouTube%20Study\AERA%20proposal\AER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dLbl>
              <c:idx val="0"/>
              <c:layout>
                <c:manualLayout>
                  <c:x val="1.6427103756973881E-2"/>
                  <c:y val="-3.888888888888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CF-45F7-A8E5-A8978462817F}"/>
                </c:ext>
              </c:extLst>
            </c:dLbl>
            <c:dLbl>
              <c:idx val="1"/>
              <c:layout>
                <c:manualLayout>
                  <c:x val="1.9413849894605831E-2"/>
                  <c:y val="-2.77777777777788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CF-45F7-A8E5-A8978462817F}"/>
                </c:ext>
              </c:extLst>
            </c:dLbl>
            <c:dLbl>
              <c:idx val="2"/>
              <c:layout>
                <c:manualLayout>
                  <c:x val="2.2400596032237107E-2"/>
                  <c:y val="-3.8888888888889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CF-45F7-A8E5-A8978462817F}"/>
                </c:ext>
              </c:extLst>
            </c:dLbl>
            <c:dLbl>
              <c:idx val="3"/>
              <c:layout>
                <c:manualLayout>
                  <c:x val="2.2400596032237107E-2"/>
                  <c:y val="-3.8888888888889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CF-45F7-A8E5-A8978462817F}"/>
                </c:ext>
              </c:extLst>
            </c:dLbl>
            <c:dLbl>
              <c:idx val="4"/>
              <c:layout>
                <c:manualLayout>
                  <c:x val="1.3440357619342643E-2"/>
                  <c:y val="-3.0555555555555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CF-45F7-A8E5-A8978462817F}"/>
                </c:ext>
              </c:extLst>
            </c:dLbl>
            <c:spPr>
              <a:noFill/>
              <a:ln>
                <a:noFill/>
              </a:ln>
              <a:effectLst/>
            </c:spPr>
            <c:txPr>
              <a:bodyPr/>
              <a:lstStyle/>
              <a:p>
                <a:pPr>
                  <a:defRPr sz="2000" b="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length!$C$1:$G$1</c:f>
              <c:strCache>
                <c:ptCount val="5"/>
                <c:pt idx="0">
                  <c:v>1-4 minutes</c:v>
                </c:pt>
                <c:pt idx="1">
                  <c:v>4-7 minutes</c:v>
                </c:pt>
                <c:pt idx="2">
                  <c:v>7-10 minutes</c:v>
                </c:pt>
                <c:pt idx="3">
                  <c:v>Less than a minute</c:v>
                </c:pt>
                <c:pt idx="4">
                  <c:v>Over 10 minutes</c:v>
                </c:pt>
              </c:strCache>
            </c:strRef>
          </c:cat>
          <c:val>
            <c:numRef>
              <c:f>length!$C$2:$G$2</c:f>
              <c:numCache>
                <c:formatCode>0.00%</c:formatCode>
                <c:ptCount val="5"/>
                <c:pt idx="0">
                  <c:v>0.64051638530287958</c:v>
                </c:pt>
                <c:pt idx="1">
                  <c:v>0.24528301886792925</c:v>
                </c:pt>
                <c:pt idx="2">
                  <c:v>4.5680238331678433E-2</c:v>
                </c:pt>
                <c:pt idx="3">
                  <c:v>4.5680238331678433E-2</c:v>
                </c:pt>
                <c:pt idx="4">
                  <c:v>2.2840119165839719E-2</c:v>
                </c:pt>
              </c:numCache>
            </c:numRef>
          </c:val>
          <c:extLst>
            <c:ext xmlns:c16="http://schemas.microsoft.com/office/drawing/2014/chart" uri="{C3380CC4-5D6E-409C-BE32-E72D297353CC}">
              <c16:uniqueId val="{00000005-3FCF-45F7-A8E5-A8978462817F}"/>
            </c:ext>
          </c:extLst>
        </c:ser>
        <c:dLbls>
          <c:showLegendKey val="0"/>
          <c:showVal val="0"/>
          <c:showCatName val="0"/>
          <c:showSerName val="0"/>
          <c:showPercent val="0"/>
          <c:showBubbleSize val="0"/>
        </c:dLbls>
        <c:gapWidth val="150"/>
        <c:shape val="box"/>
        <c:axId val="1183199488"/>
        <c:axId val="1183201664"/>
        <c:axId val="0"/>
      </c:bar3DChart>
      <c:catAx>
        <c:axId val="1183199488"/>
        <c:scaling>
          <c:orientation val="minMax"/>
        </c:scaling>
        <c:delete val="0"/>
        <c:axPos val="b"/>
        <c:numFmt formatCode="General" sourceLinked="0"/>
        <c:majorTickMark val="out"/>
        <c:minorTickMark val="none"/>
        <c:tickLblPos val="nextTo"/>
        <c:txPr>
          <a:bodyPr/>
          <a:lstStyle/>
          <a:p>
            <a:pPr>
              <a:defRPr sz="2000"/>
            </a:pPr>
            <a:endParaRPr lang="en-US"/>
          </a:p>
        </c:txPr>
        <c:crossAx val="1183201664"/>
        <c:crosses val="autoZero"/>
        <c:auto val="1"/>
        <c:lblAlgn val="ctr"/>
        <c:lblOffset val="100"/>
        <c:noMultiLvlLbl val="0"/>
      </c:catAx>
      <c:valAx>
        <c:axId val="1183201664"/>
        <c:scaling>
          <c:orientation val="minMax"/>
        </c:scaling>
        <c:delete val="0"/>
        <c:axPos val="l"/>
        <c:majorGridlines/>
        <c:numFmt formatCode="0.00%" sourceLinked="1"/>
        <c:majorTickMark val="out"/>
        <c:minorTickMark val="none"/>
        <c:tickLblPos val="nextTo"/>
        <c:crossAx val="1183199488"/>
        <c:crosses val="autoZero"/>
        <c:crossBetween val="between"/>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8/13/2017</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C0DF-99A4-2E4E-AEA0-7ABE4361528B}" type="slidenum">
              <a:rPr lang="en-US" smtClean="0"/>
              <a:t>2</a:t>
            </a:fld>
            <a:endParaRPr lang="en-US"/>
          </a:p>
        </p:txBody>
      </p:sp>
    </p:spTree>
    <p:extLst>
      <p:ext uri="{BB962C8B-B14F-4D97-AF65-F5344CB8AC3E}">
        <p14:creationId xmlns:p14="http://schemas.microsoft.com/office/powerpoint/2010/main" val="416382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C0DF-99A4-2E4E-AEA0-7ABE4361528B}" type="slidenum">
              <a:rPr lang="en-US" smtClean="0"/>
              <a:t>10</a:t>
            </a:fld>
            <a:endParaRPr lang="en-US"/>
          </a:p>
        </p:txBody>
      </p:sp>
    </p:spTree>
    <p:extLst>
      <p:ext uri="{BB962C8B-B14F-4D97-AF65-F5344CB8AC3E}">
        <p14:creationId xmlns:p14="http://schemas.microsoft.com/office/powerpoint/2010/main" val="293011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C0DF-99A4-2E4E-AEA0-7ABE4361528B}" type="slidenum">
              <a:rPr lang="en-US" smtClean="0"/>
              <a:t>11</a:t>
            </a:fld>
            <a:endParaRPr lang="en-US"/>
          </a:p>
        </p:txBody>
      </p:sp>
    </p:spTree>
    <p:extLst>
      <p:ext uri="{BB962C8B-B14F-4D97-AF65-F5344CB8AC3E}">
        <p14:creationId xmlns:p14="http://schemas.microsoft.com/office/powerpoint/2010/main" val="1448351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C0DF-99A4-2E4E-AEA0-7ABE4361528B}" type="slidenum">
              <a:rPr lang="en-US" smtClean="0"/>
              <a:t>12</a:t>
            </a:fld>
            <a:endParaRPr lang="en-US"/>
          </a:p>
        </p:txBody>
      </p:sp>
    </p:spTree>
    <p:extLst>
      <p:ext uri="{BB962C8B-B14F-4D97-AF65-F5344CB8AC3E}">
        <p14:creationId xmlns:p14="http://schemas.microsoft.com/office/powerpoint/2010/main" val="313673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C0DF-99A4-2E4E-AEA0-7ABE4361528B}" type="slidenum">
              <a:rPr lang="en-US" smtClean="0"/>
              <a:t>13</a:t>
            </a:fld>
            <a:endParaRPr lang="en-US"/>
          </a:p>
        </p:txBody>
      </p:sp>
    </p:spTree>
    <p:extLst>
      <p:ext uri="{BB962C8B-B14F-4D97-AF65-F5344CB8AC3E}">
        <p14:creationId xmlns:p14="http://schemas.microsoft.com/office/powerpoint/2010/main" val="28095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C0DF-99A4-2E4E-AEA0-7ABE4361528B}" type="slidenum">
              <a:rPr lang="en-US" smtClean="0"/>
              <a:t>14</a:t>
            </a:fld>
            <a:endParaRPr lang="en-US"/>
          </a:p>
        </p:txBody>
      </p:sp>
    </p:spTree>
    <p:extLst>
      <p:ext uri="{BB962C8B-B14F-4D97-AF65-F5344CB8AC3E}">
        <p14:creationId xmlns:p14="http://schemas.microsoft.com/office/powerpoint/2010/main" val="312367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C0DF-99A4-2E4E-AEA0-7ABE4361528B}" type="slidenum">
              <a:rPr lang="en-US" smtClean="0"/>
              <a:t>15</a:t>
            </a:fld>
            <a:endParaRPr lang="en-US"/>
          </a:p>
        </p:txBody>
      </p:sp>
    </p:spTree>
    <p:extLst>
      <p:ext uri="{BB962C8B-B14F-4D97-AF65-F5344CB8AC3E}">
        <p14:creationId xmlns:p14="http://schemas.microsoft.com/office/powerpoint/2010/main" val="110381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C0DF-99A4-2E4E-AEA0-7ABE4361528B}" type="slidenum">
              <a:rPr lang="en-US" smtClean="0"/>
              <a:t>30</a:t>
            </a:fld>
            <a:endParaRPr lang="en-US"/>
          </a:p>
        </p:txBody>
      </p:sp>
    </p:spTree>
    <p:extLst>
      <p:ext uri="{BB962C8B-B14F-4D97-AF65-F5344CB8AC3E}">
        <p14:creationId xmlns:p14="http://schemas.microsoft.com/office/powerpoint/2010/main" val="1301531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599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1116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0259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831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4874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6091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4263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1358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8376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64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B4071-B6A8-F745-ABA3-8D43FE7AD4A3}"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365CEA-5FC7-B24C-BD89-ED2B03672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3245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3D9991C-2525-4EC7-9324-753707A900CF}" type="slidenum">
              <a:rPr lang="en-US" altLang="en-US"/>
              <a:pPr/>
              <a:t>‹#›</a:t>
            </a:fld>
            <a:endParaRPr lang="en-US" altLang="en-US"/>
          </a:p>
        </p:txBody>
      </p:sp>
    </p:spTree>
    <p:extLst>
      <p:ext uri="{BB962C8B-B14F-4D97-AF65-F5344CB8AC3E}">
        <p14:creationId xmlns:p14="http://schemas.microsoft.com/office/powerpoint/2010/main" val="10694533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D26CF7-B40E-4678-8162-0277B67863B9}" type="slidenum">
              <a:rPr lang="en-US" altLang="en-US"/>
              <a:pPr/>
              <a:t>‹#›</a:t>
            </a:fld>
            <a:endParaRPr lang="en-US" altLang="en-US"/>
          </a:p>
        </p:txBody>
      </p:sp>
    </p:spTree>
    <p:extLst>
      <p:ext uri="{BB962C8B-B14F-4D97-AF65-F5344CB8AC3E}">
        <p14:creationId xmlns:p14="http://schemas.microsoft.com/office/powerpoint/2010/main" val="42766855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C29E2F-043F-4743-AC2B-B105779B8E4D}" type="slidenum">
              <a:rPr lang="en-US" altLang="en-US"/>
              <a:pPr/>
              <a:t>‹#›</a:t>
            </a:fld>
            <a:endParaRPr lang="en-US" altLang="en-US"/>
          </a:p>
        </p:txBody>
      </p:sp>
    </p:spTree>
    <p:extLst>
      <p:ext uri="{BB962C8B-B14F-4D97-AF65-F5344CB8AC3E}">
        <p14:creationId xmlns:p14="http://schemas.microsoft.com/office/powerpoint/2010/main" val="41831766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4D804A3-B6DC-4BEF-BFB4-A9C84DE9DA20}" type="slidenum">
              <a:rPr lang="en-US" altLang="en-US"/>
              <a:pPr/>
              <a:t>‹#›</a:t>
            </a:fld>
            <a:endParaRPr lang="en-US" altLang="en-US"/>
          </a:p>
        </p:txBody>
      </p:sp>
    </p:spTree>
    <p:extLst>
      <p:ext uri="{BB962C8B-B14F-4D97-AF65-F5344CB8AC3E}">
        <p14:creationId xmlns:p14="http://schemas.microsoft.com/office/powerpoint/2010/main" val="16074781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70805B3-3C4F-49A7-A2BD-93C093C559A5}" type="slidenum">
              <a:rPr lang="en-US" altLang="en-US"/>
              <a:pPr/>
              <a:t>‹#›</a:t>
            </a:fld>
            <a:endParaRPr lang="en-US" altLang="en-US"/>
          </a:p>
        </p:txBody>
      </p:sp>
    </p:spTree>
    <p:extLst>
      <p:ext uri="{BB962C8B-B14F-4D97-AF65-F5344CB8AC3E}">
        <p14:creationId xmlns:p14="http://schemas.microsoft.com/office/powerpoint/2010/main" val="17866806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84F1127-3637-41EE-BB16-DAA3C17B3DF6}" type="slidenum">
              <a:rPr lang="en-US" altLang="en-US"/>
              <a:pPr/>
              <a:t>‹#›</a:t>
            </a:fld>
            <a:endParaRPr lang="en-US" altLang="en-US"/>
          </a:p>
        </p:txBody>
      </p:sp>
    </p:spTree>
    <p:extLst>
      <p:ext uri="{BB962C8B-B14F-4D97-AF65-F5344CB8AC3E}">
        <p14:creationId xmlns:p14="http://schemas.microsoft.com/office/powerpoint/2010/main" val="21675038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109E74D-FFEB-4C90-A6D7-BCDDB47B13BB}" type="slidenum">
              <a:rPr lang="en-US" altLang="en-US"/>
              <a:pPr/>
              <a:t>‹#›</a:t>
            </a:fld>
            <a:endParaRPr lang="en-US" altLang="en-US"/>
          </a:p>
        </p:txBody>
      </p:sp>
    </p:spTree>
    <p:extLst>
      <p:ext uri="{BB962C8B-B14F-4D97-AF65-F5344CB8AC3E}">
        <p14:creationId xmlns:p14="http://schemas.microsoft.com/office/powerpoint/2010/main" val="11840714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3F2B905-0CCB-4407-86D4-23479C990173}" type="slidenum">
              <a:rPr lang="en-US" altLang="en-US"/>
              <a:pPr/>
              <a:t>‹#›</a:t>
            </a:fld>
            <a:endParaRPr lang="en-US" altLang="en-US"/>
          </a:p>
        </p:txBody>
      </p:sp>
    </p:spTree>
    <p:extLst>
      <p:ext uri="{BB962C8B-B14F-4D97-AF65-F5344CB8AC3E}">
        <p14:creationId xmlns:p14="http://schemas.microsoft.com/office/powerpoint/2010/main" val="30729218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A62D7D2-8692-4CAE-A454-68E6C8BFE81A}" type="slidenum">
              <a:rPr lang="en-US" altLang="en-US"/>
              <a:pPr/>
              <a:t>‹#›</a:t>
            </a:fld>
            <a:endParaRPr lang="en-US" altLang="en-US"/>
          </a:p>
        </p:txBody>
      </p:sp>
    </p:spTree>
    <p:extLst>
      <p:ext uri="{BB962C8B-B14F-4D97-AF65-F5344CB8AC3E}">
        <p14:creationId xmlns:p14="http://schemas.microsoft.com/office/powerpoint/2010/main" val="466867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D4D9FE-782B-4E76-B96E-24C208B7AD63}" type="slidenum">
              <a:rPr lang="en-US" altLang="en-US"/>
              <a:pPr/>
              <a:t>‹#›</a:t>
            </a:fld>
            <a:endParaRPr lang="en-US" altLang="en-US"/>
          </a:p>
        </p:txBody>
      </p:sp>
    </p:spTree>
    <p:extLst>
      <p:ext uri="{BB962C8B-B14F-4D97-AF65-F5344CB8AC3E}">
        <p14:creationId xmlns:p14="http://schemas.microsoft.com/office/powerpoint/2010/main" val="36208172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B2B2922-DE11-4B31-9E0C-3E31DBE98BD9}" type="slidenum">
              <a:rPr lang="en-US" altLang="en-US"/>
              <a:pPr/>
              <a:t>‹#›</a:t>
            </a:fld>
            <a:endParaRPr lang="en-US" altLang="en-US"/>
          </a:p>
        </p:txBody>
      </p:sp>
    </p:spTree>
    <p:extLst>
      <p:ext uri="{BB962C8B-B14F-4D97-AF65-F5344CB8AC3E}">
        <p14:creationId xmlns:p14="http://schemas.microsoft.com/office/powerpoint/2010/main" val="22915317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BF034B-AF10-45A8-A3A1-534105306AE3}" type="slidenum">
              <a:rPr lang="en-US" altLang="en-US"/>
              <a:pPr/>
              <a:t>‹#›</a:t>
            </a:fld>
            <a:endParaRPr lang="en-US" altLang="en-US"/>
          </a:p>
        </p:txBody>
      </p:sp>
    </p:spTree>
    <p:extLst>
      <p:ext uri="{BB962C8B-B14F-4D97-AF65-F5344CB8AC3E}">
        <p14:creationId xmlns:p14="http://schemas.microsoft.com/office/powerpoint/2010/main" val="10066053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09DB34A-281F-4350-B69C-F0B6E2611505}" type="slidenum">
              <a:rPr lang="en-US" altLang="en-US"/>
              <a:pPr/>
              <a:t>‹#›</a:t>
            </a:fld>
            <a:endParaRPr lang="en-US" altLang="en-US"/>
          </a:p>
        </p:txBody>
      </p:sp>
    </p:spTree>
    <p:extLst>
      <p:ext uri="{BB962C8B-B14F-4D97-AF65-F5344CB8AC3E}">
        <p14:creationId xmlns:p14="http://schemas.microsoft.com/office/powerpoint/2010/main" val="1147285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D94E96B-E548-4888-82A8-07BE94AC0B64}" type="slidenum">
              <a:rPr lang="en-US" altLang="en-US"/>
              <a:pPr/>
              <a:t>‹#›</a:t>
            </a:fld>
            <a:endParaRPr lang="en-US" altLang="en-US"/>
          </a:p>
        </p:txBody>
      </p:sp>
    </p:spTree>
    <p:extLst>
      <p:ext uri="{BB962C8B-B14F-4D97-AF65-F5344CB8AC3E}">
        <p14:creationId xmlns:p14="http://schemas.microsoft.com/office/powerpoint/2010/main" val="29016940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9"/>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7EB014-BF26-488A-B04F-6332E95869B8}" type="slidenum">
              <a:rPr lang="en-US" altLang="en-US"/>
              <a:pPr/>
              <a:t>‹#›</a:t>
            </a:fld>
            <a:endParaRPr lang="en-US" altLang="en-US"/>
          </a:p>
        </p:txBody>
      </p:sp>
    </p:spTree>
    <p:extLst>
      <p:ext uri="{BB962C8B-B14F-4D97-AF65-F5344CB8AC3E}">
        <p14:creationId xmlns:p14="http://schemas.microsoft.com/office/powerpoint/2010/main" val="15218667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12842911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2513736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8551281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3382843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19181639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1826380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1302005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17899293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12828905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10164026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16199544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35430470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6318276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2"/>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1086912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13697347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506323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4731649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249714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102420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8/13/2017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912407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8/13/2017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219087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8/13/2017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092215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309352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14603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754201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584528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2812919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31254851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8260821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19318104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19176993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18567177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13629468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807974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38735551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30642021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7154781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2178282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19353891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12525695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24199819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18491032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41797625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3265678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9906398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5266681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33041473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35168757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38922460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41510791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34869674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23681965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26418114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2369801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3038789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000945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20281142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3CBAD-5963-40E8-9520-BB7560DE094C}" type="slidenum">
              <a:rPr lang="en-US"/>
              <a:pPr>
                <a:defRPr/>
              </a:pPr>
              <a:t>‹#›</a:t>
            </a:fld>
            <a:endParaRPr lang="en-US"/>
          </a:p>
        </p:txBody>
      </p:sp>
    </p:spTree>
    <p:extLst>
      <p:ext uri="{BB962C8B-B14F-4D97-AF65-F5344CB8AC3E}">
        <p14:creationId xmlns:p14="http://schemas.microsoft.com/office/powerpoint/2010/main" val="36229135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C2C69-CF83-4F7B-A40F-986B557B99E2}" type="slidenum">
              <a:rPr lang="en-US"/>
              <a:pPr>
                <a:defRPr/>
              </a:pPr>
              <a:t>‹#›</a:t>
            </a:fld>
            <a:endParaRPr lang="en-US"/>
          </a:p>
        </p:txBody>
      </p:sp>
    </p:spTree>
    <p:extLst>
      <p:ext uri="{BB962C8B-B14F-4D97-AF65-F5344CB8AC3E}">
        <p14:creationId xmlns:p14="http://schemas.microsoft.com/office/powerpoint/2010/main" val="19127409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19EEB-AD87-4A56-8734-0EC51EBF5696}" type="slidenum">
              <a:rPr lang="en-US"/>
              <a:pPr>
                <a:defRPr/>
              </a:pPr>
              <a:t>‹#›</a:t>
            </a:fld>
            <a:endParaRPr lang="en-US"/>
          </a:p>
        </p:txBody>
      </p:sp>
    </p:spTree>
    <p:extLst>
      <p:ext uri="{BB962C8B-B14F-4D97-AF65-F5344CB8AC3E}">
        <p14:creationId xmlns:p14="http://schemas.microsoft.com/office/powerpoint/2010/main" val="26676247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FA4C7-3D3C-48E4-85E1-4EEB7C5BAAFE}" type="slidenum">
              <a:rPr lang="en-US"/>
              <a:pPr>
                <a:defRPr/>
              </a:pPr>
              <a:t>‹#›</a:t>
            </a:fld>
            <a:endParaRPr lang="en-US"/>
          </a:p>
        </p:txBody>
      </p:sp>
    </p:spTree>
    <p:extLst>
      <p:ext uri="{BB962C8B-B14F-4D97-AF65-F5344CB8AC3E}">
        <p14:creationId xmlns:p14="http://schemas.microsoft.com/office/powerpoint/2010/main" val="40347245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73B929-8536-4117-9286-D765D50C0C9E}" type="slidenum">
              <a:rPr lang="en-US"/>
              <a:pPr>
                <a:defRPr/>
              </a:pPr>
              <a:t>‹#›</a:t>
            </a:fld>
            <a:endParaRPr lang="en-US"/>
          </a:p>
        </p:txBody>
      </p:sp>
    </p:spTree>
    <p:extLst>
      <p:ext uri="{BB962C8B-B14F-4D97-AF65-F5344CB8AC3E}">
        <p14:creationId xmlns:p14="http://schemas.microsoft.com/office/powerpoint/2010/main" val="40488805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4E1C0D-1334-4B33-8E7B-21A18D74BF41}" type="slidenum">
              <a:rPr lang="en-US"/>
              <a:pPr>
                <a:defRPr/>
              </a:pPr>
              <a:t>‹#›</a:t>
            </a:fld>
            <a:endParaRPr lang="en-US"/>
          </a:p>
        </p:txBody>
      </p:sp>
    </p:spTree>
    <p:extLst>
      <p:ext uri="{BB962C8B-B14F-4D97-AF65-F5344CB8AC3E}">
        <p14:creationId xmlns:p14="http://schemas.microsoft.com/office/powerpoint/2010/main" val="40302763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DEFEB7-8C57-4946-9FA5-2A966FCEF422}" type="slidenum">
              <a:rPr lang="en-US"/>
              <a:pPr>
                <a:defRPr/>
              </a:pPr>
              <a:t>‹#›</a:t>
            </a:fld>
            <a:endParaRPr lang="en-US"/>
          </a:p>
        </p:txBody>
      </p:sp>
    </p:spTree>
    <p:extLst>
      <p:ext uri="{BB962C8B-B14F-4D97-AF65-F5344CB8AC3E}">
        <p14:creationId xmlns:p14="http://schemas.microsoft.com/office/powerpoint/2010/main" val="33726067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C1CA47-8392-4DCA-9FA6-9C73EA9B9D87}" type="slidenum">
              <a:rPr lang="en-US"/>
              <a:pPr>
                <a:defRPr/>
              </a:pPr>
              <a:t>‹#›</a:t>
            </a:fld>
            <a:endParaRPr lang="en-US"/>
          </a:p>
        </p:txBody>
      </p:sp>
    </p:spTree>
    <p:extLst>
      <p:ext uri="{BB962C8B-B14F-4D97-AF65-F5344CB8AC3E}">
        <p14:creationId xmlns:p14="http://schemas.microsoft.com/office/powerpoint/2010/main" val="21300999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722BAC-167A-486B-BC85-383A42AF7612}" type="slidenum">
              <a:rPr lang="en-US"/>
              <a:pPr>
                <a:defRPr/>
              </a:pPr>
              <a:t>‹#›</a:t>
            </a:fld>
            <a:endParaRPr lang="en-US"/>
          </a:p>
        </p:txBody>
      </p:sp>
    </p:spTree>
    <p:extLst>
      <p:ext uri="{BB962C8B-B14F-4D97-AF65-F5344CB8AC3E}">
        <p14:creationId xmlns:p14="http://schemas.microsoft.com/office/powerpoint/2010/main" val="1440952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12342065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34877-4D92-465F-ABBC-804332599038}" type="slidenum">
              <a:rPr lang="en-US"/>
              <a:pPr>
                <a:defRPr/>
              </a:pPr>
              <a:t>‹#›</a:t>
            </a:fld>
            <a:endParaRPr lang="en-US"/>
          </a:p>
        </p:txBody>
      </p:sp>
    </p:spTree>
    <p:extLst>
      <p:ext uri="{BB962C8B-B14F-4D97-AF65-F5344CB8AC3E}">
        <p14:creationId xmlns:p14="http://schemas.microsoft.com/office/powerpoint/2010/main" val="11430578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02DBA-BE67-4A85-AFBD-396AA5F000B2}" type="slidenum">
              <a:rPr lang="en-US"/>
              <a:pPr>
                <a:defRPr/>
              </a:pPr>
              <a:t>‹#›</a:t>
            </a:fld>
            <a:endParaRPr lang="en-US"/>
          </a:p>
        </p:txBody>
      </p:sp>
    </p:spTree>
    <p:extLst>
      <p:ext uri="{BB962C8B-B14F-4D97-AF65-F5344CB8AC3E}">
        <p14:creationId xmlns:p14="http://schemas.microsoft.com/office/powerpoint/2010/main" val="15395472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7D6789-1FAB-47C0-BECB-75237528EA45}" type="slidenum">
              <a:rPr lang="en-US"/>
              <a:pPr>
                <a:defRPr/>
              </a:pPr>
              <a:t>‹#›</a:t>
            </a:fld>
            <a:endParaRPr lang="en-US"/>
          </a:p>
        </p:txBody>
      </p:sp>
    </p:spTree>
    <p:extLst>
      <p:ext uri="{BB962C8B-B14F-4D97-AF65-F5344CB8AC3E}">
        <p14:creationId xmlns:p14="http://schemas.microsoft.com/office/powerpoint/2010/main" val="37138739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5DA0D-1FB6-49FB-8389-6741EE33B7E8}" type="slidenum">
              <a:rPr lang="en-US"/>
              <a:pPr>
                <a:defRPr/>
              </a:pPr>
              <a:t>‹#›</a:t>
            </a:fld>
            <a:endParaRPr lang="en-US"/>
          </a:p>
        </p:txBody>
      </p:sp>
    </p:spTree>
    <p:extLst>
      <p:ext uri="{BB962C8B-B14F-4D97-AF65-F5344CB8AC3E}">
        <p14:creationId xmlns:p14="http://schemas.microsoft.com/office/powerpoint/2010/main" val="15193568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44056B-E888-465F-BC1F-11417835FDE9}" type="slidenum">
              <a:rPr lang="en-US"/>
              <a:pPr>
                <a:defRPr/>
              </a:pPr>
              <a:t>‹#›</a:t>
            </a:fld>
            <a:endParaRPr lang="en-US"/>
          </a:p>
        </p:txBody>
      </p:sp>
    </p:spTree>
    <p:extLst>
      <p:ext uri="{BB962C8B-B14F-4D97-AF65-F5344CB8AC3E}">
        <p14:creationId xmlns:p14="http://schemas.microsoft.com/office/powerpoint/2010/main" val="36484055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4DEAC30-C9A2-4B89-A245-BD424EF6BBB5}"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F0BAF5E-BA23-40FE-91DC-F5DE33EFEA79}" type="slidenum">
              <a:rPr lang="en-US"/>
              <a:pPr>
                <a:defRPr/>
              </a:pPr>
              <a:t>‹#›</a:t>
            </a:fld>
            <a:endParaRPr lang="en-US"/>
          </a:p>
        </p:txBody>
      </p:sp>
    </p:spTree>
    <p:extLst>
      <p:ext uri="{BB962C8B-B14F-4D97-AF65-F5344CB8AC3E}">
        <p14:creationId xmlns:p14="http://schemas.microsoft.com/office/powerpoint/2010/main" val="10132886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CD3F73F-A6E4-4417-A784-779EBBC882B3}"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844FDC2-E950-452C-91D0-BA54DE0A41F8}" type="slidenum">
              <a:rPr lang="en-US"/>
              <a:pPr>
                <a:defRPr/>
              </a:pPr>
              <a:t>‹#›</a:t>
            </a:fld>
            <a:endParaRPr lang="en-US"/>
          </a:p>
        </p:txBody>
      </p:sp>
    </p:spTree>
    <p:extLst>
      <p:ext uri="{BB962C8B-B14F-4D97-AF65-F5344CB8AC3E}">
        <p14:creationId xmlns:p14="http://schemas.microsoft.com/office/powerpoint/2010/main" val="10695583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B7D9D7-004B-4309-B4EB-B0B99C6124D3}"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3A1D9F8-1CD6-441B-925B-35153B3EBEBA}" type="slidenum">
              <a:rPr lang="en-US"/>
              <a:pPr>
                <a:defRPr/>
              </a:pPr>
              <a:t>‹#›</a:t>
            </a:fld>
            <a:endParaRPr lang="en-US"/>
          </a:p>
        </p:txBody>
      </p:sp>
    </p:spTree>
    <p:extLst>
      <p:ext uri="{BB962C8B-B14F-4D97-AF65-F5344CB8AC3E}">
        <p14:creationId xmlns:p14="http://schemas.microsoft.com/office/powerpoint/2010/main" val="42654979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3CE1F93-6B07-4298-93DE-CE20946F31F7}"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550C19-9A06-4859-9A42-061B8637DB7A}" type="slidenum">
              <a:rPr lang="en-US"/>
              <a:pPr>
                <a:defRPr/>
              </a:pPr>
              <a:t>‹#›</a:t>
            </a:fld>
            <a:endParaRPr lang="en-US"/>
          </a:p>
        </p:txBody>
      </p:sp>
    </p:spTree>
    <p:extLst>
      <p:ext uri="{BB962C8B-B14F-4D97-AF65-F5344CB8AC3E}">
        <p14:creationId xmlns:p14="http://schemas.microsoft.com/office/powerpoint/2010/main" val="42297322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39643-039D-49E5-97AB-EE6BCF3FA76C}" type="datetimeFigureOut">
              <a:rPr lang="en-US"/>
              <a:pPr>
                <a:defRPr/>
              </a:pPr>
              <a:t>8/13/2017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0CECDBE-6B3C-4B46-868A-DED8DB19AE1F}" type="slidenum">
              <a:rPr lang="en-US"/>
              <a:pPr>
                <a:defRPr/>
              </a:pPr>
              <a:t>‹#›</a:t>
            </a:fld>
            <a:endParaRPr lang="en-US"/>
          </a:p>
        </p:txBody>
      </p:sp>
    </p:spTree>
    <p:extLst>
      <p:ext uri="{BB962C8B-B14F-4D97-AF65-F5344CB8AC3E}">
        <p14:creationId xmlns:p14="http://schemas.microsoft.com/office/powerpoint/2010/main" val="2807151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38914675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62362C7-BBA3-4B93-A7C7-2A2B8C9241B9}" type="datetimeFigureOut">
              <a:rPr lang="en-US"/>
              <a:pPr>
                <a:defRPr/>
              </a:pPr>
              <a:t>8/13/2017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6A60593-8E48-4DC8-BE9E-A3693401B865}" type="slidenum">
              <a:rPr lang="en-US"/>
              <a:pPr>
                <a:defRPr/>
              </a:pPr>
              <a:t>‹#›</a:t>
            </a:fld>
            <a:endParaRPr lang="en-US"/>
          </a:p>
        </p:txBody>
      </p:sp>
    </p:spTree>
    <p:extLst>
      <p:ext uri="{BB962C8B-B14F-4D97-AF65-F5344CB8AC3E}">
        <p14:creationId xmlns:p14="http://schemas.microsoft.com/office/powerpoint/2010/main" val="4865378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32C5B68-A9DC-4252-9C32-6681ADCC2FB9}" type="datetimeFigureOut">
              <a:rPr lang="en-US"/>
              <a:pPr>
                <a:defRPr/>
              </a:pPr>
              <a:t>8/13/2017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7CC3746-5CDC-4319-864D-33706D5532CD}" type="slidenum">
              <a:rPr lang="en-US"/>
              <a:pPr>
                <a:defRPr/>
              </a:pPr>
              <a:t>‹#›</a:t>
            </a:fld>
            <a:endParaRPr lang="en-US"/>
          </a:p>
        </p:txBody>
      </p:sp>
    </p:spTree>
    <p:extLst>
      <p:ext uri="{BB962C8B-B14F-4D97-AF65-F5344CB8AC3E}">
        <p14:creationId xmlns:p14="http://schemas.microsoft.com/office/powerpoint/2010/main" val="28099948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E32BE7E-3D7B-4722-9121-3DBBA0C9357F}"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7204B47-0E61-4C9E-AC84-8DA43572AF87}" type="slidenum">
              <a:rPr lang="en-US"/>
              <a:pPr>
                <a:defRPr/>
              </a:pPr>
              <a:t>‹#›</a:t>
            </a:fld>
            <a:endParaRPr lang="en-US"/>
          </a:p>
        </p:txBody>
      </p:sp>
    </p:spTree>
    <p:extLst>
      <p:ext uri="{BB962C8B-B14F-4D97-AF65-F5344CB8AC3E}">
        <p14:creationId xmlns:p14="http://schemas.microsoft.com/office/powerpoint/2010/main" val="4956778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6AE43D6-AD40-4549-88A3-CA4012BF5444}"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1317FA5-8C58-4C2C-A5D2-387EDB560AD8}" type="slidenum">
              <a:rPr lang="en-US"/>
              <a:pPr>
                <a:defRPr/>
              </a:pPr>
              <a:t>‹#›</a:t>
            </a:fld>
            <a:endParaRPr lang="en-US"/>
          </a:p>
        </p:txBody>
      </p:sp>
    </p:spTree>
    <p:extLst>
      <p:ext uri="{BB962C8B-B14F-4D97-AF65-F5344CB8AC3E}">
        <p14:creationId xmlns:p14="http://schemas.microsoft.com/office/powerpoint/2010/main" val="33790710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CE679-B3D7-4D99-BAC6-BCE24A55047F}"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18AEE5A-2132-49F8-B528-2DCD5C043D9C}" type="slidenum">
              <a:rPr lang="en-US"/>
              <a:pPr>
                <a:defRPr/>
              </a:pPr>
              <a:t>‹#›</a:t>
            </a:fld>
            <a:endParaRPr lang="en-US"/>
          </a:p>
        </p:txBody>
      </p:sp>
    </p:spTree>
    <p:extLst>
      <p:ext uri="{BB962C8B-B14F-4D97-AF65-F5344CB8AC3E}">
        <p14:creationId xmlns:p14="http://schemas.microsoft.com/office/powerpoint/2010/main" val="11495419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8B15790-2BBB-48B9-871B-0AFAC5049479}"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3201390-CBF2-4D55-AE18-5F76292E8151}" type="slidenum">
              <a:rPr lang="en-US"/>
              <a:pPr>
                <a:defRPr/>
              </a:pPr>
              <a:t>‹#›</a:t>
            </a:fld>
            <a:endParaRPr lang="en-US"/>
          </a:p>
        </p:txBody>
      </p:sp>
    </p:spTree>
    <p:extLst>
      <p:ext uri="{BB962C8B-B14F-4D97-AF65-F5344CB8AC3E}">
        <p14:creationId xmlns:p14="http://schemas.microsoft.com/office/powerpoint/2010/main" val="42779275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FAA5FF4-EB98-499B-A9A0-6F139DC3D5DB}"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388E66C-40C4-4454-8F7B-98B56922D01F}" type="slidenum">
              <a:rPr lang="en-US"/>
              <a:pPr>
                <a:defRPr/>
              </a:pPr>
              <a:t>‹#›</a:t>
            </a:fld>
            <a:endParaRPr lang="en-US"/>
          </a:p>
        </p:txBody>
      </p:sp>
    </p:spTree>
    <p:extLst>
      <p:ext uri="{BB962C8B-B14F-4D97-AF65-F5344CB8AC3E}">
        <p14:creationId xmlns:p14="http://schemas.microsoft.com/office/powerpoint/2010/main" val="12715900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EE80484-B209-464D-BCA2-AEAA5ECECD5C}"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08D8BDD6-B8CA-454F-B01E-5A21AFF62942}" type="slidenum">
              <a:rPr lang="en-US"/>
              <a:pPr>
                <a:defRPr/>
              </a:pPr>
              <a:t>‹#›</a:t>
            </a:fld>
            <a:endParaRPr lang="en-US"/>
          </a:p>
        </p:txBody>
      </p:sp>
    </p:spTree>
    <p:extLst>
      <p:ext uri="{BB962C8B-B14F-4D97-AF65-F5344CB8AC3E}">
        <p14:creationId xmlns:p14="http://schemas.microsoft.com/office/powerpoint/2010/main" val="18350021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E1DDE86-052D-4545-917E-E22FC5FCBB0B}"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8EE8431-E2B3-4807-BDA2-93C941357FE4}" type="slidenum">
              <a:rPr lang="en-US"/>
              <a:pPr>
                <a:defRPr/>
              </a:pPr>
              <a:t>‹#›</a:t>
            </a:fld>
            <a:endParaRPr lang="en-US"/>
          </a:p>
        </p:txBody>
      </p:sp>
    </p:spTree>
    <p:extLst>
      <p:ext uri="{BB962C8B-B14F-4D97-AF65-F5344CB8AC3E}">
        <p14:creationId xmlns:p14="http://schemas.microsoft.com/office/powerpoint/2010/main" val="8044978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757AE5D-1818-4B7A-A023-5C81FEAF61F6}"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38D11F6-9A2E-41B3-8D84-F8600631CF8A}" type="slidenum">
              <a:rPr lang="en-US"/>
              <a:pPr>
                <a:defRPr/>
              </a:pPr>
              <a:t>‹#›</a:t>
            </a:fld>
            <a:endParaRPr lang="en-US"/>
          </a:p>
        </p:txBody>
      </p:sp>
    </p:spTree>
    <p:extLst>
      <p:ext uri="{BB962C8B-B14F-4D97-AF65-F5344CB8AC3E}">
        <p14:creationId xmlns:p14="http://schemas.microsoft.com/office/powerpoint/2010/main" val="1244208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2922169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E94F1D1-621B-4F5C-869D-725A56C4FE74}" type="datetimeFigureOut">
              <a:rPr lang="en-US"/>
              <a:pPr>
                <a:defRPr/>
              </a:pPr>
              <a:t>8/13/2017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F29DB3B8-163E-458B-A3A3-EB1AC686638C}" type="slidenum">
              <a:rPr lang="en-US"/>
              <a:pPr>
                <a:defRPr/>
              </a:pPr>
              <a:t>‹#›</a:t>
            </a:fld>
            <a:endParaRPr lang="en-US"/>
          </a:p>
        </p:txBody>
      </p:sp>
    </p:spTree>
    <p:extLst>
      <p:ext uri="{BB962C8B-B14F-4D97-AF65-F5344CB8AC3E}">
        <p14:creationId xmlns:p14="http://schemas.microsoft.com/office/powerpoint/2010/main" val="9798737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919E4DE-003D-4AAF-99AD-1A41183B0D60}" type="datetimeFigureOut">
              <a:rPr lang="en-US"/>
              <a:pPr>
                <a:defRPr/>
              </a:pPr>
              <a:t>8/13/2017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177EFE97-66A7-43F2-A9C2-0C9D263FC741}" type="slidenum">
              <a:rPr lang="en-US"/>
              <a:pPr>
                <a:defRPr/>
              </a:pPr>
              <a:t>‹#›</a:t>
            </a:fld>
            <a:endParaRPr lang="en-US"/>
          </a:p>
        </p:txBody>
      </p:sp>
    </p:spTree>
    <p:extLst>
      <p:ext uri="{BB962C8B-B14F-4D97-AF65-F5344CB8AC3E}">
        <p14:creationId xmlns:p14="http://schemas.microsoft.com/office/powerpoint/2010/main" val="33905051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7CDDBF7-DB4F-44FA-8E36-F53267AF2C9C}" type="datetimeFigureOut">
              <a:rPr lang="en-US"/>
              <a:pPr>
                <a:defRPr/>
              </a:pPr>
              <a:t>8/13/2017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36B5EB79-8D04-42C9-BA93-5951C341C149}" type="slidenum">
              <a:rPr lang="en-US"/>
              <a:pPr>
                <a:defRPr/>
              </a:pPr>
              <a:t>‹#›</a:t>
            </a:fld>
            <a:endParaRPr lang="en-US"/>
          </a:p>
        </p:txBody>
      </p:sp>
    </p:spTree>
    <p:extLst>
      <p:ext uri="{BB962C8B-B14F-4D97-AF65-F5344CB8AC3E}">
        <p14:creationId xmlns:p14="http://schemas.microsoft.com/office/powerpoint/2010/main" val="24554330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ED88E97-DED6-4B57-B98C-AEEA1F7E4728}"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0FCA4F65-689D-4EDE-A007-884DEE5F48E3}" type="slidenum">
              <a:rPr lang="en-US"/>
              <a:pPr>
                <a:defRPr/>
              </a:pPr>
              <a:t>‹#›</a:t>
            </a:fld>
            <a:endParaRPr lang="en-US"/>
          </a:p>
        </p:txBody>
      </p:sp>
    </p:spTree>
    <p:extLst>
      <p:ext uri="{BB962C8B-B14F-4D97-AF65-F5344CB8AC3E}">
        <p14:creationId xmlns:p14="http://schemas.microsoft.com/office/powerpoint/2010/main" val="36489493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88BC1D8-1E58-4FDD-B7E7-0243565BBCD7}"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37A52AC9-E0AC-401E-9E59-3A9FEA35864F}" type="slidenum">
              <a:rPr lang="en-US"/>
              <a:pPr>
                <a:defRPr/>
              </a:pPr>
              <a:t>‹#›</a:t>
            </a:fld>
            <a:endParaRPr lang="en-US"/>
          </a:p>
        </p:txBody>
      </p:sp>
    </p:spTree>
    <p:extLst>
      <p:ext uri="{BB962C8B-B14F-4D97-AF65-F5344CB8AC3E}">
        <p14:creationId xmlns:p14="http://schemas.microsoft.com/office/powerpoint/2010/main" val="27613348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2651553-DE0E-46B8-A740-1EAA4495BDEB}"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3283CA41-0125-4353-8052-F3B8BFA2A3EF}" type="slidenum">
              <a:rPr lang="en-US"/>
              <a:pPr>
                <a:defRPr/>
              </a:pPr>
              <a:t>‹#›</a:t>
            </a:fld>
            <a:endParaRPr lang="en-US"/>
          </a:p>
        </p:txBody>
      </p:sp>
    </p:spTree>
    <p:extLst>
      <p:ext uri="{BB962C8B-B14F-4D97-AF65-F5344CB8AC3E}">
        <p14:creationId xmlns:p14="http://schemas.microsoft.com/office/powerpoint/2010/main" val="1094341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8ED96DF-A79F-45E3-8D15-DFBB7D8C8340}"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A4E35AE9-8681-4733-A227-D89BDF3B3A6F}" type="slidenum">
              <a:rPr lang="en-US"/>
              <a:pPr>
                <a:defRPr/>
              </a:pPr>
              <a:t>‹#›</a:t>
            </a:fld>
            <a:endParaRPr lang="en-US"/>
          </a:p>
        </p:txBody>
      </p:sp>
    </p:spTree>
    <p:extLst>
      <p:ext uri="{BB962C8B-B14F-4D97-AF65-F5344CB8AC3E}">
        <p14:creationId xmlns:p14="http://schemas.microsoft.com/office/powerpoint/2010/main" val="27933630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2283865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0254729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67901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13011515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664120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8/13/2017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4431726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8/13/2017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3806199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8/13/2017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5208091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9576477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8285707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0124131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4913860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8292EF-6C20-4BFE-92BF-8824FFE5A281}" type="slidenum">
              <a:rPr lang="en-US"/>
              <a:pPr>
                <a:defRPr/>
              </a:pPr>
              <a:t>‹#›</a:t>
            </a:fld>
            <a:endParaRPr lang="en-US"/>
          </a:p>
        </p:txBody>
      </p:sp>
    </p:spTree>
    <p:extLst>
      <p:ext uri="{BB962C8B-B14F-4D97-AF65-F5344CB8AC3E}">
        <p14:creationId xmlns:p14="http://schemas.microsoft.com/office/powerpoint/2010/main" val="19605500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E7F698-53C3-47EF-B325-55A39EE75077}" type="slidenum">
              <a:rPr lang="en-US"/>
              <a:pPr>
                <a:defRPr/>
              </a:pPr>
              <a:t>‹#›</a:t>
            </a:fld>
            <a:endParaRPr lang="en-US"/>
          </a:p>
        </p:txBody>
      </p:sp>
    </p:spTree>
    <p:extLst>
      <p:ext uri="{BB962C8B-B14F-4D97-AF65-F5344CB8AC3E}">
        <p14:creationId xmlns:p14="http://schemas.microsoft.com/office/powerpoint/2010/main" val="2309944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14613489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859CA2-B81D-4255-949F-8D96D2192F1B}" type="slidenum">
              <a:rPr lang="en-US"/>
              <a:pPr>
                <a:defRPr/>
              </a:pPr>
              <a:t>‹#›</a:t>
            </a:fld>
            <a:endParaRPr lang="en-US"/>
          </a:p>
        </p:txBody>
      </p:sp>
    </p:spTree>
    <p:extLst>
      <p:ext uri="{BB962C8B-B14F-4D97-AF65-F5344CB8AC3E}">
        <p14:creationId xmlns:p14="http://schemas.microsoft.com/office/powerpoint/2010/main" val="1635879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E1B52C-83B5-4F11-B570-B66B175107EB}" type="slidenum">
              <a:rPr lang="en-US"/>
              <a:pPr>
                <a:defRPr/>
              </a:pPr>
              <a:t>‹#›</a:t>
            </a:fld>
            <a:endParaRPr lang="en-US"/>
          </a:p>
        </p:txBody>
      </p:sp>
    </p:spTree>
    <p:extLst>
      <p:ext uri="{BB962C8B-B14F-4D97-AF65-F5344CB8AC3E}">
        <p14:creationId xmlns:p14="http://schemas.microsoft.com/office/powerpoint/2010/main" val="29596972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1E26436-E8DB-4558-858F-368C08FBEB82}" type="slidenum">
              <a:rPr lang="en-US"/>
              <a:pPr>
                <a:defRPr/>
              </a:pPr>
              <a:t>‹#›</a:t>
            </a:fld>
            <a:endParaRPr lang="en-US"/>
          </a:p>
        </p:txBody>
      </p:sp>
    </p:spTree>
    <p:extLst>
      <p:ext uri="{BB962C8B-B14F-4D97-AF65-F5344CB8AC3E}">
        <p14:creationId xmlns:p14="http://schemas.microsoft.com/office/powerpoint/2010/main" val="18560975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90711E-8203-4461-B241-08E2C51ED4EF}" type="slidenum">
              <a:rPr lang="en-US"/>
              <a:pPr>
                <a:defRPr/>
              </a:pPr>
              <a:t>‹#›</a:t>
            </a:fld>
            <a:endParaRPr lang="en-US"/>
          </a:p>
        </p:txBody>
      </p:sp>
    </p:spTree>
    <p:extLst>
      <p:ext uri="{BB962C8B-B14F-4D97-AF65-F5344CB8AC3E}">
        <p14:creationId xmlns:p14="http://schemas.microsoft.com/office/powerpoint/2010/main" val="28759453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A2A00B-D70F-47BD-8CC4-B4DC696FC7AF}" type="slidenum">
              <a:rPr lang="en-US"/>
              <a:pPr>
                <a:defRPr/>
              </a:pPr>
              <a:t>‹#›</a:t>
            </a:fld>
            <a:endParaRPr lang="en-US"/>
          </a:p>
        </p:txBody>
      </p:sp>
    </p:spTree>
    <p:extLst>
      <p:ext uri="{BB962C8B-B14F-4D97-AF65-F5344CB8AC3E}">
        <p14:creationId xmlns:p14="http://schemas.microsoft.com/office/powerpoint/2010/main" val="15333485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39AEAD-959B-4BC1-BE40-B147754CDAD4}" type="slidenum">
              <a:rPr lang="en-US"/>
              <a:pPr>
                <a:defRPr/>
              </a:pPr>
              <a:t>‹#›</a:t>
            </a:fld>
            <a:endParaRPr lang="en-US"/>
          </a:p>
        </p:txBody>
      </p:sp>
    </p:spTree>
    <p:extLst>
      <p:ext uri="{BB962C8B-B14F-4D97-AF65-F5344CB8AC3E}">
        <p14:creationId xmlns:p14="http://schemas.microsoft.com/office/powerpoint/2010/main" val="4897126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D81A72-8B3E-4048-97D8-0D055DE24412}" type="slidenum">
              <a:rPr lang="en-US"/>
              <a:pPr>
                <a:defRPr/>
              </a:pPr>
              <a:t>‹#›</a:t>
            </a:fld>
            <a:endParaRPr lang="en-US"/>
          </a:p>
        </p:txBody>
      </p:sp>
    </p:spTree>
    <p:extLst>
      <p:ext uri="{BB962C8B-B14F-4D97-AF65-F5344CB8AC3E}">
        <p14:creationId xmlns:p14="http://schemas.microsoft.com/office/powerpoint/2010/main" val="37005110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D28836-4FCD-42E1-9DA1-1B188EA9B718}" type="slidenum">
              <a:rPr lang="en-US"/>
              <a:pPr>
                <a:defRPr/>
              </a:pPr>
              <a:t>‹#›</a:t>
            </a:fld>
            <a:endParaRPr lang="en-US"/>
          </a:p>
        </p:txBody>
      </p:sp>
    </p:spTree>
    <p:extLst>
      <p:ext uri="{BB962C8B-B14F-4D97-AF65-F5344CB8AC3E}">
        <p14:creationId xmlns:p14="http://schemas.microsoft.com/office/powerpoint/2010/main" val="37415167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EBDE9-C1DA-4F1B-89D0-E40F89201EA4}" type="slidenum">
              <a:rPr lang="en-US"/>
              <a:pPr>
                <a:defRPr/>
              </a:pPr>
              <a:t>‹#›</a:t>
            </a:fld>
            <a:endParaRPr lang="en-US"/>
          </a:p>
        </p:txBody>
      </p:sp>
    </p:spTree>
    <p:extLst>
      <p:ext uri="{BB962C8B-B14F-4D97-AF65-F5344CB8AC3E}">
        <p14:creationId xmlns:p14="http://schemas.microsoft.com/office/powerpoint/2010/main" val="7268058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C71EC6-8AB5-465A-B4FF-21F8C9BFAD90}" type="slidenum">
              <a:rPr lang="en-US"/>
              <a:pPr>
                <a:defRPr/>
              </a:pPr>
              <a:t>‹#›</a:t>
            </a:fld>
            <a:endParaRPr lang="en-US"/>
          </a:p>
        </p:txBody>
      </p:sp>
    </p:spTree>
    <p:extLst>
      <p:ext uri="{BB962C8B-B14F-4D97-AF65-F5344CB8AC3E}">
        <p14:creationId xmlns:p14="http://schemas.microsoft.com/office/powerpoint/2010/main" val="3504981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723803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422B62-122A-4560-A06D-F4D9463EEB4F}" type="slidenum">
              <a:rPr lang="en-US"/>
              <a:pPr>
                <a:defRPr/>
              </a:pPr>
              <a:t>‹#›</a:t>
            </a:fld>
            <a:endParaRPr lang="en-US"/>
          </a:p>
        </p:txBody>
      </p:sp>
    </p:spTree>
    <p:extLst>
      <p:ext uri="{BB962C8B-B14F-4D97-AF65-F5344CB8AC3E}">
        <p14:creationId xmlns:p14="http://schemas.microsoft.com/office/powerpoint/2010/main" val="38849698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6B36A-9F23-4625-88B6-5DA43B27A6CD}" type="slidenum">
              <a:rPr lang="en-US"/>
              <a:pPr>
                <a:defRPr/>
              </a:pPr>
              <a:t>‹#›</a:t>
            </a:fld>
            <a:endParaRPr lang="en-US"/>
          </a:p>
        </p:txBody>
      </p:sp>
    </p:spTree>
    <p:extLst>
      <p:ext uri="{BB962C8B-B14F-4D97-AF65-F5344CB8AC3E}">
        <p14:creationId xmlns:p14="http://schemas.microsoft.com/office/powerpoint/2010/main" val="13358023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1930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55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9290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9145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1695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7615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0098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567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11246568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391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2818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1206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8915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8109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9574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1309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3821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6233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32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9170787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03569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7064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6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9568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F70DD20-517F-4DE6-AB54-C77E64C168D5}"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900A9C-08C2-4B86-86A9-BAD919236D11}" type="slidenum">
              <a:rPr lang="en-US"/>
              <a:pPr>
                <a:defRPr/>
              </a:pPr>
              <a:t>‹#›</a:t>
            </a:fld>
            <a:endParaRPr lang="en-US"/>
          </a:p>
        </p:txBody>
      </p:sp>
    </p:spTree>
    <p:extLst>
      <p:ext uri="{BB962C8B-B14F-4D97-AF65-F5344CB8AC3E}">
        <p14:creationId xmlns:p14="http://schemas.microsoft.com/office/powerpoint/2010/main" val="18049157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4567B7-197F-445E-B678-6C61F8988AEC}"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1CF4C89-938D-45F9-ACA0-7515FE18344E}" type="slidenum">
              <a:rPr lang="en-US"/>
              <a:pPr>
                <a:defRPr/>
              </a:pPr>
              <a:t>‹#›</a:t>
            </a:fld>
            <a:endParaRPr lang="en-US"/>
          </a:p>
        </p:txBody>
      </p:sp>
    </p:spTree>
    <p:extLst>
      <p:ext uri="{BB962C8B-B14F-4D97-AF65-F5344CB8AC3E}">
        <p14:creationId xmlns:p14="http://schemas.microsoft.com/office/powerpoint/2010/main" val="23901095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05909CA-5F29-4F46-A294-029B26D59233}"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385AF57-E93C-4381-A7EB-47E20D11C876}" type="slidenum">
              <a:rPr lang="en-US"/>
              <a:pPr>
                <a:defRPr/>
              </a:pPr>
              <a:t>‹#›</a:t>
            </a:fld>
            <a:endParaRPr lang="en-US"/>
          </a:p>
        </p:txBody>
      </p:sp>
    </p:spTree>
    <p:extLst>
      <p:ext uri="{BB962C8B-B14F-4D97-AF65-F5344CB8AC3E}">
        <p14:creationId xmlns:p14="http://schemas.microsoft.com/office/powerpoint/2010/main" val="31237318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AE0586A-1BB9-4178-AB88-BCA71633650B}"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261711-4880-4865-958E-89F104EEC1EA}" type="slidenum">
              <a:rPr lang="en-US"/>
              <a:pPr>
                <a:defRPr/>
              </a:pPr>
              <a:t>‹#›</a:t>
            </a:fld>
            <a:endParaRPr lang="en-US"/>
          </a:p>
        </p:txBody>
      </p:sp>
    </p:spTree>
    <p:extLst>
      <p:ext uri="{BB962C8B-B14F-4D97-AF65-F5344CB8AC3E}">
        <p14:creationId xmlns:p14="http://schemas.microsoft.com/office/powerpoint/2010/main" val="10024220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A6A824B-C171-4988-9539-27D92588BB15}" type="datetimeFigureOut">
              <a:rPr lang="en-US"/>
              <a:pPr>
                <a:defRPr/>
              </a:pPr>
              <a:t>8/13/2017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F21E1A4-6BB5-416B-928F-936F0552950B}" type="slidenum">
              <a:rPr lang="en-US"/>
              <a:pPr>
                <a:defRPr/>
              </a:pPr>
              <a:t>‹#›</a:t>
            </a:fld>
            <a:endParaRPr lang="en-US"/>
          </a:p>
        </p:txBody>
      </p:sp>
    </p:spTree>
    <p:extLst>
      <p:ext uri="{BB962C8B-B14F-4D97-AF65-F5344CB8AC3E}">
        <p14:creationId xmlns:p14="http://schemas.microsoft.com/office/powerpoint/2010/main" val="42679482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648F3AF-83DE-45CC-9B48-BB74D0A54A6C}" type="datetimeFigureOut">
              <a:rPr lang="en-US"/>
              <a:pPr>
                <a:defRPr/>
              </a:pPr>
              <a:t>8/13/2017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86C1D5-84A5-42A7-943E-E3A75329578C}" type="slidenum">
              <a:rPr lang="en-US"/>
              <a:pPr>
                <a:defRPr/>
              </a:pPr>
              <a:t>‹#›</a:t>
            </a:fld>
            <a:endParaRPr lang="en-US"/>
          </a:p>
        </p:txBody>
      </p:sp>
    </p:spTree>
    <p:extLst>
      <p:ext uri="{BB962C8B-B14F-4D97-AF65-F5344CB8AC3E}">
        <p14:creationId xmlns:p14="http://schemas.microsoft.com/office/powerpoint/2010/main" val="3959786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3601868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1060D34-29EE-488F-848D-86845995A8F1}" type="datetimeFigureOut">
              <a:rPr lang="en-US"/>
              <a:pPr>
                <a:defRPr/>
              </a:pPr>
              <a:t>8/13/2017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4B4E81D-4251-43C0-9CF9-B32259EE7362}" type="slidenum">
              <a:rPr lang="en-US"/>
              <a:pPr>
                <a:defRPr/>
              </a:pPr>
              <a:t>‹#›</a:t>
            </a:fld>
            <a:endParaRPr lang="en-US"/>
          </a:p>
        </p:txBody>
      </p:sp>
    </p:spTree>
    <p:extLst>
      <p:ext uri="{BB962C8B-B14F-4D97-AF65-F5344CB8AC3E}">
        <p14:creationId xmlns:p14="http://schemas.microsoft.com/office/powerpoint/2010/main" val="33538239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3412519-AF83-4364-8AC1-522CE7606D92}"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E5F627-FC73-4611-9F13-145F99D05EFF}" type="slidenum">
              <a:rPr lang="en-US"/>
              <a:pPr>
                <a:defRPr/>
              </a:pPr>
              <a:t>‹#›</a:t>
            </a:fld>
            <a:endParaRPr lang="en-US"/>
          </a:p>
        </p:txBody>
      </p:sp>
    </p:spTree>
    <p:extLst>
      <p:ext uri="{BB962C8B-B14F-4D97-AF65-F5344CB8AC3E}">
        <p14:creationId xmlns:p14="http://schemas.microsoft.com/office/powerpoint/2010/main" val="20355159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B3FDF9A-C4EC-4076-89C5-BA491CF76FBB}"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D8E37C-1435-4ACC-9294-A0FC2A3B83EB}" type="slidenum">
              <a:rPr lang="en-US"/>
              <a:pPr>
                <a:defRPr/>
              </a:pPr>
              <a:t>‹#›</a:t>
            </a:fld>
            <a:endParaRPr lang="en-US"/>
          </a:p>
        </p:txBody>
      </p:sp>
    </p:spTree>
    <p:extLst>
      <p:ext uri="{BB962C8B-B14F-4D97-AF65-F5344CB8AC3E}">
        <p14:creationId xmlns:p14="http://schemas.microsoft.com/office/powerpoint/2010/main" val="33305117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603A982-BB15-4EF9-ADD0-D0173E97FF45}"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C8C7DA3-C3A3-400B-BECB-5B4E091F69A8}" type="slidenum">
              <a:rPr lang="en-US"/>
              <a:pPr>
                <a:defRPr/>
              </a:pPr>
              <a:t>‹#›</a:t>
            </a:fld>
            <a:endParaRPr lang="en-US"/>
          </a:p>
        </p:txBody>
      </p:sp>
    </p:spTree>
    <p:extLst>
      <p:ext uri="{BB962C8B-B14F-4D97-AF65-F5344CB8AC3E}">
        <p14:creationId xmlns:p14="http://schemas.microsoft.com/office/powerpoint/2010/main" val="3338299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721F18-A9A7-4AD2-A3E3-88C911864F56}"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870574-64DA-4BBE-B176-A8A97DFED970}" type="slidenum">
              <a:rPr lang="en-US"/>
              <a:pPr>
                <a:defRPr/>
              </a:pPr>
              <a:t>‹#›</a:t>
            </a:fld>
            <a:endParaRPr lang="en-US"/>
          </a:p>
        </p:txBody>
      </p:sp>
    </p:spTree>
    <p:extLst>
      <p:ext uri="{BB962C8B-B14F-4D97-AF65-F5344CB8AC3E}">
        <p14:creationId xmlns:p14="http://schemas.microsoft.com/office/powerpoint/2010/main" val="36964381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94BD986-B822-484D-A6E5-A1F2A515D05D}"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2FA46BA-5865-4905-B2EF-C86709D2685E}" type="slidenum">
              <a:rPr lang="en-US"/>
              <a:pPr>
                <a:defRPr/>
              </a:pPr>
              <a:t>‹#›</a:t>
            </a:fld>
            <a:endParaRPr lang="en-US"/>
          </a:p>
        </p:txBody>
      </p:sp>
    </p:spTree>
    <p:extLst>
      <p:ext uri="{BB962C8B-B14F-4D97-AF65-F5344CB8AC3E}">
        <p14:creationId xmlns:p14="http://schemas.microsoft.com/office/powerpoint/2010/main" val="27777136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4E6BF643-5115-4AB6-B007-1A10145AC220}"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08169C9-696B-4513-9855-D362A8E6E403}" type="slidenum">
              <a:rPr lang="en-US"/>
              <a:pPr>
                <a:defRPr/>
              </a:pPr>
              <a:t>‹#›</a:t>
            </a:fld>
            <a:endParaRPr lang="en-US"/>
          </a:p>
        </p:txBody>
      </p:sp>
    </p:spTree>
    <p:extLst>
      <p:ext uri="{BB962C8B-B14F-4D97-AF65-F5344CB8AC3E}">
        <p14:creationId xmlns:p14="http://schemas.microsoft.com/office/powerpoint/2010/main" val="7308409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E21BEB5-B3A9-4B59-A5BE-7F8100D9B3E7}"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0663E4FB-5AD8-45CA-A604-5CB87DD5E029}" type="slidenum">
              <a:rPr lang="en-US"/>
              <a:pPr>
                <a:defRPr/>
              </a:pPr>
              <a:t>‹#›</a:t>
            </a:fld>
            <a:endParaRPr lang="en-US"/>
          </a:p>
        </p:txBody>
      </p:sp>
    </p:spTree>
    <p:extLst>
      <p:ext uri="{BB962C8B-B14F-4D97-AF65-F5344CB8AC3E}">
        <p14:creationId xmlns:p14="http://schemas.microsoft.com/office/powerpoint/2010/main" val="31571174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B0108F2-F57C-44FA-B0D3-491505431217}"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0CB62034-EDBA-411A-9FB7-3D1010C5EFA2}" type="slidenum">
              <a:rPr lang="en-US"/>
              <a:pPr>
                <a:defRPr/>
              </a:pPr>
              <a:t>‹#›</a:t>
            </a:fld>
            <a:endParaRPr lang="en-US"/>
          </a:p>
        </p:txBody>
      </p:sp>
    </p:spTree>
    <p:extLst>
      <p:ext uri="{BB962C8B-B14F-4D97-AF65-F5344CB8AC3E}">
        <p14:creationId xmlns:p14="http://schemas.microsoft.com/office/powerpoint/2010/main" val="7440278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0B29D817-1690-4376-BDB3-E8E5943479B5}" type="datetimeFigureOut">
              <a:rPr lang="en-US"/>
              <a:pPr>
                <a:defRPr/>
              </a:pPr>
              <a:t>8/13/2017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29BF3D2-A6E9-4492-A01A-D7329C98F40A}" type="slidenum">
              <a:rPr lang="en-US"/>
              <a:pPr>
                <a:defRPr/>
              </a:pPr>
              <a:t>‹#›</a:t>
            </a:fld>
            <a:endParaRPr lang="en-US"/>
          </a:p>
        </p:txBody>
      </p:sp>
    </p:spTree>
    <p:extLst>
      <p:ext uri="{BB962C8B-B14F-4D97-AF65-F5344CB8AC3E}">
        <p14:creationId xmlns:p14="http://schemas.microsoft.com/office/powerpoint/2010/main" val="4187814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306165776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AAE72A49-4FB0-40E1-AC53-690A43866D9D}" type="datetimeFigureOut">
              <a:rPr lang="en-US"/>
              <a:pPr>
                <a:defRPr/>
              </a:pPr>
              <a:t>8/13/2017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653C7AF6-9BDA-4FC7-87EE-C0A57FBD3C66}" type="slidenum">
              <a:rPr lang="en-US"/>
              <a:pPr>
                <a:defRPr/>
              </a:pPr>
              <a:t>‹#›</a:t>
            </a:fld>
            <a:endParaRPr lang="en-US"/>
          </a:p>
        </p:txBody>
      </p:sp>
    </p:spTree>
    <p:extLst>
      <p:ext uri="{BB962C8B-B14F-4D97-AF65-F5344CB8AC3E}">
        <p14:creationId xmlns:p14="http://schemas.microsoft.com/office/powerpoint/2010/main" val="17342818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28E5D81-499A-4026-BF01-FFB90E6D2B67}" type="datetimeFigureOut">
              <a:rPr lang="en-US"/>
              <a:pPr>
                <a:defRPr/>
              </a:pPr>
              <a:t>8/13/2017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C9DC7665-A046-4D72-B355-5202B2152AE0}" type="slidenum">
              <a:rPr lang="en-US"/>
              <a:pPr>
                <a:defRPr/>
              </a:pPr>
              <a:t>‹#›</a:t>
            </a:fld>
            <a:endParaRPr lang="en-US"/>
          </a:p>
        </p:txBody>
      </p:sp>
    </p:spTree>
    <p:extLst>
      <p:ext uri="{BB962C8B-B14F-4D97-AF65-F5344CB8AC3E}">
        <p14:creationId xmlns:p14="http://schemas.microsoft.com/office/powerpoint/2010/main" val="19720439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6915A80E-6592-4905-8348-9867E25E4A8C}"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D76B0AAA-CFFC-471B-B316-901156F4D8FA}" type="slidenum">
              <a:rPr lang="en-US"/>
              <a:pPr>
                <a:defRPr/>
              </a:pPr>
              <a:t>‹#›</a:t>
            </a:fld>
            <a:endParaRPr lang="en-US"/>
          </a:p>
        </p:txBody>
      </p:sp>
    </p:spTree>
    <p:extLst>
      <p:ext uri="{BB962C8B-B14F-4D97-AF65-F5344CB8AC3E}">
        <p14:creationId xmlns:p14="http://schemas.microsoft.com/office/powerpoint/2010/main" val="21497415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FA2A124-4CBB-4740-92E9-395A3AB5DEFA}"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C0A9CA61-BC57-4BCB-889F-D078D3DEF3B9}" type="slidenum">
              <a:rPr lang="en-US"/>
              <a:pPr>
                <a:defRPr/>
              </a:pPr>
              <a:t>‹#›</a:t>
            </a:fld>
            <a:endParaRPr lang="en-US"/>
          </a:p>
        </p:txBody>
      </p:sp>
    </p:spTree>
    <p:extLst>
      <p:ext uri="{BB962C8B-B14F-4D97-AF65-F5344CB8AC3E}">
        <p14:creationId xmlns:p14="http://schemas.microsoft.com/office/powerpoint/2010/main" val="23290140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095A7A8-0B47-4624-AC47-E0ED681D168E}"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82B47450-6172-4BB6-98A1-E99B597F0D65}" type="slidenum">
              <a:rPr lang="en-US"/>
              <a:pPr>
                <a:defRPr/>
              </a:pPr>
              <a:t>‹#›</a:t>
            </a:fld>
            <a:endParaRPr lang="en-US"/>
          </a:p>
        </p:txBody>
      </p:sp>
    </p:spTree>
    <p:extLst>
      <p:ext uri="{BB962C8B-B14F-4D97-AF65-F5344CB8AC3E}">
        <p14:creationId xmlns:p14="http://schemas.microsoft.com/office/powerpoint/2010/main" val="5517772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B8520A6E-3962-413D-A089-0015B33D8C47}"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4CB5465F-6937-404B-A916-0DDABC83049B}" type="slidenum">
              <a:rPr lang="en-US"/>
              <a:pPr>
                <a:defRPr/>
              </a:pPr>
              <a:t>‹#›</a:t>
            </a:fld>
            <a:endParaRPr lang="en-US"/>
          </a:p>
        </p:txBody>
      </p:sp>
    </p:spTree>
    <p:extLst>
      <p:ext uri="{BB962C8B-B14F-4D97-AF65-F5344CB8AC3E}">
        <p14:creationId xmlns:p14="http://schemas.microsoft.com/office/powerpoint/2010/main" val="22234398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5F7D3D4-0D2C-4DDE-8A6B-515940D75309}"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4A29396-6DDD-4E15-9361-C953C69598EC}" type="slidenum">
              <a:rPr lang="en-US"/>
              <a:pPr>
                <a:defRPr/>
              </a:pPr>
              <a:t>‹#›</a:t>
            </a:fld>
            <a:endParaRPr lang="en-US"/>
          </a:p>
        </p:txBody>
      </p:sp>
    </p:spTree>
    <p:extLst>
      <p:ext uri="{BB962C8B-B14F-4D97-AF65-F5344CB8AC3E}">
        <p14:creationId xmlns:p14="http://schemas.microsoft.com/office/powerpoint/2010/main" val="13489521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2853437-08F0-470D-802E-07616379F884}"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3235A832-F437-41C3-9D31-0C8FAB278394}" type="slidenum">
              <a:rPr lang="en-US"/>
              <a:pPr>
                <a:defRPr/>
              </a:pPr>
              <a:t>‹#›</a:t>
            </a:fld>
            <a:endParaRPr lang="en-US"/>
          </a:p>
        </p:txBody>
      </p:sp>
    </p:spTree>
    <p:extLst>
      <p:ext uri="{BB962C8B-B14F-4D97-AF65-F5344CB8AC3E}">
        <p14:creationId xmlns:p14="http://schemas.microsoft.com/office/powerpoint/2010/main" val="32238619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D6FCF18-B6F0-4EA9-B829-BA5D40727B06}"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368DAB5-42B1-4BD8-94FE-A36ED3E55DD6}" type="slidenum">
              <a:rPr lang="en-US"/>
              <a:pPr>
                <a:defRPr/>
              </a:pPr>
              <a:t>‹#›</a:t>
            </a:fld>
            <a:endParaRPr lang="en-US"/>
          </a:p>
        </p:txBody>
      </p:sp>
    </p:spTree>
    <p:extLst>
      <p:ext uri="{BB962C8B-B14F-4D97-AF65-F5344CB8AC3E}">
        <p14:creationId xmlns:p14="http://schemas.microsoft.com/office/powerpoint/2010/main" val="163297656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21EFE8-915D-4DE0-9AD6-0ECF3B8B002F}"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8FE7AF99-5A24-4EBC-8DF9-1C26B948C3DC}" type="slidenum">
              <a:rPr lang="en-US"/>
              <a:pPr>
                <a:defRPr/>
              </a:pPr>
              <a:t>‹#›</a:t>
            </a:fld>
            <a:endParaRPr lang="en-US"/>
          </a:p>
        </p:txBody>
      </p:sp>
    </p:spTree>
    <p:extLst>
      <p:ext uri="{BB962C8B-B14F-4D97-AF65-F5344CB8AC3E}">
        <p14:creationId xmlns:p14="http://schemas.microsoft.com/office/powerpoint/2010/main" val="2015649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392578545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ABDAD0E-8000-4B8E-B297-76B9AECF8CC5}" type="datetimeFigureOut">
              <a:rPr lang="en-US"/>
              <a:pPr>
                <a:defRPr/>
              </a:pPr>
              <a:t>8/13/2017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2F26B377-ED28-44D9-9680-913A60488D3A}" type="slidenum">
              <a:rPr lang="en-US"/>
              <a:pPr>
                <a:defRPr/>
              </a:pPr>
              <a:t>‹#›</a:t>
            </a:fld>
            <a:endParaRPr lang="en-US"/>
          </a:p>
        </p:txBody>
      </p:sp>
    </p:spTree>
    <p:extLst>
      <p:ext uri="{BB962C8B-B14F-4D97-AF65-F5344CB8AC3E}">
        <p14:creationId xmlns:p14="http://schemas.microsoft.com/office/powerpoint/2010/main" val="27460425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E3B64BB-5D40-47A6-92FA-9A4BB256D8E2}" type="datetimeFigureOut">
              <a:rPr lang="en-US"/>
              <a:pPr>
                <a:defRPr/>
              </a:pPr>
              <a:t>8/13/2017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C82812C4-A66C-4CDC-AE0B-1FC4FFB443CF}" type="slidenum">
              <a:rPr lang="en-US"/>
              <a:pPr>
                <a:defRPr/>
              </a:pPr>
              <a:t>‹#›</a:t>
            </a:fld>
            <a:endParaRPr lang="en-US"/>
          </a:p>
        </p:txBody>
      </p:sp>
    </p:spTree>
    <p:extLst>
      <p:ext uri="{BB962C8B-B14F-4D97-AF65-F5344CB8AC3E}">
        <p14:creationId xmlns:p14="http://schemas.microsoft.com/office/powerpoint/2010/main" val="353338352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BA42CCB-C27C-4532-B779-0C070FA74293}" type="datetimeFigureOut">
              <a:rPr lang="en-US"/>
              <a:pPr>
                <a:defRPr/>
              </a:pPr>
              <a:t>8/13/2017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7F4EF8EB-C266-4D9B-BC06-17C03A4823F5}" type="slidenum">
              <a:rPr lang="en-US"/>
              <a:pPr>
                <a:defRPr/>
              </a:pPr>
              <a:t>‹#›</a:t>
            </a:fld>
            <a:endParaRPr lang="en-US"/>
          </a:p>
        </p:txBody>
      </p:sp>
    </p:spTree>
    <p:extLst>
      <p:ext uri="{BB962C8B-B14F-4D97-AF65-F5344CB8AC3E}">
        <p14:creationId xmlns:p14="http://schemas.microsoft.com/office/powerpoint/2010/main" val="370349496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9B35871-5A24-49AA-B121-8ACF38FDB4DD}"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79DA742-9A8E-480A-9936-77C16FD31A1F}" type="slidenum">
              <a:rPr lang="en-US"/>
              <a:pPr>
                <a:defRPr/>
              </a:pPr>
              <a:t>‹#›</a:t>
            </a:fld>
            <a:endParaRPr lang="en-US"/>
          </a:p>
        </p:txBody>
      </p:sp>
    </p:spTree>
    <p:extLst>
      <p:ext uri="{BB962C8B-B14F-4D97-AF65-F5344CB8AC3E}">
        <p14:creationId xmlns:p14="http://schemas.microsoft.com/office/powerpoint/2010/main" val="4823930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9D46C9B-8C7D-4F8F-871F-82109549C75E}"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53A0A26-DEC1-49CE-B4FC-5213FBFAAA06}" type="slidenum">
              <a:rPr lang="en-US"/>
              <a:pPr>
                <a:defRPr/>
              </a:pPr>
              <a:t>‹#›</a:t>
            </a:fld>
            <a:endParaRPr lang="en-US"/>
          </a:p>
        </p:txBody>
      </p:sp>
    </p:spTree>
    <p:extLst>
      <p:ext uri="{BB962C8B-B14F-4D97-AF65-F5344CB8AC3E}">
        <p14:creationId xmlns:p14="http://schemas.microsoft.com/office/powerpoint/2010/main" val="26453718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01A4738-6A8F-4445-BB35-516CFEDD84CB}"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43310AD-6C1D-4B94-BB3C-A8D0383613D8}" type="slidenum">
              <a:rPr lang="en-US"/>
              <a:pPr>
                <a:defRPr/>
              </a:pPr>
              <a:t>‹#›</a:t>
            </a:fld>
            <a:endParaRPr lang="en-US"/>
          </a:p>
        </p:txBody>
      </p:sp>
    </p:spTree>
    <p:extLst>
      <p:ext uri="{BB962C8B-B14F-4D97-AF65-F5344CB8AC3E}">
        <p14:creationId xmlns:p14="http://schemas.microsoft.com/office/powerpoint/2010/main" val="297599340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1F92F2B-CE6F-4655-BB64-EF79B6FBA780}"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D9AF650-A0CD-43CC-865A-4BF5FC1D0ED4}" type="slidenum">
              <a:rPr lang="en-US"/>
              <a:pPr>
                <a:defRPr/>
              </a:pPr>
              <a:t>‹#›</a:t>
            </a:fld>
            <a:endParaRPr lang="en-US"/>
          </a:p>
        </p:txBody>
      </p:sp>
    </p:spTree>
    <p:extLst>
      <p:ext uri="{BB962C8B-B14F-4D97-AF65-F5344CB8AC3E}">
        <p14:creationId xmlns:p14="http://schemas.microsoft.com/office/powerpoint/2010/main" val="218948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4274556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919B792-A7EF-43F9-BACF-C91AD5B192BB}"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6DB6E0-9194-4A49-AF3D-C5AACC3361F3}" type="slidenum">
              <a:rPr lang="en-US"/>
              <a:pPr/>
              <a:t>‹#›</a:t>
            </a:fld>
            <a:endParaRPr lang="en-US"/>
          </a:p>
        </p:txBody>
      </p:sp>
    </p:spTree>
    <p:extLst>
      <p:ext uri="{BB962C8B-B14F-4D97-AF65-F5344CB8AC3E}">
        <p14:creationId xmlns:p14="http://schemas.microsoft.com/office/powerpoint/2010/main" val="148093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FD47CA2-3F56-499E-A2E2-D65D478D0D9C}"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850D046-8CF8-41AE-82C6-0A3BCF374365}" type="slidenum">
              <a:rPr lang="en-US"/>
              <a:pPr/>
              <a:t>‹#›</a:t>
            </a:fld>
            <a:endParaRPr lang="en-US"/>
          </a:p>
        </p:txBody>
      </p:sp>
    </p:spTree>
    <p:extLst>
      <p:ext uri="{BB962C8B-B14F-4D97-AF65-F5344CB8AC3E}">
        <p14:creationId xmlns:p14="http://schemas.microsoft.com/office/powerpoint/2010/main" val="1383166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A737AB9-1A0B-4234-8995-43533D397AC1}"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266A3F8-FC14-438C-8151-19D69EDDC6C9}" type="slidenum">
              <a:rPr lang="en-US"/>
              <a:pPr/>
              <a:t>‹#›</a:t>
            </a:fld>
            <a:endParaRPr lang="en-US"/>
          </a:p>
        </p:txBody>
      </p:sp>
    </p:spTree>
    <p:extLst>
      <p:ext uri="{BB962C8B-B14F-4D97-AF65-F5344CB8AC3E}">
        <p14:creationId xmlns:p14="http://schemas.microsoft.com/office/powerpoint/2010/main" val="2734426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EEAC05F-7767-4AF2-9695-0B8ED6B36263}"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E4756247-9EA6-4AEE-A64B-51AE06859E4B}" type="slidenum">
              <a:rPr lang="en-US"/>
              <a:pPr/>
              <a:t>‹#›</a:t>
            </a:fld>
            <a:endParaRPr lang="en-US"/>
          </a:p>
        </p:txBody>
      </p:sp>
    </p:spTree>
    <p:extLst>
      <p:ext uri="{BB962C8B-B14F-4D97-AF65-F5344CB8AC3E}">
        <p14:creationId xmlns:p14="http://schemas.microsoft.com/office/powerpoint/2010/main" val="1515569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62618F-8A78-4D46-8383-9743E69B52A7}" type="datetimeFigureOut">
              <a:rPr lang="en-US"/>
              <a:pPr>
                <a:defRPr/>
              </a:pPr>
              <a:t>8/13/2017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E58DF3B9-0309-4475-83EF-257ED94DDC67}" type="slidenum">
              <a:rPr lang="en-US"/>
              <a:pPr/>
              <a:t>‹#›</a:t>
            </a:fld>
            <a:endParaRPr lang="en-US"/>
          </a:p>
        </p:txBody>
      </p:sp>
    </p:spTree>
    <p:extLst>
      <p:ext uri="{BB962C8B-B14F-4D97-AF65-F5344CB8AC3E}">
        <p14:creationId xmlns:p14="http://schemas.microsoft.com/office/powerpoint/2010/main" val="392471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632A8B5-DF45-45D5-8174-9877067E1E4E}" type="datetimeFigureOut">
              <a:rPr lang="en-US"/>
              <a:pPr>
                <a:defRPr/>
              </a:pPr>
              <a:t>8/13/2017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709626A-371E-4178-BC2E-C2295144EE95}" type="slidenum">
              <a:rPr lang="en-US"/>
              <a:pPr/>
              <a:t>‹#›</a:t>
            </a:fld>
            <a:endParaRPr lang="en-US"/>
          </a:p>
        </p:txBody>
      </p:sp>
    </p:spTree>
    <p:extLst>
      <p:ext uri="{BB962C8B-B14F-4D97-AF65-F5344CB8AC3E}">
        <p14:creationId xmlns:p14="http://schemas.microsoft.com/office/powerpoint/2010/main" val="4266524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BD7FDE4-9D94-448E-8BDC-0C1084E606AC}" type="datetimeFigureOut">
              <a:rPr lang="en-US"/>
              <a:pPr>
                <a:defRPr/>
              </a:pPr>
              <a:t>8/13/2017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8F97D616-FB41-44B3-B8A1-35FD83AE3B54}" type="slidenum">
              <a:rPr lang="en-US"/>
              <a:pPr/>
              <a:t>‹#›</a:t>
            </a:fld>
            <a:endParaRPr lang="en-US"/>
          </a:p>
        </p:txBody>
      </p:sp>
    </p:spTree>
    <p:extLst>
      <p:ext uri="{BB962C8B-B14F-4D97-AF65-F5344CB8AC3E}">
        <p14:creationId xmlns:p14="http://schemas.microsoft.com/office/powerpoint/2010/main" val="3165271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E41DA6E-FE28-47C1-9A3A-310F9B8287AF}"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40F765F-A0EB-4B9A-AD3B-9F4B32013665}" type="slidenum">
              <a:rPr lang="en-US"/>
              <a:pPr/>
              <a:t>‹#›</a:t>
            </a:fld>
            <a:endParaRPr lang="en-US"/>
          </a:p>
        </p:txBody>
      </p:sp>
    </p:spTree>
    <p:extLst>
      <p:ext uri="{BB962C8B-B14F-4D97-AF65-F5344CB8AC3E}">
        <p14:creationId xmlns:p14="http://schemas.microsoft.com/office/powerpoint/2010/main" val="1541155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C455EB-CDD3-47AC-BF54-9AD1A7028937}"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42E4208-4978-4508-9C7D-CA1643A84B13}" type="slidenum">
              <a:rPr lang="en-US"/>
              <a:pPr/>
              <a:t>‹#›</a:t>
            </a:fld>
            <a:endParaRPr lang="en-US"/>
          </a:p>
        </p:txBody>
      </p:sp>
    </p:spTree>
    <p:extLst>
      <p:ext uri="{BB962C8B-B14F-4D97-AF65-F5344CB8AC3E}">
        <p14:creationId xmlns:p14="http://schemas.microsoft.com/office/powerpoint/2010/main" val="394391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DBAC12A-4374-4983-995B-6E65F4B50C86}"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B69262C-96BE-4889-8CFE-44A0CA4A5D06}" type="slidenum">
              <a:rPr lang="en-US"/>
              <a:pPr/>
              <a:t>‹#›</a:t>
            </a:fld>
            <a:endParaRPr lang="en-US"/>
          </a:p>
        </p:txBody>
      </p:sp>
    </p:spTree>
    <p:extLst>
      <p:ext uri="{BB962C8B-B14F-4D97-AF65-F5344CB8AC3E}">
        <p14:creationId xmlns:p14="http://schemas.microsoft.com/office/powerpoint/2010/main" val="1366386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F39643E-3F24-456B-B305-225C317E60E5}"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F8E183B-2DF8-4604-B78E-846991C90A3C}" type="slidenum">
              <a:rPr lang="en-US"/>
              <a:pPr/>
              <a:t>‹#›</a:t>
            </a:fld>
            <a:endParaRPr lang="en-US"/>
          </a:p>
        </p:txBody>
      </p:sp>
    </p:spTree>
    <p:extLst>
      <p:ext uri="{BB962C8B-B14F-4D97-AF65-F5344CB8AC3E}">
        <p14:creationId xmlns:p14="http://schemas.microsoft.com/office/powerpoint/2010/main" val="82548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84D2A17-E0B9-45B3-99B2-1AE1A064DBD4}"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EB464C0-5D7E-4ACE-B6EA-FC47EBBD7581}" type="slidenum">
              <a:rPr lang="en-US"/>
              <a:pPr/>
              <a:t>‹#›</a:t>
            </a:fld>
            <a:endParaRPr lang="en-US"/>
          </a:p>
        </p:txBody>
      </p:sp>
    </p:spTree>
    <p:extLst>
      <p:ext uri="{BB962C8B-B14F-4D97-AF65-F5344CB8AC3E}">
        <p14:creationId xmlns:p14="http://schemas.microsoft.com/office/powerpoint/2010/main" val="4153910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522B283-6E93-4D02-821F-3574B265C568}"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037CB3D7-3B99-45B8-A528-1EC5DA13CE0C}" type="slidenum">
              <a:rPr lang="en-US"/>
              <a:pPr/>
              <a:t>‹#›</a:t>
            </a:fld>
            <a:endParaRPr lang="en-US"/>
          </a:p>
        </p:txBody>
      </p:sp>
    </p:spTree>
    <p:extLst>
      <p:ext uri="{BB962C8B-B14F-4D97-AF65-F5344CB8AC3E}">
        <p14:creationId xmlns:p14="http://schemas.microsoft.com/office/powerpoint/2010/main" val="2802019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498B020-0672-4171-B62D-4245B2E98145}"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3E8A234E-7531-41E0-9546-AF7725AB2CCF}" type="slidenum">
              <a:rPr lang="en-US"/>
              <a:pPr/>
              <a:t>‹#›</a:t>
            </a:fld>
            <a:endParaRPr lang="en-US"/>
          </a:p>
        </p:txBody>
      </p:sp>
    </p:spTree>
    <p:extLst>
      <p:ext uri="{BB962C8B-B14F-4D97-AF65-F5344CB8AC3E}">
        <p14:creationId xmlns:p14="http://schemas.microsoft.com/office/powerpoint/2010/main" val="2326781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23238B6-4A0C-46E2-89BF-07DDAB43A397}"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9B065071-3E77-48D3-99A2-9862774F45EE}" type="slidenum">
              <a:rPr lang="en-US"/>
              <a:pPr/>
              <a:t>‹#›</a:t>
            </a:fld>
            <a:endParaRPr lang="en-US"/>
          </a:p>
        </p:txBody>
      </p:sp>
    </p:spTree>
    <p:extLst>
      <p:ext uri="{BB962C8B-B14F-4D97-AF65-F5344CB8AC3E}">
        <p14:creationId xmlns:p14="http://schemas.microsoft.com/office/powerpoint/2010/main" val="593935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6880110-66B9-4BAD-824B-19B3DD3CCB3D}" type="datetimeFigureOut">
              <a:rPr lang="en-US"/>
              <a:pPr>
                <a:defRPr/>
              </a:pPr>
              <a:t>8/13/2017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885FF1FE-2311-4384-98C5-F9E369071FBE}" type="slidenum">
              <a:rPr lang="en-US"/>
              <a:pPr/>
              <a:t>‹#›</a:t>
            </a:fld>
            <a:endParaRPr lang="en-US"/>
          </a:p>
        </p:txBody>
      </p:sp>
    </p:spTree>
    <p:extLst>
      <p:ext uri="{BB962C8B-B14F-4D97-AF65-F5344CB8AC3E}">
        <p14:creationId xmlns:p14="http://schemas.microsoft.com/office/powerpoint/2010/main" val="1531908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C99BB14-0BFD-444A-9936-1289662EA471}" type="datetimeFigureOut">
              <a:rPr lang="en-US"/>
              <a:pPr>
                <a:defRPr/>
              </a:pPr>
              <a:t>8/13/2017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8211CEB2-296F-46AA-8CD1-A595085639BA}" type="slidenum">
              <a:rPr lang="en-US"/>
              <a:pPr/>
              <a:t>‹#›</a:t>
            </a:fld>
            <a:endParaRPr lang="en-US"/>
          </a:p>
        </p:txBody>
      </p:sp>
    </p:spTree>
    <p:extLst>
      <p:ext uri="{BB962C8B-B14F-4D97-AF65-F5344CB8AC3E}">
        <p14:creationId xmlns:p14="http://schemas.microsoft.com/office/powerpoint/2010/main" val="2723634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F21125D-67D1-448C-9083-8FB995DB6A78}" type="datetimeFigureOut">
              <a:rPr lang="en-US"/>
              <a:pPr>
                <a:defRPr/>
              </a:pPr>
              <a:t>8/13/2017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29EA244E-BDA3-4008-B7CA-9A4F6007AA1C}" type="slidenum">
              <a:rPr lang="en-US"/>
              <a:pPr/>
              <a:t>‹#›</a:t>
            </a:fld>
            <a:endParaRPr lang="en-US"/>
          </a:p>
        </p:txBody>
      </p:sp>
    </p:spTree>
    <p:extLst>
      <p:ext uri="{BB962C8B-B14F-4D97-AF65-F5344CB8AC3E}">
        <p14:creationId xmlns:p14="http://schemas.microsoft.com/office/powerpoint/2010/main" val="3100115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07CB601-E009-4030-BFD5-C5C88B829293}"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9A0E4F57-79A6-421E-ABDC-29339CFED19B}" type="slidenum">
              <a:rPr lang="en-US"/>
              <a:pPr/>
              <a:t>‹#›</a:t>
            </a:fld>
            <a:endParaRPr lang="en-US"/>
          </a:p>
        </p:txBody>
      </p:sp>
    </p:spTree>
    <p:extLst>
      <p:ext uri="{BB962C8B-B14F-4D97-AF65-F5344CB8AC3E}">
        <p14:creationId xmlns:p14="http://schemas.microsoft.com/office/powerpoint/2010/main" val="301393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0B17E86-59F9-4C9F-8D51-B82DCA70669D}" type="datetimeFigureOut">
              <a:rPr lang="en-US"/>
              <a:pPr>
                <a:defRPr/>
              </a:pPr>
              <a:t>8/13/2017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4D2700A6-4090-4FB7-9715-C77349E4D4A2}" type="slidenum">
              <a:rPr lang="en-US"/>
              <a:pPr/>
              <a:t>‹#›</a:t>
            </a:fld>
            <a:endParaRPr lang="en-US"/>
          </a:p>
        </p:txBody>
      </p:sp>
    </p:spTree>
    <p:extLst>
      <p:ext uri="{BB962C8B-B14F-4D97-AF65-F5344CB8AC3E}">
        <p14:creationId xmlns:p14="http://schemas.microsoft.com/office/powerpoint/2010/main" val="648679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206B7DA-3842-4AC2-AA29-586C5FBED1A6}"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E77EFA1-3B9F-46CA-A93D-E2E7D259BF21}" type="slidenum">
              <a:rPr lang="en-US"/>
              <a:pPr/>
              <a:t>‹#›</a:t>
            </a:fld>
            <a:endParaRPr lang="en-US"/>
          </a:p>
        </p:txBody>
      </p:sp>
    </p:spTree>
    <p:extLst>
      <p:ext uri="{BB962C8B-B14F-4D97-AF65-F5344CB8AC3E}">
        <p14:creationId xmlns:p14="http://schemas.microsoft.com/office/powerpoint/2010/main" val="2496276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237B518-C578-4274-AA9D-2BF2D9814509}" type="datetimeFigureOut">
              <a:rPr lang="en-US"/>
              <a:pPr>
                <a:defRPr/>
              </a:pPr>
              <a:t>8/13/2017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7E5C874-CF59-4BC5-A30B-E1CCE89B86E0}" type="slidenum">
              <a:rPr lang="en-US"/>
              <a:pPr/>
              <a:t>‹#›</a:t>
            </a:fld>
            <a:endParaRPr lang="en-US"/>
          </a:p>
        </p:txBody>
      </p:sp>
    </p:spTree>
    <p:extLst>
      <p:ext uri="{BB962C8B-B14F-4D97-AF65-F5344CB8AC3E}">
        <p14:creationId xmlns:p14="http://schemas.microsoft.com/office/powerpoint/2010/main" val="2311925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052C67-8A7A-47AB-9996-DBDC48181F8A}"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6F735D3B-1BED-4BF5-AD35-D442725D4CD2}" type="slidenum">
              <a:rPr lang="en-US" altLang="en-US"/>
              <a:pPr/>
              <a:t>‹#›</a:t>
            </a:fld>
            <a:endParaRPr lang="en-US" altLang="en-US"/>
          </a:p>
        </p:txBody>
      </p:sp>
    </p:spTree>
    <p:extLst>
      <p:ext uri="{BB962C8B-B14F-4D97-AF65-F5344CB8AC3E}">
        <p14:creationId xmlns:p14="http://schemas.microsoft.com/office/powerpoint/2010/main" val="1434228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168734-91CD-48CA-B2A0-D378693A385B}"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2C8E32FB-987C-46E0-8625-9ADE06F78D06}" type="slidenum">
              <a:rPr lang="en-US" altLang="en-US"/>
              <a:pPr/>
              <a:t>‹#›</a:t>
            </a:fld>
            <a:endParaRPr lang="en-US" altLang="en-US"/>
          </a:p>
        </p:txBody>
      </p:sp>
    </p:spTree>
    <p:extLst>
      <p:ext uri="{BB962C8B-B14F-4D97-AF65-F5344CB8AC3E}">
        <p14:creationId xmlns:p14="http://schemas.microsoft.com/office/powerpoint/2010/main" val="2859173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6A8E70C-2DC1-480D-AAD2-DC1D8FBFC8B7}"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59042D2E-C942-4300-AEF6-26066C630B88}" type="slidenum">
              <a:rPr lang="en-US" altLang="en-US"/>
              <a:pPr/>
              <a:t>‹#›</a:t>
            </a:fld>
            <a:endParaRPr lang="en-US" altLang="en-US"/>
          </a:p>
        </p:txBody>
      </p:sp>
    </p:spTree>
    <p:extLst>
      <p:ext uri="{BB962C8B-B14F-4D97-AF65-F5344CB8AC3E}">
        <p14:creationId xmlns:p14="http://schemas.microsoft.com/office/powerpoint/2010/main" val="3060121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904C835-D66D-47F1-B4A3-5B82C47A91AF}"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49C93688-50D2-4287-B477-6CA72BD4FB27}" type="slidenum">
              <a:rPr lang="en-US" altLang="en-US"/>
              <a:pPr/>
              <a:t>‹#›</a:t>
            </a:fld>
            <a:endParaRPr lang="en-US" altLang="en-US"/>
          </a:p>
        </p:txBody>
      </p:sp>
    </p:spTree>
    <p:extLst>
      <p:ext uri="{BB962C8B-B14F-4D97-AF65-F5344CB8AC3E}">
        <p14:creationId xmlns:p14="http://schemas.microsoft.com/office/powerpoint/2010/main" val="28010339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B45B76-C2DD-4E28-8D1B-BCA378B1FB41}" type="datetimeFigureOut">
              <a:rPr lang="en-US"/>
              <a:pPr>
                <a:defRPr/>
              </a:pPr>
              <a:t>8/13/2017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07A98592-885D-433F-A64C-D763A4214218}" type="slidenum">
              <a:rPr lang="en-US" altLang="en-US"/>
              <a:pPr/>
              <a:t>‹#›</a:t>
            </a:fld>
            <a:endParaRPr lang="en-US" altLang="en-US"/>
          </a:p>
        </p:txBody>
      </p:sp>
    </p:spTree>
    <p:extLst>
      <p:ext uri="{BB962C8B-B14F-4D97-AF65-F5344CB8AC3E}">
        <p14:creationId xmlns:p14="http://schemas.microsoft.com/office/powerpoint/2010/main" val="8508422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F2574B-A08A-41F8-AD67-D4FFA1110628}" type="datetimeFigureOut">
              <a:rPr lang="en-US"/>
              <a:pPr>
                <a:defRPr/>
              </a:pPr>
              <a:t>8/13/2017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DCBABFC1-711A-43B9-B529-C106D4C152D0}" type="slidenum">
              <a:rPr lang="en-US" altLang="en-US"/>
              <a:pPr/>
              <a:t>‹#›</a:t>
            </a:fld>
            <a:endParaRPr lang="en-US" altLang="en-US"/>
          </a:p>
        </p:txBody>
      </p:sp>
    </p:spTree>
    <p:extLst>
      <p:ext uri="{BB962C8B-B14F-4D97-AF65-F5344CB8AC3E}">
        <p14:creationId xmlns:p14="http://schemas.microsoft.com/office/powerpoint/2010/main" val="3927288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983DCE-2333-4BBF-BCAB-DD3ADE168297}" type="datetimeFigureOut">
              <a:rPr lang="en-US"/>
              <a:pPr>
                <a:defRPr/>
              </a:pPr>
              <a:t>8/13/2017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CC72C6AD-EB99-4A91-B7DE-8564F005B5E0}" type="slidenum">
              <a:rPr lang="en-US" altLang="en-US"/>
              <a:pPr/>
              <a:t>‹#›</a:t>
            </a:fld>
            <a:endParaRPr lang="en-US" altLang="en-US"/>
          </a:p>
        </p:txBody>
      </p:sp>
    </p:spTree>
    <p:extLst>
      <p:ext uri="{BB962C8B-B14F-4D97-AF65-F5344CB8AC3E}">
        <p14:creationId xmlns:p14="http://schemas.microsoft.com/office/powerpoint/2010/main" val="975199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14C65C5-F034-4054-B86B-056F91FFCD17}"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CF98BC6E-38A9-4781-9EC1-A6EDB851A441}" type="slidenum">
              <a:rPr lang="en-US" altLang="en-US"/>
              <a:pPr/>
              <a:t>‹#›</a:t>
            </a:fld>
            <a:endParaRPr lang="en-US" altLang="en-US"/>
          </a:p>
        </p:txBody>
      </p:sp>
    </p:spTree>
    <p:extLst>
      <p:ext uri="{BB962C8B-B14F-4D97-AF65-F5344CB8AC3E}">
        <p14:creationId xmlns:p14="http://schemas.microsoft.com/office/powerpoint/2010/main" val="1501803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372C0D-F947-4D19-B4E1-FF9E2E1F100A}" type="datetimeFigureOut">
              <a:rPr lang="en-US"/>
              <a:pPr>
                <a:defRPr/>
              </a:pPr>
              <a:t>8/13/2017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9519AD1D-9271-43B7-9AA1-92BF105BA048}" type="slidenum">
              <a:rPr lang="en-US" altLang="en-US"/>
              <a:pPr/>
              <a:t>‹#›</a:t>
            </a:fld>
            <a:endParaRPr lang="en-US" altLang="en-US"/>
          </a:p>
        </p:txBody>
      </p:sp>
    </p:spTree>
    <p:extLst>
      <p:ext uri="{BB962C8B-B14F-4D97-AF65-F5344CB8AC3E}">
        <p14:creationId xmlns:p14="http://schemas.microsoft.com/office/powerpoint/2010/main" val="1049263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B0876D-89BD-453E-83FC-075DBB5E4CCF}"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718AAAF8-41F0-479C-833C-BDEC053C94E5}" type="slidenum">
              <a:rPr lang="en-US" altLang="en-US"/>
              <a:pPr/>
              <a:t>‹#›</a:t>
            </a:fld>
            <a:endParaRPr lang="en-US" altLang="en-US"/>
          </a:p>
        </p:txBody>
      </p:sp>
    </p:spTree>
    <p:extLst>
      <p:ext uri="{BB962C8B-B14F-4D97-AF65-F5344CB8AC3E}">
        <p14:creationId xmlns:p14="http://schemas.microsoft.com/office/powerpoint/2010/main" val="283121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95C685-B141-44D9-A5AC-DBE5259DB446}" type="datetimeFigureOut">
              <a:rPr lang="en-US"/>
              <a:pPr>
                <a:defRPr/>
              </a:pPr>
              <a:t>8/13/2017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17135BC2-BDBF-4959-9360-EB19422546CC}" type="slidenum">
              <a:rPr lang="en-US" altLang="en-US"/>
              <a:pPr/>
              <a:t>‹#›</a:t>
            </a:fld>
            <a:endParaRPr lang="en-US" altLang="en-US"/>
          </a:p>
        </p:txBody>
      </p:sp>
    </p:spTree>
    <p:extLst>
      <p:ext uri="{BB962C8B-B14F-4D97-AF65-F5344CB8AC3E}">
        <p14:creationId xmlns:p14="http://schemas.microsoft.com/office/powerpoint/2010/main" val="1558908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1231802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1304796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118297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3555439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13079207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136019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42798967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728860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1024799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2057328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2349263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910328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659025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2869413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4346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607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758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943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7249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1373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2734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913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9323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357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0147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190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950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0470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0393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0648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2239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301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1869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270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8942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8/13/2017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59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theme" Target="../theme/theme11.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6" Type="http://schemas.openxmlformats.org/officeDocument/2006/relationships/theme" Target="../theme/theme12.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theme" Target="../theme/theme14.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theme" Target="../theme/theme1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theme" Target="../theme/theme16.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1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theme" Target="../theme/theme20.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1.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2.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3.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4.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5.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7.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BE6B4071-B6A8-F745-ABA3-8D43FE7AD4A3}" type="datetimeFigureOut">
              <a:rPr lang="en-US" smtClean="0">
                <a:solidFill>
                  <a:prstClr val="black">
                    <a:tint val="75000"/>
                  </a:prstClr>
                </a:solidFill>
                <a:latin typeface="Calibri"/>
                <a:cs typeface="+mn-cs"/>
              </a:rPr>
              <a:pPr defTabSz="457200" eaLnBrk="1" fontAlgn="auto" hangingPunct="1">
                <a:spcBef>
                  <a:spcPts val="0"/>
                </a:spcBef>
                <a:spcAft>
                  <a:spcPts val="0"/>
                </a:spcAft>
              </a:pPr>
              <a:t>8/13/2017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A3365CEA-5FC7-B24C-BD89-ED2B036723EC}"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739430416"/>
      </p:ext>
    </p:extLst>
  </p:cSld>
  <p:clrMap bg1="lt1" tx1="dk1" bg2="lt2" tx2="dk2" accent1="accent1" accent2="accent2" accent3="accent3" accent4="accent4" accent5="accent5" accent6="accent6" hlink="hlink" folHlink="folHlink"/>
  <p:sldLayoutIdLst>
    <p:sldLayoutId id="2147501996" r:id="rId1"/>
    <p:sldLayoutId id="2147501997" r:id="rId2"/>
    <p:sldLayoutId id="2147501998" r:id="rId3"/>
    <p:sldLayoutId id="2147501999" r:id="rId4"/>
    <p:sldLayoutId id="2147502000" r:id="rId5"/>
    <p:sldLayoutId id="2147502001" r:id="rId6"/>
    <p:sldLayoutId id="2147502002" r:id="rId7"/>
    <p:sldLayoutId id="2147502003" r:id="rId8"/>
    <p:sldLayoutId id="2147502004" r:id="rId9"/>
    <p:sldLayoutId id="2147502005" r:id="rId10"/>
    <p:sldLayoutId id="214750200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eaLnBrk="1" hangingPunct="1"/>
            <a:fld id="{A5129997-3FBC-470C-BEB1-4EA167EFBB11}" type="slidenum">
              <a:rPr lang="en-US" altLang="en-US" smtClean="0">
                <a:latin typeface="Arial" panose="020B0604020202020204" pitchFamily="34" charset="0"/>
                <a:cs typeface="Arial" panose="020B0604020202020204" pitchFamily="34" charset="0"/>
              </a:rPr>
              <a:pPr eaLnBrk="1" hangingPunct="1"/>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79356"/>
      </p:ext>
    </p:extLst>
  </p:cSld>
  <p:clrMap bg1="lt1" tx1="dk1" bg2="lt2" tx2="dk2" accent1="accent1" accent2="accent2" accent3="accent3" accent4="accent4" accent5="accent5" accent6="accent6" hlink="hlink" folHlink="folHlink"/>
  <p:sldLayoutIdLst>
    <p:sldLayoutId id="2147502023" r:id="rId1"/>
    <p:sldLayoutId id="2147502024" r:id="rId2"/>
    <p:sldLayoutId id="2147502025" r:id="rId3"/>
    <p:sldLayoutId id="2147502026" r:id="rId4"/>
    <p:sldLayoutId id="2147502027" r:id="rId5"/>
    <p:sldLayoutId id="2147502028" r:id="rId6"/>
    <p:sldLayoutId id="2147502029" r:id="rId7"/>
    <p:sldLayoutId id="2147502030" r:id="rId8"/>
    <p:sldLayoutId id="2147502031" r:id="rId9"/>
    <p:sldLayoutId id="2147502032" r:id="rId10"/>
    <p:sldLayoutId id="2147502033" r:id="rId11"/>
    <p:sldLayoutId id="2147502034" r:id="rId12"/>
    <p:sldLayoutId id="2147502035" r:id="rId13"/>
    <p:sldLayoutId id="2147502036" r:id="rId14"/>
    <p:sldLayoutId id="214750203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charset="0"/>
                <a:cs typeface="+mn-cs"/>
              </a:defRPr>
            </a:lvl1pPr>
          </a:lstStyle>
          <a:p>
            <a:pPr eaLnBrk="1" hangingPunct="1">
              <a:defRPr/>
            </a:pPr>
            <a:fld id="{9D6C7E3B-540D-4F70-9533-B74C4D70CF39}" type="slidenum">
              <a:rPr lang="en-US"/>
              <a:pPr eaLnBrk="1" hangingPunct="1">
                <a:defRPr/>
              </a:pPr>
              <a:t>‹#›</a:t>
            </a:fld>
            <a:endParaRPr lang="en-US"/>
          </a:p>
        </p:txBody>
      </p:sp>
    </p:spTree>
    <p:extLst>
      <p:ext uri="{BB962C8B-B14F-4D97-AF65-F5344CB8AC3E}">
        <p14:creationId xmlns:p14="http://schemas.microsoft.com/office/powerpoint/2010/main" val="1164133578"/>
      </p:ext>
    </p:extLst>
  </p:cSld>
  <p:clrMap bg1="lt1" tx1="dk1" bg2="lt2" tx2="dk2" accent1="accent1" accent2="accent2" accent3="accent3" accent4="accent4" accent5="accent5" accent6="accent6" hlink="hlink" folHlink="folHlink"/>
  <p:sldLayoutIdLst>
    <p:sldLayoutId id="2147502129" r:id="rId1"/>
    <p:sldLayoutId id="2147502130" r:id="rId2"/>
    <p:sldLayoutId id="2147502131" r:id="rId3"/>
    <p:sldLayoutId id="2147502132" r:id="rId4"/>
    <p:sldLayoutId id="2147502133" r:id="rId5"/>
    <p:sldLayoutId id="2147502134" r:id="rId6"/>
    <p:sldLayoutId id="2147502135" r:id="rId7"/>
    <p:sldLayoutId id="2147502136" r:id="rId8"/>
    <p:sldLayoutId id="2147502137" r:id="rId9"/>
    <p:sldLayoutId id="2147502138" r:id="rId10"/>
    <p:sldLayoutId id="2147502139" r:id="rId11"/>
    <p:sldLayoutId id="2147502140" r:id="rId12"/>
    <p:sldLayoutId id="2147502141" r:id="rId13"/>
    <p:sldLayoutId id="2147502142" r:id="rId14"/>
    <p:sldLayoutId id="2147502143"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616759867"/>
      </p:ext>
    </p:extLst>
  </p:cSld>
  <p:clrMap bg1="lt1" tx1="dk1" bg2="lt2" tx2="dk2" accent1="accent1" accent2="accent2" accent3="accent3" accent4="accent4" accent5="accent5" accent6="accent6" hlink="hlink" folHlink="folHlink"/>
  <p:sldLayoutIdLst>
    <p:sldLayoutId id="2147502145" r:id="rId1"/>
    <p:sldLayoutId id="2147502146" r:id="rId2"/>
    <p:sldLayoutId id="2147502147" r:id="rId3"/>
    <p:sldLayoutId id="2147502148" r:id="rId4"/>
    <p:sldLayoutId id="2147502149" r:id="rId5"/>
    <p:sldLayoutId id="2147502150" r:id="rId6"/>
    <p:sldLayoutId id="2147502151" r:id="rId7"/>
    <p:sldLayoutId id="2147502152" r:id="rId8"/>
    <p:sldLayoutId id="2147502153" r:id="rId9"/>
    <p:sldLayoutId id="2147502154" r:id="rId10"/>
    <p:sldLayoutId id="21475021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6D0D31C0-799C-4C6C-B0F3-5D4C71B4DA5F}" type="slidenum">
              <a:rPr lang="en-US"/>
              <a:pPr>
                <a:defRPr/>
              </a:pPr>
              <a:t>‹#›</a:t>
            </a:fld>
            <a:endParaRPr lang="en-US"/>
          </a:p>
        </p:txBody>
      </p:sp>
    </p:spTree>
    <p:extLst>
      <p:ext uri="{BB962C8B-B14F-4D97-AF65-F5344CB8AC3E}">
        <p14:creationId xmlns:p14="http://schemas.microsoft.com/office/powerpoint/2010/main" val="4098091931"/>
      </p:ext>
    </p:extLst>
  </p:cSld>
  <p:clrMap bg1="lt1" tx1="dk1" bg2="lt2" tx2="dk2" accent1="accent1" accent2="accent2" accent3="accent3" accent4="accent4" accent5="accent5" accent6="accent6" hlink="hlink" folHlink="folHlink"/>
  <p:sldLayoutIdLst>
    <p:sldLayoutId id="2147502157" r:id="rId1"/>
    <p:sldLayoutId id="2147502158" r:id="rId2"/>
    <p:sldLayoutId id="2147502159" r:id="rId3"/>
    <p:sldLayoutId id="2147502160" r:id="rId4"/>
    <p:sldLayoutId id="2147502161" r:id="rId5"/>
    <p:sldLayoutId id="2147502162" r:id="rId6"/>
    <p:sldLayoutId id="2147502163" r:id="rId7"/>
    <p:sldLayoutId id="2147502164" r:id="rId8"/>
    <p:sldLayoutId id="2147502165" r:id="rId9"/>
    <p:sldLayoutId id="2147502166" r:id="rId10"/>
    <p:sldLayoutId id="2147502167" r:id="rId11"/>
    <p:sldLayoutId id="2147502168" r:id="rId12"/>
    <p:sldLayoutId id="2147502169" r:id="rId13"/>
    <p:sldLayoutId id="214750217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9D6C7E3B-540D-4F70-9533-B74C4D70CF39}" type="slidenum">
              <a:rPr lang="en-US"/>
              <a:pPr>
                <a:defRPr/>
              </a:pPr>
              <a:t>‹#›</a:t>
            </a:fld>
            <a:endParaRPr lang="en-US"/>
          </a:p>
        </p:txBody>
      </p:sp>
    </p:spTree>
    <p:extLst>
      <p:ext uri="{BB962C8B-B14F-4D97-AF65-F5344CB8AC3E}">
        <p14:creationId xmlns:p14="http://schemas.microsoft.com/office/powerpoint/2010/main" val="2242865235"/>
      </p:ext>
    </p:extLst>
  </p:cSld>
  <p:clrMap bg1="lt1" tx1="dk1" bg2="lt2" tx2="dk2" accent1="accent1" accent2="accent2" accent3="accent3" accent4="accent4" accent5="accent5" accent6="accent6" hlink="hlink" folHlink="folHlink"/>
  <p:sldLayoutIdLst>
    <p:sldLayoutId id="2147502172" r:id="rId1"/>
    <p:sldLayoutId id="2147502173" r:id="rId2"/>
    <p:sldLayoutId id="2147502174" r:id="rId3"/>
    <p:sldLayoutId id="2147502175" r:id="rId4"/>
    <p:sldLayoutId id="2147502176" r:id="rId5"/>
    <p:sldLayoutId id="2147502177" r:id="rId6"/>
    <p:sldLayoutId id="2147502178" r:id="rId7"/>
    <p:sldLayoutId id="2147502179" r:id="rId8"/>
    <p:sldLayoutId id="2147502180" r:id="rId9"/>
    <p:sldLayoutId id="2147502181" r:id="rId10"/>
    <p:sldLayoutId id="2147502182" r:id="rId11"/>
    <p:sldLayoutId id="2147502183" r:id="rId12"/>
    <p:sldLayoutId id="2147502184" r:id="rId13"/>
    <p:sldLayoutId id="2147502185" r:id="rId14"/>
    <p:sldLayoutId id="214750218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E5ED3B95-3290-4D6F-9D64-FD874C82B476}" type="slidenum">
              <a:rPr lang="en-US"/>
              <a:pPr>
                <a:defRPr/>
              </a:pPr>
              <a:t>‹#›</a:t>
            </a:fld>
            <a:endParaRPr lang="en-US"/>
          </a:p>
        </p:txBody>
      </p:sp>
    </p:spTree>
    <p:extLst>
      <p:ext uri="{BB962C8B-B14F-4D97-AF65-F5344CB8AC3E}">
        <p14:creationId xmlns:p14="http://schemas.microsoft.com/office/powerpoint/2010/main" val="1823700029"/>
      </p:ext>
    </p:extLst>
  </p:cSld>
  <p:clrMap bg1="lt1" tx1="dk1" bg2="lt2" tx2="dk2" accent1="accent1" accent2="accent2" accent3="accent3" accent4="accent4" accent5="accent5" accent6="accent6" hlink="hlink" folHlink="folHlink"/>
  <p:sldLayoutIdLst>
    <p:sldLayoutId id="2147502188" r:id="rId1"/>
    <p:sldLayoutId id="2147502189" r:id="rId2"/>
    <p:sldLayoutId id="2147502190" r:id="rId3"/>
    <p:sldLayoutId id="2147502191" r:id="rId4"/>
    <p:sldLayoutId id="2147502192" r:id="rId5"/>
    <p:sldLayoutId id="2147502193" r:id="rId6"/>
    <p:sldLayoutId id="2147502194" r:id="rId7"/>
    <p:sldLayoutId id="2147502195" r:id="rId8"/>
    <p:sldLayoutId id="2147502196" r:id="rId9"/>
    <p:sldLayoutId id="2147502197" r:id="rId10"/>
    <p:sldLayoutId id="2147502198" r:id="rId11"/>
    <p:sldLayoutId id="2147502199" r:id="rId12"/>
    <p:sldLayoutId id="2147502200" r:id="rId13"/>
    <p:sldLayoutId id="21475022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8372C919-7C69-4B59-A80D-56F4F2020803}" type="datetimeFigureOut">
              <a:rPr lang="en-US"/>
              <a:pPr>
                <a:defRPr/>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AFEE2D48-443D-431D-9A79-6453E2C6399D}" type="slidenum">
              <a:rPr lang="en-US"/>
              <a:pPr>
                <a:defRPr/>
              </a:pPr>
              <a:t>‹#›</a:t>
            </a:fld>
            <a:endParaRPr lang="en-US"/>
          </a:p>
        </p:txBody>
      </p:sp>
    </p:spTree>
    <p:extLst>
      <p:ext uri="{BB962C8B-B14F-4D97-AF65-F5344CB8AC3E}">
        <p14:creationId xmlns:p14="http://schemas.microsoft.com/office/powerpoint/2010/main" val="2856090432"/>
      </p:ext>
    </p:extLst>
  </p:cSld>
  <p:clrMap bg1="lt1" tx1="dk1" bg2="lt2" tx2="dk2" accent1="accent1" accent2="accent2" accent3="accent3" accent4="accent4" accent5="accent5" accent6="accent6" hlink="hlink" folHlink="folHlink"/>
  <p:sldLayoutIdLst>
    <p:sldLayoutId id="2147502203" r:id="rId1"/>
    <p:sldLayoutId id="2147502204" r:id="rId2"/>
    <p:sldLayoutId id="2147502205" r:id="rId3"/>
    <p:sldLayoutId id="2147502206" r:id="rId4"/>
    <p:sldLayoutId id="2147502207" r:id="rId5"/>
    <p:sldLayoutId id="2147502208" r:id="rId6"/>
    <p:sldLayoutId id="2147502209" r:id="rId7"/>
    <p:sldLayoutId id="2147502210" r:id="rId8"/>
    <p:sldLayoutId id="2147502211" r:id="rId9"/>
    <p:sldLayoutId id="2147502212" r:id="rId10"/>
    <p:sldLayoutId id="21475022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fld id="{67B7574F-00BE-4085-A80D-280B76D1E169}" type="datetimeFigureOut">
              <a:rPr lang="en-US"/>
              <a:pPr>
                <a:defRPr/>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EBFEFDD-1706-4363-99F5-BBB301672B65}" type="slidenum">
              <a:rPr lang="en-US"/>
              <a:pPr>
                <a:defRPr/>
              </a:pPr>
              <a:t>‹#›</a:t>
            </a:fld>
            <a:endParaRPr lang="en-US"/>
          </a:p>
        </p:txBody>
      </p:sp>
    </p:spTree>
    <p:extLst>
      <p:ext uri="{BB962C8B-B14F-4D97-AF65-F5344CB8AC3E}">
        <p14:creationId xmlns:p14="http://schemas.microsoft.com/office/powerpoint/2010/main" val="1106946181"/>
      </p:ext>
    </p:extLst>
  </p:cSld>
  <p:clrMap bg1="lt1" tx1="dk1" bg2="lt2" tx2="dk2" accent1="accent1" accent2="accent2" accent3="accent3" accent4="accent4" accent5="accent5" accent6="accent6" hlink="hlink" folHlink="folHlink"/>
  <p:sldLayoutIdLst>
    <p:sldLayoutId id="2147502215" r:id="rId1"/>
    <p:sldLayoutId id="2147502216" r:id="rId2"/>
    <p:sldLayoutId id="2147502217" r:id="rId3"/>
    <p:sldLayoutId id="2147502218" r:id="rId4"/>
    <p:sldLayoutId id="2147502219" r:id="rId5"/>
    <p:sldLayoutId id="2147502220" r:id="rId6"/>
    <p:sldLayoutId id="2147502221" r:id="rId7"/>
    <p:sldLayoutId id="2147502222" r:id="rId8"/>
    <p:sldLayoutId id="2147502223" r:id="rId9"/>
    <p:sldLayoutId id="2147502224" r:id="rId10"/>
    <p:sldLayoutId id="21475022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8/13/2017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162575243"/>
      </p:ext>
    </p:extLst>
  </p:cSld>
  <p:clrMap bg1="lt1" tx1="dk1" bg2="lt2" tx2="dk2" accent1="accent1" accent2="accent2" accent3="accent3" accent4="accent4" accent5="accent5" accent6="accent6" hlink="hlink" folHlink="folHlink"/>
  <p:sldLayoutIdLst>
    <p:sldLayoutId id="2147502227" r:id="rId1"/>
    <p:sldLayoutId id="2147502228" r:id="rId2"/>
    <p:sldLayoutId id="2147502229" r:id="rId3"/>
    <p:sldLayoutId id="2147502230" r:id="rId4"/>
    <p:sldLayoutId id="2147502231" r:id="rId5"/>
    <p:sldLayoutId id="2147502232" r:id="rId6"/>
    <p:sldLayoutId id="2147502233" r:id="rId7"/>
    <p:sldLayoutId id="2147502234" r:id="rId8"/>
    <p:sldLayoutId id="2147502235" r:id="rId9"/>
    <p:sldLayoutId id="2147502236" r:id="rId10"/>
    <p:sldLayoutId id="214750223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426C742C-F58D-4B6F-9E95-2736E586997F}"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53911"/>
      </p:ext>
    </p:extLst>
  </p:cSld>
  <p:clrMap bg1="lt1" tx1="dk1" bg2="lt2" tx2="dk2" accent1="accent1" accent2="accent2" accent3="accent3" accent4="accent4" accent5="accent5" accent6="accent6" hlink="hlink" folHlink="folHlink"/>
  <p:sldLayoutIdLst>
    <p:sldLayoutId id="2147502239" r:id="rId1"/>
    <p:sldLayoutId id="2147502240" r:id="rId2"/>
    <p:sldLayoutId id="2147502241" r:id="rId3"/>
    <p:sldLayoutId id="2147502242" r:id="rId4"/>
    <p:sldLayoutId id="2147502243" r:id="rId5"/>
    <p:sldLayoutId id="2147502244" r:id="rId6"/>
    <p:sldLayoutId id="2147502245" r:id="rId7"/>
    <p:sldLayoutId id="2147502246" r:id="rId8"/>
    <p:sldLayoutId id="2147502247" r:id="rId9"/>
    <p:sldLayoutId id="2147502248" r:id="rId10"/>
    <p:sldLayoutId id="2147502249" r:id="rId11"/>
    <p:sldLayoutId id="2147502250" r:id="rId12"/>
    <p:sldLayoutId id="2147502251" r:id="rId13"/>
    <p:sldLayoutId id="214750225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E0A3099-4052-44CA-AB77-D93AC19E6FEF}" type="datetimeFigureOut">
              <a:rPr lang="en-US" smtClean="0">
                <a:solidFill>
                  <a:prstClr val="black">
                    <a:tint val="75000"/>
                  </a:prstClr>
                </a:solidFill>
                <a:latin typeface="Calibri"/>
              </a:rPr>
              <a:pPr fontAlgn="auto">
                <a:spcBef>
                  <a:spcPts val="0"/>
                </a:spcBef>
                <a:spcAft>
                  <a:spcPts val="0"/>
                </a:spcAft>
              </a:pPr>
              <a:t>8/13/2017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03409CB-FF4D-4310-AB5C-03A4A634796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4924802"/>
      </p:ext>
    </p:extLst>
  </p:cSld>
  <p:clrMap bg1="lt1" tx1="dk1" bg2="lt2" tx2="dk2" accent1="accent1" accent2="accent2" accent3="accent3" accent4="accent4" accent5="accent5" accent6="accent6" hlink="hlink" folHlink="folHlink"/>
  <p:sldLayoutIdLst>
    <p:sldLayoutId id="2147502254" r:id="rId1"/>
    <p:sldLayoutId id="2147502255" r:id="rId2"/>
    <p:sldLayoutId id="2147502256" r:id="rId3"/>
    <p:sldLayoutId id="2147502257" r:id="rId4"/>
    <p:sldLayoutId id="2147502258" r:id="rId5"/>
    <p:sldLayoutId id="2147502259" r:id="rId6"/>
    <p:sldLayoutId id="2147502260" r:id="rId7"/>
    <p:sldLayoutId id="2147502261" r:id="rId8"/>
    <p:sldLayoutId id="2147502262" r:id="rId9"/>
    <p:sldLayoutId id="2147502263" r:id="rId10"/>
    <p:sldLayoutId id="21475022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E0A3099-4052-44CA-AB77-D93AC19E6FEF}" type="datetimeFigureOut">
              <a:rPr lang="en-US" smtClean="0">
                <a:solidFill>
                  <a:prstClr val="black">
                    <a:tint val="75000"/>
                  </a:prstClr>
                </a:solidFill>
                <a:latin typeface="Calibri"/>
                <a:cs typeface="+mn-cs"/>
              </a:rPr>
              <a:pPr fontAlgn="auto">
                <a:spcBef>
                  <a:spcPts val="0"/>
                </a:spcBef>
                <a:spcAft>
                  <a:spcPts val="0"/>
                </a:spcAft>
              </a:pPr>
              <a:t>8/13/2017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03409CB-FF4D-4310-AB5C-03A4A634796E}"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37713143"/>
      </p:ext>
    </p:extLst>
  </p:cSld>
  <p:clrMap bg1="lt1" tx1="dk1" bg2="lt2" tx2="dk2" accent1="accent1" accent2="accent2" accent3="accent3" accent4="accent4" accent5="accent5" accent6="accent6" hlink="hlink" folHlink="folHlink"/>
  <p:sldLayoutIdLst>
    <p:sldLayoutId id="2147502266" r:id="rId1"/>
    <p:sldLayoutId id="2147502267" r:id="rId2"/>
    <p:sldLayoutId id="2147502268" r:id="rId3"/>
    <p:sldLayoutId id="2147502269" r:id="rId4"/>
    <p:sldLayoutId id="2147502270" r:id="rId5"/>
    <p:sldLayoutId id="2147502271" r:id="rId6"/>
    <p:sldLayoutId id="2147502272" r:id="rId7"/>
    <p:sldLayoutId id="2147502273" r:id="rId8"/>
    <p:sldLayoutId id="2147502274" r:id="rId9"/>
    <p:sldLayoutId id="2147502275" r:id="rId10"/>
    <p:sldLayoutId id="21475022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52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3BD04A3-122F-4798-BF41-8C8F5FB51AF1}" type="datetimeFigureOut">
              <a:rPr lang="en-US"/>
              <a:pPr>
                <a:defRPr/>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2500654C-557A-4C22-A8AA-51A633CA61D0}" type="slidenum">
              <a:rPr lang="en-US"/>
              <a:pPr>
                <a:defRPr/>
              </a:pPr>
              <a:t>‹#›</a:t>
            </a:fld>
            <a:endParaRPr lang="en-US"/>
          </a:p>
        </p:txBody>
      </p:sp>
    </p:spTree>
    <p:extLst>
      <p:ext uri="{BB962C8B-B14F-4D97-AF65-F5344CB8AC3E}">
        <p14:creationId xmlns:p14="http://schemas.microsoft.com/office/powerpoint/2010/main" val="1316289631"/>
      </p:ext>
    </p:extLst>
  </p:cSld>
  <p:clrMap bg1="lt1" tx1="dk1" bg2="lt2" tx2="dk2" accent1="accent1" accent2="accent2" accent3="accent3" accent4="accent4" accent5="accent5" accent6="accent6" hlink="hlink" folHlink="folHlink"/>
  <p:sldLayoutIdLst>
    <p:sldLayoutId id="2147502278" r:id="rId1"/>
    <p:sldLayoutId id="2147502279" r:id="rId2"/>
    <p:sldLayoutId id="2147502280" r:id="rId3"/>
    <p:sldLayoutId id="2147502281" r:id="rId4"/>
    <p:sldLayoutId id="2147502282" r:id="rId5"/>
    <p:sldLayoutId id="2147502283" r:id="rId6"/>
    <p:sldLayoutId id="2147502284" r:id="rId7"/>
    <p:sldLayoutId id="2147502285" r:id="rId8"/>
    <p:sldLayoutId id="2147502286" r:id="rId9"/>
    <p:sldLayoutId id="2147502287" r:id="rId10"/>
    <p:sldLayoutId id="21475022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2B962481-C396-4AE7-A6E0-E25D1F9F65DF}" type="datetimeFigureOut">
              <a:rPr lang="en-US"/>
              <a:pPr>
                <a:defRPr/>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AE9FA362-EE38-4EBB-9052-06C89EEFD855}" type="slidenum">
              <a:rPr lang="en-US"/>
              <a:pPr>
                <a:defRPr/>
              </a:pPr>
              <a:t>‹#›</a:t>
            </a:fld>
            <a:endParaRPr lang="en-US"/>
          </a:p>
        </p:txBody>
      </p:sp>
    </p:spTree>
    <p:extLst>
      <p:ext uri="{BB962C8B-B14F-4D97-AF65-F5344CB8AC3E}">
        <p14:creationId xmlns:p14="http://schemas.microsoft.com/office/powerpoint/2010/main" val="1939651191"/>
      </p:ext>
    </p:extLst>
  </p:cSld>
  <p:clrMap bg1="lt1" tx1="dk1" bg2="lt2" tx2="dk2" accent1="accent1" accent2="accent2" accent3="accent3" accent4="accent4" accent5="accent5" accent6="accent6" hlink="hlink" folHlink="folHlink"/>
  <p:sldLayoutIdLst>
    <p:sldLayoutId id="2147502290" r:id="rId1"/>
    <p:sldLayoutId id="2147502291" r:id="rId2"/>
    <p:sldLayoutId id="2147502292" r:id="rId3"/>
    <p:sldLayoutId id="2147502293" r:id="rId4"/>
    <p:sldLayoutId id="2147502294" r:id="rId5"/>
    <p:sldLayoutId id="2147502295" r:id="rId6"/>
    <p:sldLayoutId id="2147502296" r:id="rId7"/>
    <p:sldLayoutId id="2147502297" r:id="rId8"/>
    <p:sldLayoutId id="2147502298" r:id="rId9"/>
    <p:sldLayoutId id="2147502299" r:id="rId10"/>
    <p:sldLayoutId id="21475023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4F62748B-00C0-45EB-B7EC-0D02A53053F2}" type="datetimeFigureOut">
              <a:rPr lang="en-US"/>
              <a:pPr>
                <a:defRPr/>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5F65FFF2-351A-4050-B1C6-32F42F8D2E12}" type="slidenum">
              <a:rPr lang="en-US"/>
              <a:pPr>
                <a:defRPr/>
              </a:pPr>
              <a:t>‹#›</a:t>
            </a:fld>
            <a:endParaRPr lang="en-US"/>
          </a:p>
        </p:txBody>
      </p:sp>
    </p:spTree>
    <p:extLst>
      <p:ext uri="{BB962C8B-B14F-4D97-AF65-F5344CB8AC3E}">
        <p14:creationId xmlns:p14="http://schemas.microsoft.com/office/powerpoint/2010/main" val="1511597011"/>
      </p:ext>
    </p:extLst>
  </p:cSld>
  <p:clrMap bg1="lt1" tx1="dk1" bg2="lt2" tx2="dk2" accent1="accent1" accent2="accent2" accent3="accent3" accent4="accent4" accent5="accent5" accent6="accent6" hlink="hlink" folHlink="folHlink"/>
  <p:sldLayoutIdLst>
    <p:sldLayoutId id="2147502302" r:id="rId1"/>
    <p:sldLayoutId id="2147502303" r:id="rId2"/>
    <p:sldLayoutId id="2147502304" r:id="rId3"/>
    <p:sldLayoutId id="2147502305" r:id="rId4"/>
    <p:sldLayoutId id="2147502306" r:id="rId5"/>
    <p:sldLayoutId id="2147502307" r:id="rId6"/>
    <p:sldLayoutId id="2147502308" r:id="rId7"/>
    <p:sldLayoutId id="2147502309" r:id="rId8"/>
    <p:sldLayoutId id="2147502310" r:id="rId9"/>
    <p:sldLayoutId id="2147502311" r:id="rId10"/>
    <p:sldLayoutId id="21475023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3135937558"/>
      </p:ext>
    </p:extLst>
  </p:cSld>
  <p:clrMap bg1="lt1" tx1="dk1" bg2="lt2" tx2="dk2" accent1="accent1" accent2="accent2" accent3="accent3" accent4="accent4" accent5="accent5" accent6="accent6" hlink="hlink" folHlink="folHlink"/>
  <p:sldLayoutIdLst>
    <p:sldLayoutId id="2147498165" r:id="rId1"/>
    <p:sldLayoutId id="2147498166" r:id="rId2"/>
    <p:sldLayoutId id="2147498167" r:id="rId3"/>
    <p:sldLayoutId id="2147498168" r:id="rId4"/>
    <p:sldLayoutId id="2147498169" r:id="rId5"/>
    <p:sldLayoutId id="2147498170" r:id="rId6"/>
    <p:sldLayoutId id="2147498171" r:id="rId7"/>
    <p:sldLayoutId id="2147498172" r:id="rId8"/>
    <p:sldLayoutId id="2147498173" r:id="rId9"/>
    <p:sldLayoutId id="2147498174" r:id="rId10"/>
    <p:sldLayoutId id="2147498175" r:id="rId11"/>
    <p:sldLayoutId id="2147498176" r:id="rId12"/>
    <p:sldLayoutId id="2147498177" r:id="rId13"/>
    <p:sldLayoutId id="214749817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674A63B-8E9F-4FA8-8F69-96F7F11E493F}" type="datetimeFigureOut">
              <a:rPr lang="en-US"/>
              <a:pPr>
                <a:defRPr/>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5C67240-F5E4-4246-8AF5-C0D36A22B26C}" type="slidenum">
              <a:rPr lang="en-US" smtClean="0">
                <a:cs typeface="Arial" pitchFamily="34" charset="0"/>
              </a:rPr>
              <a:pPr/>
              <a:t>‹#›</a:t>
            </a:fld>
            <a:endParaRPr lang="en-US">
              <a:cs typeface="Arial" pitchFamily="34" charset="0"/>
            </a:endParaRPr>
          </a:p>
        </p:txBody>
      </p:sp>
    </p:spTree>
    <p:extLst>
      <p:ext uri="{BB962C8B-B14F-4D97-AF65-F5344CB8AC3E}">
        <p14:creationId xmlns:p14="http://schemas.microsoft.com/office/powerpoint/2010/main" val="3702857790"/>
      </p:ext>
    </p:extLst>
  </p:cSld>
  <p:clrMap bg1="lt1" tx1="dk1" bg2="lt2" tx2="dk2" accent1="accent1" accent2="accent2" accent3="accent3" accent4="accent4" accent5="accent5" accent6="accent6" hlink="hlink" folHlink="folHlink"/>
  <p:sldLayoutIdLst>
    <p:sldLayoutId id="2147499210" r:id="rId1"/>
    <p:sldLayoutId id="2147499211" r:id="rId2"/>
    <p:sldLayoutId id="2147499212" r:id="rId3"/>
    <p:sldLayoutId id="2147499213" r:id="rId4"/>
    <p:sldLayoutId id="2147499214" r:id="rId5"/>
    <p:sldLayoutId id="2147499215" r:id="rId6"/>
    <p:sldLayoutId id="2147499216" r:id="rId7"/>
    <p:sldLayoutId id="2147499217" r:id="rId8"/>
    <p:sldLayoutId id="2147499218" r:id="rId9"/>
    <p:sldLayoutId id="2147499219" r:id="rId10"/>
    <p:sldLayoutId id="21474992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0E566CA2-AD75-4DD6-AB9D-3ED8292B680F}" type="datetimeFigureOut">
              <a:rPr lang="en-US"/>
              <a:pPr>
                <a:defRPr/>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E599532E-5BB8-42EA-AE74-30440AD14F75}" type="slidenum">
              <a:rPr lang="en-US"/>
              <a:pPr/>
              <a:t>‹#›</a:t>
            </a:fld>
            <a:endParaRPr lang="en-US"/>
          </a:p>
        </p:txBody>
      </p:sp>
    </p:spTree>
    <p:extLst>
      <p:ext uri="{BB962C8B-B14F-4D97-AF65-F5344CB8AC3E}">
        <p14:creationId xmlns:p14="http://schemas.microsoft.com/office/powerpoint/2010/main" val="2252278921"/>
      </p:ext>
    </p:extLst>
  </p:cSld>
  <p:clrMap bg1="lt1" tx1="dk1" bg2="lt2" tx2="dk2" accent1="accent1" accent2="accent2" accent3="accent3" accent4="accent4" accent5="accent5" accent6="accent6" hlink="hlink" folHlink="folHlink"/>
  <p:sldLayoutIdLst>
    <p:sldLayoutId id="2147501605" r:id="rId1"/>
    <p:sldLayoutId id="2147501606" r:id="rId2"/>
    <p:sldLayoutId id="2147501607" r:id="rId3"/>
    <p:sldLayoutId id="2147501608" r:id="rId4"/>
    <p:sldLayoutId id="2147501609" r:id="rId5"/>
    <p:sldLayoutId id="2147501610" r:id="rId6"/>
    <p:sldLayoutId id="2147501611" r:id="rId7"/>
    <p:sldLayoutId id="2147501612" r:id="rId8"/>
    <p:sldLayoutId id="2147501613" r:id="rId9"/>
    <p:sldLayoutId id="2147501614" r:id="rId10"/>
    <p:sldLayoutId id="21475016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ACA1C01-FC98-4194-BFD9-A09EAF2834EF}" type="datetimeFigureOut">
              <a:rPr lang="en-US">
                <a:cs typeface="Arial" panose="020B0604020202020204" pitchFamily="34" charset="0"/>
              </a:rPr>
              <a:pPr>
                <a:defRPr/>
              </a:pPr>
              <a:t>8/13/2017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F557FD4-9C5E-4140-978E-734D9E611EFB}" type="slidenum">
              <a:rPr lang="en-US" altLang="en-US" smtClean="0">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4043402740"/>
      </p:ext>
    </p:extLst>
  </p:cSld>
  <p:clrMap bg1="lt1" tx1="dk1" bg2="lt2" tx2="dk2" accent1="accent1" accent2="accent2" accent3="accent3" accent4="accent4" accent5="accent5" accent6="accent6" hlink="hlink" folHlink="folHlink"/>
  <p:sldLayoutIdLst>
    <p:sldLayoutId id="2147501717" r:id="rId1"/>
    <p:sldLayoutId id="2147501718" r:id="rId2"/>
    <p:sldLayoutId id="2147501719" r:id="rId3"/>
    <p:sldLayoutId id="2147501720" r:id="rId4"/>
    <p:sldLayoutId id="2147501721" r:id="rId5"/>
    <p:sldLayoutId id="2147501722" r:id="rId6"/>
    <p:sldLayoutId id="2147501723" r:id="rId7"/>
    <p:sldLayoutId id="2147501724" r:id="rId8"/>
    <p:sldLayoutId id="2147501725" r:id="rId9"/>
    <p:sldLayoutId id="2147501726" r:id="rId10"/>
    <p:sldLayoutId id="21475017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6D0D31C0-799C-4C6C-B0F3-5D4C71B4DA5F}" type="slidenum">
              <a:rPr lang="en-US"/>
              <a:pPr eaLnBrk="1" hangingPunct="1">
                <a:defRPr/>
              </a:pPr>
              <a:t>‹#›</a:t>
            </a:fld>
            <a:endParaRPr lang="en-US"/>
          </a:p>
        </p:txBody>
      </p:sp>
    </p:spTree>
    <p:extLst>
      <p:ext uri="{BB962C8B-B14F-4D97-AF65-F5344CB8AC3E}">
        <p14:creationId xmlns:p14="http://schemas.microsoft.com/office/powerpoint/2010/main" val="874293144"/>
      </p:ext>
    </p:extLst>
  </p:cSld>
  <p:clrMap bg1="lt1" tx1="dk1" bg2="lt2" tx2="dk2" accent1="accent1" accent2="accent2" accent3="accent3" accent4="accent4" accent5="accent5" accent6="accent6" hlink="hlink" folHlink="folHlink"/>
  <p:sldLayoutIdLst>
    <p:sldLayoutId id="2147501729" r:id="rId1"/>
    <p:sldLayoutId id="2147501730" r:id="rId2"/>
    <p:sldLayoutId id="2147501731" r:id="rId3"/>
    <p:sldLayoutId id="2147501732" r:id="rId4"/>
    <p:sldLayoutId id="2147501733" r:id="rId5"/>
    <p:sldLayoutId id="2147501734" r:id="rId6"/>
    <p:sldLayoutId id="2147501735" r:id="rId7"/>
    <p:sldLayoutId id="2147501736" r:id="rId8"/>
    <p:sldLayoutId id="2147501737" r:id="rId9"/>
    <p:sldLayoutId id="2147501738" r:id="rId10"/>
    <p:sldLayoutId id="2147501739" r:id="rId11"/>
    <p:sldLayoutId id="2147501740" r:id="rId12"/>
    <p:sldLayoutId id="2147501741" r:id="rId13"/>
    <p:sldLayoutId id="214750174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cs typeface="+mn-cs"/>
              </a:rPr>
              <a:pPr eaLnBrk="1" fontAlgn="auto" hangingPunct="1">
                <a:spcBef>
                  <a:spcPts val="0"/>
                </a:spcBef>
                <a:spcAft>
                  <a:spcPts val="0"/>
                </a:spcAft>
              </a:pPr>
              <a:t>8/13/2017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833552409"/>
      </p:ext>
    </p:extLst>
  </p:cSld>
  <p:clrMap bg1="lt1" tx1="dk1" bg2="lt2" tx2="dk2" accent1="accent1" accent2="accent2" accent3="accent3" accent4="accent4" accent5="accent5" accent6="accent6" hlink="hlink" folHlink="folHlink"/>
  <p:sldLayoutIdLst>
    <p:sldLayoutId id="2147501811" r:id="rId1"/>
    <p:sldLayoutId id="2147501812" r:id="rId2"/>
    <p:sldLayoutId id="2147501813" r:id="rId3"/>
    <p:sldLayoutId id="2147501814" r:id="rId4"/>
    <p:sldLayoutId id="2147501815" r:id="rId5"/>
    <p:sldLayoutId id="2147501816" r:id="rId6"/>
    <p:sldLayoutId id="2147501817" r:id="rId7"/>
    <p:sldLayoutId id="2147501818" r:id="rId8"/>
    <p:sldLayoutId id="2147501819" r:id="rId9"/>
    <p:sldLayoutId id="2147501820" r:id="rId10"/>
    <p:sldLayoutId id="2147501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cs typeface="+mn-cs"/>
              </a:rPr>
              <a:pPr eaLnBrk="1" fontAlgn="auto" hangingPunct="1">
                <a:spcBef>
                  <a:spcPts val="0"/>
                </a:spcBef>
                <a:spcAft>
                  <a:spcPts val="0"/>
                </a:spcAft>
              </a:pPr>
              <a:t>8/13/2017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160450970"/>
      </p:ext>
    </p:extLst>
  </p:cSld>
  <p:clrMap bg1="lt1" tx1="dk1" bg2="lt2" tx2="dk2" accent1="accent1" accent2="accent2" accent3="accent3" accent4="accent4" accent5="accent5" accent6="accent6" hlink="hlink" folHlink="folHlink"/>
  <p:sldLayoutIdLst>
    <p:sldLayoutId id="2147501847" r:id="rId1"/>
    <p:sldLayoutId id="2147501848" r:id="rId2"/>
    <p:sldLayoutId id="2147501849" r:id="rId3"/>
    <p:sldLayoutId id="2147501850" r:id="rId4"/>
    <p:sldLayoutId id="2147501851" r:id="rId5"/>
    <p:sldLayoutId id="2147501852" r:id="rId6"/>
    <p:sldLayoutId id="2147501853" r:id="rId7"/>
    <p:sldLayoutId id="2147501854" r:id="rId8"/>
    <p:sldLayoutId id="2147501855" r:id="rId9"/>
    <p:sldLayoutId id="2147501856" r:id="rId10"/>
    <p:sldLayoutId id="21475018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hyperlink" Target="https://www.livetiles.nyc/education-flipped-classroom-vs-traditional-classroom/"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hyperlink" Target="http://www.uowblogs.com/moodlelab/tag/flipped-classroom/"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facultyinnovate.utexas.edu/teaching/strategies/flipping" TargetMode="Externa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facultyinnovate.utexas.edu/sites/default/files/what-is-flipped_comparison-table-120516.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QWvc6qhTds" TargetMode="External"/><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qdKzSq_t8k8"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freddiediazbatista.com/main/" TargetMode="External"/><Relationship Id="rId2" Type="http://schemas.openxmlformats.org/officeDocument/2006/relationships/image" Target="../media/image26.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theactiveclass.com/category/uncategorized/" TargetMode="Externa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theactiveclass.com/category/uncategorized/" TargetMode="Externa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edudemic.com/guides/flipped-classrooms-guide/" TargetMode="External"/><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uvamagazine.org/articles/adjusting_the_prescription/" TargetMode="Externa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http://uvamagazine.org/articles/adjusting_the_prescription/" TargetMode="External"/><Relationship Id="rId1" Type="http://schemas.openxmlformats.org/officeDocument/2006/relationships/slideLayout" Target="../slideLayouts/slideLayout94.xml"/><Relationship Id="rId4" Type="http://schemas.openxmlformats.org/officeDocument/2006/relationships/image" Target="../media/image36.gif"/></Relationships>
</file>

<file path=ppt/slides/_rels/slide23.xml.rels><?xml version="1.0" encoding="UTF-8" standalone="yes"?>
<Relationships xmlns="http://schemas.openxmlformats.org/package/2006/relationships"><Relationship Id="rId2" Type="http://schemas.openxmlformats.org/officeDocument/2006/relationships/hyperlink" Target="http://chronicle.com/blognetwork/castingoutnines/2014/04/30/flipped-learning-skepticism-can-students-really-learn-on-their-own/" TargetMode="Externa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31.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hyperlink" Target="http://chronicle.com/blognetwork/castingoutnines/2014/04/01/toward-a-common-definition-of-flipped-learning/" TargetMode="External"/><Relationship Id="rId2" Type="http://schemas.openxmlformats.org/officeDocument/2006/relationships/hyperlink" Target="http://www.flippedlearning.org/definition" TargetMode="Externa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forbes.com/sites/michaelnoer/2012/11/02/one-man-one-computer-10-million-students-how-khan-academy-is-reinventing-education/" TargetMode="External"/><Relationship Id="rId1" Type="http://schemas.openxmlformats.org/officeDocument/2006/relationships/slideLayout" Target="../slideLayouts/slideLayout4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hyperlink" Target="http://www.tagoras.com/2014/05/13/flipped-learning-microcredentials-moocs/" TargetMode="Externa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hyperlink" Target="http://www.tagoras.com/2014/05/13/flipped-learning-microcredentials-moocs/" TargetMode="Externa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hyperlink" Target="http://freddiediazbatista.com/main/" TargetMode="Externa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www.tagoras.com/2014/05/13/flipped-learning-microcredentials-moocs/" TargetMode="Externa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www.pil-network.com/HotTopics/personalizedlearning/flipped-classroom-enables-personalized-learning#comments"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2H4RkudFzlc" TargetMode="External"/><Relationship Id="rId2" Type="http://schemas.openxmlformats.org/officeDocument/2006/relationships/hyperlink" Target="https://www.youtube.com/watch?v=4a7NbUIr_iQ" TargetMode="External"/><Relationship Id="rId1" Type="http://schemas.openxmlformats.org/officeDocument/2006/relationships/slideLayout" Target="../slideLayouts/slideLayout32.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hyperlink" Target="https://www.edutopia.org/blog/flipping-the-non-flippable-classes-jon-bergmann" TargetMode="External"/><Relationship Id="rId2" Type="http://schemas.openxmlformats.org/officeDocument/2006/relationships/hyperlink" Target="https://www.edutopia.org/blog/five-steps-formative-assessment-jon-bergmann" TargetMode="External"/><Relationship Id="rId1" Type="http://schemas.openxmlformats.org/officeDocument/2006/relationships/slideLayout" Target="../slideLayouts/slideLayout3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edutopia.org/blogs/tag/flipped-classroo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theactiveclass.com/category/uncategorized/" TargetMode="Externa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sites.google.com/site/flippingclass/" TargetMode="Externa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QTDQaaVWEzI" TargetMode="Externa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6FA_hCmfsp8" TargetMode="Externa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washingtonpost.com/local/education/more-classroom-flipping-in-colleges/2013/03/11/0c425758-8a7f-11e2-98d9-3012c1cd8d1e_story.html" TargetMode="External"/><Relationship Id="rId1" Type="http://schemas.openxmlformats.org/officeDocument/2006/relationships/slideLayout" Target="../slideLayouts/slideLayout32.xml"/><Relationship Id="rId5" Type="http://schemas.openxmlformats.org/officeDocument/2006/relationships/image" Target="../media/image60.jpe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3" Type="http://schemas.openxmlformats.org/officeDocument/2006/relationships/hyperlink" Target="http://www.goarmy.com/soldier-life/becoming-a-soldier/advanced-individual-training.html" TargetMode="External"/><Relationship Id="rId2" Type="http://schemas.openxmlformats.org/officeDocument/2006/relationships/hyperlink" Target="https://www.edsurge.com/n/2014-02-05-lessons-learned-from-1-125-flipped-classrooms" TargetMode="External"/><Relationship Id="rId1" Type="http://schemas.openxmlformats.org/officeDocument/2006/relationships/slideLayout" Target="../slideLayouts/slideLayout18.xml"/><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stripes.com/news/dodds-europe-teachers-find-success-with-flipped-classroom-approach-1.266254" TargetMode="Externa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2" Type="http://schemas.openxmlformats.org/officeDocument/2006/relationships/hyperlink" Target="http://campustechnology.com/Articles/2014/05/21/Missouri-State-U-Improves-Learning-Outcomes-with-Flipped-Classroom.aspx?p=1" TargetMode="Externa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edsurge.com/news/2016-10-13-sherry-turkle-says-there-s-a-wrong-way-to-flip-a-classroom" TargetMode="External"/><Relationship Id="rId1" Type="http://schemas.openxmlformats.org/officeDocument/2006/relationships/slideLayout" Target="../slideLayouts/slideLayout142.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hyperlink" Target="https://net.educause.edu/ir/library/pdf/ELI7081.pdf" TargetMode="External"/><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ZRvmjjeZ9CA" TargetMode="External"/><Relationship Id="rId2" Type="http://schemas.openxmlformats.org/officeDocument/2006/relationships/image" Target="../media/image68.jpeg"/><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hyperlink" Target="http://teacheronline.us/screencapture/" TargetMode="External"/><Relationship Id="rId2" Type="http://schemas.openxmlformats.org/officeDocument/2006/relationships/hyperlink" Target="http://www.eschoolnews.com/2013/09/09/educators-video-flipped-008/2/?ast=123&amp;astc=11015" TargetMode="External"/><Relationship Id="rId1" Type="http://schemas.openxmlformats.org/officeDocument/2006/relationships/slideLayout" Target="../slideLayouts/slideLayout43.xml"/><Relationship Id="rId5" Type="http://schemas.openxmlformats.org/officeDocument/2006/relationships/image" Target="../media/image71.png"/><Relationship Id="rId4" Type="http://schemas.openxmlformats.org/officeDocument/2006/relationships/image" Target="../media/image70.jpg"/></Relationships>
</file>

<file path=ppt/slides/_rels/slide5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www.bostonglobe.com/metro/2014/05/17/behind-harvard-explosion-online-classes-flurry-lights-camera-action/BybPhkyfX59D9a7icmHz5M/story.html" TargetMode="External"/><Relationship Id="rId1" Type="http://schemas.openxmlformats.org/officeDocument/2006/relationships/slideLayout" Target="../slideLayouts/slideLayout83.xml"/><Relationship Id="rId4" Type="http://schemas.openxmlformats.org/officeDocument/2006/relationships/image" Target="../media/image73.jp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chronicle.com/article/Multimedia-Assignments-Not/145939/?cid=at&amp;utm_source=at&amp;utm_medium=en" TargetMode="External"/><Relationship Id="rId1" Type="http://schemas.openxmlformats.org/officeDocument/2006/relationships/slideLayout" Target="../slideLayouts/slideLayout58.xml"/><Relationship Id="rId5" Type="http://schemas.openxmlformats.org/officeDocument/2006/relationships/image" Target="../media/image76.jp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67.xml"/><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3" Type="http://schemas.openxmlformats.org/officeDocument/2006/relationships/hyperlink" Target="http://www.nytimes.com/" TargetMode="External"/><Relationship Id="rId2" Type="http://schemas.openxmlformats.org/officeDocument/2006/relationships/hyperlink" Target="http://india.blogs.nytimes.com/2012/10/15/lacking-teachers-and-textbooks-indias-schools-turn-to-khan-academy-to-survive/" TargetMode="External"/><Relationship Id="rId1" Type="http://schemas.openxmlformats.org/officeDocument/2006/relationships/slideLayout" Target="../slideLayouts/slideLayout116.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jpeg"/><Relationship Id="rId1" Type="http://schemas.openxmlformats.org/officeDocument/2006/relationships/slideLayout" Target="../slideLayouts/slideLayout167.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gif"/><Relationship Id="rId1" Type="http://schemas.openxmlformats.org/officeDocument/2006/relationships/slideLayout" Target="../slideLayouts/slideLayout167.xml"/><Relationship Id="rId5" Type="http://schemas.openxmlformats.org/officeDocument/2006/relationships/image" Target="../media/image86.png"/><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7.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bbc.com/news/business-34105708" TargetMode="External"/><Relationship Id="rId1" Type="http://schemas.openxmlformats.org/officeDocument/2006/relationships/slideLayout" Target="../slideLayouts/slideLayout211.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ed.ted.com/periodic-videos?utm_source=TED-Ed+Subscribers&amp;utm_campaign=92b1054add-2013_09_219_19_2013&amp;utm_medium=email&amp;utm_term=0_1aaccced48-92b1054add-46761201" TargetMode="External"/><Relationship Id="rId1" Type="http://schemas.openxmlformats.org/officeDocument/2006/relationships/slideLayout" Target="../slideLayouts/slideLayout280.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c-span.org/series/?inDepth" TargetMode="External"/><Relationship Id="rId1" Type="http://schemas.openxmlformats.org/officeDocument/2006/relationships/slideLayout" Target="../slideLayouts/slideLayout171.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clomedia.com/media/videos/play/306?utm_source=MyEmma&amp;utm_medium=Email&amp;utm_campaign=CLO%20Today&amp;utm_source=newsletter&amp;utm_medium=email&amp;utm_content=Is%20Online%20Education%20Up%20For%20a%20Facelift?&amp;utm_campaign=CLO_Today_101615" TargetMode="External"/><Relationship Id="rId1" Type="http://schemas.openxmlformats.org/officeDocument/2006/relationships/slideLayout" Target="../slideLayouts/slideLayout243.xm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thechangingearth.com/" TargetMode="External"/><Relationship Id="rId1" Type="http://schemas.openxmlformats.org/officeDocument/2006/relationships/slideLayout" Target="../slideLayouts/slideLayout26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danpink.com/pinkcast/" TargetMode="External"/><Relationship Id="rId1" Type="http://schemas.openxmlformats.org/officeDocument/2006/relationships/slideLayout" Target="../slideLayouts/slideLayout196.xml"/><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6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18.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TAYhj-gekqw" TargetMode="External"/><Relationship Id="rId7" Type="http://schemas.openxmlformats.org/officeDocument/2006/relationships/image" Target="../media/image110.png"/><Relationship Id="rId2" Type="http://schemas.openxmlformats.org/officeDocument/2006/relationships/hyperlink" Target="http://bigthink.com/" TargetMode="External"/><Relationship Id="rId1" Type="http://schemas.openxmlformats.org/officeDocument/2006/relationships/slideLayout" Target="../slideLayouts/slideLayout18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bigthink.com/laurie-vazquez/the-sooner-you-expose-a-baby-to-a-second-language-the-smarter-theyll-be"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bigthink.com/david-ryan-polgar/38-of-american-jobs-could-be-replaced-by-robots-according-to-pwc-report" TargetMode="External"/><Relationship Id="rId7" Type="http://schemas.openxmlformats.org/officeDocument/2006/relationships/image" Target="../media/image113.png"/><Relationship Id="rId2" Type="http://schemas.openxmlformats.org/officeDocument/2006/relationships/hyperlink" Target="http://bigthink.com/" TargetMode="External"/><Relationship Id="rId1" Type="http://schemas.openxmlformats.org/officeDocument/2006/relationships/slideLayout" Target="../slideLayouts/slideLayout18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bigthink.com/paul-ratner/elon-musk-creates-new-company-to-merge-human-brains-with-computers"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gatesnotes.com/Development/The-Future-of-Farming?WT.mc_id=01_20_2016_20_FutureofFarming_BG-LI_&amp;WT.tsrc=BGLI" TargetMode="External"/><Relationship Id="rId1" Type="http://schemas.openxmlformats.org/officeDocument/2006/relationships/slideLayout" Target="../slideLayouts/slideLayout233.xml"/><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blog.mountainhardwear.com/Maldives2.jpg" TargetMode="External"/><Relationship Id="rId7" Type="http://schemas.openxmlformats.org/officeDocument/2006/relationships/image" Target="../media/image120.png"/><Relationship Id="rId2" Type="http://schemas.openxmlformats.org/officeDocument/2006/relationships/hyperlink" Target="https://www.linktv.org/" TargetMode="External"/><Relationship Id="rId1" Type="http://schemas.openxmlformats.org/officeDocument/2006/relationships/slideLayout" Target="../slideLayouts/slideLayout186.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xswedu.com/live?utm_campaign=Edu+2016&amp;utm_source=hs_email&amp;utm_medium=email&amp;utm_content=27144469&amp;_hsenc=p2ANqtz--ag6U7VJGlpYaciareNq6mryKvA63kCR5O3U8JVQkfAYp7yiTnncHnxw7_PmMpcjioI9V7z1-01hvyCrDPVEAR-x6HwQ&amp;_hsmi=27144469" TargetMode="External"/><Relationship Id="rId1" Type="http://schemas.openxmlformats.org/officeDocument/2006/relationships/slideLayout" Target="../slideLayouts/slideLayout254.xml"/></Relationships>
</file>

<file path=ppt/slides/_rels/slide76.xml.rels><?xml version="1.0" encoding="UTF-8" standalone="yes"?>
<Relationships xmlns="http://schemas.openxmlformats.org/package/2006/relationships"><Relationship Id="rId3" Type="http://schemas.openxmlformats.org/officeDocument/2006/relationships/hyperlink" Target="http://www.huffingtonpost.com/entry/woolly-mammoth-elephant_us_58a62fa7e4b037d17d264477" TargetMode="External"/><Relationship Id="rId2" Type="http://schemas.openxmlformats.org/officeDocument/2006/relationships/hyperlink" Target="http://www.huffingtonpost.com/entry/woolly-mammoth-elephant_us_58a62fa7e4b037d17d264477?gn4kyqd2ystpousor&amp;" TargetMode="External"/><Relationship Id="rId1" Type="http://schemas.openxmlformats.org/officeDocument/2006/relationships/slideLayout" Target="../slideLayouts/slideLayout265.xml"/><Relationship Id="rId5" Type="http://schemas.openxmlformats.org/officeDocument/2006/relationships/image" Target="../media/image124.png"/><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qfUbVfD5VVs" TargetMode="External"/><Relationship Id="rId2" Type="http://schemas.openxmlformats.org/officeDocument/2006/relationships/hyperlink" Target="https://www.insidehighered.com/news/2017/08/01/national-u-experiment-combines-multiple-pieces-personalized-learning" TargetMode="External"/><Relationship Id="rId1" Type="http://schemas.openxmlformats.org/officeDocument/2006/relationships/slideLayout" Target="../slideLayouts/slideLayout142.xml"/><Relationship Id="rId5" Type="http://schemas.openxmlformats.org/officeDocument/2006/relationships/image" Target="../media/image126.png"/><Relationship Id="rId4" Type="http://schemas.openxmlformats.org/officeDocument/2006/relationships/image" Target="../media/image125.png"/></Relationships>
</file>

<file path=ppt/slides/_rels/slide7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hyperlink" Target="http://curtbonk.com/futureandroids.html" TargetMode="External"/><Relationship Id="rId7" Type="http://schemas.openxmlformats.org/officeDocument/2006/relationships/image" Target="../media/image127.png"/><Relationship Id="rId2" Type="http://schemas.openxmlformats.org/officeDocument/2006/relationships/hyperlink" Target="http://www.marketwatch.com/story/over-6-million-jobs-at-risk-from-robots-new-study-finds-2017-03-29" TargetMode="External"/><Relationship Id="rId1" Type="http://schemas.openxmlformats.org/officeDocument/2006/relationships/slideLayout" Target="../slideLayouts/slideLayout142.xml"/><Relationship Id="rId6" Type="http://schemas.openxmlformats.org/officeDocument/2006/relationships/hyperlink" Target="http://curtbonk.com/futureandroids4.html" TargetMode="External"/><Relationship Id="rId5" Type="http://schemas.openxmlformats.org/officeDocument/2006/relationships/hyperlink" Target="http://curtbonk.com/futureandroids3.html" TargetMode="External"/><Relationship Id="rId4" Type="http://schemas.openxmlformats.org/officeDocument/2006/relationships/hyperlink" Target="http://curtbonk.com/futureandroids2.html"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curtbonk.com/dinosours.html" TargetMode="External"/><Relationship Id="rId7" Type="http://schemas.openxmlformats.org/officeDocument/2006/relationships/image" Target="../media/image130.png"/><Relationship Id="rId2" Type="http://schemas.openxmlformats.org/officeDocument/2006/relationships/hyperlink" Target="https://www.washingtonpost.com/news/speaking-of-science/wp/2017/08/03/see-the-exquisite-fossil-that-revealed-the-colors-of-a-giant-armored-nodosaur/?utm_term=.d5e8dc6c978f" TargetMode="External"/><Relationship Id="rId1" Type="http://schemas.openxmlformats.org/officeDocument/2006/relationships/slideLayout" Target="../slideLayouts/slideLayout142.xml"/><Relationship Id="rId6" Type="http://schemas.openxmlformats.org/officeDocument/2006/relationships/image" Target="../media/image129.jpeg"/><Relationship Id="rId5" Type="http://schemas.openxmlformats.org/officeDocument/2006/relationships/hyperlink" Target="http://curtbonk.com/dinosours3.html" TargetMode="External"/><Relationship Id="rId4" Type="http://schemas.openxmlformats.org/officeDocument/2006/relationships/hyperlink" Target="http://curtbonk.com/dinosours2.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flippedlearning.org/definition" TargetMode="External"/><Relationship Id="rId1" Type="http://schemas.openxmlformats.org/officeDocument/2006/relationships/slideLayout" Target="../slideLayouts/slideLayout32.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vialogues.com/" TargetMode="External"/><Relationship Id="rId1" Type="http://schemas.openxmlformats.org/officeDocument/2006/relationships/slideLayout" Target="../slideLayouts/slideLayout186.xml"/><Relationship Id="rId5" Type="http://schemas.openxmlformats.org/officeDocument/2006/relationships/image" Target="../media/image133.png"/><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cholarworks.iu.edu/journals/index.php/ijdl/article/view/853/912" TargetMode="External"/><Relationship Id="rId1" Type="http://schemas.openxmlformats.org/officeDocument/2006/relationships/slideLayout" Target="../slideLayouts/slideLayout291.xml"/><Relationship Id="rId5" Type="http://schemas.openxmlformats.org/officeDocument/2006/relationships/image" Target="../media/image136.png"/><Relationship Id="rId4" Type="http://schemas.openxmlformats.org/officeDocument/2006/relationships/image" Target="../media/image135.png"/></Relationships>
</file>

<file path=ppt/slides/_rels/slide8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V2LeFfywSPM" TargetMode="External"/><Relationship Id="rId7" Type="http://schemas.openxmlformats.org/officeDocument/2006/relationships/image" Target="../media/image141.png"/><Relationship Id="rId2" Type="http://schemas.openxmlformats.org/officeDocument/2006/relationships/hyperlink" Target="https://www.youtube.com/watch?v=g4p2FAdoMfU" TargetMode="External"/><Relationship Id="rId1" Type="http://schemas.openxmlformats.org/officeDocument/2006/relationships/slideLayout" Target="../slideLayouts/slideLayout4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8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tec-variety.com/" TargetMode="Externa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hyperlink" Target="http://www.edudemic.com/guides/flipped-classrooms-guide/" TargetMode="External"/><Relationship Id="rId2" Type="http://schemas.openxmlformats.org/officeDocument/2006/relationships/hyperlink" Target="http://www.teachthought.com/learning/blended-flipped-learning/10-pros-cons-flipped-classroom/" TargetMode="External"/><Relationship Id="rId1" Type="http://schemas.openxmlformats.org/officeDocument/2006/relationships/slideLayout" Target="../slideLayouts/slideLayout3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15045" y="990594"/>
            <a:ext cx="8311590" cy="1578996"/>
          </a:xfrm>
        </p:spPr>
        <p:txBody>
          <a:bodyPr/>
          <a:lstStyle/>
          <a:p>
            <a:pPr eaLnBrk="1" hangingPunct="1"/>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Are You Flipping Out or Flipping In?: </a:t>
            </a: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The How’s, Why’s, and What’s of the Flipped Classroom Model </a:t>
            </a:r>
          </a:p>
        </p:txBody>
      </p:sp>
      <p:sp>
        <p:nvSpPr>
          <p:cNvPr id="176131" name="Rectangle 3"/>
          <p:cNvSpPr>
            <a:spLocks noGrp="1" noChangeArrowheads="1"/>
          </p:cNvSpPr>
          <p:nvPr>
            <p:ph type="body" idx="1"/>
          </p:nvPr>
        </p:nvSpPr>
        <p:spPr>
          <a:xfrm>
            <a:off x="428952" y="2667000"/>
            <a:ext cx="8375715" cy="2064575"/>
          </a:xfrm>
        </p:spPr>
        <p:txBody>
          <a:bodyPr/>
          <a:lstStyle/>
          <a:p>
            <a:pPr algn="ctr" eaLnBrk="1" hangingPunct="1">
              <a:buFontTx/>
              <a:buNone/>
            </a:pPr>
            <a:r>
              <a:rPr lang="en-US" altLang="en-US" sz="2800" b="1" dirty="0">
                <a:latin typeface="Tahoma" pitchFamily="34" charset="0"/>
              </a:rPr>
              <a:t>Curtis J. Bonk, Professor </a:t>
            </a:r>
          </a:p>
          <a:p>
            <a:pPr algn="ctr" eaLnBrk="1" hangingPunct="1">
              <a:buFontTx/>
              <a:buNone/>
            </a:pPr>
            <a:r>
              <a:rPr lang="en-US" altLang="en-US" sz="2800" b="1" dirty="0">
                <a:latin typeface="Tahoma" pitchFamily="34" charset="0"/>
              </a:rPr>
              <a:t>Indiana University</a:t>
            </a:r>
          </a:p>
          <a:p>
            <a:pPr algn="ctr" eaLnBrk="1" hangingPunct="1">
              <a:buFontTx/>
              <a:buNone/>
            </a:pPr>
            <a:r>
              <a:rPr lang="en-US" altLang="en-US" sz="2200" b="1" dirty="0">
                <a:latin typeface="Tahoma" pitchFamily="34" charset="0"/>
              </a:rPr>
              <a:t>cjbonk@indiana.edu</a:t>
            </a:r>
          </a:p>
          <a:p>
            <a:pPr algn="ctr" eaLnBrk="1" hangingPunct="1">
              <a:buFontTx/>
              <a:buNone/>
            </a:pPr>
            <a:r>
              <a:rPr lang="en-US" altLang="en-US" sz="2200" b="1" dirty="0">
                <a:latin typeface="Tahoma" pitchFamily="34" charset="0"/>
              </a:rPr>
              <a:t>http://mypage.iu.edu/~cjbonk/</a:t>
            </a: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4731575"/>
            <a:ext cx="2895600" cy="21717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99" y="4692219"/>
            <a:ext cx="4461267" cy="2181990"/>
          </a:xfrm>
          <a:prstGeom prst="rect">
            <a:avLst/>
          </a:prstGeom>
        </p:spPr>
      </p:pic>
    </p:spTree>
    <p:extLst>
      <p:ext uri="{BB962C8B-B14F-4D97-AF65-F5344CB8AC3E}">
        <p14:creationId xmlns:p14="http://schemas.microsoft.com/office/powerpoint/2010/main" val="239634520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6248"/>
            <a:ext cx="8229600" cy="1143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What is Flipped Classroom?</a:t>
            </a:r>
          </a:p>
        </p:txBody>
      </p:sp>
      <p:sp>
        <p:nvSpPr>
          <p:cNvPr id="3" name="Content Placeholder 2"/>
          <p:cNvSpPr>
            <a:spLocks noGrp="1"/>
          </p:cNvSpPr>
          <p:nvPr>
            <p:ph idx="1"/>
          </p:nvPr>
        </p:nvSpPr>
        <p:spPr>
          <a:xfrm>
            <a:off x="685800" y="1600199"/>
            <a:ext cx="7620000" cy="2333511"/>
          </a:xfrm>
        </p:spPr>
        <p:txBody>
          <a:bodyPr>
            <a:normAutofit lnSpcReduction="10000"/>
          </a:bodyPr>
          <a:lstStyle/>
          <a:p>
            <a:pPr marL="0">
              <a:lnSpc>
                <a:spcPct val="110000"/>
              </a:lnSpc>
              <a:spcBef>
                <a:spcPts val="0"/>
              </a:spcBef>
            </a:pPr>
            <a:r>
              <a:rPr lang="en-US" sz="2000" b="1" dirty="0">
                <a:latin typeface="Tahoma" panose="020B0604030504040204" pitchFamily="34" charset="0"/>
                <a:ea typeface="Tahoma" panose="020B0604030504040204" pitchFamily="34" charset="0"/>
                <a:cs typeface="Tahoma" panose="020B0604030504040204" pitchFamily="34" charset="0"/>
              </a:rPr>
              <a:t>A model of learning that rearranges how time is spent both in and out of class to shift the ownership of learning from the educators to the students (The NMC horizon report, 2014).</a:t>
            </a:r>
          </a:p>
          <a:p>
            <a:pPr marL="0">
              <a:lnSpc>
                <a:spcPct val="110000"/>
              </a:lnSpc>
              <a:spcBef>
                <a:spcPts val="0"/>
              </a:spcBef>
            </a:pPr>
            <a:r>
              <a:rPr lang="en-US" sz="2000" b="1" dirty="0">
                <a:latin typeface="Tahoma" panose="020B0604030504040204" pitchFamily="34" charset="0"/>
                <a:ea typeface="Tahoma" panose="020B0604030504040204" pitchFamily="34" charset="0"/>
                <a:cs typeface="Tahoma" panose="020B0604030504040204" pitchFamily="34" charset="0"/>
              </a:rPr>
              <a:t>The Flipped Classroom inverts teaching methods, delivering instruction online outside of class and moving homework into the classroom.</a:t>
            </a:r>
          </a:p>
        </p:txBody>
      </p:sp>
      <p:sp>
        <p:nvSpPr>
          <p:cNvPr id="5" name="Content Placeholder 2"/>
          <p:cNvSpPr txBox="1">
            <a:spLocks/>
          </p:cNvSpPr>
          <p:nvPr/>
        </p:nvSpPr>
        <p:spPr>
          <a:xfrm>
            <a:off x="717612" y="3861484"/>
            <a:ext cx="3832578" cy="2328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0"/>
              </a:spcBef>
            </a:pPr>
            <a:r>
              <a:rPr lang="en-US" sz="2400" b="1" dirty="0">
                <a:latin typeface="Tahoma" panose="020B0604030504040204" pitchFamily="34" charset="0"/>
                <a:ea typeface="Tahoma" panose="020B0604030504040204" pitchFamily="34" charset="0"/>
                <a:cs typeface="Tahoma" panose="020B0604030504040204" pitchFamily="34" charset="0"/>
              </a:rPr>
              <a:t>Students watch online lectures at home at their own pace, communicating with peers and teachers via online discussion.</a:t>
            </a:r>
          </a:p>
        </p:txBody>
      </p:sp>
      <p:pic>
        <p:nvPicPr>
          <p:cNvPr id="6" name="Picture 5"/>
          <p:cNvPicPr>
            <a:picLocks noChangeAspect="1"/>
          </p:cNvPicPr>
          <p:nvPr/>
        </p:nvPicPr>
        <p:blipFill rotWithShape="1">
          <a:blip r:embed="rId3"/>
          <a:srcRect b="13393"/>
          <a:stretch/>
        </p:blipFill>
        <p:spPr>
          <a:xfrm>
            <a:off x="4876800" y="3819433"/>
            <a:ext cx="3733800" cy="2392236"/>
          </a:xfrm>
          <a:prstGeom prst="rect">
            <a:avLst/>
          </a:prstGeom>
        </p:spPr>
      </p:pic>
      <p:sp>
        <p:nvSpPr>
          <p:cNvPr id="8" name="Rectangle 7"/>
          <p:cNvSpPr/>
          <p:nvPr/>
        </p:nvSpPr>
        <p:spPr>
          <a:xfrm>
            <a:off x="3736622" y="6211669"/>
            <a:ext cx="5254978" cy="646331"/>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Source: </a:t>
            </a:r>
            <a:r>
              <a:rPr lang="hr-HR" b="1" dirty="0">
                <a:latin typeface="Tahoma" panose="020B0604030504040204" pitchFamily="34" charset="0"/>
                <a:ea typeface="Tahoma" panose="020B0604030504040204" pitchFamily="34" charset="0"/>
                <a:cs typeface="Tahoma" panose="020B0604030504040204" pitchFamily="34" charset="0"/>
              </a:rPr>
              <a:t>Demski, J. (2013), </a:t>
            </a:r>
            <a:r>
              <a:rPr lang="en-US" b="1" dirty="0">
                <a:latin typeface="Tahoma" panose="020B0604030504040204" pitchFamily="34" charset="0"/>
                <a:ea typeface="Tahoma" panose="020B0604030504040204" pitchFamily="34" charset="0"/>
                <a:cs typeface="Tahoma" panose="020B0604030504040204" pitchFamily="34" charset="0"/>
              </a:rPr>
              <a:t>Illustration by Peter </a:t>
            </a:r>
            <a:r>
              <a:rPr lang="en-US" b="1" dirty="0" err="1">
                <a:latin typeface="Tahoma" panose="020B0604030504040204" pitchFamily="34" charset="0"/>
                <a:ea typeface="Tahoma" panose="020B0604030504040204" pitchFamily="34" charset="0"/>
                <a:cs typeface="Tahoma" panose="020B0604030504040204" pitchFamily="34" charset="0"/>
              </a:rPr>
              <a:t>Hoey</a:t>
            </a:r>
            <a:r>
              <a:rPr lang="hr-HR"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72202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6248"/>
            <a:ext cx="8229600" cy="1143000"/>
          </a:xfrm>
        </p:spPr>
        <p:txBody>
          <a:bodyPr/>
          <a:lstStyle/>
          <a:p>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LiveTiles</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3"/>
              </a:rPr>
              <a:t>https://www.livetiles.nyc/education-flipped-classroom-vs-traditional-classroom/</a:t>
            </a: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600200"/>
            <a:ext cx="3964192" cy="5029200"/>
          </a:xfrm>
          <a:prstGeom prst="rect">
            <a:avLst/>
          </a:prstGeom>
        </p:spPr>
      </p:pic>
    </p:spTree>
    <p:extLst>
      <p:ext uri="{BB962C8B-B14F-4D97-AF65-F5344CB8AC3E}">
        <p14:creationId xmlns:p14="http://schemas.microsoft.com/office/powerpoint/2010/main" val="391125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6248"/>
            <a:ext cx="8077200" cy="203595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2, 2014</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University of Wollongong Moodle Lab</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Wendy Meyers</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3"/>
              </a:rPr>
              <a:t>http://www.uowblogs.com/moodlelab/tag/flipped-classroom/</a:t>
            </a: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2618713"/>
            <a:ext cx="5972175" cy="4202342"/>
          </a:xfrm>
          <a:prstGeom prst="rect">
            <a:avLst/>
          </a:prstGeom>
        </p:spPr>
      </p:pic>
    </p:spTree>
    <p:extLst>
      <p:ext uri="{BB962C8B-B14F-4D97-AF65-F5344CB8AC3E}">
        <p14:creationId xmlns:p14="http://schemas.microsoft.com/office/powerpoint/2010/main" val="1173034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6248"/>
            <a:ext cx="8077200" cy="203595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2016-2017</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t>"Flipping" a class</a:t>
            </a:r>
            <a:br>
              <a:rPr lang="en-US" sz="3200" b="1" dirty="0"/>
            </a:br>
            <a:r>
              <a:rPr lang="en-US" sz="3200" b="1" dirty="0"/>
              <a:t>University of Texas at Austin</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3"/>
              </a:rPr>
              <a:t>https://facultyinnovate.utexas.edu/teaching/strategies/flipping</a:t>
            </a: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 (video: .57)</a:t>
            </a:r>
            <a:b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4"/>
              </a:rPr>
              <a:t>https://facultyinnovate.utexas.edu/sites/default/files/what-is-flipped_comparison-table-120516.pdf</a:t>
            </a:r>
            <a: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5"/>
          <a:srcRect l="25833" t="17581" r="31667" b="5231"/>
          <a:stretch/>
        </p:blipFill>
        <p:spPr>
          <a:xfrm>
            <a:off x="457200" y="2637118"/>
            <a:ext cx="4305300" cy="4220882"/>
          </a:xfrm>
          <a:prstGeom prst="rect">
            <a:avLst/>
          </a:prstGeom>
        </p:spPr>
      </p:pic>
      <p:pic>
        <p:nvPicPr>
          <p:cNvPr id="5" name="Picture 4"/>
          <p:cNvPicPr>
            <a:picLocks noChangeAspect="1"/>
          </p:cNvPicPr>
          <p:nvPr/>
        </p:nvPicPr>
        <p:blipFill rotWithShape="1">
          <a:blip r:embed="rId6"/>
          <a:srcRect l="28420" t="10001" r="12472" b="2222"/>
          <a:stretch/>
        </p:blipFill>
        <p:spPr>
          <a:xfrm>
            <a:off x="5029200" y="2806192"/>
            <a:ext cx="3216458" cy="4033335"/>
          </a:xfrm>
          <a:prstGeom prst="rect">
            <a:avLst/>
          </a:prstGeom>
        </p:spPr>
      </p:pic>
    </p:spTree>
    <p:extLst>
      <p:ext uri="{BB962C8B-B14F-4D97-AF65-F5344CB8AC3E}">
        <p14:creationId xmlns:p14="http://schemas.microsoft.com/office/powerpoint/2010/main" val="3977292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6248"/>
            <a:ext cx="8077200" cy="203595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21, 2012</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t>Flipping the Classroom: Explained</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3"/>
              </a:rPr>
              <a:t>https://www.youtube.com/watch?v=iQWvc6qhTds</a:t>
            </a: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 (video: 1:48)</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4"/>
          <a:srcRect l="17500" t="16634" r="29166" b="7534"/>
          <a:stretch/>
        </p:blipFill>
        <p:spPr>
          <a:xfrm>
            <a:off x="1828800" y="2362200"/>
            <a:ext cx="5503395" cy="4299527"/>
          </a:xfrm>
          <a:prstGeom prst="rect">
            <a:avLst/>
          </a:prstGeom>
        </p:spPr>
      </p:pic>
    </p:spTree>
    <p:extLst>
      <p:ext uri="{BB962C8B-B14F-4D97-AF65-F5344CB8AC3E}">
        <p14:creationId xmlns:p14="http://schemas.microsoft.com/office/powerpoint/2010/main" val="981706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6248"/>
            <a:ext cx="8077200" cy="203595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28, 2015</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t>The Flipped Classroom Model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3"/>
              </a:rPr>
              <a:t>https://www.youtube.com/watch?v=qdKzSq_t8k8</a:t>
            </a: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 (video: 3:00)</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4"/>
          <a:srcRect l="17499" t="16634" r="29167" b="1468"/>
          <a:stretch/>
        </p:blipFill>
        <p:spPr>
          <a:xfrm>
            <a:off x="1676400" y="2561864"/>
            <a:ext cx="5105400" cy="4307681"/>
          </a:xfrm>
          <a:prstGeom prst="rect">
            <a:avLst/>
          </a:prstGeom>
        </p:spPr>
      </p:pic>
    </p:spTree>
    <p:extLst>
      <p:ext uri="{BB962C8B-B14F-4D97-AF65-F5344CB8AC3E}">
        <p14:creationId xmlns:p14="http://schemas.microsoft.com/office/powerpoint/2010/main" val="978124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69" t="4937" r="2469" b="6173"/>
          <a:stretch/>
        </p:blipFill>
        <p:spPr>
          <a:xfrm>
            <a:off x="1295400" y="2287388"/>
            <a:ext cx="6553200" cy="4595750"/>
          </a:xfrm>
          <a:prstGeom prst="rect">
            <a:avLst/>
          </a:prstGeom>
        </p:spPr>
      </p:pic>
      <p:sp>
        <p:nvSpPr>
          <p:cNvPr id="5" name="Title 4"/>
          <p:cNvSpPr>
            <a:spLocks noGrp="1"/>
          </p:cNvSpPr>
          <p:nvPr>
            <p:ph type="title"/>
          </p:nvPr>
        </p:nvSpPr>
        <p:spPr>
          <a:xfrm>
            <a:off x="457200" y="1066800"/>
            <a:ext cx="8229600" cy="1143000"/>
          </a:xfrm>
        </p:spPr>
        <p:txBody>
          <a:bodyPr/>
          <a:lstStyle/>
          <a:p>
            <a:r>
              <a:rPr lang="en-US" sz="3200" b="1" dirty="0">
                <a:latin typeface="Tahoma" panose="020B0604030504040204" pitchFamily="34" charset="0"/>
                <a:ea typeface="Tahoma" panose="020B0604030504040204" pitchFamily="34" charset="0"/>
                <a:cs typeface="Tahoma" panose="020B0604030504040204" pitchFamily="34" charset="0"/>
              </a:rPr>
              <a:t>Freddie Diaz-Batista, Flipped Learning </a:t>
            </a:r>
            <a:r>
              <a:rPr lang="en-US" sz="2600" b="1" dirty="0">
                <a:latin typeface="Tahoma" panose="020B0604030504040204" pitchFamily="34" charset="0"/>
                <a:ea typeface="Tahoma" panose="020B0604030504040204" pitchFamily="34" charset="0"/>
                <a:cs typeface="Tahoma" panose="020B0604030504040204" pitchFamily="34" charset="0"/>
              </a:rPr>
              <a:t>February 14, 2014, E-learning Blog</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http://freddiediazbatista.com/main/</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373888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62280"/>
            <a:ext cx="8610600" cy="1442720"/>
          </a:xfrm>
        </p:spPr>
        <p:txBody>
          <a:bodyPr/>
          <a:lstStyle/>
          <a:p>
            <a:r>
              <a:rPr lang="en-US" sz="3200" b="1" dirty="0">
                <a:latin typeface="Tahoma" panose="020B0604030504040204" pitchFamily="34" charset="0"/>
                <a:ea typeface="Tahoma" panose="020B0604030504040204" pitchFamily="34" charset="0"/>
                <a:cs typeface="Tahoma" panose="020B0604030504040204" pitchFamily="34" charset="0"/>
              </a:rPr>
              <a:t>Digital distraction in the classroom</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July 11, 2012 by Stephanie </a:t>
            </a:r>
            <a:r>
              <a:rPr lang="en-US" sz="1800" b="1" dirty="0" err="1">
                <a:latin typeface="Tahoma" panose="020B0604030504040204" pitchFamily="34" charset="0"/>
                <a:ea typeface="Tahoma" panose="020B0604030504040204" pitchFamily="34" charset="0"/>
                <a:cs typeface="Tahoma" panose="020B0604030504040204" pitchFamily="34" charset="0"/>
              </a:rPr>
              <a:t>Chasteen</a:t>
            </a:r>
            <a:r>
              <a:rPr lang="en-US" sz="1800" b="1" dirty="0">
                <a:latin typeface="Tahoma" panose="020B0604030504040204" pitchFamily="34" charset="0"/>
                <a:ea typeface="Tahoma" panose="020B0604030504040204" pitchFamily="34" charset="0"/>
                <a:cs typeface="Tahoma" panose="020B0604030504040204" pitchFamily="34" charset="0"/>
              </a:rPr>
              <a:t>, The Active Class</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http://theactiveclass.com/category/uncategorized/</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073161"/>
            <a:ext cx="7162800" cy="4749488"/>
          </a:xfrm>
          <a:prstGeom prst="rect">
            <a:avLst/>
          </a:prstGeom>
        </p:spPr>
      </p:pic>
    </p:spTree>
    <p:extLst>
      <p:ext uri="{BB962C8B-B14F-4D97-AF65-F5344CB8AC3E}">
        <p14:creationId xmlns:p14="http://schemas.microsoft.com/office/powerpoint/2010/main" val="57984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543193"/>
            <a:ext cx="8610600" cy="1442720"/>
          </a:xfrm>
        </p:spPr>
        <p:txBody>
          <a:bodyPr/>
          <a:lstStyle/>
          <a:p>
            <a:r>
              <a:rPr lang="en-US" sz="3600" b="1" dirty="0">
                <a:latin typeface="Tahoma" panose="020B0604030504040204" pitchFamily="34" charset="0"/>
                <a:ea typeface="Tahoma" panose="020B0604030504040204" pitchFamily="34" charset="0"/>
                <a:cs typeface="Tahoma" panose="020B0604030504040204" pitchFamily="34" charset="0"/>
              </a:rPr>
              <a:t>Digital distraction in the classroom</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July 11, 2012 by Stephanie </a:t>
            </a:r>
            <a:r>
              <a:rPr lang="en-US" sz="1800" b="1" dirty="0" err="1">
                <a:latin typeface="Tahoma" panose="020B0604030504040204" pitchFamily="34" charset="0"/>
                <a:ea typeface="Tahoma" panose="020B0604030504040204" pitchFamily="34" charset="0"/>
                <a:cs typeface="Tahoma" panose="020B0604030504040204" pitchFamily="34" charset="0"/>
              </a:rPr>
              <a:t>Chasteen</a:t>
            </a:r>
            <a:r>
              <a:rPr lang="en-US" sz="1800" b="1" dirty="0">
                <a:latin typeface="Tahoma" panose="020B0604030504040204" pitchFamily="34" charset="0"/>
                <a:ea typeface="Tahoma" panose="020B0604030504040204" pitchFamily="34" charset="0"/>
                <a:cs typeface="Tahoma" panose="020B0604030504040204" pitchFamily="34" charset="0"/>
              </a:rPr>
              <a:t>, The Active Class</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http://theactiveclass.com/category/uncategorized/</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48968"/>
            <a:ext cx="8399900" cy="4909032"/>
          </a:xfrm>
          <a:prstGeom prst="rect">
            <a:avLst/>
          </a:prstGeom>
        </p:spPr>
      </p:pic>
    </p:spTree>
    <p:extLst>
      <p:ext uri="{BB962C8B-B14F-4D97-AF65-F5344CB8AC3E}">
        <p14:creationId xmlns:p14="http://schemas.microsoft.com/office/powerpoint/2010/main" val="2055910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867"/>
            <a:ext cx="8229600" cy="1143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Teacher’s role</a:t>
            </a:r>
          </a:p>
        </p:txBody>
      </p:sp>
      <p:pic>
        <p:nvPicPr>
          <p:cNvPr id="6" name="Picture 5"/>
          <p:cNvPicPr>
            <a:picLocks noChangeAspect="1"/>
          </p:cNvPicPr>
          <p:nvPr/>
        </p:nvPicPr>
        <p:blipFill rotWithShape="1">
          <a:blip r:embed="rId2"/>
          <a:srcRect l="57253" t="27897" r="1080"/>
          <a:stretch/>
        </p:blipFill>
        <p:spPr>
          <a:xfrm>
            <a:off x="4693628" y="2032000"/>
            <a:ext cx="4424734" cy="2822222"/>
          </a:xfrm>
          <a:prstGeom prst="rect">
            <a:avLst/>
          </a:prstGeom>
        </p:spPr>
      </p:pic>
      <p:sp>
        <p:nvSpPr>
          <p:cNvPr id="7" name="Rectangle 6"/>
          <p:cNvSpPr/>
          <p:nvPr/>
        </p:nvSpPr>
        <p:spPr>
          <a:xfrm>
            <a:off x="763377" y="1517781"/>
            <a:ext cx="3562194" cy="461665"/>
          </a:xfrm>
          <a:prstGeom prst="rect">
            <a:avLst/>
          </a:prstGeom>
        </p:spPr>
        <p:txBody>
          <a:bodyPr wrap="non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Traditional Classroom</a:t>
            </a:r>
          </a:p>
        </p:txBody>
      </p:sp>
      <p:sp>
        <p:nvSpPr>
          <p:cNvPr id="8" name="Rectangle 7"/>
          <p:cNvSpPr/>
          <p:nvPr/>
        </p:nvSpPr>
        <p:spPr>
          <a:xfrm>
            <a:off x="5469079" y="1526912"/>
            <a:ext cx="3012363" cy="461665"/>
          </a:xfrm>
          <a:prstGeom prst="rect">
            <a:avLst/>
          </a:prstGeom>
        </p:spPr>
        <p:txBody>
          <a:bodyPr wrap="non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Flipped Classroom</a:t>
            </a:r>
          </a:p>
        </p:txBody>
      </p:sp>
      <p:pic>
        <p:nvPicPr>
          <p:cNvPr id="9" name="Picture 8"/>
          <p:cNvPicPr>
            <a:picLocks noChangeAspect="1"/>
          </p:cNvPicPr>
          <p:nvPr/>
        </p:nvPicPr>
        <p:blipFill rotWithShape="1">
          <a:blip r:embed="rId2"/>
          <a:srcRect l="2221" t="27897" r="55556"/>
          <a:stretch/>
        </p:blipFill>
        <p:spPr>
          <a:xfrm>
            <a:off x="88270" y="2106483"/>
            <a:ext cx="4483730" cy="2822222"/>
          </a:xfrm>
          <a:prstGeom prst="rect">
            <a:avLst/>
          </a:prstGeom>
        </p:spPr>
      </p:pic>
      <p:sp>
        <p:nvSpPr>
          <p:cNvPr id="10" name="Rectangle 9"/>
          <p:cNvSpPr/>
          <p:nvPr/>
        </p:nvSpPr>
        <p:spPr>
          <a:xfrm>
            <a:off x="1220819" y="5084002"/>
            <a:ext cx="2924198" cy="461665"/>
          </a:xfrm>
          <a:prstGeom prst="rect">
            <a:avLst/>
          </a:prstGeom>
        </p:spPr>
        <p:txBody>
          <a:bodyPr wrap="none">
            <a:spAutoFit/>
          </a:bodyPr>
          <a:lstStyle/>
          <a:p>
            <a:r>
              <a:rPr lang="en-US" sz="2400" b="1" dirty="0">
                <a:solidFill>
                  <a:schemeClr val="accent6"/>
                </a:solidFill>
                <a:latin typeface="Tahoma" panose="020B0604030504040204" pitchFamily="34" charset="0"/>
                <a:ea typeface="Tahoma" panose="020B0604030504040204" pitchFamily="34" charset="0"/>
                <a:cs typeface="Tahoma" panose="020B0604030504040204" pitchFamily="34" charset="0"/>
              </a:rPr>
              <a:t>SAGE</a:t>
            </a:r>
            <a:r>
              <a:rPr lang="en-US" sz="2400" b="1" dirty="0">
                <a:latin typeface="Tahoma" panose="020B0604030504040204" pitchFamily="34" charset="0"/>
                <a:ea typeface="Tahoma" panose="020B0604030504040204" pitchFamily="34" charset="0"/>
                <a:cs typeface="Tahoma" panose="020B0604030504040204" pitchFamily="34" charset="0"/>
              </a:rPr>
              <a:t> in the stage</a:t>
            </a:r>
          </a:p>
        </p:txBody>
      </p:sp>
      <p:sp>
        <p:nvSpPr>
          <p:cNvPr id="11" name="Rectangle 10"/>
          <p:cNvSpPr/>
          <p:nvPr/>
        </p:nvSpPr>
        <p:spPr>
          <a:xfrm>
            <a:off x="5680693" y="5109234"/>
            <a:ext cx="3005951" cy="461665"/>
          </a:xfrm>
          <a:prstGeom prst="rect">
            <a:avLst/>
          </a:prstGeom>
        </p:spPr>
        <p:txBody>
          <a:bodyPr wrap="none">
            <a:spAutoFit/>
          </a:bodyPr>
          <a:lstStyle/>
          <a:p>
            <a:r>
              <a:rPr lang="en-US" sz="2400" b="1" dirty="0">
                <a:solidFill>
                  <a:srgbClr val="F79646"/>
                </a:solidFill>
                <a:latin typeface="Tahoma" panose="020B0604030504040204" pitchFamily="34" charset="0"/>
                <a:ea typeface="Tahoma" panose="020B0604030504040204" pitchFamily="34" charset="0"/>
                <a:cs typeface="Tahoma" panose="020B0604030504040204" pitchFamily="34" charset="0"/>
              </a:rPr>
              <a:t>GUIDE</a:t>
            </a:r>
            <a:r>
              <a:rPr lang="en-US" sz="2400" b="1" dirty="0">
                <a:latin typeface="Tahoma" panose="020B0604030504040204" pitchFamily="34" charset="0"/>
                <a:ea typeface="Tahoma" panose="020B0604030504040204" pitchFamily="34" charset="0"/>
                <a:cs typeface="Tahoma" panose="020B0604030504040204" pitchFamily="34" charset="0"/>
              </a:rPr>
              <a:t> on the side</a:t>
            </a:r>
          </a:p>
        </p:txBody>
      </p:sp>
      <p:pic>
        <p:nvPicPr>
          <p:cNvPr id="12" name="Picture 11"/>
          <p:cNvPicPr>
            <a:picLocks noChangeAspect="1"/>
          </p:cNvPicPr>
          <p:nvPr/>
        </p:nvPicPr>
        <p:blipFill rotWithShape="1">
          <a:blip r:embed="rId3"/>
          <a:srcRect l="16289" t="6569" r="24009" b="31744"/>
          <a:stretch/>
        </p:blipFill>
        <p:spPr>
          <a:xfrm>
            <a:off x="606778" y="5007466"/>
            <a:ext cx="599930" cy="619877"/>
          </a:xfrm>
          <a:prstGeom prst="rect">
            <a:avLst/>
          </a:prstGeom>
        </p:spPr>
      </p:pic>
      <p:pic>
        <p:nvPicPr>
          <p:cNvPr id="13" name="Picture 12"/>
          <p:cNvPicPr>
            <a:picLocks noChangeAspect="1"/>
          </p:cNvPicPr>
          <p:nvPr/>
        </p:nvPicPr>
        <p:blipFill rotWithShape="1">
          <a:blip r:embed="rId3"/>
          <a:srcRect l="16289" t="6569" r="24009" b="31744"/>
          <a:stretch/>
        </p:blipFill>
        <p:spPr>
          <a:xfrm>
            <a:off x="5029200" y="5007466"/>
            <a:ext cx="599930" cy="619877"/>
          </a:xfrm>
          <a:prstGeom prst="rect">
            <a:avLst/>
          </a:prstGeom>
        </p:spPr>
      </p:pic>
      <p:sp>
        <p:nvSpPr>
          <p:cNvPr id="14" name="Rectangle 13"/>
          <p:cNvSpPr/>
          <p:nvPr/>
        </p:nvSpPr>
        <p:spPr>
          <a:xfrm>
            <a:off x="116226" y="6019800"/>
            <a:ext cx="8418689" cy="707886"/>
          </a:xfrm>
          <a:prstGeom prst="rect">
            <a:avLst/>
          </a:prstGeom>
        </p:spPr>
        <p:txBody>
          <a:bodyPr wrap="squar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Source: Jeremy F. </a:t>
            </a:r>
            <a:r>
              <a:rPr lang="en-US" sz="2000" b="1" dirty="0" err="1">
                <a:latin typeface="Tahoma" panose="020B0604030504040204" pitchFamily="34" charset="0"/>
                <a:ea typeface="Tahoma" panose="020B0604030504040204" pitchFamily="34" charset="0"/>
                <a:cs typeface="Tahoma" panose="020B0604030504040204" pitchFamily="34" charset="0"/>
              </a:rPr>
              <a:t>Strayer</a:t>
            </a:r>
            <a:r>
              <a:rPr lang="en-US" sz="2000" b="1" dirty="0">
                <a:latin typeface="Tahoma" panose="020B0604030504040204" pitchFamily="34" charset="0"/>
                <a:ea typeface="Tahoma" panose="020B0604030504040204" pitchFamily="34" charset="0"/>
                <a:cs typeface="Tahoma" panose="020B0604030504040204" pitchFamily="34" charset="0"/>
              </a:rPr>
              <a:t>, Ohio State University, Flipped Class Conference 2011 (KNEWTON)</a:t>
            </a:r>
          </a:p>
        </p:txBody>
      </p:sp>
    </p:spTree>
    <p:extLst>
      <p:ext uri="{BB962C8B-B14F-4D97-AF65-F5344CB8AC3E}">
        <p14:creationId xmlns:p14="http://schemas.microsoft.com/office/powerpoint/2010/main" val="1430543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6248"/>
            <a:ext cx="8229600" cy="1143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What is Flipped Classroom?</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447800"/>
            <a:ext cx="5410200" cy="5410200"/>
          </a:xfrm>
          <a:prstGeom prst="rect">
            <a:avLst/>
          </a:prstGeom>
        </p:spPr>
      </p:pic>
    </p:spTree>
    <p:extLst>
      <p:ext uri="{BB962C8B-B14F-4D97-AF65-F5344CB8AC3E}">
        <p14:creationId xmlns:p14="http://schemas.microsoft.com/office/powerpoint/2010/main" val="671285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2209800"/>
          </a:xfrm>
        </p:spPr>
        <p:txBody>
          <a:bodyPr/>
          <a:lstStyle/>
          <a:p>
            <a:r>
              <a:rPr lang="en-US" sz="3600" b="1" dirty="0">
                <a:latin typeface="Tahoma" panose="020B0604030504040204" pitchFamily="34" charset="0"/>
                <a:ea typeface="Tahoma" panose="020B0604030504040204" pitchFamily="34" charset="0"/>
                <a:cs typeface="Tahoma" panose="020B0604030504040204" pitchFamily="34" charset="0"/>
              </a:rPr>
              <a:t>The Teacher’s Guide To Flipped Classrooms, </a:t>
            </a:r>
            <a:r>
              <a:rPr lang="en-US" sz="3600" b="1" dirty="0" err="1">
                <a:latin typeface="Tahoma" panose="020B0604030504040204" pitchFamily="34" charset="0"/>
                <a:ea typeface="Tahoma" panose="020B0604030504040204" pitchFamily="34" charset="0"/>
                <a:cs typeface="Tahoma" panose="020B0604030504040204" pitchFamily="34" charset="0"/>
              </a:rPr>
              <a:t>Edudemic</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http://www.edudemic.com/guides/flipped-classrooms-guide/</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28049" t="55600" r="14348" b="1111"/>
          <a:stretch/>
        </p:blipFill>
        <p:spPr>
          <a:xfrm>
            <a:off x="4341098" y="2417618"/>
            <a:ext cx="3595247" cy="2281381"/>
          </a:xfrm>
          <a:prstGeom prst="rect">
            <a:avLst/>
          </a:prstGeom>
        </p:spPr>
      </p:pic>
      <p:pic>
        <p:nvPicPr>
          <p:cNvPr id="5" name="Picture 4"/>
          <p:cNvPicPr>
            <a:picLocks noChangeAspect="1"/>
          </p:cNvPicPr>
          <p:nvPr/>
        </p:nvPicPr>
        <p:blipFill rotWithShape="1">
          <a:blip r:embed="rId4"/>
          <a:srcRect l="26357" t="8001" r="12847" b="7999"/>
          <a:stretch/>
        </p:blipFill>
        <p:spPr>
          <a:xfrm>
            <a:off x="0" y="2514600"/>
            <a:ext cx="3722914" cy="4343400"/>
          </a:xfrm>
          <a:prstGeom prst="rect">
            <a:avLst/>
          </a:prstGeom>
        </p:spPr>
      </p:pic>
      <p:pic>
        <p:nvPicPr>
          <p:cNvPr id="15" name="Picture 14"/>
          <p:cNvPicPr>
            <a:picLocks noChangeAspect="1"/>
          </p:cNvPicPr>
          <p:nvPr/>
        </p:nvPicPr>
        <p:blipFill rotWithShape="1">
          <a:blip r:embed="rId5"/>
          <a:srcRect l="27483" t="60000" r="34051" b="13333"/>
          <a:stretch/>
        </p:blipFill>
        <p:spPr>
          <a:xfrm>
            <a:off x="4419600" y="4806176"/>
            <a:ext cx="3505200" cy="2051824"/>
          </a:xfrm>
          <a:prstGeom prst="rect">
            <a:avLst/>
          </a:prstGeom>
        </p:spPr>
      </p:pic>
    </p:spTree>
    <p:extLst>
      <p:ext uri="{BB962C8B-B14F-4D97-AF65-F5344CB8AC3E}">
        <p14:creationId xmlns:p14="http://schemas.microsoft.com/office/powerpoint/2010/main" val="912434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153400" cy="1600200"/>
          </a:xfrm>
        </p:spPr>
        <p:txBody>
          <a:bodyPr>
            <a:normAutofit fontScale="90000"/>
          </a:bodyPr>
          <a:lstStyle/>
          <a:p>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Flattened Classrooms and Learning Studios</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Adjusting the Prescription: The School of Medicine overhauls its century-old educational approach.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Maura Singleton, February 2011, University of Virginia</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http://uvamagazine.org/articles/adjusting_the_prescription/</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3"/>
          <a:srcRect l="5656" t="26252" r="67007" b="11572"/>
          <a:stretch/>
        </p:blipFill>
        <p:spPr>
          <a:xfrm>
            <a:off x="2971800" y="2242105"/>
            <a:ext cx="2971800" cy="4611413"/>
          </a:xfrm>
          <a:prstGeom prst="rect">
            <a:avLst/>
          </a:prstGeom>
        </p:spPr>
      </p:pic>
    </p:spTree>
    <p:extLst>
      <p:ext uri="{BB962C8B-B14F-4D97-AF65-F5344CB8AC3E}">
        <p14:creationId xmlns:p14="http://schemas.microsoft.com/office/powerpoint/2010/main" val="3422416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153400" cy="1600200"/>
          </a:xfrm>
        </p:spPr>
        <p:txBody>
          <a:bodyPr>
            <a:normAutofit fontScale="90000"/>
          </a:bodyPr>
          <a:lstStyle/>
          <a:p>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Flattened Classrooms and Learning Studios</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Adjusting the Prescription: The School of Medicine overhauls its century-old educational approach.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Maura Singleton, February 2011, University of Virginia</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http://uvamagazine.org/articles/adjusting_the_prescription/</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185922"/>
            <a:ext cx="4343400" cy="2840206"/>
          </a:xfrm>
          <a:prstGeom prst="rect">
            <a:avLst/>
          </a:prstGeom>
        </p:spPr>
      </p:pic>
      <p:sp>
        <p:nvSpPr>
          <p:cNvPr id="5" name="TextBox 4"/>
          <p:cNvSpPr txBox="1"/>
          <p:nvPr/>
        </p:nvSpPr>
        <p:spPr>
          <a:xfrm>
            <a:off x="457200" y="5029270"/>
            <a:ext cx="8382000" cy="1692771"/>
          </a:xfrm>
          <a:prstGeom prst="rect">
            <a:avLst/>
          </a:prstGeom>
          <a:noFill/>
        </p:spPr>
        <p:txBody>
          <a:bodyPr wrap="square" rtlCol="0">
            <a:spAutoFit/>
          </a:bodyPr>
          <a:lstStyle/>
          <a:p>
            <a:pPr eaLnBrk="1" fontAlgn="auto" hangingPunct="1">
              <a:spcBef>
                <a:spcPts val="0"/>
              </a:spcBef>
              <a:spcAft>
                <a:spcPts val="0"/>
              </a:spcAft>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The Learning Studio: </a:t>
            </a: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First-year medical students work in teams in the learning studio, a radical departure from the lecture hall. “One of the goals of this whole model—of having students do a lot of the learning themselves rather than passively listening—is that they need to be lifelong learners,” says Randolph Canterbury, senior associate dean for education. (called the “flattened classroom”)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656" y="2202419"/>
            <a:ext cx="1882473" cy="2823709"/>
          </a:xfrm>
          <a:prstGeom prst="rect">
            <a:avLst/>
          </a:prstGeom>
        </p:spPr>
      </p:pic>
    </p:spTree>
    <p:extLst>
      <p:ext uri="{BB962C8B-B14F-4D97-AF65-F5344CB8AC3E}">
        <p14:creationId xmlns:p14="http://schemas.microsoft.com/office/powerpoint/2010/main" val="3320120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533400"/>
            <a:ext cx="8229600" cy="26209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30, 2014</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Flipped learning skepticism: Can students really learn on their own?, </a:t>
            </a:r>
            <a:r>
              <a:rPr lang="en-US" sz="2400" b="1" dirty="0">
                <a:latin typeface="Tahoma" panose="020B0604030504040204" pitchFamily="34" charset="0"/>
                <a:ea typeface="Tahoma" panose="020B0604030504040204" pitchFamily="34" charset="0"/>
                <a:cs typeface="Tahoma" panose="020B0604030504040204" pitchFamily="34" charset="0"/>
              </a:rPr>
              <a:t>Robert Talbert, Chronicle of Higher Education</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u="sng" dirty="0">
                <a:latin typeface="Tahoma" panose="020B0604030504040204" pitchFamily="34" charset="0"/>
                <a:ea typeface="Tahoma" panose="020B0604030504040204" pitchFamily="34" charset="0"/>
                <a:cs typeface="Tahoma" panose="020B0604030504040204" pitchFamily="34" charset="0"/>
                <a:hlinkClick r:id="rId2"/>
              </a:rPr>
              <a:t>http://chronicle.com/blognetwork/castingoutnines/2014/04/30/flipped-learning-skepticism-can-students-really-learn-on-their-own</a:t>
            </a:r>
            <a:r>
              <a:rPr lang="en-US" sz="900" b="1" u="sng" dirty="0">
                <a:hlinkClick r:id="rId2"/>
              </a:rPr>
              <a:t>/</a:t>
            </a:r>
            <a:r>
              <a:rPr lang="en-US" sz="900" b="1" u="sng" dirty="0"/>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762000" y="3276600"/>
            <a:ext cx="7543800" cy="3048000"/>
          </a:xfrm>
        </p:spPr>
        <p:txBody>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“Unfortunately this is a common misconception about the flipped classroom: That it’s “learning on your own” without </a:t>
            </a:r>
            <a:r>
              <a:rPr lang="en-US" sz="2400" b="1" i="1" dirty="0">
                <a:latin typeface="Tahoma" panose="020B0604030504040204" pitchFamily="34" charset="0"/>
                <a:ea typeface="Tahoma" panose="020B0604030504040204" pitchFamily="34" charset="0"/>
                <a:cs typeface="Tahoma" panose="020B0604030504040204" pitchFamily="34" charset="0"/>
              </a:rPr>
              <a:t>any</a:t>
            </a:r>
            <a:r>
              <a:rPr lang="en-US" sz="2400" b="1" dirty="0">
                <a:latin typeface="Tahoma" panose="020B0604030504040204" pitchFamily="34" charset="0"/>
                <a:ea typeface="Tahoma" panose="020B0604030504040204" pitchFamily="34" charset="0"/>
                <a:cs typeface="Tahoma" panose="020B0604030504040204" pitchFamily="34" charset="0"/>
              </a:rPr>
              <a:t> guidance or support from an instructor… A misconception about the flipped classroom itself, that it is a pedagogy of abandonment, where students are loaded up with books and videos but then left to fend for themselves.”</a:t>
            </a:r>
          </a:p>
        </p:txBody>
      </p:sp>
    </p:spTree>
    <p:extLst>
      <p:ext uri="{BB962C8B-B14F-4D97-AF65-F5344CB8AC3E}">
        <p14:creationId xmlns:p14="http://schemas.microsoft.com/office/powerpoint/2010/main" val="1924961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8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Instructor Role Changes</a:t>
            </a:r>
          </a:p>
        </p:txBody>
      </p:sp>
      <p:pic>
        <p:nvPicPr>
          <p:cNvPr id="7" name="Picture 6"/>
          <p:cNvPicPr>
            <a:picLocks noChangeAspect="1"/>
          </p:cNvPicPr>
          <p:nvPr/>
        </p:nvPicPr>
        <p:blipFill>
          <a:blip r:embed="rId2"/>
          <a:stretch>
            <a:fillRect/>
          </a:stretch>
        </p:blipFill>
        <p:spPr>
          <a:xfrm>
            <a:off x="2309" y="1860152"/>
            <a:ext cx="2895600" cy="21717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 y="4321814"/>
            <a:ext cx="3878329" cy="21815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943056"/>
            <a:ext cx="3683435" cy="245082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4972584"/>
            <a:ext cx="3962400" cy="184647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433" y="1956911"/>
            <a:ext cx="2133600" cy="1420178"/>
          </a:xfrm>
          <a:prstGeom prst="rect">
            <a:avLst/>
          </a:prstGeom>
        </p:spPr>
      </p:pic>
      <p:pic>
        <p:nvPicPr>
          <p:cNvPr id="15" name="Picture 14"/>
          <p:cNvPicPr>
            <a:picLocks noChangeAspect="1"/>
          </p:cNvPicPr>
          <p:nvPr/>
        </p:nvPicPr>
        <p:blipFill>
          <a:blip r:embed="rId7"/>
          <a:stretch>
            <a:fillRect/>
          </a:stretch>
        </p:blipFill>
        <p:spPr>
          <a:xfrm>
            <a:off x="3630170" y="3505200"/>
            <a:ext cx="1443283" cy="1847402"/>
          </a:xfrm>
          <a:prstGeom prst="rect">
            <a:avLst/>
          </a:prstGeom>
        </p:spPr>
      </p:pic>
    </p:spTree>
    <p:extLst>
      <p:ext uri="{BB962C8B-B14F-4D97-AF65-F5344CB8AC3E}">
        <p14:creationId xmlns:p14="http://schemas.microsoft.com/office/powerpoint/2010/main" val="1234451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74638"/>
            <a:ext cx="8229601" cy="29257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12, 2014</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Flipped Learning Network</a:t>
            </a:r>
            <a:b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http://www.flippedlearning.org/definition</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b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April 1, 2014</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t>Toward a common definition of “flipped learning”, Robert Talbert, Chronicle of HE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000" b="1" u="sng" dirty="0">
                <a:hlinkClick r:id="rId3"/>
              </a:rPr>
              <a:t>http://chronicle.com/blognetwork/castingoutnines/2014/04/01/toward-a-common-definition-of-flipped-learning/</a:t>
            </a:r>
            <a:r>
              <a:rPr lang="en-US" sz="1000" b="1" u="sng" dirty="0"/>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457201" y="3276600"/>
            <a:ext cx="8229599" cy="3124200"/>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Four pillars:</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a:t>
            </a:r>
            <a:r>
              <a:rPr lang="en-US" sz="2400" b="1" dirty="0">
                <a:latin typeface="Tahoma" panose="020B0604030504040204" pitchFamily="34" charset="0"/>
                <a:ea typeface="Tahoma" panose="020B0604030504040204" pitchFamily="34" charset="0"/>
                <a:cs typeface="Tahoma" panose="020B0604030504040204" pitchFamily="34" charset="0"/>
              </a:rPr>
              <a:t>lexible environment (various modes of learning)</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L</a:t>
            </a:r>
            <a:r>
              <a:rPr lang="en-US" sz="2400" b="1" dirty="0">
                <a:latin typeface="Tahoma" panose="020B0604030504040204" pitchFamily="34" charset="0"/>
                <a:ea typeface="Tahoma" panose="020B0604030504040204" pitchFamily="34" charset="0"/>
                <a:cs typeface="Tahoma" panose="020B0604030504040204" pitchFamily="34" charset="0"/>
              </a:rPr>
              <a:t>earning culture (student-centered inquiry)</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I</a:t>
            </a:r>
            <a:r>
              <a:rPr lang="en-US" sz="2400" b="1" dirty="0">
                <a:latin typeface="Tahoma" panose="020B0604030504040204" pitchFamily="34" charset="0"/>
                <a:ea typeface="Tahoma" panose="020B0604030504040204" pitchFamily="34" charset="0"/>
                <a:cs typeface="Tahoma" panose="020B0604030504040204" pitchFamily="34" charset="0"/>
              </a:rPr>
              <a:t>ntentional content (direct instruction b4 class)</a:t>
            </a:r>
          </a:p>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P</a:t>
            </a:r>
            <a:r>
              <a:rPr lang="en-US" sz="2400" b="1" dirty="0">
                <a:latin typeface="Tahoma" panose="020B0604030504040204" pitchFamily="34" charset="0"/>
                <a:ea typeface="Tahoma" panose="020B0604030504040204" pitchFamily="34" charset="0"/>
                <a:cs typeface="Tahoma" panose="020B0604030504040204" pitchFamily="34" charset="0"/>
              </a:rPr>
              <a:t>rofessional educator (reflective and accessible; collaborates and perfects one’s craft)</a:t>
            </a:r>
          </a:p>
        </p:txBody>
      </p:sp>
    </p:spTree>
    <p:extLst>
      <p:ext uri="{BB962C8B-B14F-4D97-AF65-F5344CB8AC3E}">
        <p14:creationId xmlns:p14="http://schemas.microsoft.com/office/powerpoint/2010/main" val="2061806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762000"/>
            <a:ext cx="8229600" cy="11430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Flexible Environment</a:t>
            </a:r>
          </a:p>
        </p:txBody>
      </p:sp>
      <p:pic>
        <p:nvPicPr>
          <p:cNvPr id="3" name="Picture 2"/>
          <p:cNvPicPr>
            <a:picLocks noChangeAspect="1"/>
          </p:cNvPicPr>
          <p:nvPr/>
        </p:nvPicPr>
        <p:blipFill rotWithShape="1">
          <a:blip r:embed="rId2"/>
          <a:srcRect l="55616" t="31714" r="21298" b="47765"/>
          <a:stretch/>
        </p:blipFill>
        <p:spPr>
          <a:xfrm>
            <a:off x="228600" y="1981200"/>
            <a:ext cx="8686806" cy="4343400"/>
          </a:xfrm>
          <a:prstGeom prst="rect">
            <a:avLst/>
          </a:prstGeom>
        </p:spPr>
      </p:pic>
    </p:spTree>
    <p:extLst>
      <p:ext uri="{BB962C8B-B14F-4D97-AF65-F5344CB8AC3E}">
        <p14:creationId xmlns:p14="http://schemas.microsoft.com/office/powerpoint/2010/main" val="2655295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762000"/>
            <a:ext cx="8229600" cy="11430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Learning Culture</a:t>
            </a:r>
          </a:p>
        </p:txBody>
      </p:sp>
      <p:pic>
        <p:nvPicPr>
          <p:cNvPr id="4" name="Picture 3"/>
          <p:cNvPicPr>
            <a:picLocks noChangeAspect="1"/>
          </p:cNvPicPr>
          <p:nvPr/>
        </p:nvPicPr>
        <p:blipFill rotWithShape="1">
          <a:blip r:embed="rId2"/>
          <a:srcRect l="55407" t="64328" r="21962" b="18128"/>
          <a:stretch/>
        </p:blipFill>
        <p:spPr>
          <a:xfrm>
            <a:off x="187960" y="2133600"/>
            <a:ext cx="8961120" cy="3733800"/>
          </a:xfrm>
          <a:prstGeom prst="rect">
            <a:avLst/>
          </a:prstGeom>
        </p:spPr>
      </p:pic>
    </p:spTree>
    <p:extLst>
      <p:ext uri="{BB962C8B-B14F-4D97-AF65-F5344CB8AC3E}">
        <p14:creationId xmlns:p14="http://schemas.microsoft.com/office/powerpoint/2010/main" val="2035226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88" y="457200"/>
            <a:ext cx="8099612" cy="21336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Audience Polling Q#1: </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How get learners to do the work before class?</a:t>
            </a:r>
          </a:p>
        </p:txBody>
      </p:sp>
      <p:sp>
        <p:nvSpPr>
          <p:cNvPr id="3" name="Content Placeholder 2"/>
          <p:cNvSpPr>
            <a:spLocks noGrp="1"/>
          </p:cNvSpPr>
          <p:nvPr>
            <p:ph idx="1"/>
          </p:nvPr>
        </p:nvSpPr>
        <p:spPr>
          <a:xfrm>
            <a:off x="609600" y="2590800"/>
            <a:ext cx="8077200" cy="3535363"/>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Model it</a:t>
            </a:r>
          </a:p>
          <a:p>
            <a:r>
              <a:rPr lang="en-US" b="1" dirty="0">
                <a:latin typeface="Tahoma" panose="020B0604030504040204" pitchFamily="34" charset="0"/>
                <a:ea typeface="Tahoma" panose="020B0604030504040204" pitchFamily="34" charset="0"/>
                <a:cs typeface="Tahoma" panose="020B0604030504040204" pitchFamily="34" charset="0"/>
              </a:rPr>
              <a:t>Points awarded</a:t>
            </a:r>
          </a:p>
          <a:p>
            <a:r>
              <a:rPr lang="en-US" b="1" dirty="0">
                <a:latin typeface="Tahoma" panose="020B0604030504040204" pitchFamily="34" charset="0"/>
                <a:ea typeface="Tahoma" panose="020B0604030504040204" pitchFamily="34" charset="0"/>
                <a:cs typeface="Tahoma" panose="020B0604030504040204" pitchFamily="34" charset="0"/>
              </a:rPr>
              <a:t>Test on it, email back 2-3 answers</a:t>
            </a:r>
          </a:p>
          <a:p>
            <a:r>
              <a:rPr lang="en-US" b="1" dirty="0">
                <a:latin typeface="Tahoma" panose="020B0604030504040204" pitchFamily="34" charset="0"/>
                <a:ea typeface="Tahoma" panose="020B0604030504040204" pitchFamily="34" charset="0"/>
                <a:cs typeface="Tahoma" panose="020B0604030504040204" pitchFamily="34" charset="0"/>
              </a:rPr>
              <a:t>Make it an expected part of the community</a:t>
            </a:r>
          </a:p>
          <a:p>
            <a:r>
              <a:rPr lang="en-US" b="1" dirty="0">
                <a:latin typeface="Tahoma" panose="020B0604030504040204" pitchFamily="34" charset="0"/>
                <a:ea typeface="Tahoma" panose="020B0604030504040204" pitchFamily="34" charset="0"/>
                <a:cs typeface="Tahoma" panose="020B0604030504040204" pitchFamily="34" charset="0"/>
              </a:rPr>
              <a:t>What else?</a:t>
            </a:r>
          </a:p>
        </p:txBody>
      </p:sp>
    </p:spTree>
    <p:extLst>
      <p:ext uri="{BB962C8B-B14F-4D97-AF65-F5344CB8AC3E}">
        <p14:creationId xmlns:p14="http://schemas.microsoft.com/office/powerpoint/2010/main" val="5712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838200"/>
            <a:ext cx="8229600" cy="11430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Audience Polling Q#2: </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How else motivate to flip?</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381000" y="2362200"/>
            <a:ext cx="8331200" cy="3916680"/>
          </a:xfrm>
        </p:spPr>
        <p:txBody>
          <a:bodyPr/>
          <a:lstStyle/>
          <a:p>
            <a:r>
              <a:rPr lang="en-US" sz="2800" b="1" dirty="0">
                <a:latin typeface="Tahoma" panose="020B0604030504040204" pitchFamily="34" charset="0"/>
                <a:ea typeface="Tahoma" panose="020B0604030504040204" pitchFamily="34" charset="0"/>
                <a:cs typeface="Tahoma" panose="020B0604030504040204" pitchFamily="34" charset="0"/>
              </a:rPr>
              <a:t>Grade their </a:t>
            </a:r>
            <a:r>
              <a:rPr lang="en-US" sz="2800" b="1" dirty="0" err="1">
                <a:latin typeface="Tahoma" panose="020B0604030504040204" pitchFamily="34" charset="0"/>
                <a:ea typeface="Tahoma" panose="020B0604030504040204" pitchFamily="34" charset="0"/>
                <a:cs typeface="Tahoma" panose="020B0604030504040204" pitchFamily="34" charset="0"/>
              </a:rPr>
              <a:t>prework</a:t>
            </a:r>
            <a:endParaRPr lang="en-US" sz="2800" b="1" dirty="0">
              <a:latin typeface="Tahoma" panose="020B0604030504040204" pitchFamily="34" charset="0"/>
              <a:ea typeface="Tahoma" panose="020B0604030504040204" pitchFamily="34" charset="0"/>
              <a:cs typeface="Tahoma" panose="020B0604030504040204" pitchFamily="34" charset="0"/>
            </a:endParaRPr>
          </a:p>
          <a:p>
            <a:r>
              <a:rPr lang="en-US" sz="2800" b="1" dirty="0">
                <a:latin typeface="Tahoma" panose="020B0604030504040204" pitchFamily="34" charset="0"/>
                <a:ea typeface="Tahoma" panose="020B0604030504040204" pitchFamily="34" charset="0"/>
                <a:cs typeface="Tahoma" panose="020B0604030504040204" pitchFamily="34" charset="0"/>
              </a:rPr>
              <a:t>Inspire</a:t>
            </a:r>
          </a:p>
          <a:p>
            <a:r>
              <a:rPr lang="en-US" sz="2800" b="1" dirty="0">
                <a:latin typeface="Tahoma" panose="020B0604030504040204" pitchFamily="34" charset="0"/>
                <a:ea typeface="Tahoma" panose="020B0604030504040204" pitchFamily="34" charset="0"/>
                <a:cs typeface="Tahoma" panose="020B0604030504040204" pitchFamily="34" charset="0"/>
              </a:rPr>
              <a:t>Share the purpose, rationale, objectives</a:t>
            </a:r>
          </a:p>
          <a:p>
            <a:r>
              <a:rPr lang="en-US" sz="2800" b="1" dirty="0">
                <a:latin typeface="Tahoma" panose="020B0604030504040204" pitchFamily="34" charset="0"/>
                <a:ea typeface="Tahoma" panose="020B0604030504040204" pitchFamily="34" charset="0"/>
                <a:cs typeface="Tahoma" panose="020B0604030504040204" pitchFamily="34" charset="0"/>
              </a:rPr>
              <a:t>Use it</a:t>
            </a:r>
          </a:p>
          <a:p>
            <a:r>
              <a:rPr lang="en-US" sz="2800" b="1" dirty="0">
                <a:latin typeface="Tahoma" panose="020B0604030504040204" pitchFamily="34" charset="0"/>
                <a:ea typeface="Tahoma" panose="020B0604030504040204" pitchFamily="34" charset="0"/>
                <a:cs typeface="Tahoma" panose="020B0604030504040204" pitchFamily="34" charset="0"/>
              </a:rPr>
              <a:t>Bring back former students for testimonials</a:t>
            </a:r>
          </a:p>
          <a:p>
            <a:r>
              <a:rPr lang="en-US" sz="2800" b="1" dirty="0">
                <a:latin typeface="Tahoma" panose="020B0604030504040204" pitchFamily="34" charset="0"/>
                <a:ea typeface="Tahoma" panose="020B0604030504040204" pitchFamily="34" charset="0"/>
                <a:cs typeface="Tahoma" panose="020B0604030504040204" pitchFamily="34" charset="0"/>
              </a:rPr>
              <a:t>Build on it (not a one-off activity)</a:t>
            </a:r>
          </a:p>
        </p:txBody>
      </p:sp>
    </p:spTree>
    <p:extLst>
      <p:ext uri="{BB962C8B-B14F-4D97-AF65-F5344CB8AC3E}">
        <p14:creationId xmlns:p14="http://schemas.microsoft.com/office/powerpoint/2010/main" val="78753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p:cNvSpPr>
            <a:spLocks noGrp="1"/>
          </p:cNvSpPr>
          <p:nvPr>
            <p:ph type="title"/>
          </p:nvPr>
        </p:nvSpPr>
        <p:spPr>
          <a:xfrm>
            <a:off x="457200" y="459582"/>
            <a:ext cx="8469313" cy="2163762"/>
          </a:xfrm>
        </p:spPr>
        <p:txBody>
          <a:bodyPr/>
          <a:lstStyle/>
          <a:p>
            <a:r>
              <a:rPr lang="en-US" sz="3600" b="1" dirty="0">
                <a:solidFill>
                  <a:srgbClr val="0070C0"/>
                </a:solidFill>
                <a:latin typeface="Tahoma" pitchFamily="34" charset="0"/>
                <a:cs typeface="Tahoma" pitchFamily="34" charset="0"/>
              </a:rPr>
              <a:t>Learning is More Flipped</a:t>
            </a:r>
            <a:br>
              <a:rPr lang="en-US" sz="3600" b="1" dirty="0">
                <a:solidFill>
                  <a:srgbClr val="FF0000"/>
                </a:solidFill>
                <a:latin typeface="Tahoma" pitchFamily="34" charset="0"/>
                <a:cs typeface="Tahoma" pitchFamily="34" charset="0"/>
              </a:rPr>
            </a:br>
            <a:r>
              <a:rPr lang="en-US" sz="2600" b="1" dirty="0">
                <a:latin typeface="Tahoma" pitchFamily="34" charset="0"/>
                <a:cs typeface="Tahoma" pitchFamily="34" charset="0"/>
              </a:rPr>
              <a:t>One Man, One Computer, 10 Million Students: How Khan Academy Is Reinventing Education, </a:t>
            </a:r>
            <a:br>
              <a:rPr lang="en-US" sz="2000" b="1" dirty="0">
                <a:latin typeface="Tahoma" pitchFamily="34" charset="0"/>
                <a:cs typeface="Tahoma" pitchFamily="34" charset="0"/>
              </a:rPr>
            </a:br>
            <a:r>
              <a:rPr lang="en-US" sz="2000" b="1" dirty="0">
                <a:latin typeface="Tahoma" pitchFamily="34" charset="0"/>
                <a:cs typeface="Tahoma" pitchFamily="34" charset="0"/>
              </a:rPr>
              <a:t>Forbes, November 19, 2013, Michael </a:t>
            </a:r>
            <a:r>
              <a:rPr lang="en-US" sz="2000" b="1" dirty="0" err="1">
                <a:latin typeface="Tahoma" pitchFamily="34" charset="0"/>
                <a:cs typeface="Tahoma" pitchFamily="34" charset="0"/>
              </a:rPr>
              <a:t>Noer</a:t>
            </a:r>
            <a:br>
              <a:rPr lang="en-US" sz="900" b="1" dirty="0"/>
            </a:br>
            <a:r>
              <a:rPr lang="en-US" sz="900" b="1" dirty="0">
                <a:hlinkClick r:id="rId2"/>
              </a:rPr>
              <a:t>http://www.forbes.com/sites/michaelnoer/2012/11/02/one-man-one-computer-10-million-students-how-khan-academy-is-reinventing-education/</a:t>
            </a:r>
            <a:r>
              <a:rPr lang="en-US" sz="900" b="1" dirty="0"/>
              <a:t> </a:t>
            </a:r>
            <a:br>
              <a:rPr lang="en-US" sz="900" b="1" dirty="0"/>
            </a:br>
            <a:r>
              <a:rPr lang="en-US" sz="2400" b="1" dirty="0">
                <a:latin typeface="Tahoma" pitchFamily="34" charset="0"/>
                <a:cs typeface="Tahoma" pitchFamily="34" charset="0"/>
              </a:rPr>
              <a:t>The One World Schoolhouse (Twelve, Oct. 2, 2012)</a:t>
            </a:r>
          </a:p>
        </p:txBody>
      </p:sp>
      <p:pic>
        <p:nvPicPr>
          <p:cNvPr id="356355" name="Picture 2"/>
          <p:cNvPicPr>
            <a:picLocks noChangeAspect="1" noChangeArrowheads="1"/>
          </p:cNvPicPr>
          <p:nvPr/>
        </p:nvPicPr>
        <p:blipFill>
          <a:blip r:embed="rId3">
            <a:extLst>
              <a:ext uri="{28A0092B-C50C-407E-A947-70E740481C1C}">
                <a14:useLocalDpi xmlns:a14="http://schemas.microsoft.com/office/drawing/2010/main" val="0"/>
              </a:ext>
            </a:extLst>
          </a:blip>
          <a:srcRect l="21428" t="21176" r="43810" b="24706"/>
          <a:stretch>
            <a:fillRect/>
          </a:stretch>
        </p:blipFill>
        <p:spPr bwMode="auto">
          <a:xfrm>
            <a:off x="70326" y="3189287"/>
            <a:ext cx="3398837"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3309" y="3080542"/>
            <a:ext cx="2873204" cy="376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7" name="Picture 2"/>
          <p:cNvPicPr>
            <a:picLocks noChangeAspect="1"/>
          </p:cNvPicPr>
          <p:nvPr/>
        </p:nvPicPr>
        <p:blipFill>
          <a:blip r:embed="rId5">
            <a:extLst>
              <a:ext uri="{28A0092B-C50C-407E-A947-70E740481C1C}">
                <a14:useLocalDpi xmlns:a14="http://schemas.microsoft.com/office/drawing/2010/main" val="0"/>
              </a:ext>
            </a:extLst>
          </a:blip>
          <a:srcRect l="3999" t="5307" r="6000" b="5804"/>
          <a:stretch>
            <a:fillRect/>
          </a:stretch>
        </p:blipFill>
        <p:spPr bwMode="auto">
          <a:xfrm>
            <a:off x="3657600" y="3165355"/>
            <a:ext cx="23034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302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6 Expert Tips for Flipping</a:t>
            </a:r>
          </a:p>
        </p:txBody>
      </p:sp>
      <p:sp>
        <p:nvSpPr>
          <p:cNvPr id="3" name="Content Placeholder 2"/>
          <p:cNvSpPr>
            <a:spLocks noGrp="1"/>
          </p:cNvSpPr>
          <p:nvPr>
            <p:ph idx="1"/>
          </p:nvPr>
        </p:nvSpPr>
        <p:spPr>
          <a:xfrm>
            <a:off x="457200" y="1600200"/>
            <a:ext cx="8229600" cy="4495800"/>
          </a:xfrm>
        </p:spPr>
        <p:txBody>
          <a:bodyPr>
            <a:noAutofit/>
          </a:bodyPr>
          <a:lstStyle/>
          <a:p>
            <a:pPr marL="457200" indent="-457200">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Use existing technology to ease faculty and students into a flipped mindset.</a:t>
            </a:r>
          </a:p>
          <a:p>
            <a:pPr marL="457200" indent="-457200">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Be up front with your expectations.</a:t>
            </a:r>
          </a:p>
          <a:p>
            <a:pPr marL="457200" indent="-457200">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Step aside and allow students to learn from each other.</a:t>
            </a:r>
          </a:p>
          <a:p>
            <a:pPr marL="457200" indent="-457200">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Assess students' understanding of pre-class assignments to make the best use of class time.</a:t>
            </a:r>
          </a:p>
          <a:p>
            <a:pPr marL="457200" indent="-457200">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Set a specific target for the flip.</a:t>
            </a:r>
          </a:p>
          <a:p>
            <a:pPr marL="457200" indent="-457200">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Build assessments that complement the flipped model.</a:t>
            </a:r>
          </a:p>
        </p:txBody>
      </p:sp>
      <p:sp>
        <p:nvSpPr>
          <p:cNvPr id="9" name="Rectangle 8"/>
          <p:cNvSpPr/>
          <p:nvPr/>
        </p:nvSpPr>
        <p:spPr>
          <a:xfrm>
            <a:off x="457200" y="6096000"/>
            <a:ext cx="8458200" cy="400110"/>
          </a:xfrm>
          <a:prstGeom prst="rect">
            <a:avLst/>
          </a:prstGeom>
        </p:spPr>
        <p:txBody>
          <a:bodyPr wrap="squar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Source: Jennifer </a:t>
            </a:r>
            <a:r>
              <a:rPr lang="en-US" sz="2000" b="1" dirty="0" err="1">
                <a:latin typeface="Tahoma" panose="020B0604030504040204" pitchFamily="34" charset="0"/>
                <a:ea typeface="Tahoma" panose="020B0604030504040204" pitchFamily="34" charset="0"/>
                <a:cs typeface="Tahoma" panose="020B0604030504040204" pitchFamily="34" charset="0"/>
              </a:rPr>
              <a:t>Demski</a:t>
            </a:r>
            <a:r>
              <a:rPr lang="en-US" sz="2000" b="1" dirty="0">
                <a:latin typeface="Tahoma" panose="020B0604030504040204" pitchFamily="34" charset="0"/>
                <a:ea typeface="Tahoma" panose="020B0604030504040204" pitchFamily="34" charset="0"/>
                <a:cs typeface="Tahoma" panose="020B0604030504040204" pitchFamily="34" charset="0"/>
              </a:rPr>
              <a:t>, Campus Technology, 23 January 2013</a:t>
            </a:r>
          </a:p>
        </p:txBody>
      </p:sp>
    </p:spTree>
    <p:extLst>
      <p:ext uri="{BB962C8B-B14F-4D97-AF65-F5344CB8AC3E}">
        <p14:creationId xmlns:p14="http://schemas.microsoft.com/office/powerpoint/2010/main" val="2411608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22399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13, 2014</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Exploring the Fringe: Flipping, </a:t>
            </a:r>
            <a:r>
              <a:rPr lang="en-US" sz="3200" b="1" dirty="0" err="1">
                <a:latin typeface="Tahoma" panose="020B0604030504040204" pitchFamily="34" charset="0"/>
                <a:ea typeface="Tahoma" panose="020B0604030504040204" pitchFamily="34" charset="0"/>
                <a:cs typeface="Tahoma" panose="020B0604030504040204" pitchFamily="34" charset="0"/>
              </a:rPr>
              <a:t>Microcredentials</a:t>
            </a:r>
            <a:r>
              <a:rPr lang="en-US" sz="3200" b="1" dirty="0">
                <a:latin typeface="Tahoma" panose="020B0604030504040204" pitchFamily="34" charset="0"/>
                <a:ea typeface="Tahoma" panose="020B0604030504040204" pitchFamily="34" charset="0"/>
                <a:cs typeface="Tahoma" panose="020B0604030504040204" pitchFamily="34" charset="0"/>
              </a:rPr>
              <a:t>, and MOOCs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Jeff Cobb and </a:t>
            </a:r>
            <a:r>
              <a:rPr lang="en-US" sz="2000" b="1" dirty="0" err="1">
                <a:latin typeface="Tahoma" panose="020B0604030504040204" pitchFamily="34" charset="0"/>
                <a:ea typeface="Tahoma" panose="020B0604030504040204" pitchFamily="34" charset="0"/>
                <a:cs typeface="Tahoma" panose="020B0604030504040204" pitchFamily="34" charset="0"/>
              </a:rPr>
              <a:t>Celisa</a:t>
            </a:r>
            <a:r>
              <a:rPr lang="en-US" sz="2000" b="1" dirty="0">
                <a:latin typeface="Tahoma" panose="020B0604030504040204" pitchFamily="34" charset="0"/>
                <a:ea typeface="Tahoma" panose="020B0604030504040204" pitchFamily="34" charset="0"/>
                <a:cs typeface="Tahoma" panose="020B0604030504040204" pitchFamily="34" charset="0"/>
              </a:rPr>
              <a:t> Steele, </a:t>
            </a:r>
            <a:r>
              <a:rPr lang="en-US" sz="2000" b="1" dirty="0" err="1">
                <a:latin typeface="Tahoma" panose="020B0604030504040204" pitchFamily="34" charset="0"/>
                <a:ea typeface="Tahoma" panose="020B0604030504040204" pitchFamily="34" charset="0"/>
                <a:cs typeface="Tahoma" panose="020B0604030504040204" pitchFamily="34" charset="0"/>
              </a:rPr>
              <a:t>Tagoras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400" b="1" u="sng" dirty="0">
                <a:hlinkClick r:id="rId2"/>
              </a:rPr>
              <a:t>http://www.tagoras.com/2014/05/13/flipped-learning-microcredentials-moocs/</a:t>
            </a:r>
            <a:r>
              <a:rPr lang="en-US" sz="1400" b="1" dirty="0"/>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143000" y="3048000"/>
            <a:ext cx="7315200" cy="3276600"/>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May Require:</a:t>
            </a:r>
          </a:p>
          <a:p>
            <a:r>
              <a:rPr lang="en-US" sz="2800" b="1" dirty="0">
                <a:latin typeface="Tahoma" panose="020B0604030504040204" pitchFamily="34" charset="0"/>
                <a:ea typeface="Tahoma" panose="020B0604030504040204" pitchFamily="34" charset="0"/>
                <a:cs typeface="Tahoma" panose="020B0604030504040204" pitchFamily="34" charset="0"/>
              </a:rPr>
              <a:t>More time and effort to prepare.</a:t>
            </a:r>
          </a:p>
          <a:p>
            <a:r>
              <a:rPr lang="en-US" sz="2800" b="1" dirty="0">
                <a:latin typeface="Tahoma" panose="020B0604030504040204" pitchFamily="34" charset="0"/>
                <a:ea typeface="Tahoma" panose="020B0604030504040204" pitchFamily="34" charset="0"/>
                <a:cs typeface="Tahoma" panose="020B0604030504040204" pitchFamily="34" charset="0"/>
              </a:rPr>
              <a:t>Resource investments.</a:t>
            </a:r>
          </a:p>
          <a:p>
            <a:r>
              <a:rPr lang="en-US" sz="2800" b="1" dirty="0">
                <a:latin typeface="Tahoma" panose="020B0604030504040204" pitchFamily="34" charset="0"/>
                <a:ea typeface="Tahoma" panose="020B0604030504040204" pitchFamily="34" charset="0"/>
                <a:cs typeface="Tahoma" panose="020B0604030504040204" pitchFamily="34" charset="0"/>
              </a:rPr>
              <a:t>Prepared learners.</a:t>
            </a:r>
          </a:p>
          <a:p>
            <a:r>
              <a:rPr lang="en-US" sz="2800" b="1" dirty="0">
                <a:latin typeface="Tahoma" panose="020B0604030504040204" pitchFamily="34" charset="0"/>
                <a:ea typeface="Tahoma" panose="020B0604030504040204" pitchFamily="34" charset="0"/>
                <a:cs typeface="Tahoma" panose="020B0604030504040204" pitchFamily="34" charset="0"/>
              </a:rPr>
              <a:t>A different instructional philosophy.</a:t>
            </a:r>
          </a:p>
          <a:p>
            <a:r>
              <a:rPr lang="en-US" sz="2800" b="1" dirty="0">
                <a:latin typeface="Tahoma" panose="020B0604030504040204" pitchFamily="34" charset="0"/>
                <a:ea typeface="Tahoma" panose="020B0604030504040204" pitchFamily="34" charset="0"/>
                <a:cs typeface="Tahoma" panose="020B0604030504040204" pitchFamily="34" charset="0"/>
              </a:rPr>
              <a:t>Active participation.</a:t>
            </a:r>
          </a:p>
          <a:p>
            <a:endParaRPr lang="en-US" dirty="0"/>
          </a:p>
        </p:txBody>
      </p:sp>
    </p:spTree>
    <p:extLst>
      <p:ext uri="{BB962C8B-B14F-4D97-AF65-F5344CB8AC3E}">
        <p14:creationId xmlns:p14="http://schemas.microsoft.com/office/powerpoint/2010/main" val="3017170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0"/>
            <a:ext cx="8229600" cy="22399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13, 2014</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Exploring the Fringe: Flipping, </a:t>
            </a:r>
            <a:r>
              <a:rPr lang="en-US" sz="3200" b="1" dirty="0" err="1">
                <a:latin typeface="Tahoma" panose="020B0604030504040204" pitchFamily="34" charset="0"/>
                <a:ea typeface="Tahoma" panose="020B0604030504040204" pitchFamily="34" charset="0"/>
                <a:cs typeface="Tahoma" panose="020B0604030504040204" pitchFamily="34" charset="0"/>
              </a:rPr>
              <a:t>Microcredentials</a:t>
            </a:r>
            <a:r>
              <a:rPr lang="en-US" sz="3200" b="1" dirty="0">
                <a:latin typeface="Tahoma" panose="020B0604030504040204" pitchFamily="34" charset="0"/>
                <a:ea typeface="Tahoma" panose="020B0604030504040204" pitchFamily="34" charset="0"/>
                <a:cs typeface="Tahoma" panose="020B0604030504040204" pitchFamily="34" charset="0"/>
              </a:rPr>
              <a:t>, and MOOCs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Jeff Cobb and </a:t>
            </a:r>
            <a:r>
              <a:rPr lang="en-US" sz="2000" b="1" dirty="0" err="1">
                <a:latin typeface="Tahoma" panose="020B0604030504040204" pitchFamily="34" charset="0"/>
                <a:ea typeface="Tahoma" panose="020B0604030504040204" pitchFamily="34" charset="0"/>
                <a:cs typeface="Tahoma" panose="020B0604030504040204" pitchFamily="34" charset="0"/>
              </a:rPr>
              <a:t>Celisa</a:t>
            </a:r>
            <a:r>
              <a:rPr lang="en-US" sz="2000" b="1" dirty="0">
                <a:latin typeface="Tahoma" panose="020B0604030504040204" pitchFamily="34" charset="0"/>
                <a:ea typeface="Tahoma" panose="020B0604030504040204" pitchFamily="34" charset="0"/>
                <a:cs typeface="Tahoma" panose="020B0604030504040204" pitchFamily="34" charset="0"/>
              </a:rPr>
              <a:t> Steele, </a:t>
            </a:r>
            <a:r>
              <a:rPr lang="en-US" sz="2000" b="1" dirty="0" err="1">
                <a:latin typeface="Tahoma" panose="020B0604030504040204" pitchFamily="34" charset="0"/>
                <a:ea typeface="Tahoma" panose="020B0604030504040204" pitchFamily="34" charset="0"/>
                <a:cs typeface="Tahoma" panose="020B0604030504040204" pitchFamily="34" charset="0"/>
              </a:rPr>
              <a:t>Tagoras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400" b="1" u="sng" dirty="0">
                <a:hlinkClick r:id="rId2"/>
              </a:rPr>
              <a:t>http://www.tagoras.com/2014/05/13/flipped-learning-microcredentials-moocs/</a:t>
            </a:r>
            <a:r>
              <a:rPr lang="en-US" sz="1400" b="1" dirty="0"/>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066800" y="3276600"/>
            <a:ext cx="7086600" cy="2971800"/>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Class time spent:</a:t>
            </a:r>
          </a:p>
          <a:p>
            <a:r>
              <a:rPr lang="en-US" sz="2800" b="1" dirty="0">
                <a:latin typeface="Tahoma" panose="020B0604030504040204" pitchFamily="34" charset="0"/>
                <a:ea typeface="Tahoma" panose="020B0604030504040204" pitchFamily="34" charset="0"/>
                <a:cs typeface="Tahoma" panose="020B0604030504040204" pitchFamily="34" charset="0"/>
              </a:rPr>
              <a:t>Problem solving activities;</a:t>
            </a:r>
          </a:p>
          <a:p>
            <a:r>
              <a:rPr lang="en-US" sz="2800" b="1" dirty="0">
                <a:latin typeface="Tahoma" panose="020B0604030504040204" pitchFamily="34" charset="0"/>
                <a:ea typeface="Tahoma" panose="020B0604030504040204" pitchFamily="34" charset="0"/>
                <a:cs typeface="Tahoma" panose="020B0604030504040204" pitchFamily="34" charset="0"/>
              </a:rPr>
              <a:t>Case studies;</a:t>
            </a:r>
          </a:p>
          <a:p>
            <a:r>
              <a:rPr lang="en-US" sz="2800" b="1" dirty="0">
                <a:latin typeface="Tahoma" panose="020B0604030504040204" pitchFamily="34" charset="0"/>
                <a:ea typeface="Tahoma" panose="020B0604030504040204" pitchFamily="34" charset="0"/>
                <a:cs typeface="Tahoma" panose="020B0604030504040204" pitchFamily="34" charset="0"/>
              </a:rPr>
              <a:t>Facilitated discussion;</a:t>
            </a:r>
          </a:p>
          <a:p>
            <a:r>
              <a:rPr lang="en-US" sz="2800" b="1" dirty="0">
                <a:latin typeface="Tahoma" panose="020B0604030504040204" pitchFamily="34" charset="0"/>
                <a:ea typeface="Tahoma" panose="020B0604030504040204" pitchFamily="34" charset="0"/>
                <a:cs typeface="Tahoma" panose="020B0604030504040204" pitchFamily="34" charset="0"/>
              </a:rPr>
              <a:t>Other.</a:t>
            </a:r>
            <a:endParaRPr lang="en-US" dirty="0"/>
          </a:p>
        </p:txBody>
      </p:sp>
    </p:spTree>
    <p:extLst>
      <p:ext uri="{BB962C8B-B14F-4D97-AF65-F5344CB8AC3E}">
        <p14:creationId xmlns:p14="http://schemas.microsoft.com/office/powerpoint/2010/main" val="2818345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0278" y="1143000"/>
            <a:ext cx="8229600" cy="1143000"/>
          </a:xfrm>
        </p:spPr>
        <p:txBody>
          <a:bodyPr/>
          <a:lstStyle/>
          <a:p>
            <a:r>
              <a:rPr lang="en-US" sz="3200" b="1" dirty="0">
                <a:latin typeface="Tahoma" panose="020B0604030504040204" pitchFamily="34" charset="0"/>
                <a:ea typeface="Tahoma" panose="020B0604030504040204" pitchFamily="34" charset="0"/>
                <a:cs typeface="Tahoma" panose="020B0604030504040204" pitchFamily="34" charset="0"/>
              </a:rPr>
              <a:t>Freddie Diaz-Batista, Flipped Learning, February 14, 2014, E-learning Blog</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http://freddiediazbatista.com/main/</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sp>
        <p:nvSpPr>
          <p:cNvPr id="2" name="Content Placeholder 1"/>
          <p:cNvSpPr>
            <a:spLocks noGrp="1"/>
          </p:cNvSpPr>
          <p:nvPr>
            <p:ph idx="1"/>
          </p:nvPr>
        </p:nvSpPr>
        <p:spPr>
          <a:xfrm>
            <a:off x="914400" y="2667000"/>
            <a:ext cx="7467600" cy="3459163"/>
          </a:xfrm>
        </p:spPr>
        <p:txBody>
          <a:bodyPr/>
          <a:lstStyle/>
          <a:p>
            <a:pPr marL="0" indent="0">
              <a:buNone/>
            </a:pPr>
            <a:r>
              <a:rPr lang="en-US" sz="2600" b="1" dirty="0">
                <a:latin typeface="Tahoma" panose="020B0604030504040204" pitchFamily="34" charset="0"/>
                <a:ea typeface="Tahoma" panose="020B0604030504040204" pitchFamily="34" charset="0"/>
                <a:cs typeface="Tahoma" panose="020B0604030504040204" pitchFamily="34" charset="0"/>
              </a:rPr>
              <a:t>“</a:t>
            </a:r>
            <a:r>
              <a:rPr lang="en-US" sz="2600" b="1" dirty="0">
                <a:solidFill>
                  <a:srgbClr val="FF0000"/>
                </a:solidFill>
                <a:latin typeface="Tahoma" panose="020B0604030504040204" pitchFamily="34" charset="0"/>
                <a:ea typeface="Tahoma" panose="020B0604030504040204" pitchFamily="34" charset="0"/>
                <a:cs typeface="Tahoma" panose="020B0604030504040204" pitchFamily="34" charset="0"/>
              </a:rPr>
              <a:t>One of the big mistakes we made when we pioneered this model is that we focused too much on video. </a:t>
            </a:r>
            <a:r>
              <a:rPr lang="en-US" sz="2600" b="1" dirty="0">
                <a:latin typeface="Tahoma" panose="020B0604030504040204" pitchFamily="34" charset="0"/>
                <a:ea typeface="Tahoma" panose="020B0604030504040204" pitchFamily="34" charset="0"/>
                <a:cs typeface="Tahoma" panose="020B0604030504040204" pitchFamily="34" charset="0"/>
              </a:rPr>
              <a:t>We now like to use the term “learning object” when we talk about the flipped classroom. A learning object can include videos, but it also can be resources such as online simulations, books, and periodicals.”</a:t>
            </a:r>
          </a:p>
        </p:txBody>
      </p:sp>
    </p:spTree>
    <p:extLst>
      <p:ext uri="{BB962C8B-B14F-4D97-AF65-F5344CB8AC3E}">
        <p14:creationId xmlns:p14="http://schemas.microsoft.com/office/powerpoint/2010/main" val="3770938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26257"/>
            <a:ext cx="8229600" cy="22399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13, 2014</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Exploring the Fringe: Flipping, </a:t>
            </a:r>
            <a:r>
              <a:rPr lang="en-US" sz="3200" b="1" dirty="0" err="1">
                <a:latin typeface="Tahoma" panose="020B0604030504040204" pitchFamily="34" charset="0"/>
                <a:ea typeface="Tahoma" panose="020B0604030504040204" pitchFamily="34" charset="0"/>
                <a:cs typeface="Tahoma" panose="020B0604030504040204" pitchFamily="34" charset="0"/>
              </a:rPr>
              <a:t>Microcredentials</a:t>
            </a:r>
            <a:r>
              <a:rPr lang="en-US" sz="3200" b="1" dirty="0">
                <a:latin typeface="Tahoma" panose="020B0604030504040204" pitchFamily="34" charset="0"/>
                <a:ea typeface="Tahoma" panose="020B0604030504040204" pitchFamily="34" charset="0"/>
                <a:cs typeface="Tahoma" panose="020B0604030504040204" pitchFamily="34" charset="0"/>
              </a:rPr>
              <a:t>, and MOOCs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Jeff Cobb and </a:t>
            </a:r>
            <a:r>
              <a:rPr lang="en-US" sz="2000" b="1" dirty="0" err="1">
                <a:latin typeface="Tahoma" panose="020B0604030504040204" pitchFamily="34" charset="0"/>
                <a:ea typeface="Tahoma" panose="020B0604030504040204" pitchFamily="34" charset="0"/>
                <a:cs typeface="Tahoma" panose="020B0604030504040204" pitchFamily="34" charset="0"/>
              </a:rPr>
              <a:t>Celisa</a:t>
            </a:r>
            <a:r>
              <a:rPr lang="en-US" sz="2000" b="1" dirty="0">
                <a:latin typeface="Tahoma" panose="020B0604030504040204" pitchFamily="34" charset="0"/>
                <a:ea typeface="Tahoma" panose="020B0604030504040204" pitchFamily="34" charset="0"/>
                <a:cs typeface="Tahoma" panose="020B0604030504040204" pitchFamily="34" charset="0"/>
              </a:rPr>
              <a:t> Steele, </a:t>
            </a:r>
            <a:r>
              <a:rPr lang="en-US" sz="2000" b="1" dirty="0" err="1">
                <a:latin typeface="Tahoma" panose="020B0604030504040204" pitchFamily="34" charset="0"/>
                <a:ea typeface="Tahoma" panose="020B0604030504040204" pitchFamily="34" charset="0"/>
                <a:cs typeface="Tahoma" panose="020B0604030504040204" pitchFamily="34" charset="0"/>
              </a:rPr>
              <a:t>Tagoras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400" b="1" u="sng" dirty="0">
                <a:hlinkClick r:id="rId2"/>
              </a:rPr>
              <a:t>http://www.tagoras.com/2014/05/13/flipped-learning-microcredentials-moocs/</a:t>
            </a:r>
            <a:r>
              <a:rPr lang="en-US" sz="1400" b="1" dirty="0"/>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914400" y="2895600"/>
            <a:ext cx="7696200" cy="3657600"/>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Flipped Content Includes:</a:t>
            </a:r>
          </a:p>
          <a:p>
            <a:r>
              <a:rPr lang="en-US" sz="2400" b="1" dirty="0">
                <a:latin typeface="Tahoma" panose="020B0604030504040204" pitchFamily="34" charset="0"/>
                <a:ea typeface="Tahoma" panose="020B0604030504040204" pitchFamily="34" charset="0"/>
                <a:cs typeface="Tahoma" panose="020B0604030504040204" pitchFamily="34" charset="0"/>
              </a:rPr>
              <a:t>Video captured from conferences.</a:t>
            </a:r>
          </a:p>
          <a:p>
            <a:r>
              <a:rPr lang="en-US" sz="2400" b="1" dirty="0">
                <a:latin typeface="Tahoma" panose="020B0604030504040204" pitchFamily="34" charset="0"/>
                <a:ea typeface="Tahoma" panose="020B0604030504040204" pitchFamily="34" charset="0"/>
                <a:cs typeface="Tahoma" panose="020B0604030504040204" pitchFamily="34" charset="0"/>
              </a:rPr>
              <a:t>Webinar recordings.</a:t>
            </a:r>
          </a:p>
          <a:p>
            <a:r>
              <a:rPr lang="en-US" sz="2400" b="1" dirty="0">
                <a:latin typeface="Tahoma" panose="020B0604030504040204" pitchFamily="34" charset="0"/>
                <a:ea typeface="Tahoma" panose="020B0604030504040204" pitchFamily="34" charset="0"/>
                <a:cs typeface="Tahoma" panose="020B0604030504040204" pitchFamily="34" charset="0"/>
              </a:rPr>
              <a:t>Brief audio or video interviews.</a:t>
            </a:r>
          </a:p>
          <a:p>
            <a:r>
              <a:rPr lang="en-US" sz="2400" b="1" dirty="0">
                <a:latin typeface="Tahoma" panose="020B0604030504040204" pitchFamily="34" charset="0"/>
                <a:ea typeface="Tahoma" panose="020B0604030504040204" pitchFamily="34" charset="0"/>
                <a:cs typeface="Tahoma" panose="020B0604030504040204" pitchFamily="34" charset="0"/>
              </a:rPr>
              <a:t>Screen recordings.</a:t>
            </a:r>
          </a:p>
          <a:p>
            <a:r>
              <a:rPr lang="en-US" sz="2400" b="1" dirty="0">
                <a:latin typeface="Tahoma" panose="020B0604030504040204" pitchFamily="34" charset="0"/>
                <a:ea typeface="Tahoma" panose="020B0604030504040204" pitchFamily="34" charset="0"/>
                <a:cs typeface="Tahoma" panose="020B0604030504040204" pitchFamily="34" charset="0"/>
              </a:rPr>
              <a:t>Various publications.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8324"/>
            <a:ext cx="3384176" cy="1692088"/>
          </a:xfrm>
          <a:prstGeom prst="rect">
            <a:avLst/>
          </a:prstGeom>
        </p:spPr>
      </p:pic>
    </p:spTree>
    <p:extLst>
      <p:ext uri="{BB962C8B-B14F-4D97-AF65-F5344CB8AC3E}">
        <p14:creationId xmlns:p14="http://schemas.microsoft.com/office/powerpoint/2010/main" val="1469215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09600"/>
            <a:ext cx="8153400" cy="1447800"/>
          </a:xfrm>
        </p:spPr>
        <p:txBody>
          <a:bodyPr/>
          <a:lstStyle/>
          <a:p>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The Flipped Classroom Enables Personalized Learning </a:t>
            </a:r>
            <a:b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Microsoft Educator Network</a:t>
            </a:r>
            <a:br>
              <a:rPr lang="en-US" sz="9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9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http://www.pil-network.com/HotTopics/personalizedlearning/flipped-classroom-enables-personalized-learning#comments</a:t>
            </a:r>
            <a:r>
              <a:rPr lang="en-US" sz="9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9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762000" y="2286000"/>
            <a:ext cx="7620000" cy="3429000"/>
          </a:xfrm>
        </p:spPr>
        <p:txBody>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Aaron </a:t>
            </a:r>
            <a:r>
              <a:rPr lang="en-US" sz="2400" b="1" dirty="0" err="1">
                <a:latin typeface="Tahoma" panose="020B0604030504040204" pitchFamily="34" charset="0"/>
                <a:ea typeface="Tahoma" panose="020B0604030504040204" pitchFamily="34" charset="0"/>
                <a:cs typeface="Tahoma" panose="020B0604030504040204" pitchFamily="34" charset="0"/>
              </a:rPr>
              <a:t>Sams</a:t>
            </a:r>
            <a:r>
              <a:rPr lang="en-US" sz="2400" b="1" dirty="0">
                <a:latin typeface="Tahoma" panose="020B0604030504040204" pitchFamily="34" charset="0"/>
                <a:ea typeface="Tahoma" panose="020B0604030504040204" pitchFamily="34" charset="0"/>
                <a:cs typeface="Tahoma" panose="020B0604030504040204" pitchFamily="34" charset="0"/>
              </a:rPr>
              <a:t> and John Bergmann’s book Flip Your Class: Reach Every Student in Every Class Every Day; “15 Reasons To Flip Your Classroom” speak to personalized learning:</a:t>
            </a:r>
          </a:p>
          <a:p>
            <a:pPr>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Helps struggling students</a:t>
            </a:r>
          </a:p>
          <a:p>
            <a:pPr>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Increases instructor-learner interaction</a:t>
            </a:r>
          </a:p>
          <a:p>
            <a:pPr>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Allows for different learning rates or speeds</a:t>
            </a:r>
          </a:p>
          <a:p>
            <a:pPr>
              <a:buFont typeface="Arial" panose="020B0604020202020204" pitchFamily="34" charset="0"/>
              <a:buChar cha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5220820"/>
            <a:ext cx="2182906" cy="1637180"/>
          </a:xfrm>
          <a:prstGeom prst="rect">
            <a:avLst/>
          </a:prstGeom>
        </p:spPr>
      </p:pic>
    </p:spTree>
    <p:extLst>
      <p:ext uri="{BB962C8B-B14F-4D97-AF65-F5344CB8AC3E}">
        <p14:creationId xmlns:p14="http://schemas.microsoft.com/office/powerpoint/2010/main" val="2058482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135"/>
            <a:ext cx="7696200" cy="1858962"/>
          </a:xfrm>
        </p:spPr>
        <p:txBody>
          <a:bodyPr/>
          <a:lstStyle/>
          <a:p>
            <a:r>
              <a:rPr lang="en-US" sz="2400" b="1" dirty="0">
                <a:latin typeface="Tahoma" panose="020B0604030504040204" pitchFamily="34" charset="0"/>
                <a:ea typeface="Tahoma" panose="020B0604030504040204" pitchFamily="34" charset="0"/>
                <a:cs typeface="Tahoma" panose="020B0604030504040204" pitchFamily="34" charset="0"/>
              </a:rPr>
              <a:t>Teaching for Tomorrow: Flipped Learning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(2:52)</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https://www.youtube.com/watch?v=4a7NbUIr_iQ</a:t>
            </a:r>
            <a:br>
              <a:rPr lang="en-US" sz="1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Flipped Classroom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(2:14)</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https://www.youtube.com/watch?v=2H4RkudFzlc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4"/>
          <a:srcRect l="15151" t="22552" r="42425" b="2278"/>
          <a:stretch/>
        </p:blipFill>
        <p:spPr>
          <a:xfrm>
            <a:off x="0" y="2590800"/>
            <a:ext cx="4267200" cy="4064000"/>
          </a:xfrm>
          <a:prstGeom prst="rect">
            <a:avLst/>
          </a:prstGeom>
        </p:spPr>
      </p:pic>
      <p:pic>
        <p:nvPicPr>
          <p:cNvPr id="5" name="Picture 4"/>
          <p:cNvPicPr>
            <a:picLocks noChangeAspect="1"/>
          </p:cNvPicPr>
          <p:nvPr/>
        </p:nvPicPr>
        <p:blipFill rotWithShape="1">
          <a:blip r:embed="rId5"/>
          <a:srcRect l="15605" t="22580" r="41915" b="3226"/>
          <a:stretch/>
        </p:blipFill>
        <p:spPr>
          <a:xfrm>
            <a:off x="4572000" y="2577324"/>
            <a:ext cx="4343400" cy="4077476"/>
          </a:xfrm>
          <a:prstGeom prst="rect">
            <a:avLst/>
          </a:prstGeom>
        </p:spPr>
      </p:pic>
    </p:spTree>
    <p:extLst>
      <p:ext uri="{BB962C8B-B14F-4D97-AF65-F5344CB8AC3E}">
        <p14:creationId xmlns:p14="http://schemas.microsoft.com/office/powerpoint/2010/main" val="3856864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1"/>
            <a:ext cx="7924800" cy="2514600"/>
          </a:xfrm>
        </p:spPr>
        <p:txBody>
          <a:bodyPr/>
          <a:lstStyle/>
          <a:p>
            <a:r>
              <a:rPr lang="en-US" sz="3200" b="1" dirty="0">
                <a:latin typeface="Tahoma" panose="020B0604030504040204" pitchFamily="34" charset="0"/>
                <a:ea typeface="Tahoma" panose="020B0604030504040204" pitchFamily="34" charset="0"/>
                <a:cs typeface="Tahoma" panose="020B0604030504040204" pitchFamily="34" charset="0"/>
              </a:rPr>
              <a:t>Flipped-Learning Toolkit: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5 Steps for Formative Assessment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err="1">
                <a:latin typeface="Tahoma" panose="020B0604030504040204" pitchFamily="34" charset="0"/>
                <a:ea typeface="Tahoma" panose="020B0604030504040204" pitchFamily="34" charset="0"/>
                <a:cs typeface="Tahoma" panose="020B0604030504040204" pitchFamily="34" charset="0"/>
              </a:rPr>
              <a:t>Edutopia</a:t>
            </a:r>
            <a:r>
              <a:rPr lang="en-US" sz="3200" b="1" dirty="0">
                <a:latin typeface="Tahoma" panose="020B0604030504040204" pitchFamily="34" charset="0"/>
                <a:ea typeface="Tahoma" panose="020B0604030504040204" pitchFamily="34" charset="0"/>
                <a:cs typeface="Tahoma" panose="020B0604030504040204" pitchFamily="34" charset="0"/>
              </a:rPr>
              <a:t>, GLEF</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https://www.edutopia.org/blog/five-steps-formative-assessment-jon-bergmann</a:t>
            </a:r>
            <a:r>
              <a:rPr lang="en-US" sz="1200" b="1" dirty="0">
                <a:latin typeface="Tahoma" panose="020B0604030504040204" pitchFamily="34" charset="0"/>
                <a:ea typeface="Tahoma" panose="020B0604030504040204" pitchFamily="34" charset="0"/>
                <a:cs typeface="Tahoma" panose="020B0604030504040204" pitchFamily="34" charset="0"/>
              </a:rPr>
              <a:t> (1:40)</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https://www.edutopia.org/blog/flipping-the-non-flippable-classes-jon-bergmann</a:t>
            </a:r>
            <a:r>
              <a:rPr lang="en-US" sz="1200" b="1" dirty="0">
                <a:latin typeface="Tahoma" panose="020B0604030504040204" pitchFamily="34" charset="0"/>
                <a:ea typeface="Tahoma" panose="020B0604030504040204" pitchFamily="34" charset="0"/>
                <a:cs typeface="Tahoma" panose="020B0604030504040204" pitchFamily="34" charset="0"/>
              </a:rPr>
              <a:t> (2:51)</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4"/>
              </a:rPr>
              <a:t>https://www.edutopia.org/blogs/tag/flipped-classroom</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5"/>
          <a:srcRect l="26667" t="17159" r="32500" b="17998"/>
          <a:stretch/>
        </p:blipFill>
        <p:spPr>
          <a:xfrm>
            <a:off x="-18473" y="3048000"/>
            <a:ext cx="4263292" cy="3393233"/>
          </a:xfrm>
          <a:prstGeom prst="rect">
            <a:avLst/>
          </a:prstGeom>
        </p:spPr>
      </p:pic>
      <p:pic>
        <p:nvPicPr>
          <p:cNvPr id="6" name="Picture 5"/>
          <p:cNvPicPr>
            <a:picLocks noChangeAspect="1"/>
          </p:cNvPicPr>
          <p:nvPr/>
        </p:nvPicPr>
        <p:blipFill rotWithShape="1">
          <a:blip r:embed="rId6"/>
          <a:srcRect l="27500" t="28183" r="33333" b="31914"/>
          <a:stretch/>
        </p:blipFill>
        <p:spPr>
          <a:xfrm>
            <a:off x="4219575" y="2819400"/>
            <a:ext cx="4924425" cy="2514600"/>
          </a:xfrm>
          <a:prstGeom prst="rect">
            <a:avLst/>
          </a:prstGeom>
        </p:spPr>
      </p:pic>
    </p:spTree>
    <p:extLst>
      <p:ext uri="{BB962C8B-B14F-4D97-AF65-F5344CB8AC3E}">
        <p14:creationId xmlns:p14="http://schemas.microsoft.com/office/powerpoint/2010/main" val="4095880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Why is flipping significant?</a:t>
            </a:r>
          </a:p>
        </p:txBody>
      </p:sp>
      <p:sp>
        <p:nvSpPr>
          <p:cNvPr id="3" name="Content Placeholder 2"/>
          <p:cNvSpPr>
            <a:spLocks noGrp="1"/>
          </p:cNvSpPr>
          <p:nvPr>
            <p:ph idx="1"/>
          </p:nvPr>
        </p:nvSpPr>
        <p:spPr>
          <a:xfrm>
            <a:off x="457200" y="2133600"/>
            <a:ext cx="8229600" cy="2549979"/>
          </a:xfrm>
        </p:spPr>
        <p:txBody>
          <a:bodyPr>
            <a:normAutofit/>
          </a:bodyPr>
          <a:lstStyle/>
          <a:p>
            <a:pPr marL="457200" indent="-457200">
              <a:spcBef>
                <a:spcPts val="0"/>
              </a:spcBef>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Students can watch, rewind, and fast-forward.</a:t>
            </a:r>
          </a:p>
          <a:p>
            <a:pPr marL="457200" indent="-457200">
              <a:spcBef>
                <a:spcPts val="0"/>
              </a:spcBef>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Stop and reflect.</a:t>
            </a:r>
          </a:p>
          <a:p>
            <a:pPr marL="457200" indent="-457200">
              <a:spcBef>
                <a:spcPts val="0"/>
              </a:spcBef>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Devote class time to application of concepts.</a:t>
            </a:r>
          </a:p>
          <a:p>
            <a:pPr marL="457200" indent="-457200">
              <a:spcBef>
                <a:spcPts val="0"/>
              </a:spcBef>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Better opportunity to detect errors in thinking.</a:t>
            </a:r>
          </a:p>
          <a:p>
            <a:pPr marL="457200" indent="-457200">
              <a:spcBef>
                <a:spcPts val="0"/>
              </a:spcBef>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Encourage social interaction and peer support.</a:t>
            </a:r>
          </a:p>
        </p:txBody>
      </p:sp>
      <p:pic>
        <p:nvPicPr>
          <p:cNvPr id="7" name="Picture 6"/>
          <p:cNvPicPr>
            <a:picLocks noChangeAspect="1"/>
          </p:cNvPicPr>
          <p:nvPr/>
        </p:nvPicPr>
        <p:blipFill>
          <a:blip r:embed="rId2"/>
          <a:stretch>
            <a:fillRect/>
          </a:stretch>
        </p:blipFill>
        <p:spPr>
          <a:xfrm>
            <a:off x="4953000" y="4313463"/>
            <a:ext cx="4191000" cy="2544537"/>
          </a:xfrm>
          <a:prstGeom prst="rect">
            <a:avLst/>
          </a:prstGeom>
        </p:spPr>
      </p:pic>
    </p:spTree>
    <p:extLst>
      <p:ext uri="{BB962C8B-B14F-4D97-AF65-F5344CB8AC3E}">
        <p14:creationId xmlns:p14="http://schemas.microsoft.com/office/powerpoint/2010/main" val="1745073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0703" y="754063"/>
            <a:ext cx="8229600" cy="1143000"/>
          </a:xfrm>
        </p:spPr>
        <p:txBody>
          <a:bodyPr/>
          <a:lstStyle/>
          <a:p>
            <a:r>
              <a:rPr lang="en-US" sz="2800" b="1" dirty="0">
                <a:latin typeface="Tahoma" panose="020B0604030504040204" pitchFamily="34" charset="0"/>
                <a:ea typeface="Tahoma" panose="020B0604030504040204" pitchFamily="34" charset="0"/>
                <a:cs typeface="Tahoma" panose="020B0604030504040204" pitchFamily="34" charset="0"/>
              </a:rPr>
              <a:t>Digital distraction in the classroom</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July 11, 2012 by Stephanie </a:t>
            </a:r>
            <a:r>
              <a:rPr lang="en-US" sz="1800" b="1" dirty="0" err="1">
                <a:latin typeface="Tahoma" panose="020B0604030504040204" pitchFamily="34" charset="0"/>
                <a:ea typeface="Tahoma" panose="020B0604030504040204" pitchFamily="34" charset="0"/>
                <a:cs typeface="Tahoma" panose="020B0604030504040204" pitchFamily="34" charset="0"/>
              </a:rPr>
              <a:t>Chasteen</a:t>
            </a:r>
            <a:r>
              <a:rPr lang="en-US" sz="1800" b="1" dirty="0">
                <a:latin typeface="Tahoma" panose="020B0604030504040204" pitchFamily="34" charset="0"/>
                <a:ea typeface="Tahoma" panose="020B0604030504040204" pitchFamily="34" charset="0"/>
                <a:cs typeface="Tahoma" panose="020B0604030504040204" pitchFamily="34" charset="0"/>
              </a:rPr>
              <a:t>, The Active Class</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http://theactiveclass.com/category/uncategorized/</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sp>
        <p:nvSpPr>
          <p:cNvPr id="3" name="Content Placeholder 2"/>
          <p:cNvSpPr>
            <a:spLocks noGrp="1"/>
          </p:cNvSpPr>
          <p:nvPr>
            <p:ph idx="1"/>
          </p:nvPr>
        </p:nvSpPr>
        <p:spPr>
          <a:xfrm>
            <a:off x="533400" y="2057400"/>
            <a:ext cx="8153400" cy="4068763"/>
          </a:xfrm>
        </p:spPr>
        <p:txBody>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 no longer go to work to ‘perform’ five times a day</a:t>
            </a:r>
            <a:r>
              <a:rPr lang="en-US" sz="2400" b="1" dirty="0">
                <a:latin typeface="Tahoma" panose="020B0604030504040204" pitchFamily="34" charset="0"/>
                <a:ea typeface="Tahoma" panose="020B0604030504040204" pitchFamily="34" charset="0"/>
                <a:cs typeface="Tahoma" panose="020B0604030504040204" pitchFamily="34" charset="0"/>
              </a:rPr>
              <a:t>; instead, I look forward to going [to class] and interacting with my students all day,” says high school teacher Jonathan Bergmann…In the flipped class, instructors create video podcasts for students to watch — either of lectures, or solving a problem, or demonstrations — and post those for the students to watch at home.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4800600"/>
            <a:ext cx="2743200" cy="2057400"/>
          </a:xfrm>
          <a:prstGeom prst="rect">
            <a:avLst/>
          </a:prstGeom>
        </p:spPr>
      </p:pic>
    </p:spTree>
    <p:extLst>
      <p:ext uri="{BB962C8B-B14F-4D97-AF65-F5344CB8AC3E}">
        <p14:creationId xmlns:p14="http://schemas.microsoft.com/office/powerpoint/2010/main" val="176252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153400" cy="14478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Salmon Khan (2012). </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The One World Schoolhouse</a:t>
            </a:r>
            <a:endParaRPr lang="en-US" dirty="0">
              <a:solidFill>
                <a:srgbClr val="0070C0"/>
              </a:solidFill>
            </a:endParaRPr>
          </a:p>
        </p:txBody>
      </p:sp>
      <p:sp>
        <p:nvSpPr>
          <p:cNvPr id="3" name="Content Placeholder 2"/>
          <p:cNvSpPr>
            <a:spLocks noGrp="1"/>
          </p:cNvSpPr>
          <p:nvPr>
            <p:ph idx="1"/>
          </p:nvPr>
        </p:nvSpPr>
        <p:spPr>
          <a:xfrm>
            <a:off x="457200" y="2057400"/>
            <a:ext cx="8305800" cy="2895600"/>
          </a:xfrm>
        </p:spPr>
        <p:txBody>
          <a:bodyPr/>
          <a:lstStyle/>
          <a:p>
            <a:pPr marL="0" indent="0">
              <a:buNone/>
            </a:pPr>
            <a:r>
              <a:rPr lang="en-US" sz="3000" b="1" dirty="0">
                <a:latin typeface="Tahoma" panose="020B0604030504040204" pitchFamily="34" charset="0"/>
                <a:ea typeface="Tahoma" panose="020B0604030504040204" pitchFamily="34" charset="0"/>
                <a:cs typeface="Tahoma" panose="020B0604030504040204" pitchFamily="34" charset="0"/>
              </a:rPr>
              <a:t>“The old classroom model simply doesn’t fit our changing needs. It’s a fundamentally passive way of learning, while the world requires more and more </a:t>
            </a:r>
            <a:r>
              <a:rPr lang="en-US" sz="3000" b="1" i="1" dirty="0">
                <a:latin typeface="Tahoma" panose="020B0604030504040204" pitchFamily="34" charset="0"/>
                <a:ea typeface="Tahoma" panose="020B0604030504040204" pitchFamily="34" charset="0"/>
                <a:cs typeface="Tahoma" panose="020B0604030504040204" pitchFamily="34" charset="0"/>
              </a:rPr>
              <a:t>active</a:t>
            </a:r>
            <a:r>
              <a:rPr lang="en-US" sz="3000" b="1" dirty="0">
                <a:latin typeface="Tahoma" panose="020B0604030504040204" pitchFamily="34" charset="0"/>
                <a:ea typeface="Tahoma" panose="020B0604030504040204" pitchFamily="34" charset="0"/>
                <a:cs typeface="Tahoma" panose="020B0604030504040204" pitchFamily="34" charset="0"/>
              </a:rPr>
              <a:t> processing of information.”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4673346"/>
            <a:ext cx="3581400" cy="218465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536141"/>
            <a:ext cx="1552575" cy="2286000"/>
          </a:xfrm>
          <a:prstGeom prst="rect">
            <a:avLst/>
          </a:prstGeom>
        </p:spPr>
      </p:pic>
    </p:spTree>
    <p:extLst>
      <p:ext uri="{BB962C8B-B14F-4D97-AF65-F5344CB8AC3E}">
        <p14:creationId xmlns:p14="http://schemas.microsoft.com/office/powerpoint/2010/main" val="568682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382000" cy="2438400"/>
          </a:xfrm>
        </p:spPr>
        <p:txBody>
          <a:bodyPr/>
          <a:lstStyle/>
          <a:p>
            <a:r>
              <a:rPr lang="en-US" sz="4000" b="1" dirty="0">
                <a:latin typeface="Tahoma" panose="020B0604030504040204" pitchFamily="34" charset="0"/>
                <a:ea typeface="Tahoma" panose="020B0604030504040204" pitchFamily="34" charset="0"/>
                <a:cs typeface="Tahoma" panose="020B0604030504040204" pitchFamily="34" charset="0"/>
              </a:rPr>
              <a:t>Flipping the Class,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Penn State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3:23 video</a:t>
            </a:r>
            <a:r>
              <a:rPr lang="en-US" sz="4000" b="1" dirty="0">
                <a:latin typeface="Tahoma" panose="020B0604030504040204" pitchFamily="34" charset="0"/>
                <a:ea typeface="Tahoma" panose="020B0604030504040204" pitchFamily="34" charset="0"/>
                <a:cs typeface="Tahoma" panose="020B0604030504040204" pitchFamily="34" charset="0"/>
              </a:rPr>
              <a:t>)</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https://sites.google.com/site/flippingclass/</a:t>
            </a:r>
            <a:r>
              <a:rPr lang="en-US" sz="2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35492" t="37540" r="34241" b="16388"/>
          <a:stretch/>
        </p:blipFill>
        <p:spPr>
          <a:xfrm>
            <a:off x="2438400" y="2971800"/>
            <a:ext cx="4572000" cy="3740728"/>
          </a:xfrm>
          <a:prstGeom prst="rect">
            <a:avLst/>
          </a:prstGeom>
        </p:spPr>
      </p:pic>
    </p:spTree>
    <p:extLst>
      <p:ext uri="{BB962C8B-B14F-4D97-AF65-F5344CB8AC3E}">
        <p14:creationId xmlns:p14="http://schemas.microsoft.com/office/powerpoint/2010/main" val="3822143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8153400" cy="1858962"/>
          </a:xfrm>
        </p:spPr>
        <p:txBody>
          <a:bodyPr/>
          <a:lstStyle/>
          <a:p>
            <a:r>
              <a:rPr lang="en-US" sz="3200" b="1" dirty="0">
                <a:latin typeface="Tahoma" panose="020B0604030504040204" pitchFamily="34" charset="0"/>
                <a:ea typeface="Tahoma" panose="020B0604030504040204" pitchFamily="34" charset="0"/>
                <a:cs typeface="Tahoma" panose="020B0604030504040204" pitchFamily="34" charset="0"/>
              </a:rPr>
              <a:t>Flipping The Large Enrollment Psychology Classroom - NC State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(Video: 3:45)</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https://www.youtube.com/watch?v=QTDQaaVWEzI</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4575" t="23353" r="42202" b="1694"/>
          <a:stretch/>
        </p:blipFill>
        <p:spPr>
          <a:xfrm>
            <a:off x="2667000" y="3124200"/>
            <a:ext cx="3886200" cy="3622267"/>
          </a:xfrm>
          <a:prstGeom prst="rect">
            <a:avLst/>
          </a:prstGeom>
        </p:spPr>
      </p:pic>
    </p:spTree>
    <p:extLst>
      <p:ext uri="{BB962C8B-B14F-4D97-AF65-F5344CB8AC3E}">
        <p14:creationId xmlns:p14="http://schemas.microsoft.com/office/powerpoint/2010/main" val="1595510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27130"/>
            <a:ext cx="7696200" cy="1858962"/>
          </a:xfrm>
        </p:spPr>
        <p:txBody>
          <a:bodyPr/>
          <a:lstStyle/>
          <a:p>
            <a:r>
              <a:rPr lang="en-US" sz="3600" b="1" dirty="0">
                <a:latin typeface="Tahoma" panose="020B0604030504040204" pitchFamily="34" charset="0"/>
                <a:ea typeface="Tahoma" panose="020B0604030504040204" pitchFamily="34" charset="0"/>
                <a:cs typeface="Tahoma" panose="020B0604030504040204" pitchFamily="34" charset="0"/>
              </a:rPr>
              <a:t>Ohio State Chemistry Flips the Classroom</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(Video: 1:10)</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https://www.youtube.com/watch?v=6FA_hCmfsp8</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5559" t="22369" r="42007" b="2632"/>
          <a:stretch/>
        </p:blipFill>
        <p:spPr>
          <a:xfrm>
            <a:off x="2667000" y="2971800"/>
            <a:ext cx="3991507" cy="3791932"/>
          </a:xfrm>
          <a:prstGeom prst="rect">
            <a:avLst/>
          </a:prstGeom>
        </p:spPr>
      </p:pic>
    </p:spTree>
    <p:extLst>
      <p:ext uri="{BB962C8B-B14F-4D97-AF65-F5344CB8AC3E}">
        <p14:creationId xmlns:p14="http://schemas.microsoft.com/office/powerpoint/2010/main" val="1153517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21, 2014</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MyPyschLab</a:t>
            </a:r>
            <a:r>
              <a:rPr lang="en-US" sz="2800" b="1" dirty="0">
                <a:latin typeface="Tahoma" panose="020B0604030504040204" pitchFamily="34" charset="0"/>
                <a:ea typeface="Tahoma" panose="020B0604030504040204" pitchFamily="34" charset="0"/>
                <a:cs typeface="Tahoma" panose="020B0604030504040204" pitchFamily="34" charset="0"/>
              </a:rPr>
              <a:t> from Pearson</a:t>
            </a:r>
            <a:endParaRPr lang="en-US" sz="1600" dirty="0"/>
          </a:p>
        </p:txBody>
      </p:sp>
      <p:pic>
        <p:nvPicPr>
          <p:cNvPr id="3" name="Picture 2"/>
          <p:cNvPicPr>
            <a:picLocks noChangeAspect="1"/>
          </p:cNvPicPr>
          <p:nvPr/>
        </p:nvPicPr>
        <p:blipFill rotWithShape="1">
          <a:blip r:embed="rId2"/>
          <a:srcRect l="15534" t="21676" r="16506" b="2461"/>
          <a:stretch/>
        </p:blipFill>
        <p:spPr>
          <a:xfrm>
            <a:off x="685800" y="2487168"/>
            <a:ext cx="7284720" cy="4370832"/>
          </a:xfrm>
          <a:prstGeom prst="rect">
            <a:avLst/>
          </a:prstGeom>
        </p:spPr>
      </p:pic>
      <p:pic>
        <p:nvPicPr>
          <p:cNvPr id="4" name="Picture 3"/>
          <p:cNvPicPr>
            <a:picLocks noChangeAspect="1"/>
          </p:cNvPicPr>
          <p:nvPr/>
        </p:nvPicPr>
        <p:blipFill rotWithShape="1">
          <a:blip r:embed="rId3"/>
          <a:srcRect l="11952" t="20382" r="13353" b="3648"/>
          <a:stretch/>
        </p:blipFill>
        <p:spPr>
          <a:xfrm>
            <a:off x="5257800" y="3810000"/>
            <a:ext cx="2327712" cy="1272482"/>
          </a:xfrm>
          <a:prstGeom prst="rect">
            <a:avLst/>
          </a:prstGeom>
        </p:spPr>
      </p:pic>
    </p:spTree>
    <p:extLst>
      <p:ext uri="{BB962C8B-B14F-4D97-AF65-F5344CB8AC3E}">
        <p14:creationId xmlns:p14="http://schemas.microsoft.com/office/powerpoint/2010/main" val="49339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19050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Flipping Via MOOCs!</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Happening in College Too!</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The Washington Post, Nick Anderson, March 11, 2013</a:t>
            </a:r>
            <a:br>
              <a:rPr lang="en-US" sz="9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http://www.washingtonpost.com/local/education/more-classroom-flipping-in-colleges/2013/03/11/0c425758-8a7f-11e2-98d9-3012c1cd8d1e_story.html</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6589" t="23457" r="41605" b="1234"/>
          <a:stretch/>
        </p:blipFill>
        <p:spPr>
          <a:xfrm>
            <a:off x="0" y="2133600"/>
            <a:ext cx="4800601" cy="4648200"/>
          </a:xfrm>
          <a:prstGeom prst="rect">
            <a:avLst/>
          </a:prstGeom>
        </p:spPr>
      </p:pic>
      <p:pic>
        <p:nvPicPr>
          <p:cNvPr id="5" name="Picture 4"/>
          <p:cNvPicPr>
            <a:picLocks noChangeAspect="1"/>
          </p:cNvPicPr>
          <p:nvPr/>
        </p:nvPicPr>
        <p:blipFill rotWithShape="1">
          <a:blip r:embed="rId4"/>
          <a:srcRect l="16454" t="22449" r="17729" b="4082"/>
          <a:stretch/>
        </p:blipFill>
        <p:spPr>
          <a:xfrm>
            <a:off x="5181603" y="2590801"/>
            <a:ext cx="3810000" cy="2286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3726" y="5008949"/>
            <a:ext cx="3402366" cy="1847571"/>
          </a:xfrm>
          <a:prstGeom prst="rect">
            <a:avLst/>
          </a:prstGeom>
        </p:spPr>
      </p:pic>
    </p:spTree>
    <p:extLst>
      <p:ext uri="{BB962C8B-B14F-4D97-AF65-F5344CB8AC3E}">
        <p14:creationId xmlns:p14="http://schemas.microsoft.com/office/powerpoint/2010/main" val="1032251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19200"/>
            <a:ext cx="8246533" cy="1470025"/>
          </a:xfrm>
        </p:spPr>
        <p:txBody>
          <a:bodyPr>
            <a:normAutofit fontScale="90000"/>
          </a:bodyPr>
          <a:lstStyle/>
          <a:p>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Flipped Classroom Research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995094"/>
            <a:ext cx="5791200" cy="3844977"/>
          </a:xfrm>
          <a:prstGeom prst="rect">
            <a:avLst/>
          </a:prstGeom>
        </p:spPr>
      </p:pic>
    </p:spTree>
    <p:extLst>
      <p:ext uri="{BB962C8B-B14F-4D97-AF65-F5344CB8AC3E}">
        <p14:creationId xmlns:p14="http://schemas.microsoft.com/office/powerpoint/2010/main" val="1374093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9557" y="505595"/>
            <a:ext cx="8077200" cy="19351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5, 2014</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Lessons Learned from 1,125 Flipped Classrooms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It's been 40 years since the Army first experimented with competency-based learning, Peter D. </a:t>
            </a:r>
            <a:r>
              <a:rPr lang="en-US" sz="2000" b="1" dirty="0" err="1">
                <a:latin typeface="Tahoma" panose="020B0604030504040204" pitchFamily="34" charset="0"/>
                <a:ea typeface="Tahoma" panose="020B0604030504040204" pitchFamily="34" charset="0"/>
                <a:cs typeface="Tahoma" panose="020B0604030504040204" pitchFamily="34" charset="0"/>
              </a:rPr>
              <a:t>Lenn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https://www.edsurge.com/n/2014-02-05-lessons-learned-from-1-125-flipped-classrooms</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sp>
        <p:nvSpPr>
          <p:cNvPr id="2" name="Content Placeholder 1"/>
          <p:cNvSpPr>
            <a:spLocks noGrp="1"/>
          </p:cNvSpPr>
          <p:nvPr>
            <p:ph idx="1"/>
          </p:nvPr>
        </p:nvSpPr>
        <p:spPr>
          <a:xfrm>
            <a:off x="457200" y="2438400"/>
            <a:ext cx="8229600" cy="3687763"/>
          </a:xfrm>
        </p:spPr>
        <p:txBody>
          <a:bodyPr/>
          <a:lstStyle/>
          <a:p>
            <a:pPr marL="0" indent="0">
              <a:spcBef>
                <a:spcPts val="0"/>
              </a:spcBef>
              <a:buNone/>
            </a:pPr>
            <a:r>
              <a:rPr lang="en-US" sz="2000" b="1" dirty="0">
                <a:latin typeface="Tahoma" panose="020B0604030504040204" pitchFamily="34" charset="0"/>
                <a:ea typeface="Tahoma" panose="020B0604030504040204" pitchFamily="34" charset="0"/>
                <a:cs typeface="Tahoma" panose="020B0604030504040204" pitchFamily="34" charset="0"/>
              </a:rPr>
              <a:t>The solution they decided to test was what we now call the “flipped classroom”. After initial successes, the Army opened 1125 learning centers in every combat arms battalion worldwide. They also converted </a:t>
            </a:r>
            <a:r>
              <a:rPr lang="en-US" sz="2000" b="1" dirty="0">
                <a:latin typeface="Tahoma" panose="020B0604030504040204" pitchFamily="34" charset="0"/>
                <a:ea typeface="Tahoma" panose="020B0604030504040204" pitchFamily="34" charset="0"/>
                <a:cs typeface="Tahoma" panose="020B0604030504040204" pitchFamily="34" charset="0"/>
                <a:hlinkClick r:id="rId3"/>
              </a:rPr>
              <a:t>Advanced Individual Training schools</a:t>
            </a:r>
            <a:r>
              <a:rPr lang="en-US" sz="2000" b="1" dirty="0">
                <a:latin typeface="Tahoma" panose="020B0604030504040204" pitchFamily="34" charset="0"/>
                <a:ea typeface="Tahoma" panose="020B0604030504040204" pitchFamily="34" charset="0"/>
                <a:cs typeface="Tahoma" panose="020B0604030504040204" pitchFamily="34" charset="0"/>
              </a:rPr>
              <a:t> to the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flipped model. The result was the army was able to train over 500,000 soldiers for highly technical jobs with 85% reaching A-level competence in 40% less time than the prior conventional courses.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4973593"/>
            <a:ext cx="4648200" cy="1884406"/>
          </a:xfrm>
          <a:prstGeom prst="rect">
            <a:avLst/>
          </a:prstGeom>
        </p:spPr>
      </p:pic>
    </p:spTree>
    <p:extLst>
      <p:ext uri="{BB962C8B-B14F-4D97-AF65-F5344CB8AC3E}">
        <p14:creationId xmlns:p14="http://schemas.microsoft.com/office/powerpoint/2010/main" val="4251226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25908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12, 2014</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DODDS-Europe teachers find success with 'flipped classroom' approach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Stars and Stripes, Jennifer H. Swan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KAISERSLAUTERN, Germany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http://www.stripes.com/news/dodds-europe-teachers-find-success-with-flipped-classroom-approach-1.266254</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sp>
        <p:nvSpPr>
          <p:cNvPr id="4" name="Content Placeholder 3"/>
          <p:cNvSpPr>
            <a:spLocks noGrp="1"/>
          </p:cNvSpPr>
          <p:nvPr>
            <p:ph idx="1"/>
          </p:nvPr>
        </p:nvSpPr>
        <p:spPr>
          <a:xfrm>
            <a:off x="914400" y="3048000"/>
            <a:ext cx="5510842" cy="3809999"/>
          </a:xfrm>
        </p:spPr>
        <p:txBody>
          <a:bodyPr/>
          <a:lstStyle/>
          <a:p>
            <a:pPr marL="0" indent="0">
              <a:spcBef>
                <a:spcPts val="0"/>
              </a:spcBef>
              <a:buNone/>
            </a:pPr>
            <a:r>
              <a:rPr lang="en-US" sz="2200" b="1" dirty="0">
                <a:latin typeface="Tahoma" panose="020B0604030504040204" pitchFamily="34" charset="0"/>
                <a:ea typeface="Tahoma" panose="020B0604030504040204" pitchFamily="34" charset="0"/>
                <a:cs typeface="Tahoma" panose="020B0604030504040204" pitchFamily="34" charset="0"/>
              </a:rPr>
              <a:t>Tried PBL and Cooperative Learning but students not coming to class prepared. </a:t>
            </a:r>
          </a:p>
          <a:p>
            <a:pPr marL="0" indent="0">
              <a:spcBef>
                <a:spcPts val="0"/>
              </a:spcBef>
              <a:buNone/>
            </a:pPr>
            <a:r>
              <a:rPr lang="en-US" sz="2200" b="1" dirty="0">
                <a:latin typeface="Tahoma" panose="020B0604030504040204" pitchFamily="34" charset="0"/>
                <a:ea typeface="Tahoma" panose="020B0604030504040204" pitchFamily="34" charset="0"/>
                <a:cs typeface="Tahoma" panose="020B0604030504040204" pitchFamily="34" charset="0"/>
              </a:rPr>
              <a:t>After the first year of flipping math…</a:t>
            </a:r>
          </a:p>
          <a:p>
            <a:pPr>
              <a:spcBef>
                <a:spcPts val="0"/>
              </a:spcBef>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	Traditional Approach: 77 D’s and F’s out of 265 students (2010-2011). </a:t>
            </a:r>
          </a:p>
          <a:p>
            <a:pPr>
              <a:spcBef>
                <a:spcPts val="0"/>
              </a:spcBef>
              <a:buFont typeface="Wingdings" panose="05000000000000000000" pitchFamily="2" charset="2"/>
              <a:buChar char="§"/>
            </a:pPr>
            <a:r>
              <a:rPr lang="en-US" sz="2400" b="1" dirty="0">
                <a:latin typeface="Tahoma" panose="020B0604030504040204" pitchFamily="34" charset="0"/>
                <a:ea typeface="Tahoma" panose="020B0604030504040204" pitchFamily="34" charset="0"/>
                <a:cs typeface="Tahoma" panose="020B0604030504040204" pitchFamily="34" charset="0"/>
              </a:rPr>
              <a:t>	Flipped: 29 D’s and F’s (2011-2012.)</a:t>
            </a:r>
          </a:p>
        </p:txBody>
      </p:sp>
      <p:pic>
        <p:nvPicPr>
          <p:cNvPr id="2" name="Picture 1"/>
          <p:cNvPicPr>
            <a:picLocks noChangeAspect="1"/>
          </p:cNvPicPr>
          <p:nvPr/>
        </p:nvPicPr>
        <p:blipFill rotWithShape="1">
          <a:blip r:embed="rId3"/>
          <a:srcRect l="19037" t="41400" r="45525" b="19341"/>
          <a:stretch/>
        </p:blipFill>
        <p:spPr>
          <a:xfrm>
            <a:off x="6781800" y="5490411"/>
            <a:ext cx="2362200" cy="1367590"/>
          </a:xfrm>
          <a:prstGeom prst="rect">
            <a:avLst/>
          </a:prstGeom>
        </p:spPr>
      </p:pic>
      <p:pic>
        <p:nvPicPr>
          <p:cNvPr id="6" name="Picture 5"/>
          <p:cNvPicPr>
            <a:picLocks noChangeAspect="1"/>
          </p:cNvPicPr>
          <p:nvPr/>
        </p:nvPicPr>
        <p:blipFill rotWithShape="1">
          <a:blip r:embed="rId4"/>
          <a:srcRect l="16288" t="19697" r="41363"/>
          <a:stretch/>
        </p:blipFill>
        <p:spPr>
          <a:xfrm>
            <a:off x="6781800" y="3092425"/>
            <a:ext cx="2242869" cy="2286001"/>
          </a:xfrm>
          <a:prstGeom prst="rect">
            <a:avLst/>
          </a:prstGeom>
        </p:spPr>
      </p:pic>
    </p:spTree>
    <p:extLst>
      <p:ext uri="{BB962C8B-B14F-4D97-AF65-F5344CB8AC3E}">
        <p14:creationId xmlns:p14="http://schemas.microsoft.com/office/powerpoint/2010/main" val="2788586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03130"/>
            <a:ext cx="8229600" cy="1143000"/>
          </a:xfrm>
        </p:spPr>
        <p:txBody>
          <a:bodyPr>
            <a:noAutofit/>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Influences on cooperation, innovation and task orientation</a:t>
            </a:r>
          </a:p>
        </p:txBody>
      </p:sp>
      <p:sp>
        <p:nvSpPr>
          <p:cNvPr id="3" name="Content Placeholder 2"/>
          <p:cNvSpPr>
            <a:spLocks noGrp="1"/>
          </p:cNvSpPr>
          <p:nvPr>
            <p:ph idx="1"/>
          </p:nvPr>
        </p:nvSpPr>
        <p:spPr>
          <a:xfrm>
            <a:off x="838200" y="2920998"/>
            <a:ext cx="7848600" cy="3499556"/>
          </a:xfrm>
        </p:spPr>
        <p:txBody>
          <a:bodyPr>
            <a:normAutofit fontScale="92500"/>
          </a:bodyPr>
          <a:lstStyle/>
          <a:p>
            <a:pPr marL="0" indent="0">
              <a:lnSpc>
                <a:spcPct val="110000"/>
              </a:lnSpc>
              <a:spcBef>
                <a:spcPts val="0"/>
              </a:spcBef>
              <a:buNone/>
            </a:pPr>
            <a:r>
              <a:rPr lang="en-US" sz="2400" b="1" dirty="0">
                <a:latin typeface="Tahoma" panose="020B0604030504040204" pitchFamily="34" charset="0"/>
                <a:ea typeface="Tahoma" panose="020B0604030504040204" pitchFamily="34" charset="0"/>
                <a:cs typeface="Tahoma" panose="020B0604030504040204" pitchFamily="34" charset="0"/>
              </a:rPr>
              <a:t>Compares learning environments of an inverted introductory statistics and traditional introductory statistics classes at the same university.</a:t>
            </a:r>
          </a:p>
          <a:p>
            <a:pPr marL="400050" lvl="1">
              <a:lnSpc>
                <a:spcPct val="110000"/>
              </a:lnSpc>
              <a:spcBef>
                <a:spcPts val="0"/>
              </a:spcBef>
            </a:pP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Less satisfied </a:t>
            </a:r>
            <a:r>
              <a:rPr lang="en-US" sz="2200" b="1" dirty="0">
                <a:latin typeface="Tahoma" panose="020B0604030504040204" pitchFamily="34" charset="0"/>
                <a:ea typeface="Tahoma" panose="020B0604030504040204" pitchFamily="34" charset="0"/>
                <a:cs typeface="Tahoma" panose="020B0604030504040204" pitchFamily="34" charset="0"/>
              </a:rPr>
              <a:t>with the structure of flipped classroom than the traditional one, </a:t>
            </a:r>
          </a:p>
          <a:p>
            <a:pPr marL="400050" lvl="1">
              <a:lnSpc>
                <a:spcPct val="110000"/>
              </a:lnSpc>
              <a:spcBef>
                <a:spcPts val="0"/>
              </a:spcBef>
            </a:pP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More comfortable and open to cooperative learning </a:t>
            </a:r>
            <a:r>
              <a:rPr lang="en-US" sz="2200" b="1" dirty="0">
                <a:latin typeface="Tahoma" panose="020B0604030504040204" pitchFamily="34" charset="0"/>
                <a:ea typeface="Tahoma" panose="020B0604030504040204" pitchFamily="34" charset="0"/>
                <a:cs typeface="Tahoma" panose="020B0604030504040204" pitchFamily="34" charset="0"/>
              </a:rPr>
              <a:t>and innovative teaching techniques.</a:t>
            </a:r>
          </a:p>
          <a:p>
            <a:pPr marL="400050" lvl="1">
              <a:lnSpc>
                <a:spcPct val="110000"/>
              </a:lnSpc>
              <a:spcBef>
                <a:spcPts val="0"/>
              </a:spcBef>
            </a:pPr>
            <a:r>
              <a:rPr lang="en-US" sz="2200" b="1" dirty="0">
                <a:latin typeface="Tahoma" panose="020B0604030504040204" pitchFamily="34" charset="0"/>
                <a:ea typeface="Tahoma" panose="020B0604030504040204" pitchFamily="34" charset="0"/>
                <a:cs typeface="Tahoma" panose="020B0604030504040204" pitchFamily="34" charset="0"/>
              </a:rPr>
              <a:t>The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stability and connectedness </a:t>
            </a:r>
            <a:r>
              <a:rPr lang="en-US" sz="2200" b="1" dirty="0">
                <a:latin typeface="Tahoma" panose="020B0604030504040204" pitchFamily="34" charset="0"/>
                <a:ea typeface="Tahoma" panose="020B0604030504040204" pitchFamily="34" charset="0"/>
                <a:cs typeface="Tahoma" panose="020B0604030504040204" pitchFamily="34" charset="0"/>
              </a:rPr>
              <a:t>of classroom learning communities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higher</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
        <p:nvSpPr>
          <p:cNvPr id="5" name="Rectangle 4"/>
          <p:cNvSpPr/>
          <p:nvPr/>
        </p:nvSpPr>
        <p:spPr>
          <a:xfrm>
            <a:off x="457199" y="1922309"/>
            <a:ext cx="7967133" cy="923330"/>
          </a:xfrm>
          <a:prstGeom prst="rect">
            <a:avLst/>
          </a:prstGeom>
        </p:spPr>
        <p:txBody>
          <a:bodyPr wrap="square">
            <a:spAutoFit/>
          </a:bodyPr>
          <a:lstStyle/>
          <a:p>
            <a:pPr defTabSz="457200" eaLnBrk="1" fontAlgn="auto" hangingPunct="1">
              <a:spcBef>
                <a:spcPts val="0"/>
              </a:spcBef>
              <a:spcAft>
                <a:spcPts val="0"/>
              </a:spcAft>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Strayer</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J. F. (2012). How learning in an inverted classroom influences cooperation, innovation and task orientation.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Learning Environments Research, 15</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(2), 171-193.</a:t>
            </a:r>
          </a:p>
        </p:txBody>
      </p:sp>
    </p:spTree>
    <p:extLst>
      <p:ext uri="{BB962C8B-B14F-4D97-AF65-F5344CB8AC3E}">
        <p14:creationId xmlns:p14="http://schemas.microsoft.com/office/powerpoint/2010/main" val="3647761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481" y="609600"/>
            <a:ext cx="7678919" cy="1143000"/>
          </a:xfrm>
        </p:spPr>
        <p:txBody>
          <a:bodyPr>
            <a:noAutofit/>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How to embed inquiry and design projects</a:t>
            </a:r>
          </a:p>
        </p:txBody>
      </p:sp>
      <p:sp>
        <p:nvSpPr>
          <p:cNvPr id="3" name="Content Placeholder 2"/>
          <p:cNvSpPr>
            <a:spLocks noGrp="1"/>
          </p:cNvSpPr>
          <p:nvPr>
            <p:ph idx="1"/>
          </p:nvPr>
        </p:nvSpPr>
        <p:spPr>
          <a:xfrm>
            <a:off x="838200" y="2920998"/>
            <a:ext cx="7010400" cy="3499556"/>
          </a:xfrm>
        </p:spPr>
        <p:txBody>
          <a:bodyPr>
            <a:normAutofit/>
          </a:bodyPr>
          <a:lstStyle/>
          <a:p>
            <a:pPr marL="0" indent="0">
              <a:lnSpc>
                <a:spcPct val="12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Faculty at California State University flipped one introduction to Digital Engineering course with the goal:</a:t>
            </a:r>
          </a:p>
          <a:p>
            <a:pPr marL="857250" lvl="1" indent="-457200">
              <a:lnSpc>
                <a:spcPct val="120000"/>
              </a:lnSpc>
              <a:spcBef>
                <a:spcPts val="0"/>
              </a:spcBef>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Increasing quality of learning for collaborative PBL.</a:t>
            </a:r>
          </a:p>
          <a:p>
            <a:pPr marL="857250" lvl="1" indent="-457200">
              <a:lnSpc>
                <a:spcPct val="120000"/>
              </a:lnSpc>
              <a:spcBef>
                <a:spcPts val="0"/>
              </a:spcBef>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Address the prevalence of passive learning in engineering classroom and limited professor-student interaction in the large-scale classroom. </a:t>
            </a:r>
            <a:endPar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Findings: Flipped was effective in general, especially:</a:t>
            </a:r>
          </a:p>
          <a:p>
            <a:pPr marL="457200" indent="-457200">
              <a:lnSpc>
                <a:spcPct val="120000"/>
              </a:lnSpc>
              <a:spcBef>
                <a:spcPts val="0"/>
              </a:spcBef>
              <a:buFont typeface="+mj-lt"/>
              <a:buAutoNum type="arabicPeriod"/>
            </a:pP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Improving understanding of course materials</a:t>
            </a:r>
          </a:p>
          <a:p>
            <a:pPr marL="457200" indent="-457200">
              <a:lnSpc>
                <a:spcPct val="120000"/>
              </a:lnSpc>
              <a:spcBef>
                <a:spcPts val="0"/>
              </a:spcBef>
              <a:buFont typeface="+mj-lt"/>
              <a:buAutoNum type="arabicPeriod"/>
            </a:pP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Developing design skills.</a:t>
            </a:r>
          </a:p>
        </p:txBody>
      </p:sp>
      <p:sp>
        <p:nvSpPr>
          <p:cNvPr id="5" name="Rectangle 4"/>
          <p:cNvSpPr/>
          <p:nvPr/>
        </p:nvSpPr>
        <p:spPr>
          <a:xfrm>
            <a:off x="457199" y="1922309"/>
            <a:ext cx="7967133" cy="923330"/>
          </a:xfrm>
          <a:prstGeom prst="rect">
            <a:avLst/>
          </a:prstGeom>
        </p:spPr>
        <p:txBody>
          <a:bodyPr wrap="square">
            <a:spAutoFit/>
          </a:bodyPr>
          <a:lstStyle/>
          <a:p>
            <a:pPr defTabSz="457200" eaLnBrk="1" fontAlgn="auto" hangingPunct="1">
              <a:spcBef>
                <a:spcPts val="0"/>
              </a:spcBef>
              <a:spcAft>
                <a:spcPts val="0"/>
              </a:spcAft>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Warter</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-Perez, N., &amp; Dong, J. (2012). Flipping the classroom: How to embed inquiry and design projects into a digital engineering lecture. In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Proceedings of the 2012 ASEE PSW Section Conference</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9769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153400" cy="14478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Salmon Khan (2012). </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The One World Schoolhouse</a:t>
            </a:r>
            <a:endParaRPr lang="en-US" dirty="0">
              <a:solidFill>
                <a:srgbClr val="0070C0"/>
              </a:solidFill>
            </a:endParaRPr>
          </a:p>
        </p:txBody>
      </p:sp>
      <p:sp>
        <p:nvSpPr>
          <p:cNvPr id="3" name="Content Placeholder 2"/>
          <p:cNvSpPr>
            <a:spLocks noGrp="1"/>
          </p:cNvSpPr>
          <p:nvPr>
            <p:ph idx="1"/>
          </p:nvPr>
        </p:nvSpPr>
        <p:spPr>
          <a:xfrm>
            <a:off x="457200" y="2286000"/>
            <a:ext cx="8382000" cy="2311146"/>
          </a:xfrm>
        </p:spPr>
        <p:txBody>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He explains that if students have consumed learning content before class, "teachers can then carve out face time with individual students who are struggling; they can move away from rote lecturing and into the higher tasks of mentoring, inspiring, and providing perspective."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4536141"/>
            <a:ext cx="1552575" cy="2286000"/>
          </a:xfrm>
          <a:prstGeom prst="rect">
            <a:avLst/>
          </a:prstGeom>
        </p:spPr>
      </p:pic>
      <p:pic>
        <p:nvPicPr>
          <p:cNvPr id="5" name="Picture 4"/>
          <p:cNvPicPr>
            <a:picLocks noChangeAspect="1"/>
          </p:cNvPicPr>
          <p:nvPr/>
        </p:nvPicPr>
        <p:blipFill rotWithShape="1">
          <a:blip r:embed="rId3"/>
          <a:srcRect l="23058" t="23214" r="42388" b="17857"/>
          <a:stretch/>
        </p:blipFill>
        <p:spPr>
          <a:xfrm>
            <a:off x="5059761" y="4724400"/>
            <a:ext cx="2268886" cy="20798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9" y="4673346"/>
            <a:ext cx="3519292" cy="2093259"/>
          </a:xfrm>
          <a:prstGeom prst="rect">
            <a:avLst/>
          </a:prstGeom>
        </p:spPr>
      </p:pic>
    </p:spTree>
    <p:extLst>
      <p:ext uri="{BB962C8B-B14F-4D97-AF65-F5344CB8AC3E}">
        <p14:creationId xmlns:p14="http://schemas.microsoft.com/office/powerpoint/2010/main" val="244154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03950"/>
            <a:ext cx="8229600" cy="1143000"/>
          </a:xfrm>
        </p:spPr>
        <p:txBody>
          <a:bodyPr>
            <a:normAutofit fontScale="90000"/>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Inverted classroom model in engineering statistics</a:t>
            </a:r>
          </a:p>
        </p:txBody>
      </p:sp>
      <p:sp>
        <p:nvSpPr>
          <p:cNvPr id="3" name="Content Placeholder 2"/>
          <p:cNvSpPr>
            <a:spLocks noGrp="1"/>
          </p:cNvSpPr>
          <p:nvPr>
            <p:ph idx="1"/>
          </p:nvPr>
        </p:nvSpPr>
        <p:spPr>
          <a:xfrm>
            <a:off x="914400" y="2920998"/>
            <a:ext cx="7543800" cy="3499556"/>
          </a:xfrm>
        </p:spPr>
        <p:txBody>
          <a:bodyPr>
            <a:normAutofit/>
          </a:bodyPr>
          <a:lstStyle/>
          <a:p>
            <a:pPr marL="0" indent="0">
              <a:lnSpc>
                <a:spcPct val="110000"/>
              </a:lnSpc>
              <a:spcBef>
                <a:spcPts val="0"/>
              </a:spcBef>
              <a:buNone/>
            </a:pPr>
            <a:r>
              <a:rPr lang="en-US" sz="2400" b="1" dirty="0">
                <a:latin typeface="Tahoma" panose="020B0604030504040204" pitchFamily="34" charset="0"/>
                <a:ea typeface="Tahoma" panose="020B0604030504040204" pitchFamily="34" charset="0"/>
                <a:cs typeface="Tahoma" panose="020B0604030504040204" pitchFamily="34" charset="0"/>
              </a:rPr>
              <a:t>Flipped engineering statistics. Findings:</a:t>
            </a:r>
          </a:p>
          <a:p>
            <a:pPr marL="457200" indent="-457200">
              <a:lnSpc>
                <a:spcPct val="110000"/>
              </a:lnSpc>
              <a:spcBef>
                <a:spcPts val="0"/>
              </a:spcBef>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Students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more cooperative </a:t>
            </a:r>
            <a:r>
              <a:rPr lang="en-US" sz="2400" b="1" dirty="0">
                <a:latin typeface="Tahoma" panose="020B0604030504040204" pitchFamily="34" charset="0"/>
                <a:ea typeface="Tahoma" panose="020B0604030504040204" pitchFamily="34" charset="0"/>
                <a:cs typeface="Tahoma" panose="020B0604030504040204" pitchFamily="34" charset="0"/>
              </a:rPr>
              <a:t>each other</a:t>
            </a:r>
          </a:p>
          <a:p>
            <a:pPr marL="457200" indent="-457200">
              <a:lnSpc>
                <a:spcPct val="110000"/>
              </a:lnSpc>
              <a:spcBef>
                <a:spcPts val="0"/>
              </a:spcBef>
              <a:buAutoNum type="arabicPeriod"/>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Progressed faster </a:t>
            </a:r>
            <a:r>
              <a:rPr lang="en-US" sz="2400" b="1" dirty="0">
                <a:latin typeface="Tahoma" panose="020B0604030504040204" pitchFamily="34" charset="0"/>
                <a:ea typeface="Tahoma" panose="020B0604030504040204" pitchFamily="34" charset="0"/>
                <a:cs typeface="Tahoma" panose="020B0604030504040204" pitchFamily="34" charset="0"/>
              </a:rPr>
              <a:t>thru learning materials;</a:t>
            </a:r>
          </a:p>
          <a:p>
            <a:pPr marL="457200" indent="-457200">
              <a:lnSpc>
                <a:spcPct val="110000"/>
              </a:lnSpc>
              <a:spcBef>
                <a:spcPts val="0"/>
              </a:spcBef>
              <a:buAutoNum type="arabicPeriod"/>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Greater depth of understanding</a:t>
            </a:r>
            <a:r>
              <a:rPr lang="en-US" sz="2400" b="1" dirty="0">
                <a:latin typeface="Tahoma" panose="020B0604030504040204" pitchFamily="34" charset="0"/>
                <a:ea typeface="Tahoma" panose="020B0604030504040204" pitchFamily="34" charset="0"/>
                <a:cs typeface="Tahoma" panose="020B0604030504040204" pitchFamily="34" charset="0"/>
              </a:rPr>
              <a:t>. </a:t>
            </a:r>
          </a:p>
          <a:p>
            <a:pPr marL="457200" indent="-457200">
              <a:lnSpc>
                <a:spcPct val="110000"/>
              </a:lnSpc>
              <a:spcBef>
                <a:spcPts val="0"/>
              </a:spcBef>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student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test scores higher </a:t>
            </a:r>
            <a:r>
              <a:rPr lang="en-US" sz="2400" b="1" dirty="0">
                <a:latin typeface="Tahoma" panose="020B0604030504040204" pitchFamily="34" charset="0"/>
                <a:ea typeface="Tahoma" panose="020B0604030504040204" pitchFamily="34" charset="0"/>
                <a:cs typeface="Tahoma" panose="020B0604030504040204" pitchFamily="34" charset="0"/>
              </a:rPr>
              <a:t>than those in the traditional learning environment. </a:t>
            </a:r>
          </a:p>
        </p:txBody>
      </p:sp>
      <p:sp>
        <p:nvSpPr>
          <p:cNvPr id="5" name="Rectangle 4"/>
          <p:cNvSpPr/>
          <p:nvPr/>
        </p:nvSpPr>
        <p:spPr>
          <a:xfrm>
            <a:off x="457199" y="1922309"/>
            <a:ext cx="7967133" cy="923330"/>
          </a:xfrm>
          <a:prstGeom prst="rect">
            <a:avLst/>
          </a:prstGeom>
        </p:spPr>
        <p:txBody>
          <a:bodyPr wrap="square">
            <a:spAutoFit/>
          </a:bodyPr>
          <a:lstStyle/>
          <a:p>
            <a:pPr defTabSz="457200" eaLnBrk="1" fontAlgn="auto" hangingPunct="1">
              <a:spcBef>
                <a:spcPts val="0"/>
              </a:spcBef>
              <a:spcAft>
                <a:spcPts val="0"/>
              </a:spcAft>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Papadapoulos</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C., &amp; Roman, A. S. (2010). Implementing an inverted classroom model in engineering statistics: Initial results.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American Society for Engineering Statistics.</a:t>
            </a:r>
          </a:p>
        </p:txBody>
      </p:sp>
    </p:spTree>
    <p:extLst>
      <p:ext uri="{BB962C8B-B14F-4D97-AF65-F5344CB8AC3E}">
        <p14:creationId xmlns:p14="http://schemas.microsoft.com/office/powerpoint/2010/main" val="865873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21, 2014</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 Missouri State U Improves Learning Outcomes With Flipped Course, Leila Meyer</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http://campustechnology.com/Articles/2014/05/21/Missouri-State-U-Improves-Learning-Outcomes-with-Flipped-Classroom.aspx?p=1</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dirty="0"/>
              <a:t>.</a:t>
            </a:r>
            <a:r>
              <a:rPr lang="en-US" sz="1600" b="1" dirty="0"/>
              <a:t> </a:t>
            </a:r>
            <a:endParaRPr lang="en-US" sz="1600" dirty="0"/>
          </a:p>
        </p:txBody>
      </p:sp>
      <p:sp>
        <p:nvSpPr>
          <p:cNvPr id="3" name="Content Placeholder 2"/>
          <p:cNvSpPr>
            <a:spLocks noGrp="1"/>
          </p:cNvSpPr>
          <p:nvPr>
            <p:ph idx="1"/>
          </p:nvPr>
        </p:nvSpPr>
        <p:spPr>
          <a:xfrm>
            <a:off x="457200" y="2819400"/>
            <a:ext cx="8229600" cy="3306763"/>
          </a:xfrm>
        </p:spPr>
        <p:txBody>
          <a:bodyPr>
            <a:normAutofit fontScale="77500" lnSpcReduction="20000"/>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Introductory Psychology (changed fall 2012).</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Old Version = 30 percent improvement.</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Flipped Class = 76 percent improvement</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DFW rate from 24 percent to 18 percent</a:t>
            </a:r>
          </a:p>
          <a:p>
            <a:pPr marL="0" indent="0">
              <a:lnSpc>
                <a:spcPct val="120000"/>
              </a:lnSpc>
              <a:spcBef>
                <a:spcPts val="0"/>
              </a:spcBef>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“and this is a much more rigorous course now" said Hudson. "When you think about it in terms of dollars and retention, that's pretty significant."</a:t>
            </a:r>
          </a:p>
          <a:p>
            <a:endParaRPr lang="en-US" dirty="0"/>
          </a:p>
        </p:txBody>
      </p:sp>
    </p:spTree>
    <p:extLst>
      <p:ext uri="{BB962C8B-B14F-4D97-AF65-F5344CB8AC3E}">
        <p14:creationId xmlns:p14="http://schemas.microsoft.com/office/powerpoint/2010/main" val="3810069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3605"/>
            <a:ext cx="8442960" cy="24384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13, 2016</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Sherry </a:t>
            </a:r>
            <a:r>
              <a:rPr lang="en-US" sz="2400" b="1" dirty="0" err="1">
                <a:latin typeface="Tahoma" panose="020B0604030504040204" pitchFamily="34" charset="0"/>
                <a:ea typeface="Tahoma" panose="020B0604030504040204" pitchFamily="34" charset="0"/>
                <a:cs typeface="Tahoma" panose="020B0604030504040204" pitchFamily="34" charset="0"/>
              </a:rPr>
              <a:t>Turkle</a:t>
            </a:r>
            <a:r>
              <a:rPr lang="en-US" sz="2400" b="1" dirty="0">
                <a:latin typeface="Tahoma" panose="020B0604030504040204" pitchFamily="34" charset="0"/>
                <a:ea typeface="Tahoma" panose="020B0604030504040204" pitchFamily="34" charset="0"/>
                <a:cs typeface="Tahoma" panose="020B0604030504040204" pitchFamily="34" charset="0"/>
              </a:rPr>
              <a:t> Says There’s a Wrong Way to Flip a Classroom</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Jeffrey Young, </a:t>
            </a:r>
            <a:r>
              <a:rPr lang="en-US" sz="2400" b="1" dirty="0" err="1">
                <a:latin typeface="Tahoma" panose="020B0604030504040204" pitchFamily="34" charset="0"/>
                <a:ea typeface="Tahoma" panose="020B0604030504040204" pitchFamily="34" charset="0"/>
                <a:cs typeface="Tahoma" panose="020B0604030504040204" pitchFamily="34" charset="0"/>
              </a:rPr>
              <a:t>EdSurge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https://www.edsurge.com/news/2016-10-13-sherry-turkle-says-there-s-a-wrong-way-to-flip-a-classroom</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sp>
        <p:nvSpPr>
          <p:cNvPr id="6" name="AutoShape 2" descr="Image result for mike molenda"/>
          <p:cNvSpPr>
            <a:spLocks noChangeAspect="1" noChangeArrowheads="1"/>
          </p:cNvSpPr>
          <p:nvPr/>
        </p:nvSpPr>
        <p:spPr bwMode="auto">
          <a:xfrm>
            <a:off x="155575" y="-2293938"/>
            <a:ext cx="3590925" cy="4781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 name="Picture 1"/>
          <p:cNvPicPr>
            <a:picLocks noChangeAspect="1"/>
          </p:cNvPicPr>
          <p:nvPr/>
        </p:nvPicPr>
        <p:blipFill rotWithShape="1">
          <a:blip r:embed="rId3"/>
          <a:srcRect l="-1949" t="18750" r="2552" b="12500"/>
          <a:stretch/>
        </p:blipFill>
        <p:spPr>
          <a:xfrm>
            <a:off x="0" y="3236396"/>
            <a:ext cx="4495800" cy="2909047"/>
          </a:xfrm>
          <a:prstGeom prst="rect">
            <a:avLst/>
          </a:prstGeom>
        </p:spPr>
      </p:pic>
      <p:pic>
        <p:nvPicPr>
          <p:cNvPr id="5" name="Picture 4"/>
          <p:cNvPicPr>
            <a:picLocks noChangeAspect="1"/>
          </p:cNvPicPr>
          <p:nvPr/>
        </p:nvPicPr>
        <p:blipFill rotWithShape="1">
          <a:blip r:embed="rId4"/>
          <a:srcRect l="8417" t="16607" r="8819" b="21036"/>
          <a:stretch/>
        </p:blipFill>
        <p:spPr>
          <a:xfrm>
            <a:off x="4522433" y="3220860"/>
            <a:ext cx="4479652" cy="3112979"/>
          </a:xfrm>
          <a:prstGeom prst="rect">
            <a:avLst/>
          </a:prstGeom>
        </p:spPr>
      </p:pic>
    </p:spTree>
    <p:extLst>
      <p:ext uri="{BB962C8B-B14F-4D97-AF65-F5344CB8AC3E}">
        <p14:creationId xmlns:p14="http://schemas.microsoft.com/office/powerpoint/2010/main" val="1227607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84" t="22449" r="5664" b="4082"/>
          <a:stretch/>
        </p:blipFill>
        <p:spPr>
          <a:xfrm>
            <a:off x="14140" y="2514600"/>
            <a:ext cx="9086851" cy="4038600"/>
          </a:xfrm>
          <a:prstGeom prst="rect">
            <a:avLst/>
          </a:prstGeom>
        </p:spPr>
      </p:pic>
      <p:sp>
        <p:nvSpPr>
          <p:cNvPr id="4" name="Title 3"/>
          <p:cNvSpPr>
            <a:spLocks noGrp="1"/>
          </p:cNvSpPr>
          <p:nvPr>
            <p:ph type="title"/>
          </p:nvPr>
        </p:nvSpPr>
        <p:spPr>
          <a:xfrm>
            <a:off x="457200" y="533400"/>
            <a:ext cx="8153400" cy="2087562"/>
          </a:xfrm>
        </p:spPr>
        <p:txBody>
          <a:bodyPr/>
          <a:lstStyle/>
          <a:p>
            <a:r>
              <a:rPr lang="en-US" sz="3200" b="1" dirty="0">
                <a:latin typeface="Tahoma" panose="020B0604030504040204" pitchFamily="34" charset="0"/>
                <a:ea typeface="Tahoma" panose="020B0604030504040204" pitchFamily="34" charset="0"/>
                <a:cs typeface="Tahoma" panose="020B0604030504040204" pitchFamily="34" charset="0"/>
              </a:rPr>
              <a:t>EDUCAUSE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7 Things You Should Know About…</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Flipped Classrooms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https://net.educause.edu/ir/library/pdf/ELI7081.pdf</a:t>
            </a:r>
            <a:r>
              <a:rPr lang="en-US" sz="1800" b="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527928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2" name="Picture 3" descr="http://www.heraldtimesonline.com/stories/2012/11/19/biz_onlinecourses_11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7699"/>
            <a:ext cx="5244224" cy="349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7"/>
            <a:ext cx="8229600" cy="1760169"/>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How to Create…?</a:t>
            </a:r>
            <a:br>
              <a:rPr lang="en-US"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I Flip, You Flip, We All Flip: Setting Up a Flipped Classroom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(Video: 24:09)</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https://www.youtube.com/watch?v=ZRvmjjeZ9CA</a:t>
            </a:r>
            <a:r>
              <a:rPr lang="en-US" sz="18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rotWithShape="1">
          <a:blip r:embed="rId4"/>
          <a:srcRect l="16153" t="22898" r="43077" b="2683"/>
          <a:stretch/>
        </p:blipFill>
        <p:spPr>
          <a:xfrm>
            <a:off x="5486400" y="2351988"/>
            <a:ext cx="3568987" cy="3501648"/>
          </a:xfrm>
          <a:prstGeom prst="rect">
            <a:avLst/>
          </a:prstGeom>
        </p:spPr>
      </p:pic>
    </p:spTree>
    <p:extLst>
      <p:ext uri="{BB962C8B-B14F-4D97-AF65-F5344CB8AC3E}">
        <p14:creationId xmlns:p14="http://schemas.microsoft.com/office/powerpoint/2010/main" val="310251678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81000"/>
            <a:ext cx="8153399" cy="1752600"/>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How to Create…?</a:t>
            </a:r>
            <a:br>
              <a:rPr lang="en-US"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Creating videos for flipped learning, </a:t>
            </a:r>
            <a:r>
              <a:rPr lang="en-US" sz="2400" b="1" dirty="0" err="1">
                <a:latin typeface="Tahoma" panose="020B0604030504040204" pitchFamily="34" charset="0"/>
                <a:ea typeface="Tahoma" panose="020B0604030504040204" pitchFamily="34" charset="0"/>
                <a:cs typeface="Tahoma" panose="020B0604030504040204" pitchFamily="34" charset="0"/>
              </a:rPr>
              <a:t>eSchool</a:t>
            </a:r>
            <a:r>
              <a:rPr lang="en-US" sz="2400" b="1" dirty="0">
                <a:latin typeface="Tahoma" panose="020B0604030504040204" pitchFamily="34" charset="0"/>
                <a:ea typeface="Tahoma" panose="020B0604030504040204" pitchFamily="34" charset="0"/>
                <a:cs typeface="Tahoma" panose="020B0604030504040204" pitchFamily="34" charset="0"/>
              </a:rPr>
              <a:t> News</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http://www.eschoolnews.com/2013/09/09/educators-video-flipped-008/2/?ast=123&amp;astc=11015</a:t>
            </a:r>
            <a:br>
              <a:rPr lang="en-US" sz="11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Joe </a:t>
            </a:r>
            <a:r>
              <a:rPr lang="en-US" sz="2000" b="1" dirty="0" err="1">
                <a:latin typeface="Tahoma" panose="020B0604030504040204" pitchFamily="34" charset="0"/>
                <a:ea typeface="Tahoma" panose="020B0604030504040204" pitchFamily="34" charset="0"/>
                <a:cs typeface="Tahoma" panose="020B0604030504040204" pitchFamily="34" charset="0"/>
              </a:rPr>
              <a:t>Zisk</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hlinkClick r:id="rId3"/>
              </a:rPr>
              <a:t>http://teacheronline.us/screencapture/</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sp>
        <p:nvSpPr>
          <p:cNvPr id="3" name="Content Placeholder 2"/>
          <p:cNvSpPr>
            <a:spLocks noGrp="1"/>
          </p:cNvSpPr>
          <p:nvPr>
            <p:ph idx="1"/>
          </p:nvPr>
        </p:nvSpPr>
        <p:spPr>
          <a:xfrm>
            <a:off x="457201" y="2209800"/>
            <a:ext cx="5714999" cy="4419600"/>
          </a:xfrm>
        </p:spPr>
        <p:txBody>
          <a:bodyPr/>
          <a:lstStyle/>
          <a:p>
            <a:r>
              <a:rPr lang="en-US" sz="2400" b="1" dirty="0" err="1">
                <a:latin typeface="Tahoma" panose="020B0604030504040204" pitchFamily="34" charset="0"/>
                <a:ea typeface="Tahoma" panose="020B0604030504040204" pitchFamily="34" charset="0"/>
                <a:cs typeface="Tahoma" panose="020B0604030504040204" pitchFamily="34" charset="0"/>
              </a:rPr>
              <a:t>Screencasting</a:t>
            </a:r>
            <a:r>
              <a:rPr lang="en-US" sz="2400" b="1" dirty="0">
                <a:latin typeface="Tahoma" panose="020B0604030504040204" pitchFamily="34" charset="0"/>
                <a:ea typeface="Tahoma" panose="020B0604030504040204" pitchFamily="34" charset="0"/>
                <a:cs typeface="Tahoma" panose="020B0604030504040204" pitchFamily="34" charset="0"/>
              </a:rPr>
              <a:t> software for iPads includes: </a:t>
            </a:r>
          </a:p>
          <a:p>
            <a:pPr lvl="1"/>
            <a:r>
              <a:rPr lang="en-US" sz="2000" b="1" dirty="0">
                <a:latin typeface="Tahoma" panose="020B0604030504040204" pitchFamily="34" charset="0"/>
                <a:ea typeface="Tahoma" panose="020B0604030504040204" pitchFamily="34" charset="0"/>
                <a:cs typeface="Tahoma" panose="020B0604030504040204" pitchFamily="34" charset="0"/>
              </a:rPr>
              <a:t>Replay Note ($4.99), Explain Everything ($2.99), </a:t>
            </a:r>
            <a:r>
              <a:rPr lang="en-US" sz="2000" b="1" dirty="0" err="1">
                <a:latin typeface="Tahoma" panose="020B0604030504040204" pitchFamily="34" charset="0"/>
                <a:ea typeface="Tahoma" panose="020B0604030504040204" pitchFamily="34" charset="0"/>
                <a:cs typeface="Tahoma" panose="020B0604030504040204" pitchFamily="34" charset="0"/>
              </a:rPr>
              <a:t>Screenchomp</a:t>
            </a:r>
            <a:r>
              <a:rPr lang="en-US" sz="2000" b="1" dirty="0">
                <a:latin typeface="Tahoma" panose="020B0604030504040204" pitchFamily="34" charset="0"/>
                <a:ea typeface="Tahoma" panose="020B0604030504040204" pitchFamily="34" charset="0"/>
                <a:cs typeface="Tahoma" panose="020B0604030504040204" pitchFamily="34" charset="0"/>
              </a:rPr>
              <a:t> (free), and </a:t>
            </a:r>
            <a:r>
              <a:rPr lang="en-US" sz="2000" b="1" dirty="0" err="1">
                <a:latin typeface="Tahoma" panose="020B0604030504040204" pitchFamily="34" charset="0"/>
                <a:ea typeface="Tahoma" panose="020B0604030504040204" pitchFamily="34" charset="0"/>
                <a:cs typeface="Tahoma" panose="020B0604030504040204" pitchFamily="34" charset="0"/>
              </a:rPr>
              <a:t>ShowMe</a:t>
            </a:r>
            <a:r>
              <a:rPr lang="en-US" sz="2000" b="1" dirty="0">
                <a:latin typeface="Tahoma" panose="020B0604030504040204" pitchFamily="34" charset="0"/>
                <a:ea typeface="Tahoma" panose="020B0604030504040204" pitchFamily="34" charset="0"/>
                <a:cs typeface="Tahoma" panose="020B0604030504040204" pitchFamily="34" charset="0"/>
              </a:rPr>
              <a:t> (free).</a:t>
            </a:r>
          </a:p>
          <a:p>
            <a:r>
              <a:rPr lang="en-US" sz="2400" b="1" dirty="0" err="1">
                <a:latin typeface="Tahoma" panose="020B0604030504040204" pitchFamily="34" charset="0"/>
                <a:ea typeface="Tahoma" panose="020B0604030504040204" pitchFamily="34" charset="0"/>
                <a:cs typeface="Tahoma" panose="020B0604030504040204" pitchFamily="34" charset="0"/>
              </a:rPr>
              <a:t>Screencasting</a:t>
            </a:r>
            <a:r>
              <a:rPr lang="en-US" sz="2400" b="1" dirty="0">
                <a:latin typeface="Tahoma" panose="020B0604030504040204" pitchFamily="34" charset="0"/>
                <a:ea typeface="Tahoma" panose="020B0604030504040204" pitchFamily="34" charset="0"/>
                <a:cs typeface="Tahoma" panose="020B0604030504040204" pitchFamily="34" charset="0"/>
              </a:rPr>
              <a:t> software for a laptop or desktop includes: </a:t>
            </a:r>
          </a:p>
          <a:p>
            <a:pPr lvl="1"/>
            <a:r>
              <a:rPr lang="en-US" sz="2000" b="1" dirty="0">
                <a:latin typeface="Tahoma" panose="020B0604030504040204" pitchFamily="34" charset="0"/>
                <a:ea typeface="Tahoma" panose="020B0604030504040204" pitchFamily="34" charset="0"/>
                <a:cs typeface="Tahoma" panose="020B0604030504040204" pitchFamily="34" charset="0"/>
              </a:rPr>
              <a:t>Jing (free), </a:t>
            </a:r>
            <a:r>
              <a:rPr lang="en-US" sz="2000" b="1" dirty="0" err="1">
                <a:latin typeface="Tahoma" panose="020B0604030504040204" pitchFamily="34" charset="0"/>
                <a:ea typeface="Tahoma" panose="020B0604030504040204" pitchFamily="34" charset="0"/>
                <a:cs typeface="Tahoma" panose="020B0604030504040204" pitchFamily="34" charset="0"/>
              </a:rPr>
              <a:t>Snagit</a:t>
            </a:r>
            <a:r>
              <a:rPr lang="en-US" sz="2000" b="1" dirty="0">
                <a:latin typeface="Tahoma" panose="020B0604030504040204" pitchFamily="34" charset="0"/>
                <a:ea typeface="Tahoma" panose="020B0604030504040204" pitchFamily="34" charset="0"/>
                <a:cs typeface="Tahoma" panose="020B0604030504040204" pitchFamily="34" charset="0"/>
              </a:rPr>
              <a:t> ($29.95), Screencast-o-</a:t>
            </a:r>
            <a:r>
              <a:rPr lang="en-US" sz="2000" b="1" dirty="0" err="1">
                <a:latin typeface="Tahoma" panose="020B0604030504040204" pitchFamily="34" charset="0"/>
                <a:ea typeface="Tahoma" panose="020B0604030504040204" pitchFamily="34" charset="0"/>
                <a:cs typeface="Tahoma" panose="020B0604030504040204" pitchFamily="34" charset="0"/>
              </a:rPr>
              <a:t>matic</a:t>
            </a:r>
            <a:r>
              <a:rPr lang="en-US" sz="2000" b="1" dirty="0">
                <a:latin typeface="Tahoma" panose="020B0604030504040204" pitchFamily="34" charset="0"/>
                <a:ea typeface="Tahoma" panose="020B0604030504040204" pitchFamily="34" charset="0"/>
                <a:cs typeface="Tahoma" panose="020B0604030504040204" pitchFamily="34" charset="0"/>
              </a:rPr>
              <a:t> (free), </a:t>
            </a:r>
            <a:r>
              <a:rPr lang="en-US" sz="2000" b="1" dirty="0" err="1">
                <a:latin typeface="Tahoma" panose="020B0604030504040204" pitchFamily="34" charset="0"/>
                <a:ea typeface="Tahoma" panose="020B0604030504040204" pitchFamily="34" charset="0"/>
                <a:cs typeface="Tahoma" panose="020B0604030504040204" pitchFamily="34" charset="0"/>
              </a:rPr>
              <a:t>Camtasia</a:t>
            </a:r>
            <a:r>
              <a:rPr lang="en-US" sz="2000" b="1" dirty="0">
                <a:latin typeface="Tahoma" panose="020B0604030504040204" pitchFamily="34" charset="0"/>
                <a:ea typeface="Tahoma" panose="020B0604030504040204" pitchFamily="34" charset="0"/>
                <a:cs typeface="Tahoma" panose="020B0604030504040204" pitchFamily="34" charset="0"/>
              </a:rPr>
              <a:t> Studio ($179), </a:t>
            </a:r>
            <a:r>
              <a:rPr lang="en-US" sz="2000" b="1" dirty="0" err="1">
                <a:latin typeface="Tahoma" panose="020B0604030504040204" pitchFamily="34" charset="0"/>
                <a:ea typeface="Tahoma" panose="020B0604030504040204" pitchFamily="34" charset="0"/>
                <a:cs typeface="Tahoma" panose="020B0604030504040204" pitchFamily="34" charset="0"/>
              </a:rPr>
              <a:t>Camtasia</a:t>
            </a:r>
            <a:r>
              <a:rPr lang="en-US" sz="2000" b="1" dirty="0">
                <a:latin typeface="Tahoma" panose="020B0604030504040204" pitchFamily="34" charset="0"/>
                <a:ea typeface="Tahoma" panose="020B0604030504040204" pitchFamily="34" charset="0"/>
                <a:cs typeface="Tahoma" panose="020B0604030504040204" pitchFamily="34" charset="0"/>
              </a:rPr>
              <a:t> for Mac ($75 for a single educator license), and </a:t>
            </a:r>
            <a:r>
              <a:rPr lang="en-US" sz="2000" b="1" dirty="0" err="1">
                <a:latin typeface="Tahoma" panose="020B0604030504040204" pitchFamily="34" charset="0"/>
                <a:ea typeface="Tahoma" panose="020B0604030504040204" pitchFamily="34" charset="0"/>
                <a:cs typeface="Tahoma" panose="020B0604030504040204" pitchFamily="34" charset="0"/>
              </a:rPr>
              <a:t>aTube</a:t>
            </a:r>
            <a:r>
              <a:rPr lang="en-US" sz="2000" b="1" dirty="0">
                <a:latin typeface="Tahoma" panose="020B0604030504040204" pitchFamily="34" charset="0"/>
                <a:ea typeface="Tahoma" panose="020B0604030504040204" pitchFamily="34" charset="0"/>
                <a:cs typeface="Tahoma" panose="020B0604030504040204" pitchFamily="34" charset="0"/>
              </a:rPr>
              <a:t> Catcher (free).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5099424"/>
            <a:ext cx="2590800" cy="1727200"/>
          </a:xfrm>
          <a:prstGeom prst="rect">
            <a:avLst/>
          </a:prstGeom>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12381" t="18823" r="18571" b="9804"/>
          <a:stretch>
            <a:fillRect/>
          </a:stretch>
        </p:blipFill>
        <p:spPr bwMode="auto">
          <a:xfrm>
            <a:off x="6473329" y="2438400"/>
            <a:ext cx="2670671"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0473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26670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18, 2014</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Harvard goes all in for online courses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stress is on production values, props, and, yes, scholarship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The Boston Globe, Marcella </a:t>
            </a:r>
            <a:r>
              <a:rPr lang="en-US" sz="2000" b="1" dirty="0" err="1">
                <a:latin typeface="Tahoma" panose="020B0604030504040204" pitchFamily="34" charset="0"/>
                <a:ea typeface="Tahoma" panose="020B0604030504040204" pitchFamily="34" charset="0"/>
                <a:cs typeface="Tahoma" panose="020B0604030504040204" pitchFamily="34" charset="0"/>
              </a:rPr>
              <a:t>Bombardieri</a:t>
            </a:r>
            <a:br>
              <a:rPr lang="en-US" sz="10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https://www.bostonglobe.com/metro/2014/05/17/behind-harvard-explosion-online-classes-flurry-lights-camera-action/BybPhkyfX59D9a7icmHz5M/story.html</a:t>
            </a:r>
            <a:r>
              <a:rPr lang="en-US" sz="800" b="1" dirty="0">
                <a:latin typeface="Tahoma" panose="020B0604030504040204" pitchFamily="34" charset="0"/>
                <a:ea typeface="Tahoma" panose="020B0604030504040204" pitchFamily="34" charset="0"/>
                <a:cs typeface="Tahoma" panose="020B0604030504040204" pitchFamily="34" charset="0"/>
              </a:rPr>
              <a:t> </a:t>
            </a:r>
          </a:p>
        </p:txBody>
      </p:sp>
      <p:sp>
        <p:nvSpPr>
          <p:cNvPr id="6" name="TextBox 5"/>
          <p:cNvSpPr txBox="1"/>
          <p:nvPr/>
        </p:nvSpPr>
        <p:spPr>
          <a:xfrm>
            <a:off x="304800" y="5867400"/>
            <a:ext cx="8534400" cy="769441"/>
          </a:xfrm>
          <a:prstGeom prst="rect">
            <a:avLst/>
          </a:prstGeom>
          <a:noFill/>
        </p:spPr>
        <p:txBody>
          <a:bodyPr wrap="square" rtlCol="0">
            <a:spAutoFit/>
          </a:bodyPr>
          <a:lstStyle/>
          <a:p>
            <a:pPr eaLnBrk="1" fontAlgn="auto" hangingPunct="1">
              <a:spcBef>
                <a:spcPts val="0"/>
              </a:spcBef>
              <a:spcAft>
                <a:spcPts val="0"/>
              </a:spcAft>
            </a:pPr>
            <a:r>
              <a:rPr lang="en-US" sz="2200" b="1" dirty="0">
                <a:solidFill>
                  <a:prstClr val="black"/>
                </a:solidFill>
                <a:latin typeface="Tahoma" panose="020B0604030504040204" pitchFamily="34" charset="0"/>
                <a:ea typeface="Tahoma" panose="020B0604030504040204" pitchFamily="34" charset="0"/>
                <a:cs typeface="Tahoma" panose="020B0604030504040204" pitchFamily="34" charset="0"/>
              </a:rPr>
              <a:t>Laurel Thatcher Ulrich, a Harvard historian, was filmed in the </a:t>
            </a:r>
            <a:r>
              <a:rPr lang="en-US" sz="2200" b="1" dirty="0" err="1">
                <a:solidFill>
                  <a:prstClr val="black"/>
                </a:solidFill>
                <a:latin typeface="Tahoma" panose="020B0604030504040204" pitchFamily="34" charset="0"/>
                <a:ea typeface="Tahoma" panose="020B0604030504040204" pitchFamily="34" charset="0"/>
                <a:cs typeface="Tahoma" panose="020B0604030504040204" pitchFamily="34" charset="0"/>
              </a:rPr>
              <a:t>HarvardX</a:t>
            </a:r>
            <a:r>
              <a:rPr lang="en-US" sz="2200" b="1" dirty="0">
                <a:solidFill>
                  <a:prstClr val="black"/>
                </a:solidFill>
                <a:latin typeface="Tahoma" panose="020B0604030504040204" pitchFamily="34" charset="0"/>
                <a:ea typeface="Tahoma" panose="020B0604030504040204" pitchFamily="34" charset="0"/>
                <a:cs typeface="Tahoma" panose="020B0604030504040204" pitchFamily="34" charset="0"/>
              </a:rPr>
              <a:t> studio for her class, “Tangible Things.”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933052"/>
            <a:ext cx="4114800" cy="2743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893458"/>
            <a:ext cx="4267200" cy="2844800"/>
          </a:xfrm>
          <a:prstGeom prst="rect">
            <a:avLst/>
          </a:prstGeom>
        </p:spPr>
      </p:pic>
    </p:spTree>
    <p:extLst>
      <p:ext uri="{BB962C8B-B14F-4D97-AF65-F5344CB8AC3E}">
        <p14:creationId xmlns:p14="http://schemas.microsoft.com/office/powerpoint/2010/main" val="480502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685800"/>
            <a:ext cx="8382000" cy="19812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21, 2014 (6:52 video)</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Multimedia Assignments: Not Just for Film Majors Anymore</a:t>
            </a:r>
            <a:r>
              <a:rPr lang="en-US" sz="1800" b="1" dirty="0">
                <a:latin typeface="Tahoma" panose="020B0604030504040204" pitchFamily="34" charset="0"/>
                <a:ea typeface="Tahoma" panose="020B0604030504040204" pitchFamily="34" charset="0"/>
                <a:cs typeface="Tahoma" panose="020B0604030504040204" pitchFamily="34" charset="0"/>
              </a:rPr>
              <a:t> (student and instructor produced videos)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Chronicle of Higher Education, Danny </a:t>
            </a:r>
            <a:r>
              <a:rPr lang="en-US" sz="1800" b="1" dirty="0" err="1">
                <a:latin typeface="Tahoma" panose="020B0604030504040204" pitchFamily="34" charset="0"/>
                <a:ea typeface="Tahoma" panose="020B0604030504040204" pitchFamily="34" charset="0"/>
                <a:cs typeface="Tahoma" panose="020B0604030504040204" pitchFamily="34" charset="0"/>
              </a:rPr>
              <a:t>Ledonne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http://chronicle.com/article/Multimedia-Assignments-Not/145939/?cid=at&amp;utm_source=at&amp;utm_medium=en</a:t>
            </a:r>
            <a:r>
              <a:rPr lang="en-US" sz="105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rotWithShape="1">
          <a:blip r:embed="rId3"/>
          <a:srcRect l="3207" t="48734" r="40144" b="8228"/>
          <a:stretch/>
        </p:blipFill>
        <p:spPr>
          <a:xfrm>
            <a:off x="5458846" y="2819400"/>
            <a:ext cx="3479625" cy="2232212"/>
          </a:xfrm>
          <a:prstGeom prst="rect">
            <a:avLst/>
          </a:prstGeom>
        </p:spPr>
      </p:pic>
      <p:pic>
        <p:nvPicPr>
          <p:cNvPr id="7" name="Picture 6"/>
          <p:cNvPicPr>
            <a:picLocks noChangeAspect="1"/>
          </p:cNvPicPr>
          <p:nvPr/>
        </p:nvPicPr>
        <p:blipFill rotWithShape="1">
          <a:blip r:embed="rId4"/>
          <a:srcRect l="2814" t="39681" r="40224" b="17991"/>
          <a:stretch/>
        </p:blipFill>
        <p:spPr>
          <a:xfrm>
            <a:off x="5890471" y="4979807"/>
            <a:ext cx="3048000" cy="191247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86" y="2971799"/>
            <a:ext cx="5168813" cy="2584407"/>
          </a:xfrm>
          <a:prstGeom prst="rect">
            <a:avLst/>
          </a:prstGeom>
        </p:spPr>
      </p:pic>
    </p:spTree>
    <p:extLst>
      <p:ext uri="{BB962C8B-B14F-4D97-AF65-F5344CB8AC3E}">
        <p14:creationId xmlns:p14="http://schemas.microsoft.com/office/powerpoint/2010/main" val="3937927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457200"/>
            <a:ext cx="8229600" cy="1905000"/>
          </a:xfrm>
        </p:spPr>
        <p:txBody>
          <a:bodyPr/>
          <a:lstStyle/>
          <a:p>
            <a:r>
              <a:rPr lang="en-US" sz="3600" b="1" dirty="0">
                <a:solidFill>
                  <a:schemeClr val="tx1"/>
                </a:solidFill>
                <a:latin typeface="Tahoma" pitchFamily="34" charset="0"/>
                <a:cs typeface="Tahoma" pitchFamily="34" charset="0"/>
              </a:rPr>
              <a:t>Part 2:</a:t>
            </a:r>
            <a:br>
              <a:rPr lang="en-US" sz="3600" b="1" dirty="0">
                <a:solidFill>
                  <a:srgbClr val="FF0000"/>
                </a:solidFill>
                <a:latin typeface="Tahoma" pitchFamily="34" charset="0"/>
                <a:cs typeface="Tahoma" pitchFamily="34" charset="0"/>
              </a:rPr>
            </a:br>
            <a:r>
              <a:rPr lang="en-US" sz="3600" b="1" dirty="0">
                <a:solidFill>
                  <a:srgbClr val="FF0000"/>
                </a:solidFill>
                <a:latin typeface="Tahoma" pitchFamily="34" charset="0"/>
                <a:cs typeface="Tahoma" pitchFamily="34" charset="0"/>
              </a:rPr>
              <a:t>The Rise of Shared Online Video, the Fall of Traditional Learning</a:t>
            </a:r>
          </a:p>
        </p:txBody>
      </p:sp>
      <p:pic>
        <p:nvPicPr>
          <p:cNvPr id="36872" name="Picture 2" descr="C:\Users\Curtis\Desktop\Curt's Documents\Curt's Pics\Curt\Keynote, best of, and funny pics\IMG_2820.JPG"/>
          <p:cNvPicPr>
            <a:picLocks noChangeAspect="1" noChangeArrowheads="1"/>
          </p:cNvPicPr>
          <p:nvPr/>
        </p:nvPicPr>
        <p:blipFill>
          <a:blip r:embed="rId2" cstate="print"/>
          <a:srcRect/>
          <a:stretch>
            <a:fillRect/>
          </a:stretch>
        </p:blipFill>
        <p:spPr bwMode="auto">
          <a:xfrm>
            <a:off x="352445" y="3462211"/>
            <a:ext cx="2543155" cy="3390873"/>
          </a:xfrm>
          <a:prstGeom prst="rect">
            <a:avLst/>
          </a:prstGeom>
          <a:noFill/>
          <a:ln w="9525">
            <a:noFill/>
            <a:miter lim="800000"/>
            <a:headEnd/>
            <a:tailEnd/>
          </a:ln>
        </p:spPr>
      </p:pic>
      <p:sp>
        <p:nvSpPr>
          <p:cNvPr id="36873" name="TextBox 9"/>
          <p:cNvSpPr txBox="1">
            <a:spLocks noChangeArrowheads="1"/>
          </p:cNvSpPr>
          <p:nvPr/>
        </p:nvSpPr>
        <p:spPr bwMode="auto">
          <a:xfrm>
            <a:off x="1524000" y="2250622"/>
            <a:ext cx="6248400"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Dr. Curtis J. Bonk, cjbonk@indiana.edu </a:t>
            </a:r>
            <a:br>
              <a:rPr kumimoji="0" lang="en-US" altLang="en-US" sz="24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br>
            <a:r>
              <a:rPr kumimoji="0" lang="en-US" altLang="en-US" sz="24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Professor, Indiana University</a:t>
            </a:r>
            <a:endParaRPr kumimoji="0" lang="en-US"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0" name="Picture 3"/>
          <p:cNvPicPr>
            <a:picLocks noChangeAspect="1" noChangeArrowheads="1"/>
          </p:cNvPicPr>
          <p:nvPr/>
        </p:nvPicPr>
        <p:blipFill>
          <a:blip r:embed="rId3" cstate="print"/>
          <a:srcRect l="13333" t="53334" r="64627" b="26020"/>
          <a:stretch>
            <a:fillRect/>
          </a:stretch>
        </p:blipFill>
        <p:spPr bwMode="auto">
          <a:xfrm>
            <a:off x="3554361" y="3319181"/>
            <a:ext cx="5562600" cy="3163966"/>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l="13333" t="54555" r="64285" b="25734"/>
          <a:stretch>
            <a:fillRect/>
          </a:stretch>
        </p:blipFill>
        <p:spPr bwMode="auto">
          <a:xfrm>
            <a:off x="7149548" y="4038600"/>
            <a:ext cx="1994452" cy="1066800"/>
          </a:xfrm>
          <a:prstGeom prst="rect">
            <a:avLst/>
          </a:prstGeom>
          <a:noFill/>
          <a:ln w="9525">
            <a:noFill/>
            <a:miter lim="800000"/>
            <a:headEnd/>
            <a:tailEnd/>
          </a:ln>
        </p:spPr>
      </p:pic>
      <p:pic>
        <p:nvPicPr>
          <p:cNvPr id="12" name="Picture 2"/>
          <p:cNvPicPr>
            <a:picLocks noChangeAspect="1" noChangeArrowheads="1"/>
          </p:cNvPicPr>
          <p:nvPr/>
        </p:nvPicPr>
        <p:blipFill>
          <a:blip r:embed="rId5" cstate="print"/>
          <a:srcRect l="13333" t="53333" r="63811" b="24706"/>
          <a:stretch>
            <a:fillRect/>
          </a:stretch>
        </p:blipFill>
        <p:spPr bwMode="auto">
          <a:xfrm>
            <a:off x="9372600" y="2667000"/>
            <a:ext cx="2090174" cy="1219200"/>
          </a:xfrm>
          <a:prstGeom prst="rect">
            <a:avLst/>
          </a:prstGeom>
          <a:noFill/>
          <a:ln w="9525">
            <a:noFill/>
            <a:miter lim="800000"/>
            <a:headEnd/>
            <a:tailEnd/>
          </a:ln>
        </p:spPr>
      </p:pic>
      <p:pic>
        <p:nvPicPr>
          <p:cNvPr id="13" name="Picture 2"/>
          <p:cNvPicPr>
            <a:picLocks noChangeAspect="1" noChangeArrowheads="1"/>
          </p:cNvPicPr>
          <p:nvPr/>
        </p:nvPicPr>
        <p:blipFill rotWithShape="1">
          <a:blip r:embed="rId5" cstate="print"/>
          <a:srcRect l="18297" t="68933" r="65038" b="26783"/>
          <a:stretch/>
        </p:blipFill>
        <p:spPr bwMode="auto">
          <a:xfrm>
            <a:off x="4953000" y="6246021"/>
            <a:ext cx="3581400" cy="558978"/>
          </a:xfrm>
          <a:prstGeom prst="rect">
            <a:avLst/>
          </a:prstGeom>
          <a:noFill/>
          <a:ln w="9525">
            <a:noFill/>
            <a:miter lim="800000"/>
            <a:headEnd/>
            <a:tailEnd/>
          </a:ln>
        </p:spPr>
      </p:pic>
    </p:spTree>
    <p:extLst>
      <p:ext uri="{BB962C8B-B14F-4D97-AF65-F5344CB8AC3E}">
        <p14:creationId xmlns:p14="http://schemas.microsoft.com/office/powerpoint/2010/main" val="1751011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381000" y="381000"/>
            <a:ext cx="8305800" cy="1295400"/>
          </a:xfrm>
        </p:spPr>
        <p:txBody>
          <a:bodyPr/>
          <a:lstStyle/>
          <a:p>
            <a:pPr eaLnBrk="1" hangingPunct="1"/>
            <a:r>
              <a:rPr lang="en-US" sz="3200" b="1">
                <a:solidFill>
                  <a:srgbClr val="FF0000"/>
                </a:solidFill>
                <a:latin typeface="Tahoma" pitchFamily="34" charset="0"/>
                <a:cs typeface="Tahoma" pitchFamily="34" charset="0"/>
              </a:rPr>
              <a:t>How long is an ideal YouTube video?</a:t>
            </a:r>
            <a:br>
              <a:rPr lang="en-US" sz="3200" b="1">
                <a:solidFill>
                  <a:schemeClr val="tx1"/>
                </a:solidFill>
                <a:latin typeface="Tahoma" pitchFamily="34" charset="0"/>
                <a:cs typeface="Tahoma" pitchFamily="34" charset="0"/>
              </a:rPr>
            </a:br>
            <a:r>
              <a:rPr lang="en-US" sz="3200" b="1">
                <a:solidFill>
                  <a:schemeClr val="tx1"/>
                </a:solidFill>
                <a:latin typeface="Tahoma" pitchFamily="34" charset="0"/>
                <a:cs typeface="Tahoma" pitchFamily="34" charset="0"/>
              </a:rPr>
              <a:t>(Lin, Bonk, et al., 2010)</a:t>
            </a:r>
          </a:p>
        </p:txBody>
      </p:sp>
      <p:graphicFrame>
        <p:nvGraphicFramePr>
          <p:cNvPr id="4" name="Content Placeholder 3"/>
          <p:cNvGraphicFramePr>
            <a:graphicFrameLocks noGrp="1"/>
          </p:cNvGraphicFramePr>
          <p:nvPr>
            <p:ph sz="quarter" idx="1"/>
          </p:nvPr>
        </p:nvGraphicFramePr>
        <p:xfrm>
          <a:off x="304800" y="1828800"/>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218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838200" y="342900"/>
            <a:ext cx="7848600" cy="1943100"/>
          </a:xfrm>
        </p:spPr>
        <p:txBody>
          <a:bodyPr/>
          <a:lstStyle/>
          <a:p>
            <a:r>
              <a:rPr lang="en-US" altLang="en-US" sz="3200" b="1" dirty="0">
                <a:solidFill>
                  <a:srgbClr val="0070C0"/>
                </a:solidFill>
                <a:latin typeface="Tahoma" panose="020B0604030504040204" pitchFamily="34" charset="0"/>
                <a:cs typeface="Tahoma" panose="020B0604030504040204" pitchFamily="34" charset="0"/>
              </a:rPr>
              <a:t>Reusable Khan</a:t>
            </a:r>
            <a:br>
              <a:rPr lang="en-US" altLang="en-US" sz="24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Lacking Teachers and Textbooks, India’s Schools Turn to Khan Academy to Survive, NY Times</a:t>
            </a:r>
            <a:r>
              <a:rPr lang="en-US" altLang="en-US" sz="2400" b="1" dirty="0">
                <a:solidFill>
                  <a:schemeClr val="tx1"/>
                </a:solidFill>
                <a:latin typeface="Tahoma" panose="020B0604030504040204" pitchFamily="34" charset="0"/>
                <a:cs typeface="Tahoma" panose="020B0604030504040204" pitchFamily="34" charset="0"/>
              </a:rPr>
              <a:t>, </a:t>
            </a:r>
            <a:r>
              <a:rPr lang="en-US" altLang="en-US" sz="2400" b="1" dirty="0" err="1">
                <a:solidFill>
                  <a:schemeClr val="tx1"/>
                </a:solidFill>
                <a:latin typeface="Tahoma" panose="020B0604030504040204" pitchFamily="34" charset="0"/>
                <a:cs typeface="Tahoma" panose="020B0604030504040204" pitchFamily="34" charset="0"/>
              </a:rPr>
              <a:t>Anupama</a:t>
            </a:r>
            <a:r>
              <a:rPr lang="en-US" altLang="en-US" sz="2400" b="1" dirty="0">
                <a:solidFill>
                  <a:schemeClr val="tx1"/>
                </a:solidFill>
                <a:latin typeface="Tahoma" panose="020B0604030504040204" pitchFamily="34" charset="0"/>
                <a:cs typeface="Tahoma" panose="020B0604030504040204" pitchFamily="34" charset="0"/>
              </a:rPr>
              <a:t> </a:t>
            </a:r>
            <a:r>
              <a:rPr lang="en-US" altLang="en-US" sz="2400" b="1" dirty="0" err="1">
                <a:solidFill>
                  <a:schemeClr val="tx1"/>
                </a:solidFill>
                <a:latin typeface="Tahoma" panose="020B0604030504040204" pitchFamily="34" charset="0"/>
                <a:cs typeface="Tahoma" panose="020B0604030504040204" pitchFamily="34" charset="0"/>
              </a:rPr>
              <a:t>Chandrasekaran</a:t>
            </a:r>
            <a:r>
              <a:rPr lang="en-US" altLang="en-US" sz="2400" b="1" dirty="0">
                <a:solidFill>
                  <a:schemeClr val="tx1"/>
                </a:solidFill>
                <a:latin typeface="Tahoma" panose="020B0604030504040204" pitchFamily="34" charset="0"/>
                <a:cs typeface="Tahoma" panose="020B0604030504040204" pitchFamily="34" charset="0"/>
              </a:rPr>
              <a:t>, Oct. 15, 2012</a:t>
            </a:r>
            <a:r>
              <a:rPr lang="en-US" altLang="en-US" sz="800" b="1" dirty="0">
                <a:solidFill>
                  <a:schemeClr val="tx1"/>
                </a:solidFill>
                <a:latin typeface="Tahoma" panose="020B0604030504040204" pitchFamily="34" charset="0"/>
                <a:cs typeface="Tahoma" panose="020B0604030504040204" pitchFamily="34" charset="0"/>
              </a:rPr>
              <a:t> </a:t>
            </a:r>
            <a:br>
              <a:rPr lang="en-US" altLang="en-US" sz="800" b="1" i="1" dirty="0">
                <a:latin typeface="Tahoma" panose="020B0604030504040204" pitchFamily="34" charset="0"/>
                <a:cs typeface="Tahoma" panose="020B0604030504040204" pitchFamily="34" charset="0"/>
              </a:rPr>
            </a:br>
            <a:r>
              <a:rPr lang="en-US" altLang="en-US" sz="800" b="1" i="1" dirty="0">
                <a:latin typeface="Tahoma" panose="020B0604030504040204" pitchFamily="34" charset="0"/>
                <a:cs typeface="Tahoma" panose="020B0604030504040204" pitchFamily="34" charset="0"/>
                <a:hlinkClick r:id="rId2"/>
              </a:rPr>
              <a:t>http://india.blogs.nytimes.com/2012/10/15/lacking-teachers-and-textbooks-indias-schools-turn-to-khan-academy-to-survive/</a:t>
            </a:r>
            <a:r>
              <a:rPr lang="en-US" altLang="en-US" sz="800" b="1" i="1" dirty="0">
                <a:latin typeface="Tahoma" panose="020B0604030504040204" pitchFamily="34" charset="0"/>
                <a:cs typeface="Tahoma" panose="020B0604030504040204" pitchFamily="34" charset="0"/>
              </a:rPr>
              <a:t> </a:t>
            </a:r>
            <a:endParaRPr lang="en-US" altLang="en-US" sz="800" b="1" dirty="0">
              <a:latin typeface="Tahoma" panose="020B0604030504040204" pitchFamily="34" charset="0"/>
              <a:cs typeface="Tahoma" panose="020B0604030504040204" pitchFamily="34" charset="0"/>
            </a:endParaRPr>
          </a:p>
        </p:txBody>
      </p:sp>
      <p:pic>
        <p:nvPicPr>
          <p:cNvPr id="218115" name="Picture 2" descr="New York Tim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419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2" descr="Students at Sree Karpagavalli Vidhyalaya school in Chennai, Tamil Nadu, watching Khan Academy math vide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743200"/>
            <a:ext cx="4876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Box 5"/>
          <p:cNvSpPr txBox="1">
            <a:spLocks noChangeArrowheads="1"/>
          </p:cNvSpPr>
          <p:nvPr/>
        </p:nvSpPr>
        <p:spPr bwMode="auto">
          <a:xfrm>
            <a:off x="762000" y="60960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Students at Sree Karpagavalli Vidhyalaya school in Chennai, Tamil Nadu, watching Khan Academy math videos.</a:t>
            </a:r>
          </a:p>
        </p:txBody>
      </p:sp>
    </p:spTree>
    <p:extLst>
      <p:ext uri="{BB962C8B-B14F-4D97-AF65-F5344CB8AC3E}">
        <p14:creationId xmlns:p14="http://schemas.microsoft.com/office/powerpoint/2010/main" val="20562219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33400" y="609600"/>
            <a:ext cx="8153400" cy="1066800"/>
          </a:xfrm>
        </p:spPr>
        <p:txBody>
          <a:bodyPr/>
          <a:lstStyle/>
          <a:p>
            <a:pPr eaLnBrk="1" hangingPunct="1"/>
            <a:r>
              <a:rPr lang="en-US" b="1">
                <a:solidFill>
                  <a:srgbClr val="FF0000"/>
                </a:solidFill>
                <a:latin typeface="Tahoma" pitchFamily="34" charset="0"/>
                <a:cs typeface="Tahoma" pitchFamily="34" charset="0"/>
              </a:rPr>
              <a:t>Why Use Video?</a:t>
            </a:r>
          </a:p>
        </p:txBody>
      </p:sp>
      <p:sp>
        <p:nvSpPr>
          <p:cNvPr id="61443" name="Content Placeholder 2"/>
          <p:cNvSpPr>
            <a:spLocks noGrp="1"/>
          </p:cNvSpPr>
          <p:nvPr>
            <p:ph idx="1"/>
          </p:nvPr>
        </p:nvSpPr>
        <p:spPr>
          <a:xfrm>
            <a:off x="533400" y="1600200"/>
            <a:ext cx="8305800" cy="3810000"/>
          </a:xfrm>
        </p:spPr>
        <p:txBody>
          <a:bodyPr/>
          <a:lstStyle/>
          <a:p>
            <a:pPr marL="514350" indent="-514350">
              <a:buFontTx/>
              <a:buAutoNum type="arabicPeriod"/>
            </a:pPr>
            <a:r>
              <a:rPr lang="en-US" sz="2600" b="1" dirty="0">
                <a:latin typeface="Tahoma" pitchFamily="34" charset="0"/>
                <a:cs typeface="Tahoma" pitchFamily="34" charset="0"/>
              </a:rPr>
              <a:t>David </a:t>
            </a:r>
            <a:r>
              <a:rPr lang="en-US" sz="2600" b="1" dirty="0" err="1">
                <a:latin typeface="Tahoma" pitchFamily="34" charset="0"/>
                <a:cs typeface="Tahoma" pitchFamily="34" charset="0"/>
              </a:rPr>
              <a:t>Ausubel</a:t>
            </a:r>
            <a:r>
              <a:rPr lang="en-US" sz="2600" b="1" dirty="0">
                <a:latin typeface="Tahoma" pitchFamily="34" charset="0"/>
                <a:cs typeface="Tahoma" pitchFamily="34" charset="0"/>
              </a:rPr>
              <a:t> (1978) argued that knowledge was hierarchically organized.</a:t>
            </a:r>
          </a:p>
          <a:p>
            <a:pPr marL="514350" indent="-514350">
              <a:buFontTx/>
              <a:buAutoNum type="arabicPeriod"/>
            </a:pPr>
            <a:r>
              <a:rPr lang="en-US" sz="2600" b="1" dirty="0">
                <a:latin typeface="Tahoma" pitchFamily="34" charset="0"/>
                <a:cs typeface="Tahoma" pitchFamily="34" charset="0"/>
              </a:rPr>
              <a:t>New learning concepts and ideas to be subsumed under or anchored within prior learning experiences (i.e., meaningful info must be related to what already know).</a:t>
            </a:r>
          </a:p>
          <a:p>
            <a:pPr marL="514350" indent="-514350">
              <a:buFontTx/>
              <a:buAutoNum type="arabicPeriod"/>
            </a:pPr>
            <a:r>
              <a:rPr lang="en-US" sz="2600" b="1" dirty="0">
                <a:latin typeface="Tahoma" pitchFamily="34" charset="0"/>
                <a:cs typeface="Tahoma" pitchFamily="34" charset="0"/>
              </a:rPr>
              <a:t>Advance Organizers: Per </a:t>
            </a:r>
            <a:r>
              <a:rPr lang="en-US" sz="2600" b="1" dirty="0" err="1">
                <a:latin typeface="Tahoma" pitchFamily="34" charset="0"/>
                <a:cs typeface="Tahoma" pitchFamily="34" charset="0"/>
              </a:rPr>
              <a:t>Ausubel</a:t>
            </a:r>
            <a:r>
              <a:rPr lang="en-US" sz="2600" b="1" dirty="0">
                <a:latin typeface="Tahoma" pitchFamily="34" charset="0"/>
                <a:cs typeface="Tahoma" pitchFamily="34" charset="0"/>
              </a:rPr>
              <a:t>, we must provide a context, richer, deeper learning.</a:t>
            </a:r>
          </a:p>
        </p:txBody>
      </p:sp>
      <p:pic>
        <p:nvPicPr>
          <p:cNvPr id="61444" name="Picture 2" descr="http://notendur.hi.is/joner/eaps/je_my01.jpg"/>
          <p:cNvPicPr>
            <a:picLocks noChangeAspect="1" noChangeArrowheads="1"/>
          </p:cNvPicPr>
          <p:nvPr/>
        </p:nvPicPr>
        <p:blipFill>
          <a:blip r:embed="rId2" cstate="print"/>
          <a:srcRect/>
          <a:stretch>
            <a:fillRect/>
          </a:stretch>
        </p:blipFill>
        <p:spPr bwMode="auto">
          <a:xfrm>
            <a:off x="7870112" y="5181600"/>
            <a:ext cx="1273887" cy="1676400"/>
          </a:xfrm>
          <a:prstGeom prst="rect">
            <a:avLst/>
          </a:prstGeom>
          <a:noFill/>
          <a:ln w="9525">
            <a:noFill/>
            <a:miter lim="800000"/>
            <a:headEnd/>
            <a:tailEnd/>
          </a:ln>
        </p:spPr>
      </p:pic>
      <p:pic>
        <p:nvPicPr>
          <p:cNvPr id="5" name="Picture 2" descr="Francis Hanging Out At The Water Cooler Animated Clipart&#10;&#10;"/>
          <p:cNvPicPr>
            <a:picLocks noChangeAspect="1" noChangeArrowheads="1" noCrop="1"/>
          </p:cNvPicPr>
          <p:nvPr/>
        </p:nvPicPr>
        <p:blipFill>
          <a:blip r:embed="rId3" cstate="print"/>
          <a:srcRect/>
          <a:stretch>
            <a:fillRect/>
          </a:stretch>
        </p:blipFill>
        <p:spPr bwMode="auto">
          <a:xfrm>
            <a:off x="5486400" y="5257800"/>
            <a:ext cx="1600200" cy="1600200"/>
          </a:xfrm>
          <a:prstGeom prst="rect">
            <a:avLst/>
          </a:prstGeom>
          <a:noFill/>
          <a:ln w="9525">
            <a:noFill/>
            <a:miter lim="800000"/>
            <a:headEnd/>
            <a:tailEnd/>
          </a:ln>
        </p:spPr>
      </p:pic>
    </p:spTree>
    <p:extLst>
      <p:ext uri="{BB962C8B-B14F-4D97-AF65-F5344CB8AC3E}">
        <p14:creationId xmlns:p14="http://schemas.microsoft.com/office/powerpoint/2010/main" val="939044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533400"/>
            <a:ext cx="8153400" cy="1066800"/>
          </a:xfrm>
        </p:spPr>
        <p:txBody>
          <a:bodyPr/>
          <a:lstStyle/>
          <a:p>
            <a:pPr eaLnBrk="1" hangingPunct="1"/>
            <a:r>
              <a:rPr lang="en-US" b="1">
                <a:solidFill>
                  <a:srgbClr val="FF0000"/>
                </a:solidFill>
                <a:latin typeface="Tahoma" pitchFamily="34" charset="0"/>
                <a:cs typeface="Tahoma" pitchFamily="34" charset="0"/>
              </a:rPr>
              <a:t>Why Use Video?</a:t>
            </a:r>
            <a:endParaRPr lang="en-US">
              <a:solidFill>
                <a:srgbClr val="FF0000"/>
              </a:solidFill>
              <a:latin typeface="Tahoma" pitchFamily="34" charset="0"/>
              <a:cs typeface="Tahoma" pitchFamily="34" charset="0"/>
            </a:endParaRPr>
          </a:p>
        </p:txBody>
      </p:sp>
      <p:sp>
        <p:nvSpPr>
          <p:cNvPr id="63491" name="Content Placeholder 2"/>
          <p:cNvSpPr>
            <a:spLocks noGrp="1"/>
          </p:cNvSpPr>
          <p:nvPr>
            <p:ph idx="1"/>
          </p:nvPr>
        </p:nvSpPr>
        <p:spPr>
          <a:xfrm>
            <a:off x="533400" y="1524000"/>
            <a:ext cx="8153400" cy="3733800"/>
          </a:xfrm>
        </p:spPr>
        <p:txBody>
          <a:bodyPr/>
          <a:lstStyle/>
          <a:p>
            <a:pPr marL="514350" indent="-514350">
              <a:buFontTx/>
              <a:buNone/>
            </a:pPr>
            <a:r>
              <a:rPr lang="en-US" sz="2900" b="1" dirty="0">
                <a:latin typeface="Tahoma" pitchFamily="34" charset="0"/>
                <a:cs typeface="Tahoma" pitchFamily="34" charset="0"/>
              </a:rPr>
              <a:t>4. Dual coding theory (learning information verbally and visually is more richly stored): Alan </a:t>
            </a:r>
            <a:r>
              <a:rPr lang="en-US" sz="2900" b="1" dirty="0" err="1">
                <a:latin typeface="Tahoma" pitchFamily="34" charset="0"/>
                <a:cs typeface="Tahoma" pitchFamily="34" charset="0"/>
              </a:rPr>
              <a:t>Paivio</a:t>
            </a:r>
            <a:r>
              <a:rPr lang="en-US" sz="2900" b="1" dirty="0">
                <a:latin typeface="Tahoma" pitchFamily="34" charset="0"/>
                <a:cs typeface="Tahoma" pitchFamily="34" charset="0"/>
              </a:rPr>
              <a:t>.</a:t>
            </a:r>
          </a:p>
          <a:p>
            <a:pPr marL="514350" indent="-514350">
              <a:buFontTx/>
              <a:buNone/>
            </a:pPr>
            <a:r>
              <a:rPr lang="en-US" sz="2900" b="1" dirty="0">
                <a:latin typeface="Tahoma" pitchFamily="34" charset="0"/>
                <a:cs typeface="Tahoma" pitchFamily="34" charset="0"/>
              </a:rPr>
              <a:t>5. Anchored instruction and </a:t>
            </a:r>
            <a:r>
              <a:rPr lang="en-US" sz="2900" b="1" dirty="0" err="1">
                <a:latin typeface="Tahoma" pitchFamily="34" charset="0"/>
                <a:cs typeface="Tahoma" pitchFamily="34" charset="0"/>
              </a:rPr>
              <a:t>macrocontexts</a:t>
            </a:r>
            <a:r>
              <a:rPr lang="en-US" sz="2900" b="1" dirty="0">
                <a:latin typeface="Tahoma" pitchFamily="34" charset="0"/>
                <a:cs typeface="Tahoma" pitchFamily="34" charset="0"/>
              </a:rPr>
              <a:t>: John </a:t>
            </a:r>
            <a:r>
              <a:rPr lang="en-US" sz="2900" b="1" dirty="0" err="1">
                <a:latin typeface="Tahoma" pitchFamily="34" charset="0"/>
                <a:cs typeface="Tahoma" pitchFamily="34" charset="0"/>
              </a:rPr>
              <a:t>Bransford</a:t>
            </a:r>
            <a:r>
              <a:rPr lang="en-US" sz="2900" b="1" dirty="0">
                <a:latin typeface="Tahoma" pitchFamily="34" charset="0"/>
                <a:cs typeface="Tahoma" pitchFamily="34" charset="0"/>
              </a:rPr>
              <a:t> and colleagues.</a:t>
            </a:r>
          </a:p>
          <a:p>
            <a:pPr marL="514350" indent="-514350">
              <a:buFontTx/>
              <a:buNone/>
            </a:pPr>
            <a:r>
              <a:rPr lang="en-US" sz="2900" b="1" dirty="0">
                <a:latin typeface="Tahoma" pitchFamily="34" charset="0"/>
                <a:cs typeface="Tahoma" pitchFamily="34" charset="0"/>
              </a:rPr>
              <a:t>6. Multimedia theory: Richard Mayer.</a:t>
            </a:r>
          </a:p>
        </p:txBody>
      </p:sp>
      <p:pic>
        <p:nvPicPr>
          <p:cNvPr id="63492" name="Picture 2" descr="Gold Anchor Animated Clipart&#10;&#10;"/>
          <p:cNvPicPr>
            <a:picLocks noChangeAspect="1" noChangeArrowheads="1" noCrop="1"/>
          </p:cNvPicPr>
          <p:nvPr/>
        </p:nvPicPr>
        <p:blipFill>
          <a:blip r:embed="rId2" cstate="print"/>
          <a:srcRect/>
          <a:stretch>
            <a:fillRect/>
          </a:stretch>
        </p:blipFill>
        <p:spPr bwMode="auto">
          <a:xfrm>
            <a:off x="0" y="5334000"/>
            <a:ext cx="1371600" cy="1371600"/>
          </a:xfrm>
          <a:prstGeom prst="rect">
            <a:avLst/>
          </a:prstGeom>
          <a:noFill/>
          <a:ln w="9525">
            <a:noFill/>
            <a:miter lim="800000"/>
            <a:headEnd/>
            <a:tailEnd/>
          </a:ln>
        </p:spPr>
      </p:pic>
      <p:pic>
        <p:nvPicPr>
          <p:cNvPr id="63493" name="Picture 2" descr="http://www.psych.ucsb.edu/people/faculty/mayer/mayer_02.jpg"/>
          <p:cNvPicPr>
            <a:picLocks noChangeAspect="1" noChangeArrowheads="1"/>
          </p:cNvPicPr>
          <p:nvPr/>
        </p:nvPicPr>
        <p:blipFill>
          <a:blip r:embed="rId3" cstate="print"/>
          <a:srcRect/>
          <a:stretch>
            <a:fillRect/>
          </a:stretch>
        </p:blipFill>
        <p:spPr bwMode="auto">
          <a:xfrm>
            <a:off x="3733800" y="5486400"/>
            <a:ext cx="857250" cy="1143000"/>
          </a:xfrm>
          <a:prstGeom prst="rect">
            <a:avLst/>
          </a:prstGeom>
          <a:noFill/>
          <a:ln w="9525">
            <a:noFill/>
            <a:miter lim="800000"/>
            <a:headEnd/>
            <a:tailEnd/>
          </a:ln>
        </p:spPr>
      </p:pic>
      <p:pic>
        <p:nvPicPr>
          <p:cNvPr id="63494" name="Picture 4" descr="http://www.cilt.org/people/jbmain.jpg"/>
          <p:cNvPicPr>
            <a:picLocks noChangeAspect="1" noChangeArrowheads="1"/>
          </p:cNvPicPr>
          <p:nvPr/>
        </p:nvPicPr>
        <p:blipFill>
          <a:blip r:embed="rId4" cstate="print"/>
          <a:srcRect/>
          <a:stretch>
            <a:fillRect/>
          </a:stretch>
        </p:blipFill>
        <p:spPr bwMode="auto">
          <a:xfrm>
            <a:off x="2514600" y="5486400"/>
            <a:ext cx="855663" cy="1190625"/>
          </a:xfrm>
          <a:prstGeom prst="rect">
            <a:avLst/>
          </a:prstGeom>
          <a:noFill/>
          <a:ln w="9525">
            <a:noFill/>
            <a:miter lim="800000"/>
            <a:headEnd/>
            <a:tailEnd/>
          </a:ln>
        </p:spPr>
      </p:pic>
      <p:pic>
        <p:nvPicPr>
          <p:cNvPr id="63495" name="Picture 8" descr="http://psykologibasen.dk/Paivio.gif"/>
          <p:cNvPicPr>
            <a:picLocks noChangeAspect="1" noChangeArrowheads="1"/>
          </p:cNvPicPr>
          <p:nvPr/>
        </p:nvPicPr>
        <p:blipFill>
          <a:blip r:embed="rId5" cstate="print"/>
          <a:srcRect/>
          <a:stretch>
            <a:fillRect/>
          </a:stretch>
        </p:blipFill>
        <p:spPr bwMode="auto">
          <a:xfrm>
            <a:off x="1219200" y="5486400"/>
            <a:ext cx="962025" cy="1171575"/>
          </a:xfrm>
          <a:prstGeom prst="rect">
            <a:avLst/>
          </a:prstGeom>
          <a:noFill/>
          <a:ln w="9525">
            <a:noFill/>
            <a:miter lim="800000"/>
            <a:headEnd/>
            <a:tailEnd/>
          </a:ln>
        </p:spPr>
      </p:pic>
    </p:spTree>
    <p:extLst>
      <p:ext uri="{BB962C8B-B14F-4D97-AF65-F5344CB8AC3E}">
        <p14:creationId xmlns:p14="http://schemas.microsoft.com/office/powerpoint/2010/main" val="2355729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title"/>
          </p:nvPr>
        </p:nvSpPr>
        <p:spPr>
          <a:xfrm>
            <a:off x="457200" y="533400"/>
            <a:ext cx="8229600" cy="1143000"/>
          </a:xfrm>
        </p:spPr>
        <p:txBody>
          <a:bodyPr/>
          <a:lstStyle/>
          <a:p>
            <a:r>
              <a:rPr lang="en-US" sz="3600" b="1" dirty="0">
                <a:solidFill>
                  <a:srgbClr val="FF0000"/>
                </a:solidFill>
                <a:latin typeface="Tahoma" pitchFamily="34" charset="0"/>
                <a:cs typeface="Tahoma" pitchFamily="34" charset="0"/>
              </a:rPr>
              <a:t>Anchored Instruction through Short Online Videos</a:t>
            </a:r>
          </a:p>
        </p:txBody>
      </p:sp>
      <p:pic>
        <p:nvPicPr>
          <p:cNvPr id="83973" name="Picture 2"/>
          <p:cNvPicPr>
            <a:picLocks noChangeAspect="1" noChangeArrowheads="1"/>
          </p:cNvPicPr>
          <p:nvPr/>
        </p:nvPicPr>
        <p:blipFill rotWithShape="1">
          <a:blip r:embed="rId2" cstate="print"/>
          <a:srcRect l="20477" t="19608" r="40642" b="25408"/>
          <a:stretch/>
        </p:blipFill>
        <p:spPr bwMode="auto">
          <a:xfrm>
            <a:off x="6248400" y="2034655"/>
            <a:ext cx="2701018" cy="2319103"/>
          </a:xfrm>
          <a:prstGeom prst="rect">
            <a:avLst/>
          </a:prstGeom>
          <a:noFill/>
          <a:ln w="9525">
            <a:noFill/>
            <a:miter lim="800000"/>
            <a:headEnd/>
            <a:tailEnd/>
          </a:ln>
        </p:spPr>
      </p:pic>
      <p:pic>
        <p:nvPicPr>
          <p:cNvPr id="83974" name="Picture 3"/>
          <p:cNvPicPr>
            <a:picLocks noChangeAspect="1" noChangeArrowheads="1"/>
          </p:cNvPicPr>
          <p:nvPr/>
        </p:nvPicPr>
        <p:blipFill>
          <a:blip r:embed="rId3" cstate="print"/>
          <a:srcRect l="20476" t="25098" r="40475" b="25490"/>
          <a:stretch>
            <a:fillRect/>
          </a:stretch>
        </p:blipFill>
        <p:spPr bwMode="auto">
          <a:xfrm>
            <a:off x="5973895" y="4421736"/>
            <a:ext cx="3170105" cy="2436264"/>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20000" t="19608" r="22415" b="26642"/>
          <a:stretch>
            <a:fillRect/>
          </a:stretch>
        </p:blipFill>
        <p:spPr bwMode="auto">
          <a:xfrm>
            <a:off x="76200" y="2286000"/>
            <a:ext cx="5515018" cy="3124200"/>
          </a:xfrm>
          <a:prstGeom prst="rect">
            <a:avLst/>
          </a:prstGeom>
          <a:noFill/>
          <a:ln w="9525">
            <a:noFill/>
            <a:miter lim="800000"/>
            <a:headEnd/>
            <a:tailEnd/>
          </a:ln>
        </p:spPr>
      </p:pic>
    </p:spTree>
    <p:extLst>
      <p:ext uri="{BB962C8B-B14F-4D97-AF65-F5344CB8AC3E}">
        <p14:creationId xmlns:p14="http://schemas.microsoft.com/office/powerpoint/2010/main" val="3605970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Title 3"/>
          <p:cNvSpPr>
            <a:spLocks noGrp="1"/>
          </p:cNvSpPr>
          <p:nvPr>
            <p:ph type="title"/>
          </p:nvPr>
        </p:nvSpPr>
        <p:spPr>
          <a:xfrm>
            <a:off x="762000" y="476251"/>
            <a:ext cx="7239000" cy="2419350"/>
          </a:xfrm>
        </p:spPr>
        <p:txBody>
          <a:bodyPr/>
          <a:lstStyle/>
          <a:p>
            <a:pPr eaLnBrk="1" hangingPunct="1"/>
            <a:r>
              <a:rPr lang="en-US" altLang="en-US" sz="3600" b="1" dirty="0">
                <a:latin typeface="Tahoma" panose="020B0604030504040204" pitchFamily="34" charset="0"/>
                <a:cs typeface="Tahoma" panose="020B0604030504040204" pitchFamily="34" charset="0"/>
              </a:rPr>
              <a:t>Short Educational Videos: </a:t>
            </a:r>
            <a:br>
              <a:rPr lang="en-US" altLang="en-US" sz="32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CNN, BBC, TED, TED-Ed, </a:t>
            </a:r>
            <a:r>
              <a:rPr lang="en-US" altLang="en-US" sz="2400" b="1" dirty="0" err="1">
                <a:latin typeface="Tahoma" panose="020B0604030504040204" pitchFamily="34" charset="0"/>
                <a:cs typeface="Tahoma" panose="020B0604030504040204" pitchFamily="34" charset="0"/>
              </a:rPr>
              <a:t>ForaTV</a:t>
            </a:r>
            <a:br>
              <a:rPr lang="en-US" altLang="en-US" sz="24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rPr>
              <a:t>BBC One-Minute World News (August 31, 2015)</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2"/>
              </a:rPr>
              <a:t>http://www.bbc.com/news/business-34105708</a:t>
            </a:r>
            <a:r>
              <a:rPr lang="en-US" altLang="en-US" sz="1800" b="1" dirty="0">
                <a:latin typeface="Tahoma" panose="020B0604030504040204" pitchFamily="34" charset="0"/>
                <a:cs typeface="Tahoma" panose="020B0604030504040204" pitchFamily="34" charset="0"/>
              </a:rPr>
              <a:t> </a:t>
            </a:r>
            <a:endParaRPr lang="en-US" altLang="en-US" sz="900" b="1" dirty="0">
              <a:latin typeface="Tahoma" panose="020B0604030504040204" pitchFamily="34" charset="0"/>
              <a:cs typeface="Tahoma" panose="020B0604030504040204" pitchFamily="34" charset="0"/>
            </a:endParaRPr>
          </a:p>
        </p:txBody>
      </p:sp>
      <p:pic>
        <p:nvPicPr>
          <p:cNvPr id="674819" name="Picture 1"/>
          <p:cNvPicPr>
            <a:picLocks noChangeAspect="1"/>
          </p:cNvPicPr>
          <p:nvPr/>
        </p:nvPicPr>
        <p:blipFill>
          <a:blip r:embed="rId3">
            <a:extLst>
              <a:ext uri="{28A0092B-C50C-407E-A947-70E740481C1C}">
                <a14:useLocalDpi xmlns:a14="http://schemas.microsoft.com/office/drawing/2010/main" val="0"/>
              </a:ext>
            </a:extLst>
          </a:blip>
          <a:srcRect l="11249" t="24095" r="49890" b="6340"/>
          <a:stretch>
            <a:fillRect/>
          </a:stretch>
        </p:blipFill>
        <p:spPr bwMode="auto">
          <a:xfrm>
            <a:off x="4705350" y="3236913"/>
            <a:ext cx="34290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4820" name="Picture 4"/>
          <p:cNvPicPr>
            <a:picLocks noChangeAspect="1"/>
          </p:cNvPicPr>
          <p:nvPr/>
        </p:nvPicPr>
        <p:blipFill>
          <a:blip r:embed="rId4">
            <a:extLst>
              <a:ext uri="{28A0092B-C50C-407E-A947-70E740481C1C}">
                <a14:useLocalDpi xmlns:a14="http://schemas.microsoft.com/office/drawing/2010/main" val="0"/>
              </a:ext>
            </a:extLst>
          </a:blip>
          <a:srcRect l="9639" t="17841" r="49658" b="14825"/>
          <a:stretch>
            <a:fillRect/>
          </a:stretch>
        </p:blipFill>
        <p:spPr bwMode="auto">
          <a:xfrm>
            <a:off x="1095375" y="3236913"/>
            <a:ext cx="327660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086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381000" y="457200"/>
            <a:ext cx="8458200" cy="2303463"/>
          </a:xfrm>
        </p:spPr>
        <p:txBody>
          <a:bodyPr/>
          <a:lstStyle/>
          <a:p>
            <a:r>
              <a:rPr lang="en-US" altLang="en-US" sz="2800" b="1" dirty="0">
                <a:solidFill>
                  <a:srgbClr val="0070C0"/>
                </a:solidFill>
                <a:latin typeface="Tahoma" panose="020B0604030504040204" pitchFamily="34" charset="0"/>
                <a:ea typeface="SimSun" panose="02010600030101010101" pitchFamily="2" charset="-122"/>
                <a:cs typeface="Tahoma" panose="020B0604030504040204" pitchFamily="34" charset="0"/>
              </a:rPr>
              <a:t>Videos with Test Questions </a:t>
            </a:r>
            <a:r>
              <a:rPr lang="en-US" altLang="en-US" sz="2800" b="1" dirty="0">
                <a:latin typeface="Tahoma" panose="020B0604030504040204" pitchFamily="34" charset="0"/>
                <a:ea typeface="SimSun" panose="02010600030101010101" pitchFamily="2" charset="-122"/>
                <a:cs typeface="Tahoma" panose="020B0604030504040204" pitchFamily="34" charset="0"/>
              </a:rPr>
              <a:t>(e.g., </a:t>
            </a:r>
            <a:r>
              <a:rPr lang="en-US" altLang="en-US" sz="2800" b="1" dirty="0" err="1">
                <a:latin typeface="Tahoma" panose="020B0604030504040204" pitchFamily="34" charset="0"/>
                <a:ea typeface="SimSun" panose="02010600030101010101" pitchFamily="2" charset="-122"/>
                <a:cs typeface="Tahoma" panose="020B0604030504040204" pitchFamily="34" charset="0"/>
              </a:rPr>
              <a:t>TEDEd</a:t>
            </a:r>
            <a:r>
              <a:rPr lang="en-US" altLang="en-US" sz="2800" b="1" dirty="0">
                <a:latin typeface="Tahoma" panose="020B0604030504040204" pitchFamily="34" charset="0"/>
                <a:ea typeface="SimSun" panose="02010600030101010101" pitchFamily="2" charset="-122"/>
                <a:cs typeface="Tahoma" panose="020B0604030504040204" pitchFamily="34" charset="0"/>
              </a:rPr>
              <a:t>)</a:t>
            </a:r>
            <a:br>
              <a:rPr lang="en-US" altLang="en-US" sz="2800" b="1" dirty="0">
                <a:latin typeface="Tahoma" panose="020B0604030504040204" pitchFamily="34" charset="0"/>
                <a:ea typeface="SimSun" panose="02010600030101010101" pitchFamily="2" charset="-122"/>
                <a:cs typeface="Tahoma" panose="020B0604030504040204" pitchFamily="34" charset="0"/>
              </a:rPr>
            </a:br>
            <a:r>
              <a:rPr lang="en-US" altLang="en-US" sz="2000" b="1" dirty="0">
                <a:latin typeface="Tahoma" panose="020B0604030504040204" pitchFamily="34" charset="0"/>
                <a:ea typeface="SimSun" panose="02010600030101010101" pitchFamily="2" charset="-122"/>
                <a:cs typeface="Tahoma" panose="020B0604030504040204" pitchFamily="34" charset="0"/>
              </a:rPr>
              <a:t>(Lessons about every single element on the periodic table)</a:t>
            </a:r>
            <a:br>
              <a:rPr lang="en-US" altLang="en-US" sz="2400" b="1" dirty="0">
                <a:latin typeface="Tahoma" panose="020B0604030504040204" pitchFamily="34" charset="0"/>
                <a:ea typeface="SimSun" panose="02010600030101010101" pitchFamily="2" charset="-122"/>
                <a:cs typeface="Tahoma" panose="020B0604030504040204" pitchFamily="34" charset="0"/>
              </a:rPr>
            </a:br>
            <a:r>
              <a:rPr lang="en-US" altLang="en-US" sz="800" b="1" dirty="0">
                <a:latin typeface="Tahoma" panose="020B0604030504040204" pitchFamily="34" charset="0"/>
                <a:ea typeface="SimSun" panose="02010600030101010101" pitchFamily="2" charset="-122"/>
                <a:cs typeface="Tahoma" panose="020B0604030504040204" pitchFamily="34" charset="0"/>
                <a:hlinkClick r:id="rId2"/>
              </a:rPr>
              <a:t>http://ed.ted.com/periodic-videos?utm_source=TED-Ed+Subscribers&amp;utm_campaign=92b1054add-2013_09_219_19_2013&amp;utm_medium=email&amp;utm_term=0_1aaccced48-92b1054add-46761201</a:t>
            </a:r>
            <a:r>
              <a:rPr lang="en-US" altLang="en-US" sz="800" b="1" dirty="0">
                <a:latin typeface="Tahoma" panose="020B0604030504040204" pitchFamily="34" charset="0"/>
                <a:ea typeface="SimSun" panose="02010600030101010101" pitchFamily="2" charset="-122"/>
                <a:cs typeface="Tahoma" panose="020B0604030504040204" pitchFamily="34" charset="0"/>
              </a:rPr>
              <a:t> </a:t>
            </a:r>
          </a:p>
        </p:txBody>
      </p:sp>
      <p:pic>
        <p:nvPicPr>
          <p:cNvPr id="629763" name="Picture 2"/>
          <p:cNvPicPr>
            <a:picLocks noChangeAspect="1"/>
          </p:cNvPicPr>
          <p:nvPr/>
        </p:nvPicPr>
        <p:blipFill>
          <a:blip r:embed="rId3">
            <a:extLst>
              <a:ext uri="{28A0092B-C50C-407E-A947-70E740481C1C}">
                <a14:useLocalDpi xmlns:a14="http://schemas.microsoft.com/office/drawing/2010/main" val="0"/>
              </a:ext>
            </a:extLst>
          </a:blip>
          <a:srcRect l="3419" t="19946" r="6554" b="2940"/>
          <a:stretch>
            <a:fillRect/>
          </a:stretch>
        </p:blipFill>
        <p:spPr bwMode="auto">
          <a:xfrm>
            <a:off x="685800" y="2838450"/>
            <a:ext cx="73660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l="29756" t="20235" r="31252" b="36594"/>
          <a:stretch>
            <a:fillRect/>
          </a:stretch>
        </p:blipFill>
        <p:spPr bwMode="auto">
          <a:xfrm>
            <a:off x="-55563" y="2854325"/>
            <a:ext cx="4754563"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l="30101" t="18266" r="30537" b="36070"/>
          <a:stretch>
            <a:fillRect/>
          </a:stretch>
        </p:blipFill>
        <p:spPr bwMode="auto">
          <a:xfrm>
            <a:off x="4622800" y="2901950"/>
            <a:ext cx="45005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l="16199" t="15973" r="15968" b="1497"/>
          <a:stretch>
            <a:fillRect/>
          </a:stretch>
        </p:blipFill>
        <p:spPr bwMode="auto">
          <a:xfrm>
            <a:off x="2667000" y="2828925"/>
            <a:ext cx="4224338"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744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647701" y="381000"/>
            <a:ext cx="8039099" cy="1752600"/>
          </a:xfrm>
        </p:spPr>
        <p:txBody>
          <a:bodyPr/>
          <a:lstStyle/>
          <a:p>
            <a:r>
              <a:rPr lang="en-US" sz="4000" b="1" dirty="0">
                <a:solidFill>
                  <a:srgbClr val="FF0000"/>
                </a:solidFill>
                <a:latin typeface="Tahoma" pitchFamily="34" charset="0"/>
                <a:cs typeface="Tahoma" pitchFamily="34" charset="0"/>
              </a:rPr>
              <a:t>April 2, 2017</a:t>
            </a:r>
            <a:br>
              <a:rPr lang="en-US" sz="4000" b="1" dirty="0">
                <a:solidFill>
                  <a:srgbClr val="FF0000"/>
                </a:solidFill>
                <a:latin typeface="Tahoma" pitchFamily="34" charset="0"/>
                <a:cs typeface="Tahoma" pitchFamily="34" charset="0"/>
              </a:rPr>
            </a:br>
            <a:r>
              <a:rPr lang="en-US" sz="4000" b="1" dirty="0" err="1">
                <a:solidFill>
                  <a:srgbClr val="FF0000"/>
                </a:solidFill>
                <a:latin typeface="Tahoma" pitchFamily="34" charset="0"/>
                <a:cs typeface="Tahoma" pitchFamily="34" charset="0"/>
              </a:rPr>
              <a:t>BookTV</a:t>
            </a:r>
            <a:r>
              <a:rPr lang="en-US" sz="4000" b="1" dirty="0">
                <a:solidFill>
                  <a:srgbClr val="FF0000"/>
                </a:solidFill>
                <a:latin typeface="Tahoma" pitchFamily="34" charset="0"/>
                <a:cs typeface="Tahoma" pitchFamily="34" charset="0"/>
              </a:rPr>
              <a:t> on C-Span2</a:t>
            </a:r>
            <a:br>
              <a:rPr lang="en-US" sz="4000" b="1" dirty="0">
                <a:solidFill>
                  <a:srgbClr val="FF0000"/>
                </a:solidFill>
                <a:latin typeface="Tahoma" pitchFamily="34" charset="0"/>
                <a:cs typeface="Tahoma" pitchFamily="34" charset="0"/>
              </a:rPr>
            </a:br>
            <a:r>
              <a:rPr lang="en-US" sz="3200" b="1" dirty="0">
                <a:solidFill>
                  <a:srgbClr val="FF0000"/>
                </a:solidFill>
                <a:latin typeface="Tahoma" pitchFamily="34" charset="0"/>
                <a:cs typeface="Tahoma" pitchFamily="34" charset="0"/>
              </a:rPr>
              <a:t>(author interviews)</a:t>
            </a:r>
            <a:br>
              <a:rPr lang="en-US" sz="1800" b="1" dirty="0">
                <a:solidFill>
                  <a:srgbClr val="FF0000"/>
                </a:solidFill>
                <a:latin typeface="Tahoma" pitchFamily="34" charset="0"/>
                <a:cs typeface="Tahoma" pitchFamily="34" charset="0"/>
              </a:rPr>
            </a:br>
            <a:r>
              <a:rPr lang="en-US" sz="2000" b="1" dirty="0">
                <a:solidFill>
                  <a:srgbClr val="FF0000"/>
                </a:solidFill>
                <a:latin typeface="Tahoma" pitchFamily="34" charset="0"/>
                <a:cs typeface="Tahoma" pitchFamily="34" charset="0"/>
                <a:hlinkClick r:id="rId2"/>
              </a:rPr>
              <a:t>https://www.c-span.org/series/?inDepth</a:t>
            </a:r>
            <a:r>
              <a:rPr lang="en-US" sz="2000" b="1" dirty="0">
                <a:solidFill>
                  <a:srgbClr val="FF0000"/>
                </a:solidFill>
                <a:latin typeface="Tahoma" pitchFamily="34" charset="0"/>
                <a:cs typeface="Tahoma" pitchFamily="34" charset="0"/>
              </a:rPr>
              <a:t> </a:t>
            </a:r>
            <a:endParaRPr lang="en-US" sz="3600" b="1" dirty="0">
              <a:latin typeface="Tahoma" pitchFamily="34" charset="0"/>
              <a:cs typeface="Tahoma" pitchFamily="34" charset="0"/>
            </a:endParaRPr>
          </a:p>
        </p:txBody>
      </p:sp>
      <p:pic>
        <p:nvPicPr>
          <p:cNvPr id="71684" name="Picture 2"/>
          <p:cNvPicPr>
            <a:picLocks noChangeAspect="1" noChangeArrowheads="1"/>
          </p:cNvPicPr>
          <p:nvPr/>
        </p:nvPicPr>
        <p:blipFill>
          <a:blip r:embed="rId3" cstate="print"/>
          <a:srcRect l="11250" t="22858" r="14381" b="13467"/>
          <a:stretch>
            <a:fillRect/>
          </a:stretch>
        </p:blipFill>
        <p:spPr bwMode="auto">
          <a:xfrm>
            <a:off x="4227871" y="2614280"/>
            <a:ext cx="4881718" cy="2514600"/>
          </a:xfrm>
          <a:prstGeom prst="rect">
            <a:avLst/>
          </a:prstGeom>
          <a:noFill/>
          <a:ln w="9525">
            <a:noFill/>
            <a:miter lim="800000"/>
            <a:headEnd/>
            <a:tailEnd/>
          </a:ln>
        </p:spPr>
      </p:pic>
      <p:pic>
        <p:nvPicPr>
          <p:cNvPr id="2" name="Picture 1"/>
          <p:cNvPicPr>
            <a:picLocks noChangeAspect="1"/>
          </p:cNvPicPr>
          <p:nvPr/>
        </p:nvPicPr>
        <p:blipFill rotWithShape="1">
          <a:blip r:embed="rId4"/>
          <a:srcRect l="13354" t="8606" r="5310"/>
          <a:stretch/>
        </p:blipFill>
        <p:spPr>
          <a:xfrm>
            <a:off x="0" y="2614280"/>
            <a:ext cx="4191000" cy="4253552"/>
          </a:xfrm>
          <a:prstGeom prst="rect">
            <a:avLst/>
          </a:prstGeom>
        </p:spPr>
      </p:pic>
    </p:spTree>
    <p:extLst>
      <p:ext uri="{BB962C8B-B14F-4D97-AF65-F5344CB8AC3E}">
        <p14:creationId xmlns:p14="http://schemas.microsoft.com/office/powerpoint/2010/main" val="514269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0999" y="381000"/>
            <a:ext cx="8229600" cy="17526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7, 2016</a:t>
            </a:r>
            <a:br>
              <a:rPr lang="en-US" sz="2000" dirty="0"/>
            </a:br>
            <a:r>
              <a:rPr lang="en-US" altLang="en-US" sz="3600" b="1" dirty="0">
                <a:latin typeface="Tahoma" panose="020B0604030504040204" pitchFamily="34" charset="0"/>
                <a:ea typeface="Tahoma" panose="020B0604030504040204" pitchFamily="34" charset="0"/>
                <a:cs typeface="Tahoma" panose="020B0604030504040204" pitchFamily="34" charset="0"/>
              </a:rPr>
              <a:t>Brief Info Videos, C</a:t>
            </a:r>
            <a:r>
              <a:rPr lang="en-US" sz="3600" b="1" dirty="0">
                <a:latin typeface="Tahoma" panose="020B0604030504040204" pitchFamily="34" charset="0"/>
                <a:ea typeface="Tahoma" panose="020B0604030504040204" pitchFamily="34" charset="0"/>
                <a:cs typeface="Tahoma" panose="020B0604030504040204" pitchFamily="34" charset="0"/>
              </a:rPr>
              <a:t>hief Learning Officer</a:t>
            </a:r>
            <a:br>
              <a:rPr lang="en-US" sz="2400" b="1" dirty="0"/>
            </a:br>
            <a:r>
              <a:rPr lang="en-US" sz="1000" b="1" dirty="0">
                <a:hlinkClick r:id="rId2"/>
              </a:rPr>
              <a:t>http://www.clomedia.com/media/videos/play/306?utm_source=MyEmma&amp;utm_medium=Email&amp;utm_campaign=CLO%20Today&amp;utm_source=newsletter&amp;utm_medium=email&amp;utm_content=Is%20Online%20Education%20Up%20For%20a%20Facelift%3F&amp;utm_campaign=CLO_Today_101615</a:t>
            </a:r>
            <a:r>
              <a:rPr lang="en-US" sz="1000" b="1" dirty="0"/>
              <a:t> </a:t>
            </a:r>
            <a:endParaRPr lang="en-US" sz="1000" dirty="0"/>
          </a:p>
        </p:txBody>
      </p:sp>
      <p:pic>
        <p:nvPicPr>
          <p:cNvPr id="4" name="Picture 3"/>
          <p:cNvPicPr>
            <a:picLocks noChangeAspect="1"/>
          </p:cNvPicPr>
          <p:nvPr/>
        </p:nvPicPr>
        <p:blipFill rotWithShape="1">
          <a:blip r:embed="rId3"/>
          <a:srcRect l="9300" t="28700" r="10713" b="7922"/>
          <a:stretch/>
        </p:blipFill>
        <p:spPr>
          <a:xfrm>
            <a:off x="152400" y="2438400"/>
            <a:ext cx="6553201" cy="4038600"/>
          </a:xfrm>
          <a:prstGeom prst="rect">
            <a:avLst/>
          </a:prstGeom>
        </p:spPr>
      </p:pic>
      <p:pic>
        <p:nvPicPr>
          <p:cNvPr id="5" name="Picture 4"/>
          <p:cNvPicPr>
            <a:picLocks noChangeAspect="1"/>
          </p:cNvPicPr>
          <p:nvPr/>
        </p:nvPicPr>
        <p:blipFill rotWithShape="1">
          <a:blip r:embed="rId4"/>
          <a:srcRect l="10550" t="8975" r="11385" b="1464"/>
          <a:stretch/>
        </p:blipFill>
        <p:spPr>
          <a:xfrm>
            <a:off x="4589100" y="2667000"/>
            <a:ext cx="4533129" cy="4044947"/>
          </a:xfrm>
          <a:prstGeom prst="rect">
            <a:avLst/>
          </a:prstGeom>
        </p:spPr>
      </p:pic>
    </p:spTree>
    <p:extLst>
      <p:ext uri="{BB962C8B-B14F-4D97-AF65-F5344CB8AC3E}">
        <p14:creationId xmlns:p14="http://schemas.microsoft.com/office/powerpoint/2010/main" val="9335980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Title 1"/>
          <p:cNvSpPr>
            <a:spLocks noGrp="1"/>
          </p:cNvSpPr>
          <p:nvPr>
            <p:ph type="title"/>
          </p:nvPr>
        </p:nvSpPr>
        <p:spPr>
          <a:xfrm>
            <a:off x="457200" y="442913"/>
            <a:ext cx="7848600" cy="2017712"/>
          </a:xfrm>
        </p:spPr>
        <p:txBody>
          <a:bodyPr/>
          <a:lstStyle/>
          <a:p>
            <a:r>
              <a:rPr lang="en-US" altLang="en-US" sz="3600" b="1" dirty="0">
                <a:solidFill>
                  <a:srgbClr val="FF0000"/>
                </a:solidFill>
                <a:latin typeface="Tahoma" panose="020B0604030504040204" pitchFamily="34" charset="0"/>
                <a:cs typeface="Tahoma" panose="020B0604030504040204" pitchFamily="34" charset="0"/>
              </a:rPr>
              <a:t>January 20, 2017</a:t>
            </a:r>
            <a:br>
              <a:rPr lang="en-US" altLang="en-US" sz="3600" b="1" dirty="0">
                <a:solidFill>
                  <a:srgbClr val="FF0000"/>
                </a:solidFill>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The Changing Earth (Aaron Doering)</a:t>
            </a:r>
            <a:br>
              <a:rPr lang="en-US" altLang="en-US" sz="1800" b="1" dirty="0">
                <a:latin typeface="Tahoma" panose="020B0604030504040204" pitchFamily="34" charset="0"/>
                <a:cs typeface="Tahoma" panose="020B0604030504040204" pitchFamily="34" charset="0"/>
              </a:rPr>
            </a:br>
            <a:br>
              <a:rPr lang="en-US" altLang="en-US" sz="1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2"/>
              </a:rPr>
              <a:t>http://thechangingearth.com/</a:t>
            </a:r>
            <a:r>
              <a:rPr lang="en-US" altLang="en-US" sz="1800" b="1" dirty="0">
                <a:latin typeface="Tahoma" panose="020B0604030504040204" pitchFamily="34" charset="0"/>
                <a:cs typeface="Tahoma" panose="020B0604030504040204" pitchFamily="34" charset="0"/>
              </a:rPr>
              <a:t> </a:t>
            </a:r>
            <a:endParaRPr lang="en-US" altLang="en-US" sz="900" b="1" dirty="0">
              <a:latin typeface="Tahoma" panose="020B0604030504040204" pitchFamily="34" charset="0"/>
              <a:cs typeface="Tahoma" panose="020B0604030504040204" pitchFamily="34" charset="0"/>
            </a:endParaRPr>
          </a:p>
        </p:txBody>
      </p:sp>
      <p:sp>
        <p:nvSpPr>
          <p:cNvPr id="4" name="TextBox 3"/>
          <p:cNvSpPr txBox="1"/>
          <p:nvPr/>
        </p:nvSpPr>
        <p:spPr>
          <a:xfrm>
            <a:off x="914400" y="5791200"/>
            <a:ext cx="46038" cy="36988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pic>
        <p:nvPicPr>
          <p:cNvPr id="620548" name="Picture 4"/>
          <p:cNvPicPr>
            <a:picLocks noChangeAspect="1"/>
          </p:cNvPicPr>
          <p:nvPr/>
        </p:nvPicPr>
        <p:blipFill>
          <a:blip r:embed="rId3" cstate="print">
            <a:extLst>
              <a:ext uri="{28A0092B-C50C-407E-A947-70E740481C1C}">
                <a14:useLocalDpi xmlns:a14="http://schemas.microsoft.com/office/drawing/2010/main" val="0"/>
              </a:ext>
            </a:extLst>
          </a:blip>
          <a:srcRect t="10141" r="-130"/>
          <a:stretch>
            <a:fillRect/>
          </a:stretch>
        </p:blipFill>
        <p:spPr bwMode="auto">
          <a:xfrm>
            <a:off x="3171825" y="2514600"/>
            <a:ext cx="59721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549" name="Picture 5"/>
          <p:cNvPicPr>
            <a:picLocks noChangeAspect="1"/>
          </p:cNvPicPr>
          <p:nvPr/>
        </p:nvPicPr>
        <p:blipFill>
          <a:blip r:embed="rId4" cstate="print">
            <a:extLst>
              <a:ext uri="{28A0092B-C50C-407E-A947-70E740481C1C}">
                <a14:useLocalDpi xmlns:a14="http://schemas.microsoft.com/office/drawing/2010/main" val="0"/>
              </a:ext>
            </a:extLst>
          </a:blip>
          <a:srcRect t="9947" r="912"/>
          <a:stretch>
            <a:fillRect/>
          </a:stretch>
        </p:blipFill>
        <p:spPr bwMode="auto">
          <a:xfrm>
            <a:off x="9525" y="2500313"/>
            <a:ext cx="30067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550" name="Picture 6"/>
          <p:cNvPicPr>
            <a:picLocks noChangeAspect="1"/>
          </p:cNvPicPr>
          <p:nvPr/>
        </p:nvPicPr>
        <p:blipFill>
          <a:blip r:embed="rId5" cstate="print">
            <a:extLst>
              <a:ext uri="{28A0092B-C50C-407E-A947-70E740481C1C}">
                <a14:useLocalDpi xmlns:a14="http://schemas.microsoft.com/office/drawing/2010/main" val="0"/>
              </a:ext>
            </a:extLst>
          </a:blip>
          <a:srcRect t="10031" r="2760"/>
          <a:stretch>
            <a:fillRect/>
          </a:stretch>
        </p:blipFill>
        <p:spPr bwMode="auto">
          <a:xfrm>
            <a:off x="0" y="4648200"/>
            <a:ext cx="298608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6172199" y="5006614"/>
            <a:ext cx="2969491" cy="1670339"/>
          </a:xfrm>
          <a:prstGeom prst="rect">
            <a:avLst/>
          </a:prstGeom>
        </p:spPr>
      </p:pic>
    </p:spTree>
    <p:extLst>
      <p:ext uri="{BB962C8B-B14F-4D97-AF65-F5344CB8AC3E}">
        <p14:creationId xmlns:p14="http://schemas.microsoft.com/office/powerpoint/2010/main" val="867765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Title 2"/>
          <p:cNvSpPr>
            <a:spLocks noGrp="1"/>
          </p:cNvSpPr>
          <p:nvPr>
            <p:ph type="title"/>
          </p:nvPr>
        </p:nvSpPr>
        <p:spPr>
          <a:xfrm>
            <a:off x="228600" y="457200"/>
            <a:ext cx="8518525" cy="2209800"/>
          </a:xfrm>
        </p:spPr>
        <p:txBody>
          <a:bodyPr/>
          <a:lstStyle/>
          <a:p>
            <a:pPr eaLnBrk="1" hangingPunct="1"/>
            <a:r>
              <a:rPr lang="en-US" altLang="en-US" sz="4000" b="1" dirty="0">
                <a:solidFill>
                  <a:srgbClr val="FF0000"/>
                </a:solidFill>
                <a:latin typeface="Tahoma" panose="020B0604030504040204" pitchFamily="34" charset="0"/>
                <a:cs typeface="Tahoma" panose="020B0604030504040204" pitchFamily="34" charset="0"/>
              </a:rPr>
              <a:t>April 2, 2017</a:t>
            </a:r>
            <a:br>
              <a:rPr lang="en-US" altLang="en-US" sz="2000" b="1" dirty="0">
                <a:latin typeface="Tahoma" panose="020B0604030504040204" pitchFamily="34" charset="0"/>
                <a:cs typeface="Tahoma" panose="020B0604030504040204" pitchFamily="34" charset="0"/>
              </a:rPr>
            </a:br>
            <a:r>
              <a:rPr lang="en-US" altLang="en-US" sz="3100" b="1" dirty="0">
                <a:latin typeface="Tahoma" panose="020B0604030504040204" pitchFamily="34" charset="0"/>
                <a:cs typeface="Tahoma" panose="020B0604030504040204" pitchFamily="34" charset="0"/>
              </a:rPr>
              <a:t>Weekly 1 minute Video Updates</a:t>
            </a:r>
            <a:br>
              <a:rPr lang="en-US" altLang="en-US" sz="24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(e.g., </a:t>
            </a:r>
            <a:r>
              <a:rPr lang="en-US" altLang="en-US" sz="2400" b="1" dirty="0" err="1">
                <a:latin typeface="Tahoma" panose="020B0604030504040204" pitchFamily="34" charset="0"/>
                <a:cs typeface="Tahoma" panose="020B0604030504040204" pitchFamily="34" charset="0"/>
              </a:rPr>
              <a:t>Pinkcasts</a:t>
            </a:r>
            <a:r>
              <a:rPr lang="en-US" altLang="en-US" sz="2400" b="1" dirty="0">
                <a:latin typeface="Tahoma" panose="020B0604030504040204" pitchFamily="34" charset="0"/>
                <a:cs typeface="Tahoma" panose="020B0604030504040204" pitchFamily="34" charset="0"/>
              </a:rPr>
              <a:t> from Daniel Pink )</a:t>
            </a:r>
            <a:br>
              <a:rPr lang="en-US" altLang="en-US" sz="18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hlinkClick r:id="rId2"/>
              </a:rPr>
              <a:t>http://www.danpink.com/pinkcast/</a:t>
            </a:r>
            <a:r>
              <a:rPr lang="en-US" altLang="en-US" sz="2400" b="1" dirty="0">
                <a:latin typeface="Tahoma" panose="020B0604030504040204" pitchFamily="34" charset="0"/>
                <a:cs typeface="Tahoma" panose="020B0604030504040204" pitchFamily="34" charset="0"/>
              </a:rPr>
              <a:t> </a:t>
            </a:r>
            <a:endParaRPr lang="en-US" altLang="en-US" sz="700" b="1" dirty="0">
              <a:latin typeface="Tahoma" panose="020B0604030504040204" pitchFamily="34" charset="0"/>
              <a:cs typeface="Tahoma" panose="020B0604030504040204" pitchFamily="34" charset="0"/>
            </a:endParaRPr>
          </a:p>
        </p:txBody>
      </p:sp>
      <p:pic>
        <p:nvPicPr>
          <p:cNvPr id="671747" name="Picture 3"/>
          <p:cNvPicPr>
            <a:picLocks noChangeAspect="1"/>
          </p:cNvPicPr>
          <p:nvPr/>
        </p:nvPicPr>
        <p:blipFill>
          <a:blip r:embed="rId3">
            <a:extLst>
              <a:ext uri="{28A0092B-C50C-407E-A947-70E740481C1C}">
                <a14:useLocalDpi xmlns:a14="http://schemas.microsoft.com/office/drawing/2010/main" val="0"/>
              </a:ext>
            </a:extLst>
          </a:blip>
          <a:srcRect l="18552" t="17728" r="21515" b="18005"/>
          <a:stretch>
            <a:fillRect/>
          </a:stretch>
        </p:blipFill>
        <p:spPr bwMode="auto">
          <a:xfrm>
            <a:off x="29497" y="2667000"/>
            <a:ext cx="5477193" cy="378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srcRect l="15992" t="9311" r="3955" b="-208"/>
          <a:stretch/>
        </p:blipFill>
        <p:spPr>
          <a:xfrm>
            <a:off x="5506690" y="2968459"/>
            <a:ext cx="3617645" cy="3710278"/>
          </a:xfrm>
          <a:prstGeom prst="rect">
            <a:avLst/>
          </a:prstGeom>
        </p:spPr>
      </p:pic>
    </p:spTree>
    <p:extLst>
      <p:ext uri="{BB962C8B-B14F-4D97-AF65-F5344CB8AC3E}">
        <p14:creationId xmlns:p14="http://schemas.microsoft.com/office/powerpoint/2010/main" val="3701819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533400"/>
            <a:ext cx="8229600" cy="1104900"/>
          </a:xfrm>
        </p:spPr>
        <p:txBody>
          <a:bodyPr/>
          <a:lstStyle/>
          <a:p>
            <a:r>
              <a:rPr lang="en-US" sz="3600" b="1">
                <a:solidFill>
                  <a:srgbClr val="FF0000"/>
                </a:solidFill>
                <a:latin typeface="Tahoma" pitchFamily="34" charset="0"/>
                <a:cs typeface="Tahoma" pitchFamily="34" charset="0"/>
              </a:rPr>
              <a:t>Which of these video sharing sites do you use?</a:t>
            </a:r>
          </a:p>
        </p:txBody>
      </p:sp>
      <p:sp>
        <p:nvSpPr>
          <p:cNvPr id="64515" name="Content Placeholder 2"/>
          <p:cNvSpPr>
            <a:spLocks noGrp="1"/>
          </p:cNvSpPr>
          <p:nvPr>
            <p:ph idx="1"/>
          </p:nvPr>
        </p:nvSpPr>
        <p:spPr>
          <a:xfrm>
            <a:off x="838200" y="1828800"/>
            <a:ext cx="7848600" cy="4648200"/>
          </a:xfrm>
        </p:spPr>
        <p:txBody>
          <a:bodyPr/>
          <a:lstStyle/>
          <a:p>
            <a:pPr marL="514350" indent="-514350">
              <a:buFontTx/>
              <a:buAutoNum type="arabicPeriod"/>
            </a:pPr>
            <a:r>
              <a:rPr lang="en-US" sz="2000" b="1" dirty="0">
                <a:latin typeface="Tahoma" pitchFamily="34" charset="0"/>
                <a:cs typeface="Tahoma" pitchFamily="34" charset="0"/>
              </a:rPr>
              <a:t>BBC News Video and Audio</a:t>
            </a:r>
          </a:p>
          <a:p>
            <a:pPr marL="514350" indent="-514350">
              <a:buFontTx/>
              <a:buAutoNum type="arabicPeriod"/>
            </a:pPr>
            <a:r>
              <a:rPr lang="en-US" sz="2000" b="1" dirty="0">
                <a:latin typeface="Tahoma" pitchFamily="34" charset="0"/>
                <a:cs typeface="Tahoma" pitchFamily="34" charset="0"/>
              </a:rPr>
              <a:t>CNN.com Video</a:t>
            </a:r>
          </a:p>
          <a:p>
            <a:pPr marL="514350" indent="-514350">
              <a:buFontTx/>
              <a:buAutoNum type="arabicPeriod"/>
            </a:pPr>
            <a:r>
              <a:rPr lang="en-US" sz="2000" b="1" dirty="0">
                <a:latin typeface="Tahoma" pitchFamily="34" charset="0"/>
                <a:cs typeface="Tahoma" pitchFamily="34" charset="0"/>
              </a:rPr>
              <a:t>MSNBC.com</a:t>
            </a:r>
          </a:p>
          <a:p>
            <a:pPr marL="514350" indent="-514350">
              <a:buFontTx/>
              <a:buAutoNum type="arabicPeriod"/>
            </a:pPr>
            <a:r>
              <a:rPr lang="en-US" sz="2000" b="1" dirty="0">
                <a:latin typeface="Tahoma" pitchFamily="34" charset="0"/>
                <a:cs typeface="Tahoma" pitchFamily="34" charset="0"/>
              </a:rPr>
              <a:t>Google Video, Yahoo Video</a:t>
            </a:r>
          </a:p>
          <a:p>
            <a:pPr marL="514350" indent="-514350">
              <a:buFontTx/>
              <a:buAutoNum type="arabicPeriod"/>
            </a:pPr>
            <a:r>
              <a:rPr lang="en-US" sz="2000" b="1" dirty="0">
                <a:latin typeface="Tahoma" pitchFamily="34" charset="0"/>
                <a:cs typeface="Tahoma" pitchFamily="34" charset="0"/>
              </a:rPr>
              <a:t>Current TV</a:t>
            </a:r>
          </a:p>
          <a:p>
            <a:pPr marL="514350" indent="-514350">
              <a:buFontTx/>
              <a:buAutoNum type="arabicPeriod"/>
            </a:pPr>
            <a:r>
              <a:rPr lang="en-US" sz="2000" b="1" dirty="0">
                <a:latin typeface="Tahoma" pitchFamily="34" charset="0"/>
                <a:cs typeface="Tahoma" pitchFamily="34" charset="0"/>
              </a:rPr>
              <a:t>Fora TV</a:t>
            </a:r>
          </a:p>
          <a:p>
            <a:pPr marL="514350" indent="-514350">
              <a:buFontTx/>
              <a:buAutoNum type="arabicPeriod"/>
            </a:pPr>
            <a:r>
              <a:rPr lang="en-US" sz="2000" b="1" dirty="0">
                <a:latin typeface="Tahoma" pitchFamily="34" charset="0"/>
                <a:cs typeface="Tahoma" pitchFamily="34" charset="0"/>
              </a:rPr>
              <a:t>MIT World</a:t>
            </a:r>
          </a:p>
          <a:p>
            <a:pPr marL="514350" indent="-514350">
              <a:buFontTx/>
              <a:buAutoNum type="arabicPeriod"/>
            </a:pPr>
            <a:r>
              <a:rPr lang="en-US" sz="2000" b="1" dirty="0">
                <a:latin typeface="Tahoma" pitchFamily="34" charset="0"/>
                <a:cs typeface="Tahoma" pitchFamily="34" charset="0"/>
              </a:rPr>
              <a:t>YouTube, YouTube Edu</a:t>
            </a:r>
          </a:p>
          <a:p>
            <a:pPr marL="514350" indent="-514350">
              <a:buFontTx/>
              <a:buAutoNum type="arabicPeriod"/>
            </a:pPr>
            <a:r>
              <a:rPr lang="en-US" sz="2000" b="1" dirty="0" err="1">
                <a:latin typeface="Tahoma" pitchFamily="34" charset="0"/>
                <a:cs typeface="Tahoma" pitchFamily="34" charset="0"/>
              </a:rPr>
              <a:t>TeacherTube</a:t>
            </a:r>
            <a:endParaRPr lang="en-US" sz="2000" b="1" dirty="0">
              <a:latin typeface="Tahoma" pitchFamily="34" charset="0"/>
              <a:cs typeface="Tahoma" pitchFamily="34" charset="0"/>
            </a:endParaRPr>
          </a:p>
          <a:p>
            <a:pPr marL="514350" indent="-514350">
              <a:buFontTx/>
              <a:buAutoNum type="arabicPeriod"/>
            </a:pPr>
            <a:r>
              <a:rPr lang="en-US" sz="2000" b="1" dirty="0">
                <a:latin typeface="Tahoma" pitchFamily="34" charset="0"/>
                <a:cs typeface="Tahoma" pitchFamily="34" charset="0"/>
              </a:rPr>
              <a:t>Link TV, Explore, Global Pulse, Latin Pulse</a:t>
            </a:r>
          </a:p>
          <a:p>
            <a:pPr marL="514350" indent="-514350">
              <a:buFontTx/>
              <a:buAutoNum type="arabicPeriod"/>
            </a:pPr>
            <a:r>
              <a:rPr lang="en-US" sz="2000" b="1" dirty="0" err="1">
                <a:latin typeface="Tahoma" pitchFamily="34" charset="0"/>
                <a:cs typeface="Tahoma" pitchFamily="34" charset="0"/>
              </a:rPr>
              <a:t>Howcast</a:t>
            </a:r>
            <a:r>
              <a:rPr lang="en-US" sz="2000" b="1" dirty="0">
                <a:latin typeface="Tahoma" pitchFamily="34" charset="0"/>
                <a:cs typeface="Tahoma" pitchFamily="34" charset="0"/>
              </a:rPr>
              <a:t>, Big Think, </a:t>
            </a:r>
            <a:r>
              <a:rPr lang="en-US" sz="2000" b="1" dirty="0" err="1">
                <a:latin typeface="Tahoma" pitchFamily="34" charset="0"/>
                <a:cs typeface="Tahoma" pitchFamily="34" charset="0"/>
              </a:rPr>
              <a:t>WonderHowTo</a:t>
            </a:r>
            <a:r>
              <a:rPr lang="en-US" sz="2000" b="1" dirty="0">
                <a:latin typeface="Tahoma" pitchFamily="34" charset="0"/>
                <a:cs typeface="Tahoma" pitchFamily="34" charset="0"/>
              </a:rPr>
              <a:t>, Explo.TV, NASA TV, </a:t>
            </a:r>
            <a:r>
              <a:rPr lang="en-US" sz="2000" b="1" dirty="0" err="1">
                <a:latin typeface="Tahoma" pitchFamily="34" charset="0"/>
                <a:cs typeface="Tahoma" pitchFamily="34" charset="0"/>
              </a:rPr>
              <a:t>ClipChef</a:t>
            </a:r>
            <a:r>
              <a:rPr lang="en-US" sz="2000" b="1" dirty="0">
                <a:latin typeface="Tahoma" pitchFamily="34" charset="0"/>
                <a:cs typeface="Tahoma" pitchFamily="34" charset="0"/>
              </a:rPr>
              <a:t>, TV Lesson, </a:t>
            </a:r>
            <a:r>
              <a:rPr lang="en-US" sz="2000" b="1" dirty="0" err="1">
                <a:latin typeface="Tahoma" pitchFamily="34" charset="0"/>
                <a:cs typeface="Tahoma" pitchFamily="34" charset="0"/>
              </a:rPr>
              <a:t>BookTV</a:t>
            </a:r>
            <a:r>
              <a:rPr lang="en-US" sz="2000" b="1" dirty="0">
                <a:latin typeface="Tahoma" pitchFamily="34" charset="0"/>
                <a:cs typeface="Tahoma" pitchFamily="34" charset="0"/>
              </a:rPr>
              <a:t>, </a:t>
            </a:r>
            <a:r>
              <a:rPr lang="en-US" sz="2000" b="1" dirty="0" err="1">
                <a:latin typeface="Tahoma" pitchFamily="34" charset="0"/>
                <a:cs typeface="Tahoma" pitchFamily="34" charset="0"/>
              </a:rPr>
              <a:t>Edutopia</a:t>
            </a:r>
            <a:r>
              <a:rPr lang="en-US" sz="2000" b="1" dirty="0">
                <a:latin typeface="Tahoma" pitchFamily="34" charset="0"/>
                <a:cs typeface="Tahoma" pitchFamily="34" charset="0"/>
              </a:rPr>
              <a:t> videos, </a:t>
            </a:r>
            <a:r>
              <a:rPr lang="en-US" sz="2000" b="1" dirty="0" err="1">
                <a:latin typeface="Tahoma" pitchFamily="34" charset="0"/>
                <a:cs typeface="Tahoma" pitchFamily="34" charset="0"/>
              </a:rPr>
              <a:t>MonkeySee</a:t>
            </a:r>
            <a:r>
              <a:rPr lang="en-US" sz="2000" b="1" dirty="0">
                <a:latin typeface="Tahoma" pitchFamily="34" charset="0"/>
                <a:cs typeface="Tahoma" pitchFamily="34" charset="0"/>
              </a:rPr>
              <a:t>, </a:t>
            </a:r>
            <a:r>
              <a:rPr lang="en-US" sz="2000" b="1" dirty="0" err="1">
                <a:latin typeface="Tahoma" pitchFamily="34" charset="0"/>
                <a:cs typeface="Tahoma" pitchFamily="34" charset="0"/>
              </a:rPr>
              <a:t>doFlick</a:t>
            </a:r>
            <a:r>
              <a:rPr lang="en-US" sz="2000" b="1" dirty="0">
                <a:latin typeface="Tahoma" pitchFamily="34" charset="0"/>
                <a:cs typeface="Tahoma" pitchFamily="34" charset="0"/>
              </a:rPr>
              <a:t>, the Research Channel, </a:t>
            </a:r>
            <a:r>
              <a:rPr lang="en-US" sz="2000" b="1" dirty="0" err="1">
                <a:latin typeface="Tahoma" pitchFamily="34" charset="0"/>
                <a:cs typeface="Tahoma" pitchFamily="34" charset="0"/>
              </a:rPr>
              <a:t>iVideosong</a:t>
            </a:r>
            <a:endParaRPr lang="en-US" sz="2000" b="1" dirty="0">
              <a:latin typeface="Tahoma" pitchFamily="34" charset="0"/>
              <a:cs typeface="Tahoma" pitchFamily="34" charset="0"/>
            </a:endParaRPr>
          </a:p>
        </p:txBody>
      </p:sp>
      <p:pic>
        <p:nvPicPr>
          <p:cNvPr id="64516" name="Picture 2" descr="http://internet-marketing-made-easy.org/blog/wp-content/uploads/2008/09/web-video-icon.jpg"/>
          <p:cNvPicPr>
            <a:picLocks noChangeAspect="1" noChangeArrowheads="1"/>
          </p:cNvPicPr>
          <p:nvPr/>
        </p:nvPicPr>
        <p:blipFill>
          <a:blip r:embed="rId2" cstate="print"/>
          <a:srcRect/>
          <a:stretch>
            <a:fillRect/>
          </a:stretch>
        </p:blipFill>
        <p:spPr bwMode="auto">
          <a:xfrm>
            <a:off x="6553200" y="2286000"/>
            <a:ext cx="2590800" cy="2590800"/>
          </a:xfrm>
          <a:prstGeom prst="rect">
            <a:avLst/>
          </a:prstGeom>
          <a:noFill/>
          <a:ln w="9525">
            <a:noFill/>
            <a:miter lim="800000"/>
            <a:headEnd/>
            <a:tailEnd/>
          </a:ln>
        </p:spPr>
      </p:pic>
    </p:spTree>
    <p:extLst>
      <p:ext uri="{BB962C8B-B14F-4D97-AF65-F5344CB8AC3E}">
        <p14:creationId xmlns:p14="http://schemas.microsoft.com/office/powerpoint/2010/main" val="1858602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7772400" cy="1470025"/>
          </a:xfrm>
        </p:spPr>
        <p:txBody>
          <a:bodyPr>
            <a:normAutofit fontScale="90000"/>
          </a:bodyPr>
          <a:lstStyle/>
          <a:p>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The Flipped Classroom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8" y="2362200"/>
            <a:ext cx="7569119" cy="4038600"/>
          </a:xfrm>
          <a:prstGeom prst="rect">
            <a:avLst/>
          </a:prstGeom>
        </p:spPr>
      </p:pic>
    </p:spTree>
    <p:extLst>
      <p:ext uri="{BB962C8B-B14F-4D97-AF65-F5344CB8AC3E}">
        <p14:creationId xmlns:p14="http://schemas.microsoft.com/office/powerpoint/2010/main" val="4194920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There’s so much video that…</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16" y="2047875"/>
            <a:ext cx="7696200" cy="4810125"/>
          </a:xfrm>
          <a:prstGeom prst="rect">
            <a:avLst/>
          </a:prstGeom>
        </p:spPr>
      </p:pic>
    </p:spTree>
    <p:extLst>
      <p:ext uri="{BB962C8B-B14F-4D97-AF65-F5344CB8AC3E}">
        <p14:creationId xmlns:p14="http://schemas.microsoft.com/office/powerpoint/2010/main" val="3557152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533400" y="381000"/>
            <a:ext cx="8229600" cy="1752600"/>
          </a:xfrm>
        </p:spPr>
        <p:txBody>
          <a:bodyPr/>
          <a:lstStyle/>
          <a:p>
            <a:r>
              <a:rPr lang="en-US" sz="4000" b="1" dirty="0">
                <a:solidFill>
                  <a:srgbClr val="FF0000"/>
                </a:solidFill>
                <a:latin typeface="Tahoma" pitchFamily="34" charset="0"/>
                <a:cs typeface="Tahoma" pitchFamily="34" charset="0"/>
              </a:rPr>
              <a:t>Big Think (April 2, 2017)</a:t>
            </a:r>
            <a:br>
              <a:rPr lang="en-US" sz="3600" b="1" dirty="0">
                <a:solidFill>
                  <a:srgbClr val="FF0000"/>
                </a:solidFill>
                <a:latin typeface="Tahoma" pitchFamily="34" charset="0"/>
                <a:cs typeface="Tahoma" pitchFamily="34" charset="0"/>
              </a:rPr>
            </a:br>
            <a:r>
              <a:rPr lang="en-US" sz="2800" b="1" dirty="0">
                <a:solidFill>
                  <a:srgbClr val="FF0000"/>
                </a:solidFill>
                <a:latin typeface="Tahoma" pitchFamily="34" charset="0"/>
                <a:cs typeface="Tahoma" pitchFamily="34" charset="0"/>
              </a:rPr>
              <a:t>(short topical video interviews and blogs posts from famous people)</a:t>
            </a:r>
            <a:br>
              <a:rPr lang="en-US" sz="1800" b="1" dirty="0">
                <a:solidFill>
                  <a:srgbClr val="FF0000"/>
                </a:solidFill>
                <a:latin typeface="Tahoma" pitchFamily="34" charset="0"/>
                <a:cs typeface="Tahoma" pitchFamily="34" charset="0"/>
              </a:rPr>
            </a:br>
            <a:r>
              <a:rPr lang="en-US" sz="1800" b="1" dirty="0">
                <a:solidFill>
                  <a:srgbClr val="FF0000"/>
                </a:solidFill>
                <a:latin typeface="Tahoma" pitchFamily="34" charset="0"/>
                <a:cs typeface="Tahoma" pitchFamily="34" charset="0"/>
                <a:hlinkClick r:id="rId2"/>
              </a:rPr>
              <a:t>http://bigthink.com/</a:t>
            </a:r>
            <a:r>
              <a:rPr lang="en-US" sz="1800" b="1" dirty="0">
                <a:solidFill>
                  <a:srgbClr val="FF0000"/>
                </a:solidFill>
                <a:latin typeface="Tahoma" pitchFamily="34" charset="0"/>
                <a:cs typeface="Tahoma" pitchFamily="34" charset="0"/>
              </a:rPr>
              <a:t> </a:t>
            </a:r>
            <a:br>
              <a:rPr lang="en-US" sz="1800" b="1" dirty="0">
                <a:solidFill>
                  <a:srgbClr val="FF0000"/>
                </a:solidFill>
                <a:latin typeface="Tahoma" pitchFamily="34" charset="0"/>
                <a:cs typeface="Tahoma" pitchFamily="34" charset="0"/>
              </a:rPr>
            </a:br>
            <a:r>
              <a:rPr lang="en-US" sz="1800" b="1" dirty="0">
                <a:solidFill>
                  <a:srgbClr val="FF0000"/>
                </a:solidFill>
                <a:latin typeface="Tahoma" pitchFamily="34" charset="0"/>
                <a:cs typeface="Tahoma" pitchFamily="34" charset="0"/>
                <a:hlinkClick r:id="rId3"/>
              </a:rPr>
              <a:t>https://www.youtube.com/watch?v=TAYhj-gekqw</a:t>
            </a:r>
            <a:br>
              <a:rPr lang="en-US" sz="1100" b="1" dirty="0">
                <a:solidFill>
                  <a:srgbClr val="FF0000"/>
                </a:solidFill>
                <a:latin typeface="Tahoma" pitchFamily="34" charset="0"/>
                <a:cs typeface="Tahoma" pitchFamily="34" charset="0"/>
              </a:rPr>
            </a:br>
            <a:r>
              <a:rPr lang="en-US" sz="1100" b="1" dirty="0">
                <a:solidFill>
                  <a:srgbClr val="FF0000"/>
                </a:solidFill>
                <a:latin typeface="Tahoma" pitchFamily="34" charset="0"/>
                <a:cs typeface="Tahoma" pitchFamily="34" charset="0"/>
                <a:hlinkClick r:id="rId4"/>
              </a:rPr>
              <a:t>http://bigthink.com/laurie-vazquez/the-sooner-you-expose-a-baby-to-a-second-language-the-smarter-theyll-be</a:t>
            </a:r>
            <a:r>
              <a:rPr lang="en-US" sz="1100" b="1" dirty="0">
                <a:solidFill>
                  <a:srgbClr val="FF0000"/>
                </a:solidFill>
                <a:latin typeface="Tahoma" pitchFamily="34" charset="0"/>
                <a:cs typeface="Tahoma" pitchFamily="34" charset="0"/>
              </a:rPr>
              <a:t>  </a:t>
            </a:r>
            <a:endParaRPr lang="en-US" sz="2800" b="1" dirty="0">
              <a:solidFill>
                <a:srgbClr val="FF0000"/>
              </a:solidFill>
              <a:latin typeface="Tahoma" pitchFamily="34" charset="0"/>
              <a:cs typeface="Tahoma" pitchFamily="34" charset="0"/>
            </a:endParaRPr>
          </a:p>
        </p:txBody>
      </p:sp>
      <p:pic>
        <p:nvPicPr>
          <p:cNvPr id="2" name="Picture 1"/>
          <p:cNvPicPr>
            <a:picLocks noChangeAspect="1"/>
          </p:cNvPicPr>
          <p:nvPr/>
        </p:nvPicPr>
        <p:blipFill rotWithShape="1">
          <a:blip r:embed="rId5"/>
          <a:srcRect l="18332" t="13564" r="2229" b="-497"/>
          <a:stretch/>
        </p:blipFill>
        <p:spPr>
          <a:xfrm>
            <a:off x="381000" y="2819400"/>
            <a:ext cx="4324965" cy="4125351"/>
          </a:xfrm>
          <a:prstGeom prst="rect">
            <a:avLst/>
          </a:prstGeom>
        </p:spPr>
      </p:pic>
      <p:pic>
        <p:nvPicPr>
          <p:cNvPr id="3" name="Picture 2"/>
          <p:cNvPicPr>
            <a:picLocks noChangeAspect="1"/>
          </p:cNvPicPr>
          <p:nvPr/>
        </p:nvPicPr>
        <p:blipFill rotWithShape="1">
          <a:blip r:embed="rId6"/>
          <a:srcRect l="25159" t="51375" r="36504" b="25258"/>
          <a:stretch/>
        </p:blipFill>
        <p:spPr>
          <a:xfrm>
            <a:off x="5312287" y="2647899"/>
            <a:ext cx="3860800" cy="2051050"/>
          </a:xfrm>
          <a:prstGeom prst="rect">
            <a:avLst/>
          </a:prstGeom>
        </p:spPr>
      </p:pic>
      <p:pic>
        <p:nvPicPr>
          <p:cNvPr id="4" name="Picture 3"/>
          <p:cNvPicPr>
            <a:picLocks noChangeAspect="1"/>
          </p:cNvPicPr>
          <p:nvPr/>
        </p:nvPicPr>
        <p:blipFill rotWithShape="1">
          <a:blip r:embed="rId7"/>
          <a:srcRect l="26295" t="50112" r="36267" b="24832"/>
          <a:stretch/>
        </p:blipFill>
        <p:spPr>
          <a:xfrm>
            <a:off x="5381115" y="4705283"/>
            <a:ext cx="3690374" cy="2152717"/>
          </a:xfrm>
          <a:prstGeom prst="rect">
            <a:avLst/>
          </a:prstGeom>
        </p:spPr>
      </p:pic>
    </p:spTree>
    <p:extLst>
      <p:ext uri="{BB962C8B-B14F-4D97-AF65-F5344CB8AC3E}">
        <p14:creationId xmlns:p14="http://schemas.microsoft.com/office/powerpoint/2010/main" val="3231899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533400" y="0"/>
            <a:ext cx="8153400" cy="2743200"/>
          </a:xfrm>
        </p:spPr>
        <p:txBody>
          <a:bodyPr/>
          <a:lstStyle/>
          <a:p>
            <a:r>
              <a:rPr lang="en-US" sz="4000" b="1" dirty="0">
                <a:solidFill>
                  <a:srgbClr val="FF0000"/>
                </a:solidFill>
                <a:latin typeface="Tahoma" pitchFamily="34" charset="0"/>
                <a:cs typeface="Tahoma" pitchFamily="34" charset="0"/>
              </a:rPr>
              <a:t>Big Think (April 1, 2017)</a:t>
            </a:r>
            <a:br>
              <a:rPr lang="en-US" sz="3600" b="1" dirty="0">
                <a:solidFill>
                  <a:srgbClr val="FF0000"/>
                </a:solidFill>
                <a:latin typeface="Tahoma" pitchFamily="34" charset="0"/>
                <a:cs typeface="Tahoma" pitchFamily="34" charset="0"/>
              </a:rPr>
            </a:br>
            <a:r>
              <a:rPr lang="en-US" sz="2800" b="1" dirty="0">
                <a:solidFill>
                  <a:srgbClr val="FF0000"/>
                </a:solidFill>
                <a:latin typeface="Tahoma" pitchFamily="34" charset="0"/>
                <a:cs typeface="Tahoma" pitchFamily="34" charset="0"/>
              </a:rPr>
              <a:t>(short topical video interviews and blogs posts from famous people)</a:t>
            </a:r>
            <a:br>
              <a:rPr lang="en-US" sz="1800" b="1" dirty="0">
                <a:solidFill>
                  <a:srgbClr val="FF0000"/>
                </a:solidFill>
                <a:latin typeface="Tahoma" pitchFamily="34" charset="0"/>
                <a:cs typeface="Tahoma" pitchFamily="34" charset="0"/>
              </a:rPr>
            </a:br>
            <a:r>
              <a:rPr lang="en-US" sz="1800" b="1" dirty="0">
                <a:solidFill>
                  <a:srgbClr val="FF0000"/>
                </a:solidFill>
                <a:latin typeface="Tahoma" pitchFamily="34" charset="0"/>
                <a:cs typeface="Tahoma" pitchFamily="34" charset="0"/>
                <a:hlinkClick r:id="rId2"/>
              </a:rPr>
              <a:t>http://bigthink.com/</a:t>
            </a:r>
            <a:r>
              <a:rPr lang="en-US" sz="1800" b="1" dirty="0">
                <a:solidFill>
                  <a:srgbClr val="FF0000"/>
                </a:solidFill>
                <a:latin typeface="Tahoma" pitchFamily="34" charset="0"/>
                <a:cs typeface="Tahoma" pitchFamily="34" charset="0"/>
              </a:rPr>
              <a:t> </a:t>
            </a:r>
            <a:br>
              <a:rPr lang="en-US" sz="1050" b="1" dirty="0">
                <a:solidFill>
                  <a:srgbClr val="FF0000"/>
                </a:solidFill>
                <a:latin typeface="Tahoma" pitchFamily="34" charset="0"/>
                <a:cs typeface="Tahoma" pitchFamily="34" charset="0"/>
              </a:rPr>
            </a:br>
            <a:r>
              <a:rPr lang="en-US" sz="1050" b="1" dirty="0">
                <a:solidFill>
                  <a:srgbClr val="FF0000"/>
                </a:solidFill>
                <a:latin typeface="Tahoma" pitchFamily="34" charset="0"/>
                <a:cs typeface="Tahoma" pitchFamily="34" charset="0"/>
                <a:hlinkClick r:id="rId3"/>
              </a:rPr>
              <a:t>http://bigthink.com/david-ryan-polgar/38-of-american-jobs-could-be-replaced-by-robots-according-to-pwc-report</a:t>
            </a:r>
            <a:r>
              <a:rPr lang="en-US" sz="1050" b="1" dirty="0">
                <a:solidFill>
                  <a:srgbClr val="FF0000"/>
                </a:solidFill>
                <a:latin typeface="Tahoma" pitchFamily="34" charset="0"/>
                <a:cs typeface="Tahoma" pitchFamily="34" charset="0"/>
              </a:rPr>
              <a:t> </a:t>
            </a:r>
            <a:br>
              <a:rPr lang="en-US" sz="1100" b="1" dirty="0">
                <a:solidFill>
                  <a:srgbClr val="FF0000"/>
                </a:solidFill>
                <a:latin typeface="Tahoma" pitchFamily="34" charset="0"/>
                <a:cs typeface="Tahoma" pitchFamily="34" charset="0"/>
              </a:rPr>
            </a:br>
            <a:r>
              <a:rPr lang="en-US" sz="1100" b="1" dirty="0">
                <a:solidFill>
                  <a:srgbClr val="FF0000"/>
                </a:solidFill>
                <a:latin typeface="Tahoma" pitchFamily="34" charset="0"/>
                <a:cs typeface="Tahoma" pitchFamily="34" charset="0"/>
                <a:hlinkClick r:id="rId4"/>
              </a:rPr>
              <a:t>http://bigthink.com/paul-ratner/elon-musk-creates-new-company-to-merge-human-brains-with-computers</a:t>
            </a:r>
            <a:r>
              <a:rPr lang="en-US" sz="1100" b="1" dirty="0">
                <a:solidFill>
                  <a:srgbClr val="FF0000"/>
                </a:solidFill>
                <a:latin typeface="Tahoma" pitchFamily="34" charset="0"/>
                <a:cs typeface="Tahoma" pitchFamily="34" charset="0"/>
              </a:rPr>
              <a:t> </a:t>
            </a:r>
            <a:endParaRPr lang="en-US" sz="2800" b="1" dirty="0">
              <a:solidFill>
                <a:srgbClr val="FF0000"/>
              </a:solidFill>
              <a:latin typeface="Tahoma" pitchFamily="34" charset="0"/>
              <a:cs typeface="Tahoma" pitchFamily="34" charset="0"/>
            </a:endParaRPr>
          </a:p>
        </p:txBody>
      </p:sp>
      <p:pic>
        <p:nvPicPr>
          <p:cNvPr id="5" name="Picture 4"/>
          <p:cNvPicPr>
            <a:picLocks noChangeAspect="1"/>
          </p:cNvPicPr>
          <p:nvPr/>
        </p:nvPicPr>
        <p:blipFill rotWithShape="1">
          <a:blip r:embed="rId5"/>
          <a:srcRect l="20323" t="8751" r="26613" b="7499"/>
          <a:stretch/>
        </p:blipFill>
        <p:spPr>
          <a:xfrm>
            <a:off x="304800" y="2517895"/>
            <a:ext cx="3048000" cy="4345021"/>
          </a:xfrm>
          <a:prstGeom prst="rect">
            <a:avLst/>
          </a:prstGeom>
        </p:spPr>
      </p:pic>
      <p:pic>
        <p:nvPicPr>
          <p:cNvPr id="7" name="Picture 6"/>
          <p:cNvPicPr>
            <a:picLocks noChangeAspect="1"/>
          </p:cNvPicPr>
          <p:nvPr/>
        </p:nvPicPr>
        <p:blipFill rotWithShape="1">
          <a:blip r:embed="rId6"/>
          <a:srcRect l="28620" t="36213" r="31857" b="17012"/>
          <a:stretch/>
        </p:blipFill>
        <p:spPr>
          <a:xfrm>
            <a:off x="4429432" y="2517895"/>
            <a:ext cx="3936592" cy="4208079"/>
          </a:xfrm>
          <a:prstGeom prst="rect">
            <a:avLst/>
          </a:prstGeom>
        </p:spPr>
      </p:pic>
      <p:pic>
        <p:nvPicPr>
          <p:cNvPr id="9" name="Picture 8"/>
          <p:cNvPicPr>
            <a:picLocks noChangeAspect="1"/>
          </p:cNvPicPr>
          <p:nvPr/>
        </p:nvPicPr>
        <p:blipFill rotWithShape="1">
          <a:blip r:embed="rId7"/>
          <a:srcRect l="20841" t="8361" r="26443" b="33275"/>
          <a:stretch/>
        </p:blipFill>
        <p:spPr>
          <a:xfrm>
            <a:off x="4125862" y="2582195"/>
            <a:ext cx="4240162" cy="4240163"/>
          </a:xfrm>
          <a:prstGeom prst="rect">
            <a:avLst/>
          </a:prstGeom>
        </p:spPr>
      </p:pic>
      <p:pic>
        <p:nvPicPr>
          <p:cNvPr id="6" name="Picture 5"/>
          <p:cNvPicPr>
            <a:picLocks noChangeAspect="1"/>
          </p:cNvPicPr>
          <p:nvPr/>
        </p:nvPicPr>
        <p:blipFill rotWithShape="1">
          <a:blip r:embed="rId8"/>
          <a:srcRect l="27138" t="26812" r="14171" b="5266"/>
          <a:stretch/>
        </p:blipFill>
        <p:spPr>
          <a:xfrm>
            <a:off x="729673" y="5241370"/>
            <a:ext cx="2590800" cy="1514622"/>
          </a:xfrm>
          <a:prstGeom prst="rect">
            <a:avLst/>
          </a:prstGeom>
        </p:spPr>
      </p:pic>
    </p:spTree>
    <p:extLst>
      <p:ext uri="{BB962C8B-B14F-4D97-AF65-F5344CB8AC3E}">
        <p14:creationId xmlns:p14="http://schemas.microsoft.com/office/powerpoint/2010/main" val="381686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Title 3"/>
          <p:cNvSpPr>
            <a:spLocks noGrp="1"/>
          </p:cNvSpPr>
          <p:nvPr>
            <p:ph type="title"/>
          </p:nvPr>
        </p:nvSpPr>
        <p:spPr>
          <a:xfrm>
            <a:off x="457200" y="274638"/>
            <a:ext cx="8382000" cy="2468562"/>
          </a:xfrm>
        </p:spPr>
        <p:txBody>
          <a:bodyPr/>
          <a:lstStyle/>
          <a:p>
            <a:r>
              <a:rPr lang="en-US" altLang="en-US" sz="3600" b="1" dirty="0">
                <a:solidFill>
                  <a:srgbClr val="FF0000"/>
                </a:solidFill>
                <a:latin typeface="Tahoma" panose="020B0604030504040204" pitchFamily="34" charset="0"/>
                <a:cs typeface="Tahoma" panose="020B0604030504040204" pitchFamily="34" charset="0"/>
              </a:rPr>
              <a:t>January 20, 2016</a:t>
            </a:r>
            <a:br>
              <a:rPr lang="en-US" altLang="en-US" sz="36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Embedded Videos</a:t>
            </a:r>
            <a:br>
              <a:rPr lang="en-US" altLang="en-US" sz="24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Why the Future Is Bright for the World’s Poorest Farmers, Gates Notes, the blog of Bill Gates</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https://www.gatesnotes.com/Development/The-Future-of-Farming?WT.mc_id=01_20_2016_20_FutureofFarming_BG-LI_&amp;WT.tsrc=BGLI</a:t>
            </a:r>
            <a:r>
              <a:rPr lang="en-US" altLang="en-US" sz="1200" b="1" dirty="0">
                <a:latin typeface="Tahoma" panose="020B0604030504040204" pitchFamily="34" charset="0"/>
                <a:cs typeface="Tahoma" panose="020B0604030504040204" pitchFamily="34" charset="0"/>
              </a:rPr>
              <a:t> </a:t>
            </a:r>
          </a:p>
        </p:txBody>
      </p:sp>
      <p:pic>
        <p:nvPicPr>
          <p:cNvPr id="544771" name="Picture 4"/>
          <p:cNvPicPr>
            <a:picLocks noChangeAspect="1"/>
          </p:cNvPicPr>
          <p:nvPr/>
        </p:nvPicPr>
        <p:blipFill>
          <a:blip r:embed="rId3">
            <a:extLst>
              <a:ext uri="{28A0092B-C50C-407E-A947-70E740481C1C}">
                <a14:useLocalDpi xmlns:a14="http://schemas.microsoft.com/office/drawing/2010/main" val="0"/>
              </a:ext>
            </a:extLst>
          </a:blip>
          <a:srcRect l="17392" t="38387" r="19254" b="4036"/>
          <a:stretch>
            <a:fillRect/>
          </a:stretch>
        </p:blipFill>
        <p:spPr bwMode="auto">
          <a:xfrm>
            <a:off x="4267200" y="3048000"/>
            <a:ext cx="50514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72" name="Picture 5"/>
          <p:cNvPicPr>
            <a:picLocks noChangeAspect="1"/>
          </p:cNvPicPr>
          <p:nvPr/>
        </p:nvPicPr>
        <p:blipFill>
          <a:blip r:embed="rId4" cstate="print">
            <a:extLst>
              <a:ext uri="{28A0092B-C50C-407E-A947-70E740481C1C}">
                <a14:useLocalDpi xmlns:a14="http://schemas.microsoft.com/office/drawing/2010/main" val="0"/>
              </a:ext>
            </a:extLst>
          </a:blip>
          <a:srcRect t="15382" r="1463" b="1796"/>
          <a:stretch>
            <a:fillRect/>
          </a:stretch>
        </p:blipFill>
        <p:spPr bwMode="auto">
          <a:xfrm>
            <a:off x="152400" y="2971800"/>
            <a:ext cx="4162425"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366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33400"/>
            <a:ext cx="8382000" cy="1295400"/>
          </a:xfrm>
        </p:spPr>
        <p:txBody>
          <a:bodyPr/>
          <a:lstStyle/>
          <a:p>
            <a:r>
              <a:rPr lang="en-US" b="1" dirty="0">
                <a:solidFill>
                  <a:srgbClr val="FF0000"/>
                </a:solidFill>
                <a:latin typeface="Tahoma" pitchFamily="34" charset="0"/>
                <a:cs typeface="Tahoma" pitchFamily="34" charset="0"/>
              </a:rPr>
              <a:t>Link TV (April 2, 2017) </a:t>
            </a:r>
            <a:br>
              <a:rPr lang="en-US" sz="3200" b="1" dirty="0">
                <a:solidFill>
                  <a:srgbClr val="FF0000"/>
                </a:solidFill>
                <a:latin typeface="Tahoma" pitchFamily="34" charset="0"/>
                <a:cs typeface="Tahoma" pitchFamily="34" charset="0"/>
              </a:rPr>
            </a:br>
            <a:r>
              <a:rPr lang="en-US" sz="3200" b="1" dirty="0">
                <a:solidFill>
                  <a:srgbClr val="FF0000"/>
                </a:solidFill>
                <a:latin typeface="Tahoma" pitchFamily="34" charset="0"/>
                <a:cs typeface="Tahoma" pitchFamily="34" charset="0"/>
              </a:rPr>
              <a:t>(Television without Borders)</a:t>
            </a:r>
            <a:br>
              <a:rPr lang="en-US" sz="3200" b="1" dirty="0">
                <a:solidFill>
                  <a:srgbClr val="FF0000"/>
                </a:solidFill>
                <a:latin typeface="Tahoma" pitchFamily="34" charset="0"/>
                <a:cs typeface="Tahoma" pitchFamily="34" charset="0"/>
              </a:rPr>
            </a:br>
            <a:r>
              <a:rPr lang="en-US" sz="3200" b="1" dirty="0">
                <a:solidFill>
                  <a:srgbClr val="FF0000"/>
                </a:solidFill>
                <a:latin typeface="Tahoma" pitchFamily="34" charset="0"/>
                <a:cs typeface="Tahoma" pitchFamily="34" charset="0"/>
                <a:hlinkClick r:id="rId2"/>
              </a:rPr>
              <a:t>https://www.linktv.org/</a:t>
            </a:r>
            <a:r>
              <a:rPr lang="en-US" sz="3200" b="1" dirty="0">
                <a:solidFill>
                  <a:srgbClr val="FF0000"/>
                </a:solidFill>
                <a:latin typeface="Tahoma" pitchFamily="34" charset="0"/>
                <a:cs typeface="Tahoma" pitchFamily="34" charset="0"/>
              </a:rPr>
              <a:t> </a:t>
            </a:r>
          </a:p>
        </p:txBody>
      </p:sp>
      <p:pic>
        <p:nvPicPr>
          <p:cNvPr id="76805" name="Picture 5" descr="See full size image">
            <a:hlinkClick r:id="rId3"/>
          </p:cNvPr>
          <p:cNvPicPr>
            <a:picLocks noChangeAspect="1" noChangeArrowheads="1"/>
          </p:cNvPicPr>
          <p:nvPr/>
        </p:nvPicPr>
        <p:blipFill>
          <a:blip r:embed="rId4" cstate="print"/>
          <a:srcRect/>
          <a:stretch>
            <a:fillRect/>
          </a:stretch>
        </p:blipFill>
        <p:spPr bwMode="auto">
          <a:xfrm>
            <a:off x="7696200" y="4873066"/>
            <a:ext cx="1442884" cy="970054"/>
          </a:xfrm>
          <a:prstGeom prst="rect">
            <a:avLst/>
          </a:prstGeom>
          <a:noFill/>
          <a:ln w="9525">
            <a:noFill/>
            <a:miter lim="800000"/>
            <a:headEnd/>
            <a:tailEnd/>
          </a:ln>
        </p:spPr>
      </p:pic>
      <p:pic>
        <p:nvPicPr>
          <p:cNvPr id="76806" name="Picture 7" descr="http://ngadventure.typepad.com/blog/images/2008/02/27/iceberg_3.jpg"/>
          <p:cNvPicPr>
            <a:picLocks noChangeAspect="1" noChangeArrowheads="1"/>
          </p:cNvPicPr>
          <p:nvPr/>
        </p:nvPicPr>
        <p:blipFill>
          <a:blip r:embed="rId5" cstate="print"/>
          <a:srcRect/>
          <a:stretch>
            <a:fillRect/>
          </a:stretch>
        </p:blipFill>
        <p:spPr bwMode="auto">
          <a:xfrm>
            <a:off x="7696200" y="5857868"/>
            <a:ext cx="1442884" cy="963261"/>
          </a:xfrm>
          <a:prstGeom prst="rect">
            <a:avLst/>
          </a:prstGeom>
          <a:noFill/>
          <a:ln w="9525">
            <a:noFill/>
            <a:miter lim="800000"/>
            <a:headEnd/>
            <a:tailEnd/>
          </a:ln>
        </p:spPr>
      </p:pic>
      <p:pic>
        <p:nvPicPr>
          <p:cNvPr id="2" name="Picture 1"/>
          <p:cNvPicPr>
            <a:picLocks noChangeAspect="1"/>
          </p:cNvPicPr>
          <p:nvPr/>
        </p:nvPicPr>
        <p:blipFill rotWithShape="1">
          <a:blip r:embed="rId6"/>
          <a:srcRect l="13895" t="9232" r="4119" b="-1539"/>
          <a:stretch/>
        </p:blipFill>
        <p:spPr>
          <a:xfrm>
            <a:off x="0" y="2362200"/>
            <a:ext cx="4495800" cy="4572000"/>
          </a:xfrm>
          <a:prstGeom prst="rect">
            <a:avLst/>
          </a:prstGeom>
        </p:spPr>
      </p:pic>
      <p:pic>
        <p:nvPicPr>
          <p:cNvPr id="3" name="Picture 2"/>
          <p:cNvPicPr>
            <a:picLocks noChangeAspect="1"/>
          </p:cNvPicPr>
          <p:nvPr/>
        </p:nvPicPr>
        <p:blipFill rotWithShape="1">
          <a:blip r:embed="rId7"/>
          <a:srcRect l="14429" t="8597" r="1726" b="40770"/>
          <a:stretch/>
        </p:blipFill>
        <p:spPr>
          <a:xfrm>
            <a:off x="4648200" y="2235470"/>
            <a:ext cx="4490884" cy="2449573"/>
          </a:xfrm>
          <a:prstGeom prst="rect">
            <a:avLst/>
          </a:prstGeom>
        </p:spPr>
      </p:pic>
      <p:pic>
        <p:nvPicPr>
          <p:cNvPr id="4" name="Picture 3"/>
          <p:cNvPicPr>
            <a:picLocks noChangeAspect="1"/>
          </p:cNvPicPr>
          <p:nvPr/>
        </p:nvPicPr>
        <p:blipFill rotWithShape="1">
          <a:blip r:embed="rId8"/>
          <a:srcRect l="15430" t="7842" r="1602" b="33240"/>
          <a:stretch/>
        </p:blipFill>
        <p:spPr>
          <a:xfrm>
            <a:off x="4499987" y="4953000"/>
            <a:ext cx="2970104" cy="1905000"/>
          </a:xfrm>
          <a:prstGeom prst="rect">
            <a:avLst/>
          </a:prstGeom>
        </p:spPr>
      </p:pic>
    </p:spTree>
    <p:extLst>
      <p:ext uri="{BB962C8B-B14F-4D97-AF65-F5344CB8AC3E}">
        <p14:creationId xmlns:p14="http://schemas.microsoft.com/office/powerpoint/2010/main" val="1020785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10, 2016</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Watch SXSWedu Live, Connie </a:t>
            </a:r>
            <a:r>
              <a:rPr lang="en-US" sz="2000" b="1" dirty="0" err="1">
                <a:latin typeface="Tahoma" panose="020B0604030504040204" pitchFamily="34" charset="0"/>
                <a:ea typeface="Tahoma" panose="020B0604030504040204" pitchFamily="34" charset="0"/>
                <a:cs typeface="Tahoma" panose="020B0604030504040204" pitchFamily="34" charset="0"/>
              </a:rPr>
              <a:t>Yowell</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http://sxswedu.com/live?utm_campaign=Edu+2016&amp;utm_source=hs_email&amp;utm_medium=email&amp;utm_content=27144469&amp;_hsenc=p2ANqtz--ag6U7VJGlpYaciareNq6mryKvA63kCR5O3U8JVQkfAYp7yiTnncHnxw7_PmMpcjioI9V7z1-01hvyCrDPVEAR-x6HwQ&amp;_hsmi=27144469</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rotWithShape="1">
          <a:blip r:embed="rId3"/>
          <a:srcRect l="4118" t="10201" r="3230" b="16939"/>
          <a:stretch/>
        </p:blipFill>
        <p:spPr>
          <a:xfrm>
            <a:off x="685800" y="2514600"/>
            <a:ext cx="7406640" cy="4114800"/>
          </a:xfrm>
          <a:prstGeom prst="rect">
            <a:avLst/>
          </a:prstGeom>
        </p:spPr>
      </p:pic>
    </p:spTree>
    <p:extLst>
      <p:ext uri="{BB962C8B-B14F-4D97-AF65-F5344CB8AC3E}">
        <p14:creationId xmlns:p14="http://schemas.microsoft.com/office/powerpoint/2010/main" val="18568803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Title 1"/>
          <p:cNvSpPr>
            <a:spLocks noGrp="1"/>
          </p:cNvSpPr>
          <p:nvPr>
            <p:ph type="title"/>
          </p:nvPr>
        </p:nvSpPr>
        <p:spPr>
          <a:xfrm>
            <a:off x="457200" y="-152400"/>
            <a:ext cx="8001000" cy="3810000"/>
          </a:xfrm>
        </p:spPr>
        <p:txBody>
          <a:bodyPr/>
          <a:lstStyle/>
          <a:p>
            <a:r>
              <a:rPr lang="en-US" altLang="en-US" sz="3600" b="1" dirty="0">
                <a:solidFill>
                  <a:srgbClr val="FF0000"/>
                </a:solidFill>
                <a:latin typeface="Tahoma" panose="020B0604030504040204" pitchFamily="34" charset="0"/>
                <a:cs typeface="Tahoma" panose="020B0604030504040204" pitchFamily="34" charset="0"/>
              </a:rPr>
              <a:t>February 16, 2017</a:t>
            </a:r>
            <a:br>
              <a:rPr lang="en-US" altLang="zh-CN" sz="2800" b="1" dirty="0">
                <a:solidFill>
                  <a:srgbClr val="0070C0"/>
                </a:solidFill>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Woolly Mammoth Could Be ‘De-Extinct’ In 2 Years, Scientist Says </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Hillary </a:t>
            </a:r>
            <a:r>
              <a:rPr lang="en-US" altLang="en-US" sz="2000" b="1" dirty="0" err="1">
                <a:latin typeface="Tahoma" panose="020B0604030504040204" pitchFamily="34" charset="0"/>
                <a:cs typeface="Tahoma" panose="020B0604030504040204" pitchFamily="34" charset="0"/>
              </a:rPr>
              <a:t>Hansan</a:t>
            </a:r>
            <a:r>
              <a:rPr lang="en-US" altLang="en-US" sz="2000" b="1" dirty="0">
                <a:latin typeface="Tahoma" panose="020B0604030504040204" pitchFamily="34" charset="0"/>
                <a:cs typeface="Tahoma" panose="020B0604030504040204" pitchFamily="34" charset="0"/>
              </a:rPr>
              <a:t>, CNN (video: 3:22)</a:t>
            </a:r>
            <a:br>
              <a:rPr lang="en-US" altLang="en-US" sz="900" b="1" dirty="0">
                <a:latin typeface="Tahoma" panose="020B0604030504040204" pitchFamily="34" charset="0"/>
                <a:cs typeface="Tahoma" panose="020B0604030504040204" pitchFamily="34" charset="0"/>
              </a:rPr>
            </a:br>
            <a:r>
              <a:rPr lang="en-US" altLang="en-US" sz="900" b="1" u="sng" dirty="0">
                <a:latin typeface="Tahoma" panose="020B0604030504040204" pitchFamily="34" charset="0"/>
                <a:cs typeface="Tahoma" panose="020B0604030504040204" pitchFamily="34" charset="0"/>
                <a:hlinkClick r:id="rId2"/>
              </a:rPr>
              <a:t>http://www.huffingtonpost.com/entry/woolly-mammoth-elephant_us_58a62fa7e4b037d17d264477?gn4kyqd2ystpousor&amp;</a:t>
            </a:r>
            <a:br>
              <a:rPr lang="en-US" altLang="en-US" sz="900" b="1" u="sng" dirty="0">
                <a:latin typeface="Tahoma" panose="020B0604030504040204" pitchFamily="34" charset="0"/>
                <a:cs typeface="Tahoma" panose="020B0604030504040204" pitchFamily="34" charset="0"/>
              </a:rPr>
            </a:br>
            <a:r>
              <a:rPr lang="en-US" altLang="en-US" sz="900" b="1" u="sng" dirty="0">
                <a:latin typeface="Tahoma" panose="020B0604030504040204" pitchFamily="34" charset="0"/>
                <a:cs typeface="Tahoma" panose="020B0604030504040204" pitchFamily="34" charset="0"/>
                <a:hlinkClick r:id="rId3"/>
              </a:rPr>
              <a:t>http://www.huffingtonpost.com/entry/woolly-mammoth-elephant_us_58a62fa7e4b037d17d264477</a:t>
            </a:r>
            <a:r>
              <a:rPr lang="en-US" altLang="en-US" sz="900" b="1" u="sng" dirty="0">
                <a:latin typeface="Tahoma" panose="020B0604030504040204" pitchFamily="34" charset="0"/>
                <a:cs typeface="Tahoma" panose="020B0604030504040204" pitchFamily="34" charset="0"/>
              </a:rPr>
              <a:t>  </a:t>
            </a:r>
            <a:endParaRPr lang="en-US" altLang="en-US" sz="900" b="1" dirty="0">
              <a:latin typeface="Tahoma" panose="020B0604030504040204" pitchFamily="34" charset="0"/>
              <a:cs typeface="Tahoma" panose="020B0604030504040204" pitchFamily="34" charset="0"/>
            </a:endParaRPr>
          </a:p>
        </p:txBody>
      </p:sp>
      <p:sp>
        <p:nvSpPr>
          <p:cNvPr id="4" name="TextBox 3"/>
          <p:cNvSpPr txBox="1"/>
          <p:nvPr/>
        </p:nvSpPr>
        <p:spPr>
          <a:xfrm>
            <a:off x="914400" y="5791200"/>
            <a:ext cx="46038" cy="36988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pic>
        <p:nvPicPr>
          <p:cNvPr id="600068" name="Picture 4"/>
          <p:cNvPicPr>
            <a:picLocks noChangeAspect="1"/>
          </p:cNvPicPr>
          <p:nvPr/>
        </p:nvPicPr>
        <p:blipFill>
          <a:blip r:embed="rId4">
            <a:extLst>
              <a:ext uri="{28A0092B-C50C-407E-A947-70E740481C1C}">
                <a14:useLocalDpi xmlns:a14="http://schemas.microsoft.com/office/drawing/2010/main" val="0"/>
              </a:ext>
            </a:extLst>
          </a:blip>
          <a:srcRect l="21864" t="30473" r="8682" b="7024"/>
          <a:stretch>
            <a:fillRect/>
          </a:stretch>
        </p:blipFill>
        <p:spPr bwMode="auto">
          <a:xfrm>
            <a:off x="152400" y="3028335"/>
            <a:ext cx="56848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69" name="Picture 2"/>
          <p:cNvPicPr>
            <a:picLocks noChangeAspect="1"/>
          </p:cNvPicPr>
          <p:nvPr/>
        </p:nvPicPr>
        <p:blipFill>
          <a:blip r:embed="rId5">
            <a:extLst>
              <a:ext uri="{28A0092B-C50C-407E-A947-70E740481C1C}">
                <a14:useLocalDpi xmlns:a14="http://schemas.microsoft.com/office/drawing/2010/main" val="0"/>
              </a:ext>
            </a:extLst>
          </a:blip>
          <a:srcRect l="14433" t="38020" r="38144" b="10771"/>
          <a:stretch>
            <a:fillRect/>
          </a:stretch>
        </p:blipFill>
        <p:spPr bwMode="auto">
          <a:xfrm>
            <a:off x="4160838" y="4114800"/>
            <a:ext cx="41148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3814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305800" cy="254476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1, 2017</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Going All In on Personalized Learning</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https://www.insidehighered.com/news/2017/08/01/national-u-experiment-combines-multiple-pieces-personalized-learning</a:t>
            </a:r>
            <a:r>
              <a:rPr lang="en-US" sz="800" b="1" dirty="0">
                <a:latin typeface="Tahoma" panose="020B0604030504040204" pitchFamily="34" charset="0"/>
                <a:ea typeface="Tahoma" panose="020B0604030504040204" pitchFamily="34" charset="0"/>
                <a:cs typeface="Tahoma" panose="020B0604030504040204" pitchFamily="34" charset="0"/>
              </a:rPr>
              <a:t> </a:t>
            </a:r>
            <a:br>
              <a:rPr lang="en-US" sz="800" b="1" dirty="0">
                <a:latin typeface="Tahoma" panose="020B0604030504040204" pitchFamily="34" charset="0"/>
                <a:ea typeface="Tahoma" panose="020B0604030504040204" pitchFamily="34" charset="0"/>
                <a:cs typeface="Tahoma" panose="020B0604030504040204" pitchFamily="34" charset="0"/>
              </a:rPr>
            </a:b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March 20, 2017</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National University Precision Education Initiative (3:04)</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https://www.youtube.com/watch?v=qfUbVfD5VVs</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20834" t="50000" r="27500" b="17277"/>
          <a:stretch/>
        </p:blipFill>
        <p:spPr>
          <a:xfrm>
            <a:off x="990600" y="3001962"/>
            <a:ext cx="7467600" cy="2770237"/>
          </a:xfrm>
          <a:prstGeom prst="rect">
            <a:avLst/>
          </a:prstGeom>
        </p:spPr>
      </p:pic>
      <p:pic>
        <p:nvPicPr>
          <p:cNvPr id="5" name="Picture 4"/>
          <p:cNvPicPr>
            <a:picLocks noChangeAspect="1"/>
          </p:cNvPicPr>
          <p:nvPr/>
        </p:nvPicPr>
        <p:blipFill rotWithShape="1">
          <a:blip r:embed="rId5"/>
          <a:srcRect l="17500" t="15855" r="28333" b="11585"/>
          <a:stretch/>
        </p:blipFill>
        <p:spPr>
          <a:xfrm>
            <a:off x="2667000" y="4495800"/>
            <a:ext cx="3022419" cy="2371436"/>
          </a:xfrm>
          <a:prstGeom prst="rect">
            <a:avLst/>
          </a:prstGeom>
        </p:spPr>
      </p:pic>
    </p:spTree>
    <p:extLst>
      <p:ext uri="{BB962C8B-B14F-4D97-AF65-F5344CB8AC3E}">
        <p14:creationId xmlns:p14="http://schemas.microsoft.com/office/powerpoint/2010/main" val="32610664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361156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29, 2017</a:t>
            </a:r>
            <a:br>
              <a:rPr lang="en-US" sz="2000" b="1" dirty="0">
                <a:latin typeface="Tahoma" panose="020B0604030504040204" pitchFamily="34" charset="0"/>
                <a:ea typeface="Tahoma" panose="020B0604030504040204" pitchFamily="34" charset="0"/>
                <a:cs typeface="Tahoma" panose="020B0604030504040204" pitchFamily="34" charset="0"/>
              </a:rPr>
            </a:br>
            <a:r>
              <a:rPr lang="en-US" sz="4000" b="1" dirty="0"/>
              <a:t>Every industrial robot takes up to 6 jobs, study finds</a:t>
            </a:r>
            <a:br>
              <a:rPr lang="en-US" sz="3600" b="1" dirty="0"/>
            </a:br>
            <a:r>
              <a:rPr lang="en-US" sz="3600" b="1" dirty="0"/>
              <a:t>Steve Goldstein, </a:t>
            </a:r>
            <a:r>
              <a:rPr lang="en-US" sz="3600" b="1" dirty="0" err="1"/>
              <a:t>MarketWatch</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http://www.marketwatch.com/story/over-6-million-jobs-at-risk-from-robots-new-study-finds-2017-03-29</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Video: 1:46  </a:t>
            </a:r>
            <a:r>
              <a:rPr lang="en-US" sz="2000" b="1" u="sng" dirty="0">
                <a:latin typeface="Tahoma" panose="020B0604030504040204" pitchFamily="34" charset="0"/>
                <a:ea typeface="Tahoma" panose="020B0604030504040204" pitchFamily="34" charset="0"/>
                <a:cs typeface="Tahoma" panose="020B0604030504040204" pitchFamily="34" charset="0"/>
                <a:hlinkClick r:id="rId3"/>
              </a:rPr>
              <a:t>http://curtbonk.com/futureandroids.html</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 Video: .49-1:12: </a:t>
            </a:r>
            <a:r>
              <a:rPr lang="en-US" sz="2000" b="1" u="sng" dirty="0">
                <a:latin typeface="Tahoma" panose="020B0604030504040204" pitchFamily="34" charset="0"/>
                <a:ea typeface="Tahoma" panose="020B0604030504040204" pitchFamily="34" charset="0"/>
                <a:cs typeface="Tahoma" panose="020B0604030504040204" pitchFamily="34" charset="0"/>
                <a:hlinkClick r:id="rId4"/>
              </a:rPr>
              <a:t>http://curtbonk.com/futureandroids2.html</a:t>
            </a:r>
            <a:r>
              <a:rPr lang="en-US" sz="20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Video: .01 to .49: </a:t>
            </a:r>
            <a:r>
              <a:rPr lang="en-US" sz="2000" b="1" u="sng" dirty="0">
                <a:latin typeface="Tahoma" panose="020B0604030504040204" pitchFamily="34" charset="0"/>
                <a:ea typeface="Tahoma" panose="020B0604030504040204" pitchFamily="34" charset="0"/>
                <a:cs typeface="Tahoma" panose="020B0604030504040204" pitchFamily="34" charset="0"/>
                <a:hlinkClick r:id="rId5"/>
              </a:rPr>
              <a:t>http://curtbonk.com/futureandroids3.html</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Video.01-.25: </a:t>
            </a:r>
            <a:r>
              <a:rPr lang="en-US" sz="2000" b="1" u="sng" dirty="0">
                <a:latin typeface="Tahoma" panose="020B0604030504040204" pitchFamily="34" charset="0"/>
                <a:ea typeface="Tahoma" panose="020B0604030504040204" pitchFamily="34" charset="0"/>
                <a:cs typeface="Tahoma" panose="020B0604030504040204" pitchFamily="34" charset="0"/>
                <a:hlinkClick r:id="rId6"/>
              </a:rPr>
              <a:t>http://curtbonk.com/futureandroids4.html</a:t>
            </a:r>
            <a:br>
              <a:rPr lang="en-US" sz="2000" b="1" dirty="0">
                <a:latin typeface="Tahoma" panose="020B0604030504040204" pitchFamily="34" charset="0"/>
                <a:ea typeface="Tahoma" panose="020B0604030504040204" pitchFamily="34" charset="0"/>
                <a:cs typeface="Tahoma" panose="020B0604030504040204" pitchFamily="34" charset="0"/>
              </a:rPr>
            </a:b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7"/>
          <a:srcRect l="18333" t="26360" r="27500" b="4035"/>
          <a:stretch/>
        </p:blipFill>
        <p:spPr>
          <a:xfrm>
            <a:off x="304800" y="4140425"/>
            <a:ext cx="3177396" cy="2590800"/>
          </a:xfrm>
          <a:prstGeom prst="rect">
            <a:avLst/>
          </a:prstGeom>
        </p:spPr>
      </p:pic>
      <p:pic>
        <p:nvPicPr>
          <p:cNvPr id="7" name="Picture 6"/>
          <p:cNvPicPr>
            <a:picLocks noChangeAspect="1"/>
          </p:cNvPicPr>
          <p:nvPr/>
        </p:nvPicPr>
        <p:blipFill rotWithShape="1">
          <a:blip r:embed="rId8"/>
          <a:srcRect l="35834" t="46061" r="31666" b="23733"/>
          <a:stretch/>
        </p:blipFill>
        <p:spPr>
          <a:xfrm>
            <a:off x="4114800" y="3810226"/>
            <a:ext cx="4953000" cy="2921000"/>
          </a:xfrm>
          <a:prstGeom prst="rect">
            <a:avLst/>
          </a:prstGeom>
        </p:spPr>
      </p:pic>
    </p:spTree>
    <p:extLst>
      <p:ext uri="{BB962C8B-B14F-4D97-AF65-F5344CB8AC3E}">
        <p14:creationId xmlns:p14="http://schemas.microsoft.com/office/powerpoint/2010/main" val="18144618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458200" cy="5059362"/>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3, 2017</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t>See the exquisite fossil that revealed the colors of a giant armored </a:t>
            </a:r>
            <a:r>
              <a:rPr lang="en-US" sz="3600" b="1" dirty="0" err="1"/>
              <a:t>nodosaur</a:t>
            </a:r>
            <a:br>
              <a:rPr lang="en-US" sz="3600" b="1" dirty="0"/>
            </a:br>
            <a:r>
              <a:rPr lang="en-US" sz="3600" b="1" dirty="0"/>
              <a:t>Ben </a:t>
            </a:r>
            <a:r>
              <a:rPr lang="en-US" sz="3600" b="1" dirty="0" err="1"/>
              <a:t>Gaurino</a:t>
            </a:r>
            <a:r>
              <a:rPr lang="en-US" sz="3600" b="1" dirty="0"/>
              <a:t>, The Washington Post</a:t>
            </a:r>
            <a:br>
              <a:rPr lang="en-US" sz="2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800" b="1" dirty="0">
                <a:latin typeface="Tahoma" panose="020B0604030504040204" pitchFamily="34" charset="0"/>
                <a:ea typeface="Tahoma" panose="020B0604030504040204" pitchFamily="34" charset="0"/>
                <a:cs typeface="Tahoma" panose="020B0604030504040204" pitchFamily="34" charset="0"/>
                <a:hlinkClick r:id="rId2"/>
              </a:rPr>
              <a:t>www.washingtonpost.com/news/speaking-of-science/wp/2017/08/03/see-the-exquisite-fossil-that-revealed-the-colors-of-a-giant-armored-nodosaur/?utm_term=.d5e8dc6c978f</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Video (2:33): </a:t>
            </a:r>
            <a:r>
              <a:rPr lang="en-US" sz="1800" b="1" u="sng" dirty="0">
                <a:latin typeface="Tahoma" panose="020B0604030504040204" pitchFamily="34" charset="0"/>
                <a:ea typeface="Tahoma" panose="020B0604030504040204" pitchFamily="34" charset="0"/>
                <a:cs typeface="Tahoma" panose="020B0604030504040204" pitchFamily="34" charset="0"/>
                <a:hlinkClick r:id="rId3"/>
              </a:rPr>
              <a:t>http://curtbonk.com/dinosours.html</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Video: 01-.20: </a:t>
            </a:r>
            <a:r>
              <a:rPr lang="en-US" sz="1800" b="1" u="sng" dirty="0">
                <a:latin typeface="Tahoma" panose="020B0604030504040204" pitchFamily="34" charset="0"/>
                <a:ea typeface="Tahoma" panose="020B0604030504040204" pitchFamily="34" charset="0"/>
                <a:cs typeface="Tahoma" panose="020B0604030504040204" pitchFamily="34" charset="0"/>
                <a:hlinkClick r:id="rId4"/>
              </a:rPr>
              <a:t>http://curtbonk.com/dinosours2.html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Video: .47 to 2:26: </a:t>
            </a:r>
            <a:r>
              <a:rPr lang="en-US" sz="1800" b="1" u="sng" dirty="0">
                <a:latin typeface="Tahoma" panose="020B0604030504040204" pitchFamily="34" charset="0"/>
                <a:ea typeface="Tahoma" panose="020B0604030504040204" pitchFamily="34" charset="0"/>
                <a:cs typeface="Tahoma" panose="020B0604030504040204" pitchFamily="34" charset="0"/>
                <a:hlinkClick r:id="rId5"/>
              </a:rPr>
              <a:t>http://curtbonk.com/dinosours3.html</a:t>
            </a:r>
            <a:br>
              <a:rPr lang="en-US" sz="1800" dirty="0">
                <a:latin typeface="Tahoma" panose="020B0604030504040204" pitchFamily="34" charset="0"/>
                <a:ea typeface="Tahoma" panose="020B0604030504040204" pitchFamily="34" charset="0"/>
                <a:cs typeface="Tahoma" panose="020B0604030504040204" pitchFamily="34" charset="0"/>
              </a:rPr>
            </a:b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6300" y="4876800"/>
            <a:ext cx="3886200" cy="1943100"/>
          </a:xfrm>
          <a:prstGeom prst="rect">
            <a:avLst/>
          </a:prstGeom>
        </p:spPr>
      </p:pic>
      <p:pic>
        <p:nvPicPr>
          <p:cNvPr id="6" name="Picture 5"/>
          <p:cNvPicPr>
            <a:picLocks noChangeAspect="1"/>
          </p:cNvPicPr>
          <p:nvPr/>
        </p:nvPicPr>
        <p:blipFill rotWithShape="1">
          <a:blip r:embed="rId7"/>
          <a:srcRect l="22500" t="26437" r="35833" b="45899"/>
          <a:stretch/>
        </p:blipFill>
        <p:spPr>
          <a:xfrm>
            <a:off x="430174" y="4858327"/>
            <a:ext cx="4176935" cy="1961573"/>
          </a:xfrm>
          <a:prstGeom prst="rect">
            <a:avLst/>
          </a:prstGeom>
        </p:spPr>
      </p:pic>
    </p:spTree>
    <p:extLst>
      <p:ext uri="{BB962C8B-B14F-4D97-AF65-F5344CB8AC3E}">
        <p14:creationId xmlns:p14="http://schemas.microsoft.com/office/powerpoint/2010/main" val="2863390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2399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12, 2014</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Flipped Learning Network</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http://www.flippedlearning.org/definition</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l="51855" t="18750" r="23536" b="25000"/>
          <a:stretch/>
        </p:blipFill>
        <p:spPr>
          <a:xfrm>
            <a:off x="838200" y="2321859"/>
            <a:ext cx="3429000" cy="44087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2326341"/>
            <a:ext cx="4531659" cy="4531659"/>
          </a:xfrm>
          <a:prstGeom prst="rect">
            <a:avLst/>
          </a:prstGeom>
        </p:spPr>
      </p:pic>
    </p:spTree>
    <p:extLst>
      <p:ext uri="{BB962C8B-B14F-4D97-AF65-F5344CB8AC3E}">
        <p14:creationId xmlns:p14="http://schemas.microsoft.com/office/powerpoint/2010/main" val="33283851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457200" y="274638"/>
            <a:ext cx="8305800" cy="1325562"/>
          </a:xfrm>
        </p:spPr>
        <p:txBody>
          <a:bodyPr/>
          <a:lstStyle/>
          <a:p>
            <a:r>
              <a:rPr lang="en-US" sz="3600" b="1" dirty="0">
                <a:solidFill>
                  <a:srgbClr val="FF0000"/>
                </a:solidFill>
                <a:latin typeface="Tahoma" pitchFamily="34" charset="0"/>
                <a:cs typeface="Tahoma" pitchFamily="34" charset="0"/>
              </a:rPr>
              <a:t>Discuss Videos </a:t>
            </a:r>
            <a:br>
              <a:rPr lang="en-US" sz="3200" b="1" dirty="0">
                <a:latin typeface="Tahoma" pitchFamily="34" charset="0"/>
                <a:cs typeface="Tahoma" pitchFamily="34" charset="0"/>
              </a:rPr>
            </a:br>
            <a:r>
              <a:rPr lang="en-US" sz="3200" b="1" dirty="0">
                <a:latin typeface="Tahoma" pitchFamily="34" charset="0"/>
                <a:cs typeface="Tahoma" pitchFamily="34" charset="0"/>
              </a:rPr>
              <a:t>(e.g., </a:t>
            </a:r>
            <a:r>
              <a:rPr lang="en-US" sz="3200" b="1" dirty="0" err="1">
                <a:latin typeface="Tahoma" pitchFamily="34" charset="0"/>
                <a:cs typeface="Tahoma" pitchFamily="34" charset="0"/>
              </a:rPr>
              <a:t>Grockit</a:t>
            </a:r>
            <a:r>
              <a:rPr lang="en-US" sz="3200" b="1" dirty="0">
                <a:latin typeface="Tahoma" pitchFamily="34" charset="0"/>
                <a:cs typeface="Tahoma" pitchFamily="34" charset="0"/>
              </a:rPr>
              <a:t> Answers and </a:t>
            </a:r>
            <a:r>
              <a:rPr lang="en-US" sz="3200" b="1" dirty="0" err="1">
                <a:latin typeface="Tahoma" pitchFamily="34" charset="0"/>
                <a:cs typeface="Tahoma" pitchFamily="34" charset="0"/>
              </a:rPr>
              <a:t>Vialogues</a:t>
            </a:r>
            <a:r>
              <a:rPr lang="en-US" sz="3200" b="1" dirty="0">
                <a:latin typeface="Tahoma" pitchFamily="34" charset="0"/>
                <a:cs typeface="Tahoma" pitchFamily="34" charset="0"/>
              </a:rPr>
              <a:t>; </a:t>
            </a:r>
            <a:r>
              <a:rPr lang="en-US" sz="2400" b="1" dirty="0">
                <a:latin typeface="Tahoma" pitchFamily="34" charset="0"/>
                <a:cs typeface="Tahoma" pitchFamily="34" charset="0"/>
              </a:rPr>
              <a:t> </a:t>
            </a:r>
            <a:r>
              <a:rPr lang="en-US" sz="2400" b="1" dirty="0">
                <a:latin typeface="Tahoma" pitchFamily="34" charset="0"/>
                <a:cs typeface="Tahoma" pitchFamily="34" charset="0"/>
                <a:hlinkClick r:id="rId2"/>
              </a:rPr>
              <a:t>https://vialogues.com/</a:t>
            </a:r>
            <a:r>
              <a:rPr lang="en-US" sz="2400" b="1" dirty="0">
                <a:latin typeface="Tahoma" pitchFamily="34" charset="0"/>
                <a:cs typeface="Tahoma" pitchFamily="34" charset="0"/>
              </a:rPr>
              <a:t>)</a:t>
            </a:r>
          </a:p>
        </p:txBody>
      </p:sp>
      <p:pic>
        <p:nvPicPr>
          <p:cNvPr id="217091" name="Picture 2"/>
          <p:cNvPicPr>
            <a:picLocks noChangeAspect="1" noChangeArrowheads="1"/>
          </p:cNvPicPr>
          <p:nvPr/>
        </p:nvPicPr>
        <p:blipFill>
          <a:blip r:embed="rId3" cstate="print"/>
          <a:srcRect l="12381" t="18039" r="14761" b="5098"/>
          <a:stretch>
            <a:fillRect/>
          </a:stretch>
        </p:blipFill>
        <p:spPr bwMode="auto">
          <a:xfrm>
            <a:off x="0" y="1977186"/>
            <a:ext cx="7620000" cy="4880813"/>
          </a:xfrm>
          <a:prstGeom prst="rect">
            <a:avLst/>
          </a:prstGeom>
          <a:noFill/>
          <a:ln w="9525">
            <a:noFill/>
            <a:miter lim="800000"/>
            <a:headEnd/>
            <a:tailEnd/>
          </a:ln>
        </p:spPr>
      </p:pic>
      <p:pic>
        <p:nvPicPr>
          <p:cNvPr id="217092" name="Picture 2"/>
          <p:cNvPicPr>
            <a:picLocks noChangeAspect="1" noChangeArrowheads="1"/>
          </p:cNvPicPr>
          <p:nvPr/>
        </p:nvPicPr>
        <p:blipFill>
          <a:blip r:embed="rId4" cstate="print"/>
          <a:srcRect l="13333" t="18823" r="14761" b="1961"/>
          <a:stretch>
            <a:fillRect/>
          </a:stretch>
        </p:blipFill>
        <p:spPr bwMode="auto">
          <a:xfrm>
            <a:off x="6067425" y="4800600"/>
            <a:ext cx="3076575" cy="2057400"/>
          </a:xfrm>
          <a:prstGeom prst="rect">
            <a:avLst/>
          </a:prstGeom>
          <a:noFill/>
          <a:ln w="9525">
            <a:noFill/>
            <a:miter lim="800000"/>
            <a:headEnd/>
            <a:tailEnd/>
          </a:ln>
        </p:spPr>
      </p:pic>
      <p:pic>
        <p:nvPicPr>
          <p:cNvPr id="217093" name="Picture 2"/>
          <p:cNvPicPr>
            <a:picLocks noChangeAspect="1" noChangeArrowheads="1"/>
          </p:cNvPicPr>
          <p:nvPr/>
        </p:nvPicPr>
        <p:blipFill>
          <a:blip r:embed="rId5" cstate="print"/>
          <a:srcRect l="13333" t="18823" r="14761" b="1961"/>
          <a:stretch>
            <a:fillRect/>
          </a:stretch>
        </p:blipFill>
        <p:spPr bwMode="auto">
          <a:xfrm>
            <a:off x="6069013" y="4800600"/>
            <a:ext cx="3074987" cy="2057400"/>
          </a:xfrm>
          <a:prstGeom prst="rect">
            <a:avLst/>
          </a:prstGeom>
          <a:noFill/>
          <a:ln w="9525">
            <a:noFill/>
            <a:miter lim="800000"/>
            <a:headEnd/>
            <a:tailEnd/>
          </a:ln>
        </p:spPr>
      </p:pic>
    </p:spTree>
    <p:extLst>
      <p:ext uri="{BB962C8B-B14F-4D97-AF65-F5344CB8AC3E}">
        <p14:creationId xmlns:p14="http://schemas.microsoft.com/office/powerpoint/2010/main" val="4273987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305800" cy="1782762"/>
          </a:xfrm>
        </p:spPr>
        <p:txBody>
          <a:bodyPr>
            <a:normAutofit/>
          </a:bodyPr>
          <a:lstStyle/>
          <a:p>
            <a:pPr>
              <a:defRPr/>
            </a:pPr>
            <a:r>
              <a:rPr lang="en-US" sz="3300" b="1" dirty="0">
                <a:solidFill>
                  <a:srgbClr val="FF0000"/>
                </a:solidFill>
                <a:latin typeface="Tahoma" pitchFamily="34" charset="0"/>
                <a:ea typeface="Tahoma" pitchFamily="34" charset="0"/>
                <a:cs typeface="Tahoma" pitchFamily="34" charset="0"/>
              </a:rPr>
              <a:t>Collaborative Video Annotations and Discussions </a:t>
            </a:r>
            <a:r>
              <a:rPr lang="en-US" sz="2700" b="1" dirty="0">
                <a:latin typeface="Tahoma" pitchFamily="34" charset="0"/>
                <a:ea typeface="Tahoma" pitchFamily="34" charset="0"/>
                <a:cs typeface="Tahoma" pitchFamily="34" charset="0"/>
              </a:rPr>
              <a:t>(Craig Howard, IU)</a:t>
            </a:r>
            <a:br>
              <a:rPr lang="en-US" sz="3600" b="1" dirty="0">
                <a:latin typeface="Tahoma" pitchFamily="34" charset="0"/>
                <a:ea typeface="Tahoma" pitchFamily="34" charset="0"/>
                <a:cs typeface="Tahoma" pitchFamily="34" charset="0"/>
              </a:rPr>
            </a:br>
            <a:r>
              <a:rPr lang="en-US" sz="1400" b="1" dirty="0">
                <a:latin typeface="Tahoma" pitchFamily="34" charset="0"/>
                <a:ea typeface="Tahoma" pitchFamily="34" charset="0"/>
                <a:cs typeface="Tahoma" pitchFamily="34" charset="0"/>
                <a:hlinkClick r:id="rId2"/>
              </a:rPr>
              <a:t>http://scholarworks.iu.edu/journals/index.php/ijdl/article/view/853/912</a:t>
            </a:r>
            <a:r>
              <a:rPr lang="en-US" sz="1400" b="1" dirty="0">
                <a:latin typeface="Tahoma" pitchFamily="34" charset="0"/>
                <a:ea typeface="Tahoma" pitchFamily="34" charset="0"/>
                <a:cs typeface="Tahoma" pitchFamily="34" charset="0"/>
              </a:rPr>
              <a:t> </a:t>
            </a:r>
          </a:p>
        </p:txBody>
      </p:sp>
      <p:pic>
        <p:nvPicPr>
          <p:cNvPr id="234499" name="Picture 2"/>
          <p:cNvPicPr>
            <a:picLocks noChangeAspect="1" noChangeArrowheads="1"/>
          </p:cNvPicPr>
          <p:nvPr/>
        </p:nvPicPr>
        <p:blipFill>
          <a:blip r:embed="rId3" cstate="print"/>
          <a:srcRect l="10281" t="28548" r="47137" b="11668"/>
          <a:stretch>
            <a:fillRect/>
          </a:stretch>
        </p:blipFill>
        <p:spPr bwMode="auto">
          <a:xfrm>
            <a:off x="0" y="2286000"/>
            <a:ext cx="3575050" cy="3048000"/>
          </a:xfrm>
          <a:prstGeom prst="rect">
            <a:avLst/>
          </a:prstGeom>
          <a:noFill/>
          <a:ln w="9525">
            <a:noFill/>
            <a:miter lim="800000"/>
            <a:headEnd/>
            <a:tailEnd/>
          </a:ln>
        </p:spPr>
      </p:pic>
      <p:pic>
        <p:nvPicPr>
          <p:cNvPr id="234500" name="Picture 2"/>
          <p:cNvPicPr>
            <a:picLocks noChangeAspect="1" noChangeArrowheads="1"/>
          </p:cNvPicPr>
          <p:nvPr/>
        </p:nvPicPr>
        <p:blipFill>
          <a:blip r:embed="rId4" cstate="print"/>
          <a:srcRect l="19016" t="46275" r="50735" b="12013"/>
          <a:stretch>
            <a:fillRect/>
          </a:stretch>
        </p:blipFill>
        <p:spPr bwMode="auto">
          <a:xfrm>
            <a:off x="3886200" y="2133600"/>
            <a:ext cx="5257800" cy="4402138"/>
          </a:xfrm>
          <a:prstGeom prst="rect">
            <a:avLst/>
          </a:prstGeom>
          <a:noFill/>
          <a:ln w="9525">
            <a:noFill/>
            <a:miter lim="800000"/>
            <a:headEnd/>
            <a:tailEnd/>
          </a:ln>
        </p:spPr>
      </p:pic>
      <p:pic>
        <p:nvPicPr>
          <p:cNvPr id="234501" name="Picture 2"/>
          <p:cNvPicPr>
            <a:picLocks noChangeAspect="1" noChangeArrowheads="1"/>
          </p:cNvPicPr>
          <p:nvPr/>
        </p:nvPicPr>
        <p:blipFill>
          <a:blip r:embed="rId5" cstate="print"/>
          <a:srcRect l="12482" t="57567" r="73679" b="16216"/>
          <a:stretch>
            <a:fillRect/>
          </a:stretch>
        </p:blipFill>
        <p:spPr bwMode="auto">
          <a:xfrm>
            <a:off x="0" y="5029200"/>
            <a:ext cx="1524000" cy="1752600"/>
          </a:xfrm>
          <a:prstGeom prst="rect">
            <a:avLst/>
          </a:prstGeom>
          <a:noFill/>
          <a:ln w="9525">
            <a:noFill/>
            <a:miter lim="800000"/>
            <a:headEnd/>
            <a:tailEnd/>
          </a:ln>
        </p:spPr>
      </p:pic>
    </p:spTree>
    <p:extLst>
      <p:ext uri="{BB962C8B-B14F-4D97-AF65-F5344CB8AC3E}">
        <p14:creationId xmlns:p14="http://schemas.microsoft.com/office/powerpoint/2010/main" val="2712209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153400" cy="2133600"/>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Next Steps for you…?</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And Next Steps for me…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691419"/>
            <a:ext cx="5562600" cy="4166581"/>
          </a:xfrm>
          <a:prstGeom prst="rect">
            <a:avLst/>
          </a:prstGeom>
        </p:spPr>
      </p:pic>
    </p:spTree>
    <p:extLst>
      <p:ext uri="{BB962C8B-B14F-4D97-AF65-F5344CB8AC3E}">
        <p14:creationId xmlns:p14="http://schemas.microsoft.com/office/powerpoint/2010/main" val="30807189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228600" y="684212"/>
            <a:ext cx="8382000" cy="1143000"/>
          </a:xfrm>
        </p:spPr>
        <p:txBody>
          <a:bodyPr/>
          <a:lstStyle/>
          <a:p>
            <a:r>
              <a:rPr lang="en-US" altLang="en-US" sz="3200" b="1" dirty="0">
                <a:solidFill>
                  <a:srgbClr val="0070C0"/>
                </a:solidFill>
                <a:latin typeface="Tahoma" panose="020B0604030504040204" pitchFamily="34" charset="0"/>
                <a:cs typeface="Tahoma" panose="020B0604030504040204" pitchFamily="34" charset="0"/>
              </a:rPr>
              <a:t>Want to Repeat this Talk on Flipping</a:t>
            </a:r>
            <a:br>
              <a:rPr lang="en-US" altLang="en-US" sz="3600" b="1" dirty="0">
                <a:solidFill>
                  <a:srgbClr val="0070C0"/>
                </a:solidFill>
                <a:latin typeface="Tahoma" panose="020B0604030504040204" pitchFamily="34" charset="0"/>
                <a:cs typeface="Tahoma" panose="020B0604030504040204" pitchFamily="34" charset="0"/>
              </a:rPr>
            </a:br>
            <a:r>
              <a:rPr lang="en-US" altLang="en-US" sz="1600" b="1" dirty="0">
                <a:latin typeface="Tahoma" panose="020B0604030504040204" pitchFamily="34" charset="0"/>
                <a:ea typeface="Tahoma" panose="020B0604030504040204" pitchFamily="34" charset="0"/>
                <a:cs typeface="Tahoma" panose="020B0604030504040204" pitchFamily="34" charset="0"/>
              </a:rPr>
              <a:t>B</a:t>
            </a:r>
            <a:r>
              <a:rPr lang="en-US" sz="1600" b="1" dirty="0">
                <a:latin typeface="Tahoma" panose="020B0604030504040204" pitchFamily="34" charset="0"/>
                <a:ea typeface="Tahoma" panose="020B0604030504040204" pitchFamily="34" charset="0"/>
                <a:cs typeface="Tahoma" panose="020B0604030504040204" pitchFamily="34" charset="0"/>
              </a:rPr>
              <a:t>onk in HD: </a:t>
            </a: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https://www.youtube.com/watch?v=g4p2FAdoMfU</a:t>
            </a:r>
            <a:r>
              <a:rPr lang="en-US" sz="1600" b="1" dirty="0">
                <a:latin typeface="Tahoma" panose="020B0604030504040204" pitchFamily="34" charset="0"/>
                <a:ea typeface="Tahoma" panose="020B0604030504040204" pitchFamily="34" charset="0"/>
                <a:cs typeface="Tahoma" panose="020B0604030504040204" pitchFamily="34" charset="0"/>
              </a:rPr>
              <a:t> (20:16)</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Bonk in Regular: </a:t>
            </a: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https://www.youtube.com/watch?v=V2LeFfywSPM</a:t>
            </a:r>
            <a:r>
              <a:rPr lang="en-US" sz="1600" b="1" dirty="0">
                <a:latin typeface="Tahoma" panose="020B0604030504040204" pitchFamily="34" charset="0"/>
                <a:ea typeface="Tahoma" panose="020B0604030504040204" pitchFamily="34" charset="0"/>
                <a:cs typeface="Tahoma" panose="020B0604030504040204" pitchFamily="34" charset="0"/>
              </a:rPr>
              <a:t> (20:16)</a:t>
            </a:r>
            <a:br>
              <a:rPr lang="en-US" sz="1600" b="1" dirty="0">
                <a:latin typeface="Tahoma" panose="020B0604030504040204" pitchFamily="34" charset="0"/>
                <a:ea typeface="Tahoma" panose="020B0604030504040204" pitchFamily="34" charset="0"/>
                <a:cs typeface="Tahoma" panose="020B0604030504040204" pitchFamily="34" charset="0"/>
              </a:rPr>
            </a:br>
            <a:endParaRPr lang="en-US" altLang="en-US" sz="1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47811" name="Rectangle 3"/>
          <p:cNvSpPr>
            <a:spLocks noGrp="1" noChangeArrowheads="1"/>
          </p:cNvSpPr>
          <p:nvPr>
            <p:ph type="body" idx="1"/>
          </p:nvPr>
        </p:nvSpPr>
        <p:spPr>
          <a:xfrm>
            <a:off x="990600" y="1905000"/>
            <a:ext cx="7086600" cy="1828800"/>
          </a:xfrm>
        </p:spPr>
        <p:txBody>
          <a:bodyPr/>
          <a:lstStyle/>
          <a:p>
            <a:r>
              <a:rPr lang="en-US" altLang="en-US" sz="2400" b="1" dirty="0">
                <a:latin typeface="Tahoma" panose="020B0604030504040204" pitchFamily="34" charset="0"/>
                <a:cs typeface="Tahoma" panose="020B0604030504040204" pitchFamily="34" charset="0"/>
              </a:rPr>
              <a:t>Ask students to watch weekly lectures.</a:t>
            </a:r>
          </a:p>
          <a:p>
            <a:r>
              <a:rPr lang="en-US" altLang="en-US" sz="2400" b="1" dirty="0">
                <a:latin typeface="Tahoma" panose="020B0604030504040204" pitchFamily="34" charset="0"/>
                <a:cs typeface="Tahoma" panose="020B0604030504040204" pitchFamily="34" charset="0"/>
              </a:rPr>
              <a:t>Reflect on key concepts.</a:t>
            </a:r>
          </a:p>
          <a:p>
            <a:r>
              <a:rPr lang="en-US" altLang="en-US" sz="2400" b="1" dirty="0">
                <a:latin typeface="Tahoma" panose="020B0604030504040204" pitchFamily="34" charset="0"/>
                <a:cs typeface="Tahoma" panose="020B0604030504040204" pitchFamily="34" charset="0"/>
              </a:rPr>
              <a:t>Instructors helps moderate it.</a:t>
            </a:r>
          </a:p>
        </p:txBody>
      </p:sp>
      <p:pic>
        <p:nvPicPr>
          <p:cNvPr id="5" name="Picture 3"/>
          <p:cNvPicPr>
            <a:picLocks noChangeAspect="1" noChangeArrowheads="1"/>
          </p:cNvPicPr>
          <p:nvPr/>
        </p:nvPicPr>
        <p:blipFill>
          <a:blip r:embed="rId4"/>
          <a:srcRect l="1279" t="19895" r="7125" b="24607"/>
          <a:stretch>
            <a:fillRect/>
          </a:stretch>
        </p:blipFill>
        <p:spPr bwMode="auto">
          <a:xfrm>
            <a:off x="2667000" y="3352800"/>
            <a:ext cx="4459288" cy="25146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78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83088"/>
            <a:ext cx="297180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a:srcRect l="11643" t="14961" r="23750" b="9699"/>
          <a:stretch>
            <a:fillRect/>
          </a:stretch>
        </p:blipFill>
        <p:spPr bwMode="auto">
          <a:xfrm>
            <a:off x="2971800" y="4133850"/>
            <a:ext cx="3886200" cy="27241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 name="Picture 6"/>
          <p:cNvPicPr>
            <a:picLocks noChangeAspect="1" noChangeArrowheads="1"/>
          </p:cNvPicPr>
          <p:nvPr/>
        </p:nvPicPr>
        <p:blipFill>
          <a:blip r:embed="rId7"/>
          <a:srcRect l="8750" t="8312" r="23125" b="2338"/>
          <a:stretch>
            <a:fillRect/>
          </a:stretch>
        </p:blipFill>
        <p:spPr bwMode="auto">
          <a:xfrm>
            <a:off x="6923088" y="5105400"/>
            <a:ext cx="2220912" cy="1752600"/>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26492526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Title 1"/>
          <p:cNvSpPr>
            <a:spLocks noGrp="1"/>
          </p:cNvSpPr>
          <p:nvPr>
            <p:ph type="title"/>
          </p:nvPr>
        </p:nvSpPr>
        <p:spPr>
          <a:xfrm>
            <a:off x="609600" y="914400"/>
            <a:ext cx="7924800" cy="3647976"/>
          </a:xfrm>
        </p:spPr>
        <p:txBody>
          <a:bodyPr/>
          <a:lstStyle/>
          <a:p>
            <a:r>
              <a:rPr lang="en-US" sz="3200" b="1" dirty="0">
                <a:solidFill>
                  <a:srgbClr val="FF0000"/>
                </a:solidFill>
                <a:latin typeface="Tahoma" pitchFamily="34" charset="0"/>
                <a:cs typeface="Tahoma" pitchFamily="34" charset="0"/>
              </a:rPr>
              <a:t>Slides at: TrainingShare.com</a:t>
            </a:r>
            <a:br>
              <a:rPr lang="en-US" sz="3200" b="1" dirty="0">
                <a:solidFill>
                  <a:srgbClr val="FF0000"/>
                </a:solidFill>
                <a:latin typeface="Tahoma" pitchFamily="34" charset="0"/>
                <a:cs typeface="Tahoma" pitchFamily="34" charset="0"/>
              </a:rPr>
            </a:br>
            <a:r>
              <a:rPr lang="en-US" sz="3200" b="1" dirty="0">
                <a:solidFill>
                  <a:srgbClr val="0070C0"/>
                </a:solidFill>
                <a:latin typeface="Tahoma" pitchFamily="34" charset="0"/>
                <a:cs typeface="Tahoma" pitchFamily="34" charset="0"/>
              </a:rPr>
              <a:t>Papers: PublicationShare.com</a:t>
            </a:r>
            <a:br>
              <a:rPr lang="en-US" sz="3200" b="1" dirty="0">
                <a:solidFill>
                  <a:srgbClr val="FF0000"/>
                </a:solidFill>
                <a:latin typeface="Tahoma" pitchFamily="34" charset="0"/>
                <a:cs typeface="Tahoma" pitchFamily="34" charset="0"/>
              </a:rPr>
            </a:br>
            <a:r>
              <a:rPr lang="en-US" sz="3200" b="1" dirty="0">
                <a:solidFill>
                  <a:srgbClr val="FF0000"/>
                </a:solidFill>
                <a:latin typeface="Tahoma" pitchFamily="34" charset="0"/>
                <a:cs typeface="Tahoma" pitchFamily="34" charset="0"/>
              </a:rPr>
              <a:t> Free book: </a:t>
            </a:r>
            <a:r>
              <a:rPr lang="en-US" sz="3200" b="1" dirty="0">
                <a:solidFill>
                  <a:srgbClr val="00B050"/>
                </a:solidFill>
                <a:latin typeface="Tahoma" pitchFamily="34" charset="0"/>
                <a:cs typeface="Tahoma" pitchFamily="34" charset="0"/>
                <a:hlinkClick r:id="rId2"/>
              </a:rPr>
              <a:t>http://tec-variety.com/</a:t>
            </a:r>
            <a:r>
              <a:rPr lang="en-US" sz="3200" b="1" dirty="0">
                <a:solidFill>
                  <a:srgbClr val="00B050"/>
                </a:solidFill>
                <a:latin typeface="Tahoma" pitchFamily="34" charset="0"/>
                <a:cs typeface="Tahoma" pitchFamily="34" charset="0"/>
              </a:rPr>
              <a:t> </a:t>
            </a:r>
            <a:br>
              <a:rPr lang="en-US" sz="3200" b="1" dirty="0">
                <a:solidFill>
                  <a:srgbClr val="00B050"/>
                </a:solidFill>
                <a:latin typeface="Tahoma" pitchFamily="34" charset="0"/>
                <a:cs typeface="Tahoma" pitchFamily="34" charset="0"/>
              </a:rPr>
            </a:br>
            <a:r>
              <a:rPr lang="en-US" altLang="en-US" sz="3200" b="1" dirty="0">
                <a:latin typeface="Tahoma" pitchFamily="34" charset="0"/>
              </a:rPr>
              <a:t>cjbonk@indiana.edu</a:t>
            </a:r>
            <a:r>
              <a:rPr lang="en-US" sz="3200" b="1" dirty="0">
                <a:solidFill>
                  <a:srgbClr val="00B050"/>
                </a:solidFill>
                <a:latin typeface="Tahoma" pitchFamily="34" charset="0"/>
                <a:cs typeface="Tahoma" pitchFamily="34" charset="0"/>
              </a:rPr>
              <a:t> </a:t>
            </a:r>
            <a:br>
              <a:rPr lang="en-US" sz="3200" b="1" dirty="0">
                <a:solidFill>
                  <a:srgbClr val="00B050"/>
                </a:solidFill>
                <a:latin typeface="Tahoma" pitchFamily="34" charset="0"/>
                <a:cs typeface="Tahoma" pitchFamily="34" charset="0"/>
              </a:rPr>
            </a:br>
            <a:br>
              <a:rPr lang="en-US" sz="2800" b="1" dirty="0">
                <a:solidFill>
                  <a:srgbClr val="FF0000"/>
                </a:solidFill>
                <a:latin typeface="Tahoma" pitchFamily="34" charset="0"/>
                <a:cs typeface="Tahoma" pitchFamily="34" charset="0"/>
              </a:rPr>
            </a:br>
            <a:r>
              <a:rPr lang="en-US" sz="3200" b="1" dirty="0">
                <a:solidFill>
                  <a:srgbClr val="0070C0"/>
                </a:solidFill>
                <a:latin typeface="Tahoma" pitchFamily="34" charset="0"/>
                <a:cs typeface="Tahoma" pitchFamily="34" charset="0"/>
              </a:rPr>
              <a:t>Questions, Comments, Share Ideas </a:t>
            </a:r>
            <a:br>
              <a:rPr lang="en-US" sz="2800" b="1" dirty="0">
                <a:solidFill>
                  <a:srgbClr val="0070C0"/>
                </a:solidFill>
                <a:latin typeface="Tahoma" pitchFamily="34" charset="0"/>
                <a:cs typeface="Tahoma" pitchFamily="34" charset="0"/>
              </a:rPr>
            </a:br>
            <a:r>
              <a:rPr lang="en-US" sz="2800" b="1" dirty="0">
                <a:solidFill>
                  <a:srgbClr val="0070C0"/>
                </a:solidFill>
                <a:latin typeface="Tahoma" pitchFamily="34" charset="0"/>
                <a:cs typeface="Tahoma" pitchFamily="34" charset="0"/>
              </a:rPr>
              <a:t>(Will Work, might work, won’t work)</a:t>
            </a:r>
            <a:br>
              <a:rPr lang="en-US" sz="2800" dirty="0">
                <a:latin typeface="Tahoma" pitchFamily="34" charset="0"/>
                <a:cs typeface="Tahoma" pitchFamily="34" charset="0"/>
              </a:rPr>
            </a:br>
            <a:endParaRPr lang="en-US" sz="2800" dirty="0">
              <a:latin typeface="Tahoma" pitchFamily="34" charset="0"/>
              <a:cs typeface="Tahoma" pitchFamily="34" charset="0"/>
            </a:endParaRPr>
          </a:p>
        </p:txBody>
      </p:sp>
      <p:pic>
        <p:nvPicPr>
          <p:cNvPr id="128004" name="Picture 8" descr="C:\Users\Curtis\Desktop\Curt's Documents\Curt's Pics\International visits\Korea-digital pics\May 2009\IMG_0155.JPG"/>
          <p:cNvPicPr>
            <a:picLocks noChangeAspect="1" noChangeArrowheads="1"/>
          </p:cNvPicPr>
          <p:nvPr/>
        </p:nvPicPr>
        <p:blipFill>
          <a:blip r:embed="rId3" cstate="print"/>
          <a:srcRect/>
          <a:stretch>
            <a:fillRect/>
          </a:stretch>
        </p:blipFill>
        <p:spPr bwMode="auto">
          <a:xfrm>
            <a:off x="2819400" y="4400550"/>
            <a:ext cx="3276600" cy="2457450"/>
          </a:xfrm>
          <a:prstGeom prst="rect">
            <a:avLst/>
          </a:prstGeom>
          <a:noFill/>
          <a:ln w="9525">
            <a:noFill/>
            <a:miter lim="800000"/>
            <a:headEnd/>
            <a:tailEnd/>
          </a:ln>
        </p:spPr>
      </p:pic>
    </p:spTree>
    <p:extLst>
      <p:ext uri="{BB962C8B-B14F-4D97-AF65-F5344CB8AC3E}">
        <p14:creationId xmlns:p14="http://schemas.microsoft.com/office/powerpoint/2010/main" val="2836313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382000" cy="3048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2013 and 2014</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t>10 Pros And Cons Of A Flipped Classroom, </a:t>
            </a:r>
            <a:r>
              <a:rPr lang="en-US" sz="1800" b="1" dirty="0"/>
              <a:t>Mike </a:t>
            </a:r>
            <a:r>
              <a:rPr lang="en-US" sz="1800" b="1" dirty="0" err="1"/>
              <a:t>Acedo</a:t>
            </a:r>
            <a:r>
              <a:rPr lang="en-US" sz="1800" b="1" dirty="0"/>
              <a:t>, </a:t>
            </a:r>
            <a:r>
              <a:rPr lang="en-US" sz="1800" b="1" dirty="0" err="1"/>
              <a:t>TeachThought</a:t>
            </a:r>
            <a:br>
              <a:rPr lang="en-US" sz="1800" b="1" dirty="0"/>
            </a:br>
            <a:r>
              <a:rPr lang="en-US" sz="2400" b="1" dirty="0"/>
              <a:t>The Teacher’s Guide To Flipped Classrooms, </a:t>
            </a:r>
            <a:r>
              <a:rPr lang="en-US" sz="2400" b="1" dirty="0" err="1"/>
              <a:t>Edudemic</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http://www.teachthought.com/learning/blended-flipped-learning/10-pros-cons-flipped-classroom/</a:t>
            </a:r>
            <a:b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3"/>
              </a:rPr>
              <a:t>http://www.edudemic.com/guides/flipped-classrooms-guide/</a:t>
            </a:r>
            <a: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438727" y="2590800"/>
            <a:ext cx="4876800" cy="3886200"/>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Pros:</a:t>
            </a:r>
            <a:endParaRPr lang="en-US" sz="2800" b="1"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Greater student control</a:t>
            </a: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Work at own pace</a:t>
            </a: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Learner-centered--engaged</a:t>
            </a: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Collaborative projects</a:t>
            </a: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Enhanced discussion</a:t>
            </a: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Increase access to content</a:t>
            </a: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Can share content ideas</a:t>
            </a: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Learning efficiencies</a:t>
            </a: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Pedagogical opportunities</a:t>
            </a:r>
          </a:p>
          <a:p>
            <a:pPr marL="457200" indent="-457200">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Personalized attention</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5527" y="2971800"/>
            <a:ext cx="3809999" cy="2857500"/>
          </a:xfrm>
          <a:prstGeom prst="rect">
            <a:avLst/>
          </a:prstGeom>
        </p:spPr>
      </p:pic>
    </p:spTree>
    <p:extLst>
      <p:ext uri="{BB962C8B-B14F-4D97-AF65-F5344CB8AC3E}">
        <p14:creationId xmlns:p14="http://schemas.microsoft.com/office/powerpoint/2010/main" val="3607325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89751</TotalTime>
  <Words>1935</Words>
  <Application>Microsoft Office PowerPoint</Application>
  <PresentationFormat>On-screen Show (4:3)</PresentationFormat>
  <Paragraphs>232</Paragraphs>
  <Slides>84</Slides>
  <Notes>8</Notes>
  <HiddenSlides>0</HiddenSlides>
  <MMClips>0</MMClips>
  <ScaleCrop>false</ScaleCrop>
  <HeadingPairs>
    <vt:vector size="6" baseType="variant">
      <vt:variant>
        <vt:lpstr>Fonts Used</vt:lpstr>
      </vt:variant>
      <vt:variant>
        <vt:i4>8</vt:i4>
      </vt:variant>
      <vt:variant>
        <vt:lpstr>Theme</vt:lpstr>
      </vt:variant>
      <vt:variant>
        <vt:i4>25</vt:i4>
      </vt:variant>
      <vt:variant>
        <vt:lpstr>Slide Titles</vt:lpstr>
      </vt:variant>
      <vt:variant>
        <vt:i4>84</vt:i4>
      </vt:variant>
    </vt:vector>
  </HeadingPairs>
  <TitlesOfParts>
    <vt:vector size="117" baseType="lpstr">
      <vt:lpstr>MS PGothic</vt:lpstr>
      <vt:lpstr>宋体</vt:lpstr>
      <vt:lpstr>宋体</vt:lpstr>
      <vt:lpstr>Arial</vt:lpstr>
      <vt:lpstr>Arial Narrow</vt:lpstr>
      <vt:lpstr>Calibri</vt:lpstr>
      <vt:lpstr>Tahoma</vt:lpstr>
      <vt:lpstr>Wingdings</vt:lpstr>
      <vt:lpstr>2_5 white background logo top</vt:lpstr>
      <vt:lpstr>5 white background logo top</vt:lpstr>
      <vt:lpstr>19_Default Design</vt:lpstr>
      <vt:lpstr>23_Office Theme</vt:lpstr>
      <vt:lpstr>18_Office Theme</vt:lpstr>
      <vt:lpstr>20_Office Theme</vt:lpstr>
      <vt:lpstr>4_Default Design</vt:lpstr>
      <vt:lpstr>2_Office Theme</vt:lpstr>
      <vt:lpstr>5_Office Theme</vt:lpstr>
      <vt:lpstr>11_Office Theme</vt:lpstr>
      <vt:lpstr>6_Default Design</vt:lpstr>
      <vt:lpstr>13_Default Design</vt:lpstr>
      <vt:lpstr>Office Theme</vt:lpstr>
      <vt:lpstr>5_Default Design</vt:lpstr>
      <vt:lpstr>2_Default Design</vt:lpstr>
      <vt:lpstr>7_Default Design</vt:lpstr>
      <vt:lpstr>10_Office Theme</vt:lpstr>
      <vt:lpstr>12_Office Theme</vt:lpstr>
      <vt:lpstr>14_Office Theme</vt:lpstr>
      <vt:lpstr>36_Default Design</vt:lpstr>
      <vt:lpstr>4_Office Theme</vt:lpstr>
      <vt:lpstr>1_Office Theme</vt:lpstr>
      <vt:lpstr>62_Office Theme</vt:lpstr>
      <vt:lpstr>44_Office Theme</vt:lpstr>
      <vt:lpstr>8_Office Theme</vt:lpstr>
      <vt:lpstr>Are You Flipping Out or Flipping In?: The How’s, Why’s, and What’s of the Flipped Classroom Model </vt:lpstr>
      <vt:lpstr>What is Flipped Classroom?</vt:lpstr>
      <vt:lpstr>Learning is More Flipped One Man, One Computer, 10 Million Students: How Khan Academy Is Reinventing Education,  Forbes, November 19, 2013, Michael Noer http://www.forbes.com/sites/michaelnoer/2012/11/02/one-man-one-computer-10-million-students-how-khan-academy-is-reinventing-education/  The One World Schoolhouse (Twelve, Oct. 2, 2012)</vt:lpstr>
      <vt:lpstr>Salmon Khan (2012).  The One World Schoolhouse</vt:lpstr>
      <vt:lpstr>Salmon Khan (2012).  The One World Schoolhouse</vt:lpstr>
      <vt:lpstr>Reusable Khan Lacking Teachers and Textbooks, India’s Schools Turn to Khan Academy to Survive, NY Times, Anupama Chandrasekaran, Oct. 15, 2012  http://india.blogs.nytimes.com/2012/10/15/lacking-teachers-and-textbooks-indias-schools-turn-to-khan-academy-to-survive/ </vt:lpstr>
      <vt:lpstr>The Flipped Classroom</vt:lpstr>
      <vt:lpstr>March 12, 2014 The Flipped Learning Network http://www.flippedlearning.org/definition</vt:lpstr>
      <vt:lpstr>2013 and 2014 10 Pros And Cons Of A Flipped Classroom, Mike Acedo, TeachThought The Teacher’s Guide To Flipped Classrooms, Edudemic http://www.teachthought.com/learning/blended-flipped-learning/10-pros-cons-flipped-classroom/ http://www.edudemic.com/guides/flipped-classrooms-guide/  </vt:lpstr>
      <vt:lpstr>What is Flipped Classroom?</vt:lpstr>
      <vt:lpstr>LiveTiles https://www.livetiles.nyc/education-flipped-classroom-vs-traditional-classroom/ </vt:lpstr>
      <vt:lpstr>June 2, 2014 University of Wollongong Moodle Lab Wendy Meyers http://www.uowblogs.com/moodlelab/tag/flipped-classroom/ </vt:lpstr>
      <vt:lpstr>2016-2017 "Flipping" a class University of Texas at Austin https://facultyinnovate.utexas.edu/teaching/strategies/flipping (video: .57) https://facultyinnovate.utexas.edu/sites/default/files/what-is-flipped_comparison-table-120516.pdf  </vt:lpstr>
      <vt:lpstr>December 21, 2012 Flipping the Classroom: Explained https://www.youtube.com/watch?v=iQWvc6qhTds (video: 1:48)</vt:lpstr>
      <vt:lpstr>September 28, 2015 The Flipped Classroom Model  https://www.youtube.com/watch?v=qdKzSq_t8k8 (video: 3:00)</vt:lpstr>
      <vt:lpstr>Freddie Diaz-Batista, Flipped Learning February 14, 2014, E-learning Blog http://freddiediazbatista.com/main/ </vt:lpstr>
      <vt:lpstr>Digital distraction in the classroom July 11, 2012 by Stephanie Chasteen, The Active Class http://theactiveclass.com/category/uncategorized/ </vt:lpstr>
      <vt:lpstr>Digital distraction in the classroom July 11, 2012 by Stephanie Chasteen, The Active Class http://theactiveclass.com/category/uncategorized/ </vt:lpstr>
      <vt:lpstr>Teacher’s role</vt:lpstr>
      <vt:lpstr>The Teacher’s Guide To Flipped Classrooms, Edudemic http://www.edudemic.com/guides/flipped-classrooms-guide/ </vt:lpstr>
      <vt:lpstr>Flattened Classrooms and Learning Studios Adjusting the Prescription: The School of Medicine overhauls its century-old educational approach.  Maura Singleton, February 2011, University of Virginia http://uvamagazine.org/articles/adjusting_the_prescription/ </vt:lpstr>
      <vt:lpstr>Flattened Classrooms and Learning Studios Adjusting the Prescription: The School of Medicine overhauls its century-old educational approach.  Maura Singleton, February 2011, University of Virginia http://uvamagazine.org/articles/adjusting_the_prescription/ </vt:lpstr>
      <vt:lpstr>April 30, 2014 Flipped learning skepticism: Can students really learn on their own?, Robert Talbert, Chronicle of Higher Education http://chronicle.com/blognetwork/castingoutnines/2014/04/30/flipped-learning-skepticism-can-students-really-learn-on-their-own/ </vt:lpstr>
      <vt:lpstr>Instructor Role Changes</vt:lpstr>
      <vt:lpstr>March 12, 2014 The Flipped Learning Network http://www.flippedlearning.org/definition  April 1, 2014 Toward a common definition of “flipped learning”, Robert Talbert, Chronicle of HE http://chronicle.com/blognetwork/castingoutnines/2014/04/01/toward-a-common-definition-of-flipped-learning/ </vt:lpstr>
      <vt:lpstr>Flexible Environment</vt:lpstr>
      <vt:lpstr>Learning Culture</vt:lpstr>
      <vt:lpstr>Audience Polling Q#1:  How get learners to do the work before class?</vt:lpstr>
      <vt:lpstr>Audience Polling Q#2:  How else motivate to flip?</vt:lpstr>
      <vt:lpstr>6 Expert Tips for Flipping</vt:lpstr>
      <vt:lpstr>May 13, 2014 Exploring the Fringe: Flipping, Microcredentials, and MOOCs Jeff Cobb and Celisa Steele, Tagoras http://www.tagoras.com/2014/05/13/flipped-learning-microcredentials-moocs/  </vt:lpstr>
      <vt:lpstr>May 13, 2014 Exploring the Fringe: Flipping, Microcredentials, and MOOCs Jeff Cobb and Celisa Steele, Tagoras http://www.tagoras.com/2014/05/13/flipped-learning-microcredentials-moocs/  </vt:lpstr>
      <vt:lpstr>Freddie Diaz-Batista, Flipped Learning, February 14, 2014, E-learning Blog http://freddiediazbatista.com/main/ </vt:lpstr>
      <vt:lpstr>May 13, 2014 Exploring the Fringe: Flipping, Microcredentials, and MOOCs Jeff Cobb and Celisa Steele, Tagoras http://www.tagoras.com/2014/05/13/flipped-learning-microcredentials-moocs/  </vt:lpstr>
      <vt:lpstr>The Flipped Classroom Enables Personalized Learning  Microsoft Educator Network http://www.pil-network.com/HotTopics/personalizedlearning/flipped-classroom-enables-personalized-learning#comments </vt:lpstr>
      <vt:lpstr>Teaching for Tomorrow: Flipped Learning (2:52) https://www.youtube.com/watch?v=4a7NbUIr_iQ The Flipped Classroom (2:14) https://www.youtube.com/watch?v=2H4RkudFzlc  </vt:lpstr>
      <vt:lpstr>Flipped-Learning Toolkit:  5 Steps for Formative Assessment  Edutopia, GLEF https://www.edutopia.org/blog/five-steps-formative-assessment-jon-bergmann (1:40) https://www.edutopia.org/blog/flipping-the-non-flippable-classes-jon-bergmann (2:51) https://www.edutopia.org/blogs/tag/flipped-classroom </vt:lpstr>
      <vt:lpstr>Why is flipping significant?</vt:lpstr>
      <vt:lpstr>Digital distraction in the classroom July 11, 2012 by Stephanie Chasteen, The Active Class http://theactiveclass.com/category/uncategorized/ </vt:lpstr>
      <vt:lpstr>Flipping the Class,  Penn State (3:23 video) https://sites.google.com/site/flippingclass/ </vt:lpstr>
      <vt:lpstr>Flipping The Large Enrollment Psychology Classroom - NC State (Video: 3:45) https://www.youtube.com/watch?v=QTDQaaVWEzI </vt:lpstr>
      <vt:lpstr>Ohio State Chemistry Flips the Classroom (Video: 1:10) https://www.youtube.com/watch?v=6FA_hCmfsp8 </vt:lpstr>
      <vt:lpstr>May 21, 2014  MyPyschLab from Pearson</vt:lpstr>
      <vt:lpstr>Flipping Via MOOCs! Happening in College Too! The Washington Post, Nick Anderson, March 11, 2013 http://www.washingtonpost.com/local/education/more-classroom-flipping-in-colleges/2013/03/11/0c425758-8a7f-11e2-98d9-3012c1cd8d1e_story.html</vt:lpstr>
      <vt:lpstr>Flipped Classroom Research</vt:lpstr>
      <vt:lpstr>February 5, 2014 Lessons Learned from 1,125 Flipped Classrooms It's been 40 years since the Army first experimented with competency-based learning, Peter D. Lenn https://www.edsurge.com/n/2014-02-05-lessons-learned-from-1-125-flipped-classrooms </vt:lpstr>
      <vt:lpstr>February 12, 2014 DODDS-Europe teachers find success with 'flipped classroom' approach  Stars and Stripes, Jennifer H. Swan KAISERSLAUTERN, Germany  http://www.stripes.com/news/dodds-europe-teachers-find-success-with-flipped-classroom-approach-1.266254 </vt:lpstr>
      <vt:lpstr>Influences on cooperation, innovation and task orientation</vt:lpstr>
      <vt:lpstr>How to embed inquiry and design projects</vt:lpstr>
      <vt:lpstr>Inverted classroom model in engineering statistics</vt:lpstr>
      <vt:lpstr>May 21, 2014  Missouri State U Improves Learning Outcomes With Flipped Course, Leila Meyer http://campustechnology.com/Articles/2014/05/21/Missouri-State-U-Improves-Learning-Outcomes-with-Flipped-Classroom.aspx?p=1 . </vt:lpstr>
      <vt:lpstr>October 13, 2016 Sherry Turkle Says There’s a Wrong Way to Flip a Classroom Jeffrey Young, EdSurge https://www.edsurge.com/news/2016-10-13-sherry-turkle-says-there-s-a-wrong-way-to-flip-a-classroom </vt:lpstr>
      <vt:lpstr>EDUCAUSE 7 Things You Should Know About… Flipped Classrooms https://net.educause.edu/ir/library/pdf/ELI7081.pdf </vt:lpstr>
      <vt:lpstr>How to Create…? I Flip, You Flip, We All Flip: Setting Up a Flipped Classroom  (Video: 24:09) https://www.youtube.com/watch?v=ZRvmjjeZ9CA </vt:lpstr>
      <vt:lpstr>How to Create…? Creating videos for flipped learning, eSchool News http://www.eschoolnews.com/2013/09/09/educators-video-flipped-008/2/?ast=123&amp;astc=11015 Joe Zisk: http://teacheronline.us/screencapture/  </vt:lpstr>
      <vt:lpstr>May 18, 2014 Harvard goes all in for online courses The stress is on production values, props, and, yes, scholarship  The Boston Globe, Marcella Bombardieri https://www.bostonglobe.com/metro/2014/05/17/behind-harvard-explosion-online-classes-flurry-lights-camera-action/BybPhkyfX59D9a7icmHz5M/story.html </vt:lpstr>
      <vt:lpstr>April 21, 2014 (6:52 video) Multimedia Assignments: Not Just for Film Majors Anymore (student and instructor produced videos) Chronicle of Higher Education, Danny Ledonne http://chronicle.com/article/Multimedia-Assignments-Not/145939/?cid=at&amp;utm_source=at&amp;utm_medium=en </vt:lpstr>
      <vt:lpstr>Part 2: The Rise of Shared Online Video, the Fall of Traditional Learning</vt:lpstr>
      <vt:lpstr>How long is an ideal YouTube video? (Lin, Bonk, et al., 2010)</vt:lpstr>
      <vt:lpstr>Why Use Video?</vt:lpstr>
      <vt:lpstr>Why Use Video?</vt:lpstr>
      <vt:lpstr>Anchored Instruction through Short Online Videos</vt:lpstr>
      <vt:lpstr>Short Educational Videos:  CNN, BBC, TED, TED-Ed, ForaTV BBC One-Minute World News (August 31, 2015) http://www.bbc.com/news/business-34105708 </vt:lpstr>
      <vt:lpstr>Videos with Test Questions (e.g., TEDEd) (Lessons about every single element on the periodic table) http://ed.ted.com/periodic-videos?utm_source=TED-Ed+Subscribers&amp;utm_campaign=92b1054add-2013_09_219_19_2013&amp;utm_medium=email&amp;utm_term=0_1aaccced48-92b1054add-46761201 </vt:lpstr>
      <vt:lpstr>April 2, 2017 BookTV on C-Span2 (author interviews) https://www.c-span.org/series/?inDepth </vt:lpstr>
      <vt:lpstr>March 7, 2016 Brief Info Videos, Chief Learning Officer http://www.clomedia.com/media/videos/play/306?utm_source=MyEmma&amp;utm_medium=Email&amp;utm_campaign=CLO%20Today&amp;utm_source=newsletter&amp;utm_medium=email&amp;utm_content=Is%20Online%20Education%20Up%20For%20a%20Facelift%3F&amp;utm_campaign=CLO_Today_101615 </vt:lpstr>
      <vt:lpstr>January 20, 2017 The Changing Earth (Aaron Doering)  http://thechangingearth.com/ </vt:lpstr>
      <vt:lpstr>April 2, 2017 Weekly 1 minute Video Updates (e.g., Pinkcasts from Daniel Pink ) http://www.danpink.com/pinkcast/ </vt:lpstr>
      <vt:lpstr>Which of these video sharing sites do you use?</vt:lpstr>
      <vt:lpstr>There’s so much video that…</vt:lpstr>
      <vt:lpstr>Big Think (April 2, 2017) (short topical video interviews and blogs posts from famous people) http://bigthink.com/  https://www.youtube.com/watch?v=TAYhj-gekqw http://bigthink.com/laurie-vazquez/the-sooner-you-expose-a-baby-to-a-second-language-the-smarter-theyll-be  </vt:lpstr>
      <vt:lpstr>Big Think (April 1, 2017) (short topical video interviews and blogs posts from famous people) http://bigthink.com/  http://bigthink.com/david-ryan-polgar/38-of-american-jobs-could-be-replaced-by-robots-according-to-pwc-report  http://bigthink.com/paul-ratner/elon-musk-creates-new-company-to-merge-human-brains-with-computers </vt:lpstr>
      <vt:lpstr>January 20, 2016 Embedded Videos Why the Future Is Bright for the World’s Poorest Farmers, Gates Notes, the blog of Bill Gates https://www.gatesnotes.com/Development/The-Future-of-Farming?WT.mc_id=01_20_2016_20_FutureofFarming_BG-LI_&amp;WT.tsrc=BGLI </vt:lpstr>
      <vt:lpstr>Link TV (April 2, 2017)  (Television without Borders) https://www.linktv.org/ </vt:lpstr>
      <vt:lpstr>March 10, 2016 Watch SXSWedu Live, Connie Yowell http://sxswedu.com/live?utm_campaign=Edu+2016&amp;utm_source=hs_email&amp;utm_medium=email&amp;utm_content=27144469&amp;_hsenc=p2ANqtz--ag6U7VJGlpYaciareNq6mryKvA63kCR5O3U8JVQkfAYp7yiTnncHnxw7_PmMpcjioI9V7z1-01hvyCrDPVEAR-x6HwQ&amp;_hsmi=27144469 </vt:lpstr>
      <vt:lpstr>February 16, 2017 Woolly Mammoth Could Be ‘De-Extinct’ In 2 Years, Scientist Says  Hillary Hansan, CNN (video: 3:22) http://www.huffingtonpost.com/entry/woolly-mammoth-elephant_us_58a62fa7e4b037d17d264477?gn4kyqd2ystpousor&amp; http://www.huffingtonpost.com/entry/woolly-mammoth-elephant_us_58a62fa7e4b037d17d264477  </vt:lpstr>
      <vt:lpstr>August 1, 2017 Going All In on Personalized Learning Paul Fain, Inside Higher Ed https://www.insidehighered.com/news/2017/08/01/national-u-experiment-combines-multiple-pieces-personalized-learning  March 20, 2017 National University Precision Education Initiative (3:04) https://www.youtube.com/watch?v=qfUbVfD5VVs </vt:lpstr>
      <vt:lpstr>March 29, 2017 Every industrial robot takes up to 6 jobs, study finds Steve Goldstein, MarketWatch http://www.marketwatch.com/story/over-6-million-jobs-at-risk-from-robots-new-study-finds-2017-03-29  Video: 1:46  http://curtbonk.com/futureandroids.html  Video: .49-1:12: http://curtbonk.com/futureandroids2.html  Video: .01 to .49: http://curtbonk.com/futureandroids3.html Video.01-.25: http://curtbonk.com/futureandroids4.html </vt:lpstr>
      <vt:lpstr>August 3, 2017 See the exquisite fossil that revealed the colors of a giant armored nodosaur Ben Gaurino, The Washington Post https://www.washingtonpost.com/news/speaking-of-science/wp/2017/08/03/see-the-exquisite-fossil-that-revealed-the-colors-of-a-giant-armored-nodosaur/?utm_term=.d5e8dc6c978f  Video (2:33): http://curtbonk.com/dinosours.html  Video: 01-.20: http://curtbonk.com/dinosours2.html Video: .47 to 2:26: http://curtbonk.com/dinosours3.html </vt:lpstr>
      <vt:lpstr>Discuss Videos  (e.g., Grockit Answers and Vialogues;  https://vialogues.com/)</vt:lpstr>
      <vt:lpstr>Collaborative Video Annotations and Discussions (Craig Howard, IU) http://scholarworks.iu.edu/journals/index.php/ijdl/article/view/853/912 </vt:lpstr>
      <vt:lpstr>Next Steps for you…? And Next Steps for me…</vt:lpstr>
      <vt:lpstr>Want to Repeat this Talk on Flipping Bonk in HD: https://www.youtube.com/watch?v=g4p2FAdoMfU (20:16) Bonk in Regular: https://www.youtube.com/watch?v=V2LeFfywSPM (20:16) </vt:lpstr>
      <vt:lpstr>Slides at: TrainingShare.com Papers: PublicationShare.com  Free book: http://tec-variety.com/  cjbonk@indiana.edu   Questions, Comments, Share Ideas  (Will Work, might work, won’t work) </vt:lpstr>
    </vt:vector>
  </TitlesOfParts>
  <Company>CourseShare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Curtis Bonk</cp:lastModifiedBy>
  <cp:revision>2091</cp:revision>
  <cp:lastPrinted>2013-05-08T00:32:14Z</cp:lastPrinted>
  <dcterms:created xsi:type="dcterms:W3CDTF">2003-05-17T19:53:56Z</dcterms:created>
  <dcterms:modified xsi:type="dcterms:W3CDTF">2017-08-14T01:20:24Z</dcterms:modified>
</cp:coreProperties>
</file>