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57" r:id="rId2"/>
    <p:sldMasterId id="2147483769" r:id="rId3"/>
    <p:sldMasterId id="2147483781" r:id="rId4"/>
    <p:sldMasterId id="2147483793" r:id="rId5"/>
    <p:sldMasterId id="2147483865" r:id="rId6"/>
    <p:sldMasterId id="2147483880" r:id="rId7"/>
    <p:sldMasterId id="2147483895" r:id="rId8"/>
    <p:sldMasterId id="2147483989" r:id="rId9"/>
    <p:sldMasterId id="2147484001" r:id="rId10"/>
    <p:sldMasterId id="2147484032" r:id="rId11"/>
    <p:sldMasterId id="2147484736" r:id="rId12"/>
    <p:sldMasterId id="2147484885" r:id="rId13"/>
    <p:sldMasterId id="2147484952" r:id="rId14"/>
    <p:sldMasterId id="2147485322" r:id="rId15"/>
    <p:sldMasterId id="2147485334" r:id="rId16"/>
    <p:sldMasterId id="2147485346" r:id="rId17"/>
    <p:sldMasterId id="2147485358" r:id="rId18"/>
    <p:sldMasterId id="2147485370" r:id="rId19"/>
    <p:sldMasterId id="2147485382" r:id="rId20"/>
    <p:sldMasterId id="2147485508" r:id="rId21"/>
  </p:sldMasterIdLst>
  <p:notesMasterIdLst>
    <p:notesMasterId r:id="rId58"/>
  </p:notesMasterIdLst>
  <p:sldIdLst>
    <p:sldId id="266" r:id="rId22"/>
    <p:sldId id="419" r:id="rId23"/>
    <p:sldId id="410" r:id="rId24"/>
    <p:sldId id="389" r:id="rId25"/>
    <p:sldId id="335" r:id="rId26"/>
    <p:sldId id="635" r:id="rId27"/>
    <p:sldId id="398" r:id="rId28"/>
    <p:sldId id="328" r:id="rId29"/>
    <p:sldId id="379" r:id="rId30"/>
    <p:sldId id="331" r:id="rId31"/>
    <p:sldId id="412" r:id="rId32"/>
    <p:sldId id="313" r:id="rId33"/>
    <p:sldId id="299" r:id="rId34"/>
    <p:sldId id="399" r:id="rId35"/>
    <p:sldId id="307" r:id="rId36"/>
    <p:sldId id="608" r:id="rId37"/>
    <p:sldId id="601" r:id="rId38"/>
    <p:sldId id="553" r:id="rId39"/>
    <p:sldId id="674" r:id="rId40"/>
    <p:sldId id="364" r:id="rId41"/>
    <p:sldId id="377" r:id="rId42"/>
    <p:sldId id="673" r:id="rId43"/>
    <p:sldId id="385" r:id="rId44"/>
    <p:sldId id="627" r:id="rId45"/>
    <p:sldId id="634" r:id="rId46"/>
    <p:sldId id="625" r:id="rId47"/>
    <p:sldId id="387" r:id="rId48"/>
    <p:sldId id="600" r:id="rId49"/>
    <p:sldId id="617" r:id="rId50"/>
    <p:sldId id="626" r:id="rId51"/>
    <p:sldId id="621" r:id="rId52"/>
    <p:sldId id="547" r:id="rId53"/>
    <p:sldId id="672" r:id="rId54"/>
    <p:sldId id="605" r:id="rId55"/>
    <p:sldId id="534" r:id="rId56"/>
    <p:sldId id="38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94615" autoAdjust="0"/>
  </p:normalViewPr>
  <p:slideViewPr>
    <p:cSldViewPr snapToGrid="0">
      <p:cViewPr varScale="1">
        <p:scale>
          <a:sx n="93" d="100"/>
          <a:sy n="93" d="100"/>
        </p:scale>
        <p:origin x="84" y="504"/>
      </p:cViewPr>
      <p:guideLst>
        <p:guide orient="horz" pos="2160"/>
        <p:guide pos="3840"/>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1/27/2016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4</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596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D06B-4239-479D-AC20-719419909909}" type="slidenum">
              <a:rPr lang="en-US" smtClean="0"/>
              <a:t>36</a:t>
            </a:fld>
            <a:endParaRPr lang="en-US"/>
          </a:p>
        </p:txBody>
      </p:sp>
    </p:spTree>
    <p:extLst>
      <p:ext uri="{BB962C8B-B14F-4D97-AF65-F5344CB8AC3E}">
        <p14:creationId xmlns:p14="http://schemas.microsoft.com/office/powerpoint/2010/main" val="20671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1/27/2016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1/27/2016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1/27/2016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1/27/2016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1/27/2016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1/27/2016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1/27/2016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1/27/2016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1/27/2016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6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113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48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860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648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799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29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210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2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740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074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194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984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98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488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81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42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290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500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1/27/2016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9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7622433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4164256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1748011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740458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321429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402639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006404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501116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401334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1/27/2016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40332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3631221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8491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176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799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428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611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676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5778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56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1/27/2016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69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70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1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7503346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370257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299749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296249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390086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9137087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440382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1798239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314612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36106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293646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087709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389926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319009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95627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7295344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823331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1/27/2016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483119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104396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6100749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18193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753142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0414886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8284085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8460695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987392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55265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5245101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5938313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633577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07302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227174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68875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1/27/2016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1/27/2016</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10.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11.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3.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1/27/2016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1/27/2016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03258"/>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E0BD9-7EF3-4096-AE5D-C0E9E9C7A0AF}"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3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1/27/2016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2776896"/>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EF9A06-E70E-40E3-A532-C11555A94EC0}"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10104"/>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1/27/2016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1036590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1/27/2016</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1/27/2016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437890"/>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1/27/2016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04357345"/>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1/27/2016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1/27/2016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1/27/2016</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onnect.iu.edu/p2ie1yx6z6x/" TargetMode="Externa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2.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4.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connect.iu.edu/p259wpiabg9/" TargetMode="External"/><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8" Type="http://schemas.openxmlformats.org/officeDocument/2006/relationships/image" Target="../media/image56.83B210D0"/><Relationship Id="rId3" Type="http://schemas.openxmlformats.org/officeDocument/2006/relationships/hyperlink" Target="https://connect.iu.edu/p259wpiabg9/" TargetMode="External"/><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39.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28.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blab.im/elearning-guild-remembering-jay-cross" TargetMode="External"/><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8.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6.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hyperlink" Target="http://flipgrid.com/#429f88c5" TargetMode="External"/><Relationship Id="rId1" Type="http://schemas.openxmlformats.org/officeDocument/2006/relationships/slideLayout" Target="../slideLayouts/slideLayout15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0.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8.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education.indiana.edu/photo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connect.iu.edu/p259wpiabg9/" TargetMode="External"/><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onnect.iu.edu/p4bytsoronh/" TargetMode="External"/><Relationship Id="rId1" Type="http://schemas.openxmlformats.org/officeDocument/2006/relationships/slideLayout" Target="../slideLayouts/slideLayout8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Through the Words of Experts: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Cases of Expanded Classrooms Using Conferencing Technology</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873" name="TextBox 9"/>
          <p:cNvSpPr txBox="1">
            <a:spLocks noChangeArrowheads="1"/>
          </p:cNvSpPr>
          <p:nvPr/>
        </p:nvSpPr>
        <p:spPr bwMode="auto">
          <a:xfrm>
            <a:off x="2841687" y="2619910"/>
            <a:ext cx="6322861"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a:t>
            </a:r>
            <a:r>
              <a:rPr lang="en-US" altLang="en-US" sz="2400" b="1" dirty="0" smtClean="0">
                <a:solidFill>
                  <a:srgbClr val="000000"/>
                </a:solidFill>
                <a:latin typeface="Tahoma" pitchFamily="34" charset="0"/>
                <a:cs typeface="Tahoma" pitchFamily="34" charset="0"/>
              </a:rPr>
              <a:t>University</a:t>
            </a:r>
          </a:p>
          <a:p>
            <a:pPr algn="ctr" fontAlgn="base">
              <a:spcBef>
                <a:spcPct val="0"/>
              </a:spcBef>
              <a:spcAft>
                <a:spcPct val="0"/>
              </a:spcAft>
            </a:pPr>
            <a:endParaRPr lang="en-US" sz="2400" b="1" dirty="0" smtClean="0">
              <a:solidFill>
                <a:srgbClr val="000000"/>
              </a:solidFill>
              <a:latin typeface="Tahoma" pitchFamily="34" charset="0"/>
              <a:cs typeface="Tahoma" pitchFamily="34" charset="0"/>
            </a:endParaRPr>
          </a:p>
        </p:txBody>
      </p:sp>
      <p:pic>
        <p:nvPicPr>
          <p:cNvPr id="6" name="Picture 5"/>
          <p:cNvPicPr>
            <a:picLocks noChangeAspect="1"/>
          </p:cNvPicPr>
          <p:nvPr/>
        </p:nvPicPr>
        <p:blipFill>
          <a:blip r:embed="rId3"/>
          <a:stretch>
            <a:fillRect/>
          </a:stretch>
        </p:blipFill>
        <p:spPr>
          <a:xfrm>
            <a:off x="1918680" y="3605108"/>
            <a:ext cx="4063450" cy="3252892"/>
          </a:xfrm>
          <a:prstGeom prst="rect">
            <a:avLst/>
          </a:prstGeom>
        </p:spPr>
      </p:pic>
      <p:pic>
        <p:nvPicPr>
          <p:cNvPr id="5" name="Picture 4"/>
          <p:cNvPicPr>
            <a:picLocks noChangeAspect="1"/>
          </p:cNvPicPr>
          <p:nvPr/>
        </p:nvPicPr>
        <p:blipFill>
          <a:blip r:embed="rId4"/>
          <a:stretch>
            <a:fillRect/>
          </a:stretch>
        </p:blipFill>
        <p:spPr>
          <a:xfrm>
            <a:off x="6101047" y="3572246"/>
            <a:ext cx="4271479" cy="3285754"/>
          </a:xfrm>
          <a:prstGeom prst="rect">
            <a:avLst/>
          </a:prstGeom>
        </p:spPr>
      </p:pic>
    </p:spTree>
    <p:extLst>
      <p:ext uri="{BB962C8B-B14F-4D97-AF65-F5344CB8AC3E}">
        <p14:creationId xmlns:p14="http://schemas.microsoft.com/office/powerpoint/2010/main" val="30926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smtClean="0">
                <a:solidFill>
                  <a:srgbClr val="FF0000"/>
                </a:solidFill>
                <a:latin typeface="Tahoma" pitchFamily="34" charset="0"/>
                <a:ea typeface="SimSun" pitchFamily="2" charset="-122"/>
                <a:cs typeface="Tahoma" pitchFamily="34" charset="0"/>
              </a:rPr>
              <a:t>Lesson </a:t>
            </a:r>
            <a:r>
              <a:rPr lang="en-US" sz="4000" dirty="0" smtClean="0">
                <a:solidFill>
                  <a:srgbClr val="FF0000"/>
                </a:solidFill>
                <a:latin typeface="Tahoma" pitchFamily="34" charset="0"/>
                <a:ea typeface="SimSun" pitchFamily="2" charset="-122"/>
                <a:cs typeface="Tahoma" pitchFamily="34" charset="0"/>
              </a:rPr>
              <a:t>#5. </a:t>
            </a:r>
            <a:r>
              <a:rPr lang="en-US" sz="4000" dirty="0" smtClean="0">
                <a:solidFill>
                  <a:srgbClr val="FF0000"/>
                </a:solidFill>
                <a:latin typeface="Tahoma" pitchFamily="34" charset="0"/>
                <a:ea typeface="SimSun" pitchFamily="2" charset="-122"/>
                <a:cs typeface="Tahoma" pitchFamily="34" charset="0"/>
              </a:rPr>
              <a:t>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smtClean="0">
                <a:solidFill>
                  <a:srgbClr val="FF0000"/>
                </a:solidFill>
                <a:latin typeface="Tahoma" pitchFamily="34" charset="0"/>
                <a:cs typeface="Tahoma" pitchFamily="34" charset="0"/>
              </a:rPr>
              <a:t>Lesson </a:t>
            </a:r>
            <a:r>
              <a:rPr lang="en-US" sz="3600" b="1" dirty="0" smtClean="0">
                <a:solidFill>
                  <a:srgbClr val="FF0000"/>
                </a:solidFill>
                <a:latin typeface="Tahoma" pitchFamily="34" charset="0"/>
                <a:cs typeface="Tahoma" pitchFamily="34" charset="0"/>
              </a:rPr>
              <a:t>#6: </a:t>
            </a:r>
            <a:r>
              <a:rPr lang="en-US" sz="3600" b="1" dirty="0" smtClean="0">
                <a:solidFill>
                  <a:srgbClr val="FF0000"/>
                </a:solidFill>
                <a:latin typeface="Tahoma" pitchFamily="34" charset="0"/>
                <a:cs typeface="Tahoma" pitchFamily="34" charset="0"/>
              </a:rPr>
              <a:t>Experiment with Technology</a:t>
            </a:r>
            <a:r>
              <a:rPr lang="en-US" sz="2800" b="1" dirty="0" smtClean="0">
                <a:latin typeface="Tahoma" pitchFamily="34" charset="0"/>
                <a:cs typeface="Tahoma" pitchFamily="34" charset="0"/>
              </a:rPr>
              <a:t/>
            </a:r>
            <a:br>
              <a:rPr lang="en-US" sz="2800" b="1" dirty="0" smtClean="0">
                <a:latin typeface="Tahoma" pitchFamily="34" charset="0"/>
                <a:cs typeface="Tahoma" pitchFamily="34" charset="0"/>
              </a:rPr>
            </a:br>
            <a:r>
              <a:rPr lang="en-US" sz="2800" b="1" dirty="0" smtClean="0">
                <a:latin typeface="Tahoma" pitchFamily="34" charset="0"/>
                <a:cs typeface="Tahoma" pitchFamily="34" charset="0"/>
              </a:rPr>
              <a:t>Collaboration </a:t>
            </a:r>
            <a:r>
              <a:rPr lang="en-US" sz="2800" b="1" dirty="0">
                <a:latin typeface="Tahoma" pitchFamily="34" charset="0"/>
                <a:cs typeface="Tahoma" pitchFamily="34" charset="0"/>
              </a:rPr>
              <a:t>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Solicit Student Recommendations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Expert Interviews (Rich Culatta, Acting </a:t>
            </a:r>
            <a:r>
              <a:rPr lang="en-US" sz="2800" b="1" dirty="0">
                <a:latin typeface="Tahoma" panose="020B0604030504040204" pitchFamily="34" charset="0"/>
                <a:ea typeface="Tahoma" panose="020B0604030504040204" pitchFamily="34" charset="0"/>
                <a:cs typeface="Tahoma" panose="020B0604030504040204" pitchFamily="34" charset="0"/>
              </a:rPr>
              <a:t>Director, Office of Educational </a:t>
            </a:r>
            <a:r>
              <a:rPr lang="en-US" sz="2800" b="1" dirty="0" smtClean="0">
                <a:latin typeface="Tahoma" panose="020B0604030504040204" pitchFamily="34" charset="0"/>
                <a:ea typeface="Tahoma" panose="020B0604030504040204" pitchFamily="34" charset="0"/>
                <a:cs typeface="Tahoma" panose="020B0604030504040204" pitchFamily="34" charset="0"/>
              </a:rPr>
              <a:t>Technology)</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01224" cy="1614444"/>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Don’t Give Up!</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Serious Gaming Institute, Coventry, </a:t>
            </a:r>
            <a:r>
              <a:rPr lang="en-US" sz="2800" b="1" dirty="0" smtClean="0">
                <a:latin typeface="Tahoma" panose="020B0604030504040204" pitchFamily="34" charset="0"/>
                <a:ea typeface="Tahoma" panose="020B0604030504040204" pitchFamily="34" charset="0"/>
                <a:cs typeface="Tahoma" panose="020B0604030504040204" pitchFamily="34" charset="0"/>
              </a:rPr>
              <a:t>UK</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Sara de Freitas and Jim Hensman, U of Coventry, UK</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600" b="1" u="sng" dirty="0">
                <a:latin typeface="Tahoma" panose="020B0604030504040204" pitchFamily="34" charset="0"/>
                <a:ea typeface="Tahoma" panose="020B0604030504040204" pitchFamily="34" charset="0"/>
                <a:cs typeface="Tahoma" panose="020B0604030504040204" pitchFamily="34" charset="0"/>
              </a:rPr>
              <a: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0420" t="19864" r="5855" b="13768"/>
          <a:stretch/>
        </p:blipFill>
        <p:spPr>
          <a:xfrm>
            <a:off x="304799" y="2301790"/>
            <a:ext cx="7470656" cy="4556210"/>
          </a:xfrm>
          <a:prstGeom prst="rect">
            <a:avLst/>
          </a:prstGeom>
        </p:spPr>
      </p:pic>
      <p:pic>
        <p:nvPicPr>
          <p:cNvPr id="5" name="Picture 4"/>
          <p:cNvPicPr>
            <a:picLocks noChangeAspect="1"/>
          </p:cNvPicPr>
          <p:nvPr/>
        </p:nvPicPr>
        <p:blipFill rotWithShape="1">
          <a:blip r:embed="rId4"/>
          <a:srcRect t="12680" r="78265" b="44944"/>
          <a:stretch/>
        </p:blipFill>
        <p:spPr>
          <a:xfrm>
            <a:off x="7775455" y="2290583"/>
            <a:ext cx="3044945" cy="4567417"/>
          </a:xfrm>
          <a:prstGeom prst="rect">
            <a:avLst/>
          </a:prstGeom>
        </p:spPr>
      </p:pic>
    </p:spTree>
    <p:extLst>
      <p:ext uri="{BB962C8B-B14F-4D97-AF65-F5344CB8AC3E}">
        <p14:creationId xmlns:p14="http://schemas.microsoft.com/office/powerpoint/2010/main" val="141374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73987"/>
            <a:ext cx="10363200" cy="17088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9</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Make a List of Those You Know</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Intellagirl</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effectLst/>
                <a:latin typeface="Tahoma" panose="020B0604030504040204" pitchFamily="34" charset="0"/>
                <a:ea typeface="Tahoma" panose="020B0604030504040204" pitchFamily="34" charset="0"/>
                <a:cs typeface="Tahoma" panose="020B0604030504040204" pitchFamily="34" charset="0"/>
              </a:rPr>
              <a:t>Sarah Smith-Robbins and Mark Bell</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(Second Life for Dummies)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715" y="2831910"/>
            <a:ext cx="1887561" cy="1415671"/>
          </a:xfrm>
          <a:prstGeom prst="rect">
            <a:avLst/>
          </a:prstGeom>
        </p:spPr>
      </p:pic>
      <p:sp>
        <p:nvSpPr>
          <p:cNvPr id="2" name="Title 1"/>
          <p:cNvSpPr>
            <a:spLocks noGrp="1"/>
          </p:cNvSpPr>
          <p:nvPr>
            <p:ph type="title"/>
          </p:nvPr>
        </p:nvSpPr>
        <p:spPr>
          <a:xfrm>
            <a:off x="556617" y="459672"/>
            <a:ext cx="11038764" cy="1622401"/>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Be Cognizant of Time Zones (and invite audience guest members)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Videoconference, Shanghai</a:t>
            </a:r>
            <a:r>
              <a:rPr lang="en-US" sz="2700" b="1" dirty="0" smtClean="0">
                <a:latin typeface="Tahoma" panose="020B0604030504040204" pitchFamily="34" charset="0"/>
                <a:ea typeface="Tahoma" panose="020B0604030504040204" pitchFamily="34" charset="0"/>
                <a:cs typeface="Tahoma" panose="020B0604030504040204" pitchFamily="34" charset="0"/>
              </a:rPr>
              <a:t>, China, April 28, 2013</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696" y="4769892"/>
            <a:ext cx="2191224" cy="1643418"/>
          </a:xfrm>
          <a:prstGeom prst="rect">
            <a:avLst/>
          </a:prstGeom>
        </p:spPr>
      </p:pic>
    </p:spTree>
    <p:extLst>
      <p:ext uri="{BB962C8B-B14F-4D97-AF65-F5344CB8AC3E}">
        <p14:creationId xmlns:p14="http://schemas.microsoft.com/office/powerpoint/2010/main" val="1167675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World Bank Institute workshop to Zhengzhou city, </a:t>
            </a:r>
            <a:r>
              <a:rPr lang="en-US" sz="2800" b="1" dirty="0" smtClean="0">
                <a:latin typeface="Tahoma" panose="020B0604030504040204" pitchFamily="34" charset="0"/>
                <a:ea typeface="Tahoma" panose="020B0604030504040204" pitchFamily="34" charset="0"/>
                <a:cs typeface="Tahoma" panose="020B0604030504040204" pitchFamily="34" charset="0"/>
              </a:rPr>
              <a:t>China</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8"/>
          <p:cNvPicPr>
            <a:picLocks noChangeAspect="1" noChangeArrowheads="1"/>
          </p:cNvPicPr>
          <p:nvPr/>
        </p:nvPicPr>
        <p:blipFill rotWithShape="1">
          <a:blip r:embed="rId2">
            <a:extLst>
              <a:ext uri="{28A0092B-C50C-407E-A947-70E740481C1C}">
                <a14:useLocalDpi xmlns:a14="http://schemas.microsoft.com/office/drawing/2010/main" val="0"/>
              </a:ext>
            </a:extLst>
          </a:blip>
          <a:srcRect l="67615" t="25594" r="9429" b="56768"/>
          <a:stretch/>
        </p:blipFill>
        <p:spPr bwMode="auto">
          <a:xfrm>
            <a:off x="1524000" y="2590800"/>
            <a:ext cx="91011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090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2" y="2323135"/>
            <a:ext cx="6816026" cy="4534865"/>
          </a:xfrm>
          <a:prstGeom prst="rect">
            <a:avLst/>
          </a:prstGeom>
        </p:spPr>
      </p:pic>
      <p:sp>
        <p:nvSpPr>
          <p:cNvPr id="3" name="Title 2"/>
          <p:cNvSpPr>
            <a:spLocks noGrp="1"/>
          </p:cNvSpPr>
          <p:nvPr>
            <p:ph type="title"/>
          </p:nvPr>
        </p:nvSpPr>
        <p:spPr>
          <a:xfrm>
            <a:off x="669001" y="148398"/>
            <a:ext cx="11003046" cy="2174737"/>
          </a:xfrm>
        </p:spPr>
        <p:txBody>
          <a:bodyPr>
            <a:normAutofit fontScale="90000"/>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Short Cameo Appearances Can Work</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Shenzhen, </a:t>
            </a:r>
            <a:r>
              <a:rPr lang="en-US" b="1" dirty="0">
                <a:latin typeface="Tahoma" panose="020B0604030504040204" pitchFamily="34" charset="0"/>
                <a:ea typeface="Tahoma" panose="020B0604030504040204" pitchFamily="34" charset="0"/>
                <a:cs typeface="Tahoma" panose="020B0604030504040204" pitchFamily="34" charset="0"/>
              </a:rPr>
              <a:t>China</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Guest Speaker (cameo appearance via Skype from Madrid hotel room)</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7055" y="4890338"/>
            <a:ext cx="2892549" cy="19247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114" y="3108468"/>
            <a:ext cx="5505886" cy="3663691"/>
          </a:xfrm>
          <a:prstGeom prst="rect">
            <a:avLst/>
          </a:prstGeom>
        </p:spPr>
      </p:pic>
    </p:spTree>
    <p:extLst>
      <p:ext uri="{BB962C8B-B14F-4D97-AF65-F5344CB8AC3E}">
        <p14:creationId xmlns:p14="http://schemas.microsoft.com/office/powerpoint/2010/main" val="2697132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284495" cy="2263671"/>
          </a:xfrm>
        </p:spPr>
        <p:txBody>
          <a:bodyPr>
            <a:normAutofit fontScale="90000"/>
          </a:bodyPr>
          <a:lstStyle/>
          <a:p>
            <a:pPr>
              <a:defRPr/>
            </a:pPr>
            <a:r>
              <a:rPr lang="en-US" altLang="en-US" sz="3200" b="1" dirty="0" smtClean="0">
                <a:latin typeface="Tahoma" pitchFamily="34" charset="0"/>
                <a:ea typeface="Tahoma" panose="020B0604030504040204" pitchFamily="34" charset="0"/>
                <a:cs typeface="Tahoma" panose="020B0604030504040204" pitchFamily="34" charset="0"/>
              </a:rPr>
              <a:t>Q&amp;A </a:t>
            </a:r>
            <a:r>
              <a:rPr lang="en-US" altLang="en-US" sz="3200" b="1" dirty="0">
                <a:latin typeface="Tahoma" pitchFamily="34" charset="0"/>
                <a:ea typeface="Tahoma" panose="020B0604030504040204" pitchFamily="34" charset="0"/>
                <a:cs typeface="Tahoma" panose="020B0604030504040204" pitchFamily="34" charset="0"/>
              </a:rPr>
              <a:t>Web </a:t>
            </a:r>
            <a:r>
              <a:rPr lang="en-US" altLang="en-US" sz="3200" b="1" dirty="0" smtClean="0">
                <a:latin typeface="Tahoma" pitchFamily="34" charset="0"/>
                <a:ea typeface="Tahoma" panose="020B0604030504040204" pitchFamily="34" charset="0"/>
                <a:cs typeface="Tahoma" panose="020B0604030504040204" pitchFamily="34" charset="0"/>
              </a:rPr>
              <a:t>Conferencing </a:t>
            </a:r>
            <a:r>
              <a:rPr lang="en-US" altLang="en-US" sz="3200" b="1" dirty="0" smtClean="0">
                <a:solidFill>
                  <a:srgbClr val="FF0000"/>
                </a:solidFill>
                <a:latin typeface="Tahoma" pitchFamily="34" charset="0"/>
                <a:ea typeface="Tahoma" panose="020B0604030504040204" pitchFamily="34" charset="0"/>
                <a:cs typeface="Tahoma" panose="020B0604030504040204" pitchFamily="34" charset="0"/>
              </a:rPr>
              <a:t>(Feb/May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Chat in Adobe Connect with students in </a:t>
            </a:r>
            <a:r>
              <a:rPr lang="en-US" sz="3200" b="1" dirty="0" smtClean="0">
                <a:latin typeface="Tahoma" panose="020B0604030504040204" pitchFamily="34" charset="0"/>
                <a:ea typeface="Tahoma" panose="020B0604030504040204" pitchFamily="34" charset="0"/>
                <a:cs typeface="Tahoma" panose="020B0604030504040204" pitchFamily="34" charset="0"/>
              </a:rPr>
              <a:t>A</a:t>
            </a:r>
            <a:r>
              <a:rPr lang="en-US" sz="3200" b="1" dirty="0" smtClean="0">
                <a:latin typeface="Tahoma" panose="020B0604030504040204" pitchFamily="34" charset="0"/>
                <a:ea typeface="Tahoma" panose="020B0604030504040204" pitchFamily="34" charset="0"/>
                <a:cs typeface="Tahoma" panose="020B0604030504040204" pitchFamily="34" charset="0"/>
              </a:rPr>
              <a:t>zerbaijan </a:t>
            </a:r>
            <a:r>
              <a:rPr lang="en-US" sz="3200" b="1" dirty="0">
                <a:latin typeface="Tahoma" panose="020B0604030504040204" pitchFamily="34" charset="0"/>
                <a:ea typeface="Tahoma" panose="020B0604030504040204" pitchFamily="34" charset="0"/>
                <a:cs typeface="Tahoma" panose="020B0604030504040204" pitchFamily="34" charset="0"/>
              </a:rPr>
              <a:t>about </a:t>
            </a:r>
            <a:r>
              <a:rPr lang="en-US" sz="3200" b="1" dirty="0">
                <a:latin typeface="Tahoma" panose="020B0604030504040204" pitchFamily="34" charset="0"/>
                <a:ea typeface="Tahoma" panose="020B0604030504040204" pitchFamily="34" charset="0"/>
                <a:cs typeface="Tahoma" panose="020B0604030504040204" pitchFamily="34" charset="0"/>
              </a:rPr>
              <a:t>language learning</a:t>
            </a:r>
            <a:r>
              <a:rPr lang="en-US" altLang="en-US" sz="3600" b="1" dirty="0">
                <a:latin typeface="Tahoma" panose="020B0604030504040204" pitchFamily="34" charset="0"/>
                <a:ea typeface="Tahoma" panose="020B0604030504040204" pitchFamily="34" charset="0"/>
                <a:cs typeface="Tahoma" panose="020B0604030504040204" pitchFamily="34" charset="0"/>
              </a:rPr>
              <a:t/>
            </a:r>
            <a:br>
              <a:rPr lang="en-US" altLang="en-US" sz="3600" b="1" dirty="0">
                <a:latin typeface="Tahoma" panose="020B0604030504040204" pitchFamily="34" charset="0"/>
                <a:ea typeface="Tahoma" panose="020B0604030504040204" pitchFamily="34" charset="0"/>
                <a:cs typeface="Tahoma" panose="020B0604030504040204" pitchFamily="34" charset="0"/>
              </a:rPr>
            </a:br>
            <a:r>
              <a:rPr lang="en-US" altLang="en-US" sz="2700" b="1" dirty="0">
                <a:latin typeface="Tahoma" panose="020B0604030504040204" pitchFamily="34" charset="0"/>
                <a:ea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ea typeface="Tahoma" panose="020B0604030504040204" pitchFamily="34" charset="0"/>
                <a:cs typeface="Tahoma" panose="020B0604030504040204" pitchFamily="34" charset="0"/>
              </a:rPr>
              <a:t>iMeet</a:t>
            </a:r>
            <a:r>
              <a:rPr lang="en-US" altLang="en-US" sz="2700" b="1" dirty="0">
                <a:latin typeface="Tahoma" panose="020B0604030504040204" pitchFamily="34" charset="0"/>
                <a:ea typeface="Tahoma" panose="020B0604030504040204" pitchFamily="34" charset="0"/>
                <a:cs typeface="Tahoma" panose="020B0604030504040204" pitchFamily="34" charset="0"/>
              </a:rPr>
              <a:t>, GoToMeeting, etc.)</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5" y="28416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43" y="439025"/>
            <a:ext cx="10972800" cy="1143000"/>
          </a:xfrm>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Ten Pedagogical Ideas…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2"/>
          <a:srcRect t="19428" r="27892"/>
          <a:stretch/>
        </p:blipFill>
        <p:spPr>
          <a:xfrm>
            <a:off x="1251664" y="1767156"/>
            <a:ext cx="8878850" cy="5013550"/>
          </a:xfrm>
          <a:prstGeom prst="rect">
            <a:avLst/>
          </a:prstGeom>
        </p:spPr>
      </p:pic>
    </p:spTree>
    <p:extLst>
      <p:ext uri="{BB962C8B-B14F-4D97-AF65-F5344CB8AC3E}">
        <p14:creationId xmlns:p14="http://schemas.microsoft.com/office/powerpoint/2010/main" val="3720694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Ten Lessons </a:t>
            </a:r>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Learned…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0" y="16650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Presentations with Audience Questioning and Commenting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makes a formal or semi-formal presentation of ideas, activities, cultural norms and practices, or research to the class</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Book or Article Quotes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3</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Publication Visuals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Students </a:t>
            </a:r>
            <a:r>
              <a:rPr lang="en-US" b="1" dirty="0">
                <a:latin typeface="Tahoma" panose="020B0604030504040204" pitchFamily="34" charset="0"/>
                <a:ea typeface="Tahoma" panose="020B0604030504040204" pitchFamily="34" charset="0"/>
                <a:cs typeface="Tahoma" panose="020B0604030504040204" pitchFamily="34" charset="0"/>
              </a:rPr>
              <a:t>find visuals from the culture or country of the guest to respond to; alternatively, they might find charts, tables, figures, and graphs from articles, books, or presentations of the guest expert</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562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Expert Interviews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smtClean="0"/>
              <a:t>	</a:t>
            </a:r>
            <a:r>
              <a:rPr lang="en-US" b="1" dirty="0" smtClean="0">
                <a:latin typeface="Tahoma" panose="020B0604030504040204" pitchFamily="34" charset="0"/>
                <a:ea typeface="Tahoma" panose="020B0604030504040204" pitchFamily="34" charset="0"/>
                <a:cs typeface="Tahoma" panose="020B0604030504040204" pitchFamily="34" charset="0"/>
              </a:rPr>
              <a:t>Students </a:t>
            </a:r>
            <a:r>
              <a:rPr lang="en-US" b="1" dirty="0">
                <a:latin typeface="Tahoma" panose="020B0604030504040204" pitchFamily="34" charset="0"/>
                <a:ea typeface="Tahoma" panose="020B0604030504040204" pitchFamily="34" charset="0"/>
                <a:cs typeface="Tahoma" panose="020B0604030504040204" pitchFamily="34" charset="0"/>
              </a:rPr>
              <a:t>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5784363" y="4356120"/>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2777886" y="4483453"/>
            <a:ext cx="2482483" cy="2374547"/>
          </a:xfrm>
          <a:prstGeom prst="rect">
            <a:avLst/>
          </a:prstGeom>
        </p:spPr>
      </p:pic>
    </p:spTree>
    <p:extLst>
      <p:ext uri="{BB962C8B-B14F-4D97-AF65-F5344CB8AC3E}">
        <p14:creationId xmlns:p14="http://schemas.microsoft.com/office/powerpoint/2010/main" val="1448393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1600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7675" y="410839"/>
            <a:ext cx="8229600" cy="1143000"/>
          </a:xfrm>
        </p:spPr>
        <p:txBody>
          <a:bodyPr>
            <a:normAutofit fontScale="90000"/>
          </a:bodyPr>
          <a:lstStyle/>
          <a:p>
            <a:r>
              <a:rPr lang="en-US" altLang="en-US" sz="3600" b="1" dirty="0" smtClean="0">
                <a:latin typeface="Tahoma" pitchFamily="34" charset="0"/>
                <a:ea typeface="SimSun" pitchFamily="2" charset="-122"/>
                <a:cs typeface="Tahoma" pitchFamily="34" charset="0"/>
              </a:rPr>
              <a:t>R511 Guest </a:t>
            </a:r>
            <a:r>
              <a:rPr lang="en-US" altLang="en-US" sz="3600" b="1" dirty="0">
                <a:latin typeface="Tahoma" pitchFamily="34" charset="0"/>
                <a:ea typeface="SimSun" pitchFamily="2" charset="-122"/>
                <a:cs typeface="Tahoma" pitchFamily="34" charset="0"/>
              </a:rPr>
              <a:t>Chats </a:t>
            </a:r>
            <a:r>
              <a:rPr lang="en-US" altLang="en-US" sz="3600" b="1" dirty="0" smtClean="0">
                <a:latin typeface="Tahoma" pitchFamily="34" charset="0"/>
                <a:ea typeface="SimSun" pitchFamily="2" charset="-122"/>
                <a:cs typeface="Tahoma" pitchFamily="34" charset="0"/>
              </a:rPr>
              <a:t>(in Adobe Connect)</a:t>
            </a:r>
            <a:r>
              <a:rPr lang="en-US" altLang="en-US" sz="4000" b="1" dirty="0" smtClean="0">
                <a:latin typeface="Tahoma" pitchFamily="34" charset="0"/>
                <a:ea typeface="SimSun" pitchFamily="2" charset="-122"/>
                <a:cs typeface="Tahoma" pitchFamily="34" charset="0"/>
              </a:rPr>
              <a:t/>
            </a:r>
            <a:br>
              <a:rPr lang="en-US" altLang="en-US" sz="4000" b="1" dirty="0" smtClean="0">
                <a:latin typeface="Tahoma" pitchFamily="34" charset="0"/>
                <a:ea typeface="SimSun" pitchFamily="2" charset="-122"/>
                <a:cs typeface="Tahoma" pitchFamily="34" charset="0"/>
              </a:rPr>
            </a:br>
            <a:r>
              <a:rPr lang="en-US" altLang="en-US" sz="2000" b="1" dirty="0" smtClean="0">
                <a:latin typeface="Tahoma" pitchFamily="34" charset="0"/>
                <a:ea typeface="SimSun" pitchFamily="2" charset="-122"/>
                <a:cs typeface="Tahoma" pitchFamily="34" charset="0"/>
              </a:rPr>
              <a:t>(</a:t>
            </a:r>
            <a:r>
              <a:rPr lang="en-US" altLang="en-US" sz="2000" b="1" dirty="0">
                <a:latin typeface="Tahoma" pitchFamily="34" charset="0"/>
                <a:ea typeface="SimSun" pitchFamily="2" charset="-122"/>
                <a:cs typeface="Tahoma" pitchFamily="34" charset="0"/>
              </a:rPr>
              <a:t>e.g., </a:t>
            </a:r>
            <a:r>
              <a:rPr lang="en-US" sz="2000" b="1" dirty="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4"/>
          <a:srcRect l="32821" t="6347" r="17448" b="21717"/>
          <a:stretch/>
        </p:blipFill>
        <p:spPr>
          <a:xfrm>
            <a:off x="3352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1600201" y="1981201"/>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32363"/>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3124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1997373" y="1792388"/>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671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196554"/>
            <a:ext cx="10952861" cy="2033898"/>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 (Zoom)</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Discuss Course Requirements</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R511 Chat with Minkyoung Kim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93" y="2133359"/>
            <a:ext cx="6490531" cy="45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79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205482"/>
            <a:ext cx="11058387" cy="2404154"/>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 and 26, 2016 (Zoom)</a:t>
            </a: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Guest Expert Chat</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R511 Chat with Mike </a:t>
            </a:r>
            <a:r>
              <a:rPr lang="en-US" sz="3600" b="1" dirty="0" smtClean="0">
                <a:latin typeface="Tahoma" panose="020B0604030504040204" pitchFamily="34" charset="0"/>
                <a:ea typeface="Tahoma" panose="020B0604030504040204" pitchFamily="34" charset="0"/>
                <a:cs typeface="Tahoma" panose="020B0604030504040204" pitchFamily="34" charset="0"/>
              </a:rPr>
              <a:t>Molenda, IU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R511 Chat </a:t>
            </a:r>
            <a:r>
              <a:rPr lang="en-US" sz="3600" b="1" dirty="0" smtClean="0">
                <a:latin typeface="Tahoma" panose="020B0604030504040204" pitchFamily="34" charset="0"/>
                <a:ea typeface="Tahoma" panose="020B0604030504040204" pitchFamily="34" charset="0"/>
                <a:cs typeface="Tahoma" panose="020B0604030504040204" pitchFamily="34" charset="0"/>
              </a:rPr>
              <a:t>Charles Graham, BYU</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586" y="2794774"/>
            <a:ext cx="5753509" cy="404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604" y="2755586"/>
            <a:ext cx="5815171" cy="40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586" y="2755585"/>
            <a:ext cx="5820189" cy="40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Expert Life Stories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3326" y="520559"/>
            <a:ext cx="8534400" cy="19811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 (Blab)</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Remembering Jay </a:t>
            </a:r>
            <a:r>
              <a:rPr lang="en-US" sz="3600" b="1" dirty="0" smtClean="0">
                <a:latin typeface="Tahoma" panose="020B0604030504040204" pitchFamily="34" charset="0"/>
                <a:ea typeface="Tahoma" panose="020B0604030504040204" pitchFamily="34" charset="0"/>
                <a:cs typeface="Tahoma" panose="020B0604030504040204" pitchFamily="34" charset="0"/>
              </a:rPr>
              <a:t>Cross</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a:t>
            </a:r>
            <a:r>
              <a:rPr lang="en-US" sz="3600" b="1" dirty="0" smtClean="0">
                <a:latin typeface="Tahoma" panose="020B0604030504040204" pitchFamily="34" charset="0"/>
                <a:ea typeface="Tahoma" panose="020B0604030504040204" pitchFamily="34" charset="0"/>
                <a:cs typeface="Tahoma" panose="020B0604030504040204" pitchFamily="34" charset="0"/>
              </a:rPr>
              <a:t>eLearning </a:t>
            </a:r>
            <a:r>
              <a:rPr lang="en-US" sz="3600" b="1" dirty="0">
                <a:latin typeface="Tahoma" panose="020B0604030504040204" pitchFamily="34" charset="0"/>
                <a:ea typeface="Tahoma" panose="020B0604030504040204" pitchFamily="34" charset="0"/>
                <a:cs typeface="Tahoma" panose="020B0604030504040204" pitchFamily="34" charset="0"/>
              </a:rPr>
              <a:t>Guild </a:t>
            </a:r>
            <a:r>
              <a:rPr lang="en-US" sz="3600" b="1" dirty="0" smtClean="0">
                <a:latin typeface="Tahoma" panose="020B0604030504040204" pitchFamily="34" charset="0"/>
                <a:ea typeface="Tahoma" panose="020B0604030504040204" pitchFamily="34" charset="0"/>
                <a:cs typeface="Tahoma" panose="020B0604030504040204" pitchFamily="34" charset="0"/>
              </a:rPr>
              <a:t>members in Blab)</a:t>
            </a:r>
            <a:r>
              <a:rPr lang="en-US" sz="3200" b="1" dirty="0"/>
              <a:t/>
            </a:r>
            <a:br>
              <a:rPr lang="en-US" sz="3200" b="1" dirty="0"/>
            </a:br>
            <a:r>
              <a:rPr lang="en-US" sz="2700" b="1" dirty="0">
                <a:hlinkClick r:id="rId2"/>
              </a:rPr>
              <a:t>https://blab.im/elearning-guild-remembering-jay-cross</a:t>
            </a:r>
            <a:r>
              <a:rPr lang="en-US" sz="2700" b="1" dirty="0"/>
              <a:t> </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t="27699" r="30300"/>
          <a:stretch/>
        </p:blipFill>
        <p:spPr>
          <a:xfrm>
            <a:off x="3726730" y="2590801"/>
            <a:ext cx="5181600" cy="4105955"/>
          </a:xfrm>
          <a:prstGeom prst="rect">
            <a:avLst/>
          </a:prstGeom>
        </p:spPr>
      </p:pic>
    </p:spTree>
    <p:extLst>
      <p:ext uri="{BB962C8B-B14F-4D97-AF65-F5344CB8AC3E}">
        <p14:creationId xmlns:p14="http://schemas.microsoft.com/office/powerpoint/2010/main" val="2967788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Fall 2015 (Zoom)</a:t>
            </a:r>
            <a:r>
              <a:rPr lang="en-US" sz="4400" b="1" dirty="0" smtClean="0">
                <a:latin typeface="Tahoma" panose="020B0604030504040204" pitchFamily="34" charset="0"/>
                <a:ea typeface="Tahoma" panose="020B0604030504040204" pitchFamily="34" charset="0"/>
                <a:cs typeface="Tahoma" panose="020B0604030504040204" pitchFamily="34" charset="0"/>
              </a:rPr>
              <a:t/>
            </a:r>
            <a:br>
              <a:rPr lang="en-US" sz="4400" b="1" dirty="0" smtClean="0">
                <a:latin typeface="Tahoma" panose="020B0604030504040204" pitchFamily="34" charset="0"/>
                <a:ea typeface="Tahoma" panose="020B0604030504040204" pitchFamily="34" charset="0"/>
                <a:cs typeface="Tahoma" panose="020B0604030504040204" pitchFamily="34" charset="0"/>
              </a:rPr>
            </a:b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6. B</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rainstorm Ideas</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Research Team Meeting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2455287" y="2069910"/>
            <a:ext cx="6822277" cy="4788090"/>
          </a:xfrm>
          <a:prstGeom prst="rect">
            <a:avLst/>
          </a:prstGeom>
        </p:spPr>
      </p:pic>
    </p:spTree>
    <p:extLst>
      <p:ext uri="{BB962C8B-B14F-4D97-AF65-F5344CB8AC3E}">
        <p14:creationId xmlns:p14="http://schemas.microsoft.com/office/powerpoint/2010/main" val="558990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smtClean="0">
                <a:solidFill>
                  <a:srgbClr val="FF0000"/>
                </a:solidFill>
                <a:latin typeface="Tahoma" pitchFamily="34" charset="0"/>
                <a:cs typeface="Tahoma" pitchFamily="34" charset="0"/>
              </a:rPr>
              <a:t>Lesson #1. Combining </a:t>
            </a:r>
            <a:r>
              <a:rPr lang="en-US" sz="3200" b="1" dirty="0">
                <a:solidFill>
                  <a:srgbClr val="FF0000"/>
                </a:solidFill>
                <a:latin typeface="Tahoma" pitchFamily="34" charset="0"/>
                <a:cs typeface="Tahoma" pitchFamily="34" charset="0"/>
              </a:rPr>
              <a:t>Asynchronous and Synchronous </a:t>
            </a:r>
            <a:r>
              <a:rPr lang="en-US" sz="3200" b="1" dirty="0" smtClean="0">
                <a:solidFill>
                  <a:srgbClr val="FF0000"/>
                </a:solidFill>
                <a:latin typeface="Tahoma" pitchFamily="34" charset="0"/>
                <a:cs typeface="Tahoma" pitchFamily="34" charset="0"/>
              </a:rPr>
              <a:t>Events </a:t>
            </a:r>
            <a:br>
              <a:rPr lang="en-US" sz="3200" b="1" dirty="0" smtClean="0">
                <a:solidFill>
                  <a:srgbClr val="FF0000"/>
                </a:solidFill>
                <a:latin typeface="Tahoma" pitchFamily="34" charset="0"/>
                <a:cs typeface="Tahoma" pitchFamily="34" charset="0"/>
              </a:rPr>
            </a:br>
            <a:r>
              <a:rPr lang="en-US" sz="3200" b="1" dirty="0" smtClean="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14215" r="45487" b="4273"/>
          <a:stretch/>
        </p:blipFill>
        <p:spPr bwMode="auto">
          <a:xfrm>
            <a:off x="3733290" y="2003506"/>
            <a:ext cx="4527131" cy="48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6666" y="408202"/>
            <a:ext cx="8382000" cy="1325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21,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Research Meetings</a:t>
            </a:r>
            <a:r>
              <a:rPr lang="en-US" sz="5400" dirty="0">
                <a:latin typeface="Tahoma" panose="020B0604030504040204" pitchFamily="34" charset="0"/>
                <a:ea typeface="Tahoma" panose="020B0604030504040204" pitchFamily="34" charset="0"/>
                <a:cs typeface="Tahoma" panose="020B0604030504040204" pitchFamily="34" charset="0"/>
              </a:rPr>
              <a:t/>
            </a:r>
            <a:br>
              <a:rPr lang="en-US" sz="54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Dissertation proposal </a:t>
            </a:r>
            <a:r>
              <a:rPr lang="en-US" sz="2400" b="1" dirty="0" smtClean="0">
                <a:latin typeface="Tahoma" panose="020B0604030504040204" pitchFamily="34" charset="0"/>
                <a:ea typeface="Tahoma" panose="020B0604030504040204" pitchFamily="34" charset="0"/>
                <a:cs typeface="Tahoma" panose="020B0604030504040204" pitchFamily="34" charset="0"/>
              </a:rPr>
              <a:t>meeting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6666" y="1905000"/>
            <a:ext cx="8551335" cy="481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369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300274"/>
            <a:ext cx="11004223" cy="17453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Collect Diverse Ideas and Feedback</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(International Open Badges Extravaganza)</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European Meeting (with Dr. Dan Hickey, IU)</a:t>
            </a:r>
          </a:p>
        </p:txBody>
      </p:sp>
      <p:pic>
        <p:nvPicPr>
          <p:cNvPr id="51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267" b="20032"/>
          <a:stretch/>
        </p:blipFill>
        <p:spPr bwMode="auto">
          <a:xfrm>
            <a:off x="1082315" y="2131721"/>
            <a:ext cx="10154436" cy="47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750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sz="3600" dirty="0" smtClean="0">
                <a:solidFill>
                  <a:srgbClr val="FF0000"/>
                </a:solidFill>
                <a:latin typeface="Tahoma" pitchFamily="34" charset="0"/>
                <a:cs typeface="Tahoma" pitchFamily="34" charset="0"/>
              </a:rPr>
              <a:t>8. </a:t>
            </a:r>
            <a:r>
              <a:rPr lang="en-US" sz="3600" dirty="0" smtClean="0">
                <a:solidFill>
                  <a:srgbClr val="FF0000"/>
                </a:solidFill>
                <a:latin typeface="Tahoma" pitchFamily="34" charset="0"/>
                <a:cs typeface="Tahoma" pitchFamily="34" charset="0"/>
              </a:rPr>
              <a:t>Threaded </a:t>
            </a:r>
            <a:r>
              <a:rPr lang="en-US" sz="3600" dirty="0">
                <a:solidFill>
                  <a:srgbClr val="FF0000"/>
                </a:solidFill>
                <a:latin typeface="Tahoma" pitchFamily="34" charset="0"/>
                <a:cs typeface="Tahoma" pitchFamily="34" charset="0"/>
              </a:rPr>
              <a:t>Video </a:t>
            </a:r>
            <a:r>
              <a:rPr lang="en-US" sz="3600" dirty="0" smtClean="0">
                <a:solidFill>
                  <a:srgbClr val="FF0000"/>
                </a:solidFill>
                <a:latin typeface="Tahoma" pitchFamily="34" charset="0"/>
                <a:cs typeface="Tahoma" pitchFamily="34" charset="0"/>
              </a:rPr>
              <a:t>Discussions around Questions</a:t>
            </a:r>
            <a:r>
              <a:rPr lang="en-US" sz="3200" dirty="0">
                <a:latin typeface="Tahoma" pitchFamily="34" charset="0"/>
                <a:cs typeface="Tahoma" pitchFamily="34" charset="0"/>
              </a:rPr>
              <a:t/>
            </a:r>
            <a:br>
              <a:rPr lang="en-US" sz="3200" dirty="0">
                <a:latin typeface="Tahoma" pitchFamily="34" charset="0"/>
                <a:cs typeface="Tahoma" pitchFamily="34" charset="0"/>
              </a:rPr>
            </a:br>
            <a:r>
              <a:rPr lang="en-US" sz="3200" dirty="0" smtClean="0">
                <a:latin typeface="Tahoma" pitchFamily="34" charset="0"/>
                <a:cs typeface="Tahoma" pitchFamily="34" charset="0"/>
              </a:rPr>
              <a:t>e.g</a:t>
            </a:r>
            <a:r>
              <a:rPr lang="en-US" sz="3200" dirty="0">
                <a:latin typeface="Tahoma" pitchFamily="34" charset="0"/>
                <a:cs typeface="Tahoma" pitchFamily="34" charset="0"/>
              </a:rPr>
              <a:t>., </a:t>
            </a:r>
            <a:r>
              <a:rPr lang="en-US" sz="3200" dirty="0" err="1">
                <a:latin typeface="Tahoma" pitchFamily="34" charset="0"/>
                <a:cs typeface="Tahoma" pitchFamily="34" charset="0"/>
              </a:rPr>
              <a:t>Flipgrid</a:t>
            </a:r>
            <a:r>
              <a:rPr lang="en-US" sz="2400" dirty="0">
                <a:latin typeface="Tahoma" pitchFamily="34" charset="0"/>
                <a:cs typeface="Tahoma" pitchFamily="34" charset="0"/>
              </a:rPr>
              <a:t/>
            </a:r>
            <a:br>
              <a:rPr lang="en-US" sz="2400" dirty="0">
                <a:latin typeface="Tahoma" pitchFamily="34" charset="0"/>
                <a:cs typeface="Tahoma" pitchFamily="34" charset="0"/>
              </a:rPr>
            </a:br>
            <a:r>
              <a:rPr lang="en-US" sz="2400" dirty="0">
                <a:hlinkClick r:id="rId2"/>
              </a:rPr>
              <a:t>http://flipgrid.com/#429f88c5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6925" y="609600"/>
            <a:ext cx="8305800" cy="1325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26,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 Demo Web Conferencing</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Reeves, Guest </a:t>
            </a:r>
            <a:r>
              <a:rPr lang="en-US" sz="2800" b="1" dirty="0" smtClean="0">
                <a:latin typeface="Tahoma" panose="020B0604030504040204" pitchFamily="34" charset="0"/>
                <a:ea typeface="Tahoma" panose="020B0604030504040204" pitchFamily="34" charset="0"/>
                <a:cs typeface="Tahoma" panose="020B0604030504040204" pitchFamily="34" charset="0"/>
              </a:rPr>
              <a:t>Appearance Zoom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r="17347" b="34133"/>
          <a:stretch/>
        </p:blipFill>
        <p:spPr bwMode="auto">
          <a:xfrm>
            <a:off x="1922979" y="2304033"/>
            <a:ext cx="8145694" cy="455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509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10940" b="18290"/>
          <a:stretch/>
        </p:blipFill>
        <p:spPr bwMode="auto">
          <a:xfrm>
            <a:off x="1868948" y="2289518"/>
            <a:ext cx="8280340" cy="456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142" y="264919"/>
            <a:ext cx="10969952" cy="1504059"/>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31, 2014</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Celebrate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Events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University of Waikato, New Zealand</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62" t="9009" b="17117"/>
          <a:stretch/>
        </p:blipFill>
        <p:spPr bwMode="auto">
          <a:xfrm>
            <a:off x="1309837" y="2301412"/>
            <a:ext cx="8992119" cy="461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smtClean="0">
                <a:latin typeface="Tahoma" panose="020B0604030504040204" pitchFamily="34" charset="0"/>
              </a:rPr>
              <a:t>Cross-Institutional </a:t>
            </a:r>
            <a:r>
              <a:rPr lang="en-US" sz="3600" b="1" dirty="0" err="1" smtClean="0">
                <a:latin typeface="Tahoma" panose="020B0604030504040204" pitchFamily="34" charset="0"/>
              </a:rPr>
              <a:t>Wikibook</a:t>
            </a:r>
            <a:r>
              <a:rPr lang="en-US" sz="3600" b="1" dirty="0" smtClean="0">
                <a:latin typeface="Tahoma" panose="020B0604030504040204" pitchFamily="34" charset="0"/>
              </a:rPr>
              <a:t> Project </a:t>
            </a:r>
            <a:br>
              <a:rPr lang="en-US" sz="3600" b="1" dirty="0" smtClean="0">
                <a:latin typeface="Tahoma" panose="020B0604030504040204" pitchFamily="34" charset="0"/>
              </a:rPr>
            </a:br>
            <a:r>
              <a:rPr lang="en-US" sz="2800" b="1" dirty="0" smtClean="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smtClean="0">
                <a:solidFill>
                  <a:srgbClr val="FF0000"/>
                </a:solidFill>
                <a:latin typeface="Tahoma" panose="020B0604030504040204" pitchFamily="34" charset="0"/>
                <a:cs typeface="Tahoma" panose="020B0604030504040204" pitchFamily="34" charset="0"/>
              </a:rPr>
              <a:t>Questions?</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Slides </a:t>
            </a:r>
            <a:r>
              <a:rPr lang="en-US" sz="3600" b="1" dirty="0">
                <a:solidFill>
                  <a:srgbClr val="FF0000"/>
                </a:solidFill>
                <a:latin typeface="Tahoma" panose="020B0604030504040204" pitchFamily="34" charset="0"/>
                <a:cs typeface="Tahoma" panose="020B0604030504040204" pitchFamily="34" charset="0"/>
              </a:rPr>
              <a:t>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3"/>
              </a:rPr>
              <a:t>curt@worldisopen.com</a:t>
            </a:r>
            <a:endParaRPr lang="en-US" sz="3600" dirty="0"/>
          </a:p>
        </p:txBody>
      </p:sp>
      <p:pic>
        <p:nvPicPr>
          <p:cNvPr id="4" name="Picture 3"/>
          <p:cNvPicPr>
            <a:picLocks noChangeAspect="1"/>
          </p:cNvPicPr>
          <p:nvPr/>
        </p:nvPicPr>
        <p:blipFill rotWithShape="1">
          <a:blip r:embed="rId4"/>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5"/>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6"/>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673943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smtClean="0">
                <a:latin typeface="Tahoma" panose="020B0604030504040204" pitchFamily="34" charset="0"/>
                <a:cs typeface="Tahoma" panose="020B0604030504040204" pitchFamily="34" charset="0"/>
              </a:rPr>
              <a:t>Synchronous + Asynchronous </a:t>
            </a:r>
            <a:br>
              <a:rPr lang="en-US" sz="4000" b="1" dirty="0" smtClean="0">
                <a:latin typeface="Tahoma" panose="020B0604030504040204" pitchFamily="34" charset="0"/>
                <a:cs typeface="Tahoma" panose="020B0604030504040204" pitchFamily="34" charset="0"/>
              </a:rPr>
            </a:br>
            <a:r>
              <a:rPr lang="en-US" sz="2800" b="1" dirty="0" smtClean="0">
                <a:latin typeface="Tahoma" panose="020B0604030504040204" pitchFamily="34" charset="0"/>
                <a:cs typeface="Tahoma" panose="020B0604030504040204" pitchFamily="34" charset="0"/>
              </a:rPr>
              <a:t>(e.g., Elliot </a:t>
            </a:r>
            <a:r>
              <a:rPr lang="en-US" sz="2800" b="1" dirty="0" err="1" smtClean="0">
                <a:latin typeface="Tahoma" panose="020B0604030504040204" pitchFamily="34" charset="0"/>
                <a:cs typeface="Tahoma" panose="020B0604030504040204" pitchFamily="34" charset="0"/>
              </a:rPr>
              <a:t>Soloway</a:t>
            </a:r>
            <a:r>
              <a:rPr lang="en-US" sz="2800" b="1" dirty="0" smtClean="0">
                <a:latin typeface="Tahoma" panose="020B0604030504040204" pitchFamily="34" charset="0"/>
                <a:cs typeface="Tahoma" panose="020B0604030504040204" pitchFamily="34" charset="0"/>
              </a:rPr>
              <a:t> and David Palumbo, 1995)</a:t>
            </a:r>
            <a:endParaRPr lang="en-US" sz="2800" b="1" dirty="0">
              <a:latin typeface="Tahoma" panose="020B0604030504040204" pitchFamily="34" charset="0"/>
              <a:cs typeface="Tahoma" panose="020B0604030504040204" pitchFamily="34" charset="0"/>
            </a:endParaRP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pic>
        <p:nvPicPr>
          <p:cNvPr id="4" name="Picture 3"/>
          <p:cNvPicPr>
            <a:picLocks noChangeAspect="1"/>
          </p:cNvPicPr>
          <p:nvPr/>
        </p:nvPicPr>
        <p:blipFill>
          <a:blip r:embed="rId8"/>
          <a:stretch>
            <a:fillRect/>
          </a:stretch>
        </p:blipFill>
        <p:spPr>
          <a:xfrm>
            <a:off x="12268409" y="1120082"/>
            <a:ext cx="750907" cy="701605"/>
          </a:xfrm>
          <a:prstGeom prst="rect">
            <a:avLst/>
          </a:prstGeom>
        </p:spPr>
      </p:pic>
    </p:spTree>
    <p:extLst>
      <p:ext uri="{BB962C8B-B14F-4D97-AF65-F5344CB8AC3E}">
        <p14:creationId xmlns:p14="http://schemas.microsoft.com/office/powerpoint/2010/main" val="33955399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Test the System </a:t>
            </a:r>
            <a:b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smtClean="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3049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55" y="246580"/>
            <a:ext cx="8849765" cy="2342508"/>
          </a:xfrm>
        </p:spPr>
        <p:txBody>
          <a:bodyPr>
            <a:normAutofit fontScale="90000"/>
          </a:bodyPr>
          <a:lstStyle/>
          <a:p>
            <a:pPr>
              <a:defRPr/>
            </a:pPr>
            <a:r>
              <a:rPr lang="en-US" altLang="en-US" sz="4000" b="1" dirty="0" smtClean="0">
                <a:solidFill>
                  <a:srgbClr val="FF0000"/>
                </a:solidFill>
                <a:latin typeface="Tahoma" pitchFamily="34" charset="0"/>
                <a:ea typeface="Tahoma" panose="020B0604030504040204" pitchFamily="34" charset="0"/>
                <a:cs typeface="Tahoma" panose="020B0604030504040204" pitchFamily="34" charset="0"/>
              </a:rPr>
              <a:t>March 2015</a:t>
            </a:r>
            <a:r>
              <a:rPr lang="en-US" altLang="en-US" sz="3200" b="1" dirty="0" smtClean="0">
                <a:latin typeface="Tahoma" pitchFamily="34" charset="0"/>
                <a:ea typeface="Tahoma" panose="020B0604030504040204" pitchFamily="34" charset="0"/>
                <a:cs typeface="Tahoma" panose="020B0604030504040204" pitchFamily="34" charset="0"/>
              </a:rPr>
              <a:t/>
            </a:r>
            <a:br>
              <a:rPr lang="en-US" altLang="en-US" sz="3200" b="1" dirty="0" smtClean="0">
                <a:latin typeface="Tahoma" pitchFamily="34" charset="0"/>
                <a:ea typeface="Tahoma" panose="020B0604030504040204" pitchFamily="34" charset="0"/>
                <a:cs typeface="Tahoma" panose="020B0604030504040204" pitchFamily="34" charset="0"/>
              </a:rPr>
            </a:br>
            <a:r>
              <a:rPr lang="en-US" altLang="en-US" sz="3200" b="1" dirty="0" smtClean="0">
                <a:latin typeface="Tahoma" pitchFamily="34" charset="0"/>
                <a:ea typeface="Tahoma" panose="020B0604030504040204" pitchFamily="34" charset="0"/>
                <a:cs typeface="Tahoma" panose="020B0604030504040204" pitchFamily="34" charset="0"/>
              </a:rPr>
              <a:t>Combine </a:t>
            </a:r>
            <a:r>
              <a:rPr lang="en-US" sz="3200" b="1" dirty="0" smtClean="0">
                <a:latin typeface="Tahoma" panose="020B0604030504040204" pitchFamily="34" charset="0"/>
                <a:ea typeface="Tahoma" panose="020B0604030504040204" pitchFamily="34" charset="0"/>
                <a:cs typeface="Tahoma" panose="020B0604030504040204" pitchFamily="34" charset="0"/>
              </a:rPr>
              <a:t>Synchronous </a:t>
            </a:r>
            <a:r>
              <a:rPr lang="en-US" sz="3200" b="1" dirty="0" smtClean="0">
                <a:latin typeface="Tahoma" panose="020B0604030504040204" pitchFamily="34" charset="0"/>
                <a:ea typeface="Tahoma" panose="020B0604030504040204" pitchFamily="34" charset="0"/>
                <a:cs typeface="Tahoma" panose="020B0604030504040204" pitchFamily="34" charset="0"/>
              </a:rPr>
              <a:t>Presentation and Chat in </a:t>
            </a:r>
            <a:r>
              <a:rPr lang="en-US" sz="3200" b="1" dirty="0">
                <a:latin typeface="Tahoma" panose="020B0604030504040204" pitchFamily="34" charset="0"/>
                <a:ea typeface="Tahoma" panose="020B0604030504040204" pitchFamily="34" charset="0"/>
                <a:cs typeface="Tahoma" panose="020B0604030504040204" pitchFamily="34" charset="0"/>
              </a:rPr>
              <a:t>Adobe </a:t>
            </a:r>
            <a:r>
              <a:rPr lang="en-US" sz="3200" b="1" dirty="0">
                <a:latin typeface="Tahoma" panose="020B0604030504040204" pitchFamily="34" charset="0"/>
                <a:ea typeface="Tahoma" panose="020B0604030504040204" pitchFamily="34" charset="0"/>
                <a:cs typeface="Tahoma" panose="020B0604030504040204" pitchFamily="34" charset="0"/>
              </a:rPr>
              <a:t>Connect (</a:t>
            </a:r>
            <a:r>
              <a:rPr lang="en-US" sz="3200" b="1" dirty="0" smtClean="0">
                <a:latin typeface="Tahoma" panose="020B0604030504040204" pitchFamily="34" charset="0"/>
                <a:ea typeface="Tahoma" panose="020B0604030504040204" pitchFamily="34" charset="0"/>
                <a:cs typeface="Tahoma" panose="020B0604030504040204" pitchFamily="34" charset="0"/>
              </a:rPr>
              <a:t>Ana-Paul </a:t>
            </a:r>
            <a:r>
              <a:rPr lang="en-US" sz="3200" b="1" dirty="0">
                <a:latin typeface="Tahoma" panose="020B0604030504040204" pitchFamily="34" charset="0"/>
                <a:ea typeface="Tahoma" panose="020B0604030504040204" pitchFamily="34" charset="0"/>
                <a:cs typeface="Tahoma" panose="020B0604030504040204" pitchFamily="34" charset="0"/>
              </a:rPr>
              <a:t>Correia</a:t>
            </a:r>
            <a:r>
              <a:rPr lang="en-US" sz="3200" b="1" dirty="0" smtClean="0">
                <a:latin typeface="Tahoma" panose="020B0604030504040204" pitchFamily="34" charset="0"/>
                <a:ea typeface="Tahoma" panose="020B0604030504040204" pitchFamily="34" charset="0"/>
                <a:cs typeface="Tahoma" panose="020B0604030504040204" pitchFamily="34" charset="0"/>
              </a:rPr>
              <a:t>, Iowa State University) </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US" sz="2000" b="1" dirty="0">
                <a:latin typeface="Tahoma" panose="020B0604030504040204" pitchFamily="34" charset="0"/>
                <a:ea typeface="Tahoma" panose="020B0604030504040204" pitchFamily="34" charset="0"/>
                <a:cs typeface="Tahoma" panose="020B0604030504040204" pitchFamily="34" charset="0"/>
                <a:hlinkClick r:id="rId2"/>
              </a:rPr>
              <a:t>://connect.iu.edu/p259wpiabg9/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208" y="2678198"/>
            <a:ext cx="7684999" cy="41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31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If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Plan, No Instructor Required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Guest Starts Semester</a:t>
            </a:r>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Michael Horn and Curt Bonk, R685, August 20, 2012</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1643865" y="342900"/>
            <a:ext cx="9072081" cy="1943100"/>
          </a:xfrm>
        </p:spPr>
        <p:txBody>
          <a:bodyPr/>
          <a:lstStyle/>
          <a:p>
            <a:r>
              <a:rPr lang="en-US" sz="3600" dirty="0" smtClean="0">
                <a:solidFill>
                  <a:srgbClr val="FF0000"/>
                </a:solidFill>
                <a:latin typeface="Tahoma" pitchFamily="34" charset="0"/>
                <a:ea typeface="SimSun" pitchFamily="2" charset="-122"/>
                <a:cs typeface="Tahoma" pitchFamily="34" charset="0"/>
              </a:rPr>
              <a:t>Lesson </a:t>
            </a:r>
            <a:r>
              <a:rPr lang="en-US" sz="3600" dirty="0" smtClean="0">
                <a:solidFill>
                  <a:srgbClr val="FF0000"/>
                </a:solidFill>
                <a:latin typeface="Tahoma" pitchFamily="34" charset="0"/>
                <a:ea typeface="SimSun" pitchFamily="2" charset="-122"/>
                <a:cs typeface="Tahoma" pitchFamily="34" charset="0"/>
              </a:rPr>
              <a:t>#4. Combine Synchronous Systems</a:t>
            </a:r>
            <a:r>
              <a:rPr lang="en-US" sz="1400" dirty="0">
                <a:latin typeface="Tahoma" panose="020B0604030504040204" pitchFamily="34" charset="0"/>
                <a:ea typeface="Tahoma" panose="020B0604030504040204" pitchFamily="34" charset="0"/>
                <a:cs typeface="Tahoma" panose="020B0604030504040204" pitchFamily="34" charset="0"/>
              </a:rPr>
              <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0" y="2520084"/>
            <a:ext cx="7201036" cy="3938067"/>
          </a:xfrm>
          <a:prstGeom prst="rect">
            <a:avLst/>
          </a:prstGeom>
        </p:spPr>
      </p:pic>
      <p:pic>
        <p:nvPicPr>
          <p:cNvPr id="7" name="Picture 6"/>
          <p:cNvPicPr>
            <a:picLocks noChangeAspect="1"/>
          </p:cNvPicPr>
          <p:nvPr/>
        </p:nvPicPr>
        <p:blipFill rotWithShape="1">
          <a:blip r:embed="rId4"/>
          <a:srcRect t="213" r="45186" b="17075"/>
          <a:stretch/>
        </p:blipFill>
        <p:spPr>
          <a:xfrm>
            <a:off x="6324600" y="2581224"/>
            <a:ext cx="4621306" cy="3815788"/>
          </a:xfrm>
          <a:prstGeom prst="rect">
            <a:avLst/>
          </a:prstGeom>
        </p:spPr>
      </p:pic>
    </p:spTree>
    <p:extLst>
      <p:ext uri="{BB962C8B-B14F-4D97-AF65-F5344CB8AC3E}">
        <p14:creationId xmlns:p14="http://schemas.microsoft.com/office/powerpoint/2010/main" val="4261283124"/>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8707</TotalTime>
  <Words>229</Words>
  <Application>Microsoft Office PowerPoint</Application>
  <PresentationFormat>Widescreen</PresentationFormat>
  <Paragraphs>46</Paragraphs>
  <Slides>36</Slides>
  <Notes>2</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36</vt:i4>
      </vt:variant>
    </vt:vector>
  </HeadingPairs>
  <TitlesOfParts>
    <vt:vector size="68" baseType="lpstr">
      <vt:lpstr>MS PGothic</vt:lpstr>
      <vt:lpstr>SimSun</vt:lpstr>
      <vt:lpstr>Arial</vt:lpstr>
      <vt:lpstr>Bradley Hand ITC TT-Bold</vt:lpstr>
      <vt:lpstr>Calibri</vt:lpstr>
      <vt:lpstr>Calibri Light</vt:lpstr>
      <vt:lpstr>Cambria</vt:lpstr>
      <vt:lpstr>Rage Italic</vt:lpstr>
      <vt:lpstr>Tahoma</vt:lpstr>
      <vt:lpstr>Times New Roman</vt:lpstr>
      <vt:lpstr>Wingdings</vt:lpstr>
      <vt:lpstr>2_Default Design</vt:lpstr>
      <vt:lpstr>16_Office Theme</vt:lpstr>
      <vt:lpstr>4_Office Theme</vt:lpstr>
      <vt:lpstr>Sketchbook</vt:lpstr>
      <vt:lpstr>5_Professional</vt:lpstr>
      <vt:lpstr>4_Default Design</vt:lpstr>
      <vt:lpstr>2_Professional</vt:lpstr>
      <vt:lpstr>1_Blank Presentation</vt:lpstr>
      <vt:lpstr>26_Office Theme</vt:lpstr>
      <vt:lpstr>3_Default Design</vt:lpstr>
      <vt:lpstr>7_Default Design</vt:lpstr>
      <vt:lpstr>17_Office Theme</vt:lpstr>
      <vt:lpstr>1_Professional</vt:lpstr>
      <vt:lpstr>66_Office Theme</vt:lpstr>
      <vt:lpstr>Office Theme</vt:lpstr>
      <vt:lpstr>3_Office Theme</vt:lpstr>
      <vt:lpstr>59_Office Theme</vt:lpstr>
      <vt:lpstr>13_Office Theme</vt:lpstr>
      <vt:lpstr>20_Office Theme</vt:lpstr>
      <vt:lpstr>65_Office Theme</vt:lpstr>
      <vt:lpstr>14_Office Theme</vt:lpstr>
      <vt:lpstr> Through the Words of Experts:  Cases of Expanded Classrooms Using Conferencing Technology</vt:lpstr>
      <vt:lpstr>Ten Lessons Learned…</vt:lpstr>
      <vt:lpstr>Lesson #1. Combining Asynchronous and Synchronous Events  (e.g., guest was David Merrill, 2007)</vt:lpstr>
      <vt:lpstr>Synchronous + Asynchronous  (e.g., Elliot Soloway and David Palumbo, 1995)</vt:lpstr>
      <vt:lpstr>Lesson #2. Test the System  (e.g., Guest No Video)</vt:lpstr>
      <vt:lpstr>March 2015 Combine Synchronous Presentation and Chat in Adobe Connect (Ana-Paul Correia, Iowa State University)  https://connect.iu.edu/p259wpiabg9/ </vt:lpstr>
      <vt:lpstr>If Plan, No Instructor Required  (Guest Session Run by Assistant)</vt:lpstr>
      <vt:lpstr>Lesson #3. Guest Starts Semester Michael Horn and Curt Bonk, R685, August 20, 2012</vt:lpstr>
      <vt:lpstr>Lesson #4. Combine Synchronous Systems Jay Cross, Berkeley (https://connect.iu.edu/p4bytsoronh/)</vt:lpstr>
      <vt:lpstr>Lesson #5. Be Willing to Reciprocate</vt:lpstr>
      <vt:lpstr>Lesson #6: Experiment with Technology Collaboration and Discussion in Google Hangouts (1/29/2013)</vt:lpstr>
      <vt:lpstr>Lesson #7: Solicit Student Recommendations Expert Interviews (Rich Culatta, Acting Director, Office of Educational Technology)</vt:lpstr>
      <vt:lpstr>Lesson #8: Don’t Give Up! Serious Gaming Institute, Coventry, UK Sara de Freitas and Jim Hensman, U of Coventry, UK (https://connect.iu.edu/p2ie1yx6z6x/)</vt:lpstr>
      <vt:lpstr>Lesson #9: Make a List of Those You Know Intellagirl Sarah Smith-Robbins and Mark Bell (Second Life for Dummies)</vt:lpstr>
      <vt:lpstr>Lesson #10: Be Cognizant of Time Zones (and invite audience guest members) Videoconference, Shanghai, China, April 28, 2013</vt:lpstr>
      <vt:lpstr>May 28, 2015 World Bank Institute workshop to Zhengzhou city, China</vt:lpstr>
      <vt:lpstr>November 2014 Short Cameo Appearances Can Work Shenzhen, China Guest Speaker (cameo appearance via Skype from Madrid hotel room)</vt:lpstr>
      <vt:lpstr>Q&amp;A Web Conferencing (Feb/May 2015) Sync Chat in Adobe Connect with students in Azerbaijan about language learning (Adobe Connect, Jabber, iMeet, GoToMeeting, etc.) https://connect.iu.edu/p259wpiabg9/ </vt:lpstr>
      <vt:lpstr>Ten Pedagogical Ideas…</vt:lpstr>
      <vt:lpstr>1. Expert Presentations with Audience Questioning and Commenting</vt:lpstr>
      <vt:lpstr>2. Responding to Book or Article Quotes</vt:lpstr>
      <vt:lpstr>3. Responding to Publication Visuals</vt:lpstr>
      <vt:lpstr>4. Expert Interviews and Discussions</vt:lpstr>
      <vt:lpstr>R511 Guest Chats (in Adobe Connect) (e.g., Emily Hixon, January 20, 2015) https://connect.iu.edu/p259wpiabg9/ </vt:lpstr>
      <vt:lpstr>January 12, 2016 (Zoom) Discuss Course Requirements R511 Chat with Minkyoung Kim</vt:lpstr>
      <vt:lpstr>January 20 and 26, 2016 (Zoom) Guest Expert Chat R511 Chat with Mike Molenda, IU  R511 Chat Charles Graham, BYU</vt:lpstr>
      <vt:lpstr>5. Expert Life Stories</vt:lpstr>
      <vt:lpstr>December 16, 2015 (Blab) Remembering Jay Cross (eLearning Guild members in Blab) https://blab.im/elearning-guild-remembering-jay-cross </vt:lpstr>
      <vt:lpstr>Fall 2015 (Zoom) 6. Brainstorm Ideas Research Team Meeting</vt:lpstr>
      <vt:lpstr>January 21, 2016 Research Meetings Dissertation proposal meeting</vt:lpstr>
      <vt:lpstr>November 17, 2015 7. Collect Diverse Ideas and Feedback Zoom (International Open Badges Extravaganza) European Meeting (with Dr. Dan Hickey, IU)</vt:lpstr>
      <vt:lpstr>8. Threaded Video Discussions around Questions e.g., Flipgrid http://flipgrid.com/#429f88c5) </vt:lpstr>
      <vt:lpstr>January 26, 2016 9. Demo Web Conferencing Tom Reeves, Guest Appearance Zoom</vt:lpstr>
      <vt:lpstr>July 31, 2014 10. Celebrate Events Book Launching via Skype University of Waikato, New Zealand</vt:lpstr>
      <vt:lpstr>Cross-Institutional Wikibook Project  (e.g., IU and the University of Houston)</vt:lpstr>
      <vt:lpstr>Questions? Slides at: TrainingShare.com Papers: PublicationShare.com Book:  http://worldisopen.com/ Email: curt@worldisopen.com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User</cp:lastModifiedBy>
  <cp:revision>132</cp:revision>
  <dcterms:created xsi:type="dcterms:W3CDTF">2013-05-06T23:58:25Z</dcterms:created>
  <dcterms:modified xsi:type="dcterms:W3CDTF">2016-01-28T04:29:12Z</dcterms:modified>
</cp:coreProperties>
</file>